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8"/>
  </p:notesMasterIdLst>
  <p:sldIdLst>
    <p:sldId id="256" r:id="rId5"/>
    <p:sldId id="257" r:id="rId6"/>
    <p:sldId id="271" r:id="rId7"/>
    <p:sldId id="258" r:id="rId8"/>
    <p:sldId id="272" r:id="rId9"/>
    <p:sldId id="277" r:id="rId10"/>
    <p:sldId id="273" r:id="rId11"/>
    <p:sldId id="278" r:id="rId12"/>
    <p:sldId id="270" r:id="rId13"/>
    <p:sldId id="290" r:id="rId14"/>
    <p:sldId id="291" r:id="rId15"/>
    <p:sldId id="280" r:id="rId16"/>
    <p:sldId id="282" r:id="rId17"/>
    <p:sldId id="281" r:id="rId18"/>
    <p:sldId id="284" r:id="rId19"/>
    <p:sldId id="285" r:id="rId20"/>
    <p:sldId id="286" r:id="rId21"/>
    <p:sldId id="298" r:id="rId22"/>
    <p:sldId id="295" r:id="rId23"/>
    <p:sldId id="296" r:id="rId24"/>
    <p:sldId id="297" r:id="rId25"/>
    <p:sldId id="288" r:id="rId26"/>
    <p:sldId id="289" r:id="rId27"/>
    <p:sldId id="266" r:id="rId28"/>
    <p:sldId id="305" r:id="rId29"/>
    <p:sldId id="301" r:id="rId30"/>
    <p:sldId id="302" r:id="rId31"/>
    <p:sldId id="303" r:id="rId32"/>
    <p:sldId id="306" r:id="rId33"/>
    <p:sldId id="309" r:id="rId34"/>
    <p:sldId id="304" r:id="rId35"/>
    <p:sldId id="275" r:id="rId36"/>
    <p:sldId id="265" r:id="rId37"/>
  </p:sldIdLst>
  <p:sldSz cx="12192000" cy="6858000"/>
  <p:notesSz cx="7099300" cy="10234613"/>
  <p:embeddedFontLst>
    <p:embeddedFont>
      <p:font typeface="Calibri" panose="020F0502020204030204" pitchFamily="34" charset="0"/>
      <p:regular r:id="rId39"/>
      <p:bold r:id="rId40"/>
      <p:italic r:id="rId41"/>
      <p:boldItalic r:id="rId42"/>
    </p:embeddedFont>
    <p:embeddedFont>
      <p:font typeface="Calibri Light" panose="020F0302020204030204" pitchFamily="34" charset="0"/>
      <p:regular r:id="rId43"/>
      <p:italic r:id="rId44"/>
    </p:embeddedFont>
    <p:embeddedFont>
      <p:font typeface="Century Gothic" panose="020B0502020202020204" pitchFamily="34" charset="0"/>
      <p:regular r:id="rId45"/>
      <p:bold r:id="rId46"/>
      <p:italic r:id="rId47"/>
      <p:boldItalic r:id="rId48"/>
    </p:embeddedFont>
    <p:embeddedFont>
      <p:font typeface="Open Sans" panose="020B0606030504020204" pitchFamily="34" charset="0"/>
      <p:regular r:id="rId49"/>
      <p:bold r:id="rId50"/>
      <p:italic r:id="rId51"/>
      <p:boldItalic r:id="rId52"/>
    </p:embeddedFont>
  </p:embeddedFontLst>
  <p:custDataLst>
    <p:tags r:id="rId5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jHh85Qxv2Un2k5gIrybUaGd4/I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282F"/>
    <a:srgbClr val="E9393F"/>
    <a:srgbClr val="0751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D3DDDC-7BE4-4D7B-8E14-FCD8A68E8D16}" v="4" dt="2024-04-24T08:07:27.052"/>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41345" autoAdjust="0"/>
  </p:normalViewPr>
  <p:slideViewPr>
    <p:cSldViewPr snapToGrid="0">
      <p:cViewPr varScale="1">
        <p:scale>
          <a:sx n="50" d="100"/>
          <a:sy n="50" d="100"/>
        </p:scale>
        <p:origin x="3464"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ags" Target="tags/tag1.xml"/><Relationship Id="rId58" Type="http://customschemas.google.com/relationships/presentationmetadata" Target="metadata"/><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4.xml"/><Relationship Id="rId51" Type="http://schemas.openxmlformats.org/officeDocument/2006/relationships/font" Target="fonts/font13.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3.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1.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28A7A0-873A-48EA-8600-675EC17CBFB8}"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de-AT"/>
        </a:p>
      </dgm:t>
    </dgm:pt>
    <dgm:pt modelId="{3CDD92A5-3BCF-4F0C-A7D8-D3B5D9046CE2}">
      <dgm:prSet phldrT="[Text]"/>
      <dgm:spPr/>
      <dgm:t>
        <a:bodyPr/>
        <a:lstStyle/>
        <a:p>
          <a:r>
            <a:rPr lang="de-DE" dirty="0">
              <a:latin typeface="Century Gothic" panose="020B0502020202020204" pitchFamily="34" charset="0"/>
            </a:rPr>
            <a:t>LOAN</a:t>
          </a:r>
          <a:endParaRPr lang="de-AT" dirty="0">
            <a:latin typeface="Century Gothic" panose="020B0502020202020204" pitchFamily="34" charset="0"/>
          </a:endParaRPr>
        </a:p>
      </dgm:t>
    </dgm:pt>
    <dgm:pt modelId="{A5D5EA4B-940C-4625-A16A-DE3BAB02A99A}" type="parTrans" cxnId="{CBA3BC85-108D-49CA-AFDD-A6458FDA842F}">
      <dgm:prSet/>
      <dgm:spPr/>
      <dgm:t>
        <a:bodyPr/>
        <a:lstStyle/>
        <a:p>
          <a:endParaRPr lang="de-AT">
            <a:latin typeface="Century Gothic" panose="020B0502020202020204" pitchFamily="34" charset="0"/>
          </a:endParaRPr>
        </a:p>
      </dgm:t>
    </dgm:pt>
    <dgm:pt modelId="{444892D7-FE49-4C1C-8964-376F9CB91B9E}" type="sibTrans" cxnId="{CBA3BC85-108D-49CA-AFDD-A6458FDA842F}">
      <dgm:prSet/>
      <dgm:spPr/>
      <dgm:t>
        <a:bodyPr/>
        <a:lstStyle/>
        <a:p>
          <a:endParaRPr lang="de-AT">
            <a:latin typeface="Century Gothic" panose="020B0502020202020204" pitchFamily="34" charset="0"/>
          </a:endParaRPr>
        </a:p>
      </dgm:t>
    </dgm:pt>
    <dgm:pt modelId="{AC954112-4AE2-491B-A184-E06B7C4EC2AA}">
      <dgm:prSet phldrT="[Text]"/>
      <dgm:spPr/>
      <dgm:t>
        <a:bodyPr/>
        <a:lstStyle/>
        <a:p>
          <a:r>
            <a:rPr lang="de-DE" dirty="0">
              <a:latin typeface="Century Gothic" panose="020B0502020202020204" pitchFamily="34" charset="0"/>
            </a:rPr>
            <a:t>DEBT</a:t>
          </a:r>
          <a:endParaRPr lang="de-AT" dirty="0">
            <a:latin typeface="Century Gothic" panose="020B0502020202020204" pitchFamily="34" charset="0"/>
          </a:endParaRPr>
        </a:p>
      </dgm:t>
    </dgm:pt>
    <dgm:pt modelId="{3671EDB3-6797-4AF2-A0E1-D79F793E1B6B}" type="parTrans" cxnId="{B4C155F1-BE11-491A-BDBB-70EFBCE08CE9}">
      <dgm:prSet/>
      <dgm:spPr/>
      <dgm:t>
        <a:bodyPr/>
        <a:lstStyle/>
        <a:p>
          <a:endParaRPr lang="de-AT">
            <a:latin typeface="Century Gothic" panose="020B0502020202020204" pitchFamily="34" charset="0"/>
          </a:endParaRPr>
        </a:p>
      </dgm:t>
    </dgm:pt>
    <dgm:pt modelId="{BD817CAE-2590-4DCE-8669-9614862CADB0}" type="sibTrans" cxnId="{B4C155F1-BE11-491A-BDBB-70EFBCE08CE9}">
      <dgm:prSet/>
      <dgm:spPr/>
      <dgm:t>
        <a:bodyPr/>
        <a:lstStyle/>
        <a:p>
          <a:endParaRPr lang="de-AT">
            <a:latin typeface="Century Gothic" panose="020B0502020202020204" pitchFamily="34" charset="0"/>
          </a:endParaRPr>
        </a:p>
      </dgm:t>
    </dgm:pt>
    <dgm:pt modelId="{E0E53FD9-4117-4B88-8694-0816E5EE1A6E}">
      <dgm:prSet phldrT="[Text]"/>
      <dgm:spPr/>
      <dgm:t>
        <a:bodyPr/>
        <a:lstStyle/>
        <a:p>
          <a:r>
            <a:rPr lang="de-DE" dirty="0">
              <a:latin typeface="Century Gothic" panose="020B0502020202020204" pitchFamily="34" charset="0"/>
            </a:rPr>
            <a:t>PRINCIPAL</a:t>
          </a:r>
          <a:endParaRPr lang="de-AT" dirty="0">
            <a:latin typeface="Century Gothic" panose="020B0502020202020204" pitchFamily="34" charset="0"/>
          </a:endParaRPr>
        </a:p>
      </dgm:t>
    </dgm:pt>
    <dgm:pt modelId="{A548D799-45D0-4646-ACC0-93F9659A53CB}" type="parTrans" cxnId="{E03C07D4-895F-4684-9F7C-7425245FD391}">
      <dgm:prSet/>
      <dgm:spPr/>
      <dgm:t>
        <a:bodyPr/>
        <a:lstStyle/>
        <a:p>
          <a:endParaRPr lang="de-AT">
            <a:latin typeface="Century Gothic" panose="020B0502020202020204" pitchFamily="34" charset="0"/>
          </a:endParaRPr>
        </a:p>
      </dgm:t>
    </dgm:pt>
    <dgm:pt modelId="{A3FF616E-0EA0-4615-A63D-D79ADC176958}" type="sibTrans" cxnId="{E03C07D4-895F-4684-9F7C-7425245FD391}">
      <dgm:prSet/>
      <dgm:spPr/>
      <dgm:t>
        <a:bodyPr/>
        <a:lstStyle/>
        <a:p>
          <a:endParaRPr lang="de-AT">
            <a:latin typeface="Century Gothic" panose="020B0502020202020204" pitchFamily="34" charset="0"/>
          </a:endParaRPr>
        </a:p>
      </dgm:t>
    </dgm:pt>
    <dgm:pt modelId="{ACD4F8DF-90CC-4588-88DB-E379DF87B28D}">
      <dgm:prSet phldrT="[Text]"/>
      <dgm:spPr/>
      <dgm:t>
        <a:bodyPr/>
        <a:lstStyle/>
        <a:p>
          <a:r>
            <a:rPr lang="de-DE" dirty="0">
              <a:latin typeface="Century Gothic" panose="020B0502020202020204" pitchFamily="34" charset="0"/>
            </a:rPr>
            <a:t>INTEREST</a:t>
          </a:r>
          <a:endParaRPr lang="de-AT" dirty="0">
            <a:latin typeface="Century Gothic" panose="020B0502020202020204" pitchFamily="34" charset="0"/>
          </a:endParaRPr>
        </a:p>
      </dgm:t>
    </dgm:pt>
    <dgm:pt modelId="{C524C35B-9365-4DA2-89A0-F5E218D6F1BF}" type="parTrans" cxnId="{8630C259-0D22-4492-9B3F-65057C828F11}">
      <dgm:prSet/>
      <dgm:spPr/>
      <dgm:t>
        <a:bodyPr/>
        <a:lstStyle/>
        <a:p>
          <a:endParaRPr lang="de-AT">
            <a:latin typeface="Century Gothic" panose="020B0502020202020204" pitchFamily="34" charset="0"/>
          </a:endParaRPr>
        </a:p>
      </dgm:t>
    </dgm:pt>
    <dgm:pt modelId="{43B01AC2-03C9-4615-9B5B-64CF499625C6}" type="sibTrans" cxnId="{8630C259-0D22-4492-9B3F-65057C828F11}">
      <dgm:prSet/>
      <dgm:spPr/>
      <dgm:t>
        <a:bodyPr/>
        <a:lstStyle/>
        <a:p>
          <a:endParaRPr lang="de-AT">
            <a:latin typeface="Century Gothic" panose="020B0502020202020204" pitchFamily="34" charset="0"/>
          </a:endParaRPr>
        </a:p>
      </dgm:t>
    </dgm:pt>
    <dgm:pt modelId="{9D729370-328F-4B5A-B839-CE5DDAB74078}">
      <dgm:prSet phldrT="[Text]"/>
      <dgm:spPr/>
      <dgm:t>
        <a:bodyPr/>
        <a:lstStyle/>
        <a:p>
          <a:r>
            <a:rPr lang="de-DE" dirty="0">
              <a:latin typeface="Century Gothic" panose="020B0502020202020204" pitchFamily="34" charset="0"/>
            </a:rPr>
            <a:t>LOAN TERM</a:t>
          </a:r>
          <a:endParaRPr lang="de-AT" dirty="0">
            <a:latin typeface="Century Gothic" panose="020B0502020202020204" pitchFamily="34" charset="0"/>
          </a:endParaRPr>
        </a:p>
      </dgm:t>
    </dgm:pt>
    <dgm:pt modelId="{6239ABC0-8859-4CD3-96F4-B7316B4B5B43}" type="parTrans" cxnId="{C74B8E5E-D6E8-4680-90A4-515794ED42D8}">
      <dgm:prSet/>
      <dgm:spPr/>
      <dgm:t>
        <a:bodyPr/>
        <a:lstStyle/>
        <a:p>
          <a:endParaRPr lang="de-AT">
            <a:latin typeface="Century Gothic" panose="020B0502020202020204" pitchFamily="34" charset="0"/>
          </a:endParaRPr>
        </a:p>
      </dgm:t>
    </dgm:pt>
    <dgm:pt modelId="{25170E0C-1FE8-4C2C-8A00-2F598E707CCB}" type="sibTrans" cxnId="{C74B8E5E-D6E8-4680-90A4-515794ED42D8}">
      <dgm:prSet/>
      <dgm:spPr/>
      <dgm:t>
        <a:bodyPr/>
        <a:lstStyle/>
        <a:p>
          <a:endParaRPr lang="de-AT">
            <a:latin typeface="Century Gothic" panose="020B0502020202020204" pitchFamily="34" charset="0"/>
          </a:endParaRPr>
        </a:p>
      </dgm:t>
    </dgm:pt>
    <dgm:pt modelId="{A461EF3E-78E8-4F1D-A432-7FB510213901}" type="pres">
      <dgm:prSet presAssocID="{DE28A7A0-873A-48EA-8600-675EC17CBFB8}" presName="diagram" presStyleCnt="0">
        <dgm:presLayoutVars>
          <dgm:dir/>
          <dgm:resizeHandles val="exact"/>
        </dgm:presLayoutVars>
      </dgm:prSet>
      <dgm:spPr/>
    </dgm:pt>
    <dgm:pt modelId="{67675C95-FCD3-44CB-A144-CD9E2BA114A8}" type="pres">
      <dgm:prSet presAssocID="{3CDD92A5-3BCF-4F0C-A7D8-D3B5D9046CE2}" presName="arrow" presStyleLbl="node1" presStyleIdx="0" presStyleCnt="5" custRadScaleRad="82239" custRadScaleInc="6337">
        <dgm:presLayoutVars>
          <dgm:bulletEnabled val="1"/>
        </dgm:presLayoutVars>
      </dgm:prSet>
      <dgm:spPr/>
    </dgm:pt>
    <dgm:pt modelId="{F473F95C-2BF7-42A0-9E06-1B1569822058}" type="pres">
      <dgm:prSet presAssocID="{AC954112-4AE2-491B-A184-E06B7C4EC2AA}" presName="arrow" presStyleLbl="node1" presStyleIdx="1" presStyleCnt="5" custAng="21434773" custRadScaleRad="125546" custRadScaleInc="5914">
        <dgm:presLayoutVars>
          <dgm:bulletEnabled val="1"/>
        </dgm:presLayoutVars>
      </dgm:prSet>
      <dgm:spPr/>
    </dgm:pt>
    <dgm:pt modelId="{4783C564-E702-4EE5-B33D-76CA23C1706E}" type="pres">
      <dgm:prSet presAssocID="{E0E53FD9-4117-4B88-8694-0816E5EE1A6E}" presName="arrow" presStyleLbl="node1" presStyleIdx="2" presStyleCnt="5" custRadScaleRad="108484" custRadScaleInc="-3959">
        <dgm:presLayoutVars>
          <dgm:bulletEnabled val="1"/>
        </dgm:presLayoutVars>
      </dgm:prSet>
      <dgm:spPr/>
    </dgm:pt>
    <dgm:pt modelId="{36D7EA20-76B5-4B13-891C-6507FE01C443}" type="pres">
      <dgm:prSet presAssocID="{ACD4F8DF-90CC-4588-88DB-E379DF87B28D}" presName="arrow" presStyleLbl="node1" presStyleIdx="3" presStyleCnt="5" custRadScaleRad="104321" custRadScaleInc="6622">
        <dgm:presLayoutVars>
          <dgm:bulletEnabled val="1"/>
        </dgm:presLayoutVars>
      </dgm:prSet>
      <dgm:spPr/>
    </dgm:pt>
    <dgm:pt modelId="{5298AC60-72C1-4358-AEF7-03DB592405B1}" type="pres">
      <dgm:prSet presAssocID="{9D729370-328F-4B5A-B839-CE5DDAB74078}" presName="arrow" presStyleLbl="node1" presStyleIdx="4" presStyleCnt="5" custRadScaleRad="113787" custRadScaleInc="-3897">
        <dgm:presLayoutVars>
          <dgm:bulletEnabled val="1"/>
        </dgm:presLayoutVars>
      </dgm:prSet>
      <dgm:spPr/>
    </dgm:pt>
  </dgm:ptLst>
  <dgm:cxnLst>
    <dgm:cxn modelId="{8630C259-0D22-4492-9B3F-65057C828F11}" srcId="{DE28A7A0-873A-48EA-8600-675EC17CBFB8}" destId="{ACD4F8DF-90CC-4588-88DB-E379DF87B28D}" srcOrd="3" destOrd="0" parTransId="{C524C35B-9365-4DA2-89A0-F5E218D6F1BF}" sibTransId="{43B01AC2-03C9-4615-9B5B-64CF499625C6}"/>
    <dgm:cxn modelId="{1FCFB65B-5BB3-4AC3-A118-2219E9ED85FC}" type="presOf" srcId="{DE28A7A0-873A-48EA-8600-675EC17CBFB8}" destId="{A461EF3E-78E8-4F1D-A432-7FB510213901}" srcOrd="0" destOrd="0" presId="urn:microsoft.com/office/officeart/2005/8/layout/arrow5"/>
    <dgm:cxn modelId="{C74B8E5E-D6E8-4680-90A4-515794ED42D8}" srcId="{DE28A7A0-873A-48EA-8600-675EC17CBFB8}" destId="{9D729370-328F-4B5A-B839-CE5DDAB74078}" srcOrd="4" destOrd="0" parTransId="{6239ABC0-8859-4CD3-96F4-B7316B4B5B43}" sibTransId="{25170E0C-1FE8-4C2C-8A00-2F598E707CCB}"/>
    <dgm:cxn modelId="{2D3BE060-3E18-45CB-9E90-B4C90D9D93B9}" type="presOf" srcId="{AC954112-4AE2-491B-A184-E06B7C4EC2AA}" destId="{F473F95C-2BF7-42A0-9E06-1B1569822058}" srcOrd="0" destOrd="0" presId="urn:microsoft.com/office/officeart/2005/8/layout/arrow5"/>
    <dgm:cxn modelId="{9E30C280-21A0-4EF6-BEDD-82F7AA0B063B}" type="presOf" srcId="{3CDD92A5-3BCF-4F0C-A7D8-D3B5D9046CE2}" destId="{67675C95-FCD3-44CB-A144-CD9E2BA114A8}" srcOrd="0" destOrd="0" presId="urn:microsoft.com/office/officeart/2005/8/layout/arrow5"/>
    <dgm:cxn modelId="{CBA3BC85-108D-49CA-AFDD-A6458FDA842F}" srcId="{DE28A7A0-873A-48EA-8600-675EC17CBFB8}" destId="{3CDD92A5-3BCF-4F0C-A7D8-D3B5D9046CE2}" srcOrd="0" destOrd="0" parTransId="{A5D5EA4B-940C-4625-A16A-DE3BAB02A99A}" sibTransId="{444892D7-FE49-4C1C-8964-376F9CB91B9E}"/>
    <dgm:cxn modelId="{FA0A1F90-BA5E-4224-A233-14A582E52674}" type="presOf" srcId="{ACD4F8DF-90CC-4588-88DB-E379DF87B28D}" destId="{36D7EA20-76B5-4B13-891C-6507FE01C443}" srcOrd="0" destOrd="0" presId="urn:microsoft.com/office/officeart/2005/8/layout/arrow5"/>
    <dgm:cxn modelId="{3C3FE9A4-8D7E-47DD-83E4-3941C16A8C04}" type="presOf" srcId="{E0E53FD9-4117-4B88-8694-0816E5EE1A6E}" destId="{4783C564-E702-4EE5-B33D-76CA23C1706E}" srcOrd="0" destOrd="0" presId="urn:microsoft.com/office/officeart/2005/8/layout/arrow5"/>
    <dgm:cxn modelId="{587666A5-F65F-454B-AD63-EE54533999D9}" type="presOf" srcId="{9D729370-328F-4B5A-B839-CE5DDAB74078}" destId="{5298AC60-72C1-4358-AEF7-03DB592405B1}" srcOrd="0" destOrd="0" presId="urn:microsoft.com/office/officeart/2005/8/layout/arrow5"/>
    <dgm:cxn modelId="{E03C07D4-895F-4684-9F7C-7425245FD391}" srcId="{DE28A7A0-873A-48EA-8600-675EC17CBFB8}" destId="{E0E53FD9-4117-4B88-8694-0816E5EE1A6E}" srcOrd="2" destOrd="0" parTransId="{A548D799-45D0-4646-ACC0-93F9659A53CB}" sibTransId="{A3FF616E-0EA0-4615-A63D-D79ADC176958}"/>
    <dgm:cxn modelId="{B4C155F1-BE11-491A-BDBB-70EFBCE08CE9}" srcId="{DE28A7A0-873A-48EA-8600-675EC17CBFB8}" destId="{AC954112-4AE2-491B-A184-E06B7C4EC2AA}" srcOrd="1" destOrd="0" parTransId="{3671EDB3-6797-4AF2-A0E1-D79F793E1B6B}" sibTransId="{BD817CAE-2590-4DCE-8669-9614862CADB0}"/>
    <dgm:cxn modelId="{C1C4DFAB-BE56-4168-8703-814DC819CF06}" type="presParOf" srcId="{A461EF3E-78E8-4F1D-A432-7FB510213901}" destId="{67675C95-FCD3-44CB-A144-CD9E2BA114A8}" srcOrd="0" destOrd="0" presId="urn:microsoft.com/office/officeart/2005/8/layout/arrow5"/>
    <dgm:cxn modelId="{30749884-9423-4CC9-9765-FB45392F592F}" type="presParOf" srcId="{A461EF3E-78E8-4F1D-A432-7FB510213901}" destId="{F473F95C-2BF7-42A0-9E06-1B1569822058}" srcOrd="1" destOrd="0" presId="urn:microsoft.com/office/officeart/2005/8/layout/arrow5"/>
    <dgm:cxn modelId="{AFF1CB66-9CAC-4ED6-A945-280B1E37D7A3}" type="presParOf" srcId="{A461EF3E-78E8-4F1D-A432-7FB510213901}" destId="{4783C564-E702-4EE5-B33D-76CA23C1706E}" srcOrd="2" destOrd="0" presId="urn:microsoft.com/office/officeart/2005/8/layout/arrow5"/>
    <dgm:cxn modelId="{49126A9A-6D5C-494E-B6C5-2D25726161B0}" type="presParOf" srcId="{A461EF3E-78E8-4F1D-A432-7FB510213901}" destId="{36D7EA20-76B5-4B13-891C-6507FE01C443}" srcOrd="3" destOrd="0" presId="urn:microsoft.com/office/officeart/2005/8/layout/arrow5"/>
    <dgm:cxn modelId="{CEDFE8BB-8399-4EA9-9204-839A769CE530}" type="presParOf" srcId="{A461EF3E-78E8-4F1D-A432-7FB510213901}" destId="{5298AC60-72C1-4358-AEF7-03DB592405B1}" srcOrd="4" destOrd="0" presId="urn:microsoft.com/office/officeart/2005/8/layout/arrow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C07EDF-9E56-4569-B352-CCED0E712597}"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de-AT"/>
        </a:p>
      </dgm:t>
    </dgm:pt>
    <dgm:pt modelId="{FC0FA00C-FFE5-4A0E-896E-41FE0D3ABCEF}">
      <dgm:prSet phldrT="[Text]"/>
      <dgm:spPr/>
      <dgm:t>
        <a:bodyPr/>
        <a:lstStyle/>
        <a:p>
          <a:pPr>
            <a:lnSpc>
              <a:spcPct val="100000"/>
            </a:lnSpc>
          </a:pPr>
          <a:r>
            <a:rPr lang="de-DE">
              <a:latin typeface="Century Gothic" panose="020B0502020202020204" pitchFamily="34" charset="0"/>
            </a:rPr>
            <a:t>Definition </a:t>
          </a:r>
          <a:endParaRPr lang="de-AT"/>
        </a:p>
      </dgm:t>
    </dgm:pt>
    <dgm:pt modelId="{31E13479-46BE-4940-A866-11F559962EB0}" type="parTrans" cxnId="{958EDC2C-D673-4DEF-B911-C6540F747697}">
      <dgm:prSet/>
      <dgm:spPr/>
      <dgm:t>
        <a:bodyPr/>
        <a:lstStyle/>
        <a:p>
          <a:endParaRPr lang="de-AT"/>
        </a:p>
      </dgm:t>
    </dgm:pt>
    <dgm:pt modelId="{FB04562C-8721-4A26-AB0C-DD0AD2FFC410}" type="sibTrans" cxnId="{958EDC2C-D673-4DEF-B911-C6540F747697}">
      <dgm:prSet/>
      <dgm:spPr/>
      <dgm:t>
        <a:bodyPr/>
        <a:lstStyle/>
        <a:p>
          <a:pPr>
            <a:lnSpc>
              <a:spcPct val="100000"/>
            </a:lnSpc>
          </a:pPr>
          <a:endParaRPr lang="de-AT"/>
        </a:p>
      </dgm:t>
    </dgm:pt>
    <dgm:pt modelId="{CD0DA2B2-112B-467A-8E11-E99BB5ACD58A}">
      <dgm:prSet phldrT="[Text]"/>
      <dgm:spPr/>
      <dgm:t>
        <a:bodyPr/>
        <a:lstStyle/>
        <a:p>
          <a:pPr>
            <a:lnSpc>
              <a:spcPct val="100000"/>
            </a:lnSpc>
          </a:pPr>
          <a:r>
            <a:rPr lang="de-DE">
              <a:latin typeface="Century Gothic" panose="020B0502020202020204" pitchFamily="34" charset="0"/>
            </a:rPr>
            <a:t>Risk assessment </a:t>
          </a:r>
          <a:endParaRPr lang="de-AT"/>
        </a:p>
      </dgm:t>
    </dgm:pt>
    <dgm:pt modelId="{862B8816-404D-4C0D-B65A-65B829AC5F93}" type="parTrans" cxnId="{E2ED2D11-5CCE-4714-AA71-4149EB4F1BD8}">
      <dgm:prSet/>
      <dgm:spPr/>
      <dgm:t>
        <a:bodyPr/>
        <a:lstStyle/>
        <a:p>
          <a:endParaRPr lang="de-AT"/>
        </a:p>
      </dgm:t>
    </dgm:pt>
    <dgm:pt modelId="{42F27196-DBA3-4072-B085-F565C5EFE111}" type="sibTrans" cxnId="{E2ED2D11-5CCE-4714-AA71-4149EB4F1BD8}">
      <dgm:prSet/>
      <dgm:spPr/>
      <dgm:t>
        <a:bodyPr/>
        <a:lstStyle/>
        <a:p>
          <a:pPr>
            <a:lnSpc>
              <a:spcPct val="100000"/>
            </a:lnSpc>
          </a:pPr>
          <a:endParaRPr lang="de-AT"/>
        </a:p>
      </dgm:t>
    </dgm:pt>
    <dgm:pt modelId="{7865D4F5-0E55-4FB2-A1DA-18CBF8EB5AB2}">
      <dgm:prSet phldrT="[Text]"/>
      <dgm:spPr/>
      <dgm:t>
        <a:bodyPr/>
        <a:lstStyle/>
        <a:p>
          <a:pPr>
            <a:lnSpc>
              <a:spcPct val="100000"/>
            </a:lnSpc>
          </a:pPr>
          <a:r>
            <a:rPr lang="de-DE">
              <a:latin typeface="Century Gothic" panose="020B0502020202020204" pitchFamily="34" charset="0"/>
            </a:rPr>
            <a:t>Personal circumstances</a:t>
          </a:r>
          <a:endParaRPr lang="de-AT"/>
        </a:p>
      </dgm:t>
    </dgm:pt>
    <dgm:pt modelId="{E345819C-94BF-4172-8194-DCF2F517E37E}" type="parTrans" cxnId="{21B26A64-52DC-4CD3-B30A-57ADD48B02F1}">
      <dgm:prSet/>
      <dgm:spPr/>
      <dgm:t>
        <a:bodyPr/>
        <a:lstStyle/>
        <a:p>
          <a:endParaRPr lang="de-AT"/>
        </a:p>
      </dgm:t>
    </dgm:pt>
    <dgm:pt modelId="{EE8BA954-2956-4222-8EB3-DB2EF5E1BA7E}" type="sibTrans" cxnId="{21B26A64-52DC-4CD3-B30A-57ADD48B02F1}">
      <dgm:prSet/>
      <dgm:spPr/>
      <dgm:t>
        <a:bodyPr/>
        <a:lstStyle/>
        <a:p>
          <a:pPr>
            <a:lnSpc>
              <a:spcPct val="100000"/>
            </a:lnSpc>
          </a:pPr>
          <a:endParaRPr lang="de-AT"/>
        </a:p>
      </dgm:t>
    </dgm:pt>
    <dgm:pt modelId="{C74CDD81-5B52-4FFD-BB08-466EC1E56539}">
      <dgm:prSet phldrT="[Text]"/>
      <dgm:spPr/>
      <dgm:t>
        <a:bodyPr/>
        <a:lstStyle/>
        <a:p>
          <a:pPr>
            <a:lnSpc>
              <a:spcPct val="100000"/>
            </a:lnSpc>
          </a:pPr>
          <a:r>
            <a:rPr lang="de-DE" dirty="0" err="1">
              <a:latin typeface="Century Gothic" panose="020B0502020202020204" pitchFamily="34" charset="0"/>
            </a:rPr>
            <a:t>Seek</a:t>
          </a:r>
          <a:r>
            <a:rPr lang="de-DE" dirty="0">
              <a:latin typeface="Century Gothic" panose="020B0502020202020204" pitchFamily="34" charset="0"/>
            </a:rPr>
            <a:t> professional </a:t>
          </a:r>
          <a:r>
            <a:rPr lang="de-DE" dirty="0" err="1">
              <a:latin typeface="Century Gothic" panose="020B0502020202020204" pitchFamily="34" charset="0"/>
            </a:rPr>
            <a:t>advice</a:t>
          </a:r>
          <a:r>
            <a:rPr lang="de-DE" dirty="0">
              <a:latin typeface="Century Gothic" panose="020B0502020202020204" pitchFamily="34" charset="0"/>
            </a:rPr>
            <a:t> </a:t>
          </a:r>
          <a:endParaRPr lang="de-AT" dirty="0"/>
        </a:p>
      </dgm:t>
    </dgm:pt>
    <dgm:pt modelId="{BC5239AD-B0D2-4F74-B565-946BF24BE19D}" type="parTrans" cxnId="{12E8A7F0-C856-42B6-9190-9189DDE59F7D}">
      <dgm:prSet/>
      <dgm:spPr/>
      <dgm:t>
        <a:bodyPr/>
        <a:lstStyle/>
        <a:p>
          <a:endParaRPr lang="de-AT"/>
        </a:p>
      </dgm:t>
    </dgm:pt>
    <dgm:pt modelId="{2ED9344B-E521-4121-A570-E05143311B0B}" type="sibTrans" cxnId="{12E8A7F0-C856-42B6-9190-9189DDE59F7D}">
      <dgm:prSet/>
      <dgm:spPr/>
      <dgm:t>
        <a:bodyPr/>
        <a:lstStyle/>
        <a:p>
          <a:endParaRPr lang="de-AT"/>
        </a:p>
      </dgm:t>
    </dgm:pt>
    <dgm:pt modelId="{E7729667-9373-4120-949C-30A322490B6E}" type="pres">
      <dgm:prSet presAssocID="{4FC07EDF-9E56-4569-B352-CCED0E712597}" presName="root" presStyleCnt="0">
        <dgm:presLayoutVars>
          <dgm:dir/>
          <dgm:resizeHandles val="exact"/>
        </dgm:presLayoutVars>
      </dgm:prSet>
      <dgm:spPr/>
    </dgm:pt>
    <dgm:pt modelId="{D731AEDE-AC4F-474E-82F6-D768B7712B61}" type="pres">
      <dgm:prSet presAssocID="{4FC07EDF-9E56-4569-B352-CCED0E712597}" presName="container" presStyleCnt="0">
        <dgm:presLayoutVars>
          <dgm:dir/>
          <dgm:resizeHandles val="exact"/>
        </dgm:presLayoutVars>
      </dgm:prSet>
      <dgm:spPr/>
    </dgm:pt>
    <dgm:pt modelId="{FF0C3176-1A7D-4666-873D-5E61677B9753}" type="pres">
      <dgm:prSet presAssocID="{FC0FA00C-FFE5-4A0E-896E-41FE0D3ABCEF}" presName="compNode" presStyleCnt="0"/>
      <dgm:spPr/>
    </dgm:pt>
    <dgm:pt modelId="{A1F8F54C-9A3F-4030-A9D6-4C8608715845}" type="pres">
      <dgm:prSet presAssocID="{FC0FA00C-FFE5-4A0E-896E-41FE0D3ABCEF}" presName="iconBgRect" presStyleLbl="bgShp" presStyleIdx="0" presStyleCnt="4"/>
      <dgm:spPr/>
    </dgm:pt>
    <dgm:pt modelId="{D5061195-501B-414C-96D8-9C6C359C84DD}" type="pres">
      <dgm:prSet presAssocID="{FC0FA00C-FFE5-4A0E-896E-41FE0D3ABCE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kument"/>
        </a:ext>
      </dgm:extLst>
    </dgm:pt>
    <dgm:pt modelId="{ADC8E922-DCE9-47CC-8CF0-9ABA51F91BD5}" type="pres">
      <dgm:prSet presAssocID="{FC0FA00C-FFE5-4A0E-896E-41FE0D3ABCEF}" presName="spaceRect" presStyleCnt="0"/>
      <dgm:spPr/>
    </dgm:pt>
    <dgm:pt modelId="{52BDFBB2-7E4F-4632-9B74-63FB684748EA}" type="pres">
      <dgm:prSet presAssocID="{FC0FA00C-FFE5-4A0E-896E-41FE0D3ABCEF}" presName="textRect" presStyleLbl="revTx" presStyleIdx="0" presStyleCnt="4">
        <dgm:presLayoutVars>
          <dgm:chMax val="1"/>
          <dgm:chPref val="1"/>
        </dgm:presLayoutVars>
      </dgm:prSet>
      <dgm:spPr/>
    </dgm:pt>
    <dgm:pt modelId="{4341C0F7-51C6-4B4E-9C44-29DB1A67696A}" type="pres">
      <dgm:prSet presAssocID="{FB04562C-8721-4A26-AB0C-DD0AD2FFC410}" presName="sibTrans" presStyleLbl="sibTrans2D1" presStyleIdx="0" presStyleCnt="0"/>
      <dgm:spPr/>
    </dgm:pt>
    <dgm:pt modelId="{4EEC45BF-5637-47D4-B4C4-80767F423C1F}" type="pres">
      <dgm:prSet presAssocID="{CD0DA2B2-112B-467A-8E11-E99BB5ACD58A}" presName="compNode" presStyleCnt="0"/>
      <dgm:spPr/>
    </dgm:pt>
    <dgm:pt modelId="{A8B02EB7-36CF-47A8-9C14-9D1563F54B6D}" type="pres">
      <dgm:prSet presAssocID="{CD0DA2B2-112B-467A-8E11-E99BB5ACD58A}" presName="iconBgRect" presStyleLbl="bgShp" presStyleIdx="1" presStyleCnt="4"/>
      <dgm:spPr/>
    </dgm:pt>
    <dgm:pt modelId="{6AE5315C-634A-47D4-94D6-8E876813923E}" type="pres">
      <dgm:prSet presAssocID="{CD0DA2B2-112B-467A-8E11-E99BB5ACD58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arnung"/>
        </a:ext>
      </dgm:extLst>
    </dgm:pt>
    <dgm:pt modelId="{72902A67-4AD2-4FAC-998C-8CDB6935F60F}" type="pres">
      <dgm:prSet presAssocID="{CD0DA2B2-112B-467A-8E11-E99BB5ACD58A}" presName="spaceRect" presStyleCnt="0"/>
      <dgm:spPr/>
    </dgm:pt>
    <dgm:pt modelId="{6A9581D9-AADE-446D-ACA5-41366C346AC8}" type="pres">
      <dgm:prSet presAssocID="{CD0DA2B2-112B-467A-8E11-E99BB5ACD58A}" presName="textRect" presStyleLbl="revTx" presStyleIdx="1" presStyleCnt="4">
        <dgm:presLayoutVars>
          <dgm:chMax val="1"/>
          <dgm:chPref val="1"/>
        </dgm:presLayoutVars>
      </dgm:prSet>
      <dgm:spPr/>
    </dgm:pt>
    <dgm:pt modelId="{36138454-B444-43D3-B826-C69326D968C0}" type="pres">
      <dgm:prSet presAssocID="{42F27196-DBA3-4072-B085-F565C5EFE111}" presName="sibTrans" presStyleLbl="sibTrans2D1" presStyleIdx="0" presStyleCnt="0"/>
      <dgm:spPr/>
    </dgm:pt>
    <dgm:pt modelId="{759285D5-42DE-416E-ADCD-DF9581AFEFB2}" type="pres">
      <dgm:prSet presAssocID="{7865D4F5-0E55-4FB2-A1DA-18CBF8EB5AB2}" presName="compNode" presStyleCnt="0"/>
      <dgm:spPr/>
    </dgm:pt>
    <dgm:pt modelId="{4BC2153E-EF07-4D47-8591-D150AFACE4E9}" type="pres">
      <dgm:prSet presAssocID="{7865D4F5-0E55-4FB2-A1DA-18CBF8EB5AB2}" presName="iconBgRect" presStyleLbl="bgShp" presStyleIdx="2" presStyleCnt="4"/>
      <dgm:spPr/>
    </dgm:pt>
    <dgm:pt modelId="{ACB3DE4B-6885-4945-8722-5D0497D09ED7}" type="pres">
      <dgm:prSet presAssocID="{7865D4F5-0E55-4FB2-A1DA-18CBF8EB5AB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äkchen"/>
        </a:ext>
      </dgm:extLst>
    </dgm:pt>
    <dgm:pt modelId="{6567A699-9E32-498A-9485-352B6EAA9E74}" type="pres">
      <dgm:prSet presAssocID="{7865D4F5-0E55-4FB2-A1DA-18CBF8EB5AB2}" presName="spaceRect" presStyleCnt="0"/>
      <dgm:spPr/>
    </dgm:pt>
    <dgm:pt modelId="{6FA55DB2-20DA-454A-A3C3-37B9B15AF8C8}" type="pres">
      <dgm:prSet presAssocID="{7865D4F5-0E55-4FB2-A1DA-18CBF8EB5AB2}" presName="textRect" presStyleLbl="revTx" presStyleIdx="2" presStyleCnt="4">
        <dgm:presLayoutVars>
          <dgm:chMax val="1"/>
          <dgm:chPref val="1"/>
        </dgm:presLayoutVars>
      </dgm:prSet>
      <dgm:spPr/>
    </dgm:pt>
    <dgm:pt modelId="{7813313C-A3DF-4851-91BD-41AD2A826E11}" type="pres">
      <dgm:prSet presAssocID="{EE8BA954-2956-4222-8EB3-DB2EF5E1BA7E}" presName="sibTrans" presStyleLbl="sibTrans2D1" presStyleIdx="0" presStyleCnt="0"/>
      <dgm:spPr/>
    </dgm:pt>
    <dgm:pt modelId="{10A46312-92FB-40C3-A223-D1354DBA0C0E}" type="pres">
      <dgm:prSet presAssocID="{C74CDD81-5B52-4FFD-BB08-466EC1E56539}" presName="compNode" presStyleCnt="0"/>
      <dgm:spPr/>
    </dgm:pt>
    <dgm:pt modelId="{42550691-51B6-493B-8D5E-70E04D709BC0}" type="pres">
      <dgm:prSet presAssocID="{C74CDD81-5B52-4FFD-BB08-466EC1E56539}" presName="iconBgRect" presStyleLbl="bgShp" presStyleIdx="3" presStyleCnt="4"/>
      <dgm:spPr/>
    </dgm:pt>
    <dgm:pt modelId="{65FE7FBD-7031-4421-9771-295E49901CDE}" type="pres">
      <dgm:prSet presAssocID="{C74CDD81-5B52-4FFD-BB08-466EC1E5653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d with Gears"/>
        </a:ext>
      </dgm:extLst>
    </dgm:pt>
    <dgm:pt modelId="{5EB4D5F9-FE2A-48B2-9C63-3049DEC94D03}" type="pres">
      <dgm:prSet presAssocID="{C74CDD81-5B52-4FFD-BB08-466EC1E56539}" presName="spaceRect" presStyleCnt="0"/>
      <dgm:spPr/>
    </dgm:pt>
    <dgm:pt modelId="{0BFAD220-8617-4BAB-A019-DD61F618934D}" type="pres">
      <dgm:prSet presAssocID="{C74CDD81-5B52-4FFD-BB08-466EC1E56539}" presName="textRect" presStyleLbl="revTx" presStyleIdx="3" presStyleCnt="4">
        <dgm:presLayoutVars>
          <dgm:chMax val="1"/>
          <dgm:chPref val="1"/>
        </dgm:presLayoutVars>
      </dgm:prSet>
      <dgm:spPr/>
    </dgm:pt>
  </dgm:ptLst>
  <dgm:cxnLst>
    <dgm:cxn modelId="{E2ED2D11-5CCE-4714-AA71-4149EB4F1BD8}" srcId="{4FC07EDF-9E56-4569-B352-CCED0E712597}" destId="{CD0DA2B2-112B-467A-8E11-E99BB5ACD58A}" srcOrd="1" destOrd="0" parTransId="{862B8816-404D-4C0D-B65A-65B829AC5F93}" sibTransId="{42F27196-DBA3-4072-B085-F565C5EFE111}"/>
    <dgm:cxn modelId="{75685D20-A296-4F21-8DDB-91219E30B810}" type="presOf" srcId="{C74CDD81-5B52-4FFD-BB08-466EC1E56539}" destId="{0BFAD220-8617-4BAB-A019-DD61F618934D}" srcOrd="0" destOrd="0" presId="urn:microsoft.com/office/officeart/2018/2/layout/IconCircleList"/>
    <dgm:cxn modelId="{958EDC2C-D673-4DEF-B911-C6540F747697}" srcId="{4FC07EDF-9E56-4569-B352-CCED0E712597}" destId="{FC0FA00C-FFE5-4A0E-896E-41FE0D3ABCEF}" srcOrd="0" destOrd="0" parTransId="{31E13479-46BE-4940-A866-11F559962EB0}" sibTransId="{FB04562C-8721-4A26-AB0C-DD0AD2FFC410}"/>
    <dgm:cxn modelId="{B92BDC38-0E56-40C8-AD28-FC44B8DDCF44}" type="presOf" srcId="{4FC07EDF-9E56-4569-B352-CCED0E712597}" destId="{E7729667-9373-4120-949C-30A322490B6E}" srcOrd="0" destOrd="0" presId="urn:microsoft.com/office/officeart/2018/2/layout/IconCircleList"/>
    <dgm:cxn modelId="{D5552A48-1BE4-4C2B-B943-01CC8C1BC66E}" type="presOf" srcId="{CD0DA2B2-112B-467A-8E11-E99BB5ACD58A}" destId="{6A9581D9-AADE-446D-ACA5-41366C346AC8}" srcOrd="0" destOrd="0" presId="urn:microsoft.com/office/officeart/2018/2/layout/IconCircleList"/>
    <dgm:cxn modelId="{B751465A-4180-49E7-BA27-60CB45CCDE89}" type="presOf" srcId="{FC0FA00C-FFE5-4A0E-896E-41FE0D3ABCEF}" destId="{52BDFBB2-7E4F-4632-9B74-63FB684748EA}" srcOrd="0" destOrd="0" presId="urn:microsoft.com/office/officeart/2018/2/layout/IconCircleList"/>
    <dgm:cxn modelId="{21B26A64-52DC-4CD3-B30A-57ADD48B02F1}" srcId="{4FC07EDF-9E56-4569-B352-CCED0E712597}" destId="{7865D4F5-0E55-4FB2-A1DA-18CBF8EB5AB2}" srcOrd="2" destOrd="0" parTransId="{E345819C-94BF-4172-8194-DCF2F517E37E}" sibTransId="{EE8BA954-2956-4222-8EB3-DB2EF5E1BA7E}"/>
    <dgm:cxn modelId="{504DDE9E-A50F-461A-BDE1-B99231F0C19B}" type="presOf" srcId="{42F27196-DBA3-4072-B085-F565C5EFE111}" destId="{36138454-B444-43D3-B826-C69326D968C0}" srcOrd="0" destOrd="0" presId="urn:microsoft.com/office/officeart/2018/2/layout/IconCircleList"/>
    <dgm:cxn modelId="{9F750FE0-F516-4F4F-854C-F53C4E298EB0}" type="presOf" srcId="{7865D4F5-0E55-4FB2-A1DA-18CBF8EB5AB2}" destId="{6FA55DB2-20DA-454A-A3C3-37B9B15AF8C8}" srcOrd="0" destOrd="0" presId="urn:microsoft.com/office/officeart/2018/2/layout/IconCircleList"/>
    <dgm:cxn modelId="{1C946DE3-F42F-4BB3-B39C-72C295FE03DF}" type="presOf" srcId="{EE8BA954-2956-4222-8EB3-DB2EF5E1BA7E}" destId="{7813313C-A3DF-4851-91BD-41AD2A826E11}" srcOrd="0" destOrd="0" presId="urn:microsoft.com/office/officeart/2018/2/layout/IconCircleList"/>
    <dgm:cxn modelId="{9EF2D4EE-7B44-49E5-9BAB-BC1519BA9B8F}" type="presOf" srcId="{FB04562C-8721-4A26-AB0C-DD0AD2FFC410}" destId="{4341C0F7-51C6-4B4E-9C44-29DB1A67696A}" srcOrd="0" destOrd="0" presId="urn:microsoft.com/office/officeart/2018/2/layout/IconCircleList"/>
    <dgm:cxn modelId="{12E8A7F0-C856-42B6-9190-9189DDE59F7D}" srcId="{4FC07EDF-9E56-4569-B352-CCED0E712597}" destId="{C74CDD81-5B52-4FFD-BB08-466EC1E56539}" srcOrd="3" destOrd="0" parTransId="{BC5239AD-B0D2-4F74-B565-946BF24BE19D}" sibTransId="{2ED9344B-E521-4121-A570-E05143311B0B}"/>
    <dgm:cxn modelId="{DF292CD9-B660-4422-9319-EB1111257B51}" type="presParOf" srcId="{E7729667-9373-4120-949C-30A322490B6E}" destId="{D731AEDE-AC4F-474E-82F6-D768B7712B61}" srcOrd="0" destOrd="0" presId="urn:microsoft.com/office/officeart/2018/2/layout/IconCircleList"/>
    <dgm:cxn modelId="{FAD89DCC-9923-4E95-965A-D530BA5BDCB9}" type="presParOf" srcId="{D731AEDE-AC4F-474E-82F6-D768B7712B61}" destId="{FF0C3176-1A7D-4666-873D-5E61677B9753}" srcOrd="0" destOrd="0" presId="urn:microsoft.com/office/officeart/2018/2/layout/IconCircleList"/>
    <dgm:cxn modelId="{B5F53E22-86CC-4941-803F-7D86A7E2DD26}" type="presParOf" srcId="{FF0C3176-1A7D-4666-873D-5E61677B9753}" destId="{A1F8F54C-9A3F-4030-A9D6-4C8608715845}" srcOrd="0" destOrd="0" presId="urn:microsoft.com/office/officeart/2018/2/layout/IconCircleList"/>
    <dgm:cxn modelId="{682696D6-E28F-4055-91FA-C39FCBE97B1F}" type="presParOf" srcId="{FF0C3176-1A7D-4666-873D-5E61677B9753}" destId="{D5061195-501B-414C-96D8-9C6C359C84DD}" srcOrd="1" destOrd="0" presId="urn:microsoft.com/office/officeart/2018/2/layout/IconCircleList"/>
    <dgm:cxn modelId="{8CB38BC5-F96C-45F4-A8E0-265B7E473284}" type="presParOf" srcId="{FF0C3176-1A7D-4666-873D-5E61677B9753}" destId="{ADC8E922-DCE9-47CC-8CF0-9ABA51F91BD5}" srcOrd="2" destOrd="0" presId="urn:microsoft.com/office/officeart/2018/2/layout/IconCircleList"/>
    <dgm:cxn modelId="{D3E4CBE9-2B9B-4EA7-AD5E-0927A65FB3D5}" type="presParOf" srcId="{FF0C3176-1A7D-4666-873D-5E61677B9753}" destId="{52BDFBB2-7E4F-4632-9B74-63FB684748EA}" srcOrd="3" destOrd="0" presId="urn:microsoft.com/office/officeart/2018/2/layout/IconCircleList"/>
    <dgm:cxn modelId="{7C466937-CA0F-4586-8F14-0CB99ECE8492}" type="presParOf" srcId="{D731AEDE-AC4F-474E-82F6-D768B7712B61}" destId="{4341C0F7-51C6-4B4E-9C44-29DB1A67696A}" srcOrd="1" destOrd="0" presId="urn:microsoft.com/office/officeart/2018/2/layout/IconCircleList"/>
    <dgm:cxn modelId="{F348433E-A164-42CD-9B07-8D4EFCAAE4B0}" type="presParOf" srcId="{D731AEDE-AC4F-474E-82F6-D768B7712B61}" destId="{4EEC45BF-5637-47D4-B4C4-80767F423C1F}" srcOrd="2" destOrd="0" presId="urn:microsoft.com/office/officeart/2018/2/layout/IconCircleList"/>
    <dgm:cxn modelId="{8C3C5EFA-DC90-429A-BC3A-F405510D8920}" type="presParOf" srcId="{4EEC45BF-5637-47D4-B4C4-80767F423C1F}" destId="{A8B02EB7-36CF-47A8-9C14-9D1563F54B6D}" srcOrd="0" destOrd="0" presId="urn:microsoft.com/office/officeart/2018/2/layout/IconCircleList"/>
    <dgm:cxn modelId="{F5758021-ABCE-4506-981E-6F70E12830AF}" type="presParOf" srcId="{4EEC45BF-5637-47D4-B4C4-80767F423C1F}" destId="{6AE5315C-634A-47D4-94D6-8E876813923E}" srcOrd="1" destOrd="0" presId="urn:microsoft.com/office/officeart/2018/2/layout/IconCircleList"/>
    <dgm:cxn modelId="{825FF740-FB56-4704-9478-BB3E1E4F91EE}" type="presParOf" srcId="{4EEC45BF-5637-47D4-B4C4-80767F423C1F}" destId="{72902A67-4AD2-4FAC-998C-8CDB6935F60F}" srcOrd="2" destOrd="0" presId="urn:microsoft.com/office/officeart/2018/2/layout/IconCircleList"/>
    <dgm:cxn modelId="{6A0C859F-1566-4146-B285-9942F4899770}" type="presParOf" srcId="{4EEC45BF-5637-47D4-B4C4-80767F423C1F}" destId="{6A9581D9-AADE-446D-ACA5-41366C346AC8}" srcOrd="3" destOrd="0" presId="urn:microsoft.com/office/officeart/2018/2/layout/IconCircleList"/>
    <dgm:cxn modelId="{E6C84A1A-2696-412E-95F9-09DCD9B3C361}" type="presParOf" srcId="{D731AEDE-AC4F-474E-82F6-D768B7712B61}" destId="{36138454-B444-43D3-B826-C69326D968C0}" srcOrd="3" destOrd="0" presId="urn:microsoft.com/office/officeart/2018/2/layout/IconCircleList"/>
    <dgm:cxn modelId="{A5D737E6-F297-4516-9A48-04DFFE390BBF}" type="presParOf" srcId="{D731AEDE-AC4F-474E-82F6-D768B7712B61}" destId="{759285D5-42DE-416E-ADCD-DF9581AFEFB2}" srcOrd="4" destOrd="0" presId="urn:microsoft.com/office/officeart/2018/2/layout/IconCircleList"/>
    <dgm:cxn modelId="{A439E5FE-DE66-430D-B4C0-CB4F459CF847}" type="presParOf" srcId="{759285D5-42DE-416E-ADCD-DF9581AFEFB2}" destId="{4BC2153E-EF07-4D47-8591-D150AFACE4E9}" srcOrd="0" destOrd="0" presId="urn:microsoft.com/office/officeart/2018/2/layout/IconCircleList"/>
    <dgm:cxn modelId="{5A6B3002-4C03-4D67-86BE-DF80BBD27AC3}" type="presParOf" srcId="{759285D5-42DE-416E-ADCD-DF9581AFEFB2}" destId="{ACB3DE4B-6885-4945-8722-5D0497D09ED7}" srcOrd="1" destOrd="0" presId="urn:microsoft.com/office/officeart/2018/2/layout/IconCircleList"/>
    <dgm:cxn modelId="{FC856AE8-4141-4DEA-BAB0-F8B809BDEF12}" type="presParOf" srcId="{759285D5-42DE-416E-ADCD-DF9581AFEFB2}" destId="{6567A699-9E32-498A-9485-352B6EAA9E74}" srcOrd="2" destOrd="0" presId="urn:microsoft.com/office/officeart/2018/2/layout/IconCircleList"/>
    <dgm:cxn modelId="{CFADDDA8-4597-4FD8-90D5-43E011CAE5B1}" type="presParOf" srcId="{759285D5-42DE-416E-ADCD-DF9581AFEFB2}" destId="{6FA55DB2-20DA-454A-A3C3-37B9B15AF8C8}" srcOrd="3" destOrd="0" presId="urn:microsoft.com/office/officeart/2018/2/layout/IconCircleList"/>
    <dgm:cxn modelId="{8107082B-8CB9-463B-8120-51C9594F43F4}" type="presParOf" srcId="{D731AEDE-AC4F-474E-82F6-D768B7712B61}" destId="{7813313C-A3DF-4851-91BD-41AD2A826E11}" srcOrd="5" destOrd="0" presId="urn:microsoft.com/office/officeart/2018/2/layout/IconCircleList"/>
    <dgm:cxn modelId="{C1A76405-F46B-4D0C-8A94-09F6850ABCB0}" type="presParOf" srcId="{D731AEDE-AC4F-474E-82F6-D768B7712B61}" destId="{10A46312-92FB-40C3-A223-D1354DBA0C0E}" srcOrd="6" destOrd="0" presId="urn:microsoft.com/office/officeart/2018/2/layout/IconCircleList"/>
    <dgm:cxn modelId="{6E62BCDF-7055-4024-BAC3-896F48CD6859}" type="presParOf" srcId="{10A46312-92FB-40C3-A223-D1354DBA0C0E}" destId="{42550691-51B6-493B-8D5E-70E04D709BC0}" srcOrd="0" destOrd="0" presId="urn:microsoft.com/office/officeart/2018/2/layout/IconCircleList"/>
    <dgm:cxn modelId="{0A170346-8C71-402E-8C60-B575662E32C9}" type="presParOf" srcId="{10A46312-92FB-40C3-A223-D1354DBA0C0E}" destId="{65FE7FBD-7031-4421-9771-295E49901CDE}" srcOrd="1" destOrd="0" presId="urn:microsoft.com/office/officeart/2018/2/layout/IconCircleList"/>
    <dgm:cxn modelId="{550F6CE0-7779-4550-9907-67EE1E1ACF86}" type="presParOf" srcId="{10A46312-92FB-40C3-A223-D1354DBA0C0E}" destId="{5EB4D5F9-FE2A-48B2-9C63-3049DEC94D03}" srcOrd="2" destOrd="0" presId="urn:microsoft.com/office/officeart/2018/2/layout/IconCircleList"/>
    <dgm:cxn modelId="{4FD79179-A144-45D6-910D-F28D76133088}" type="presParOf" srcId="{10A46312-92FB-40C3-A223-D1354DBA0C0E}" destId="{0BFAD220-8617-4BAB-A019-DD61F618934D}" srcOrd="3" destOrd="0" presId="urn:microsoft.com/office/officeart/2018/2/layout/Icon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1D02CF-87CC-498E-A184-5BE7642FB289}" type="doc">
      <dgm:prSet loTypeId="urn:microsoft.com/office/officeart/2005/8/layout/hList1" loCatId="list" qsTypeId="urn:microsoft.com/office/officeart/2005/8/quickstyle/3d4" qsCatId="3D" csTypeId="urn:microsoft.com/office/officeart/2005/8/colors/accent1_2" csCatId="accent1" phldr="1"/>
      <dgm:spPr/>
      <dgm:t>
        <a:bodyPr/>
        <a:lstStyle/>
        <a:p>
          <a:endParaRPr lang="de-AT"/>
        </a:p>
      </dgm:t>
    </dgm:pt>
    <dgm:pt modelId="{358DF5A4-6B7D-4E6F-9DCC-2F94F6632C94}">
      <dgm:prSet phldrT="[Text]" custT="1"/>
      <dgm:spPr/>
      <dgm:t>
        <a:bodyPr/>
        <a:lstStyle/>
        <a:p>
          <a:r>
            <a:rPr lang="de-DE" sz="2200" dirty="0">
              <a:latin typeface="Century Gothic" panose="020B0502020202020204" pitchFamily="34" charset="0"/>
            </a:rPr>
            <a:t>Fixed rate</a:t>
          </a:r>
          <a:endParaRPr lang="de-AT" sz="2200" dirty="0">
            <a:latin typeface="Century Gothic" panose="020B0502020202020204" pitchFamily="34" charset="0"/>
          </a:endParaRPr>
        </a:p>
      </dgm:t>
    </dgm:pt>
    <dgm:pt modelId="{EC1E3B77-4691-4A6F-B52B-24003552AA2C}" type="parTrans" cxnId="{0A7E7BEE-57BF-4A89-84A1-FAB456789A5D}">
      <dgm:prSet/>
      <dgm:spPr/>
      <dgm:t>
        <a:bodyPr/>
        <a:lstStyle/>
        <a:p>
          <a:endParaRPr lang="de-AT" sz="2200">
            <a:latin typeface="Century Gothic" panose="020B0502020202020204" pitchFamily="34" charset="0"/>
          </a:endParaRPr>
        </a:p>
      </dgm:t>
    </dgm:pt>
    <dgm:pt modelId="{987406B6-875F-499C-99F7-E28AA11C3508}" type="sibTrans" cxnId="{0A7E7BEE-57BF-4A89-84A1-FAB456789A5D}">
      <dgm:prSet/>
      <dgm:spPr/>
      <dgm:t>
        <a:bodyPr/>
        <a:lstStyle/>
        <a:p>
          <a:endParaRPr lang="de-AT" sz="2200">
            <a:latin typeface="Century Gothic" panose="020B0502020202020204" pitchFamily="34" charset="0"/>
          </a:endParaRPr>
        </a:p>
      </dgm:t>
    </dgm:pt>
    <dgm:pt modelId="{DFC4D59E-C930-429C-8C7D-BA1AF0EF6EA2}">
      <dgm:prSet phldrT="[Text]" custT="1"/>
      <dgm:spPr/>
      <dgm:t>
        <a:bodyPr/>
        <a:lstStyle/>
        <a:p>
          <a:pPr>
            <a:buNone/>
          </a:pPr>
          <a:r>
            <a:rPr lang="de-DE" sz="2200" dirty="0">
              <a:effectLst/>
              <a:latin typeface="Century Gothic" panose="020B0502020202020204" pitchFamily="34" charset="0"/>
              <a:ea typeface="Calibri" panose="020F0502020204030204" pitchFamily="34" charset="0"/>
              <a:cs typeface="Times New Roman" panose="02020603050405020304" pitchFamily="18" charset="0"/>
            </a:rPr>
            <a:t>  </a:t>
          </a:r>
          <a:r>
            <a:rPr lang="sl-SI" sz="2200" dirty="0">
              <a:effectLst/>
              <a:latin typeface="Century Gothic" panose="020B0502020202020204" pitchFamily="34" charset="0"/>
              <a:ea typeface="Calibri" panose="020F0502020204030204" pitchFamily="34" charset="0"/>
              <a:cs typeface="Times New Roman" panose="02020603050405020304" pitchFamily="18" charset="0"/>
            </a:rPr>
            <a:t>Predictable Monthly Payments</a:t>
          </a:r>
          <a:endParaRPr lang="de-AT" sz="2200" dirty="0">
            <a:latin typeface="Century Gothic" panose="020B0502020202020204" pitchFamily="34" charset="0"/>
          </a:endParaRPr>
        </a:p>
      </dgm:t>
    </dgm:pt>
    <dgm:pt modelId="{7379B649-54EE-4E70-87FF-A40BF64E840E}" type="parTrans" cxnId="{9384A38A-607D-4C59-8C55-75AA4582BD79}">
      <dgm:prSet/>
      <dgm:spPr/>
      <dgm:t>
        <a:bodyPr/>
        <a:lstStyle/>
        <a:p>
          <a:endParaRPr lang="de-AT" sz="2200">
            <a:latin typeface="Century Gothic" panose="020B0502020202020204" pitchFamily="34" charset="0"/>
          </a:endParaRPr>
        </a:p>
      </dgm:t>
    </dgm:pt>
    <dgm:pt modelId="{81C680E6-DE73-4625-B598-E6FB4D403360}" type="sibTrans" cxnId="{9384A38A-607D-4C59-8C55-75AA4582BD79}">
      <dgm:prSet/>
      <dgm:spPr/>
      <dgm:t>
        <a:bodyPr/>
        <a:lstStyle/>
        <a:p>
          <a:endParaRPr lang="de-AT" sz="2200">
            <a:latin typeface="Century Gothic" panose="020B0502020202020204" pitchFamily="34" charset="0"/>
          </a:endParaRPr>
        </a:p>
      </dgm:t>
    </dgm:pt>
    <dgm:pt modelId="{7817DD9E-CD49-4A45-BA7C-A908D65258FC}">
      <dgm:prSet phldrT="[Text]" custT="1"/>
      <dgm:spPr/>
      <dgm:t>
        <a:bodyPr/>
        <a:lstStyle/>
        <a:p>
          <a:r>
            <a:rPr lang="de-DE" sz="2200" dirty="0">
              <a:latin typeface="Century Gothic" panose="020B0502020202020204" pitchFamily="34" charset="0"/>
            </a:rPr>
            <a:t>Variable rate</a:t>
          </a:r>
          <a:endParaRPr lang="de-AT" sz="2200" dirty="0">
            <a:latin typeface="Century Gothic" panose="020B0502020202020204" pitchFamily="34" charset="0"/>
          </a:endParaRPr>
        </a:p>
      </dgm:t>
    </dgm:pt>
    <dgm:pt modelId="{F665EB2C-A049-4EC7-B7DF-45520C7EFAC5}" type="parTrans" cxnId="{464C899F-9D35-4739-9696-E5518194EEDB}">
      <dgm:prSet/>
      <dgm:spPr/>
      <dgm:t>
        <a:bodyPr/>
        <a:lstStyle/>
        <a:p>
          <a:endParaRPr lang="de-AT" sz="2200">
            <a:latin typeface="Century Gothic" panose="020B0502020202020204" pitchFamily="34" charset="0"/>
          </a:endParaRPr>
        </a:p>
      </dgm:t>
    </dgm:pt>
    <dgm:pt modelId="{3EA699AF-0A15-4386-9D55-D15BD66723BF}" type="sibTrans" cxnId="{464C899F-9D35-4739-9696-E5518194EEDB}">
      <dgm:prSet/>
      <dgm:spPr/>
      <dgm:t>
        <a:bodyPr/>
        <a:lstStyle/>
        <a:p>
          <a:endParaRPr lang="de-AT" sz="2200">
            <a:latin typeface="Century Gothic" panose="020B0502020202020204" pitchFamily="34" charset="0"/>
          </a:endParaRPr>
        </a:p>
      </dgm:t>
    </dgm:pt>
    <dgm:pt modelId="{C034F2B5-AF04-41A3-AC15-CA5FC8E86900}">
      <dgm:prSet phldrT="[Text]" custT="1"/>
      <dgm:spPr/>
      <dgm:t>
        <a:bodyPr/>
        <a:lstStyle/>
        <a:p>
          <a:pPr marL="228600" lvl="1" indent="0" defTabSz="977900">
            <a:lnSpc>
              <a:spcPct val="90000"/>
            </a:lnSpc>
            <a:spcBef>
              <a:spcPct val="0"/>
            </a:spcBef>
            <a:spcAft>
              <a:spcPct val="15000"/>
            </a:spcAft>
            <a:buFontTx/>
            <a:buNone/>
          </a:pPr>
          <a:r>
            <a:rPr lang="sl-SI" sz="2200" dirty="0">
              <a:effectLst/>
              <a:latin typeface="Century Gothic" panose="020B0502020202020204" pitchFamily="34" charset="0"/>
              <a:ea typeface="Calibri" panose="020F0502020204030204" pitchFamily="34" charset="0"/>
              <a:cs typeface="Times New Roman" panose="02020603050405020304" pitchFamily="18" charset="0"/>
            </a:rPr>
            <a:t>Initial Lower Rates</a:t>
          </a:r>
          <a:endParaRPr lang="de-AT" sz="2200" dirty="0">
            <a:latin typeface="Century Gothic" panose="020B0502020202020204" pitchFamily="34" charset="0"/>
          </a:endParaRPr>
        </a:p>
      </dgm:t>
    </dgm:pt>
    <dgm:pt modelId="{0BBE54D0-87F3-4515-8268-B05283678279}" type="parTrans" cxnId="{AA4716E4-E1A6-4BD2-931D-A6E32E8485BA}">
      <dgm:prSet/>
      <dgm:spPr/>
      <dgm:t>
        <a:bodyPr/>
        <a:lstStyle/>
        <a:p>
          <a:endParaRPr lang="de-AT"/>
        </a:p>
      </dgm:t>
    </dgm:pt>
    <dgm:pt modelId="{18640C53-37ED-4366-8397-19D2A0BE9F57}" type="sibTrans" cxnId="{AA4716E4-E1A6-4BD2-931D-A6E32E8485BA}">
      <dgm:prSet/>
      <dgm:spPr/>
      <dgm:t>
        <a:bodyPr/>
        <a:lstStyle/>
        <a:p>
          <a:endParaRPr lang="de-AT"/>
        </a:p>
      </dgm:t>
    </dgm:pt>
    <dgm:pt modelId="{FA5906C6-6625-46E6-BCCD-BB7DF19EDECE}">
      <dgm:prSet phldrT="[Text]" custT="1"/>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de-DE" sz="2200" dirty="0">
              <a:effectLst/>
              <a:latin typeface="Century Gothic" panose="020B0502020202020204" pitchFamily="34" charset="0"/>
              <a:ea typeface="Calibri" panose="020F0502020204030204" pitchFamily="34" charset="0"/>
              <a:cs typeface="Times New Roman" panose="02020603050405020304" pitchFamily="18" charset="0"/>
            </a:rPr>
            <a:t>   </a:t>
          </a:r>
          <a:r>
            <a:rPr lang="sl-SI" sz="2200" dirty="0">
              <a:effectLst/>
              <a:latin typeface="Century Gothic" panose="020B0502020202020204" pitchFamily="34" charset="0"/>
              <a:ea typeface="Calibri" panose="020F0502020204030204" pitchFamily="34" charset="0"/>
              <a:cs typeface="Times New Roman" panose="02020603050405020304" pitchFamily="18" charset="0"/>
            </a:rPr>
            <a:t>Potential for Rate Decreases</a:t>
          </a:r>
          <a:endParaRPr lang="de-AT" sz="2200" dirty="0">
            <a:latin typeface="Century Gothic" panose="020B0502020202020204" pitchFamily="34" charset="0"/>
          </a:endParaRPr>
        </a:p>
      </dgm:t>
    </dgm:pt>
    <dgm:pt modelId="{9B8CBAD1-16A2-4463-ACDA-424540D28508}" type="sibTrans" cxnId="{87FDCB77-DFA7-47A2-9023-77B17016577A}">
      <dgm:prSet/>
      <dgm:spPr/>
      <dgm:t>
        <a:bodyPr/>
        <a:lstStyle/>
        <a:p>
          <a:endParaRPr lang="de-AT"/>
        </a:p>
      </dgm:t>
    </dgm:pt>
    <dgm:pt modelId="{4672F275-042D-4521-A626-AA4B88CA27A0}" type="parTrans" cxnId="{87FDCB77-DFA7-47A2-9023-77B17016577A}">
      <dgm:prSet/>
      <dgm:spPr/>
      <dgm:t>
        <a:bodyPr/>
        <a:lstStyle/>
        <a:p>
          <a:endParaRPr lang="de-AT"/>
        </a:p>
      </dgm:t>
    </dgm:pt>
    <dgm:pt modelId="{A6323E9E-0999-474B-9589-D3AAD8166734}">
      <dgm:prSet phldrT="[Text]" custT="1"/>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n-US" sz="2200" dirty="0">
              <a:effectLst/>
              <a:latin typeface="Century Gothic" panose="020B0502020202020204" pitchFamily="34" charset="0"/>
              <a:cs typeface="Times New Roman" panose="02020603050405020304" pitchFamily="18" charset="0"/>
            </a:rPr>
            <a:t>   More difficult cash flow planning </a:t>
          </a:r>
          <a:endParaRPr lang="de-AT" sz="2200" dirty="0">
            <a:latin typeface="Century Gothic" panose="020B0502020202020204" pitchFamily="34" charset="0"/>
          </a:endParaRPr>
        </a:p>
      </dgm:t>
    </dgm:pt>
    <dgm:pt modelId="{A3A7B732-1746-4F12-A918-1D5EFAC23C92}" type="parTrans" cxnId="{1398BB36-F92C-4106-BA50-D79B6B945C98}">
      <dgm:prSet/>
      <dgm:spPr/>
      <dgm:t>
        <a:bodyPr/>
        <a:lstStyle/>
        <a:p>
          <a:endParaRPr lang="de-AT"/>
        </a:p>
      </dgm:t>
    </dgm:pt>
    <dgm:pt modelId="{A961CE5E-85C2-4EC4-97A5-D47FD2B33B27}" type="sibTrans" cxnId="{1398BB36-F92C-4106-BA50-D79B6B945C98}">
      <dgm:prSet/>
      <dgm:spPr/>
      <dgm:t>
        <a:bodyPr/>
        <a:lstStyle/>
        <a:p>
          <a:endParaRPr lang="de-AT"/>
        </a:p>
      </dgm:t>
    </dgm:pt>
    <dgm:pt modelId="{B7D8A7EB-84FC-468C-A521-46F77A9F7521}">
      <dgm:prSet phldrT="[Text]" custT="1"/>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lang="de-AT" sz="2200" dirty="0">
            <a:latin typeface="Century Gothic" panose="020B0502020202020204" pitchFamily="34" charset="0"/>
          </a:endParaRPr>
        </a:p>
      </dgm:t>
    </dgm:pt>
    <dgm:pt modelId="{C207F585-42CE-4974-8150-BB88D65663E3}" type="parTrans" cxnId="{93F3507B-8DF3-4675-84AE-A9C7F1372A12}">
      <dgm:prSet/>
      <dgm:spPr/>
      <dgm:t>
        <a:bodyPr/>
        <a:lstStyle/>
        <a:p>
          <a:endParaRPr lang="de-AT"/>
        </a:p>
      </dgm:t>
    </dgm:pt>
    <dgm:pt modelId="{0DB8A779-87AA-4B17-ACAB-303B44B48554}" type="sibTrans" cxnId="{93F3507B-8DF3-4675-84AE-A9C7F1372A12}">
      <dgm:prSet/>
      <dgm:spPr/>
      <dgm:t>
        <a:bodyPr/>
        <a:lstStyle/>
        <a:p>
          <a:endParaRPr lang="de-AT"/>
        </a:p>
      </dgm:t>
    </dgm:pt>
    <dgm:pt modelId="{E8E48BCD-EFEF-4C00-B21D-040887F86131}">
      <dgm:prSet phldrT="[Text]" custT="1"/>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de-DE" sz="2200" dirty="0">
              <a:latin typeface="Century Gothic" panose="020B0502020202020204" pitchFamily="34" charset="0"/>
            </a:rPr>
            <a:t>   </a:t>
          </a:r>
          <a:r>
            <a:rPr lang="de-DE" sz="2200" dirty="0" err="1">
              <a:latin typeface="Century Gothic" panose="020B0502020202020204" pitchFamily="34" charset="0"/>
            </a:rPr>
            <a:t>Flexibility</a:t>
          </a:r>
          <a:r>
            <a:rPr lang="de-DE" sz="2200" dirty="0">
              <a:latin typeface="Century Gothic" panose="020B0502020202020204" pitchFamily="34" charset="0"/>
            </a:rPr>
            <a:t> </a:t>
          </a:r>
          <a:endParaRPr lang="de-AT" sz="2200" dirty="0">
            <a:latin typeface="Century Gothic" panose="020B0502020202020204" pitchFamily="34" charset="0"/>
          </a:endParaRPr>
        </a:p>
      </dgm:t>
    </dgm:pt>
    <dgm:pt modelId="{653DCB37-C463-4907-8978-AA7410017587}" type="parTrans" cxnId="{E92488F6-42CB-4D66-B9F5-FE949319D6AB}">
      <dgm:prSet/>
      <dgm:spPr/>
      <dgm:t>
        <a:bodyPr/>
        <a:lstStyle/>
        <a:p>
          <a:endParaRPr lang="de-AT"/>
        </a:p>
      </dgm:t>
    </dgm:pt>
    <dgm:pt modelId="{B5067BA5-A65B-46D9-9FCE-69F8AA81FB3F}" type="sibTrans" cxnId="{E92488F6-42CB-4D66-B9F5-FE949319D6AB}">
      <dgm:prSet/>
      <dgm:spPr/>
      <dgm:t>
        <a:bodyPr/>
        <a:lstStyle/>
        <a:p>
          <a:endParaRPr lang="de-AT"/>
        </a:p>
      </dgm:t>
    </dgm:pt>
    <dgm:pt modelId="{99731110-998E-4661-A1B0-A9CBC89A16D0}">
      <dgm:prSet phldrT="[Text]" custT="1"/>
      <dgm:spPr/>
      <dgm:t>
        <a:bodyPr/>
        <a:lstStyle/>
        <a:p>
          <a:pPr>
            <a:buNone/>
          </a:pPr>
          <a:r>
            <a:rPr lang="de-DE" sz="2200" dirty="0">
              <a:effectLst/>
              <a:latin typeface="Century Gothic" panose="020B0502020202020204" pitchFamily="34" charset="0"/>
              <a:ea typeface="Calibri" panose="020F0502020204030204" pitchFamily="34" charset="0"/>
              <a:cs typeface="Times New Roman" panose="02020603050405020304" pitchFamily="18" charset="0"/>
            </a:rPr>
            <a:t>  </a:t>
          </a:r>
          <a:r>
            <a:rPr lang="sl-SI" sz="2200" dirty="0">
              <a:effectLst/>
              <a:latin typeface="Century Gothic" panose="020B0502020202020204" pitchFamily="34" charset="0"/>
              <a:ea typeface="Calibri" panose="020F0502020204030204" pitchFamily="34" charset="0"/>
              <a:cs typeface="Times New Roman" panose="02020603050405020304" pitchFamily="18" charset="0"/>
            </a:rPr>
            <a:t>Protection Against Rate Increases</a:t>
          </a:r>
          <a:endParaRPr lang="de-AT" sz="2200" dirty="0">
            <a:latin typeface="Century Gothic" panose="020B0502020202020204" pitchFamily="34" charset="0"/>
          </a:endParaRPr>
        </a:p>
      </dgm:t>
    </dgm:pt>
    <dgm:pt modelId="{FB2D0C70-77C8-486D-8163-DA7654096646}" type="parTrans" cxnId="{DF6B2D37-129B-4F9B-AEA4-D3769F4AF386}">
      <dgm:prSet/>
      <dgm:spPr/>
      <dgm:t>
        <a:bodyPr/>
        <a:lstStyle/>
        <a:p>
          <a:endParaRPr lang="de-AT"/>
        </a:p>
      </dgm:t>
    </dgm:pt>
    <dgm:pt modelId="{6178316B-471D-47D0-8073-982D401448D9}" type="sibTrans" cxnId="{DF6B2D37-129B-4F9B-AEA4-D3769F4AF386}">
      <dgm:prSet/>
      <dgm:spPr/>
      <dgm:t>
        <a:bodyPr/>
        <a:lstStyle/>
        <a:p>
          <a:endParaRPr lang="de-AT"/>
        </a:p>
      </dgm:t>
    </dgm:pt>
    <dgm:pt modelId="{D63FFB7F-C32A-418A-B156-16CBA7CB165C}">
      <dgm:prSet phldrT="[Text]" custT="1"/>
      <dgm:spPr/>
      <dgm:t>
        <a:bodyPr/>
        <a:lstStyle/>
        <a:p>
          <a:r>
            <a:rPr lang="de-DE" sz="2200" dirty="0">
              <a:latin typeface="Century Gothic" panose="020B0502020202020204" pitchFamily="34" charset="0"/>
            </a:rPr>
            <a:t>  Early </a:t>
          </a:r>
          <a:r>
            <a:rPr lang="de-DE" sz="2200" dirty="0" err="1">
              <a:latin typeface="Century Gothic" panose="020B0502020202020204" pitchFamily="34" charset="0"/>
            </a:rPr>
            <a:t>repayment</a:t>
          </a:r>
          <a:r>
            <a:rPr lang="de-DE" sz="2200" dirty="0">
              <a:latin typeface="Century Gothic" panose="020B0502020202020204" pitchFamily="34" charset="0"/>
            </a:rPr>
            <a:t> </a:t>
          </a:r>
          <a:r>
            <a:rPr lang="de-DE" sz="2200" dirty="0" err="1">
              <a:latin typeface="Century Gothic" panose="020B0502020202020204" pitchFamily="34" charset="0"/>
            </a:rPr>
            <a:t>may</a:t>
          </a:r>
          <a:r>
            <a:rPr lang="de-DE" sz="2200" dirty="0">
              <a:latin typeface="Century Gothic" panose="020B0502020202020204" pitchFamily="34" charset="0"/>
            </a:rPr>
            <a:t> </a:t>
          </a:r>
          <a:r>
            <a:rPr lang="de-DE" sz="2200" dirty="0" err="1">
              <a:latin typeface="Century Gothic" panose="020B0502020202020204" pitchFamily="34" charset="0"/>
            </a:rPr>
            <a:t>lead</a:t>
          </a:r>
          <a:r>
            <a:rPr lang="de-DE" sz="2200" dirty="0">
              <a:latin typeface="Century Gothic" panose="020B0502020202020204" pitchFamily="34" charset="0"/>
            </a:rPr>
            <a:t> to </a:t>
          </a:r>
          <a:r>
            <a:rPr lang="de-DE" sz="2200" dirty="0" err="1">
              <a:latin typeface="Century Gothic" panose="020B0502020202020204" pitchFamily="34" charset="0"/>
            </a:rPr>
            <a:t>higher</a:t>
          </a:r>
          <a:r>
            <a:rPr lang="de-DE" sz="2200" dirty="0">
              <a:latin typeface="Century Gothic" panose="020B0502020202020204" pitchFamily="34" charset="0"/>
            </a:rPr>
            <a:t> </a:t>
          </a:r>
          <a:r>
            <a:rPr lang="de-DE" sz="2200" dirty="0" err="1">
              <a:latin typeface="Century Gothic" panose="020B0502020202020204" pitchFamily="34" charset="0"/>
            </a:rPr>
            <a:t>costs</a:t>
          </a:r>
          <a:r>
            <a:rPr lang="de-DE" sz="2200" dirty="0">
              <a:latin typeface="Century Gothic" panose="020B0502020202020204" pitchFamily="34" charset="0"/>
            </a:rPr>
            <a:t>.</a:t>
          </a:r>
        </a:p>
        <a:p>
          <a:pPr>
            <a:buNone/>
          </a:pPr>
          <a:endParaRPr lang="de-AT" sz="2200" dirty="0">
            <a:latin typeface="Century Gothic" panose="020B0502020202020204" pitchFamily="34" charset="0"/>
          </a:endParaRPr>
        </a:p>
      </dgm:t>
    </dgm:pt>
    <dgm:pt modelId="{5AFA2A32-A06C-439B-9690-5EB650FD12A8}" type="parTrans" cxnId="{8337792F-B484-436E-A484-F7D0D46087EE}">
      <dgm:prSet/>
      <dgm:spPr/>
      <dgm:t>
        <a:bodyPr/>
        <a:lstStyle/>
        <a:p>
          <a:endParaRPr lang="de-AT"/>
        </a:p>
      </dgm:t>
    </dgm:pt>
    <dgm:pt modelId="{721B1560-00C5-430B-923B-2C17356A03AB}" type="sibTrans" cxnId="{8337792F-B484-436E-A484-F7D0D46087EE}">
      <dgm:prSet/>
      <dgm:spPr/>
      <dgm:t>
        <a:bodyPr/>
        <a:lstStyle/>
        <a:p>
          <a:endParaRPr lang="de-AT"/>
        </a:p>
      </dgm:t>
    </dgm:pt>
    <dgm:pt modelId="{22D562AD-D9EA-4C50-A39E-E087EE5631B9}">
      <dgm:prSet phldrT="[Text]" custT="1"/>
      <dgm:spPr/>
      <dgm:t>
        <a:bodyPr/>
        <a:lstStyle/>
        <a:p>
          <a:pPr>
            <a:buNone/>
          </a:pPr>
          <a:r>
            <a:rPr lang="de-AT" sz="2200" dirty="0">
              <a:latin typeface="Century Gothic" panose="020B0502020202020204" pitchFamily="34" charset="0"/>
            </a:rPr>
            <a:t>  </a:t>
          </a:r>
          <a:r>
            <a:rPr lang="de-AT" sz="2200" dirty="0" err="1">
              <a:latin typeface="Century Gothic" panose="020B0502020202020204" pitchFamily="34" charset="0"/>
            </a:rPr>
            <a:t>Easier</a:t>
          </a:r>
          <a:r>
            <a:rPr lang="de-AT" sz="2200" dirty="0">
              <a:latin typeface="Century Gothic" panose="020B0502020202020204" pitchFamily="34" charset="0"/>
            </a:rPr>
            <a:t> cash </a:t>
          </a:r>
          <a:r>
            <a:rPr lang="de-AT" sz="2200" dirty="0" err="1">
              <a:latin typeface="Century Gothic" panose="020B0502020202020204" pitchFamily="34" charset="0"/>
            </a:rPr>
            <a:t>flow</a:t>
          </a:r>
          <a:r>
            <a:rPr lang="de-AT" sz="2200" dirty="0">
              <a:latin typeface="Century Gothic" panose="020B0502020202020204" pitchFamily="34" charset="0"/>
            </a:rPr>
            <a:t> </a:t>
          </a:r>
          <a:r>
            <a:rPr lang="de-AT" sz="2200" dirty="0" err="1">
              <a:latin typeface="Century Gothic" panose="020B0502020202020204" pitchFamily="34" charset="0"/>
            </a:rPr>
            <a:t>planning</a:t>
          </a:r>
          <a:endParaRPr lang="de-AT" sz="2200" dirty="0">
            <a:latin typeface="Century Gothic" panose="020B0502020202020204" pitchFamily="34" charset="0"/>
          </a:endParaRPr>
        </a:p>
      </dgm:t>
    </dgm:pt>
    <dgm:pt modelId="{133AC39F-C98A-4E2E-906D-CD9AACA1A570}" type="parTrans" cxnId="{C08FDE3B-CD77-4BEF-BE2D-C4A76E6315E8}">
      <dgm:prSet/>
      <dgm:spPr/>
      <dgm:t>
        <a:bodyPr/>
        <a:lstStyle/>
        <a:p>
          <a:endParaRPr lang="de-AT"/>
        </a:p>
      </dgm:t>
    </dgm:pt>
    <dgm:pt modelId="{8338AF41-A4F9-415C-BC13-BB332B237F1E}" type="sibTrans" cxnId="{C08FDE3B-CD77-4BEF-BE2D-C4A76E6315E8}">
      <dgm:prSet/>
      <dgm:spPr/>
      <dgm:t>
        <a:bodyPr/>
        <a:lstStyle/>
        <a:p>
          <a:endParaRPr lang="de-AT"/>
        </a:p>
      </dgm:t>
    </dgm:pt>
    <dgm:pt modelId="{12D86ECB-8A6E-4231-80BD-B15BCABF087A}" type="pres">
      <dgm:prSet presAssocID="{451D02CF-87CC-498E-A184-5BE7642FB289}" presName="Name0" presStyleCnt="0">
        <dgm:presLayoutVars>
          <dgm:dir/>
          <dgm:animLvl val="lvl"/>
          <dgm:resizeHandles val="exact"/>
        </dgm:presLayoutVars>
      </dgm:prSet>
      <dgm:spPr/>
    </dgm:pt>
    <dgm:pt modelId="{E9641B09-CA40-46E1-A4B4-328226945E0F}" type="pres">
      <dgm:prSet presAssocID="{358DF5A4-6B7D-4E6F-9DCC-2F94F6632C94}" presName="composite" presStyleCnt="0"/>
      <dgm:spPr/>
    </dgm:pt>
    <dgm:pt modelId="{C80A0D9E-E365-4873-BACE-DF698C04236C}" type="pres">
      <dgm:prSet presAssocID="{358DF5A4-6B7D-4E6F-9DCC-2F94F6632C94}" presName="parTx" presStyleLbl="alignNode1" presStyleIdx="0" presStyleCnt="2">
        <dgm:presLayoutVars>
          <dgm:chMax val="0"/>
          <dgm:chPref val="0"/>
          <dgm:bulletEnabled val="1"/>
        </dgm:presLayoutVars>
      </dgm:prSet>
      <dgm:spPr/>
    </dgm:pt>
    <dgm:pt modelId="{5CF0FF9A-0F2D-4A75-9BAB-51D750CD7431}" type="pres">
      <dgm:prSet presAssocID="{358DF5A4-6B7D-4E6F-9DCC-2F94F6632C94}" presName="desTx" presStyleLbl="alignAccFollowNode1" presStyleIdx="0" presStyleCnt="2">
        <dgm:presLayoutVars>
          <dgm:bulletEnabled val="1"/>
        </dgm:presLayoutVars>
      </dgm:prSet>
      <dgm:spPr/>
    </dgm:pt>
    <dgm:pt modelId="{15D1C004-672B-496A-8BF2-7D72D2C303D4}" type="pres">
      <dgm:prSet presAssocID="{987406B6-875F-499C-99F7-E28AA11C3508}" presName="space" presStyleCnt="0"/>
      <dgm:spPr/>
    </dgm:pt>
    <dgm:pt modelId="{10602DCE-EBD9-426C-BE3D-A0722C3AE9A3}" type="pres">
      <dgm:prSet presAssocID="{7817DD9E-CD49-4A45-BA7C-A908D65258FC}" presName="composite" presStyleCnt="0"/>
      <dgm:spPr/>
    </dgm:pt>
    <dgm:pt modelId="{C91D104B-7FAC-48D3-817B-03F23B67A7A2}" type="pres">
      <dgm:prSet presAssocID="{7817DD9E-CD49-4A45-BA7C-A908D65258FC}" presName="parTx" presStyleLbl="alignNode1" presStyleIdx="1" presStyleCnt="2">
        <dgm:presLayoutVars>
          <dgm:chMax val="0"/>
          <dgm:chPref val="0"/>
          <dgm:bulletEnabled val="1"/>
        </dgm:presLayoutVars>
      </dgm:prSet>
      <dgm:spPr/>
    </dgm:pt>
    <dgm:pt modelId="{AA0A7028-918A-4800-BED7-ADDDAD337E8D}" type="pres">
      <dgm:prSet presAssocID="{7817DD9E-CD49-4A45-BA7C-A908D65258FC}" presName="desTx" presStyleLbl="alignAccFollowNode1" presStyleIdx="1" presStyleCnt="2">
        <dgm:presLayoutVars>
          <dgm:bulletEnabled val="1"/>
        </dgm:presLayoutVars>
      </dgm:prSet>
      <dgm:spPr/>
    </dgm:pt>
  </dgm:ptLst>
  <dgm:cxnLst>
    <dgm:cxn modelId="{DAC2D817-8F6E-45E0-8D32-9E99266B48F0}" type="presOf" srcId="{FA5906C6-6625-46E6-BCCD-BB7DF19EDECE}" destId="{AA0A7028-918A-4800-BED7-ADDDAD337E8D}" srcOrd="0" destOrd="1" presId="urn:microsoft.com/office/officeart/2005/8/layout/hList1"/>
    <dgm:cxn modelId="{0728BA1E-A882-4FBB-85EB-458CA67B5208}" type="presOf" srcId="{A6323E9E-0999-474B-9589-D3AAD8166734}" destId="{AA0A7028-918A-4800-BED7-ADDDAD337E8D}" srcOrd="0" destOrd="3" presId="urn:microsoft.com/office/officeart/2005/8/layout/hList1"/>
    <dgm:cxn modelId="{53C26C2D-070F-47CB-82EE-6E8298A6FA4C}" type="presOf" srcId="{E8E48BCD-EFEF-4C00-B21D-040887F86131}" destId="{AA0A7028-918A-4800-BED7-ADDDAD337E8D}" srcOrd="0" destOrd="2" presId="urn:microsoft.com/office/officeart/2005/8/layout/hList1"/>
    <dgm:cxn modelId="{8337792F-B484-436E-A484-F7D0D46087EE}" srcId="{358DF5A4-6B7D-4E6F-9DCC-2F94F6632C94}" destId="{D63FFB7F-C32A-418A-B156-16CBA7CB165C}" srcOrd="3" destOrd="0" parTransId="{5AFA2A32-A06C-439B-9690-5EB650FD12A8}" sibTransId="{721B1560-00C5-430B-923B-2C17356A03AB}"/>
    <dgm:cxn modelId="{1398BB36-F92C-4106-BA50-D79B6B945C98}" srcId="{7817DD9E-CD49-4A45-BA7C-A908D65258FC}" destId="{A6323E9E-0999-474B-9589-D3AAD8166734}" srcOrd="3" destOrd="0" parTransId="{A3A7B732-1746-4F12-A918-1D5EFAC23C92}" sibTransId="{A961CE5E-85C2-4EC4-97A5-D47FD2B33B27}"/>
    <dgm:cxn modelId="{DF6B2D37-129B-4F9B-AEA4-D3769F4AF386}" srcId="{358DF5A4-6B7D-4E6F-9DCC-2F94F6632C94}" destId="{99731110-998E-4661-A1B0-A9CBC89A16D0}" srcOrd="1" destOrd="0" parTransId="{FB2D0C70-77C8-486D-8163-DA7654096646}" sibTransId="{6178316B-471D-47D0-8073-982D401448D9}"/>
    <dgm:cxn modelId="{C08FDE3B-CD77-4BEF-BE2D-C4A76E6315E8}" srcId="{358DF5A4-6B7D-4E6F-9DCC-2F94F6632C94}" destId="{22D562AD-D9EA-4C50-A39E-E087EE5631B9}" srcOrd="2" destOrd="0" parTransId="{133AC39F-C98A-4E2E-906D-CD9AACA1A570}" sibTransId="{8338AF41-A4F9-415C-BC13-BB332B237F1E}"/>
    <dgm:cxn modelId="{9BBBEA5F-09E7-40BD-B916-62F5B2810599}" type="presOf" srcId="{DFC4D59E-C930-429C-8C7D-BA1AF0EF6EA2}" destId="{5CF0FF9A-0F2D-4A75-9BAB-51D750CD7431}" srcOrd="0" destOrd="0" presId="urn:microsoft.com/office/officeart/2005/8/layout/hList1"/>
    <dgm:cxn modelId="{848F4A6B-D291-444E-AB20-CDAF8ECA0FF8}" type="presOf" srcId="{22D562AD-D9EA-4C50-A39E-E087EE5631B9}" destId="{5CF0FF9A-0F2D-4A75-9BAB-51D750CD7431}" srcOrd="0" destOrd="2" presId="urn:microsoft.com/office/officeart/2005/8/layout/hList1"/>
    <dgm:cxn modelId="{F0242370-3DD4-42C6-BDA4-3ACC5B7B3B9C}" type="presOf" srcId="{451D02CF-87CC-498E-A184-5BE7642FB289}" destId="{12D86ECB-8A6E-4231-80BD-B15BCABF087A}" srcOrd="0" destOrd="0" presId="urn:microsoft.com/office/officeart/2005/8/layout/hList1"/>
    <dgm:cxn modelId="{87FDCB77-DFA7-47A2-9023-77B17016577A}" srcId="{7817DD9E-CD49-4A45-BA7C-A908D65258FC}" destId="{FA5906C6-6625-46E6-BCCD-BB7DF19EDECE}" srcOrd="1" destOrd="0" parTransId="{4672F275-042D-4521-A626-AA4B88CA27A0}" sibTransId="{9B8CBAD1-16A2-4463-ACDA-424540D28508}"/>
    <dgm:cxn modelId="{93F3507B-8DF3-4675-84AE-A9C7F1372A12}" srcId="{7817DD9E-CD49-4A45-BA7C-A908D65258FC}" destId="{B7D8A7EB-84FC-468C-A521-46F77A9F7521}" srcOrd="4" destOrd="0" parTransId="{C207F585-42CE-4974-8150-BB88D65663E3}" sibTransId="{0DB8A779-87AA-4B17-ACAB-303B44B48554}"/>
    <dgm:cxn modelId="{9384A38A-607D-4C59-8C55-75AA4582BD79}" srcId="{358DF5A4-6B7D-4E6F-9DCC-2F94F6632C94}" destId="{DFC4D59E-C930-429C-8C7D-BA1AF0EF6EA2}" srcOrd="0" destOrd="0" parTransId="{7379B649-54EE-4E70-87FF-A40BF64E840E}" sibTransId="{81C680E6-DE73-4625-B598-E6FB4D403360}"/>
    <dgm:cxn modelId="{464C899F-9D35-4739-9696-E5518194EEDB}" srcId="{451D02CF-87CC-498E-A184-5BE7642FB289}" destId="{7817DD9E-CD49-4A45-BA7C-A908D65258FC}" srcOrd="1" destOrd="0" parTransId="{F665EB2C-A049-4EC7-B7DF-45520C7EFAC5}" sibTransId="{3EA699AF-0A15-4386-9D55-D15BD66723BF}"/>
    <dgm:cxn modelId="{A21A65A8-9B95-4FA9-AEA6-3B775B1E3609}" type="presOf" srcId="{358DF5A4-6B7D-4E6F-9DCC-2F94F6632C94}" destId="{C80A0D9E-E365-4873-BACE-DF698C04236C}" srcOrd="0" destOrd="0" presId="urn:microsoft.com/office/officeart/2005/8/layout/hList1"/>
    <dgm:cxn modelId="{CE882FB4-BDE1-46A1-B604-D32C5995A610}" type="presOf" srcId="{7817DD9E-CD49-4A45-BA7C-A908D65258FC}" destId="{C91D104B-7FAC-48D3-817B-03F23B67A7A2}" srcOrd="0" destOrd="0" presId="urn:microsoft.com/office/officeart/2005/8/layout/hList1"/>
    <dgm:cxn modelId="{A81072C0-CA86-4915-AA53-66D6EF58DF6C}" type="presOf" srcId="{99731110-998E-4661-A1B0-A9CBC89A16D0}" destId="{5CF0FF9A-0F2D-4A75-9BAB-51D750CD7431}" srcOrd="0" destOrd="1" presId="urn:microsoft.com/office/officeart/2005/8/layout/hList1"/>
    <dgm:cxn modelId="{F217A9CA-BE0D-4AAD-A18C-73A3E1887328}" type="presOf" srcId="{D63FFB7F-C32A-418A-B156-16CBA7CB165C}" destId="{5CF0FF9A-0F2D-4A75-9BAB-51D750CD7431}" srcOrd="0" destOrd="3" presId="urn:microsoft.com/office/officeart/2005/8/layout/hList1"/>
    <dgm:cxn modelId="{37E7BFE0-5585-4907-A2A2-E7F7111A946B}" type="presOf" srcId="{B7D8A7EB-84FC-468C-A521-46F77A9F7521}" destId="{AA0A7028-918A-4800-BED7-ADDDAD337E8D}" srcOrd="0" destOrd="4" presId="urn:microsoft.com/office/officeart/2005/8/layout/hList1"/>
    <dgm:cxn modelId="{42B775E2-B4C6-4B52-AFC3-51C77DB55A5B}" type="presOf" srcId="{C034F2B5-AF04-41A3-AC15-CA5FC8E86900}" destId="{AA0A7028-918A-4800-BED7-ADDDAD337E8D}" srcOrd="0" destOrd="0" presId="urn:microsoft.com/office/officeart/2005/8/layout/hList1"/>
    <dgm:cxn modelId="{AA4716E4-E1A6-4BD2-931D-A6E32E8485BA}" srcId="{7817DD9E-CD49-4A45-BA7C-A908D65258FC}" destId="{C034F2B5-AF04-41A3-AC15-CA5FC8E86900}" srcOrd="0" destOrd="0" parTransId="{0BBE54D0-87F3-4515-8268-B05283678279}" sibTransId="{18640C53-37ED-4366-8397-19D2A0BE9F57}"/>
    <dgm:cxn modelId="{0A7E7BEE-57BF-4A89-84A1-FAB456789A5D}" srcId="{451D02CF-87CC-498E-A184-5BE7642FB289}" destId="{358DF5A4-6B7D-4E6F-9DCC-2F94F6632C94}" srcOrd="0" destOrd="0" parTransId="{EC1E3B77-4691-4A6F-B52B-24003552AA2C}" sibTransId="{987406B6-875F-499C-99F7-E28AA11C3508}"/>
    <dgm:cxn modelId="{E92488F6-42CB-4D66-B9F5-FE949319D6AB}" srcId="{7817DD9E-CD49-4A45-BA7C-A908D65258FC}" destId="{E8E48BCD-EFEF-4C00-B21D-040887F86131}" srcOrd="2" destOrd="0" parTransId="{653DCB37-C463-4907-8978-AA7410017587}" sibTransId="{B5067BA5-A65B-46D9-9FCE-69F8AA81FB3F}"/>
    <dgm:cxn modelId="{39DDD352-D244-4E62-8250-6B72674C2AD2}" type="presParOf" srcId="{12D86ECB-8A6E-4231-80BD-B15BCABF087A}" destId="{E9641B09-CA40-46E1-A4B4-328226945E0F}" srcOrd="0" destOrd="0" presId="urn:microsoft.com/office/officeart/2005/8/layout/hList1"/>
    <dgm:cxn modelId="{4F51EEB4-1284-4A10-8A13-D19425FA8EA1}" type="presParOf" srcId="{E9641B09-CA40-46E1-A4B4-328226945E0F}" destId="{C80A0D9E-E365-4873-BACE-DF698C04236C}" srcOrd="0" destOrd="0" presId="urn:microsoft.com/office/officeart/2005/8/layout/hList1"/>
    <dgm:cxn modelId="{B83CDAF7-18E0-4D7A-9602-570B9BC15882}" type="presParOf" srcId="{E9641B09-CA40-46E1-A4B4-328226945E0F}" destId="{5CF0FF9A-0F2D-4A75-9BAB-51D750CD7431}" srcOrd="1" destOrd="0" presId="urn:microsoft.com/office/officeart/2005/8/layout/hList1"/>
    <dgm:cxn modelId="{922920E3-BD76-425C-ADA6-AEDF09F209C3}" type="presParOf" srcId="{12D86ECB-8A6E-4231-80BD-B15BCABF087A}" destId="{15D1C004-672B-496A-8BF2-7D72D2C303D4}" srcOrd="1" destOrd="0" presId="urn:microsoft.com/office/officeart/2005/8/layout/hList1"/>
    <dgm:cxn modelId="{AC352BEF-3AF5-4B23-86FE-5548A73636DE}" type="presParOf" srcId="{12D86ECB-8A6E-4231-80BD-B15BCABF087A}" destId="{10602DCE-EBD9-426C-BE3D-A0722C3AE9A3}" srcOrd="2" destOrd="0" presId="urn:microsoft.com/office/officeart/2005/8/layout/hList1"/>
    <dgm:cxn modelId="{BF6CD55E-1347-4047-91D5-380EA2C9C63C}" type="presParOf" srcId="{10602DCE-EBD9-426C-BE3D-A0722C3AE9A3}" destId="{C91D104B-7FAC-48D3-817B-03F23B67A7A2}" srcOrd="0" destOrd="0" presId="urn:microsoft.com/office/officeart/2005/8/layout/hList1"/>
    <dgm:cxn modelId="{40B46856-26F8-4D26-A5CF-1794447A1388}" type="presParOf" srcId="{10602DCE-EBD9-426C-BE3D-A0722C3AE9A3}" destId="{AA0A7028-918A-4800-BED7-ADDDAD337E8D}"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A3926F-2EFF-4E52-8FDE-F72CCD970164}"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E8770B0B-DACA-44AB-B4B0-E09711DB1EF1}">
      <dgm:prSet custT="1"/>
      <dgm:spPr/>
      <dgm:t>
        <a:bodyPr/>
        <a:lstStyle/>
        <a:p>
          <a:r>
            <a:rPr lang="en-US" sz="1400" b="0" i="0">
              <a:latin typeface="Century Gothic" panose="020B0502020202020204" pitchFamily="34" charset="0"/>
            </a:rPr>
            <a:t>Set Clear Financial Goals</a:t>
          </a:r>
          <a:endParaRPr lang="en-US" sz="1400">
            <a:latin typeface="Century Gothic" panose="020B0502020202020204" pitchFamily="34" charset="0"/>
          </a:endParaRPr>
        </a:p>
      </dgm:t>
    </dgm:pt>
    <dgm:pt modelId="{F6E6529A-C640-4B6B-A469-B7441701DD6C}" type="parTrans" cxnId="{00FFD319-3566-4AC6-8F91-A4BC65AE2861}">
      <dgm:prSet/>
      <dgm:spPr/>
      <dgm:t>
        <a:bodyPr/>
        <a:lstStyle/>
        <a:p>
          <a:endParaRPr lang="en-US" sz="1400">
            <a:latin typeface="Century Gothic" panose="020B0502020202020204" pitchFamily="34" charset="0"/>
          </a:endParaRPr>
        </a:p>
      </dgm:t>
    </dgm:pt>
    <dgm:pt modelId="{DBCB955D-0A13-4CA3-8931-31FD9DB32442}" type="sibTrans" cxnId="{00FFD319-3566-4AC6-8F91-A4BC65AE2861}">
      <dgm:prSet custT="1"/>
      <dgm:spPr/>
      <dgm:t>
        <a:bodyPr/>
        <a:lstStyle/>
        <a:p>
          <a:endParaRPr lang="en-US" sz="1400">
            <a:latin typeface="Century Gothic" panose="020B0502020202020204" pitchFamily="34" charset="0"/>
          </a:endParaRPr>
        </a:p>
      </dgm:t>
    </dgm:pt>
    <dgm:pt modelId="{9BE5A1DE-CF22-4560-8EC0-4B741C451588}">
      <dgm:prSet custT="1"/>
      <dgm:spPr/>
      <dgm:t>
        <a:bodyPr/>
        <a:lstStyle/>
        <a:p>
          <a:r>
            <a:rPr lang="en-US" sz="1400" b="0" i="0">
              <a:latin typeface="Century Gothic" panose="020B0502020202020204" pitchFamily="34" charset="0"/>
            </a:rPr>
            <a:t>Budget and Plan</a:t>
          </a:r>
          <a:endParaRPr lang="en-US" sz="1400">
            <a:latin typeface="Century Gothic" panose="020B0502020202020204" pitchFamily="34" charset="0"/>
          </a:endParaRPr>
        </a:p>
      </dgm:t>
    </dgm:pt>
    <dgm:pt modelId="{040C4C36-8C48-4FF8-B9BF-7DB80F7FDC5A}" type="parTrans" cxnId="{F739E685-08D2-4158-8322-945EC5A445F9}">
      <dgm:prSet/>
      <dgm:spPr/>
      <dgm:t>
        <a:bodyPr/>
        <a:lstStyle/>
        <a:p>
          <a:endParaRPr lang="en-US" sz="1400">
            <a:latin typeface="Century Gothic" panose="020B0502020202020204" pitchFamily="34" charset="0"/>
          </a:endParaRPr>
        </a:p>
      </dgm:t>
    </dgm:pt>
    <dgm:pt modelId="{17D012A8-3332-4A45-B482-704419725453}" type="sibTrans" cxnId="{F739E685-08D2-4158-8322-945EC5A445F9}">
      <dgm:prSet custT="1"/>
      <dgm:spPr/>
      <dgm:t>
        <a:bodyPr/>
        <a:lstStyle/>
        <a:p>
          <a:endParaRPr lang="en-US" sz="1400">
            <a:latin typeface="Century Gothic" panose="020B0502020202020204" pitchFamily="34" charset="0"/>
          </a:endParaRPr>
        </a:p>
      </dgm:t>
    </dgm:pt>
    <dgm:pt modelId="{214BE99C-012B-4981-A8AE-F2BEAD29EBC2}">
      <dgm:prSet custT="1"/>
      <dgm:spPr/>
      <dgm:t>
        <a:bodyPr/>
        <a:lstStyle/>
        <a:p>
          <a:r>
            <a:rPr lang="en-US" sz="1400" b="0" i="0">
              <a:latin typeface="Century Gothic" panose="020B0502020202020204" pitchFamily="34" charset="0"/>
            </a:rPr>
            <a:t>Evaluate the Necessity</a:t>
          </a:r>
          <a:endParaRPr lang="en-US" sz="1400">
            <a:latin typeface="Century Gothic" panose="020B0502020202020204" pitchFamily="34" charset="0"/>
          </a:endParaRPr>
        </a:p>
      </dgm:t>
    </dgm:pt>
    <dgm:pt modelId="{5DC1D680-08F3-4447-AFC4-C489FE898949}" type="parTrans" cxnId="{59CF34EB-3DD6-4AA7-A1A2-E2696F9DB221}">
      <dgm:prSet/>
      <dgm:spPr/>
      <dgm:t>
        <a:bodyPr/>
        <a:lstStyle/>
        <a:p>
          <a:endParaRPr lang="en-US" sz="1400">
            <a:latin typeface="Century Gothic" panose="020B0502020202020204" pitchFamily="34" charset="0"/>
          </a:endParaRPr>
        </a:p>
      </dgm:t>
    </dgm:pt>
    <dgm:pt modelId="{28BA429F-ABC9-4F3B-ACAD-C58C0D2F26CC}" type="sibTrans" cxnId="{59CF34EB-3DD6-4AA7-A1A2-E2696F9DB221}">
      <dgm:prSet custT="1"/>
      <dgm:spPr/>
      <dgm:t>
        <a:bodyPr/>
        <a:lstStyle/>
        <a:p>
          <a:endParaRPr lang="en-US" sz="1400">
            <a:latin typeface="Century Gothic" panose="020B0502020202020204" pitchFamily="34" charset="0"/>
          </a:endParaRPr>
        </a:p>
      </dgm:t>
    </dgm:pt>
    <dgm:pt modelId="{F83D394C-397D-4572-B7B4-E0B09C758CBF}">
      <dgm:prSet custT="1"/>
      <dgm:spPr/>
      <dgm:t>
        <a:bodyPr/>
        <a:lstStyle/>
        <a:p>
          <a:r>
            <a:rPr lang="en-US" sz="1400" b="0" i="0">
              <a:latin typeface="Century Gothic" panose="020B0502020202020204" pitchFamily="34" charset="0"/>
            </a:rPr>
            <a:t>Understand the Total Cost </a:t>
          </a:r>
          <a:endParaRPr lang="en-US" sz="1400">
            <a:latin typeface="Century Gothic" panose="020B0502020202020204" pitchFamily="34" charset="0"/>
          </a:endParaRPr>
        </a:p>
      </dgm:t>
    </dgm:pt>
    <dgm:pt modelId="{9F8BF72F-B112-4A15-BB0D-32727B50FD16}" type="parTrans" cxnId="{2E583C62-3789-4E1D-BA69-47CC4818C6A7}">
      <dgm:prSet/>
      <dgm:spPr/>
      <dgm:t>
        <a:bodyPr/>
        <a:lstStyle/>
        <a:p>
          <a:endParaRPr lang="en-US" sz="1400">
            <a:latin typeface="Century Gothic" panose="020B0502020202020204" pitchFamily="34" charset="0"/>
          </a:endParaRPr>
        </a:p>
      </dgm:t>
    </dgm:pt>
    <dgm:pt modelId="{B30E94BC-8F32-4709-A15F-F0380557F15C}" type="sibTrans" cxnId="{2E583C62-3789-4E1D-BA69-47CC4818C6A7}">
      <dgm:prSet custT="1"/>
      <dgm:spPr/>
      <dgm:t>
        <a:bodyPr/>
        <a:lstStyle/>
        <a:p>
          <a:endParaRPr lang="en-US" sz="1400">
            <a:latin typeface="Century Gothic" panose="020B0502020202020204" pitchFamily="34" charset="0"/>
          </a:endParaRPr>
        </a:p>
      </dgm:t>
    </dgm:pt>
    <dgm:pt modelId="{2556598A-A87D-4D1F-91E6-4E86B21B5A76}">
      <dgm:prSet custT="1"/>
      <dgm:spPr/>
      <dgm:t>
        <a:bodyPr/>
        <a:lstStyle/>
        <a:p>
          <a:r>
            <a:rPr lang="en-US" sz="1400" b="0" i="0">
              <a:latin typeface="Century Gothic" panose="020B0502020202020204" pitchFamily="34" charset="0"/>
            </a:rPr>
            <a:t>Research Loan Options</a:t>
          </a:r>
          <a:endParaRPr lang="en-US" sz="1400">
            <a:latin typeface="Century Gothic" panose="020B0502020202020204" pitchFamily="34" charset="0"/>
          </a:endParaRPr>
        </a:p>
      </dgm:t>
    </dgm:pt>
    <dgm:pt modelId="{BA076B3C-841D-4B90-9ACF-24D6A336912F}" type="parTrans" cxnId="{2C100A31-2C2D-4038-AA27-3EDEE94C4F33}">
      <dgm:prSet/>
      <dgm:spPr/>
      <dgm:t>
        <a:bodyPr/>
        <a:lstStyle/>
        <a:p>
          <a:endParaRPr lang="en-US" sz="1400">
            <a:latin typeface="Century Gothic" panose="020B0502020202020204" pitchFamily="34" charset="0"/>
          </a:endParaRPr>
        </a:p>
      </dgm:t>
    </dgm:pt>
    <dgm:pt modelId="{64C6E43D-B963-49F7-8CBD-C16E21EE73B4}" type="sibTrans" cxnId="{2C100A31-2C2D-4038-AA27-3EDEE94C4F33}">
      <dgm:prSet custT="1"/>
      <dgm:spPr/>
      <dgm:t>
        <a:bodyPr/>
        <a:lstStyle/>
        <a:p>
          <a:endParaRPr lang="en-US" sz="1400">
            <a:latin typeface="Century Gothic" panose="020B0502020202020204" pitchFamily="34" charset="0"/>
          </a:endParaRPr>
        </a:p>
      </dgm:t>
    </dgm:pt>
    <dgm:pt modelId="{ACFA79AB-3864-42C5-9464-6E8C78F7B14F}">
      <dgm:prSet custT="1"/>
      <dgm:spPr/>
      <dgm:t>
        <a:bodyPr/>
        <a:lstStyle/>
        <a:p>
          <a:r>
            <a:rPr lang="en-US" sz="1400" b="0" i="0">
              <a:latin typeface="Century Gothic" panose="020B0502020202020204" pitchFamily="34" charset="0"/>
            </a:rPr>
            <a:t>Review Your Credit Profile </a:t>
          </a:r>
          <a:endParaRPr lang="en-US" sz="1400">
            <a:latin typeface="Century Gothic" panose="020B0502020202020204" pitchFamily="34" charset="0"/>
          </a:endParaRPr>
        </a:p>
      </dgm:t>
    </dgm:pt>
    <dgm:pt modelId="{D2B130FB-1F6E-4049-8D45-01A239CF372D}" type="parTrans" cxnId="{F1FF2940-1692-4F77-8466-677995B674B7}">
      <dgm:prSet/>
      <dgm:spPr/>
      <dgm:t>
        <a:bodyPr/>
        <a:lstStyle/>
        <a:p>
          <a:endParaRPr lang="en-US" sz="1400">
            <a:latin typeface="Century Gothic" panose="020B0502020202020204" pitchFamily="34" charset="0"/>
          </a:endParaRPr>
        </a:p>
      </dgm:t>
    </dgm:pt>
    <dgm:pt modelId="{0A4DFCFE-30A8-497B-B7EF-770A81674F49}" type="sibTrans" cxnId="{F1FF2940-1692-4F77-8466-677995B674B7}">
      <dgm:prSet custT="1"/>
      <dgm:spPr/>
      <dgm:t>
        <a:bodyPr/>
        <a:lstStyle/>
        <a:p>
          <a:endParaRPr lang="en-US" sz="1400">
            <a:latin typeface="Century Gothic" panose="020B0502020202020204" pitchFamily="34" charset="0"/>
          </a:endParaRPr>
        </a:p>
      </dgm:t>
    </dgm:pt>
    <dgm:pt modelId="{FF0641CD-1CC4-419A-BFE8-0285ACAEA4D6}">
      <dgm:prSet custT="1"/>
      <dgm:spPr/>
      <dgm:t>
        <a:bodyPr/>
        <a:lstStyle/>
        <a:p>
          <a:r>
            <a:rPr lang="en-US" sz="1400" b="0" i="0">
              <a:latin typeface="Century Gothic" panose="020B0502020202020204" pitchFamily="34" charset="0"/>
            </a:rPr>
            <a:t>Shop for the Best Terms</a:t>
          </a:r>
          <a:endParaRPr lang="en-US" sz="1400">
            <a:latin typeface="Century Gothic" panose="020B0502020202020204" pitchFamily="34" charset="0"/>
          </a:endParaRPr>
        </a:p>
      </dgm:t>
    </dgm:pt>
    <dgm:pt modelId="{8C2BA1B1-275C-4ABE-8F22-23DE6E144B29}" type="parTrans" cxnId="{169C1971-5297-4B79-8FB4-F09CB427ACE0}">
      <dgm:prSet/>
      <dgm:spPr/>
      <dgm:t>
        <a:bodyPr/>
        <a:lstStyle/>
        <a:p>
          <a:endParaRPr lang="en-US" sz="1400">
            <a:latin typeface="Century Gothic" panose="020B0502020202020204" pitchFamily="34" charset="0"/>
          </a:endParaRPr>
        </a:p>
      </dgm:t>
    </dgm:pt>
    <dgm:pt modelId="{415D1F4E-1704-4B14-982B-E789843E2401}" type="sibTrans" cxnId="{169C1971-5297-4B79-8FB4-F09CB427ACE0}">
      <dgm:prSet custT="1"/>
      <dgm:spPr/>
      <dgm:t>
        <a:bodyPr/>
        <a:lstStyle/>
        <a:p>
          <a:endParaRPr lang="en-US" sz="1400">
            <a:latin typeface="Century Gothic" panose="020B0502020202020204" pitchFamily="34" charset="0"/>
          </a:endParaRPr>
        </a:p>
      </dgm:t>
    </dgm:pt>
    <dgm:pt modelId="{AC3E428E-6479-45BB-B2B6-80A676EAF701}">
      <dgm:prSet custT="1"/>
      <dgm:spPr/>
      <dgm:t>
        <a:bodyPr/>
        <a:lstStyle/>
        <a:p>
          <a:r>
            <a:rPr lang="en-US" sz="1400" b="0" i="0">
              <a:latin typeface="Century Gothic" panose="020B0502020202020204" pitchFamily="34" charset="0"/>
            </a:rPr>
            <a:t>Read the Terms and Conditions</a:t>
          </a:r>
          <a:endParaRPr lang="en-US" sz="1400">
            <a:latin typeface="Century Gothic" panose="020B0502020202020204" pitchFamily="34" charset="0"/>
          </a:endParaRPr>
        </a:p>
      </dgm:t>
    </dgm:pt>
    <dgm:pt modelId="{D3A1503B-38AB-407E-B26C-34CE87A9219F}" type="parTrans" cxnId="{33D4DB8A-5F86-4CE6-9338-FFD4A38AE464}">
      <dgm:prSet/>
      <dgm:spPr/>
      <dgm:t>
        <a:bodyPr/>
        <a:lstStyle/>
        <a:p>
          <a:endParaRPr lang="en-US" sz="1400">
            <a:latin typeface="Century Gothic" panose="020B0502020202020204" pitchFamily="34" charset="0"/>
          </a:endParaRPr>
        </a:p>
      </dgm:t>
    </dgm:pt>
    <dgm:pt modelId="{1FA47CB3-D93A-4447-AE71-094CEF616AFC}" type="sibTrans" cxnId="{33D4DB8A-5F86-4CE6-9338-FFD4A38AE464}">
      <dgm:prSet custT="1"/>
      <dgm:spPr/>
      <dgm:t>
        <a:bodyPr/>
        <a:lstStyle/>
        <a:p>
          <a:endParaRPr lang="en-US" sz="1400">
            <a:latin typeface="Century Gothic" panose="020B0502020202020204" pitchFamily="34" charset="0"/>
          </a:endParaRPr>
        </a:p>
      </dgm:t>
    </dgm:pt>
    <dgm:pt modelId="{C5C0C145-8DCA-4FB9-81BA-2AB2CD997684}">
      <dgm:prSet custT="1"/>
      <dgm:spPr/>
      <dgm:t>
        <a:bodyPr/>
        <a:lstStyle/>
        <a:p>
          <a:r>
            <a:rPr lang="en-US" sz="1400" b="0" i="0">
              <a:latin typeface="Century Gothic" panose="020B0502020202020204" pitchFamily="34" charset="0"/>
            </a:rPr>
            <a:t>Maintain a Sensible Debt-to-Income Ratio</a:t>
          </a:r>
          <a:endParaRPr lang="en-US" sz="1400">
            <a:latin typeface="Century Gothic" panose="020B0502020202020204" pitchFamily="34" charset="0"/>
          </a:endParaRPr>
        </a:p>
      </dgm:t>
    </dgm:pt>
    <dgm:pt modelId="{274AFCF5-D2CD-41EF-A4BF-E6509BDCC44C}" type="parTrans" cxnId="{8EC8E84F-6F1D-44B4-9501-0D02E79CFAFF}">
      <dgm:prSet/>
      <dgm:spPr/>
      <dgm:t>
        <a:bodyPr/>
        <a:lstStyle/>
        <a:p>
          <a:endParaRPr lang="en-US" sz="1400">
            <a:latin typeface="Century Gothic" panose="020B0502020202020204" pitchFamily="34" charset="0"/>
          </a:endParaRPr>
        </a:p>
      </dgm:t>
    </dgm:pt>
    <dgm:pt modelId="{84DAE562-DF15-40A3-BD8C-0B5F87FA3ECC}" type="sibTrans" cxnId="{8EC8E84F-6F1D-44B4-9501-0D02E79CFAFF}">
      <dgm:prSet custT="1"/>
      <dgm:spPr/>
      <dgm:t>
        <a:bodyPr/>
        <a:lstStyle/>
        <a:p>
          <a:endParaRPr lang="en-US" sz="1400">
            <a:latin typeface="Century Gothic" panose="020B0502020202020204" pitchFamily="34" charset="0"/>
          </a:endParaRPr>
        </a:p>
      </dgm:t>
    </dgm:pt>
    <dgm:pt modelId="{59B12A44-609D-404C-826F-B6543074A711}">
      <dgm:prSet custT="1"/>
      <dgm:spPr/>
      <dgm:t>
        <a:bodyPr/>
        <a:lstStyle/>
        <a:p>
          <a:r>
            <a:rPr lang="en-US" sz="1400" b="0" i="0">
              <a:latin typeface="Century Gothic" panose="020B0502020202020204" pitchFamily="34" charset="0"/>
            </a:rPr>
            <a:t>Develop a Repayment Plan</a:t>
          </a:r>
          <a:endParaRPr lang="en-US" sz="1400">
            <a:latin typeface="Century Gothic" panose="020B0502020202020204" pitchFamily="34" charset="0"/>
          </a:endParaRPr>
        </a:p>
      </dgm:t>
    </dgm:pt>
    <dgm:pt modelId="{C0DA0C44-748B-4053-B804-4A1945AFED7D}" type="parTrans" cxnId="{8F9C7366-4B53-4853-BA57-AE134BBDB6FC}">
      <dgm:prSet/>
      <dgm:spPr/>
      <dgm:t>
        <a:bodyPr/>
        <a:lstStyle/>
        <a:p>
          <a:endParaRPr lang="en-US" sz="1400">
            <a:latin typeface="Century Gothic" panose="020B0502020202020204" pitchFamily="34" charset="0"/>
          </a:endParaRPr>
        </a:p>
      </dgm:t>
    </dgm:pt>
    <dgm:pt modelId="{94D96EAA-9178-4D0A-9A5A-6960BFCE93B4}" type="sibTrans" cxnId="{8F9C7366-4B53-4853-BA57-AE134BBDB6FC}">
      <dgm:prSet custT="1"/>
      <dgm:spPr/>
      <dgm:t>
        <a:bodyPr/>
        <a:lstStyle/>
        <a:p>
          <a:endParaRPr lang="en-US" sz="1400">
            <a:latin typeface="Century Gothic" panose="020B0502020202020204" pitchFamily="34" charset="0"/>
          </a:endParaRPr>
        </a:p>
      </dgm:t>
    </dgm:pt>
    <dgm:pt modelId="{A3FA7D34-B35E-4585-A80A-AB8D7C9A5BEA}">
      <dgm:prSet custT="1"/>
      <dgm:spPr/>
      <dgm:t>
        <a:bodyPr/>
        <a:lstStyle/>
        <a:p>
          <a:r>
            <a:rPr lang="en-US" sz="1400" b="0" i="0">
              <a:latin typeface="Century Gothic" panose="020B0502020202020204" pitchFamily="34" charset="0"/>
            </a:rPr>
            <a:t>Avoid Overborrowing</a:t>
          </a:r>
          <a:endParaRPr lang="en-US" sz="1400">
            <a:latin typeface="Century Gothic" panose="020B0502020202020204" pitchFamily="34" charset="0"/>
          </a:endParaRPr>
        </a:p>
      </dgm:t>
    </dgm:pt>
    <dgm:pt modelId="{4D4ACCBD-DB7C-471C-98BE-0F8D73F293D9}" type="parTrans" cxnId="{D44236BF-2ADB-4C3D-99D6-EACC4956FFEC}">
      <dgm:prSet/>
      <dgm:spPr/>
      <dgm:t>
        <a:bodyPr/>
        <a:lstStyle/>
        <a:p>
          <a:endParaRPr lang="en-US" sz="1400">
            <a:latin typeface="Century Gothic" panose="020B0502020202020204" pitchFamily="34" charset="0"/>
          </a:endParaRPr>
        </a:p>
      </dgm:t>
    </dgm:pt>
    <dgm:pt modelId="{7F703903-4E08-4513-807D-0AA0C8ABF45D}" type="sibTrans" cxnId="{D44236BF-2ADB-4C3D-99D6-EACC4956FFEC}">
      <dgm:prSet custT="1"/>
      <dgm:spPr/>
      <dgm:t>
        <a:bodyPr/>
        <a:lstStyle/>
        <a:p>
          <a:endParaRPr lang="en-US" sz="1400">
            <a:latin typeface="Century Gothic" panose="020B0502020202020204" pitchFamily="34" charset="0"/>
          </a:endParaRPr>
        </a:p>
      </dgm:t>
    </dgm:pt>
    <dgm:pt modelId="{8DD7669F-DA0F-4E03-A984-80C50451E6DE}">
      <dgm:prSet custT="1"/>
      <dgm:spPr/>
      <dgm:t>
        <a:bodyPr/>
        <a:lstStyle/>
        <a:p>
          <a:r>
            <a:rPr lang="en-US" sz="1400" b="0" i="0">
              <a:latin typeface="Century Gothic" panose="020B0502020202020204" pitchFamily="34" charset="0"/>
            </a:rPr>
            <a:t>Monitor Your Debt Load</a:t>
          </a:r>
          <a:endParaRPr lang="en-US" sz="1400">
            <a:latin typeface="Century Gothic" panose="020B0502020202020204" pitchFamily="34" charset="0"/>
          </a:endParaRPr>
        </a:p>
      </dgm:t>
    </dgm:pt>
    <dgm:pt modelId="{12841E6C-F20E-42DE-81D6-EA43D18F7BB0}" type="parTrans" cxnId="{C77F3DE9-4D3D-4AA5-A70C-D6E479DE03DE}">
      <dgm:prSet/>
      <dgm:spPr/>
      <dgm:t>
        <a:bodyPr/>
        <a:lstStyle/>
        <a:p>
          <a:endParaRPr lang="en-US" sz="1400">
            <a:latin typeface="Century Gothic" panose="020B0502020202020204" pitchFamily="34" charset="0"/>
          </a:endParaRPr>
        </a:p>
      </dgm:t>
    </dgm:pt>
    <dgm:pt modelId="{56BE25AD-1842-4C70-8B73-4972B88ADEDF}" type="sibTrans" cxnId="{C77F3DE9-4D3D-4AA5-A70C-D6E479DE03DE}">
      <dgm:prSet custT="1"/>
      <dgm:spPr/>
      <dgm:t>
        <a:bodyPr/>
        <a:lstStyle/>
        <a:p>
          <a:endParaRPr lang="en-US" sz="1400">
            <a:latin typeface="Century Gothic" panose="020B0502020202020204" pitchFamily="34" charset="0"/>
          </a:endParaRPr>
        </a:p>
      </dgm:t>
    </dgm:pt>
    <dgm:pt modelId="{C04F4FD9-9A52-49E3-A430-62E5E43AF4F4}">
      <dgm:prSet custT="1"/>
      <dgm:spPr/>
      <dgm:t>
        <a:bodyPr/>
        <a:lstStyle/>
        <a:p>
          <a:r>
            <a:rPr lang="en-US" sz="1400" b="0" i="0">
              <a:latin typeface="Century Gothic" panose="020B0502020202020204" pitchFamily="34" charset="0"/>
            </a:rPr>
            <a:t>Practice Responsible Financial Behavior</a:t>
          </a:r>
          <a:endParaRPr lang="en-US" sz="1400">
            <a:latin typeface="Century Gothic" panose="020B0502020202020204" pitchFamily="34" charset="0"/>
          </a:endParaRPr>
        </a:p>
      </dgm:t>
    </dgm:pt>
    <dgm:pt modelId="{D1AE6C33-C106-42FD-9EFE-29F037674E5A}" type="parTrans" cxnId="{95C04F74-F699-4378-A138-74385A271AE3}">
      <dgm:prSet/>
      <dgm:spPr/>
      <dgm:t>
        <a:bodyPr/>
        <a:lstStyle/>
        <a:p>
          <a:endParaRPr lang="en-US" sz="1400">
            <a:latin typeface="Century Gothic" panose="020B0502020202020204" pitchFamily="34" charset="0"/>
          </a:endParaRPr>
        </a:p>
      </dgm:t>
    </dgm:pt>
    <dgm:pt modelId="{B46DD374-FAE5-4D72-BB04-0756D4D737EC}" type="sibTrans" cxnId="{95C04F74-F699-4378-A138-74385A271AE3}">
      <dgm:prSet custT="1"/>
      <dgm:spPr/>
      <dgm:t>
        <a:bodyPr/>
        <a:lstStyle/>
        <a:p>
          <a:endParaRPr lang="en-US" sz="1400">
            <a:latin typeface="Century Gothic" panose="020B0502020202020204" pitchFamily="34" charset="0"/>
          </a:endParaRPr>
        </a:p>
      </dgm:t>
    </dgm:pt>
    <dgm:pt modelId="{75191D0F-A5CB-47FF-9ABA-95CACF5374EB}">
      <dgm:prSet custT="1"/>
      <dgm:spPr/>
      <dgm:t>
        <a:bodyPr/>
        <a:lstStyle/>
        <a:p>
          <a:r>
            <a:rPr lang="en-US" sz="1400" b="0" i="0">
              <a:latin typeface="Century Gothic" panose="020B0502020202020204" pitchFamily="34" charset="0"/>
            </a:rPr>
            <a:t>Seek Financial Guidance </a:t>
          </a:r>
          <a:endParaRPr lang="en-US" sz="1400">
            <a:latin typeface="Century Gothic" panose="020B0502020202020204" pitchFamily="34" charset="0"/>
          </a:endParaRPr>
        </a:p>
      </dgm:t>
    </dgm:pt>
    <dgm:pt modelId="{51919093-174B-466A-859C-B225411838D4}" type="parTrans" cxnId="{B2C34113-383A-4377-8566-358FB368742A}">
      <dgm:prSet/>
      <dgm:spPr/>
      <dgm:t>
        <a:bodyPr/>
        <a:lstStyle/>
        <a:p>
          <a:endParaRPr lang="en-US" sz="1400">
            <a:latin typeface="Century Gothic" panose="020B0502020202020204" pitchFamily="34" charset="0"/>
          </a:endParaRPr>
        </a:p>
      </dgm:t>
    </dgm:pt>
    <dgm:pt modelId="{76629433-75AF-4330-84B2-7C68F8DF6C26}" type="sibTrans" cxnId="{B2C34113-383A-4377-8566-358FB368742A}">
      <dgm:prSet/>
      <dgm:spPr/>
      <dgm:t>
        <a:bodyPr/>
        <a:lstStyle/>
        <a:p>
          <a:endParaRPr lang="en-US" sz="1400">
            <a:latin typeface="Century Gothic" panose="020B0502020202020204" pitchFamily="34" charset="0"/>
          </a:endParaRPr>
        </a:p>
      </dgm:t>
    </dgm:pt>
    <dgm:pt modelId="{9AA3A850-678F-432D-8AC4-568985192973}" type="pres">
      <dgm:prSet presAssocID="{9FA3926F-2EFF-4E52-8FDE-F72CCD970164}" presName="Name0" presStyleCnt="0">
        <dgm:presLayoutVars>
          <dgm:dir/>
          <dgm:resizeHandles val="exact"/>
        </dgm:presLayoutVars>
      </dgm:prSet>
      <dgm:spPr/>
    </dgm:pt>
    <dgm:pt modelId="{915AAF20-F8FC-47A4-AA9C-2C49ABAE09C6}" type="pres">
      <dgm:prSet presAssocID="{E8770B0B-DACA-44AB-B4B0-E09711DB1EF1}" presName="node" presStyleLbl="node1" presStyleIdx="0" presStyleCnt="14">
        <dgm:presLayoutVars>
          <dgm:bulletEnabled val="1"/>
        </dgm:presLayoutVars>
      </dgm:prSet>
      <dgm:spPr/>
    </dgm:pt>
    <dgm:pt modelId="{D66CE82F-72AF-492C-9722-0919A51B57E9}" type="pres">
      <dgm:prSet presAssocID="{DBCB955D-0A13-4CA3-8931-31FD9DB32442}" presName="sibTrans" presStyleLbl="sibTrans1D1" presStyleIdx="0" presStyleCnt="13"/>
      <dgm:spPr/>
    </dgm:pt>
    <dgm:pt modelId="{8165D7F6-85A3-445D-9436-350FB836E2C1}" type="pres">
      <dgm:prSet presAssocID="{DBCB955D-0A13-4CA3-8931-31FD9DB32442}" presName="connectorText" presStyleLbl="sibTrans1D1" presStyleIdx="0" presStyleCnt="13"/>
      <dgm:spPr/>
    </dgm:pt>
    <dgm:pt modelId="{43804A9C-7B88-43A2-8A02-29C86D49C301}" type="pres">
      <dgm:prSet presAssocID="{9BE5A1DE-CF22-4560-8EC0-4B741C451588}" presName="node" presStyleLbl="node1" presStyleIdx="1" presStyleCnt="14">
        <dgm:presLayoutVars>
          <dgm:bulletEnabled val="1"/>
        </dgm:presLayoutVars>
      </dgm:prSet>
      <dgm:spPr/>
    </dgm:pt>
    <dgm:pt modelId="{F1AD5622-820A-4360-8F10-5F3724969E80}" type="pres">
      <dgm:prSet presAssocID="{17D012A8-3332-4A45-B482-704419725453}" presName="sibTrans" presStyleLbl="sibTrans1D1" presStyleIdx="1" presStyleCnt="13"/>
      <dgm:spPr/>
    </dgm:pt>
    <dgm:pt modelId="{7800F5B7-411F-448A-9D37-43DB89839106}" type="pres">
      <dgm:prSet presAssocID="{17D012A8-3332-4A45-B482-704419725453}" presName="connectorText" presStyleLbl="sibTrans1D1" presStyleIdx="1" presStyleCnt="13"/>
      <dgm:spPr/>
    </dgm:pt>
    <dgm:pt modelId="{04C082CC-BD87-4420-8987-EEA89E2E96C2}" type="pres">
      <dgm:prSet presAssocID="{214BE99C-012B-4981-A8AE-F2BEAD29EBC2}" presName="node" presStyleLbl="node1" presStyleIdx="2" presStyleCnt="14">
        <dgm:presLayoutVars>
          <dgm:bulletEnabled val="1"/>
        </dgm:presLayoutVars>
      </dgm:prSet>
      <dgm:spPr/>
    </dgm:pt>
    <dgm:pt modelId="{EE1D1DD1-D951-4179-93FE-6B624D9F4796}" type="pres">
      <dgm:prSet presAssocID="{28BA429F-ABC9-4F3B-ACAD-C58C0D2F26CC}" presName="sibTrans" presStyleLbl="sibTrans1D1" presStyleIdx="2" presStyleCnt="13"/>
      <dgm:spPr/>
    </dgm:pt>
    <dgm:pt modelId="{B9712AAD-0DFC-4612-8CC3-2BB382C522DA}" type="pres">
      <dgm:prSet presAssocID="{28BA429F-ABC9-4F3B-ACAD-C58C0D2F26CC}" presName="connectorText" presStyleLbl="sibTrans1D1" presStyleIdx="2" presStyleCnt="13"/>
      <dgm:spPr/>
    </dgm:pt>
    <dgm:pt modelId="{B1A30CBC-A1DF-4FC4-AE18-CFBA3836EF1F}" type="pres">
      <dgm:prSet presAssocID="{F83D394C-397D-4572-B7B4-E0B09C758CBF}" presName="node" presStyleLbl="node1" presStyleIdx="3" presStyleCnt="14">
        <dgm:presLayoutVars>
          <dgm:bulletEnabled val="1"/>
        </dgm:presLayoutVars>
      </dgm:prSet>
      <dgm:spPr/>
    </dgm:pt>
    <dgm:pt modelId="{CD32DE9F-538F-4D77-B47A-CF8D9288E772}" type="pres">
      <dgm:prSet presAssocID="{B30E94BC-8F32-4709-A15F-F0380557F15C}" presName="sibTrans" presStyleLbl="sibTrans1D1" presStyleIdx="3" presStyleCnt="13"/>
      <dgm:spPr/>
    </dgm:pt>
    <dgm:pt modelId="{4A45F676-D014-4193-A24A-546125057A26}" type="pres">
      <dgm:prSet presAssocID="{B30E94BC-8F32-4709-A15F-F0380557F15C}" presName="connectorText" presStyleLbl="sibTrans1D1" presStyleIdx="3" presStyleCnt="13"/>
      <dgm:spPr/>
    </dgm:pt>
    <dgm:pt modelId="{0D2D5225-FD04-4855-BDA3-F6F60E1F372A}" type="pres">
      <dgm:prSet presAssocID="{2556598A-A87D-4D1F-91E6-4E86B21B5A76}" presName="node" presStyleLbl="node1" presStyleIdx="4" presStyleCnt="14">
        <dgm:presLayoutVars>
          <dgm:bulletEnabled val="1"/>
        </dgm:presLayoutVars>
      </dgm:prSet>
      <dgm:spPr/>
    </dgm:pt>
    <dgm:pt modelId="{6989B70D-691C-4A25-BE36-C0747166B0F4}" type="pres">
      <dgm:prSet presAssocID="{64C6E43D-B963-49F7-8CBD-C16E21EE73B4}" presName="sibTrans" presStyleLbl="sibTrans1D1" presStyleIdx="4" presStyleCnt="13"/>
      <dgm:spPr/>
    </dgm:pt>
    <dgm:pt modelId="{EAB2A504-C2E7-47F6-AB7D-324DC209B02F}" type="pres">
      <dgm:prSet presAssocID="{64C6E43D-B963-49F7-8CBD-C16E21EE73B4}" presName="connectorText" presStyleLbl="sibTrans1D1" presStyleIdx="4" presStyleCnt="13"/>
      <dgm:spPr/>
    </dgm:pt>
    <dgm:pt modelId="{739FFA04-811A-48F6-89AB-BF64C40976B7}" type="pres">
      <dgm:prSet presAssocID="{ACFA79AB-3864-42C5-9464-6E8C78F7B14F}" presName="node" presStyleLbl="node1" presStyleIdx="5" presStyleCnt="14">
        <dgm:presLayoutVars>
          <dgm:bulletEnabled val="1"/>
        </dgm:presLayoutVars>
      </dgm:prSet>
      <dgm:spPr/>
    </dgm:pt>
    <dgm:pt modelId="{E720873C-7A34-44FF-9B23-806269E72DDA}" type="pres">
      <dgm:prSet presAssocID="{0A4DFCFE-30A8-497B-B7EF-770A81674F49}" presName="sibTrans" presStyleLbl="sibTrans1D1" presStyleIdx="5" presStyleCnt="13"/>
      <dgm:spPr/>
    </dgm:pt>
    <dgm:pt modelId="{FDBC2259-397B-41AA-9373-89D886D91D9C}" type="pres">
      <dgm:prSet presAssocID="{0A4DFCFE-30A8-497B-B7EF-770A81674F49}" presName="connectorText" presStyleLbl="sibTrans1D1" presStyleIdx="5" presStyleCnt="13"/>
      <dgm:spPr/>
    </dgm:pt>
    <dgm:pt modelId="{6B327E85-8172-4C3C-8CD6-57C7158D4792}" type="pres">
      <dgm:prSet presAssocID="{FF0641CD-1CC4-419A-BFE8-0285ACAEA4D6}" presName="node" presStyleLbl="node1" presStyleIdx="6" presStyleCnt="14">
        <dgm:presLayoutVars>
          <dgm:bulletEnabled val="1"/>
        </dgm:presLayoutVars>
      </dgm:prSet>
      <dgm:spPr/>
    </dgm:pt>
    <dgm:pt modelId="{50DE7710-0E73-47BE-B9CB-E9E45A05454F}" type="pres">
      <dgm:prSet presAssocID="{415D1F4E-1704-4B14-982B-E789843E2401}" presName="sibTrans" presStyleLbl="sibTrans1D1" presStyleIdx="6" presStyleCnt="13"/>
      <dgm:spPr/>
    </dgm:pt>
    <dgm:pt modelId="{91313CDC-4D04-4B87-A990-20FE74CC8EB3}" type="pres">
      <dgm:prSet presAssocID="{415D1F4E-1704-4B14-982B-E789843E2401}" presName="connectorText" presStyleLbl="sibTrans1D1" presStyleIdx="6" presStyleCnt="13"/>
      <dgm:spPr/>
    </dgm:pt>
    <dgm:pt modelId="{085C2C71-D7C4-4F6C-99F0-479E2A5912D0}" type="pres">
      <dgm:prSet presAssocID="{AC3E428E-6479-45BB-B2B6-80A676EAF701}" presName="node" presStyleLbl="node1" presStyleIdx="7" presStyleCnt="14">
        <dgm:presLayoutVars>
          <dgm:bulletEnabled val="1"/>
        </dgm:presLayoutVars>
      </dgm:prSet>
      <dgm:spPr/>
    </dgm:pt>
    <dgm:pt modelId="{E7497036-1DB3-48AB-969C-F7F8E9DFDDB3}" type="pres">
      <dgm:prSet presAssocID="{1FA47CB3-D93A-4447-AE71-094CEF616AFC}" presName="sibTrans" presStyleLbl="sibTrans1D1" presStyleIdx="7" presStyleCnt="13"/>
      <dgm:spPr/>
    </dgm:pt>
    <dgm:pt modelId="{2533FC0D-2EA3-4500-9DFC-9A9AF5EB6101}" type="pres">
      <dgm:prSet presAssocID="{1FA47CB3-D93A-4447-AE71-094CEF616AFC}" presName="connectorText" presStyleLbl="sibTrans1D1" presStyleIdx="7" presStyleCnt="13"/>
      <dgm:spPr/>
    </dgm:pt>
    <dgm:pt modelId="{77BF0EB1-C0DC-4BBA-B2F7-607670AC073E}" type="pres">
      <dgm:prSet presAssocID="{C5C0C145-8DCA-4FB9-81BA-2AB2CD997684}" presName="node" presStyleLbl="node1" presStyleIdx="8" presStyleCnt="14">
        <dgm:presLayoutVars>
          <dgm:bulletEnabled val="1"/>
        </dgm:presLayoutVars>
      </dgm:prSet>
      <dgm:spPr/>
    </dgm:pt>
    <dgm:pt modelId="{E91800B0-022C-4F40-8CA1-B1F11EB8F5D2}" type="pres">
      <dgm:prSet presAssocID="{84DAE562-DF15-40A3-BD8C-0B5F87FA3ECC}" presName="sibTrans" presStyleLbl="sibTrans1D1" presStyleIdx="8" presStyleCnt="13"/>
      <dgm:spPr/>
    </dgm:pt>
    <dgm:pt modelId="{FA632F53-0661-4335-92BF-B276EC82F80D}" type="pres">
      <dgm:prSet presAssocID="{84DAE562-DF15-40A3-BD8C-0B5F87FA3ECC}" presName="connectorText" presStyleLbl="sibTrans1D1" presStyleIdx="8" presStyleCnt="13"/>
      <dgm:spPr/>
    </dgm:pt>
    <dgm:pt modelId="{67608A51-C1A0-4119-84D2-EC5A78763240}" type="pres">
      <dgm:prSet presAssocID="{59B12A44-609D-404C-826F-B6543074A711}" presName="node" presStyleLbl="node1" presStyleIdx="9" presStyleCnt="14">
        <dgm:presLayoutVars>
          <dgm:bulletEnabled val="1"/>
        </dgm:presLayoutVars>
      </dgm:prSet>
      <dgm:spPr/>
    </dgm:pt>
    <dgm:pt modelId="{C3462AA2-D92C-4C33-8F53-447F2A7E4EEB}" type="pres">
      <dgm:prSet presAssocID="{94D96EAA-9178-4D0A-9A5A-6960BFCE93B4}" presName="sibTrans" presStyleLbl="sibTrans1D1" presStyleIdx="9" presStyleCnt="13"/>
      <dgm:spPr/>
    </dgm:pt>
    <dgm:pt modelId="{656F9220-C304-4135-89B0-03E0C1DCABCA}" type="pres">
      <dgm:prSet presAssocID="{94D96EAA-9178-4D0A-9A5A-6960BFCE93B4}" presName="connectorText" presStyleLbl="sibTrans1D1" presStyleIdx="9" presStyleCnt="13"/>
      <dgm:spPr/>
    </dgm:pt>
    <dgm:pt modelId="{F39F543B-DA57-456C-838A-CBDDC2DDC140}" type="pres">
      <dgm:prSet presAssocID="{A3FA7D34-B35E-4585-A80A-AB8D7C9A5BEA}" presName="node" presStyleLbl="node1" presStyleIdx="10" presStyleCnt="14">
        <dgm:presLayoutVars>
          <dgm:bulletEnabled val="1"/>
        </dgm:presLayoutVars>
      </dgm:prSet>
      <dgm:spPr/>
    </dgm:pt>
    <dgm:pt modelId="{60243312-16A8-4553-A429-E1120951D895}" type="pres">
      <dgm:prSet presAssocID="{7F703903-4E08-4513-807D-0AA0C8ABF45D}" presName="sibTrans" presStyleLbl="sibTrans1D1" presStyleIdx="10" presStyleCnt="13"/>
      <dgm:spPr/>
    </dgm:pt>
    <dgm:pt modelId="{811EC143-66CF-499A-9018-F800FC29B641}" type="pres">
      <dgm:prSet presAssocID="{7F703903-4E08-4513-807D-0AA0C8ABF45D}" presName="connectorText" presStyleLbl="sibTrans1D1" presStyleIdx="10" presStyleCnt="13"/>
      <dgm:spPr/>
    </dgm:pt>
    <dgm:pt modelId="{54FBB1A9-ECCE-4F3F-ABAC-234498CC976C}" type="pres">
      <dgm:prSet presAssocID="{8DD7669F-DA0F-4E03-A984-80C50451E6DE}" presName="node" presStyleLbl="node1" presStyleIdx="11" presStyleCnt="14">
        <dgm:presLayoutVars>
          <dgm:bulletEnabled val="1"/>
        </dgm:presLayoutVars>
      </dgm:prSet>
      <dgm:spPr/>
    </dgm:pt>
    <dgm:pt modelId="{556E9C0F-C8F9-4B5A-A4AE-8C850C594FF4}" type="pres">
      <dgm:prSet presAssocID="{56BE25AD-1842-4C70-8B73-4972B88ADEDF}" presName="sibTrans" presStyleLbl="sibTrans1D1" presStyleIdx="11" presStyleCnt="13"/>
      <dgm:spPr/>
    </dgm:pt>
    <dgm:pt modelId="{CEF5AFA0-26FE-4B34-AC7B-2BDCB96165E4}" type="pres">
      <dgm:prSet presAssocID="{56BE25AD-1842-4C70-8B73-4972B88ADEDF}" presName="connectorText" presStyleLbl="sibTrans1D1" presStyleIdx="11" presStyleCnt="13"/>
      <dgm:spPr/>
    </dgm:pt>
    <dgm:pt modelId="{4614BB3F-5259-4227-AEA9-7E9AE52660EC}" type="pres">
      <dgm:prSet presAssocID="{C04F4FD9-9A52-49E3-A430-62E5E43AF4F4}" presName="node" presStyleLbl="node1" presStyleIdx="12" presStyleCnt="14">
        <dgm:presLayoutVars>
          <dgm:bulletEnabled val="1"/>
        </dgm:presLayoutVars>
      </dgm:prSet>
      <dgm:spPr/>
    </dgm:pt>
    <dgm:pt modelId="{2126C1CC-6D7C-4A75-BC88-C3BBE7AEC368}" type="pres">
      <dgm:prSet presAssocID="{B46DD374-FAE5-4D72-BB04-0756D4D737EC}" presName="sibTrans" presStyleLbl="sibTrans1D1" presStyleIdx="12" presStyleCnt="13"/>
      <dgm:spPr/>
    </dgm:pt>
    <dgm:pt modelId="{AA75A50B-25E3-4E88-8647-3F3F2F3A8543}" type="pres">
      <dgm:prSet presAssocID="{B46DD374-FAE5-4D72-BB04-0756D4D737EC}" presName="connectorText" presStyleLbl="sibTrans1D1" presStyleIdx="12" presStyleCnt="13"/>
      <dgm:spPr/>
    </dgm:pt>
    <dgm:pt modelId="{C74A8D02-7C1C-4CEA-8275-D6C99950BF61}" type="pres">
      <dgm:prSet presAssocID="{75191D0F-A5CB-47FF-9ABA-95CACF5374EB}" presName="node" presStyleLbl="node1" presStyleIdx="13" presStyleCnt="14">
        <dgm:presLayoutVars>
          <dgm:bulletEnabled val="1"/>
        </dgm:presLayoutVars>
      </dgm:prSet>
      <dgm:spPr/>
    </dgm:pt>
  </dgm:ptLst>
  <dgm:cxnLst>
    <dgm:cxn modelId="{58C12C0C-2E97-436D-8542-E49825889CDF}" type="presOf" srcId="{17D012A8-3332-4A45-B482-704419725453}" destId="{F1AD5622-820A-4360-8F10-5F3724969E80}" srcOrd="0" destOrd="0" presId="urn:microsoft.com/office/officeart/2016/7/layout/RepeatingBendingProcessNew"/>
    <dgm:cxn modelId="{4F49DC0C-E0B4-4242-853D-329E947D0EA7}" type="presOf" srcId="{9FA3926F-2EFF-4E52-8FDE-F72CCD970164}" destId="{9AA3A850-678F-432D-8AC4-568985192973}" srcOrd="0" destOrd="0" presId="urn:microsoft.com/office/officeart/2016/7/layout/RepeatingBendingProcessNew"/>
    <dgm:cxn modelId="{DE073A11-EF88-4B79-99B0-A46232B4F326}" type="presOf" srcId="{1FA47CB3-D93A-4447-AE71-094CEF616AFC}" destId="{2533FC0D-2EA3-4500-9DFC-9A9AF5EB6101}" srcOrd="1" destOrd="0" presId="urn:microsoft.com/office/officeart/2016/7/layout/RepeatingBendingProcessNew"/>
    <dgm:cxn modelId="{36757D11-AC30-4DC6-9AB9-95870C994C90}" type="presOf" srcId="{C04F4FD9-9A52-49E3-A430-62E5E43AF4F4}" destId="{4614BB3F-5259-4227-AEA9-7E9AE52660EC}" srcOrd="0" destOrd="0" presId="urn:microsoft.com/office/officeart/2016/7/layout/RepeatingBendingProcessNew"/>
    <dgm:cxn modelId="{B2C34113-383A-4377-8566-358FB368742A}" srcId="{9FA3926F-2EFF-4E52-8FDE-F72CCD970164}" destId="{75191D0F-A5CB-47FF-9ABA-95CACF5374EB}" srcOrd="13" destOrd="0" parTransId="{51919093-174B-466A-859C-B225411838D4}" sibTransId="{76629433-75AF-4330-84B2-7C68F8DF6C26}"/>
    <dgm:cxn modelId="{00FFD319-3566-4AC6-8F91-A4BC65AE2861}" srcId="{9FA3926F-2EFF-4E52-8FDE-F72CCD970164}" destId="{E8770B0B-DACA-44AB-B4B0-E09711DB1EF1}" srcOrd="0" destOrd="0" parTransId="{F6E6529A-C640-4B6B-A469-B7441701DD6C}" sibTransId="{DBCB955D-0A13-4CA3-8931-31FD9DB32442}"/>
    <dgm:cxn modelId="{2C100A31-2C2D-4038-AA27-3EDEE94C4F33}" srcId="{9FA3926F-2EFF-4E52-8FDE-F72CCD970164}" destId="{2556598A-A87D-4D1F-91E6-4E86B21B5A76}" srcOrd="4" destOrd="0" parTransId="{BA076B3C-841D-4B90-9ACF-24D6A336912F}" sibTransId="{64C6E43D-B963-49F7-8CBD-C16E21EE73B4}"/>
    <dgm:cxn modelId="{BB6A7033-0E78-471C-B016-4E3994CFDD32}" type="presOf" srcId="{B46DD374-FAE5-4D72-BB04-0756D4D737EC}" destId="{2126C1CC-6D7C-4A75-BC88-C3BBE7AEC368}" srcOrd="0" destOrd="0" presId="urn:microsoft.com/office/officeart/2016/7/layout/RepeatingBendingProcessNew"/>
    <dgm:cxn modelId="{5B901438-DDAD-4A7B-8958-6ABDDCD2D432}" type="presOf" srcId="{28BA429F-ABC9-4F3B-ACAD-C58C0D2F26CC}" destId="{B9712AAD-0DFC-4612-8CC3-2BB382C522DA}" srcOrd="1" destOrd="0" presId="urn:microsoft.com/office/officeart/2016/7/layout/RepeatingBendingProcessNew"/>
    <dgm:cxn modelId="{9486073A-C46E-4114-B109-B3E16C62DAD7}" type="presOf" srcId="{7F703903-4E08-4513-807D-0AA0C8ABF45D}" destId="{60243312-16A8-4553-A429-E1120951D895}" srcOrd="0" destOrd="0" presId="urn:microsoft.com/office/officeart/2016/7/layout/RepeatingBendingProcessNew"/>
    <dgm:cxn modelId="{7712533E-548E-42CF-B18A-E4C3B4B908A5}" type="presOf" srcId="{1FA47CB3-D93A-4447-AE71-094CEF616AFC}" destId="{E7497036-1DB3-48AB-969C-F7F8E9DFDDB3}" srcOrd="0" destOrd="0" presId="urn:microsoft.com/office/officeart/2016/7/layout/RepeatingBendingProcessNew"/>
    <dgm:cxn modelId="{F1FF2940-1692-4F77-8466-677995B674B7}" srcId="{9FA3926F-2EFF-4E52-8FDE-F72CCD970164}" destId="{ACFA79AB-3864-42C5-9464-6E8C78F7B14F}" srcOrd="5" destOrd="0" parTransId="{D2B130FB-1F6E-4049-8D45-01A239CF372D}" sibTransId="{0A4DFCFE-30A8-497B-B7EF-770A81674F49}"/>
    <dgm:cxn modelId="{6DCF9C40-8AB1-4705-AA03-BD86E08BE34B}" type="presOf" srcId="{64C6E43D-B963-49F7-8CBD-C16E21EE73B4}" destId="{EAB2A504-C2E7-47F6-AB7D-324DC209B02F}" srcOrd="1" destOrd="0" presId="urn:microsoft.com/office/officeart/2016/7/layout/RepeatingBendingProcessNew"/>
    <dgm:cxn modelId="{B03F0E48-7452-4750-9DFC-1E9FE04D5A4A}" type="presOf" srcId="{9BE5A1DE-CF22-4560-8EC0-4B741C451588}" destId="{43804A9C-7B88-43A2-8A02-29C86D49C301}" srcOrd="0" destOrd="0" presId="urn:microsoft.com/office/officeart/2016/7/layout/RepeatingBendingProcessNew"/>
    <dgm:cxn modelId="{0067444E-D56B-4521-B003-B2526C766613}" type="presOf" srcId="{7F703903-4E08-4513-807D-0AA0C8ABF45D}" destId="{811EC143-66CF-499A-9018-F800FC29B641}" srcOrd="1" destOrd="0" presId="urn:microsoft.com/office/officeart/2016/7/layout/RepeatingBendingProcessNew"/>
    <dgm:cxn modelId="{8EC8E84F-6F1D-44B4-9501-0D02E79CFAFF}" srcId="{9FA3926F-2EFF-4E52-8FDE-F72CCD970164}" destId="{C5C0C145-8DCA-4FB9-81BA-2AB2CD997684}" srcOrd="8" destOrd="0" parTransId="{274AFCF5-D2CD-41EF-A4BF-E6509BDCC44C}" sibTransId="{84DAE562-DF15-40A3-BD8C-0B5F87FA3ECC}"/>
    <dgm:cxn modelId="{E99CF155-171E-438E-8CD9-BC7835673674}" type="presOf" srcId="{94D96EAA-9178-4D0A-9A5A-6960BFCE93B4}" destId="{656F9220-C304-4135-89B0-03E0C1DCABCA}" srcOrd="1" destOrd="0" presId="urn:microsoft.com/office/officeart/2016/7/layout/RepeatingBendingProcessNew"/>
    <dgm:cxn modelId="{10200D57-785F-4F21-8F1B-5E960E0DB21B}" type="presOf" srcId="{84DAE562-DF15-40A3-BD8C-0B5F87FA3ECC}" destId="{FA632F53-0661-4335-92BF-B276EC82F80D}" srcOrd="1" destOrd="0" presId="urn:microsoft.com/office/officeart/2016/7/layout/RepeatingBendingProcessNew"/>
    <dgm:cxn modelId="{3D370A5E-4ED0-49D8-9505-0017222AF9E6}" type="presOf" srcId="{B30E94BC-8F32-4709-A15F-F0380557F15C}" destId="{4A45F676-D014-4193-A24A-546125057A26}" srcOrd="1" destOrd="0" presId="urn:microsoft.com/office/officeart/2016/7/layout/RepeatingBendingProcessNew"/>
    <dgm:cxn modelId="{2E583C62-3789-4E1D-BA69-47CC4818C6A7}" srcId="{9FA3926F-2EFF-4E52-8FDE-F72CCD970164}" destId="{F83D394C-397D-4572-B7B4-E0B09C758CBF}" srcOrd="3" destOrd="0" parTransId="{9F8BF72F-B112-4A15-BB0D-32727B50FD16}" sibTransId="{B30E94BC-8F32-4709-A15F-F0380557F15C}"/>
    <dgm:cxn modelId="{8F9C7366-4B53-4853-BA57-AE134BBDB6FC}" srcId="{9FA3926F-2EFF-4E52-8FDE-F72CCD970164}" destId="{59B12A44-609D-404C-826F-B6543074A711}" srcOrd="9" destOrd="0" parTransId="{C0DA0C44-748B-4053-B804-4A1945AFED7D}" sibTransId="{94D96EAA-9178-4D0A-9A5A-6960BFCE93B4}"/>
    <dgm:cxn modelId="{4BC69766-14E8-457F-9FE7-997377ED7282}" type="presOf" srcId="{28BA429F-ABC9-4F3B-ACAD-C58C0D2F26CC}" destId="{EE1D1DD1-D951-4179-93FE-6B624D9F4796}" srcOrd="0" destOrd="0" presId="urn:microsoft.com/office/officeart/2016/7/layout/RepeatingBendingProcessNew"/>
    <dgm:cxn modelId="{01C71F67-488F-47BC-A25E-F3507528AAC0}" type="presOf" srcId="{C5C0C145-8DCA-4FB9-81BA-2AB2CD997684}" destId="{77BF0EB1-C0DC-4BBA-B2F7-607670AC073E}" srcOrd="0" destOrd="0" presId="urn:microsoft.com/office/officeart/2016/7/layout/RepeatingBendingProcessNew"/>
    <dgm:cxn modelId="{B3FB9368-845B-4C2E-938A-7A54D94B885B}" type="presOf" srcId="{F83D394C-397D-4572-B7B4-E0B09C758CBF}" destId="{B1A30CBC-A1DF-4FC4-AE18-CFBA3836EF1F}" srcOrd="0" destOrd="0" presId="urn:microsoft.com/office/officeart/2016/7/layout/RepeatingBendingProcessNew"/>
    <dgm:cxn modelId="{4D2C5B69-BBF5-4A27-856E-299E0BEB6A43}" type="presOf" srcId="{A3FA7D34-B35E-4585-A80A-AB8D7C9A5BEA}" destId="{F39F543B-DA57-456C-838A-CBDDC2DDC140}" srcOrd="0" destOrd="0" presId="urn:microsoft.com/office/officeart/2016/7/layout/RepeatingBendingProcessNew"/>
    <dgm:cxn modelId="{79738F6D-6D81-40F2-85D0-A3ACEFD63A75}" type="presOf" srcId="{75191D0F-A5CB-47FF-9ABA-95CACF5374EB}" destId="{C74A8D02-7C1C-4CEA-8275-D6C99950BF61}" srcOrd="0" destOrd="0" presId="urn:microsoft.com/office/officeart/2016/7/layout/RepeatingBendingProcessNew"/>
    <dgm:cxn modelId="{169C1971-5297-4B79-8FB4-F09CB427ACE0}" srcId="{9FA3926F-2EFF-4E52-8FDE-F72CCD970164}" destId="{FF0641CD-1CC4-419A-BFE8-0285ACAEA4D6}" srcOrd="6" destOrd="0" parTransId="{8C2BA1B1-275C-4ABE-8F22-23DE6E144B29}" sibTransId="{415D1F4E-1704-4B14-982B-E789843E2401}"/>
    <dgm:cxn modelId="{B7587171-6A27-4D7D-B6C1-6B51D8976326}" type="presOf" srcId="{59B12A44-609D-404C-826F-B6543074A711}" destId="{67608A51-C1A0-4119-84D2-EC5A78763240}" srcOrd="0" destOrd="0" presId="urn:microsoft.com/office/officeart/2016/7/layout/RepeatingBendingProcessNew"/>
    <dgm:cxn modelId="{95C04F74-F699-4378-A138-74385A271AE3}" srcId="{9FA3926F-2EFF-4E52-8FDE-F72CCD970164}" destId="{C04F4FD9-9A52-49E3-A430-62E5E43AF4F4}" srcOrd="12" destOrd="0" parTransId="{D1AE6C33-C106-42FD-9EFE-29F037674E5A}" sibTransId="{B46DD374-FAE5-4D72-BB04-0756D4D737EC}"/>
    <dgm:cxn modelId="{F739E685-08D2-4158-8322-945EC5A445F9}" srcId="{9FA3926F-2EFF-4E52-8FDE-F72CCD970164}" destId="{9BE5A1DE-CF22-4560-8EC0-4B741C451588}" srcOrd="1" destOrd="0" parTransId="{040C4C36-8C48-4FF8-B9BF-7DB80F7FDC5A}" sibTransId="{17D012A8-3332-4A45-B482-704419725453}"/>
    <dgm:cxn modelId="{622F4A89-6A49-42A6-9DF5-B689996458AA}" type="presOf" srcId="{B46DD374-FAE5-4D72-BB04-0756D4D737EC}" destId="{AA75A50B-25E3-4E88-8647-3F3F2F3A8543}" srcOrd="1" destOrd="0" presId="urn:microsoft.com/office/officeart/2016/7/layout/RepeatingBendingProcessNew"/>
    <dgm:cxn modelId="{33D4DB8A-5F86-4CE6-9338-FFD4A38AE464}" srcId="{9FA3926F-2EFF-4E52-8FDE-F72CCD970164}" destId="{AC3E428E-6479-45BB-B2B6-80A676EAF701}" srcOrd="7" destOrd="0" parTransId="{D3A1503B-38AB-407E-B26C-34CE87A9219F}" sibTransId="{1FA47CB3-D93A-4447-AE71-094CEF616AFC}"/>
    <dgm:cxn modelId="{BE84719B-9F84-44B6-98F4-FB7E007F6AD7}" type="presOf" srcId="{0A4DFCFE-30A8-497B-B7EF-770A81674F49}" destId="{FDBC2259-397B-41AA-9373-89D886D91D9C}" srcOrd="1" destOrd="0" presId="urn:microsoft.com/office/officeart/2016/7/layout/RepeatingBendingProcessNew"/>
    <dgm:cxn modelId="{C8A4C2A9-6780-429A-B21B-6F8F8AC7455B}" type="presOf" srcId="{17D012A8-3332-4A45-B482-704419725453}" destId="{7800F5B7-411F-448A-9D37-43DB89839106}" srcOrd="1" destOrd="0" presId="urn:microsoft.com/office/officeart/2016/7/layout/RepeatingBendingProcessNew"/>
    <dgm:cxn modelId="{2A8715AB-398E-4CB4-95F9-EBC9F7D354A8}" type="presOf" srcId="{214BE99C-012B-4981-A8AE-F2BEAD29EBC2}" destId="{04C082CC-BD87-4420-8987-EEA89E2E96C2}" srcOrd="0" destOrd="0" presId="urn:microsoft.com/office/officeart/2016/7/layout/RepeatingBendingProcessNew"/>
    <dgm:cxn modelId="{2EF97DAD-74DA-4D48-930C-57F647BAE535}" type="presOf" srcId="{AC3E428E-6479-45BB-B2B6-80A676EAF701}" destId="{085C2C71-D7C4-4F6C-99F0-479E2A5912D0}" srcOrd="0" destOrd="0" presId="urn:microsoft.com/office/officeart/2016/7/layout/RepeatingBendingProcessNew"/>
    <dgm:cxn modelId="{CBC54EB0-BE2A-4567-8C90-3DFC10573C43}" type="presOf" srcId="{B30E94BC-8F32-4709-A15F-F0380557F15C}" destId="{CD32DE9F-538F-4D77-B47A-CF8D9288E772}" srcOrd="0" destOrd="0" presId="urn:microsoft.com/office/officeart/2016/7/layout/RepeatingBendingProcessNew"/>
    <dgm:cxn modelId="{60A12AB2-9ADE-4E9D-9C89-1D7E9D6A1887}" type="presOf" srcId="{64C6E43D-B963-49F7-8CBD-C16E21EE73B4}" destId="{6989B70D-691C-4A25-BE36-C0747166B0F4}" srcOrd="0" destOrd="0" presId="urn:microsoft.com/office/officeart/2016/7/layout/RepeatingBendingProcessNew"/>
    <dgm:cxn modelId="{D44236BF-2ADB-4C3D-99D6-EACC4956FFEC}" srcId="{9FA3926F-2EFF-4E52-8FDE-F72CCD970164}" destId="{A3FA7D34-B35E-4585-A80A-AB8D7C9A5BEA}" srcOrd="10" destOrd="0" parTransId="{4D4ACCBD-DB7C-471C-98BE-0F8D73F293D9}" sibTransId="{7F703903-4E08-4513-807D-0AA0C8ABF45D}"/>
    <dgm:cxn modelId="{ADE15CC1-3377-4740-8C1F-5996CE36D65A}" type="presOf" srcId="{94D96EAA-9178-4D0A-9A5A-6960BFCE93B4}" destId="{C3462AA2-D92C-4C33-8F53-447F2A7E4EEB}" srcOrd="0" destOrd="0" presId="urn:microsoft.com/office/officeart/2016/7/layout/RepeatingBendingProcessNew"/>
    <dgm:cxn modelId="{5CFD61C1-D87E-4E19-A791-AA1768224D18}" type="presOf" srcId="{2556598A-A87D-4D1F-91E6-4E86B21B5A76}" destId="{0D2D5225-FD04-4855-BDA3-F6F60E1F372A}" srcOrd="0" destOrd="0" presId="urn:microsoft.com/office/officeart/2016/7/layout/RepeatingBendingProcessNew"/>
    <dgm:cxn modelId="{E24659C3-89F2-4886-BCC7-6BBA3A035666}" type="presOf" srcId="{415D1F4E-1704-4B14-982B-E789843E2401}" destId="{91313CDC-4D04-4B87-A990-20FE74CC8EB3}" srcOrd="1" destOrd="0" presId="urn:microsoft.com/office/officeart/2016/7/layout/RepeatingBendingProcessNew"/>
    <dgm:cxn modelId="{CD96DBC8-68DA-44AF-B82B-2DEE986C84BA}" type="presOf" srcId="{FF0641CD-1CC4-419A-BFE8-0285ACAEA4D6}" destId="{6B327E85-8172-4C3C-8CD6-57C7158D4792}" srcOrd="0" destOrd="0" presId="urn:microsoft.com/office/officeart/2016/7/layout/RepeatingBendingProcessNew"/>
    <dgm:cxn modelId="{B94576CC-7AD6-4C3B-9AF8-9FBD505C520C}" type="presOf" srcId="{56BE25AD-1842-4C70-8B73-4972B88ADEDF}" destId="{556E9C0F-C8F9-4B5A-A4AE-8C850C594FF4}" srcOrd="0" destOrd="0" presId="urn:microsoft.com/office/officeart/2016/7/layout/RepeatingBendingProcessNew"/>
    <dgm:cxn modelId="{E5EE04CE-C495-4E6B-8A0D-F3A30432F263}" type="presOf" srcId="{415D1F4E-1704-4B14-982B-E789843E2401}" destId="{50DE7710-0E73-47BE-B9CB-E9E45A05454F}" srcOrd="0" destOrd="0" presId="urn:microsoft.com/office/officeart/2016/7/layout/RepeatingBendingProcessNew"/>
    <dgm:cxn modelId="{148969D4-7D3A-46D0-85A8-F6932AC39914}" type="presOf" srcId="{DBCB955D-0A13-4CA3-8931-31FD9DB32442}" destId="{D66CE82F-72AF-492C-9722-0919A51B57E9}" srcOrd="0" destOrd="0" presId="urn:microsoft.com/office/officeart/2016/7/layout/RepeatingBendingProcessNew"/>
    <dgm:cxn modelId="{D5467AE3-0711-4A4F-93B1-CC1B014155BC}" type="presOf" srcId="{ACFA79AB-3864-42C5-9464-6E8C78F7B14F}" destId="{739FFA04-811A-48F6-89AB-BF64C40976B7}" srcOrd="0" destOrd="0" presId="urn:microsoft.com/office/officeart/2016/7/layout/RepeatingBendingProcessNew"/>
    <dgm:cxn modelId="{D47893E6-1107-4FA7-848B-8DB63E84F00F}" type="presOf" srcId="{0A4DFCFE-30A8-497B-B7EF-770A81674F49}" destId="{E720873C-7A34-44FF-9B23-806269E72DDA}" srcOrd="0" destOrd="0" presId="urn:microsoft.com/office/officeart/2016/7/layout/RepeatingBendingProcessNew"/>
    <dgm:cxn modelId="{DB82B2E7-C5D8-4419-8553-F9FCC94FEAA3}" type="presOf" srcId="{56BE25AD-1842-4C70-8B73-4972B88ADEDF}" destId="{CEF5AFA0-26FE-4B34-AC7B-2BDCB96165E4}" srcOrd="1" destOrd="0" presId="urn:microsoft.com/office/officeart/2016/7/layout/RepeatingBendingProcessNew"/>
    <dgm:cxn modelId="{C77F3DE9-4D3D-4AA5-A70C-D6E479DE03DE}" srcId="{9FA3926F-2EFF-4E52-8FDE-F72CCD970164}" destId="{8DD7669F-DA0F-4E03-A984-80C50451E6DE}" srcOrd="11" destOrd="0" parTransId="{12841E6C-F20E-42DE-81D6-EA43D18F7BB0}" sibTransId="{56BE25AD-1842-4C70-8B73-4972B88ADEDF}"/>
    <dgm:cxn modelId="{59CF34EB-3DD6-4AA7-A1A2-E2696F9DB221}" srcId="{9FA3926F-2EFF-4E52-8FDE-F72CCD970164}" destId="{214BE99C-012B-4981-A8AE-F2BEAD29EBC2}" srcOrd="2" destOrd="0" parTransId="{5DC1D680-08F3-4447-AFC4-C489FE898949}" sibTransId="{28BA429F-ABC9-4F3B-ACAD-C58C0D2F26CC}"/>
    <dgm:cxn modelId="{DE09D1F4-DA57-4275-85AC-896E3A5B0EDC}" type="presOf" srcId="{DBCB955D-0A13-4CA3-8931-31FD9DB32442}" destId="{8165D7F6-85A3-445D-9436-350FB836E2C1}" srcOrd="1" destOrd="0" presId="urn:microsoft.com/office/officeart/2016/7/layout/RepeatingBendingProcessNew"/>
    <dgm:cxn modelId="{76D052FA-6219-425C-81BB-947C8D297D89}" type="presOf" srcId="{84DAE562-DF15-40A3-BD8C-0B5F87FA3ECC}" destId="{E91800B0-022C-4F40-8CA1-B1F11EB8F5D2}" srcOrd="0" destOrd="0" presId="urn:microsoft.com/office/officeart/2016/7/layout/RepeatingBendingProcessNew"/>
    <dgm:cxn modelId="{B85D85FA-9A65-476B-BEE7-590B9C3E9E0A}" type="presOf" srcId="{8DD7669F-DA0F-4E03-A984-80C50451E6DE}" destId="{54FBB1A9-ECCE-4F3F-ABAC-234498CC976C}" srcOrd="0" destOrd="0" presId="urn:microsoft.com/office/officeart/2016/7/layout/RepeatingBendingProcessNew"/>
    <dgm:cxn modelId="{C1DAF8FC-3AD7-4155-9F9C-3305ED5E0385}" type="presOf" srcId="{E8770B0B-DACA-44AB-B4B0-E09711DB1EF1}" destId="{915AAF20-F8FC-47A4-AA9C-2C49ABAE09C6}" srcOrd="0" destOrd="0" presId="urn:microsoft.com/office/officeart/2016/7/layout/RepeatingBendingProcessNew"/>
    <dgm:cxn modelId="{BC266D84-FB60-4DF4-965D-F129CB8DB3BF}" type="presParOf" srcId="{9AA3A850-678F-432D-8AC4-568985192973}" destId="{915AAF20-F8FC-47A4-AA9C-2C49ABAE09C6}" srcOrd="0" destOrd="0" presId="urn:microsoft.com/office/officeart/2016/7/layout/RepeatingBendingProcessNew"/>
    <dgm:cxn modelId="{9FE0DA20-A148-47AE-AED9-8D23AE713222}" type="presParOf" srcId="{9AA3A850-678F-432D-8AC4-568985192973}" destId="{D66CE82F-72AF-492C-9722-0919A51B57E9}" srcOrd="1" destOrd="0" presId="urn:microsoft.com/office/officeart/2016/7/layout/RepeatingBendingProcessNew"/>
    <dgm:cxn modelId="{240504A3-3B3D-4FC3-8309-EFF24B96D492}" type="presParOf" srcId="{D66CE82F-72AF-492C-9722-0919A51B57E9}" destId="{8165D7F6-85A3-445D-9436-350FB836E2C1}" srcOrd="0" destOrd="0" presId="urn:microsoft.com/office/officeart/2016/7/layout/RepeatingBendingProcessNew"/>
    <dgm:cxn modelId="{8F87A8A1-ABF3-45C0-B537-5B744D87F751}" type="presParOf" srcId="{9AA3A850-678F-432D-8AC4-568985192973}" destId="{43804A9C-7B88-43A2-8A02-29C86D49C301}" srcOrd="2" destOrd="0" presId="urn:microsoft.com/office/officeart/2016/7/layout/RepeatingBendingProcessNew"/>
    <dgm:cxn modelId="{B9008867-6E02-4AA1-9EC1-C6ACF22A7F27}" type="presParOf" srcId="{9AA3A850-678F-432D-8AC4-568985192973}" destId="{F1AD5622-820A-4360-8F10-5F3724969E80}" srcOrd="3" destOrd="0" presId="urn:microsoft.com/office/officeart/2016/7/layout/RepeatingBendingProcessNew"/>
    <dgm:cxn modelId="{21412858-B19C-424F-8AEC-4F726D95246A}" type="presParOf" srcId="{F1AD5622-820A-4360-8F10-5F3724969E80}" destId="{7800F5B7-411F-448A-9D37-43DB89839106}" srcOrd="0" destOrd="0" presId="urn:microsoft.com/office/officeart/2016/7/layout/RepeatingBendingProcessNew"/>
    <dgm:cxn modelId="{534AEDDC-B82A-4100-B402-495D7F3A29CE}" type="presParOf" srcId="{9AA3A850-678F-432D-8AC4-568985192973}" destId="{04C082CC-BD87-4420-8987-EEA89E2E96C2}" srcOrd="4" destOrd="0" presId="urn:microsoft.com/office/officeart/2016/7/layout/RepeatingBendingProcessNew"/>
    <dgm:cxn modelId="{8408C52B-5930-4AE3-98EF-C535C61A6408}" type="presParOf" srcId="{9AA3A850-678F-432D-8AC4-568985192973}" destId="{EE1D1DD1-D951-4179-93FE-6B624D9F4796}" srcOrd="5" destOrd="0" presId="urn:microsoft.com/office/officeart/2016/7/layout/RepeatingBendingProcessNew"/>
    <dgm:cxn modelId="{00DEA10E-54E0-4792-9D21-40644E891AED}" type="presParOf" srcId="{EE1D1DD1-D951-4179-93FE-6B624D9F4796}" destId="{B9712AAD-0DFC-4612-8CC3-2BB382C522DA}" srcOrd="0" destOrd="0" presId="urn:microsoft.com/office/officeart/2016/7/layout/RepeatingBendingProcessNew"/>
    <dgm:cxn modelId="{F62FE609-4541-44B6-B4C3-D684CB7F4EE6}" type="presParOf" srcId="{9AA3A850-678F-432D-8AC4-568985192973}" destId="{B1A30CBC-A1DF-4FC4-AE18-CFBA3836EF1F}" srcOrd="6" destOrd="0" presId="urn:microsoft.com/office/officeart/2016/7/layout/RepeatingBendingProcessNew"/>
    <dgm:cxn modelId="{87BD9446-B496-4258-87CA-19DA5E6A7EBE}" type="presParOf" srcId="{9AA3A850-678F-432D-8AC4-568985192973}" destId="{CD32DE9F-538F-4D77-B47A-CF8D9288E772}" srcOrd="7" destOrd="0" presId="urn:microsoft.com/office/officeart/2016/7/layout/RepeatingBendingProcessNew"/>
    <dgm:cxn modelId="{C076BA7B-7D83-45E3-AA15-23D94312AA32}" type="presParOf" srcId="{CD32DE9F-538F-4D77-B47A-CF8D9288E772}" destId="{4A45F676-D014-4193-A24A-546125057A26}" srcOrd="0" destOrd="0" presId="urn:microsoft.com/office/officeart/2016/7/layout/RepeatingBendingProcessNew"/>
    <dgm:cxn modelId="{252E7607-FD06-4C70-8F3B-6513844578D2}" type="presParOf" srcId="{9AA3A850-678F-432D-8AC4-568985192973}" destId="{0D2D5225-FD04-4855-BDA3-F6F60E1F372A}" srcOrd="8" destOrd="0" presId="urn:microsoft.com/office/officeart/2016/7/layout/RepeatingBendingProcessNew"/>
    <dgm:cxn modelId="{F37574CF-F7C7-4972-932A-0AD660FE231E}" type="presParOf" srcId="{9AA3A850-678F-432D-8AC4-568985192973}" destId="{6989B70D-691C-4A25-BE36-C0747166B0F4}" srcOrd="9" destOrd="0" presId="urn:microsoft.com/office/officeart/2016/7/layout/RepeatingBendingProcessNew"/>
    <dgm:cxn modelId="{D80575E2-516D-44BC-AEC1-D8167B62A972}" type="presParOf" srcId="{6989B70D-691C-4A25-BE36-C0747166B0F4}" destId="{EAB2A504-C2E7-47F6-AB7D-324DC209B02F}" srcOrd="0" destOrd="0" presId="urn:microsoft.com/office/officeart/2016/7/layout/RepeatingBendingProcessNew"/>
    <dgm:cxn modelId="{5B9A4226-23E7-404B-93FB-244851B2BE2D}" type="presParOf" srcId="{9AA3A850-678F-432D-8AC4-568985192973}" destId="{739FFA04-811A-48F6-89AB-BF64C40976B7}" srcOrd="10" destOrd="0" presId="urn:microsoft.com/office/officeart/2016/7/layout/RepeatingBendingProcessNew"/>
    <dgm:cxn modelId="{16C8DB89-E92B-4760-847F-A5013E6A907A}" type="presParOf" srcId="{9AA3A850-678F-432D-8AC4-568985192973}" destId="{E720873C-7A34-44FF-9B23-806269E72DDA}" srcOrd="11" destOrd="0" presId="urn:microsoft.com/office/officeart/2016/7/layout/RepeatingBendingProcessNew"/>
    <dgm:cxn modelId="{6F271089-F348-49CA-A823-C1446B60B79B}" type="presParOf" srcId="{E720873C-7A34-44FF-9B23-806269E72DDA}" destId="{FDBC2259-397B-41AA-9373-89D886D91D9C}" srcOrd="0" destOrd="0" presId="urn:microsoft.com/office/officeart/2016/7/layout/RepeatingBendingProcessNew"/>
    <dgm:cxn modelId="{7C7602E0-F1C8-41A4-B29A-9615B1110B69}" type="presParOf" srcId="{9AA3A850-678F-432D-8AC4-568985192973}" destId="{6B327E85-8172-4C3C-8CD6-57C7158D4792}" srcOrd="12" destOrd="0" presId="urn:microsoft.com/office/officeart/2016/7/layout/RepeatingBendingProcessNew"/>
    <dgm:cxn modelId="{F2C992DD-D786-447F-A409-1783CB03AD64}" type="presParOf" srcId="{9AA3A850-678F-432D-8AC4-568985192973}" destId="{50DE7710-0E73-47BE-B9CB-E9E45A05454F}" srcOrd="13" destOrd="0" presId="urn:microsoft.com/office/officeart/2016/7/layout/RepeatingBendingProcessNew"/>
    <dgm:cxn modelId="{0B3C7FD5-E291-4722-8FB4-9EA19635595E}" type="presParOf" srcId="{50DE7710-0E73-47BE-B9CB-E9E45A05454F}" destId="{91313CDC-4D04-4B87-A990-20FE74CC8EB3}" srcOrd="0" destOrd="0" presId="urn:microsoft.com/office/officeart/2016/7/layout/RepeatingBendingProcessNew"/>
    <dgm:cxn modelId="{61411143-D326-4F97-B6D2-FD21F354CF51}" type="presParOf" srcId="{9AA3A850-678F-432D-8AC4-568985192973}" destId="{085C2C71-D7C4-4F6C-99F0-479E2A5912D0}" srcOrd="14" destOrd="0" presId="urn:microsoft.com/office/officeart/2016/7/layout/RepeatingBendingProcessNew"/>
    <dgm:cxn modelId="{927EA715-1601-49E3-8DA3-4365BDA853DA}" type="presParOf" srcId="{9AA3A850-678F-432D-8AC4-568985192973}" destId="{E7497036-1DB3-48AB-969C-F7F8E9DFDDB3}" srcOrd="15" destOrd="0" presId="urn:microsoft.com/office/officeart/2016/7/layout/RepeatingBendingProcessNew"/>
    <dgm:cxn modelId="{E312AADB-004D-4012-A9E3-D03E6E0A9899}" type="presParOf" srcId="{E7497036-1DB3-48AB-969C-F7F8E9DFDDB3}" destId="{2533FC0D-2EA3-4500-9DFC-9A9AF5EB6101}" srcOrd="0" destOrd="0" presId="urn:microsoft.com/office/officeart/2016/7/layout/RepeatingBendingProcessNew"/>
    <dgm:cxn modelId="{50893A04-E590-4F90-8A6C-7F4C19B9B923}" type="presParOf" srcId="{9AA3A850-678F-432D-8AC4-568985192973}" destId="{77BF0EB1-C0DC-4BBA-B2F7-607670AC073E}" srcOrd="16" destOrd="0" presId="urn:microsoft.com/office/officeart/2016/7/layout/RepeatingBendingProcessNew"/>
    <dgm:cxn modelId="{3DDA1319-096C-44C9-9FB9-392745ED321B}" type="presParOf" srcId="{9AA3A850-678F-432D-8AC4-568985192973}" destId="{E91800B0-022C-4F40-8CA1-B1F11EB8F5D2}" srcOrd="17" destOrd="0" presId="urn:microsoft.com/office/officeart/2016/7/layout/RepeatingBendingProcessNew"/>
    <dgm:cxn modelId="{C028586F-B4F1-4DA5-9C2B-539338803105}" type="presParOf" srcId="{E91800B0-022C-4F40-8CA1-B1F11EB8F5D2}" destId="{FA632F53-0661-4335-92BF-B276EC82F80D}" srcOrd="0" destOrd="0" presId="urn:microsoft.com/office/officeart/2016/7/layout/RepeatingBendingProcessNew"/>
    <dgm:cxn modelId="{60676522-19D9-4209-9C22-E0BA01C91F0B}" type="presParOf" srcId="{9AA3A850-678F-432D-8AC4-568985192973}" destId="{67608A51-C1A0-4119-84D2-EC5A78763240}" srcOrd="18" destOrd="0" presId="urn:microsoft.com/office/officeart/2016/7/layout/RepeatingBendingProcessNew"/>
    <dgm:cxn modelId="{C57DA6F2-FFA8-41E8-9396-9D64544783A0}" type="presParOf" srcId="{9AA3A850-678F-432D-8AC4-568985192973}" destId="{C3462AA2-D92C-4C33-8F53-447F2A7E4EEB}" srcOrd="19" destOrd="0" presId="urn:microsoft.com/office/officeart/2016/7/layout/RepeatingBendingProcessNew"/>
    <dgm:cxn modelId="{C6B6A6D6-2633-46D7-817C-AC4A32B743F0}" type="presParOf" srcId="{C3462AA2-D92C-4C33-8F53-447F2A7E4EEB}" destId="{656F9220-C304-4135-89B0-03E0C1DCABCA}" srcOrd="0" destOrd="0" presId="urn:microsoft.com/office/officeart/2016/7/layout/RepeatingBendingProcessNew"/>
    <dgm:cxn modelId="{F391B8C4-EBD5-4304-8661-930603732FF1}" type="presParOf" srcId="{9AA3A850-678F-432D-8AC4-568985192973}" destId="{F39F543B-DA57-456C-838A-CBDDC2DDC140}" srcOrd="20" destOrd="0" presId="urn:microsoft.com/office/officeart/2016/7/layout/RepeatingBendingProcessNew"/>
    <dgm:cxn modelId="{771AB821-9596-4976-9376-E321383D1CF7}" type="presParOf" srcId="{9AA3A850-678F-432D-8AC4-568985192973}" destId="{60243312-16A8-4553-A429-E1120951D895}" srcOrd="21" destOrd="0" presId="urn:microsoft.com/office/officeart/2016/7/layout/RepeatingBendingProcessNew"/>
    <dgm:cxn modelId="{82401EC7-233C-4151-AA94-23C1545F600D}" type="presParOf" srcId="{60243312-16A8-4553-A429-E1120951D895}" destId="{811EC143-66CF-499A-9018-F800FC29B641}" srcOrd="0" destOrd="0" presId="urn:microsoft.com/office/officeart/2016/7/layout/RepeatingBendingProcessNew"/>
    <dgm:cxn modelId="{C55590F5-EBAD-4243-83FF-40783F3C373A}" type="presParOf" srcId="{9AA3A850-678F-432D-8AC4-568985192973}" destId="{54FBB1A9-ECCE-4F3F-ABAC-234498CC976C}" srcOrd="22" destOrd="0" presId="urn:microsoft.com/office/officeart/2016/7/layout/RepeatingBendingProcessNew"/>
    <dgm:cxn modelId="{ED5240E6-D161-4AFB-87A8-F5E996D755B8}" type="presParOf" srcId="{9AA3A850-678F-432D-8AC4-568985192973}" destId="{556E9C0F-C8F9-4B5A-A4AE-8C850C594FF4}" srcOrd="23" destOrd="0" presId="urn:microsoft.com/office/officeart/2016/7/layout/RepeatingBendingProcessNew"/>
    <dgm:cxn modelId="{E2275CEB-C1EF-4182-8F89-A9D77A84BCAC}" type="presParOf" srcId="{556E9C0F-C8F9-4B5A-A4AE-8C850C594FF4}" destId="{CEF5AFA0-26FE-4B34-AC7B-2BDCB96165E4}" srcOrd="0" destOrd="0" presId="urn:microsoft.com/office/officeart/2016/7/layout/RepeatingBendingProcessNew"/>
    <dgm:cxn modelId="{974A386C-9D93-4975-B897-516D167F7448}" type="presParOf" srcId="{9AA3A850-678F-432D-8AC4-568985192973}" destId="{4614BB3F-5259-4227-AEA9-7E9AE52660EC}" srcOrd="24" destOrd="0" presId="urn:microsoft.com/office/officeart/2016/7/layout/RepeatingBendingProcessNew"/>
    <dgm:cxn modelId="{1CE6BCD7-689F-4ABE-90C8-F6F6AD42E567}" type="presParOf" srcId="{9AA3A850-678F-432D-8AC4-568985192973}" destId="{2126C1CC-6D7C-4A75-BC88-C3BBE7AEC368}" srcOrd="25" destOrd="0" presId="urn:microsoft.com/office/officeart/2016/7/layout/RepeatingBendingProcessNew"/>
    <dgm:cxn modelId="{38C2E694-9AC8-424C-AA22-D5BD699FC4A7}" type="presParOf" srcId="{2126C1CC-6D7C-4A75-BC88-C3BBE7AEC368}" destId="{AA75A50B-25E3-4E88-8647-3F3F2F3A8543}" srcOrd="0" destOrd="0" presId="urn:microsoft.com/office/officeart/2016/7/layout/RepeatingBendingProcessNew"/>
    <dgm:cxn modelId="{23B0AD6B-604D-449A-A56D-542B9FCFA481}" type="presParOf" srcId="{9AA3A850-678F-432D-8AC4-568985192973}" destId="{C74A8D02-7C1C-4CEA-8275-D6C99950BF61}" srcOrd="26" destOrd="0" presId="urn:microsoft.com/office/officeart/2016/7/layout/RepeatingBendingProcessNew"/>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05B7D8-AB93-484C-8655-64305B822ECA}"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66E797A3-A9E9-4DAD-8B96-7674DC385821}">
      <dgm:prSet/>
      <dgm:spPr/>
      <dgm:t>
        <a:bodyPr/>
        <a:lstStyle/>
        <a:p>
          <a:pPr>
            <a:lnSpc>
              <a:spcPct val="100000"/>
            </a:lnSpc>
          </a:pPr>
          <a:r>
            <a:rPr lang="de-DE">
              <a:latin typeface="Century Gothic" panose="020B0502020202020204" pitchFamily="34" charset="0"/>
            </a:rPr>
            <a:t>Interest rate risk</a:t>
          </a:r>
          <a:endParaRPr lang="en-US">
            <a:latin typeface="Century Gothic" panose="020B0502020202020204" pitchFamily="34" charset="0"/>
          </a:endParaRPr>
        </a:p>
      </dgm:t>
    </dgm:pt>
    <dgm:pt modelId="{6EED4A46-6A7A-43ED-A720-264D3E65605A}" type="parTrans" cxnId="{6984FCA3-E26D-4F66-9F2D-C6874D1F7062}">
      <dgm:prSet/>
      <dgm:spPr/>
      <dgm:t>
        <a:bodyPr/>
        <a:lstStyle/>
        <a:p>
          <a:endParaRPr lang="en-US">
            <a:latin typeface="Century Gothic" panose="020B0502020202020204" pitchFamily="34" charset="0"/>
          </a:endParaRPr>
        </a:p>
      </dgm:t>
    </dgm:pt>
    <dgm:pt modelId="{004F87B6-D7FD-40EA-9B62-66C437CB4CED}" type="sibTrans" cxnId="{6984FCA3-E26D-4F66-9F2D-C6874D1F7062}">
      <dgm:prSet/>
      <dgm:spPr/>
      <dgm:t>
        <a:bodyPr/>
        <a:lstStyle/>
        <a:p>
          <a:endParaRPr lang="en-US">
            <a:latin typeface="Century Gothic" panose="020B0502020202020204" pitchFamily="34" charset="0"/>
          </a:endParaRPr>
        </a:p>
      </dgm:t>
    </dgm:pt>
    <dgm:pt modelId="{B598843B-3162-4A34-8C81-80186A03C10D}">
      <dgm:prSet/>
      <dgm:spPr/>
      <dgm:t>
        <a:bodyPr/>
        <a:lstStyle/>
        <a:p>
          <a:pPr>
            <a:lnSpc>
              <a:spcPct val="100000"/>
            </a:lnSpc>
          </a:pPr>
          <a:r>
            <a:rPr lang="de-DE">
              <a:latin typeface="Century Gothic" panose="020B0502020202020204" pitchFamily="34" charset="0"/>
            </a:rPr>
            <a:t>Currency risk </a:t>
          </a:r>
          <a:endParaRPr lang="en-US">
            <a:latin typeface="Century Gothic" panose="020B0502020202020204" pitchFamily="34" charset="0"/>
          </a:endParaRPr>
        </a:p>
      </dgm:t>
    </dgm:pt>
    <dgm:pt modelId="{AFAFF723-A6C7-4FA5-923A-0FF53B3CE99D}" type="parTrans" cxnId="{4312AD8D-91DE-4EE3-BCC5-C8F809EE7790}">
      <dgm:prSet/>
      <dgm:spPr/>
      <dgm:t>
        <a:bodyPr/>
        <a:lstStyle/>
        <a:p>
          <a:endParaRPr lang="en-US">
            <a:latin typeface="Century Gothic" panose="020B0502020202020204" pitchFamily="34" charset="0"/>
          </a:endParaRPr>
        </a:p>
      </dgm:t>
    </dgm:pt>
    <dgm:pt modelId="{D57C3C42-36F5-438B-8248-0F0357D8B3D2}" type="sibTrans" cxnId="{4312AD8D-91DE-4EE3-BCC5-C8F809EE7790}">
      <dgm:prSet/>
      <dgm:spPr/>
      <dgm:t>
        <a:bodyPr/>
        <a:lstStyle/>
        <a:p>
          <a:endParaRPr lang="en-US">
            <a:latin typeface="Century Gothic" panose="020B0502020202020204" pitchFamily="34" charset="0"/>
          </a:endParaRPr>
        </a:p>
      </dgm:t>
    </dgm:pt>
    <dgm:pt modelId="{3CCBD569-B1C5-44B4-B001-88EEEFF9C679}">
      <dgm:prSet/>
      <dgm:spPr/>
      <dgm:t>
        <a:bodyPr/>
        <a:lstStyle/>
        <a:p>
          <a:pPr>
            <a:lnSpc>
              <a:spcPct val="100000"/>
            </a:lnSpc>
          </a:pPr>
          <a:r>
            <a:rPr lang="de-DE">
              <a:latin typeface="Century Gothic" panose="020B0502020202020204" pitchFamily="34" charset="0"/>
            </a:rPr>
            <a:t>Liquidity risk </a:t>
          </a:r>
          <a:endParaRPr lang="en-US">
            <a:latin typeface="Century Gothic" panose="020B0502020202020204" pitchFamily="34" charset="0"/>
          </a:endParaRPr>
        </a:p>
      </dgm:t>
    </dgm:pt>
    <dgm:pt modelId="{97A1A7D5-F476-4C11-B273-523B4CA9E397}" type="parTrans" cxnId="{4A36FC85-9C64-4797-AEED-EA09693594E1}">
      <dgm:prSet/>
      <dgm:spPr/>
      <dgm:t>
        <a:bodyPr/>
        <a:lstStyle/>
        <a:p>
          <a:endParaRPr lang="en-US">
            <a:latin typeface="Century Gothic" panose="020B0502020202020204" pitchFamily="34" charset="0"/>
          </a:endParaRPr>
        </a:p>
      </dgm:t>
    </dgm:pt>
    <dgm:pt modelId="{235B8819-1853-4D43-801E-B32DC8F1C0BE}" type="sibTrans" cxnId="{4A36FC85-9C64-4797-AEED-EA09693594E1}">
      <dgm:prSet/>
      <dgm:spPr/>
      <dgm:t>
        <a:bodyPr/>
        <a:lstStyle/>
        <a:p>
          <a:endParaRPr lang="en-US">
            <a:latin typeface="Century Gothic" panose="020B0502020202020204" pitchFamily="34" charset="0"/>
          </a:endParaRPr>
        </a:p>
      </dgm:t>
    </dgm:pt>
    <dgm:pt modelId="{E6B75E5F-20C1-439D-A6C3-4AB4F3305233}">
      <dgm:prSet/>
      <dgm:spPr/>
      <dgm:t>
        <a:bodyPr/>
        <a:lstStyle/>
        <a:p>
          <a:pPr>
            <a:lnSpc>
              <a:spcPct val="100000"/>
            </a:lnSpc>
          </a:pPr>
          <a:r>
            <a:rPr lang="de-DE" dirty="0">
              <a:latin typeface="Century Gothic" panose="020B0502020202020204" pitchFamily="34" charset="0"/>
            </a:rPr>
            <a:t>Asset </a:t>
          </a:r>
          <a:r>
            <a:rPr lang="de-DE" dirty="0" err="1">
              <a:latin typeface="Century Gothic" panose="020B0502020202020204" pitchFamily="34" charset="0"/>
            </a:rPr>
            <a:t>loss</a:t>
          </a:r>
          <a:r>
            <a:rPr lang="de-DE" dirty="0">
              <a:latin typeface="Century Gothic" panose="020B0502020202020204" pitchFamily="34" charset="0"/>
            </a:rPr>
            <a:t> </a:t>
          </a:r>
          <a:r>
            <a:rPr lang="de-DE" dirty="0" err="1">
              <a:latin typeface="Century Gothic" panose="020B0502020202020204" pitchFamily="34" charset="0"/>
            </a:rPr>
            <a:t>risk</a:t>
          </a:r>
          <a:r>
            <a:rPr lang="de-DE" dirty="0">
              <a:latin typeface="Century Gothic" panose="020B0502020202020204" pitchFamily="34" charset="0"/>
            </a:rPr>
            <a:t> </a:t>
          </a:r>
          <a:endParaRPr lang="en-US" dirty="0">
            <a:latin typeface="Century Gothic" panose="020B0502020202020204" pitchFamily="34" charset="0"/>
          </a:endParaRPr>
        </a:p>
      </dgm:t>
    </dgm:pt>
    <dgm:pt modelId="{FFC8B9ED-5E1D-4372-93A4-6D5E3D4C1B5D}" type="parTrans" cxnId="{A226E08B-8E20-4A45-995A-66B6499FB150}">
      <dgm:prSet/>
      <dgm:spPr/>
      <dgm:t>
        <a:bodyPr/>
        <a:lstStyle/>
        <a:p>
          <a:endParaRPr lang="en-US">
            <a:latin typeface="Century Gothic" panose="020B0502020202020204" pitchFamily="34" charset="0"/>
          </a:endParaRPr>
        </a:p>
      </dgm:t>
    </dgm:pt>
    <dgm:pt modelId="{A2589E8C-D31F-42CF-8C35-5690CDCC5C45}" type="sibTrans" cxnId="{A226E08B-8E20-4A45-995A-66B6499FB150}">
      <dgm:prSet/>
      <dgm:spPr/>
      <dgm:t>
        <a:bodyPr/>
        <a:lstStyle/>
        <a:p>
          <a:endParaRPr lang="en-US">
            <a:latin typeface="Century Gothic" panose="020B0502020202020204" pitchFamily="34" charset="0"/>
          </a:endParaRPr>
        </a:p>
      </dgm:t>
    </dgm:pt>
    <dgm:pt modelId="{7A72FD0B-80F6-4D3E-A00F-B79B7BAB01BF}" type="pres">
      <dgm:prSet presAssocID="{6C05B7D8-AB93-484C-8655-64305B822ECA}" presName="root" presStyleCnt="0">
        <dgm:presLayoutVars>
          <dgm:dir/>
          <dgm:resizeHandles val="exact"/>
        </dgm:presLayoutVars>
      </dgm:prSet>
      <dgm:spPr/>
    </dgm:pt>
    <dgm:pt modelId="{88D08229-27AB-4416-B61E-F382103702BE}" type="pres">
      <dgm:prSet presAssocID="{66E797A3-A9E9-4DAD-8B96-7674DC385821}" presName="compNode" presStyleCnt="0"/>
      <dgm:spPr/>
    </dgm:pt>
    <dgm:pt modelId="{32C8C1AD-200D-4E34-8BED-2269E1C8C556}" type="pres">
      <dgm:prSet presAssocID="{66E797A3-A9E9-4DAD-8B96-7674DC38582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eld"/>
        </a:ext>
      </dgm:extLst>
    </dgm:pt>
    <dgm:pt modelId="{569E7537-888D-48F6-ADD1-687C69616549}" type="pres">
      <dgm:prSet presAssocID="{66E797A3-A9E9-4DAD-8B96-7674DC385821}" presName="spaceRect" presStyleCnt="0"/>
      <dgm:spPr/>
    </dgm:pt>
    <dgm:pt modelId="{1AD288CE-6EE3-4E79-8859-D8358ADFF7D7}" type="pres">
      <dgm:prSet presAssocID="{66E797A3-A9E9-4DAD-8B96-7674DC385821}" presName="textRect" presStyleLbl="revTx" presStyleIdx="0" presStyleCnt="4">
        <dgm:presLayoutVars>
          <dgm:chMax val="1"/>
          <dgm:chPref val="1"/>
        </dgm:presLayoutVars>
      </dgm:prSet>
      <dgm:spPr/>
    </dgm:pt>
    <dgm:pt modelId="{414CB698-1952-4D75-8BFD-1269EB7B6DC6}" type="pres">
      <dgm:prSet presAssocID="{004F87B6-D7FD-40EA-9B62-66C437CB4CED}" presName="sibTrans" presStyleCnt="0"/>
      <dgm:spPr/>
    </dgm:pt>
    <dgm:pt modelId="{4792E71B-7141-4B7E-8E77-1B9EC45C82D4}" type="pres">
      <dgm:prSet presAssocID="{B598843B-3162-4A34-8C81-80186A03C10D}" presName="compNode" presStyleCnt="0"/>
      <dgm:spPr/>
    </dgm:pt>
    <dgm:pt modelId="{40D86A4F-A4A8-432A-B37F-3185A9EB6027}" type="pres">
      <dgm:prSet presAssocID="{B598843B-3162-4A34-8C81-80186A03C10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ünzen"/>
        </a:ext>
      </dgm:extLst>
    </dgm:pt>
    <dgm:pt modelId="{C5313DBF-4F3C-4A09-8C3C-FB7544A83585}" type="pres">
      <dgm:prSet presAssocID="{B598843B-3162-4A34-8C81-80186A03C10D}" presName="spaceRect" presStyleCnt="0"/>
      <dgm:spPr/>
    </dgm:pt>
    <dgm:pt modelId="{53559B8B-E527-4C60-9E09-F509B5079E42}" type="pres">
      <dgm:prSet presAssocID="{B598843B-3162-4A34-8C81-80186A03C10D}" presName="textRect" presStyleLbl="revTx" presStyleIdx="1" presStyleCnt="4">
        <dgm:presLayoutVars>
          <dgm:chMax val="1"/>
          <dgm:chPref val="1"/>
        </dgm:presLayoutVars>
      </dgm:prSet>
      <dgm:spPr/>
    </dgm:pt>
    <dgm:pt modelId="{91A18C90-EE04-45AE-AE9E-D5462B20F9D5}" type="pres">
      <dgm:prSet presAssocID="{D57C3C42-36F5-438B-8248-0F0357D8B3D2}" presName="sibTrans" presStyleCnt="0"/>
      <dgm:spPr/>
    </dgm:pt>
    <dgm:pt modelId="{2A85B7CE-21A6-494C-8AF0-7D7968CC6B5F}" type="pres">
      <dgm:prSet presAssocID="{3CCBD569-B1C5-44B4-B001-88EEEFF9C679}" presName="compNode" presStyleCnt="0"/>
      <dgm:spPr/>
    </dgm:pt>
    <dgm:pt modelId="{82235C7F-539F-4842-B285-296E6FB8CE3F}" type="pres">
      <dgm:prSet presAssocID="{3CCBD569-B1C5-44B4-B001-88EEEFF9C67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Wasser"/>
        </a:ext>
      </dgm:extLst>
    </dgm:pt>
    <dgm:pt modelId="{BB55D39D-05A3-4C4C-B203-461C5BDF2362}" type="pres">
      <dgm:prSet presAssocID="{3CCBD569-B1C5-44B4-B001-88EEEFF9C679}" presName="spaceRect" presStyleCnt="0"/>
      <dgm:spPr/>
    </dgm:pt>
    <dgm:pt modelId="{700EBD0F-8082-4841-9495-AEA306A74D43}" type="pres">
      <dgm:prSet presAssocID="{3CCBD569-B1C5-44B4-B001-88EEEFF9C679}" presName="textRect" presStyleLbl="revTx" presStyleIdx="2" presStyleCnt="4">
        <dgm:presLayoutVars>
          <dgm:chMax val="1"/>
          <dgm:chPref val="1"/>
        </dgm:presLayoutVars>
      </dgm:prSet>
      <dgm:spPr/>
    </dgm:pt>
    <dgm:pt modelId="{A0CD0577-28A4-4569-9667-D394DC90E9F3}" type="pres">
      <dgm:prSet presAssocID="{235B8819-1853-4D43-801E-B32DC8F1C0BE}" presName="sibTrans" presStyleCnt="0"/>
      <dgm:spPr/>
    </dgm:pt>
    <dgm:pt modelId="{14F7F171-1BCA-4749-B576-6AA3CFB6209A}" type="pres">
      <dgm:prSet presAssocID="{E6B75E5F-20C1-439D-A6C3-4AB4F3305233}" presName="compNode" presStyleCnt="0"/>
      <dgm:spPr/>
    </dgm:pt>
    <dgm:pt modelId="{502DB22F-ED2F-4E39-98F8-9D64C91B4C15}" type="pres">
      <dgm:prSet presAssocID="{E6B75E5F-20C1-439D-A6C3-4AB4F330523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ownward trend"/>
        </a:ext>
      </dgm:extLst>
    </dgm:pt>
    <dgm:pt modelId="{67EF0AD9-6BBB-4553-AAE4-1EEA3B9D66B9}" type="pres">
      <dgm:prSet presAssocID="{E6B75E5F-20C1-439D-A6C3-4AB4F3305233}" presName="spaceRect" presStyleCnt="0"/>
      <dgm:spPr/>
    </dgm:pt>
    <dgm:pt modelId="{FDD9DC5C-B7D2-4BF3-81CB-3901DC0ED34A}" type="pres">
      <dgm:prSet presAssocID="{E6B75E5F-20C1-439D-A6C3-4AB4F3305233}" presName="textRect" presStyleLbl="revTx" presStyleIdx="3" presStyleCnt="4">
        <dgm:presLayoutVars>
          <dgm:chMax val="1"/>
          <dgm:chPref val="1"/>
        </dgm:presLayoutVars>
      </dgm:prSet>
      <dgm:spPr/>
    </dgm:pt>
  </dgm:ptLst>
  <dgm:cxnLst>
    <dgm:cxn modelId="{C9C03705-AC94-4ECD-9A59-BFE3E3C91943}" type="presOf" srcId="{66E797A3-A9E9-4DAD-8B96-7674DC385821}" destId="{1AD288CE-6EE3-4E79-8859-D8358ADFF7D7}" srcOrd="0" destOrd="0" presId="urn:microsoft.com/office/officeart/2018/2/layout/IconLabelList"/>
    <dgm:cxn modelId="{C0DEF52F-5BE1-421A-8738-AAC39B3503FA}" type="presOf" srcId="{3CCBD569-B1C5-44B4-B001-88EEEFF9C679}" destId="{700EBD0F-8082-4841-9495-AEA306A74D43}" srcOrd="0" destOrd="0" presId="urn:microsoft.com/office/officeart/2018/2/layout/IconLabelList"/>
    <dgm:cxn modelId="{0587FB3C-87A0-471A-A8F9-F5AE305F9625}" type="presOf" srcId="{E6B75E5F-20C1-439D-A6C3-4AB4F3305233}" destId="{FDD9DC5C-B7D2-4BF3-81CB-3901DC0ED34A}" srcOrd="0" destOrd="0" presId="urn:microsoft.com/office/officeart/2018/2/layout/IconLabelList"/>
    <dgm:cxn modelId="{F5EC3A40-114A-4066-AB52-2C1294D86441}" type="presOf" srcId="{6C05B7D8-AB93-484C-8655-64305B822ECA}" destId="{7A72FD0B-80F6-4D3E-A00F-B79B7BAB01BF}" srcOrd="0" destOrd="0" presId="urn:microsoft.com/office/officeart/2018/2/layout/IconLabelList"/>
    <dgm:cxn modelId="{4A36FC85-9C64-4797-AEED-EA09693594E1}" srcId="{6C05B7D8-AB93-484C-8655-64305B822ECA}" destId="{3CCBD569-B1C5-44B4-B001-88EEEFF9C679}" srcOrd="2" destOrd="0" parTransId="{97A1A7D5-F476-4C11-B273-523B4CA9E397}" sibTransId="{235B8819-1853-4D43-801E-B32DC8F1C0BE}"/>
    <dgm:cxn modelId="{A226E08B-8E20-4A45-995A-66B6499FB150}" srcId="{6C05B7D8-AB93-484C-8655-64305B822ECA}" destId="{E6B75E5F-20C1-439D-A6C3-4AB4F3305233}" srcOrd="3" destOrd="0" parTransId="{FFC8B9ED-5E1D-4372-93A4-6D5E3D4C1B5D}" sibTransId="{A2589E8C-D31F-42CF-8C35-5690CDCC5C45}"/>
    <dgm:cxn modelId="{4312AD8D-91DE-4EE3-BCC5-C8F809EE7790}" srcId="{6C05B7D8-AB93-484C-8655-64305B822ECA}" destId="{B598843B-3162-4A34-8C81-80186A03C10D}" srcOrd="1" destOrd="0" parTransId="{AFAFF723-A6C7-4FA5-923A-0FF53B3CE99D}" sibTransId="{D57C3C42-36F5-438B-8248-0F0357D8B3D2}"/>
    <dgm:cxn modelId="{6984FCA3-E26D-4F66-9F2D-C6874D1F7062}" srcId="{6C05B7D8-AB93-484C-8655-64305B822ECA}" destId="{66E797A3-A9E9-4DAD-8B96-7674DC385821}" srcOrd="0" destOrd="0" parTransId="{6EED4A46-6A7A-43ED-A720-264D3E65605A}" sibTransId="{004F87B6-D7FD-40EA-9B62-66C437CB4CED}"/>
    <dgm:cxn modelId="{2C972CCD-B4C2-41C5-9A0F-D7C319DA9C0A}" type="presOf" srcId="{B598843B-3162-4A34-8C81-80186A03C10D}" destId="{53559B8B-E527-4C60-9E09-F509B5079E42}" srcOrd="0" destOrd="0" presId="urn:microsoft.com/office/officeart/2018/2/layout/IconLabelList"/>
    <dgm:cxn modelId="{753049A7-6FB6-462B-AD30-C22D9F23B6E2}" type="presParOf" srcId="{7A72FD0B-80F6-4D3E-A00F-B79B7BAB01BF}" destId="{88D08229-27AB-4416-B61E-F382103702BE}" srcOrd="0" destOrd="0" presId="urn:microsoft.com/office/officeart/2018/2/layout/IconLabelList"/>
    <dgm:cxn modelId="{CDEFC418-CE71-4EA1-B466-F5DFADD4610A}" type="presParOf" srcId="{88D08229-27AB-4416-B61E-F382103702BE}" destId="{32C8C1AD-200D-4E34-8BED-2269E1C8C556}" srcOrd="0" destOrd="0" presId="urn:microsoft.com/office/officeart/2018/2/layout/IconLabelList"/>
    <dgm:cxn modelId="{1705D7C0-B9C9-46A7-9FE5-63DB227EBA67}" type="presParOf" srcId="{88D08229-27AB-4416-B61E-F382103702BE}" destId="{569E7537-888D-48F6-ADD1-687C69616549}" srcOrd="1" destOrd="0" presId="urn:microsoft.com/office/officeart/2018/2/layout/IconLabelList"/>
    <dgm:cxn modelId="{5B82D436-FE75-4355-957D-FA772ACB4318}" type="presParOf" srcId="{88D08229-27AB-4416-B61E-F382103702BE}" destId="{1AD288CE-6EE3-4E79-8859-D8358ADFF7D7}" srcOrd="2" destOrd="0" presId="urn:microsoft.com/office/officeart/2018/2/layout/IconLabelList"/>
    <dgm:cxn modelId="{D13BD6D2-E5C9-478D-9326-7E46C3C81D6C}" type="presParOf" srcId="{7A72FD0B-80F6-4D3E-A00F-B79B7BAB01BF}" destId="{414CB698-1952-4D75-8BFD-1269EB7B6DC6}" srcOrd="1" destOrd="0" presId="urn:microsoft.com/office/officeart/2018/2/layout/IconLabelList"/>
    <dgm:cxn modelId="{4ED109DE-D1F7-4C6D-8F09-254724B52001}" type="presParOf" srcId="{7A72FD0B-80F6-4D3E-A00F-B79B7BAB01BF}" destId="{4792E71B-7141-4B7E-8E77-1B9EC45C82D4}" srcOrd="2" destOrd="0" presId="urn:microsoft.com/office/officeart/2018/2/layout/IconLabelList"/>
    <dgm:cxn modelId="{5B3AD964-76A7-45B6-9746-52AE2FCBC5AD}" type="presParOf" srcId="{4792E71B-7141-4B7E-8E77-1B9EC45C82D4}" destId="{40D86A4F-A4A8-432A-B37F-3185A9EB6027}" srcOrd="0" destOrd="0" presId="urn:microsoft.com/office/officeart/2018/2/layout/IconLabelList"/>
    <dgm:cxn modelId="{D06A99CF-1697-44E2-8051-EE7D9AE75376}" type="presParOf" srcId="{4792E71B-7141-4B7E-8E77-1B9EC45C82D4}" destId="{C5313DBF-4F3C-4A09-8C3C-FB7544A83585}" srcOrd="1" destOrd="0" presId="urn:microsoft.com/office/officeart/2018/2/layout/IconLabelList"/>
    <dgm:cxn modelId="{41B88CE2-BCEF-4133-8453-5919572B445B}" type="presParOf" srcId="{4792E71B-7141-4B7E-8E77-1B9EC45C82D4}" destId="{53559B8B-E527-4C60-9E09-F509B5079E42}" srcOrd="2" destOrd="0" presId="urn:microsoft.com/office/officeart/2018/2/layout/IconLabelList"/>
    <dgm:cxn modelId="{C32B35E1-FB35-409F-8679-EDA48C8F9548}" type="presParOf" srcId="{7A72FD0B-80F6-4D3E-A00F-B79B7BAB01BF}" destId="{91A18C90-EE04-45AE-AE9E-D5462B20F9D5}" srcOrd="3" destOrd="0" presId="urn:microsoft.com/office/officeart/2018/2/layout/IconLabelList"/>
    <dgm:cxn modelId="{04FE04F1-C0D2-4E17-8318-9E7536DD9C0A}" type="presParOf" srcId="{7A72FD0B-80F6-4D3E-A00F-B79B7BAB01BF}" destId="{2A85B7CE-21A6-494C-8AF0-7D7968CC6B5F}" srcOrd="4" destOrd="0" presId="urn:microsoft.com/office/officeart/2018/2/layout/IconLabelList"/>
    <dgm:cxn modelId="{13672F57-0842-4AD4-994A-FA6C00334668}" type="presParOf" srcId="{2A85B7CE-21A6-494C-8AF0-7D7968CC6B5F}" destId="{82235C7F-539F-4842-B285-296E6FB8CE3F}" srcOrd="0" destOrd="0" presId="urn:microsoft.com/office/officeart/2018/2/layout/IconLabelList"/>
    <dgm:cxn modelId="{C27E00F6-B022-4052-AD49-91A92742112E}" type="presParOf" srcId="{2A85B7CE-21A6-494C-8AF0-7D7968CC6B5F}" destId="{BB55D39D-05A3-4C4C-B203-461C5BDF2362}" srcOrd="1" destOrd="0" presId="urn:microsoft.com/office/officeart/2018/2/layout/IconLabelList"/>
    <dgm:cxn modelId="{E6FAAB3F-B622-479C-9C71-782FBC46A947}" type="presParOf" srcId="{2A85B7CE-21A6-494C-8AF0-7D7968CC6B5F}" destId="{700EBD0F-8082-4841-9495-AEA306A74D43}" srcOrd="2" destOrd="0" presId="urn:microsoft.com/office/officeart/2018/2/layout/IconLabelList"/>
    <dgm:cxn modelId="{0AA34026-9984-4317-9D70-9D260F334282}" type="presParOf" srcId="{7A72FD0B-80F6-4D3E-A00F-B79B7BAB01BF}" destId="{A0CD0577-28A4-4569-9667-D394DC90E9F3}" srcOrd="5" destOrd="0" presId="urn:microsoft.com/office/officeart/2018/2/layout/IconLabelList"/>
    <dgm:cxn modelId="{6C5FD9E8-AC7D-429C-BC29-4139E9990C06}" type="presParOf" srcId="{7A72FD0B-80F6-4D3E-A00F-B79B7BAB01BF}" destId="{14F7F171-1BCA-4749-B576-6AA3CFB6209A}" srcOrd="6" destOrd="0" presId="urn:microsoft.com/office/officeart/2018/2/layout/IconLabelList"/>
    <dgm:cxn modelId="{8388441A-301A-4AD0-8F1E-446790B1745E}" type="presParOf" srcId="{14F7F171-1BCA-4749-B576-6AA3CFB6209A}" destId="{502DB22F-ED2F-4E39-98F8-9D64C91B4C15}" srcOrd="0" destOrd="0" presId="urn:microsoft.com/office/officeart/2018/2/layout/IconLabelList"/>
    <dgm:cxn modelId="{ADCEF4C5-A83A-47D5-B13D-107E47183089}" type="presParOf" srcId="{14F7F171-1BCA-4749-B576-6AA3CFB6209A}" destId="{67EF0AD9-6BBB-4553-AAE4-1EEA3B9D66B9}" srcOrd="1" destOrd="0" presId="urn:microsoft.com/office/officeart/2018/2/layout/IconLabelList"/>
    <dgm:cxn modelId="{DF06F850-B814-482D-B94D-75525EED4B0A}" type="presParOf" srcId="{14F7F171-1BCA-4749-B576-6AA3CFB6209A}" destId="{FDD9DC5C-B7D2-4BF3-81CB-3901DC0ED34A}"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75C95-FCD3-44CB-A144-CD9E2BA114A8}">
      <dsp:nvSpPr>
        <dsp:cNvPr id="0" name=""/>
        <dsp:cNvSpPr/>
      </dsp:nvSpPr>
      <dsp:spPr>
        <a:xfrm>
          <a:off x="4866184" y="293256"/>
          <a:ext cx="1835312" cy="1835312"/>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de-DE" sz="1100" kern="1200" dirty="0">
              <a:latin typeface="Century Gothic" panose="020B0502020202020204" pitchFamily="34" charset="0"/>
            </a:rPr>
            <a:t>LOAN</a:t>
          </a:r>
          <a:endParaRPr lang="de-AT" sz="1100" kern="1200" dirty="0">
            <a:latin typeface="Century Gothic" panose="020B0502020202020204" pitchFamily="34" charset="0"/>
          </a:endParaRPr>
        </a:p>
      </dsp:txBody>
      <dsp:txXfrm>
        <a:off x="5325012" y="293256"/>
        <a:ext cx="917656" cy="1514132"/>
      </dsp:txXfrm>
    </dsp:sp>
    <dsp:sp modelId="{F473F95C-2BF7-42A0-9E06-1B1569822058}">
      <dsp:nvSpPr>
        <dsp:cNvPr id="0" name=""/>
        <dsp:cNvSpPr/>
      </dsp:nvSpPr>
      <dsp:spPr>
        <a:xfrm rot="4154773">
          <a:off x="6736427" y="1138437"/>
          <a:ext cx="1835312" cy="1835312"/>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de-DE" sz="1100" kern="1200" dirty="0">
              <a:latin typeface="Century Gothic" panose="020B0502020202020204" pitchFamily="34" charset="0"/>
            </a:rPr>
            <a:t>DEBT</a:t>
          </a:r>
          <a:endParaRPr lang="de-AT" sz="1100" kern="1200" dirty="0">
            <a:latin typeface="Century Gothic" panose="020B0502020202020204" pitchFamily="34" charset="0"/>
          </a:endParaRPr>
        </a:p>
      </dsp:txBody>
      <dsp:txXfrm rot="-5400000">
        <a:off x="7047187" y="1540359"/>
        <a:ext cx="1514132" cy="917656"/>
      </dsp:txXfrm>
    </dsp:sp>
    <dsp:sp modelId="{4783C564-E702-4EE5-B33D-76CA23C1706E}">
      <dsp:nvSpPr>
        <dsp:cNvPr id="0" name=""/>
        <dsp:cNvSpPr/>
      </dsp:nvSpPr>
      <dsp:spPr>
        <a:xfrm rot="8640000">
          <a:off x="5862946" y="2990836"/>
          <a:ext cx="1835312" cy="1835312"/>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de-DE" sz="1100" kern="1200" dirty="0">
              <a:latin typeface="Century Gothic" panose="020B0502020202020204" pitchFamily="34" charset="0"/>
            </a:rPr>
            <a:t>PRINCIPAL</a:t>
          </a:r>
          <a:endParaRPr lang="de-AT" sz="1100" kern="1200" dirty="0">
            <a:latin typeface="Century Gothic" panose="020B0502020202020204" pitchFamily="34" charset="0"/>
          </a:endParaRPr>
        </a:p>
      </dsp:txBody>
      <dsp:txXfrm rot="10800000">
        <a:off x="6416166" y="3281346"/>
        <a:ext cx="917656" cy="1514132"/>
      </dsp:txXfrm>
    </dsp:sp>
    <dsp:sp modelId="{36D7EA20-76B5-4B13-891C-6507FE01C443}">
      <dsp:nvSpPr>
        <dsp:cNvPr id="0" name=""/>
        <dsp:cNvSpPr/>
      </dsp:nvSpPr>
      <dsp:spPr>
        <a:xfrm rot="12960000">
          <a:off x="3656254" y="2902079"/>
          <a:ext cx="1835312" cy="1835312"/>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de-DE" sz="1100" kern="1200" dirty="0">
              <a:latin typeface="Century Gothic" panose="020B0502020202020204" pitchFamily="34" charset="0"/>
            </a:rPr>
            <a:t>INTEREST</a:t>
          </a:r>
          <a:endParaRPr lang="de-AT" sz="1100" kern="1200" dirty="0">
            <a:latin typeface="Century Gothic" panose="020B0502020202020204" pitchFamily="34" charset="0"/>
          </a:endParaRPr>
        </a:p>
      </dsp:txBody>
      <dsp:txXfrm rot="10800000">
        <a:off x="4020690" y="3192589"/>
        <a:ext cx="917656" cy="1514132"/>
      </dsp:txXfrm>
    </dsp:sp>
    <dsp:sp modelId="{5298AC60-72C1-4358-AEF7-03DB592405B1}">
      <dsp:nvSpPr>
        <dsp:cNvPr id="0" name=""/>
        <dsp:cNvSpPr/>
      </dsp:nvSpPr>
      <dsp:spPr>
        <a:xfrm rot="17280000">
          <a:off x="2980690" y="1138450"/>
          <a:ext cx="1835312" cy="1835312"/>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de-DE" sz="1100" kern="1200" dirty="0">
              <a:latin typeface="Century Gothic" panose="020B0502020202020204" pitchFamily="34" charset="0"/>
            </a:rPr>
            <a:t>LOAN TERM</a:t>
          </a:r>
          <a:endParaRPr lang="de-AT" sz="1100" kern="1200" dirty="0">
            <a:latin typeface="Century Gothic" panose="020B0502020202020204" pitchFamily="34" charset="0"/>
          </a:endParaRPr>
        </a:p>
      </dsp:txBody>
      <dsp:txXfrm rot="5400000">
        <a:off x="2988550" y="1547653"/>
        <a:ext cx="1514132" cy="9176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8F54C-9A3F-4030-A9D6-4C8608715845}">
      <dsp:nvSpPr>
        <dsp:cNvPr id="0" name=""/>
        <dsp:cNvSpPr/>
      </dsp:nvSpPr>
      <dsp:spPr>
        <a:xfrm>
          <a:off x="4786" y="1173966"/>
          <a:ext cx="1074780" cy="10747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061195-501B-414C-96D8-9C6C359C84DD}">
      <dsp:nvSpPr>
        <dsp:cNvPr id="0" name=""/>
        <dsp:cNvSpPr/>
      </dsp:nvSpPr>
      <dsp:spPr>
        <a:xfrm>
          <a:off x="230490" y="1399670"/>
          <a:ext cx="623372" cy="6233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BDFBB2-7E4F-4632-9B74-63FB684748EA}">
      <dsp:nvSpPr>
        <dsp:cNvPr id="0" name=""/>
        <dsp:cNvSpPr/>
      </dsp:nvSpPr>
      <dsp:spPr>
        <a:xfrm>
          <a:off x="1309876" y="1173966"/>
          <a:ext cx="2533409" cy="1074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de-DE" sz="2400" kern="1200">
              <a:latin typeface="Century Gothic" panose="020B0502020202020204" pitchFamily="34" charset="0"/>
            </a:rPr>
            <a:t>Definition </a:t>
          </a:r>
          <a:endParaRPr lang="de-AT" sz="2400" kern="1200"/>
        </a:p>
      </dsp:txBody>
      <dsp:txXfrm>
        <a:off x="1309876" y="1173966"/>
        <a:ext cx="2533409" cy="1074780"/>
      </dsp:txXfrm>
    </dsp:sp>
    <dsp:sp modelId="{A8B02EB7-36CF-47A8-9C14-9D1563F54B6D}">
      <dsp:nvSpPr>
        <dsp:cNvPr id="0" name=""/>
        <dsp:cNvSpPr/>
      </dsp:nvSpPr>
      <dsp:spPr>
        <a:xfrm>
          <a:off x="4284713" y="1173966"/>
          <a:ext cx="1074780" cy="10747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E5315C-634A-47D4-94D6-8E876813923E}">
      <dsp:nvSpPr>
        <dsp:cNvPr id="0" name=""/>
        <dsp:cNvSpPr/>
      </dsp:nvSpPr>
      <dsp:spPr>
        <a:xfrm>
          <a:off x="4510417" y="1399670"/>
          <a:ext cx="623372" cy="6233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9581D9-AADE-446D-ACA5-41366C346AC8}">
      <dsp:nvSpPr>
        <dsp:cNvPr id="0" name=""/>
        <dsp:cNvSpPr/>
      </dsp:nvSpPr>
      <dsp:spPr>
        <a:xfrm>
          <a:off x="5589803" y="1173966"/>
          <a:ext cx="2533409" cy="1074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de-DE" sz="2400" kern="1200">
              <a:latin typeface="Century Gothic" panose="020B0502020202020204" pitchFamily="34" charset="0"/>
            </a:rPr>
            <a:t>Risk assessment </a:t>
          </a:r>
          <a:endParaRPr lang="de-AT" sz="2400" kern="1200"/>
        </a:p>
      </dsp:txBody>
      <dsp:txXfrm>
        <a:off x="5589803" y="1173966"/>
        <a:ext cx="2533409" cy="1074780"/>
      </dsp:txXfrm>
    </dsp:sp>
    <dsp:sp modelId="{4BC2153E-EF07-4D47-8591-D150AFACE4E9}">
      <dsp:nvSpPr>
        <dsp:cNvPr id="0" name=""/>
        <dsp:cNvSpPr/>
      </dsp:nvSpPr>
      <dsp:spPr>
        <a:xfrm>
          <a:off x="4786" y="3169920"/>
          <a:ext cx="1074780" cy="10747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B3DE4B-6885-4945-8722-5D0497D09ED7}">
      <dsp:nvSpPr>
        <dsp:cNvPr id="0" name=""/>
        <dsp:cNvSpPr/>
      </dsp:nvSpPr>
      <dsp:spPr>
        <a:xfrm>
          <a:off x="230490" y="3395623"/>
          <a:ext cx="623372" cy="62337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A55DB2-20DA-454A-A3C3-37B9B15AF8C8}">
      <dsp:nvSpPr>
        <dsp:cNvPr id="0" name=""/>
        <dsp:cNvSpPr/>
      </dsp:nvSpPr>
      <dsp:spPr>
        <a:xfrm>
          <a:off x="1309876" y="3169920"/>
          <a:ext cx="2533409" cy="1074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de-DE" sz="2400" kern="1200">
              <a:latin typeface="Century Gothic" panose="020B0502020202020204" pitchFamily="34" charset="0"/>
            </a:rPr>
            <a:t>Personal circumstances</a:t>
          </a:r>
          <a:endParaRPr lang="de-AT" sz="2400" kern="1200"/>
        </a:p>
      </dsp:txBody>
      <dsp:txXfrm>
        <a:off x="1309876" y="3169920"/>
        <a:ext cx="2533409" cy="1074780"/>
      </dsp:txXfrm>
    </dsp:sp>
    <dsp:sp modelId="{42550691-51B6-493B-8D5E-70E04D709BC0}">
      <dsp:nvSpPr>
        <dsp:cNvPr id="0" name=""/>
        <dsp:cNvSpPr/>
      </dsp:nvSpPr>
      <dsp:spPr>
        <a:xfrm>
          <a:off x="4284713" y="3169920"/>
          <a:ext cx="1074780" cy="10747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FE7FBD-7031-4421-9771-295E49901CDE}">
      <dsp:nvSpPr>
        <dsp:cNvPr id="0" name=""/>
        <dsp:cNvSpPr/>
      </dsp:nvSpPr>
      <dsp:spPr>
        <a:xfrm>
          <a:off x="4510417" y="3395623"/>
          <a:ext cx="623372" cy="62337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FAD220-8617-4BAB-A019-DD61F618934D}">
      <dsp:nvSpPr>
        <dsp:cNvPr id="0" name=""/>
        <dsp:cNvSpPr/>
      </dsp:nvSpPr>
      <dsp:spPr>
        <a:xfrm>
          <a:off x="5589803" y="3169920"/>
          <a:ext cx="2533409" cy="1074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de-DE" sz="2400" kern="1200" dirty="0" err="1">
              <a:latin typeface="Century Gothic" panose="020B0502020202020204" pitchFamily="34" charset="0"/>
            </a:rPr>
            <a:t>Seek</a:t>
          </a:r>
          <a:r>
            <a:rPr lang="de-DE" sz="2400" kern="1200" dirty="0">
              <a:latin typeface="Century Gothic" panose="020B0502020202020204" pitchFamily="34" charset="0"/>
            </a:rPr>
            <a:t> professional </a:t>
          </a:r>
          <a:r>
            <a:rPr lang="de-DE" sz="2400" kern="1200" dirty="0" err="1">
              <a:latin typeface="Century Gothic" panose="020B0502020202020204" pitchFamily="34" charset="0"/>
            </a:rPr>
            <a:t>advice</a:t>
          </a:r>
          <a:r>
            <a:rPr lang="de-DE" sz="2400" kern="1200" dirty="0">
              <a:latin typeface="Century Gothic" panose="020B0502020202020204" pitchFamily="34" charset="0"/>
            </a:rPr>
            <a:t> </a:t>
          </a:r>
          <a:endParaRPr lang="de-AT" sz="2400" kern="1200" dirty="0"/>
        </a:p>
      </dsp:txBody>
      <dsp:txXfrm>
        <a:off x="5589803" y="3169920"/>
        <a:ext cx="2533409" cy="10747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A0D9E-E365-4873-BACE-DF698C04236C}">
      <dsp:nvSpPr>
        <dsp:cNvPr id="0" name=""/>
        <dsp:cNvSpPr/>
      </dsp:nvSpPr>
      <dsp:spPr>
        <a:xfrm>
          <a:off x="56" y="9118"/>
          <a:ext cx="5426325" cy="1267200"/>
        </a:xfrm>
        <a:prstGeom prst="rect">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de-DE" sz="2200" kern="1200" dirty="0">
              <a:latin typeface="Century Gothic" panose="020B0502020202020204" pitchFamily="34" charset="0"/>
            </a:rPr>
            <a:t>Fixed rate</a:t>
          </a:r>
          <a:endParaRPr lang="de-AT" sz="2200" kern="1200" dirty="0">
            <a:latin typeface="Century Gothic" panose="020B0502020202020204" pitchFamily="34" charset="0"/>
          </a:endParaRPr>
        </a:p>
      </dsp:txBody>
      <dsp:txXfrm>
        <a:off x="56" y="9118"/>
        <a:ext cx="5426325" cy="1267200"/>
      </dsp:txXfrm>
    </dsp:sp>
    <dsp:sp modelId="{5CF0FF9A-0F2D-4A75-9BAB-51D750CD7431}">
      <dsp:nvSpPr>
        <dsp:cNvPr id="0" name=""/>
        <dsp:cNvSpPr/>
      </dsp:nvSpPr>
      <dsp:spPr>
        <a:xfrm>
          <a:off x="56" y="1276318"/>
          <a:ext cx="5426325" cy="235520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None/>
          </a:pPr>
          <a:r>
            <a:rPr lang="de-DE" sz="2200" kern="1200" dirty="0">
              <a:effectLst/>
              <a:latin typeface="Century Gothic" panose="020B0502020202020204" pitchFamily="34" charset="0"/>
              <a:ea typeface="Calibri" panose="020F0502020204030204" pitchFamily="34" charset="0"/>
              <a:cs typeface="Times New Roman" panose="02020603050405020304" pitchFamily="18" charset="0"/>
            </a:rPr>
            <a:t>  </a:t>
          </a:r>
          <a:r>
            <a:rPr lang="sl-SI" sz="2200" kern="1200" dirty="0">
              <a:effectLst/>
              <a:latin typeface="Century Gothic" panose="020B0502020202020204" pitchFamily="34" charset="0"/>
              <a:ea typeface="Calibri" panose="020F0502020204030204" pitchFamily="34" charset="0"/>
              <a:cs typeface="Times New Roman" panose="02020603050405020304" pitchFamily="18" charset="0"/>
            </a:rPr>
            <a:t>Predictable Monthly Payments</a:t>
          </a:r>
          <a:endParaRPr lang="de-AT" sz="2200" kern="1200" dirty="0">
            <a:latin typeface="Century Gothic" panose="020B0502020202020204" pitchFamily="34" charset="0"/>
          </a:endParaRPr>
        </a:p>
        <a:p>
          <a:pPr marL="228600" lvl="1" indent="-228600" algn="l" defTabSz="977900">
            <a:lnSpc>
              <a:spcPct val="90000"/>
            </a:lnSpc>
            <a:spcBef>
              <a:spcPct val="0"/>
            </a:spcBef>
            <a:spcAft>
              <a:spcPct val="15000"/>
            </a:spcAft>
            <a:buNone/>
          </a:pPr>
          <a:r>
            <a:rPr lang="de-DE" sz="2200" kern="1200" dirty="0">
              <a:effectLst/>
              <a:latin typeface="Century Gothic" panose="020B0502020202020204" pitchFamily="34" charset="0"/>
              <a:ea typeface="Calibri" panose="020F0502020204030204" pitchFamily="34" charset="0"/>
              <a:cs typeface="Times New Roman" panose="02020603050405020304" pitchFamily="18" charset="0"/>
            </a:rPr>
            <a:t>  </a:t>
          </a:r>
          <a:r>
            <a:rPr lang="sl-SI" sz="2200" kern="1200" dirty="0">
              <a:effectLst/>
              <a:latin typeface="Century Gothic" panose="020B0502020202020204" pitchFamily="34" charset="0"/>
              <a:ea typeface="Calibri" panose="020F0502020204030204" pitchFamily="34" charset="0"/>
              <a:cs typeface="Times New Roman" panose="02020603050405020304" pitchFamily="18" charset="0"/>
            </a:rPr>
            <a:t>Protection Against Rate Increases</a:t>
          </a:r>
          <a:endParaRPr lang="de-AT" sz="2200" kern="1200" dirty="0">
            <a:latin typeface="Century Gothic" panose="020B0502020202020204" pitchFamily="34" charset="0"/>
          </a:endParaRPr>
        </a:p>
        <a:p>
          <a:pPr marL="228600" lvl="1" indent="-228600" algn="l" defTabSz="977900">
            <a:lnSpc>
              <a:spcPct val="90000"/>
            </a:lnSpc>
            <a:spcBef>
              <a:spcPct val="0"/>
            </a:spcBef>
            <a:spcAft>
              <a:spcPct val="15000"/>
            </a:spcAft>
            <a:buNone/>
          </a:pPr>
          <a:r>
            <a:rPr lang="de-AT" sz="2200" kern="1200" dirty="0">
              <a:latin typeface="Century Gothic" panose="020B0502020202020204" pitchFamily="34" charset="0"/>
            </a:rPr>
            <a:t>  </a:t>
          </a:r>
          <a:r>
            <a:rPr lang="de-AT" sz="2200" kern="1200" dirty="0" err="1">
              <a:latin typeface="Century Gothic" panose="020B0502020202020204" pitchFamily="34" charset="0"/>
            </a:rPr>
            <a:t>Easier</a:t>
          </a:r>
          <a:r>
            <a:rPr lang="de-AT" sz="2200" kern="1200" dirty="0">
              <a:latin typeface="Century Gothic" panose="020B0502020202020204" pitchFamily="34" charset="0"/>
            </a:rPr>
            <a:t> cash </a:t>
          </a:r>
          <a:r>
            <a:rPr lang="de-AT" sz="2200" kern="1200" dirty="0" err="1">
              <a:latin typeface="Century Gothic" panose="020B0502020202020204" pitchFamily="34" charset="0"/>
            </a:rPr>
            <a:t>flow</a:t>
          </a:r>
          <a:r>
            <a:rPr lang="de-AT" sz="2200" kern="1200" dirty="0">
              <a:latin typeface="Century Gothic" panose="020B0502020202020204" pitchFamily="34" charset="0"/>
            </a:rPr>
            <a:t> </a:t>
          </a:r>
          <a:r>
            <a:rPr lang="de-AT" sz="2200" kern="1200" dirty="0" err="1">
              <a:latin typeface="Century Gothic" panose="020B0502020202020204" pitchFamily="34" charset="0"/>
            </a:rPr>
            <a:t>planning</a:t>
          </a:r>
          <a:endParaRPr lang="de-AT" sz="2200" kern="1200" dirty="0">
            <a:latin typeface="Century Gothic" panose="020B0502020202020204" pitchFamily="34" charset="0"/>
          </a:endParaRPr>
        </a:p>
        <a:p>
          <a:pPr marL="228600" lvl="1" indent="-228600" algn="l" defTabSz="977900">
            <a:lnSpc>
              <a:spcPct val="90000"/>
            </a:lnSpc>
            <a:spcBef>
              <a:spcPct val="0"/>
            </a:spcBef>
            <a:spcAft>
              <a:spcPct val="15000"/>
            </a:spcAft>
          </a:pPr>
          <a:r>
            <a:rPr lang="de-DE" sz="2200" kern="1200" dirty="0">
              <a:latin typeface="Century Gothic" panose="020B0502020202020204" pitchFamily="34" charset="0"/>
            </a:rPr>
            <a:t>  Early </a:t>
          </a:r>
          <a:r>
            <a:rPr lang="de-DE" sz="2200" kern="1200" dirty="0" err="1">
              <a:latin typeface="Century Gothic" panose="020B0502020202020204" pitchFamily="34" charset="0"/>
            </a:rPr>
            <a:t>repayment</a:t>
          </a:r>
          <a:r>
            <a:rPr lang="de-DE" sz="2200" kern="1200" dirty="0">
              <a:latin typeface="Century Gothic" panose="020B0502020202020204" pitchFamily="34" charset="0"/>
            </a:rPr>
            <a:t> </a:t>
          </a:r>
          <a:r>
            <a:rPr lang="de-DE" sz="2200" kern="1200" dirty="0" err="1">
              <a:latin typeface="Century Gothic" panose="020B0502020202020204" pitchFamily="34" charset="0"/>
            </a:rPr>
            <a:t>may</a:t>
          </a:r>
          <a:r>
            <a:rPr lang="de-DE" sz="2200" kern="1200" dirty="0">
              <a:latin typeface="Century Gothic" panose="020B0502020202020204" pitchFamily="34" charset="0"/>
            </a:rPr>
            <a:t> </a:t>
          </a:r>
          <a:r>
            <a:rPr lang="de-DE" sz="2200" kern="1200" dirty="0" err="1">
              <a:latin typeface="Century Gothic" panose="020B0502020202020204" pitchFamily="34" charset="0"/>
            </a:rPr>
            <a:t>lead</a:t>
          </a:r>
          <a:r>
            <a:rPr lang="de-DE" sz="2200" kern="1200" dirty="0">
              <a:latin typeface="Century Gothic" panose="020B0502020202020204" pitchFamily="34" charset="0"/>
            </a:rPr>
            <a:t> to </a:t>
          </a:r>
          <a:r>
            <a:rPr lang="de-DE" sz="2200" kern="1200" dirty="0" err="1">
              <a:latin typeface="Century Gothic" panose="020B0502020202020204" pitchFamily="34" charset="0"/>
            </a:rPr>
            <a:t>higher</a:t>
          </a:r>
          <a:r>
            <a:rPr lang="de-DE" sz="2200" kern="1200" dirty="0">
              <a:latin typeface="Century Gothic" panose="020B0502020202020204" pitchFamily="34" charset="0"/>
            </a:rPr>
            <a:t> </a:t>
          </a:r>
          <a:r>
            <a:rPr lang="de-DE" sz="2200" kern="1200" dirty="0" err="1">
              <a:latin typeface="Century Gothic" panose="020B0502020202020204" pitchFamily="34" charset="0"/>
            </a:rPr>
            <a:t>costs</a:t>
          </a:r>
          <a:r>
            <a:rPr lang="de-DE" sz="2200" kern="1200" dirty="0">
              <a:latin typeface="Century Gothic" panose="020B0502020202020204" pitchFamily="34" charset="0"/>
            </a:rPr>
            <a:t>.</a:t>
          </a:r>
        </a:p>
        <a:p>
          <a:pPr marL="228600" lvl="1" indent="-228600" algn="l" defTabSz="977900">
            <a:lnSpc>
              <a:spcPct val="90000"/>
            </a:lnSpc>
            <a:spcBef>
              <a:spcPct val="0"/>
            </a:spcBef>
            <a:spcAft>
              <a:spcPct val="15000"/>
            </a:spcAft>
            <a:buNone/>
          </a:pPr>
          <a:endParaRPr lang="de-AT" sz="2200" kern="1200" dirty="0">
            <a:latin typeface="Century Gothic" panose="020B0502020202020204" pitchFamily="34" charset="0"/>
          </a:endParaRPr>
        </a:p>
      </dsp:txBody>
      <dsp:txXfrm>
        <a:off x="56" y="1276318"/>
        <a:ext cx="5426325" cy="2355209"/>
      </dsp:txXfrm>
    </dsp:sp>
    <dsp:sp modelId="{C91D104B-7FAC-48D3-817B-03F23B67A7A2}">
      <dsp:nvSpPr>
        <dsp:cNvPr id="0" name=""/>
        <dsp:cNvSpPr/>
      </dsp:nvSpPr>
      <dsp:spPr>
        <a:xfrm>
          <a:off x="6186068" y="9118"/>
          <a:ext cx="5426325" cy="1267200"/>
        </a:xfrm>
        <a:prstGeom prst="rect">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de-DE" sz="2200" kern="1200" dirty="0">
              <a:latin typeface="Century Gothic" panose="020B0502020202020204" pitchFamily="34" charset="0"/>
            </a:rPr>
            <a:t>Variable rate</a:t>
          </a:r>
          <a:endParaRPr lang="de-AT" sz="2200" kern="1200" dirty="0">
            <a:latin typeface="Century Gothic" panose="020B0502020202020204" pitchFamily="34" charset="0"/>
          </a:endParaRPr>
        </a:p>
      </dsp:txBody>
      <dsp:txXfrm>
        <a:off x="6186068" y="9118"/>
        <a:ext cx="5426325" cy="1267200"/>
      </dsp:txXfrm>
    </dsp:sp>
    <dsp:sp modelId="{AA0A7028-918A-4800-BED7-ADDDAD337E8D}">
      <dsp:nvSpPr>
        <dsp:cNvPr id="0" name=""/>
        <dsp:cNvSpPr/>
      </dsp:nvSpPr>
      <dsp:spPr>
        <a:xfrm>
          <a:off x="6186068" y="1276318"/>
          <a:ext cx="5426325" cy="235520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0" algn="l" defTabSz="977900">
            <a:lnSpc>
              <a:spcPct val="90000"/>
            </a:lnSpc>
            <a:spcBef>
              <a:spcPct val="0"/>
            </a:spcBef>
            <a:spcAft>
              <a:spcPct val="15000"/>
            </a:spcAft>
            <a:buFontTx/>
            <a:buNone/>
          </a:pPr>
          <a:r>
            <a:rPr lang="sl-SI" sz="2200" kern="1200" dirty="0">
              <a:effectLst/>
              <a:latin typeface="Century Gothic" panose="020B0502020202020204" pitchFamily="34" charset="0"/>
              <a:ea typeface="Calibri" panose="020F0502020204030204" pitchFamily="34" charset="0"/>
              <a:cs typeface="Times New Roman" panose="02020603050405020304" pitchFamily="18" charset="0"/>
            </a:rPr>
            <a:t>Initial Lower Rates</a:t>
          </a:r>
          <a:endParaRPr lang="de-AT" sz="2200" kern="1200" dirty="0">
            <a:latin typeface="Century Gothic" panose="020B0502020202020204" pitchFamily="34" charset="0"/>
          </a:endParaRP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lang="de-DE" sz="2200" kern="1200" dirty="0">
              <a:effectLst/>
              <a:latin typeface="Century Gothic" panose="020B0502020202020204" pitchFamily="34" charset="0"/>
              <a:ea typeface="Calibri" panose="020F0502020204030204" pitchFamily="34" charset="0"/>
              <a:cs typeface="Times New Roman" panose="02020603050405020304" pitchFamily="18" charset="0"/>
            </a:rPr>
            <a:t>   </a:t>
          </a:r>
          <a:r>
            <a:rPr lang="sl-SI" sz="2200" kern="1200" dirty="0">
              <a:effectLst/>
              <a:latin typeface="Century Gothic" panose="020B0502020202020204" pitchFamily="34" charset="0"/>
              <a:ea typeface="Calibri" panose="020F0502020204030204" pitchFamily="34" charset="0"/>
              <a:cs typeface="Times New Roman" panose="02020603050405020304" pitchFamily="18" charset="0"/>
            </a:rPr>
            <a:t>Potential for Rate Decreases</a:t>
          </a:r>
          <a:endParaRPr lang="de-AT" sz="2200" kern="1200" dirty="0">
            <a:latin typeface="Century Gothic" panose="020B0502020202020204" pitchFamily="34" charset="0"/>
          </a:endParaRP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lang="de-DE" sz="2200" kern="1200" dirty="0">
              <a:latin typeface="Century Gothic" panose="020B0502020202020204" pitchFamily="34" charset="0"/>
            </a:rPr>
            <a:t>   </a:t>
          </a:r>
          <a:r>
            <a:rPr lang="de-DE" sz="2200" kern="1200" dirty="0" err="1">
              <a:latin typeface="Century Gothic" panose="020B0502020202020204" pitchFamily="34" charset="0"/>
            </a:rPr>
            <a:t>Flexibility</a:t>
          </a:r>
          <a:r>
            <a:rPr lang="de-DE" sz="2200" kern="1200" dirty="0">
              <a:latin typeface="Century Gothic" panose="020B0502020202020204" pitchFamily="34" charset="0"/>
            </a:rPr>
            <a:t> </a:t>
          </a:r>
          <a:endParaRPr lang="de-AT" sz="2200" kern="1200" dirty="0">
            <a:latin typeface="Century Gothic" panose="020B0502020202020204" pitchFamily="34" charset="0"/>
          </a:endParaRP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None/>
            <a:tabLst/>
            <a:defRPr/>
          </a:pPr>
          <a:r>
            <a:rPr lang="en-US" sz="2200" kern="1200" dirty="0">
              <a:effectLst/>
              <a:latin typeface="Century Gothic" panose="020B0502020202020204" pitchFamily="34" charset="0"/>
              <a:cs typeface="Times New Roman" panose="02020603050405020304" pitchFamily="18" charset="0"/>
            </a:rPr>
            <a:t>   More difficult cash flow planning </a:t>
          </a:r>
          <a:endParaRPr lang="de-AT" sz="2200" kern="1200" dirty="0">
            <a:latin typeface="Century Gothic" panose="020B0502020202020204" pitchFamily="34" charset="0"/>
          </a:endParaRP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None/>
            <a:tabLst/>
            <a:defRPr/>
          </a:pPr>
          <a:endParaRPr lang="de-AT" sz="2200" kern="1200" dirty="0">
            <a:latin typeface="Century Gothic" panose="020B0502020202020204" pitchFamily="34" charset="0"/>
          </a:endParaRPr>
        </a:p>
      </dsp:txBody>
      <dsp:txXfrm>
        <a:off x="6186068" y="1276318"/>
        <a:ext cx="5426325" cy="23552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CE82F-72AF-492C-9722-0919A51B57E9}">
      <dsp:nvSpPr>
        <dsp:cNvPr id="0" name=""/>
        <dsp:cNvSpPr/>
      </dsp:nvSpPr>
      <dsp:spPr>
        <a:xfrm>
          <a:off x="1450575" y="946958"/>
          <a:ext cx="301217" cy="91440"/>
        </a:xfrm>
        <a:custGeom>
          <a:avLst/>
          <a:gdLst/>
          <a:ahLst/>
          <a:cxnLst/>
          <a:rect l="0" t="0" r="0" b="0"/>
          <a:pathLst>
            <a:path>
              <a:moveTo>
                <a:pt x="0" y="45720"/>
              </a:moveTo>
              <a:lnTo>
                <a:pt x="30121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Century Gothic" panose="020B0502020202020204" pitchFamily="34" charset="0"/>
          </a:endParaRPr>
        </a:p>
      </dsp:txBody>
      <dsp:txXfrm>
        <a:off x="1592888" y="991017"/>
        <a:ext cx="16590" cy="3321"/>
      </dsp:txXfrm>
    </dsp:sp>
    <dsp:sp modelId="{915AAF20-F8FC-47A4-AA9C-2C49ABAE09C6}">
      <dsp:nvSpPr>
        <dsp:cNvPr id="0" name=""/>
        <dsp:cNvSpPr/>
      </dsp:nvSpPr>
      <dsp:spPr>
        <a:xfrm>
          <a:off x="9691" y="559873"/>
          <a:ext cx="1442683" cy="8656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93" tIns="74204" rIns="70693" bIns="74204"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Century Gothic" panose="020B0502020202020204" pitchFamily="34" charset="0"/>
            </a:rPr>
            <a:t>Set Clear Financial Goals</a:t>
          </a:r>
          <a:endParaRPr lang="en-US" sz="1400" kern="1200">
            <a:latin typeface="Century Gothic" panose="020B0502020202020204" pitchFamily="34" charset="0"/>
          </a:endParaRPr>
        </a:p>
      </dsp:txBody>
      <dsp:txXfrm>
        <a:off x="9691" y="559873"/>
        <a:ext cx="1442683" cy="865610"/>
      </dsp:txXfrm>
    </dsp:sp>
    <dsp:sp modelId="{F1AD5622-820A-4360-8F10-5F3724969E80}">
      <dsp:nvSpPr>
        <dsp:cNvPr id="0" name=""/>
        <dsp:cNvSpPr/>
      </dsp:nvSpPr>
      <dsp:spPr>
        <a:xfrm>
          <a:off x="3225076" y="946958"/>
          <a:ext cx="301217" cy="91440"/>
        </a:xfrm>
        <a:custGeom>
          <a:avLst/>
          <a:gdLst/>
          <a:ahLst/>
          <a:cxnLst/>
          <a:rect l="0" t="0" r="0" b="0"/>
          <a:pathLst>
            <a:path>
              <a:moveTo>
                <a:pt x="0" y="45720"/>
              </a:moveTo>
              <a:lnTo>
                <a:pt x="30121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Century Gothic" panose="020B0502020202020204" pitchFamily="34" charset="0"/>
          </a:endParaRPr>
        </a:p>
      </dsp:txBody>
      <dsp:txXfrm>
        <a:off x="3367389" y="991017"/>
        <a:ext cx="16590" cy="3321"/>
      </dsp:txXfrm>
    </dsp:sp>
    <dsp:sp modelId="{43804A9C-7B88-43A2-8A02-29C86D49C301}">
      <dsp:nvSpPr>
        <dsp:cNvPr id="0" name=""/>
        <dsp:cNvSpPr/>
      </dsp:nvSpPr>
      <dsp:spPr>
        <a:xfrm>
          <a:off x="1784192" y="559873"/>
          <a:ext cx="1442683" cy="8656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93" tIns="74204" rIns="70693" bIns="74204"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Century Gothic" panose="020B0502020202020204" pitchFamily="34" charset="0"/>
            </a:rPr>
            <a:t>Budget and Plan</a:t>
          </a:r>
          <a:endParaRPr lang="en-US" sz="1400" kern="1200">
            <a:latin typeface="Century Gothic" panose="020B0502020202020204" pitchFamily="34" charset="0"/>
          </a:endParaRPr>
        </a:p>
      </dsp:txBody>
      <dsp:txXfrm>
        <a:off x="1784192" y="559873"/>
        <a:ext cx="1442683" cy="865610"/>
      </dsp:txXfrm>
    </dsp:sp>
    <dsp:sp modelId="{EE1D1DD1-D951-4179-93FE-6B624D9F4796}">
      <dsp:nvSpPr>
        <dsp:cNvPr id="0" name=""/>
        <dsp:cNvSpPr/>
      </dsp:nvSpPr>
      <dsp:spPr>
        <a:xfrm>
          <a:off x="4999577" y="946958"/>
          <a:ext cx="301217" cy="91440"/>
        </a:xfrm>
        <a:custGeom>
          <a:avLst/>
          <a:gdLst/>
          <a:ahLst/>
          <a:cxnLst/>
          <a:rect l="0" t="0" r="0" b="0"/>
          <a:pathLst>
            <a:path>
              <a:moveTo>
                <a:pt x="0" y="45720"/>
              </a:moveTo>
              <a:lnTo>
                <a:pt x="30121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Century Gothic" panose="020B0502020202020204" pitchFamily="34" charset="0"/>
          </a:endParaRPr>
        </a:p>
      </dsp:txBody>
      <dsp:txXfrm>
        <a:off x="5141890" y="991017"/>
        <a:ext cx="16590" cy="3321"/>
      </dsp:txXfrm>
    </dsp:sp>
    <dsp:sp modelId="{04C082CC-BD87-4420-8987-EEA89E2E96C2}">
      <dsp:nvSpPr>
        <dsp:cNvPr id="0" name=""/>
        <dsp:cNvSpPr/>
      </dsp:nvSpPr>
      <dsp:spPr>
        <a:xfrm>
          <a:off x="3558693" y="559873"/>
          <a:ext cx="1442683" cy="8656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93" tIns="74204" rIns="70693" bIns="74204"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Century Gothic" panose="020B0502020202020204" pitchFamily="34" charset="0"/>
            </a:rPr>
            <a:t>Evaluate the Necessity</a:t>
          </a:r>
          <a:endParaRPr lang="en-US" sz="1400" kern="1200">
            <a:latin typeface="Century Gothic" panose="020B0502020202020204" pitchFamily="34" charset="0"/>
          </a:endParaRPr>
        </a:p>
      </dsp:txBody>
      <dsp:txXfrm>
        <a:off x="3558693" y="559873"/>
        <a:ext cx="1442683" cy="865610"/>
      </dsp:txXfrm>
    </dsp:sp>
    <dsp:sp modelId="{CD32DE9F-538F-4D77-B47A-CF8D9288E772}">
      <dsp:nvSpPr>
        <dsp:cNvPr id="0" name=""/>
        <dsp:cNvSpPr/>
      </dsp:nvSpPr>
      <dsp:spPr>
        <a:xfrm>
          <a:off x="6774078" y="946958"/>
          <a:ext cx="301217" cy="91440"/>
        </a:xfrm>
        <a:custGeom>
          <a:avLst/>
          <a:gdLst/>
          <a:ahLst/>
          <a:cxnLst/>
          <a:rect l="0" t="0" r="0" b="0"/>
          <a:pathLst>
            <a:path>
              <a:moveTo>
                <a:pt x="0" y="45720"/>
              </a:moveTo>
              <a:lnTo>
                <a:pt x="30121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Century Gothic" panose="020B0502020202020204" pitchFamily="34" charset="0"/>
          </a:endParaRPr>
        </a:p>
      </dsp:txBody>
      <dsp:txXfrm>
        <a:off x="6916391" y="991017"/>
        <a:ext cx="16590" cy="3321"/>
      </dsp:txXfrm>
    </dsp:sp>
    <dsp:sp modelId="{B1A30CBC-A1DF-4FC4-AE18-CFBA3836EF1F}">
      <dsp:nvSpPr>
        <dsp:cNvPr id="0" name=""/>
        <dsp:cNvSpPr/>
      </dsp:nvSpPr>
      <dsp:spPr>
        <a:xfrm>
          <a:off x="5333194" y="559873"/>
          <a:ext cx="1442683" cy="8656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93" tIns="74204" rIns="70693" bIns="74204"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Century Gothic" panose="020B0502020202020204" pitchFamily="34" charset="0"/>
            </a:rPr>
            <a:t>Understand the Total Cost </a:t>
          </a:r>
          <a:endParaRPr lang="en-US" sz="1400" kern="1200">
            <a:latin typeface="Century Gothic" panose="020B0502020202020204" pitchFamily="34" charset="0"/>
          </a:endParaRPr>
        </a:p>
      </dsp:txBody>
      <dsp:txXfrm>
        <a:off x="5333194" y="559873"/>
        <a:ext cx="1442683" cy="865610"/>
      </dsp:txXfrm>
    </dsp:sp>
    <dsp:sp modelId="{6989B70D-691C-4A25-BE36-C0747166B0F4}">
      <dsp:nvSpPr>
        <dsp:cNvPr id="0" name=""/>
        <dsp:cNvSpPr/>
      </dsp:nvSpPr>
      <dsp:spPr>
        <a:xfrm>
          <a:off x="731033" y="1423683"/>
          <a:ext cx="7098004" cy="301217"/>
        </a:xfrm>
        <a:custGeom>
          <a:avLst/>
          <a:gdLst/>
          <a:ahLst/>
          <a:cxnLst/>
          <a:rect l="0" t="0" r="0" b="0"/>
          <a:pathLst>
            <a:path>
              <a:moveTo>
                <a:pt x="7098004" y="0"/>
              </a:moveTo>
              <a:lnTo>
                <a:pt x="7098004" y="167708"/>
              </a:lnTo>
              <a:lnTo>
                <a:pt x="0" y="167708"/>
              </a:lnTo>
              <a:lnTo>
                <a:pt x="0" y="301217"/>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Century Gothic" panose="020B0502020202020204" pitchFamily="34" charset="0"/>
          </a:endParaRPr>
        </a:p>
      </dsp:txBody>
      <dsp:txXfrm>
        <a:off x="4102391" y="1572631"/>
        <a:ext cx="355287" cy="3321"/>
      </dsp:txXfrm>
    </dsp:sp>
    <dsp:sp modelId="{0D2D5225-FD04-4855-BDA3-F6F60E1F372A}">
      <dsp:nvSpPr>
        <dsp:cNvPr id="0" name=""/>
        <dsp:cNvSpPr/>
      </dsp:nvSpPr>
      <dsp:spPr>
        <a:xfrm>
          <a:off x="7107695" y="559873"/>
          <a:ext cx="1442683" cy="8656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93" tIns="74204" rIns="70693" bIns="74204"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Century Gothic" panose="020B0502020202020204" pitchFamily="34" charset="0"/>
            </a:rPr>
            <a:t>Research Loan Options</a:t>
          </a:r>
          <a:endParaRPr lang="en-US" sz="1400" kern="1200">
            <a:latin typeface="Century Gothic" panose="020B0502020202020204" pitchFamily="34" charset="0"/>
          </a:endParaRPr>
        </a:p>
      </dsp:txBody>
      <dsp:txXfrm>
        <a:off x="7107695" y="559873"/>
        <a:ext cx="1442683" cy="865610"/>
      </dsp:txXfrm>
    </dsp:sp>
    <dsp:sp modelId="{E720873C-7A34-44FF-9B23-806269E72DDA}">
      <dsp:nvSpPr>
        <dsp:cNvPr id="0" name=""/>
        <dsp:cNvSpPr/>
      </dsp:nvSpPr>
      <dsp:spPr>
        <a:xfrm>
          <a:off x="1450575" y="2144386"/>
          <a:ext cx="301217" cy="91440"/>
        </a:xfrm>
        <a:custGeom>
          <a:avLst/>
          <a:gdLst/>
          <a:ahLst/>
          <a:cxnLst/>
          <a:rect l="0" t="0" r="0" b="0"/>
          <a:pathLst>
            <a:path>
              <a:moveTo>
                <a:pt x="0" y="45720"/>
              </a:moveTo>
              <a:lnTo>
                <a:pt x="30121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Century Gothic" panose="020B0502020202020204" pitchFamily="34" charset="0"/>
          </a:endParaRPr>
        </a:p>
      </dsp:txBody>
      <dsp:txXfrm>
        <a:off x="1592888" y="2188445"/>
        <a:ext cx="16590" cy="3321"/>
      </dsp:txXfrm>
    </dsp:sp>
    <dsp:sp modelId="{739FFA04-811A-48F6-89AB-BF64C40976B7}">
      <dsp:nvSpPr>
        <dsp:cNvPr id="0" name=""/>
        <dsp:cNvSpPr/>
      </dsp:nvSpPr>
      <dsp:spPr>
        <a:xfrm>
          <a:off x="9691" y="1757300"/>
          <a:ext cx="1442683" cy="8656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93" tIns="74204" rIns="70693" bIns="74204"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Century Gothic" panose="020B0502020202020204" pitchFamily="34" charset="0"/>
            </a:rPr>
            <a:t>Review Your Credit Profile </a:t>
          </a:r>
          <a:endParaRPr lang="en-US" sz="1400" kern="1200">
            <a:latin typeface="Century Gothic" panose="020B0502020202020204" pitchFamily="34" charset="0"/>
          </a:endParaRPr>
        </a:p>
      </dsp:txBody>
      <dsp:txXfrm>
        <a:off x="9691" y="1757300"/>
        <a:ext cx="1442683" cy="865610"/>
      </dsp:txXfrm>
    </dsp:sp>
    <dsp:sp modelId="{50DE7710-0E73-47BE-B9CB-E9E45A05454F}">
      <dsp:nvSpPr>
        <dsp:cNvPr id="0" name=""/>
        <dsp:cNvSpPr/>
      </dsp:nvSpPr>
      <dsp:spPr>
        <a:xfrm>
          <a:off x="3225076" y="2144386"/>
          <a:ext cx="301217" cy="91440"/>
        </a:xfrm>
        <a:custGeom>
          <a:avLst/>
          <a:gdLst/>
          <a:ahLst/>
          <a:cxnLst/>
          <a:rect l="0" t="0" r="0" b="0"/>
          <a:pathLst>
            <a:path>
              <a:moveTo>
                <a:pt x="0" y="45720"/>
              </a:moveTo>
              <a:lnTo>
                <a:pt x="30121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Century Gothic" panose="020B0502020202020204" pitchFamily="34" charset="0"/>
          </a:endParaRPr>
        </a:p>
      </dsp:txBody>
      <dsp:txXfrm>
        <a:off x="3367389" y="2188445"/>
        <a:ext cx="16590" cy="3321"/>
      </dsp:txXfrm>
    </dsp:sp>
    <dsp:sp modelId="{6B327E85-8172-4C3C-8CD6-57C7158D4792}">
      <dsp:nvSpPr>
        <dsp:cNvPr id="0" name=""/>
        <dsp:cNvSpPr/>
      </dsp:nvSpPr>
      <dsp:spPr>
        <a:xfrm>
          <a:off x="1784192" y="1757300"/>
          <a:ext cx="1442683" cy="8656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93" tIns="74204" rIns="70693" bIns="74204"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Century Gothic" panose="020B0502020202020204" pitchFamily="34" charset="0"/>
            </a:rPr>
            <a:t>Shop for the Best Terms</a:t>
          </a:r>
          <a:endParaRPr lang="en-US" sz="1400" kern="1200">
            <a:latin typeface="Century Gothic" panose="020B0502020202020204" pitchFamily="34" charset="0"/>
          </a:endParaRPr>
        </a:p>
      </dsp:txBody>
      <dsp:txXfrm>
        <a:off x="1784192" y="1757300"/>
        <a:ext cx="1442683" cy="865610"/>
      </dsp:txXfrm>
    </dsp:sp>
    <dsp:sp modelId="{E7497036-1DB3-48AB-969C-F7F8E9DFDDB3}">
      <dsp:nvSpPr>
        <dsp:cNvPr id="0" name=""/>
        <dsp:cNvSpPr/>
      </dsp:nvSpPr>
      <dsp:spPr>
        <a:xfrm>
          <a:off x="4999577" y="2144386"/>
          <a:ext cx="301217" cy="91440"/>
        </a:xfrm>
        <a:custGeom>
          <a:avLst/>
          <a:gdLst/>
          <a:ahLst/>
          <a:cxnLst/>
          <a:rect l="0" t="0" r="0" b="0"/>
          <a:pathLst>
            <a:path>
              <a:moveTo>
                <a:pt x="0" y="45720"/>
              </a:moveTo>
              <a:lnTo>
                <a:pt x="30121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Century Gothic" panose="020B0502020202020204" pitchFamily="34" charset="0"/>
          </a:endParaRPr>
        </a:p>
      </dsp:txBody>
      <dsp:txXfrm>
        <a:off x="5141890" y="2188445"/>
        <a:ext cx="16590" cy="3321"/>
      </dsp:txXfrm>
    </dsp:sp>
    <dsp:sp modelId="{085C2C71-D7C4-4F6C-99F0-479E2A5912D0}">
      <dsp:nvSpPr>
        <dsp:cNvPr id="0" name=""/>
        <dsp:cNvSpPr/>
      </dsp:nvSpPr>
      <dsp:spPr>
        <a:xfrm>
          <a:off x="3558693" y="1757300"/>
          <a:ext cx="1442683" cy="8656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93" tIns="74204" rIns="70693" bIns="74204"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Century Gothic" panose="020B0502020202020204" pitchFamily="34" charset="0"/>
            </a:rPr>
            <a:t>Read the Terms and Conditions</a:t>
          </a:r>
          <a:endParaRPr lang="en-US" sz="1400" kern="1200">
            <a:latin typeface="Century Gothic" panose="020B0502020202020204" pitchFamily="34" charset="0"/>
          </a:endParaRPr>
        </a:p>
      </dsp:txBody>
      <dsp:txXfrm>
        <a:off x="3558693" y="1757300"/>
        <a:ext cx="1442683" cy="865610"/>
      </dsp:txXfrm>
    </dsp:sp>
    <dsp:sp modelId="{E91800B0-022C-4F40-8CA1-B1F11EB8F5D2}">
      <dsp:nvSpPr>
        <dsp:cNvPr id="0" name=""/>
        <dsp:cNvSpPr/>
      </dsp:nvSpPr>
      <dsp:spPr>
        <a:xfrm>
          <a:off x="6774078" y="2144386"/>
          <a:ext cx="301217" cy="91440"/>
        </a:xfrm>
        <a:custGeom>
          <a:avLst/>
          <a:gdLst/>
          <a:ahLst/>
          <a:cxnLst/>
          <a:rect l="0" t="0" r="0" b="0"/>
          <a:pathLst>
            <a:path>
              <a:moveTo>
                <a:pt x="0" y="45720"/>
              </a:moveTo>
              <a:lnTo>
                <a:pt x="30121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Century Gothic" panose="020B0502020202020204" pitchFamily="34" charset="0"/>
          </a:endParaRPr>
        </a:p>
      </dsp:txBody>
      <dsp:txXfrm>
        <a:off x="6916391" y="2188445"/>
        <a:ext cx="16590" cy="3321"/>
      </dsp:txXfrm>
    </dsp:sp>
    <dsp:sp modelId="{77BF0EB1-C0DC-4BBA-B2F7-607670AC073E}">
      <dsp:nvSpPr>
        <dsp:cNvPr id="0" name=""/>
        <dsp:cNvSpPr/>
      </dsp:nvSpPr>
      <dsp:spPr>
        <a:xfrm>
          <a:off x="5333194" y="1757300"/>
          <a:ext cx="1442683" cy="8656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93" tIns="74204" rIns="70693" bIns="74204"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Century Gothic" panose="020B0502020202020204" pitchFamily="34" charset="0"/>
            </a:rPr>
            <a:t>Maintain a Sensible Debt-to-Income Ratio</a:t>
          </a:r>
          <a:endParaRPr lang="en-US" sz="1400" kern="1200">
            <a:latin typeface="Century Gothic" panose="020B0502020202020204" pitchFamily="34" charset="0"/>
          </a:endParaRPr>
        </a:p>
      </dsp:txBody>
      <dsp:txXfrm>
        <a:off x="5333194" y="1757300"/>
        <a:ext cx="1442683" cy="865610"/>
      </dsp:txXfrm>
    </dsp:sp>
    <dsp:sp modelId="{C3462AA2-D92C-4C33-8F53-447F2A7E4EEB}">
      <dsp:nvSpPr>
        <dsp:cNvPr id="0" name=""/>
        <dsp:cNvSpPr/>
      </dsp:nvSpPr>
      <dsp:spPr>
        <a:xfrm>
          <a:off x="731033" y="2621111"/>
          <a:ext cx="7098004" cy="301217"/>
        </a:xfrm>
        <a:custGeom>
          <a:avLst/>
          <a:gdLst/>
          <a:ahLst/>
          <a:cxnLst/>
          <a:rect l="0" t="0" r="0" b="0"/>
          <a:pathLst>
            <a:path>
              <a:moveTo>
                <a:pt x="7098004" y="0"/>
              </a:moveTo>
              <a:lnTo>
                <a:pt x="7098004" y="167708"/>
              </a:lnTo>
              <a:lnTo>
                <a:pt x="0" y="167708"/>
              </a:lnTo>
              <a:lnTo>
                <a:pt x="0" y="301217"/>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Century Gothic" panose="020B0502020202020204" pitchFamily="34" charset="0"/>
          </a:endParaRPr>
        </a:p>
      </dsp:txBody>
      <dsp:txXfrm>
        <a:off x="4102391" y="2770059"/>
        <a:ext cx="355287" cy="3321"/>
      </dsp:txXfrm>
    </dsp:sp>
    <dsp:sp modelId="{67608A51-C1A0-4119-84D2-EC5A78763240}">
      <dsp:nvSpPr>
        <dsp:cNvPr id="0" name=""/>
        <dsp:cNvSpPr/>
      </dsp:nvSpPr>
      <dsp:spPr>
        <a:xfrm>
          <a:off x="7107695" y="1757300"/>
          <a:ext cx="1442683" cy="8656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93" tIns="74204" rIns="70693" bIns="74204"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Century Gothic" panose="020B0502020202020204" pitchFamily="34" charset="0"/>
            </a:rPr>
            <a:t>Develop a Repayment Plan</a:t>
          </a:r>
          <a:endParaRPr lang="en-US" sz="1400" kern="1200">
            <a:latin typeface="Century Gothic" panose="020B0502020202020204" pitchFamily="34" charset="0"/>
          </a:endParaRPr>
        </a:p>
      </dsp:txBody>
      <dsp:txXfrm>
        <a:off x="7107695" y="1757300"/>
        <a:ext cx="1442683" cy="865610"/>
      </dsp:txXfrm>
    </dsp:sp>
    <dsp:sp modelId="{60243312-16A8-4553-A429-E1120951D895}">
      <dsp:nvSpPr>
        <dsp:cNvPr id="0" name=""/>
        <dsp:cNvSpPr/>
      </dsp:nvSpPr>
      <dsp:spPr>
        <a:xfrm>
          <a:off x="1450575" y="3341813"/>
          <a:ext cx="301217" cy="91440"/>
        </a:xfrm>
        <a:custGeom>
          <a:avLst/>
          <a:gdLst/>
          <a:ahLst/>
          <a:cxnLst/>
          <a:rect l="0" t="0" r="0" b="0"/>
          <a:pathLst>
            <a:path>
              <a:moveTo>
                <a:pt x="0" y="45720"/>
              </a:moveTo>
              <a:lnTo>
                <a:pt x="30121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Century Gothic" panose="020B0502020202020204" pitchFamily="34" charset="0"/>
          </a:endParaRPr>
        </a:p>
      </dsp:txBody>
      <dsp:txXfrm>
        <a:off x="1592888" y="3385872"/>
        <a:ext cx="16590" cy="3321"/>
      </dsp:txXfrm>
    </dsp:sp>
    <dsp:sp modelId="{F39F543B-DA57-456C-838A-CBDDC2DDC140}">
      <dsp:nvSpPr>
        <dsp:cNvPr id="0" name=""/>
        <dsp:cNvSpPr/>
      </dsp:nvSpPr>
      <dsp:spPr>
        <a:xfrm>
          <a:off x="9691" y="2954728"/>
          <a:ext cx="1442683" cy="8656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93" tIns="74204" rIns="70693" bIns="74204"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Century Gothic" panose="020B0502020202020204" pitchFamily="34" charset="0"/>
            </a:rPr>
            <a:t>Avoid Overborrowing</a:t>
          </a:r>
          <a:endParaRPr lang="en-US" sz="1400" kern="1200">
            <a:latin typeface="Century Gothic" panose="020B0502020202020204" pitchFamily="34" charset="0"/>
          </a:endParaRPr>
        </a:p>
      </dsp:txBody>
      <dsp:txXfrm>
        <a:off x="9691" y="2954728"/>
        <a:ext cx="1442683" cy="865610"/>
      </dsp:txXfrm>
    </dsp:sp>
    <dsp:sp modelId="{556E9C0F-C8F9-4B5A-A4AE-8C850C594FF4}">
      <dsp:nvSpPr>
        <dsp:cNvPr id="0" name=""/>
        <dsp:cNvSpPr/>
      </dsp:nvSpPr>
      <dsp:spPr>
        <a:xfrm>
          <a:off x="3225076" y="3341813"/>
          <a:ext cx="301217" cy="91440"/>
        </a:xfrm>
        <a:custGeom>
          <a:avLst/>
          <a:gdLst/>
          <a:ahLst/>
          <a:cxnLst/>
          <a:rect l="0" t="0" r="0" b="0"/>
          <a:pathLst>
            <a:path>
              <a:moveTo>
                <a:pt x="0" y="45720"/>
              </a:moveTo>
              <a:lnTo>
                <a:pt x="30121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Century Gothic" panose="020B0502020202020204" pitchFamily="34" charset="0"/>
          </a:endParaRPr>
        </a:p>
      </dsp:txBody>
      <dsp:txXfrm>
        <a:off x="3367389" y="3385872"/>
        <a:ext cx="16590" cy="3321"/>
      </dsp:txXfrm>
    </dsp:sp>
    <dsp:sp modelId="{54FBB1A9-ECCE-4F3F-ABAC-234498CC976C}">
      <dsp:nvSpPr>
        <dsp:cNvPr id="0" name=""/>
        <dsp:cNvSpPr/>
      </dsp:nvSpPr>
      <dsp:spPr>
        <a:xfrm>
          <a:off x="1784192" y="2954728"/>
          <a:ext cx="1442683" cy="8656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93" tIns="74204" rIns="70693" bIns="74204"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Century Gothic" panose="020B0502020202020204" pitchFamily="34" charset="0"/>
            </a:rPr>
            <a:t>Monitor Your Debt Load</a:t>
          </a:r>
          <a:endParaRPr lang="en-US" sz="1400" kern="1200">
            <a:latin typeface="Century Gothic" panose="020B0502020202020204" pitchFamily="34" charset="0"/>
          </a:endParaRPr>
        </a:p>
      </dsp:txBody>
      <dsp:txXfrm>
        <a:off x="1784192" y="2954728"/>
        <a:ext cx="1442683" cy="865610"/>
      </dsp:txXfrm>
    </dsp:sp>
    <dsp:sp modelId="{2126C1CC-6D7C-4A75-BC88-C3BBE7AEC368}">
      <dsp:nvSpPr>
        <dsp:cNvPr id="0" name=""/>
        <dsp:cNvSpPr/>
      </dsp:nvSpPr>
      <dsp:spPr>
        <a:xfrm>
          <a:off x="4999577" y="3341813"/>
          <a:ext cx="301217" cy="91440"/>
        </a:xfrm>
        <a:custGeom>
          <a:avLst/>
          <a:gdLst/>
          <a:ahLst/>
          <a:cxnLst/>
          <a:rect l="0" t="0" r="0" b="0"/>
          <a:pathLst>
            <a:path>
              <a:moveTo>
                <a:pt x="0" y="45720"/>
              </a:moveTo>
              <a:lnTo>
                <a:pt x="30121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Century Gothic" panose="020B0502020202020204" pitchFamily="34" charset="0"/>
          </a:endParaRPr>
        </a:p>
      </dsp:txBody>
      <dsp:txXfrm>
        <a:off x="5141890" y="3385872"/>
        <a:ext cx="16590" cy="3321"/>
      </dsp:txXfrm>
    </dsp:sp>
    <dsp:sp modelId="{4614BB3F-5259-4227-AEA9-7E9AE52660EC}">
      <dsp:nvSpPr>
        <dsp:cNvPr id="0" name=""/>
        <dsp:cNvSpPr/>
      </dsp:nvSpPr>
      <dsp:spPr>
        <a:xfrm>
          <a:off x="3558693" y="2954728"/>
          <a:ext cx="1442683" cy="8656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93" tIns="74204" rIns="70693" bIns="74204"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Century Gothic" panose="020B0502020202020204" pitchFamily="34" charset="0"/>
            </a:rPr>
            <a:t>Practice Responsible Financial Behavior</a:t>
          </a:r>
          <a:endParaRPr lang="en-US" sz="1400" kern="1200">
            <a:latin typeface="Century Gothic" panose="020B0502020202020204" pitchFamily="34" charset="0"/>
          </a:endParaRPr>
        </a:p>
      </dsp:txBody>
      <dsp:txXfrm>
        <a:off x="3558693" y="2954728"/>
        <a:ext cx="1442683" cy="865610"/>
      </dsp:txXfrm>
    </dsp:sp>
    <dsp:sp modelId="{C74A8D02-7C1C-4CEA-8275-D6C99950BF61}">
      <dsp:nvSpPr>
        <dsp:cNvPr id="0" name=""/>
        <dsp:cNvSpPr/>
      </dsp:nvSpPr>
      <dsp:spPr>
        <a:xfrm>
          <a:off x="5333194" y="2954728"/>
          <a:ext cx="1442683" cy="8656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93" tIns="74204" rIns="70693" bIns="74204"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Century Gothic" panose="020B0502020202020204" pitchFamily="34" charset="0"/>
            </a:rPr>
            <a:t>Seek Financial Guidance </a:t>
          </a:r>
          <a:endParaRPr lang="en-US" sz="1400" kern="1200">
            <a:latin typeface="Century Gothic" panose="020B0502020202020204" pitchFamily="34" charset="0"/>
          </a:endParaRPr>
        </a:p>
      </dsp:txBody>
      <dsp:txXfrm>
        <a:off x="5333194" y="2954728"/>
        <a:ext cx="1442683" cy="8656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8C1AD-200D-4E34-8BED-2269E1C8C556}">
      <dsp:nvSpPr>
        <dsp:cNvPr id="0" name=""/>
        <dsp:cNvSpPr/>
      </dsp:nvSpPr>
      <dsp:spPr>
        <a:xfrm>
          <a:off x="1532077" y="420831"/>
          <a:ext cx="945187" cy="945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D288CE-6EE3-4E79-8859-D8358ADFF7D7}">
      <dsp:nvSpPr>
        <dsp:cNvPr id="0" name=""/>
        <dsp:cNvSpPr/>
      </dsp:nvSpPr>
      <dsp:spPr>
        <a:xfrm>
          <a:off x="954463" y="1659935"/>
          <a:ext cx="210041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de-DE" sz="2300" kern="1200">
              <a:latin typeface="Century Gothic" panose="020B0502020202020204" pitchFamily="34" charset="0"/>
            </a:rPr>
            <a:t>Interest rate risk</a:t>
          </a:r>
          <a:endParaRPr lang="en-US" sz="2300" kern="1200">
            <a:latin typeface="Century Gothic" panose="020B0502020202020204" pitchFamily="34" charset="0"/>
          </a:endParaRPr>
        </a:p>
      </dsp:txBody>
      <dsp:txXfrm>
        <a:off x="954463" y="1659935"/>
        <a:ext cx="2100415" cy="720000"/>
      </dsp:txXfrm>
    </dsp:sp>
    <dsp:sp modelId="{40D86A4F-A4A8-432A-B37F-3185A9EB6027}">
      <dsp:nvSpPr>
        <dsp:cNvPr id="0" name=""/>
        <dsp:cNvSpPr/>
      </dsp:nvSpPr>
      <dsp:spPr>
        <a:xfrm>
          <a:off x="4000066" y="420831"/>
          <a:ext cx="945187" cy="945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559B8B-E527-4C60-9E09-F509B5079E42}">
      <dsp:nvSpPr>
        <dsp:cNvPr id="0" name=""/>
        <dsp:cNvSpPr/>
      </dsp:nvSpPr>
      <dsp:spPr>
        <a:xfrm>
          <a:off x="3422452" y="1659935"/>
          <a:ext cx="210041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de-DE" sz="2300" kern="1200">
              <a:latin typeface="Century Gothic" panose="020B0502020202020204" pitchFamily="34" charset="0"/>
            </a:rPr>
            <a:t>Currency risk </a:t>
          </a:r>
          <a:endParaRPr lang="en-US" sz="2300" kern="1200">
            <a:latin typeface="Century Gothic" panose="020B0502020202020204" pitchFamily="34" charset="0"/>
          </a:endParaRPr>
        </a:p>
      </dsp:txBody>
      <dsp:txXfrm>
        <a:off x="3422452" y="1659935"/>
        <a:ext cx="2100415" cy="720000"/>
      </dsp:txXfrm>
    </dsp:sp>
    <dsp:sp modelId="{82235C7F-539F-4842-B285-296E6FB8CE3F}">
      <dsp:nvSpPr>
        <dsp:cNvPr id="0" name=""/>
        <dsp:cNvSpPr/>
      </dsp:nvSpPr>
      <dsp:spPr>
        <a:xfrm>
          <a:off x="6468055" y="420831"/>
          <a:ext cx="945187" cy="945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0EBD0F-8082-4841-9495-AEA306A74D43}">
      <dsp:nvSpPr>
        <dsp:cNvPr id="0" name=""/>
        <dsp:cNvSpPr/>
      </dsp:nvSpPr>
      <dsp:spPr>
        <a:xfrm>
          <a:off x="5890440" y="1659935"/>
          <a:ext cx="210041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de-DE" sz="2300" kern="1200">
              <a:latin typeface="Century Gothic" panose="020B0502020202020204" pitchFamily="34" charset="0"/>
            </a:rPr>
            <a:t>Liquidity risk </a:t>
          </a:r>
          <a:endParaRPr lang="en-US" sz="2300" kern="1200">
            <a:latin typeface="Century Gothic" panose="020B0502020202020204" pitchFamily="34" charset="0"/>
          </a:endParaRPr>
        </a:p>
      </dsp:txBody>
      <dsp:txXfrm>
        <a:off x="5890440" y="1659935"/>
        <a:ext cx="2100415" cy="720000"/>
      </dsp:txXfrm>
    </dsp:sp>
    <dsp:sp modelId="{502DB22F-ED2F-4E39-98F8-9D64C91B4C15}">
      <dsp:nvSpPr>
        <dsp:cNvPr id="0" name=""/>
        <dsp:cNvSpPr/>
      </dsp:nvSpPr>
      <dsp:spPr>
        <a:xfrm>
          <a:off x="8936043" y="420831"/>
          <a:ext cx="945187" cy="9451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D9DC5C-B7D2-4BF3-81CB-3901DC0ED34A}">
      <dsp:nvSpPr>
        <dsp:cNvPr id="0" name=""/>
        <dsp:cNvSpPr/>
      </dsp:nvSpPr>
      <dsp:spPr>
        <a:xfrm>
          <a:off x="8358429" y="1659935"/>
          <a:ext cx="210041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de-DE" sz="2300" kern="1200" dirty="0">
              <a:latin typeface="Century Gothic" panose="020B0502020202020204" pitchFamily="34" charset="0"/>
            </a:rPr>
            <a:t>Asset </a:t>
          </a:r>
          <a:r>
            <a:rPr lang="de-DE" sz="2300" kern="1200" dirty="0" err="1">
              <a:latin typeface="Century Gothic" panose="020B0502020202020204" pitchFamily="34" charset="0"/>
            </a:rPr>
            <a:t>loss</a:t>
          </a:r>
          <a:r>
            <a:rPr lang="de-DE" sz="2300" kern="1200" dirty="0">
              <a:latin typeface="Century Gothic" panose="020B0502020202020204" pitchFamily="34" charset="0"/>
            </a:rPr>
            <a:t> </a:t>
          </a:r>
          <a:r>
            <a:rPr lang="de-DE" sz="2300" kern="1200" dirty="0" err="1">
              <a:latin typeface="Century Gothic" panose="020B0502020202020204" pitchFamily="34" charset="0"/>
            </a:rPr>
            <a:t>risk</a:t>
          </a:r>
          <a:r>
            <a:rPr lang="de-DE" sz="2300" kern="1200" dirty="0">
              <a:latin typeface="Century Gothic" panose="020B0502020202020204" pitchFamily="34" charset="0"/>
            </a:rPr>
            <a:t> </a:t>
          </a:r>
          <a:endParaRPr lang="en-US" sz="2300" kern="1200" dirty="0">
            <a:latin typeface="Century Gothic" panose="020B0502020202020204" pitchFamily="34" charset="0"/>
          </a:endParaRPr>
        </a:p>
      </dsp:txBody>
      <dsp:txXfrm>
        <a:off x="8358429" y="1659935"/>
        <a:ext cx="2100415"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6363" cy="513508"/>
          </a:xfrm>
          <a:prstGeom prst="rect">
            <a:avLst/>
          </a:prstGeom>
          <a:noFill/>
          <a:ln>
            <a:noFill/>
          </a:ln>
        </p:spPr>
        <p:txBody>
          <a:bodyPr spcFirstLastPara="1" wrap="square" lIns="99032" tIns="49502" rIns="99032" bIns="49502"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1294" y="0"/>
            <a:ext cx="3076363" cy="513508"/>
          </a:xfrm>
          <a:prstGeom prst="rect">
            <a:avLst/>
          </a:prstGeom>
          <a:noFill/>
          <a:ln>
            <a:noFill/>
          </a:ln>
        </p:spPr>
        <p:txBody>
          <a:bodyPr spcFirstLastPara="1" wrap="square" lIns="99032" tIns="49502" rIns="99032" bIns="49502"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9930" y="4925407"/>
            <a:ext cx="5679440" cy="4029879"/>
          </a:xfrm>
          <a:prstGeom prst="rect">
            <a:avLst/>
          </a:prstGeom>
          <a:noFill/>
          <a:ln>
            <a:noFill/>
          </a:ln>
        </p:spPr>
        <p:txBody>
          <a:bodyPr spcFirstLastPara="1" wrap="square" lIns="99032" tIns="49502" rIns="99032" bIns="49502"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6363" cy="513507"/>
          </a:xfrm>
          <a:prstGeom prst="rect">
            <a:avLst/>
          </a:prstGeom>
          <a:noFill/>
          <a:ln>
            <a:noFill/>
          </a:ln>
        </p:spPr>
        <p:txBody>
          <a:bodyPr spcFirstLastPara="1" wrap="square" lIns="99032" tIns="49502" rIns="99032" bIns="49502"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1294" y="9721107"/>
            <a:ext cx="3076363" cy="513507"/>
          </a:xfrm>
          <a:prstGeom prst="rect">
            <a:avLst/>
          </a:prstGeom>
          <a:noFill/>
          <a:ln>
            <a:noFill/>
          </a:ln>
        </p:spPr>
        <p:txBody>
          <a:bodyPr spcFirstLastPara="1" wrap="square" lIns="99032" tIns="49502" rIns="99032" bIns="49502" anchor="b" anchorCtr="0">
            <a:noAutofit/>
          </a:bodyPr>
          <a:lstStyle/>
          <a:p>
            <a:pPr algn="r"/>
            <a:fld id="{00000000-1234-1234-1234-123412341234}" type="slidenum">
              <a:rPr lang="de-DE" sz="1300" smtClean="0">
                <a:solidFill>
                  <a:schemeClr val="dk1"/>
                </a:solidFill>
                <a:latin typeface="Calibri"/>
                <a:ea typeface="Calibri"/>
                <a:cs typeface="Calibri"/>
                <a:sym typeface="Calibri"/>
              </a:rPr>
              <a:pPr algn="r"/>
              <a:t>‹#›</a:t>
            </a:fld>
            <a:endParaRPr lang="de-DE" sz="13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Most of us will find ourselves in a situation where we require financial assistance at some point in our lives. Whether it's for purchasing a home, dealing with a financial emergency, or managing periods when our expenses exceed our income, borrowing offers a convenient solution to access funds today, which can be repaid over the course of days, months, or even years. Borrowing itself is not inherently problematic, as long as it is done at a reasonable interest rate and within your financial means. Difficulties can arise when you overextend yourself or borrow at exorbitant interest rates. </a:t>
            </a:r>
            <a:endParaRPr dirty="0"/>
          </a:p>
        </p:txBody>
      </p:sp>
      <p:sp>
        <p:nvSpPr>
          <p:cNvPr id="86" name="Google Shape;86;p1: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E79D1E82-3002-C827-C0A3-CE50E885E2C3}"/>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03ECDB39-E767-0CA9-683F-01687B3E1D70}"/>
              </a:ext>
            </a:extLst>
          </p:cNvPr>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r>
              <a:rPr lang="en-US" sz="1800" dirty="0">
                <a:solidFill>
                  <a:srgbClr val="000000"/>
                </a:solidFill>
                <a:effectLst/>
                <a:latin typeface="Century Gothic" panose="020B0502020202020204" pitchFamily="34" charset="0"/>
                <a:ea typeface="Times New Roman" panose="02020603050405020304" pitchFamily="18" charset="0"/>
              </a:rPr>
              <a:t>Let's put it into practice. Imagine you took out a €5,000 loan for 3 years with a 5% interest rate. The principal borrowed is €5,000, the interest rate is 5%, and the loan term is 3 years. </a:t>
            </a:r>
          </a:p>
          <a:p>
            <a:pPr algn="just"/>
            <a:endParaRPr lang="en-US" sz="1800" dirty="0">
              <a:solidFill>
                <a:srgbClr val="000000"/>
              </a:solidFill>
              <a:effectLst/>
              <a:latin typeface="Century Gothic" panose="020B0502020202020204" pitchFamily="34" charset="0"/>
              <a:ea typeface="Times New Roman" panose="02020603050405020304" pitchFamily="18" charset="0"/>
            </a:endParaRPr>
          </a:p>
          <a:p>
            <a:pPr algn="just"/>
            <a:r>
              <a:rPr lang="en-US" sz="1800" dirty="0">
                <a:solidFill>
                  <a:srgbClr val="000000"/>
                </a:solidFill>
                <a:effectLst/>
                <a:latin typeface="Century Gothic" panose="020B0502020202020204" pitchFamily="34" charset="0"/>
                <a:ea typeface="Times New Roman" panose="02020603050405020304" pitchFamily="18" charset="0"/>
              </a:rPr>
              <a:t>Lets calculate: </a:t>
            </a:r>
          </a:p>
          <a:p>
            <a:r>
              <a:rPr lang="de-DE" sz="1800" dirty="0" err="1">
                <a:latin typeface="Century Gothic" panose="020B0502020202020204" pitchFamily="34" charset="0"/>
                <a:cs typeface="Calibri" panose="020F0502020204030204" pitchFamily="34" charset="0"/>
              </a:rPr>
              <a:t>How</a:t>
            </a:r>
            <a:r>
              <a:rPr lang="de-DE" sz="1800" dirty="0">
                <a:latin typeface="Century Gothic" panose="020B0502020202020204" pitchFamily="34" charset="0"/>
                <a:cs typeface="Calibri" panose="020F0502020204030204" pitchFamily="34" charset="0"/>
              </a:rPr>
              <a:t> </a:t>
            </a:r>
            <a:r>
              <a:rPr lang="de-DE" sz="1800" dirty="0" err="1">
                <a:latin typeface="Century Gothic" panose="020B0502020202020204" pitchFamily="34" charset="0"/>
                <a:cs typeface="Calibri" panose="020F0502020204030204" pitchFamily="34" charset="0"/>
              </a:rPr>
              <a:t>much</a:t>
            </a:r>
            <a:r>
              <a:rPr lang="de-DE" sz="1800" dirty="0">
                <a:latin typeface="Century Gothic" panose="020B0502020202020204" pitchFamily="34" charset="0"/>
                <a:cs typeface="Calibri" panose="020F0502020204030204" pitchFamily="34" charset="0"/>
              </a:rPr>
              <a:t> </a:t>
            </a:r>
            <a:r>
              <a:rPr lang="de-DE" sz="1800" dirty="0" err="1">
                <a:latin typeface="Century Gothic" panose="020B0502020202020204" pitchFamily="34" charset="0"/>
                <a:cs typeface="Calibri" panose="020F0502020204030204" pitchFamily="34" charset="0"/>
              </a:rPr>
              <a:t>you</a:t>
            </a:r>
            <a:r>
              <a:rPr lang="de-DE" sz="1800" dirty="0">
                <a:latin typeface="Century Gothic" panose="020B0502020202020204" pitchFamily="34" charset="0"/>
                <a:cs typeface="Calibri" panose="020F0502020204030204" pitchFamily="34" charset="0"/>
              </a:rPr>
              <a:t> will </a:t>
            </a:r>
            <a:r>
              <a:rPr lang="de-DE" sz="1800" dirty="0" err="1">
                <a:latin typeface="Century Gothic" panose="020B0502020202020204" pitchFamily="34" charset="0"/>
                <a:cs typeface="Calibri" panose="020F0502020204030204" pitchFamily="34" charset="0"/>
              </a:rPr>
              <a:t>repay</a:t>
            </a:r>
            <a:r>
              <a:rPr lang="de-DE" sz="1800" dirty="0">
                <a:latin typeface="Century Gothic" panose="020B0502020202020204" pitchFamily="34" charset="0"/>
                <a:cs typeface="Calibri" panose="020F0502020204030204" pitchFamily="34" charset="0"/>
              </a:rPr>
              <a:t>? </a:t>
            </a:r>
          </a:p>
          <a:p>
            <a:r>
              <a:rPr lang="de-DE" sz="1800" dirty="0" err="1">
                <a:latin typeface="Century Gothic" panose="020B0502020202020204" pitchFamily="34" charset="0"/>
                <a:cs typeface="Calibri" panose="020F0502020204030204" pitchFamily="34" charset="0"/>
              </a:rPr>
              <a:t>How</a:t>
            </a:r>
            <a:r>
              <a:rPr lang="de-DE" sz="1800" dirty="0">
                <a:latin typeface="Century Gothic" panose="020B0502020202020204" pitchFamily="34" charset="0"/>
                <a:cs typeface="Calibri" panose="020F0502020204030204" pitchFamily="34" charset="0"/>
              </a:rPr>
              <a:t> </a:t>
            </a:r>
            <a:r>
              <a:rPr lang="de-DE" sz="1800" dirty="0" err="1">
                <a:latin typeface="Century Gothic" panose="020B0502020202020204" pitchFamily="34" charset="0"/>
                <a:cs typeface="Calibri" panose="020F0502020204030204" pitchFamily="34" charset="0"/>
              </a:rPr>
              <a:t>much</a:t>
            </a:r>
            <a:r>
              <a:rPr lang="de-DE" sz="1800" dirty="0">
                <a:latin typeface="Century Gothic" panose="020B0502020202020204" pitchFamily="34" charset="0"/>
                <a:cs typeface="Calibri" panose="020F0502020204030204" pitchFamily="34" charset="0"/>
              </a:rPr>
              <a:t> </a:t>
            </a:r>
            <a:r>
              <a:rPr lang="de-DE" sz="1800" dirty="0" err="1">
                <a:latin typeface="Century Gothic" panose="020B0502020202020204" pitchFamily="34" charset="0"/>
                <a:cs typeface="Calibri" panose="020F0502020204030204" pitchFamily="34" charset="0"/>
              </a:rPr>
              <a:t>is</a:t>
            </a:r>
            <a:r>
              <a:rPr lang="de-DE" sz="1800" dirty="0">
                <a:latin typeface="Century Gothic" panose="020B0502020202020204" pitchFamily="34" charset="0"/>
                <a:cs typeface="Calibri" panose="020F0502020204030204" pitchFamily="34" charset="0"/>
              </a:rPr>
              <a:t> </a:t>
            </a:r>
            <a:r>
              <a:rPr lang="de-DE" sz="1800" dirty="0" err="1">
                <a:latin typeface="Century Gothic" panose="020B0502020202020204" pitchFamily="34" charset="0"/>
                <a:cs typeface="Calibri" panose="020F0502020204030204" pitchFamily="34" charset="0"/>
              </a:rPr>
              <a:t>the</a:t>
            </a:r>
            <a:r>
              <a:rPr lang="de-DE" sz="1800" dirty="0">
                <a:latin typeface="Century Gothic" panose="020B0502020202020204" pitchFamily="34" charset="0"/>
                <a:cs typeface="Calibri" panose="020F0502020204030204" pitchFamily="34" charset="0"/>
              </a:rPr>
              <a:t> </a:t>
            </a:r>
            <a:r>
              <a:rPr lang="de-DE" sz="1800" dirty="0" err="1">
                <a:latin typeface="Century Gothic" panose="020B0502020202020204" pitchFamily="34" charset="0"/>
                <a:cs typeface="Calibri" panose="020F0502020204030204" pitchFamily="34" charset="0"/>
              </a:rPr>
              <a:t>principal</a:t>
            </a:r>
            <a:r>
              <a:rPr lang="de-DE" sz="1800" dirty="0">
                <a:latin typeface="Century Gothic" panose="020B0502020202020204" pitchFamily="34" charset="0"/>
                <a:cs typeface="Calibri" panose="020F0502020204030204" pitchFamily="34" charset="0"/>
              </a:rPr>
              <a:t>? </a:t>
            </a:r>
          </a:p>
          <a:p>
            <a:r>
              <a:rPr lang="de-DE" sz="1800" dirty="0" err="1">
                <a:latin typeface="Century Gothic" panose="020B0502020202020204" pitchFamily="34" charset="0"/>
                <a:cs typeface="Calibri" panose="020F0502020204030204" pitchFamily="34" charset="0"/>
              </a:rPr>
              <a:t>How</a:t>
            </a:r>
            <a:r>
              <a:rPr lang="de-DE" sz="1800" dirty="0">
                <a:latin typeface="Century Gothic" panose="020B0502020202020204" pitchFamily="34" charset="0"/>
                <a:cs typeface="Calibri" panose="020F0502020204030204" pitchFamily="34" charset="0"/>
              </a:rPr>
              <a:t> </a:t>
            </a:r>
            <a:r>
              <a:rPr lang="de-DE" sz="1800" dirty="0" err="1">
                <a:latin typeface="Century Gothic" panose="020B0502020202020204" pitchFamily="34" charset="0"/>
                <a:cs typeface="Calibri" panose="020F0502020204030204" pitchFamily="34" charset="0"/>
              </a:rPr>
              <a:t>much</a:t>
            </a:r>
            <a:r>
              <a:rPr lang="de-DE" sz="1800" dirty="0">
                <a:latin typeface="Century Gothic" panose="020B0502020202020204" pitchFamily="34" charset="0"/>
                <a:cs typeface="Calibri" panose="020F0502020204030204" pitchFamily="34" charset="0"/>
              </a:rPr>
              <a:t> </a:t>
            </a:r>
            <a:r>
              <a:rPr lang="de-DE" sz="1800" dirty="0" err="1">
                <a:latin typeface="Century Gothic" panose="020B0502020202020204" pitchFamily="34" charset="0"/>
                <a:cs typeface="Calibri" panose="020F0502020204030204" pitchFamily="34" charset="0"/>
              </a:rPr>
              <a:t>is</a:t>
            </a:r>
            <a:r>
              <a:rPr lang="de-DE" sz="1800" dirty="0">
                <a:latin typeface="Century Gothic" panose="020B0502020202020204" pitchFamily="34" charset="0"/>
                <a:cs typeface="Calibri" panose="020F0502020204030204" pitchFamily="34" charset="0"/>
              </a:rPr>
              <a:t> total </a:t>
            </a:r>
            <a:r>
              <a:rPr lang="de-DE" sz="1800" dirty="0" err="1">
                <a:latin typeface="Century Gothic" panose="020B0502020202020204" pitchFamily="34" charset="0"/>
                <a:cs typeface="Calibri" panose="020F0502020204030204" pitchFamily="34" charset="0"/>
              </a:rPr>
              <a:t>interest</a:t>
            </a:r>
            <a:r>
              <a:rPr lang="de-DE" sz="1800" dirty="0">
                <a:latin typeface="Century Gothic" panose="020B0502020202020204" pitchFamily="34" charset="0"/>
                <a:cs typeface="Calibri" panose="020F0502020204030204" pitchFamily="34" charset="0"/>
              </a:rPr>
              <a:t> </a:t>
            </a:r>
            <a:r>
              <a:rPr lang="de-DE" sz="1800" dirty="0" err="1">
                <a:latin typeface="Century Gothic" panose="020B0502020202020204" pitchFamily="34" charset="0"/>
                <a:cs typeface="Calibri" panose="020F0502020204030204" pitchFamily="34" charset="0"/>
              </a:rPr>
              <a:t>paid</a:t>
            </a:r>
            <a:r>
              <a:rPr lang="de-DE" sz="1800" dirty="0">
                <a:latin typeface="Century Gothic" panose="020B0502020202020204" pitchFamily="34" charset="0"/>
                <a:cs typeface="Calibri" panose="020F0502020204030204" pitchFamily="34" charset="0"/>
              </a:rPr>
              <a:t>? </a:t>
            </a:r>
          </a:p>
          <a:p>
            <a:pPr algn="just"/>
            <a:endParaRPr lang="en-US" sz="1800" dirty="0">
              <a:solidFill>
                <a:srgbClr val="000000"/>
              </a:solidFill>
              <a:effectLst/>
              <a:latin typeface="Century Gothic" panose="020B0502020202020204" pitchFamily="34" charset="0"/>
              <a:ea typeface="Times New Roman" panose="02020603050405020304" pitchFamily="18" charset="0"/>
            </a:endParaRPr>
          </a:p>
          <a:p>
            <a:pPr algn="just"/>
            <a:r>
              <a:rPr lang="en-US" sz="1800" dirty="0">
                <a:solidFill>
                  <a:srgbClr val="000000"/>
                </a:solidFill>
                <a:effectLst/>
                <a:latin typeface="Century Gothic" panose="020B0502020202020204" pitchFamily="34" charset="0"/>
                <a:ea typeface="Times New Roman" panose="02020603050405020304" pitchFamily="18" charset="0"/>
              </a:rPr>
              <a:t>If you repay €150 monthly for three years, you'll pay a total of €5,395 to the loan. Of this, €5,000 is the principal borrowed, and €395 is the total interest paid. </a:t>
            </a:r>
          </a:p>
          <a:p>
            <a:pPr algn="just"/>
            <a:endParaRPr lang="en-US" sz="1800" dirty="0">
              <a:solidFill>
                <a:srgbClr val="000000"/>
              </a:solidFill>
              <a:effectLst/>
              <a:latin typeface="Century Gothic" panose="020B0502020202020204" pitchFamily="34" charset="0"/>
              <a:ea typeface="Times New Roman" panose="02020603050405020304" pitchFamily="18" charset="0"/>
            </a:endParaRPr>
          </a:p>
          <a:p>
            <a:pPr algn="just"/>
            <a:r>
              <a:rPr lang="en-US" sz="1800" dirty="0">
                <a:solidFill>
                  <a:srgbClr val="000000"/>
                </a:solidFill>
                <a:effectLst/>
                <a:latin typeface="Century Gothic" panose="020B0502020202020204" pitchFamily="34" charset="0"/>
                <a:ea typeface="Times New Roman" panose="02020603050405020304" pitchFamily="18" charset="0"/>
              </a:rPr>
              <a:t>Typically, loan repayments are made monthly or weekly, with each payment clearly communicated in advance. Each payment covers both interest and a portion of the principal. This consistency allows you to plan accordingly. Your lender will inform you of the due date and amount owed, ensuring you'll pay off the principal and interest by the end of the term. If you wish to pay off your loan faster, consider paying more than the minimum required, reducing overall interest costs. </a:t>
            </a:r>
            <a:endParaRPr lang="en-SI" sz="1800" dirty="0">
              <a:effectLst/>
              <a:latin typeface="Times New Roman" panose="02020603050405020304" pitchFamily="18" charset="0"/>
              <a:ea typeface="Times New Roman" panose="02020603050405020304" pitchFamily="18" charset="0"/>
            </a:endParaRPr>
          </a:p>
        </p:txBody>
      </p:sp>
      <p:sp>
        <p:nvSpPr>
          <p:cNvPr id="194" name="Google Shape;194;p4:notes">
            <a:extLst>
              <a:ext uri="{FF2B5EF4-FFF2-40B4-BE49-F238E27FC236}">
                <a16:creationId xmlns:a16="http://schemas.microsoft.com/office/drawing/2014/main" id="{443E6C5B-7D18-4414-C71E-062D9FD313F5}"/>
              </a:ext>
            </a:extLst>
          </p:cNvPr>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7962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83E86F68-634F-A9FC-BA59-87EDB1866651}"/>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8874E875-DC3E-D13C-9E78-680EF0CA2693}"/>
              </a:ext>
            </a:extLst>
          </p:cNvPr>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marL="4572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solidFill>
                  <a:srgbClr val="000000"/>
                </a:solidFill>
                <a:effectLst/>
                <a:latin typeface="Century Gothic" panose="020B0502020202020204" pitchFamily="34" charset="0"/>
                <a:ea typeface="Times New Roman" panose="02020603050405020304" pitchFamily="18" charset="0"/>
              </a:rPr>
              <a:t>We said variable interest rates, as the name suggests, fluctuate based on market conditions. They're typically tied to reference rates like EURIBOR or the prime rate. On the other side, fixed interest rates stay constant throughout the loan term, providing borrowers with predictability and stability in their monthly payments.</a:t>
            </a:r>
          </a:p>
          <a:p>
            <a:pPr marL="4572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dirty="0">
              <a:solidFill>
                <a:srgbClr val="000000"/>
              </a:solidFill>
              <a:effectLst/>
              <a:latin typeface="Century Gothic" panose="020B0502020202020204" pitchFamily="34" charset="0"/>
              <a:ea typeface="Times New Roman" panose="02020603050405020304" pitchFamily="18" charset="0"/>
            </a:endParaRPr>
          </a:p>
          <a:p>
            <a:pPr marL="4572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solidFill>
                  <a:srgbClr val="000000"/>
                </a:solidFill>
                <a:effectLst/>
                <a:latin typeface="Century Gothic" panose="020B0502020202020204" pitchFamily="34" charset="0"/>
                <a:ea typeface="Times New Roman" panose="02020603050405020304" pitchFamily="18" charset="0"/>
              </a:rPr>
              <a:t>When it comes to agreeing on the interest rate, there are several key components we need to understand. First up, we have the reference interest rate. This serves as the baseline and is often influenced by broader economic factors. Then, there's the margin, which is the additional percentage added to the reference rate to determine the final interest rate. We also have weighting percentages specification, rounding provisions, interest rate adjustment periodicity, and the first interest rate adjustment date, all of which play crucial roles in shaping the agreed-upon interest rate. Weighting percentages specification refers to the allocation of weights to different components that contribute to the determination of the overall interest rate. For instance, in a variable interest rate loan, the weighting percentages might assign more importance to the reference interest rate compared to the margin. These specifications outline how much each factor influences the final interest rate calculation. Rounding provisions dictate how the calculated interest rate is rounded to a specific digit or interval. This ensures clarity and consistency in the representation of the interest rate. For example, rounding provisions may specify rounding to the nearest tenth of a percentage point or rounding to the nearest whole number. Interest rate adjustment periodicity refers to the frequency at which the interest rate can be adjusted, particularly in variable interest rate loans. It determines how often the interest rate may change based on fluctuations in the reference rate or other market conditions. Common periodicities include monthly, quarterly, semi-annually, or annually. And the first interest rate adjustment date marks the initial point at which the interest rate can be modified after the loan agreement is established. It sets the timeline for potential adjustments to the interest rate, especially in variable rate loans. This date is crucial as it determines when borrowers may experience changes in their monthly payments based on shifts in market conditions.</a:t>
            </a:r>
          </a:p>
          <a:p>
            <a:pPr marL="4572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dirty="0">
              <a:solidFill>
                <a:srgbClr val="000000"/>
              </a:solidFill>
              <a:effectLst/>
              <a:latin typeface="Century Gothic" panose="020B0502020202020204" pitchFamily="34" charset="0"/>
              <a:ea typeface="Times New Roman" panose="02020603050405020304" pitchFamily="18" charset="0"/>
            </a:endParaRPr>
          </a:p>
          <a:p>
            <a:pPr marL="4572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solidFill>
                  <a:srgbClr val="000000"/>
                </a:solidFill>
                <a:effectLst/>
                <a:latin typeface="Century Gothic" panose="020B0502020202020204" pitchFamily="34" charset="0"/>
                <a:ea typeface="Times New Roman" panose="02020603050405020304" pitchFamily="18" charset="0"/>
              </a:rPr>
              <a:t>Understanding these aspects is vital for borrowers as it allows them to comprehend the nuances of their loan agreements and anticipate how changes in interest rates may impact their financial obligations.</a:t>
            </a:r>
          </a:p>
          <a:p>
            <a:pPr marL="4572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dirty="0">
              <a:solidFill>
                <a:srgbClr val="000000"/>
              </a:solidFill>
              <a:effectLst/>
              <a:latin typeface="Century Gothic" panose="020B0502020202020204" pitchFamily="34" charset="0"/>
              <a:ea typeface="Times New Roman" panose="02020603050405020304" pitchFamily="18" charset="0"/>
            </a:endParaRPr>
          </a:p>
          <a:p>
            <a:pPr marL="4572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solidFill>
                  <a:srgbClr val="000000"/>
                </a:solidFill>
                <a:effectLst/>
                <a:latin typeface="Century Gothic" panose="020B0502020202020204" pitchFamily="34" charset="0"/>
                <a:ea typeface="Times New Roman" panose="02020603050405020304" pitchFamily="18" charset="0"/>
              </a:rPr>
              <a:t>Reference interest rates play a pivotal role in the global financial landscape, influencing various aspects of borrowing, lending, and monetary policy. Three key reference rates include EURIBOR, the ECB key interest rate, and swap rates. Understanding these rates is essential for individuals and businesses alike, as they impact everything from mortgage rates to investment decisions. Let's explore each of these rates in more detail to grasp their significance in the financial world.</a:t>
            </a:r>
          </a:p>
          <a:p>
            <a:pPr marL="4572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1" dirty="0">
                <a:solidFill>
                  <a:srgbClr val="000000"/>
                </a:solidFill>
                <a:effectLst/>
                <a:latin typeface="Century Gothic" panose="020B0502020202020204" pitchFamily="34" charset="0"/>
                <a:ea typeface="Times New Roman" panose="02020603050405020304" pitchFamily="18" charset="0"/>
              </a:rPr>
              <a:t>EURIBOR (Euro Interbank Offered Rate) </a:t>
            </a:r>
            <a:r>
              <a:rPr lang="en-US" sz="1800" dirty="0">
                <a:solidFill>
                  <a:srgbClr val="000000"/>
                </a:solidFill>
                <a:effectLst/>
                <a:latin typeface="Century Gothic" panose="020B0502020202020204" pitchFamily="34" charset="0"/>
                <a:ea typeface="Times New Roman" panose="02020603050405020304" pitchFamily="18" charset="0"/>
              </a:rPr>
              <a:t>is a benchmark interest rate widely used in the Eurozone to determine the interest rates on various financial products, including loans, mortgages, and derivatives. It represents the average interest rate at which a large panel of European banks lend to each other in the interbank market, denominated in euros. EURIBOR rates are published daily for various maturities (e.g., 1 week, 1 month, 3 months, 6 months, and 1 year) by the European Money Markets Institute (EMMI). EURIBOR serves as a reference rate for millions of contracts, influencing borrowing costs for consumers and businesses across the Eurozone. It's important to understand that EURIBOR rates are influenced by factors such as the European Central Bank (ECB) monetary policy, market demand for credit, and overall economic conditions in the Eurozone.</a:t>
            </a:r>
          </a:p>
          <a:p>
            <a:pPr marL="4572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1" dirty="0">
                <a:solidFill>
                  <a:srgbClr val="000000"/>
                </a:solidFill>
                <a:effectLst/>
                <a:latin typeface="Century Gothic" panose="020B0502020202020204" pitchFamily="34" charset="0"/>
                <a:ea typeface="Times New Roman" panose="02020603050405020304" pitchFamily="18" charset="0"/>
              </a:rPr>
              <a:t>The ECB Key Interest Rate</a:t>
            </a:r>
            <a:r>
              <a:rPr lang="en-US" sz="1800" dirty="0">
                <a:solidFill>
                  <a:srgbClr val="000000"/>
                </a:solidFill>
                <a:effectLst/>
                <a:latin typeface="Century Gothic" panose="020B0502020202020204" pitchFamily="34" charset="0"/>
                <a:ea typeface="Times New Roman" panose="02020603050405020304" pitchFamily="18" charset="0"/>
              </a:rPr>
              <a:t>, also known as the main refinancing rate, is the interest rate at which the European Central Bank (ECB) provides short-term liquidity to commercial banks in the Eurozone. So, it</a:t>
            </a:r>
            <a:r>
              <a:rPr lang="en-US" sz="2800" b="0" i="0" dirty="0">
                <a:solidFill>
                  <a:srgbClr val="0D0D0D"/>
                </a:solidFill>
                <a:effectLst/>
                <a:latin typeface="Söhne"/>
              </a:rPr>
              <a:t> refers to the interest rate set by the European Central Bank (ECB) for conducting monetary policy in the Eurozone. It influences borrowing costs for banks and, in turn, affects interest rates for consumers and businesses throughout the Eurozone. </a:t>
            </a:r>
            <a:r>
              <a:rPr lang="en-US" sz="1800" dirty="0">
                <a:solidFill>
                  <a:srgbClr val="000000"/>
                </a:solidFill>
                <a:effectLst/>
                <a:latin typeface="Century Gothic" panose="020B0502020202020204" pitchFamily="34" charset="0"/>
                <a:ea typeface="Times New Roman" panose="02020603050405020304" pitchFamily="18" charset="0"/>
              </a:rPr>
              <a:t>Changes in the ECB Key Interest Rate can have significant effects on financial markets, including bond yields, exchange rates, and stock prices. Learners should be aware that the ECB Key Interest Rate is announced by the ECB's Governing Council at regular monetary policy meetings, and any changes reflect the ECB's assessment of economic conditions and inflationary pressures. Understanding the ECB Key Interest Rate is crucial for borrowers, as it indirectly affects the interest rates they pay on loans and mortgages, making it an essential factor to consider when managing personal finances.</a:t>
            </a:r>
          </a:p>
          <a:p>
            <a:pPr marL="4572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en-US" sz="2800" b="1" i="0" dirty="0">
                <a:solidFill>
                  <a:srgbClr val="0D0D0D"/>
                </a:solidFill>
                <a:effectLst/>
                <a:latin typeface="Söhne"/>
              </a:rPr>
              <a:t>Swap Rates (for Fixed Rate Agreements)</a:t>
            </a:r>
            <a:r>
              <a:rPr lang="en-US" sz="2800" b="0" i="0" dirty="0">
                <a:solidFill>
                  <a:srgbClr val="0D0D0D"/>
                </a:solidFill>
                <a:effectLst/>
                <a:latin typeface="Söhne"/>
              </a:rPr>
              <a:t>: Swap rates represent the interest rates used in interest rate swaps, where parties exchange interest rate payments. For fixed-rate agreements, swap rates indicate the rate at which one party agrees to pay a fixed interest rate in exchange for receiving a floating interest rate based on a reference rate like EURIBOR. These rates are crucial for determining the cost of fixed-rate financing.</a:t>
            </a:r>
          </a:p>
          <a:p>
            <a:pPr marL="4572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dirty="0">
              <a:solidFill>
                <a:srgbClr val="000000"/>
              </a:solidFill>
              <a:effectLst/>
              <a:latin typeface="Century Gothic" panose="020B0502020202020204" pitchFamily="34" charset="0"/>
              <a:ea typeface="Times New Roman" panose="02020603050405020304" pitchFamily="18" charset="0"/>
            </a:endParaRPr>
          </a:p>
          <a:p>
            <a:pPr marL="4572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dirty="0">
              <a:solidFill>
                <a:srgbClr val="000000"/>
              </a:solidFill>
              <a:effectLst/>
              <a:latin typeface="Century Gothic" panose="020B0502020202020204" pitchFamily="34" charset="0"/>
              <a:ea typeface="Times New Roman" panose="02020603050405020304" pitchFamily="18" charset="0"/>
            </a:endParaRPr>
          </a:p>
        </p:txBody>
      </p:sp>
      <p:sp>
        <p:nvSpPr>
          <p:cNvPr id="194" name="Google Shape;194;p4:notes">
            <a:extLst>
              <a:ext uri="{FF2B5EF4-FFF2-40B4-BE49-F238E27FC236}">
                <a16:creationId xmlns:a16="http://schemas.microsoft.com/office/drawing/2014/main" id="{66105996-880F-7418-CBD0-F0233187E578}"/>
              </a:ext>
            </a:extLst>
          </p:cNvPr>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0535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23723183-0700-FEA5-8F7C-3B2E2028F1CC}"/>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0A78E175-E739-6FE9-C85D-B22F3A9E95F7}"/>
              </a:ext>
            </a:extLst>
          </p:cNvPr>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r>
              <a:rPr lang="en-US" sz="1800" dirty="0">
                <a:solidFill>
                  <a:srgbClr val="000000"/>
                </a:solidFill>
                <a:effectLst/>
                <a:latin typeface="Century Gothic" panose="020B0502020202020204" pitchFamily="34" charset="0"/>
                <a:ea typeface="Times New Roman" panose="02020603050405020304" pitchFamily="18" charset="0"/>
              </a:rPr>
              <a:t>To determine whether to opt for a fixed or variable rate loan, several factors must be considered:</a:t>
            </a:r>
            <a:endParaRPr lang="de-AT" sz="1800" dirty="0">
              <a:effectLst/>
              <a:latin typeface="Times New Roman" panose="02020603050405020304" pitchFamily="18" charset="0"/>
              <a:ea typeface="Times New Roman" panose="02020603050405020304" pitchFamily="18" charset="0"/>
            </a:endParaRPr>
          </a:p>
          <a:p>
            <a:pPr algn="just"/>
            <a:r>
              <a:rPr lang="en-US"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US" sz="1800" dirty="0">
                <a:solidFill>
                  <a:srgbClr val="000000"/>
                </a:solidFill>
                <a:effectLst/>
                <a:latin typeface="Century Gothic" panose="020B0502020202020204" pitchFamily="34" charset="0"/>
                <a:ea typeface="Times New Roman" panose="02020603050405020304" pitchFamily="18" charset="0"/>
              </a:rPr>
              <a:t>Firstly, it's crucial to understand the fundamental difference between fixed and variable interest rates. A fixed interest rate remains constant throughout the loan term, ensuring consistent monthly payments. Conversely, a variable interest rate fluctuates over time, potentially leading to changes in monthly payments based on market conditions.</a:t>
            </a:r>
            <a:endParaRPr lang="de-AT"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US" sz="1800" dirty="0">
                <a:solidFill>
                  <a:srgbClr val="000000"/>
                </a:solidFill>
                <a:effectLst/>
                <a:latin typeface="Century Gothic" panose="020B0502020202020204" pitchFamily="34" charset="0"/>
                <a:ea typeface="Times New Roman" panose="02020603050405020304" pitchFamily="18" charset="0"/>
              </a:rPr>
              <a:t>Next, a thorough risk assessment is necessary. Fixed-rate loans provide stability but may come with slightly higher initial rates. However, they shield borrowers from future rate increases. On the other hand, variable-rate loans often start with lower initial rates, but they carry the risk of future rate hikes, potentially leading to significant increases in monthly payments.</a:t>
            </a:r>
            <a:endParaRPr lang="de-AT"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US" sz="1800" dirty="0">
                <a:solidFill>
                  <a:srgbClr val="000000"/>
                </a:solidFill>
                <a:effectLst/>
                <a:latin typeface="Century Gothic" panose="020B0502020202020204" pitchFamily="34" charset="0"/>
                <a:ea typeface="Times New Roman" panose="02020603050405020304" pitchFamily="18" charset="0"/>
              </a:rPr>
              <a:t>Personal circumstances play a significant role in the decision-making process. Individuals should evaluate their financial situation, future plans, and risk tolerance. If stability and predictability are paramount, a fixed-rate loan may be the preferred choice. Conversely, if borrowers are comfortable with potential payment fluctuations and anticipate favorable or decreasing interest rates, a variable-rate loan could be more suitable.</a:t>
            </a:r>
            <a:endParaRPr lang="de-AT"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US" sz="1800" dirty="0">
                <a:solidFill>
                  <a:srgbClr val="000000"/>
                </a:solidFill>
                <a:effectLst/>
                <a:latin typeface="Century Gothic" panose="020B0502020202020204" pitchFamily="34" charset="0"/>
                <a:ea typeface="Times New Roman" panose="02020603050405020304" pitchFamily="18" charset="0"/>
              </a:rPr>
              <a:t>Lastly, seeking professional advice is advisable. Consulting with a financial advisor or lender can provide personalized guidance tailored to individual circumstances and current market conditions.</a:t>
            </a:r>
            <a:endParaRPr lang="de-AT" sz="1800" dirty="0">
              <a:effectLst/>
              <a:latin typeface="Times New Roman" panose="02020603050405020304" pitchFamily="18" charset="0"/>
              <a:ea typeface="Times New Roman" panose="02020603050405020304" pitchFamily="18" charset="0"/>
            </a:endParaRPr>
          </a:p>
          <a:p>
            <a:pPr algn="just"/>
            <a:r>
              <a:rPr lang="en-US"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en-US" sz="1800" dirty="0">
                <a:solidFill>
                  <a:srgbClr val="000000"/>
                </a:solidFill>
                <a:effectLst/>
                <a:latin typeface="Century Gothic" panose="020B0502020202020204" pitchFamily="34" charset="0"/>
                <a:ea typeface="Times New Roman" panose="02020603050405020304" pitchFamily="18" charset="0"/>
              </a:rPr>
              <a:t>In summary, the decision between a fixed and variable rate loan hinges on understanding the risks, considering personal circumstances, and seeking expert advice to make an informed choice.</a:t>
            </a:r>
            <a:endParaRPr lang="de-AT" sz="1800" dirty="0">
              <a:effectLst/>
              <a:latin typeface="Times New Roman" panose="02020603050405020304" pitchFamily="18" charset="0"/>
              <a:ea typeface="Times New Roman" panose="02020603050405020304" pitchFamily="18" charset="0"/>
            </a:endParaRPr>
          </a:p>
          <a:p>
            <a:pPr marL="342900" lvl="0" indent="-342900" algn="just">
              <a:buClr>
                <a:srgbClr val="000000"/>
              </a:buClr>
              <a:buSzPts val="1200"/>
              <a:buFont typeface="Century Gothic" panose="020B0502020202020204" pitchFamily="34" charset="0"/>
              <a:buChar char="-"/>
            </a:pP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194" name="Google Shape;194;p4:notes">
            <a:extLst>
              <a:ext uri="{FF2B5EF4-FFF2-40B4-BE49-F238E27FC236}">
                <a16:creationId xmlns:a16="http://schemas.microsoft.com/office/drawing/2014/main" id="{EFD966F7-848D-45B3-1A87-655B4266276F}"/>
              </a:ext>
            </a:extLst>
          </p:cNvPr>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596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ED0EC883-1940-9A66-E83E-5CD393307068}"/>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A03382AA-20F1-6E29-5B8A-2F3B67FCA9A9}"/>
              </a:ext>
            </a:extLst>
          </p:cNvPr>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Here are some differences between fixed and variable rate of loan:</a:t>
            </a:r>
          </a:p>
          <a:p>
            <a:r>
              <a:rPr lang="sl-SI"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Fixed Interest Rate</a:t>
            </a:r>
            <a:r>
              <a:rPr lang="sl-SI"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r>
              <a:rPr lang="sl-SI"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Choosing a fixed-rate loan means your payments will remain consistent throughout the loan term, making it easier to plan your finances. This is beneficial if you're on a tight budget or if you prefer knowing exactly how much you'll pay each month. When you opt for a loan with a fixed interest rate, you're essentially locking in your interest rate for the entire duration of the loan.</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r>
              <a:rPr lang="sl-SI"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r>
              <a:rPr lang="sl-SI"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One of the main benefits of a fixed-rate loan is protection against future interest rate hikes. Even if market interest rates rise, your interest rate and monthly payments will stay the same, providing peace of mind and financial stability.</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r>
              <a:rPr lang="sl-SI"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solidFill>
                  <a:srgbClr val="000000"/>
                </a:solidFill>
                <a:effectLst/>
                <a:latin typeface="Century Gothic" panose="020B0502020202020204" pitchFamily="34" charset="0"/>
                <a:ea typeface="Times New Roman" panose="02020603050405020304" pitchFamily="18" charset="0"/>
              </a:rPr>
              <a:t>Choosing a fixed-rate loan offers a significant advantage in cash flow planning due to the predictability of monthly payments. Since the interest rate remains constant throughout the loan term, borrowers can accurately forecast their financial commitments over time. This stability allows for precise budgeting, making it easier to allocate funds for other expenses and investments. Whether managing personal finances or running a business, knowing exactly how much needs to be set aside each month provides a sense of control and confidence in financial planning.</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2800" b="0" i="0" dirty="0">
              <a:solidFill>
                <a:srgbClr val="0D0D0D"/>
              </a:solidFill>
              <a:effectLst/>
              <a:latin typeface="Söhne"/>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2800" b="0" i="0" dirty="0">
                <a:solidFill>
                  <a:srgbClr val="0D0D0D"/>
                </a:solidFill>
                <a:effectLst/>
                <a:latin typeface="Söhne"/>
              </a:rPr>
              <a:t>While fixed-rate loans offer predictability with monthly payments and protection against rate increases, early repayment may result in higher costs. Lenders often charge penalties or fees for early repayment, offsetting potential interest savings for borrowers. Therefore, borrowers should carefully consider the terms and conditions related to early repayment before making any decisions.</a:t>
            </a:r>
            <a:endParaRPr lang="de-AT" sz="1800" dirty="0">
              <a:effectLst/>
              <a:latin typeface="Times New Roman" panose="02020603050405020304" pitchFamily="18" charset="0"/>
              <a:ea typeface="Times New Roman" panose="02020603050405020304" pitchFamily="18" charset="0"/>
            </a:endParaRPr>
          </a:p>
          <a:p>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r>
              <a:rPr lang="sl-SI"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sl-SI"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Variable Interest Rate</a:t>
            </a:r>
            <a:r>
              <a:rPr lang="sl-SI"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On the other hand, if you believe interest rates might decrease in the future or if you plan to pay off the loan relatively quickly, a variable-rate loan could offer lower initial rates and potentially save you money over time. However, it's important to be aware that if interest rates rise, your monthly payments could also increase, which may be challenging to budget for.</a:t>
            </a:r>
            <a:endParaRPr lang="de-DE"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sl-SI"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r>
              <a:rPr lang="sl-SI"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Choosing a loan with a variable interest rate means that your interest rate can fluctuate over time based on changes in the market.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r>
              <a:rPr lang="sl-SI"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de-AT" sz="18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p>
            <a:r>
              <a:rPr lang="sl-SI"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Variable-rate loans often start with lower initial interest rates compared to fixed-rate loans. This can result in lower initial monthly payments, potentially saving you money in the early stages of the loan.</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r>
              <a:rPr lang="sl-SI"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If market interest rates decrease over time, borrowers with variable-rate loans may benefit from lower interest payments, resulting in reduced monthly payments and overall interest costs.</a:t>
            </a:r>
            <a:endParaRPr lang="de-DE"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sl-SI"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Variable-rate loans can offer flexibility for borrowers who expect their financial situation to improve or who plan to pay off the loan quickly. Additionally, some variable-rate loans come with caps that limit how much your interest rate can increase over time, providing a degree of protection against significant rate hikes.</a:t>
            </a:r>
            <a:endParaRPr lang="de-DE"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1800" b="0" i="0" u="none" strike="noStrike" cap="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Calibri"/>
              </a:rPr>
              <a:t>Variable-rate loans present challenges in cash flow planning due to the uncertainty surrounding monthly payments. With interest rates subject to market fluctuations, borrowers face the risk of unpredictable changes in their repayment obligations. While initial lower rates may offer short-term savings, the potential for rate increases introduces volatility into cash flow projections. This uncertainty makes it harder to accurately budget for future expenses and can lead to financial strain if monthly payments unexpectedly rise. As a result, individuals and businesses relying on variable-rate loans must adopt a more flexible approach to cash flow management, constantly adjusting their budgets to accommodate fluctuations in interest rates.</a:t>
            </a:r>
          </a:p>
          <a:p>
            <a:endParaRPr lang="en-US" sz="1800" b="0" i="0" u="none" strike="noStrike" cap="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solidFill>
                  <a:srgbClr val="0D0D0D"/>
                </a:solidFill>
                <a:effectLst/>
                <a:latin typeface="Century Gothic" panose="020B0502020202020204" pitchFamily="34" charset="0"/>
                <a:ea typeface="Times New Roman" panose="02020603050405020304" pitchFamily="18" charset="0"/>
                <a:cs typeface="Segoe UI" panose="020B0502040204020203" pitchFamily="34" charset="0"/>
              </a:rPr>
              <a:t>In summary, fixed-rate loans provide stability, predictability, and ease of financial planning, while variable-rate loans offer initial cost savings, potential long-term benefits from rate decreases, and flexibility. The choice between the two depends on individual preferences, risk tolerance, and financial goals.</a:t>
            </a:r>
            <a:endParaRPr lang="de-AT" sz="1800" dirty="0">
              <a:effectLst/>
              <a:latin typeface="Times New Roman" panose="02020603050405020304" pitchFamily="18" charset="0"/>
              <a:ea typeface="Times New Roman" panose="02020603050405020304" pitchFamily="18" charset="0"/>
            </a:endParaRPr>
          </a:p>
          <a:p>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r>
              <a:rPr lang="sl-SI"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4" name="Google Shape;194;p4:notes">
            <a:extLst>
              <a:ext uri="{FF2B5EF4-FFF2-40B4-BE49-F238E27FC236}">
                <a16:creationId xmlns:a16="http://schemas.microsoft.com/office/drawing/2014/main" id="{EF71903B-1483-12CC-1B03-8B734907F073}"/>
              </a:ext>
            </a:extLst>
          </p:cNvPr>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7995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54C05B07-51C0-53B6-E739-062932FE6C5F}"/>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22643CF6-F476-F389-F7D3-DB0D6B8B4608}"/>
              </a:ext>
            </a:extLst>
          </p:cNvPr>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lvl="0"/>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Here are some real-life scenarios where learners should consider whether to choose a loan with a fixed or variable rate.</a:t>
            </a:r>
          </a:p>
          <a:p>
            <a:pPr lvl="0"/>
            <a:endPar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Scenario 1: Financing a Home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Purchase</a:t>
            </a:r>
            <a:endParaRPr lang="de-AT" sz="18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p>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Considerations</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You're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purchasing</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home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plan to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stay</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it</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long</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term</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Stability</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predictability</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of</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monthly</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payments</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crucial</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budgeting</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Interest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rates</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currently</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moderate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levels</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but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could</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fluctuate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future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Decide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whether</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to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finance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home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purchase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with</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fixed</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-rate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or</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variable-rate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mortgage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Explain</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your</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reasoning</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based</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on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stability</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of</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fixed</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payments</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versus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potential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lower</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initial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rates</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flexibility</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of</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variable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rates</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800" dirty="0">
                <a:effectLst/>
                <a:latin typeface="Calibri" panose="020F0502020204030204" pitchFamily="34" charset="0"/>
                <a:ea typeface="Calibri" panose="020F0502020204030204" pitchFamily="34" charset="0"/>
                <a:cs typeface="Times New Roman" panose="02020603050405020304" pitchFamily="18" charset="0"/>
              </a:rPr>
              <a:t>Solution: In this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scenario</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opting</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for</a:t>
            </a:r>
            <a:r>
              <a:rPr lang="de-AT" sz="1800" dirty="0">
                <a:effectLst/>
                <a:latin typeface="Calibri" panose="020F0502020204030204" pitchFamily="34" charset="0"/>
                <a:ea typeface="Calibri" panose="020F0502020204030204" pitchFamily="34" charset="0"/>
                <a:cs typeface="Times New Roman" panose="02020603050405020304" pitchFamily="18" charset="0"/>
              </a:rPr>
              <a:t> a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fixed</a:t>
            </a:r>
            <a:r>
              <a:rPr lang="de-AT" sz="1800" dirty="0">
                <a:effectLst/>
                <a:latin typeface="Calibri" panose="020F0502020204030204" pitchFamily="34" charset="0"/>
                <a:ea typeface="Calibri" panose="020F0502020204030204" pitchFamily="34" charset="0"/>
                <a:cs typeface="Times New Roman" panose="02020603050405020304" pitchFamily="18" charset="0"/>
              </a:rPr>
              <a:t>-rate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mortgage</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would</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be</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most</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appropriate</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choice</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Since</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borrower</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plans</a:t>
            </a:r>
            <a:r>
              <a:rPr lang="de-AT" sz="1800" dirty="0">
                <a:effectLst/>
                <a:latin typeface="Calibri" panose="020F0502020204030204" pitchFamily="34" charset="0"/>
                <a:ea typeface="Calibri" panose="020F0502020204030204" pitchFamily="34" charset="0"/>
                <a:cs typeface="Times New Roman" panose="02020603050405020304" pitchFamily="18" charset="0"/>
              </a:rPr>
              <a:t> to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stay</a:t>
            </a:r>
            <a:r>
              <a:rPr lang="de-AT" sz="1800" dirty="0">
                <a:effectLst/>
                <a:latin typeface="Calibri" panose="020F0502020204030204" pitchFamily="34" charset="0"/>
                <a:ea typeface="Calibri" panose="020F0502020204030204" pitchFamily="34" charset="0"/>
                <a:cs typeface="Times New Roman" panose="02020603050405020304" pitchFamily="18" charset="0"/>
              </a:rPr>
              <a:t> in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home</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for</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long</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term</a:t>
            </a:r>
            <a:r>
              <a:rPr lang="de-AT" sz="1800" dirty="0">
                <a:effectLst/>
                <a:latin typeface="Calibri" panose="020F0502020204030204" pitchFamily="34" charset="0"/>
                <a:ea typeface="Calibri" panose="020F0502020204030204" pitchFamily="34" charset="0"/>
                <a:cs typeface="Times New Roman" panose="02020603050405020304" pitchFamily="18" charset="0"/>
              </a:rPr>
              <a:t> and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values</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stability</a:t>
            </a:r>
            <a:r>
              <a:rPr lang="de-AT" sz="1800" dirty="0">
                <a:effectLst/>
                <a:latin typeface="Calibri" panose="020F0502020204030204" pitchFamily="34" charset="0"/>
                <a:ea typeface="Calibri" panose="020F0502020204030204" pitchFamily="34" charset="0"/>
                <a:cs typeface="Times New Roman" panose="02020603050405020304" pitchFamily="18" charset="0"/>
              </a:rPr>
              <a:t> and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predictability</a:t>
            </a:r>
            <a:r>
              <a:rPr lang="de-AT" sz="1800" dirty="0">
                <a:effectLst/>
                <a:latin typeface="Calibri" panose="020F0502020204030204" pitchFamily="34" charset="0"/>
                <a:ea typeface="Calibri" panose="020F0502020204030204" pitchFamily="34" charset="0"/>
                <a:cs typeface="Times New Roman" panose="02020603050405020304" pitchFamily="18" charset="0"/>
              </a:rPr>
              <a:t> in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monthly</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payments</a:t>
            </a:r>
            <a:r>
              <a:rPr lang="de-AT" sz="1800" dirty="0">
                <a:effectLst/>
                <a:latin typeface="Calibri" panose="020F0502020204030204" pitchFamily="34" charset="0"/>
                <a:ea typeface="Calibri" panose="020F0502020204030204" pitchFamily="34" charset="0"/>
                <a:cs typeface="Times New Roman" panose="02020603050405020304" pitchFamily="18" charset="0"/>
              </a:rPr>
              <a:t>, a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fixed</a:t>
            </a:r>
            <a:r>
              <a:rPr lang="de-AT" sz="1800" dirty="0">
                <a:effectLst/>
                <a:latin typeface="Calibri" panose="020F0502020204030204" pitchFamily="34" charset="0"/>
                <a:ea typeface="Calibri" panose="020F0502020204030204" pitchFamily="34" charset="0"/>
                <a:cs typeface="Times New Roman" panose="02020603050405020304" pitchFamily="18" charset="0"/>
              </a:rPr>
              <a:t>-rate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loan</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provides</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assurance</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that</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interest</a:t>
            </a:r>
            <a:r>
              <a:rPr lang="de-AT" sz="1800" dirty="0">
                <a:effectLst/>
                <a:latin typeface="Calibri" panose="020F0502020204030204" pitchFamily="34" charset="0"/>
                <a:ea typeface="Calibri" panose="020F0502020204030204" pitchFamily="34" charset="0"/>
                <a:cs typeface="Times New Roman" panose="02020603050405020304" pitchFamily="18" charset="0"/>
              </a:rPr>
              <a:t> rate and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monthly</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payments</a:t>
            </a:r>
            <a:r>
              <a:rPr lang="de-AT" sz="1800" dirty="0">
                <a:effectLst/>
                <a:latin typeface="Calibri" panose="020F0502020204030204" pitchFamily="34" charset="0"/>
                <a:ea typeface="Calibri" panose="020F0502020204030204" pitchFamily="34" charset="0"/>
                <a:cs typeface="Times New Roman" panose="02020603050405020304" pitchFamily="18" charset="0"/>
              </a:rPr>
              <a:t> will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remain</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constant</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throughout</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loan</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term</a:t>
            </a:r>
            <a:r>
              <a:rPr lang="de-AT" sz="1800" dirty="0">
                <a:effectLst/>
                <a:latin typeface="Calibri" panose="020F0502020204030204" pitchFamily="34" charset="0"/>
                <a:ea typeface="Calibri" panose="020F0502020204030204" pitchFamily="34" charset="0"/>
                <a:cs typeface="Times New Roman" panose="02020603050405020304" pitchFamily="18" charset="0"/>
              </a:rPr>
              <a:t>. This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protects</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borrower</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from</a:t>
            </a:r>
            <a:r>
              <a:rPr lang="de-AT" sz="1800" dirty="0">
                <a:effectLst/>
                <a:latin typeface="Calibri" panose="020F0502020204030204" pitchFamily="34" charset="0"/>
                <a:ea typeface="Calibri" panose="020F0502020204030204" pitchFamily="34" charset="0"/>
                <a:cs typeface="Times New Roman" panose="02020603050405020304" pitchFamily="18" charset="0"/>
              </a:rPr>
              <a:t> potential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future</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interest</a:t>
            </a:r>
            <a:r>
              <a:rPr lang="de-AT" sz="1800" dirty="0">
                <a:effectLst/>
                <a:latin typeface="Calibri" panose="020F0502020204030204" pitchFamily="34" charset="0"/>
                <a:ea typeface="Calibri" panose="020F0502020204030204" pitchFamily="34" charset="0"/>
                <a:cs typeface="Times New Roman" panose="02020603050405020304" pitchFamily="18" charset="0"/>
              </a:rPr>
              <a:t> rate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hikes</a:t>
            </a:r>
            <a:r>
              <a:rPr lang="de-AT" sz="1800" dirty="0">
                <a:effectLst/>
                <a:latin typeface="Calibri" panose="020F0502020204030204" pitchFamily="34" charset="0"/>
                <a:ea typeface="Calibri" panose="020F0502020204030204" pitchFamily="34" charset="0"/>
                <a:cs typeface="Times New Roman" panose="02020603050405020304" pitchFamily="18" charset="0"/>
              </a:rPr>
              <a:t> and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allows</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for</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easier</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budgeting</a:t>
            </a:r>
            <a:r>
              <a:rPr lang="de-AT" sz="1800" dirty="0">
                <a:effectLst/>
                <a:latin typeface="Calibri" panose="020F0502020204030204" pitchFamily="34" charset="0"/>
                <a:ea typeface="Calibri" panose="020F0502020204030204" pitchFamily="34" charset="0"/>
                <a:cs typeface="Times New Roman" panose="02020603050405020304" pitchFamily="18" charset="0"/>
              </a:rPr>
              <a:t> and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financial</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planning</a:t>
            </a:r>
            <a:r>
              <a:rPr lang="de-AT" sz="1800" dirty="0">
                <a:effectLst/>
                <a:latin typeface="Calibri" panose="020F0502020204030204" pitchFamily="34" charset="0"/>
                <a:ea typeface="Calibri" panose="020F0502020204030204" pitchFamily="34" charset="0"/>
                <a:cs typeface="Times New Roman" panose="02020603050405020304" pitchFamily="18" charset="0"/>
              </a:rPr>
              <a:t>.</a:t>
            </a:r>
          </a:p>
          <a:p>
            <a:r>
              <a:rPr lang="de-AT"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4" name="Google Shape;194;p4:notes">
            <a:extLst>
              <a:ext uri="{FF2B5EF4-FFF2-40B4-BE49-F238E27FC236}">
                <a16:creationId xmlns:a16="http://schemas.microsoft.com/office/drawing/2014/main" id="{ABC603A7-8630-91F1-6693-6A4D40F4993F}"/>
              </a:ext>
            </a:extLst>
          </p:cNvPr>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3024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D9629AA7-B27F-EF48-AD92-05A469C8DD8C}"/>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4B296A55-CD7F-4643-D588-67745337032F}"/>
              </a:ext>
            </a:extLst>
          </p:cNvPr>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Scenario 2: Funding a College Education</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Considerations</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You're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financing</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your</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child's</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college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education</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You</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anticipate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needing</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funds</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over</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several</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years</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Interest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rates</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currently</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low</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but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could</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rise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during</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loan</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term</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Determine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whether</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to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finance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college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education</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with</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fixed</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-rate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or</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variable-rate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student</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loan</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Justify</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your</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decision</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considering</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long</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-term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nature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of</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loan</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potential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interest</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rate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changes</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endPar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e-AT" sz="1800" dirty="0">
                <a:effectLst/>
                <a:latin typeface="Calibri" panose="020F0502020204030204" pitchFamily="34" charset="0"/>
                <a:ea typeface="Calibri" panose="020F0502020204030204" pitchFamily="34" charset="0"/>
                <a:cs typeface="Times New Roman" panose="02020603050405020304" pitchFamily="18" charset="0"/>
              </a:rPr>
              <a:t>Solution: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For</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financing</a:t>
            </a:r>
            <a:r>
              <a:rPr lang="de-AT" sz="1800" dirty="0">
                <a:effectLst/>
                <a:latin typeface="Calibri" panose="020F0502020204030204" pitchFamily="34" charset="0"/>
                <a:ea typeface="Calibri" panose="020F0502020204030204" pitchFamily="34" charset="0"/>
                <a:cs typeface="Times New Roman" panose="02020603050405020304" pitchFamily="18" charset="0"/>
              </a:rPr>
              <a:t> a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college</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education</a:t>
            </a:r>
            <a:r>
              <a:rPr lang="de-AT" sz="1800" dirty="0">
                <a:effectLst/>
                <a:latin typeface="Calibri" panose="020F0502020204030204" pitchFamily="34" charset="0"/>
                <a:ea typeface="Calibri" panose="020F0502020204030204" pitchFamily="34" charset="0"/>
                <a:cs typeface="Times New Roman" panose="02020603050405020304" pitchFamily="18" charset="0"/>
              </a:rPr>
              <a:t>, a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fixed</a:t>
            </a:r>
            <a:r>
              <a:rPr lang="de-AT" sz="1800" dirty="0">
                <a:effectLst/>
                <a:latin typeface="Calibri" panose="020F0502020204030204" pitchFamily="34" charset="0"/>
                <a:ea typeface="Calibri" panose="020F0502020204030204" pitchFamily="34" charset="0"/>
                <a:cs typeface="Times New Roman" panose="02020603050405020304" pitchFamily="18" charset="0"/>
              </a:rPr>
              <a:t>-rate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student</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loan</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would</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be</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recommended</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option</a:t>
            </a:r>
            <a:r>
              <a:rPr lang="de-AT" sz="1800" dirty="0">
                <a:effectLst/>
                <a:latin typeface="Calibri" panose="020F0502020204030204" pitchFamily="34" charset="0"/>
                <a:ea typeface="Calibri" panose="020F0502020204030204" pitchFamily="34" charset="0"/>
                <a:cs typeface="Times New Roman" panose="02020603050405020304" pitchFamily="18" charset="0"/>
              </a:rPr>
              <a:t>. Given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long</a:t>
            </a:r>
            <a:r>
              <a:rPr lang="de-AT" sz="1800" dirty="0">
                <a:effectLst/>
                <a:latin typeface="Calibri" panose="020F0502020204030204" pitchFamily="34" charset="0"/>
                <a:ea typeface="Calibri" panose="020F0502020204030204" pitchFamily="34" charset="0"/>
                <a:cs typeface="Times New Roman" panose="02020603050405020304" pitchFamily="18" charset="0"/>
              </a:rPr>
              <a:t>-term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nature</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of</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loan</a:t>
            </a:r>
            <a:r>
              <a:rPr lang="de-AT" sz="1800" dirty="0">
                <a:effectLst/>
                <a:latin typeface="Calibri" panose="020F0502020204030204" pitchFamily="34" charset="0"/>
                <a:ea typeface="Calibri" panose="020F0502020204030204" pitchFamily="34" charset="0"/>
                <a:cs typeface="Times New Roman" panose="02020603050405020304" pitchFamily="18" charset="0"/>
              </a:rPr>
              <a:t> and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uncertainty</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regarding</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future</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interest</a:t>
            </a:r>
            <a:r>
              <a:rPr lang="de-AT" sz="1800" dirty="0">
                <a:effectLst/>
                <a:latin typeface="Calibri" panose="020F0502020204030204" pitchFamily="34" charset="0"/>
                <a:ea typeface="Calibri" panose="020F0502020204030204" pitchFamily="34" charset="0"/>
                <a:cs typeface="Times New Roman" panose="02020603050405020304" pitchFamily="18" charset="0"/>
              </a:rPr>
              <a:t> rate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changes</a:t>
            </a:r>
            <a:r>
              <a:rPr lang="de-AT" sz="1800" dirty="0">
                <a:effectLst/>
                <a:latin typeface="Calibri" panose="020F0502020204030204" pitchFamily="34" charset="0"/>
                <a:ea typeface="Calibri" panose="020F0502020204030204" pitchFamily="34" charset="0"/>
                <a:cs typeface="Times New Roman" panose="02020603050405020304" pitchFamily="18" charset="0"/>
              </a:rPr>
              <a:t>, a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fixed</a:t>
            </a:r>
            <a:r>
              <a:rPr lang="de-AT" sz="1800" dirty="0">
                <a:effectLst/>
                <a:latin typeface="Calibri" panose="020F0502020204030204" pitchFamily="34" charset="0"/>
                <a:ea typeface="Calibri" panose="020F0502020204030204" pitchFamily="34" charset="0"/>
                <a:cs typeface="Times New Roman" panose="02020603050405020304" pitchFamily="18" charset="0"/>
              </a:rPr>
              <a:t>-rate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loan</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provides</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peace</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of</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mind</a:t>
            </a:r>
            <a:r>
              <a:rPr lang="de-AT" sz="1800" dirty="0">
                <a:effectLst/>
                <a:latin typeface="Calibri" panose="020F0502020204030204" pitchFamily="34" charset="0"/>
                <a:ea typeface="Calibri" panose="020F0502020204030204" pitchFamily="34" charset="0"/>
                <a:cs typeface="Times New Roman" panose="02020603050405020304" pitchFamily="18" charset="0"/>
              </a:rPr>
              <a:t> and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stability</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for</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both</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borrower</a:t>
            </a:r>
            <a:r>
              <a:rPr lang="de-AT" sz="1800" dirty="0">
                <a:effectLst/>
                <a:latin typeface="Calibri" panose="020F0502020204030204" pitchFamily="34" charset="0"/>
                <a:ea typeface="Calibri" panose="020F0502020204030204" pitchFamily="34" charset="0"/>
                <a:cs typeface="Times New Roman" panose="02020603050405020304" pitchFamily="18" charset="0"/>
              </a:rPr>
              <a:t> and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student</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Consistent</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monthly</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payments</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make</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it</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easier</a:t>
            </a:r>
            <a:r>
              <a:rPr lang="de-AT" sz="1800" dirty="0">
                <a:effectLst/>
                <a:latin typeface="Calibri" panose="020F0502020204030204" pitchFamily="34" charset="0"/>
                <a:ea typeface="Calibri" panose="020F0502020204030204" pitchFamily="34" charset="0"/>
                <a:cs typeface="Times New Roman" panose="02020603050405020304" pitchFamily="18" charset="0"/>
              </a:rPr>
              <a:t> to plan and manage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expenses</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over</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duration</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of</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education</a:t>
            </a:r>
            <a:r>
              <a:rPr lang="de-AT"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4" name="Google Shape;194;p4:notes">
            <a:extLst>
              <a:ext uri="{FF2B5EF4-FFF2-40B4-BE49-F238E27FC236}">
                <a16:creationId xmlns:a16="http://schemas.microsoft.com/office/drawing/2014/main" id="{5E8F93F6-0810-1414-FF3C-A7657CBB3616}"/>
              </a:ext>
            </a:extLst>
          </p:cNvPr>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7530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7240B6CC-D14C-EAF0-306C-4AD0693F3DD4}"/>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2E35B57B-BB96-535C-77A5-16E3E90001ED}"/>
              </a:ext>
            </a:extLst>
          </p:cNvPr>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Scenario 3: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Renovating</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Home</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Considerations</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You're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renovating</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your</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home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to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increase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its</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value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improve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your</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living</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space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The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renovation</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project</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is</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expected</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to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completed</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within</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year</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Interest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rates</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currently</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low</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but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could</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fluctuate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during</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renovation</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period</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Choose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between</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fixed</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-rate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or</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variable-rate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loan</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to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finance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home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renovation</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Discuss</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advantages</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of</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each</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option</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considering</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short</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-term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nature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of</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loan</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potential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interest</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rate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fluctuations</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endPar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de-AT" sz="1800" dirty="0">
                <a:effectLst/>
                <a:latin typeface="Calibri" panose="020F0502020204030204" pitchFamily="34" charset="0"/>
                <a:ea typeface="Calibri" panose="020F0502020204030204" pitchFamily="34" charset="0"/>
                <a:cs typeface="Times New Roman" panose="02020603050405020304" pitchFamily="18" charset="0"/>
              </a:rPr>
              <a:t>Solution: In this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scenario</a:t>
            </a:r>
            <a:r>
              <a:rPr lang="de-AT" sz="1800" dirty="0">
                <a:effectLst/>
                <a:latin typeface="Calibri" panose="020F0502020204030204" pitchFamily="34" charset="0"/>
                <a:ea typeface="Calibri" panose="020F0502020204030204" pitchFamily="34" charset="0"/>
                <a:cs typeface="Times New Roman" panose="02020603050405020304" pitchFamily="18" charset="0"/>
              </a:rPr>
              <a:t>, a variable-rate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loan</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may</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be</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more</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suitable</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choice</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for</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financing</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home</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renovation</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project</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Since</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renovation</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is</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expected</a:t>
            </a:r>
            <a:r>
              <a:rPr lang="de-AT" sz="1800" dirty="0">
                <a:effectLst/>
                <a:latin typeface="Calibri" panose="020F0502020204030204" pitchFamily="34" charset="0"/>
                <a:ea typeface="Calibri" panose="020F0502020204030204" pitchFamily="34" charset="0"/>
                <a:cs typeface="Times New Roman" panose="02020603050405020304" pitchFamily="18" charset="0"/>
              </a:rPr>
              <a:t> to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be</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completed</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within</a:t>
            </a:r>
            <a:r>
              <a:rPr lang="de-AT" sz="1800" dirty="0">
                <a:effectLst/>
                <a:latin typeface="Calibri" panose="020F0502020204030204" pitchFamily="34" charset="0"/>
                <a:ea typeface="Calibri" panose="020F0502020204030204" pitchFamily="34" charset="0"/>
                <a:cs typeface="Times New Roman" panose="02020603050405020304" pitchFamily="18" charset="0"/>
              </a:rPr>
              <a:t> a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relatively</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short</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period</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borrower</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may</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benefit</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from</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lower</a:t>
            </a:r>
            <a:r>
              <a:rPr lang="de-AT" sz="1800" dirty="0">
                <a:effectLst/>
                <a:latin typeface="Calibri" panose="020F0502020204030204" pitchFamily="34" charset="0"/>
                <a:ea typeface="Calibri" panose="020F0502020204030204" pitchFamily="34" charset="0"/>
                <a:cs typeface="Times New Roman" panose="02020603050405020304" pitchFamily="18" charset="0"/>
              </a:rPr>
              <a:t> initial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interest</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rates</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offered</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by</a:t>
            </a:r>
            <a:r>
              <a:rPr lang="de-AT" sz="1800" dirty="0">
                <a:effectLst/>
                <a:latin typeface="Calibri" panose="020F0502020204030204" pitchFamily="34" charset="0"/>
                <a:ea typeface="Calibri" panose="020F0502020204030204" pitchFamily="34" charset="0"/>
                <a:cs typeface="Times New Roman" panose="02020603050405020304" pitchFamily="18" charset="0"/>
              </a:rPr>
              <a:t> variable-rate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loans</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Additionally</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flexibility</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of</a:t>
            </a:r>
            <a:r>
              <a:rPr lang="de-AT" sz="1800" dirty="0">
                <a:effectLst/>
                <a:latin typeface="Calibri" panose="020F0502020204030204" pitchFamily="34" charset="0"/>
                <a:ea typeface="Calibri" panose="020F0502020204030204" pitchFamily="34" charset="0"/>
                <a:cs typeface="Times New Roman" panose="02020603050405020304" pitchFamily="18" charset="0"/>
              </a:rPr>
              <a:t> variable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rates</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may</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be</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advantageous</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especially</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if</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borrower</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anticipates</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paying</a:t>
            </a:r>
            <a:r>
              <a:rPr lang="de-AT" sz="1800" dirty="0">
                <a:effectLst/>
                <a:latin typeface="Calibri" panose="020F0502020204030204" pitchFamily="34" charset="0"/>
                <a:ea typeface="Calibri" panose="020F0502020204030204" pitchFamily="34" charset="0"/>
                <a:cs typeface="Times New Roman" panose="02020603050405020304" pitchFamily="18" charset="0"/>
              </a:rPr>
              <a:t> off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loan</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quickly</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or</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believes</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that</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interest</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rates</a:t>
            </a:r>
            <a:r>
              <a:rPr lang="de-AT" sz="1800" dirty="0">
                <a:effectLst/>
                <a:latin typeface="Calibri" panose="020F0502020204030204" pitchFamily="34" charset="0"/>
                <a:ea typeface="Calibri" panose="020F0502020204030204" pitchFamily="34" charset="0"/>
                <a:cs typeface="Times New Roman" panose="02020603050405020304" pitchFamily="18" charset="0"/>
              </a:rPr>
              <a:t> will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remain</a:t>
            </a:r>
            <a:r>
              <a:rPr lang="de-AT" sz="1800" dirty="0">
                <a:effectLst/>
                <a:latin typeface="Calibri" panose="020F0502020204030204" pitchFamily="34" charset="0"/>
                <a:ea typeface="Calibri" panose="020F0502020204030204" pitchFamily="34" charset="0"/>
                <a:cs typeface="Times New Roman" panose="02020603050405020304" pitchFamily="18" charset="0"/>
              </a:rPr>
              <a:t> favorable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during</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renovation</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period</a:t>
            </a:r>
            <a:r>
              <a:rPr lang="de-AT" sz="1800" dirty="0">
                <a:effectLst/>
                <a:latin typeface="Calibri" panose="020F0502020204030204" pitchFamily="34" charset="0"/>
                <a:ea typeface="Calibri" panose="020F0502020204030204" pitchFamily="34" charset="0"/>
                <a:cs typeface="Times New Roman" panose="02020603050405020304" pitchFamily="18" charset="0"/>
              </a:rPr>
              <a:t>.</a:t>
            </a:r>
          </a:p>
          <a:p>
            <a:r>
              <a:rPr lang="de-AT"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4" name="Google Shape;194;p4:notes">
            <a:extLst>
              <a:ext uri="{FF2B5EF4-FFF2-40B4-BE49-F238E27FC236}">
                <a16:creationId xmlns:a16="http://schemas.microsoft.com/office/drawing/2014/main" id="{807F500B-7345-AE7F-7B46-30F3CB7AAA75}"/>
              </a:ext>
            </a:extLst>
          </p:cNvPr>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0156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68D4161D-0E0C-0925-89CF-9E430B080A79}"/>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09917003-2209-FA07-ACD8-25FE85A41FD3}"/>
              </a:ext>
            </a:extLst>
          </p:cNvPr>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Scenario 4: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Consolidating</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Debt</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de-AT" sz="18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p>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Considerations</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You're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consolidating</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high-</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interest</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credit</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card</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debt</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into</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single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loan</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You</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want</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to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pay</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off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debt</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as</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quickly</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as</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possible.</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Interest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rates</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historic</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lows</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but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could</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increase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future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Determine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whether</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to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use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fixed</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-rate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or</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variable-rate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loan</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debt</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consolidation</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Explain</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your</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decision</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considering</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goal</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of</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paying</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off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debt</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quickly</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potential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interest</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rate </a:t>
            </a:r>
            <a:r>
              <a:rPr lang="de-AT"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changes</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endPar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e-AT" sz="1800" dirty="0">
                <a:effectLst/>
                <a:latin typeface="Calibri" panose="020F0502020204030204" pitchFamily="34" charset="0"/>
                <a:ea typeface="Calibri" panose="020F0502020204030204" pitchFamily="34" charset="0"/>
                <a:cs typeface="Times New Roman" panose="02020603050405020304" pitchFamily="18" charset="0"/>
              </a:rPr>
              <a:t>Solution: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When</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consolidating</a:t>
            </a:r>
            <a:r>
              <a:rPr lang="de-AT" sz="1800" dirty="0">
                <a:effectLst/>
                <a:latin typeface="Calibri" panose="020F0502020204030204" pitchFamily="34" charset="0"/>
                <a:ea typeface="Calibri" panose="020F0502020204030204" pitchFamily="34" charset="0"/>
                <a:cs typeface="Times New Roman" panose="02020603050405020304" pitchFamily="18" charset="0"/>
              </a:rPr>
              <a:t> high-</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interest</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credit</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card</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debt</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into</a:t>
            </a:r>
            <a:r>
              <a:rPr lang="de-AT" sz="1800" dirty="0">
                <a:effectLst/>
                <a:latin typeface="Calibri" panose="020F0502020204030204" pitchFamily="34" charset="0"/>
                <a:ea typeface="Calibri" panose="020F0502020204030204" pitchFamily="34" charset="0"/>
                <a:cs typeface="Times New Roman" panose="02020603050405020304" pitchFamily="18" charset="0"/>
              </a:rPr>
              <a:t> a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single</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loan</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opting</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for</a:t>
            </a:r>
            <a:r>
              <a:rPr lang="de-AT" sz="1800" dirty="0">
                <a:effectLst/>
                <a:latin typeface="Calibri" panose="020F0502020204030204" pitchFamily="34" charset="0"/>
                <a:ea typeface="Calibri" panose="020F0502020204030204" pitchFamily="34" charset="0"/>
                <a:cs typeface="Times New Roman" panose="02020603050405020304" pitchFamily="18" charset="0"/>
              </a:rPr>
              <a:t> a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fixed</a:t>
            </a:r>
            <a:r>
              <a:rPr lang="de-AT" sz="1800" dirty="0">
                <a:effectLst/>
                <a:latin typeface="Calibri" panose="020F0502020204030204" pitchFamily="34" charset="0"/>
                <a:ea typeface="Calibri" panose="020F0502020204030204" pitchFamily="34" charset="0"/>
                <a:cs typeface="Times New Roman" panose="02020603050405020304" pitchFamily="18" charset="0"/>
              </a:rPr>
              <a:t>-rate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loan</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would</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be</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advisable</a:t>
            </a:r>
            <a:r>
              <a:rPr lang="de-AT" sz="1800" dirty="0">
                <a:effectLst/>
                <a:latin typeface="Calibri" panose="020F0502020204030204" pitchFamily="34" charset="0"/>
                <a:ea typeface="Calibri" panose="020F0502020204030204" pitchFamily="34" charset="0"/>
                <a:cs typeface="Times New Roman" panose="02020603050405020304" pitchFamily="18" charset="0"/>
              </a:rPr>
              <a:t>. The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primary</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goal</a:t>
            </a:r>
            <a:r>
              <a:rPr lang="de-AT" sz="1800" dirty="0">
                <a:effectLst/>
                <a:latin typeface="Calibri" panose="020F0502020204030204" pitchFamily="34" charset="0"/>
                <a:ea typeface="Calibri" panose="020F0502020204030204" pitchFamily="34" charset="0"/>
                <a:cs typeface="Times New Roman" panose="02020603050405020304" pitchFamily="18" charset="0"/>
              </a:rPr>
              <a:t> in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debt</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consolidation</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is</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typically</a:t>
            </a:r>
            <a:r>
              <a:rPr lang="de-AT" sz="1800" dirty="0">
                <a:effectLst/>
                <a:latin typeface="Calibri" panose="020F0502020204030204" pitchFamily="34" charset="0"/>
                <a:ea typeface="Calibri" panose="020F0502020204030204" pitchFamily="34" charset="0"/>
                <a:cs typeface="Times New Roman" panose="02020603050405020304" pitchFamily="18" charset="0"/>
              </a:rPr>
              <a:t> to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pay</a:t>
            </a:r>
            <a:r>
              <a:rPr lang="de-AT" sz="1800" dirty="0">
                <a:effectLst/>
                <a:latin typeface="Calibri" panose="020F0502020204030204" pitchFamily="34" charset="0"/>
                <a:ea typeface="Calibri" panose="020F0502020204030204" pitchFamily="34" charset="0"/>
                <a:cs typeface="Times New Roman" panose="02020603050405020304" pitchFamily="18" charset="0"/>
              </a:rPr>
              <a:t> off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debt</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as</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quickly</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as</a:t>
            </a:r>
            <a:r>
              <a:rPr lang="de-AT" sz="1800" dirty="0">
                <a:effectLst/>
                <a:latin typeface="Calibri" panose="020F0502020204030204" pitchFamily="34" charset="0"/>
                <a:ea typeface="Calibri" panose="020F0502020204030204" pitchFamily="34" charset="0"/>
                <a:cs typeface="Times New Roman" panose="02020603050405020304" pitchFamily="18" charset="0"/>
              </a:rPr>
              <a:t> possible and to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avoid</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further</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financial</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strain</a:t>
            </a:r>
            <a:r>
              <a:rPr lang="de-AT" sz="1800" dirty="0">
                <a:effectLst/>
                <a:latin typeface="Calibri" panose="020F0502020204030204" pitchFamily="34" charset="0"/>
                <a:ea typeface="Calibri" panose="020F0502020204030204" pitchFamily="34" charset="0"/>
                <a:cs typeface="Times New Roman" panose="02020603050405020304" pitchFamily="18" charset="0"/>
              </a:rPr>
              <a:t>. With a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fixed</a:t>
            </a:r>
            <a:r>
              <a:rPr lang="de-AT" sz="1800" dirty="0">
                <a:effectLst/>
                <a:latin typeface="Calibri" panose="020F0502020204030204" pitchFamily="34" charset="0"/>
                <a:ea typeface="Calibri" panose="020F0502020204030204" pitchFamily="34" charset="0"/>
                <a:cs typeface="Times New Roman" panose="02020603050405020304" pitchFamily="18" charset="0"/>
              </a:rPr>
              <a:t>-rate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loan</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borrower</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can</a:t>
            </a:r>
            <a:r>
              <a:rPr lang="de-AT" sz="1800" dirty="0">
                <a:effectLst/>
                <a:latin typeface="Calibri" panose="020F0502020204030204" pitchFamily="34" charset="0"/>
                <a:ea typeface="Calibri" panose="020F0502020204030204" pitchFamily="34" charset="0"/>
                <a:cs typeface="Times New Roman" panose="02020603050405020304" pitchFamily="18" charset="0"/>
              </a:rPr>
              <a:t> lock in a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stable</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interest</a:t>
            </a:r>
            <a:r>
              <a:rPr lang="de-AT" sz="1800" dirty="0">
                <a:effectLst/>
                <a:latin typeface="Calibri" panose="020F0502020204030204" pitchFamily="34" charset="0"/>
                <a:ea typeface="Calibri" panose="020F0502020204030204" pitchFamily="34" charset="0"/>
                <a:cs typeface="Times New Roman" panose="02020603050405020304" pitchFamily="18" charset="0"/>
              </a:rPr>
              <a:t> rate,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making</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it</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easier</a:t>
            </a:r>
            <a:r>
              <a:rPr lang="de-AT" sz="1800" dirty="0">
                <a:effectLst/>
                <a:latin typeface="Calibri" panose="020F0502020204030204" pitchFamily="34" charset="0"/>
                <a:ea typeface="Calibri" panose="020F0502020204030204" pitchFamily="34" charset="0"/>
                <a:cs typeface="Times New Roman" panose="02020603050405020304" pitchFamily="18" charset="0"/>
              </a:rPr>
              <a:t> to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predict</a:t>
            </a:r>
            <a:r>
              <a:rPr lang="de-AT" sz="1800" dirty="0">
                <a:effectLst/>
                <a:latin typeface="Calibri" panose="020F0502020204030204" pitchFamily="34" charset="0"/>
                <a:ea typeface="Calibri" panose="020F0502020204030204" pitchFamily="34" charset="0"/>
                <a:cs typeface="Times New Roman" panose="02020603050405020304" pitchFamily="18" charset="0"/>
              </a:rPr>
              <a:t> and manage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monthly</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payments</a:t>
            </a:r>
            <a:r>
              <a:rPr lang="de-AT" sz="1800" dirty="0">
                <a:effectLst/>
                <a:latin typeface="Calibri" panose="020F0502020204030204" pitchFamily="34" charset="0"/>
                <a:ea typeface="Calibri" panose="020F0502020204030204" pitchFamily="34" charset="0"/>
                <a:cs typeface="Times New Roman" panose="02020603050405020304" pitchFamily="18" charset="0"/>
              </a:rPr>
              <a:t>. This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provides</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certainty</a:t>
            </a:r>
            <a:r>
              <a:rPr lang="de-AT" sz="1800" dirty="0">
                <a:effectLst/>
                <a:latin typeface="Calibri" panose="020F0502020204030204" pitchFamily="34" charset="0"/>
                <a:ea typeface="Calibri" panose="020F0502020204030204" pitchFamily="34" charset="0"/>
                <a:cs typeface="Times New Roman" panose="02020603050405020304" pitchFamily="18" charset="0"/>
              </a:rPr>
              <a:t> and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helps</a:t>
            </a:r>
            <a:r>
              <a:rPr lang="de-AT" sz="1800" dirty="0">
                <a:effectLst/>
                <a:latin typeface="Calibri" panose="020F0502020204030204" pitchFamily="34" charset="0"/>
                <a:ea typeface="Calibri" panose="020F0502020204030204" pitchFamily="34" charset="0"/>
                <a:cs typeface="Times New Roman" panose="02020603050405020304" pitchFamily="18" charset="0"/>
              </a:rPr>
              <a:t> to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avoid</a:t>
            </a:r>
            <a:r>
              <a:rPr lang="de-AT" sz="1800" dirty="0">
                <a:effectLst/>
                <a:latin typeface="Calibri" panose="020F0502020204030204" pitchFamily="34" charset="0"/>
                <a:ea typeface="Calibri" panose="020F0502020204030204" pitchFamily="34" charset="0"/>
                <a:cs typeface="Times New Roman" panose="02020603050405020304" pitchFamily="18" charset="0"/>
              </a:rPr>
              <a:t> potential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interest</a:t>
            </a:r>
            <a:r>
              <a:rPr lang="de-AT" sz="1800" dirty="0">
                <a:effectLst/>
                <a:latin typeface="Calibri" panose="020F0502020204030204" pitchFamily="34" charset="0"/>
                <a:ea typeface="Calibri" panose="020F0502020204030204" pitchFamily="34" charset="0"/>
                <a:cs typeface="Times New Roman" panose="02020603050405020304" pitchFamily="18" charset="0"/>
              </a:rPr>
              <a:t> rate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increases</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that</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could</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hinder</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debt</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repayment</a:t>
            </a:r>
            <a:r>
              <a:rPr lang="de-AT" sz="1800" dirty="0">
                <a:effectLst/>
                <a:latin typeface="Calibri" panose="020F0502020204030204" pitchFamily="34" charset="0"/>
                <a:ea typeface="Calibri" panose="020F0502020204030204" pitchFamily="34" charset="0"/>
                <a:cs typeface="Times New Roman" panose="02020603050405020304" pitchFamily="18" charset="0"/>
              </a:rPr>
              <a:t> </a:t>
            </a:r>
            <a:r>
              <a:rPr lang="de-AT" sz="1800" dirty="0" err="1">
                <a:effectLst/>
                <a:latin typeface="Calibri" panose="020F0502020204030204" pitchFamily="34" charset="0"/>
                <a:ea typeface="Calibri" panose="020F0502020204030204" pitchFamily="34" charset="0"/>
                <a:cs typeface="Times New Roman" panose="02020603050405020304" pitchFamily="18" charset="0"/>
              </a:rPr>
              <a:t>efforts</a:t>
            </a:r>
            <a:r>
              <a:rPr lang="de-AT"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4" name="Google Shape;194;p4:notes">
            <a:extLst>
              <a:ext uri="{FF2B5EF4-FFF2-40B4-BE49-F238E27FC236}">
                <a16:creationId xmlns:a16="http://schemas.microsoft.com/office/drawing/2014/main" id="{72CD1BC4-363B-8602-83B1-9EB14AEA8C3B}"/>
              </a:ext>
            </a:extLst>
          </p:cNvPr>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5237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marL="4572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0" i="0" u="none" strike="noStrike" cap="none" dirty="0">
                <a:solidFill>
                  <a:srgbClr val="000000"/>
                </a:solidFill>
                <a:effectLst/>
                <a:latin typeface="Century Gothic" panose="020B0502020202020204" pitchFamily="34" charset="0"/>
                <a:ea typeface="Times New Roman" panose="02020603050405020304" pitchFamily="18" charset="0"/>
                <a:cs typeface="Calibri"/>
                <a:sym typeface="Calibri"/>
              </a:rPr>
              <a:t>There are various </a:t>
            </a:r>
            <a:r>
              <a:rPr lang="en-US" sz="1200" dirty="0">
                <a:solidFill>
                  <a:srgbClr val="000000"/>
                </a:solidFill>
                <a:effectLst/>
                <a:latin typeface="Century Gothic" panose="020B0502020202020204" pitchFamily="34" charset="0"/>
                <a:ea typeface="Times New Roman" panose="02020603050405020304" pitchFamily="18" charset="0"/>
              </a:rPr>
              <a:t>types of loans available to borrowers, each catering to different needs and circumstances. </a:t>
            </a:r>
            <a:r>
              <a:rPr lang="en-US" sz="1800" dirty="0">
                <a:solidFill>
                  <a:srgbClr val="000000"/>
                </a:solidFill>
                <a:effectLst/>
                <a:latin typeface="Century Gothic" panose="020B0502020202020204" pitchFamily="34" charset="0"/>
                <a:ea typeface="Times New Roman" panose="02020603050405020304" pitchFamily="18" charset="0"/>
              </a:rPr>
              <a:t>Here some of the most typical are exposed. </a:t>
            </a:r>
            <a:endParaRPr lang="de-AT" sz="1800" dirty="0">
              <a:effectLst/>
              <a:latin typeface="Times New Roman" panose="02020603050405020304" pitchFamily="18" charset="0"/>
              <a:ea typeface="Times New Roman" panose="02020603050405020304" pitchFamily="18" charset="0"/>
            </a:endParaRPr>
          </a:p>
          <a:p>
            <a:pPr marL="4572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rgbClr val="000000"/>
              </a:solidFill>
              <a:effectLst/>
              <a:latin typeface="Century Gothic" panose="020B0502020202020204" pitchFamily="34" charset="0"/>
              <a:ea typeface="Times New Roman" panose="02020603050405020304" pitchFamily="18" charset="0"/>
            </a:endParaRPr>
          </a:p>
          <a:p>
            <a:pPr marL="4572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rgbClr val="000000"/>
                </a:solidFill>
                <a:effectLst/>
                <a:latin typeface="Century Gothic" panose="020B0502020202020204" pitchFamily="34" charset="0"/>
                <a:ea typeface="Times New Roman" panose="02020603050405020304" pitchFamily="18" charset="0"/>
              </a:rPr>
              <a:t>Personal loans are financial products provided by banks, credit unions, or online lenders to individuals for various personal expenses. These loans are typically unsecured, meaning they don't require collateral, and can be used for purposes such as debt consolidation, home improvements, or unexpected expenses.</a:t>
            </a:r>
          </a:p>
          <a:p>
            <a:pPr marL="4572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rgbClr val="000000"/>
                </a:solidFill>
                <a:effectLst/>
                <a:latin typeface="Century Gothic" panose="020B0502020202020204" pitchFamily="34" charset="0"/>
                <a:ea typeface="Times New Roman" panose="02020603050405020304" pitchFamily="18" charset="0"/>
              </a:rPr>
              <a:t>Mortgage loans are long-term loans used to finance the purchase of real estate, typically homes or investment properties. These loans are secured by the property being purchased, serving as collateral for the loan. If the borrower fails to repay the loan, the lender can foreclose on the property.</a:t>
            </a:r>
          </a:p>
          <a:p>
            <a:pPr marL="4572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rgbClr val="000000"/>
                </a:solidFill>
                <a:effectLst/>
                <a:latin typeface="Century Gothic" panose="020B0502020202020204" pitchFamily="34" charset="0"/>
                <a:ea typeface="Times New Roman" panose="02020603050405020304" pitchFamily="18" charset="0"/>
              </a:rPr>
              <a:t>Car loans are loans provided by financial institutions or dealerships to finance the purchase of a vehicle, such as a car, truck, or motorcycle. These loans can be secured or unsecured, depending on the lender and borrower's creditworthiness. Secured loans use the vehicle as collateral.</a:t>
            </a:r>
          </a:p>
          <a:p>
            <a:pPr marL="4572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rgbClr val="000000"/>
                </a:solidFill>
                <a:effectLst/>
                <a:latin typeface="Century Gothic" panose="020B0502020202020204" pitchFamily="34" charset="0"/>
                <a:ea typeface="Times New Roman" panose="02020603050405020304" pitchFamily="18" charset="0"/>
              </a:rPr>
              <a:t>Business loans are loans provided to businesses for various purposes, including startup costs, expansions, working capital, or equipment purchases.</a:t>
            </a:r>
          </a:p>
          <a:p>
            <a:pPr marL="4572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rgbClr val="000000"/>
                </a:solidFill>
                <a:effectLst/>
                <a:latin typeface="Century Gothic" panose="020B0502020202020204" pitchFamily="34" charset="0"/>
                <a:ea typeface="Times New Roman" panose="02020603050405020304" pitchFamily="18" charset="0"/>
              </a:rPr>
              <a:t>Student loans are specifically designed to finance education expenses, including tuition, books, and living expenses for students attending college or university.</a:t>
            </a:r>
          </a:p>
          <a:p>
            <a:pPr marL="4572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rgbClr val="000000"/>
                </a:solidFill>
                <a:effectLst/>
                <a:latin typeface="Century Gothic" panose="020B0502020202020204" pitchFamily="34" charset="0"/>
                <a:ea typeface="Times New Roman" panose="02020603050405020304" pitchFamily="18" charset="0"/>
              </a:rPr>
              <a:t>Payday loans are short-term loans typically due on the borrower's next payday, often with high interest rates and fees. These loans are usually used for emergency expenses.</a:t>
            </a:r>
          </a:p>
          <a:p>
            <a:pPr marL="4572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rgbClr val="000000"/>
                </a:solidFill>
                <a:effectLst/>
                <a:latin typeface="Century Gothic" panose="020B0502020202020204" pitchFamily="34" charset="0"/>
                <a:ea typeface="Times New Roman" panose="02020603050405020304" pitchFamily="18" charset="0"/>
              </a:rPr>
              <a:t>Consolidation loans are used to combine multiple debts into a single loan, often with a lower interest rate or monthly payment. This can simplify debt management and potentially save money on interest.</a:t>
            </a:r>
          </a:p>
          <a:p>
            <a:pPr marL="4572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rgbClr val="000000"/>
                </a:solidFill>
                <a:effectLst/>
                <a:latin typeface="Century Gothic" panose="020B0502020202020204" pitchFamily="34" charset="0"/>
                <a:ea typeface="Times New Roman" panose="02020603050405020304" pitchFamily="18" charset="0"/>
              </a:rPr>
              <a:t>Home equity loans allow homeowners to borrow against the equity in their home, using the home as collateral. These loans are often used for major expenses like home renovations or debt consolidation.</a:t>
            </a:r>
          </a:p>
          <a:p>
            <a:pPr marL="4572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rgbClr val="000000"/>
              </a:solidFill>
              <a:effectLst/>
              <a:latin typeface="Century Gothic" panose="020B0502020202020204" pitchFamily="34" charset="0"/>
              <a:ea typeface="Times New Roman" panose="02020603050405020304" pitchFamily="18" charset="0"/>
            </a:endParaRPr>
          </a:p>
          <a:p>
            <a:pPr marL="4572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rgbClr val="000000"/>
                </a:solidFill>
                <a:effectLst/>
                <a:latin typeface="Century Gothic" panose="020B0502020202020204" pitchFamily="34" charset="0"/>
                <a:ea typeface="Times New Roman" panose="02020603050405020304" pitchFamily="18" charset="0"/>
              </a:rPr>
              <a:t>Loans can be secured or unsecured, depending on the lender and the borrower's creditworthiness and financial stability.</a:t>
            </a:r>
          </a:p>
          <a:p>
            <a:pPr marL="4572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rgbClr val="000000"/>
              </a:solidFill>
              <a:effectLst/>
              <a:latin typeface="Century Gothic" panose="020B0502020202020204" pitchFamily="34" charset="0"/>
              <a:ea typeface="Times New Roman" panose="02020603050405020304" pitchFamily="18" charset="0"/>
            </a:endParaRPr>
          </a:p>
          <a:p>
            <a:pPr marL="4572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dirty="0">
                <a:solidFill>
                  <a:srgbClr val="0D0D0D"/>
                </a:solidFill>
                <a:effectLst/>
                <a:latin typeface="Söhne"/>
              </a:rPr>
              <a:t>As explained the landscape of loans encompasses a wide array of options tailored to meet diverse financial needs. Whether it's a personal loan for unexpected expenses, a mortgage loan for purchasing a home, an auto loan for a vehicle, or a business loan for entrepreneurial endeavors, the offerings vary not only from country to country but also from one financial institution to another.</a:t>
            </a:r>
          </a:p>
          <a:p>
            <a:pPr marL="4572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dirty="0">
              <a:solidFill>
                <a:srgbClr val="0D0D0D"/>
              </a:solidFill>
              <a:effectLst/>
              <a:latin typeface="Söhne"/>
              <a:ea typeface="Times New Roman" panose="02020603050405020304" pitchFamily="18" charset="0"/>
            </a:endParaRPr>
          </a:p>
          <a:p>
            <a:pPr marL="4572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dirty="0">
                <a:solidFill>
                  <a:srgbClr val="0D0D0D"/>
                </a:solidFill>
                <a:effectLst/>
                <a:latin typeface="Söhne"/>
              </a:rPr>
              <a:t>This diversity highlights the importance of thorough research and careful consideration when seeking financing. Borrowers must weigh factors such as interest rates, loan terms, fees, and repayment schedules to ensure they choose the loan that best aligns with their financial goals and circumstances. Additionally, borrowers should be mindful of their creditworthiness and financial stability, as these factors play a crucial role in the loan approval process.</a:t>
            </a:r>
            <a:endParaRPr lang="en-US" sz="1200" dirty="0">
              <a:solidFill>
                <a:srgbClr val="000000"/>
              </a:solidFill>
              <a:effectLst/>
              <a:latin typeface="Century Gothic" panose="020B0502020202020204" pitchFamily="34"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8223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6DE16728-F1CE-F4C0-4F8D-0B1E4E1A1ED5}"/>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38858A0D-4001-248C-91D6-B95681CD5172}"/>
              </a:ext>
            </a:extLst>
          </p:cNvPr>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l"/>
            <a:r>
              <a:rPr lang="en-US" sz="2800" b="0" i="0" dirty="0">
                <a:solidFill>
                  <a:srgbClr val="0D0D0D"/>
                </a:solidFill>
                <a:effectLst/>
                <a:latin typeface="Söhne"/>
              </a:rPr>
              <a:t>Other important terms that need to be understood are bank guarantee, liability credit, leasing contract, and credit assessment.</a:t>
            </a:r>
          </a:p>
          <a:p>
            <a:pPr algn="l"/>
            <a:endParaRPr lang="en-US" sz="2800" b="0" i="0" dirty="0">
              <a:solidFill>
                <a:srgbClr val="0D0D0D"/>
              </a:solidFill>
              <a:effectLst/>
              <a:latin typeface="Söhne"/>
            </a:endParaRPr>
          </a:p>
          <a:p>
            <a:pPr algn="l"/>
            <a:r>
              <a:rPr lang="en-US" sz="2800" b="0" i="0" dirty="0">
                <a:solidFill>
                  <a:srgbClr val="0D0D0D"/>
                </a:solidFill>
                <a:effectLst/>
                <a:latin typeface="Söhne"/>
              </a:rPr>
              <a:t>A bank guarantee is a commitment made by a bank on behalf of a customer to fulfill a contractual obligation if the customer fails to do so. It serves as a form of assurance to the beneficiary (e.g., a supplier or contractor) that they will receive payment or performance as specified in the contract, even if the customer defaults. Bank guarantees are often used in international trade, construction projects, and other business transactions to mitigate risks and build trust between parties.</a:t>
            </a:r>
          </a:p>
          <a:p>
            <a:pPr algn="l"/>
            <a:r>
              <a:rPr lang="en-US" sz="2800" b="0" i="0" dirty="0">
                <a:solidFill>
                  <a:srgbClr val="0D0D0D"/>
                </a:solidFill>
                <a:effectLst/>
                <a:latin typeface="Söhne"/>
              </a:rPr>
              <a:t>A liability credit, also known as a standby letter of credit or surety credit, is a financial instrument issued by a bank to provide assurance of payment or performance on behalf of a customer. Similar to a bank guarantee, a liability credit serves as a guarantee to a beneficiary that they will receive compensation or fulfillment of contractual obligations in the event of the customer's default. Liability credits are commonly used in commercial transactions, real estate projects, and legal agreements to secure performance and facilitate transactions.</a:t>
            </a:r>
          </a:p>
          <a:p>
            <a:pPr algn="l"/>
            <a:r>
              <a:rPr lang="en-US" sz="2800" b="0" i="0" dirty="0">
                <a:solidFill>
                  <a:srgbClr val="0D0D0D"/>
                </a:solidFill>
                <a:effectLst/>
                <a:latin typeface="Söhne"/>
              </a:rPr>
              <a:t>By offering bank guarantees and liability credits, banks play a crucial role in facilitating trade, investment, and contractual agreements by providing financial security and confidence to parties involved in transactions.</a:t>
            </a:r>
          </a:p>
          <a:p>
            <a:pPr algn="just"/>
            <a:endParaRPr lang="en-SI" sz="18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194" name="Google Shape;194;p4:notes">
            <a:extLst>
              <a:ext uri="{FF2B5EF4-FFF2-40B4-BE49-F238E27FC236}">
                <a16:creationId xmlns:a16="http://schemas.microsoft.com/office/drawing/2014/main" id="{0FDB03D3-5010-534A-080D-23446758E230}"/>
              </a:ext>
            </a:extLst>
          </p:cNvPr>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856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marL="0" marR="0" lvl="0" indent="0" algn="l" rtl="0">
              <a:lnSpc>
                <a:spcPct val="107916"/>
              </a:lnSpc>
              <a:spcAft>
                <a:spcPts val="0"/>
              </a:spcAft>
              <a:buClr>
                <a:schemeClr val="dk1"/>
              </a:buClr>
              <a:buSzPts val="1100"/>
              <a:buFont typeface="Arial"/>
              <a:buNone/>
            </a:pPr>
            <a:r>
              <a:rPr lang="en-SI" sz="2000" b="0" i="0" u="none" strike="noStrike" cap="none" dirty="0">
                <a:solidFill>
                  <a:srgbClr val="0070C0"/>
                </a:solidFill>
                <a:latin typeface="Calibri"/>
                <a:ea typeface="Times New Roman" panose="02020603050405020304" pitchFamily="18" charset="0"/>
                <a:cs typeface="Calibri"/>
                <a:sym typeface="Calibri"/>
              </a:rPr>
              <a:t>The learning objectives of this module are:  </a:t>
            </a:r>
            <a:r>
              <a:rPr lang="sl-SI" sz="2000" b="0" i="0" u="none" strike="noStrike" cap="none" dirty="0">
                <a:solidFill>
                  <a:srgbClr val="0070C0"/>
                </a:solidFill>
                <a:latin typeface="Calibri"/>
                <a:ea typeface="Times New Roman" panose="02020603050405020304" pitchFamily="18" charset="0"/>
                <a:cs typeface="Calibri"/>
                <a:sym typeface="Calibri"/>
              </a:rPr>
              <a:t>to know different </a:t>
            </a:r>
            <a:r>
              <a:rPr lang="en-US" sz="2000" b="0" i="0" u="none" strike="noStrike" cap="none" dirty="0">
                <a:solidFill>
                  <a:srgbClr val="0070C0"/>
                </a:solidFill>
                <a:latin typeface="Calibri"/>
                <a:ea typeface="Times New Roman" panose="02020603050405020304" pitchFamily="18" charset="0"/>
                <a:cs typeface="Calibri"/>
                <a:sym typeface="Calibri"/>
              </a:rPr>
              <a:t>types of loan and borrowing basics, to understand interest rates and costs, to know </a:t>
            </a:r>
            <a:r>
              <a:rPr lang="de-DE" sz="2000" b="0" i="0" u="none" strike="noStrike" cap="none" dirty="0" err="1">
                <a:solidFill>
                  <a:srgbClr val="0070C0"/>
                </a:solidFill>
                <a:latin typeface="Calibri"/>
                <a:ea typeface="Times New Roman" panose="02020603050405020304" pitchFamily="18" charset="0"/>
                <a:cs typeface="Calibri"/>
                <a:sym typeface="Calibri"/>
              </a:rPr>
              <a:t>responsible</a:t>
            </a:r>
            <a:r>
              <a:rPr lang="de-DE" sz="2000" b="0" i="0" u="none" strike="noStrike" cap="none" dirty="0">
                <a:solidFill>
                  <a:srgbClr val="0070C0"/>
                </a:solidFill>
                <a:latin typeface="Calibri"/>
                <a:ea typeface="Times New Roman" panose="02020603050405020304" pitchFamily="18" charset="0"/>
                <a:cs typeface="Calibri"/>
                <a:sym typeface="Calibri"/>
              </a:rPr>
              <a:t> </a:t>
            </a:r>
            <a:r>
              <a:rPr lang="de-DE" sz="2000" b="0" i="0" u="none" strike="noStrike" cap="none" dirty="0" err="1">
                <a:solidFill>
                  <a:srgbClr val="0070C0"/>
                </a:solidFill>
                <a:latin typeface="Calibri"/>
                <a:ea typeface="Times New Roman" panose="02020603050405020304" pitchFamily="18" charset="0"/>
                <a:cs typeface="Calibri"/>
                <a:sym typeface="Calibri"/>
              </a:rPr>
              <a:t>borrowing</a:t>
            </a:r>
            <a:r>
              <a:rPr lang="de-DE" sz="2000" b="0" i="0" u="none" strike="noStrike" cap="none" dirty="0">
                <a:solidFill>
                  <a:srgbClr val="0070C0"/>
                </a:solidFill>
                <a:latin typeface="Calibri"/>
                <a:ea typeface="Times New Roman" panose="02020603050405020304" pitchFamily="18" charset="0"/>
                <a:cs typeface="Calibri"/>
                <a:sym typeface="Calibri"/>
              </a:rPr>
              <a:t> </a:t>
            </a:r>
            <a:r>
              <a:rPr lang="de-DE" sz="2000" b="0" i="0" u="none" strike="noStrike" cap="none" dirty="0" err="1">
                <a:solidFill>
                  <a:srgbClr val="0070C0"/>
                </a:solidFill>
                <a:latin typeface="Calibri"/>
                <a:ea typeface="Times New Roman" panose="02020603050405020304" pitchFamily="18" charset="0"/>
                <a:cs typeface="Calibri"/>
                <a:sym typeface="Calibri"/>
              </a:rPr>
              <a:t>strategies</a:t>
            </a:r>
            <a:r>
              <a:rPr lang="de-DE" sz="2000" b="0" i="0" u="none" strike="noStrike" cap="none" dirty="0">
                <a:solidFill>
                  <a:srgbClr val="0070C0"/>
                </a:solidFill>
                <a:latin typeface="Calibri"/>
                <a:ea typeface="Times New Roman" panose="02020603050405020304" pitchFamily="18" charset="0"/>
                <a:cs typeface="Calibri"/>
                <a:sym typeface="Calibri"/>
              </a:rPr>
              <a:t> </a:t>
            </a:r>
            <a:r>
              <a:rPr lang="de-DE" sz="2000" b="0" i="0" u="none" strike="noStrike" cap="none" dirty="0" err="1">
                <a:solidFill>
                  <a:srgbClr val="0070C0"/>
                </a:solidFill>
                <a:latin typeface="Calibri"/>
                <a:ea typeface="Times New Roman" panose="02020603050405020304" pitchFamily="18" charset="0"/>
                <a:cs typeface="Calibri"/>
                <a:sym typeface="Calibri"/>
              </a:rPr>
              <a:t>and</a:t>
            </a:r>
            <a:r>
              <a:rPr lang="de-DE" sz="2000" b="0" i="0" u="none" strike="noStrike" cap="none" dirty="0">
                <a:solidFill>
                  <a:srgbClr val="0070C0"/>
                </a:solidFill>
                <a:latin typeface="Calibri"/>
                <a:ea typeface="Times New Roman" panose="02020603050405020304" pitchFamily="18" charset="0"/>
                <a:cs typeface="Calibri"/>
                <a:sym typeface="Calibri"/>
              </a:rPr>
              <a:t> </a:t>
            </a:r>
            <a:r>
              <a:rPr lang="de-DE" sz="2000" b="0" i="0" u="none" strike="noStrike" cap="none" dirty="0" err="1">
                <a:solidFill>
                  <a:srgbClr val="0070C0"/>
                </a:solidFill>
                <a:latin typeface="Calibri"/>
                <a:ea typeface="Times New Roman" panose="02020603050405020304" pitchFamily="18" charset="0"/>
                <a:cs typeface="Calibri"/>
                <a:sym typeface="Calibri"/>
              </a:rPr>
              <a:t>to</a:t>
            </a:r>
            <a:r>
              <a:rPr lang="de-DE" sz="2000" b="0" i="0" u="none" strike="noStrike" cap="none" dirty="0">
                <a:solidFill>
                  <a:srgbClr val="0070C0"/>
                </a:solidFill>
                <a:latin typeface="Calibri"/>
                <a:ea typeface="Times New Roman" panose="02020603050405020304" pitchFamily="18" charset="0"/>
                <a:cs typeface="Calibri"/>
                <a:sym typeface="Calibri"/>
              </a:rPr>
              <a:t> </a:t>
            </a:r>
            <a:r>
              <a:rPr lang="de-DE" sz="2000" b="0" i="0" u="none" strike="noStrike" cap="none" dirty="0" err="1">
                <a:solidFill>
                  <a:srgbClr val="0070C0"/>
                </a:solidFill>
                <a:latin typeface="Calibri"/>
                <a:ea typeface="Times New Roman" panose="02020603050405020304" pitchFamily="18" charset="0"/>
                <a:cs typeface="Calibri"/>
                <a:sym typeface="Calibri"/>
              </a:rPr>
              <a:t>maintain</a:t>
            </a:r>
            <a:r>
              <a:rPr lang="de-DE" sz="2000" b="0" i="0" u="none" strike="noStrike" cap="none" dirty="0">
                <a:solidFill>
                  <a:srgbClr val="0070C0"/>
                </a:solidFill>
                <a:latin typeface="Calibri"/>
                <a:ea typeface="Times New Roman" panose="02020603050405020304" pitchFamily="18" charset="0"/>
                <a:cs typeface="Calibri"/>
                <a:sym typeface="Calibri"/>
              </a:rPr>
              <a:t> </a:t>
            </a:r>
            <a:r>
              <a:rPr lang="de-DE" sz="2000" b="0" i="0" u="none" strike="noStrike" cap="none" dirty="0" err="1">
                <a:solidFill>
                  <a:srgbClr val="0070C0"/>
                </a:solidFill>
                <a:latin typeface="Calibri"/>
                <a:ea typeface="Times New Roman" panose="02020603050405020304" pitchFamily="18" charset="0"/>
                <a:cs typeface="Calibri"/>
                <a:sym typeface="Calibri"/>
              </a:rPr>
              <a:t>responsible</a:t>
            </a:r>
            <a:r>
              <a:rPr lang="de-DE" sz="2000" b="0" i="0" u="none" strike="noStrike" cap="none" dirty="0">
                <a:solidFill>
                  <a:srgbClr val="0070C0"/>
                </a:solidFill>
                <a:latin typeface="Calibri"/>
                <a:ea typeface="Times New Roman" panose="02020603050405020304" pitchFamily="18" charset="0"/>
                <a:cs typeface="Calibri"/>
                <a:sym typeface="Calibri"/>
              </a:rPr>
              <a:t> </a:t>
            </a:r>
            <a:r>
              <a:rPr lang="de-DE" sz="2000" b="0" i="0" u="none" strike="noStrike" cap="none" dirty="0" err="1">
                <a:solidFill>
                  <a:srgbClr val="0070C0"/>
                </a:solidFill>
                <a:latin typeface="Calibri"/>
                <a:ea typeface="Times New Roman" panose="02020603050405020304" pitchFamily="18" charset="0"/>
                <a:cs typeface="Calibri"/>
                <a:sym typeface="Calibri"/>
              </a:rPr>
              <a:t>borrowing</a:t>
            </a:r>
            <a:r>
              <a:rPr lang="de-DE" sz="2000" b="0" i="0" u="none" strike="noStrike" cap="none" dirty="0">
                <a:solidFill>
                  <a:srgbClr val="0070C0"/>
                </a:solidFill>
                <a:latin typeface="Calibri"/>
                <a:ea typeface="Times New Roman" panose="02020603050405020304" pitchFamily="18" charset="0"/>
                <a:cs typeface="Calibri"/>
                <a:sym typeface="Calibri"/>
              </a:rPr>
              <a:t> </a:t>
            </a:r>
            <a:r>
              <a:rPr lang="de-DE" sz="2000" b="0" i="0" u="none" strike="noStrike" cap="none" dirty="0" err="1">
                <a:solidFill>
                  <a:srgbClr val="0070C0"/>
                </a:solidFill>
                <a:latin typeface="Calibri"/>
                <a:ea typeface="Times New Roman" panose="02020603050405020304" pitchFamily="18" charset="0"/>
                <a:cs typeface="Calibri"/>
                <a:sym typeface="Calibri"/>
              </a:rPr>
              <a:t>habits</a:t>
            </a:r>
            <a:r>
              <a:rPr lang="de-DE" sz="2000" b="0" i="0" u="none" strike="noStrike" cap="none" dirty="0">
                <a:solidFill>
                  <a:srgbClr val="0070C0"/>
                </a:solidFill>
                <a:latin typeface="Calibri"/>
                <a:ea typeface="Times New Roman" panose="02020603050405020304" pitchFamily="18" charset="0"/>
                <a:cs typeface="Calibri"/>
                <a:sym typeface="Calibri"/>
              </a:rPr>
              <a:t>.</a:t>
            </a:r>
            <a:endParaRPr lang="en-SI" sz="2000" b="0" i="0" u="none" strike="noStrike" cap="none" dirty="0">
              <a:solidFill>
                <a:srgbClr val="0070C0"/>
              </a:solidFill>
              <a:latin typeface="Calibri"/>
              <a:ea typeface="Times New Roman" panose="02020603050405020304" pitchFamily="18" charset="0"/>
              <a:cs typeface="Calibri"/>
              <a:sym typeface="Calibri"/>
            </a:endParaRPr>
          </a:p>
        </p:txBody>
      </p:sp>
      <p:sp>
        <p:nvSpPr>
          <p:cNvPr id="95" name="Google Shape;95;p2: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679347AD-3A71-5AFB-20DD-F77ED85C9A54}"/>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EA0E57A3-9624-1AD8-C29E-0FCEAFDF085D}"/>
              </a:ext>
            </a:extLst>
          </p:cNvPr>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l"/>
            <a:r>
              <a:rPr lang="en-US" sz="2800" b="0" i="0" dirty="0">
                <a:solidFill>
                  <a:srgbClr val="0D0D0D"/>
                </a:solidFill>
                <a:effectLst/>
                <a:latin typeface="Söhne"/>
              </a:rPr>
              <a:t>A leasing transaction is defined by the extensive transfer of ownership risk to the lessee (the customer) and encompasses the repayment of the purchase price, including financing costs and interest.</a:t>
            </a:r>
          </a:p>
          <a:p>
            <a:pPr algn="l"/>
            <a:endParaRPr lang="en-US" sz="2800" b="0" i="0" dirty="0">
              <a:solidFill>
                <a:srgbClr val="0D0D0D"/>
              </a:solidFill>
              <a:effectLst/>
              <a:latin typeface="Söhne"/>
            </a:endParaRPr>
          </a:p>
          <a:p>
            <a:pPr algn="l"/>
            <a:r>
              <a:rPr lang="en-US" sz="2800" b="0" i="0" dirty="0">
                <a:solidFill>
                  <a:srgbClr val="0D0D0D"/>
                </a:solidFill>
                <a:effectLst/>
                <a:latin typeface="Söhne"/>
              </a:rPr>
              <a:t>A leasing transaction involves the transfer of the right to use an asset (such as equipment, machinery, vehicles, or real estate) from the lessor (the owner or financier) to the lessee (the customer) in exchange for periodic payments over a specified lease term. Unlike traditional financing arrangements, leasing typically does not involve the transfer of ownership of the asset to the lessee at the end of the lease term. Instead, the lessee gains the right to use the asset for the duration of the lease while assuming responsibility for maintenance, insurance, and other operating expenses. The lessor retains ownership of the asset and may offer various lease structures, such as operating leases or finance leases, to meet the lessee's specific needs and preferences. Leasing transactions are commonly used by businesses to access equipment or facilities without incurring the upfront costs associated with outright purchases, providing flexibility, and preserving capital for other investments or operational needs.</a:t>
            </a:r>
          </a:p>
          <a:p>
            <a:pPr algn="l"/>
            <a:endParaRPr lang="en-US" sz="2800" b="0" i="0" dirty="0">
              <a:solidFill>
                <a:srgbClr val="0D0D0D"/>
              </a:solidFill>
              <a:effectLst/>
              <a:latin typeface="Söhne"/>
              <a:ea typeface="Calibri" panose="020F0502020204030204" pitchFamily="34" charset="0"/>
              <a:cs typeface="Arial" panose="020B0604020202020204" pitchFamily="34" charset="0"/>
            </a:endParaRPr>
          </a:p>
          <a:p>
            <a:pPr algn="l"/>
            <a:r>
              <a:rPr lang="en-US" sz="1800" dirty="0">
                <a:effectLst/>
                <a:latin typeface="Times New Roman" panose="02020603050405020304" pitchFamily="18" charset="0"/>
                <a:ea typeface="Calibri" panose="020F0502020204030204" pitchFamily="34" charset="0"/>
                <a:cs typeface="Arial" panose="020B0604020202020204" pitchFamily="34" charset="0"/>
              </a:rPr>
              <a:t>Leased assets encompass a variety of items that can be leased to lessees for their use. The types of leased assets include:</a:t>
            </a:r>
          </a:p>
          <a:p>
            <a:pPr algn="l"/>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algn="l"/>
            <a:r>
              <a:rPr lang="en-US" sz="1800" dirty="0">
                <a:effectLst/>
                <a:latin typeface="Times New Roman" panose="02020603050405020304" pitchFamily="18" charset="0"/>
                <a:ea typeface="Calibri" panose="020F0502020204030204" pitchFamily="34" charset="0"/>
                <a:cs typeface="Arial" panose="020B0604020202020204" pitchFamily="34" charset="0"/>
              </a:rPr>
              <a:t>1. Vehicles:</a:t>
            </a:r>
          </a:p>
          <a:p>
            <a:pPr algn="l"/>
            <a:r>
              <a:rPr lang="en-US" sz="1800" dirty="0">
                <a:effectLst/>
                <a:latin typeface="Times New Roman" panose="02020603050405020304" pitchFamily="18" charset="0"/>
                <a:ea typeface="Calibri" panose="020F0502020204030204" pitchFamily="34" charset="0"/>
                <a:cs typeface="Arial" panose="020B0604020202020204" pitchFamily="34" charset="0"/>
              </a:rPr>
              <a:t>   - Vehicles such as cars, trucks, vans, and commercial vehicles can be leased for business or personal use. Leasing allows lessees to access vehicles without the need for significant upfront payments and provides flexibility in fleet management.</a:t>
            </a:r>
          </a:p>
          <a:p>
            <a:pPr algn="l"/>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algn="l"/>
            <a:r>
              <a:rPr lang="en-US" sz="1800" dirty="0">
                <a:effectLst/>
                <a:latin typeface="Times New Roman" panose="02020603050405020304" pitchFamily="18" charset="0"/>
                <a:ea typeface="Calibri" panose="020F0502020204030204" pitchFamily="34" charset="0"/>
                <a:cs typeface="Arial" panose="020B0604020202020204" pitchFamily="34" charset="0"/>
              </a:rPr>
              <a:t>2. Movables:</a:t>
            </a:r>
          </a:p>
          <a:p>
            <a:pPr algn="l"/>
            <a:r>
              <a:rPr lang="en-US" sz="1800" dirty="0">
                <a:effectLst/>
                <a:latin typeface="Times New Roman" panose="02020603050405020304" pitchFamily="18" charset="0"/>
                <a:ea typeface="Calibri" panose="020F0502020204030204" pitchFamily="34" charset="0"/>
                <a:cs typeface="Arial" panose="020B0604020202020204" pitchFamily="34" charset="0"/>
              </a:rPr>
              <a:t>   - Movables refer to movable property or assets that can be leased, including office and business equipment, office automation devices, production machinery, and other movable assets necessary for business operations. Leasing such assets enables businesses to acquire essential equipment without the burden of ownership.</a:t>
            </a:r>
          </a:p>
          <a:p>
            <a:pPr algn="l"/>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algn="l"/>
            <a:r>
              <a:rPr lang="en-US" sz="1800" dirty="0">
                <a:effectLst/>
                <a:latin typeface="Times New Roman" panose="02020603050405020304" pitchFamily="18" charset="0"/>
                <a:ea typeface="Calibri" panose="020F0502020204030204" pitchFamily="34" charset="0"/>
                <a:cs typeface="Arial" panose="020B0604020202020204" pitchFamily="34" charset="0"/>
              </a:rPr>
              <a:t>3. Real Estate:</a:t>
            </a:r>
          </a:p>
          <a:p>
            <a:pPr algn="l"/>
            <a:r>
              <a:rPr lang="en-US" sz="1800" dirty="0">
                <a:effectLst/>
                <a:latin typeface="Times New Roman" panose="02020603050405020304" pitchFamily="18" charset="0"/>
                <a:ea typeface="Calibri" panose="020F0502020204030204" pitchFamily="34" charset="0"/>
                <a:cs typeface="Arial" panose="020B0604020202020204" pitchFamily="34" charset="0"/>
              </a:rPr>
              <a:t>   - Real estate properties, including commercial buildings, office spaces, retail units, warehouses, and industrial facilities, can also be leased to tenants. Leasing real estate provides tenants with the flexibility to access space for their operations without the long-term commitment and capital investment required for property ownership.</a:t>
            </a:r>
          </a:p>
          <a:p>
            <a:pPr algn="l"/>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algn="l"/>
            <a:r>
              <a:rPr lang="en-US" sz="1800" dirty="0">
                <a:effectLst/>
                <a:latin typeface="Times New Roman" panose="02020603050405020304" pitchFamily="18" charset="0"/>
                <a:ea typeface="Calibri" panose="020F0502020204030204" pitchFamily="34" charset="0"/>
                <a:cs typeface="Arial" panose="020B0604020202020204" pitchFamily="34" charset="0"/>
              </a:rPr>
              <a:t>By leasing these assets, lessees can benefit from access to essential resources while preserving capital, managing cash flow, and avoiding the risks associated with ownership. Lessors, on the other hand, generate revenue by providing assets on lease and may offer various lease structures to meet the diverse needs of lessees.</a:t>
            </a:r>
            <a:endParaRPr lang="en-SI" sz="18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194" name="Google Shape;194;p4:notes">
            <a:extLst>
              <a:ext uri="{FF2B5EF4-FFF2-40B4-BE49-F238E27FC236}">
                <a16:creationId xmlns:a16="http://schemas.microsoft.com/office/drawing/2014/main" id="{E19910D7-BB98-51DE-BCA4-3BDE656BEA0F}"/>
              </a:ext>
            </a:extLst>
          </p:cNvPr>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4878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F9C2EF7A-4A5E-39D8-B217-35C708F1C1D5}"/>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390522C4-11D9-C686-B60C-6C952529914F}"/>
              </a:ext>
            </a:extLst>
          </p:cNvPr>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l"/>
            <a:r>
              <a:rPr lang="en-US" sz="1800" dirty="0">
                <a:effectLst/>
                <a:latin typeface="Times New Roman" panose="02020603050405020304" pitchFamily="18" charset="0"/>
                <a:ea typeface="Calibri" panose="020F0502020204030204" pitchFamily="34" charset="0"/>
                <a:cs typeface="Arial" panose="020B0604020202020204" pitchFamily="34" charset="0"/>
              </a:rPr>
              <a:t>Leasing contracts can be categorized into different types based on their characteristics and terms. The two primary types of leasing contracts are operating leasing and finance leasing, each serving distinct purposes and offering unique features.</a:t>
            </a:r>
          </a:p>
          <a:p>
            <a:pPr algn="l"/>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algn="l"/>
            <a:r>
              <a:rPr lang="en-US" sz="1800" dirty="0">
                <a:effectLst/>
                <a:latin typeface="Times New Roman" panose="02020603050405020304" pitchFamily="18" charset="0"/>
                <a:ea typeface="Calibri" panose="020F0502020204030204" pitchFamily="34" charset="0"/>
                <a:cs typeface="Arial" panose="020B0604020202020204" pitchFamily="34" charset="0"/>
              </a:rPr>
              <a:t>1. Operating Leasing (Short-term):</a:t>
            </a:r>
          </a:p>
          <a:p>
            <a:pPr algn="l"/>
            <a:r>
              <a:rPr lang="en-US" sz="1800" dirty="0">
                <a:effectLst/>
                <a:latin typeface="Times New Roman" panose="02020603050405020304" pitchFamily="18" charset="0"/>
                <a:ea typeface="Calibri" panose="020F0502020204030204" pitchFamily="34" charset="0"/>
                <a:cs typeface="Arial" panose="020B0604020202020204" pitchFamily="34" charset="0"/>
              </a:rPr>
              <a:t>   - Emphasizes the transfer of the asset for use rather than financing.</a:t>
            </a:r>
          </a:p>
          <a:p>
            <a:pPr algn="l"/>
            <a:r>
              <a:rPr lang="en-US" sz="1800" dirty="0">
                <a:effectLst/>
                <a:latin typeface="Times New Roman" panose="02020603050405020304" pitchFamily="18" charset="0"/>
                <a:ea typeface="Calibri" panose="020F0502020204030204" pitchFamily="34" charset="0"/>
                <a:cs typeface="Arial" panose="020B0604020202020204" pitchFamily="34" charset="0"/>
              </a:rPr>
              <a:t>   - Governed by rental agreements according to legal statutes such as the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Allgemeines</a:t>
            </a:r>
            <a:r>
              <a:rPr lang="en-US" sz="1800" dirty="0">
                <a:effectLst/>
                <a:latin typeface="Times New Roman" panose="02020603050405020304" pitchFamily="18" charset="0"/>
                <a:ea typeface="Calibri" panose="020F0502020204030204" pitchFamily="34" charset="0"/>
                <a:cs typeface="Arial" panose="020B0604020202020204" pitchFamily="34" charset="0"/>
              </a:rPr>
              <a:t>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Bürgerliches</a:t>
            </a:r>
            <a:r>
              <a:rPr lang="en-US" sz="1800" dirty="0">
                <a:effectLst/>
                <a:latin typeface="Times New Roman" panose="02020603050405020304" pitchFamily="18" charset="0"/>
                <a:ea typeface="Calibri" panose="020F0502020204030204" pitchFamily="34" charset="0"/>
                <a:cs typeface="Arial" panose="020B0604020202020204" pitchFamily="34" charset="0"/>
              </a:rPr>
              <a:t>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Gesetzbuch</a:t>
            </a:r>
            <a:r>
              <a:rPr lang="en-US" sz="1800" dirty="0">
                <a:effectLst/>
                <a:latin typeface="Times New Roman" panose="02020603050405020304" pitchFamily="18" charset="0"/>
                <a:ea typeface="Calibri" panose="020F0502020204030204" pitchFamily="34" charset="0"/>
                <a:cs typeface="Arial" panose="020B0604020202020204" pitchFamily="34" charset="0"/>
              </a:rPr>
              <a:t> (ABGB).</a:t>
            </a:r>
          </a:p>
          <a:p>
            <a:pPr algn="l"/>
            <a:r>
              <a:rPr lang="en-US" sz="1800" dirty="0">
                <a:effectLst/>
                <a:latin typeface="Times New Roman" panose="02020603050405020304" pitchFamily="18" charset="0"/>
                <a:ea typeface="Calibri" panose="020F0502020204030204" pitchFamily="34" charset="0"/>
                <a:cs typeface="Arial" panose="020B0604020202020204" pitchFamily="34" charset="0"/>
              </a:rPr>
              <a:t>   - Typically used for capital goods required for a limited period, such as vehicles.</a:t>
            </a:r>
          </a:p>
          <a:p>
            <a:pPr algn="l"/>
            <a:r>
              <a:rPr lang="en-US" sz="1800" dirty="0">
                <a:effectLst/>
                <a:latin typeface="Times New Roman" panose="02020603050405020304" pitchFamily="18" charset="0"/>
                <a:ea typeface="Calibri" panose="020F0502020204030204" pitchFamily="34" charset="0"/>
                <a:cs typeface="Arial" panose="020B0604020202020204" pitchFamily="34" charset="0"/>
              </a:rPr>
              <a:t>   - Lessee does not have the right to sell the asset.</a:t>
            </a:r>
          </a:p>
          <a:p>
            <a:pPr algn="l"/>
            <a:r>
              <a:rPr lang="en-US" sz="1800" dirty="0">
                <a:effectLst/>
                <a:latin typeface="Times New Roman" panose="02020603050405020304" pitchFamily="18" charset="0"/>
                <a:ea typeface="Calibri" panose="020F0502020204030204" pitchFamily="34" charset="0"/>
                <a:cs typeface="Arial" panose="020B0604020202020204" pitchFamily="34" charset="0"/>
              </a:rPr>
              <a:t>   - Ownership acquisition is not intended, and there is no agreed residual value at the end of the lease term.</a:t>
            </a:r>
          </a:p>
          <a:p>
            <a:pPr algn="l"/>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algn="l"/>
            <a:r>
              <a:rPr lang="en-US" sz="1800" dirty="0">
                <a:effectLst/>
                <a:latin typeface="Times New Roman" panose="02020603050405020304" pitchFamily="18" charset="0"/>
                <a:ea typeface="Calibri" panose="020F0502020204030204" pitchFamily="34" charset="0"/>
                <a:cs typeface="Arial" panose="020B0604020202020204" pitchFamily="34" charset="0"/>
              </a:rPr>
              <a:t>2. Finance Lease (Long-term):</a:t>
            </a:r>
          </a:p>
          <a:p>
            <a:pPr algn="l"/>
            <a:r>
              <a:rPr lang="en-US" sz="1800" dirty="0">
                <a:effectLst/>
                <a:latin typeface="Times New Roman" panose="02020603050405020304" pitchFamily="18" charset="0"/>
                <a:ea typeface="Calibri" panose="020F0502020204030204" pitchFamily="34" charset="0"/>
                <a:cs typeface="Arial" panose="020B0604020202020204" pitchFamily="34" charset="0"/>
              </a:rPr>
              <a:t>   - Functions as an alternative form of financing akin to a loan.</a:t>
            </a:r>
          </a:p>
          <a:p>
            <a:pPr algn="l"/>
            <a:r>
              <a:rPr lang="en-US" sz="1800" dirty="0">
                <a:effectLst/>
                <a:latin typeface="Times New Roman" panose="02020603050405020304" pitchFamily="18" charset="0"/>
                <a:ea typeface="Calibri" panose="020F0502020204030204" pitchFamily="34" charset="0"/>
                <a:cs typeface="Arial" panose="020B0604020202020204" pitchFamily="34" charset="0"/>
              </a:rPr>
              <a:t>   - Acquisition and financing costs are amortized over the lease term.</a:t>
            </a:r>
          </a:p>
          <a:p>
            <a:pPr algn="l"/>
            <a:r>
              <a:rPr lang="en-US" sz="1800" dirty="0">
                <a:effectLst/>
                <a:latin typeface="Times New Roman" panose="02020603050405020304" pitchFamily="18" charset="0"/>
                <a:ea typeface="Calibri" panose="020F0502020204030204" pitchFamily="34" charset="0"/>
                <a:cs typeface="Arial" panose="020B0604020202020204" pitchFamily="34" charset="0"/>
              </a:rPr>
              <a:t>   - Involves a fixed term agreement.</a:t>
            </a:r>
          </a:p>
          <a:p>
            <a:pPr algn="l"/>
            <a:r>
              <a:rPr lang="en-US" sz="1800" dirty="0">
                <a:effectLst/>
                <a:latin typeface="Times New Roman" panose="02020603050405020304" pitchFamily="18" charset="0"/>
                <a:ea typeface="Calibri" panose="020F0502020204030204" pitchFamily="34" charset="0"/>
                <a:cs typeface="Arial" panose="020B0604020202020204" pitchFamily="34" charset="0"/>
              </a:rPr>
              <a:t>   - Ownership acquisition may be possible after the lease term, although not specifically agreed upon.</a:t>
            </a:r>
          </a:p>
          <a:p>
            <a:pPr algn="l"/>
            <a:r>
              <a:rPr lang="en-US" sz="1800" dirty="0">
                <a:effectLst/>
                <a:latin typeface="Times New Roman" panose="02020603050405020304" pitchFamily="18" charset="0"/>
                <a:ea typeface="Calibri" panose="020F0502020204030204" pitchFamily="34" charset="0"/>
                <a:cs typeface="Arial" panose="020B0604020202020204" pitchFamily="34" charset="0"/>
              </a:rPr>
              <a:t>   - Lessee bears the risk of the asset's residual value at the end of the lease term.</a:t>
            </a:r>
          </a:p>
          <a:p>
            <a:pPr algn="l"/>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algn="l"/>
            <a:r>
              <a:rPr lang="en-US" sz="1800" dirty="0">
                <a:effectLst/>
                <a:latin typeface="Times New Roman" panose="02020603050405020304" pitchFamily="18" charset="0"/>
                <a:ea typeface="Calibri" panose="020F0502020204030204" pitchFamily="34" charset="0"/>
                <a:cs typeface="Arial" panose="020B0604020202020204" pitchFamily="34" charset="0"/>
              </a:rPr>
              <a:t>Based on the scope of the leasing contract models, there are further distinctions:</a:t>
            </a:r>
          </a:p>
          <a:p>
            <a:pPr algn="l"/>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algn="l"/>
            <a:r>
              <a:rPr lang="en-US" sz="1800" dirty="0">
                <a:effectLst/>
                <a:latin typeface="Times New Roman" panose="02020603050405020304" pitchFamily="18" charset="0"/>
                <a:ea typeface="Calibri" panose="020F0502020204030204" pitchFamily="34" charset="0"/>
                <a:cs typeface="Arial" panose="020B0604020202020204" pitchFamily="34" charset="0"/>
              </a:rPr>
              <a:t>- Full Amortization Contract (Full-Pay-Out Leasing):</a:t>
            </a:r>
          </a:p>
          <a:p>
            <a:pPr algn="l"/>
            <a:r>
              <a:rPr lang="en-US" sz="1800" dirty="0">
                <a:effectLst/>
                <a:latin typeface="Times New Roman" panose="02020603050405020304" pitchFamily="18" charset="0"/>
                <a:ea typeface="Calibri" panose="020F0502020204030204" pitchFamily="34" charset="0"/>
                <a:cs typeface="Arial" panose="020B0604020202020204" pitchFamily="34" charset="0"/>
              </a:rPr>
              <a:t>   - Involves repayment of the full purchase price and interest during the lease term.</a:t>
            </a:r>
          </a:p>
          <a:p>
            <a:pPr algn="l"/>
            <a:r>
              <a:rPr lang="en-US" sz="1800" dirty="0">
                <a:effectLst/>
                <a:latin typeface="Times New Roman" panose="02020603050405020304" pitchFamily="18" charset="0"/>
                <a:ea typeface="Calibri" panose="020F0502020204030204" pitchFamily="34" charset="0"/>
                <a:cs typeface="Arial" panose="020B0604020202020204" pitchFamily="34" charset="0"/>
              </a:rPr>
              <a:t>   - Similar to traditional credit financing.</a:t>
            </a:r>
          </a:p>
          <a:p>
            <a:pPr algn="l"/>
            <a:r>
              <a:rPr lang="en-US" sz="1800" dirty="0">
                <a:effectLst/>
                <a:latin typeface="Times New Roman" panose="02020603050405020304" pitchFamily="18" charset="0"/>
                <a:ea typeface="Calibri" panose="020F0502020204030204" pitchFamily="34" charset="0"/>
                <a:cs typeface="Arial" panose="020B0604020202020204" pitchFamily="34" charset="0"/>
              </a:rPr>
              <a:t>   - Lease term must be within 40% to 90% of the asset's normal useful life.</a:t>
            </a:r>
          </a:p>
          <a:p>
            <a:pPr algn="l"/>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algn="l"/>
            <a:r>
              <a:rPr lang="en-US" sz="1800" dirty="0">
                <a:effectLst/>
                <a:latin typeface="Times New Roman" panose="02020603050405020304" pitchFamily="18" charset="0"/>
                <a:ea typeface="Calibri" panose="020F0502020204030204" pitchFamily="34" charset="0"/>
                <a:cs typeface="Arial" panose="020B0604020202020204" pitchFamily="34" charset="0"/>
              </a:rPr>
              <a:t>- Partial Amortization Contract (Residual Value Leasing):</a:t>
            </a:r>
          </a:p>
          <a:p>
            <a:pPr algn="l"/>
            <a:r>
              <a:rPr lang="en-US" sz="1800" dirty="0">
                <a:effectLst/>
                <a:latin typeface="Times New Roman" panose="02020603050405020304" pitchFamily="18" charset="0"/>
                <a:ea typeface="Calibri" panose="020F0502020204030204" pitchFamily="34" charset="0"/>
                <a:cs typeface="Arial" panose="020B0604020202020204" pitchFamily="34" charset="0"/>
              </a:rPr>
              <a:t>   - Only a portion of the purchase price and interest is repaid during the lease term.</a:t>
            </a:r>
          </a:p>
          <a:p>
            <a:pPr algn="l"/>
            <a:r>
              <a:rPr lang="en-US" sz="1800" dirty="0">
                <a:effectLst/>
                <a:latin typeface="Times New Roman" panose="02020603050405020304" pitchFamily="18" charset="0"/>
                <a:ea typeface="Calibri" panose="020F0502020204030204" pitchFamily="34" charset="0"/>
                <a:cs typeface="Arial" panose="020B0604020202020204" pitchFamily="34" charset="0"/>
              </a:rPr>
              <a:t>   - Lower installment payments as repayment is based on the acquisition costs reduced by the residual value.</a:t>
            </a:r>
          </a:p>
          <a:p>
            <a:pPr algn="l"/>
            <a:r>
              <a:rPr lang="en-US" sz="1800" dirty="0">
                <a:effectLst/>
                <a:latin typeface="Times New Roman" panose="02020603050405020304" pitchFamily="18" charset="0"/>
                <a:ea typeface="Calibri" panose="020F0502020204030204" pitchFamily="34" charset="0"/>
                <a:cs typeface="Arial" panose="020B0604020202020204" pitchFamily="34" charset="0"/>
              </a:rPr>
              <a:t>   - Offers a purchase option at the agreed residual value.</a:t>
            </a:r>
          </a:p>
          <a:p>
            <a:pPr algn="l"/>
            <a:r>
              <a:rPr lang="en-US" sz="1800" dirty="0">
                <a:effectLst/>
                <a:latin typeface="Times New Roman" panose="02020603050405020304" pitchFamily="18" charset="0"/>
                <a:ea typeface="Calibri" panose="020F0502020204030204" pitchFamily="34" charset="0"/>
                <a:cs typeface="Arial" panose="020B0604020202020204" pitchFamily="34" charset="0"/>
              </a:rPr>
              <a:t>   - Financing costs are higher due to the deferral of the residual value.</a:t>
            </a:r>
          </a:p>
          <a:p>
            <a:pPr algn="l"/>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algn="l"/>
            <a:r>
              <a:rPr lang="en-US" sz="1800" dirty="0">
                <a:effectLst/>
                <a:latin typeface="Times New Roman" panose="02020603050405020304" pitchFamily="18" charset="0"/>
                <a:ea typeface="Calibri" panose="020F0502020204030204" pitchFamily="34" charset="0"/>
                <a:cs typeface="Arial" panose="020B0604020202020204" pitchFamily="34" charset="0"/>
              </a:rPr>
              <a:t>Understanding the differences between these leasing contract types is essential for lessees and lessors to choose the most suitable arrangement based on their needs and financial objectives.</a:t>
            </a:r>
            <a:endParaRPr lang="en-SI" sz="18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194" name="Google Shape;194;p4:notes">
            <a:extLst>
              <a:ext uri="{FF2B5EF4-FFF2-40B4-BE49-F238E27FC236}">
                <a16:creationId xmlns:a16="http://schemas.microsoft.com/office/drawing/2014/main" id="{E6922A30-726B-7FAC-574E-895FD0D3DBE1}"/>
              </a:ext>
            </a:extLst>
          </p:cNvPr>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7866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35B918B1-3CC2-71ED-0252-42AC00D956CE}"/>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67042E4A-7991-ACA4-D189-2694FF4556DC}"/>
              </a:ext>
            </a:extLst>
          </p:cNvPr>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r>
              <a:rPr lang="en-US" sz="1800" dirty="0">
                <a:solidFill>
                  <a:srgbClr val="000000"/>
                </a:solidFill>
                <a:effectLst/>
                <a:latin typeface="Century Gothic" panose="020B0502020202020204" pitchFamily="34" charset="0"/>
                <a:ea typeface="Times New Roman" panose="02020603050405020304" pitchFamily="18" charset="0"/>
              </a:rPr>
              <a:t>In addition to traditional borrowing methods, there are alternative avenues available for accessing funds. Some of these alternative methods of borrowing money are as follows:</a:t>
            </a:r>
            <a:endParaRPr lang="de-AT" sz="1800" dirty="0">
              <a:effectLst/>
              <a:latin typeface="Times New Roman" panose="02020603050405020304" pitchFamily="18" charset="0"/>
              <a:ea typeface="Times New Roman" panose="02020603050405020304" pitchFamily="18" charset="0"/>
            </a:endParaRPr>
          </a:p>
          <a:p>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Overdraft protection allows account holders to withdraw more money from their bank account than is available, up to a predetermined limit. While convenient, overdrafts often incur high fees and interest rates.</a:t>
            </a:r>
          </a:p>
          <a:p>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Pawnshops provide short-term loans in exchange for collateral, typically valuable items like jewelry, electronics, or musical instruments. If the borrower fails to repay the loan, the pawnshop keeps the collateral.</a:t>
            </a:r>
          </a:p>
          <a:p>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Borrowing money from family or friends is a common alternative method. While this option may offer flexible terms and lower interest rates, it can strain personal relationships if not handled carefully.</a:t>
            </a:r>
          </a:p>
          <a:p>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Some employers offer salary advances or employee loans, allowing workers to access a portion of their future earnings before payday. However, this option may impact future paychecks and should be used judiciously.</a:t>
            </a:r>
          </a:p>
          <a:p>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When considering alternative methods of borrowing money, it's essential to carefully evaluate the terms, fees, and potential risks associated with each option.</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4" name="Google Shape;194;p4:notes">
            <a:extLst>
              <a:ext uri="{FF2B5EF4-FFF2-40B4-BE49-F238E27FC236}">
                <a16:creationId xmlns:a16="http://schemas.microsoft.com/office/drawing/2014/main" id="{21A35CE1-5B6C-67DC-F2A3-33E714EA84BE}"/>
              </a:ext>
            </a:extLst>
          </p:cNvPr>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82816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03B11A55-270D-3789-5ACA-41609C04117E}"/>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D6A1335D-8127-A10B-23EF-520389D4B284}"/>
              </a:ext>
            </a:extLst>
          </p:cNvPr>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r>
              <a:rPr lang="en-US" sz="2800" dirty="0">
                <a:effectLst/>
              </a:rPr>
              <a:t>In the following slides, we'll explore essential principles and practical tips to help you navigate the world of borrowing with confidence. From understanding and mitigating loan risks to optimizing borrowing decisions and evaluating early repayment options, each slide provides valuable insights to enhance your financial literacy and decision-making. </a:t>
            </a:r>
          </a:p>
          <a:p>
            <a:br>
              <a:rPr lang="en-US" sz="2800" b="0" i="0" dirty="0">
                <a:solidFill>
                  <a:srgbClr val="000000"/>
                </a:solidFill>
                <a:effectLst/>
                <a:latin typeface="Söhne"/>
              </a:rPr>
            </a:b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4" name="Google Shape;194;p4:notes">
            <a:extLst>
              <a:ext uri="{FF2B5EF4-FFF2-40B4-BE49-F238E27FC236}">
                <a16:creationId xmlns:a16="http://schemas.microsoft.com/office/drawing/2014/main" id="{B781E439-DA59-8828-1C91-987ADF0B0F3F}"/>
              </a:ext>
            </a:extLst>
          </p:cNvPr>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79426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r>
              <a:rPr lang="en-US" sz="1800" dirty="0">
                <a:solidFill>
                  <a:srgbClr val="000000"/>
                </a:solidFill>
                <a:effectLst/>
                <a:latin typeface="Century Gothic" panose="020B0502020202020204" pitchFamily="34" charset="0"/>
                <a:ea typeface="Times New Roman" panose="02020603050405020304" pitchFamily="18" charset="0"/>
              </a:rPr>
              <a:t>Responsible borrowing involves making informed decisions that align with your financial goals and demonstrating prudent behaviors and attitudes when taking on debt. Here are some key strategies to ensure responsible borrowing (</a:t>
            </a:r>
            <a:r>
              <a:rPr lang="en-US" sz="1800" dirty="0" err="1">
                <a:solidFill>
                  <a:srgbClr val="000000"/>
                </a:solidFill>
                <a:effectLst/>
                <a:latin typeface="Century Gothic" panose="020B0502020202020204" pitchFamily="34" charset="0"/>
                <a:ea typeface="Times New Roman" panose="02020603050405020304" pitchFamily="18" charset="0"/>
              </a:rPr>
              <a:t>Ebnb</a:t>
            </a:r>
            <a:r>
              <a:rPr lang="en-US" sz="1800" dirty="0">
                <a:solidFill>
                  <a:srgbClr val="000000"/>
                </a:solidFill>
                <a:effectLst/>
                <a:latin typeface="Century Gothic" panose="020B0502020202020204" pitchFamily="34" charset="0"/>
                <a:ea typeface="Times New Roman" panose="02020603050405020304" pitchFamily="18" charset="0"/>
              </a:rPr>
              <a:t>, 2019):</a:t>
            </a:r>
            <a:endParaRPr lang="en-SI" sz="1800" dirty="0">
              <a:effectLst/>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en-US" sz="1800" b="1" dirty="0">
                <a:solidFill>
                  <a:srgbClr val="000000"/>
                </a:solidFill>
                <a:effectLst/>
                <a:latin typeface="Century Gothic" panose="020B0502020202020204" pitchFamily="34" charset="0"/>
                <a:ea typeface="Times New Roman" panose="02020603050405020304" pitchFamily="18" charset="0"/>
              </a:rPr>
              <a:t>Set Clear Financial Goals: </a:t>
            </a:r>
            <a:r>
              <a:rPr lang="en-US" sz="1800" dirty="0">
                <a:solidFill>
                  <a:srgbClr val="000000"/>
                </a:solidFill>
                <a:effectLst/>
                <a:latin typeface="Century Gothic" panose="020B0502020202020204" pitchFamily="34" charset="0"/>
                <a:ea typeface="Times New Roman" panose="02020603050405020304" pitchFamily="18" charset="0"/>
              </a:rPr>
              <a:t>Define your financial objectives, whether it's buying a home, starting a business, or consolidating debt. Having specific goals helps you focus your borrowing decisions.</a:t>
            </a:r>
            <a:endParaRPr lang="en-SI" sz="1800" dirty="0">
              <a:effectLst/>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en-US" sz="1800" b="1" dirty="0">
                <a:solidFill>
                  <a:srgbClr val="000000"/>
                </a:solidFill>
                <a:effectLst/>
                <a:latin typeface="Century Gothic" panose="020B0502020202020204" pitchFamily="34" charset="0"/>
                <a:ea typeface="Times New Roman" panose="02020603050405020304" pitchFamily="18" charset="0"/>
              </a:rPr>
              <a:t>Budget and Plan: </a:t>
            </a:r>
            <a:r>
              <a:rPr lang="en-US" sz="1800" dirty="0">
                <a:solidFill>
                  <a:srgbClr val="000000"/>
                </a:solidFill>
                <a:effectLst/>
                <a:latin typeface="Century Gothic" panose="020B0502020202020204" pitchFamily="34" charset="0"/>
                <a:ea typeface="Times New Roman" panose="02020603050405020304" pitchFamily="18" charset="0"/>
              </a:rPr>
              <a:t>Create a comprehensive budget to understand your income, expenses, and savings goals. Determine how much you can comfortably allocate to loan payments without straining your finances.</a:t>
            </a:r>
            <a:endParaRPr lang="en-SI" sz="1800" dirty="0">
              <a:effectLst/>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en-US" sz="1800" b="1" dirty="0">
                <a:solidFill>
                  <a:srgbClr val="000000"/>
                </a:solidFill>
                <a:effectLst/>
                <a:latin typeface="Century Gothic" panose="020B0502020202020204" pitchFamily="34" charset="0"/>
                <a:ea typeface="Times New Roman" panose="02020603050405020304" pitchFamily="18" charset="0"/>
              </a:rPr>
              <a:t>Evaluate the Necessity: </a:t>
            </a:r>
            <a:r>
              <a:rPr lang="en-US" sz="1800" dirty="0">
                <a:solidFill>
                  <a:srgbClr val="000000"/>
                </a:solidFill>
                <a:effectLst/>
                <a:latin typeface="Century Gothic" panose="020B0502020202020204" pitchFamily="34" charset="0"/>
                <a:ea typeface="Times New Roman" panose="02020603050405020304" pitchFamily="18" charset="0"/>
              </a:rPr>
              <a:t>Before borrowing, assess whether the expense is a necessity or a discretionary purchase. Avoid taking on debt for non-essential items.</a:t>
            </a:r>
            <a:endParaRPr lang="en-SI" sz="1800" dirty="0">
              <a:effectLst/>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en-US" sz="1800" b="1" dirty="0">
                <a:solidFill>
                  <a:srgbClr val="000000"/>
                </a:solidFill>
                <a:effectLst/>
                <a:latin typeface="Century Gothic" panose="020B0502020202020204" pitchFamily="34" charset="0"/>
                <a:ea typeface="Times New Roman" panose="02020603050405020304" pitchFamily="18" charset="0"/>
              </a:rPr>
              <a:t>Research Loan Options: </a:t>
            </a:r>
            <a:r>
              <a:rPr lang="en-US" sz="1800" dirty="0">
                <a:solidFill>
                  <a:srgbClr val="000000"/>
                </a:solidFill>
                <a:effectLst/>
                <a:latin typeface="Century Gothic" panose="020B0502020202020204" pitchFamily="34" charset="0"/>
                <a:ea typeface="Times New Roman" panose="02020603050405020304" pitchFamily="18" charset="0"/>
              </a:rPr>
              <a:t>Compare various loan options, interest rates, terms, and fees. Understand the different types of loans and their suitability for your specific needs.</a:t>
            </a:r>
            <a:endParaRPr lang="en-SI" sz="1800" dirty="0">
              <a:effectLst/>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en-US" sz="1800" b="1" dirty="0">
                <a:solidFill>
                  <a:srgbClr val="000000"/>
                </a:solidFill>
                <a:effectLst/>
                <a:latin typeface="Century Gothic" panose="020B0502020202020204" pitchFamily="34" charset="0"/>
                <a:ea typeface="Times New Roman" panose="02020603050405020304" pitchFamily="18" charset="0"/>
              </a:rPr>
              <a:t>Review Your Credit Profile: </a:t>
            </a:r>
            <a:r>
              <a:rPr lang="en-US" sz="1800" dirty="0">
                <a:solidFill>
                  <a:srgbClr val="000000"/>
                </a:solidFill>
                <a:effectLst/>
                <a:latin typeface="Century Gothic" panose="020B0502020202020204" pitchFamily="34" charset="0"/>
                <a:ea typeface="Times New Roman" panose="02020603050405020304" pitchFamily="18" charset="0"/>
              </a:rPr>
              <a:t>Check your credit report and credit score regularly. A good credit history can result in lower interest rates and better loan terms. Work on improving your credit if needed.</a:t>
            </a:r>
            <a:endParaRPr lang="en-SI" sz="1800" dirty="0">
              <a:effectLst/>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en-US" sz="1800" b="1" dirty="0">
                <a:solidFill>
                  <a:srgbClr val="000000"/>
                </a:solidFill>
                <a:effectLst/>
                <a:latin typeface="Century Gothic" panose="020B0502020202020204" pitchFamily="34" charset="0"/>
                <a:ea typeface="Times New Roman" panose="02020603050405020304" pitchFamily="18" charset="0"/>
              </a:rPr>
              <a:t>Understand the Total Cost: </a:t>
            </a:r>
            <a:r>
              <a:rPr lang="en-US" sz="1800" dirty="0">
                <a:solidFill>
                  <a:srgbClr val="000000"/>
                </a:solidFill>
                <a:effectLst/>
                <a:latin typeface="Century Gothic" panose="020B0502020202020204" pitchFamily="34" charset="0"/>
                <a:ea typeface="Times New Roman" panose="02020603050405020304" pitchFamily="18" charset="0"/>
              </a:rPr>
              <a:t>Consider the annual percentage rate (APR) that encompasses both the interest rate and any associated fees. This provides a comprehensive view of the total cost of borrowing.</a:t>
            </a:r>
            <a:endParaRPr lang="en-SI" sz="1800" dirty="0">
              <a:effectLst/>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en-US" sz="1800" b="1" dirty="0">
                <a:solidFill>
                  <a:srgbClr val="000000"/>
                </a:solidFill>
                <a:effectLst/>
                <a:latin typeface="Century Gothic" panose="020B0502020202020204" pitchFamily="34" charset="0"/>
                <a:ea typeface="Times New Roman" panose="02020603050405020304" pitchFamily="18" charset="0"/>
              </a:rPr>
              <a:t>Shop for the Best Terms: </a:t>
            </a:r>
            <a:r>
              <a:rPr lang="en-US" sz="1800" dirty="0">
                <a:solidFill>
                  <a:srgbClr val="000000"/>
                </a:solidFill>
                <a:effectLst/>
                <a:latin typeface="Century Gothic" panose="020B0502020202020204" pitchFamily="34" charset="0"/>
                <a:ea typeface="Times New Roman" panose="02020603050405020304" pitchFamily="18" charset="0"/>
              </a:rPr>
              <a:t>Obtain loan quotes from multiple lenders to find the most favorable terms. Don't rush into a loan agreement without comparing offers.</a:t>
            </a:r>
            <a:endParaRPr lang="en-SI" sz="1800" dirty="0">
              <a:effectLst/>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en-US" sz="1800" b="1" dirty="0">
                <a:solidFill>
                  <a:srgbClr val="000000"/>
                </a:solidFill>
                <a:effectLst/>
                <a:latin typeface="Century Gothic" panose="020B0502020202020204" pitchFamily="34" charset="0"/>
                <a:ea typeface="Times New Roman" panose="02020603050405020304" pitchFamily="18" charset="0"/>
              </a:rPr>
              <a:t>Read the Terms and Conditions: </a:t>
            </a:r>
            <a:r>
              <a:rPr lang="en-US" sz="1800" dirty="0">
                <a:solidFill>
                  <a:srgbClr val="000000"/>
                </a:solidFill>
                <a:effectLst/>
                <a:latin typeface="Century Gothic" panose="020B0502020202020204" pitchFamily="34" charset="0"/>
                <a:ea typeface="Times New Roman" panose="02020603050405020304" pitchFamily="18" charset="0"/>
              </a:rPr>
              <a:t>Thoroughly review the terms and conditions of the loan agreement. Ensure you understand the repayment schedule, interest rate type, and any penalties for late payments or early repayment.</a:t>
            </a:r>
            <a:endParaRPr lang="en-SI" sz="1800" dirty="0">
              <a:effectLst/>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en-US" sz="1800" b="1" dirty="0">
                <a:solidFill>
                  <a:srgbClr val="000000"/>
                </a:solidFill>
                <a:effectLst/>
                <a:latin typeface="Century Gothic" panose="020B0502020202020204" pitchFamily="34" charset="0"/>
                <a:ea typeface="Times New Roman" panose="02020603050405020304" pitchFamily="18" charset="0"/>
              </a:rPr>
              <a:t>Maintain a Sensible Debt-to-Income Ratio: </a:t>
            </a:r>
            <a:r>
              <a:rPr lang="en-US" sz="1800" dirty="0">
                <a:solidFill>
                  <a:srgbClr val="000000"/>
                </a:solidFill>
                <a:effectLst/>
                <a:latin typeface="Century Gothic" panose="020B0502020202020204" pitchFamily="34" charset="0"/>
                <a:ea typeface="Times New Roman" panose="02020603050405020304" pitchFamily="18" charset="0"/>
              </a:rPr>
              <a:t>Keep your total debt, including the new loan, within a reasonable percentage of your income. This ensures you can manage your debt payments.</a:t>
            </a:r>
            <a:endParaRPr lang="en-SI" sz="1800" dirty="0">
              <a:effectLst/>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en-US" sz="1800" b="1" dirty="0">
                <a:solidFill>
                  <a:srgbClr val="000000"/>
                </a:solidFill>
                <a:effectLst/>
                <a:latin typeface="Century Gothic" panose="020B0502020202020204" pitchFamily="34" charset="0"/>
                <a:ea typeface="Times New Roman" panose="02020603050405020304" pitchFamily="18" charset="0"/>
              </a:rPr>
              <a:t>Develop a Repayment Plan:</a:t>
            </a:r>
            <a:r>
              <a:rPr lang="en-US" sz="1800" dirty="0">
                <a:solidFill>
                  <a:srgbClr val="000000"/>
                </a:solidFill>
                <a:effectLst/>
                <a:latin typeface="Century Gothic" panose="020B0502020202020204" pitchFamily="34" charset="0"/>
                <a:ea typeface="Times New Roman" panose="02020603050405020304" pitchFamily="18" charset="0"/>
              </a:rPr>
              <a:t> Create a solid plan for repaying the loan. Make sure you adhere to the agreed-upon schedule and pay more than the minimum, when possible, to reduce the total interest paid.</a:t>
            </a:r>
            <a:endParaRPr lang="en-SI" sz="1800" dirty="0">
              <a:effectLst/>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en-US" sz="1800" b="1" dirty="0">
                <a:solidFill>
                  <a:srgbClr val="000000"/>
                </a:solidFill>
                <a:effectLst/>
                <a:latin typeface="Century Gothic" panose="020B0502020202020204" pitchFamily="34" charset="0"/>
                <a:ea typeface="Times New Roman" panose="02020603050405020304" pitchFamily="18" charset="0"/>
              </a:rPr>
              <a:t>Avoid Overborrowing:</a:t>
            </a:r>
            <a:r>
              <a:rPr lang="en-US" sz="1800" dirty="0">
                <a:solidFill>
                  <a:srgbClr val="000000"/>
                </a:solidFill>
                <a:effectLst/>
                <a:latin typeface="Century Gothic" panose="020B0502020202020204" pitchFamily="34" charset="0"/>
                <a:ea typeface="Times New Roman" panose="02020603050405020304" pitchFamily="18" charset="0"/>
              </a:rPr>
              <a:t> Only borrow the amount you need to achieve your goals. Avoid taking on excess debt that might lead to financial strain.</a:t>
            </a:r>
            <a:endParaRPr lang="en-SI" sz="1800" dirty="0">
              <a:effectLst/>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en-US" sz="1800" b="1" dirty="0">
                <a:solidFill>
                  <a:srgbClr val="000000"/>
                </a:solidFill>
                <a:effectLst/>
                <a:latin typeface="Century Gothic" panose="020B0502020202020204" pitchFamily="34" charset="0"/>
                <a:ea typeface="Times New Roman" panose="02020603050405020304" pitchFamily="18" charset="0"/>
              </a:rPr>
              <a:t>Monitor Your Debt Load:</a:t>
            </a:r>
            <a:r>
              <a:rPr lang="en-US" sz="1800" dirty="0">
                <a:solidFill>
                  <a:srgbClr val="000000"/>
                </a:solidFill>
                <a:effectLst/>
                <a:latin typeface="Century Gothic" panose="020B0502020202020204" pitchFamily="34" charset="0"/>
                <a:ea typeface="Times New Roman" panose="02020603050405020304" pitchFamily="18" charset="0"/>
              </a:rPr>
              <a:t> Regularly review your financial situation to ensure your borrowing aligns with your long-term goals. Be prepared to adjust your strategies if your circumstances change.</a:t>
            </a:r>
            <a:endParaRPr lang="en-SI" sz="1800" dirty="0">
              <a:effectLst/>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en-US" sz="1800" b="1" dirty="0">
                <a:solidFill>
                  <a:srgbClr val="000000"/>
                </a:solidFill>
                <a:effectLst/>
                <a:latin typeface="Century Gothic" panose="020B0502020202020204" pitchFamily="34" charset="0"/>
                <a:ea typeface="Times New Roman" panose="02020603050405020304" pitchFamily="18" charset="0"/>
              </a:rPr>
              <a:t>Practice Responsible Financial Behavior:</a:t>
            </a:r>
            <a:r>
              <a:rPr lang="en-US" sz="1800" dirty="0">
                <a:solidFill>
                  <a:srgbClr val="000000"/>
                </a:solidFill>
                <a:effectLst/>
                <a:latin typeface="Century Gothic" panose="020B0502020202020204" pitchFamily="34" charset="0"/>
                <a:ea typeface="Times New Roman" panose="02020603050405020304" pitchFamily="18" charset="0"/>
              </a:rPr>
              <a:t> Cultivate responsible borrowing behaviors, such as making payments on time, not taking on more debt than you can handle, and being proactive in addressing financial challenges.</a:t>
            </a:r>
            <a:endParaRPr lang="en-SI" sz="1800" dirty="0">
              <a:effectLst/>
              <a:latin typeface="Times New Roman" panose="02020603050405020304" pitchFamily="18" charset="0"/>
              <a:ea typeface="Times New Roman" panose="02020603050405020304" pitchFamily="18" charset="0"/>
            </a:endParaRPr>
          </a:p>
          <a:p>
            <a:pPr marL="342900" lvl="0" indent="-342900" algn="just">
              <a:buFont typeface="Symbol" pitchFamily="2" charset="2"/>
              <a:buChar char=""/>
            </a:pPr>
            <a:r>
              <a:rPr lang="en-US" sz="1800" b="1" dirty="0">
                <a:solidFill>
                  <a:srgbClr val="000000"/>
                </a:solidFill>
                <a:effectLst/>
                <a:latin typeface="Century Gothic" panose="020B0502020202020204" pitchFamily="34" charset="0"/>
                <a:ea typeface="Times New Roman" panose="02020603050405020304" pitchFamily="18" charset="0"/>
              </a:rPr>
              <a:t>Seek Financial Guidance:</a:t>
            </a:r>
            <a:r>
              <a:rPr lang="en-US" sz="1800" dirty="0">
                <a:solidFill>
                  <a:srgbClr val="000000"/>
                </a:solidFill>
                <a:effectLst/>
                <a:latin typeface="Century Gothic" panose="020B0502020202020204" pitchFamily="34" charset="0"/>
                <a:ea typeface="Times New Roman" panose="02020603050405020304" pitchFamily="18" charset="0"/>
              </a:rPr>
              <a:t> Consult with financial advisors or counselors if you're uncertain about your borrowing decisions. They can provide valuable insights and guidance.</a:t>
            </a:r>
            <a:endParaRPr lang="en-SI" sz="1800" dirty="0">
              <a:effectLst/>
              <a:latin typeface="Times New Roman" panose="02020603050405020304" pitchFamily="18" charset="0"/>
              <a:ea typeface="Times New Roman" panose="02020603050405020304" pitchFamily="18" charset="0"/>
            </a:endParaRPr>
          </a:p>
          <a:p>
            <a:pPr algn="just"/>
            <a:r>
              <a:rPr lang="en-US" sz="1800" dirty="0">
                <a:solidFill>
                  <a:srgbClr val="000000"/>
                </a:solidFill>
                <a:effectLst/>
                <a:latin typeface="Century Gothic" panose="020B0502020202020204" pitchFamily="34" charset="0"/>
                <a:ea typeface="Times New Roman" panose="02020603050405020304" pitchFamily="18" charset="0"/>
              </a:rPr>
              <a:t> </a:t>
            </a:r>
            <a:endParaRPr lang="en-SI" sz="1800" dirty="0">
              <a:effectLst/>
              <a:latin typeface="Times New Roman" panose="02020603050405020304" pitchFamily="18" charset="0"/>
              <a:ea typeface="Times New Roman" panose="02020603050405020304" pitchFamily="18" charset="0"/>
            </a:endParaRPr>
          </a:p>
          <a:p>
            <a:pPr algn="just"/>
            <a:r>
              <a:rPr lang="en-US" sz="1800" dirty="0">
                <a:solidFill>
                  <a:srgbClr val="000000"/>
                </a:solidFill>
                <a:effectLst/>
                <a:latin typeface="Century Gothic" panose="020B0502020202020204" pitchFamily="34" charset="0"/>
                <a:ea typeface="Times New Roman" panose="02020603050405020304" pitchFamily="18" charset="0"/>
              </a:rPr>
              <a:t>Responsible borrowing is a critical component of sound financial management. By setting clear goals, conducting thorough research, and adhering to these strategies, you can make informed borrowing decisions that align with your financial objectives and maintain responsible borrowing behaviors and attitudes.</a:t>
            </a:r>
            <a:endParaRPr lang="en-SI" sz="1800" dirty="0">
              <a:effectLst/>
              <a:latin typeface="Times New Roman" panose="02020603050405020304" pitchFamily="18" charset="0"/>
              <a:ea typeface="Times New Roman" panose="02020603050405020304" pitchFamily="18" charset="0"/>
            </a:endParaRPr>
          </a:p>
          <a:p>
            <a:pPr marL="228600" indent="0" algn="just">
              <a:buFont typeface="Arial" panose="020B0604020202020204" pitchFamily="34" charset="0"/>
              <a:buNone/>
            </a:pPr>
            <a:endParaRPr dirty="0"/>
          </a:p>
        </p:txBody>
      </p:sp>
      <p:sp>
        <p:nvSpPr>
          <p:cNvPr id="194" name="Google Shape;194;p4: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4200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03B11A55-270D-3789-5ACA-41609C04117E}"/>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D6A1335D-8127-A10B-23EF-520389D4B284}"/>
              </a:ext>
            </a:extLst>
          </p:cNvPr>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In managing personal finances, it's essential to recognize certain types of borrowing that may lead to financial hardship. Two such examples are payday loans and buy now, pay later services. While they may offer short-term solutions or convenience, they often come with significant drawbacks that can exacerbate financial challenges. It's crucial to understand the risks associated with these borrowing options to make informed decisions about managing finances effectively. Let's delve into these in more detail:</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Payday loans are small, short-term loans characterized by their high interest rates. Borrowers typically obtain these loans to cover immediate expenses but often find themselves paying back significantly more than the originally borrowed amount due to the exorbitant interest rates. This can create a cycle of debt, as borrowers struggle to meet the high repayment amounts, leading to further financial strain.</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Buy now, pay later services offer consumers the option to defer or make installment payments for their purchases. While this can provide flexibility in managing expenses, it can also complicate budgeting and financial planning. Missed payments may not only result in late fees but can also impact one's creditworthiness, potentially leading to collections accounts and negatively affecting their credit score. Therefore, it's crucial for consumers to carefully consider their ability to make timely payments before utilizing these services.</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4" name="Google Shape;194;p4:notes">
            <a:extLst>
              <a:ext uri="{FF2B5EF4-FFF2-40B4-BE49-F238E27FC236}">
                <a16:creationId xmlns:a16="http://schemas.microsoft.com/office/drawing/2014/main" id="{B781E439-DA59-8828-1C91-987ADF0B0F3F}"/>
              </a:ext>
            </a:extLst>
          </p:cNvPr>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9443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r>
              <a:rPr lang="en-US" sz="1800" dirty="0">
                <a:solidFill>
                  <a:srgbClr val="000000"/>
                </a:solidFill>
                <a:effectLst/>
                <a:latin typeface="Century Gothic" panose="020B0502020202020204" pitchFamily="34" charset="0"/>
                <a:ea typeface="Times New Roman" panose="02020603050405020304" pitchFamily="18" charset="0"/>
              </a:rPr>
              <a:t>When deciding on the duration of your borrowing, consider the purpose and amount you need. The loan term should not exceed the lifespan of the asset purchased with it. Keep in mind that every purchase made with a loan accrues interest, making it more expensive, and this cost increases with the loan term.</a:t>
            </a:r>
          </a:p>
          <a:p>
            <a:pPr algn="just"/>
            <a:endParaRPr lang="en-US" sz="1800" dirty="0">
              <a:solidFill>
                <a:srgbClr val="000000"/>
              </a:solidFill>
              <a:effectLst/>
              <a:latin typeface="Century Gothic" panose="020B0502020202020204" pitchFamily="34" charset="0"/>
              <a:ea typeface="Times New Roman" panose="02020603050405020304" pitchFamily="18" charset="0"/>
            </a:endParaRPr>
          </a:p>
          <a:p>
            <a:pPr algn="just"/>
            <a:r>
              <a:rPr lang="en-US" sz="1800" dirty="0">
                <a:solidFill>
                  <a:srgbClr val="000000"/>
                </a:solidFill>
                <a:effectLst/>
                <a:latin typeface="Century Gothic" panose="020B0502020202020204" pitchFamily="34" charset="0"/>
                <a:ea typeface="Times New Roman" panose="02020603050405020304" pitchFamily="18" charset="0"/>
              </a:rPr>
              <a:t>- Short-Term Borrowing (1 year or less): Utilize options such as overdraft limits, deferred payment credit cards, installment cards, or short-term loans. The recommended level of short-term borrowing is 10%. While overdraft limits may incur the highest costs, sometimes it's more advisable to opt for a personal loan.</a:t>
            </a:r>
          </a:p>
          <a:p>
            <a:pPr algn="just"/>
            <a:endParaRPr lang="en-US" sz="1800" dirty="0">
              <a:solidFill>
                <a:srgbClr val="000000"/>
              </a:solidFill>
              <a:effectLst/>
              <a:latin typeface="Century Gothic" panose="020B0502020202020204" pitchFamily="34" charset="0"/>
              <a:ea typeface="Times New Roman" panose="02020603050405020304" pitchFamily="18" charset="0"/>
            </a:endParaRPr>
          </a:p>
          <a:p>
            <a:pPr algn="just"/>
            <a:r>
              <a:rPr lang="en-US" sz="1800" dirty="0">
                <a:solidFill>
                  <a:srgbClr val="000000"/>
                </a:solidFill>
                <a:effectLst/>
                <a:latin typeface="Century Gothic" panose="020B0502020202020204" pitchFamily="34" charset="0"/>
                <a:ea typeface="Times New Roman" panose="02020603050405020304" pitchFamily="18" charset="0"/>
              </a:rPr>
              <a:t>- Medium-Term Borrowing (over 1 up to 5 years): Typically used for purchasing consumer goods like cars, home renovations, extended vacations, or education. The recommended level of medium-term borrowing is 10%.</a:t>
            </a:r>
          </a:p>
          <a:p>
            <a:pPr algn="just"/>
            <a:endParaRPr lang="en-US" sz="1800" dirty="0">
              <a:solidFill>
                <a:srgbClr val="000000"/>
              </a:solidFill>
              <a:effectLst/>
              <a:latin typeface="Century Gothic" panose="020B0502020202020204" pitchFamily="34" charset="0"/>
              <a:ea typeface="Times New Roman" panose="02020603050405020304" pitchFamily="18" charset="0"/>
            </a:endParaRPr>
          </a:p>
          <a:p>
            <a:pPr algn="just"/>
            <a:r>
              <a:rPr lang="en-US" sz="1800" dirty="0">
                <a:solidFill>
                  <a:srgbClr val="000000"/>
                </a:solidFill>
                <a:effectLst/>
                <a:latin typeface="Century Gothic" panose="020B0502020202020204" pitchFamily="34" charset="0"/>
                <a:ea typeface="Times New Roman" panose="02020603050405020304" pitchFamily="18" charset="0"/>
              </a:rPr>
              <a:t>- Long-Term Borrowing (over 5 years): Involves borrowing for periods exceeding 5 years. The recommended level of long-term borrowing is 30%, often used for real estate financing. If this need doesn't apply, the acceptable level of medium-term borrowing can increase to 30%. </a:t>
            </a:r>
          </a:p>
          <a:p>
            <a:pPr algn="just"/>
            <a:endParaRPr lang="en-US" sz="1800" dirty="0">
              <a:solidFill>
                <a:srgbClr val="000000"/>
              </a:solidFill>
              <a:effectLst/>
              <a:latin typeface="Century Gothic" panose="020B0502020202020204" pitchFamily="34" charset="0"/>
              <a:ea typeface="Times New Roman" panose="02020603050405020304" pitchFamily="18" charset="0"/>
            </a:endParaRPr>
          </a:p>
          <a:p>
            <a:pPr algn="just"/>
            <a:r>
              <a:rPr lang="en-US" sz="1800" dirty="0">
                <a:solidFill>
                  <a:srgbClr val="000000"/>
                </a:solidFill>
                <a:effectLst/>
                <a:latin typeface="Century Gothic" panose="020B0502020202020204" pitchFamily="34" charset="0"/>
                <a:ea typeface="Times New Roman" panose="02020603050405020304" pitchFamily="18" charset="0"/>
              </a:rPr>
              <a:t>Aligning the duration of your borrowing with the purpose and lifespan of the asset purchased ensures financial prudence and minimizes unnecessary interest costs.</a:t>
            </a:r>
            <a:endParaRPr lang="en-SI"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02713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r>
              <a:rPr lang="en-US" sz="1800" dirty="0">
                <a:solidFill>
                  <a:srgbClr val="000000"/>
                </a:solidFill>
                <a:effectLst/>
                <a:latin typeface="Century Gothic" panose="020B0502020202020204" pitchFamily="34" charset="0"/>
                <a:ea typeface="Times New Roman" panose="02020603050405020304" pitchFamily="18" charset="0"/>
              </a:rPr>
              <a:t>When it comes to buying real estate and a car, it's advisable to follow some general guidelines:</a:t>
            </a:r>
          </a:p>
          <a:p>
            <a:pPr algn="just"/>
            <a:endParaRPr lang="en-US" sz="1800" dirty="0">
              <a:solidFill>
                <a:srgbClr val="000000"/>
              </a:solidFill>
              <a:effectLst/>
              <a:latin typeface="Century Gothic" panose="020B0502020202020204" pitchFamily="34" charset="0"/>
              <a:ea typeface="Times New Roman" panose="02020603050405020304" pitchFamily="18" charset="0"/>
            </a:endParaRPr>
          </a:p>
          <a:p>
            <a:pPr algn="just"/>
            <a:r>
              <a:rPr lang="en-US" sz="1800" dirty="0">
                <a:solidFill>
                  <a:srgbClr val="000000"/>
                </a:solidFill>
                <a:effectLst/>
                <a:latin typeface="Century Gothic" panose="020B0502020202020204" pitchFamily="34" charset="0"/>
                <a:ea typeface="Times New Roman" panose="02020603050405020304" pitchFamily="18" charset="0"/>
              </a:rPr>
              <a:t>1. Real Estate Purchase:</a:t>
            </a:r>
          </a:p>
          <a:p>
            <a:pPr algn="just"/>
            <a:r>
              <a:rPr lang="en-US" sz="1800" dirty="0">
                <a:solidFill>
                  <a:srgbClr val="000000"/>
                </a:solidFill>
                <a:effectLst/>
                <a:latin typeface="Century Gothic" panose="020B0502020202020204" pitchFamily="34" charset="0"/>
                <a:ea typeface="Times New Roman" panose="02020603050405020304" pitchFamily="18" charset="0"/>
              </a:rPr>
              <a:t>   - A popular personal finance advice suggests that if we cannot afford to buy a house or apartment with a 30-year fixed-rate mortgage at a 30% debt-to-income ratio, then we cannot afford that property.</a:t>
            </a:r>
          </a:p>
          <a:p>
            <a:pPr algn="just"/>
            <a:r>
              <a:rPr lang="en-US" sz="1800" dirty="0">
                <a:solidFill>
                  <a:srgbClr val="000000"/>
                </a:solidFill>
                <a:effectLst/>
                <a:latin typeface="Century Gothic" panose="020B0502020202020204" pitchFamily="34" charset="0"/>
                <a:ea typeface="Times New Roman" panose="02020603050405020304" pitchFamily="18" charset="0"/>
              </a:rPr>
              <a:t>  </a:t>
            </a:r>
          </a:p>
          <a:p>
            <a:pPr algn="just"/>
            <a:r>
              <a:rPr lang="en-US" sz="1800" dirty="0">
                <a:solidFill>
                  <a:srgbClr val="000000"/>
                </a:solidFill>
                <a:effectLst/>
                <a:latin typeface="Century Gothic" panose="020B0502020202020204" pitchFamily="34" charset="0"/>
                <a:ea typeface="Times New Roman" panose="02020603050405020304" pitchFamily="18" charset="0"/>
              </a:rPr>
              <a:t>2. Car Purchase:</a:t>
            </a:r>
          </a:p>
          <a:p>
            <a:pPr algn="just"/>
            <a:r>
              <a:rPr lang="en-US" sz="1800" dirty="0">
                <a:solidFill>
                  <a:srgbClr val="000000"/>
                </a:solidFill>
                <a:effectLst/>
                <a:latin typeface="Century Gothic" panose="020B0502020202020204" pitchFamily="34" charset="0"/>
                <a:ea typeface="Times New Roman" panose="02020603050405020304" pitchFamily="18" charset="0"/>
              </a:rPr>
              <a:t>   - The recommended rule for borrowing for a car purchase is:</a:t>
            </a:r>
          </a:p>
          <a:p>
            <a:pPr algn="just"/>
            <a:r>
              <a:rPr lang="en-US" sz="1800" dirty="0">
                <a:solidFill>
                  <a:srgbClr val="000000"/>
                </a:solidFill>
                <a:effectLst/>
                <a:latin typeface="Century Gothic" panose="020B0502020202020204" pitchFamily="34" charset="0"/>
                <a:ea typeface="Times New Roman" panose="02020603050405020304" pitchFamily="18" charset="0"/>
              </a:rPr>
              <a:t>     - 20/4/10: Save at least 20% of the vehicle's purchase price as a down payment, take a loan for a maximum of 4 years, and ensure that the monthly payment does not exceed 10% of your net income. If this rule doesn't work out for you, it means the chosen car is too expensive for your budget.</a:t>
            </a:r>
          </a:p>
          <a:p>
            <a:pPr algn="just"/>
            <a:endParaRPr lang="en-US" sz="1800" dirty="0">
              <a:solidFill>
                <a:srgbClr val="000000"/>
              </a:solidFill>
              <a:effectLst/>
              <a:latin typeface="Century Gothic" panose="020B0502020202020204" pitchFamily="34" charset="0"/>
              <a:ea typeface="Times New Roman" panose="02020603050405020304" pitchFamily="18" charset="0"/>
            </a:endParaRPr>
          </a:p>
          <a:p>
            <a:pPr algn="just"/>
            <a:r>
              <a:rPr lang="en-US" sz="1800" dirty="0">
                <a:solidFill>
                  <a:srgbClr val="000000"/>
                </a:solidFill>
                <a:effectLst/>
                <a:latin typeface="Century Gothic" panose="020B0502020202020204" pitchFamily="34" charset="0"/>
                <a:ea typeface="Times New Roman" panose="02020603050405020304" pitchFamily="18" charset="0"/>
              </a:rPr>
              <a:t>Following these rules of thumb can help ensure that your real estate and car purchases are financially manageable and aligned with your long-term financial goals.</a:t>
            </a:r>
            <a:endParaRPr lang="en-SI"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5169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r>
              <a:rPr lang="en-US" sz="1800" dirty="0">
                <a:solidFill>
                  <a:srgbClr val="000000"/>
                </a:solidFill>
                <a:effectLst/>
                <a:latin typeface="Century Gothic" panose="020B0502020202020204" pitchFamily="34" charset="0"/>
                <a:ea typeface="Times New Roman" panose="02020603050405020304" pitchFamily="18" charset="0"/>
              </a:rPr>
              <a:t>During the repayment of a loan, you are exposed to risks that depend on the characteristics of the loan, changes in the economic and macroeconomic environment, and the form of insurance:</a:t>
            </a:r>
          </a:p>
          <a:p>
            <a:pPr algn="just"/>
            <a:endParaRPr lang="en-US" sz="1800" dirty="0">
              <a:solidFill>
                <a:srgbClr val="000000"/>
              </a:solidFill>
              <a:effectLst/>
              <a:latin typeface="Century Gothic" panose="020B0502020202020204" pitchFamily="34" charset="0"/>
              <a:ea typeface="Times New Roman" panose="02020603050405020304" pitchFamily="18" charset="0"/>
            </a:endParaRPr>
          </a:p>
          <a:p>
            <a:pPr algn="just"/>
            <a:r>
              <a:rPr lang="en-US" sz="1800" dirty="0">
                <a:solidFill>
                  <a:srgbClr val="000000"/>
                </a:solidFill>
                <a:effectLst/>
                <a:latin typeface="Century Gothic" panose="020B0502020202020204" pitchFamily="34" charset="0"/>
                <a:ea typeface="Times New Roman" panose="02020603050405020304" pitchFamily="18" charset="0"/>
              </a:rPr>
              <a:t>1. Interest Rate Risk: Fluctuations in interest rates can affect the cost of your loan, especially if it has a variable interest rate. Over a longer repayment period, significant changes in the reference interest rate (such as EURIBOR) can lead to a substantial increase in your installment payment, making the loan more expensive.</a:t>
            </a:r>
          </a:p>
          <a:p>
            <a:pPr algn="just"/>
            <a:endParaRPr lang="en-US" sz="1800" dirty="0">
              <a:solidFill>
                <a:srgbClr val="000000"/>
              </a:solidFill>
              <a:effectLst/>
              <a:latin typeface="Century Gothic" panose="020B0502020202020204" pitchFamily="34" charset="0"/>
              <a:ea typeface="Times New Roman" panose="02020603050405020304" pitchFamily="18" charset="0"/>
            </a:endParaRPr>
          </a:p>
          <a:p>
            <a:pPr algn="just"/>
            <a:r>
              <a:rPr lang="en-US" sz="1800" dirty="0">
                <a:solidFill>
                  <a:srgbClr val="000000"/>
                </a:solidFill>
                <a:effectLst/>
                <a:latin typeface="Century Gothic" panose="020B0502020202020204" pitchFamily="34" charset="0"/>
                <a:ea typeface="Times New Roman" panose="02020603050405020304" pitchFamily="18" charset="0"/>
              </a:rPr>
              <a:t>2. Currency Risk: If you borrow in a currency different from the one you receive income in, you are exposed to currency risk. Fluctuations in exchange rates can impact the cost of your loan and your ability to repay it.</a:t>
            </a:r>
          </a:p>
          <a:p>
            <a:pPr algn="just"/>
            <a:endParaRPr lang="en-US" sz="1800" dirty="0">
              <a:solidFill>
                <a:srgbClr val="000000"/>
              </a:solidFill>
              <a:effectLst/>
              <a:latin typeface="Century Gothic" panose="020B0502020202020204" pitchFamily="34" charset="0"/>
              <a:ea typeface="Times New Roman" panose="02020603050405020304" pitchFamily="18" charset="0"/>
            </a:endParaRPr>
          </a:p>
          <a:p>
            <a:pPr algn="just"/>
            <a:r>
              <a:rPr lang="en-US" sz="1800" dirty="0">
                <a:solidFill>
                  <a:srgbClr val="000000"/>
                </a:solidFill>
                <a:effectLst/>
                <a:latin typeface="Century Gothic" panose="020B0502020202020204" pitchFamily="34" charset="0"/>
                <a:ea typeface="Times New Roman" panose="02020603050405020304" pitchFamily="18" charset="0"/>
              </a:rPr>
              <a:t>3. Liquidity Risk: This risk arises when you may not have sufficient regular funds to repay the loan if there are unexpected financial challenges or changes in your income.</a:t>
            </a:r>
          </a:p>
          <a:p>
            <a:pPr algn="just"/>
            <a:endParaRPr lang="en-US" sz="1800" dirty="0">
              <a:solidFill>
                <a:srgbClr val="000000"/>
              </a:solidFill>
              <a:effectLst/>
              <a:latin typeface="Century Gothic" panose="020B0502020202020204" pitchFamily="34" charset="0"/>
              <a:ea typeface="Times New Roman" panose="02020603050405020304" pitchFamily="18" charset="0"/>
            </a:endParaRPr>
          </a:p>
          <a:p>
            <a:pPr algn="just"/>
            <a:r>
              <a:rPr lang="en-US" sz="1800" dirty="0">
                <a:solidFill>
                  <a:srgbClr val="000000"/>
                </a:solidFill>
                <a:effectLst/>
                <a:latin typeface="Century Gothic" panose="020B0502020202020204" pitchFamily="34" charset="0"/>
                <a:ea typeface="Times New Roman" panose="02020603050405020304" pitchFamily="18" charset="0"/>
              </a:rPr>
              <a:t>4. Asset Loss Risk: This risk pertains to the possibility of losing assets that were used as collateral for the loan if you fail to meet repayment obligations.</a:t>
            </a:r>
          </a:p>
          <a:p>
            <a:pPr algn="just"/>
            <a:endParaRPr lang="en-US" sz="1800" dirty="0">
              <a:solidFill>
                <a:srgbClr val="000000"/>
              </a:solidFill>
              <a:effectLst/>
              <a:latin typeface="Century Gothic" panose="020B0502020202020204" pitchFamily="34" charset="0"/>
              <a:ea typeface="Times New Roman" panose="02020603050405020304" pitchFamily="18" charset="0"/>
            </a:endParaRPr>
          </a:p>
          <a:p>
            <a:pPr algn="just"/>
            <a:r>
              <a:rPr lang="en-US" sz="1800" dirty="0">
                <a:solidFill>
                  <a:srgbClr val="000000"/>
                </a:solidFill>
                <a:effectLst/>
                <a:latin typeface="Century Gothic" panose="020B0502020202020204" pitchFamily="34" charset="0"/>
                <a:ea typeface="Times New Roman" panose="02020603050405020304" pitchFamily="18" charset="0"/>
              </a:rPr>
              <a:t>The first rule of borrowing advises borrowing in the currency of your income to mitigate currency risk. However, if you opt for a loan with a variable interest rate, be aware of the potential for significant fluctuations in the reference interest rate (e.g., EURIBOR), which can increase your installment payments. In extreme cases, this could lead to financial difficulties if you do not have enough regular income to cover the increased payments.</a:t>
            </a:r>
            <a:endParaRPr lang="en-SI"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96265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03B11A55-270D-3789-5ACA-41609C04117E}"/>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D6A1335D-8127-A10B-23EF-520389D4B284}"/>
              </a:ext>
            </a:extLst>
          </p:cNvPr>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We are responsibly indebted when, despite the debt we are paying off, we continue to regularly meet all other monthly obligations without compromising our lifestyle. Assessing our indebtedness provides valuable insights for the future: if our debt is not excessive, we have the option of further borrowing. However, if our debt exceeds a reasonable level relative to our income and age, we need to focus on reducing it. Determining whether we are over-indebted is simple with the calculation of different indicators. Some of them is debt to income ratio.</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entury Gothic" panose="020B0502020202020204" pitchFamily="34" charset="0"/>
                <a:ea typeface="Calibri" panose="020F0502020204030204" pitchFamily="34" charset="0"/>
                <a:cs typeface="Times New Roman" panose="02020603050405020304" pitchFamily="18" charset="0"/>
              </a:rPr>
              <a:t>DTI measures the </a:t>
            </a:r>
            <a:r>
              <a:rPr lang="en-US" sz="1800" dirty="0">
                <a:latin typeface="Century Gothic" panose="020B0502020202020204" pitchFamily="34" charset="0"/>
                <a:cs typeface="Times New Roman" panose="02020603050405020304" pitchFamily="18" charset="0"/>
              </a:rPr>
              <a:t>percentage of a person's monthly income that goes to debt payments</a:t>
            </a:r>
            <a:r>
              <a:rPr lang="en-US" sz="2400" b="0" i="0" dirty="0">
                <a:solidFill>
                  <a:srgbClr val="111111"/>
                </a:solidFill>
                <a:effectLst/>
                <a:latin typeface="SourceSansPro"/>
              </a:rPr>
              <a:t>.</a:t>
            </a:r>
            <a:r>
              <a:rPr lang="en-US" sz="1800" dirty="0">
                <a:latin typeface="Century Gothic" panose="020B0502020202020204" pitchFamily="34" charset="0"/>
                <a:cs typeface="Times New Roman" panose="02020603050405020304" pitchFamily="18" charset="0"/>
              </a:rPr>
              <a:t> It represents the relationship between total regular monthly debt payments and monthly net income, indicating one's capacity to regularly repay debts (liquidity). It is advisable for the DTI not to exceed 40%.</a:t>
            </a:r>
            <a:r>
              <a:rPr lang="de-AT" sz="1800" dirty="0">
                <a:latin typeface="Century Gothic" panose="020B050202020202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4" name="Google Shape;194;p4:notes">
            <a:extLst>
              <a:ext uri="{FF2B5EF4-FFF2-40B4-BE49-F238E27FC236}">
                <a16:creationId xmlns:a16="http://schemas.microsoft.com/office/drawing/2014/main" id="{B781E439-DA59-8828-1C91-987ADF0B0F3F}"/>
              </a:ext>
            </a:extLst>
          </p:cNvPr>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6588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marL="0" marR="0" lvl="0" indent="0" algn="l" rtl="0">
              <a:lnSpc>
                <a:spcPct val="107916"/>
              </a:lnSpc>
              <a:spcBef>
                <a:spcPts val="0"/>
              </a:spcBef>
              <a:spcAft>
                <a:spcPts val="0"/>
              </a:spcAft>
              <a:buClr>
                <a:schemeClr val="dk1"/>
              </a:buClr>
              <a:buSzPts val="1100"/>
              <a:buFont typeface="Arial"/>
              <a:buNone/>
            </a:pPr>
            <a:r>
              <a:rPr lang="de-DE" sz="2000" b="0" i="0" u="none" strike="noStrike" cap="none" dirty="0">
                <a:solidFill>
                  <a:srgbClr val="0070C0"/>
                </a:solidFill>
                <a:latin typeface="Calibri"/>
                <a:ea typeface="Times New Roman" panose="02020603050405020304" pitchFamily="18" charset="0"/>
                <a:cs typeface="Calibri"/>
                <a:sym typeface="Calibri"/>
              </a:rPr>
              <a:t>At </a:t>
            </a:r>
            <a:r>
              <a:rPr lang="de-DE" sz="2000" b="0" i="0" u="none" strike="noStrike" cap="none" dirty="0" err="1">
                <a:solidFill>
                  <a:srgbClr val="0070C0"/>
                </a:solidFill>
                <a:latin typeface="Calibri"/>
                <a:ea typeface="Times New Roman" panose="02020603050405020304" pitchFamily="18" charset="0"/>
                <a:cs typeface="Calibri"/>
                <a:sym typeface="Calibri"/>
              </a:rPr>
              <a:t>the</a:t>
            </a:r>
            <a:r>
              <a:rPr lang="de-DE" sz="2000" b="0" i="0" u="none" strike="noStrike" cap="none" dirty="0">
                <a:solidFill>
                  <a:srgbClr val="0070C0"/>
                </a:solidFill>
                <a:latin typeface="Calibri"/>
                <a:ea typeface="Times New Roman" panose="02020603050405020304" pitchFamily="18" charset="0"/>
                <a:cs typeface="Calibri"/>
                <a:sym typeface="Calibri"/>
              </a:rPr>
              <a:t> end </a:t>
            </a:r>
            <a:r>
              <a:rPr lang="de-DE" sz="2000" b="0" i="0" u="none" strike="noStrike" cap="none" dirty="0" err="1">
                <a:solidFill>
                  <a:srgbClr val="0070C0"/>
                </a:solidFill>
                <a:latin typeface="Calibri"/>
                <a:ea typeface="Times New Roman" panose="02020603050405020304" pitchFamily="18" charset="0"/>
                <a:cs typeface="Calibri"/>
                <a:sym typeface="Calibri"/>
              </a:rPr>
              <a:t>of</a:t>
            </a:r>
            <a:r>
              <a:rPr lang="de-DE" sz="2000" b="0" i="0" u="none" strike="noStrike" cap="none" dirty="0">
                <a:solidFill>
                  <a:srgbClr val="0070C0"/>
                </a:solidFill>
                <a:latin typeface="Calibri"/>
                <a:ea typeface="Times New Roman" panose="02020603050405020304" pitchFamily="18" charset="0"/>
                <a:cs typeface="Calibri"/>
                <a:sym typeface="Calibri"/>
              </a:rPr>
              <a:t> this </a:t>
            </a:r>
            <a:r>
              <a:rPr lang="de-DE" sz="2000" b="0" i="0" u="none" strike="noStrike" cap="none" dirty="0" err="1">
                <a:solidFill>
                  <a:srgbClr val="0070C0"/>
                </a:solidFill>
                <a:latin typeface="Calibri"/>
                <a:ea typeface="Times New Roman" panose="02020603050405020304" pitchFamily="18" charset="0"/>
                <a:cs typeface="Calibri"/>
                <a:sym typeface="Calibri"/>
              </a:rPr>
              <a:t>module</a:t>
            </a:r>
            <a:r>
              <a:rPr lang="de-DE" sz="2000" b="0" i="0" u="none" strike="noStrike" cap="none" dirty="0">
                <a:solidFill>
                  <a:srgbClr val="0070C0"/>
                </a:solidFill>
                <a:latin typeface="Calibri"/>
                <a:ea typeface="Times New Roman" panose="02020603050405020304" pitchFamily="18" charset="0"/>
                <a:cs typeface="Calibri"/>
                <a:sym typeface="Calibri"/>
              </a:rPr>
              <a:t> </a:t>
            </a:r>
            <a:r>
              <a:rPr lang="de-DE" sz="2000" b="0" i="0" u="none" strike="noStrike" cap="none" dirty="0" err="1">
                <a:solidFill>
                  <a:srgbClr val="0070C0"/>
                </a:solidFill>
                <a:latin typeface="Calibri"/>
                <a:ea typeface="Times New Roman" panose="02020603050405020304" pitchFamily="18" charset="0"/>
                <a:cs typeface="Calibri"/>
                <a:sym typeface="Calibri"/>
              </a:rPr>
              <a:t>we</a:t>
            </a:r>
            <a:r>
              <a:rPr lang="de-DE" sz="2000" b="0" i="0" u="none" strike="noStrike" cap="none" dirty="0">
                <a:solidFill>
                  <a:srgbClr val="0070C0"/>
                </a:solidFill>
                <a:latin typeface="Calibri"/>
                <a:ea typeface="Times New Roman" panose="02020603050405020304" pitchFamily="18" charset="0"/>
                <a:cs typeface="Calibri"/>
                <a:sym typeface="Calibri"/>
              </a:rPr>
              <a:t> </a:t>
            </a:r>
            <a:r>
              <a:rPr lang="de-DE" sz="2000" b="0" i="0" u="none" strike="noStrike" cap="none" dirty="0" err="1">
                <a:solidFill>
                  <a:srgbClr val="0070C0"/>
                </a:solidFill>
                <a:latin typeface="Calibri"/>
                <a:ea typeface="Times New Roman" panose="02020603050405020304" pitchFamily="18" charset="0"/>
                <a:cs typeface="Calibri"/>
                <a:sym typeface="Calibri"/>
              </a:rPr>
              <a:t>aim</a:t>
            </a:r>
            <a:r>
              <a:rPr lang="de-DE" sz="2000" b="0" i="0" u="none" strike="noStrike" cap="none" dirty="0">
                <a:solidFill>
                  <a:srgbClr val="0070C0"/>
                </a:solidFill>
                <a:latin typeface="Calibri"/>
                <a:ea typeface="Times New Roman" panose="02020603050405020304" pitchFamily="18" charset="0"/>
                <a:cs typeface="Calibri"/>
                <a:sym typeface="Calibri"/>
              </a:rPr>
              <a:t> </a:t>
            </a:r>
            <a:r>
              <a:rPr lang="de-DE" sz="2000" b="0" i="0" u="none" strike="noStrike" cap="none" dirty="0" err="1">
                <a:solidFill>
                  <a:srgbClr val="0070C0"/>
                </a:solidFill>
                <a:latin typeface="Calibri"/>
                <a:ea typeface="Times New Roman" panose="02020603050405020304" pitchFamily="18" charset="0"/>
                <a:cs typeface="Calibri"/>
                <a:sym typeface="Calibri"/>
              </a:rPr>
              <a:t>that</a:t>
            </a:r>
            <a:r>
              <a:rPr lang="de-DE" sz="2000" b="0" i="0" u="none" strike="noStrike" cap="none" dirty="0">
                <a:solidFill>
                  <a:srgbClr val="0070C0"/>
                </a:solidFill>
                <a:latin typeface="Calibri"/>
                <a:ea typeface="Times New Roman" panose="02020603050405020304" pitchFamily="18" charset="0"/>
                <a:cs typeface="Calibri"/>
                <a:sym typeface="Calibri"/>
              </a:rPr>
              <a:t> </a:t>
            </a:r>
            <a:r>
              <a:rPr lang="de-DE" sz="2000" b="0" i="0" u="none" strike="noStrike" cap="none" dirty="0" err="1">
                <a:solidFill>
                  <a:srgbClr val="0070C0"/>
                </a:solidFill>
                <a:latin typeface="Calibri"/>
                <a:ea typeface="Times New Roman" panose="02020603050405020304" pitchFamily="18" charset="0"/>
                <a:cs typeface="Calibri"/>
                <a:sym typeface="Calibri"/>
              </a:rPr>
              <a:t>you</a:t>
            </a:r>
            <a:r>
              <a:rPr lang="de-DE" sz="2000" b="0" i="0" u="none" strike="noStrike" cap="none" dirty="0">
                <a:solidFill>
                  <a:srgbClr val="0070C0"/>
                </a:solidFill>
                <a:latin typeface="Calibri"/>
                <a:ea typeface="Times New Roman" panose="02020603050405020304" pitchFamily="18" charset="0"/>
                <a:cs typeface="Calibri"/>
                <a:sym typeface="Calibri"/>
              </a:rPr>
              <a:t> will </a:t>
            </a:r>
            <a:r>
              <a:rPr lang="de-DE" sz="2000" b="0" i="0" u="none" strike="noStrike" cap="none" dirty="0" err="1">
                <a:solidFill>
                  <a:srgbClr val="0070C0"/>
                </a:solidFill>
                <a:latin typeface="Calibri"/>
                <a:ea typeface="Times New Roman" panose="02020603050405020304" pitchFamily="18" charset="0"/>
                <a:cs typeface="Calibri"/>
                <a:sym typeface="Calibri"/>
              </a:rPr>
              <a:t>be</a:t>
            </a:r>
            <a:r>
              <a:rPr lang="de-DE" sz="2000" b="0" i="0" u="none" strike="noStrike" cap="none" dirty="0">
                <a:solidFill>
                  <a:srgbClr val="0070C0"/>
                </a:solidFill>
                <a:latin typeface="Calibri"/>
                <a:ea typeface="Times New Roman" panose="02020603050405020304" pitchFamily="18" charset="0"/>
                <a:cs typeface="Calibri"/>
                <a:sym typeface="Calibri"/>
              </a:rPr>
              <a:t> </a:t>
            </a:r>
            <a:r>
              <a:rPr lang="de-DE" sz="2000" b="0" i="0" u="none" strike="noStrike" cap="none" dirty="0" err="1">
                <a:solidFill>
                  <a:srgbClr val="0070C0"/>
                </a:solidFill>
                <a:latin typeface="Calibri"/>
                <a:ea typeface="Times New Roman" panose="02020603050405020304" pitchFamily="18" charset="0"/>
                <a:cs typeface="Calibri"/>
                <a:sym typeface="Calibri"/>
              </a:rPr>
              <a:t>able</a:t>
            </a:r>
            <a:r>
              <a:rPr lang="de-DE" sz="2000" b="0" i="0" u="none" strike="noStrike" cap="none" dirty="0">
                <a:solidFill>
                  <a:srgbClr val="0070C0"/>
                </a:solidFill>
                <a:latin typeface="Calibri"/>
                <a:ea typeface="Times New Roman" panose="02020603050405020304" pitchFamily="18" charset="0"/>
                <a:cs typeface="Calibri"/>
                <a:sym typeface="Calibri"/>
              </a:rPr>
              <a:t> to:</a:t>
            </a:r>
          </a:p>
          <a:p>
            <a:pPr marL="342900" marR="0" lvl="0" indent="-342900" algn="l" rtl="0">
              <a:lnSpc>
                <a:spcPct val="107916"/>
              </a:lnSpc>
              <a:spcBef>
                <a:spcPts val="0"/>
              </a:spcBef>
              <a:spcAft>
                <a:spcPts val="0"/>
              </a:spcAft>
              <a:buClr>
                <a:schemeClr val="dk1"/>
              </a:buClr>
              <a:buSzPts val="1100"/>
              <a:buFont typeface="Symbol" panose="05050102010706020507" pitchFamily="18" charset="2"/>
              <a:buChar char="-"/>
            </a:pPr>
            <a:r>
              <a:rPr lang="en-GB" sz="2000" b="0" i="0" u="none" strike="noStrike" cap="none" dirty="0">
                <a:solidFill>
                  <a:srgbClr val="0070C0"/>
                </a:solidFill>
                <a:latin typeface="Calibri"/>
                <a:ea typeface="Calibri" panose="020F0502020204030204" pitchFamily="34" charset="0"/>
                <a:cs typeface="Calibri"/>
                <a:sym typeface="Calibri"/>
              </a:rPr>
              <a:t>understand the various types of loans, their features, and their suitability for different financial needs.</a:t>
            </a:r>
            <a:endParaRPr lang="en-SI" sz="2000" b="0" i="0" u="none" strike="noStrike" cap="none" dirty="0">
              <a:solidFill>
                <a:srgbClr val="0070C0"/>
              </a:solidFill>
              <a:latin typeface="Calibri"/>
              <a:ea typeface="Calibri" panose="020F0502020204030204" pitchFamily="34" charset="0"/>
              <a:cs typeface="Calibri"/>
              <a:sym typeface="Calibri"/>
            </a:endParaRPr>
          </a:p>
          <a:p>
            <a:pPr marL="342900" marR="0" lvl="0" indent="-342900" algn="l" rtl="0">
              <a:lnSpc>
                <a:spcPct val="107916"/>
              </a:lnSpc>
              <a:spcBef>
                <a:spcPts val="0"/>
              </a:spcBef>
              <a:spcAft>
                <a:spcPts val="0"/>
              </a:spcAft>
              <a:buClr>
                <a:schemeClr val="dk1"/>
              </a:buClr>
              <a:buSzPts val="1100"/>
              <a:buFont typeface="Symbol" panose="05050102010706020507" pitchFamily="18" charset="2"/>
              <a:buChar char="-"/>
            </a:pPr>
            <a:r>
              <a:rPr lang="en-GB" sz="2000" b="0" i="0" u="none" strike="noStrike" cap="none" dirty="0">
                <a:solidFill>
                  <a:srgbClr val="0070C0"/>
                </a:solidFill>
                <a:latin typeface="Calibri"/>
                <a:ea typeface="Calibri" panose="020F0502020204030204" pitchFamily="34" charset="0"/>
                <a:cs typeface="Calibri"/>
                <a:sym typeface="Calibri"/>
              </a:rPr>
              <a:t>calculate the total cost of borrowing, including interest and fees, for different loan options.</a:t>
            </a:r>
            <a:endParaRPr lang="en-SI" sz="2000" b="0" i="0" u="none" strike="noStrike" cap="none" dirty="0">
              <a:solidFill>
                <a:srgbClr val="0070C0"/>
              </a:solidFill>
              <a:latin typeface="Calibri"/>
              <a:ea typeface="Calibri" panose="020F0502020204030204" pitchFamily="34" charset="0"/>
              <a:cs typeface="Calibri"/>
              <a:sym typeface="Calibri"/>
            </a:endParaRPr>
          </a:p>
          <a:p>
            <a:pPr marL="342900" marR="0" lvl="0" indent="-342900" algn="l" rtl="0">
              <a:lnSpc>
                <a:spcPct val="107916"/>
              </a:lnSpc>
              <a:spcBef>
                <a:spcPts val="0"/>
              </a:spcBef>
              <a:spcAft>
                <a:spcPts val="0"/>
              </a:spcAft>
              <a:buClr>
                <a:schemeClr val="dk1"/>
              </a:buClr>
              <a:buSzPts val="1100"/>
              <a:buFont typeface="Symbol" panose="05050102010706020507" pitchFamily="18" charset="2"/>
              <a:buChar char="-"/>
            </a:pPr>
            <a:r>
              <a:rPr lang="en-US" sz="2000" b="0" i="0" u="none" strike="noStrike" cap="none" dirty="0">
                <a:solidFill>
                  <a:srgbClr val="0070C0"/>
                </a:solidFill>
                <a:latin typeface="Calibri"/>
                <a:ea typeface="Calibri" panose="020F0502020204030204" pitchFamily="34" charset="0"/>
                <a:cs typeface="Calibri"/>
                <a:sym typeface="Calibri"/>
              </a:rPr>
              <a:t>m</a:t>
            </a:r>
            <a:r>
              <a:rPr lang="en-GB" sz="2000" b="0" i="0" u="none" strike="noStrike" cap="none" dirty="0" err="1">
                <a:solidFill>
                  <a:srgbClr val="0070C0"/>
                </a:solidFill>
                <a:latin typeface="Calibri"/>
                <a:ea typeface="Calibri" panose="020F0502020204030204" pitchFamily="34" charset="0"/>
                <a:cs typeface="Calibri"/>
                <a:sym typeface="Calibri"/>
              </a:rPr>
              <a:t>anage</a:t>
            </a:r>
            <a:r>
              <a:rPr lang="en-GB" sz="2000" b="0" i="0" u="none" strike="noStrike" cap="none" dirty="0">
                <a:solidFill>
                  <a:srgbClr val="0070C0"/>
                </a:solidFill>
                <a:latin typeface="Calibri"/>
                <a:ea typeface="Calibri" panose="020F0502020204030204" pitchFamily="34" charset="0"/>
                <a:cs typeface="Calibri"/>
                <a:sym typeface="Calibri"/>
              </a:rPr>
              <a:t> and improve their credit score</a:t>
            </a:r>
            <a:endParaRPr lang="en-SI" sz="2000" b="0" i="0" u="none" strike="noStrike" cap="none" dirty="0">
              <a:solidFill>
                <a:srgbClr val="0070C0"/>
              </a:solidFill>
              <a:latin typeface="Calibri"/>
              <a:ea typeface="Calibri" panose="020F0502020204030204" pitchFamily="34" charset="0"/>
              <a:cs typeface="Calibri"/>
              <a:sym typeface="Calibri"/>
            </a:endParaRPr>
          </a:p>
          <a:p>
            <a:pPr marL="342900" marR="0" lvl="0" indent="-342900" algn="l" rtl="0">
              <a:lnSpc>
                <a:spcPct val="107916"/>
              </a:lnSpc>
              <a:spcBef>
                <a:spcPts val="0"/>
              </a:spcBef>
              <a:spcAft>
                <a:spcPts val="0"/>
              </a:spcAft>
              <a:buClr>
                <a:schemeClr val="dk1"/>
              </a:buClr>
              <a:buSzPts val="1100"/>
              <a:buFont typeface="Symbol" panose="05050102010706020507" pitchFamily="18" charset="2"/>
              <a:buChar char="-"/>
            </a:pPr>
            <a:r>
              <a:rPr lang="en-US" sz="2000" b="0" i="0" u="none" strike="noStrike" cap="none" dirty="0">
                <a:solidFill>
                  <a:srgbClr val="0070C0"/>
                </a:solidFill>
                <a:latin typeface="Calibri"/>
                <a:ea typeface="Calibri" panose="020F0502020204030204" pitchFamily="34" charset="0"/>
                <a:cs typeface="Calibri"/>
                <a:sym typeface="Calibri"/>
              </a:rPr>
              <a:t>make informed borrowing decisions aligned with their financial goals.</a:t>
            </a:r>
            <a:endParaRPr lang="en-SI" sz="2000" b="0" i="0" u="none" strike="noStrike" cap="none" dirty="0">
              <a:solidFill>
                <a:srgbClr val="0070C0"/>
              </a:solidFill>
              <a:latin typeface="Calibri"/>
              <a:ea typeface="Calibri" panose="020F0502020204030204" pitchFamily="34" charset="0"/>
              <a:cs typeface="Calibri"/>
              <a:sym typeface="Calibri"/>
            </a:endParaRPr>
          </a:p>
          <a:p>
            <a:pPr marL="342900" marR="0" lvl="0" indent="-342900" algn="l" rtl="0">
              <a:lnSpc>
                <a:spcPct val="107916"/>
              </a:lnSpc>
              <a:spcBef>
                <a:spcPts val="0"/>
              </a:spcBef>
              <a:spcAft>
                <a:spcPts val="0"/>
              </a:spcAft>
              <a:buClr>
                <a:schemeClr val="dk1"/>
              </a:buClr>
              <a:buSzPts val="1100"/>
              <a:buFont typeface="Symbol" panose="05050102010706020507" pitchFamily="18" charset="2"/>
              <a:buChar char="-"/>
            </a:pPr>
            <a:r>
              <a:rPr lang="en-US" sz="2000" b="0" i="0" u="none" strike="noStrike" cap="none" dirty="0">
                <a:solidFill>
                  <a:srgbClr val="0070C0"/>
                </a:solidFill>
                <a:latin typeface="Calibri"/>
                <a:ea typeface="Calibri" panose="020F0502020204030204" pitchFamily="34" charset="0"/>
                <a:cs typeface="Calibri"/>
                <a:sym typeface="Calibri"/>
              </a:rPr>
              <a:t>demonstrate responsible borrowing behaviors and attitudes.</a:t>
            </a:r>
            <a:endParaRPr lang="en-SI" sz="2000" b="0" i="0" u="none" strike="noStrike" cap="none" dirty="0">
              <a:solidFill>
                <a:srgbClr val="0070C0"/>
              </a:solidFill>
              <a:latin typeface="Calibri"/>
              <a:ea typeface="Calibri" panose="020F0502020204030204" pitchFamily="34" charset="0"/>
              <a:cs typeface="Calibri"/>
              <a:sym typeface="Calibri"/>
            </a:endParaRPr>
          </a:p>
          <a:p>
            <a:pPr marL="342900" marR="0" lvl="0" indent="-342900" algn="l" rtl="0">
              <a:lnSpc>
                <a:spcPct val="107916"/>
              </a:lnSpc>
              <a:spcBef>
                <a:spcPts val="0"/>
              </a:spcBef>
              <a:spcAft>
                <a:spcPts val="0"/>
              </a:spcAft>
              <a:buClr>
                <a:schemeClr val="dk1"/>
              </a:buClr>
              <a:buSzPts val="1100"/>
              <a:buFont typeface="Symbol" panose="05050102010706020507" pitchFamily="18" charset="2"/>
              <a:buChar char="-"/>
            </a:pPr>
            <a:r>
              <a:rPr lang="en-US" sz="2000" b="0" i="0" u="none" strike="noStrike" cap="none" dirty="0">
                <a:solidFill>
                  <a:srgbClr val="0070C0"/>
                </a:solidFill>
                <a:latin typeface="Calibri"/>
                <a:ea typeface="Calibri" panose="020F0502020204030204" pitchFamily="34" charset="0"/>
                <a:cs typeface="Calibri"/>
                <a:sym typeface="Calibri"/>
              </a:rPr>
              <a:t>learn and get information about the responsible borrowing practices.</a:t>
            </a:r>
            <a:endParaRPr lang="en-SI" sz="2000" b="0" i="0" u="none" strike="noStrike" cap="none" dirty="0">
              <a:solidFill>
                <a:srgbClr val="0070C0"/>
              </a:solidFill>
              <a:latin typeface="Calibri"/>
              <a:ea typeface="Calibri" panose="020F0502020204030204" pitchFamily="34" charset="0"/>
              <a:cs typeface="Calibri"/>
              <a:sym typeface="Calibri"/>
            </a:endParaRPr>
          </a:p>
          <a:p>
            <a:pPr algn="just"/>
            <a:endParaRPr lang="en-SI" sz="1800" dirty="0">
              <a:effectLst/>
              <a:latin typeface="Times New Roman" panose="02020603050405020304" pitchFamily="18" charset="0"/>
              <a:ea typeface="Times New Roman" panose="02020603050405020304" pitchFamily="18" charset="0"/>
            </a:endParaRPr>
          </a:p>
        </p:txBody>
      </p:sp>
      <p:sp>
        <p:nvSpPr>
          <p:cNvPr id="95" name="Google Shape;95;p2: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5964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03B11A55-270D-3789-5ACA-41609C04117E}"/>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D6A1335D-8127-A10B-23EF-520389D4B284}"/>
              </a:ext>
            </a:extLst>
          </p:cNvPr>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l"/>
            <a:r>
              <a:rPr lang="en-US" sz="1800" dirty="0">
                <a:effectLst/>
                <a:latin typeface="Calibri" panose="020F0502020204030204" pitchFamily="34" charset="0"/>
                <a:ea typeface="Calibri" panose="020F0502020204030204" pitchFamily="34" charset="0"/>
                <a:cs typeface="Times New Roman" panose="02020603050405020304" pitchFamily="18" charset="0"/>
              </a:rPr>
              <a:t>Here it is shown, how can we calculate the DTI. </a:t>
            </a:r>
          </a:p>
          <a:p>
            <a:pPr algn="just"/>
            <a:r>
              <a:rPr lang="en-US" sz="1800" dirty="0">
                <a:solidFill>
                  <a:srgbClr val="000000"/>
                </a:solidFill>
                <a:effectLst/>
                <a:latin typeface="Century Gothic" panose="020B0502020202020204" pitchFamily="34" charset="0"/>
                <a:ea typeface="Times New Roman" panose="02020603050405020304" pitchFamily="18" charset="0"/>
              </a:rPr>
              <a:t>C</a:t>
            </a:r>
            <a:r>
              <a:rPr lang="en-GB" sz="1800" dirty="0" err="1">
                <a:solidFill>
                  <a:srgbClr val="000000"/>
                </a:solidFill>
                <a:effectLst/>
                <a:latin typeface="Century Gothic" panose="020B0502020202020204" pitchFamily="34" charset="0"/>
                <a:ea typeface="Times New Roman" panose="02020603050405020304" pitchFamily="18" charset="0"/>
              </a:rPr>
              <a:t>alculating</a:t>
            </a:r>
            <a:r>
              <a:rPr lang="en-GB" sz="1800" dirty="0">
                <a:solidFill>
                  <a:srgbClr val="000000"/>
                </a:solidFill>
                <a:effectLst/>
                <a:latin typeface="Century Gothic" panose="020B0502020202020204" pitchFamily="34" charset="0"/>
                <a:ea typeface="Times New Roman" panose="02020603050405020304" pitchFamily="18" charset="0"/>
              </a:rPr>
              <a:t> the debt-to-income (DTI) ratio involves a simple formula. It's a measure used by lenders to determine a person's ability to manage monthly payments and repay debts. Here's how you calculate it:</a:t>
            </a:r>
            <a:endParaRPr lang="de-AT" sz="1800" dirty="0">
              <a:effectLst/>
              <a:latin typeface="Times New Roman" panose="02020603050405020304" pitchFamily="18" charset="0"/>
              <a:ea typeface="Times New Roman" panose="02020603050405020304" pitchFamily="18" charset="0"/>
            </a:endParaRPr>
          </a:p>
          <a:p>
            <a:pPr algn="just"/>
            <a:r>
              <a:rPr lang="en-GB"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en-GB" sz="1800" dirty="0">
                <a:solidFill>
                  <a:srgbClr val="000000"/>
                </a:solidFill>
                <a:effectLst/>
                <a:latin typeface="Century Gothic" panose="020B0502020202020204" pitchFamily="34" charset="0"/>
                <a:ea typeface="Times New Roman" panose="02020603050405020304" pitchFamily="18" charset="0"/>
              </a:rPr>
              <a:t>1. Add Up Monthly Debt Payments: Start by adding up all your monthly debt payments. This includes things like mortgage or rent payments, car loans, student loans, minimum credit card payments, and any other debts you have.</a:t>
            </a:r>
            <a:endParaRPr lang="de-AT" sz="1800" dirty="0">
              <a:effectLst/>
              <a:latin typeface="Times New Roman" panose="02020603050405020304" pitchFamily="18" charset="0"/>
              <a:ea typeface="Times New Roman" panose="02020603050405020304" pitchFamily="18" charset="0"/>
            </a:endParaRPr>
          </a:p>
          <a:p>
            <a:pPr algn="just"/>
            <a:r>
              <a:rPr lang="en-GB"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en-GB" sz="1800" dirty="0">
                <a:solidFill>
                  <a:srgbClr val="000000"/>
                </a:solidFill>
                <a:effectLst/>
                <a:latin typeface="Century Gothic" panose="020B0502020202020204" pitchFamily="34" charset="0"/>
                <a:ea typeface="Times New Roman" panose="02020603050405020304" pitchFamily="18" charset="0"/>
              </a:rPr>
              <a:t>2. Calculate Gross Net Income: Next, calculate your gross monthly income. This includes all sources of income before taxes and other deductions. Make sure to include income from all sources such as salary, bonuses, commissions, rental income, alimony, and any other regular sources of income.</a:t>
            </a:r>
            <a:endParaRPr lang="de-AT" sz="1800" dirty="0">
              <a:effectLst/>
              <a:latin typeface="Times New Roman" panose="02020603050405020304" pitchFamily="18" charset="0"/>
              <a:ea typeface="Times New Roman" panose="02020603050405020304" pitchFamily="18" charset="0"/>
            </a:endParaRPr>
          </a:p>
          <a:p>
            <a:pPr algn="just"/>
            <a:r>
              <a:rPr lang="en-GB"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en-GB" sz="1800" dirty="0">
                <a:solidFill>
                  <a:srgbClr val="000000"/>
                </a:solidFill>
                <a:effectLst/>
                <a:latin typeface="Century Gothic" panose="020B0502020202020204" pitchFamily="34" charset="0"/>
                <a:ea typeface="Times New Roman" panose="02020603050405020304" pitchFamily="18" charset="0"/>
              </a:rPr>
              <a:t>3. Divide Debt Payments by Gross Monthly Income: Finally, divide your total monthly debt payments by your gross monthly income, then multiply the result by 100 to get a percentage.</a:t>
            </a:r>
            <a:endParaRPr lang="de-AT" sz="1800" dirty="0">
              <a:effectLst/>
              <a:latin typeface="Times New Roman" panose="02020603050405020304" pitchFamily="18" charset="0"/>
              <a:ea typeface="Times New Roman" panose="02020603050405020304" pitchFamily="18" charset="0"/>
            </a:endParaRPr>
          </a:p>
          <a:p>
            <a:pPr algn="just"/>
            <a:r>
              <a:rPr lang="en-GB"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just"/>
            <a:r>
              <a:rPr lang="en-GB" sz="1800" dirty="0">
                <a:solidFill>
                  <a:srgbClr val="000000"/>
                </a:solidFill>
                <a:effectLst/>
                <a:latin typeface="Century Gothic" panose="020B0502020202020204" pitchFamily="34" charset="0"/>
                <a:ea typeface="Times New Roman" panose="02020603050405020304" pitchFamily="18" charset="0"/>
              </a:rPr>
              <a:t>For example, if your total monthly debt payments amount to €2,000 and your gross monthly income is €6,000, the calculation of the debt-to-income ratio is 33.33 %. </a:t>
            </a:r>
            <a:endParaRPr lang="de-AT" sz="1800" dirty="0">
              <a:effectLst/>
              <a:latin typeface="Times New Roman" panose="02020603050405020304" pitchFamily="18" charset="0"/>
              <a:ea typeface="Times New Roman" panose="02020603050405020304" pitchFamily="18" charset="0"/>
            </a:endParaRPr>
          </a:p>
          <a:p>
            <a:pPr algn="just"/>
            <a:r>
              <a:rPr lang="en-GB" sz="1800" dirty="0">
                <a:solidFill>
                  <a:srgbClr val="000000"/>
                </a:solidFill>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pPr algn="l"/>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1800" b="0" i="0" dirty="0">
              <a:solidFill>
                <a:srgbClr val="111111"/>
              </a:solidFill>
              <a:effectLst/>
              <a:latin typeface="Calibri" panose="020F0502020204030204" pitchFamily="34" charset="0"/>
              <a:cs typeface="Times New Roman" panose="02020603050405020304" pitchFamily="18" charset="0"/>
            </a:endParaRPr>
          </a:p>
          <a:p>
            <a:pPr algn="l"/>
            <a:r>
              <a:rPr lang="en-US" sz="2800" b="0" i="0" dirty="0">
                <a:solidFill>
                  <a:srgbClr val="111111"/>
                </a:solidFill>
                <a:effectLst/>
                <a:latin typeface="SourceSansPro"/>
              </a:rPr>
              <a:t>A low debt-to-income (DTI) ratio demonstrates a good balance between debt and income. In other words, if your DTI ratio is 15%, that means that 15% of your monthly gross income goes to debt payments each month. Conversely, a high DTI ratio can signal that an individual has too much debt for the amount of income earned each month.</a:t>
            </a:r>
          </a:p>
          <a:p>
            <a:pPr algn="l"/>
            <a:r>
              <a:rPr lang="en-US" sz="2800" b="0" i="0" dirty="0">
                <a:solidFill>
                  <a:srgbClr val="111111"/>
                </a:solidFill>
                <a:effectLst/>
                <a:latin typeface="SourceSansPro"/>
              </a:rPr>
              <a:t>Typically, borrowers with low debt-to-income ratios are likely to manage their monthly debt payments effectively. As a result, banks and financial credit providers want to see low DTI ratios before issuing loans to a potential borrower. The preference for low DTI ratios makes sense since lenders want to be sure a borrower isn't overextended meaning they have too many debt payments relative to their income.</a:t>
            </a:r>
          </a:p>
        </p:txBody>
      </p:sp>
      <p:sp>
        <p:nvSpPr>
          <p:cNvPr id="194" name="Google Shape;194;p4:notes">
            <a:extLst>
              <a:ext uri="{FF2B5EF4-FFF2-40B4-BE49-F238E27FC236}">
                <a16:creationId xmlns:a16="http://schemas.microsoft.com/office/drawing/2014/main" id="{B781E439-DA59-8828-1C91-987ADF0B0F3F}"/>
              </a:ext>
            </a:extLst>
          </p:cNvPr>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44331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r>
              <a:rPr lang="en-US" sz="1800" dirty="0">
                <a:effectLst/>
                <a:latin typeface="Times New Roman" panose="02020603050405020304" pitchFamily="18" charset="0"/>
                <a:ea typeface="Times New Roman" panose="02020603050405020304" pitchFamily="18" charset="0"/>
              </a:rPr>
              <a:t>Consider early repayment of a loan if you have sufficient funds available or find a more favorable method of financing.</a:t>
            </a:r>
          </a:p>
          <a:p>
            <a:pPr algn="just"/>
            <a:endParaRPr lang="en-US" sz="1800" dirty="0">
              <a:effectLst/>
              <a:latin typeface="Times New Roman" panose="02020603050405020304" pitchFamily="18" charset="0"/>
              <a:ea typeface="Times New Roman" panose="02020603050405020304" pitchFamily="18" charset="0"/>
            </a:endParaRPr>
          </a:p>
          <a:p>
            <a:pPr algn="just"/>
            <a:r>
              <a:rPr lang="en-US" sz="1800" dirty="0">
                <a:effectLst/>
                <a:latin typeface="Times New Roman" panose="02020603050405020304" pitchFamily="18" charset="0"/>
                <a:ea typeface="Times New Roman" panose="02020603050405020304" pitchFamily="18" charset="0"/>
              </a:rPr>
              <a:t>The first condition for considering early repayment is that your savings, beyond retirement and emergency reserves, are equal to or greater than the outstanding balance of the loan. The decision criterion for whether to use these savings to repay the debt depends on the difference between the interest and servicing costs of the loan and the returns on your savings. If the loan is more expensive than what you earn on your savings, it's advisable to repay it.</a:t>
            </a:r>
          </a:p>
          <a:p>
            <a:pPr algn="just"/>
            <a:endParaRPr lang="en-US" sz="1800" dirty="0">
              <a:effectLst/>
              <a:latin typeface="Times New Roman" panose="02020603050405020304" pitchFamily="18" charset="0"/>
              <a:ea typeface="Times New Roman" panose="02020603050405020304" pitchFamily="18" charset="0"/>
            </a:endParaRPr>
          </a:p>
          <a:p>
            <a:pPr algn="just"/>
            <a:r>
              <a:rPr lang="en-US" sz="1800" dirty="0">
                <a:effectLst/>
                <a:latin typeface="Times New Roman" panose="02020603050405020304" pitchFamily="18" charset="0"/>
                <a:ea typeface="Times New Roman" panose="02020603050405020304" pitchFamily="18" charset="0"/>
              </a:rPr>
              <a:t>Early repayment is also suitable when you find a more favorable method of financing. However, it's essential to consider not only the monthly installment and interest rates but also any new costs associated with approval, arrangement, and insurance of the new loan.</a:t>
            </a:r>
            <a:endParaRPr lang="en-SI"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81712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r>
              <a:rPr lang="de-DE" sz="1800" dirty="0">
                <a:solidFill>
                  <a:srgbClr val="000000"/>
                </a:solidFill>
                <a:effectLst/>
                <a:latin typeface="Century Gothic" panose="020B0502020202020204" pitchFamily="34" charset="0"/>
                <a:ea typeface="Times New Roman" panose="02020603050405020304" pitchFamily="18" charset="0"/>
              </a:rPr>
              <a:t>Here </a:t>
            </a:r>
            <a:r>
              <a:rPr lang="de-DE" sz="1800" dirty="0" err="1">
                <a:solidFill>
                  <a:srgbClr val="000000"/>
                </a:solidFill>
                <a:effectLst/>
                <a:latin typeface="Century Gothic" panose="020B0502020202020204" pitchFamily="34" charset="0"/>
                <a:ea typeface="Times New Roman" panose="02020603050405020304" pitchFamily="18" charset="0"/>
              </a:rPr>
              <a:t>is</a:t>
            </a:r>
            <a:r>
              <a:rPr lang="de-DE" sz="1800" dirty="0">
                <a:solidFill>
                  <a:srgbClr val="000000"/>
                </a:solidFill>
                <a:effectLst/>
                <a:latin typeface="Century Gothic" panose="020B0502020202020204" pitchFamily="34" charset="0"/>
                <a:ea typeface="Times New Roman" panose="02020603050405020304" pitchFamily="18" charset="0"/>
              </a:rPr>
              <a:t> </a:t>
            </a:r>
            <a:r>
              <a:rPr lang="de-DE" sz="1800" dirty="0" err="1">
                <a:solidFill>
                  <a:srgbClr val="000000"/>
                </a:solidFill>
                <a:effectLst/>
                <a:latin typeface="Century Gothic" panose="020B0502020202020204" pitchFamily="34" charset="0"/>
                <a:ea typeface="Times New Roman" panose="02020603050405020304" pitchFamily="18" charset="0"/>
              </a:rPr>
              <a:t>the</a:t>
            </a:r>
            <a:r>
              <a:rPr lang="de-DE" sz="1800" dirty="0">
                <a:solidFill>
                  <a:srgbClr val="000000"/>
                </a:solidFill>
                <a:effectLst/>
                <a:latin typeface="Century Gothic" panose="020B0502020202020204" pitchFamily="34" charset="0"/>
                <a:ea typeface="Times New Roman" panose="02020603050405020304" pitchFamily="18" charset="0"/>
              </a:rPr>
              <a:t> </a:t>
            </a:r>
            <a:r>
              <a:rPr lang="de-DE" sz="1800" dirty="0" err="1">
                <a:solidFill>
                  <a:srgbClr val="000000"/>
                </a:solidFill>
                <a:effectLst/>
                <a:latin typeface="Century Gothic" panose="020B0502020202020204" pitchFamily="34" charset="0"/>
                <a:ea typeface="Times New Roman" panose="02020603050405020304" pitchFamily="18" charset="0"/>
              </a:rPr>
              <a:t>literature</a:t>
            </a:r>
            <a:r>
              <a:rPr lang="de-DE" sz="1800" dirty="0">
                <a:solidFill>
                  <a:srgbClr val="000000"/>
                </a:solidFill>
                <a:effectLst/>
                <a:latin typeface="Century Gothic" panose="020B0502020202020204" pitchFamily="34" charset="0"/>
                <a:ea typeface="Times New Roman" panose="02020603050405020304" pitchFamily="18" charset="0"/>
              </a:rPr>
              <a:t> review.</a:t>
            </a:r>
            <a:endParaRPr lang="en-SI" sz="1800" dirty="0">
              <a:effectLst/>
              <a:latin typeface="Times New Roman" panose="02020603050405020304" pitchFamily="18" charset="0"/>
              <a:ea typeface="Times New Roman" panose="02020603050405020304" pitchFamily="18" charset="0"/>
            </a:endParaRPr>
          </a:p>
          <a:p>
            <a:pPr marL="228600" indent="0" algn="just">
              <a:buFont typeface="Arial" panose="020B0604020202020204" pitchFamily="34" charset="0"/>
              <a:buNone/>
            </a:pPr>
            <a:endParaRPr dirty="0"/>
          </a:p>
        </p:txBody>
      </p:sp>
      <p:sp>
        <p:nvSpPr>
          <p:cNvPr id="194" name="Google Shape;194;p4: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81528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10: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solidFill>
                  <a:srgbClr val="000000"/>
                </a:solidFill>
                <a:effectLst/>
                <a:latin typeface="Century Gothic" panose="020B0502020202020204" pitchFamily="34" charset="0"/>
                <a:ea typeface="Times New Roman" panose="02020603050405020304" pitchFamily="18" charset="0"/>
              </a:rPr>
              <a:t>In conclusion, this module has provided a wealth of knowledge on the intricacies of borrowing, offering valuable insights that empower learners to make informed financial decisions. By understanding considerations before borrowing, different loan durations, and the implications of interest rates and costs, individuals are equipped with the tools to navigate borrowing options effectively. The exploration of interest rate agreements, the choice between fixed and variable rate loans, and various types of loans such as bank guarantees and leasing transactions further enriches learners' understanding of borrowing mechanisms. Moreover, the module sheds light on alternative methods of borrowing and strategies for financial empowerment, fostering a holistic understanding of borrowing practices. Ultimately, learners emerge from this module with a heightened financial acumen, enabling them to approach borrowing with confidence and prudence, thereby enhancing their financial well-being.</a:t>
            </a:r>
            <a:endParaRPr lang="de-AT" sz="1800">
              <a:effectLst/>
              <a:latin typeface="Times New Roman" panose="02020603050405020304" pitchFamily="18" charset="0"/>
              <a:ea typeface="Times New Roman" panose="02020603050405020304" pitchFamily="18" charset="0"/>
            </a:endParaRPr>
          </a:p>
          <a:p>
            <a:pPr marL="0" indent="0"/>
            <a:endParaRPr/>
          </a:p>
        </p:txBody>
      </p:sp>
      <p:sp>
        <p:nvSpPr>
          <p:cNvPr id="618" name="Google Shape;618;p10: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marR="0" lvl="0" algn="l" rtl="0">
              <a:lnSpc>
                <a:spcPct val="107916"/>
              </a:lnSpc>
              <a:spcBef>
                <a:spcPts val="0"/>
              </a:spcBef>
              <a:spcAft>
                <a:spcPts val="0"/>
              </a:spcAft>
              <a:buClr>
                <a:schemeClr val="dk1"/>
              </a:buClr>
              <a:buSzPts val="1100"/>
            </a:pPr>
            <a:r>
              <a:rPr lang="en-US" sz="2000" b="0" i="0" u="none" strike="noStrike" cap="none" dirty="0">
                <a:solidFill>
                  <a:srgbClr val="0070C0"/>
                </a:solidFill>
                <a:latin typeface="Calibri"/>
                <a:ea typeface="Times New Roman" panose="02020603050405020304" pitchFamily="18" charset="0"/>
                <a:cs typeface="Calibri"/>
                <a:sym typeface="Calibri"/>
              </a:rPr>
              <a:t>Borrowing is a financial practice where individuals or entities obtain funds from a lender with the agreement to repay the borrowed amount along with interest or other charges over a specified period. It enables individuals to access resources they currently lack, allowing them to make purchases, investments, or cover expenses they otherwise couldn't afford. Borrowing plays a crucial role in personal and business finance, facilitating growth, investment, and the achievement of financial goals. </a:t>
            </a:r>
            <a:r>
              <a:rPr lang="sl-SI" sz="2000" b="0" i="0" u="none" strike="noStrike" cap="none" dirty="0">
                <a:solidFill>
                  <a:srgbClr val="0070C0"/>
                </a:solidFill>
                <a:latin typeface="Calibri"/>
                <a:ea typeface="Times New Roman" panose="02020603050405020304" pitchFamily="18" charset="0"/>
                <a:cs typeface="Calibri"/>
                <a:sym typeface="Calibri"/>
              </a:rPr>
              <a:t>(Bloomenthal, 2020)</a:t>
            </a:r>
            <a:r>
              <a:rPr lang="en-SI" sz="2000" b="0" i="0" u="none" strike="noStrike" cap="none" dirty="0">
                <a:solidFill>
                  <a:srgbClr val="0070C0"/>
                </a:solidFill>
                <a:latin typeface="Calibri"/>
                <a:ea typeface="Times New Roman" panose="02020603050405020304" pitchFamily="18" charset="0"/>
                <a:cs typeface="Calibri"/>
                <a:sym typeface="Calibri"/>
              </a:rPr>
              <a:t>.</a:t>
            </a:r>
          </a:p>
          <a:p>
            <a:pPr marR="0" lvl="0" algn="l" rtl="0">
              <a:lnSpc>
                <a:spcPct val="107916"/>
              </a:lnSpc>
              <a:spcBef>
                <a:spcPts val="0"/>
              </a:spcBef>
              <a:spcAft>
                <a:spcPts val="0"/>
              </a:spcAft>
              <a:buClr>
                <a:schemeClr val="dk1"/>
              </a:buClr>
              <a:buSzPts val="1100"/>
            </a:pPr>
            <a:endParaRPr lang="en-SI" sz="2000" b="0" i="0" u="none" strike="noStrike" cap="none" dirty="0">
              <a:solidFill>
                <a:srgbClr val="0070C0"/>
              </a:solidFill>
              <a:latin typeface="Calibri"/>
              <a:ea typeface="Times New Roman" panose="02020603050405020304" pitchFamily="18" charset="0"/>
              <a:cs typeface="Calibri"/>
              <a:sym typeface="Calibri"/>
            </a:endParaRPr>
          </a:p>
          <a:p>
            <a:pPr marR="0" lvl="0" algn="l" rtl="0">
              <a:lnSpc>
                <a:spcPct val="107916"/>
              </a:lnSpc>
              <a:spcBef>
                <a:spcPts val="0"/>
              </a:spcBef>
              <a:spcAft>
                <a:spcPts val="0"/>
              </a:spcAft>
              <a:buClr>
                <a:schemeClr val="dk1"/>
              </a:buClr>
              <a:buSzPts val="1100"/>
            </a:pPr>
            <a:r>
              <a:rPr lang="en-SI" sz="2000" b="0" i="0" u="none" strike="noStrike" cap="none" dirty="0">
                <a:solidFill>
                  <a:srgbClr val="0070C0"/>
                </a:solidFill>
                <a:latin typeface="Calibri"/>
                <a:ea typeface="Times New Roman" panose="02020603050405020304" pitchFamily="18" charset="0"/>
                <a:cs typeface="Calibri"/>
                <a:sym typeface="Calibri"/>
              </a:rPr>
              <a:t>Key </a:t>
            </a:r>
            <a:r>
              <a:rPr lang="de-DE" sz="2000" b="0" i="0" u="none" strike="noStrike" cap="none" dirty="0">
                <a:solidFill>
                  <a:srgbClr val="0070C0"/>
                </a:solidFill>
                <a:latin typeface="Calibri"/>
                <a:ea typeface="Times New Roman" panose="02020603050405020304" pitchFamily="18" charset="0"/>
                <a:cs typeface="Calibri"/>
                <a:sym typeface="Calibri"/>
              </a:rPr>
              <a:t>p</a:t>
            </a:r>
            <a:r>
              <a:rPr lang="en-SI" sz="2000" b="0" i="0" u="none" strike="noStrike" cap="none" dirty="0">
                <a:solidFill>
                  <a:srgbClr val="0070C0"/>
                </a:solidFill>
                <a:latin typeface="Calibri"/>
                <a:ea typeface="Times New Roman" panose="02020603050405020304" pitchFamily="18" charset="0"/>
                <a:cs typeface="Calibri"/>
                <a:sym typeface="Calibri"/>
              </a:rPr>
              <a:t>oints</a:t>
            </a:r>
            <a:r>
              <a:rPr lang="sl-SI" sz="2000" b="0" i="0" u="none" strike="noStrike" cap="none" dirty="0">
                <a:solidFill>
                  <a:srgbClr val="0070C0"/>
                </a:solidFill>
                <a:latin typeface="Calibri"/>
                <a:ea typeface="Times New Roman" panose="02020603050405020304" pitchFamily="18" charset="0"/>
                <a:cs typeface="Calibri"/>
                <a:sym typeface="Calibri"/>
              </a:rPr>
              <a:t> </a:t>
            </a:r>
            <a:r>
              <a:rPr lang="de-DE" sz="2000" b="0" i="0" u="none" strike="noStrike" cap="none" dirty="0" err="1">
                <a:solidFill>
                  <a:srgbClr val="0070C0"/>
                </a:solidFill>
                <a:latin typeface="Calibri"/>
                <a:ea typeface="Times New Roman" panose="02020603050405020304" pitchFamily="18" charset="0"/>
                <a:cs typeface="Calibri"/>
                <a:sym typeface="Calibri"/>
              </a:rPr>
              <a:t>of</a:t>
            </a:r>
            <a:r>
              <a:rPr lang="de-DE" sz="2000" b="0" i="0" u="none" strike="noStrike" cap="none" dirty="0">
                <a:solidFill>
                  <a:srgbClr val="0070C0"/>
                </a:solidFill>
                <a:latin typeface="Calibri"/>
                <a:ea typeface="Times New Roman" panose="02020603050405020304" pitchFamily="18" charset="0"/>
                <a:cs typeface="Calibri"/>
                <a:sym typeface="Calibri"/>
              </a:rPr>
              <a:t> </a:t>
            </a:r>
            <a:r>
              <a:rPr lang="de-DE" sz="2000" b="0" i="0" u="none" strike="noStrike" cap="none" dirty="0" err="1">
                <a:solidFill>
                  <a:srgbClr val="0070C0"/>
                </a:solidFill>
                <a:latin typeface="Calibri"/>
                <a:ea typeface="Times New Roman" panose="02020603050405020304" pitchFamily="18" charset="0"/>
                <a:cs typeface="Calibri"/>
                <a:sym typeface="Calibri"/>
              </a:rPr>
              <a:t>borrowing</a:t>
            </a:r>
            <a:r>
              <a:rPr lang="de-DE" sz="2000" b="0" i="0" u="none" strike="noStrike" cap="none" dirty="0">
                <a:solidFill>
                  <a:srgbClr val="0070C0"/>
                </a:solidFill>
                <a:latin typeface="Calibri"/>
                <a:ea typeface="Times New Roman" panose="02020603050405020304" pitchFamily="18" charset="0"/>
                <a:cs typeface="Calibri"/>
                <a:sym typeface="Calibri"/>
              </a:rPr>
              <a:t> </a:t>
            </a:r>
            <a:r>
              <a:rPr lang="de-DE" sz="2000" b="0" i="0" u="none" strike="noStrike" cap="none" dirty="0" err="1">
                <a:solidFill>
                  <a:srgbClr val="0070C0"/>
                </a:solidFill>
                <a:latin typeface="Calibri"/>
                <a:ea typeface="Times New Roman" panose="02020603050405020304" pitchFamily="18" charset="0"/>
                <a:cs typeface="Calibri"/>
                <a:sym typeface="Calibri"/>
              </a:rPr>
              <a:t>include</a:t>
            </a:r>
            <a:r>
              <a:rPr lang="sl-SI" sz="2000" b="0" i="0" u="none" strike="noStrike" cap="none" dirty="0">
                <a:solidFill>
                  <a:srgbClr val="0070C0"/>
                </a:solidFill>
                <a:latin typeface="Calibri"/>
                <a:ea typeface="Times New Roman" panose="02020603050405020304" pitchFamily="18" charset="0"/>
                <a:cs typeface="Calibri"/>
                <a:sym typeface="Calibri"/>
              </a:rPr>
              <a:t>(</a:t>
            </a:r>
            <a:r>
              <a:rPr lang="en-SI" sz="2000" b="0" i="0" u="none" strike="noStrike" cap="none" dirty="0">
                <a:solidFill>
                  <a:srgbClr val="0070C0"/>
                </a:solidFill>
                <a:latin typeface="Calibri"/>
                <a:ea typeface="Times New Roman" panose="02020603050405020304" pitchFamily="18" charset="0"/>
                <a:cs typeface="Calibri"/>
                <a:sym typeface="Calibri"/>
              </a:rPr>
              <a:t>Consumer Financial Protection Bureau</a:t>
            </a:r>
            <a:r>
              <a:rPr lang="sl-SI" sz="2000" b="0" i="0" u="none" strike="noStrike" cap="none" dirty="0">
                <a:solidFill>
                  <a:srgbClr val="0070C0"/>
                </a:solidFill>
                <a:latin typeface="Calibri"/>
                <a:ea typeface="Times New Roman" panose="02020603050405020304" pitchFamily="18" charset="0"/>
                <a:cs typeface="Calibri"/>
                <a:sym typeface="Calibri"/>
              </a:rPr>
              <a:t>, n.d.)</a:t>
            </a:r>
            <a:r>
              <a:rPr lang="en-SI" sz="2000" b="0" i="0" u="none" strike="noStrike" cap="none" dirty="0">
                <a:solidFill>
                  <a:srgbClr val="0070C0"/>
                </a:solidFill>
                <a:latin typeface="Calibri"/>
                <a:ea typeface="Times New Roman" panose="02020603050405020304" pitchFamily="18" charset="0"/>
                <a:cs typeface="Calibri"/>
                <a:sym typeface="Calibri"/>
              </a:rPr>
              <a:t>:</a:t>
            </a:r>
          </a:p>
          <a:p>
            <a:pPr marL="342900" marR="0" lvl="0" indent="-342900" algn="l" rtl="0">
              <a:lnSpc>
                <a:spcPct val="107916"/>
              </a:lnSpc>
              <a:spcBef>
                <a:spcPts val="0"/>
              </a:spcBef>
              <a:spcAft>
                <a:spcPts val="0"/>
              </a:spcAft>
              <a:buClr>
                <a:schemeClr val="dk1"/>
              </a:buClr>
              <a:buSzPts val="1100"/>
              <a:buFont typeface="Century Gothic" panose="020B0502020202020204" pitchFamily="34" charset="0"/>
              <a:buChar char="-"/>
            </a:pPr>
            <a:r>
              <a:rPr lang="en-SI" sz="2000" b="0" i="0" u="none" strike="noStrike" cap="none" dirty="0">
                <a:solidFill>
                  <a:srgbClr val="0070C0"/>
                </a:solidFill>
                <a:latin typeface="Calibri"/>
                <a:ea typeface="Calibri" panose="020F0502020204030204" pitchFamily="34" charset="0"/>
                <a:cs typeface="Calibri"/>
                <a:sym typeface="Calibri"/>
              </a:rPr>
              <a:t>Types of Borrowing: Borrowing can encompass various types, such as secured loans (backed by collateral like a house or car), unsecured loans (not tied to collateral), revolving credit (like credit cards), and long-term borrowing (e.g., mortgages or bonds).</a:t>
            </a:r>
          </a:p>
          <a:p>
            <a:pPr marL="342900" marR="0" lvl="0" indent="-342900" algn="l" rtl="0">
              <a:lnSpc>
                <a:spcPct val="107916"/>
              </a:lnSpc>
              <a:spcBef>
                <a:spcPts val="0"/>
              </a:spcBef>
              <a:spcAft>
                <a:spcPts val="0"/>
              </a:spcAft>
              <a:buClr>
                <a:schemeClr val="dk1"/>
              </a:buClr>
              <a:buSzPts val="1100"/>
              <a:buFont typeface="Century Gothic" panose="020B0502020202020204" pitchFamily="34" charset="0"/>
              <a:buChar char="-"/>
            </a:pPr>
            <a:r>
              <a:rPr lang="en-SI" sz="2000" b="0" i="0" u="none" strike="noStrike" cap="none" dirty="0">
                <a:solidFill>
                  <a:srgbClr val="0070C0"/>
                </a:solidFill>
                <a:latin typeface="Calibri"/>
                <a:ea typeface="Calibri" panose="020F0502020204030204" pitchFamily="34" charset="0"/>
                <a:cs typeface="Calibri"/>
                <a:sym typeface="Calibri"/>
              </a:rPr>
              <a:t>Interest Rates: Borrowing typically involves paying interest on the borrowed amount. Interest rates can be fixed (stay the same throughout the loan) or variable (change over time), affecting the overall cost of borrowing.</a:t>
            </a:r>
          </a:p>
          <a:p>
            <a:pPr marL="342900" marR="0" lvl="0" indent="-342900" algn="l" rtl="0">
              <a:lnSpc>
                <a:spcPct val="107916"/>
              </a:lnSpc>
              <a:spcBef>
                <a:spcPts val="0"/>
              </a:spcBef>
              <a:spcAft>
                <a:spcPts val="0"/>
              </a:spcAft>
              <a:buClr>
                <a:schemeClr val="dk1"/>
              </a:buClr>
              <a:buSzPts val="1100"/>
              <a:buFont typeface="Century Gothic" panose="020B0502020202020204" pitchFamily="34" charset="0"/>
              <a:buChar char="-"/>
            </a:pPr>
            <a:r>
              <a:rPr lang="en-SI" sz="2000" b="0" i="0" u="none" strike="noStrike" cap="none" dirty="0">
                <a:solidFill>
                  <a:srgbClr val="0070C0"/>
                </a:solidFill>
                <a:latin typeface="Calibri"/>
                <a:ea typeface="Calibri" panose="020F0502020204030204" pitchFamily="34" charset="0"/>
                <a:cs typeface="Calibri"/>
                <a:sym typeface="Calibri"/>
              </a:rPr>
              <a:t>Creditworthiness: Lenders evaluate borrowers' creditworthiness based on factors like credit scores, income, and existing debts. A good credit history often results in more favorable borrowing terms.</a:t>
            </a:r>
          </a:p>
          <a:p>
            <a:pPr marL="342900" marR="0" lvl="0" indent="-342900" algn="l" rtl="0">
              <a:lnSpc>
                <a:spcPct val="107916"/>
              </a:lnSpc>
              <a:spcBef>
                <a:spcPts val="0"/>
              </a:spcBef>
              <a:spcAft>
                <a:spcPts val="0"/>
              </a:spcAft>
              <a:buClr>
                <a:schemeClr val="dk1"/>
              </a:buClr>
              <a:buSzPts val="1100"/>
              <a:buFont typeface="Century Gothic" panose="020B0502020202020204" pitchFamily="34" charset="0"/>
              <a:buChar char="-"/>
            </a:pPr>
            <a:r>
              <a:rPr lang="en-SI" sz="2000" b="0" i="0" u="none" strike="noStrike" cap="none" dirty="0">
                <a:solidFill>
                  <a:srgbClr val="0070C0"/>
                </a:solidFill>
                <a:latin typeface="Calibri"/>
                <a:ea typeface="Calibri" panose="020F0502020204030204" pitchFamily="34" charset="0"/>
                <a:cs typeface="Calibri"/>
                <a:sym typeface="Calibri"/>
              </a:rPr>
              <a:t>Responsible Borrowing: Responsible borrowing involves careful consideration of one's financial capacity to repay the borrowed funds, budgeting, and understanding the terms and conditions of the borrowing agreement.</a:t>
            </a:r>
          </a:p>
          <a:p>
            <a:pPr marL="342900" marR="0" lvl="0" indent="-342900" algn="l" rtl="0">
              <a:lnSpc>
                <a:spcPct val="107916"/>
              </a:lnSpc>
              <a:spcBef>
                <a:spcPts val="0"/>
              </a:spcBef>
              <a:spcAft>
                <a:spcPts val="0"/>
              </a:spcAft>
              <a:buClr>
                <a:schemeClr val="dk1"/>
              </a:buClr>
              <a:buSzPts val="1100"/>
              <a:buFont typeface="Century Gothic" panose="020B0502020202020204" pitchFamily="34" charset="0"/>
              <a:buChar char="-"/>
            </a:pPr>
            <a:r>
              <a:rPr lang="en-SI" sz="2000" b="0" i="0" u="none" strike="noStrike" cap="none" dirty="0">
                <a:solidFill>
                  <a:srgbClr val="0070C0"/>
                </a:solidFill>
                <a:latin typeface="Calibri"/>
                <a:ea typeface="Calibri" panose="020F0502020204030204" pitchFamily="34" charset="0"/>
                <a:cs typeface="Calibri"/>
                <a:sym typeface="Calibri"/>
              </a:rPr>
              <a:t>Sources of Borrowing: Borrowing can come from a variety of sources, including banks, credit unions, online lenders, or even family and friends.</a:t>
            </a:r>
          </a:p>
          <a:p>
            <a:pPr marL="342900" marR="0" lvl="0" indent="-342900" algn="l" rtl="0">
              <a:lnSpc>
                <a:spcPct val="107916"/>
              </a:lnSpc>
              <a:spcBef>
                <a:spcPts val="0"/>
              </a:spcBef>
              <a:spcAft>
                <a:spcPts val="0"/>
              </a:spcAft>
              <a:buClr>
                <a:schemeClr val="dk1"/>
              </a:buClr>
              <a:buSzPts val="1100"/>
              <a:buFont typeface="Century Gothic" panose="020B0502020202020204" pitchFamily="34" charset="0"/>
              <a:buChar char="-"/>
            </a:pPr>
            <a:r>
              <a:rPr lang="en-SI" sz="2000" b="0" i="0" u="none" strike="noStrike" cap="none" dirty="0">
                <a:solidFill>
                  <a:srgbClr val="0070C0"/>
                </a:solidFill>
                <a:latin typeface="Calibri"/>
                <a:ea typeface="Calibri" panose="020F0502020204030204" pitchFamily="34" charset="0"/>
                <a:cs typeface="Calibri"/>
                <a:sym typeface="Calibri"/>
              </a:rPr>
              <a:t>Risk and Reward: Borrowing can be a useful tool for achieving financial goals, but it also carries risks if not managed wisely. It's essential to weigh the potential benefits against the costs and potential risks.</a:t>
            </a:r>
          </a:p>
          <a:p>
            <a:pPr marL="457200" marR="0" lvl="0" indent="-228600" algn="l" defTabSz="914400" rtl="0" eaLnBrk="1" fontAlgn="auto" latinLnBrk="0" hangingPunct="1">
              <a:lnSpc>
                <a:spcPct val="107916"/>
              </a:lnSpc>
              <a:spcBef>
                <a:spcPts val="0"/>
              </a:spcBef>
              <a:spcAft>
                <a:spcPts val="0"/>
              </a:spcAft>
              <a:buClr>
                <a:schemeClr val="dk1"/>
              </a:buClr>
              <a:buSzPts val="1100"/>
              <a:buFont typeface="Arial"/>
              <a:buNone/>
              <a:tabLst/>
              <a:defRPr/>
            </a:pPr>
            <a:endParaRPr lang="en-SI" sz="2000" b="0" i="0" u="none" strike="noStrike" cap="none" dirty="0">
              <a:solidFill>
                <a:srgbClr val="0070C0"/>
              </a:solidFill>
              <a:latin typeface="Calibri"/>
              <a:ea typeface="Times New Roman" panose="02020603050405020304" pitchFamily="18" charset="0"/>
              <a:cs typeface="Calibri"/>
              <a:sym typeface="Calibri"/>
            </a:endParaRPr>
          </a:p>
          <a:p>
            <a:pPr marL="457200" marR="0" lvl="0" indent="-228600" algn="l" defTabSz="914400" rtl="0" eaLnBrk="1" fontAlgn="auto" latinLnBrk="0" hangingPunct="1">
              <a:lnSpc>
                <a:spcPct val="107916"/>
              </a:lnSpc>
              <a:spcBef>
                <a:spcPts val="0"/>
              </a:spcBef>
              <a:spcAft>
                <a:spcPts val="0"/>
              </a:spcAft>
              <a:buClr>
                <a:schemeClr val="dk1"/>
              </a:buClr>
              <a:buSzPts val="1100"/>
              <a:buFont typeface="Arial"/>
              <a:buNone/>
              <a:tabLst/>
              <a:defRPr/>
            </a:pPr>
            <a:r>
              <a:rPr lang="en-SI" sz="2000" b="0" i="0" u="none" strike="noStrike" cap="none" dirty="0">
                <a:solidFill>
                  <a:srgbClr val="0070C0"/>
                </a:solidFill>
                <a:latin typeface="Calibri"/>
                <a:ea typeface="Times New Roman" panose="02020603050405020304" pitchFamily="18" charset="0"/>
                <a:cs typeface="Calibri"/>
                <a:sym typeface="Calibri"/>
              </a:rPr>
              <a:t>Whether you're a student, young adult, or anyone looking to achieve your financial goals, understanding the ins and outs of borrowing is crucial. In this introduction to borrowing, we'll explore what borrowing is, why people borrow, different types of borrowing, and some important considerations to keep in mind.</a:t>
            </a:r>
          </a:p>
          <a:p>
            <a:pPr algn="just"/>
            <a:endParaRPr lang="en-SI" sz="1800" dirty="0">
              <a:effectLst/>
              <a:latin typeface="Times New Roman" panose="02020603050405020304" pitchFamily="18" charset="0"/>
              <a:ea typeface="Times New Roman" panose="02020603050405020304" pitchFamily="18" charset="0"/>
            </a:endParaRPr>
          </a:p>
          <a:p>
            <a:pPr marL="342900" lvl="0" indent="-342900" algn="just">
              <a:buClr>
                <a:srgbClr val="000000"/>
              </a:buClr>
              <a:buSzPts val="1200"/>
              <a:buFont typeface="Century Gothic" panose="020B0502020202020204" pitchFamily="34" charset="0"/>
              <a:buChar char="-"/>
            </a:pPr>
            <a:endParaRPr lang="en-SI" sz="1800" dirty="0">
              <a:effectLst/>
              <a:latin typeface="Times New Roman" panose="02020603050405020304" pitchFamily="18" charset="0"/>
              <a:ea typeface="Calibri" panose="020F0502020204030204" pitchFamily="34" charset="0"/>
              <a:cs typeface="Arial" panose="020B0604020202020204" pitchFamily="34" charset="0"/>
            </a:endParaRPr>
          </a:p>
          <a:p>
            <a:pPr marL="228600" indent="0" algn="l">
              <a:buFont typeface="Arial" panose="020B0604020202020204" pitchFamily="34" charset="0"/>
              <a:buNone/>
            </a:pPr>
            <a:endParaRPr lang="en-US" b="0" i="0" dirty="0">
              <a:solidFill>
                <a:srgbClr val="374151"/>
              </a:solidFill>
              <a:effectLst/>
              <a:latin typeface="Söhne"/>
            </a:endParaRPr>
          </a:p>
        </p:txBody>
      </p:sp>
      <p:sp>
        <p:nvSpPr>
          <p:cNvPr id="169" name="Google Shape;169;p3: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r>
              <a:rPr lang="en-US" sz="2000" b="0" i="0" u="none" strike="noStrike" cap="none" dirty="0">
                <a:solidFill>
                  <a:srgbClr val="0070C0"/>
                </a:solidFill>
                <a:latin typeface="Calibri"/>
                <a:ea typeface="Times New Roman" panose="02020603050405020304" pitchFamily="18" charset="0"/>
                <a:cs typeface="Calibri"/>
                <a:sym typeface="Calibri"/>
              </a:rPr>
              <a:t>Team Discussion Opportunity:</a:t>
            </a:r>
          </a:p>
          <a:p>
            <a:pPr algn="just"/>
            <a:r>
              <a:rPr lang="en-US" sz="2000" b="0" i="0" u="none" strike="noStrike" cap="none" dirty="0">
                <a:solidFill>
                  <a:srgbClr val="0070C0"/>
                </a:solidFill>
                <a:latin typeface="Calibri"/>
                <a:ea typeface="Times New Roman" panose="02020603050405020304" pitchFamily="18" charset="0"/>
                <a:cs typeface="Calibri"/>
                <a:sym typeface="Calibri"/>
              </a:rPr>
              <a:t>Before proceeding, take a moment to consider the following question: Why do people borrow money? Discuss with your team and brainstorm potential reasons. </a:t>
            </a:r>
          </a:p>
          <a:p>
            <a:pPr algn="just"/>
            <a:endParaRPr lang="en-US" sz="2000" b="0" i="0" u="none" strike="noStrike" cap="none" dirty="0">
              <a:solidFill>
                <a:srgbClr val="0070C0"/>
              </a:solidFill>
              <a:latin typeface="Calibri"/>
              <a:ea typeface="Times New Roman" panose="02020603050405020304" pitchFamily="18" charset="0"/>
              <a:cs typeface="Calibri"/>
              <a:sym typeface="Calibri"/>
            </a:endParaRPr>
          </a:p>
          <a:p>
            <a:pPr algn="just"/>
            <a:r>
              <a:rPr lang="en-US" sz="2000" b="0" i="0" u="none" strike="noStrike" cap="none" dirty="0">
                <a:solidFill>
                  <a:srgbClr val="0070C0"/>
                </a:solidFill>
                <a:latin typeface="Calibri"/>
                <a:ea typeface="Times New Roman" panose="02020603050405020304" pitchFamily="18" charset="0"/>
                <a:cs typeface="Calibri"/>
                <a:sym typeface="Calibri"/>
              </a:rPr>
              <a:t>Below are some tips for trainers to guide the discussion.</a:t>
            </a:r>
          </a:p>
          <a:p>
            <a:pPr algn="just"/>
            <a:endParaRPr lang="de-DE" sz="2000" b="0" i="0" u="none" strike="noStrike" cap="none" dirty="0">
              <a:solidFill>
                <a:srgbClr val="0070C0"/>
              </a:solidFill>
              <a:latin typeface="Calibri"/>
              <a:ea typeface="Times New Roman" panose="02020603050405020304" pitchFamily="18" charset="0"/>
              <a:cs typeface="Calibri"/>
              <a:sym typeface="Calibri"/>
            </a:endParaRPr>
          </a:p>
          <a:p>
            <a:pPr algn="just"/>
            <a:r>
              <a:rPr lang="en-SI" sz="2000" b="0" i="0" u="none" strike="noStrike" cap="none" dirty="0">
                <a:solidFill>
                  <a:srgbClr val="0070C0"/>
                </a:solidFill>
                <a:latin typeface="Calibri"/>
                <a:ea typeface="Times New Roman" panose="02020603050405020304" pitchFamily="18" charset="0"/>
                <a:cs typeface="Calibri"/>
                <a:sym typeface="Calibri"/>
              </a:rPr>
              <a:t>People borrow money for various reasons, including</a:t>
            </a:r>
            <a:r>
              <a:rPr lang="sl-SI" sz="2000" b="0" i="0" u="none" strike="noStrike" cap="none" dirty="0">
                <a:solidFill>
                  <a:srgbClr val="0070C0"/>
                </a:solidFill>
                <a:latin typeface="Calibri"/>
                <a:ea typeface="Times New Roman" panose="02020603050405020304" pitchFamily="18" charset="0"/>
                <a:cs typeface="Calibri"/>
                <a:sym typeface="Calibri"/>
              </a:rPr>
              <a:t> (Haughn, 2023; Johnson, 2023)</a:t>
            </a:r>
            <a:r>
              <a:rPr lang="en-SI" sz="2000" b="0" i="0" u="none" strike="noStrike" cap="none" dirty="0">
                <a:solidFill>
                  <a:srgbClr val="0070C0"/>
                </a:solidFill>
                <a:latin typeface="Calibri"/>
                <a:ea typeface="Times New Roman" panose="02020603050405020304" pitchFamily="18" charset="0"/>
                <a:cs typeface="Calibri"/>
                <a:sym typeface="Calibri"/>
              </a:rPr>
              <a:t>:</a:t>
            </a:r>
          </a:p>
          <a:p>
            <a:pPr marL="342900" lvl="0" indent="-342900" algn="just">
              <a:buClr>
                <a:srgbClr val="000000"/>
              </a:buClr>
              <a:buSzPts val="1200"/>
              <a:buFont typeface="Century Gothic" panose="020B0502020202020204" pitchFamily="34" charset="0"/>
              <a:buChar char="-"/>
            </a:pPr>
            <a:r>
              <a:rPr lang="en-GB" sz="1800" b="1"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Major Purchases:</a:t>
            </a:r>
            <a:r>
              <a:rPr lang="en-GB"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Borrowing is frequently used to finance significant purchases such as homes, vehicles, and education. Mortgages, auto loans, and student loans are common examples.</a:t>
            </a:r>
            <a:endParaRPr lang="en-SI" sz="1800"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buClr>
                <a:srgbClr val="000000"/>
              </a:buClr>
              <a:buSzPts val="1200"/>
              <a:buFont typeface="Century Gothic" panose="020B0502020202020204" pitchFamily="34" charset="0"/>
              <a:buChar char="-"/>
            </a:pPr>
            <a:r>
              <a:rPr lang="en-GB" sz="1800" b="1"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Business Ventures:</a:t>
            </a:r>
            <a:r>
              <a:rPr lang="en-GB"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Entrepreneurs and businesses often rely on borrowing to start, expand, or operate their enterprises. Business loans and lines of credit can provide the necessary capital</a:t>
            </a:r>
            <a:endParaRPr lang="en-SI" sz="1800"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buClr>
                <a:srgbClr val="000000"/>
              </a:buClr>
              <a:buSzPts val="1200"/>
              <a:buFont typeface="Century Gothic" panose="020B0502020202020204" pitchFamily="34" charset="0"/>
              <a:buChar char="-"/>
            </a:pPr>
            <a:r>
              <a:rPr lang="en-GB" sz="1800" b="1"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Emergencies:</a:t>
            </a:r>
            <a:r>
              <a:rPr lang="en-GB"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Unforeseen emergencies, like medical bills or unexpected home repairs, can create a sudden need for funds that borrowing can cover</a:t>
            </a:r>
            <a:endParaRPr lang="en-SI" sz="1800"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buClr>
                <a:srgbClr val="000000"/>
              </a:buClr>
              <a:buSzPts val="1200"/>
              <a:buFont typeface="Century Gothic" panose="020B0502020202020204" pitchFamily="34" charset="0"/>
              <a:buChar char="-"/>
            </a:pPr>
            <a:r>
              <a:rPr lang="en-GB" sz="1800" b="1"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Debt Consolidation:</a:t>
            </a:r>
            <a:r>
              <a:rPr lang="en-GB"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Some people use loans to consolidate multiple debts into a single, more manageable payment, potentially reducing interest rates and simplifying finances.</a:t>
            </a:r>
            <a:endParaRPr lang="en-SI" sz="1800"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buClr>
                <a:srgbClr val="000000"/>
              </a:buClr>
              <a:buSzPts val="1200"/>
              <a:buFont typeface="Century Gothic" panose="020B0502020202020204" pitchFamily="34" charset="0"/>
              <a:buChar char="-"/>
            </a:pPr>
            <a:r>
              <a:rPr lang="en-GB" sz="1800" b="1"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Investments:</a:t>
            </a:r>
            <a:r>
              <a:rPr lang="en-GB"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Borrowing to invest can potentially yield higher returns, such as taking out a margin loan to buy stocks</a:t>
            </a:r>
            <a:endParaRPr lang="en-SI" sz="1800"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buClr>
                <a:srgbClr val="000000"/>
              </a:buClr>
              <a:buSzPts val="1200"/>
              <a:buFont typeface="Century Gothic" panose="020B0502020202020204" pitchFamily="34" charset="0"/>
              <a:buChar char="-"/>
            </a:pPr>
            <a:r>
              <a:rPr lang="en-GB" sz="1800" b="1"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Home Improvement:</a:t>
            </a:r>
            <a:r>
              <a:rPr lang="en-GB"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Homeowners may borrow for renovations and improvements that can increase the value of their property</a:t>
            </a:r>
            <a:endParaRPr lang="en-SI" sz="1800"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buClr>
                <a:srgbClr val="000000"/>
              </a:buClr>
              <a:buSzPts val="1200"/>
              <a:buFont typeface="Century Gothic" panose="020B0502020202020204" pitchFamily="34" charset="0"/>
              <a:buChar char="-"/>
            </a:pPr>
            <a:r>
              <a:rPr lang="en-GB" sz="1800" b="1"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Education:</a:t>
            </a:r>
            <a:r>
              <a:rPr lang="en-GB"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Student loans are commonly used to cover the costs of higher education, including tuition, books, and living expenses.</a:t>
            </a:r>
            <a:endParaRPr lang="en-SI" sz="1800"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buClr>
                <a:srgbClr val="000000"/>
              </a:buClr>
              <a:buSzPts val="1200"/>
              <a:buFont typeface="Century Gothic" panose="020B0502020202020204" pitchFamily="34" charset="0"/>
              <a:buChar char="-"/>
            </a:pPr>
            <a:r>
              <a:rPr lang="en-GB" sz="1800" b="1"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Travel:</a:t>
            </a:r>
            <a:r>
              <a:rPr lang="en-GB"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Financing vacations or travel experiences through personal loans or credit cards is another reason people borrow.</a:t>
            </a:r>
            <a:endParaRPr lang="en-SI" sz="1800"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buClr>
                <a:srgbClr val="000000"/>
              </a:buClr>
              <a:buSzPts val="1200"/>
              <a:buFont typeface="Century Gothic" panose="020B0502020202020204" pitchFamily="34" charset="0"/>
              <a:buChar char="-"/>
            </a:pPr>
            <a:r>
              <a:rPr lang="en-GB" sz="1800" b="1"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Maintaining Liquidity:</a:t>
            </a:r>
            <a:r>
              <a:rPr lang="en-GB"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Businesses often borrow to maintain cash flow, bridge temporary financial gaps, or take advantage of opportunities.</a:t>
            </a:r>
            <a:endParaRPr lang="en-SI" sz="1800"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buClr>
                <a:srgbClr val="000000"/>
              </a:buClr>
              <a:buSzPts val="1200"/>
              <a:buFont typeface="Century Gothic" panose="020B0502020202020204" pitchFamily="34" charset="0"/>
              <a:buChar char="-"/>
            </a:pPr>
            <a:r>
              <a:rPr lang="en-GB" sz="1800" b="1"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Life Events: </a:t>
            </a:r>
            <a:r>
              <a:rPr lang="en-GB"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Borrowing can help fund life events like weddings, moving, or starting a family.</a:t>
            </a:r>
            <a:endParaRPr lang="en-SI" sz="1800"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buClr>
                <a:srgbClr val="000000"/>
              </a:buClr>
              <a:buSzPts val="1200"/>
              <a:buFont typeface="Century Gothic" panose="020B0502020202020204" pitchFamily="34" charset="0"/>
              <a:buChar char="-"/>
            </a:pPr>
            <a:endParaRPr lang="en-SI" sz="1800" dirty="0">
              <a:effectLst/>
              <a:latin typeface="Times New Roman" panose="02020603050405020304" pitchFamily="18" charset="0"/>
              <a:ea typeface="Calibri" panose="020F0502020204030204" pitchFamily="34" charset="0"/>
              <a:cs typeface="Arial" panose="020B0604020202020204" pitchFamily="34" charset="0"/>
            </a:endParaRPr>
          </a:p>
          <a:p>
            <a:pPr marL="228600" indent="0" algn="l">
              <a:buFont typeface="Arial" panose="020B0604020202020204" pitchFamily="34" charset="0"/>
              <a:buNone/>
            </a:pPr>
            <a:endParaRPr lang="en-US" b="0" i="0" dirty="0">
              <a:solidFill>
                <a:srgbClr val="374151"/>
              </a:solidFill>
              <a:effectLst/>
              <a:latin typeface="Söhne"/>
            </a:endParaRPr>
          </a:p>
        </p:txBody>
      </p:sp>
      <p:sp>
        <p:nvSpPr>
          <p:cNvPr id="169" name="Google Shape;169;p3: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754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r>
              <a:rPr lang="en-US" sz="1800" dirty="0">
                <a:solidFill>
                  <a:srgbClr val="000000"/>
                </a:solidFill>
                <a:effectLst/>
                <a:latin typeface="Century Gothic" panose="020B0502020202020204" pitchFamily="34" charset="0"/>
                <a:ea typeface="Times New Roman" panose="02020603050405020304" pitchFamily="18" charset="0"/>
              </a:rPr>
              <a:t>When applying for a loan, it's crucial to understand the terms involved. A loan essentially means borrowing money that you must repay, synonymous with debt. The principal refers to the initial amount borrowed, such as a €5,000 loan. Interest, on the other hand, is the extra cost of borrowing, expressed as a percentage of the principal. For instance, a 7% interest rate means paying 7 cents per euro borrowed. Higher interest rates mean pricier loans. The loan term specifies the duration for repayment, which can vary from 5 months to 30 years for mortgages. Understanding these terms is essential before committing to a loan.</a:t>
            </a:r>
            <a:endParaRPr lang="en-SI"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1672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r>
              <a:rPr lang="en-SI"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Before you decide to borrow money, it's essential to consider the following factors</a:t>
            </a:r>
            <a:r>
              <a:rPr lang="sl-SI"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r>
              <a:rPr lang="en-SI"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Consumer Financial Protection Bureau</a:t>
            </a:r>
            <a:r>
              <a:rPr lang="sl-SI"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n.d; Mabs, n.d.; Zetl, 2021)</a:t>
            </a:r>
            <a:r>
              <a:rPr lang="en-SI"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SI" sz="1800" dirty="0">
              <a:effectLst/>
              <a:latin typeface="Times New Roman" panose="02020603050405020304" pitchFamily="18" charset="0"/>
              <a:ea typeface="Times New Roman" panose="02020603050405020304" pitchFamily="18" charset="0"/>
            </a:endParaRPr>
          </a:p>
          <a:p>
            <a:pPr marL="342900" lvl="0" indent="-342900" algn="just">
              <a:buClr>
                <a:srgbClr val="000000"/>
              </a:buClr>
              <a:buSzPts val="1200"/>
              <a:buFont typeface="Century Gothic" panose="020B0502020202020204" pitchFamily="34" charset="0"/>
              <a:buChar char="-"/>
            </a:pPr>
            <a:r>
              <a:rPr lang="en-GB" sz="1800" b="1"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Purpose of Borrowing:</a:t>
            </a:r>
            <a:r>
              <a:rPr lang="en-GB"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Clearly define why you need to borrow. Is it for a necessary expense, an investment, or a discretionary purchase? Understanding the purpose helps you select the right type of loan and determine the amount needed.</a:t>
            </a:r>
            <a:endParaRPr lang="en-SI" sz="1800"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buClr>
                <a:srgbClr val="000000"/>
              </a:buClr>
              <a:buSzPts val="1200"/>
              <a:buFont typeface="Century Gothic" panose="020B0502020202020204" pitchFamily="34" charset="0"/>
              <a:buChar char="-"/>
            </a:pPr>
            <a:r>
              <a:rPr lang="en-GB" sz="1800" b="1"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Budget and Affordability:</a:t>
            </a:r>
            <a:r>
              <a:rPr lang="en-GB"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Calculate how the monthly loan payments will fit into your budget. Make sure you can comfortably afford the repayments without straining your finances.</a:t>
            </a:r>
            <a:endParaRPr lang="en-SI" sz="1800"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buClr>
                <a:srgbClr val="000000"/>
              </a:buClr>
              <a:buSzPts val="1200"/>
              <a:buFont typeface="Century Gothic" panose="020B0502020202020204" pitchFamily="34" charset="0"/>
              <a:buChar char="-"/>
            </a:pPr>
            <a:r>
              <a:rPr lang="en-GB" sz="1800" b="1"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Creditworthiness:</a:t>
            </a:r>
            <a:r>
              <a:rPr lang="en-GB"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Your credit history and credit score play a significant role in loan approval and the interest rates you'll receive. Review your credit report and work on improving your creditworthiness if necessary.</a:t>
            </a:r>
            <a:endParaRPr lang="en-SI" sz="1800"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buClr>
                <a:srgbClr val="000000"/>
              </a:buClr>
              <a:buSzPts val="1200"/>
              <a:buFont typeface="Century Gothic" panose="020B0502020202020204" pitchFamily="34" charset="0"/>
              <a:buChar char="-"/>
            </a:pPr>
            <a:r>
              <a:rPr lang="en-GB" sz="1800" b="1"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Interest Rates:</a:t>
            </a:r>
            <a:r>
              <a:rPr lang="en-GB"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Different types of loans come with varying interest rates. Understand whether the interest is fixed or variable and compare rates from different lenders to secure the most </a:t>
            </a:r>
            <a:r>
              <a:rPr lang="en-GB" sz="1800" dirty="0" err="1">
                <a:solidFill>
                  <a:srgbClr val="000000"/>
                </a:solidFill>
                <a:effectLst/>
                <a:latin typeface="Century Gothic" panose="020B0502020202020204" pitchFamily="34" charset="0"/>
                <a:ea typeface="Calibri" panose="020F0502020204030204" pitchFamily="34" charset="0"/>
                <a:cs typeface="Arial" panose="020B0604020202020204" pitchFamily="34" charset="0"/>
              </a:rPr>
              <a:t>favorable</a:t>
            </a:r>
            <a:r>
              <a:rPr lang="en-GB"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terms.</a:t>
            </a:r>
            <a:endParaRPr lang="en-SI" sz="1800"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buClr>
                <a:srgbClr val="000000"/>
              </a:buClr>
              <a:buSzPts val="1200"/>
              <a:buFont typeface="Century Gothic" panose="020B0502020202020204" pitchFamily="34" charset="0"/>
              <a:buChar char="-"/>
            </a:pPr>
            <a:r>
              <a:rPr lang="en-GB" sz="1800" b="1"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Loan Terms:</a:t>
            </a:r>
            <a:r>
              <a:rPr lang="en-GB"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Carefully read and comprehend the terms and conditions of the loan, including the duration of the loan, repayment schedule, and any associated fees. Longer loan terms may result in lower monthly payments but higher overall costs due to interest.</a:t>
            </a:r>
            <a:endParaRPr lang="en-SI" sz="1800"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buClr>
                <a:srgbClr val="000000"/>
              </a:buClr>
              <a:buSzPts val="1200"/>
              <a:buFont typeface="Century Gothic" panose="020B0502020202020204" pitchFamily="34" charset="0"/>
              <a:buChar char="-"/>
            </a:pPr>
            <a:r>
              <a:rPr lang="en-GB" sz="1800" b="1"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Collateral:</a:t>
            </a:r>
            <a:r>
              <a:rPr lang="en-GB"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If the loan is secured, determine what assets or collateral you are willing to put at risk. Failure to repay a secured loan can result in the loss of the collateral.</a:t>
            </a:r>
            <a:endParaRPr lang="en-SI" sz="1800"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buClr>
                <a:srgbClr val="000000"/>
              </a:buClr>
              <a:buSzPts val="1200"/>
              <a:buFont typeface="Century Gothic" panose="020B0502020202020204" pitchFamily="34" charset="0"/>
              <a:buChar char="-"/>
            </a:pPr>
            <a:r>
              <a:rPr lang="en-GB" sz="1800" b="1"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Lender Choice:</a:t>
            </a:r>
            <a:r>
              <a:rPr lang="en-GB"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Consider various lenders, such as banks, credit unions, online lenders, and peer-to-peer lending platforms, and compare their offers to find the most suitable option.</a:t>
            </a:r>
            <a:endParaRPr lang="en-SI" sz="1800"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buClr>
                <a:srgbClr val="000000"/>
              </a:buClr>
              <a:buSzPts val="1200"/>
              <a:buFont typeface="Century Gothic" panose="020B0502020202020204" pitchFamily="34" charset="0"/>
              <a:buChar char="-"/>
            </a:pPr>
            <a:r>
              <a:rPr lang="en-GB" sz="1800" b="1"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Alternative Funding:</a:t>
            </a:r>
            <a:r>
              <a:rPr lang="en-GB"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Explore alternative sources of funding, such as grants, savings, or partnerships, before committing to borrowing. Reducing the amount you need to borrow can save you money in the long run.</a:t>
            </a:r>
            <a:endParaRPr lang="en-SI" sz="1800"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buClr>
                <a:srgbClr val="000000"/>
              </a:buClr>
              <a:buSzPts val="1200"/>
              <a:buFont typeface="Century Gothic" panose="020B0502020202020204" pitchFamily="34" charset="0"/>
              <a:buChar char="-"/>
            </a:pPr>
            <a:r>
              <a:rPr lang="en-GB" sz="1800" b="1"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Future Financial Goals:</a:t>
            </a:r>
            <a:r>
              <a:rPr lang="en-GB"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Evaluate how the loan will impact your long-term financial goals. Will it help you achieve your objectives or hinder your progress?</a:t>
            </a:r>
            <a:endParaRPr lang="en-SI" sz="1800"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buClr>
                <a:srgbClr val="000000"/>
              </a:buClr>
              <a:buSzPts val="1200"/>
              <a:buFont typeface="Century Gothic" panose="020B0502020202020204" pitchFamily="34" charset="0"/>
              <a:buChar char="-"/>
            </a:pPr>
            <a:r>
              <a:rPr lang="en-GB" sz="1800" b="1"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Repayment Strategy:</a:t>
            </a:r>
            <a:r>
              <a:rPr lang="en-GB"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Have a clear plan for repaying the loan. Setting up automatic payments can help ensure you meet your obligations on time.</a:t>
            </a:r>
            <a:endParaRPr lang="en-SI" sz="1800" dirty="0">
              <a:effectLst/>
              <a:latin typeface="Times New Roman" panose="02020603050405020304" pitchFamily="18" charset="0"/>
              <a:ea typeface="Calibri" panose="020F0502020204030204" pitchFamily="34" charset="0"/>
              <a:cs typeface="Arial" panose="020B0604020202020204" pitchFamily="34" charset="0"/>
            </a:endParaRPr>
          </a:p>
          <a:p>
            <a:pPr marL="228600" indent="0" algn="l">
              <a:buFont typeface="Arial" panose="020B0604020202020204" pitchFamily="34" charset="0"/>
              <a:buNone/>
            </a:pPr>
            <a:endParaRPr lang="en-US" b="0" i="0" dirty="0">
              <a:solidFill>
                <a:srgbClr val="374151"/>
              </a:solidFill>
              <a:effectLst/>
              <a:latin typeface="Söhne"/>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SI"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Taking the time to consider these factors is crucial for responsible borrowing and managing debt effectively.</a:t>
            </a:r>
            <a:endParaRPr lang="en-SI" sz="1800" dirty="0">
              <a:effectLst/>
              <a:latin typeface="Times New Roman" panose="02020603050405020304" pitchFamily="18" charset="0"/>
              <a:ea typeface="Times New Roman" panose="02020603050405020304" pitchFamily="18" charset="0"/>
            </a:endParaRPr>
          </a:p>
          <a:p>
            <a:pPr marL="228600" indent="0" algn="l">
              <a:buFont typeface="Arial" panose="020B0604020202020204" pitchFamily="34" charset="0"/>
              <a:buNone/>
            </a:pPr>
            <a:endParaRPr lang="en-US" b="0" i="0" dirty="0">
              <a:solidFill>
                <a:srgbClr val="374151"/>
              </a:solidFill>
              <a:effectLst/>
              <a:latin typeface="Söhne"/>
            </a:endParaRPr>
          </a:p>
        </p:txBody>
      </p:sp>
      <p:sp>
        <p:nvSpPr>
          <p:cNvPr id="169" name="Google Shape;169;p3: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0128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r>
              <a:rPr lang="en-US"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Loan duration refers to the period over which a loan is repaid. It determines the timeframe for repayment and impacts the total cost of borrowing. Borrowers have various options for loan durations, ranging from short-term to long-term.</a:t>
            </a:r>
            <a:endParaRPr lang="de-AT" sz="1800" dirty="0">
              <a:effectLst/>
              <a:latin typeface="Times New Roman" panose="02020603050405020304" pitchFamily="18" charset="0"/>
              <a:ea typeface="Times New Roman" panose="02020603050405020304" pitchFamily="18" charset="0"/>
            </a:endParaRPr>
          </a:p>
          <a:p>
            <a:pPr algn="just"/>
            <a:r>
              <a:rPr lang="en-US"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de-AT" sz="1800" dirty="0">
              <a:effectLst/>
              <a:latin typeface="Times New Roman" panose="02020603050405020304" pitchFamily="18" charset="0"/>
              <a:ea typeface="Times New Roman" panose="02020603050405020304" pitchFamily="18" charset="0"/>
            </a:endParaRPr>
          </a:p>
          <a:p>
            <a:pPr algn="just"/>
            <a:r>
              <a:rPr lang="en-US"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Short-term loans are loans with a repayment period of up to one year. They are typically used for immediate financing needs or short-term expenses like working capital, inventory purchases, or cash flow shortages. These loans often come with higher interest rates but offer quick access to funds.</a:t>
            </a:r>
            <a:endParaRPr lang="de-AT" sz="1800" dirty="0">
              <a:effectLst/>
              <a:latin typeface="Times New Roman" panose="02020603050405020304" pitchFamily="18" charset="0"/>
              <a:ea typeface="Times New Roman" panose="02020603050405020304" pitchFamily="18" charset="0"/>
            </a:endParaRPr>
          </a:p>
          <a:p>
            <a:pPr algn="just"/>
            <a:r>
              <a:rPr lang="en-US"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de-AT" sz="1800" dirty="0">
              <a:effectLst/>
              <a:latin typeface="Times New Roman" panose="02020603050405020304" pitchFamily="18" charset="0"/>
              <a:ea typeface="Times New Roman" panose="02020603050405020304" pitchFamily="18" charset="0"/>
            </a:endParaRPr>
          </a:p>
          <a:p>
            <a:pPr algn="just"/>
            <a:r>
              <a:rPr lang="en-US"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Medium-term loans are loans with a repayment period ranging from one to five years. They are commonly utilized for mid-range financing needs such as equipment purchases, business expansion, or capital improvements. These loans strike a balance between short-term flexibility and long-term stability.</a:t>
            </a:r>
            <a:endParaRPr lang="de-AT" sz="1800" dirty="0">
              <a:effectLst/>
              <a:latin typeface="Times New Roman" panose="02020603050405020304" pitchFamily="18" charset="0"/>
              <a:ea typeface="Times New Roman" panose="02020603050405020304" pitchFamily="18" charset="0"/>
            </a:endParaRPr>
          </a:p>
          <a:p>
            <a:pPr algn="just"/>
            <a:r>
              <a:rPr lang="en-US"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de-AT" sz="1800" dirty="0">
              <a:effectLst/>
              <a:latin typeface="Times New Roman" panose="02020603050405020304" pitchFamily="18" charset="0"/>
              <a:ea typeface="Times New Roman" panose="02020603050405020304" pitchFamily="18" charset="0"/>
            </a:endParaRPr>
          </a:p>
          <a:p>
            <a:pPr algn="just"/>
            <a:r>
              <a:rPr lang="en-US"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Long-term loans are loans with a repayment period exceeding five years. They are used for significant investments like real estate acquisitions, large-scale projects, or business acquisitions. These loans come with extended repayment periods, lower monthly payments, and the ability to spread out the cost of borrowing over time.</a:t>
            </a:r>
            <a:endParaRPr lang="de-AT" sz="1800" dirty="0">
              <a:effectLst/>
              <a:latin typeface="Times New Roman" panose="02020603050405020304" pitchFamily="18" charset="0"/>
              <a:ea typeface="Times New Roman" panose="02020603050405020304" pitchFamily="18" charset="0"/>
            </a:endParaRPr>
          </a:p>
          <a:p>
            <a:pPr algn="just"/>
            <a:r>
              <a:rPr lang="en-US"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de-AT" sz="1800" dirty="0">
              <a:effectLst/>
              <a:latin typeface="Times New Roman" panose="02020603050405020304" pitchFamily="18" charset="0"/>
              <a:ea typeface="Times New Roman" panose="02020603050405020304" pitchFamily="18" charset="0"/>
            </a:endParaRPr>
          </a:p>
          <a:p>
            <a:pPr algn="just"/>
            <a:r>
              <a:rPr lang="en-US"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Principle of Maturity Matching</a:t>
            </a:r>
            <a:endParaRPr lang="de-AT" sz="1800" dirty="0">
              <a:effectLst/>
              <a:latin typeface="Times New Roman" panose="02020603050405020304" pitchFamily="18" charset="0"/>
              <a:ea typeface="Times New Roman" panose="02020603050405020304" pitchFamily="18" charset="0"/>
            </a:endParaRPr>
          </a:p>
          <a:p>
            <a:pPr algn="just"/>
            <a:r>
              <a:rPr lang="en-US"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de-AT" sz="1800" dirty="0">
              <a:effectLst/>
              <a:latin typeface="Times New Roman" panose="02020603050405020304" pitchFamily="18" charset="0"/>
              <a:ea typeface="Times New Roman" panose="02020603050405020304" pitchFamily="18" charset="0"/>
            </a:endParaRPr>
          </a:p>
          <a:p>
            <a:pPr algn="just"/>
            <a:r>
              <a:rPr lang="en-US"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The principle of maturity matching involves aligning the duration of the loan with the expected lifespan of the financed asset. This practice is crucial as it minimizes default risk and optimizes capital allocation efficiency. For example, financing a long-term asset with a long-term loan ensures revenue generation to cover loan payments, reducing financial strain on the borrower.</a:t>
            </a:r>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4078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marL="4572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solidFill>
                  <a:srgbClr val="000000"/>
                </a:solidFill>
                <a:effectLst/>
                <a:latin typeface="Century Gothic" panose="020B0502020202020204" pitchFamily="34" charset="0"/>
                <a:ea typeface="Times New Roman" panose="02020603050405020304" pitchFamily="18" charset="0"/>
              </a:rPr>
              <a:t>Interest rates are a fundamental aspect of borrowing, and comprehending them is crucial when evaluating different loan options. The interest rate, along with associated fees, significantly impacts the total cost of borrowing. To make informed decisions, borrowers must consider the interest rate type, the annual percentage rate (APR), and the loan term. We said the loan term is t</a:t>
            </a:r>
            <a:r>
              <a:rPr lang="en-US"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he length of the loan term impacts the total interest paid. Longer terms may result in lower monthly payments but higher overall interest costs.</a:t>
            </a:r>
          </a:p>
          <a:p>
            <a:pPr algn="just"/>
            <a:endParaRPr lang="en-SI" sz="1800" dirty="0">
              <a:effectLst/>
              <a:latin typeface="Times New Roman" panose="02020603050405020304" pitchFamily="18" charset="0"/>
              <a:ea typeface="Times New Roman" panose="02020603050405020304" pitchFamily="18" charset="0"/>
            </a:endParaRPr>
          </a:p>
          <a:p>
            <a:pPr algn="just"/>
            <a:r>
              <a:rPr lang="en-US" sz="1800" dirty="0">
                <a:solidFill>
                  <a:srgbClr val="000000"/>
                </a:solidFill>
                <a:effectLst/>
                <a:latin typeface="Century Gothic" panose="020B0502020202020204" pitchFamily="34" charset="0"/>
                <a:ea typeface="Times New Roman" panose="02020603050405020304" pitchFamily="18" charset="0"/>
              </a:rPr>
              <a:t> </a:t>
            </a:r>
            <a:endParaRPr lang="en-SI" sz="1800" dirty="0">
              <a:effectLst/>
              <a:latin typeface="Times New Roman" panose="02020603050405020304" pitchFamily="18" charset="0"/>
              <a:ea typeface="Times New Roman" panose="02020603050405020304" pitchFamily="18" charset="0"/>
            </a:endParaRPr>
          </a:p>
          <a:p>
            <a:pPr algn="just"/>
            <a:r>
              <a:rPr lang="en-US" sz="1800" dirty="0">
                <a:solidFill>
                  <a:srgbClr val="000000"/>
                </a:solidFill>
                <a:effectLst/>
                <a:latin typeface="Century Gothic" panose="020B0502020202020204" pitchFamily="34" charset="0"/>
                <a:ea typeface="Times New Roman" panose="02020603050405020304" pitchFamily="18" charset="0"/>
              </a:rPr>
              <a:t>Interest Rate Types (Banton, 2023; </a:t>
            </a:r>
            <a:r>
              <a:rPr lang="en-US" sz="1800" dirty="0" err="1">
                <a:solidFill>
                  <a:srgbClr val="000000"/>
                </a:solidFill>
                <a:effectLst/>
                <a:latin typeface="Century Gothic" panose="020B0502020202020204" pitchFamily="34" charset="0"/>
                <a:ea typeface="Times New Roman" panose="02020603050405020304" pitchFamily="18" charset="0"/>
              </a:rPr>
              <a:t>Pomroy</a:t>
            </a:r>
            <a:r>
              <a:rPr lang="en-US" sz="1800" dirty="0">
                <a:solidFill>
                  <a:srgbClr val="000000"/>
                </a:solidFill>
                <a:effectLst/>
                <a:latin typeface="Century Gothic" panose="020B0502020202020204" pitchFamily="34" charset="0"/>
                <a:ea typeface="Times New Roman" panose="02020603050405020304" pitchFamily="18" charset="0"/>
              </a:rPr>
              <a:t>, 2023):</a:t>
            </a:r>
            <a:endParaRPr lang="en-SI" sz="1800" dirty="0">
              <a:effectLst/>
              <a:latin typeface="Times New Roman" panose="02020603050405020304" pitchFamily="18" charset="0"/>
              <a:ea typeface="Times New Roman" panose="02020603050405020304" pitchFamily="18" charset="0"/>
            </a:endParaRPr>
          </a:p>
          <a:p>
            <a:pPr marL="342900" lvl="0" indent="-342900" algn="just">
              <a:buClr>
                <a:srgbClr val="000000"/>
              </a:buClr>
              <a:buSzPts val="1200"/>
              <a:buFont typeface="Century Gothic" panose="020B0502020202020204" pitchFamily="34" charset="0"/>
              <a:buChar char="-"/>
            </a:pPr>
            <a:r>
              <a:rPr lang="en-US" sz="1800" b="1"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Fixed Rate:</a:t>
            </a:r>
            <a:r>
              <a:rPr lang="en-US"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With a fixed-rate loan, the interest rate remains constant throughout the loan term. This offers predictability, as borrowers know exactly how much they'll pay each month.</a:t>
            </a:r>
            <a:endParaRPr lang="en-SI" sz="1800"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buClr>
                <a:srgbClr val="000000"/>
              </a:buClr>
              <a:buSzPts val="1200"/>
              <a:buFont typeface="Century Gothic" panose="020B0502020202020204" pitchFamily="34" charset="0"/>
              <a:buChar char="-"/>
            </a:pPr>
            <a:r>
              <a:rPr lang="en-US" sz="1800" b="1"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Variable Rate:</a:t>
            </a:r>
            <a:r>
              <a:rPr lang="en-US"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 Variable-rate loans have interest rates that can fluctuate over time. These rates often start lower than fixed rates but can increase, making monthly payments uncertain.</a:t>
            </a:r>
          </a:p>
          <a:p>
            <a:pPr marL="0" lvl="0" indent="0" algn="just">
              <a:buClr>
                <a:srgbClr val="000000"/>
              </a:buClr>
              <a:buSzPts val="1200"/>
              <a:buFont typeface="Century Gothic" panose="020B0502020202020204" pitchFamily="34" charset="0"/>
              <a:buNone/>
            </a:pPr>
            <a:endParaRPr lang="en-US"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p>
            <a:pPr marL="4572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1" dirty="0">
                <a:solidFill>
                  <a:srgbClr val="000000"/>
                </a:solidFill>
                <a:effectLst/>
                <a:latin typeface="Century Gothic" panose="020B0502020202020204" pitchFamily="34" charset="0"/>
                <a:ea typeface="Times New Roman" panose="02020603050405020304" pitchFamily="18" charset="0"/>
              </a:rPr>
              <a:t>A credit processing fee </a:t>
            </a:r>
            <a:r>
              <a:rPr lang="en-US" sz="1800" dirty="0">
                <a:solidFill>
                  <a:srgbClr val="000000"/>
                </a:solidFill>
                <a:effectLst/>
                <a:latin typeface="Century Gothic" panose="020B0502020202020204" pitchFamily="34" charset="0"/>
                <a:ea typeface="Times New Roman" panose="02020603050405020304" pitchFamily="18" charset="0"/>
              </a:rPr>
              <a:t>is a charge levied by the bank to cover the expenses associated with processing a loan application. It encompasses tasks such as conducting credit checks, preparing loan documents, and facilitating the disbursement of funds.</a:t>
            </a:r>
          </a:p>
          <a:p>
            <a:pPr marL="4572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dirty="0">
              <a:solidFill>
                <a:srgbClr val="000000"/>
              </a:solidFill>
              <a:effectLst/>
              <a:latin typeface="Century Gothic" panose="020B0502020202020204" pitchFamily="34" charset="0"/>
              <a:ea typeface="Times New Roman" panose="02020603050405020304" pitchFamily="18" charset="0"/>
            </a:endParaRPr>
          </a:p>
          <a:p>
            <a:pPr marL="4572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solidFill>
                  <a:srgbClr val="000000"/>
                </a:solidFill>
                <a:effectLst/>
                <a:latin typeface="Century Gothic" panose="020B0502020202020204" pitchFamily="34" charset="0"/>
                <a:ea typeface="Times New Roman" panose="02020603050405020304" pitchFamily="18" charset="0"/>
              </a:rPr>
              <a:t>It's important to clarify the two primary methods used to calculate processing fees:</a:t>
            </a:r>
          </a:p>
          <a:p>
            <a:pPr marL="4572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solidFill>
                  <a:srgbClr val="000000"/>
                </a:solidFill>
                <a:effectLst/>
                <a:latin typeface="Century Gothic" panose="020B0502020202020204" pitchFamily="34" charset="0"/>
                <a:ea typeface="Times New Roman" panose="02020603050405020304" pitchFamily="18" charset="0"/>
              </a:rPr>
              <a:t>     - Percentage of the loan amount: This method involves charging a percentage of the total loan amount. For example, if you're borrowing €10,000 and the processing fee is 2%, the fee would be €200.</a:t>
            </a:r>
          </a:p>
          <a:p>
            <a:pPr marL="4572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solidFill>
                  <a:srgbClr val="000000"/>
                </a:solidFill>
                <a:effectLst/>
                <a:latin typeface="Century Gothic" panose="020B0502020202020204" pitchFamily="34" charset="0"/>
                <a:ea typeface="Times New Roman" panose="02020603050405020304" pitchFamily="18" charset="0"/>
              </a:rPr>
              <a:t>     - Flat fee: In some cases, banks may impose a fixed processing fee, irrespective of the loan amount. This fee remains constant regardless of the size of the loan.</a:t>
            </a:r>
          </a:p>
          <a:p>
            <a:pPr marL="4572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dirty="0">
              <a:solidFill>
                <a:srgbClr val="000000"/>
              </a:solidFill>
              <a:effectLst/>
              <a:latin typeface="Century Gothic" panose="020B0502020202020204" pitchFamily="34" charset="0"/>
              <a:ea typeface="Times New Roman" panose="02020603050405020304" pitchFamily="18" charset="0"/>
            </a:endParaRPr>
          </a:p>
          <a:p>
            <a:pPr marL="457200" marR="0" lvl="0" indent="-22860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solidFill>
                  <a:srgbClr val="000000"/>
                </a:solidFill>
                <a:effectLst/>
                <a:latin typeface="Century Gothic" panose="020B0502020202020204" pitchFamily="34" charset="0"/>
                <a:ea typeface="Times New Roman" panose="02020603050405020304" pitchFamily="18" charset="0"/>
              </a:rPr>
              <a:t>Notarization serves as the legal foundation for the loan agreement, ensuring its validity and enforceability. By notarizing the loan, both the borrower and the lender gain legal protection and clarity regarding their rights and obligations.</a:t>
            </a:r>
          </a:p>
          <a:p>
            <a:pPr marL="0" lvl="0" indent="0" algn="just">
              <a:buClr>
                <a:srgbClr val="000000"/>
              </a:buClr>
              <a:buSzPts val="1200"/>
              <a:buFont typeface="Century Gothic" panose="020B0502020202020204" pitchFamily="34" charset="0"/>
              <a:buNone/>
            </a:pPr>
            <a:endParaRPr lang="en-SI" sz="1800"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buClr>
                <a:srgbClr val="000000"/>
              </a:buClr>
              <a:buSzPts val="1200"/>
              <a:buFont typeface="Century Gothic" panose="020B0502020202020204" pitchFamily="34" charset="0"/>
              <a:buChar char="-"/>
            </a:pPr>
            <a:r>
              <a:rPr lang="en-US" sz="1800" b="1"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Annual Percentage Rate (APR </a:t>
            </a:r>
            <a:r>
              <a:rPr lang="en-US"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is a comprehensive measure of the total cost of borrowing, including both the interest rate and any associated fees. It provides an accurate comparison between loan offers.</a:t>
            </a:r>
            <a:endParaRPr lang="en-SI" sz="1800"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buClr>
                <a:srgbClr val="000000"/>
              </a:buClr>
              <a:buSzPts val="1200"/>
              <a:buFont typeface="Century Gothic" panose="020B0502020202020204" pitchFamily="34" charset="0"/>
              <a:buChar char="-"/>
            </a:pPr>
            <a:endParaRPr lang="en-US"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gn="just">
              <a:buClr>
                <a:srgbClr val="000000"/>
              </a:buClr>
              <a:buSzPts val="1200"/>
              <a:buFont typeface="Century Gothic" panose="020B0502020202020204" pitchFamily="34" charset="0"/>
              <a:buChar char="-"/>
            </a:pPr>
            <a:endParaRPr lang="en-SI" sz="18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194" name="Google Shape;194;p4: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2180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15"/>
        <p:cNvGrpSpPr/>
        <p:nvPr/>
      </p:nvGrpSpPr>
      <p:grpSpPr>
        <a:xfrm>
          <a:off x="0" y="0"/>
          <a:ext cx="0" cy="0"/>
          <a:chOff x="0" y="0"/>
          <a:chExt cx="0" cy="0"/>
        </a:xfrm>
      </p:grpSpPr>
      <p:sp>
        <p:nvSpPr>
          <p:cNvPr id="16" name="Google Shape;1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19"/>
        <p:cNvGrpSpPr/>
        <p:nvPr/>
      </p:nvGrpSpPr>
      <p:grpSpPr>
        <a:xfrm>
          <a:off x="0" y="0"/>
          <a:ext cx="0" cy="0"/>
          <a:chOff x="0" y="0"/>
          <a:chExt cx="0" cy="0"/>
        </a:xfrm>
      </p:grpSpPr>
      <p:sp>
        <p:nvSpPr>
          <p:cNvPr id="20" name="Google Shape;2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25"/>
        <p:cNvGrpSpPr/>
        <p:nvPr/>
      </p:nvGrpSpPr>
      <p:grpSpPr>
        <a:xfrm>
          <a:off x="0" y="0"/>
          <a:ext cx="0" cy="0"/>
          <a:chOff x="0" y="0"/>
          <a:chExt cx="0" cy="0"/>
        </a:xfrm>
      </p:grpSpPr>
      <p:sp>
        <p:nvSpPr>
          <p:cNvPr id="26" name="Google Shape;26;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31"/>
        <p:cNvGrpSpPr/>
        <p:nvPr/>
      </p:nvGrpSpPr>
      <p:grpSpPr>
        <a:xfrm>
          <a:off x="0" y="0"/>
          <a:ext cx="0" cy="0"/>
          <a:chOff x="0" y="0"/>
          <a:chExt cx="0" cy="0"/>
        </a:xfrm>
      </p:grpSpPr>
      <p:sp>
        <p:nvSpPr>
          <p:cNvPr id="32" name="Google Shape;32;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7"/>
        <p:cNvGrpSpPr/>
        <p:nvPr/>
      </p:nvGrpSpPr>
      <p:grpSpPr>
        <a:xfrm>
          <a:off x="0" y="0"/>
          <a:ext cx="0" cy="0"/>
          <a:chOff x="0" y="0"/>
          <a:chExt cx="0" cy="0"/>
        </a:xfrm>
      </p:grpSpPr>
      <p:sp>
        <p:nvSpPr>
          <p:cNvPr id="38" name="Google Shape;3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4"/>
        <p:cNvGrpSpPr/>
        <p:nvPr/>
      </p:nvGrpSpPr>
      <p:grpSpPr>
        <a:xfrm>
          <a:off x="0" y="0"/>
          <a:ext cx="0" cy="0"/>
          <a:chOff x="0" y="0"/>
          <a:chExt cx="0" cy="0"/>
        </a:xfrm>
      </p:grpSpPr>
      <p:sp>
        <p:nvSpPr>
          <p:cNvPr id="45" name="Google Shape;45;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53"/>
        <p:cNvGrpSpPr/>
        <p:nvPr/>
      </p:nvGrpSpPr>
      <p:grpSpPr>
        <a:xfrm>
          <a:off x="0" y="0"/>
          <a:ext cx="0" cy="0"/>
          <a:chOff x="0" y="0"/>
          <a:chExt cx="0" cy="0"/>
        </a:xfrm>
      </p:grpSpPr>
      <p:sp>
        <p:nvSpPr>
          <p:cNvPr id="54" name="Google Shape;5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0"/>
          <p:cNvSpPr>
            <a:spLocks noGrp="1"/>
          </p:cNvSpPr>
          <p:nvPr>
            <p:ph type="pic" idx="2"/>
          </p:nvPr>
        </p:nvSpPr>
        <p:spPr>
          <a:xfrm>
            <a:off x="5183188" y="987425"/>
            <a:ext cx="6172200" cy="4873625"/>
          </a:xfrm>
          <a:prstGeom prst="rect">
            <a:avLst/>
          </a:prstGeom>
          <a:noFill/>
          <a:ln>
            <a:noFill/>
          </a:ln>
        </p:spPr>
      </p:sp>
      <p:sp>
        <p:nvSpPr>
          <p:cNvPr id="68" name="Google Shape;68;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clipartkey.com/view/iRmiwm_transparent-questions-clip-art-time-to-practice/" TargetMode="External"/><Relationship Id="rId5" Type="http://schemas.openxmlformats.org/officeDocument/2006/relationships/image" Target="../media/image8.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png"/><Relationship Id="rId7" Type="http://schemas.openxmlformats.org/officeDocument/2006/relationships/diagramQuickStyle" Target="../diagrams/quickStyle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png"/><Relationship Id="rId9" Type="http://schemas.microsoft.com/office/2007/relationships/diagramDrawing" Target="../diagrams/drawing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technofaq.org/posts/2020/06/6-tips-for-people-buying-a-home-during-covid-19/" TargetMode="External"/><Relationship Id="rId5" Type="http://schemas.openxmlformats.org/officeDocument/2006/relationships/image" Target="../media/image17.jp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technofaq.org/posts/2017/01/the-ultimate-guide-to-paying-off-education-loans-faster/" TargetMode="External"/><Relationship Id="rId5" Type="http://schemas.openxmlformats.org/officeDocument/2006/relationships/image" Target="../media/image18.jp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allclimatepainting.com/home-renovation-projects-add-value/" TargetMode="External"/><Relationship Id="rId5" Type="http://schemas.openxmlformats.org/officeDocument/2006/relationships/image" Target="../media/image19.jp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satisfyingretirement.blogspot.com/2018/02/how-to-get-out-of-debt-and-start-over.html" TargetMode="External"/><Relationship Id="rId5" Type="http://schemas.openxmlformats.org/officeDocument/2006/relationships/image" Target="../media/image20.jp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piqsels.com/en/public-domain-photo-zraha" TargetMode="External"/><Relationship Id="rId5" Type="http://schemas.openxmlformats.org/officeDocument/2006/relationships/image" Target="../media/image21.jp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png"/><Relationship Id="rId7" Type="http://schemas.openxmlformats.org/officeDocument/2006/relationships/diagramQuickStyle" Target="../diagrams/quickStyle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png"/><Relationship Id="rId9" Type="http://schemas.microsoft.com/office/2007/relationships/diagramDrawing" Target="../diagrams/drawing4.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4.png"/><Relationship Id="rId7" Type="http://schemas.openxmlformats.org/officeDocument/2006/relationships/diagramQuickStyle" Target="../diagrams/quickStyle5.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png"/><Relationship Id="rId9" Type="http://schemas.microsoft.com/office/2007/relationships/diagramDrawing" Target="../diagrams/drawing5.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8" Type="http://schemas.openxmlformats.org/officeDocument/2006/relationships/hyperlink" Target="https://www.consumerfinance.gov/know-before-you-owe/" TargetMode="External"/><Relationship Id="rId13" Type="http://schemas.openxmlformats.org/officeDocument/2006/relationships/hyperlink" Target="https://mabs.ie/managing-money/before-you-borrow/" TargetMode="External"/><Relationship Id="rId18" Type="http://schemas.openxmlformats.org/officeDocument/2006/relationships/hyperlink" Target="https://www.philstar.com/business/business-as-usual/2020/01/06/1982294/helpful-habits-responsible-borrowing" TargetMode="External"/><Relationship Id="rId3" Type="http://schemas.openxmlformats.org/officeDocument/2006/relationships/image" Target="../media/image4.png"/><Relationship Id="rId7" Type="http://schemas.openxmlformats.org/officeDocument/2006/relationships/hyperlink" Target="https://www.investopedia.com/terms/b/borrowing-base.asp" TargetMode="External"/><Relationship Id="rId12" Type="http://schemas.openxmlformats.org/officeDocument/2006/relationships/hyperlink" Target="https://www.investopedia.com/top-reasons-personal-loan-7508655" TargetMode="External"/><Relationship Id="rId17" Type="http://schemas.openxmlformats.org/officeDocument/2006/relationships/hyperlink" Target="https://www.stanbicbank.com.gh/gh/personal/about-us/news/responsible-borrowing" TargetMode="External"/><Relationship Id="rId2" Type="http://schemas.openxmlformats.org/officeDocument/2006/relationships/notesSlide" Target="../notesSlides/notesSlide32.xml"/><Relationship Id="rId16" Type="http://schemas.openxmlformats.org/officeDocument/2006/relationships/hyperlink" Target="https://www.lendingtree.com/personal/different-types-of-personal-loans/" TargetMode="External"/><Relationship Id="rId1" Type="http://schemas.openxmlformats.org/officeDocument/2006/relationships/slideLayout" Target="../slideLayouts/slideLayout2.xml"/><Relationship Id="rId6" Type="http://schemas.openxmlformats.org/officeDocument/2006/relationships/hyperlink" Target="https://www.investopedia.com/terms/i/interestrate.asp" TargetMode="External"/><Relationship Id="rId11" Type="http://schemas.openxmlformats.org/officeDocument/2006/relationships/hyperlink" Target="https://srfs.upenn.edu/financial-wellness/browse-topics/debt/responsible-debt-habits" TargetMode="External"/><Relationship Id="rId5" Type="http://schemas.openxmlformats.org/officeDocument/2006/relationships/hyperlink" Target="https://www.experian.com/blogs/ask-experian/types-of-loans/" TargetMode="External"/><Relationship Id="rId15" Type="http://schemas.openxmlformats.org/officeDocument/2006/relationships/hyperlink" Target="https://www.experian.com/blogs/ask-experian/how-to-compare-loan-offers/" TargetMode="External"/><Relationship Id="rId10" Type="http://schemas.openxmlformats.org/officeDocument/2006/relationships/hyperlink" Target="https://www.epnb.com/insights/7-ways-to-be-a-responsible-borrower/" TargetMode="External"/><Relationship Id="rId19" Type="http://schemas.openxmlformats.org/officeDocument/2006/relationships/hyperlink" Target="https://www.zetl.com/blog/10-things-to-know-before-applying-for-a-loan/" TargetMode="External"/><Relationship Id="rId4" Type="http://schemas.openxmlformats.org/officeDocument/2006/relationships/image" Target="../media/image2.png"/><Relationship Id="rId9" Type="http://schemas.openxmlformats.org/officeDocument/2006/relationships/hyperlink" Target="https://www.wikihow.com/Calculate-Total-Interest-Paid-on-a-Car-Loan" TargetMode="External"/><Relationship Id="rId14" Type="http://schemas.openxmlformats.org/officeDocument/2006/relationships/hyperlink" Target="https://www.nerdwallet.com/article/loans/personal-loans/personal-loan-type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svgsilh.com/673ab7/image/150613.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pixabay.com/en/hatena-think-about-question-1184896/" TargetMode="External"/><Relationship Id="rId5" Type="http://schemas.openxmlformats.org/officeDocument/2006/relationships/image" Target="../media/image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mt="70000"/>
          </a:blip>
          <a:srcRect/>
          <a:stretch/>
        </p:blipFill>
        <p:spPr>
          <a:xfrm>
            <a:off x="0" y="0"/>
            <a:ext cx="12189075" cy="6899694"/>
          </a:xfrm>
          <a:prstGeom prst="rect">
            <a:avLst/>
          </a:prstGeom>
          <a:noFill/>
          <a:ln>
            <a:noFill/>
          </a:ln>
        </p:spPr>
      </p:pic>
      <p:sp>
        <p:nvSpPr>
          <p:cNvPr id="89" name="Google Shape;89;p1"/>
          <p:cNvSpPr/>
          <p:nvPr/>
        </p:nvSpPr>
        <p:spPr>
          <a:xfrm>
            <a:off x="0" y="4409118"/>
            <a:ext cx="12192000" cy="2448882"/>
          </a:xfrm>
          <a:custGeom>
            <a:avLst/>
            <a:gdLst/>
            <a:ahLst/>
            <a:cxnLst/>
            <a:rect l="l" t="t" r="r" b="b"/>
            <a:pathLst>
              <a:path w="1788521" h="1913890" extrusionOk="0">
                <a:moveTo>
                  <a:pt x="0" y="0"/>
                </a:moveTo>
                <a:lnTo>
                  <a:pt x="1788521" y="0"/>
                </a:lnTo>
                <a:lnTo>
                  <a:pt x="1788521"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 name="Picture 2" descr="Logo&#10;&#10;Description automatically generated">
            <a:extLst>
              <a:ext uri="{FF2B5EF4-FFF2-40B4-BE49-F238E27FC236}">
                <a16:creationId xmlns:a16="http://schemas.microsoft.com/office/drawing/2014/main" id="{FBE73CA0-DD81-4D2B-1915-DECC0293DA55}"/>
              </a:ext>
            </a:extLst>
          </p:cNvPr>
          <p:cNvPicPr>
            <a:picLocks noChangeAspect="1"/>
          </p:cNvPicPr>
          <p:nvPr/>
        </p:nvPicPr>
        <p:blipFill>
          <a:blip r:embed="rId4"/>
          <a:stretch>
            <a:fillRect/>
          </a:stretch>
        </p:blipFill>
        <p:spPr>
          <a:xfrm>
            <a:off x="10092942" y="88900"/>
            <a:ext cx="1678519" cy="1854200"/>
          </a:xfrm>
          <a:prstGeom prst="rect">
            <a:avLst/>
          </a:prstGeom>
        </p:spPr>
      </p:pic>
      <p:sp>
        <p:nvSpPr>
          <p:cNvPr id="4" name="TextBox 3">
            <a:extLst>
              <a:ext uri="{FF2B5EF4-FFF2-40B4-BE49-F238E27FC236}">
                <a16:creationId xmlns:a16="http://schemas.microsoft.com/office/drawing/2014/main" id="{C153D7C9-4C2D-B203-9676-813771AB2C63}"/>
              </a:ext>
            </a:extLst>
          </p:cNvPr>
          <p:cNvSpPr txBox="1"/>
          <p:nvPr/>
        </p:nvSpPr>
        <p:spPr>
          <a:xfrm>
            <a:off x="2676641" y="4660944"/>
            <a:ext cx="7607046" cy="553998"/>
          </a:xfrm>
          <a:prstGeom prst="rect">
            <a:avLst/>
          </a:prstGeom>
          <a:noFill/>
        </p:spPr>
        <p:txBody>
          <a:bodyPr wrap="square" rtlCol="0">
            <a:spAutoFit/>
          </a:bodyPr>
          <a:lstStyle/>
          <a:p>
            <a:pPr algn="ctr"/>
            <a:r>
              <a:rPr lang="pt-PT" sz="3000" b="1" dirty="0">
                <a:latin typeface="Century Gothic" panose="020B0502020202020204" pitchFamily="34" charset="0"/>
              </a:rPr>
              <a:t>BORROWING</a:t>
            </a:r>
            <a:endParaRPr lang="en-GB" sz="2600" b="1" dirty="0">
              <a:latin typeface="Century Gothic" panose="020B0502020202020204" pitchFamily="34" charset="0"/>
            </a:endParaRPr>
          </a:p>
        </p:txBody>
      </p:sp>
      <p:cxnSp>
        <p:nvCxnSpPr>
          <p:cNvPr id="6" name="Straight Connector 5">
            <a:extLst>
              <a:ext uri="{FF2B5EF4-FFF2-40B4-BE49-F238E27FC236}">
                <a16:creationId xmlns:a16="http://schemas.microsoft.com/office/drawing/2014/main" id="{4E19570B-A9DC-4AA1-09ED-979D119CABDC}"/>
              </a:ext>
            </a:extLst>
          </p:cNvPr>
          <p:cNvCxnSpPr/>
          <p:nvPr/>
        </p:nvCxnSpPr>
        <p:spPr>
          <a:xfrm>
            <a:off x="4103176" y="5242560"/>
            <a:ext cx="398272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AA13D19-ACCC-2382-FED9-836F30168784}"/>
              </a:ext>
            </a:extLst>
          </p:cNvPr>
          <p:cNvSpPr txBox="1"/>
          <p:nvPr/>
        </p:nvSpPr>
        <p:spPr>
          <a:xfrm>
            <a:off x="4267044" y="5556656"/>
            <a:ext cx="3818852" cy="369332"/>
          </a:xfrm>
          <a:prstGeom prst="rect">
            <a:avLst/>
          </a:prstGeom>
          <a:noFill/>
        </p:spPr>
        <p:txBody>
          <a:bodyPr wrap="square" rtlCol="0">
            <a:spAutoFit/>
          </a:bodyPr>
          <a:lstStyle/>
          <a:p>
            <a:pPr algn="ctr"/>
            <a:r>
              <a:rPr lang="pt-PT" sz="1800" dirty="0">
                <a:latin typeface="Century Gothic" panose="020B0502020202020204" pitchFamily="34" charset="0"/>
              </a:rPr>
              <a:t>Author: DOBA BUSINESS SCHOOL </a:t>
            </a:r>
            <a:endParaRPr lang="en-GB" sz="1800" dirty="0">
              <a:latin typeface="Century Gothic" panose="020B0502020202020204" pitchFamily="34" charset="0"/>
            </a:endParaRPr>
          </a:p>
        </p:txBody>
      </p:sp>
      <p:pic>
        <p:nvPicPr>
          <p:cNvPr id="9" name="Picture 8" descr="Text&#10;&#10;Description automatically generated">
            <a:extLst>
              <a:ext uri="{FF2B5EF4-FFF2-40B4-BE49-F238E27FC236}">
                <a16:creationId xmlns:a16="http://schemas.microsoft.com/office/drawing/2014/main" id="{3B3770C9-630A-76F9-3152-308818B38F61}"/>
              </a:ext>
            </a:extLst>
          </p:cNvPr>
          <p:cNvPicPr>
            <a:picLocks noChangeAspect="1"/>
          </p:cNvPicPr>
          <p:nvPr/>
        </p:nvPicPr>
        <p:blipFill>
          <a:blip r:embed="rId5"/>
          <a:stretch>
            <a:fillRect/>
          </a:stretch>
        </p:blipFill>
        <p:spPr>
          <a:xfrm>
            <a:off x="111760" y="6008036"/>
            <a:ext cx="2951825" cy="619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5">
          <a:extLst>
            <a:ext uri="{FF2B5EF4-FFF2-40B4-BE49-F238E27FC236}">
              <a16:creationId xmlns:a16="http://schemas.microsoft.com/office/drawing/2014/main" id="{739CBAF4-E46D-8C2E-42CC-F055287D1E0E}"/>
            </a:ext>
          </a:extLst>
        </p:cNvPr>
        <p:cNvGrpSpPr/>
        <p:nvPr/>
      </p:nvGrpSpPr>
      <p:grpSpPr>
        <a:xfrm>
          <a:off x="0" y="0"/>
          <a:ext cx="0" cy="0"/>
          <a:chOff x="0" y="0"/>
          <a:chExt cx="0" cy="0"/>
        </a:xfrm>
      </p:grpSpPr>
      <p:grpSp>
        <p:nvGrpSpPr>
          <p:cNvPr id="253" name="Group 252">
            <a:extLst>
              <a:ext uri="{FF2B5EF4-FFF2-40B4-BE49-F238E27FC236}">
                <a16:creationId xmlns:a16="http://schemas.microsoft.com/office/drawing/2014/main" id="{962D4E98-F6AD-1326-50B8-208D8F1397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54" name="Rectangle 253">
              <a:extLst>
                <a:ext uri="{FF2B5EF4-FFF2-40B4-BE49-F238E27FC236}">
                  <a16:creationId xmlns:a16="http://schemas.microsoft.com/office/drawing/2014/main" id="{5EEEBB52-2A54-5E01-16EB-EE6A38962E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C6E72366-400A-9834-87F4-6A93D7BD4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Google Shape;198;p4">
            <a:extLst>
              <a:ext uri="{FF2B5EF4-FFF2-40B4-BE49-F238E27FC236}">
                <a16:creationId xmlns:a16="http://schemas.microsoft.com/office/drawing/2014/main" id="{F3232209-4218-7AE0-0AF9-8F688BDD5968}"/>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6FF7DA01-7CC2-E665-BAD0-D92F928B6CF2}"/>
              </a:ext>
            </a:extLst>
          </p:cNvPr>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7C3CBE26-E92E-C088-25A0-1BF21A1AC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3271516-040D-A3B9-D8DA-1EB9C2D994D4}"/>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40173340-5700-0CB7-2098-5361891211FA}"/>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0BEE4C25-37F1-9B99-AD13-F995CE0C47B3}"/>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bg1"/>
                </a:solidFill>
                <a:latin typeface="Century Gothic" panose="020B0502020202020204" pitchFamily="34" charset="0"/>
                <a:ea typeface="Calibri"/>
                <a:cs typeface="Calibri" panose="020F0502020204030204" pitchFamily="34" charset="0"/>
                <a:sym typeface="Calibri"/>
              </a:rPr>
              <a:t>A PRACTICAL EXAMPLE</a:t>
            </a:r>
            <a:endParaRPr sz="3200" dirty="0">
              <a:solidFill>
                <a:schemeClr val="bg1"/>
              </a:solidFill>
              <a:latin typeface="Century Gothic" panose="020B0502020202020204" pitchFamily="34" charset="0"/>
              <a:ea typeface="Calibri"/>
              <a:cs typeface="Calibri" panose="020F0502020204030204" pitchFamily="34" charset="0"/>
              <a:sym typeface="Calibri"/>
            </a:endParaRPr>
          </a:p>
        </p:txBody>
      </p:sp>
      <p:pic>
        <p:nvPicPr>
          <p:cNvPr id="3" name="Grafik 2" descr="Ein Bild, das Text, Zeichnung, Schrift, Cartoon enthält.&#10;&#10;Automatisch generierte Beschreibung">
            <a:extLst>
              <a:ext uri="{FF2B5EF4-FFF2-40B4-BE49-F238E27FC236}">
                <a16:creationId xmlns:a16="http://schemas.microsoft.com/office/drawing/2014/main" id="{9D5E0CA4-36E5-18DD-4932-7E81847744B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477924" y="1433752"/>
            <a:ext cx="3982364" cy="3849619"/>
          </a:xfrm>
          <a:prstGeom prst="rect">
            <a:avLst/>
          </a:prstGeom>
        </p:spPr>
      </p:pic>
      <p:sp>
        <p:nvSpPr>
          <p:cNvPr id="9" name="Textfeld 8">
            <a:extLst>
              <a:ext uri="{FF2B5EF4-FFF2-40B4-BE49-F238E27FC236}">
                <a16:creationId xmlns:a16="http://schemas.microsoft.com/office/drawing/2014/main" id="{31703F9A-CC3B-957D-1F1C-DE7F3B07BACD}"/>
              </a:ext>
            </a:extLst>
          </p:cNvPr>
          <p:cNvSpPr txBox="1"/>
          <p:nvPr/>
        </p:nvSpPr>
        <p:spPr>
          <a:xfrm>
            <a:off x="490330" y="1948070"/>
            <a:ext cx="5032147" cy="3631763"/>
          </a:xfrm>
          <a:prstGeom prst="rect">
            <a:avLst/>
          </a:prstGeom>
          <a:noFill/>
        </p:spPr>
        <p:txBody>
          <a:bodyPr wrap="none" rtlCol="0">
            <a:spAutoFit/>
          </a:bodyPr>
          <a:lstStyle/>
          <a:p>
            <a:r>
              <a:rPr lang="de-DE" sz="2400" dirty="0" err="1">
                <a:latin typeface="Century Gothic" panose="020B0502020202020204" pitchFamily="34" charset="0"/>
                <a:cs typeface="Calibri" panose="020F0502020204030204" pitchFamily="34" charset="0"/>
              </a:rPr>
              <a:t>Loan</a:t>
            </a:r>
            <a:r>
              <a:rPr lang="de-DE" sz="2400" dirty="0">
                <a:latin typeface="Century Gothic" panose="020B0502020202020204" pitchFamily="34" charset="0"/>
                <a:cs typeface="Calibri" panose="020F0502020204030204" pitchFamily="34" charset="0"/>
              </a:rPr>
              <a:t> = 5.000 €</a:t>
            </a:r>
          </a:p>
          <a:p>
            <a:r>
              <a:rPr lang="de-DE" sz="2400" dirty="0" err="1">
                <a:latin typeface="Century Gothic" panose="020B0502020202020204" pitchFamily="34" charset="0"/>
                <a:cs typeface="Calibri" panose="020F0502020204030204" pitchFamily="34" charset="0"/>
              </a:rPr>
              <a:t>Loan</a:t>
            </a:r>
            <a:r>
              <a:rPr lang="de-DE" sz="2400" dirty="0">
                <a:latin typeface="Century Gothic" panose="020B0502020202020204" pitchFamily="34" charset="0"/>
                <a:cs typeface="Calibri" panose="020F0502020204030204" pitchFamily="34" charset="0"/>
              </a:rPr>
              <a:t> </a:t>
            </a:r>
            <a:r>
              <a:rPr lang="de-DE" sz="2400" dirty="0" err="1">
                <a:latin typeface="Century Gothic" panose="020B0502020202020204" pitchFamily="34" charset="0"/>
                <a:cs typeface="Calibri" panose="020F0502020204030204" pitchFamily="34" charset="0"/>
              </a:rPr>
              <a:t>duration</a:t>
            </a:r>
            <a:r>
              <a:rPr lang="de-DE" sz="2400" dirty="0">
                <a:latin typeface="Century Gothic" panose="020B0502020202020204" pitchFamily="34" charset="0"/>
                <a:cs typeface="Calibri" panose="020F0502020204030204" pitchFamily="34" charset="0"/>
              </a:rPr>
              <a:t> = 3 </a:t>
            </a:r>
            <a:r>
              <a:rPr lang="de-DE" sz="2400" dirty="0" err="1">
                <a:latin typeface="Century Gothic" panose="020B0502020202020204" pitchFamily="34" charset="0"/>
                <a:cs typeface="Calibri" panose="020F0502020204030204" pitchFamily="34" charset="0"/>
              </a:rPr>
              <a:t>years</a:t>
            </a:r>
            <a:r>
              <a:rPr lang="de-DE" sz="2400" dirty="0">
                <a:latin typeface="Century Gothic" panose="020B0502020202020204" pitchFamily="34" charset="0"/>
                <a:cs typeface="Calibri" panose="020F0502020204030204" pitchFamily="34" charset="0"/>
              </a:rPr>
              <a:t> </a:t>
            </a:r>
          </a:p>
          <a:p>
            <a:r>
              <a:rPr lang="de-DE" sz="2400" dirty="0">
                <a:latin typeface="Century Gothic" panose="020B0502020202020204" pitchFamily="34" charset="0"/>
                <a:cs typeface="Calibri" panose="020F0502020204030204" pitchFamily="34" charset="0"/>
              </a:rPr>
              <a:t>Interest rate = 5 % </a:t>
            </a:r>
          </a:p>
          <a:p>
            <a:endParaRPr lang="de-DE" sz="2400" dirty="0">
              <a:latin typeface="Century Gothic" panose="020B0502020202020204" pitchFamily="34" charset="0"/>
              <a:cs typeface="Calibri" panose="020F0502020204030204" pitchFamily="34" charset="0"/>
            </a:endParaRPr>
          </a:p>
          <a:p>
            <a:r>
              <a:rPr lang="de-DE" sz="2400" dirty="0" err="1">
                <a:latin typeface="Century Gothic" panose="020B0502020202020204" pitchFamily="34" charset="0"/>
                <a:cs typeface="Calibri" panose="020F0502020204030204" pitchFamily="34" charset="0"/>
              </a:rPr>
              <a:t>How</a:t>
            </a:r>
            <a:r>
              <a:rPr lang="de-DE" sz="2400" dirty="0">
                <a:latin typeface="Century Gothic" panose="020B0502020202020204" pitchFamily="34" charset="0"/>
                <a:cs typeface="Calibri" panose="020F0502020204030204" pitchFamily="34" charset="0"/>
              </a:rPr>
              <a:t> </a:t>
            </a:r>
            <a:r>
              <a:rPr lang="de-DE" sz="2400" dirty="0" err="1">
                <a:latin typeface="Century Gothic" panose="020B0502020202020204" pitchFamily="34" charset="0"/>
                <a:cs typeface="Calibri" panose="020F0502020204030204" pitchFamily="34" charset="0"/>
              </a:rPr>
              <a:t>much</a:t>
            </a:r>
            <a:r>
              <a:rPr lang="de-DE" sz="2400" dirty="0">
                <a:latin typeface="Century Gothic" panose="020B0502020202020204" pitchFamily="34" charset="0"/>
                <a:cs typeface="Calibri" panose="020F0502020204030204" pitchFamily="34" charset="0"/>
              </a:rPr>
              <a:t> </a:t>
            </a:r>
            <a:r>
              <a:rPr lang="de-DE" sz="2400" dirty="0" err="1">
                <a:latin typeface="Century Gothic" panose="020B0502020202020204" pitchFamily="34" charset="0"/>
                <a:cs typeface="Calibri" panose="020F0502020204030204" pitchFamily="34" charset="0"/>
              </a:rPr>
              <a:t>you</a:t>
            </a:r>
            <a:r>
              <a:rPr lang="de-DE" sz="2400" dirty="0">
                <a:latin typeface="Century Gothic" panose="020B0502020202020204" pitchFamily="34" charset="0"/>
                <a:cs typeface="Calibri" panose="020F0502020204030204" pitchFamily="34" charset="0"/>
              </a:rPr>
              <a:t> will </a:t>
            </a:r>
            <a:r>
              <a:rPr lang="de-DE" sz="2400" dirty="0" err="1">
                <a:latin typeface="Century Gothic" panose="020B0502020202020204" pitchFamily="34" charset="0"/>
                <a:cs typeface="Calibri" panose="020F0502020204030204" pitchFamily="34" charset="0"/>
              </a:rPr>
              <a:t>repay</a:t>
            </a:r>
            <a:r>
              <a:rPr lang="de-DE" sz="2400" dirty="0">
                <a:latin typeface="Century Gothic" panose="020B0502020202020204" pitchFamily="34" charset="0"/>
                <a:cs typeface="Calibri" panose="020F0502020204030204" pitchFamily="34" charset="0"/>
              </a:rPr>
              <a:t>? </a:t>
            </a:r>
          </a:p>
          <a:p>
            <a:r>
              <a:rPr lang="de-DE" sz="2400" dirty="0" err="1">
                <a:latin typeface="Century Gothic" panose="020B0502020202020204" pitchFamily="34" charset="0"/>
                <a:cs typeface="Calibri" panose="020F0502020204030204" pitchFamily="34" charset="0"/>
              </a:rPr>
              <a:t>How</a:t>
            </a:r>
            <a:r>
              <a:rPr lang="de-DE" sz="2400" dirty="0">
                <a:latin typeface="Century Gothic" panose="020B0502020202020204" pitchFamily="34" charset="0"/>
                <a:cs typeface="Calibri" panose="020F0502020204030204" pitchFamily="34" charset="0"/>
              </a:rPr>
              <a:t> </a:t>
            </a:r>
            <a:r>
              <a:rPr lang="de-DE" sz="2400" dirty="0" err="1">
                <a:latin typeface="Century Gothic" panose="020B0502020202020204" pitchFamily="34" charset="0"/>
                <a:cs typeface="Calibri" panose="020F0502020204030204" pitchFamily="34" charset="0"/>
              </a:rPr>
              <a:t>much</a:t>
            </a:r>
            <a:r>
              <a:rPr lang="de-DE" sz="2400" dirty="0">
                <a:latin typeface="Century Gothic" panose="020B0502020202020204" pitchFamily="34" charset="0"/>
                <a:cs typeface="Calibri" panose="020F0502020204030204" pitchFamily="34" charset="0"/>
              </a:rPr>
              <a:t> </a:t>
            </a:r>
            <a:r>
              <a:rPr lang="de-DE" sz="2400" dirty="0" err="1">
                <a:latin typeface="Century Gothic" panose="020B0502020202020204" pitchFamily="34" charset="0"/>
                <a:cs typeface="Calibri" panose="020F0502020204030204" pitchFamily="34" charset="0"/>
              </a:rPr>
              <a:t>is</a:t>
            </a:r>
            <a:r>
              <a:rPr lang="de-DE" sz="2400" dirty="0">
                <a:latin typeface="Century Gothic" panose="020B0502020202020204" pitchFamily="34" charset="0"/>
                <a:cs typeface="Calibri" panose="020F0502020204030204" pitchFamily="34" charset="0"/>
              </a:rPr>
              <a:t> </a:t>
            </a:r>
            <a:r>
              <a:rPr lang="de-DE" sz="2400" dirty="0" err="1">
                <a:latin typeface="Century Gothic" panose="020B0502020202020204" pitchFamily="34" charset="0"/>
                <a:cs typeface="Calibri" panose="020F0502020204030204" pitchFamily="34" charset="0"/>
              </a:rPr>
              <a:t>the</a:t>
            </a:r>
            <a:r>
              <a:rPr lang="de-DE" sz="2400" dirty="0">
                <a:latin typeface="Century Gothic" panose="020B0502020202020204" pitchFamily="34" charset="0"/>
                <a:cs typeface="Calibri" panose="020F0502020204030204" pitchFamily="34" charset="0"/>
              </a:rPr>
              <a:t> </a:t>
            </a:r>
            <a:r>
              <a:rPr lang="de-DE" sz="2400" dirty="0" err="1">
                <a:latin typeface="Century Gothic" panose="020B0502020202020204" pitchFamily="34" charset="0"/>
                <a:cs typeface="Calibri" panose="020F0502020204030204" pitchFamily="34" charset="0"/>
              </a:rPr>
              <a:t>principal</a:t>
            </a:r>
            <a:r>
              <a:rPr lang="de-DE" sz="2400" dirty="0">
                <a:latin typeface="Century Gothic" panose="020B0502020202020204" pitchFamily="34" charset="0"/>
                <a:cs typeface="Calibri" panose="020F0502020204030204" pitchFamily="34" charset="0"/>
              </a:rPr>
              <a:t>? </a:t>
            </a:r>
          </a:p>
          <a:p>
            <a:r>
              <a:rPr lang="de-DE" sz="2400" dirty="0" err="1">
                <a:latin typeface="Century Gothic" panose="020B0502020202020204" pitchFamily="34" charset="0"/>
                <a:cs typeface="Calibri" panose="020F0502020204030204" pitchFamily="34" charset="0"/>
              </a:rPr>
              <a:t>How</a:t>
            </a:r>
            <a:r>
              <a:rPr lang="de-DE" sz="2400" dirty="0">
                <a:latin typeface="Century Gothic" panose="020B0502020202020204" pitchFamily="34" charset="0"/>
                <a:cs typeface="Calibri" panose="020F0502020204030204" pitchFamily="34" charset="0"/>
              </a:rPr>
              <a:t> </a:t>
            </a:r>
            <a:r>
              <a:rPr lang="de-DE" sz="2400" dirty="0" err="1">
                <a:latin typeface="Century Gothic" panose="020B0502020202020204" pitchFamily="34" charset="0"/>
                <a:cs typeface="Calibri" panose="020F0502020204030204" pitchFamily="34" charset="0"/>
              </a:rPr>
              <a:t>much</a:t>
            </a:r>
            <a:r>
              <a:rPr lang="de-DE" sz="2400" dirty="0">
                <a:latin typeface="Century Gothic" panose="020B0502020202020204" pitchFamily="34" charset="0"/>
                <a:cs typeface="Calibri" panose="020F0502020204030204" pitchFamily="34" charset="0"/>
              </a:rPr>
              <a:t> </a:t>
            </a:r>
            <a:r>
              <a:rPr lang="de-DE" sz="2400" dirty="0" err="1">
                <a:latin typeface="Century Gothic" panose="020B0502020202020204" pitchFamily="34" charset="0"/>
                <a:cs typeface="Calibri" panose="020F0502020204030204" pitchFamily="34" charset="0"/>
              </a:rPr>
              <a:t>is</a:t>
            </a:r>
            <a:r>
              <a:rPr lang="de-DE" sz="2400" dirty="0">
                <a:latin typeface="Century Gothic" panose="020B0502020202020204" pitchFamily="34" charset="0"/>
                <a:cs typeface="Calibri" panose="020F0502020204030204" pitchFamily="34" charset="0"/>
              </a:rPr>
              <a:t> total </a:t>
            </a:r>
            <a:r>
              <a:rPr lang="de-DE" sz="2400" dirty="0" err="1">
                <a:latin typeface="Century Gothic" panose="020B0502020202020204" pitchFamily="34" charset="0"/>
                <a:cs typeface="Calibri" panose="020F0502020204030204" pitchFamily="34" charset="0"/>
              </a:rPr>
              <a:t>interest</a:t>
            </a:r>
            <a:r>
              <a:rPr lang="de-DE" sz="2400" dirty="0">
                <a:latin typeface="Century Gothic" panose="020B0502020202020204" pitchFamily="34" charset="0"/>
                <a:cs typeface="Calibri" panose="020F0502020204030204" pitchFamily="34" charset="0"/>
              </a:rPr>
              <a:t> </a:t>
            </a:r>
            <a:r>
              <a:rPr lang="de-DE" sz="2400" dirty="0" err="1">
                <a:latin typeface="Century Gothic" panose="020B0502020202020204" pitchFamily="34" charset="0"/>
                <a:cs typeface="Calibri" panose="020F0502020204030204" pitchFamily="34" charset="0"/>
              </a:rPr>
              <a:t>paid</a:t>
            </a:r>
            <a:r>
              <a:rPr lang="de-DE" sz="2400" dirty="0">
                <a:latin typeface="Century Gothic" panose="020B0502020202020204" pitchFamily="34" charset="0"/>
                <a:cs typeface="Calibri" panose="020F0502020204030204" pitchFamily="34" charset="0"/>
              </a:rPr>
              <a:t>? </a:t>
            </a:r>
          </a:p>
          <a:p>
            <a:endParaRPr lang="de-DE" sz="2400" dirty="0">
              <a:latin typeface="Century Gothic" panose="020B0502020202020204" pitchFamily="34" charset="0"/>
              <a:cs typeface="Calibri" panose="020F0502020204030204" pitchFamily="34" charset="0"/>
            </a:endParaRPr>
          </a:p>
          <a:p>
            <a:endParaRPr lang="de-DE" sz="2400" dirty="0">
              <a:latin typeface="Century Gothic" panose="020B0502020202020204" pitchFamily="34" charset="0"/>
              <a:cs typeface="Calibri" panose="020F0502020204030204" pitchFamily="34" charset="0"/>
            </a:endParaRPr>
          </a:p>
          <a:p>
            <a:endParaRPr lang="de-AT" dirty="0">
              <a:latin typeface="Century Gothic" panose="020B0502020202020204" pitchFamily="34" charset="0"/>
            </a:endParaRPr>
          </a:p>
        </p:txBody>
      </p:sp>
    </p:spTree>
    <p:extLst>
      <p:ext uri="{BB962C8B-B14F-4D97-AF65-F5344CB8AC3E}">
        <p14:creationId xmlns:p14="http://schemas.microsoft.com/office/powerpoint/2010/main" val="3647053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5">
          <a:extLst>
            <a:ext uri="{FF2B5EF4-FFF2-40B4-BE49-F238E27FC236}">
              <a16:creationId xmlns:a16="http://schemas.microsoft.com/office/drawing/2014/main" id="{DBF09A85-6E06-7052-BE76-B73A5B865F12}"/>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CF0D1F64-0D05-8E19-C47C-B2FDD71A6E45}"/>
              </a:ext>
            </a:extLst>
          </p:cNvPr>
          <p:cNvSpPr txBox="1"/>
          <p:nvPr/>
        </p:nvSpPr>
        <p:spPr>
          <a:xfrm>
            <a:off x="259905" y="1859353"/>
            <a:ext cx="6097057" cy="3447832"/>
          </a:xfrm>
          <a:prstGeom prst="rect">
            <a:avLst/>
          </a:prstGeom>
        </p:spPr>
        <p:txBody>
          <a:bodyPr vert="horz" lIns="91440" tIns="45720" rIns="91440" bIns="45720" rtlCol="0" anchor="t">
            <a:noAutofit/>
          </a:bodyPr>
          <a:lstStyle/>
          <a:p>
            <a:pPr lvl="0" algn="just">
              <a:buClr>
                <a:srgbClr val="000000"/>
              </a:buClr>
              <a:buSzPts val="1200"/>
            </a:pPr>
            <a:r>
              <a:rPr lang="en-US" sz="1800" dirty="0">
                <a:latin typeface="Century Gothic" panose="020B0502020202020204" pitchFamily="34" charset="0"/>
                <a:ea typeface="Calibri" panose="020F0502020204030204" pitchFamily="34" charset="0"/>
                <a:cs typeface="Calibri" panose="020F0502020204030204" pitchFamily="34" charset="0"/>
              </a:rPr>
              <a:t>Components of i</a:t>
            </a:r>
            <a:r>
              <a:rPr lang="en-US" sz="18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nterest </a:t>
            </a:r>
            <a:r>
              <a:rPr lang="en-US" sz="1800" dirty="0">
                <a:latin typeface="Century Gothic" panose="020B0502020202020204" pitchFamily="34" charset="0"/>
                <a:ea typeface="Calibri" panose="020F0502020204030204" pitchFamily="34" charset="0"/>
                <a:cs typeface="Calibri" panose="020F0502020204030204" pitchFamily="34" charset="0"/>
              </a:rPr>
              <a:t>r</a:t>
            </a:r>
            <a:r>
              <a:rPr lang="en-US" sz="18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ate agreement:</a:t>
            </a:r>
          </a:p>
          <a:p>
            <a:pPr marL="342900" lvl="0" indent="-342900" algn="just">
              <a:buClr>
                <a:srgbClr val="000000"/>
              </a:buClr>
              <a:buSzPts val="1200"/>
              <a:buFont typeface="Century Gothic" panose="020B0502020202020204" pitchFamily="34" charset="0"/>
              <a:buChar char="-"/>
            </a:pPr>
            <a:r>
              <a:rPr lang="en-US" sz="18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Reference Interest Rate</a:t>
            </a:r>
          </a:p>
          <a:p>
            <a:pPr marL="342900" lvl="0" indent="-342900" algn="just">
              <a:buClr>
                <a:srgbClr val="000000"/>
              </a:buClr>
              <a:buSzPts val="1200"/>
              <a:buFont typeface="Century Gothic" panose="020B0502020202020204" pitchFamily="34" charset="0"/>
              <a:buChar char="-"/>
            </a:pPr>
            <a:r>
              <a:rPr lang="en-US" sz="18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Margin</a:t>
            </a:r>
          </a:p>
          <a:p>
            <a:pPr marL="342900" lvl="0" indent="-342900" algn="just">
              <a:buClr>
                <a:srgbClr val="000000"/>
              </a:buClr>
              <a:buSzPts val="1200"/>
              <a:buFont typeface="Century Gothic" panose="020B0502020202020204" pitchFamily="34" charset="0"/>
              <a:buChar char="-"/>
            </a:pPr>
            <a:r>
              <a:rPr lang="en-US" sz="1800" dirty="0">
                <a:latin typeface="Century Gothic" panose="020B0502020202020204" pitchFamily="34" charset="0"/>
                <a:ea typeface="Calibri" panose="020F0502020204030204" pitchFamily="34" charset="0"/>
                <a:cs typeface="Calibri" panose="020F0502020204030204" pitchFamily="34" charset="0"/>
              </a:rPr>
              <a:t>Weighting percentages specification </a:t>
            </a:r>
            <a:endParaRPr lang="en-US" sz="18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endParaRPr>
          </a:p>
          <a:p>
            <a:pPr marL="342900" lvl="0" indent="-342900" algn="just">
              <a:buClr>
                <a:srgbClr val="000000"/>
              </a:buClr>
              <a:buSzPts val="1200"/>
              <a:buFont typeface="Century Gothic" panose="020B0502020202020204" pitchFamily="34" charset="0"/>
              <a:buChar char="-"/>
            </a:pPr>
            <a:r>
              <a:rPr lang="en-US" sz="18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Rounding Provisions</a:t>
            </a:r>
          </a:p>
          <a:p>
            <a:pPr marL="342900" lvl="0" indent="-342900" algn="just">
              <a:buClr>
                <a:srgbClr val="000000"/>
              </a:buClr>
              <a:buSzPts val="1200"/>
              <a:buFont typeface="Century Gothic" panose="020B0502020202020204" pitchFamily="34" charset="0"/>
              <a:buChar char="-"/>
            </a:pPr>
            <a:r>
              <a:rPr lang="en-US" sz="18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Interest Rate Adjustment Periodicity</a:t>
            </a:r>
          </a:p>
          <a:p>
            <a:pPr marL="342900" lvl="0" indent="-342900" algn="just">
              <a:buClr>
                <a:srgbClr val="000000"/>
              </a:buClr>
              <a:buSzPts val="1200"/>
              <a:buFont typeface="Century Gothic" panose="020B0502020202020204" pitchFamily="34" charset="0"/>
              <a:buChar char="-"/>
            </a:pPr>
            <a:r>
              <a:rPr lang="en-US" sz="18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First Interest Rate Adjustment Date</a:t>
            </a:r>
          </a:p>
          <a:p>
            <a:pPr marL="342900" lvl="0" indent="-342900" algn="just">
              <a:buClr>
                <a:srgbClr val="000000"/>
              </a:buClr>
              <a:buSzPts val="1200"/>
              <a:buFont typeface="Century Gothic" panose="020B0502020202020204" pitchFamily="34" charset="0"/>
              <a:buChar char="-"/>
            </a:pPr>
            <a:endParaRPr lang="en-US" sz="18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endParaRPr>
          </a:p>
          <a:p>
            <a:pPr lvl="0" algn="just">
              <a:buClr>
                <a:srgbClr val="000000"/>
              </a:buClr>
              <a:buSzPts val="1200"/>
            </a:pPr>
            <a:r>
              <a:rPr lang="en-US" sz="18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Reference Interest Rates:</a:t>
            </a:r>
          </a:p>
          <a:p>
            <a:pPr marL="342900" lvl="0" indent="-342900" algn="just">
              <a:buClr>
                <a:srgbClr val="000000"/>
              </a:buClr>
              <a:buSzPts val="1200"/>
              <a:buFont typeface="Century Gothic" panose="020B0502020202020204" pitchFamily="34" charset="0"/>
              <a:buChar char="-"/>
            </a:pPr>
            <a:r>
              <a:rPr lang="en-US" sz="18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EURIBOR</a:t>
            </a:r>
          </a:p>
          <a:p>
            <a:pPr marL="342900" lvl="0" indent="-342900" algn="just">
              <a:buClr>
                <a:srgbClr val="000000"/>
              </a:buClr>
              <a:buSzPts val="1200"/>
              <a:buFont typeface="Century Gothic" panose="020B0502020202020204" pitchFamily="34" charset="0"/>
              <a:buChar char="-"/>
            </a:pPr>
            <a:r>
              <a:rPr lang="en-US" sz="18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ECB Key Interest Rate</a:t>
            </a:r>
          </a:p>
          <a:p>
            <a:pPr marL="342900" lvl="0" indent="-342900" algn="just">
              <a:buClr>
                <a:srgbClr val="000000"/>
              </a:buClr>
              <a:buSzPts val="1200"/>
              <a:buFont typeface="Century Gothic" panose="020B0502020202020204" pitchFamily="34" charset="0"/>
              <a:buChar char="-"/>
            </a:pPr>
            <a:r>
              <a:rPr lang="en-US" sz="1800" dirty="0">
                <a:latin typeface="Century Gothic" panose="020B0502020202020204" pitchFamily="34" charset="0"/>
                <a:ea typeface="Calibri" panose="020F0502020204030204" pitchFamily="34" charset="0"/>
                <a:cs typeface="Calibri" panose="020F0502020204030204" pitchFamily="34" charset="0"/>
              </a:rPr>
              <a:t>Swap-Rates (for Fixed Rate Agreements)</a:t>
            </a:r>
            <a:endParaRPr lang="en-US" sz="18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endParaRPr>
          </a:p>
        </p:txBody>
      </p:sp>
      <p:grpSp>
        <p:nvGrpSpPr>
          <p:cNvPr id="253" name="Group 252">
            <a:extLst>
              <a:ext uri="{FF2B5EF4-FFF2-40B4-BE49-F238E27FC236}">
                <a16:creationId xmlns:a16="http://schemas.microsoft.com/office/drawing/2014/main" id="{4FC15F64-3BB0-55E3-F5B1-EBB2447718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54" name="Rectangle 253">
              <a:extLst>
                <a:ext uri="{FF2B5EF4-FFF2-40B4-BE49-F238E27FC236}">
                  <a16:creationId xmlns:a16="http://schemas.microsoft.com/office/drawing/2014/main" id="{9900DF24-A3CD-A62B-8770-A69275830D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C751FD1E-2C18-794D-CE07-913372B2A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Google Shape;198;p4">
            <a:extLst>
              <a:ext uri="{FF2B5EF4-FFF2-40B4-BE49-F238E27FC236}">
                <a16:creationId xmlns:a16="http://schemas.microsoft.com/office/drawing/2014/main" id="{D1DC3B89-6006-EEFF-F3BA-E50DF950D206}"/>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7CDCAF8C-6133-5E8F-7C76-97C4650A7E34}"/>
              </a:ext>
            </a:extLst>
          </p:cNvPr>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80E9D43D-407A-2537-3F18-0FF82E1C4B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ED44E1EF-F98F-B999-E853-12D2AAAFF51E}"/>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grpSp>
        <p:nvGrpSpPr>
          <p:cNvPr id="4" name="Group 3">
            <a:extLst>
              <a:ext uri="{FF2B5EF4-FFF2-40B4-BE49-F238E27FC236}">
                <a16:creationId xmlns:a16="http://schemas.microsoft.com/office/drawing/2014/main" id="{FC0A6C31-2C4E-5BE1-6250-AAF08FD92B16}"/>
              </a:ext>
            </a:extLst>
          </p:cNvPr>
          <p:cNvGrpSpPr/>
          <p:nvPr/>
        </p:nvGrpSpPr>
        <p:grpSpPr>
          <a:xfrm>
            <a:off x="6478331" y="1433752"/>
            <a:ext cx="4936721" cy="4397318"/>
            <a:chOff x="9982898" y="274495"/>
            <a:chExt cx="1566075" cy="1436576"/>
          </a:xfrm>
        </p:grpSpPr>
        <p:grpSp>
          <p:nvGrpSpPr>
            <p:cNvPr id="202" name="Google Shape;202;p4">
              <a:extLst>
                <a:ext uri="{FF2B5EF4-FFF2-40B4-BE49-F238E27FC236}">
                  <a16:creationId xmlns:a16="http://schemas.microsoft.com/office/drawing/2014/main" id="{E42719EC-FB78-1EA3-E754-028DFED92D0A}"/>
                </a:ext>
              </a:extLst>
            </p:cNvPr>
            <p:cNvGrpSpPr/>
            <p:nvPr/>
          </p:nvGrpSpPr>
          <p:grpSpPr>
            <a:xfrm>
              <a:off x="9982898" y="451775"/>
              <a:ext cx="1485694" cy="1259296"/>
              <a:chOff x="1103250" y="1525027"/>
              <a:chExt cx="2528100" cy="2189351"/>
            </a:xfrm>
          </p:grpSpPr>
          <p:sp>
            <p:nvSpPr>
              <p:cNvPr id="203" name="Google Shape;203;p4">
                <a:extLst>
                  <a:ext uri="{FF2B5EF4-FFF2-40B4-BE49-F238E27FC236}">
                    <a16:creationId xmlns:a16="http://schemas.microsoft.com/office/drawing/2014/main" id="{83BB2561-2241-B943-3706-F9036B0281FC}"/>
                  </a:ext>
                </a:extLst>
              </p:cNvPr>
              <p:cNvSpPr/>
              <p:nvPr/>
            </p:nvSpPr>
            <p:spPr>
              <a:xfrm>
                <a:off x="3053816" y="2349744"/>
                <a:ext cx="389562" cy="389754"/>
              </a:xfrm>
              <a:custGeom>
                <a:avLst/>
                <a:gdLst/>
                <a:ahLst/>
                <a:cxnLst/>
                <a:rect l="l" t="t" r="r" b="b"/>
                <a:pathLst>
                  <a:path w="32477" h="32493" extrusionOk="0">
                    <a:moveTo>
                      <a:pt x="15814" y="1"/>
                    </a:moveTo>
                    <a:lnTo>
                      <a:pt x="15406" y="17"/>
                    </a:lnTo>
                    <a:lnTo>
                      <a:pt x="14982" y="50"/>
                    </a:lnTo>
                    <a:lnTo>
                      <a:pt x="14574" y="82"/>
                    </a:lnTo>
                    <a:lnTo>
                      <a:pt x="14166" y="131"/>
                    </a:lnTo>
                    <a:lnTo>
                      <a:pt x="13758" y="180"/>
                    </a:lnTo>
                    <a:lnTo>
                      <a:pt x="13366" y="246"/>
                    </a:lnTo>
                    <a:lnTo>
                      <a:pt x="12958" y="327"/>
                    </a:lnTo>
                    <a:lnTo>
                      <a:pt x="12567" y="409"/>
                    </a:lnTo>
                    <a:lnTo>
                      <a:pt x="12175" y="507"/>
                    </a:lnTo>
                    <a:lnTo>
                      <a:pt x="11800" y="621"/>
                    </a:lnTo>
                    <a:lnTo>
                      <a:pt x="11408" y="735"/>
                    </a:lnTo>
                    <a:lnTo>
                      <a:pt x="11033" y="849"/>
                    </a:lnTo>
                    <a:lnTo>
                      <a:pt x="10657" y="980"/>
                    </a:lnTo>
                    <a:lnTo>
                      <a:pt x="9923" y="1274"/>
                    </a:lnTo>
                    <a:lnTo>
                      <a:pt x="9205" y="1600"/>
                    </a:lnTo>
                    <a:lnTo>
                      <a:pt x="8503" y="1959"/>
                    </a:lnTo>
                    <a:lnTo>
                      <a:pt x="7818" y="2351"/>
                    </a:lnTo>
                    <a:lnTo>
                      <a:pt x="7165" y="2775"/>
                    </a:lnTo>
                    <a:lnTo>
                      <a:pt x="6512" y="3232"/>
                    </a:lnTo>
                    <a:lnTo>
                      <a:pt x="5908" y="3705"/>
                    </a:lnTo>
                    <a:lnTo>
                      <a:pt x="5321" y="4211"/>
                    </a:lnTo>
                    <a:lnTo>
                      <a:pt x="4750" y="4750"/>
                    </a:lnTo>
                    <a:lnTo>
                      <a:pt x="4211" y="5321"/>
                    </a:lnTo>
                    <a:lnTo>
                      <a:pt x="3705" y="5908"/>
                    </a:lnTo>
                    <a:lnTo>
                      <a:pt x="3216" y="6529"/>
                    </a:lnTo>
                    <a:lnTo>
                      <a:pt x="2775" y="7165"/>
                    </a:lnTo>
                    <a:lnTo>
                      <a:pt x="2351" y="7818"/>
                    </a:lnTo>
                    <a:lnTo>
                      <a:pt x="1959" y="8503"/>
                    </a:lnTo>
                    <a:lnTo>
                      <a:pt x="1600" y="9205"/>
                    </a:lnTo>
                    <a:lnTo>
                      <a:pt x="1274" y="9923"/>
                    </a:lnTo>
                    <a:lnTo>
                      <a:pt x="980" y="10657"/>
                    </a:lnTo>
                    <a:lnTo>
                      <a:pt x="849" y="11033"/>
                    </a:lnTo>
                    <a:lnTo>
                      <a:pt x="719" y="11408"/>
                    </a:lnTo>
                    <a:lnTo>
                      <a:pt x="605" y="11800"/>
                    </a:lnTo>
                    <a:lnTo>
                      <a:pt x="507" y="12175"/>
                    </a:lnTo>
                    <a:lnTo>
                      <a:pt x="409" y="12567"/>
                    </a:lnTo>
                    <a:lnTo>
                      <a:pt x="327" y="12975"/>
                    </a:lnTo>
                    <a:lnTo>
                      <a:pt x="246" y="13366"/>
                    </a:lnTo>
                    <a:lnTo>
                      <a:pt x="180" y="13774"/>
                    </a:lnTo>
                    <a:lnTo>
                      <a:pt x="131" y="14166"/>
                    </a:lnTo>
                    <a:lnTo>
                      <a:pt x="82" y="14574"/>
                    </a:lnTo>
                    <a:lnTo>
                      <a:pt x="50" y="14998"/>
                    </a:lnTo>
                    <a:lnTo>
                      <a:pt x="17" y="15406"/>
                    </a:lnTo>
                    <a:lnTo>
                      <a:pt x="1" y="15830"/>
                    </a:lnTo>
                    <a:lnTo>
                      <a:pt x="1" y="16238"/>
                    </a:lnTo>
                    <a:lnTo>
                      <a:pt x="1" y="16663"/>
                    </a:lnTo>
                    <a:lnTo>
                      <a:pt x="17" y="17071"/>
                    </a:lnTo>
                    <a:lnTo>
                      <a:pt x="50" y="17495"/>
                    </a:lnTo>
                    <a:lnTo>
                      <a:pt x="82" y="17903"/>
                    </a:lnTo>
                    <a:lnTo>
                      <a:pt x="131" y="18311"/>
                    </a:lnTo>
                    <a:lnTo>
                      <a:pt x="180" y="18719"/>
                    </a:lnTo>
                    <a:lnTo>
                      <a:pt x="246" y="19111"/>
                    </a:lnTo>
                    <a:lnTo>
                      <a:pt x="327" y="19519"/>
                    </a:lnTo>
                    <a:lnTo>
                      <a:pt x="409" y="19910"/>
                    </a:lnTo>
                    <a:lnTo>
                      <a:pt x="507" y="20302"/>
                    </a:lnTo>
                    <a:lnTo>
                      <a:pt x="605" y="20694"/>
                    </a:lnTo>
                    <a:lnTo>
                      <a:pt x="719" y="21069"/>
                    </a:lnTo>
                    <a:lnTo>
                      <a:pt x="849" y="21444"/>
                    </a:lnTo>
                    <a:lnTo>
                      <a:pt x="980" y="21820"/>
                    </a:lnTo>
                    <a:lnTo>
                      <a:pt x="1274" y="22570"/>
                    </a:lnTo>
                    <a:lnTo>
                      <a:pt x="1600" y="23288"/>
                    </a:lnTo>
                    <a:lnTo>
                      <a:pt x="1959" y="23990"/>
                    </a:lnTo>
                    <a:lnTo>
                      <a:pt x="2351" y="24659"/>
                    </a:lnTo>
                    <a:lnTo>
                      <a:pt x="2775" y="25328"/>
                    </a:lnTo>
                    <a:lnTo>
                      <a:pt x="3216" y="25965"/>
                    </a:lnTo>
                    <a:lnTo>
                      <a:pt x="3705" y="26568"/>
                    </a:lnTo>
                    <a:lnTo>
                      <a:pt x="4211" y="27156"/>
                    </a:lnTo>
                    <a:lnTo>
                      <a:pt x="4750" y="27727"/>
                    </a:lnTo>
                    <a:lnTo>
                      <a:pt x="5321" y="28266"/>
                    </a:lnTo>
                    <a:lnTo>
                      <a:pt x="5908" y="28772"/>
                    </a:lnTo>
                    <a:lnTo>
                      <a:pt x="6512" y="29261"/>
                    </a:lnTo>
                    <a:lnTo>
                      <a:pt x="7165" y="29718"/>
                    </a:lnTo>
                    <a:lnTo>
                      <a:pt x="7818" y="30142"/>
                    </a:lnTo>
                    <a:lnTo>
                      <a:pt x="8503" y="30518"/>
                    </a:lnTo>
                    <a:lnTo>
                      <a:pt x="9205" y="30877"/>
                    </a:lnTo>
                    <a:lnTo>
                      <a:pt x="9923" y="31203"/>
                    </a:lnTo>
                    <a:lnTo>
                      <a:pt x="10657" y="31497"/>
                    </a:lnTo>
                    <a:lnTo>
                      <a:pt x="11033" y="31627"/>
                    </a:lnTo>
                    <a:lnTo>
                      <a:pt x="11408" y="31758"/>
                    </a:lnTo>
                    <a:lnTo>
                      <a:pt x="11800" y="31872"/>
                    </a:lnTo>
                    <a:lnTo>
                      <a:pt x="12175" y="31970"/>
                    </a:lnTo>
                    <a:lnTo>
                      <a:pt x="12567" y="32068"/>
                    </a:lnTo>
                    <a:lnTo>
                      <a:pt x="12958" y="32150"/>
                    </a:lnTo>
                    <a:lnTo>
                      <a:pt x="13366" y="32231"/>
                    </a:lnTo>
                    <a:lnTo>
                      <a:pt x="13758" y="32297"/>
                    </a:lnTo>
                    <a:lnTo>
                      <a:pt x="14166" y="32362"/>
                    </a:lnTo>
                    <a:lnTo>
                      <a:pt x="14574" y="32394"/>
                    </a:lnTo>
                    <a:lnTo>
                      <a:pt x="14982" y="32443"/>
                    </a:lnTo>
                    <a:lnTo>
                      <a:pt x="15406" y="32460"/>
                    </a:lnTo>
                    <a:lnTo>
                      <a:pt x="15814" y="32476"/>
                    </a:lnTo>
                    <a:lnTo>
                      <a:pt x="16238" y="32492"/>
                    </a:lnTo>
                    <a:lnTo>
                      <a:pt x="16663" y="32476"/>
                    </a:lnTo>
                    <a:lnTo>
                      <a:pt x="17071" y="32460"/>
                    </a:lnTo>
                    <a:lnTo>
                      <a:pt x="17495" y="32443"/>
                    </a:lnTo>
                    <a:lnTo>
                      <a:pt x="17903" y="32394"/>
                    </a:lnTo>
                    <a:lnTo>
                      <a:pt x="18311" y="32362"/>
                    </a:lnTo>
                    <a:lnTo>
                      <a:pt x="18719" y="32297"/>
                    </a:lnTo>
                    <a:lnTo>
                      <a:pt x="19111" y="32231"/>
                    </a:lnTo>
                    <a:lnTo>
                      <a:pt x="19519" y="32150"/>
                    </a:lnTo>
                    <a:lnTo>
                      <a:pt x="19910" y="32068"/>
                    </a:lnTo>
                    <a:lnTo>
                      <a:pt x="20302" y="31970"/>
                    </a:lnTo>
                    <a:lnTo>
                      <a:pt x="20694" y="31872"/>
                    </a:lnTo>
                    <a:lnTo>
                      <a:pt x="21069" y="31758"/>
                    </a:lnTo>
                    <a:lnTo>
                      <a:pt x="21444" y="31627"/>
                    </a:lnTo>
                    <a:lnTo>
                      <a:pt x="21820" y="31497"/>
                    </a:lnTo>
                    <a:lnTo>
                      <a:pt x="22570" y="31203"/>
                    </a:lnTo>
                    <a:lnTo>
                      <a:pt x="23288" y="30877"/>
                    </a:lnTo>
                    <a:lnTo>
                      <a:pt x="23990" y="30518"/>
                    </a:lnTo>
                    <a:lnTo>
                      <a:pt x="24659" y="30142"/>
                    </a:lnTo>
                    <a:lnTo>
                      <a:pt x="25328" y="29718"/>
                    </a:lnTo>
                    <a:lnTo>
                      <a:pt x="25965" y="29261"/>
                    </a:lnTo>
                    <a:lnTo>
                      <a:pt x="26568" y="28772"/>
                    </a:lnTo>
                    <a:lnTo>
                      <a:pt x="27156" y="28266"/>
                    </a:lnTo>
                    <a:lnTo>
                      <a:pt x="27727" y="27727"/>
                    </a:lnTo>
                    <a:lnTo>
                      <a:pt x="28266" y="27156"/>
                    </a:lnTo>
                    <a:lnTo>
                      <a:pt x="28772" y="26568"/>
                    </a:lnTo>
                    <a:lnTo>
                      <a:pt x="29261" y="25965"/>
                    </a:lnTo>
                    <a:lnTo>
                      <a:pt x="29702" y="25328"/>
                    </a:lnTo>
                    <a:lnTo>
                      <a:pt x="30126" y="24659"/>
                    </a:lnTo>
                    <a:lnTo>
                      <a:pt x="30518" y="23990"/>
                    </a:lnTo>
                    <a:lnTo>
                      <a:pt x="30877" y="23288"/>
                    </a:lnTo>
                    <a:lnTo>
                      <a:pt x="31203" y="22570"/>
                    </a:lnTo>
                    <a:lnTo>
                      <a:pt x="31497" y="21820"/>
                    </a:lnTo>
                    <a:lnTo>
                      <a:pt x="31627" y="21444"/>
                    </a:lnTo>
                    <a:lnTo>
                      <a:pt x="31758" y="21069"/>
                    </a:lnTo>
                    <a:lnTo>
                      <a:pt x="31872" y="20694"/>
                    </a:lnTo>
                    <a:lnTo>
                      <a:pt x="31970" y="20302"/>
                    </a:lnTo>
                    <a:lnTo>
                      <a:pt x="32068" y="19910"/>
                    </a:lnTo>
                    <a:lnTo>
                      <a:pt x="32150" y="19519"/>
                    </a:lnTo>
                    <a:lnTo>
                      <a:pt x="32231" y="19111"/>
                    </a:lnTo>
                    <a:lnTo>
                      <a:pt x="32297" y="18719"/>
                    </a:lnTo>
                    <a:lnTo>
                      <a:pt x="32345" y="18311"/>
                    </a:lnTo>
                    <a:lnTo>
                      <a:pt x="32394" y="17903"/>
                    </a:lnTo>
                    <a:lnTo>
                      <a:pt x="32443" y="17495"/>
                    </a:lnTo>
                    <a:lnTo>
                      <a:pt x="32460" y="17071"/>
                    </a:lnTo>
                    <a:lnTo>
                      <a:pt x="32476" y="16663"/>
                    </a:lnTo>
                    <a:lnTo>
                      <a:pt x="32476" y="16238"/>
                    </a:lnTo>
                    <a:lnTo>
                      <a:pt x="32476" y="15830"/>
                    </a:lnTo>
                    <a:lnTo>
                      <a:pt x="32460" y="15406"/>
                    </a:lnTo>
                    <a:lnTo>
                      <a:pt x="32443" y="14998"/>
                    </a:lnTo>
                    <a:lnTo>
                      <a:pt x="32394" y="14574"/>
                    </a:lnTo>
                    <a:lnTo>
                      <a:pt x="32345" y="14166"/>
                    </a:lnTo>
                    <a:lnTo>
                      <a:pt x="32297" y="13774"/>
                    </a:lnTo>
                    <a:lnTo>
                      <a:pt x="32231" y="13366"/>
                    </a:lnTo>
                    <a:lnTo>
                      <a:pt x="32150" y="12975"/>
                    </a:lnTo>
                    <a:lnTo>
                      <a:pt x="32068" y="12567"/>
                    </a:lnTo>
                    <a:lnTo>
                      <a:pt x="31970" y="12175"/>
                    </a:lnTo>
                    <a:lnTo>
                      <a:pt x="31872" y="11800"/>
                    </a:lnTo>
                    <a:lnTo>
                      <a:pt x="31758" y="11408"/>
                    </a:lnTo>
                    <a:lnTo>
                      <a:pt x="31627" y="11033"/>
                    </a:lnTo>
                    <a:lnTo>
                      <a:pt x="31497" y="10657"/>
                    </a:lnTo>
                    <a:lnTo>
                      <a:pt x="31203" y="9923"/>
                    </a:lnTo>
                    <a:lnTo>
                      <a:pt x="30877" y="9205"/>
                    </a:lnTo>
                    <a:lnTo>
                      <a:pt x="30518" y="8503"/>
                    </a:lnTo>
                    <a:lnTo>
                      <a:pt x="30126" y="7818"/>
                    </a:lnTo>
                    <a:lnTo>
                      <a:pt x="29702" y="7165"/>
                    </a:lnTo>
                    <a:lnTo>
                      <a:pt x="29261" y="6529"/>
                    </a:lnTo>
                    <a:lnTo>
                      <a:pt x="28772" y="5908"/>
                    </a:lnTo>
                    <a:lnTo>
                      <a:pt x="28266" y="5321"/>
                    </a:lnTo>
                    <a:lnTo>
                      <a:pt x="27727" y="4750"/>
                    </a:lnTo>
                    <a:lnTo>
                      <a:pt x="27156" y="4211"/>
                    </a:lnTo>
                    <a:lnTo>
                      <a:pt x="26568" y="3705"/>
                    </a:lnTo>
                    <a:lnTo>
                      <a:pt x="25965" y="3232"/>
                    </a:lnTo>
                    <a:lnTo>
                      <a:pt x="25328" y="2775"/>
                    </a:lnTo>
                    <a:lnTo>
                      <a:pt x="24659" y="2351"/>
                    </a:lnTo>
                    <a:lnTo>
                      <a:pt x="23990" y="1959"/>
                    </a:lnTo>
                    <a:lnTo>
                      <a:pt x="23288" y="1600"/>
                    </a:lnTo>
                    <a:lnTo>
                      <a:pt x="22570" y="1274"/>
                    </a:lnTo>
                    <a:lnTo>
                      <a:pt x="21820" y="980"/>
                    </a:lnTo>
                    <a:lnTo>
                      <a:pt x="21444" y="849"/>
                    </a:lnTo>
                    <a:lnTo>
                      <a:pt x="21069" y="735"/>
                    </a:lnTo>
                    <a:lnTo>
                      <a:pt x="20694" y="621"/>
                    </a:lnTo>
                    <a:lnTo>
                      <a:pt x="20302" y="507"/>
                    </a:lnTo>
                    <a:lnTo>
                      <a:pt x="19910" y="409"/>
                    </a:lnTo>
                    <a:lnTo>
                      <a:pt x="19519" y="327"/>
                    </a:lnTo>
                    <a:lnTo>
                      <a:pt x="19111" y="246"/>
                    </a:lnTo>
                    <a:lnTo>
                      <a:pt x="18719" y="180"/>
                    </a:lnTo>
                    <a:lnTo>
                      <a:pt x="18311" y="131"/>
                    </a:lnTo>
                    <a:lnTo>
                      <a:pt x="17903" y="82"/>
                    </a:lnTo>
                    <a:lnTo>
                      <a:pt x="17495" y="50"/>
                    </a:lnTo>
                    <a:lnTo>
                      <a:pt x="17071" y="17"/>
                    </a:lnTo>
                    <a:lnTo>
                      <a:pt x="16663"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4" name="Google Shape;204;p4">
                <a:extLst>
                  <a:ext uri="{FF2B5EF4-FFF2-40B4-BE49-F238E27FC236}">
                    <a16:creationId xmlns:a16="http://schemas.microsoft.com/office/drawing/2014/main" id="{B9A92E65-7F8B-271C-E452-C2B6B7AA7CEB}"/>
                  </a:ext>
                </a:extLst>
              </p:cNvPr>
              <p:cNvSpPr/>
              <p:nvPr/>
            </p:nvSpPr>
            <p:spPr>
              <a:xfrm>
                <a:off x="3103933" y="2399861"/>
                <a:ext cx="289331" cy="289523"/>
              </a:xfrm>
              <a:custGeom>
                <a:avLst/>
                <a:gdLst/>
                <a:ahLst/>
                <a:cxnLst/>
                <a:rect l="l" t="t" r="r" b="b"/>
                <a:pathLst>
                  <a:path w="24121" h="24137" extrusionOk="0">
                    <a:moveTo>
                      <a:pt x="12060" y="1"/>
                    </a:moveTo>
                    <a:lnTo>
                      <a:pt x="11440" y="17"/>
                    </a:lnTo>
                    <a:lnTo>
                      <a:pt x="10820" y="66"/>
                    </a:lnTo>
                    <a:lnTo>
                      <a:pt x="10216" y="131"/>
                    </a:lnTo>
                    <a:lnTo>
                      <a:pt x="9629" y="245"/>
                    </a:lnTo>
                    <a:lnTo>
                      <a:pt x="9041" y="376"/>
                    </a:lnTo>
                    <a:lnTo>
                      <a:pt x="8470" y="539"/>
                    </a:lnTo>
                    <a:lnTo>
                      <a:pt x="7915" y="735"/>
                    </a:lnTo>
                    <a:lnTo>
                      <a:pt x="7360" y="947"/>
                    </a:lnTo>
                    <a:lnTo>
                      <a:pt x="6838" y="1192"/>
                    </a:lnTo>
                    <a:lnTo>
                      <a:pt x="6316" y="1453"/>
                    </a:lnTo>
                    <a:lnTo>
                      <a:pt x="5810" y="1747"/>
                    </a:lnTo>
                    <a:lnTo>
                      <a:pt x="5321" y="2057"/>
                    </a:lnTo>
                    <a:lnTo>
                      <a:pt x="4847" y="2399"/>
                    </a:lnTo>
                    <a:lnTo>
                      <a:pt x="4390" y="2758"/>
                    </a:lnTo>
                    <a:lnTo>
                      <a:pt x="3950" y="3134"/>
                    </a:lnTo>
                    <a:lnTo>
                      <a:pt x="3525" y="3525"/>
                    </a:lnTo>
                    <a:lnTo>
                      <a:pt x="3134" y="3950"/>
                    </a:lnTo>
                    <a:lnTo>
                      <a:pt x="2758" y="4390"/>
                    </a:lnTo>
                    <a:lnTo>
                      <a:pt x="2399" y="4847"/>
                    </a:lnTo>
                    <a:lnTo>
                      <a:pt x="2057" y="5321"/>
                    </a:lnTo>
                    <a:lnTo>
                      <a:pt x="1747" y="5810"/>
                    </a:lnTo>
                    <a:lnTo>
                      <a:pt x="1453" y="6316"/>
                    </a:lnTo>
                    <a:lnTo>
                      <a:pt x="1192" y="6838"/>
                    </a:lnTo>
                    <a:lnTo>
                      <a:pt x="947" y="7360"/>
                    </a:lnTo>
                    <a:lnTo>
                      <a:pt x="735" y="7915"/>
                    </a:lnTo>
                    <a:lnTo>
                      <a:pt x="539" y="8470"/>
                    </a:lnTo>
                    <a:lnTo>
                      <a:pt x="376" y="9041"/>
                    </a:lnTo>
                    <a:lnTo>
                      <a:pt x="245" y="9629"/>
                    </a:lnTo>
                    <a:lnTo>
                      <a:pt x="131" y="10233"/>
                    </a:lnTo>
                    <a:lnTo>
                      <a:pt x="66" y="10836"/>
                    </a:lnTo>
                    <a:lnTo>
                      <a:pt x="17" y="11440"/>
                    </a:lnTo>
                    <a:lnTo>
                      <a:pt x="0" y="12060"/>
                    </a:lnTo>
                    <a:lnTo>
                      <a:pt x="17" y="12681"/>
                    </a:lnTo>
                    <a:lnTo>
                      <a:pt x="66" y="13301"/>
                    </a:lnTo>
                    <a:lnTo>
                      <a:pt x="131" y="13904"/>
                    </a:lnTo>
                    <a:lnTo>
                      <a:pt x="245" y="14492"/>
                    </a:lnTo>
                    <a:lnTo>
                      <a:pt x="376" y="15079"/>
                    </a:lnTo>
                    <a:lnTo>
                      <a:pt x="539" y="15651"/>
                    </a:lnTo>
                    <a:lnTo>
                      <a:pt x="735" y="16206"/>
                    </a:lnTo>
                    <a:lnTo>
                      <a:pt x="947" y="16760"/>
                    </a:lnTo>
                    <a:lnTo>
                      <a:pt x="1192" y="17299"/>
                    </a:lnTo>
                    <a:lnTo>
                      <a:pt x="1453" y="17821"/>
                    </a:lnTo>
                    <a:lnTo>
                      <a:pt x="1747" y="18327"/>
                    </a:lnTo>
                    <a:lnTo>
                      <a:pt x="2057" y="18817"/>
                    </a:lnTo>
                    <a:lnTo>
                      <a:pt x="2399" y="19290"/>
                    </a:lnTo>
                    <a:lnTo>
                      <a:pt x="2758" y="19747"/>
                    </a:lnTo>
                    <a:lnTo>
                      <a:pt x="3134" y="20171"/>
                    </a:lnTo>
                    <a:lnTo>
                      <a:pt x="3525" y="20595"/>
                    </a:lnTo>
                    <a:lnTo>
                      <a:pt x="3950" y="21003"/>
                    </a:lnTo>
                    <a:lnTo>
                      <a:pt x="4390" y="21379"/>
                    </a:lnTo>
                    <a:lnTo>
                      <a:pt x="4847" y="21738"/>
                    </a:lnTo>
                    <a:lnTo>
                      <a:pt x="5321" y="22064"/>
                    </a:lnTo>
                    <a:lnTo>
                      <a:pt x="5810" y="22390"/>
                    </a:lnTo>
                    <a:lnTo>
                      <a:pt x="6316" y="22668"/>
                    </a:lnTo>
                    <a:lnTo>
                      <a:pt x="6838" y="22945"/>
                    </a:lnTo>
                    <a:lnTo>
                      <a:pt x="7360" y="23174"/>
                    </a:lnTo>
                    <a:lnTo>
                      <a:pt x="7915" y="23402"/>
                    </a:lnTo>
                    <a:lnTo>
                      <a:pt x="8470" y="23582"/>
                    </a:lnTo>
                    <a:lnTo>
                      <a:pt x="9041" y="23745"/>
                    </a:lnTo>
                    <a:lnTo>
                      <a:pt x="9629" y="23892"/>
                    </a:lnTo>
                    <a:lnTo>
                      <a:pt x="10216" y="23990"/>
                    </a:lnTo>
                    <a:lnTo>
                      <a:pt x="10820" y="24071"/>
                    </a:lnTo>
                    <a:lnTo>
                      <a:pt x="11440" y="24120"/>
                    </a:lnTo>
                    <a:lnTo>
                      <a:pt x="12060" y="24137"/>
                    </a:lnTo>
                    <a:lnTo>
                      <a:pt x="12681" y="24120"/>
                    </a:lnTo>
                    <a:lnTo>
                      <a:pt x="13301" y="24071"/>
                    </a:lnTo>
                    <a:lnTo>
                      <a:pt x="13904" y="23990"/>
                    </a:lnTo>
                    <a:lnTo>
                      <a:pt x="14492" y="23892"/>
                    </a:lnTo>
                    <a:lnTo>
                      <a:pt x="15079" y="23745"/>
                    </a:lnTo>
                    <a:lnTo>
                      <a:pt x="15651" y="23582"/>
                    </a:lnTo>
                    <a:lnTo>
                      <a:pt x="16205" y="23402"/>
                    </a:lnTo>
                    <a:lnTo>
                      <a:pt x="16760" y="23174"/>
                    </a:lnTo>
                    <a:lnTo>
                      <a:pt x="17299" y="22945"/>
                    </a:lnTo>
                    <a:lnTo>
                      <a:pt x="17805" y="22668"/>
                    </a:lnTo>
                    <a:lnTo>
                      <a:pt x="18311" y="22390"/>
                    </a:lnTo>
                    <a:lnTo>
                      <a:pt x="18800" y="22064"/>
                    </a:lnTo>
                    <a:lnTo>
                      <a:pt x="19273" y="21738"/>
                    </a:lnTo>
                    <a:lnTo>
                      <a:pt x="19730" y="21379"/>
                    </a:lnTo>
                    <a:lnTo>
                      <a:pt x="20171" y="21003"/>
                    </a:lnTo>
                    <a:lnTo>
                      <a:pt x="20595" y="20595"/>
                    </a:lnTo>
                    <a:lnTo>
                      <a:pt x="20987" y="20171"/>
                    </a:lnTo>
                    <a:lnTo>
                      <a:pt x="21379" y="19747"/>
                    </a:lnTo>
                    <a:lnTo>
                      <a:pt x="21738" y="19290"/>
                    </a:lnTo>
                    <a:lnTo>
                      <a:pt x="22064" y="18817"/>
                    </a:lnTo>
                    <a:lnTo>
                      <a:pt x="22374" y="18327"/>
                    </a:lnTo>
                    <a:lnTo>
                      <a:pt x="22668" y="17821"/>
                    </a:lnTo>
                    <a:lnTo>
                      <a:pt x="22945" y="17299"/>
                    </a:lnTo>
                    <a:lnTo>
                      <a:pt x="23174" y="16760"/>
                    </a:lnTo>
                    <a:lnTo>
                      <a:pt x="23402" y="16206"/>
                    </a:lnTo>
                    <a:lnTo>
                      <a:pt x="23582" y="15651"/>
                    </a:lnTo>
                    <a:lnTo>
                      <a:pt x="23745" y="15079"/>
                    </a:lnTo>
                    <a:lnTo>
                      <a:pt x="23876" y="14492"/>
                    </a:lnTo>
                    <a:lnTo>
                      <a:pt x="23990" y="13904"/>
                    </a:lnTo>
                    <a:lnTo>
                      <a:pt x="24071" y="13301"/>
                    </a:lnTo>
                    <a:lnTo>
                      <a:pt x="24104" y="12681"/>
                    </a:lnTo>
                    <a:lnTo>
                      <a:pt x="24120" y="12060"/>
                    </a:lnTo>
                    <a:lnTo>
                      <a:pt x="24104" y="11440"/>
                    </a:lnTo>
                    <a:lnTo>
                      <a:pt x="24071" y="10836"/>
                    </a:lnTo>
                    <a:lnTo>
                      <a:pt x="23990" y="10233"/>
                    </a:lnTo>
                    <a:lnTo>
                      <a:pt x="23876" y="9629"/>
                    </a:lnTo>
                    <a:lnTo>
                      <a:pt x="23745" y="9041"/>
                    </a:lnTo>
                    <a:lnTo>
                      <a:pt x="23582" y="8470"/>
                    </a:lnTo>
                    <a:lnTo>
                      <a:pt x="23402" y="7915"/>
                    </a:lnTo>
                    <a:lnTo>
                      <a:pt x="23174" y="7360"/>
                    </a:lnTo>
                    <a:lnTo>
                      <a:pt x="22945" y="6838"/>
                    </a:lnTo>
                    <a:lnTo>
                      <a:pt x="22668" y="6316"/>
                    </a:lnTo>
                    <a:lnTo>
                      <a:pt x="22374" y="5810"/>
                    </a:lnTo>
                    <a:lnTo>
                      <a:pt x="22064" y="5321"/>
                    </a:lnTo>
                    <a:lnTo>
                      <a:pt x="21738" y="4847"/>
                    </a:lnTo>
                    <a:lnTo>
                      <a:pt x="21379" y="4390"/>
                    </a:lnTo>
                    <a:lnTo>
                      <a:pt x="20987" y="3950"/>
                    </a:lnTo>
                    <a:lnTo>
                      <a:pt x="20595" y="3525"/>
                    </a:lnTo>
                    <a:lnTo>
                      <a:pt x="20171" y="3134"/>
                    </a:lnTo>
                    <a:lnTo>
                      <a:pt x="19730" y="2758"/>
                    </a:lnTo>
                    <a:lnTo>
                      <a:pt x="19273" y="2399"/>
                    </a:lnTo>
                    <a:lnTo>
                      <a:pt x="18800" y="2057"/>
                    </a:lnTo>
                    <a:lnTo>
                      <a:pt x="18311" y="1747"/>
                    </a:lnTo>
                    <a:lnTo>
                      <a:pt x="17805" y="1453"/>
                    </a:lnTo>
                    <a:lnTo>
                      <a:pt x="17299" y="1192"/>
                    </a:lnTo>
                    <a:lnTo>
                      <a:pt x="16760" y="947"/>
                    </a:lnTo>
                    <a:lnTo>
                      <a:pt x="16205" y="735"/>
                    </a:lnTo>
                    <a:lnTo>
                      <a:pt x="15651" y="539"/>
                    </a:lnTo>
                    <a:lnTo>
                      <a:pt x="15079" y="376"/>
                    </a:lnTo>
                    <a:lnTo>
                      <a:pt x="14492" y="245"/>
                    </a:lnTo>
                    <a:lnTo>
                      <a:pt x="13904" y="131"/>
                    </a:lnTo>
                    <a:lnTo>
                      <a:pt x="13301" y="66"/>
                    </a:lnTo>
                    <a:lnTo>
                      <a:pt x="12681" y="17"/>
                    </a:lnTo>
                    <a:lnTo>
                      <a:pt x="12060"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5" name="Google Shape;205;p4">
                <a:extLst>
                  <a:ext uri="{FF2B5EF4-FFF2-40B4-BE49-F238E27FC236}">
                    <a16:creationId xmlns:a16="http://schemas.microsoft.com/office/drawing/2014/main" id="{B2154441-8408-A496-DA34-828666B5E9BE}"/>
                  </a:ext>
                </a:extLst>
              </p:cNvPr>
              <p:cNvSpPr/>
              <p:nvPr/>
            </p:nvSpPr>
            <p:spPr>
              <a:xfrm>
                <a:off x="3192998" y="2455461"/>
                <a:ext cx="126271" cy="165027"/>
              </a:xfrm>
              <a:custGeom>
                <a:avLst/>
                <a:gdLst/>
                <a:ahLst/>
                <a:cxnLst/>
                <a:rect l="l" t="t" r="r" b="b"/>
                <a:pathLst>
                  <a:path w="10527" h="13758" extrusionOk="0">
                    <a:moveTo>
                      <a:pt x="4032" y="0"/>
                    </a:moveTo>
                    <a:lnTo>
                      <a:pt x="3803" y="33"/>
                    </a:lnTo>
                    <a:lnTo>
                      <a:pt x="3591" y="65"/>
                    </a:lnTo>
                    <a:lnTo>
                      <a:pt x="3379" y="114"/>
                    </a:lnTo>
                    <a:lnTo>
                      <a:pt x="3167" y="163"/>
                    </a:lnTo>
                    <a:lnTo>
                      <a:pt x="2955" y="229"/>
                    </a:lnTo>
                    <a:lnTo>
                      <a:pt x="2759" y="310"/>
                    </a:lnTo>
                    <a:lnTo>
                      <a:pt x="2563" y="408"/>
                    </a:lnTo>
                    <a:lnTo>
                      <a:pt x="2367" y="506"/>
                    </a:lnTo>
                    <a:lnTo>
                      <a:pt x="2188" y="620"/>
                    </a:lnTo>
                    <a:lnTo>
                      <a:pt x="2008" y="735"/>
                    </a:lnTo>
                    <a:lnTo>
                      <a:pt x="1828" y="865"/>
                    </a:lnTo>
                    <a:lnTo>
                      <a:pt x="1665" y="1012"/>
                    </a:lnTo>
                    <a:lnTo>
                      <a:pt x="1502" y="1159"/>
                    </a:lnTo>
                    <a:lnTo>
                      <a:pt x="1355" y="1306"/>
                    </a:lnTo>
                    <a:lnTo>
                      <a:pt x="1208" y="1469"/>
                    </a:lnTo>
                    <a:lnTo>
                      <a:pt x="1078" y="1648"/>
                    </a:lnTo>
                    <a:lnTo>
                      <a:pt x="947" y="1828"/>
                    </a:lnTo>
                    <a:lnTo>
                      <a:pt x="817" y="2007"/>
                    </a:lnTo>
                    <a:lnTo>
                      <a:pt x="702" y="2187"/>
                    </a:lnTo>
                    <a:lnTo>
                      <a:pt x="490" y="2579"/>
                    </a:lnTo>
                    <a:lnTo>
                      <a:pt x="327" y="3003"/>
                    </a:lnTo>
                    <a:lnTo>
                      <a:pt x="246" y="3215"/>
                    </a:lnTo>
                    <a:lnTo>
                      <a:pt x="180" y="3427"/>
                    </a:lnTo>
                    <a:lnTo>
                      <a:pt x="131" y="3656"/>
                    </a:lnTo>
                    <a:lnTo>
                      <a:pt x="82" y="3868"/>
                    </a:lnTo>
                    <a:lnTo>
                      <a:pt x="50" y="4096"/>
                    </a:lnTo>
                    <a:lnTo>
                      <a:pt x="17" y="4325"/>
                    </a:lnTo>
                    <a:lnTo>
                      <a:pt x="17" y="4553"/>
                    </a:lnTo>
                    <a:lnTo>
                      <a:pt x="1" y="4782"/>
                    </a:lnTo>
                    <a:lnTo>
                      <a:pt x="1" y="13757"/>
                    </a:lnTo>
                    <a:lnTo>
                      <a:pt x="8813" y="13757"/>
                    </a:lnTo>
                    <a:lnTo>
                      <a:pt x="8813" y="9351"/>
                    </a:lnTo>
                    <a:lnTo>
                      <a:pt x="10527" y="9351"/>
                    </a:lnTo>
                    <a:lnTo>
                      <a:pt x="8715" y="4602"/>
                    </a:lnTo>
                    <a:lnTo>
                      <a:pt x="8715" y="4374"/>
                    </a:lnTo>
                    <a:lnTo>
                      <a:pt x="8699" y="4145"/>
                    </a:lnTo>
                    <a:lnTo>
                      <a:pt x="8666" y="3917"/>
                    </a:lnTo>
                    <a:lnTo>
                      <a:pt x="8634" y="3688"/>
                    </a:lnTo>
                    <a:lnTo>
                      <a:pt x="8585" y="3476"/>
                    </a:lnTo>
                    <a:lnTo>
                      <a:pt x="8519" y="3264"/>
                    </a:lnTo>
                    <a:lnTo>
                      <a:pt x="8454" y="3052"/>
                    </a:lnTo>
                    <a:lnTo>
                      <a:pt x="8372" y="2840"/>
                    </a:lnTo>
                    <a:lnTo>
                      <a:pt x="8275" y="2644"/>
                    </a:lnTo>
                    <a:lnTo>
                      <a:pt x="8177" y="2448"/>
                    </a:lnTo>
                    <a:lnTo>
                      <a:pt x="8079" y="2252"/>
                    </a:lnTo>
                    <a:lnTo>
                      <a:pt x="7965" y="2056"/>
                    </a:lnTo>
                    <a:lnTo>
                      <a:pt x="7834" y="1877"/>
                    </a:lnTo>
                    <a:lnTo>
                      <a:pt x="7703" y="1714"/>
                    </a:lnTo>
                    <a:lnTo>
                      <a:pt x="7557" y="1534"/>
                    </a:lnTo>
                    <a:lnTo>
                      <a:pt x="7410" y="1387"/>
                    </a:lnTo>
                    <a:lnTo>
                      <a:pt x="7263" y="1224"/>
                    </a:lnTo>
                    <a:lnTo>
                      <a:pt x="7100" y="1077"/>
                    </a:lnTo>
                    <a:lnTo>
                      <a:pt x="6936" y="947"/>
                    </a:lnTo>
                    <a:lnTo>
                      <a:pt x="6757" y="816"/>
                    </a:lnTo>
                    <a:lnTo>
                      <a:pt x="6577" y="686"/>
                    </a:lnTo>
                    <a:lnTo>
                      <a:pt x="6382" y="571"/>
                    </a:lnTo>
                    <a:lnTo>
                      <a:pt x="6202" y="473"/>
                    </a:lnTo>
                    <a:lnTo>
                      <a:pt x="6006" y="376"/>
                    </a:lnTo>
                    <a:lnTo>
                      <a:pt x="5794" y="294"/>
                    </a:lnTo>
                    <a:lnTo>
                      <a:pt x="5598" y="212"/>
                    </a:lnTo>
                    <a:lnTo>
                      <a:pt x="5386" y="147"/>
                    </a:lnTo>
                    <a:lnTo>
                      <a:pt x="5158" y="98"/>
                    </a:lnTo>
                    <a:lnTo>
                      <a:pt x="4945" y="49"/>
                    </a:lnTo>
                    <a:lnTo>
                      <a:pt x="4717" y="17"/>
                    </a:lnTo>
                    <a:lnTo>
                      <a:pt x="4489"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6" name="Google Shape;206;p4">
                <a:extLst>
                  <a:ext uri="{FF2B5EF4-FFF2-40B4-BE49-F238E27FC236}">
                    <a16:creationId xmlns:a16="http://schemas.microsoft.com/office/drawing/2014/main" id="{02982AA7-00FB-4828-51F7-A9138CD9D359}"/>
                  </a:ext>
                </a:extLst>
              </p:cNvPr>
              <p:cNvSpPr/>
              <p:nvPr/>
            </p:nvSpPr>
            <p:spPr>
              <a:xfrm>
                <a:off x="3192998" y="2455461"/>
                <a:ext cx="126271" cy="165027"/>
              </a:xfrm>
              <a:custGeom>
                <a:avLst/>
                <a:gdLst/>
                <a:ahLst/>
                <a:cxnLst/>
                <a:rect l="l" t="t" r="r" b="b"/>
                <a:pathLst>
                  <a:path w="10527" h="13758" fill="none" extrusionOk="0">
                    <a:moveTo>
                      <a:pt x="4260" y="0"/>
                    </a:moveTo>
                    <a:lnTo>
                      <a:pt x="4260" y="0"/>
                    </a:lnTo>
                    <a:lnTo>
                      <a:pt x="4032" y="0"/>
                    </a:lnTo>
                    <a:lnTo>
                      <a:pt x="3803" y="33"/>
                    </a:lnTo>
                    <a:lnTo>
                      <a:pt x="3591" y="65"/>
                    </a:lnTo>
                    <a:lnTo>
                      <a:pt x="3379" y="114"/>
                    </a:lnTo>
                    <a:lnTo>
                      <a:pt x="3167" y="163"/>
                    </a:lnTo>
                    <a:lnTo>
                      <a:pt x="2955" y="229"/>
                    </a:lnTo>
                    <a:lnTo>
                      <a:pt x="2759" y="310"/>
                    </a:lnTo>
                    <a:lnTo>
                      <a:pt x="2563" y="408"/>
                    </a:lnTo>
                    <a:lnTo>
                      <a:pt x="2367" y="506"/>
                    </a:lnTo>
                    <a:lnTo>
                      <a:pt x="2188" y="620"/>
                    </a:lnTo>
                    <a:lnTo>
                      <a:pt x="2008" y="735"/>
                    </a:lnTo>
                    <a:lnTo>
                      <a:pt x="1828" y="865"/>
                    </a:lnTo>
                    <a:lnTo>
                      <a:pt x="1665" y="1012"/>
                    </a:lnTo>
                    <a:lnTo>
                      <a:pt x="1502" y="1159"/>
                    </a:lnTo>
                    <a:lnTo>
                      <a:pt x="1355" y="1306"/>
                    </a:lnTo>
                    <a:lnTo>
                      <a:pt x="1208" y="1469"/>
                    </a:lnTo>
                    <a:lnTo>
                      <a:pt x="1078" y="1648"/>
                    </a:lnTo>
                    <a:lnTo>
                      <a:pt x="947" y="1828"/>
                    </a:lnTo>
                    <a:lnTo>
                      <a:pt x="817" y="2007"/>
                    </a:lnTo>
                    <a:lnTo>
                      <a:pt x="702" y="2187"/>
                    </a:lnTo>
                    <a:lnTo>
                      <a:pt x="490" y="2579"/>
                    </a:lnTo>
                    <a:lnTo>
                      <a:pt x="327" y="3003"/>
                    </a:lnTo>
                    <a:lnTo>
                      <a:pt x="246" y="3215"/>
                    </a:lnTo>
                    <a:lnTo>
                      <a:pt x="180" y="3427"/>
                    </a:lnTo>
                    <a:lnTo>
                      <a:pt x="131" y="3656"/>
                    </a:lnTo>
                    <a:lnTo>
                      <a:pt x="82" y="3868"/>
                    </a:lnTo>
                    <a:lnTo>
                      <a:pt x="50" y="4096"/>
                    </a:lnTo>
                    <a:lnTo>
                      <a:pt x="17" y="4325"/>
                    </a:lnTo>
                    <a:lnTo>
                      <a:pt x="17" y="4553"/>
                    </a:lnTo>
                    <a:lnTo>
                      <a:pt x="1" y="4782"/>
                    </a:lnTo>
                    <a:lnTo>
                      <a:pt x="1" y="13757"/>
                    </a:lnTo>
                    <a:lnTo>
                      <a:pt x="8813" y="13757"/>
                    </a:lnTo>
                    <a:lnTo>
                      <a:pt x="8813" y="9351"/>
                    </a:lnTo>
                    <a:lnTo>
                      <a:pt x="10527" y="9351"/>
                    </a:lnTo>
                    <a:lnTo>
                      <a:pt x="8715" y="4602"/>
                    </a:lnTo>
                    <a:lnTo>
                      <a:pt x="8715" y="4602"/>
                    </a:lnTo>
                    <a:lnTo>
                      <a:pt x="8715" y="4374"/>
                    </a:lnTo>
                    <a:lnTo>
                      <a:pt x="8699" y="4145"/>
                    </a:lnTo>
                    <a:lnTo>
                      <a:pt x="8666" y="3917"/>
                    </a:lnTo>
                    <a:lnTo>
                      <a:pt x="8634" y="3688"/>
                    </a:lnTo>
                    <a:lnTo>
                      <a:pt x="8585" y="3476"/>
                    </a:lnTo>
                    <a:lnTo>
                      <a:pt x="8519" y="3264"/>
                    </a:lnTo>
                    <a:lnTo>
                      <a:pt x="8454" y="3052"/>
                    </a:lnTo>
                    <a:lnTo>
                      <a:pt x="8372" y="2840"/>
                    </a:lnTo>
                    <a:lnTo>
                      <a:pt x="8275" y="2644"/>
                    </a:lnTo>
                    <a:lnTo>
                      <a:pt x="8177" y="2448"/>
                    </a:lnTo>
                    <a:lnTo>
                      <a:pt x="8079" y="2252"/>
                    </a:lnTo>
                    <a:lnTo>
                      <a:pt x="7965" y="2056"/>
                    </a:lnTo>
                    <a:lnTo>
                      <a:pt x="7834" y="1877"/>
                    </a:lnTo>
                    <a:lnTo>
                      <a:pt x="7703" y="1714"/>
                    </a:lnTo>
                    <a:lnTo>
                      <a:pt x="7557" y="1534"/>
                    </a:lnTo>
                    <a:lnTo>
                      <a:pt x="7410" y="1387"/>
                    </a:lnTo>
                    <a:lnTo>
                      <a:pt x="7263" y="1224"/>
                    </a:lnTo>
                    <a:lnTo>
                      <a:pt x="7100" y="1077"/>
                    </a:lnTo>
                    <a:lnTo>
                      <a:pt x="6936" y="947"/>
                    </a:lnTo>
                    <a:lnTo>
                      <a:pt x="6757" y="816"/>
                    </a:lnTo>
                    <a:lnTo>
                      <a:pt x="6577" y="686"/>
                    </a:lnTo>
                    <a:lnTo>
                      <a:pt x="6382" y="571"/>
                    </a:lnTo>
                    <a:lnTo>
                      <a:pt x="6202" y="473"/>
                    </a:lnTo>
                    <a:lnTo>
                      <a:pt x="6006" y="376"/>
                    </a:lnTo>
                    <a:lnTo>
                      <a:pt x="5794" y="294"/>
                    </a:lnTo>
                    <a:lnTo>
                      <a:pt x="5598" y="212"/>
                    </a:lnTo>
                    <a:lnTo>
                      <a:pt x="5386" y="147"/>
                    </a:lnTo>
                    <a:lnTo>
                      <a:pt x="5158" y="98"/>
                    </a:lnTo>
                    <a:lnTo>
                      <a:pt x="4945" y="49"/>
                    </a:lnTo>
                    <a:lnTo>
                      <a:pt x="4717" y="17"/>
                    </a:lnTo>
                    <a:lnTo>
                      <a:pt x="4489" y="0"/>
                    </a:lnTo>
                    <a:lnTo>
                      <a:pt x="4260"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7" name="Google Shape;207;p4">
                <a:extLst>
                  <a:ext uri="{FF2B5EF4-FFF2-40B4-BE49-F238E27FC236}">
                    <a16:creationId xmlns:a16="http://schemas.microsoft.com/office/drawing/2014/main" id="{0A12B495-1484-E18F-810C-87F4CEB2A551}"/>
                  </a:ext>
                </a:extLst>
              </p:cNvPr>
              <p:cNvSpPr/>
              <p:nvPr/>
            </p:nvSpPr>
            <p:spPr>
              <a:xfrm>
                <a:off x="3243703" y="2455461"/>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8" name="Google Shape;208;p4">
                <a:extLst>
                  <a:ext uri="{FF2B5EF4-FFF2-40B4-BE49-F238E27FC236}">
                    <a16:creationId xmlns:a16="http://schemas.microsoft.com/office/drawing/2014/main" id="{F2689BE6-5710-2F3A-78DC-A5ECCD0E4101}"/>
                  </a:ext>
                </a:extLst>
              </p:cNvPr>
              <p:cNvSpPr/>
              <p:nvPr/>
            </p:nvSpPr>
            <p:spPr>
              <a:xfrm>
                <a:off x="2928537" y="2644162"/>
                <a:ext cx="389550" cy="389754"/>
              </a:xfrm>
              <a:custGeom>
                <a:avLst/>
                <a:gdLst/>
                <a:ahLst/>
                <a:cxnLst/>
                <a:rect l="l" t="t" r="r" b="b"/>
                <a:pathLst>
                  <a:path w="32476" h="32493" extrusionOk="0">
                    <a:moveTo>
                      <a:pt x="15814" y="1"/>
                    </a:moveTo>
                    <a:lnTo>
                      <a:pt x="15406" y="17"/>
                    </a:lnTo>
                    <a:lnTo>
                      <a:pt x="14981" y="50"/>
                    </a:lnTo>
                    <a:lnTo>
                      <a:pt x="14574" y="83"/>
                    </a:lnTo>
                    <a:lnTo>
                      <a:pt x="14166" y="131"/>
                    </a:lnTo>
                    <a:lnTo>
                      <a:pt x="13758" y="180"/>
                    </a:lnTo>
                    <a:lnTo>
                      <a:pt x="13366" y="246"/>
                    </a:lnTo>
                    <a:lnTo>
                      <a:pt x="12958" y="327"/>
                    </a:lnTo>
                    <a:lnTo>
                      <a:pt x="12566" y="409"/>
                    </a:lnTo>
                    <a:lnTo>
                      <a:pt x="12175" y="507"/>
                    </a:lnTo>
                    <a:lnTo>
                      <a:pt x="11799" y="621"/>
                    </a:lnTo>
                    <a:lnTo>
                      <a:pt x="11408" y="735"/>
                    </a:lnTo>
                    <a:lnTo>
                      <a:pt x="11032" y="850"/>
                    </a:lnTo>
                    <a:lnTo>
                      <a:pt x="10657" y="980"/>
                    </a:lnTo>
                    <a:lnTo>
                      <a:pt x="9923" y="1274"/>
                    </a:lnTo>
                    <a:lnTo>
                      <a:pt x="9204" y="1600"/>
                    </a:lnTo>
                    <a:lnTo>
                      <a:pt x="8503" y="1959"/>
                    </a:lnTo>
                    <a:lnTo>
                      <a:pt x="7817" y="2351"/>
                    </a:lnTo>
                    <a:lnTo>
                      <a:pt x="7165" y="2775"/>
                    </a:lnTo>
                    <a:lnTo>
                      <a:pt x="6512" y="3232"/>
                    </a:lnTo>
                    <a:lnTo>
                      <a:pt x="5908" y="3705"/>
                    </a:lnTo>
                    <a:lnTo>
                      <a:pt x="5320" y="4211"/>
                    </a:lnTo>
                    <a:lnTo>
                      <a:pt x="4749" y="4750"/>
                    </a:lnTo>
                    <a:lnTo>
                      <a:pt x="4211" y="5321"/>
                    </a:lnTo>
                    <a:lnTo>
                      <a:pt x="3705" y="5908"/>
                    </a:lnTo>
                    <a:lnTo>
                      <a:pt x="3215" y="6529"/>
                    </a:lnTo>
                    <a:lnTo>
                      <a:pt x="2775" y="7165"/>
                    </a:lnTo>
                    <a:lnTo>
                      <a:pt x="2350" y="7818"/>
                    </a:lnTo>
                    <a:lnTo>
                      <a:pt x="1959" y="8503"/>
                    </a:lnTo>
                    <a:lnTo>
                      <a:pt x="1600" y="9205"/>
                    </a:lnTo>
                    <a:lnTo>
                      <a:pt x="1273" y="9923"/>
                    </a:lnTo>
                    <a:lnTo>
                      <a:pt x="980" y="10657"/>
                    </a:lnTo>
                    <a:lnTo>
                      <a:pt x="849" y="11033"/>
                    </a:lnTo>
                    <a:lnTo>
                      <a:pt x="718" y="11408"/>
                    </a:lnTo>
                    <a:lnTo>
                      <a:pt x="604" y="11800"/>
                    </a:lnTo>
                    <a:lnTo>
                      <a:pt x="506" y="12175"/>
                    </a:lnTo>
                    <a:lnTo>
                      <a:pt x="408" y="12567"/>
                    </a:lnTo>
                    <a:lnTo>
                      <a:pt x="327" y="12975"/>
                    </a:lnTo>
                    <a:lnTo>
                      <a:pt x="245" y="13366"/>
                    </a:lnTo>
                    <a:lnTo>
                      <a:pt x="180" y="13774"/>
                    </a:lnTo>
                    <a:lnTo>
                      <a:pt x="131" y="14166"/>
                    </a:lnTo>
                    <a:lnTo>
                      <a:pt x="82" y="14574"/>
                    </a:lnTo>
                    <a:lnTo>
                      <a:pt x="49" y="14998"/>
                    </a:lnTo>
                    <a:lnTo>
                      <a:pt x="17" y="15406"/>
                    </a:lnTo>
                    <a:lnTo>
                      <a:pt x="0" y="15831"/>
                    </a:lnTo>
                    <a:lnTo>
                      <a:pt x="0" y="16239"/>
                    </a:lnTo>
                    <a:lnTo>
                      <a:pt x="0" y="16663"/>
                    </a:lnTo>
                    <a:lnTo>
                      <a:pt x="17" y="17071"/>
                    </a:lnTo>
                    <a:lnTo>
                      <a:pt x="49" y="17495"/>
                    </a:lnTo>
                    <a:lnTo>
                      <a:pt x="82" y="17903"/>
                    </a:lnTo>
                    <a:lnTo>
                      <a:pt x="131" y="18311"/>
                    </a:lnTo>
                    <a:lnTo>
                      <a:pt x="180" y="18719"/>
                    </a:lnTo>
                    <a:lnTo>
                      <a:pt x="245" y="19111"/>
                    </a:lnTo>
                    <a:lnTo>
                      <a:pt x="327" y="19519"/>
                    </a:lnTo>
                    <a:lnTo>
                      <a:pt x="408" y="19910"/>
                    </a:lnTo>
                    <a:lnTo>
                      <a:pt x="506" y="20302"/>
                    </a:lnTo>
                    <a:lnTo>
                      <a:pt x="604" y="20694"/>
                    </a:lnTo>
                    <a:lnTo>
                      <a:pt x="718" y="21069"/>
                    </a:lnTo>
                    <a:lnTo>
                      <a:pt x="849" y="21444"/>
                    </a:lnTo>
                    <a:lnTo>
                      <a:pt x="980" y="21820"/>
                    </a:lnTo>
                    <a:lnTo>
                      <a:pt x="1273" y="22570"/>
                    </a:lnTo>
                    <a:lnTo>
                      <a:pt x="1600" y="23288"/>
                    </a:lnTo>
                    <a:lnTo>
                      <a:pt x="1959" y="23990"/>
                    </a:lnTo>
                    <a:lnTo>
                      <a:pt x="2350" y="24659"/>
                    </a:lnTo>
                    <a:lnTo>
                      <a:pt x="2775" y="25328"/>
                    </a:lnTo>
                    <a:lnTo>
                      <a:pt x="3215" y="25965"/>
                    </a:lnTo>
                    <a:lnTo>
                      <a:pt x="3705" y="26569"/>
                    </a:lnTo>
                    <a:lnTo>
                      <a:pt x="4211" y="27156"/>
                    </a:lnTo>
                    <a:lnTo>
                      <a:pt x="4749" y="27727"/>
                    </a:lnTo>
                    <a:lnTo>
                      <a:pt x="5320" y="28266"/>
                    </a:lnTo>
                    <a:lnTo>
                      <a:pt x="5908" y="28772"/>
                    </a:lnTo>
                    <a:lnTo>
                      <a:pt x="6512" y="29261"/>
                    </a:lnTo>
                    <a:lnTo>
                      <a:pt x="7165" y="29718"/>
                    </a:lnTo>
                    <a:lnTo>
                      <a:pt x="7817" y="30142"/>
                    </a:lnTo>
                    <a:lnTo>
                      <a:pt x="8503" y="30518"/>
                    </a:lnTo>
                    <a:lnTo>
                      <a:pt x="9204" y="30877"/>
                    </a:lnTo>
                    <a:lnTo>
                      <a:pt x="9923" y="31203"/>
                    </a:lnTo>
                    <a:lnTo>
                      <a:pt x="10657" y="31497"/>
                    </a:lnTo>
                    <a:lnTo>
                      <a:pt x="11032" y="31628"/>
                    </a:lnTo>
                    <a:lnTo>
                      <a:pt x="11408" y="31758"/>
                    </a:lnTo>
                    <a:lnTo>
                      <a:pt x="11799" y="31872"/>
                    </a:lnTo>
                    <a:lnTo>
                      <a:pt x="12175" y="31970"/>
                    </a:lnTo>
                    <a:lnTo>
                      <a:pt x="12566" y="32068"/>
                    </a:lnTo>
                    <a:lnTo>
                      <a:pt x="12958" y="32150"/>
                    </a:lnTo>
                    <a:lnTo>
                      <a:pt x="13366" y="32231"/>
                    </a:lnTo>
                    <a:lnTo>
                      <a:pt x="13758" y="32297"/>
                    </a:lnTo>
                    <a:lnTo>
                      <a:pt x="14166" y="32362"/>
                    </a:lnTo>
                    <a:lnTo>
                      <a:pt x="14574" y="32395"/>
                    </a:lnTo>
                    <a:lnTo>
                      <a:pt x="14981" y="32443"/>
                    </a:lnTo>
                    <a:lnTo>
                      <a:pt x="15406" y="32460"/>
                    </a:lnTo>
                    <a:lnTo>
                      <a:pt x="15814" y="32476"/>
                    </a:lnTo>
                    <a:lnTo>
                      <a:pt x="16238" y="32492"/>
                    </a:lnTo>
                    <a:lnTo>
                      <a:pt x="16662" y="32476"/>
                    </a:lnTo>
                    <a:lnTo>
                      <a:pt x="17070" y="32460"/>
                    </a:lnTo>
                    <a:lnTo>
                      <a:pt x="17495" y="32443"/>
                    </a:lnTo>
                    <a:lnTo>
                      <a:pt x="17903" y="32395"/>
                    </a:lnTo>
                    <a:lnTo>
                      <a:pt x="18311" y="32362"/>
                    </a:lnTo>
                    <a:lnTo>
                      <a:pt x="18719" y="32297"/>
                    </a:lnTo>
                    <a:lnTo>
                      <a:pt x="19110" y="32231"/>
                    </a:lnTo>
                    <a:lnTo>
                      <a:pt x="19518" y="32150"/>
                    </a:lnTo>
                    <a:lnTo>
                      <a:pt x="19910" y="32068"/>
                    </a:lnTo>
                    <a:lnTo>
                      <a:pt x="20302" y="31970"/>
                    </a:lnTo>
                    <a:lnTo>
                      <a:pt x="20693" y="31872"/>
                    </a:lnTo>
                    <a:lnTo>
                      <a:pt x="21069" y="31758"/>
                    </a:lnTo>
                    <a:lnTo>
                      <a:pt x="21444" y="31628"/>
                    </a:lnTo>
                    <a:lnTo>
                      <a:pt x="21819" y="31497"/>
                    </a:lnTo>
                    <a:lnTo>
                      <a:pt x="22570" y="31203"/>
                    </a:lnTo>
                    <a:lnTo>
                      <a:pt x="23288" y="30877"/>
                    </a:lnTo>
                    <a:lnTo>
                      <a:pt x="23990" y="30518"/>
                    </a:lnTo>
                    <a:lnTo>
                      <a:pt x="24659" y="30142"/>
                    </a:lnTo>
                    <a:lnTo>
                      <a:pt x="25328" y="29718"/>
                    </a:lnTo>
                    <a:lnTo>
                      <a:pt x="25964" y="29261"/>
                    </a:lnTo>
                    <a:lnTo>
                      <a:pt x="26568" y="28772"/>
                    </a:lnTo>
                    <a:lnTo>
                      <a:pt x="27156" y="28266"/>
                    </a:lnTo>
                    <a:lnTo>
                      <a:pt x="27727" y="27727"/>
                    </a:lnTo>
                    <a:lnTo>
                      <a:pt x="28265" y="27156"/>
                    </a:lnTo>
                    <a:lnTo>
                      <a:pt x="28771" y="26569"/>
                    </a:lnTo>
                    <a:lnTo>
                      <a:pt x="29261" y="25965"/>
                    </a:lnTo>
                    <a:lnTo>
                      <a:pt x="29701" y="25328"/>
                    </a:lnTo>
                    <a:lnTo>
                      <a:pt x="30126" y="24659"/>
                    </a:lnTo>
                    <a:lnTo>
                      <a:pt x="30517" y="23990"/>
                    </a:lnTo>
                    <a:lnTo>
                      <a:pt x="30876" y="23288"/>
                    </a:lnTo>
                    <a:lnTo>
                      <a:pt x="31203" y="22570"/>
                    </a:lnTo>
                    <a:lnTo>
                      <a:pt x="31497" y="21820"/>
                    </a:lnTo>
                    <a:lnTo>
                      <a:pt x="31627" y="21444"/>
                    </a:lnTo>
                    <a:lnTo>
                      <a:pt x="31758" y="21069"/>
                    </a:lnTo>
                    <a:lnTo>
                      <a:pt x="31872" y="20694"/>
                    </a:lnTo>
                    <a:lnTo>
                      <a:pt x="31970" y="20302"/>
                    </a:lnTo>
                    <a:lnTo>
                      <a:pt x="32068" y="19910"/>
                    </a:lnTo>
                    <a:lnTo>
                      <a:pt x="32149" y="19519"/>
                    </a:lnTo>
                    <a:lnTo>
                      <a:pt x="32231" y="19111"/>
                    </a:lnTo>
                    <a:lnTo>
                      <a:pt x="32296" y="18719"/>
                    </a:lnTo>
                    <a:lnTo>
                      <a:pt x="32345" y="18311"/>
                    </a:lnTo>
                    <a:lnTo>
                      <a:pt x="32394" y="17903"/>
                    </a:lnTo>
                    <a:lnTo>
                      <a:pt x="32443" y="17495"/>
                    </a:lnTo>
                    <a:lnTo>
                      <a:pt x="32459" y="17071"/>
                    </a:lnTo>
                    <a:lnTo>
                      <a:pt x="32476" y="16663"/>
                    </a:lnTo>
                    <a:lnTo>
                      <a:pt x="32476" y="16239"/>
                    </a:lnTo>
                    <a:lnTo>
                      <a:pt x="32476" y="15831"/>
                    </a:lnTo>
                    <a:lnTo>
                      <a:pt x="32459" y="15406"/>
                    </a:lnTo>
                    <a:lnTo>
                      <a:pt x="32443" y="14998"/>
                    </a:lnTo>
                    <a:lnTo>
                      <a:pt x="32394" y="14574"/>
                    </a:lnTo>
                    <a:lnTo>
                      <a:pt x="32345" y="14166"/>
                    </a:lnTo>
                    <a:lnTo>
                      <a:pt x="32296" y="13774"/>
                    </a:lnTo>
                    <a:lnTo>
                      <a:pt x="32231" y="13366"/>
                    </a:lnTo>
                    <a:lnTo>
                      <a:pt x="32149" y="12975"/>
                    </a:lnTo>
                    <a:lnTo>
                      <a:pt x="32068" y="12567"/>
                    </a:lnTo>
                    <a:lnTo>
                      <a:pt x="31970" y="12175"/>
                    </a:lnTo>
                    <a:lnTo>
                      <a:pt x="31872" y="11800"/>
                    </a:lnTo>
                    <a:lnTo>
                      <a:pt x="31758" y="11408"/>
                    </a:lnTo>
                    <a:lnTo>
                      <a:pt x="31627" y="11033"/>
                    </a:lnTo>
                    <a:lnTo>
                      <a:pt x="31497" y="10657"/>
                    </a:lnTo>
                    <a:lnTo>
                      <a:pt x="31203" y="9923"/>
                    </a:lnTo>
                    <a:lnTo>
                      <a:pt x="30876" y="9205"/>
                    </a:lnTo>
                    <a:lnTo>
                      <a:pt x="30517" y="8503"/>
                    </a:lnTo>
                    <a:lnTo>
                      <a:pt x="30126" y="7818"/>
                    </a:lnTo>
                    <a:lnTo>
                      <a:pt x="29701" y="7165"/>
                    </a:lnTo>
                    <a:lnTo>
                      <a:pt x="29261" y="6529"/>
                    </a:lnTo>
                    <a:lnTo>
                      <a:pt x="28771" y="5908"/>
                    </a:lnTo>
                    <a:lnTo>
                      <a:pt x="28265" y="5321"/>
                    </a:lnTo>
                    <a:lnTo>
                      <a:pt x="27727" y="4750"/>
                    </a:lnTo>
                    <a:lnTo>
                      <a:pt x="27156" y="4211"/>
                    </a:lnTo>
                    <a:lnTo>
                      <a:pt x="26568" y="3705"/>
                    </a:lnTo>
                    <a:lnTo>
                      <a:pt x="25964" y="3232"/>
                    </a:lnTo>
                    <a:lnTo>
                      <a:pt x="25328" y="2775"/>
                    </a:lnTo>
                    <a:lnTo>
                      <a:pt x="24659" y="2351"/>
                    </a:lnTo>
                    <a:lnTo>
                      <a:pt x="23990" y="1959"/>
                    </a:lnTo>
                    <a:lnTo>
                      <a:pt x="23288" y="1600"/>
                    </a:lnTo>
                    <a:lnTo>
                      <a:pt x="22570" y="1274"/>
                    </a:lnTo>
                    <a:lnTo>
                      <a:pt x="21819" y="980"/>
                    </a:lnTo>
                    <a:lnTo>
                      <a:pt x="21444" y="850"/>
                    </a:lnTo>
                    <a:lnTo>
                      <a:pt x="21069" y="735"/>
                    </a:lnTo>
                    <a:lnTo>
                      <a:pt x="20693" y="621"/>
                    </a:lnTo>
                    <a:lnTo>
                      <a:pt x="20302" y="507"/>
                    </a:lnTo>
                    <a:lnTo>
                      <a:pt x="19910" y="409"/>
                    </a:lnTo>
                    <a:lnTo>
                      <a:pt x="19518" y="327"/>
                    </a:lnTo>
                    <a:lnTo>
                      <a:pt x="19110" y="246"/>
                    </a:lnTo>
                    <a:lnTo>
                      <a:pt x="18719" y="180"/>
                    </a:lnTo>
                    <a:lnTo>
                      <a:pt x="18311" y="131"/>
                    </a:lnTo>
                    <a:lnTo>
                      <a:pt x="17903" y="83"/>
                    </a:lnTo>
                    <a:lnTo>
                      <a:pt x="17495" y="50"/>
                    </a:lnTo>
                    <a:lnTo>
                      <a:pt x="17070" y="17"/>
                    </a:lnTo>
                    <a:lnTo>
                      <a:pt x="16662"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9" name="Google Shape;209;p4">
                <a:extLst>
                  <a:ext uri="{FF2B5EF4-FFF2-40B4-BE49-F238E27FC236}">
                    <a16:creationId xmlns:a16="http://schemas.microsoft.com/office/drawing/2014/main" id="{FC0FC8B7-7DAD-2958-10A4-29000C55B596}"/>
                  </a:ext>
                </a:extLst>
              </p:cNvPr>
              <p:cNvSpPr/>
              <p:nvPr/>
            </p:nvSpPr>
            <p:spPr>
              <a:xfrm>
                <a:off x="2978653" y="2694280"/>
                <a:ext cx="289319" cy="289523"/>
              </a:xfrm>
              <a:custGeom>
                <a:avLst/>
                <a:gdLst/>
                <a:ahLst/>
                <a:cxnLst/>
                <a:rect l="l" t="t" r="r" b="b"/>
                <a:pathLst>
                  <a:path w="24120" h="24137" extrusionOk="0">
                    <a:moveTo>
                      <a:pt x="12060" y="1"/>
                    </a:moveTo>
                    <a:lnTo>
                      <a:pt x="11440" y="17"/>
                    </a:lnTo>
                    <a:lnTo>
                      <a:pt x="10820" y="66"/>
                    </a:lnTo>
                    <a:lnTo>
                      <a:pt x="10216" y="131"/>
                    </a:lnTo>
                    <a:lnTo>
                      <a:pt x="9628" y="245"/>
                    </a:lnTo>
                    <a:lnTo>
                      <a:pt x="9041" y="376"/>
                    </a:lnTo>
                    <a:lnTo>
                      <a:pt x="8470" y="539"/>
                    </a:lnTo>
                    <a:lnTo>
                      <a:pt x="7915" y="735"/>
                    </a:lnTo>
                    <a:lnTo>
                      <a:pt x="7360" y="947"/>
                    </a:lnTo>
                    <a:lnTo>
                      <a:pt x="6838" y="1192"/>
                    </a:lnTo>
                    <a:lnTo>
                      <a:pt x="6316" y="1453"/>
                    </a:lnTo>
                    <a:lnTo>
                      <a:pt x="5810" y="1747"/>
                    </a:lnTo>
                    <a:lnTo>
                      <a:pt x="5320" y="2057"/>
                    </a:lnTo>
                    <a:lnTo>
                      <a:pt x="4847" y="2400"/>
                    </a:lnTo>
                    <a:lnTo>
                      <a:pt x="4390" y="2759"/>
                    </a:lnTo>
                    <a:lnTo>
                      <a:pt x="3949" y="3134"/>
                    </a:lnTo>
                    <a:lnTo>
                      <a:pt x="3525" y="3526"/>
                    </a:lnTo>
                    <a:lnTo>
                      <a:pt x="3133" y="3950"/>
                    </a:lnTo>
                    <a:lnTo>
                      <a:pt x="2758" y="4390"/>
                    </a:lnTo>
                    <a:lnTo>
                      <a:pt x="2399" y="4847"/>
                    </a:lnTo>
                    <a:lnTo>
                      <a:pt x="2056" y="5321"/>
                    </a:lnTo>
                    <a:lnTo>
                      <a:pt x="1746" y="5810"/>
                    </a:lnTo>
                    <a:lnTo>
                      <a:pt x="1453" y="6316"/>
                    </a:lnTo>
                    <a:lnTo>
                      <a:pt x="1191" y="6838"/>
                    </a:lnTo>
                    <a:lnTo>
                      <a:pt x="947" y="7361"/>
                    </a:lnTo>
                    <a:lnTo>
                      <a:pt x="735" y="7915"/>
                    </a:lnTo>
                    <a:lnTo>
                      <a:pt x="539" y="8470"/>
                    </a:lnTo>
                    <a:lnTo>
                      <a:pt x="375" y="9041"/>
                    </a:lnTo>
                    <a:lnTo>
                      <a:pt x="245" y="9629"/>
                    </a:lnTo>
                    <a:lnTo>
                      <a:pt x="131" y="10233"/>
                    </a:lnTo>
                    <a:lnTo>
                      <a:pt x="65" y="10837"/>
                    </a:lnTo>
                    <a:lnTo>
                      <a:pt x="16" y="11440"/>
                    </a:lnTo>
                    <a:lnTo>
                      <a:pt x="0" y="12061"/>
                    </a:lnTo>
                    <a:lnTo>
                      <a:pt x="16" y="12681"/>
                    </a:lnTo>
                    <a:lnTo>
                      <a:pt x="65" y="13301"/>
                    </a:lnTo>
                    <a:lnTo>
                      <a:pt x="131" y="13905"/>
                    </a:lnTo>
                    <a:lnTo>
                      <a:pt x="245" y="14492"/>
                    </a:lnTo>
                    <a:lnTo>
                      <a:pt x="375" y="15080"/>
                    </a:lnTo>
                    <a:lnTo>
                      <a:pt x="539" y="15651"/>
                    </a:lnTo>
                    <a:lnTo>
                      <a:pt x="735" y="16206"/>
                    </a:lnTo>
                    <a:lnTo>
                      <a:pt x="947" y="16760"/>
                    </a:lnTo>
                    <a:lnTo>
                      <a:pt x="1191" y="17299"/>
                    </a:lnTo>
                    <a:lnTo>
                      <a:pt x="1453" y="17821"/>
                    </a:lnTo>
                    <a:lnTo>
                      <a:pt x="1746" y="18327"/>
                    </a:lnTo>
                    <a:lnTo>
                      <a:pt x="2056" y="18817"/>
                    </a:lnTo>
                    <a:lnTo>
                      <a:pt x="2399" y="19290"/>
                    </a:lnTo>
                    <a:lnTo>
                      <a:pt x="2758" y="19747"/>
                    </a:lnTo>
                    <a:lnTo>
                      <a:pt x="3133" y="20171"/>
                    </a:lnTo>
                    <a:lnTo>
                      <a:pt x="3525" y="20595"/>
                    </a:lnTo>
                    <a:lnTo>
                      <a:pt x="3949" y="21003"/>
                    </a:lnTo>
                    <a:lnTo>
                      <a:pt x="4390" y="21379"/>
                    </a:lnTo>
                    <a:lnTo>
                      <a:pt x="4847" y="21738"/>
                    </a:lnTo>
                    <a:lnTo>
                      <a:pt x="5320" y="22064"/>
                    </a:lnTo>
                    <a:lnTo>
                      <a:pt x="5810" y="22391"/>
                    </a:lnTo>
                    <a:lnTo>
                      <a:pt x="6316" y="22668"/>
                    </a:lnTo>
                    <a:lnTo>
                      <a:pt x="6838" y="22945"/>
                    </a:lnTo>
                    <a:lnTo>
                      <a:pt x="7360" y="23174"/>
                    </a:lnTo>
                    <a:lnTo>
                      <a:pt x="7915" y="23402"/>
                    </a:lnTo>
                    <a:lnTo>
                      <a:pt x="8470" y="23582"/>
                    </a:lnTo>
                    <a:lnTo>
                      <a:pt x="9041" y="23745"/>
                    </a:lnTo>
                    <a:lnTo>
                      <a:pt x="9628" y="23892"/>
                    </a:lnTo>
                    <a:lnTo>
                      <a:pt x="10216" y="23990"/>
                    </a:lnTo>
                    <a:lnTo>
                      <a:pt x="10820" y="24071"/>
                    </a:lnTo>
                    <a:lnTo>
                      <a:pt x="11440" y="24120"/>
                    </a:lnTo>
                    <a:lnTo>
                      <a:pt x="12060" y="24137"/>
                    </a:lnTo>
                    <a:lnTo>
                      <a:pt x="12680" y="24120"/>
                    </a:lnTo>
                    <a:lnTo>
                      <a:pt x="13300" y="24071"/>
                    </a:lnTo>
                    <a:lnTo>
                      <a:pt x="13904" y="23990"/>
                    </a:lnTo>
                    <a:lnTo>
                      <a:pt x="14492" y="23892"/>
                    </a:lnTo>
                    <a:lnTo>
                      <a:pt x="15079" y="23745"/>
                    </a:lnTo>
                    <a:lnTo>
                      <a:pt x="15650" y="23582"/>
                    </a:lnTo>
                    <a:lnTo>
                      <a:pt x="16205" y="23402"/>
                    </a:lnTo>
                    <a:lnTo>
                      <a:pt x="16760" y="23174"/>
                    </a:lnTo>
                    <a:lnTo>
                      <a:pt x="17299" y="22945"/>
                    </a:lnTo>
                    <a:lnTo>
                      <a:pt x="17804" y="22668"/>
                    </a:lnTo>
                    <a:lnTo>
                      <a:pt x="18310" y="22391"/>
                    </a:lnTo>
                    <a:lnTo>
                      <a:pt x="18800" y="22064"/>
                    </a:lnTo>
                    <a:lnTo>
                      <a:pt x="19273" y="21738"/>
                    </a:lnTo>
                    <a:lnTo>
                      <a:pt x="19730" y="21379"/>
                    </a:lnTo>
                    <a:lnTo>
                      <a:pt x="20171" y="21003"/>
                    </a:lnTo>
                    <a:lnTo>
                      <a:pt x="20595" y="20595"/>
                    </a:lnTo>
                    <a:lnTo>
                      <a:pt x="20987" y="20171"/>
                    </a:lnTo>
                    <a:lnTo>
                      <a:pt x="21378" y="19747"/>
                    </a:lnTo>
                    <a:lnTo>
                      <a:pt x="21737" y="19290"/>
                    </a:lnTo>
                    <a:lnTo>
                      <a:pt x="22064" y="18817"/>
                    </a:lnTo>
                    <a:lnTo>
                      <a:pt x="22374" y="18327"/>
                    </a:lnTo>
                    <a:lnTo>
                      <a:pt x="22668" y="17821"/>
                    </a:lnTo>
                    <a:lnTo>
                      <a:pt x="22945" y="17299"/>
                    </a:lnTo>
                    <a:lnTo>
                      <a:pt x="23173" y="16760"/>
                    </a:lnTo>
                    <a:lnTo>
                      <a:pt x="23402" y="16206"/>
                    </a:lnTo>
                    <a:lnTo>
                      <a:pt x="23581" y="15651"/>
                    </a:lnTo>
                    <a:lnTo>
                      <a:pt x="23745" y="15080"/>
                    </a:lnTo>
                    <a:lnTo>
                      <a:pt x="23875" y="14492"/>
                    </a:lnTo>
                    <a:lnTo>
                      <a:pt x="23989" y="13905"/>
                    </a:lnTo>
                    <a:lnTo>
                      <a:pt x="24071" y="13301"/>
                    </a:lnTo>
                    <a:lnTo>
                      <a:pt x="24104" y="12681"/>
                    </a:lnTo>
                    <a:lnTo>
                      <a:pt x="24120" y="12061"/>
                    </a:lnTo>
                    <a:lnTo>
                      <a:pt x="24104" y="11440"/>
                    </a:lnTo>
                    <a:lnTo>
                      <a:pt x="24071" y="10837"/>
                    </a:lnTo>
                    <a:lnTo>
                      <a:pt x="23989" y="10233"/>
                    </a:lnTo>
                    <a:lnTo>
                      <a:pt x="23875" y="9629"/>
                    </a:lnTo>
                    <a:lnTo>
                      <a:pt x="23745" y="9041"/>
                    </a:lnTo>
                    <a:lnTo>
                      <a:pt x="23581" y="8470"/>
                    </a:lnTo>
                    <a:lnTo>
                      <a:pt x="23402" y="7915"/>
                    </a:lnTo>
                    <a:lnTo>
                      <a:pt x="23173" y="7361"/>
                    </a:lnTo>
                    <a:lnTo>
                      <a:pt x="22945" y="6838"/>
                    </a:lnTo>
                    <a:lnTo>
                      <a:pt x="22668" y="6316"/>
                    </a:lnTo>
                    <a:lnTo>
                      <a:pt x="22374" y="5810"/>
                    </a:lnTo>
                    <a:lnTo>
                      <a:pt x="22064" y="5321"/>
                    </a:lnTo>
                    <a:lnTo>
                      <a:pt x="21737" y="4847"/>
                    </a:lnTo>
                    <a:lnTo>
                      <a:pt x="21378" y="4390"/>
                    </a:lnTo>
                    <a:lnTo>
                      <a:pt x="20987" y="3950"/>
                    </a:lnTo>
                    <a:lnTo>
                      <a:pt x="20595" y="3526"/>
                    </a:lnTo>
                    <a:lnTo>
                      <a:pt x="20171" y="3134"/>
                    </a:lnTo>
                    <a:lnTo>
                      <a:pt x="19730" y="2759"/>
                    </a:lnTo>
                    <a:lnTo>
                      <a:pt x="19273" y="2400"/>
                    </a:lnTo>
                    <a:lnTo>
                      <a:pt x="18800" y="2057"/>
                    </a:lnTo>
                    <a:lnTo>
                      <a:pt x="18310" y="1747"/>
                    </a:lnTo>
                    <a:lnTo>
                      <a:pt x="17804" y="1453"/>
                    </a:lnTo>
                    <a:lnTo>
                      <a:pt x="17299" y="1192"/>
                    </a:lnTo>
                    <a:lnTo>
                      <a:pt x="16760" y="947"/>
                    </a:lnTo>
                    <a:lnTo>
                      <a:pt x="16205" y="735"/>
                    </a:lnTo>
                    <a:lnTo>
                      <a:pt x="15650" y="539"/>
                    </a:lnTo>
                    <a:lnTo>
                      <a:pt x="15079" y="376"/>
                    </a:lnTo>
                    <a:lnTo>
                      <a:pt x="14492" y="245"/>
                    </a:lnTo>
                    <a:lnTo>
                      <a:pt x="13904" y="131"/>
                    </a:lnTo>
                    <a:lnTo>
                      <a:pt x="13300" y="66"/>
                    </a:lnTo>
                    <a:lnTo>
                      <a:pt x="12680" y="17"/>
                    </a:lnTo>
                    <a:lnTo>
                      <a:pt x="12060"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0" name="Google Shape;210;p4">
                <a:extLst>
                  <a:ext uri="{FF2B5EF4-FFF2-40B4-BE49-F238E27FC236}">
                    <a16:creationId xmlns:a16="http://schemas.microsoft.com/office/drawing/2014/main" id="{D444B5CD-206F-AED6-6C37-F089E61A5147}"/>
                  </a:ext>
                </a:extLst>
              </p:cNvPr>
              <p:cNvSpPr/>
              <p:nvPr/>
            </p:nvSpPr>
            <p:spPr>
              <a:xfrm>
                <a:off x="2978653" y="2694280"/>
                <a:ext cx="289319" cy="289523"/>
              </a:xfrm>
              <a:custGeom>
                <a:avLst/>
                <a:gdLst/>
                <a:ahLst/>
                <a:cxnLst/>
                <a:rect l="l" t="t" r="r" b="b"/>
                <a:pathLst>
                  <a:path w="24120" h="24137" fill="none" extrusionOk="0">
                    <a:moveTo>
                      <a:pt x="24120" y="12061"/>
                    </a:moveTo>
                    <a:lnTo>
                      <a:pt x="24120" y="12061"/>
                    </a:lnTo>
                    <a:lnTo>
                      <a:pt x="24104" y="12681"/>
                    </a:lnTo>
                    <a:lnTo>
                      <a:pt x="24071" y="13301"/>
                    </a:lnTo>
                    <a:lnTo>
                      <a:pt x="23989" y="13905"/>
                    </a:lnTo>
                    <a:lnTo>
                      <a:pt x="23875" y="14492"/>
                    </a:lnTo>
                    <a:lnTo>
                      <a:pt x="23745" y="15080"/>
                    </a:lnTo>
                    <a:lnTo>
                      <a:pt x="23581" y="15651"/>
                    </a:lnTo>
                    <a:lnTo>
                      <a:pt x="23402" y="16206"/>
                    </a:lnTo>
                    <a:lnTo>
                      <a:pt x="23173" y="16760"/>
                    </a:lnTo>
                    <a:lnTo>
                      <a:pt x="22945" y="17299"/>
                    </a:lnTo>
                    <a:lnTo>
                      <a:pt x="22668" y="17821"/>
                    </a:lnTo>
                    <a:lnTo>
                      <a:pt x="22374" y="18327"/>
                    </a:lnTo>
                    <a:lnTo>
                      <a:pt x="22064" y="18817"/>
                    </a:lnTo>
                    <a:lnTo>
                      <a:pt x="21737" y="19290"/>
                    </a:lnTo>
                    <a:lnTo>
                      <a:pt x="21378" y="19747"/>
                    </a:lnTo>
                    <a:lnTo>
                      <a:pt x="20987" y="20171"/>
                    </a:lnTo>
                    <a:lnTo>
                      <a:pt x="20595" y="20595"/>
                    </a:lnTo>
                    <a:lnTo>
                      <a:pt x="20171" y="21003"/>
                    </a:lnTo>
                    <a:lnTo>
                      <a:pt x="19730" y="21379"/>
                    </a:lnTo>
                    <a:lnTo>
                      <a:pt x="19273" y="21738"/>
                    </a:lnTo>
                    <a:lnTo>
                      <a:pt x="18800" y="22064"/>
                    </a:lnTo>
                    <a:lnTo>
                      <a:pt x="18310" y="22391"/>
                    </a:lnTo>
                    <a:lnTo>
                      <a:pt x="17804" y="22668"/>
                    </a:lnTo>
                    <a:lnTo>
                      <a:pt x="17299" y="22945"/>
                    </a:lnTo>
                    <a:lnTo>
                      <a:pt x="16760" y="23174"/>
                    </a:lnTo>
                    <a:lnTo>
                      <a:pt x="16205" y="23402"/>
                    </a:lnTo>
                    <a:lnTo>
                      <a:pt x="15650" y="23582"/>
                    </a:lnTo>
                    <a:lnTo>
                      <a:pt x="15079" y="23745"/>
                    </a:lnTo>
                    <a:lnTo>
                      <a:pt x="14492" y="23892"/>
                    </a:lnTo>
                    <a:lnTo>
                      <a:pt x="13904" y="23990"/>
                    </a:lnTo>
                    <a:lnTo>
                      <a:pt x="13300" y="24071"/>
                    </a:lnTo>
                    <a:lnTo>
                      <a:pt x="12680" y="24120"/>
                    </a:lnTo>
                    <a:lnTo>
                      <a:pt x="12060" y="24137"/>
                    </a:lnTo>
                    <a:lnTo>
                      <a:pt x="12060" y="24137"/>
                    </a:lnTo>
                    <a:lnTo>
                      <a:pt x="11440" y="24120"/>
                    </a:lnTo>
                    <a:lnTo>
                      <a:pt x="10820" y="24071"/>
                    </a:lnTo>
                    <a:lnTo>
                      <a:pt x="10216" y="23990"/>
                    </a:lnTo>
                    <a:lnTo>
                      <a:pt x="9628" y="23892"/>
                    </a:lnTo>
                    <a:lnTo>
                      <a:pt x="9041" y="23745"/>
                    </a:lnTo>
                    <a:lnTo>
                      <a:pt x="8470" y="23582"/>
                    </a:lnTo>
                    <a:lnTo>
                      <a:pt x="7915" y="23402"/>
                    </a:lnTo>
                    <a:lnTo>
                      <a:pt x="7360" y="23174"/>
                    </a:lnTo>
                    <a:lnTo>
                      <a:pt x="6838" y="22945"/>
                    </a:lnTo>
                    <a:lnTo>
                      <a:pt x="6316" y="22668"/>
                    </a:lnTo>
                    <a:lnTo>
                      <a:pt x="5810" y="22391"/>
                    </a:lnTo>
                    <a:lnTo>
                      <a:pt x="5320" y="22064"/>
                    </a:lnTo>
                    <a:lnTo>
                      <a:pt x="4847" y="21738"/>
                    </a:lnTo>
                    <a:lnTo>
                      <a:pt x="4390" y="21379"/>
                    </a:lnTo>
                    <a:lnTo>
                      <a:pt x="3949" y="21003"/>
                    </a:lnTo>
                    <a:lnTo>
                      <a:pt x="3525" y="20595"/>
                    </a:lnTo>
                    <a:lnTo>
                      <a:pt x="3133" y="20171"/>
                    </a:lnTo>
                    <a:lnTo>
                      <a:pt x="2758" y="19747"/>
                    </a:lnTo>
                    <a:lnTo>
                      <a:pt x="2399" y="19290"/>
                    </a:lnTo>
                    <a:lnTo>
                      <a:pt x="2056" y="18817"/>
                    </a:lnTo>
                    <a:lnTo>
                      <a:pt x="1746" y="18327"/>
                    </a:lnTo>
                    <a:lnTo>
                      <a:pt x="1453" y="17821"/>
                    </a:lnTo>
                    <a:lnTo>
                      <a:pt x="1191" y="17299"/>
                    </a:lnTo>
                    <a:lnTo>
                      <a:pt x="947" y="16760"/>
                    </a:lnTo>
                    <a:lnTo>
                      <a:pt x="735" y="16206"/>
                    </a:lnTo>
                    <a:lnTo>
                      <a:pt x="539" y="15651"/>
                    </a:lnTo>
                    <a:lnTo>
                      <a:pt x="375" y="15080"/>
                    </a:lnTo>
                    <a:lnTo>
                      <a:pt x="245" y="14492"/>
                    </a:lnTo>
                    <a:lnTo>
                      <a:pt x="131" y="13905"/>
                    </a:lnTo>
                    <a:lnTo>
                      <a:pt x="65" y="13301"/>
                    </a:lnTo>
                    <a:lnTo>
                      <a:pt x="16" y="12681"/>
                    </a:lnTo>
                    <a:lnTo>
                      <a:pt x="0" y="12061"/>
                    </a:lnTo>
                    <a:lnTo>
                      <a:pt x="0" y="12061"/>
                    </a:lnTo>
                    <a:lnTo>
                      <a:pt x="16" y="11440"/>
                    </a:lnTo>
                    <a:lnTo>
                      <a:pt x="65" y="10837"/>
                    </a:lnTo>
                    <a:lnTo>
                      <a:pt x="131" y="10233"/>
                    </a:lnTo>
                    <a:lnTo>
                      <a:pt x="245" y="9629"/>
                    </a:lnTo>
                    <a:lnTo>
                      <a:pt x="375" y="9041"/>
                    </a:lnTo>
                    <a:lnTo>
                      <a:pt x="539" y="8470"/>
                    </a:lnTo>
                    <a:lnTo>
                      <a:pt x="735" y="7915"/>
                    </a:lnTo>
                    <a:lnTo>
                      <a:pt x="947" y="7361"/>
                    </a:lnTo>
                    <a:lnTo>
                      <a:pt x="1191" y="6838"/>
                    </a:lnTo>
                    <a:lnTo>
                      <a:pt x="1453" y="6316"/>
                    </a:lnTo>
                    <a:lnTo>
                      <a:pt x="1746" y="5810"/>
                    </a:lnTo>
                    <a:lnTo>
                      <a:pt x="2056" y="5321"/>
                    </a:lnTo>
                    <a:lnTo>
                      <a:pt x="2399" y="4847"/>
                    </a:lnTo>
                    <a:lnTo>
                      <a:pt x="2758" y="4390"/>
                    </a:lnTo>
                    <a:lnTo>
                      <a:pt x="3133" y="3950"/>
                    </a:lnTo>
                    <a:lnTo>
                      <a:pt x="3525" y="3526"/>
                    </a:lnTo>
                    <a:lnTo>
                      <a:pt x="3949" y="3134"/>
                    </a:lnTo>
                    <a:lnTo>
                      <a:pt x="4390" y="2759"/>
                    </a:lnTo>
                    <a:lnTo>
                      <a:pt x="4847" y="2400"/>
                    </a:lnTo>
                    <a:lnTo>
                      <a:pt x="5320" y="2057"/>
                    </a:lnTo>
                    <a:lnTo>
                      <a:pt x="5810" y="1747"/>
                    </a:lnTo>
                    <a:lnTo>
                      <a:pt x="6316" y="1453"/>
                    </a:lnTo>
                    <a:lnTo>
                      <a:pt x="6838" y="1192"/>
                    </a:lnTo>
                    <a:lnTo>
                      <a:pt x="7360" y="947"/>
                    </a:lnTo>
                    <a:lnTo>
                      <a:pt x="7915" y="735"/>
                    </a:lnTo>
                    <a:lnTo>
                      <a:pt x="8470" y="539"/>
                    </a:lnTo>
                    <a:lnTo>
                      <a:pt x="9041" y="376"/>
                    </a:lnTo>
                    <a:lnTo>
                      <a:pt x="9628" y="245"/>
                    </a:lnTo>
                    <a:lnTo>
                      <a:pt x="10216" y="131"/>
                    </a:lnTo>
                    <a:lnTo>
                      <a:pt x="10820" y="66"/>
                    </a:lnTo>
                    <a:lnTo>
                      <a:pt x="11440" y="17"/>
                    </a:lnTo>
                    <a:lnTo>
                      <a:pt x="12060" y="1"/>
                    </a:lnTo>
                    <a:lnTo>
                      <a:pt x="12060" y="1"/>
                    </a:lnTo>
                    <a:lnTo>
                      <a:pt x="12680" y="17"/>
                    </a:lnTo>
                    <a:lnTo>
                      <a:pt x="13300" y="66"/>
                    </a:lnTo>
                    <a:lnTo>
                      <a:pt x="13904" y="131"/>
                    </a:lnTo>
                    <a:lnTo>
                      <a:pt x="14492" y="245"/>
                    </a:lnTo>
                    <a:lnTo>
                      <a:pt x="15079" y="376"/>
                    </a:lnTo>
                    <a:lnTo>
                      <a:pt x="15650" y="539"/>
                    </a:lnTo>
                    <a:lnTo>
                      <a:pt x="16205" y="735"/>
                    </a:lnTo>
                    <a:lnTo>
                      <a:pt x="16760" y="947"/>
                    </a:lnTo>
                    <a:lnTo>
                      <a:pt x="17299" y="1192"/>
                    </a:lnTo>
                    <a:lnTo>
                      <a:pt x="17804" y="1453"/>
                    </a:lnTo>
                    <a:lnTo>
                      <a:pt x="18310" y="1747"/>
                    </a:lnTo>
                    <a:lnTo>
                      <a:pt x="18800" y="2057"/>
                    </a:lnTo>
                    <a:lnTo>
                      <a:pt x="19273" y="2400"/>
                    </a:lnTo>
                    <a:lnTo>
                      <a:pt x="19730" y="2759"/>
                    </a:lnTo>
                    <a:lnTo>
                      <a:pt x="20171" y="3134"/>
                    </a:lnTo>
                    <a:lnTo>
                      <a:pt x="20595" y="3526"/>
                    </a:lnTo>
                    <a:lnTo>
                      <a:pt x="20987" y="3950"/>
                    </a:lnTo>
                    <a:lnTo>
                      <a:pt x="21378" y="4390"/>
                    </a:lnTo>
                    <a:lnTo>
                      <a:pt x="21737" y="4847"/>
                    </a:lnTo>
                    <a:lnTo>
                      <a:pt x="22064" y="5321"/>
                    </a:lnTo>
                    <a:lnTo>
                      <a:pt x="22374" y="5810"/>
                    </a:lnTo>
                    <a:lnTo>
                      <a:pt x="22668" y="6316"/>
                    </a:lnTo>
                    <a:lnTo>
                      <a:pt x="22945" y="6838"/>
                    </a:lnTo>
                    <a:lnTo>
                      <a:pt x="23173" y="7361"/>
                    </a:lnTo>
                    <a:lnTo>
                      <a:pt x="23402" y="7915"/>
                    </a:lnTo>
                    <a:lnTo>
                      <a:pt x="23581" y="8470"/>
                    </a:lnTo>
                    <a:lnTo>
                      <a:pt x="23745" y="9041"/>
                    </a:lnTo>
                    <a:lnTo>
                      <a:pt x="23875" y="9629"/>
                    </a:lnTo>
                    <a:lnTo>
                      <a:pt x="23989" y="10233"/>
                    </a:lnTo>
                    <a:lnTo>
                      <a:pt x="24071" y="10837"/>
                    </a:lnTo>
                    <a:lnTo>
                      <a:pt x="24104" y="11440"/>
                    </a:lnTo>
                    <a:lnTo>
                      <a:pt x="24120" y="1206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1" name="Google Shape;211;p4">
                <a:extLst>
                  <a:ext uri="{FF2B5EF4-FFF2-40B4-BE49-F238E27FC236}">
                    <a16:creationId xmlns:a16="http://schemas.microsoft.com/office/drawing/2014/main" id="{3D9B2664-C5FE-B574-CABA-F32AC3B08168}"/>
                  </a:ext>
                </a:extLst>
              </p:cNvPr>
              <p:cNvSpPr/>
              <p:nvPr/>
            </p:nvSpPr>
            <p:spPr>
              <a:xfrm>
                <a:off x="3067719" y="2749879"/>
                <a:ext cx="105712" cy="157590"/>
              </a:xfrm>
              <a:custGeom>
                <a:avLst/>
                <a:gdLst/>
                <a:ahLst/>
                <a:cxnLst/>
                <a:rect l="l" t="t" r="r" b="b"/>
                <a:pathLst>
                  <a:path w="8813" h="13138" extrusionOk="0">
                    <a:moveTo>
                      <a:pt x="4031" y="0"/>
                    </a:moveTo>
                    <a:lnTo>
                      <a:pt x="3803" y="33"/>
                    </a:lnTo>
                    <a:lnTo>
                      <a:pt x="3591" y="66"/>
                    </a:lnTo>
                    <a:lnTo>
                      <a:pt x="3378" y="115"/>
                    </a:lnTo>
                    <a:lnTo>
                      <a:pt x="3166" y="163"/>
                    </a:lnTo>
                    <a:lnTo>
                      <a:pt x="2954" y="229"/>
                    </a:lnTo>
                    <a:lnTo>
                      <a:pt x="2758" y="310"/>
                    </a:lnTo>
                    <a:lnTo>
                      <a:pt x="2563" y="408"/>
                    </a:lnTo>
                    <a:lnTo>
                      <a:pt x="2367" y="506"/>
                    </a:lnTo>
                    <a:lnTo>
                      <a:pt x="2187" y="620"/>
                    </a:lnTo>
                    <a:lnTo>
                      <a:pt x="2008" y="735"/>
                    </a:lnTo>
                    <a:lnTo>
                      <a:pt x="1828" y="865"/>
                    </a:lnTo>
                    <a:lnTo>
                      <a:pt x="1665" y="1012"/>
                    </a:lnTo>
                    <a:lnTo>
                      <a:pt x="1502" y="1159"/>
                    </a:lnTo>
                    <a:lnTo>
                      <a:pt x="1355" y="1306"/>
                    </a:lnTo>
                    <a:lnTo>
                      <a:pt x="1208" y="1469"/>
                    </a:lnTo>
                    <a:lnTo>
                      <a:pt x="1077" y="1649"/>
                    </a:lnTo>
                    <a:lnTo>
                      <a:pt x="947" y="1828"/>
                    </a:lnTo>
                    <a:lnTo>
                      <a:pt x="816" y="2008"/>
                    </a:lnTo>
                    <a:lnTo>
                      <a:pt x="702" y="2187"/>
                    </a:lnTo>
                    <a:lnTo>
                      <a:pt x="490" y="2579"/>
                    </a:lnTo>
                    <a:lnTo>
                      <a:pt x="327" y="3003"/>
                    </a:lnTo>
                    <a:lnTo>
                      <a:pt x="245" y="3215"/>
                    </a:lnTo>
                    <a:lnTo>
                      <a:pt x="180" y="3427"/>
                    </a:lnTo>
                    <a:lnTo>
                      <a:pt x="131" y="3656"/>
                    </a:lnTo>
                    <a:lnTo>
                      <a:pt x="82" y="3868"/>
                    </a:lnTo>
                    <a:lnTo>
                      <a:pt x="49" y="4096"/>
                    </a:lnTo>
                    <a:lnTo>
                      <a:pt x="17" y="4325"/>
                    </a:lnTo>
                    <a:lnTo>
                      <a:pt x="17" y="4553"/>
                    </a:lnTo>
                    <a:lnTo>
                      <a:pt x="0" y="4782"/>
                    </a:lnTo>
                    <a:lnTo>
                      <a:pt x="0" y="10298"/>
                    </a:lnTo>
                    <a:lnTo>
                      <a:pt x="621" y="10330"/>
                    </a:lnTo>
                    <a:lnTo>
                      <a:pt x="1224" y="10379"/>
                    </a:lnTo>
                    <a:lnTo>
                      <a:pt x="1812" y="10445"/>
                    </a:lnTo>
                    <a:lnTo>
                      <a:pt x="2399" y="10526"/>
                    </a:lnTo>
                    <a:lnTo>
                      <a:pt x="2987" y="10640"/>
                    </a:lnTo>
                    <a:lnTo>
                      <a:pt x="3558" y="10771"/>
                    </a:lnTo>
                    <a:lnTo>
                      <a:pt x="4129" y="10934"/>
                    </a:lnTo>
                    <a:lnTo>
                      <a:pt x="4684" y="11097"/>
                    </a:lnTo>
                    <a:lnTo>
                      <a:pt x="5239" y="11293"/>
                    </a:lnTo>
                    <a:lnTo>
                      <a:pt x="5777" y="11505"/>
                    </a:lnTo>
                    <a:lnTo>
                      <a:pt x="6316" y="11734"/>
                    </a:lnTo>
                    <a:lnTo>
                      <a:pt x="6838" y="11979"/>
                    </a:lnTo>
                    <a:lnTo>
                      <a:pt x="7344" y="12240"/>
                    </a:lnTo>
                    <a:lnTo>
                      <a:pt x="7850" y="12517"/>
                    </a:lnTo>
                    <a:lnTo>
                      <a:pt x="8340" y="12827"/>
                    </a:lnTo>
                    <a:lnTo>
                      <a:pt x="8813" y="13137"/>
                    </a:lnTo>
                    <a:lnTo>
                      <a:pt x="8813" y="11734"/>
                    </a:lnTo>
                    <a:lnTo>
                      <a:pt x="8682" y="11228"/>
                    </a:lnTo>
                    <a:lnTo>
                      <a:pt x="8568" y="10706"/>
                    </a:lnTo>
                    <a:lnTo>
                      <a:pt x="8470" y="10167"/>
                    </a:lnTo>
                    <a:lnTo>
                      <a:pt x="8388" y="9629"/>
                    </a:lnTo>
                    <a:lnTo>
                      <a:pt x="8323" y="9090"/>
                    </a:lnTo>
                    <a:lnTo>
                      <a:pt x="8274" y="8535"/>
                    </a:lnTo>
                    <a:lnTo>
                      <a:pt x="8242" y="7980"/>
                    </a:lnTo>
                    <a:lnTo>
                      <a:pt x="8242" y="7426"/>
                    </a:lnTo>
                    <a:lnTo>
                      <a:pt x="8242" y="6969"/>
                    </a:lnTo>
                    <a:lnTo>
                      <a:pt x="8258" y="6495"/>
                    </a:lnTo>
                    <a:lnTo>
                      <a:pt x="8291" y="6038"/>
                    </a:lnTo>
                    <a:lnTo>
                      <a:pt x="8340" y="5581"/>
                    </a:lnTo>
                    <a:lnTo>
                      <a:pt x="8405" y="5125"/>
                    </a:lnTo>
                    <a:lnTo>
                      <a:pt x="8470" y="4668"/>
                    </a:lnTo>
                    <a:lnTo>
                      <a:pt x="8552" y="4227"/>
                    </a:lnTo>
                    <a:lnTo>
                      <a:pt x="8650" y="3786"/>
                    </a:lnTo>
                    <a:lnTo>
                      <a:pt x="8552" y="3395"/>
                    </a:lnTo>
                    <a:lnTo>
                      <a:pt x="8437" y="3019"/>
                    </a:lnTo>
                    <a:lnTo>
                      <a:pt x="8291" y="2660"/>
                    </a:lnTo>
                    <a:lnTo>
                      <a:pt x="8111" y="2318"/>
                    </a:lnTo>
                    <a:lnTo>
                      <a:pt x="7899" y="1975"/>
                    </a:lnTo>
                    <a:lnTo>
                      <a:pt x="7670" y="1665"/>
                    </a:lnTo>
                    <a:lnTo>
                      <a:pt x="7409" y="1371"/>
                    </a:lnTo>
                    <a:lnTo>
                      <a:pt x="7132" y="1110"/>
                    </a:lnTo>
                    <a:lnTo>
                      <a:pt x="6838" y="865"/>
                    </a:lnTo>
                    <a:lnTo>
                      <a:pt x="6512" y="653"/>
                    </a:lnTo>
                    <a:lnTo>
                      <a:pt x="6169" y="457"/>
                    </a:lnTo>
                    <a:lnTo>
                      <a:pt x="5826" y="294"/>
                    </a:lnTo>
                    <a:lnTo>
                      <a:pt x="5451" y="180"/>
                    </a:lnTo>
                    <a:lnTo>
                      <a:pt x="5059" y="82"/>
                    </a:lnTo>
                    <a:lnTo>
                      <a:pt x="4668" y="17"/>
                    </a:lnTo>
                    <a:lnTo>
                      <a:pt x="4260"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2" name="Google Shape;212;p4">
                <a:extLst>
                  <a:ext uri="{FF2B5EF4-FFF2-40B4-BE49-F238E27FC236}">
                    <a16:creationId xmlns:a16="http://schemas.microsoft.com/office/drawing/2014/main" id="{A753A40C-36C7-0F4F-D9F9-F1AAF6DA501E}"/>
                  </a:ext>
                </a:extLst>
              </p:cNvPr>
              <p:cNvSpPr/>
              <p:nvPr/>
            </p:nvSpPr>
            <p:spPr>
              <a:xfrm>
                <a:off x="3067719" y="2749879"/>
                <a:ext cx="105712" cy="157590"/>
              </a:xfrm>
              <a:custGeom>
                <a:avLst/>
                <a:gdLst/>
                <a:ahLst/>
                <a:cxnLst/>
                <a:rect l="l" t="t" r="r" b="b"/>
                <a:pathLst>
                  <a:path w="8813" h="13138" fill="none" extrusionOk="0">
                    <a:moveTo>
                      <a:pt x="4260" y="0"/>
                    </a:moveTo>
                    <a:lnTo>
                      <a:pt x="4260" y="0"/>
                    </a:lnTo>
                    <a:lnTo>
                      <a:pt x="4031" y="0"/>
                    </a:lnTo>
                    <a:lnTo>
                      <a:pt x="3803" y="33"/>
                    </a:lnTo>
                    <a:lnTo>
                      <a:pt x="3591" y="66"/>
                    </a:lnTo>
                    <a:lnTo>
                      <a:pt x="3378" y="115"/>
                    </a:lnTo>
                    <a:lnTo>
                      <a:pt x="3166" y="163"/>
                    </a:lnTo>
                    <a:lnTo>
                      <a:pt x="2954" y="229"/>
                    </a:lnTo>
                    <a:lnTo>
                      <a:pt x="2758" y="310"/>
                    </a:lnTo>
                    <a:lnTo>
                      <a:pt x="2563" y="408"/>
                    </a:lnTo>
                    <a:lnTo>
                      <a:pt x="2367" y="506"/>
                    </a:lnTo>
                    <a:lnTo>
                      <a:pt x="2187" y="620"/>
                    </a:lnTo>
                    <a:lnTo>
                      <a:pt x="2008" y="735"/>
                    </a:lnTo>
                    <a:lnTo>
                      <a:pt x="1828" y="865"/>
                    </a:lnTo>
                    <a:lnTo>
                      <a:pt x="1665" y="1012"/>
                    </a:lnTo>
                    <a:lnTo>
                      <a:pt x="1502" y="1159"/>
                    </a:lnTo>
                    <a:lnTo>
                      <a:pt x="1355" y="1306"/>
                    </a:lnTo>
                    <a:lnTo>
                      <a:pt x="1208" y="1469"/>
                    </a:lnTo>
                    <a:lnTo>
                      <a:pt x="1077" y="1649"/>
                    </a:lnTo>
                    <a:lnTo>
                      <a:pt x="947" y="1828"/>
                    </a:lnTo>
                    <a:lnTo>
                      <a:pt x="816" y="2008"/>
                    </a:lnTo>
                    <a:lnTo>
                      <a:pt x="702" y="2187"/>
                    </a:lnTo>
                    <a:lnTo>
                      <a:pt x="490" y="2579"/>
                    </a:lnTo>
                    <a:lnTo>
                      <a:pt x="327" y="3003"/>
                    </a:lnTo>
                    <a:lnTo>
                      <a:pt x="245" y="3215"/>
                    </a:lnTo>
                    <a:lnTo>
                      <a:pt x="180" y="3427"/>
                    </a:lnTo>
                    <a:lnTo>
                      <a:pt x="131" y="3656"/>
                    </a:lnTo>
                    <a:lnTo>
                      <a:pt x="82" y="3868"/>
                    </a:lnTo>
                    <a:lnTo>
                      <a:pt x="49" y="4096"/>
                    </a:lnTo>
                    <a:lnTo>
                      <a:pt x="17" y="4325"/>
                    </a:lnTo>
                    <a:lnTo>
                      <a:pt x="17" y="4553"/>
                    </a:lnTo>
                    <a:lnTo>
                      <a:pt x="0" y="4782"/>
                    </a:lnTo>
                    <a:lnTo>
                      <a:pt x="0" y="10298"/>
                    </a:lnTo>
                    <a:lnTo>
                      <a:pt x="0" y="10298"/>
                    </a:lnTo>
                    <a:lnTo>
                      <a:pt x="621" y="10330"/>
                    </a:lnTo>
                    <a:lnTo>
                      <a:pt x="1224" y="10379"/>
                    </a:lnTo>
                    <a:lnTo>
                      <a:pt x="1812" y="10445"/>
                    </a:lnTo>
                    <a:lnTo>
                      <a:pt x="2399" y="10526"/>
                    </a:lnTo>
                    <a:lnTo>
                      <a:pt x="2987" y="10640"/>
                    </a:lnTo>
                    <a:lnTo>
                      <a:pt x="3558" y="10771"/>
                    </a:lnTo>
                    <a:lnTo>
                      <a:pt x="4129" y="10934"/>
                    </a:lnTo>
                    <a:lnTo>
                      <a:pt x="4684" y="11097"/>
                    </a:lnTo>
                    <a:lnTo>
                      <a:pt x="5239" y="11293"/>
                    </a:lnTo>
                    <a:lnTo>
                      <a:pt x="5777" y="11505"/>
                    </a:lnTo>
                    <a:lnTo>
                      <a:pt x="6316" y="11734"/>
                    </a:lnTo>
                    <a:lnTo>
                      <a:pt x="6838" y="11979"/>
                    </a:lnTo>
                    <a:lnTo>
                      <a:pt x="7344" y="12240"/>
                    </a:lnTo>
                    <a:lnTo>
                      <a:pt x="7850" y="12517"/>
                    </a:lnTo>
                    <a:lnTo>
                      <a:pt x="8340" y="12827"/>
                    </a:lnTo>
                    <a:lnTo>
                      <a:pt x="8813" y="13137"/>
                    </a:lnTo>
                    <a:lnTo>
                      <a:pt x="8813" y="11734"/>
                    </a:lnTo>
                    <a:lnTo>
                      <a:pt x="8813" y="11734"/>
                    </a:lnTo>
                    <a:lnTo>
                      <a:pt x="8682" y="11228"/>
                    </a:lnTo>
                    <a:lnTo>
                      <a:pt x="8568" y="10706"/>
                    </a:lnTo>
                    <a:lnTo>
                      <a:pt x="8470" y="10167"/>
                    </a:lnTo>
                    <a:lnTo>
                      <a:pt x="8388" y="9629"/>
                    </a:lnTo>
                    <a:lnTo>
                      <a:pt x="8323" y="9090"/>
                    </a:lnTo>
                    <a:lnTo>
                      <a:pt x="8274" y="8535"/>
                    </a:lnTo>
                    <a:lnTo>
                      <a:pt x="8242" y="7980"/>
                    </a:lnTo>
                    <a:lnTo>
                      <a:pt x="8242" y="7426"/>
                    </a:lnTo>
                    <a:lnTo>
                      <a:pt x="8242" y="7426"/>
                    </a:lnTo>
                    <a:lnTo>
                      <a:pt x="8242" y="6969"/>
                    </a:lnTo>
                    <a:lnTo>
                      <a:pt x="8258" y="6495"/>
                    </a:lnTo>
                    <a:lnTo>
                      <a:pt x="8291" y="6038"/>
                    </a:lnTo>
                    <a:lnTo>
                      <a:pt x="8340" y="5581"/>
                    </a:lnTo>
                    <a:lnTo>
                      <a:pt x="8405" y="5125"/>
                    </a:lnTo>
                    <a:lnTo>
                      <a:pt x="8470" y="4668"/>
                    </a:lnTo>
                    <a:lnTo>
                      <a:pt x="8552" y="4227"/>
                    </a:lnTo>
                    <a:lnTo>
                      <a:pt x="8650" y="3786"/>
                    </a:lnTo>
                    <a:lnTo>
                      <a:pt x="8650" y="3786"/>
                    </a:lnTo>
                    <a:lnTo>
                      <a:pt x="8552" y="3395"/>
                    </a:lnTo>
                    <a:lnTo>
                      <a:pt x="8437" y="3019"/>
                    </a:lnTo>
                    <a:lnTo>
                      <a:pt x="8291" y="2660"/>
                    </a:lnTo>
                    <a:lnTo>
                      <a:pt x="8111" y="2318"/>
                    </a:lnTo>
                    <a:lnTo>
                      <a:pt x="7899" y="1975"/>
                    </a:lnTo>
                    <a:lnTo>
                      <a:pt x="7670" y="1665"/>
                    </a:lnTo>
                    <a:lnTo>
                      <a:pt x="7409" y="1371"/>
                    </a:lnTo>
                    <a:lnTo>
                      <a:pt x="7132" y="1110"/>
                    </a:lnTo>
                    <a:lnTo>
                      <a:pt x="6838" y="865"/>
                    </a:lnTo>
                    <a:lnTo>
                      <a:pt x="6512" y="653"/>
                    </a:lnTo>
                    <a:lnTo>
                      <a:pt x="6169" y="457"/>
                    </a:lnTo>
                    <a:lnTo>
                      <a:pt x="5826" y="294"/>
                    </a:lnTo>
                    <a:lnTo>
                      <a:pt x="5451" y="180"/>
                    </a:lnTo>
                    <a:lnTo>
                      <a:pt x="5059" y="82"/>
                    </a:lnTo>
                    <a:lnTo>
                      <a:pt x="4668" y="17"/>
                    </a:lnTo>
                    <a:lnTo>
                      <a:pt x="4260"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3" name="Google Shape;213;p4">
                <a:extLst>
                  <a:ext uri="{FF2B5EF4-FFF2-40B4-BE49-F238E27FC236}">
                    <a16:creationId xmlns:a16="http://schemas.microsoft.com/office/drawing/2014/main" id="{24A3F248-906B-754A-80C7-E6BDCC32148F}"/>
                  </a:ext>
                </a:extLst>
              </p:cNvPr>
              <p:cNvSpPr/>
              <p:nvPr/>
            </p:nvSpPr>
            <p:spPr>
              <a:xfrm>
                <a:off x="3118423" y="2749879"/>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4" name="Google Shape;214;p4">
                <a:extLst>
                  <a:ext uri="{FF2B5EF4-FFF2-40B4-BE49-F238E27FC236}">
                    <a16:creationId xmlns:a16="http://schemas.microsoft.com/office/drawing/2014/main" id="{F5561DD8-2677-A686-7BBC-FDCC68A9EE52}"/>
                  </a:ext>
                </a:extLst>
              </p:cNvPr>
              <p:cNvSpPr/>
              <p:nvPr/>
            </p:nvSpPr>
            <p:spPr>
              <a:xfrm>
                <a:off x="3166573" y="2644162"/>
                <a:ext cx="389550" cy="389754"/>
              </a:xfrm>
              <a:custGeom>
                <a:avLst/>
                <a:gdLst/>
                <a:ahLst/>
                <a:cxnLst/>
                <a:rect l="l" t="t" r="r" b="b"/>
                <a:pathLst>
                  <a:path w="32476" h="32493" extrusionOk="0">
                    <a:moveTo>
                      <a:pt x="15814" y="1"/>
                    </a:moveTo>
                    <a:lnTo>
                      <a:pt x="15406" y="17"/>
                    </a:lnTo>
                    <a:lnTo>
                      <a:pt x="14982" y="50"/>
                    </a:lnTo>
                    <a:lnTo>
                      <a:pt x="14574" y="83"/>
                    </a:lnTo>
                    <a:lnTo>
                      <a:pt x="14166" y="131"/>
                    </a:lnTo>
                    <a:lnTo>
                      <a:pt x="13758" y="180"/>
                    </a:lnTo>
                    <a:lnTo>
                      <a:pt x="13366" y="246"/>
                    </a:lnTo>
                    <a:lnTo>
                      <a:pt x="12958" y="327"/>
                    </a:lnTo>
                    <a:lnTo>
                      <a:pt x="12566" y="409"/>
                    </a:lnTo>
                    <a:lnTo>
                      <a:pt x="12175" y="507"/>
                    </a:lnTo>
                    <a:lnTo>
                      <a:pt x="11799" y="621"/>
                    </a:lnTo>
                    <a:lnTo>
                      <a:pt x="11408" y="735"/>
                    </a:lnTo>
                    <a:lnTo>
                      <a:pt x="11032" y="850"/>
                    </a:lnTo>
                    <a:lnTo>
                      <a:pt x="10657" y="980"/>
                    </a:lnTo>
                    <a:lnTo>
                      <a:pt x="9923" y="1274"/>
                    </a:lnTo>
                    <a:lnTo>
                      <a:pt x="9205" y="1600"/>
                    </a:lnTo>
                    <a:lnTo>
                      <a:pt x="8503" y="1959"/>
                    </a:lnTo>
                    <a:lnTo>
                      <a:pt x="7818" y="2351"/>
                    </a:lnTo>
                    <a:lnTo>
                      <a:pt x="7165" y="2775"/>
                    </a:lnTo>
                    <a:lnTo>
                      <a:pt x="6512" y="3232"/>
                    </a:lnTo>
                    <a:lnTo>
                      <a:pt x="5908" y="3705"/>
                    </a:lnTo>
                    <a:lnTo>
                      <a:pt x="5321" y="4211"/>
                    </a:lnTo>
                    <a:lnTo>
                      <a:pt x="4750" y="4750"/>
                    </a:lnTo>
                    <a:lnTo>
                      <a:pt x="4211" y="5321"/>
                    </a:lnTo>
                    <a:lnTo>
                      <a:pt x="3705" y="5908"/>
                    </a:lnTo>
                    <a:lnTo>
                      <a:pt x="3216" y="6529"/>
                    </a:lnTo>
                    <a:lnTo>
                      <a:pt x="2775" y="7165"/>
                    </a:lnTo>
                    <a:lnTo>
                      <a:pt x="2351" y="7818"/>
                    </a:lnTo>
                    <a:lnTo>
                      <a:pt x="1959" y="8503"/>
                    </a:lnTo>
                    <a:lnTo>
                      <a:pt x="1600" y="9205"/>
                    </a:lnTo>
                    <a:lnTo>
                      <a:pt x="1274" y="9923"/>
                    </a:lnTo>
                    <a:lnTo>
                      <a:pt x="980" y="10657"/>
                    </a:lnTo>
                    <a:lnTo>
                      <a:pt x="849" y="11033"/>
                    </a:lnTo>
                    <a:lnTo>
                      <a:pt x="719" y="11408"/>
                    </a:lnTo>
                    <a:lnTo>
                      <a:pt x="604" y="11800"/>
                    </a:lnTo>
                    <a:lnTo>
                      <a:pt x="507" y="12175"/>
                    </a:lnTo>
                    <a:lnTo>
                      <a:pt x="409" y="12567"/>
                    </a:lnTo>
                    <a:lnTo>
                      <a:pt x="327" y="12975"/>
                    </a:lnTo>
                    <a:lnTo>
                      <a:pt x="245" y="13366"/>
                    </a:lnTo>
                    <a:lnTo>
                      <a:pt x="180" y="13774"/>
                    </a:lnTo>
                    <a:lnTo>
                      <a:pt x="131" y="14166"/>
                    </a:lnTo>
                    <a:lnTo>
                      <a:pt x="82" y="14574"/>
                    </a:lnTo>
                    <a:lnTo>
                      <a:pt x="50" y="14998"/>
                    </a:lnTo>
                    <a:lnTo>
                      <a:pt x="17" y="15406"/>
                    </a:lnTo>
                    <a:lnTo>
                      <a:pt x="1" y="15831"/>
                    </a:lnTo>
                    <a:lnTo>
                      <a:pt x="1" y="16239"/>
                    </a:lnTo>
                    <a:lnTo>
                      <a:pt x="1" y="16663"/>
                    </a:lnTo>
                    <a:lnTo>
                      <a:pt x="17" y="17071"/>
                    </a:lnTo>
                    <a:lnTo>
                      <a:pt x="50" y="17495"/>
                    </a:lnTo>
                    <a:lnTo>
                      <a:pt x="82" y="17903"/>
                    </a:lnTo>
                    <a:lnTo>
                      <a:pt x="131" y="18311"/>
                    </a:lnTo>
                    <a:lnTo>
                      <a:pt x="180" y="18719"/>
                    </a:lnTo>
                    <a:lnTo>
                      <a:pt x="245" y="19111"/>
                    </a:lnTo>
                    <a:lnTo>
                      <a:pt x="327" y="19519"/>
                    </a:lnTo>
                    <a:lnTo>
                      <a:pt x="409" y="19910"/>
                    </a:lnTo>
                    <a:lnTo>
                      <a:pt x="507" y="20302"/>
                    </a:lnTo>
                    <a:lnTo>
                      <a:pt x="604" y="20694"/>
                    </a:lnTo>
                    <a:lnTo>
                      <a:pt x="719" y="21069"/>
                    </a:lnTo>
                    <a:lnTo>
                      <a:pt x="849" y="21444"/>
                    </a:lnTo>
                    <a:lnTo>
                      <a:pt x="980" y="21820"/>
                    </a:lnTo>
                    <a:lnTo>
                      <a:pt x="1274" y="22570"/>
                    </a:lnTo>
                    <a:lnTo>
                      <a:pt x="1600" y="23288"/>
                    </a:lnTo>
                    <a:lnTo>
                      <a:pt x="1959" y="23990"/>
                    </a:lnTo>
                    <a:lnTo>
                      <a:pt x="2351" y="24659"/>
                    </a:lnTo>
                    <a:lnTo>
                      <a:pt x="2775" y="25328"/>
                    </a:lnTo>
                    <a:lnTo>
                      <a:pt x="3216" y="25965"/>
                    </a:lnTo>
                    <a:lnTo>
                      <a:pt x="3705" y="26569"/>
                    </a:lnTo>
                    <a:lnTo>
                      <a:pt x="4211" y="27156"/>
                    </a:lnTo>
                    <a:lnTo>
                      <a:pt x="4750" y="27727"/>
                    </a:lnTo>
                    <a:lnTo>
                      <a:pt x="5321" y="28266"/>
                    </a:lnTo>
                    <a:lnTo>
                      <a:pt x="5908" y="28772"/>
                    </a:lnTo>
                    <a:lnTo>
                      <a:pt x="6512" y="29261"/>
                    </a:lnTo>
                    <a:lnTo>
                      <a:pt x="7165" y="29718"/>
                    </a:lnTo>
                    <a:lnTo>
                      <a:pt x="7818" y="30142"/>
                    </a:lnTo>
                    <a:lnTo>
                      <a:pt x="8503" y="30518"/>
                    </a:lnTo>
                    <a:lnTo>
                      <a:pt x="9205" y="30877"/>
                    </a:lnTo>
                    <a:lnTo>
                      <a:pt x="9923" y="31203"/>
                    </a:lnTo>
                    <a:lnTo>
                      <a:pt x="10657" y="31497"/>
                    </a:lnTo>
                    <a:lnTo>
                      <a:pt x="11032" y="31628"/>
                    </a:lnTo>
                    <a:lnTo>
                      <a:pt x="11408" y="31758"/>
                    </a:lnTo>
                    <a:lnTo>
                      <a:pt x="11799" y="31872"/>
                    </a:lnTo>
                    <a:lnTo>
                      <a:pt x="12175" y="31970"/>
                    </a:lnTo>
                    <a:lnTo>
                      <a:pt x="12566" y="32068"/>
                    </a:lnTo>
                    <a:lnTo>
                      <a:pt x="12958" y="32150"/>
                    </a:lnTo>
                    <a:lnTo>
                      <a:pt x="13366" y="32231"/>
                    </a:lnTo>
                    <a:lnTo>
                      <a:pt x="13758" y="32297"/>
                    </a:lnTo>
                    <a:lnTo>
                      <a:pt x="14166" y="32362"/>
                    </a:lnTo>
                    <a:lnTo>
                      <a:pt x="14574" y="32395"/>
                    </a:lnTo>
                    <a:lnTo>
                      <a:pt x="14982" y="32443"/>
                    </a:lnTo>
                    <a:lnTo>
                      <a:pt x="15406" y="32460"/>
                    </a:lnTo>
                    <a:lnTo>
                      <a:pt x="15814" y="32476"/>
                    </a:lnTo>
                    <a:lnTo>
                      <a:pt x="16238" y="32492"/>
                    </a:lnTo>
                    <a:lnTo>
                      <a:pt x="16663" y="32476"/>
                    </a:lnTo>
                    <a:lnTo>
                      <a:pt x="17071" y="32460"/>
                    </a:lnTo>
                    <a:lnTo>
                      <a:pt x="17495" y="32443"/>
                    </a:lnTo>
                    <a:lnTo>
                      <a:pt x="17903" y="32395"/>
                    </a:lnTo>
                    <a:lnTo>
                      <a:pt x="18311" y="32362"/>
                    </a:lnTo>
                    <a:lnTo>
                      <a:pt x="18719" y="32297"/>
                    </a:lnTo>
                    <a:lnTo>
                      <a:pt x="19110" y="32231"/>
                    </a:lnTo>
                    <a:lnTo>
                      <a:pt x="19518" y="32150"/>
                    </a:lnTo>
                    <a:lnTo>
                      <a:pt x="19910" y="32068"/>
                    </a:lnTo>
                    <a:lnTo>
                      <a:pt x="20302" y="31970"/>
                    </a:lnTo>
                    <a:lnTo>
                      <a:pt x="20693" y="31872"/>
                    </a:lnTo>
                    <a:lnTo>
                      <a:pt x="21069" y="31758"/>
                    </a:lnTo>
                    <a:lnTo>
                      <a:pt x="21444" y="31628"/>
                    </a:lnTo>
                    <a:lnTo>
                      <a:pt x="21819" y="31497"/>
                    </a:lnTo>
                    <a:lnTo>
                      <a:pt x="22570" y="31203"/>
                    </a:lnTo>
                    <a:lnTo>
                      <a:pt x="23288" y="30877"/>
                    </a:lnTo>
                    <a:lnTo>
                      <a:pt x="23990" y="30518"/>
                    </a:lnTo>
                    <a:lnTo>
                      <a:pt x="24659" y="30142"/>
                    </a:lnTo>
                    <a:lnTo>
                      <a:pt x="25328" y="29718"/>
                    </a:lnTo>
                    <a:lnTo>
                      <a:pt x="25965" y="29261"/>
                    </a:lnTo>
                    <a:lnTo>
                      <a:pt x="26568" y="28772"/>
                    </a:lnTo>
                    <a:lnTo>
                      <a:pt x="27156" y="28266"/>
                    </a:lnTo>
                    <a:lnTo>
                      <a:pt x="27727" y="27727"/>
                    </a:lnTo>
                    <a:lnTo>
                      <a:pt x="28266" y="27156"/>
                    </a:lnTo>
                    <a:lnTo>
                      <a:pt x="28771" y="26569"/>
                    </a:lnTo>
                    <a:lnTo>
                      <a:pt x="29261" y="25965"/>
                    </a:lnTo>
                    <a:lnTo>
                      <a:pt x="29702" y="25328"/>
                    </a:lnTo>
                    <a:lnTo>
                      <a:pt x="30126" y="24659"/>
                    </a:lnTo>
                    <a:lnTo>
                      <a:pt x="30518" y="23990"/>
                    </a:lnTo>
                    <a:lnTo>
                      <a:pt x="30877" y="23288"/>
                    </a:lnTo>
                    <a:lnTo>
                      <a:pt x="31203" y="22570"/>
                    </a:lnTo>
                    <a:lnTo>
                      <a:pt x="31497" y="21820"/>
                    </a:lnTo>
                    <a:lnTo>
                      <a:pt x="31627" y="21444"/>
                    </a:lnTo>
                    <a:lnTo>
                      <a:pt x="31758" y="21069"/>
                    </a:lnTo>
                    <a:lnTo>
                      <a:pt x="31872" y="20694"/>
                    </a:lnTo>
                    <a:lnTo>
                      <a:pt x="31970" y="20302"/>
                    </a:lnTo>
                    <a:lnTo>
                      <a:pt x="32068" y="19910"/>
                    </a:lnTo>
                    <a:lnTo>
                      <a:pt x="32150" y="19519"/>
                    </a:lnTo>
                    <a:lnTo>
                      <a:pt x="32231" y="19111"/>
                    </a:lnTo>
                    <a:lnTo>
                      <a:pt x="32296" y="18719"/>
                    </a:lnTo>
                    <a:lnTo>
                      <a:pt x="32345" y="18311"/>
                    </a:lnTo>
                    <a:lnTo>
                      <a:pt x="32394" y="17903"/>
                    </a:lnTo>
                    <a:lnTo>
                      <a:pt x="32443" y="17495"/>
                    </a:lnTo>
                    <a:lnTo>
                      <a:pt x="32460" y="17071"/>
                    </a:lnTo>
                    <a:lnTo>
                      <a:pt x="32476" y="16663"/>
                    </a:lnTo>
                    <a:lnTo>
                      <a:pt x="32476" y="16239"/>
                    </a:lnTo>
                    <a:lnTo>
                      <a:pt x="32476" y="15831"/>
                    </a:lnTo>
                    <a:lnTo>
                      <a:pt x="32460" y="15406"/>
                    </a:lnTo>
                    <a:lnTo>
                      <a:pt x="32443" y="14998"/>
                    </a:lnTo>
                    <a:lnTo>
                      <a:pt x="32394" y="14574"/>
                    </a:lnTo>
                    <a:lnTo>
                      <a:pt x="32345" y="14166"/>
                    </a:lnTo>
                    <a:lnTo>
                      <a:pt x="32296" y="13774"/>
                    </a:lnTo>
                    <a:lnTo>
                      <a:pt x="32231" y="13366"/>
                    </a:lnTo>
                    <a:lnTo>
                      <a:pt x="32150" y="12975"/>
                    </a:lnTo>
                    <a:lnTo>
                      <a:pt x="32068" y="12567"/>
                    </a:lnTo>
                    <a:lnTo>
                      <a:pt x="31970" y="12175"/>
                    </a:lnTo>
                    <a:lnTo>
                      <a:pt x="31872" y="11800"/>
                    </a:lnTo>
                    <a:lnTo>
                      <a:pt x="31758" y="11408"/>
                    </a:lnTo>
                    <a:lnTo>
                      <a:pt x="31627" y="11033"/>
                    </a:lnTo>
                    <a:lnTo>
                      <a:pt x="31497" y="10657"/>
                    </a:lnTo>
                    <a:lnTo>
                      <a:pt x="31203" y="9923"/>
                    </a:lnTo>
                    <a:lnTo>
                      <a:pt x="30877" y="9205"/>
                    </a:lnTo>
                    <a:lnTo>
                      <a:pt x="30518" y="8503"/>
                    </a:lnTo>
                    <a:lnTo>
                      <a:pt x="30126" y="7818"/>
                    </a:lnTo>
                    <a:lnTo>
                      <a:pt x="29702" y="7165"/>
                    </a:lnTo>
                    <a:lnTo>
                      <a:pt x="29261" y="6529"/>
                    </a:lnTo>
                    <a:lnTo>
                      <a:pt x="28771" y="5908"/>
                    </a:lnTo>
                    <a:lnTo>
                      <a:pt x="28266" y="5321"/>
                    </a:lnTo>
                    <a:lnTo>
                      <a:pt x="27727" y="4750"/>
                    </a:lnTo>
                    <a:lnTo>
                      <a:pt x="27156" y="4211"/>
                    </a:lnTo>
                    <a:lnTo>
                      <a:pt x="26568" y="3705"/>
                    </a:lnTo>
                    <a:lnTo>
                      <a:pt x="25965" y="3232"/>
                    </a:lnTo>
                    <a:lnTo>
                      <a:pt x="25328" y="2775"/>
                    </a:lnTo>
                    <a:lnTo>
                      <a:pt x="24659" y="2351"/>
                    </a:lnTo>
                    <a:lnTo>
                      <a:pt x="23990" y="1959"/>
                    </a:lnTo>
                    <a:lnTo>
                      <a:pt x="23288" y="1600"/>
                    </a:lnTo>
                    <a:lnTo>
                      <a:pt x="22570" y="1274"/>
                    </a:lnTo>
                    <a:lnTo>
                      <a:pt x="21819" y="980"/>
                    </a:lnTo>
                    <a:lnTo>
                      <a:pt x="21444" y="850"/>
                    </a:lnTo>
                    <a:lnTo>
                      <a:pt x="21069" y="735"/>
                    </a:lnTo>
                    <a:lnTo>
                      <a:pt x="20693" y="621"/>
                    </a:lnTo>
                    <a:lnTo>
                      <a:pt x="20302" y="507"/>
                    </a:lnTo>
                    <a:lnTo>
                      <a:pt x="19910" y="409"/>
                    </a:lnTo>
                    <a:lnTo>
                      <a:pt x="19518" y="327"/>
                    </a:lnTo>
                    <a:lnTo>
                      <a:pt x="19110" y="246"/>
                    </a:lnTo>
                    <a:lnTo>
                      <a:pt x="18719" y="180"/>
                    </a:lnTo>
                    <a:lnTo>
                      <a:pt x="18311" y="131"/>
                    </a:lnTo>
                    <a:lnTo>
                      <a:pt x="17903" y="83"/>
                    </a:lnTo>
                    <a:lnTo>
                      <a:pt x="17495" y="50"/>
                    </a:lnTo>
                    <a:lnTo>
                      <a:pt x="17071" y="17"/>
                    </a:lnTo>
                    <a:lnTo>
                      <a:pt x="16663"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5" name="Google Shape;215;p4">
                <a:extLst>
                  <a:ext uri="{FF2B5EF4-FFF2-40B4-BE49-F238E27FC236}">
                    <a16:creationId xmlns:a16="http://schemas.microsoft.com/office/drawing/2014/main" id="{530CECC8-7010-A6CD-1CA1-1BED27A80C22}"/>
                  </a:ext>
                </a:extLst>
              </p:cNvPr>
              <p:cNvSpPr/>
              <p:nvPr/>
            </p:nvSpPr>
            <p:spPr>
              <a:xfrm>
                <a:off x="3216689" y="2694280"/>
                <a:ext cx="289331" cy="289523"/>
              </a:xfrm>
              <a:custGeom>
                <a:avLst/>
                <a:gdLst/>
                <a:ahLst/>
                <a:cxnLst/>
                <a:rect l="l" t="t" r="r" b="b"/>
                <a:pathLst>
                  <a:path w="24121" h="24137" extrusionOk="0">
                    <a:moveTo>
                      <a:pt x="12060" y="1"/>
                    </a:moveTo>
                    <a:lnTo>
                      <a:pt x="11440" y="17"/>
                    </a:lnTo>
                    <a:lnTo>
                      <a:pt x="10820" y="66"/>
                    </a:lnTo>
                    <a:lnTo>
                      <a:pt x="10216" y="131"/>
                    </a:lnTo>
                    <a:lnTo>
                      <a:pt x="9629" y="245"/>
                    </a:lnTo>
                    <a:lnTo>
                      <a:pt x="9041" y="376"/>
                    </a:lnTo>
                    <a:lnTo>
                      <a:pt x="8470" y="539"/>
                    </a:lnTo>
                    <a:lnTo>
                      <a:pt x="7915" y="735"/>
                    </a:lnTo>
                    <a:lnTo>
                      <a:pt x="7360" y="947"/>
                    </a:lnTo>
                    <a:lnTo>
                      <a:pt x="6838" y="1192"/>
                    </a:lnTo>
                    <a:lnTo>
                      <a:pt x="6316" y="1453"/>
                    </a:lnTo>
                    <a:lnTo>
                      <a:pt x="5810" y="1747"/>
                    </a:lnTo>
                    <a:lnTo>
                      <a:pt x="5320" y="2057"/>
                    </a:lnTo>
                    <a:lnTo>
                      <a:pt x="4847" y="2400"/>
                    </a:lnTo>
                    <a:lnTo>
                      <a:pt x="4390" y="2759"/>
                    </a:lnTo>
                    <a:lnTo>
                      <a:pt x="3950" y="3134"/>
                    </a:lnTo>
                    <a:lnTo>
                      <a:pt x="3525" y="3526"/>
                    </a:lnTo>
                    <a:lnTo>
                      <a:pt x="3134" y="3950"/>
                    </a:lnTo>
                    <a:lnTo>
                      <a:pt x="2758" y="4390"/>
                    </a:lnTo>
                    <a:lnTo>
                      <a:pt x="2399" y="4847"/>
                    </a:lnTo>
                    <a:lnTo>
                      <a:pt x="2057" y="5321"/>
                    </a:lnTo>
                    <a:lnTo>
                      <a:pt x="1747" y="5810"/>
                    </a:lnTo>
                    <a:lnTo>
                      <a:pt x="1453" y="6316"/>
                    </a:lnTo>
                    <a:lnTo>
                      <a:pt x="1192" y="6838"/>
                    </a:lnTo>
                    <a:lnTo>
                      <a:pt x="947" y="7361"/>
                    </a:lnTo>
                    <a:lnTo>
                      <a:pt x="735" y="7915"/>
                    </a:lnTo>
                    <a:lnTo>
                      <a:pt x="539" y="8470"/>
                    </a:lnTo>
                    <a:lnTo>
                      <a:pt x="376" y="9041"/>
                    </a:lnTo>
                    <a:lnTo>
                      <a:pt x="245" y="9629"/>
                    </a:lnTo>
                    <a:lnTo>
                      <a:pt x="131" y="10233"/>
                    </a:lnTo>
                    <a:lnTo>
                      <a:pt x="66" y="10837"/>
                    </a:lnTo>
                    <a:lnTo>
                      <a:pt x="17" y="11440"/>
                    </a:lnTo>
                    <a:lnTo>
                      <a:pt x="0" y="12061"/>
                    </a:lnTo>
                    <a:lnTo>
                      <a:pt x="17" y="12681"/>
                    </a:lnTo>
                    <a:lnTo>
                      <a:pt x="66" y="13301"/>
                    </a:lnTo>
                    <a:lnTo>
                      <a:pt x="131" y="13905"/>
                    </a:lnTo>
                    <a:lnTo>
                      <a:pt x="245" y="14492"/>
                    </a:lnTo>
                    <a:lnTo>
                      <a:pt x="376" y="15080"/>
                    </a:lnTo>
                    <a:lnTo>
                      <a:pt x="539" y="15651"/>
                    </a:lnTo>
                    <a:lnTo>
                      <a:pt x="735" y="16206"/>
                    </a:lnTo>
                    <a:lnTo>
                      <a:pt x="947" y="16760"/>
                    </a:lnTo>
                    <a:lnTo>
                      <a:pt x="1192" y="17299"/>
                    </a:lnTo>
                    <a:lnTo>
                      <a:pt x="1453" y="17821"/>
                    </a:lnTo>
                    <a:lnTo>
                      <a:pt x="1747" y="18327"/>
                    </a:lnTo>
                    <a:lnTo>
                      <a:pt x="2057" y="18817"/>
                    </a:lnTo>
                    <a:lnTo>
                      <a:pt x="2399" y="19290"/>
                    </a:lnTo>
                    <a:lnTo>
                      <a:pt x="2758" y="19747"/>
                    </a:lnTo>
                    <a:lnTo>
                      <a:pt x="3134" y="20171"/>
                    </a:lnTo>
                    <a:lnTo>
                      <a:pt x="3525" y="20595"/>
                    </a:lnTo>
                    <a:lnTo>
                      <a:pt x="3950" y="21003"/>
                    </a:lnTo>
                    <a:lnTo>
                      <a:pt x="4390" y="21379"/>
                    </a:lnTo>
                    <a:lnTo>
                      <a:pt x="4847" y="21738"/>
                    </a:lnTo>
                    <a:lnTo>
                      <a:pt x="5320" y="22064"/>
                    </a:lnTo>
                    <a:lnTo>
                      <a:pt x="5810" y="22391"/>
                    </a:lnTo>
                    <a:lnTo>
                      <a:pt x="6316" y="22668"/>
                    </a:lnTo>
                    <a:lnTo>
                      <a:pt x="6838" y="22945"/>
                    </a:lnTo>
                    <a:lnTo>
                      <a:pt x="7360" y="23174"/>
                    </a:lnTo>
                    <a:lnTo>
                      <a:pt x="7915" y="23402"/>
                    </a:lnTo>
                    <a:lnTo>
                      <a:pt x="8470" y="23582"/>
                    </a:lnTo>
                    <a:lnTo>
                      <a:pt x="9041" y="23745"/>
                    </a:lnTo>
                    <a:lnTo>
                      <a:pt x="9629" y="23892"/>
                    </a:lnTo>
                    <a:lnTo>
                      <a:pt x="10216" y="23990"/>
                    </a:lnTo>
                    <a:lnTo>
                      <a:pt x="10820" y="24071"/>
                    </a:lnTo>
                    <a:lnTo>
                      <a:pt x="11440" y="24120"/>
                    </a:lnTo>
                    <a:lnTo>
                      <a:pt x="12060" y="24137"/>
                    </a:lnTo>
                    <a:lnTo>
                      <a:pt x="12680" y="24120"/>
                    </a:lnTo>
                    <a:lnTo>
                      <a:pt x="13301" y="24071"/>
                    </a:lnTo>
                    <a:lnTo>
                      <a:pt x="13904" y="23990"/>
                    </a:lnTo>
                    <a:lnTo>
                      <a:pt x="14492" y="23892"/>
                    </a:lnTo>
                    <a:lnTo>
                      <a:pt x="15079" y="23745"/>
                    </a:lnTo>
                    <a:lnTo>
                      <a:pt x="15651" y="23582"/>
                    </a:lnTo>
                    <a:lnTo>
                      <a:pt x="16205" y="23402"/>
                    </a:lnTo>
                    <a:lnTo>
                      <a:pt x="16760" y="23174"/>
                    </a:lnTo>
                    <a:lnTo>
                      <a:pt x="17299" y="22945"/>
                    </a:lnTo>
                    <a:lnTo>
                      <a:pt x="17805" y="22668"/>
                    </a:lnTo>
                    <a:lnTo>
                      <a:pt x="18311" y="22391"/>
                    </a:lnTo>
                    <a:lnTo>
                      <a:pt x="18800" y="22064"/>
                    </a:lnTo>
                    <a:lnTo>
                      <a:pt x="19273" y="21738"/>
                    </a:lnTo>
                    <a:lnTo>
                      <a:pt x="19730" y="21379"/>
                    </a:lnTo>
                    <a:lnTo>
                      <a:pt x="20171" y="21003"/>
                    </a:lnTo>
                    <a:lnTo>
                      <a:pt x="20595" y="20595"/>
                    </a:lnTo>
                    <a:lnTo>
                      <a:pt x="20987" y="20171"/>
                    </a:lnTo>
                    <a:lnTo>
                      <a:pt x="21379" y="19747"/>
                    </a:lnTo>
                    <a:lnTo>
                      <a:pt x="21738" y="19290"/>
                    </a:lnTo>
                    <a:lnTo>
                      <a:pt x="22064" y="18817"/>
                    </a:lnTo>
                    <a:lnTo>
                      <a:pt x="22374" y="18327"/>
                    </a:lnTo>
                    <a:lnTo>
                      <a:pt x="22668" y="17821"/>
                    </a:lnTo>
                    <a:lnTo>
                      <a:pt x="22945" y="17299"/>
                    </a:lnTo>
                    <a:lnTo>
                      <a:pt x="23174" y="16760"/>
                    </a:lnTo>
                    <a:lnTo>
                      <a:pt x="23402" y="16206"/>
                    </a:lnTo>
                    <a:lnTo>
                      <a:pt x="23582" y="15651"/>
                    </a:lnTo>
                    <a:lnTo>
                      <a:pt x="23745" y="15080"/>
                    </a:lnTo>
                    <a:lnTo>
                      <a:pt x="23875" y="14492"/>
                    </a:lnTo>
                    <a:lnTo>
                      <a:pt x="23990" y="13905"/>
                    </a:lnTo>
                    <a:lnTo>
                      <a:pt x="24071" y="13301"/>
                    </a:lnTo>
                    <a:lnTo>
                      <a:pt x="24104" y="12681"/>
                    </a:lnTo>
                    <a:lnTo>
                      <a:pt x="24120" y="12061"/>
                    </a:lnTo>
                    <a:lnTo>
                      <a:pt x="24104" y="11440"/>
                    </a:lnTo>
                    <a:lnTo>
                      <a:pt x="24071" y="10837"/>
                    </a:lnTo>
                    <a:lnTo>
                      <a:pt x="23990" y="10233"/>
                    </a:lnTo>
                    <a:lnTo>
                      <a:pt x="23875" y="9629"/>
                    </a:lnTo>
                    <a:lnTo>
                      <a:pt x="23745" y="9041"/>
                    </a:lnTo>
                    <a:lnTo>
                      <a:pt x="23582" y="8470"/>
                    </a:lnTo>
                    <a:lnTo>
                      <a:pt x="23402" y="7915"/>
                    </a:lnTo>
                    <a:lnTo>
                      <a:pt x="23174" y="7361"/>
                    </a:lnTo>
                    <a:lnTo>
                      <a:pt x="22945" y="6838"/>
                    </a:lnTo>
                    <a:lnTo>
                      <a:pt x="22668" y="6316"/>
                    </a:lnTo>
                    <a:lnTo>
                      <a:pt x="22374" y="5810"/>
                    </a:lnTo>
                    <a:lnTo>
                      <a:pt x="22064" y="5321"/>
                    </a:lnTo>
                    <a:lnTo>
                      <a:pt x="21738" y="4847"/>
                    </a:lnTo>
                    <a:lnTo>
                      <a:pt x="21379" y="4390"/>
                    </a:lnTo>
                    <a:lnTo>
                      <a:pt x="20987" y="3950"/>
                    </a:lnTo>
                    <a:lnTo>
                      <a:pt x="20595" y="3526"/>
                    </a:lnTo>
                    <a:lnTo>
                      <a:pt x="20171" y="3134"/>
                    </a:lnTo>
                    <a:lnTo>
                      <a:pt x="19730" y="2759"/>
                    </a:lnTo>
                    <a:lnTo>
                      <a:pt x="19273" y="2400"/>
                    </a:lnTo>
                    <a:lnTo>
                      <a:pt x="18800" y="2057"/>
                    </a:lnTo>
                    <a:lnTo>
                      <a:pt x="18311" y="1747"/>
                    </a:lnTo>
                    <a:lnTo>
                      <a:pt x="17805" y="1453"/>
                    </a:lnTo>
                    <a:lnTo>
                      <a:pt x="17299" y="1192"/>
                    </a:lnTo>
                    <a:lnTo>
                      <a:pt x="16760" y="947"/>
                    </a:lnTo>
                    <a:lnTo>
                      <a:pt x="16205" y="735"/>
                    </a:lnTo>
                    <a:lnTo>
                      <a:pt x="15651" y="539"/>
                    </a:lnTo>
                    <a:lnTo>
                      <a:pt x="15079" y="376"/>
                    </a:lnTo>
                    <a:lnTo>
                      <a:pt x="14492" y="245"/>
                    </a:lnTo>
                    <a:lnTo>
                      <a:pt x="13904" y="131"/>
                    </a:lnTo>
                    <a:lnTo>
                      <a:pt x="13301" y="66"/>
                    </a:lnTo>
                    <a:lnTo>
                      <a:pt x="12680" y="17"/>
                    </a:lnTo>
                    <a:lnTo>
                      <a:pt x="12060"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6" name="Google Shape;216;p4">
                <a:extLst>
                  <a:ext uri="{FF2B5EF4-FFF2-40B4-BE49-F238E27FC236}">
                    <a16:creationId xmlns:a16="http://schemas.microsoft.com/office/drawing/2014/main" id="{3FEFAFFA-0272-757D-10AB-10031397A5A6}"/>
                  </a:ext>
                </a:extLst>
              </p:cNvPr>
              <p:cNvSpPr/>
              <p:nvPr/>
            </p:nvSpPr>
            <p:spPr>
              <a:xfrm>
                <a:off x="3216689" y="2694280"/>
                <a:ext cx="289331" cy="289523"/>
              </a:xfrm>
              <a:custGeom>
                <a:avLst/>
                <a:gdLst/>
                <a:ahLst/>
                <a:cxnLst/>
                <a:rect l="l" t="t" r="r" b="b"/>
                <a:pathLst>
                  <a:path w="24121" h="24137" fill="none" extrusionOk="0">
                    <a:moveTo>
                      <a:pt x="24120" y="12061"/>
                    </a:moveTo>
                    <a:lnTo>
                      <a:pt x="24120" y="12061"/>
                    </a:lnTo>
                    <a:lnTo>
                      <a:pt x="24104" y="12681"/>
                    </a:lnTo>
                    <a:lnTo>
                      <a:pt x="24071" y="13301"/>
                    </a:lnTo>
                    <a:lnTo>
                      <a:pt x="23990" y="13905"/>
                    </a:lnTo>
                    <a:lnTo>
                      <a:pt x="23875" y="14492"/>
                    </a:lnTo>
                    <a:lnTo>
                      <a:pt x="23745" y="15080"/>
                    </a:lnTo>
                    <a:lnTo>
                      <a:pt x="23582" y="15651"/>
                    </a:lnTo>
                    <a:lnTo>
                      <a:pt x="23402" y="16206"/>
                    </a:lnTo>
                    <a:lnTo>
                      <a:pt x="23174" y="16760"/>
                    </a:lnTo>
                    <a:lnTo>
                      <a:pt x="22945" y="17299"/>
                    </a:lnTo>
                    <a:lnTo>
                      <a:pt x="22668" y="17821"/>
                    </a:lnTo>
                    <a:lnTo>
                      <a:pt x="22374" y="18327"/>
                    </a:lnTo>
                    <a:lnTo>
                      <a:pt x="22064" y="18817"/>
                    </a:lnTo>
                    <a:lnTo>
                      <a:pt x="21738" y="19290"/>
                    </a:lnTo>
                    <a:lnTo>
                      <a:pt x="21379" y="19747"/>
                    </a:lnTo>
                    <a:lnTo>
                      <a:pt x="20987" y="20171"/>
                    </a:lnTo>
                    <a:lnTo>
                      <a:pt x="20595" y="20595"/>
                    </a:lnTo>
                    <a:lnTo>
                      <a:pt x="20171" y="21003"/>
                    </a:lnTo>
                    <a:lnTo>
                      <a:pt x="19730" y="21379"/>
                    </a:lnTo>
                    <a:lnTo>
                      <a:pt x="19273" y="21738"/>
                    </a:lnTo>
                    <a:lnTo>
                      <a:pt x="18800" y="22064"/>
                    </a:lnTo>
                    <a:lnTo>
                      <a:pt x="18311" y="22391"/>
                    </a:lnTo>
                    <a:lnTo>
                      <a:pt x="17805" y="22668"/>
                    </a:lnTo>
                    <a:lnTo>
                      <a:pt x="17299" y="22945"/>
                    </a:lnTo>
                    <a:lnTo>
                      <a:pt x="16760" y="23174"/>
                    </a:lnTo>
                    <a:lnTo>
                      <a:pt x="16205" y="23402"/>
                    </a:lnTo>
                    <a:lnTo>
                      <a:pt x="15651" y="23582"/>
                    </a:lnTo>
                    <a:lnTo>
                      <a:pt x="15079" y="23745"/>
                    </a:lnTo>
                    <a:lnTo>
                      <a:pt x="14492" y="23892"/>
                    </a:lnTo>
                    <a:lnTo>
                      <a:pt x="13904" y="23990"/>
                    </a:lnTo>
                    <a:lnTo>
                      <a:pt x="13301" y="24071"/>
                    </a:lnTo>
                    <a:lnTo>
                      <a:pt x="12680" y="24120"/>
                    </a:lnTo>
                    <a:lnTo>
                      <a:pt x="12060" y="24137"/>
                    </a:lnTo>
                    <a:lnTo>
                      <a:pt x="12060" y="24137"/>
                    </a:lnTo>
                    <a:lnTo>
                      <a:pt x="11440" y="24120"/>
                    </a:lnTo>
                    <a:lnTo>
                      <a:pt x="10820" y="24071"/>
                    </a:lnTo>
                    <a:lnTo>
                      <a:pt x="10216" y="23990"/>
                    </a:lnTo>
                    <a:lnTo>
                      <a:pt x="9629" y="23892"/>
                    </a:lnTo>
                    <a:lnTo>
                      <a:pt x="9041" y="23745"/>
                    </a:lnTo>
                    <a:lnTo>
                      <a:pt x="8470" y="23582"/>
                    </a:lnTo>
                    <a:lnTo>
                      <a:pt x="7915" y="23402"/>
                    </a:lnTo>
                    <a:lnTo>
                      <a:pt x="7360" y="23174"/>
                    </a:lnTo>
                    <a:lnTo>
                      <a:pt x="6838" y="22945"/>
                    </a:lnTo>
                    <a:lnTo>
                      <a:pt x="6316" y="22668"/>
                    </a:lnTo>
                    <a:lnTo>
                      <a:pt x="5810" y="22391"/>
                    </a:lnTo>
                    <a:lnTo>
                      <a:pt x="5320" y="22064"/>
                    </a:lnTo>
                    <a:lnTo>
                      <a:pt x="4847" y="21738"/>
                    </a:lnTo>
                    <a:lnTo>
                      <a:pt x="4390" y="21379"/>
                    </a:lnTo>
                    <a:lnTo>
                      <a:pt x="3950" y="21003"/>
                    </a:lnTo>
                    <a:lnTo>
                      <a:pt x="3525" y="20595"/>
                    </a:lnTo>
                    <a:lnTo>
                      <a:pt x="3134" y="20171"/>
                    </a:lnTo>
                    <a:lnTo>
                      <a:pt x="2758" y="19747"/>
                    </a:lnTo>
                    <a:lnTo>
                      <a:pt x="2399" y="19290"/>
                    </a:lnTo>
                    <a:lnTo>
                      <a:pt x="2057" y="18817"/>
                    </a:lnTo>
                    <a:lnTo>
                      <a:pt x="1747" y="18327"/>
                    </a:lnTo>
                    <a:lnTo>
                      <a:pt x="1453" y="17821"/>
                    </a:lnTo>
                    <a:lnTo>
                      <a:pt x="1192" y="17299"/>
                    </a:lnTo>
                    <a:lnTo>
                      <a:pt x="947" y="16760"/>
                    </a:lnTo>
                    <a:lnTo>
                      <a:pt x="735" y="16206"/>
                    </a:lnTo>
                    <a:lnTo>
                      <a:pt x="539" y="15651"/>
                    </a:lnTo>
                    <a:lnTo>
                      <a:pt x="376" y="15080"/>
                    </a:lnTo>
                    <a:lnTo>
                      <a:pt x="245" y="14492"/>
                    </a:lnTo>
                    <a:lnTo>
                      <a:pt x="131" y="13905"/>
                    </a:lnTo>
                    <a:lnTo>
                      <a:pt x="66" y="13301"/>
                    </a:lnTo>
                    <a:lnTo>
                      <a:pt x="17" y="12681"/>
                    </a:lnTo>
                    <a:lnTo>
                      <a:pt x="0" y="12061"/>
                    </a:lnTo>
                    <a:lnTo>
                      <a:pt x="0" y="12061"/>
                    </a:lnTo>
                    <a:lnTo>
                      <a:pt x="17" y="11440"/>
                    </a:lnTo>
                    <a:lnTo>
                      <a:pt x="66" y="10837"/>
                    </a:lnTo>
                    <a:lnTo>
                      <a:pt x="131" y="10233"/>
                    </a:lnTo>
                    <a:lnTo>
                      <a:pt x="245" y="9629"/>
                    </a:lnTo>
                    <a:lnTo>
                      <a:pt x="376" y="9041"/>
                    </a:lnTo>
                    <a:lnTo>
                      <a:pt x="539" y="8470"/>
                    </a:lnTo>
                    <a:lnTo>
                      <a:pt x="735" y="7915"/>
                    </a:lnTo>
                    <a:lnTo>
                      <a:pt x="947" y="7361"/>
                    </a:lnTo>
                    <a:lnTo>
                      <a:pt x="1192" y="6838"/>
                    </a:lnTo>
                    <a:lnTo>
                      <a:pt x="1453" y="6316"/>
                    </a:lnTo>
                    <a:lnTo>
                      <a:pt x="1747" y="5810"/>
                    </a:lnTo>
                    <a:lnTo>
                      <a:pt x="2057" y="5321"/>
                    </a:lnTo>
                    <a:lnTo>
                      <a:pt x="2399" y="4847"/>
                    </a:lnTo>
                    <a:lnTo>
                      <a:pt x="2758" y="4390"/>
                    </a:lnTo>
                    <a:lnTo>
                      <a:pt x="3134" y="3950"/>
                    </a:lnTo>
                    <a:lnTo>
                      <a:pt x="3525" y="3526"/>
                    </a:lnTo>
                    <a:lnTo>
                      <a:pt x="3950" y="3134"/>
                    </a:lnTo>
                    <a:lnTo>
                      <a:pt x="4390" y="2759"/>
                    </a:lnTo>
                    <a:lnTo>
                      <a:pt x="4847" y="2400"/>
                    </a:lnTo>
                    <a:lnTo>
                      <a:pt x="5320" y="2057"/>
                    </a:lnTo>
                    <a:lnTo>
                      <a:pt x="5810" y="1747"/>
                    </a:lnTo>
                    <a:lnTo>
                      <a:pt x="6316" y="1453"/>
                    </a:lnTo>
                    <a:lnTo>
                      <a:pt x="6838" y="1192"/>
                    </a:lnTo>
                    <a:lnTo>
                      <a:pt x="7360" y="947"/>
                    </a:lnTo>
                    <a:lnTo>
                      <a:pt x="7915" y="735"/>
                    </a:lnTo>
                    <a:lnTo>
                      <a:pt x="8470" y="539"/>
                    </a:lnTo>
                    <a:lnTo>
                      <a:pt x="9041" y="376"/>
                    </a:lnTo>
                    <a:lnTo>
                      <a:pt x="9629" y="245"/>
                    </a:lnTo>
                    <a:lnTo>
                      <a:pt x="10216" y="131"/>
                    </a:lnTo>
                    <a:lnTo>
                      <a:pt x="10820" y="66"/>
                    </a:lnTo>
                    <a:lnTo>
                      <a:pt x="11440" y="17"/>
                    </a:lnTo>
                    <a:lnTo>
                      <a:pt x="12060" y="1"/>
                    </a:lnTo>
                    <a:lnTo>
                      <a:pt x="12060" y="1"/>
                    </a:lnTo>
                    <a:lnTo>
                      <a:pt x="12680" y="17"/>
                    </a:lnTo>
                    <a:lnTo>
                      <a:pt x="13301" y="66"/>
                    </a:lnTo>
                    <a:lnTo>
                      <a:pt x="13904" y="131"/>
                    </a:lnTo>
                    <a:lnTo>
                      <a:pt x="14492" y="245"/>
                    </a:lnTo>
                    <a:lnTo>
                      <a:pt x="15079" y="376"/>
                    </a:lnTo>
                    <a:lnTo>
                      <a:pt x="15651" y="539"/>
                    </a:lnTo>
                    <a:lnTo>
                      <a:pt x="16205" y="735"/>
                    </a:lnTo>
                    <a:lnTo>
                      <a:pt x="16760" y="947"/>
                    </a:lnTo>
                    <a:lnTo>
                      <a:pt x="17299" y="1192"/>
                    </a:lnTo>
                    <a:lnTo>
                      <a:pt x="17805" y="1453"/>
                    </a:lnTo>
                    <a:lnTo>
                      <a:pt x="18311" y="1747"/>
                    </a:lnTo>
                    <a:lnTo>
                      <a:pt x="18800" y="2057"/>
                    </a:lnTo>
                    <a:lnTo>
                      <a:pt x="19273" y="2400"/>
                    </a:lnTo>
                    <a:lnTo>
                      <a:pt x="19730" y="2759"/>
                    </a:lnTo>
                    <a:lnTo>
                      <a:pt x="20171" y="3134"/>
                    </a:lnTo>
                    <a:lnTo>
                      <a:pt x="20595" y="3526"/>
                    </a:lnTo>
                    <a:lnTo>
                      <a:pt x="20987" y="3950"/>
                    </a:lnTo>
                    <a:lnTo>
                      <a:pt x="21379" y="4390"/>
                    </a:lnTo>
                    <a:lnTo>
                      <a:pt x="21738" y="4847"/>
                    </a:lnTo>
                    <a:lnTo>
                      <a:pt x="22064" y="5321"/>
                    </a:lnTo>
                    <a:lnTo>
                      <a:pt x="22374" y="5810"/>
                    </a:lnTo>
                    <a:lnTo>
                      <a:pt x="22668" y="6316"/>
                    </a:lnTo>
                    <a:lnTo>
                      <a:pt x="22945" y="6838"/>
                    </a:lnTo>
                    <a:lnTo>
                      <a:pt x="23174" y="7361"/>
                    </a:lnTo>
                    <a:lnTo>
                      <a:pt x="23402" y="7915"/>
                    </a:lnTo>
                    <a:lnTo>
                      <a:pt x="23582" y="8470"/>
                    </a:lnTo>
                    <a:lnTo>
                      <a:pt x="23745" y="9041"/>
                    </a:lnTo>
                    <a:lnTo>
                      <a:pt x="23875" y="9629"/>
                    </a:lnTo>
                    <a:lnTo>
                      <a:pt x="23990" y="10233"/>
                    </a:lnTo>
                    <a:lnTo>
                      <a:pt x="24071" y="10837"/>
                    </a:lnTo>
                    <a:lnTo>
                      <a:pt x="24104" y="11440"/>
                    </a:lnTo>
                    <a:lnTo>
                      <a:pt x="24120" y="1206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7" name="Google Shape;217;p4">
                <a:extLst>
                  <a:ext uri="{FF2B5EF4-FFF2-40B4-BE49-F238E27FC236}">
                    <a16:creationId xmlns:a16="http://schemas.microsoft.com/office/drawing/2014/main" id="{F512AAB0-4C7B-139C-02F3-A987B06B7F0E}"/>
                  </a:ext>
                </a:extLst>
              </p:cNvPr>
              <p:cNvSpPr/>
              <p:nvPr/>
            </p:nvSpPr>
            <p:spPr>
              <a:xfrm>
                <a:off x="3305755" y="2749879"/>
                <a:ext cx="126271" cy="154256"/>
              </a:xfrm>
              <a:custGeom>
                <a:avLst/>
                <a:gdLst/>
                <a:ahLst/>
                <a:cxnLst/>
                <a:rect l="l" t="t" r="r" b="b"/>
                <a:pathLst>
                  <a:path w="10527" h="12860" extrusionOk="0">
                    <a:moveTo>
                      <a:pt x="4031" y="0"/>
                    </a:moveTo>
                    <a:lnTo>
                      <a:pt x="3803" y="33"/>
                    </a:lnTo>
                    <a:lnTo>
                      <a:pt x="3591" y="66"/>
                    </a:lnTo>
                    <a:lnTo>
                      <a:pt x="3379" y="115"/>
                    </a:lnTo>
                    <a:lnTo>
                      <a:pt x="3167" y="163"/>
                    </a:lnTo>
                    <a:lnTo>
                      <a:pt x="2954" y="229"/>
                    </a:lnTo>
                    <a:lnTo>
                      <a:pt x="2759" y="310"/>
                    </a:lnTo>
                    <a:lnTo>
                      <a:pt x="2563" y="408"/>
                    </a:lnTo>
                    <a:lnTo>
                      <a:pt x="2367" y="506"/>
                    </a:lnTo>
                    <a:lnTo>
                      <a:pt x="2187" y="620"/>
                    </a:lnTo>
                    <a:lnTo>
                      <a:pt x="2008" y="735"/>
                    </a:lnTo>
                    <a:lnTo>
                      <a:pt x="1828" y="865"/>
                    </a:lnTo>
                    <a:lnTo>
                      <a:pt x="1665" y="1012"/>
                    </a:lnTo>
                    <a:lnTo>
                      <a:pt x="1502" y="1159"/>
                    </a:lnTo>
                    <a:lnTo>
                      <a:pt x="1355" y="1306"/>
                    </a:lnTo>
                    <a:lnTo>
                      <a:pt x="1208" y="1469"/>
                    </a:lnTo>
                    <a:lnTo>
                      <a:pt x="1078" y="1649"/>
                    </a:lnTo>
                    <a:lnTo>
                      <a:pt x="947" y="1828"/>
                    </a:lnTo>
                    <a:lnTo>
                      <a:pt x="817" y="2008"/>
                    </a:lnTo>
                    <a:lnTo>
                      <a:pt x="702" y="2187"/>
                    </a:lnTo>
                    <a:lnTo>
                      <a:pt x="490" y="2579"/>
                    </a:lnTo>
                    <a:lnTo>
                      <a:pt x="327" y="3003"/>
                    </a:lnTo>
                    <a:lnTo>
                      <a:pt x="245" y="3215"/>
                    </a:lnTo>
                    <a:lnTo>
                      <a:pt x="180" y="3427"/>
                    </a:lnTo>
                    <a:lnTo>
                      <a:pt x="131" y="3656"/>
                    </a:lnTo>
                    <a:lnTo>
                      <a:pt x="82" y="3868"/>
                    </a:lnTo>
                    <a:lnTo>
                      <a:pt x="50" y="4096"/>
                    </a:lnTo>
                    <a:lnTo>
                      <a:pt x="17" y="4325"/>
                    </a:lnTo>
                    <a:lnTo>
                      <a:pt x="17" y="4553"/>
                    </a:lnTo>
                    <a:lnTo>
                      <a:pt x="1" y="4782"/>
                    </a:lnTo>
                    <a:lnTo>
                      <a:pt x="1" y="12860"/>
                    </a:lnTo>
                    <a:lnTo>
                      <a:pt x="490" y="12566"/>
                    </a:lnTo>
                    <a:lnTo>
                      <a:pt x="980" y="12289"/>
                    </a:lnTo>
                    <a:lnTo>
                      <a:pt x="1469" y="12028"/>
                    </a:lnTo>
                    <a:lnTo>
                      <a:pt x="1992" y="11783"/>
                    </a:lnTo>
                    <a:lnTo>
                      <a:pt x="2514" y="11554"/>
                    </a:lnTo>
                    <a:lnTo>
                      <a:pt x="3036" y="11342"/>
                    </a:lnTo>
                    <a:lnTo>
                      <a:pt x="3575" y="11146"/>
                    </a:lnTo>
                    <a:lnTo>
                      <a:pt x="4129" y="10967"/>
                    </a:lnTo>
                    <a:lnTo>
                      <a:pt x="4684" y="10820"/>
                    </a:lnTo>
                    <a:lnTo>
                      <a:pt x="5239" y="10673"/>
                    </a:lnTo>
                    <a:lnTo>
                      <a:pt x="5810" y="10559"/>
                    </a:lnTo>
                    <a:lnTo>
                      <a:pt x="6398" y="10461"/>
                    </a:lnTo>
                    <a:lnTo>
                      <a:pt x="6985" y="10396"/>
                    </a:lnTo>
                    <a:lnTo>
                      <a:pt x="7573" y="10347"/>
                    </a:lnTo>
                    <a:lnTo>
                      <a:pt x="8160" y="10314"/>
                    </a:lnTo>
                    <a:lnTo>
                      <a:pt x="8764" y="10298"/>
                    </a:lnTo>
                    <a:lnTo>
                      <a:pt x="8813" y="10298"/>
                    </a:lnTo>
                    <a:lnTo>
                      <a:pt x="8813" y="9351"/>
                    </a:lnTo>
                    <a:lnTo>
                      <a:pt x="10527" y="9351"/>
                    </a:lnTo>
                    <a:lnTo>
                      <a:pt x="8715" y="4602"/>
                    </a:lnTo>
                    <a:lnTo>
                      <a:pt x="8715" y="4374"/>
                    </a:lnTo>
                    <a:lnTo>
                      <a:pt x="8699" y="4145"/>
                    </a:lnTo>
                    <a:lnTo>
                      <a:pt x="8666" y="3917"/>
                    </a:lnTo>
                    <a:lnTo>
                      <a:pt x="8633" y="3688"/>
                    </a:lnTo>
                    <a:lnTo>
                      <a:pt x="8585" y="3476"/>
                    </a:lnTo>
                    <a:lnTo>
                      <a:pt x="8519" y="3264"/>
                    </a:lnTo>
                    <a:lnTo>
                      <a:pt x="8454" y="3052"/>
                    </a:lnTo>
                    <a:lnTo>
                      <a:pt x="8372" y="2840"/>
                    </a:lnTo>
                    <a:lnTo>
                      <a:pt x="8274" y="2644"/>
                    </a:lnTo>
                    <a:lnTo>
                      <a:pt x="8177" y="2448"/>
                    </a:lnTo>
                    <a:lnTo>
                      <a:pt x="8079" y="2252"/>
                    </a:lnTo>
                    <a:lnTo>
                      <a:pt x="7964" y="2056"/>
                    </a:lnTo>
                    <a:lnTo>
                      <a:pt x="7834" y="1877"/>
                    </a:lnTo>
                    <a:lnTo>
                      <a:pt x="7703" y="1714"/>
                    </a:lnTo>
                    <a:lnTo>
                      <a:pt x="7556" y="1534"/>
                    </a:lnTo>
                    <a:lnTo>
                      <a:pt x="7410" y="1387"/>
                    </a:lnTo>
                    <a:lnTo>
                      <a:pt x="7263" y="1224"/>
                    </a:lnTo>
                    <a:lnTo>
                      <a:pt x="7099" y="1077"/>
                    </a:lnTo>
                    <a:lnTo>
                      <a:pt x="6936" y="947"/>
                    </a:lnTo>
                    <a:lnTo>
                      <a:pt x="6757" y="816"/>
                    </a:lnTo>
                    <a:lnTo>
                      <a:pt x="6577" y="686"/>
                    </a:lnTo>
                    <a:lnTo>
                      <a:pt x="6381" y="571"/>
                    </a:lnTo>
                    <a:lnTo>
                      <a:pt x="6202" y="474"/>
                    </a:lnTo>
                    <a:lnTo>
                      <a:pt x="6006" y="376"/>
                    </a:lnTo>
                    <a:lnTo>
                      <a:pt x="5794" y="294"/>
                    </a:lnTo>
                    <a:lnTo>
                      <a:pt x="5598" y="212"/>
                    </a:lnTo>
                    <a:lnTo>
                      <a:pt x="5386" y="147"/>
                    </a:lnTo>
                    <a:lnTo>
                      <a:pt x="5157" y="98"/>
                    </a:lnTo>
                    <a:lnTo>
                      <a:pt x="4945" y="49"/>
                    </a:lnTo>
                    <a:lnTo>
                      <a:pt x="4717" y="17"/>
                    </a:lnTo>
                    <a:lnTo>
                      <a:pt x="4488"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8" name="Google Shape;218;p4">
                <a:extLst>
                  <a:ext uri="{FF2B5EF4-FFF2-40B4-BE49-F238E27FC236}">
                    <a16:creationId xmlns:a16="http://schemas.microsoft.com/office/drawing/2014/main" id="{D462A29D-5DAC-F621-8D3A-90F8CB6FC0AF}"/>
                  </a:ext>
                </a:extLst>
              </p:cNvPr>
              <p:cNvSpPr/>
              <p:nvPr/>
            </p:nvSpPr>
            <p:spPr>
              <a:xfrm>
                <a:off x="3305755" y="2749879"/>
                <a:ext cx="126271" cy="154256"/>
              </a:xfrm>
              <a:custGeom>
                <a:avLst/>
                <a:gdLst/>
                <a:ahLst/>
                <a:cxnLst/>
                <a:rect l="l" t="t" r="r" b="b"/>
                <a:pathLst>
                  <a:path w="10527" h="12860" fill="none" extrusionOk="0">
                    <a:moveTo>
                      <a:pt x="4260" y="0"/>
                    </a:moveTo>
                    <a:lnTo>
                      <a:pt x="4260" y="0"/>
                    </a:lnTo>
                    <a:lnTo>
                      <a:pt x="4031" y="0"/>
                    </a:lnTo>
                    <a:lnTo>
                      <a:pt x="3803" y="33"/>
                    </a:lnTo>
                    <a:lnTo>
                      <a:pt x="3591" y="66"/>
                    </a:lnTo>
                    <a:lnTo>
                      <a:pt x="3379" y="115"/>
                    </a:lnTo>
                    <a:lnTo>
                      <a:pt x="3167" y="163"/>
                    </a:lnTo>
                    <a:lnTo>
                      <a:pt x="2954" y="229"/>
                    </a:lnTo>
                    <a:lnTo>
                      <a:pt x="2759" y="310"/>
                    </a:lnTo>
                    <a:lnTo>
                      <a:pt x="2563" y="408"/>
                    </a:lnTo>
                    <a:lnTo>
                      <a:pt x="2367" y="506"/>
                    </a:lnTo>
                    <a:lnTo>
                      <a:pt x="2187" y="620"/>
                    </a:lnTo>
                    <a:lnTo>
                      <a:pt x="2008" y="735"/>
                    </a:lnTo>
                    <a:lnTo>
                      <a:pt x="1828" y="865"/>
                    </a:lnTo>
                    <a:lnTo>
                      <a:pt x="1665" y="1012"/>
                    </a:lnTo>
                    <a:lnTo>
                      <a:pt x="1502" y="1159"/>
                    </a:lnTo>
                    <a:lnTo>
                      <a:pt x="1355" y="1306"/>
                    </a:lnTo>
                    <a:lnTo>
                      <a:pt x="1208" y="1469"/>
                    </a:lnTo>
                    <a:lnTo>
                      <a:pt x="1078" y="1649"/>
                    </a:lnTo>
                    <a:lnTo>
                      <a:pt x="947" y="1828"/>
                    </a:lnTo>
                    <a:lnTo>
                      <a:pt x="817" y="2008"/>
                    </a:lnTo>
                    <a:lnTo>
                      <a:pt x="702" y="2187"/>
                    </a:lnTo>
                    <a:lnTo>
                      <a:pt x="490" y="2579"/>
                    </a:lnTo>
                    <a:lnTo>
                      <a:pt x="327" y="3003"/>
                    </a:lnTo>
                    <a:lnTo>
                      <a:pt x="245" y="3215"/>
                    </a:lnTo>
                    <a:lnTo>
                      <a:pt x="180" y="3427"/>
                    </a:lnTo>
                    <a:lnTo>
                      <a:pt x="131" y="3656"/>
                    </a:lnTo>
                    <a:lnTo>
                      <a:pt x="82" y="3868"/>
                    </a:lnTo>
                    <a:lnTo>
                      <a:pt x="50" y="4096"/>
                    </a:lnTo>
                    <a:lnTo>
                      <a:pt x="17" y="4325"/>
                    </a:lnTo>
                    <a:lnTo>
                      <a:pt x="17" y="4553"/>
                    </a:lnTo>
                    <a:lnTo>
                      <a:pt x="1" y="4782"/>
                    </a:lnTo>
                    <a:lnTo>
                      <a:pt x="1" y="12860"/>
                    </a:lnTo>
                    <a:lnTo>
                      <a:pt x="1" y="12860"/>
                    </a:lnTo>
                    <a:lnTo>
                      <a:pt x="490" y="12566"/>
                    </a:lnTo>
                    <a:lnTo>
                      <a:pt x="980" y="12289"/>
                    </a:lnTo>
                    <a:lnTo>
                      <a:pt x="1469" y="12028"/>
                    </a:lnTo>
                    <a:lnTo>
                      <a:pt x="1992" y="11783"/>
                    </a:lnTo>
                    <a:lnTo>
                      <a:pt x="2514" y="11554"/>
                    </a:lnTo>
                    <a:lnTo>
                      <a:pt x="3036" y="11342"/>
                    </a:lnTo>
                    <a:lnTo>
                      <a:pt x="3575" y="11146"/>
                    </a:lnTo>
                    <a:lnTo>
                      <a:pt x="4129" y="10967"/>
                    </a:lnTo>
                    <a:lnTo>
                      <a:pt x="4684" y="10820"/>
                    </a:lnTo>
                    <a:lnTo>
                      <a:pt x="5239" y="10673"/>
                    </a:lnTo>
                    <a:lnTo>
                      <a:pt x="5810" y="10559"/>
                    </a:lnTo>
                    <a:lnTo>
                      <a:pt x="6398" y="10461"/>
                    </a:lnTo>
                    <a:lnTo>
                      <a:pt x="6985" y="10396"/>
                    </a:lnTo>
                    <a:lnTo>
                      <a:pt x="7573" y="10347"/>
                    </a:lnTo>
                    <a:lnTo>
                      <a:pt x="8160" y="10314"/>
                    </a:lnTo>
                    <a:lnTo>
                      <a:pt x="8764" y="10298"/>
                    </a:lnTo>
                    <a:lnTo>
                      <a:pt x="8764" y="10298"/>
                    </a:lnTo>
                    <a:lnTo>
                      <a:pt x="8813" y="10298"/>
                    </a:lnTo>
                    <a:lnTo>
                      <a:pt x="8813" y="9351"/>
                    </a:lnTo>
                    <a:lnTo>
                      <a:pt x="10527" y="9351"/>
                    </a:lnTo>
                    <a:lnTo>
                      <a:pt x="8715" y="4602"/>
                    </a:lnTo>
                    <a:lnTo>
                      <a:pt x="8715" y="4602"/>
                    </a:lnTo>
                    <a:lnTo>
                      <a:pt x="8715" y="4374"/>
                    </a:lnTo>
                    <a:lnTo>
                      <a:pt x="8699" y="4145"/>
                    </a:lnTo>
                    <a:lnTo>
                      <a:pt x="8666" y="3917"/>
                    </a:lnTo>
                    <a:lnTo>
                      <a:pt x="8633" y="3688"/>
                    </a:lnTo>
                    <a:lnTo>
                      <a:pt x="8585" y="3476"/>
                    </a:lnTo>
                    <a:lnTo>
                      <a:pt x="8519" y="3264"/>
                    </a:lnTo>
                    <a:lnTo>
                      <a:pt x="8454" y="3052"/>
                    </a:lnTo>
                    <a:lnTo>
                      <a:pt x="8372" y="2840"/>
                    </a:lnTo>
                    <a:lnTo>
                      <a:pt x="8274" y="2644"/>
                    </a:lnTo>
                    <a:lnTo>
                      <a:pt x="8177" y="2448"/>
                    </a:lnTo>
                    <a:lnTo>
                      <a:pt x="8079" y="2252"/>
                    </a:lnTo>
                    <a:lnTo>
                      <a:pt x="7964" y="2056"/>
                    </a:lnTo>
                    <a:lnTo>
                      <a:pt x="7834" y="1877"/>
                    </a:lnTo>
                    <a:lnTo>
                      <a:pt x="7703" y="1714"/>
                    </a:lnTo>
                    <a:lnTo>
                      <a:pt x="7556" y="1534"/>
                    </a:lnTo>
                    <a:lnTo>
                      <a:pt x="7410" y="1387"/>
                    </a:lnTo>
                    <a:lnTo>
                      <a:pt x="7263" y="1224"/>
                    </a:lnTo>
                    <a:lnTo>
                      <a:pt x="7099" y="1077"/>
                    </a:lnTo>
                    <a:lnTo>
                      <a:pt x="6936" y="947"/>
                    </a:lnTo>
                    <a:lnTo>
                      <a:pt x="6757" y="816"/>
                    </a:lnTo>
                    <a:lnTo>
                      <a:pt x="6577" y="686"/>
                    </a:lnTo>
                    <a:lnTo>
                      <a:pt x="6381" y="571"/>
                    </a:lnTo>
                    <a:lnTo>
                      <a:pt x="6202" y="474"/>
                    </a:lnTo>
                    <a:lnTo>
                      <a:pt x="6006" y="376"/>
                    </a:lnTo>
                    <a:lnTo>
                      <a:pt x="5794" y="294"/>
                    </a:lnTo>
                    <a:lnTo>
                      <a:pt x="5598" y="212"/>
                    </a:lnTo>
                    <a:lnTo>
                      <a:pt x="5386" y="147"/>
                    </a:lnTo>
                    <a:lnTo>
                      <a:pt x="5157" y="98"/>
                    </a:lnTo>
                    <a:lnTo>
                      <a:pt x="4945" y="49"/>
                    </a:lnTo>
                    <a:lnTo>
                      <a:pt x="4717" y="17"/>
                    </a:lnTo>
                    <a:lnTo>
                      <a:pt x="4488" y="0"/>
                    </a:lnTo>
                    <a:lnTo>
                      <a:pt x="4260"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9" name="Google Shape;219;p4">
                <a:extLst>
                  <a:ext uri="{FF2B5EF4-FFF2-40B4-BE49-F238E27FC236}">
                    <a16:creationId xmlns:a16="http://schemas.microsoft.com/office/drawing/2014/main" id="{A4B0BCF0-E28C-250B-5071-07BDC0FF3091}"/>
                  </a:ext>
                </a:extLst>
              </p:cNvPr>
              <p:cNvSpPr/>
              <p:nvPr/>
            </p:nvSpPr>
            <p:spPr>
              <a:xfrm>
                <a:off x="3356459" y="2749879"/>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0" name="Google Shape;220;p4">
                <a:extLst>
                  <a:ext uri="{FF2B5EF4-FFF2-40B4-BE49-F238E27FC236}">
                    <a16:creationId xmlns:a16="http://schemas.microsoft.com/office/drawing/2014/main" id="{1000795D-C4D9-B0BB-ADD7-CD29C2162D20}"/>
                  </a:ext>
                </a:extLst>
              </p:cNvPr>
              <p:cNvSpPr/>
              <p:nvPr/>
            </p:nvSpPr>
            <p:spPr>
              <a:xfrm>
                <a:off x="2868440" y="2873397"/>
                <a:ext cx="389754" cy="389754"/>
              </a:xfrm>
              <a:custGeom>
                <a:avLst/>
                <a:gdLst/>
                <a:ahLst/>
                <a:cxnLst/>
                <a:rect l="l" t="t" r="r" b="b"/>
                <a:pathLst>
                  <a:path w="32493" h="32493" extrusionOk="0">
                    <a:moveTo>
                      <a:pt x="15830" y="1"/>
                    </a:moveTo>
                    <a:lnTo>
                      <a:pt x="15406" y="17"/>
                    </a:lnTo>
                    <a:lnTo>
                      <a:pt x="14998" y="50"/>
                    </a:lnTo>
                    <a:lnTo>
                      <a:pt x="14590" y="82"/>
                    </a:lnTo>
                    <a:lnTo>
                      <a:pt x="14182" y="131"/>
                    </a:lnTo>
                    <a:lnTo>
                      <a:pt x="13774" y="180"/>
                    </a:lnTo>
                    <a:lnTo>
                      <a:pt x="13366" y="245"/>
                    </a:lnTo>
                    <a:lnTo>
                      <a:pt x="12974" y="327"/>
                    </a:lnTo>
                    <a:lnTo>
                      <a:pt x="12583" y="409"/>
                    </a:lnTo>
                    <a:lnTo>
                      <a:pt x="12191" y="507"/>
                    </a:lnTo>
                    <a:lnTo>
                      <a:pt x="11799" y="621"/>
                    </a:lnTo>
                    <a:lnTo>
                      <a:pt x="11424" y="735"/>
                    </a:lnTo>
                    <a:lnTo>
                      <a:pt x="11032" y="849"/>
                    </a:lnTo>
                    <a:lnTo>
                      <a:pt x="10657" y="980"/>
                    </a:lnTo>
                    <a:lnTo>
                      <a:pt x="9923" y="1274"/>
                    </a:lnTo>
                    <a:lnTo>
                      <a:pt x="9204" y="1600"/>
                    </a:lnTo>
                    <a:lnTo>
                      <a:pt x="8503" y="1959"/>
                    </a:lnTo>
                    <a:lnTo>
                      <a:pt x="7817" y="2351"/>
                    </a:lnTo>
                    <a:lnTo>
                      <a:pt x="7165" y="2775"/>
                    </a:lnTo>
                    <a:lnTo>
                      <a:pt x="6528" y="3232"/>
                    </a:lnTo>
                    <a:lnTo>
                      <a:pt x="5908" y="3705"/>
                    </a:lnTo>
                    <a:lnTo>
                      <a:pt x="5320" y="4227"/>
                    </a:lnTo>
                    <a:lnTo>
                      <a:pt x="4766" y="4750"/>
                    </a:lnTo>
                    <a:lnTo>
                      <a:pt x="4227" y="5321"/>
                    </a:lnTo>
                    <a:lnTo>
                      <a:pt x="3705" y="5908"/>
                    </a:lnTo>
                    <a:lnTo>
                      <a:pt x="3232" y="6528"/>
                    </a:lnTo>
                    <a:lnTo>
                      <a:pt x="2775" y="7165"/>
                    </a:lnTo>
                    <a:lnTo>
                      <a:pt x="2350" y="7818"/>
                    </a:lnTo>
                    <a:lnTo>
                      <a:pt x="1959" y="8503"/>
                    </a:lnTo>
                    <a:lnTo>
                      <a:pt x="1600" y="9205"/>
                    </a:lnTo>
                    <a:lnTo>
                      <a:pt x="1273" y="9923"/>
                    </a:lnTo>
                    <a:lnTo>
                      <a:pt x="996" y="10657"/>
                    </a:lnTo>
                    <a:lnTo>
                      <a:pt x="849" y="11032"/>
                    </a:lnTo>
                    <a:lnTo>
                      <a:pt x="735" y="11408"/>
                    </a:lnTo>
                    <a:lnTo>
                      <a:pt x="621" y="11799"/>
                    </a:lnTo>
                    <a:lnTo>
                      <a:pt x="506" y="12191"/>
                    </a:lnTo>
                    <a:lnTo>
                      <a:pt x="425" y="12583"/>
                    </a:lnTo>
                    <a:lnTo>
                      <a:pt x="327" y="12974"/>
                    </a:lnTo>
                    <a:lnTo>
                      <a:pt x="262" y="13366"/>
                    </a:lnTo>
                    <a:lnTo>
                      <a:pt x="196" y="13774"/>
                    </a:lnTo>
                    <a:lnTo>
                      <a:pt x="131" y="14182"/>
                    </a:lnTo>
                    <a:lnTo>
                      <a:pt x="82" y="14590"/>
                    </a:lnTo>
                    <a:lnTo>
                      <a:pt x="49" y="14998"/>
                    </a:lnTo>
                    <a:lnTo>
                      <a:pt x="17" y="15406"/>
                    </a:lnTo>
                    <a:lnTo>
                      <a:pt x="0" y="15830"/>
                    </a:lnTo>
                    <a:lnTo>
                      <a:pt x="0" y="16238"/>
                    </a:lnTo>
                    <a:lnTo>
                      <a:pt x="0" y="16663"/>
                    </a:lnTo>
                    <a:lnTo>
                      <a:pt x="17" y="17087"/>
                    </a:lnTo>
                    <a:lnTo>
                      <a:pt x="49" y="17495"/>
                    </a:lnTo>
                    <a:lnTo>
                      <a:pt x="82" y="17903"/>
                    </a:lnTo>
                    <a:lnTo>
                      <a:pt x="131" y="18311"/>
                    </a:lnTo>
                    <a:lnTo>
                      <a:pt x="196" y="18719"/>
                    </a:lnTo>
                    <a:lnTo>
                      <a:pt x="262" y="19127"/>
                    </a:lnTo>
                    <a:lnTo>
                      <a:pt x="327" y="19518"/>
                    </a:lnTo>
                    <a:lnTo>
                      <a:pt x="425" y="19910"/>
                    </a:lnTo>
                    <a:lnTo>
                      <a:pt x="506" y="20302"/>
                    </a:lnTo>
                    <a:lnTo>
                      <a:pt x="621" y="20693"/>
                    </a:lnTo>
                    <a:lnTo>
                      <a:pt x="735" y="21069"/>
                    </a:lnTo>
                    <a:lnTo>
                      <a:pt x="849" y="21460"/>
                    </a:lnTo>
                    <a:lnTo>
                      <a:pt x="996" y="21836"/>
                    </a:lnTo>
                    <a:lnTo>
                      <a:pt x="1273" y="22570"/>
                    </a:lnTo>
                    <a:lnTo>
                      <a:pt x="1600" y="23288"/>
                    </a:lnTo>
                    <a:lnTo>
                      <a:pt x="1959" y="23990"/>
                    </a:lnTo>
                    <a:lnTo>
                      <a:pt x="2350" y="24659"/>
                    </a:lnTo>
                    <a:lnTo>
                      <a:pt x="2775" y="25328"/>
                    </a:lnTo>
                    <a:lnTo>
                      <a:pt x="3232" y="25965"/>
                    </a:lnTo>
                    <a:lnTo>
                      <a:pt x="3705" y="26568"/>
                    </a:lnTo>
                    <a:lnTo>
                      <a:pt x="4227" y="27172"/>
                    </a:lnTo>
                    <a:lnTo>
                      <a:pt x="4766" y="27727"/>
                    </a:lnTo>
                    <a:lnTo>
                      <a:pt x="5320" y="28266"/>
                    </a:lnTo>
                    <a:lnTo>
                      <a:pt x="5908" y="28771"/>
                    </a:lnTo>
                    <a:lnTo>
                      <a:pt x="6528" y="29261"/>
                    </a:lnTo>
                    <a:lnTo>
                      <a:pt x="7165" y="29718"/>
                    </a:lnTo>
                    <a:lnTo>
                      <a:pt x="7817" y="30142"/>
                    </a:lnTo>
                    <a:lnTo>
                      <a:pt x="8503" y="30534"/>
                    </a:lnTo>
                    <a:lnTo>
                      <a:pt x="9204" y="30893"/>
                    </a:lnTo>
                    <a:lnTo>
                      <a:pt x="9923" y="31203"/>
                    </a:lnTo>
                    <a:lnTo>
                      <a:pt x="10657" y="31497"/>
                    </a:lnTo>
                    <a:lnTo>
                      <a:pt x="11032" y="31627"/>
                    </a:lnTo>
                    <a:lnTo>
                      <a:pt x="11424" y="31758"/>
                    </a:lnTo>
                    <a:lnTo>
                      <a:pt x="11799" y="31872"/>
                    </a:lnTo>
                    <a:lnTo>
                      <a:pt x="12191" y="31970"/>
                    </a:lnTo>
                    <a:lnTo>
                      <a:pt x="12583" y="32068"/>
                    </a:lnTo>
                    <a:lnTo>
                      <a:pt x="12974" y="32150"/>
                    </a:lnTo>
                    <a:lnTo>
                      <a:pt x="13366" y="32231"/>
                    </a:lnTo>
                    <a:lnTo>
                      <a:pt x="13774" y="32296"/>
                    </a:lnTo>
                    <a:lnTo>
                      <a:pt x="14182" y="32362"/>
                    </a:lnTo>
                    <a:lnTo>
                      <a:pt x="14590" y="32411"/>
                    </a:lnTo>
                    <a:lnTo>
                      <a:pt x="14998" y="32443"/>
                    </a:lnTo>
                    <a:lnTo>
                      <a:pt x="15406" y="32460"/>
                    </a:lnTo>
                    <a:lnTo>
                      <a:pt x="15830" y="32476"/>
                    </a:lnTo>
                    <a:lnTo>
                      <a:pt x="16254" y="32492"/>
                    </a:lnTo>
                    <a:lnTo>
                      <a:pt x="16662" y="32476"/>
                    </a:lnTo>
                    <a:lnTo>
                      <a:pt x="17087" y="32460"/>
                    </a:lnTo>
                    <a:lnTo>
                      <a:pt x="17495" y="32443"/>
                    </a:lnTo>
                    <a:lnTo>
                      <a:pt x="17903" y="32411"/>
                    </a:lnTo>
                    <a:lnTo>
                      <a:pt x="18311" y="32362"/>
                    </a:lnTo>
                    <a:lnTo>
                      <a:pt x="18719" y="32296"/>
                    </a:lnTo>
                    <a:lnTo>
                      <a:pt x="19127" y="32231"/>
                    </a:lnTo>
                    <a:lnTo>
                      <a:pt x="19518" y="32150"/>
                    </a:lnTo>
                    <a:lnTo>
                      <a:pt x="19910" y="32068"/>
                    </a:lnTo>
                    <a:lnTo>
                      <a:pt x="20302" y="31970"/>
                    </a:lnTo>
                    <a:lnTo>
                      <a:pt x="20693" y="31872"/>
                    </a:lnTo>
                    <a:lnTo>
                      <a:pt x="21085" y="31758"/>
                    </a:lnTo>
                    <a:lnTo>
                      <a:pt x="21460" y="31627"/>
                    </a:lnTo>
                    <a:lnTo>
                      <a:pt x="21836" y="31497"/>
                    </a:lnTo>
                    <a:lnTo>
                      <a:pt x="22570" y="31203"/>
                    </a:lnTo>
                    <a:lnTo>
                      <a:pt x="23288" y="30893"/>
                    </a:lnTo>
                    <a:lnTo>
                      <a:pt x="23990" y="30534"/>
                    </a:lnTo>
                    <a:lnTo>
                      <a:pt x="24675" y="30142"/>
                    </a:lnTo>
                    <a:lnTo>
                      <a:pt x="25328" y="29718"/>
                    </a:lnTo>
                    <a:lnTo>
                      <a:pt x="25964" y="29261"/>
                    </a:lnTo>
                    <a:lnTo>
                      <a:pt x="26584" y="28771"/>
                    </a:lnTo>
                    <a:lnTo>
                      <a:pt x="27172" y="28266"/>
                    </a:lnTo>
                    <a:lnTo>
                      <a:pt x="27727" y="27727"/>
                    </a:lnTo>
                    <a:lnTo>
                      <a:pt x="28265" y="27172"/>
                    </a:lnTo>
                    <a:lnTo>
                      <a:pt x="28788" y="26568"/>
                    </a:lnTo>
                    <a:lnTo>
                      <a:pt x="29261" y="25965"/>
                    </a:lnTo>
                    <a:lnTo>
                      <a:pt x="29718" y="25328"/>
                    </a:lnTo>
                    <a:lnTo>
                      <a:pt x="30142" y="24659"/>
                    </a:lnTo>
                    <a:lnTo>
                      <a:pt x="30534" y="23990"/>
                    </a:lnTo>
                    <a:lnTo>
                      <a:pt x="30893" y="23288"/>
                    </a:lnTo>
                    <a:lnTo>
                      <a:pt x="31219" y="22570"/>
                    </a:lnTo>
                    <a:lnTo>
                      <a:pt x="31513" y="21836"/>
                    </a:lnTo>
                    <a:lnTo>
                      <a:pt x="31643" y="21460"/>
                    </a:lnTo>
                    <a:lnTo>
                      <a:pt x="31758" y="21069"/>
                    </a:lnTo>
                    <a:lnTo>
                      <a:pt x="31872" y="20693"/>
                    </a:lnTo>
                    <a:lnTo>
                      <a:pt x="31986" y="20302"/>
                    </a:lnTo>
                    <a:lnTo>
                      <a:pt x="32068" y="19910"/>
                    </a:lnTo>
                    <a:lnTo>
                      <a:pt x="32166" y="19518"/>
                    </a:lnTo>
                    <a:lnTo>
                      <a:pt x="32231" y="19127"/>
                    </a:lnTo>
                    <a:lnTo>
                      <a:pt x="32296" y="18719"/>
                    </a:lnTo>
                    <a:lnTo>
                      <a:pt x="32361" y="18311"/>
                    </a:lnTo>
                    <a:lnTo>
                      <a:pt x="32410" y="17903"/>
                    </a:lnTo>
                    <a:lnTo>
                      <a:pt x="32443" y="17495"/>
                    </a:lnTo>
                    <a:lnTo>
                      <a:pt x="32476" y="17087"/>
                    </a:lnTo>
                    <a:lnTo>
                      <a:pt x="32492" y="16663"/>
                    </a:lnTo>
                    <a:lnTo>
                      <a:pt x="32492" y="16238"/>
                    </a:lnTo>
                    <a:lnTo>
                      <a:pt x="32492" y="15830"/>
                    </a:lnTo>
                    <a:lnTo>
                      <a:pt x="32476" y="15406"/>
                    </a:lnTo>
                    <a:lnTo>
                      <a:pt x="32443" y="14998"/>
                    </a:lnTo>
                    <a:lnTo>
                      <a:pt x="32410" y="14590"/>
                    </a:lnTo>
                    <a:lnTo>
                      <a:pt x="32361" y="14182"/>
                    </a:lnTo>
                    <a:lnTo>
                      <a:pt x="32296" y="13774"/>
                    </a:lnTo>
                    <a:lnTo>
                      <a:pt x="32231" y="13366"/>
                    </a:lnTo>
                    <a:lnTo>
                      <a:pt x="32166" y="12974"/>
                    </a:lnTo>
                    <a:lnTo>
                      <a:pt x="32068" y="12583"/>
                    </a:lnTo>
                    <a:lnTo>
                      <a:pt x="31986" y="12191"/>
                    </a:lnTo>
                    <a:lnTo>
                      <a:pt x="31872" y="11799"/>
                    </a:lnTo>
                    <a:lnTo>
                      <a:pt x="31758" y="11408"/>
                    </a:lnTo>
                    <a:lnTo>
                      <a:pt x="31643" y="11032"/>
                    </a:lnTo>
                    <a:lnTo>
                      <a:pt x="31513" y="10657"/>
                    </a:lnTo>
                    <a:lnTo>
                      <a:pt x="31219" y="9923"/>
                    </a:lnTo>
                    <a:lnTo>
                      <a:pt x="30893" y="9205"/>
                    </a:lnTo>
                    <a:lnTo>
                      <a:pt x="30534" y="8503"/>
                    </a:lnTo>
                    <a:lnTo>
                      <a:pt x="30142" y="7818"/>
                    </a:lnTo>
                    <a:lnTo>
                      <a:pt x="29718" y="7165"/>
                    </a:lnTo>
                    <a:lnTo>
                      <a:pt x="29261" y="6528"/>
                    </a:lnTo>
                    <a:lnTo>
                      <a:pt x="28788" y="5908"/>
                    </a:lnTo>
                    <a:lnTo>
                      <a:pt x="28265" y="5321"/>
                    </a:lnTo>
                    <a:lnTo>
                      <a:pt x="27727" y="4750"/>
                    </a:lnTo>
                    <a:lnTo>
                      <a:pt x="27172" y="4227"/>
                    </a:lnTo>
                    <a:lnTo>
                      <a:pt x="26584" y="3705"/>
                    </a:lnTo>
                    <a:lnTo>
                      <a:pt x="25964" y="3232"/>
                    </a:lnTo>
                    <a:lnTo>
                      <a:pt x="25328" y="2775"/>
                    </a:lnTo>
                    <a:lnTo>
                      <a:pt x="24675" y="2351"/>
                    </a:lnTo>
                    <a:lnTo>
                      <a:pt x="23990" y="1959"/>
                    </a:lnTo>
                    <a:lnTo>
                      <a:pt x="23288" y="1600"/>
                    </a:lnTo>
                    <a:lnTo>
                      <a:pt x="22570" y="1274"/>
                    </a:lnTo>
                    <a:lnTo>
                      <a:pt x="21836" y="980"/>
                    </a:lnTo>
                    <a:lnTo>
                      <a:pt x="21460" y="849"/>
                    </a:lnTo>
                    <a:lnTo>
                      <a:pt x="21085" y="735"/>
                    </a:lnTo>
                    <a:lnTo>
                      <a:pt x="20693" y="621"/>
                    </a:lnTo>
                    <a:lnTo>
                      <a:pt x="20302" y="507"/>
                    </a:lnTo>
                    <a:lnTo>
                      <a:pt x="19910" y="409"/>
                    </a:lnTo>
                    <a:lnTo>
                      <a:pt x="19518" y="327"/>
                    </a:lnTo>
                    <a:lnTo>
                      <a:pt x="19127" y="245"/>
                    </a:lnTo>
                    <a:lnTo>
                      <a:pt x="18719" y="180"/>
                    </a:lnTo>
                    <a:lnTo>
                      <a:pt x="18311" y="131"/>
                    </a:lnTo>
                    <a:lnTo>
                      <a:pt x="17903" y="82"/>
                    </a:lnTo>
                    <a:lnTo>
                      <a:pt x="17495" y="50"/>
                    </a:lnTo>
                    <a:lnTo>
                      <a:pt x="17087" y="17"/>
                    </a:lnTo>
                    <a:lnTo>
                      <a:pt x="1666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1" name="Google Shape;221;p4">
                <a:extLst>
                  <a:ext uri="{FF2B5EF4-FFF2-40B4-BE49-F238E27FC236}">
                    <a16:creationId xmlns:a16="http://schemas.microsoft.com/office/drawing/2014/main" id="{45892712-0D7B-8BD1-3EE1-5113511EDEB7}"/>
                  </a:ext>
                </a:extLst>
              </p:cNvPr>
              <p:cNvSpPr/>
              <p:nvPr/>
            </p:nvSpPr>
            <p:spPr>
              <a:xfrm>
                <a:off x="2868440" y="2873397"/>
                <a:ext cx="389754" cy="389754"/>
              </a:xfrm>
              <a:custGeom>
                <a:avLst/>
                <a:gdLst/>
                <a:ahLst/>
                <a:cxnLst/>
                <a:rect l="l" t="t" r="r" b="b"/>
                <a:pathLst>
                  <a:path w="32493" h="32493" fill="none" extrusionOk="0">
                    <a:moveTo>
                      <a:pt x="32492" y="16238"/>
                    </a:moveTo>
                    <a:lnTo>
                      <a:pt x="32492" y="16238"/>
                    </a:lnTo>
                    <a:lnTo>
                      <a:pt x="32492" y="16663"/>
                    </a:lnTo>
                    <a:lnTo>
                      <a:pt x="32476" y="17087"/>
                    </a:lnTo>
                    <a:lnTo>
                      <a:pt x="32443" y="17495"/>
                    </a:lnTo>
                    <a:lnTo>
                      <a:pt x="32410" y="17903"/>
                    </a:lnTo>
                    <a:lnTo>
                      <a:pt x="32361" y="18311"/>
                    </a:lnTo>
                    <a:lnTo>
                      <a:pt x="32296" y="18719"/>
                    </a:lnTo>
                    <a:lnTo>
                      <a:pt x="32231" y="19127"/>
                    </a:lnTo>
                    <a:lnTo>
                      <a:pt x="32166" y="19518"/>
                    </a:lnTo>
                    <a:lnTo>
                      <a:pt x="32068" y="19910"/>
                    </a:lnTo>
                    <a:lnTo>
                      <a:pt x="31986" y="20302"/>
                    </a:lnTo>
                    <a:lnTo>
                      <a:pt x="31872" y="20693"/>
                    </a:lnTo>
                    <a:lnTo>
                      <a:pt x="31758" y="21069"/>
                    </a:lnTo>
                    <a:lnTo>
                      <a:pt x="31643" y="21460"/>
                    </a:lnTo>
                    <a:lnTo>
                      <a:pt x="31513" y="21836"/>
                    </a:lnTo>
                    <a:lnTo>
                      <a:pt x="31219" y="22570"/>
                    </a:lnTo>
                    <a:lnTo>
                      <a:pt x="30893" y="23288"/>
                    </a:lnTo>
                    <a:lnTo>
                      <a:pt x="30534" y="23990"/>
                    </a:lnTo>
                    <a:lnTo>
                      <a:pt x="30142" y="24659"/>
                    </a:lnTo>
                    <a:lnTo>
                      <a:pt x="29718" y="25328"/>
                    </a:lnTo>
                    <a:lnTo>
                      <a:pt x="29261" y="25965"/>
                    </a:lnTo>
                    <a:lnTo>
                      <a:pt x="28788" y="26568"/>
                    </a:lnTo>
                    <a:lnTo>
                      <a:pt x="28265" y="27172"/>
                    </a:lnTo>
                    <a:lnTo>
                      <a:pt x="27727" y="27727"/>
                    </a:lnTo>
                    <a:lnTo>
                      <a:pt x="27172" y="28266"/>
                    </a:lnTo>
                    <a:lnTo>
                      <a:pt x="26584" y="28771"/>
                    </a:lnTo>
                    <a:lnTo>
                      <a:pt x="25964" y="29261"/>
                    </a:lnTo>
                    <a:lnTo>
                      <a:pt x="25328" y="29718"/>
                    </a:lnTo>
                    <a:lnTo>
                      <a:pt x="24675" y="30142"/>
                    </a:lnTo>
                    <a:lnTo>
                      <a:pt x="23990" y="30534"/>
                    </a:lnTo>
                    <a:lnTo>
                      <a:pt x="23288" y="30893"/>
                    </a:lnTo>
                    <a:lnTo>
                      <a:pt x="22570" y="31203"/>
                    </a:lnTo>
                    <a:lnTo>
                      <a:pt x="21836" y="31497"/>
                    </a:lnTo>
                    <a:lnTo>
                      <a:pt x="21460" y="31627"/>
                    </a:lnTo>
                    <a:lnTo>
                      <a:pt x="21085" y="31758"/>
                    </a:lnTo>
                    <a:lnTo>
                      <a:pt x="20693" y="31872"/>
                    </a:lnTo>
                    <a:lnTo>
                      <a:pt x="20302" y="31970"/>
                    </a:lnTo>
                    <a:lnTo>
                      <a:pt x="19910" y="32068"/>
                    </a:lnTo>
                    <a:lnTo>
                      <a:pt x="19518" y="32150"/>
                    </a:lnTo>
                    <a:lnTo>
                      <a:pt x="19127" y="32231"/>
                    </a:lnTo>
                    <a:lnTo>
                      <a:pt x="18719" y="32296"/>
                    </a:lnTo>
                    <a:lnTo>
                      <a:pt x="18311" y="32362"/>
                    </a:lnTo>
                    <a:lnTo>
                      <a:pt x="17903" y="32411"/>
                    </a:lnTo>
                    <a:lnTo>
                      <a:pt x="17495" y="32443"/>
                    </a:lnTo>
                    <a:lnTo>
                      <a:pt x="17087" y="32460"/>
                    </a:lnTo>
                    <a:lnTo>
                      <a:pt x="16662" y="32476"/>
                    </a:lnTo>
                    <a:lnTo>
                      <a:pt x="16254" y="32492"/>
                    </a:lnTo>
                    <a:lnTo>
                      <a:pt x="16254" y="32492"/>
                    </a:lnTo>
                    <a:lnTo>
                      <a:pt x="15830" y="32476"/>
                    </a:lnTo>
                    <a:lnTo>
                      <a:pt x="15406" y="32460"/>
                    </a:lnTo>
                    <a:lnTo>
                      <a:pt x="14998" y="32443"/>
                    </a:lnTo>
                    <a:lnTo>
                      <a:pt x="14590" y="32411"/>
                    </a:lnTo>
                    <a:lnTo>
                      <a:pt x="14182" y="32362"/>
                    </a:lnTo>
                    <a:lnTo>
                      <a:pt x="13774" y="32296"/>
                    </a:lnTo>
                    <a:lnTo>
                      <a:pt x="13366" y="32231"/>
                    </a:lnTo>
                    <a:lnTo>
                      <a:pt x="12974" y="32150"/>
                    </a:lnTo>
                    <a:lnTo>
                      <a:pt x="12583" y="32068"/>
                    </a:lnTo>
                    <a:lnTo>
                      <a:pt x="12191" y="31970"/>
                    </a:lnTo>
                    <a:lnTo>
                      <a:pt x="11799" y="31872"/>
                    </a:lnTo>
                    <a:lnTo>
                      <a:pt x="11424" y="31758"/>
                    </a:lnTo>
                    <a:lnTo>
                      <a:pt x="11032" y="31627"/>
                    </a:lnTo>
                    <a:lnTo>
                      <a:pt x="10657" y="31497"/>
                    </a:lnTo>
                    <a:lnTo>
                      <a:pt x="9923" y="31203"/>
                    </a:lnTo>
                    <a:lnTo>
                      <a:pt x="9204" y="30893"/>
                    </a:lnTo>
                    <a:lnTo>
                      <a:pt x="8503" y="30534"/>
                    </a:lnTo>
                    <a:lnTo>
                      <a:pt x="7817" y="30142"/>
                    </a:lnTo>
                    <a:lnTo>
                      <a:pt x="7165" y="29718"/>
                    </a:lnTo>
                    <a:lnTo>
                      <a:pt x="6528" y="29261"/>
                    </a:lnTo>
                    <a:lnTo>
                      <a:pt x="5908" y="28771"/>
                    </a:lnTo>
                    <a:lnTo>
                      <a:pt x="5320" y="28266"/>
                    </a:lnTo>
                    <a:lnTo>
                      <a:pt x="4766" y="27727"/>
                    </a:lnTo>
                    <a:lnTo>
                      <a:pt x="4227" y="27172"/>
                    </a:lnTo>
                    <a:lnTo>
                      <a:pt x="3705" y="26568"/>
                    </a:lnTo>
                    <a:lnTo>
                      <a:pt x="3232" y="25965"/>
                    </a:lnTo>
                    <a:lnTo>
                      <a:pt x="2775" y="25328"/>
                    </a:lnTo>
                    <a:lnTo>
                      <a:pt x="2350" y="24659"/>
                    </a:lnTo>
                    <a:lnTo>
                      <a:pt x="1959" y="23990"/>
                    </a:lnTo>
                    <a:lnTo>
                      <a:pt x="1600" y="23288"/>
                    </a:lnTo>
                    <a:lnTo>
                      <a:pt x="1273" y="22570"/>
                    </a:lnTo>
                    <a:lnTo>
                      <a:pt x="996" y="21836"/>
                    </a:lnTo>
                    <a:lnTo>
                      <a:pt x="849" y="21460"/>
                    </a:lnTo>
                    <a:lnTo>
                      <a:pt x="735" y="21069"/>
                    </a:lnTo>
                    <a:lnTo>
                      <a:pt x="621" y="20693"/>
                    </a:lnTo>
                    <a:lnTo>
                      <a:pt x="506" y="20302"/>
                    </a:lnTo>
                    <a:lnTo>
                      <a:pt x="425" y="19910"/>
                    </a:lnTo>
                    <a:lnTo>
                      <a:pt x="327" y="19518"/>
                    </a:lnTo>
                    <a:lnTo>
                      <a:pt x="262" y="19127"/>
                    </a:lnTo>
                    <a:lnTo>
                      <a:pt x="196" y="18719"/>
                    </a:lnTo>
                    <a:lnTo>
                      <a:pt x="131" y="18311"/>
                    </a:lnTo>
                    <a:lnTo>
                      <a:pt x="82" y="17903"/>
                    </a:lnTo>
                    <a:lnTo>
                      <a:pt x="49" y="17495"/>
                    </a:lnTo>
                    <a:lnTo>
                      <a:pt x="17" y="17087"/>
                    </a:lnTo>
                    <a:lnTo>
                      <a:pt x="0" y="16663"/>
                    </a:lnTo>
                    <a:lnTo>
                      <a:pt x="0" y="16238"/>
                    </a:lnTo>
                    <a:lnTo>
                      <a:pt x="0" y="16238"/>
                    </a:lnTo>
                    <a:lnTo>
                      <a:pt x="0" y="15830"/>
                    </a:lnTo>
                    <a:lnTo>
                      <a:pt x="17" y="15406"/>
                    </a:lnTo>
                    <a:lnTo>
                      <a:pt x="49" y="14998"/>
                    </a:lnTo>
                    <a:lnTo>
                      <a:pt x="82" y="14590"/>
                    </a:lnTo>
                    <a:lnTo>
                      <a:pt x="131" y="14182"/>
                    </a:lnTo>
                    <a:lnTo>
                      <a:pt x="196" y="13774"/>
                    </a:lnTo>
                    <a:lnTo>
                      <a:pt x="262" y="13366"/>
                    </a:lnTo>
                    <a:lnTo>
                      <a:pt x="327" y="12974"/>
                    </a:lnTo>
                    <a:lnTo>
                      <a:pt x="425" y="12583"/>
                    </a:lnTo>
                    <a:lnTo>
                      <a:pt x="506" y="12191"/>
                    </a:lnTo>
                    <a:lnTo>
                      <a:pt x="621" y="11799"/>
                    </a:lnTo>
                    <a:lnTo>
                      <a:pt x="735" y="11408"/>
                    </a:lnTo>
                    <a:lnTo>
                      <a:pt x="849" y="11032"/>
                    </a:lnTo>
                    <a:lnTo>
                      <a:pt x="996" y="10657"/>
                    </a:lnTo>
                    <a:lnTo>
                      <a:pt x="1273" y="9923"/>
                    </a:lnTo>
                    <a:lnTo>
                      <a:pt x="1600" y="9205"/>
                    </a:lnTo>
                    <a:lnTo>
                      <a:pt x="1959" y="8503"/>
                    </a:lnTo>
                    <a:lnTo>
                      <a:pt x="2350" y="7818"/>
                    </a:lnTo>
                    <a:lnTo>
                      <a:pt x="2775" y="7165"/>
                    </a:lnTo>
                    <a:lnTo>
                      <a:pt x="3232" y="6528"/>
                    </a:lnTo>
                    <a:lnTo>
                      <a:pt x="3705" y="5908"/>
                    </a:lnTo>
                    <a:lnTo>
                      <a:pt x="4227" y="5321"/>
                    </a:lnTo>
                    <a:lnTo>
                      <a:pt x="4766" y="4750"/>
                    </a:lnTo>
                    <a:lnTo>
                      <a:pt x="5320" y="4227"/>
                    </a:lnTo>
                    <a:lnTo>
                      <a:pt x="5908" y="3705"/>
                    </a:lnTo>
                    <a:lnTo>
                      <a:pt x="6528" y="3232"/>
                    </a:lnTo>
                    <a:lnTo>
                      <a:pt x="7165" y="2775"/>
                    </a:lnTo>
                    <a:lnTo>
                      <a:pt x="7817" y="2351"/>
                    </a:lnTo>
                    <a:lnTo>
                      <a:pt x="8503" y="1959"/>
                    </a:lnTo>
                    <a:lnTo>
                      <a:pt x="9204" y="1600"/>
                    </a:lnTo>
                    <a:lnTo>
                      <a:pt x="9923" y="1274"/>
                    </a:lnTo>
                    <a:lnTo>
                      <a:pt x="10657" y="980"/>
                    </a:lnTo>
                    <a:lnTo>
                      <a:pt x="11032" y="849"/>
                    </a:lnTo>
                    <a:lnTo>
                      <a:pt x="11424" y="735"/>
                    </a:lnTo>
                    <a:lnTo>
                      <a:pt x="11799" y="621"/>
                    </a:lnTo>
                    <a:lnTo>
                      <a:pt x="12191" y="507"/>
                    </a:lnTo>
                    <a:lnTo>
                      <a:pt x="12583" y="409"/>
                    </a:lnTo>
                    <a:lnTo>
                      <a:pt x="12974" y="327"/>
                    </a:lnTo>
                    <a:lnTo>
                      <a:pt x="13366" y="245"/>
                    </a:lnTo>
                    <a:lnTo>
                      <a:pt x="13774" y="180"/>
                    </a:lnTo>
                    <a:lnTo>
                      <a:pt x="14182" y="131"/>
                    </a:lnTo>
                    <a:lnTo>
                      <a:pt x="14590" y="82"/>
                    </a:lnTo>
                    <a:lnTo>
                      <a:pt x="14998" y="50"/>
                    </a:lnTo>
                    <a:lnTo>
                      <a:pt x="15406" y="17"/>
                    </a:lnTo>
                    <a:lnTo>
                      <a:pt x="15830" y="1"/>
                    </a:lnTo>
                    <a:lnTo>
                      <a:pt x="16254" y="1"/>
                    </a:lnTo>
                    <a:lnTo>
                      <a:pt x="16254" y="1"/>
                    </a:lnTo>
                    <a:lnTo>
                      <a:pt x="16662" y="1"/>
                    </a:lnTo>
                    <a:lnTo>
                      <a:pt x="17087" y="17"/>
                    </a:lnTo>
                    <a:lnTo>
                      <a:pt x="17495" y="50"/>
                    </a:lnTo>
                    <a:lnTo>
                      <a:pt x="17903" y="82"/>
                    </a:lnTo>
                    <a:lnTo>
                      <a:pt x="18311" y="131"/>
                    </a:lnTo>
                    <a:lnTo>
                      <a:pt x="18719" y="180"/>
                    </a:lnTo>
                    <a:lnTo>
                      <a:pt x="19127" y="245"/>
                    </a:lnTo>
                    <a:lnTo>
                      <a:pt x="19518" y="327"/>
                    </a:lnTo>
                    <a:lnTo>
                      <a:pt x="19910" y="409"/>
                    </a:lnTo>
                    <a:lnTo>
                      <a:pt x="20302" y="507"/>
                    </a:lnTo>
                    <a:lnTo>
                      <a:pt x="20693" y="621"/>
                    </a:lnTo>
                    <a:lnTo>
                      <a:pt x="21085" y="735"/>
                    </a:lnTo>
                    <a:lnTo>
                      <a:pt x="21460" y="849"/>
                    </a:lnTo>
                    <a:lnTo>
                      <a:pt x="21836" y="980"/>
                    </a:lnTo>
                    <a:lnTo>
                      <a:pt x="22570" y="1274"/>
                    </a:lnTo>
                    <a:lnTo>
                      <a:pt x="23288" y="1600"/>
                    </a:lnTo>
                    <a:lnTo>
                      <a:pt x="23990" y="1959"/>
                    </a:lnTo>
                    <a:lnTo>
                      <a:pt x="24675" y="2351"/>
                    </a:lnTo>
                    <a:lnTo>
                      <a:pt x="25328" y="2775"/>
                    </a:lnTo>
                    <a:lnTo>
                      <a:pt x="25964" y="3232"/>
                    </a:lnTo>
                    <a:lnTo>
                      <a:pt x="26584" y="3705"/>
                    </a:lnTo>
                    <a:lnTo>
                      <a:pt x="27172" y="4227"/>
                    </a:lnTo>
                    <a:lnTo>
                      <a:pt x="27727" y="4750"/>
                    </a:lnTo>
                    <a:lnTo>
                      <a:pt x="28265" y="5321"/>
                    </a:lnTo>
                    <a:lnTo>
                      <a:pt x="28788" y="5908"/>
                    </a:lnTo>
                    <a:lnTo>
                      <a:pt x="29261" y="6528"/>
                    </a:lnTo>
                    <a:lnTo>
                      <a:pt x="29718" y="7165"/>
                    </a:lnTo>
                    <a:lnTo>
                      <a:pt x="30142" y="7818"/>
                    </a:lnTo>
                    <a:lnTo>
                      <a:pt x="30534" y="8503"/>
                    </a:lnTo>
                    <a:lnTo>
                      <a:pt x="30893" y="9205"/>
                    </a:lnTo>
                    <a:lnTo>
                      <a:pt x="31219" y="9923"/>
                    </a:lnTo>
                    <a:lnTo>
                      <a:pt x="31513" y="10657"/>
                    </a:lnTo>
                    <a:lnTo>
                      <a:pt x="31643" y="11032"/>
                    </a:lnTo>
                    <a:lnTo>
                      <a:pt x="31758" y="11408"/>
                    </a:lnTo>
                    <a:lnTo>
                      <a:pt x="31872" y="11799"/>
                    </a:lnTo>
                    <a:lnTo>
                      <a:pt x="31986" y="12191"/>
                    </a:lnTo>
                    <a:lnTo>
                      <a:pt x="32068" y="12583"/>
                    </a:lnTo>
                    <a:lnTo>
                      <a:pt x="32166" y="12974"/>
                    </a:lnTo>
                    <a:lnTo>
                      <a:pt x="32231" y="13366"/>
                    </a:lnTo>
                    <a:lnTo>
                      <a:pt x="32296" y="13774"/>
                    </a:lnTo>
                    <a:lnTo>
                      <a:pt x="32361" y="14182"/>
                    </a:lnTo>
                    <a:lnTo>
                      <a:pt x="32410" y="14590"/>
                    </a:lnTo>
                    <a:lnTo>
                      <a:pt x="32443" y="14998"/>
                    </a:lnTo>
                    <a:lnTo>
                      <a:pt x="32476" y="15406"/>
                    </a:lnTo>
                    <a:lnTo>
                      <a:pt x="32492" y="15830"/>
                    </a:lnTo>
                    <a:lnTo>
                      <a:pt x="32492" y="16238"/>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2" name="Google Shape;222;p4">
                <a:extLst>
                  <a:ext uri="{FF2B5EF4-FFF2-40B4-BE49-F238E27FC236}">
                    <a16:creationId xmlns:a16="http://schemas.microsoft.com/office/drawing/2014/main" id="{BDD305B2-59FE-4053-4B26-970B2AE9EA20}"/>
                  </a:ext>
                </a:extLst>
              </p:cNvPr>
              <p:cNvSpPr/>
              <p:nvPr/>
            </p:nvSpPr>
            <p:spPr>
              <a:xfrm>
                <a:off x="2918557" y="2923514"/>
                <a:ext cx="289523" cy="289523"/>
              </a:xfrm>
              <a:custGeom>
                <a:avLst/>
                <a:gdLst/>
                <a:ahLst/>
                <a:cxnLst/>
                <a:rect l="l" t="t" r="r" b="b"/>
                <a:pathLst>
                  <a:path w="24137" h="24137" extrusionOk="0">
                    <a:moveTo>
                      <a:pt x="12076" y="0"/>
                    </a:moveTo>
                    <a:lnTo>
                      <a:pt x="11440" y="17"/>
                    </a:lnTo>
                    <a:lnTo>
                      <a:pt x="10836" y="66"/>
                    </a:lnTo>
                    <a:lnTo>
                      <a:pt x="10232" y="131"/>
                    </a:lnTo>
                    <a:lnTo>
                      <a:pt x="9645" y="245"/>
                    </a:lnTo>
                    <a:lnTo>
                      <a:pt x="9057" y="376"/>
                    </a:lnTo>
                    <a:lnTo>
                      <a:pt x="8486" y="539"/>
                    </a:lnTo>
                    <a:lnTo>
                      <a:pt x="7915" y="735"/>
                    </a:lnTo>
                    <a:lnTo>
                      <a:pt x="7376" y="947"/>
                    </a:lnTo>
                    <a:lnTo>
                      <a:pt x="6838" y="1192"/>
                    </a:lnTo>
                    <a:lnTo>
                      <a:pt x="6316" y="1453"/>
                    </a:lnTo>
                    <a:lnTo>
                      <a:pt x="5810" y="1747"/>
                    </a:lnTo>
                    <a:lnTo>
                      <a:pt x="5320" y="2057"/>
                    </a:lnTo>
                    <a:lnTo>
                      <a:pt x="4847" y="2399"/>
                    </a:lnTo>
                    <a:lnTo>
                      <a:pt x="4390" y="2758"/>
                    </a:lnTo>
                    <a:lnTo>
                      <a:pt x="3949" y="3134"/>
                    </a:lnTo>
                    <a:lnTo>
                      <a:pt x="3541" y="3542"/>
                    </a:lnTo>
                    <a:lnTo>
                      <a:pt x="3133" y="3950"/>
                    </a:lnTo>
                    <a:lnTo>
                      <a:pt x="2758" y="4390"/>
                    </a:lnTo>
                    <a:lnTo>
                      <a:pt x="2399" y="4847"/>
                    </a:lnTo>
                    <a:lnTo>
                      <a:pt x="2056" y="5320"/>
                    </a:lnTo>
                    <a:lnTo>
                      <a:pt x="1746" y="5810"/>
                    </a:lnTo>
                    <a:lnTo>
                      <a:pt x="1453" y="6316"/>
                    </a:lnTo>
                    <a:lnTo>
                      <a:pt x="1191" y="6838"/>
                    </a:lnTo>
                    <a:lnTo>
                      <a:pt x="947" y="7377"/>
                    </a:lnTo>
                    <a:lnTo>
                      <a:pt x="735" y="7915"/>
                    </a:lnTo>
                    <a:lnTo>
                      <a:pt x="539" y="8470"/>
                    </a:lnTo>
                    <a:lnTo>
                      <a:pt x="375" y="9058"/>
                    </a:lnTo>
                    <a:lnTo>
                      <a:pt x="245" y="9629"/>
                    </a:lnTo>
                    <a:lnTo>
                      <a:pt x="147" y="10233"/>
                    </a:lnTo>
                    <a:lnTo>
                      <a:pt x="65" y="10836"/>
                    </a:lnTo>
                    <a:lnTo>
                      <a:pt x="16" y="11440"/>
                    </a:lnTo>
                    <a:lnTo>
                      <a:pt x="0" y="12060"/>
                    </a:lnTo>
                    <a:lnTo>
                      <a:pt x="16" y="12680"/>
                    </a:lnTo>
                    <a:lnTo>
                      <a:pt x="65" y="13301"/>
                    </a:lnTo>
                    <a:lnTo>
                      <a:pt x="147" y="13904"/>
                    </a:lnTo>
                    <a:lnTo>
                      <a:pt x="245" y="14492"/>
                    </a:lnTo>
                    <a:lnTo>
                      <a:pt x="375" y="15079"/>
                    </a:lnTo>
                    <a:lnTo>
                      <a:pt x="539" y="15651"/>
                    </a:lnTo>
                    <a:lnTo>
                      <a:pt x="735" y="16222"/>
                    </a:lnTo>
                    <a:lnTo>
                      <a:pt x="947" y="16760"/>
                    </a:lnTo>
                    <a:lnTo>
                      <a:pt x="1191" y="17299"/>
                    </a:lnTo>
                    <a:lnTo>
                      <a:pt x="1453" y="17821"/>
                    </a:lnTo>
                    <a:lnTo>
                      <a:pt x="1746" y="18327"/>
                    </a:lnTo>
                    <a:lnTo>
                      <a:pt x="2056" y="18816"/>
                    </a:lnTo>
                    <a:lnTo>
                      <a:pt x="2399" y="19290"/>
                    </a:lnTo>
                    <a:lnTo>
                      <a:pt x="2758" y="19747"/>
                    </a:lnTo>
                    <a:lnTo>
                      <a:pt x="3133" y="20171"/>
                    </a:lnTo>
                    <a:lnTo>
                      <a:pt x="3541" y="20595"/>
                    </a:lnTo>
                    <a:lnTo>
                      <a:pt x="3949" y="21003"/>
                    </a:lnTo>
                    <a:lnTo>
                      <a:pt x="4390" y="21379"/>
                    </a:lnTo>
                    <a:lnTo>
                      <a:pt x="4847" y="21738"/>
                    </a:lnTo>
                    <a:lnTo>
                      <a:pt x="5320" y="22064"/>
                    </a:lnTo>
                    <a:lnTo>
                      <a:pt x="5810" y="22390"/>
                    </a:lnTo>
                    <a:lnTo>
                      <a:pt x="6316" y="22668"/>
                    </a:lnTo>
                    <a:lnTo>
                      <a:pt x="6838" y="22945"/>
                    </a:lnTo>
                    <a:lnTo>
                      <a:pt x="7376" y="23190"/>
                    </a:lnTo>
                    <a:lnTo>
                      <a:pt x="7915" y="23402"/>
                    </a:lnTo>
                    <a:lnTo>
                      <a:pt x="8486" y="23582"/>
                    </a:lnTo>
                    <a:lnTo>
                      <a:pt x="9057" y="23745"/>
                    </a:lnTo>
                    <a:lnTo>
                      <a:pt x="9645" y="23892"/>
                    </a:lnTo>
                    <a:lnTo>
                      <a:pt x="10232" y="23990"/>
                    </a:lnTo>
                    <a:lnTo>
                      <a:pt x="10836" y="24071"/>
                    </a:lnTo>
                    <a:lnTo>
                      <a:pt x="11440" y="24120"/>
                    </a:lnTo>
                    <a:lnTo>
                      <a:pt x="12076" y="24137"/>
                    </a:lnTo>
                    <a:lnTo>
                      <a:pt x="12697" y="24120"/>
                    </a:lnTo>
                    <a:lnTo>
                      <a:pt x="13300" y="24071"/>
                    </a:lnTo>
                    <a:lnTo>
                      <a:pt x="13904" y="23990"/>
                    </a:lnTo>
                    <a:lnTo>
                      <a:pt x="14508" y="23892"/>
                    </a:lnTo>
                    <a:lnTo>
                      <a:pt x="15079" y="23745"/>
                    </a:lnTo>
                    <a:lnTo>
                      <a:pt x="15650" y="23582"/>
                    </a:lnTo>
                    <a:lnTo>
                      <a:pt x="16221" y="23402"/>
                    </a:lnTo>
                    <a:lnTo>
                      <a:pt x="16760" y="23190"/>
                    </a:lnTo>
                    <a:lnTo>
                      <a:pt x="17299" y="22945"/>
                    </a:lnTo>
                    <a:lnTo>
                      <a:pt x="17821" y="22668"/>
                    </a:lnTo>
                    <a:lnTo>
                      <a:pt x="18327" y="22390"/>
                    </a:lnTo>
                    <a:lnTo>
                      <a:pt x="18816" y="22064"/>
                    </a:lnTo>
                    <a:lnTo>
                      <a:pt x="19289" y="21738"/>
                    </a:lnTo>
                    <a:lnTo>
                      <a:pt x="19746" y="21379"/>
                    </a:lnTo>
                    <a:lnTo>
                      <a:pt x="20187" y="21003"/>
                    </a:lnTo>
                    <a:lnTo>
                      <a:pt x="20595" y="20595"/>
                    </a:lnTo>
                    <a:lnTo>
                      <a:pt x="21003" y="20171"/>
                    </a:lnTo>
                    <a:lnTo>
                      <a:pt x="21378" y="19747"/>
                    </a:lnTo>
                    <a:lnTo>
                      <a:pt x="21737" y="19290"/>
                    </a:lnTo>
                    <a:lnTo>
                      <a:pt x="22080" y="18816"/>
                    </a:lnTo>
                    <a:lnTo>
                      <a:pt x="22390" y="18327"/>
                    </a:lnTo>
                    <a:lnTo>
                      <a:pt x="22684" y="17821"/>
                    </a:lnTo>
                    <a:lnTo>
                      <a:pt x="22945" y="17299"/>
                    </a:lnTo>
                    <a:lnTo>
                      <a:pt x="23190" y="16760"/>
                    </a:lnTo>
                    <a:lnTo>
                      <a:pt x="23402" y="16222"/>
                    </a:lnTo>
                    <a:lnTo>
                      <a:pt x="23598" y="15651"/>
                    </a:lnTo>
                    <a:lnTo>
                      <a:pt x="23761" y="15079"/>
                    </a:lnTo>
                    <a:lnTo>
                      <a:pt x="23892" y="14492"/>
                    </a:lnTo>
                    <a:lnTo>
                      <a:pt x="23989" y="13904"/>
                    </a:lnTo>
                    <a:lnTo>
                      <a:pt x="24071" y="13301"/>
                    </a:lnTo>
                    <a:lnTo>
                      <a:pt x="24120" y="12680"/>
                    </a:lnTo>
                    <a:lnTo>
                      <a:pt x="24136" y="12060"/>
                    </a:lnTo>
                    <a:lnTo>
                      <a:pt x="24120" y="11440"/>
                    </a:lnTo>
                    <a:lnTo>
                      <a:pt x="24071" y="10836"/>
                    </a:lnTo>
                    <a:lnTo>
                      <a:pt x="23989" y="10233"/>
                    </a:lnTo>
                    <a:lnTo>
                      <a:pt x="23892" y="9629"/>
                    </a:lnTo>
                    <a:lnTo>
                      <a:pt x="23761" y="9058"/>
                    </a:lnTo>
                    <a:lnTo>
                      <a:pt x="23598" y="8470"/>
                    </a:lnTo>
                    <a:lnTo>
                      <a:pt x="23402" y="7915"/>
                    </a:lnTo>
                    <a:lnTo>
                      <a:pt x="23190" y="7377"/>
                    </a:lnTo>
                    <a:lnTo>
                      <a:pt x="22945" y="6838"/>
                    </a:lnTo>
                    <a:lnTo>
                      <a:pt x="22684" y="6316"/>
                    </a:lnTo>
                    <a:lnTo>
                      <a:pt x="22390" y="5810"/>
                    </a:lnTo>
                    <a:lnTo>
                      <a:pt x="22080" y="5320"/>
                    </a:lnTo>
                    <a:lnTo>
                      <a:pt x="21737" y="4847"/>
                    </a:lnTo>
                    <a:lnTo>
                      <a:pt x="21378" y="4390"/>
                    </a:lnTo>
                    <a:lnTo>
                      <a:pt x="21003" y="3950"/>
                    </a:lnTo>
                    <a:lnTo>
                      <a:pt x="20595" y="3542"/>
                    </a:lnTo>
                    <a:lnTo>
                      <a:pt x="20187" y="3134"/>
                    </a:lnTo>
                    <a:lnTo>
                      <a:pt x="19746" y="2758"/>
                    </a:lnTo>
                    <a:lnTo>
                      <a:pt x="19289" y="2399"/>
                    </a:lnTo>
                    <a:lnTo>
                      <a:pt x="18816" y="2057"/>
                    </a:lnTo>
                    <a:lnTo>
                      <a:pt x="18327" y="1747"/>
                    </a:lnTo>
                    <a:lnTo>
                      <a:pt x="17821" y="1453"/>
                    </a:lnTo>
                    <a:lnTo>
                      <a:pt x="17299" y="1192"/>
                    </a:lnTo>
                    <a:lnTo>
                      <a:pt x="16760" y="947"/>
                    </a:lnTo>
                    <a:lnTo>
                      <a:pt x="16221" y="735"/>
                    </a:lnTo>
                    <a:lnTo>
                      <a:pt x="15650" y="539"/>
                    </a:lnTo>
                    <a:lnTo>
                      <a:pt x="15079" y="376"/>
                    </a:lnTo>
                    <a:lnTo>
                      <a:pt x="14508" y="245"/>
                    </a:lnTo>
                    <a:lnTo>
                      <a:pt x="13904" y="131"/>
                    </a:lnTo>
                    <a:lnTo>
                      <a:pt x="13300" y="66"/>
                    </a:lnTo>
                    <a:lnTo>
                      <a:pt x="12697" y="17"/>
                    </a:lnTo>
                    <a:lnTo>
                      <a:pt x="12076"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3" name="Google Shape;223;p4">
                <a:extLst>
                  <a:ext uri="{FF2B5EF4-FFF2-40B4-BE49-F238E27FC236}">
                    <a16:creationId xmlns:a16="http://schemas.microsoft.com/office/drawing/2014/main" id="{FD2E772D-6813-0DE7-D3A1-F4F5C8CC3192}"/>
                  </a:ext>
                </a:extLst>
              </p:cNvPr>
              <p:cNvSpPr/>
              <p:nvPr/>
            </p:nvSpPr>
            <p:spPr>
              <a:xfrm>
                <a:off x="2918557" y="2923514"/>
                <a:ext cx="289523" cy="289523"/>
              </a:xfrm>
              <a:custGeom>
                <a:avLst/>
                <a:gdLst/>
                <a:ahLst/>
                <a:cxnLst/>
                <a:rect l="l" t="t" r="r" b="b"/>
                <a:pathLst>
                  <a:path w="24137" h="24137" fill="none" extrusionOk="0">
                    <a:moveTo>
                      <a:pt x="24136" y="12060"/>
                    </a:moveTo>
                    <a:lnTo>
                      <a:pt x="24136" y="12060"/>
                    </a:lnTo>
                    <a:lnTo>
                      <a:pt x="24120" y="12680"/>
                    </a:lnTo>
                    <a:lnTo>
                      <a:pt x="24071" y="13301"/>
                    </a:lnTo>
                    <a:lnTo>
                      <a:pt x="23989" y="13904"/>
                    </a:lnTo>
                    <a:lnTo>
                      <a:pt x="23892" y="14492"/>
                    </a:lnTo>
                    <a:lnTo>
                      <a:pt x="23761" y="15079"/>
                    </a:lnTo>
                    <a:lnTo>
                      <a:pt x="23598" y="15651"/>
                    </a:lnTo>
                    <a:lnTo>
                      <a:pt x="23402" y="16222"/>
                    </a:lnTo>
                    <a:lnTo>
                      <a:pt x="23190" y="16760"/>
                    </a:lnTo>
                    <a:lnTo>
                      <a:pt x="22945" y="17299"/>
                    </a:lnTo>
                    <a:lnTo>
                      <a:pt x="22684" y="17821"/>
                    </a:lnTo>
                    <a:lnTo>
                      <a:pt x="22390" y="18327"/>
                    </a:lnTo>
                    <a:lnTo>
                      <a:pt x="22080" y="18816"/>
                    </a:lnTo>
                    <a:lnTo>
                      <a:pt x="21737" y="19290"/>
                    </a:lnTo>
                    <a:lnTo>
                      <a:pt x="21378" y="19747"/>
                    </a:lnTo>
                    <a:lnTo>
                      <a:pt x="21003" y="20171"/>
                    </a:lnTo>
                    <a:lnTo>
                      <a:pt x="20595" y="20595"/>
                    </a:lnTo>
                    <a:lnTo>
                      <a:pt x="20187" y="21003"/>
                    </a:lnTo>
                    <a:lnTo>
                      <a:pt x="19746" y="21379"/>
                    </a:lnTo>
                    <a:lnTo>
                      <a:pt x="19289" y="21738"/>
                    </a:lnTo>
                    <a:lnTo>
                      <a:pt x="18816" y="22064"/>
                    </a:lnTo>
                    <a:lnTo>
                      <a:pt x="18327" y="22390"/>
                    </a:lnTo>
                    <a:lnTo>
                      <a:pt x="17821" y="22668"/>
                    </a:lnTo>
                    <a:lnTo>
                      <a:pt x="17299" y="22945"/>
                    </a:lnTo>
                    <a:lnTo>
                      <a:pt x="16760" y="23190"/>
                    </a:lnTo>
                    <a:lnTo>
                      <a:pt x="16221" y="23402"/>
                    </a:lnTo>
                    <a:lnTo>
                      <a:pt x="15650" y="23582"/>
                    </a:lnTo>
                    <a:lnTo>
                      <a:pt x="15079" y="23745"/>
                    </a:lnTo>
                    <a:lnTo>
                      <a:pt x="14508" y="23892"/>
                    </a:lnTo>
                    <a:lnTo>
                      <a:pt x="13904" y="23990"/>
                    </a:lnTo>
                    <a:lnTo>
                      <a:pt x="13300" y="24071"/>
                    </a:lnTo>
                    <a:lnTo>
                      <a:pt x="12697" y="24120"/>
                    </a:lnTo>
                    <a:lnTo>
                      <a:pt x="12076" y="24137"/>
                    </a:lnTo>
                    <a:lnTo>
                      <a:pt x="12076" y="24137"/>
                    </a:lnTo>
                    <a:lnTo>
                      <a:pt x="11440" y="24120"/>
                    </a:lnTo>
                    <a:lnTo>
                      <a:pt x="10836" y="24071"/>
                    </a:lnTo>
                    <a:lnTo>
                      <a:pt x="10232" y="23990"/>
                    </a:lnTo>
                    <a:lnTo>
                      <a:pt x="9645" y="23892"/>
                    </a:lnTo>
                    <a:lnTo>
                      <a:pt x="9057" y="23745"/>
                    </a:lnTo>
                    <a:lnTo>
                      <a:pt x="8486" y="23582"/>
                    </a:lnTo>
                    <a:lnTo>
                      <a:pt x="7915" y="23402"/>
                    </a:lnTo>
                    <a:lnTo>
                      <a:pt x="7376" y="23190"/>
                    </a:lnTo>
                    <a:lnTo>
                      <a:pt x="6838" y="22945"/>
                    </a:lnTo>
                    <a:lnTo>
                      <a:pt x="6316" y="22668"/>
                    </a:lnTo>
                    <a:lnTo>
                      <a:pt x="5810" y="22390"/>
                    </a:lnTo>
                    <a:lnTo>
                      <a:pt x="5320" y="22064"/>
                    </a:lnTo>
                    <a:lnTo>
                      <a:pt x="4847" y="21738"/>
                    </a:lnTo>
                    <a:lnTo>
                      <a:pt x="4390" y="21379"/>
                    </a:lnTo>
                    <a:lnTo>
                      <a:pt x="3949" y="21003"/>
                    </a:lnTo>
                    <a:lnTo>
                      <a:pt x="3541" y="20595"/>
                    </a:lnTo>
                    <a:lnTo>
                      <a:pt x="3133" y="20171"/>
                    </a:lnTo>
                    <a:lnTo>
                      <a:pt x="2758" y="19747"/>
                    </a:lnTo>
                    <a:lnTo>
                      <a:pt x="2399" y="19290"/>
                    </a:lnTo>
                    <a:lnTo>
                      <a:pt x="2056" y="18816"/>
                    </a:lnTo>
                    <a:lnTo>
                      <a:pt x="1746" y="18327"/>
                    </a:lnTo>
                    <a:lnTo>
                      <a:pt x="1453" y="17821"/>
                    </a:lnTo>
                    <a:lnTo>
                      <a:pt x="1191" y="17299"/>
                    </a:lnTo>
                    <a:lnTo>
                      <a:pt x="947" y="16760"/>
                    </a:lnTo>
                    <a:lnTo>
                      <a:pt x="735" y="16222"/>
                    </a:lnTo>
                    <a:lnTo>
                      <a:pt x="539" y="15651"/>
                    </a:lnTo>
                    <a:lnTo>
                      <a:pt x="375" y="15079"/>
                    </a:lnTo>
                    <a:lnTo>
                      <a:pt x="245" y="14492"/>
                    </a:lnTo>
                    <a:lnTo>
                      <a:pt x="147" y="13904"/>
                    </a:lnTo>
                    <a:lnTo>
                      <a:pt x="65" y="13301"/>
                    </a:lnTo>
                    <a:lnTo>
                      <a:pt x="16" y="12680"/>
                    </a:lnTo>
                    <a:lnTo>
                      <a:pt x="0" y="12060"/>
                    </a:lnTo>
                    <a:lnTo>
                      <a:pt x="0" y="12060"/>
                    </a:lnTo>
                    <a:lnTo>
                      <a:pt x="16" y="11440"/>
                    </a:lnTo>
                    <a:lnTo>
                      <a:pt x="65" y="10836"/>
                    </a:lnTo>
                    <a:lnTo>
                      <a:pt x="147" y="10233"/>
                    </a:lnTo>
                    <a:lnTo>
                      <a:pt x="245" y="9629"/>
                    </a:lnTo>
                    <a:lnTo>
                      <a:pt x="375" y="9058"/>
                    </a:lnTo>
                    <a:lnTo>
                      <a:pt x="539" y="8470"/>
                    </a:lnTo>
                    <a:lnTo>
                      <a:pt x="735" y="7915"/>
                    </a:lnTo>
                    <a:lnTo>
                      <a:pt x="947" y="7377"/>
                    </a:lnTo>
                    <a:lnTo>
                      <a:pt x="1191" y="6838"/>
                    </a:lnTo>
                    <a:lnTo>
                      <a:pt x="1453" y="6316"/>
                    </a:lnTo>
                    <a:lnTo>
                      <a:pt x="1746" y="5810"/>
                    </a:lnTo>
                    <a:lnTo>
                      <a:pt x="2056" y="5320"/>
                    </a:lnTo>
                    <a:lnTo>
                      <a:pt x="2399" y="4847"/>
                    </a:lnTo>
                    <a:lnTo>
                      <a:pt x="2758" y="4390"/>
                    </a:lnTo>
                    <a:lnTo>
                      <a:pt x="3133" y="3950"/>
                    </a:lnTo>
                    <a:lnTo>
                      <a:pt x="3541" y="3542"/>
                    </a:lnTo>
                    <a:lnTo>
                      <a:pt x="3949" y="3134"/>
                    </a:lnTo>
                    <a:lnTo>
                      <a:pt x="4390" y="2758"/>
                    </a:lnTo>
                    <a:lnTo>
                      <a:pt x="4847" y="2399"/>
                    </a:lnTo>
                    <a:lnTo>
                      <a:pt x="5320" y="2057"/>
                    </a:lnTo>
                    <a:lnTo>
                      <a:pt x="5810" y="1747"/>
                    </a:lnTo>
                    <a:lnTo>
                      <a:pt x="6316" y="1453"/>
                    </a:lnTo>
                    <a:lnTo>
                      <a:pt x="6838" y="1192"/>
                    </a:lnTo>
                    <a:lnTo>
                      <a:pt x="7376" y="947"/>
                    </a:lnTo>
                    <a:lnTo>
                      <a:pt x="7915" y="735"/>
                    </a:lnTo>
                    <a:lnTo>
                      <a:pt x="8486" y="539"/>
                    </a:lnTo>
                    <a:lnTo>
                      <a:pt x="9057" y="376"/>
                    </a:lnTo>
                    <a:lnTo>
                      <a:pt x="9645" y="245"/>
                    </a:lnTo>
                    <a:lnTo>
                      <a:pt x="10232" y="131"/>
                    </a:lnTo>
                    <a:lnTo>
                      <a:pt x="10836" y="66"/>
                    </a:lnTo>
                    <a:lnTo>
                      <a:pt x="11440" y="17"/>
                    </a:lnTo>
                    <a:lnTo>
                      <a:pt x="12076" y="0"/>
                    </a:lnTo>
                    <a:lnTo>
                      <a:pt x="12076" y="0"/>
                    </a:lnTo>
                    <a:lnTo>
                      <a:pt x="12697" y="17"/>
                    </a:lnTo>
                    <a:lnTo>
                      <a:pt x="13300" y="66"/>
                    </a:lnTo>
                    <a:lnTo>
                      <a:pt x="13904" y="131"/>
                    </a:lnTo>
                    <a:lnTo>
                      <a:pt x="14508" y="245"/>
                    </a:lnTo>
                    <a:lnTo>
                      <a:pt x="15079" y="376"/>
                    </a:lnTo>
                    <a:lnTo>
                      <a:pt x="15650" y="539"/>
                    </a:lnTo>
                    <a:lnTo>
                      <a:pt x="16221" y="735"/>
                    </a:lnTo>
                    <a:lnTo>
                      <a:pt x="16760" y="947"/>
                    </a:lnTo>
                    <a:lnTo>
                      <a:pt x="17299" y="1192"/>
                    </a:lnTo>
                    <a:lnTo>
                      <a:pt x="17821" y="1453"/>
                    </a:lnTo>
                    <a:lnTo>
                      <a:pt x="18327" y="1747"/>
                    </a:lnTo>
                    <a:lnTo>
                      <a:pt x="18816" y="2057"/>
                    </a:lnTo>
                    <a:lnTo>
                      <a:pt x="19289" y="2399"/>
                    </a:lnTo>
                    <a:lnTo>
                      <a:pt x="19746" y="2758"/>
                    </a:lnTo>
                    <a:lnTo>
                      <a:pt x="20187" y="3134"/>
                    </a:lnTo>
                    <a:lnTo>
                      <a:pt x="20595" y="3542"/>
                    </a:lnTo>
                    <a:lnTo>
                      <a:pt x="21003" y="3950"/>
                    </a:lnTo>
                    <a:lnTo>
                      <a:pt x="21378" y="4390"/>
                    </a:lnTo>
                    <a:lnTo>
                      <a:pt x="21737" y="4847"/>
                    </a:lnTo>
                    <a:lnTo>
                      <a:pt x="22080" y="5320"/>
                    </a:lnTo>
                    <a:lnTo>
                      <a:pt x="22390" y="5810"/>
                    </a:lnTo>
                    <a:lnTo>
                      <a:pt x="22684" y="6316"/>
                    </a:lnTo>
                    <a:lnTo>
                      <a:pt x="22945" y="6838"/>
                    </a:lnTo>
                    <a:lnTo>
                      <a:pt x="23190" y="7377"/>
                    </a:lnTo>
                    <a:lnTo>
                      <a:pt x="23402" y="7915"/>
                    </a:lnTo>
                    <a:lnTo>
                      <a:pt x="23598" y="8470"/>
                    </a:lnTo>
                    <a:lnTo>
                      <a:pt x="23761" y="9058"/>
                    </a:lnTo>
                    <a:lnTo>
                      <a:pt x="23892" y="9629"/>
                    </a:lnTo>
                    <a:lnTo>
                      <a:pt x="23989" y="10233"/>
                    </a:lnTo>
                    <a:lnTo>
                      <a:pt x="24071" y="10836"/>
                    </a:lnTo>
                    <a:lnTo>
                      <a:pt x="24120" y="11440"/>
                    </a:lnTo>
                    <a:lnTo>
                      <a:pt x="24136" y="1206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4" name="Google Shape;224;p4">
                <a:extLst>
                  <a:ext uri="{FF2B5EF4-FFF2-40B4-BE49-F238E27FC236}">
                    <a16:creationId xmlns:a16="http://schemas.microsoft.com/office/drawing/2014/main" id="{43429520-0C5F-DF0A-C1F8-40AD6678B695}"/>
                  </a:ext>
                </a:extLst>
              </p:cNvPr>
              <p:cNvSpPr/>
              <p:nvPr/>
            </p:nvSpPr>
            <p:spPr>
              <a:xfrm>
                <a:off x="3007814" y="2979113"/>
                <a:ext cx="126079" cy="165027"/>
              </a:xfrm>
              <a:custGeom>
                <a:avLst/>
                <a:gdLst/>
                <a:ahLst/>
                <a:cxnLst/>
                <a:rect l="l" t="t" r="r" b="b"/>
                <a:pathLst>
                  <a:path w="10511" h="13758" extrusionOk="0">
                    <a:moveTo>
                      <a:pt x="4032" y="0"/>
                    </a:moveTo>
                    <a:lnTo>
                      <a:pt x="3803" y="33"/>
                    </a:lnTo>
                    <a:lnTo>
                      <a:pt x="3575" y="65"/>
                    </a:lnTo>
                    <a:lnTo>
                      <a:pt x="3362" y="114"/>
                    </a:lnTo>
                    <a:lnTo>
                      <a:pt x="3150" y="163"/>
                    </a:lnTo>
                    <a:lnTo>
                      <a:pt x="2938" y="229"/>
                    </a:lnTo>
                    <a:lnTo>
                      <a:pt x="2742" y="310"/>
                    </a:lnTo>
                    <a:lnTo>
                      <a:pt x="2547" y="408"/>
                    </a:lnTo>
                    <a:lnTo>
                      <a:pt x="2351" y="506"/>
                    </a:lnTo>
                    <a:lnTo>
                      <a:pt x="2171" y="620"/>
                    </a:lnTo>
                    <a:lnTo>
                      <a:pt x="1992" y="734"/>
                    </a:lnTo>
                    <a:lnTo>
                      <a:pt x="1828" y="865"/>
                    </a:lnTo>
                    <a:lnTo>
                      <a:pt x="1649" y="1012"/>
                    </a:lnTo>
                    <a:lnTo>
                      <a:pt x="1502" y="1159"/>
                    </a:lnTo>
                    <a:lnTo>
                      <a:pt x="1339" y="1306"/>
                    </a:lnTo>
                    <a:lnTo>
                      <a:pt x="1192" y="1469"/>
                    </a:lnTo>
                    <a:lnTo>
                      <a:pt x="1061" y="1648"/>
                    </a:lnTo>
                    <a:lnTo>
                      <a:pt x="931" y="1828"/>
                    </a:lnTo>
                    <a:lnTo>
                      <a:pt x="800" y="2007"/>
                    </a:lnTo>
                    <a:lnTo>
                      <a:pt x="686" y="2187"/>
                    </a:lnTo>
                    <a:lnTo>
                      <a:pt x="490" y="2595"/>
                    </a:lnTo>
                    <a:lnTo>
                      <a:pt x="311" y="3003"/>
                    </a:lnTo>
                    <a:lnTo>
                      <a:pt x="245" y="3215"/>
                    </a:lnTo>
                    <a:lnTo>
                      <a:pt x="180" y="3427"/>
                    </a:lnTo>
                    <a:lnTo>
                      <a:pt x="115" y="3656"/>
                    </a:lnTo>
                    <a:lnTo>
                      <a:pt x="82" y="3868"/>
                    </a:lnTo>
                    <a:lnTo>
                      <a:pt x="50" y="4096"/>
                    </a:lnTo>
                    <a:lnTo>
                      <a:pt x="17" y="4325"/>
                    </a:lnTo>
                    <a:lnTo>
                      <a:pt x="1" y="4553"/>
                    </a:lnTo>
                    <a:lnTo>
                      <a:pt x="1" y="4798"/>
                    </a:lnTo>
                    <a:lnTo>
                      <a:pt x="1" y="13757"/>
                    </a:lnTo>
                    <a:lnTo>
                      <a:pt x="8813" y="13757"/>
                    </a:lnTo>
                    <a:lnTo>
                      <a:pt x="8813" y="9351"/>
                    </a:lnTo>
                    <a:lnTo>
                      <a:pt x="10510" y="9351"/>
                    </a:lnTo>
                    <a:lnTo>
                      <a:pt x="8715" y="4602"/>
                    </a:lnTo>
                    <a:lnTo>
                      <a:pt x="8699" y="4374"/>
                    </a:lnTo>
                    <a:lnTo>
                      <a:pt x="8683" y="4145"/>
                    </a:lnTo>
                    <a:lnTo>
                      <a:pt x="8666" y="3917"/>
                    </a:lnTo>
                    <a:lnTo>
                      <a:pt x="8617" y="3705"/>
                    </a:lnTo>
                    <a:lnTo>
                      <a:pt x="8568" y="3476"/>
                    </a:lnTo>
                    <a:lnTo>
                      <a:pt x="8503" y="3264"/>
                    </a:lnTo>
                    <a:lnTo>
                      <a:pt x="8438" y="3052"/>
                    </a:lnTo>
                    <a:lnTo>
                      <a:pt x="8356" y="2840"/>
                    </a:lnTo>
                    <a:lnTo>
                      <a:pt x="8275" y="2644"/>
                    </a:lnTo>
                    <a:lnTo>
                      <a:pt x="8177" y="2448"/>
                    </a:lnTo>
                    <a:lnTo>
                      <a:pt x="8062" y="2252"/>
                    </a:lnTo>
                    <a:lnTo>
                      <a:pt x="7948" y="2073"/>
                    </a:lnTo>
                    <a:lnTo>
                      <a:pt x="7834" y="1893"/>
                    </a:lnTo>
                    <a:lnTo>
                      <a:pt x="7687" y="1714"/>
                    </a:lnTo>
                    <a:lnTo>
                      <a:pt x="7557" y="1550"/>
                    </a:lnTo>
                    <a:lnTo>
                      <a:pt x="7410" y="1387"/>
                    </a:lnTo>
                    <a:lnTo>
                      <a:pt x="7246" y="1224"/>
                    </a:lnTo>
                    <a:lnTo>
                      <a:pt x="7083" y="1077"/>
                    </a:lnTo>
                    <a:lnTo>
                      <a:pt x="6920" y="947"/>
                    </a:lnTo>
                    <a:lnTo>
                      <a:pt x="6741" y="816"/>
                    </a:lnTo>
                    <a:lnTo>
                      <a:pt x="6561" y="685"/>
                    </a:lnTo>
                    <a:lnTo>
                      <a:pt x="6382" y="571"/>
                    </a:lnTo>
                    <a:lnTo>
                      <a:pt x="6186" y="473"/>
                    </a:lnTo>
                    <a:lnTo>
                      <a:pt x="5990" y="375"/>
                    </a:lnTo>
                    <a:lnTo>
                      <a:pt x="5794" y="294"/>
                    </a:lnTo>
                    <a:lnTo>
                      <a:pt x="5582" y="212"/>
                    </a:lnTo>
                    <a:lnTo>
                      <a:pt x="5370" y="147"/>
                    </a:lnTo>
                    <a:lnTo>
                      <a:pt x="5158" y="98"/>
                    </a:lnTo>
                    <a:lnTo>
                      <a:pt x="4929" y="49"/>
                    </a:lnTo>
                    <a:lnTo>
                      <a:pt x="4717" y="33"/>
                    </a:lnTo>
                    <a:lnTo>
                      <a:pt x="4489"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5" name="Google Shape;225;p4">
                <a:extLst>
                  <a:ext uri="{FF2B5EF4-FFF2-40B4-BE49-F238E27FC236}">
                    <a16:creationId xmlns:a16="http://schemas.microsoft.com/office/drawing/2014/main" id="{13604895-6F7E-3222-9ECA-70C69F05D502}"/>
                  </a:ext>
                </a:extLst>
              </p:cNvPr>
              <p:cNvSpPr/>
              <p:nvPr/>
            </p:nvSpPr>
            <p:spPr>
              <a:xfrm>
                <a:off x="3058326" y="2979113"/>
                <a:ext cx="984" cy="12"/>
              </a:xfrm>
              <a:custGeom>
                <a:avLst/>
                <a:gdLst/>
                <a:ahLst/>
                <a:cxnLst/>
                <a:rect l="l" t="t" r="r" b="b"/>
                <a:pathLst>
                  <a:path w="82" h="1" fill="none" extrusionOk="0">
                    <a:moveTo>
                      <a:pt x="82" y="0"/>
                    </a:moveTo>
                    <a:lnTo>
                      <a:pt x="0" y="0"/>
                    </a:lnTo>
                    <a:lnTo>
                      <a:pt x="0" y="0"/>
                    </a:lnTo>
                    <a:lnTo>
                      <a:pt x="49" y="0"/>
                    </a:lnTo>
                    <a:lnTo>
                      <a:pt x="49" y="0"/>
                    </a:lnTo>
                    <a:lnTo>
                      <a:pt x="82"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6" name="Google Shape;226;p4">
                <a:extLst>
                  <a:ext uri="{FF2B5EF4-FFF2-40B4-BE49-F238E27FC236}">
                    <a16:creationId xmlns:a16="http://schemas.microsoft.com/office/drawing/2014/main" id="{CD5387AA-0641-54D8-8A14-D24C61F7F464}"/>
                  </a:ext>
                </a:extLst>
              </p:cNvPr>
              <p:cNvSpPr/>
              <p:nvPr/>
            </p:nvSpPr>
            <p:spPr>
              <a:xfrm>
                <a:off x="3216101" y="2873397"/>
                <a:ext cx="389742" cy="389754"/>
              </a:xfrm>
              <a:custGeom>
                <a:avLst/>
                <a:gdLst/>
                <a:ahLst/>
                <a:cxnLst/>
                <a:rect l="l" t="t" r="r" b="b"/>
                <a:pathLst>
                  <a:path w="32492" h="32493" extrusionOk="0">
                    <a:moveTo>
                      <a:pt x="15830" y="1"/>
                    </a:moveTo>
                    <a:lnTo>
                      <a:pt x="15406" y="17"/>
                    </a:lnTo>
                    <a:lnTo>
                      <a:pt x="14998" y="50"/>
                    </a:lnTo>
                    <a:lnTo>
                      <a:pt x="14573" y="82"/>
                    </a:lnTo>
                    <a:lnTo>
                      <a:pt x="14166" y="131"/>
                    </a:lnTo>
                    <a:lnTo>
                      <a:pt x="13774" y="180"/>
                    </a:lnTo>
                    <a:lnTo>
                      <a:pt x="13366" y="245"/>
                    </a:lnTo>
                    <a:lnTo>
                      <a:pt x="12974" y="327"/>
                    </a:lnTo>
                    <a:lnTo>
                      <a:pt x="12566" y="409"/>
                    </a:lnTo>
                    <a:lnTo>
                      <a:pt x="12175" y="507"/>
                    </a:lnTo>
                    <a:lnTo>
                      <a:pt x="11799" y="621"/>
                    </a:lnTo>
                    <a:lnTo>
                      <a:pt x="11408" y="735"/>
                    </a:lnTo>
                    <a:lnTo>
                      <a:pt x="11032" y="849"/>
                    </a:lnTo>
                    <a:lnTo>
                      <a:pt x="10657" y="980"/>
                    </a:lnTo>
                    <a:lnTo>
                      <a:pt x="9922" y="1274"/>
                    </a:lnTo>
                    <a:lnTo>
                      <a:pt x="9204" y="1600"/>
                    </a:lnTo>
                    <a:lnTo>
                      <a:pt x="8503" y="1959"/>
                    </a:lnTo>
                    <a:lnTo>
                      <a:pt x="7817" y="2351"/>
                    </a:lnTo>
                    <a:lnTo>
                      <a:pt x="7165" y="2775"/>
                    </a:lnTo>
                    <a:lnTo>
                      <a:pt x="6528" y="3232"/>
                    </a:lnTo>
                    <a:lnTo>
                      <a:pt x="5908" y="3705"/>
                    </a:lnTo>
                    <a:lnTo>
                      <a:pt x="5320" y="4227"/>
                    </a:lnTo>
                    <a:lnTo>
                      <a:pt x="4749" y="4750"/>
                    </a:lnTo>
                    <a:lnTo>
                      <a:pt x="4211" y="5321"/>
                    </a:lnTo>
                    <a:lnTo>
                      <a:pt x="3705" y="5908"/>
                    </a:lnTo>
                    <a:lnTo>
                      <a:pt x="3232" y="6528"/>
                    </a:lnTo>
                    <a:lnTo>
                      <a:pt x="2775" y="7165"/>
                    </a:lnTo>
                    <a:lnTo>
                      <a:pt x="2350" y="7818"/>
                    </a:lnTo>
                    <a:lnTo>
                      <a:pt x="1959" y="8503"/>
                    </a:lnTo>
                    <a:lnTo>
                      <a:pt x="1600" y="9205"/>
                    </a:lnTo>
                    <a:lnTo>
                      <a:pt x="1273" y="9923"/>
                    </a:lnTo>
                    <a:lnTo>
                      <a:pt x="980" y="10657"/>
                    </a:lnTo>
                    <a:lnTo>
                      <a:pt x="849" y="11032"/>
                    </a:lnTo>
                    <a:lnTo>
                      <a:pt x="735" y="11408"/>
                    </a:lnTo>
                    <a:lnTo>
                      <a:pt x="621" y="11799"/>
                    </a:lnTo>
                    <a:lnTo>
                      <a:pt x="506" y="12191"/>
                    </a:lnTo>
                    <a:lnTo>
                      <a:pt x="408" y="12583"/>
                    </a:lnTo>
                    <a:lnTo>
                      <a:pt x="327" y="12974"/>
                    </a:lnTo>
                    <a:lnTo>
                      <a:pt x="245" y="13366"/>
                    </a:lnTo>
                    <a:lnTo>
                      <a:pt x="180" y="13774"/>
                    </a:lnTo>
                    <a:lnTo>
                      <a:pt x="131" y="14182"/>
                    </a:lnTo>
                    <a:lnTo>
                      <a:pt x="82" y="14590"/>
                    </a:lnTo>
                    <a:lnTo>
                      <a:pt x="49" y="14998"/>
                    </a:lnTo>
                    <a:lnTo>
                      <a:pt x="17" y="15406"/>
                    </a:lnTo>
                    <a:lnTo>
                      <a:pt x="0" y="15830"/>
                    </a:lnTo>
                    <a:lnTo>
                      <a:pt x="0" y="16238"/>
                    </a:lnTo>
                    <a:lnTo>
                      <a:pt x="0" y="16663"/>
                    </a:lnTo>
                    <a:lnTo>
                      <a:pt x="17" y="17087"/>
                    </a:lnTo>
                    <a:lnTo>
                      <a:pt x="49" y="17495"/>
                    </a:lnTo>
                    <a:lnTo>
                      <a:pt x="82" y="17903"/>
                    </a:lnTo>
                    <a:lnTo>
                      <a:pt x="131" y="18311"/>
                    </a:lnTo>
                    <a:lnTo>
                      <a:pt x="180" y="18719"/>
                    </a:lnTo>
                    <a:lnTo>
                      <a:pt x="245" y="19127"/>
                    </a:lnTo>
                    <a:lnTo>
                      <a:pt x="327" y="19518"/>
                    </a:lnTo>
                    <a:lnTo>
                      <a:pt x="408" y="19910"/>
                    </a:lnTo>
                    <a:lnTo>
                      <a:pt x="506" y="20302"/>
                    </a:lnTo>
                    <a:lnTo>
                      <a:pt x="621" y="20693"/>
                    </a:lnTo>
                    <a:lnTo>
                      <a:pt x="735" y="21069"/>
                    </a:lnTo>
                    <a:lnTo>
                      <a:pt x="849" y="21460"/>
                    </a:lnTo>
                    <a:lnTo>
                      <a:pt x="980" y="21836"/>
                    </a:lnTo>
                    <a:lnTo>
                      <a:pt x="1273" y="22570"/>
                    </a:lnTo>
                    <a:lnTo>
                      <a:pt x="1600" y="23288"/>
                    </a:lnTo>
                    <a:lnTo>
                      <a:pt x="1959" y="23990"/>
                    </a:lnTo>
                    <a:lnTo>
                      <a:pt x="2350" y="24659"/>
                    </a:lnTo>
                    <a:lnTo>
                      <a:pt x="2775" y="25328"/>
                    </a:lnTo>
                    <a:lnTo>
                      <a:pt x="3232" y="25965"/>
                    </a:lnTo>
                    <a:lnTo>
                      <a:pt x="3705" y="26568"/>
                    </a:lnTo>
                    <a:lnTo>
                      <a:pt x="4211" y="27172"/>
                    </a:lnTo>
                    <a:lnTo>
                      <a:pt x="4749" y="27727"/>
                    </a:lnTo>
                    <a:lnTo>
                      <a:pt x="5320" y="28266"/>
                    </a:lnTo>
                    <a:lnTo>
                      <a:pt x="5908" y="28771"/>
                    </a:lnTo>
                    <a:lnTo>
                      <a:pt x="6528" y="29261"/>
                    </a:lnTo>
                    <a:lnTo>
                      <a:pt x="7165" y="29718"/>
                    </a:lnTo>
                    <a:lnTo>
                      <a:pt x="7817" y="30142"/>
                    </a:lnTo>
                    <a:lnTo>
                      <a:pt x="8503" y="30534"/>
                    </a:lnTo>
                    <a:lnTo>
                      <a:pt x="9204" y="30893"/>
                    </a:lnTo>
                    <a:lnTo>
                      <a:pt x="9922" y="31203"/>
                    </a:lnTo>
                    <a:lnTo>
                      <a:pt x="10657" y="31497"/>
                    </a:lnTo>
                    <a:lnTo>
                      <a:pt x="11032" y="31627"/>
                    </a:lnTo>
                    <a:lnTo>
                      <a:pt x="11408" y="31758"/>
                    </a:lnTo>
                    <a:lnTo>
                      <a:pt x="11799" y="31872"/>
                    </a:lnTo>
                    <a:lnTo>
                      <a:pt x="12175" y="31970"/>
                    </a:lnTo>
                    <a:lnTo>
                      <a:pt x="12566" y="32068"/>
                    </a:lnTo>
                    <a:lnTo>
                      <a:pt x="12974" y="32150"/>
                    </a:lnTo>
                    <a:lnTo>
                      <a:pt x="13366" y="32231"/>
                    </a:lnTo>
                    <a:lnTo>
                      <a:pt x="13774" y="32296"/>
                    </a:lnTo>
                    <a:lnTo>
                      <a:pt x="14166" y="32362"/>
                    </a:lnTo>
                    <a:lnTo>
                      <a:pt x="14573" y="32411"/>
                    </a:lnTo>
                    <a:lnTo>
                      <a:pt x="14998" y="32443"/>
                    </a:lnTo>
                    <a:lnTo>
                      <a:pt x="15406" y="32460"/>
                    </a:lnTo>
                    <a:lnTo>
                      <a:pt x="15830" y="32476"/>
                    </a:lnTo>
                    <a:lnTo>
                      <a:pt x="16238" y="32492"/>
                    </a:lnTo>
                    <a:lnTo>
                      <a:pt x="16662" y="32476"/>
                    </a:lnTo>
                    <a:lnTo>
                      <a:pt x="17070" y="32460"/>
                    </a:lnTo>
                    <a:lnTo>
                      <a:pt x="17495" y="32443"/>
                    </a:lnTo>
                    <a:lnTo>
                      <a:pt x="17903" y="32411"/>
                    </a:lnTo>
                    <a:lnTo>
                      <a:pt x="18311" y="32362"/>
                    </a:lnTo>
                    <a:lnTo>
                      <a:pt x="18719" y="32296"/>
                    </a:lnTo>
                    <a:lnTo>
                      <a:pt x="19110" y="32231"/>
                    </a:lnTo>
                    <a:lnTo>
                      <a:pt x="19518" y="32150"/>
                    </a:lnTo>
                    <a:lnTo>
                      <a:pt x="19910" y="32068"/>
                    </a:lnTo>
                    <a:lnTo>
                      <a:pt x="20302" y="31970"/>
                    </a:lnTo>
                    <a:lnTo>
                      <a:pt x="20693" y="31872"/>
                    </a:lnTo>
                    <a:lnTo>
                      <a:pt x="21069" y="31758"/>
                    </a:lnTo>
                    <a:lnTo>
                      <a:pt x="21444" y="31627"/>
                    </a:lnTo>
                    <a:lnTo>
                      <a:pt x="21819" y="31497"/>
                    </a:lnTo>
                    <a:lnTo>
                      <a:pt x="22570" y="31203"/>
                    </a:lnTo>
                    <a:lnTo>
                      <a:pt x="23288" y="30893"/>
                    </a:lnTo>
                    <a:lnTo>
                      <a:pt x="23990" y="30534"/>
                    </a:lnTo>
                    <a:lnTo>
                      <a:pt x="24659" y="30142"/>
                    </a:lnTo>
                    <a:lnTo>
                      <a:pt x="25328" y="29718"/>
                    </a:lnTo>
                    <a:lnTo>
                      <a:pt x="25964" y="29261"/>
                    </a:lnTo>
                    <a:lnTo>
                      <a:pt x="26568" y="28771"/>
                    </a:lnTo>
                    <a:lnTo>
                      <a:pt x="27172" y="28266"/>
                    </a:lnTo>
                    <a:lnTo>
                      <a:pt x="27727" y="27727"/>
                    </a:lnTo>
                    <a:lnTo>
                      <a:pt x="28265" y="27172"/>
                    </a:lnTo>
                    <a:lnTo>
                      <a:pt x="28771" y="26568"/>
                    </a:lnTo>
                    <a:lnTo>
                      <a:pt x="29261" y="25965"/>
                    </a:lnTo>
                    <a:lnTo>
                      <a:pt x="29718" y="25328"/>
                    </a:lnTo>
                    <a:lnTo>
                      <a:pt x="30142" y="24659"/>
                    </a:lnTo>
                    <a:lnTo>
                      <a:pt x="30517" y="23990"/>
                    </a:lnTo>
                    <a:lnTo>
                      <a:pt x="30876" y="23288"/>
                    </a:lnTo>
                    <a:lnTo>
                      <a:pt x="31203" y="22570"/>
                    </a:lnTo>
                    <a:lnTo>
                      <a:pt x="31497" y="21836"/>
                    </a:lnTo>
                    <a:lnTo>
                      <a:pt x="31627" y="21460"/>
                    </a:lnTo>
                    <a:lnTo>
                      <a:pt x="31758" y="21069"/>
                    </a:lnTo>
                    <a:lnTo>
                      <a:pt x="31872" y="20693"/>
                    </a:lnTo>
                    <a:lnTo>
                      <a:pt x="31970" y="20302"/>
                    </a:lnTo>
                    <a:lnTo>
                      <a:pt x="32068" y="19910"/>
                    </a:lnTo>
                    <a:lnTo>
                      <a:pt x="32149" y="19518"/>
                    </a:lnTo>
                    <a:lnTo>
                      <a:pt x="32231" y="19127"/>
                    </a:lnTo>
                    <a:lnTo>
                      <a:pt x="32296" y="18719"/>
                    </a:lnTo>
                    <a:lnTo>
                      <a:pt x="32361" y="18311"/>
                    </a:lnTo>
                    <a:lnTo>
                      <a:pt x="32394" y="17903"/>
                    </a:lnTo>
                    <a:lnTo>
                      <a:pt x="32443" y="17495"/>
                    </a:lnTo>
                    <a:lnTo>
                      <a:pt x="32459" y="17087"/>
                    </a:lnTo>
                    <a:lnTo>
                      <a:pt x="32476" y="16663"/>
                    </a:lnTo>
                    <a:lnTo>
                      <a:pt x="32492" y="16238"/>
                    </a:lnTo>
                    <a:lnTo>
                      <a:pt x="32476" y="15830"/>
                    </a:lnTo>
                    <a:lnTo>
                      <a:pt x="32459" y="15406"/>
                    </a:lnTo>
                    <a:lnTo>
                      <a:pt x="32443" y="14998"/>
                    </a:lnTo>
                    <a:lnTo>
                      <a:pt x="32394" y="14590"/>
                    </a:lnTo>
                    <a:lnTo>
                      <a:pt x="32361" y="14182"/>
                    </a:lnTo>
                    <a:lnTo>
                      <a:pt x="32296" y="13774"/>
                    </a:lnTo>
                    <a:lnTo>
                      <a:pt x="32231" y="13366"/>
                    </a:lnTo>
                    <a:lnTo>
                      <a:pt x="32149" y="12974"/>
                    </a:lnTo>
                    <a:lnTo>
                      <a:pt x="32068" y="12583"/>
                    </a:lnTo>
                    <a:lnTo>
                      <a:pt x="31970" y="12191"/>
                    </a:lnTo>
                    <a:lnTo>
                      <a:pt x="31872" y="11799"/>
                    </a:lnTo>
                    <a:lnTo>
                      <a:pt x="31758" y="11408"/>
                    </a:lnTo>
                    <a:lnTo>
                      <a:pt x="31627" y="11032"/>
                    </a:lnTo>
                    <a:lnTo>
                      <a:pt x="31497" y="10657"/>
                    </a:lnTo>
                    <a:lnTo>
                      <a:pt x="31203" y="9923"/>
                    </a:lnTo>
                    <a:lnTo>
                      <a:pt x="30876" y="9205"/>
                    </a:lnTo>
                    <a:lnTo>
                      <a:pt x="30517" y="8503"/>
                    </a:lnTo>
                    <a:lnTo>
                      <a:pt x="30142" y="7818"/>
                    </a:lnTo>
                    <a:lnTo>
                      <a:pt x="29718" y="7165"/>
                    </a:lnTo>
                    <a:lnTo>
                      <a:pt x="29261" y="6528"/>
                    </a:lnTo>
                    <a:lnTo>
                      <a:pt x="28771" y="5908"/>
                    </a:lnTo>
                    <a:lnTo>
                      <a:pt x="28265" y="5321"/>
                    </a:lnTo>
                    <a:lnTo>
                      <a:pt x="27727" y="4750"/>
                    </a:lnTo>
                    <a:lnTo>
                      <a:pt x="27172" y="4227"/>
                    </a:lnTo>
                    <a:lnTo>
                      <a:pt x="26568" y="3705"/>
                    </a:lnTo>
                    <a:lnTo>
                      <a:pt x="25964" y="3232"/>
                    </a:lnTo>
                    <a:lnTo>
                      <a:pt x="25328" y="2775"/>
                    </a:lnTo>
                    <a:lnTo>
                      <a:pt x="24659" y="2351"/>
                    </a:lnTo>
                    <a:lnTo>
                      <a:pt x="23990" y="1959"/>
                    </a:lnTo>
                    <a:lnTo>
                      <a:pt x="23288" y="1600"/>
                    </a:lnTo>
                    <a:lnTo>
                      <a:pt x="22570" y="1274"/>
                    </a:lnTo>
                    <a:lnTo>
                      <a:pt x="21819" y="980"/>
                    </a:lnTo>
                    <a:lnTo>
                      <a:pt x="21444" y="849"/>
                    </a:lnTo>
                    <a:lnTo>
                      <a:pt x="21069" y="735"/>
                    </a:lnTo>
                    <a:lnTo>
                      <a:pt x="20693" y="621"/>
                    </a:lnTo>
                    <a:lnTo>
                      <a:pt x="20302" y="507"/>
                    </a:lnTo>
                    <a:lnTo>
                      <a:pt x="19910" y="409"/>
                    </a:lnTo>
                    <a:lnTo>
                      <a:pt x="19518" y="327"/>
                    </a:lnTo>
                    <a:lnTo>
                      <a:pt x="19110" y="245"/>
                    </a:lnTo>
                    <a:lnTo>
                      <a:pt x="18719" y="180"/>
                    </a:lnTo>
                    <a:lnTo>
                      <a:pt x="18311" y="131"/>
                    </a:lnTo>
                    <a:lnTo>
                      <a:pt x="17903" y="82"/>
                    </a:lnTo>
                    <a:lnTo>
                      <a:pt x="17495" y="50"/>
                    </a:lnTo>
                    <a:lnTo>
                      <a:pt x="17070" y="17"/>
                    </a:lnTo>
                    <a:lnTo>
                      <a:pt x="16662"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7" name="Google Shape;227;p4">
                <a:extLst>
                  <a:ext uri="{FF2B5EF4-FFF2-40B4-BE49-F238E27FC236}">
                    <a16:creationId xmlns:a16="http://schemas.microsoft.com/office/drawing/2014/main" id="{CC4ED2DC-FC0C-20A5-0619-C271DE09C841}"/>
                  </a:ext>
                </a:extLst>
              </p:cNvPr>
              <p:cNvSpPr/>
              <p:nvPr/>
            </p:nvSpPr>
            <p:spPr>
              <a:xfrm>
                <a:off x="3266218" y="2923514"/>
                <a:ext cx="289523" cy="289523"/>
              </a:xfrm>
              <a:custGeom>
                <a:avLst/>
                <a:gdLst/>
                <a:ahLst/>
                <a:cxnLst/>
                <a:rect l="l" t="t" r="r" b="b"/>
                <a:pathLst>
                  <a:path w="24137" h="24137" extrusionOk="0">
                    <a:moveTo>
                      <a:pt x="12060" y="0"/>
                    </a:moveTo>
                    <a:lnTo>
                      <a:pt x="11440" y="17"/>
                    </a:lnTo>
                    <a:lnTo>
                      <a:pt x="10836" y="66"/>
                    </a:lnTo>
                    <a:lnTo>
                      <a:pt x="10232" y="131"/>
                    </a:lnTo>
                    <a:lnTo>
                      <a:pt x="9628" y="245"/>
                    </a:lnTo>
                    <a:lnTo>
                      <a:pt x="9041" y="376"/>
                    </a:lnTo>
                    <a:lnTo>
                      <a:pt x="8470" y="539"/>
                    </a:lnTo>
                    <a:lnTo>
                      <a:pt x="7915" y="735"/>
                    </a:lnTo>
                    <a:lnTo>
                      <a:pt x="7360" y="947"/>
                    </a:lnTo>
                    <a:lnTo>
                      <a:pt x="6838" y="1192"/>
                    </a:lnTo>
                    <a:lnTo>
                      <a:pt x="6316" y="1453"/>
                    </a:lnTo>
                    <a:lnTo>
                      <a:pt x="5810" y="1747"/>
                    </a:lnTo>
                    <a:lnTo>
                      <a:pt x="5320" y="2057"/>
                    </a:lnTo>
                    <a:lnTo>
                      <a:pt x="4847" y="2399"/>
                    </a:lnTo>
                    <a:lnTo>
                      <a:pt x="4390" y="2758"/>
                    </a:lnTo>
                    <a:lnTo>
                      <a:pt x="3949" y="3134"/>
                    </a:lnTo>
                    <a:lnTo>
                      <a:pt x="3525" y="3542"/>
                    </a:lnTo>
                    <a:lnTo>
                      <a:pt x="3133" y="3950"/>
                    </a:lnTo>
                    <a:lnTo>
                      <a:pt x="2758" y="4390"/>
                    </a:lnTo>
                    <a:lnTo>
                      <a:pt x="2399" y="4847"/>
                    </a:lnTo>
                    <a:lnTo>
                      <a:pt x="2056" y="5320"/>
                    </a:lnTo>
                    <a:lnTo>
                      <a:pt x="1746" y="5810"/>
                    </a:lnTo>
                    <a:lnTo>
                      <a:pt x="1453" y="6316"/>
                    </a:lnTo>
                    <a:lnTo>
                      <a:pt x="1191" y="6838"/>
                    </a:lnTo>
                    <a:lnTo>
                      <a:pt x="947" y="7377"/>
                    </a:lnTo>
                    <a:lnTo>
                      <a:pt x="734" y="7915"/>
                    </a:lnTo>
                    <a:lnTo>
                      <a:pt x="539" y="8470"/>
                    </a:lnTo>
                    <a:lnTo>
                      <a:pt x="375" y="9058"/>
                    </a:lnTo>
                    <a:lnTo>
                      <a:pt x="245" y="9629"/>
                    </a:lnTo>
                    <a:lnTo>
                      <a:pt x="131" y="10233"/>
                    </a:lnTo>
                    <a:lnTo>
                      <a:pt x="65" y="10836"/>
                    </a:lnTo>
                    <a:lnTo>
                      <a:pt x="16" y="11440"/>
                    </a:lnTo>
                    <a:lnTo>
                      <a:pt x="0" y="12060"/>
                    </a:lnTo>
                    <a:lnTo>
                      <a:pt x="16" y="12680"/>
                    </a:lnTo>
                    <a:lnTo>
                      <a:pt x="65" y="13301"/>
                    </a:lnTo>
                    <a:lnTo>
                      <a:pt x="131" y="13904"/>
                    </a:lnTo>
                    <a:lnTo>
                      <a:pt x="245" y="14492"/>
                    </a:lnTo>
                    <a:lnTo>
                      <a:pt x="375" y="15079"/>
                    </a:lnTo>
                    <a:lnTo>
                      <a:pt x="539" y="15651"/>
                    </a:lnTo>
                    <a:lnTo>
                      <a:pt x="734" y="16222"/>
                    </a:lnTo>
                    <a:lnTo>
                      <a:pt x="947" y="16760"/>
                    </a:lnTo>
                    <a:lnTo>
                      <a:pt x="1191" y="17299"/>
                    </a:lnTo>
                    <a:lnTo>
                      <a:pt x="1453" y="17821"/>
                    </a:lnTo>
                    <a:lnTo>
                      <a:pt x="1746" y="18327"/>
                    </a:lnTo>
                    <a:lnTo>
                      <a:pt x="2056" y="18816"/>
                    </a:lnTo>
                    <a:lnTo>
                      <a:pt x="2399" y="19290"/>
                    </a:lnTo>
                    <a:lnTo>
                      <a:pt x="2758" y="19747"/>
                    </a:lnTo>
                    <a:lnTo>
                      <a:pt x="3133" y="20171"/>
                    </a:lnTo>
                    <a:lnTo>
                      <a:pt x="3525" y="20595"/>
                    </a:lnTo>
                    <a:lnTo>
                      <a:pt x="3949" y="21003"/>
                    </a:lnTo>
                    <a:lnTo>
                      <a:pt x="4390" y="21379"/>
                    </a:lnTo>
                    <a:lnTo>
                      <a:pt x="4847" y="21738"/>
                    </a:lnTo>
                    <a:lnTo>
                      <a:pt x="5320" y="22064"/>
                    </a:lnTo>
                    <a:lnTo>
                      <a:pt x="5810" y="22390"/>
                    </a:lnTo>
                    <a:lnTo>
                      <a:pt x="6316" y="22668"/>
                    </a:lnTo>
                    <a:lnTo>
                      <a:pt x="6838" y="22945"/>
                    </a:lnTo>
                    <a:lnTo>
                      <a:pt x="7360" y="23190"/>
                    </a:lnTo>
                    <a:lnTo>
                      <a:pt x="7915" y="23402"/>
                    </a:lnTo>
                    <a:lnTo>
                      <a:pt x="8470" y="23582"/>
                    </a:lnTo>
                    <a:lnTo>
                      <a:pt x="9041" y="23745"/>
                    </a:lnTo>
                    <a:lnTo>
                      <a:pt x="9628" y="23892"/>
                    </a:lnTo>
                    <a:lnTo>
                      <a:pt x="10232" y="23990"/>
                    </a:lnTo>
                    <a:lnTo>
                      <a:pt x="10836" y="24071"/>
                    </a:lnTo>
                    <a:lnTo>
                      <a:pt x="11440" y="24120"/>
                    </a:lnTo>
                    <a:lnTo>
                      <a:pt x="12060" y="24137"/>
                    </a:lnTo>
                    <a:lnTo>
                      <a:pt x="12680" y="24120"/>
                    </a:lnTo>
                    <a:lnTo>
                      <a:pt x="13300" y="24071"/>
                    </a:lnTo>
                    <a:lnTo>
                      <a:pt x="13904" y="23990"/>
                    </a:lnTo>
                    <a:lnTo>
                      <a:pt x="14492" y="23892"/>
                    </a:lnTo>
                    <a:lnTo>
                      <a:pt x="15079" y="23745"/>
                    </a:lnTo>
                    <a:lnTo>
                      <a:pt x="15650" y="23582"/>
                    </a:lnTo>
                    <a:lnTo>
                      <a:pt x="16205" y="23402"/>
                    </a:lnTo>
                    <a:lnTo>
                      <a:pt x="16760" y="23190"/>
                    </a:lnTo>
                    <a:lnTo>
                      <a:pt x="17299" y="22945"/>
                    </a:lnTo>
                    <a:lnTo>
                      <a:pt x="17821" y="22668"/>
                    </a:lnTo>
                    <a:lnTo>
                      <a:pt x="18327" y="22390"/>
                    </a:lnTo>
                    <a:lnTo>
                      <a:pt x="18816" y="22064"/>
                    </a:lnTo>
                    <a:lnTo>
                      <a:pt x="19289" y="21738"/>
                    </a:lnTo>
                    <a:lnTo>
                      <a:pt x="19746" y="21379"/>
                    </a:lnTo>
                    <a:lnTo>
                      <a:pt x="20171" y="21003"/>
                    </a:lnTo>
                    <a:lnTo>
                      <a:pt x="20595" y="20595"/>
                    </a:lnTo>
                    <a:lnTo>
                      <a:pt x="21003" y="20171"/>
                    </a:lnTo>
                    <a:lnTo>
                      <a:pt x="21378" y="19747"/>
                    </a:lnTo>
                    <a:lnTo>
                      <a:pt x="21737" y="19290"/>
                    </a:lnTo>
                    <a:lnTo>
                      <a:pt x="22064" y="18816"/>
                    </a:lnTo>
                    <a:lnTo>
                      <a:pt x="22390" y="18327"/>
                    </a:lnTo>
                    <a:lnTo>
                      <a:pt x="22668" y="17821"/>
                    </a:lnTo>
                    <a:lnTo>
                      <a:pt x="22945" y="17299"/>
                    </a:lnTo>
                    <a:lnTo>
                      <a:pt x="23173" y="16760"/>
                    </a:lnTo>
                    <a:lnTo>
                      <a:pt x="23402" y="16222"/>
                    </a:lnTo>
                    <a:lnTo>
                      <a:pt x="23581" y="15651"/>
                    </a:lnTo>
                    <a:lnTo>
                      <a:pt x="23745" y="15079"/>
                    </a:lnTo>
                    <a:lnTo>
                      <a:pt x="23891" y="14492"/>
                    </a:lnTo>
                    <a:lnTo>
                      <a:pt x="23989" y="13904"/>
                    </a:lnTo>
                    <a:lnTo>
                      <a:pt x="24071" y="13301"/>
                    </a:lnTo>
                    <a:lnTo>
                      <a:pt x="24120" y="12680"/>
                    </a:lnTo>
                    <a:lnTo>
                      <a:pt x="24136" y="12060"/>
                    </a:lnTo>
                    <a:lnTo>
                      <a:pt x="24120" y="11440"/>
                    </a:lnTo>
                    <a:lnTo>
                      <a:pt x="24071" y="10836"/>
                    </a:lnTo>
                    <a:lnTo>
                      <a:pt x="23989" y="10233"/>
                    </a:lnTo>
                    <a:lnTo>
                      <a:pt x="23891" y="9629"/>
                    </a:lnTo>
                    <a:lnTo>
                      <a:pt x="23745" y="9058"/>
                    </a:lnTo>
                    <a:lnTo>
                      <a:pt x="23581" y="8470"/>
                    </a:lnTo>
                    <a:lnTo>
                      <a:pt x="23402" y="7915"/>
                    </a:lnTo>
                    <a:lnTo>
                      <a:pt x="23173" y="7377"/>
                    </a:lnTo>
                    <a:lnTo>
                      <a:pt x="22945" y="6838"/>
                    </a:lnTo>
                    <a:lnTo>
                      <a:pt x="22668" y="6316"/>
                    </a:lnTo>
                    <a:lnTo>
                      <a:pt x="22390" y="5810"/>
                    </a:lnTo>
                    <a:lnTo>
                      <a:pt x="22064" y="5320"/>
                    </a:lnTo>
                    <a:lnTo>
                      <a:pt x="21737" y="4847"/>
                    </a:lnTo>
                    <a:lnTo>
                      <a:pt x="21378" y="4390"/>
                    </a:lnTo>
                    <a:lnTo>
                      <a:pt x="21003" y="3950"/>
                    </a:lnTo>
                    <a:lnTo>
                      <a:pt x="20595" y="3542"/>
                    </a:lnTo>
                    <a:lnTo>
                      <a:pt x="20171" y="3134"/>
                    </a:lnTo>
                    <a:lnTo>
                      <a:pt x="19746" y="2758"/>
                    </a:lnTo>
                    <a:lnTo>
                      <a:pt x="19289" y="2399"/>
                    </a:lnTo>
                    <a:lnTo>
                      <a:pt x="18816" y="2057"/>
                    </a:lnTo>
                    <a:lnTo>
                      <a:pt x="18327" y="1747"/>
                    </a:lnTo>
                    <a:lnTo>
                      <a:pt x="17821" y="1453"/>
                    </a:lnTo>
                    <a:lnTo>
                      <a:pt x="17299" y="1192"/>
                    </a:lnTo>
                    <a:lnTo>
                      <a:pt x="16760" y="947"/>
                    </a:lnTo>
                    <a:lnTo>
                      <a:pt x="16205" y="735"/>
                    </a:lnTo>
                    <a:lnTo>
                      <a:pt x="15650" y="539"/>
                    </a:lnTo>
                    <a:lnTo>
                      <a:pt x="15079" y="376"/>
                    </a:lnTo>
                    <a:lnTo>
                      <a:pt x="14492" y="245"/>
                    </a:lnTo>
                    <a:lnTo>
                      <a:pt x="13904" y="131"/>
                    </a:lnTo>
                    <a:lnTo>
                      <a:pt x="13300" y="66"/>
                    </a:lnTo>
                    <a:lnTo>
                      <a:pt x="12680" y="17"/>
                    </a:lnTo>
                    <a:lnTo>
                      <a:pt x="12060" y="0"/>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8" name="Google Shape;228;p4">
                <a:extLst>
                  <a:ext uri="{FF2B5EF4-FFF2-40B4-BE49-F238E27FC236}">
                    <a16:creationId xmlns:a16="http://schemas.microsoft.com/office/drawing/2014/main" id="{A3872753-6F23-6557-D7BA-70C8712C33C2}"/>
                  </a:ext>
                </a:extLst>
              </p:cNvPr>
              <p:cNvSpPr/>
              <p:nvPr/>
            </p:nvSpPr>
            <p:spPr>
              <a:xfrm>
                <a:off x="3266218" y="2923514"/>
                <a:ext cx="289523" cy="289523"/>
              </a:xfrm>
              <a:custGeom>
                <a:avLst/>
                <a:gdLst/>
                <a:ahLst/>
                <a:cxnLst/>
                <a:rect l="l" t="t" r="r" b="b"/>
                <a:pathLst>
                  <a:path w="24137" h="24137" fill="none" extrusionOk="0">
                    <a:moveTo>
                      <a:pt x="24136" y="12060"/>
                    </a:moveTo>
                    <a:lnTo>
                      <a:pt x="24136" y="12060"/>
                    </a:lnTo>
                    <a:lnTo>
                      <a:pt x="24120" y="12680"/>
                    </a:lnTo>
                    <a:lnTo>
                      <a:pt x="24071" y="13301"/>
                    </a:lnTo>
                    <a:lnTo>
                      <a:pt x="23989" y="13904"/>
                    </a:lnTo>
                    <a:lnTo>
                      <a:pt x="23891" y="14492"/>
                    </a:lnTo>
                    <a:lnTo>
                      <a:pt x="23745" y="15079"/>
                    </a:lnTo>
                    <a:lnTo>
                      <a:pt x="23581" y="15651"/>
                    </a:lnTo>
                    <a:lnTo>
                      <a:pt x="23402" y="16222"/>
                    </a:lnTo>
                    <a:lnTo>
                      <a:pt x="23173" y="16760"/>
                    </a:lnTo>
                    <a:lnTo>
                      <a:pt x="22945" y="17299"/>
                    </a:lnTo>
                    <a:lnTo>
                      <a:pt x="22668" y="17821"/>
                    </a:lnTo>
                    <a:lnTo>
                      <a:pt x="22390" y="18327"/>
                    </a:lnTo>
                    <a:lnTo>
                      <a:pt x="22064" y="18816"/>
                    </a:lnTo>
                    <a:lnTo>
                      <a:pt x="21737" y="19290"/>
                    </a:lnTo>
                    <a:lnTo>
                      <a:pt x="21378" y="19747"/>
                    </a:lnTo>
                    <a:lnTo>
                      <a:pt x="21003" y="20171"/>
                    </a:lnTo>
                    <a:lnTo>
                      <a:pt x="20595" y="20595"/>
                    </a:lnTo>
                    <a:lnTo>
                      <a:pt x="20171" y="21003"/>
                    </a:lnTo>
                    <a:lnTo>
                      <a:pt x="19746" y="21379"/>
                    </a:lnTo>
                    <a:lnTo>
                      <a:pt x="19289" y="21738"/>
                    </a:lnTo>
                    <a:lnTo>
                      <a:pt x="18816" y="22064"/>
                    </a:lnTo>
                    <a:lnTo>
                      <a:pt x="18327" y="22390"/>
                    </a:lnTo>
                    <a:lnTo>
                      <a:pt x="17821" y="22668"/>
                    </a:lnTo>
                    <a:lnTo>
                      <a:pt x="17299" y="22945"/>
                    </a:lnTo>
                    <a:lnTo>
                      <a:pt x="16760" y="23190"/>
                    </a:lnTo>
                    <a:lnTo>
                      <a:pt x="16205" y="23402"/>
                    </a:lnTo>
                    <a:lnTo>
                      <a:pt x="15650" y="23582"/>
                    </a:lnTo>
                    <a:lnTo>
                      <a:pt x="15079" y="23745"/>
                    </a:lnTo>
                    <a:lnTo>
                      <a:pt x="14492" y="23892"/>
                    </a:lnTo>
                    <a:lnTo>
                      <a:pt x="13904" y="23990"/>
                    </a:lnTo>
                    <a:lnTo>
                      <a:pt x="13300" y="24071"/>
                    </a:lnTo>
                    <a:lnTo>
                      <a:pt x="12680" y="24120"/>
                    </a:lnTo>
                    <a:lnTo>
                      <a:pt x="12060" y="24137"/>
                    </a:lnTo>
                    <a:lnTo>
                      <a:pt x="12060" y="24137"/>
                    </a:lnTo>
                    <a:lnTo>
                      <a:pt x="11440" y="24120"/>
                    </a:lnTo>
                    <a:lnTo>
                      <a:pt x="10836" y="24071"/>
                    </a:lnTo>
                    <a:lnTo>
                      <a:pt x="10232" y="23990"/>
                    </a:lnTo>
                    <a:lnTo>
                      <a:pt x="9628" y="23892"/>
                    </a:lnTo>
                    <a:lnTo>
                      <a:pt x="9041" y="23745"/>
                    </a:lnTo>
                    <a:lnTo>
                      <a:pt x="8470" y="23582"/>
                    </a:lnTo>
                    <a:lnTo>
                      <a:pt x="7915" y="23402"/>
                    </a:lnTo>
                    <a:lnTo>
                      <a:pt x="7360" y="23190"/>
                    </a:lnTo>
                    <a:lnTo>
                      <a:pt x="6838" y="22945"/>
                    </a:lnTo>
                    <a:lnTo>
                      <a:pt x="6316" y="22668"/>
                    </a:lnTo>
                    <a:lnTo>
                      <a:pt x="5810" y="22390"/>
                    </a:lnTo>
                    <a:lnTo>
                      <a:pt x="5320" y="22064"/>
                    </a:lnTo>
                    <a:lnTo>
                      <a:pt x="4847" y="21738"/>
                    </a:lnTo>
                    <a:lnTo>
                      <a:pt x="4390" y="21379"/>
                    </a:lnTo>
                    <a:lnTo>
                      <a:pt x="3949" y="21003"/>
                    </a:lnTo>
                    <a:lnTo>
                      <a:pt x="3525" y="20595"/>
                    </a:lnTo>
                    <a:lnTo>
                      <a:pt x="3133" y="20171"/>
                    </a:lnTo>
                    <a:lnTo>
                      <a:pt x="2758" y="19747"/>
                    </a:lnTo>
                    <a:lnTo>
                      <a:pt x="2399" y="19290"/>
                    </a:lnTo>
                    <a:lnTo>
                      <a:pt x="2056" y="18816"/>
                    </a:lnTo>
                    <a:lnTo>
                      <a:pt x="1746" y="18327"/>
                    </a:lnTo>
                    <a:lnTo>
                      <a:pt x="1453" y="17821"/>
                    </a:lnTo>
                    <a:lnTo>
                      <a:pt x="1191" y="17299"/>
                    </a:lnTo>
                    <a:lnTo>
                      <a:pt x="947" y="16760"/>
                    </a:lnTo>
                    <a:lnTo>
                      <a:pt x="734" y="16222"/>
                    </a:lnTo>
                    <a:lnTo>
                      <a:pt x="539" y="15651"/>
                    </a:lnTo>
                    <a:lnTo>
                      <a:pt x="375" y="15079"/>
                    </a:lnTo>
                    <a:lnTo>
                      <a:pt x="245" y="14492"/>
                    </a:lnTo>
                    <a:lnTo>
                      <a:pt x="131" y="13904"/>
                    </a:lnTo>
                    <a:lnTo>
                      <a:pt x="65" y="13301"/>
                    </a:lnTo>
                    <a:lnTo>
                      <a:pt x="16" y="12680"/>
                    </a:lnTo>
                    <a:lnTo>
                      <a:pt x="0" y="12060"/>
                    </a:lnTo>
                    <a:lnTo>
                      <a:pt x="0" y="12060"/>
                    </a:lnTo>
                    <a:lnTo>
                      <a:pt x="16" y="11440"/>
                    </a:lnTo>
                    <a:lnTo>
                      <a:pt x="65" y="10836"/>
                    </a:lnTo>
                    <a:lnTo>
                      <a:pt x="131" y="10233"/>
                    </a:lnTo>
                    <a:lnTo>
                      <a:pt x="245" y="9629"/>
                    </a:lnTo>
                    <a:lnTo>
                      <a:pt x="375" y="9058"/>
                    </a:lnTo>
                    <a:lnTo>
                      <a:pt x="539" y="8470"/>
                    </a:lnTo>
                    <a:lnTo>
                      <a:pt x="734" y="7915"/>
                    </a:lnTo>
                    <a:lnTo>
                      <a:pt x="947" y="7377"/>
                    </a:lnTo>
                    <a:lnTo>
                      <a:pt x="1191" y="6838"/>
                    </a:lnTo>
                    <a:lnTo>
                      <a:pt x="1453" y="6316"/>
                    </a:lnTo>
                    <a:lnTo>
                      <a:pt x="1746" y="5810"/>
                    </a:lnTo>
                    <a:lnTo>
                      <a:pt x="2056" y="5320"/>
                    </a:lnTo>
                    <a:lnTo>
                      <a:pt x="2399" y="4847"/>
                    </a:lnTo>
                    <a:lnTo>
                      <a:pt x="2758" y="4390"/>
                    </a:lnTo>
                    <a:lnTo>
                      <a:pt x="3133" y="3950"/>
                    </a:lnTo>
                    <a:lnTo>
                      <a:pt x="3525" y="3542"/>
                    </a:lnTo>
                    <a:lnTo>
                      <a:pt x="3949" y="3134"/>
                    </a:lnTo>
                    <a:lnTo>
                      <a:pt x="4390" y="2758"/>
                    </a:lnTo>
                    <a:lnTo>
                      <a:pt x="4847" y="2399"/>
                    </a:lnTo>
                    <a:lnTo>
                      <a:pt x="5320" y="2057"/>
                    </a:lnTo>
                    <a:lnTo>
                      <a:pt x="5810" y="1747"/>
                    </a:lnTo>
                    <a:lnTo>
                      <a:pt x="6316" y="1453"/>
                    </a:lnTo>
                    <a:lnTo>
                      <a:pt x="6838" y="1192"/>
                    </a:lnTo>
                    <a:lnTo>
                      <a:pt x="7360" y="947"/>
                    </a:lnTo>
                    <a:lnTo>
                      <a:pt x="7915" y="735"/>
                    </a:lnTo>
                    <a:lnTo>
                      <a:pt x="8470" y="539"/>
                    </a:lnTo>
                    <a:lnTo>
                      <a:pt x="9041" y="376"/>
                    </a:lnTo>
                    <a:lnTo>
                      <a:pt x="9628" y="245"/>
                    </a:lnTo>
                    <a:lnTo>
                      <a:pt x="10232" y="131"/>
                    </a:lnTo>
                    <a:lnTo>
                      <a:pt x="10836" y="66"/>
                    </a:lnTo>
                    <a:lnTo>
                      <a:pt x="11440" y="17"/>
                    </a:lnTo>
                    <a:lnTo>
                      <a:pt x="12060" y="0"/>
                    </a:lnTo>
                    <a:lnTo>
                      <a:pt x="12060" y="0"/>
                    </a:lnTo>
                    <a:lnTo>
                      <a:pt x="12680" y="17"/>
                    </a:lnTo>
                    <a:lnTo>
                      <a:pt x="13300" y="66"/>
                    </a:lnTo>
                    <a:lnTo>
                      <a:pt x="13904" y="131"/>
                    </a:lnTo>
                    <a:lnTo>
                      <a:pt x="14492" y="245"/>
                    </a:lnTo>
                    <a:lnTo>
                      <a:pt x="15079" y="376"/>
                    </a:lnTo>
                    <a:lnTo>
                      <a:pt x="15650" y="539"/>
                    </a:lnTo>
                    <a:lnTo>
                      <a:pt x="16205" y="735"/>
                    </a:lnTo>
                    <a:lnTo>
                      <a:pt x="16760" y="947"/>
                    </a:lnTo>
                    <a:lnTo>
                      <a:pt x="17299" y="1192"/>
                    </a:lnTo>
                    <a:lnTo>
                      <a:pt x="17821" y="1453"/>
                    </a:lnTo>
                    <a:lnTo>
                      <a:pt x="18327" y="1747"/>
                    </a:lnTo>
                    <a:lnTo>
                      <a:pt x="18816" y="2057"/>
                    </a:lnTo>
                    <a:lnTo>
                      <a:pt x="19289" y="2399"/>
                    </a:lnTo>
                    <a:lnTo>
                      <a:pt x="19746" y="2758"/>
                    </a:lnTo>
                    <a:lnTo>
                      <a:pt x="20171" y="3134"/>
                    </a:lnTo>
                    <a:lnTo>
                      <a:pt x="20595" y="3542"/>
                    </a:lnTo>
                    <a:lnTo>
                      <a:pt x="21003" y="3950"/>
                    </a:lnTo>
                    <a:lnTo>
                      <a:pt x="21378" y="4390"/>
                    </a:lnTo>
                    <a:lnTo>
                      <a:pt x="21737" y="4847"/>
                    </a:lnTo>
                    <a:lnTo>
                      <a:pt x="22064" y="5320"/>
                    </a:lnTo>
                    <a:lnTo>
                      <a:pt x="22390" y="5810"/>
                    </a:lnTo>
                    <a:lnTo>
                      <a:pt x="22668" y="6316"/>
                    </a:lnTo>
                    <a:lnTo>
                      <a:pt x="22945" y="6838"/>
                    </a:lnTo>
                    <a:lnTo>
                      <a:pt x="23173" y="7377"/>
                    </a:lnTo>
                    <a:lnTo>
                      <a:pt x="23402" y="7915"/>
                    </a:lnTo>
                    <a:lnTo>
                      <a:pt x="23581" y="8470"/>
                    </a:lnTo>
                    <a:lnTo>
                      <a:pt x="23745" y="9058"/>
                    </a:lnTo>
                    <a:lnTo>
                      <a:pt x="23891" y="9629"/>
                    </a:lnTo>
                    <a:lnTo>
                      <a:pt x="23989" y="10233"/>
                    </a:lnTo>
                    <a:lnTo>
                      <a:pt x="24071" y="10836"/>
                    </a:lnTo>
                    <a:lnTo>
                      <a:pt x="24120" y="11440"/>
                    </a:lnTo>
                    <a:lnTo>
                      <a:pt x="24136" y="1206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9" name="Google Shape;229;p4">
                <a:extLst>
                  <a:ext uri="{FF2B5EF4-FFF2-40B4-BE49-F238E27FC236}">
                    <a16:creationId xmlns:a16="http://schemas.microsoft.com/office/drawing/2014/main" id="{CE188EF7-7DA6-1F89-E827-FB8C64D536F0}"/>
                  </a:ext>
                </a:extLst>
              </p:cNvPr>
              <p:cNvSpPr/>
              <p:nvPr/>
            </p:nvSpPr>
            <p:spPr>
              <a:xfrm>
                <a:off x="3355283" y="2979113"/>
                <a:ext cx="126271" cy="165027"/>
              </a:xfrm>
              <a:custGeom>
                <a:avLst/>
                <a:gdLst/>
                <a:ahLst/>
                <a:cxnLst/>
                <a:rect l="l" t="t" r="r" b="b"/>
                <a:pathLst>
                  <a:path w="10527" h="13758" extrusionOk="0">
                    <a:moveTo>
                      <a:pt x="4031" y="0"/>
                    </a:moveTo>
                    <a:lnTo>
                      <a:pt x="3819" y="33"/>
                    </a:lnTo>
                    <a:lnTo>
                      <a:pt x="3591" y="65"/>
                    </a:lnTo>
                    <a:lnTo>
                      <a:pt x="3378" y="114"/>
                    </a:lnTo>
                    <a:lnTo>
                      <a:pt x="3166" y="163"/>
                    </a:lnTo>
                    <a:lnTo>
                      <a:pt x="2954" y="229"/>
                    </a:lnTo>
                    <a:lnTo>
                      <a:pt x="2758" y="310"/>
                    </a:lnTo>
                    <a:lnTo>
                      <a:pt x="2563" y="408"/>
                    </a:lnTo>
                    <a:lnTo>
                      <a:pt x="2367" y="506"/>
                    </a:lnTo>
                    <a:lnTo>
                      <a:pt x="2187" y="620"/>
                    </a:lnTo>
                    <a:lnTo>
                      <a:pt x="2008" y="734"/>
                    </a:lnTo>
                    <a:lnTo>
                      <a:pt x="1828" y="865"/>
                    </a:lnTo>
                    <a:lnTo>
                      <a:pt x="1665" y="1012"/>
                    </a:lnTo>
                    <a:lnTo>
                      <a:pt x="1502" y="1159"/>
                    </a:lnTo>
                    <a:lnTo>
                      <a:pt x="1355" y="1306"/>
                    </a:lnTo>
                    <a:lnTo>
                      <a:pt x="1208" y="1469"/>
                    </a:lnTo>
                    <a:lnTo>
                      <a:pt x="1077" y="1648"/>
                    </a:lnTo>
                    <a:lnTo>
                      <a:pt x="947" y="1828"/>
                    </a:lnTo>
                    <a:lnTo>
                      <a:pt x="816" y="2007"/>
                    </a:lnTo>
                    <a:lnTo>
                      <a:pt x="702" y="2187"/>
                    </a:lnTo>
                    <a:lnTo>
                      <a:pt x="490" y="2595"/>
                    </a:lnTo>
                    <a:lnTo>
                      <a:pt x="327" y="3003"/>
                    </a:lnTo>
                    <a:lnTo>
                      <a:pt x="245" y="3215"/>
                    </a:lnTo>
                    <a:lnTo>
                      <a:pt x="196" y="3427"/>
                    </a:lnTo>
                    <a:lnTo>
                      <a:pt x="131" y="3656"/>
                    </a:lnTo>
                    <a:lnTo>
                      <a:pt x="82" y="3868"/>
                    </a:lnTo>
                    <a:lnTo>
                      <a:pt x="49" y="4096"/>
                    </a:lnTo>
                    <a:lnTo>
                      <a:pt x="33" y="4325"/>
                    </a:lnTo>
                    <a:lnTo>
                      <a:pt x="17" y="4553"/>
                    </a:lnTo>
                    <a:lnTo>
                      <a:pt x="0" y="4798"/>
                    </a:lnTo>
                    <a:lnTo>
                      <a:pt x="0" y="13757"/>
                    </a:lnTo>
                    <a:lnTo>
                      <a:pt x="8813" y="13757"/>
                    </a:lnTo>
                    <a:lnTo>
                      <a:pt x="8813" y="9351"/>
                    </a:lnTo>
                    <a:lnTo>
                      <a:pt x="10526" y="9351"/>
                    </a:lnTo>
                    <a:lnTo>
                      <a:pt x="8715" y="4602"/>
                    </a:lnTo>
                    <a:lnTo>
                      <a:pt x="8715" y="4374"/>
                    </a:lnTo>
                    <a:lnTo>
                      <a:pt x="8699" y="4145"/>
                    </a:lnTo>
                    <a:lnTo>
                      <a:pt x="8666" y="3917"/>
                    </a:lnTo>
                    <a:lnTo>
                      <a:pt x="8633" y="3705"/>
                    </a:lnTo>
                    <a:lnTo>
                      <a:pt x="8584" y="3476"/>
                    </a:lnTo>
                    <a:lnTo>
                      <a:pt x="8519" y="3264"/>
                    </a:lnTo>
                    <a:lnTo>
                      <a:pt x="8454" y="3052"/>
                    </a:lnTo>
                    <a:lnTo>
                      <a:pt x="8372" y="2840"/>
                    </a:lnTo>
                    <a:lnTo>
                      <a:pt x="8291" y="2644"/>
                    </a:lnTo>
                    <a:lnTo>
                      <a:pt x="8193" y="2448"/>
                    </a:lnTo>
                    <a:lnTo>
                      <a:pt x="8078" y="2252"/>
                    </a:lnTo>
                    <a:lnTo>
                      <a:pt x="7964" y="2073"/>
                    </a:lnTo>
                    <a:lnTo>
                      <a:pt x="7834" y="1893"/>
                    </a:lnTo>
                    <a:lnTo>
                      <a:pt x="7703" y="1714"/>
                    </a:lnTo>
                    <a:lnTo>
                      <a:pt x="7573" y="1550"/>
                    </a:lnTo>
                    <a:lnTo>
                      <a:pt x="7426" y="1387"/>
                    </a:lnTo>
                    <a:lnTo>
                      <a:pt x="7262" y="1224"/>
                    </a:lnTo>
                    <a:lnTo>
                      <a:pt x="7099" y="1077"/>
                    </a:lnTo>
                    <a:lnTo>
                      <a:pt x="6936" y="947"/>
                    </a:lnTo>
                    <a:lnTo>
                      <a:pt x="6757" y="816"/>
                    </a:lnTo>
                    <a:lnTo>
                      <a:pt x="6577" y="685"/>
                    </a:lnTo>
                    <a:lnTo>
                      <a:pt x="6398" y="571"/>
                    </a:lnTo>
                    <a:lnTo>
                      <a:pt x="6202" y="473"/>
                    </a:lnTo>
                    <a:lnTo>
                      <a:pt x="6006" y="375"/>
                    </a:lnTo>
                    <a:lnTo>
                      <a:pt x="5794" y="294"/>
                    </a:lnTo>
                    <a:lnTo>
                      <a:pt x="5598" y="212"/>
                    </a:lnTo>
                    <a:lnTo>
                      <a:pt x="5386" y="147"/>
                    </a:lnTo>
                    <a:lnTo>
                      <a:pt x="5157" y="98"/>
                    </a:lnTo>
                    <a:lnTo>
                      <a:pt x="4945" y="49"/>
                    </a:lnTo>
                    <a:lnTo>
                      <a:pt x="4717" y="33"/>
                    </a:lnTo>
                    <a:lnTo>
                      <a:pt x="448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0" name="Google Shape;230;p4">
                <a:extLst>
                  <a:ext uri="{FF2B5EF4-FFF2-40B4-BE49-F238E27FC236}">
                    <a16:creationId xmlns:a16="http://schemas.microsoft.com/office/drawing/2014/main" id="{9DAE31EE-BCEB-4A16-D667-4745C93B2803}"/>
                  </a:ext>
                </a:extLst>
              </p:cNvPr>
              <p:cNvSpPr/>
              <p:nvPr/>
            </p:nvSpPr>
            <p:spPr>
              <a:xfrm>
                <a:off x="3355283" y="2979113"/>
                <a:ext cx="126271" cy="165027"/>
              </a:xfrm>
              <a:custGeom>
                <a:avLst/>
                <a:gdLst/>
                <a:ahLst/>
                <a:cxnLst/>
                <a:rect l="l" t="t" r="r" b="b"/>
                <a:pathLst>
                  <a:path w="10527" h="13758" fill="none" extrusionOk="0">
                    <a:moveTo>
                      <a:pt x="4260" y="0"/>
                    </a:moveTo>
                    <a:lnTo>
                      <a:pt x="4260" y="0"/>
                    </a:lnTo>
                    <a:lnTo>
                      <a:pt x="4031" y="0"/>
                    </a:lnTo>
                    <a:lnTo>
                      <a:pt x="3819" y="33"/>
                    </a:lnTo>
                    <a:lnTo>
                      <a:pt x="3591" y="65"/>
                    </a:lnTo>
                    <a:lnTo>
                      <a:pt x="3378" y="114"/>
                    </a:lnTo>
                    <a:lnTo>
                      <a:pt x="3166" y="163"/>
                    </a:lnTo>
                    <a:lnTo>
                      <a:pt x="2954" y="229"/>
                    </a:lnTo>
                    <a:lnTo>
                      <a:pt x="2758" y="310"/>
                    </a:lnTo>
                    <a:lnTo>
                      <a:pt x="2563" y="408"/>
                    </a:lnTo>
                    <a:lnTo>
                      <a:pt x="2367" y="506"/>
                    </a:lnTo>
                    <a:lnTo>
                      <a:pt x="2187" y="620"/>
                    </a:lnTo>
                    <a:lnTo>
                      <a:pt x="2008" y="734"/>
                    </a:lnTo>
                    <a:lnTo>
                      <a:pt x="1828" y="865"/>
                    </a:lnTo>
                    <a:lnTo>
                      <a:pt x="1665" y="1012"/>
                    </a:lnTo>
                    <a:lnTo>
                      <a:pt x="1502" y="1159"/>
                    </a:lnTo>
                    <a:lnTo>
                      <a:pt x="1355" y="1306"/>
                    </a:lnTo>
                    <a:lnTo>
                      <a:pt x="1208" y="1469"/>
                    </a:lnTo>
                    <a:lnTo>
                      <a:pt x="1077" y="1648"/>
                    </a:lnTo>
                    <a:lnTo>
                      <a:pt x="947" y="1828"/>
                    </a:lnTo>
                    <a:lnTo>
                      <a:pt x="816" y="2007"/>
                    </a:lnTo>
                    <a:lnTo>
                      <a:pt x="702" y="2187"/>
                    </a:lnTo>
                    <a:lnTo>
                      <a:pt x="490" y="2595"/>
                    </a:lnTo>
                    <a:lnTo>
                      <a:pt x="327" y="3003"/>
                    </a:lnTo>
                    <a:lnTo>
                      <a:pt x="245" y="3215"/>
                    </a:lnTo>
                    <a:lnTo>
                      <a:pt x="196" y="3427"/>
                    </a:lnTo>
                    <a:lnTo>
                      <a:pt x="131" y="3656"/>
                    </a:lnTo>
                    <a:lnTo>
                      <a:pt x="82" y="3868"/>
                    </a:lnTo>
                    <a:lnTo>
                      <a:pt x="49" y="4096"/>
                    </a:lnTo>
                    <a:lnTo>
                      <a:pt x="33" y="4325"/>
                    </a:lnTo>
                    <a:lnTo>
                      <a:pt x="17" y="4553"/>
                    </a:lnTo>
                    <a:lnTo>
                      <a:pt x="0" y="4798"/>
                    </a:lnTo>
                    <a:lnTo>
                      <a:pt x="0" y="13757"/>
                    </a:lnTo>
                    <a:lnTo>
                      <a:pt x="8813" y="13757"/>
                    </a:lnTo>
                    <a:lnTo>
                      <a:pt x="8813" y="9351"/>
                    </a:lnTo>
                    <a:lnTo>
                      <a:pt x="10526" y="9351"/>
                    </a:lnTo>
                    <a:lnTo>
                      <a:pt x="8715" y="4602"/>
                    </a:lnTo>
                    <a:lnTo>
                      <a:pt x="8715" y="4602"/>
                    </a:lnTo>
                    <a:lnTo>
                      <a:pt x="8715" y="4374"/>
                    </a:lnTo>
                    <a:lnTo>
                      <a:pt x="8699" y="4145"/>
                    </a:lnTo>
                    <a:lnTo>
                      <a:pt x="8666" y="3917"/>
                    </a:lnTo>
                    <a:lnTo>
                      <a:pt x="8633" y="3705"/>
                    </a:lnTo>
                    <a:lnTo>
                      <a:pt x="8584" y="3476"/>
                    </a:lnTo>
                    <a:lnTo>
                      <a:pt x="8519" y="3264"/>
                    </a:lnTo>
                    <a:lnTo>
                      <a:pt x="8454" y="3052"/>
                    </a:lnTo>
                    <a:lnTo>
                      <a:pt x="8372" y="2840"/>
                    </a:lnTo>
                    <a:lnTo>
                      <a:pt x="8291" y="2644"/>
                    </a:lnTo>
                    <a:lnTo>
                      <a:pt x="8193" y="2448"/>
                    </a:lnTo>
                    <a:lnTo>
                      <a:pt x="8078" y="2252"/>
                    </a:lnTo>
                    <a:lnTo>
                      <a:pt x="7964" y="2073"/>
                    </a:lnTo>
                    <a:lnTo>
                      <a:pt x="7834" y="1893"/>
                    </a:lnTo>
                    <a:lnTo>
                      <a:pt x="7703" y="1714"/>
                    </a:lnTo>
                    <a:lnTo>
                      <a:pt x="7573" y="1550"/>
                    </a:lnTo>
                    <a:lnTo>
                      <a:pt x="7426" y="1387"/>
                    </a:lnTo>
                    <a:lnTo>
                      <a:pt x="7262" y="1224"/>
                    </a:lnTo>
                    <a:lnTo>
                      <a:pt x="7099" y="1077"/>
                    </a:lnTo>
                    <a:lnTo>
                      <a:pt x="6936" y="947"/>
                    </a:lnTo>
                    <a:lnTo>
                      <a:pt x="6757" y="816"/>
                    </a:lnTo>
                    <a:lnTo>
                      <a:pt x="6577" y="685"/>
                    </a:lnTo>
                    <a:lnTo>
                      <a:pt x="6398" y="571"/>
                    </a:lnTo>
                    <a:lnTo>
                      <a:pt x="6202" y="473"/>
                    </a:lnTo>
                    <a:lnTo>
                      <a:pt x="6006" y="375"/>
                    </a:lnTo>
                    <a:lnTo>
                      <a:pt x="5794" y="294"/>
                    </a:lnTo>
                    <a:lnTo>
                      <a:pt x="5598" y="212"/>
                    </a:lnTo>
                    <a:lnTo>
                      <a:pt x="5386" y="147"/>
                    </a:lnTo>
                    <a:lnTo>
                      <a:pt x="5157" y="98"/>
                    </a:lnTo>
                    <a:lnTo>
                      <a:pt x="4945" y="49"/>
                    </a:lnTo>
                    <a:lnTo>
                      <a:pt x="4717" y="33"/>
                    </a:lnTo>
                    <a:lnTo>
                      <a:pt x="4488" y="0"/>
                    </a:lnTo>
                    <a:lnTo>
                      <a:pt x="4260"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1" name="Google Shape;231;p4">
                <a:extLst>
                  <a:ext uri="{FF2B5EF4-FFF2-40B4-BE49-F238E27FC236}">
                    <a16:creationId xmlns:a16="http://schemas.microsoft.com/office/drawing/2014/main" id="{F2B3F86E-C53C-332C-D5FD-F05840E1D214}"/>
                  </a:ext>
                </a:extLst>
              </p:cNvPr>
              <p:cNvSpPr/>
              <p:nvPr/>
            </p:nvSpPr>
            <p:spPr>
              <a:xfrm>
                <a:off x="3405988" y="2979113"/>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2" name="Google Shape;232;p4">
                <a:extLst>
                  <a:ext uri="{FF2B5EF4-FFF2-40B4-BE49-F238E27FC236}">
                    <a16:creationId xmlns:a16="http://schemas.microsoft.com/office/drawing/2014/main" id="{D4832F5B-31E0-267A-96DA-3B96EA68FBA7}"/>
                  </a:ext>
                </a:extLst>
              </p:cNvPr>
              <p:cNvSpPr/>
              <p:nvPr/>
            </p:nvSpPr>
            <p:spPr>
              <a:xfrm>
                <a:off x="1293594" y="2466221"/>
                <a:ext cx="389742" cy="389754"/>
              </a:xfrm>
              <a:custGeom>
                <a:avLst/>
                <a:gdLst/>
                <a:ahLst/>
                <a:cxnLst/>
                <a:rect l="l" t="t" r="r" b="b"/>
                <a:pathLst>
                  <a:path w="32492" h="32493" extrusionOk="0">
                    <a:moveTo>
                      <a:pt x="16238" y="1"/>
                    </a:moveTo>
                    <a:lnTo>
                      <a:pt x="15830" y="17"/>
                    </a:lnTo>
                    <a:lnTo>
                      <a:pt x="15405" y="33"/>
                    </a:lnTo>
                    <a:lnTo>
                      <a:pt x="14997" y="50"/>
                    </a:lnTo>
                    <a:lnTo>
                      <a:pt x="14589" y="82"/>
                    </a:lnTo>
                    <a:lnTo>
                      <a:pt x="14181" y="131"/>
                    </a:lnTo>
                    <a:lnTo>
                      <a:pt x="13774" y="197"/>
                    </a:lnTo>
                    <a:lnTo>
                      <a:pt x="13366" y="262"/>
                    </a:lnTo>
                    <a:lnTo>
                      <a:pt x="12974" y="343"/>
                    </a:lnTo>
                    <a:lnTo>
                      <a:pt x="12582" y="425"/>
                    </a:lnTo>
                    <a:lnTo>
                      <a:pt x="12191" y="523"/>
                    </a:lnTo>
                    <a:lnTo>
                      <a:pt x="11799" y="621"/>
                    </a:lnTo>
                    <a:lnTo>
                      <a:pt x="11407" y="735"/>
                    </a:lnTo>
                    <a:lnTo>
                      <a:pt x="11032" y="866"/>
                    </a:lnTo>
                    <a:lnTo>
                      <a:pt x="10657" y="996"/>
                    </a:lnTo>
                    <a:lnTo>
                      <a:pt x="9922" y="1290"/>
                    </a:lnTo>
                    <a:lnTo>
                      <a:pt x="9204" y="1616"/>
                    </a:lnTo>
                    <a:lnTo>
                      <a:pt x="8502" y="1959"/>
                    </a:lnTo>
                    <a:lnTo>
                      <a:pt x="7817" y="2351"/>
                    </a:lnTo>
                    <a:lnTo>
                      <a:pt x="7164" y="2775"/>
                    </a:lnTo>
                    <a:lnTo>
                      <a:pt x="6528" y="3232"/>
                    </a:lnTo>
                    <a:lnTo>
                      <a:pt x="5908" y="3722"/>
                    </a:lnTo>
                    <a:lnTo>
                      <a:pt x="5320" y="4227"/>
                    </a:lnTo>
                    <a:lnTo>
                      <a:pt x="4749" y="4766"/>
                    </a:lnTo>
                    <a:lnTo>
                      <a:pt x="4227" y="5321"/>
                    </a:lnTo>
                    <a:lnTo>
                      <a:pt x="3705" y="5925"/>
                    </a:lnTo>
                    <a:lnTo>
                      <a:pt x="3231" y="6528"/>
                    </a:lnTo>
                    <a:lnTo>
                      <a:pt x="2774" y="7165"/>
                    </a:lnTo>
                    <a:lnTo>
                      <a:pt x="2350" y="7834"/>
                    </a:lnTo>
                    <a:lnTo>
                      <a:pt x="1958" y="8503"/>
                    </a:lnTo>
                    <a:lnTo>
                      <a:pt x="1599" y="9205"/>
                    </a:lnTo>
                    <a:lnTo>
                      <a:pt x="1273" y="9923"/>
                    </a:lnTo>
                    <a:lnTo>
                      <a:pt x="979" y="10674"/>
                    </a:lnTo>
                    <a:lnTo>
                      <a:pt x="849" y="11049"/>
                    </a:lnTo>
                    <a:lnTo>
                      <a:pt x="734" y="11424"/>
                    </a:lnTo>
                    <a:lnTo>
                      <a:pt x="620" y="11800"/>
                    </a:lnTo>
                    <a:lnTo>
                      <a:pt x="506" y="12191"/>
                    </a:lnTo>
                    <a:lnTo>
                      <a:pt x="408" y="12583"/>
                    </a:lnTo>
                    <a:lnTo>
                      <a:pt x="326" y="12975"/>
                    </a:lnTo>
                    <a:lnTo>
                      <a:pt x="245" y="13382"/>
                    </a:lnTo>
                    <a:lnTo>
                      <a:pt x="180" y="13774"/>
                    </a:lnTo>
                    <a:lnTo>
                      <a:pt x="131" y="14182"/>
                    </a:lnTo>
                    <a:lnTo>
                      <a:pt x="82" y="14590"/>
                    </a:lnTo>
                    <a:lnTo>
                      <a:pt x="49" y="14998"/>
                    </a:lnTo>
                    <a:lnTo>
                      <a:pt x="16" y="15422"/>
                    </a:lnTo>
                    <a:lnTo>
                      <a:pt x="0" y="15830"/>
                    </a:lnTo>
                    <a:lnTo>
                      <a:pt x="0" y="16255"/>
                    </a:lnTo>
                    <a:lnTo>
                      <a:pt x="0" y="16663"/>
                    </a:lnTo>
                    <a:lnTo>
                      <a:pt x="16" y="17087"/>
                    </a:lnTo>
                    <a:lnTo>
                      <a:pt x="49" y="17495"/>
                    </a:lnTo>
                    <a:lnTo>
                      <a:pt x="82" y="17919"/>
                    </a:lnTo>
                    <a:lnTo>
                      <a:pt x="131" y="18327"/>
                    </a:lnTo>
                    <a:lnTo>
                      <a:pt x="180" y="18719"/>
                    </a:lnTo>
                    <a:lnTo>
                      <a:pt x="245" y="19127"/>
                    </a:lnTo>
                    <a:lnTo>
                      <a:pt x="326" y="19519"/>
                    </a:lnTo>
                    <a:lnTo>
                      <a:pt x="408" y="19926"/>
                    </a:lnTo>
                    <a:lnTo>
                      <a:pt x="506" y="20318"/>
                    </a:lnTo>
                    <a:lnTo>
                      <a:pt x="620" y="20693"/>
                    </a:lnTo>
                    <a:lnTo>
                      <a:pt x="734" y="21085"/>
                    </a:lnTo>
                    <a:lnTo>
                      <a:pt x="849" y="21461"/>
                    </a:lnTo>
                    <a:lnTo>
                      <a:pt x="979" y="21836"/>
                    </a:lnTo>
                    <a:lnTo>
                      <a:pt x="1273" y="22570"/>
                    </a:lnTo>
                    <a:lnTo>
                      <a:pt x="1599" y="23288"/>
                    </a:lnTo>
                    <a:lnTo>
                      <a:pt x="1958" y="23990"/>
                    </a:lnTo>
                    <a:lnTo>
                      <a:pt x="2350" y="24675"/>
                    </a:lnTo>
                    <a:lnTo>
                      <a:pt x="2774" y="25328"/>
                    </a:lnTo>
                    <a:lnTo>
                      <a:pt x="3231" y="25965"/>
                    </a:lnTo>
                    <a:lnTo>
                      <a:pt x="3705" y="26585"/>
                    </a:lnTo>
                    <a:lnTo>
                      <a:pt x="4227" y="27172"/>
                    </a:lnTo>
                    <a:lnTo>
                      <a:pt x="4749" y="27743"/>
                    </a:lnTo>
                    <a:lnTo>
                      <a:pt x="5320" y="28282"/>
                    </a:lnTo>
                    <a:lnTo>
                      <a:pt x="5908" y="28788"/>
                    </a:lnTo>
                    <a:lnTo>
                      <a:pt x="6528" y="29261"/>
                    </a:lnTo>
                    <a:lnTo>
                      <a:pt x="7164" y="29718"/>
                    </a:lnTo>
                    <a:lnTo>
                      <a:pt x="7817" y="30142"/>
                    </a:lnTo>
                    <a:lnTo>
                      <a:pt x="8502" y="30534"/>
                    </a:lnTo>
                    <a:lnTo>
                      <a:pt x="9204" y="30893"/>
                    </a:lnTo>
                    <a:lnTo>
                      <a:pt x="9922" y="31219"/>
                    </a:lnTo>
                    <a:lnTo>
                      <a:pt x="10657" y="31513"/>
                    </a:lnTo>
                    <a:lnTo>
                      <a:pt x="11032" y="31644"/>
                    </a:lnTo>
                    <a:lnTo>
                      <a:pt x="11407" y="31758"/>
                    </a:lnTo>
                    <a:lnTo>
                      <a:pt x="11799" y="31872"/>
                    </a:lnTo>
                    <a:lnTo>
                      <a:pt x="12191" y="31986"/>
                    </a:lnTo>
                    <a:lnTo>
                      <a:pt x="12582" y="32084"/>
                    </a:lnTo>
                    <a:lnTo>
                      <a:pt x="12974" y="32166"/>
                    </a:lnTo>
                    <a:lnTo>
                      <a:pt x="13366" y="32248"/>
                    </a:lnTo>
                    <a:lnTo>
                      <a:pt x="13774" y="32313"/>
                    </a:lnTo>
                    <a:lnTo>
                      <a:pt x="14181" y="32362"/>
                    </a:lnTo>
                    <a:lnTo>
                      <a:pt x="14589" y="32411"/>
                    </a:lnTo>
                    <a:lnTo>
                      <a:pt x="14997" y="32443"/>
                    </a:lnTo>
                    <a:lnTo>
                      <a:pt x="15405" y="32476"/>
                    </a:lnTo>
                    <a:lnTo>
                      <a:pt x="15830" y="32492"/>
                    </a:lnTo>
                    <a:lnTo>
                      <a:pt x="16662" y="32492"/>
                    </a:lnTo>
                    <a:lnTo>
                      <a:pt x="17086" y="32476"/>
                    </a:lnTo>
                    <a:lnTo>
                      <a:pt x="17494" y="32443"/>
                    </a:lnTo>
                    <a:lnTo>
                      <a:pt x="17902" y="32411"/>
                    </a:lnTo>
                    <a:lnTo>
                      <a:pt x="18310" y="32362"/>
                    </a:lnTo>
                    <a:lnTo>
                      <a:pt x="18718" y="32313"/>
                    </a:lnTo>
                    <a:lnTo>
                      <a:pt x="19126" y="32248"/>
                    </a:lnTo>
                    <a:lnTo>
                      <a:pt x="19518" y="32166"/>
                    </a:lnTo>
                    <a:lnTo>
                      <a:pt x="19910" y="32084"/>
                    </a:lnTo>
                    <a:lnTo>
                      <a:pt x="20301" y="31986"/>
                    </a:lnTo>
                    <a:lnTo>
                      <a:pt x="20693" y="31872"/>
                    </a:lnTo>
                    <a:lnTo>
                      <a:pt x="21068" y="31758"/>
                    </a:lnTo>
                    <a:lnTo>
                      <a:pt x="21460" y="31644"/>
                    </a:lnTo>
                    <a:lnTo>
                      <a:pt x="21835" y="31513"/>
                    </a:lnTo>
                    <a:lnTo>
                      <a:pt x="22570" y="31219"/>
                    </a:lnTo>
                    <a:lnTo>
                      <a:pt x="23288" y="30893"/>
                    </a:lnTo>
                    <a:lnTo>
                      <a:pt x="23989" y="30534"/>
                    </a:lnTo>
                    <a:lnTo>
                      <a:pt x="24658" y="30142"/>
                    </a:lnTo>
                    <a:lnTo>
                      <a:pt x="25328" y="29718"/>
                    </a:lnTo>
                    <a:lnTo>
                      <a:pt x="25964" y="29261"/>
                    </a:lnTo>
                    <a:lnTo>
                      <a:pt x="26568" y="28788"/>
                    </a:lnTo>
                    <a:lnTo>
                      <a:pt x="27172" y="28282"/>
                    </a:lnTo>
                    <a:lnTo>
                      <a:pt x="27726" y="27743"/>
                    </a:lnTo>
                    <a:lnTo>
                      <a:pt x="28265" y="27172"/>
                    </a:lnTo>
                    <a:lnTo>
                      <a:pt x="28771" y="26585"/>
                    </a:lnTo>
                    <a:lnTo>
                      <a:pt x="29260" y="25965"/>
                    </a:lnTo>
                    <a:lnTo>
                      <a:pt x="29717" y="25328"/>
                    </a:lnTo>
                    <a:lnTo>
                      <a:pt x="30142" y="24675"/>
                    </a:lnTo>
                    <a:lnTo>
                      <a:pt x="30533" y="23990"/>
                    </a:lnTo>
                    <a:lnTo>
                      <a:pt x="30892" y="23288"/>
                    </a:lnTo>
                    <a:lnTo>
                      <a:pt x="31219" y="22570"/>
                    </a:lnTo>
                    <a:lnTo>
                      <a:pt x="31496" y="21836"/>
                    </a:lnTo>
                    <a:lnTo>
                      <a:pt x="31627" y="21461"/>
                    </a:lnTo>
                    <a:lnTo>
                      <a:pt x="31757" y="21085"/>
                    </a:lnTo>
                    <a:lnTo>
                      <a:pt x="31872" y="20693"/>
                    </a:lnTo>
                    <a:lnTo>
                      <a:pt x="31969" y="20318"/>
                    </a:lnTo>
                    <a:lnTo>
                      <a:pt x="32067" y="19926"/>
                    </a:lnTo>
                    <a:lnTo>
                      <a:pt x="32165" y="19519"/>
                    </a:lnTo>
                    <a:lnTo>
                      <a:pt x="32231" y="19127"/>
                    </a:lnTo>
                    <a:lnTo>
                      <a:pt x="32296" y="18719"/>
                    </a:lnTo>
                    <a:lnTo>
                      <a:pt x="32361" y="18327"/>
                    </a:lnTo>
                    <a:lnTo>
                      <a:pt x="32410" y="17919"/>
                    </a:lnTo>
                    <a:lnTo>
                      <a:pt x="32443" y="17495"/>
                    </a:lnTo>
                    <a:lnTo>
                      <a:pt x="32459" y="17087"/>
                    </a:lnTo>
                    <a:lnTo>
                      <a:pt x="32475" y="16663"/>
                    </a:lnTo>
                    <a:lnTo>
                      <a:pt x="32492" y="16255"/>
                    </a:lnTo>
                    <a:lnTo>
                      <a:pt x="32475" y="15830"/>
                    </a:lnTo>
                    <a:lnTo>
                      <a:pt x="32459" y="15422"/>
                    </a:lnTo>
                    <a:lnTo>
                      <a:pt x="32443" y="14998"/>
                    </a:lnTo>
                    <a:lnTo>
                      <a:pt x="32410" y="14590"/>
                    </a:lnTo>
                    <a:lnTo>
                      <a:pt x="32361" y="14182"/>
                    </a:lnTo>
                    <a:lnTo>
                      <a:pt x="32296" y="13774"/>
                    </a:lnTo>
                    <a:lnTo>
                      <a:pt x="32231" y="13382"/>
                    </a:lnTo>
                    <a:lnTo>
                      <a:pt x="32165" y="12975"/>
                    </a:lnTo>
                    <a:lnTo>
                      <a:pt x="32067" y="12583"/>
                    </a:lnTo>
                    <a:lnTo>
                      <a:pt x="31969" y="12191"/>
                    </a:lnTo>
                    <a:lnTo>
                      <a:pt x="31872" y="11800"/>
                    </a:lnTo>
                    <a:lnTo>
                      <a:pt x="31757" y="11424"/>
                    </a:lnTo>
                    <a:lnTo>
                      <a:pt x="31627" y="11049"/>
                    </a:lnTo>
                    <a:lnTo>
                      <a:pt x="31496" y="10674"/>
                    </a:lnTo>
                    <a:lnTo>
                      <a:pt x="31219" y="9923"/>
                    </a:lnTo>
                    <a:lnTo>
                      <a:pt x="30892" y="9205"/>
                    </a:lnTo>
                    <a:lnTo>
                      <a:pt x="30533" y="8503"/>
                    </a:lnTo>
                    <a:lnTo>
                      <a:pt x="30142" y="7834"/>
                    </a:lnTo>
                    <a:lnTo>
                      <a:pt x="29717" y="7165"/>
                    </a:lnTo>
                    <a:lnTo>
                      <a:pt x="29260" y="6528"/>
                    </a:lnTo>
                    <a:lnTo>
                      <a:pt x="28771" y="5925"/>
                    </a:lnTo>
                    <a:lnTo>
                      <a:pt x="28265" y="5321"/>
                    </a:lnTo>
                    <a:lnTo>
                      <a:pt x="27726" y="4766"/>
                    </a:lnTo>
                    <a:lnTo>
                      <a:pt x="27172" y="4227"/>
                    </a:lnTo>
                    <a:lnTo>
                      <a:pt x="26568" y="3722"/>
                    </a:lnTo>
                    <a:lnTo>
                      <a:pt x="25964" y="3232"/>
                    </a:lnTo>
                    <a:lnTo>
                      <a:pt x="25328" y="2775"/>
                    </a:lnTo>
                    <a:lnTo>
                      <a:pt x="24658" y="2351"/>
                    </a:lnTo>
                    <a:lnTo>
                      <a:pt x="23989" y="1959"/>
                    </a:lnTo>
                    <a:lnTo>
                      <a:pt x="23288" y="1616"/>
                    </a:lnTo>
                    <a:lnTo>
                      <a:pt x="22570" y="1290"/>
                    </a:lnTo>
                    <a:lnTo>
                      <a:pt x="21835" y="996"/>
                    </a:lnTo>
                    <a:lnTo>
                      <a:pt x="21460" y="866"/>
                    </a:lnTo>
                    <a:lnTo>
                      <a:pt x="21068" y="735"/>
                    </a:lnTo>
                    <a:lnTo>
                      <a:pt x="20693" y="621"/>
                    </a:lnTo>
                    <a:lnTo>
                      <a:pt x="20301" y="523"/>
                    </a:lnTo>
                    <a:lnTo>
                      <a:pt x="19910" y="425"/>
                    </a:lnTo>
                    <a:lnTo>
                      <a:pt x="19518" y="343"/>
                    </a:lnTo>
                    <a:lnTo>
                      <a:pt x="19126" y="262"/>
                    </a:lnTo>
                    <a:lnTo>
                      <a:pt x="18718" y="197"/>
                    </a:lnTo>
                    <a:lnTo>
                      <a:pt x="18310" y="131"/>
                    </a:lnTo>
                    <a:lnTo>
                      <a:pt x="17902" y="82"/>
                    </a:lnTo>
                    <a:lnTo>
                      <a:pt x="17494" y="50"/>
                    </a:lnTo>
                    <a:lnTo>
                      <a:pt x="17086" y="33"/>
                    </a:lnTo>
                    <a:lnTo>
                      <a:pt x="16662" y="17"/>
                    </a:lnTo>
                    <a:lnTo>
                      <a:pt x="16238"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3" name="Google Shape;233;p4">
                <a:extLst>
                  <a:ext uri="{FF2B5EF4-FFF2-40B4-BE49-F238E27FC236}">
                    <a16:creationId xmlns:a16="http://schemas.microsoft.com/office/drawing/2014/main" id="{4988D906-62FD-6B5A-1F9D-A41407240FC4}"/>
                  </a:ext>
                </a:extLst>
              </p:cNvPr>
              <p:cNvSpPr/>
              <p:nvPr/>
            </p:nvSpPr>
            <p:spPr>
              <a:xfrm>
                <a:off x="1343699" y="2516338"/>
                <a:ext cx="289523" cy="289523"/>
              </a:xfrm>
              <a:custGeom>
                <a:avLst/>
                <a:gdLst/>
                <a:ahLst/>
                <a:cxnLst/>
                <a:rect l="l" t="t" r="r" b="b"/>
                <a:pathLst>
                  <a:path w="24137" h="24137" extrusionOk="0">
                    <a:moveTo>
                      <a:pt x="12061" y="0"/>
                    </a:moveTo>
                    <a:lnTo>
                      <a:pt x="11441" y="17"/>
                    </a:lnTo>
                    <a:lnTo>
                      <a:pt x="10837" y="66"/>
                    </a:lnTo>
                    <a:lnTo>
                      <a:pt x="10233" y="147"/>
                    </a:lnTo>
                    <a:lnTo>
                      <a:pt x="9629" y="245"/>
                    </a:lnTo>
                    <a:lnTo>
                      <a:pt x="9058" y="392"/>
                    </a:lnTo>
                    <a:lnTo>
                      <a:pt x="8470" y="555"/>
                    </a:lnTo>
                    <a:lnTo>
                      <a:pt x="7916" y="735"/>
                    </a:lnTo>
                    <a:lnTo>
                      <a:pt x="7377" y="947"/>
                    </a:lnTo>
                    <a:lnTo>
                      <a:pt x="6839" y="1192"/>
                    </a:lnTo>
                    <a:lnTo>
                      <a:pt x="6316" y="1469"/>
                    </a:lnTo>
                    <a:lnTo>
                      <a:pt x="5810" y="1747"/>
                    </a:lnTo>
                    <a:lnTo>
                      <a:pt x="5321" y="2073"/>
                    </a:lnTo>
                    <a:lnTo>
                      <a:pt x="4848" y="2399"/>
                    </a:lnTo>
                    <a:lnTo>
                      <a:pt x="4391" y="2758"/>
                    </a:lnTo>
                    <a:lnTo>
                      <a:pt x="3950" y="3134"/>
                    </a:lnTo>
                    <a:lnTo>
                      <a:pt x="3542" y="3542"/>
                    </a:lnTo>
                    <a:lnTo>
                      <a:pt x="3134" y="3966"/>
                    </a:lnTo>
                    <a:lnTo>
                      <a:pt x="2759" y="4390"/>
                    </a:lnTo>
                    <a:lnTo>
                      <a:pt x="2400" y="4847"/>
                    </a:lnTo>
                    <a:lnTo>
                      <a:pt x="2057" y="5321"/>
                    </a:lnTo>
                    <a:lnTo>
                      <a:pt x="1747" y="5810"/>
                    </a:lnTo>
                    <a:lnTo>
                      <a:pt x="1453" y="6316"/>
                    </a:lnTo>
                    <a:lnTo>
                      <a:pt x="1192" y="6838"/>
                    </a:lnTo>
                    <a:lnTo>
                      <a:pt x="947" y="7377"/>
                    </a:lnTo>
                    <a:lnTo>
                      <a:pt x="735" y="7932"/>
                    </a:lnTo>
                    <a:lnTo>
                      <a:pt x="539" y="8486"/>
                    </a:lnTo>
                    <a:lnTo>
                      <a:pt x="376" y="9058"/>
                    </a:lnTo>
                    <a:lnTo>
                      <a:pt x="246" y="9645"/>
                    </a:lnTo>
                    <a:lnTo>
                      <a:pt x="131" y="10233"/>
                    </a:lnTo>
                    <a:lnTo>
                      <a:pt x="66" y="10836"/>
                    </a:lnTo>
                    <a:lnTo>
                      <a:pt x="17" y="11457"/>
                    </a:lnTo>
                    <a:lnTo>
                      <a:pt x="1" y="12077"/>
                    </a:lnTo>
                    <a:lnTo>
                      <a:pt x="17" y="12697"/>
                    </a:lnTo>
                    <a:lnTo>
                      <a:pt x="66" y="13301"/>
                    </a:lnTo>
                    <a:lnTo>
                      <a:pt x="131" y="13904"/>
                    </a:lnTo>
                    <a:lnTo>
                      <a:pt x="246" y="14508"/>
                    </a:lnTo>
                    <a:lnTo>
                      <a:pt x="376" y="15096"/>
                    </a:lnTo>
                    <a:lnTo>
                      <a:pt x="539" y="15667"/>
                    </a:lnTo>
                    <a:lnTo>
                      <a:pt x="735" y="16222"/>
                    </a:lnTo>
                    <a:lnTo>
                      <a:pt x="947" y="16777"/>
                    </a:lnTo>
                    <a:lnTo>
                      <a:pt x="1192" y="17299"/>
                    </a:lnTo>
                    <a:lnTo>
                      <a:pt x="1453" y="17821"/>
                    </a:lnTo>
                    <a:lnTo>
                      <a:pt x="1747" y="18327"/>
                    </a:lnTo>
                    <a:lnTo>
                      <a:pt x="2057" y="18817"/>
                    </a:lnTo>
                    <a:lnTo>
                      <a:pt x="2400" y="19290"/>
                    </a:lnTo>
                    <a:lnTo>
                      <a:pt x="2759" y="19747"/>
                    </a:lnTo>
                    <a:lnTo>
                      <a:pt x="3134" y="20187"/>
                    </a:lnTo>
                    <a:lnTo>
                      <a:pt x="3542" y="20612"/>
                    </a:lnTo>
                    <a:lnTo>
                      <a:pt x="3950" y="21003"/>
                    </a:lnTo>
                    <a:lnTo>
                      <a:pt x="4391" y="21379"/>
                    </a:lnTo>
                    <a:lnTo>
                      <a:pt x="4848" y="21738"/>
                    </a:lnTo>
                    <a:lnTo>
                      <a:pt x="5321" y="22080"/>
                    </a:lnTo>
                    <a:lnTo>
                      <a:pt x="5810" y="22390"/>
                    </a:lnTo>
                    <a:lnTo>
                      <a:pt x="6316" y="22684"/>
                    </a:lnTo>
                    <a:lnTo>
                      <a:pt x="6839" y="22945"/>
                    </a:lnTo>
                    <a:lnTo>
                      <a:pt x="7377" y="23190"/>
                    </a:lnTo>
                    <a:lnTo>
                      <a:pt x="7916" y="23402"/>
                    </a:lnTo>
                    <a:lnTo>
                      <a:pt x="8470" y="23598"/>
                    </a:lnTo>
                    <a:lnTo>
                      <a:pt x="9058" y="23761"/>
                    </a:lnTo>
                    <a:lnTo>
                      <a:pt x="9629" y="23892"/>
                    </a:lnTo>
                    <a:lnTo>
                      <a:pt x="10233" y="24006"/>
                    </a:lnTo>
                    <a:lnTo>
                      <a:pt x="10837" y="24071"/>
                    </a:lnTo>
                    <a:lnTo>
                      <a:pt x="11441" y="24120"/>
                    </a:lnTo>
                    <a:lnTo>
                      <a:pt x="12061" y="24137"/>
                    </a:lnTo>
                    <a:lnTo>
                      <a:pt x="12681" y="24120"/>
                    </a:lnTo>
                    <a:lnTo>
                      <a:pt x="13301" y="24071"/>
                    </a:lnTo>
                    <a:lnTo>
                      <a:pt x="13905" y="24006"/>
                    </a:lnTo>
                    <a:lnTo>
                      <a:pt x="14492" y="23892"/>
                    </a:lnTo>
                    <a:lnTo>
                      <a:pt x="15080" y="23761"/>
                    </a:lnTo>
                    <a:lnTo>
                      <a:pt x="15651" y="23598"/>
                    </a:lnTo>
                    <a:lnTo>
                      <a:pt x="16222" y="23402"/>
                    </a:lnTo>
                    <a:lnTo>
                      <a:pt x="16761" y="23190"/>
                    </a:lnTo>
                    <a:lnTo>
                      <a:pt x="17299" y="22945"/>
                    </a:lnTo>
                    <a:lnTo>
                      <a:pt x="17821" y="22684"/>
                    </a:lnTo>
                    <a:lnTo>
                      <a:pt x="18327" y="22390"/>
                    </a:lnTo>
                    <a:lnTo>
                      <a:pt x="18817" y="22080"/>
                    </a:lnTo>
                    <a:lnTo>
                      <a:pt x="19290" y="21738"/>
                    </a:lnTo>
                    <a:lnTo>
                      <a:pt x="19747" y="21379"/>
                    </a:lnTo>
                    <a:lnTo>
                      <a:pt x="20171" y="21003"/>
                    </a:lnTo>
                    <a:lnTo>
                      <a:pt x="20596" y="20612"/>
                    </a:lnTo>
                    <a:lnTo>
                      <a:pt x="21004" y="20187"/>
                    </a:lnTo>
                    <a:lnTo>
                      <a:pt x="21379" y="19747"/>
                    </a:lnTo>
                    <a:lnTo>
                      <a:pt x="21738" y="19290"/>
                    </a:lnTo>
                    <a:lnTo>
                      <a:pt x="22064" y="18817"/>
                    </a:lnTo>
                    <a:lnTo>
                      <a:pt x="22391" y="18327"/>
                    </a:lnTo>
                    <a:lnTo>
                      <a:pt x="22668" y="17821"/>
                    </a:lnTo>
                    <a:lnTo>
                      <a:pt x="22946" y="17299"/>
                    </a:lnTo>
                    <a:lnTo>
                      <a:pt x="23190" y="16777"/>
                    </a:lnTo>
                    <a:lnTo>
                      <a:pt x="23403" y="16222"/>
                    </a:lnTo>
                    <a:lnTo>
                      <a:pt x="23582" y="15667"/>
                    </a:lnTo>
                    <a:lnTo>
                      <a:pt x="23745" y="15096"/>
                    </a:lnTo>
                    <a:lnTo>
                      <a:pt x="23892" y="14508"/>
                    </a:lnTo>
                    <a:lnTo>
                      <a:pt x="23990" y="13904"/>
                    </a:lnTo>
                    <a:lnTo>
                      <a:pt x="24072" y="13301"/>
                    </a:lnTo>
                    <a:lnTo>
                      <a:pt x="24121" y="12697"/>
                    </a:lnTo>
                    <a:lnTo>
                      <a:pt x="24137" y="12077"/>
                    </a:lnTo>
                    <a:lnTo>
                      <a:pt x="24121" y="11457"/>
                    </a:lnTo>
                    <a:lnTo>
                      <a:pt x="24072" y="10836"/>
                    </a:lnTo>
                    <a:lnTo>
                      <a:pt x="23990" y="10233"/>
                    </a:lnTo>
                    <a:lnTo>
                      <a:pt x="23892" y="9645"/>
                    </a:lnTo>
                    <a:lnTo>
                      <a:pt x="23745" y="9058"/>
                    </a:lnTo>
                    <a:lnTo>
                      <a:pt x="23582" y="8486"/>
                    </a:lnTo>
                    <a:lnTo>
                      <a:pt x="23403" y="7932"/>
                    </a:lnTo>
                    <a:lnTo>
                      <a:pt x="23190" y="7377"/>
                    </a:lnTo>
                    <a:lnTo>
                      <a:pt x="22946" y="6838"/>
                    </a:lnTo>
                    <a:lnTo>
                      <a:pt x="22668" y="6316"/>
                    </a:lnTo>
                    <a:lnTo>
                      <a:pt x="22391" y="5810"/>
                    </a:lnTo>
                    <a:lnTo>
                      <a:pt x="22064" y="5321"/>
                    </a:lnTo>
                    <a:lnTo>
                      <a:pt x="21738" y="4847"/>
                    </a:lnTo>
                    <a:lnTo>
                      <a:pt x="21379" y="4390"/>
                    </a:lnTo>
                    <a:lnTo>
                      <a:pt x="21004" y="3966"/>
                    </a:lnTo>
                    <a:lnTo>
                      <a:pt x="20596" y="3542"/>
                    </a:lnTo>
                    <a:lnTo>
                      <a:pt x="20171" y="3134"/>
                    </a:lnTo>
                    <a:lnTo>
                      <a:pt x="19747" y="2758"/>
                    </a:lnTo>
                    <a:lnTo>
                      <a:pt x="19290" y="2399"/>
                    </a:lnTo>
                    <a:lnTo>
                      <a:pt x="18817" y="2073"/>
                    </a:lnTo>
                    <a:lnTo>
                      <a:pt x="18327" y="1747"/>
                    </a:lnTo>
                    <a:lnTo>
                      <a:pt x="17821" y="1469"/>
                    </a:lnTo>
                    <a:lnTo>
                      <a:pt x="17299" y="1192"/>
                    </a:lnTo>
                    <a:lnTo>
                      <a:pt x="16761" y="947"/>
                    </a:lnTo>
                    <a:lnTo>
                      <a:pt x="16222" y="735"/>
                    </a:lnTo>
                    <a:lnTo>
                      <a:pt x="15651" y="555"/>
                    </a:lnTo>
                    <a:lnTo>
                      <a:pt x="15080" y="392"/>
                    </a:lnTo>
                    <a:lnTo>
                      <a:pt x="14492" y="245"/>
                    </a:lnTo>
                    <a:lnTo>
                      <a:pt x="13905" y="147"/>
                    </a:lnTo>
                    <a:lnTo>
                      <a:pt x="13301" y="66"/>
                    </a:lnTo>
                    <a:lnTo>
                      <a:pt x="12681" y="17"/>
                    </a:lnTo>
                    <a:lnTo>
                      <a:pt x="1206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4" name="Google Shape;234;p4">
                <a:extLst>
                  <a:ext uri="{FF2B5EF4-FFF2-40B4-BE49-F238E27FC236}">
                    <a16:creationId xmlns:a16="http://schemas.microsoft.com/office/drawing/2014/main" id="{607263BC-1A6C-83FA-EB30-784730C6E601}"/>
                  </a:ext>
                </a:extLst>
              </p:cNvPr>
              <p:cNvSpPr/>
              <p:nvPr/>
            </p:nvSpPr>
            <p:spPr>
              <a:xfrm>
                <a:off x="1432776" y="2571937"/>
                <a:ext cx="126259" cy="165219"/>
              </a:xfrm>
              <a:custGeom>
                <a:avLst/>
                <a:gdLst/>
                <a:ahLst/>
                <a:cxnLst/>
                <a:rect l="l" t="t" r="r" b="b"/>
                <a:pathLst>
                  <a:path w="10526" h="13774" extrusionOk="0">
                    <a:moveTo>
                      <a:pt x="4259" y="0"/>
                    </a:moveTo>
                    <a:lnTo>
                      <a:pt x="4031" y="16"/>
                    </a:lnTo>
                    <a:lnTo>
                      <a:pt x="3819" y="33"/>
                    </a:lnTo>
                    <a:lnTo>
                      <a:pt x="3590" y="65"/>
                    </a:lnTo>
                    <a:lnTo>
                      <a:pt x="3378" y="114"/>
                    </a:lnTo>
                    <a:lnTo>
                      <a:pt x="3166" y="180"/>
                    </a:lnTo>
                    <a:lnTo>
                      <a:pt x="2954" y="245"/>
                    </a:lnTo>
                    <a:lnTo>
                      <a:pt x="2758" y="327"/>
                    </a:lnTo>
                    <a:lnTo>
                      <a:pt x="2562" y="408"/>
                    </a:lnTo>
                    <a:lnTo>
                      <a:pt x="2366" y="522"/>
                    </a:lnTo>
                    <a:lnTo>
                      <a:pt x="2187" y="637"/>
                    </a:lnTo>
                    <a:lnTo>
                      <a:pt x="2007" y="751"/>
                    </a:lnTo>
                    <a:lnTo>
                      <a:pt x="1828" y="881"/>
                    </a:lnTo>
                    <a:lnTo>
                      <a:pt x="1665" y="1012"/>
                    </a:lnTo>
                    <a:lnTo>
                      <a:pt x="1518" y="1159"/>
                    </a:lnTo>
                    <a:lnTo>
                      <a:pt x="1355" y="1322"/>
                    </a:lnTo>
                    <a:lnTo>
                      <a:pt x="1208" y="1485"/>
                    </a:lnTo>
                    <a:lnTo>
                      <a:pt x="1077" y="1648"/>
                    </a:lnTo>
                    <a:lnTo>
                      <a:pt x="947" y="1828"/>
                    </a:lnTo>
                    <a:lnTo>
                      <a:pt x="816" y="2007"/>
                    </a:lnTo>
                    <a:lnTo>
                      <a:pt x="702" y="2203"/>
                    </a:lnTo>
                    <a:lnTo>
                      <a:pt x="506" y="2595"/>
                    </a:lnTo>
                    <a:lnTo>
                      <a:pt x="326" y="3003"/>
                    </a:lnTo>
                    <a:lnTo>
                      <a:pt x="261" y="3215"/>
                    </a:lnTo>
                    <a:lnTo>
                      <a:pt x="196" y="3443"/>
                    </a:lnTo>
                    <a:lnTo>
                      <a:pt x="131" y="3656"/>
                    </a:lnTo>
                    <a:lnTo>
                      <a:pt x="98" y="3884"/>
                    </a:lnTo>
                    <a:lnTo>
                      <a:pt x="49" y="4113"/>
                    </a:lnTo>
                    <a:lnTo>
                      <a:pt x="33" y="4341"/>
                    </a:lnTo>
                    <a:lnTo>
                      <a:pt x="16" y="4569"/>
                    </a:lnTo>
                    <a:lnTo>
                      <a:pt x="0" y="4798"/>
                    </a:lnTo>
                    <a:lnTo>
                      <a:pt x="0" y="13774"/>
                    </a:lnTo>
                    <a:lnTo>
                      <a:pt x="8812" y="13774"/>
                    </a:lnTo>
                    <a:lnTo>
                      <a:pt x="8812" y="9367"/>
                    </a:lnTo>
                    <a:lnTo>
                      <a:pt x="10526" y="9367"/>
                    </a:lnTo>
                    <a:lnTo>
                      <a:pt x="8731" y="4618"/>
                    </a:lnTo>
                    <a:lnTo>
                      <a:pt x="8715" y="4374"/>
                    </a:lnTo>
                    <a:lnTo>
                      <a:pt x="8698" y="4145"/>
                    </a:lnTo>
                    <a:lnTo>
                      <a:pt x="8666" y="3933"/>
                    </a:lnTo>
                    <a:lnTo>
                      <a:pt x="8633" y="3705"/>
                    </a:lnTo>
                    <a:lnTo>
                      <a:pt x="8584" y="3492"/>
                    </a:lnTo>
                    <a:lnTo>
                      <a:pt x="8519" y="3264"/>
                    </a:lnTo>
                    <a:lnTo>
                      <a:pt x="8453" y="3052"/>
                    </a:lnTo>
                    <a:lnTo>
                      <a:pt x="8372" y="2856"/>
                    </a:lnTo>
                    <a:lnTo>
                      <a:pt x="8290" y="2644"/>
                    </a:lnTo>
                    <a:lnTo>
                      <a:pt x="8192" y="2448"/>
                    </a:lnTo>
                    <a:lnTo>
                      <a:pt x="8078" y="2252"/>
                    </a:lnTo>
                    <a:lnTo>
                      <a:pt x="7964" y="2073"/>
                    </a:lnTo>
                    <a:lnTo>
                      <a:pt x="7833" y="1893"/>
                    </a:lnTo>
                    <a:lnTo>
                      <a:pt x="7703" y="1714"/>
                    </a:lnTo>
                    <a:lnTo>
                      <a:pt x="7572" y="1550"/>
                    </a:lnTo>
                    <a:lnTo>
                      <a:pt x="7425" y="1387"/>
                    </a:lnTo>
                    <a:lnTo>
                      <a:pt x="7262" y="1240"/>
                    </a:lnTo>
                    <a:lnTo>
                      <a:pt x="7099" y="1094"/>
                    </a:lnTo>
                    <a:lnTo>
                      <a:pt x="6936" y="947"/>
                    </a:lnTo>
                    <a:lnTo>
                      <a:pt x="6756" y="816"/>
                    </a:lnTo>
                    <a:lnTo>
                      <a:pt x="6577" y="702"/>
                    </a:lnTo>
                    <a:lnTo>
                      <a:pt x="6397" y="588"/>
                    </a:lnTo>
                    <a:lnTo>
                      <a:pt x="6201" y="473"/>
                    </a:lnTo>
                    <a:lnTo>
                      <a:pt x="6006" y="392"/>
                    </a:lnTo>
                    <a:lnTo>
                      <a:pt x="5793" y="294"/>
                    </a:lnTo>
                    <a:lnTo>
                      <a:pt x="5598" y="229"/>
                    </a:lnTo>
                    <a:lnTo>
                      <a:pt x="5385" y="163"/>
                    </a:lnTo>
                    <a:lnTo>
                      <a:pt x="5173" y="114"/>
                    </a:lnTo>
                    <a:lnTo>
                      <a:pt x="4945" y="65"/>
                    </a:lnTo>
                    <a:lnTo>
                      <a:pt x="4716" y="33"/>
                    </a:lnTo>
                    <a:lnTo>
                      <a:pt x="4504" y="16"/>
                    </a:lnTo>
                    <a:lnTo>
                      <a:pt x="4259"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5" name="Google Shape;235;p4">
                <a:extLst>
                  <a:ext uri="{FF2B5EF4-FFF2-40B4-BE49-F238E27FC236}">
                    <a16:creationId xmlns:a16="http://schemas.microsoft.com/office/drawing/2014/main" id="{BBB6BB3B-1C44-7527-F9B6-3475D0DC81ED}"/>
                  </a:ext>
                </a:extLst>
              </p:cNvPr>
              <p:cNvSpPr/>
              <p:nvPr/>
            </p:nvSpPr>
            <p:spPr>
              <a:xfrm>
                <a:off x="1483469" y="2571937"/>
                <a:ext cx="996" cy="12"/>
              </a:xfrm>
              <a:custGeom>
                <a:avLst/>
                <a:gdLst/>
                <a:ahLst/>
                <a:cxnLst/>
                <a:rect l="l" t="t" r="r" b="b"/>
                <a:pathLst>
                  <a:path w="83" h="1" fill="none" extrusionOk="0">
                    <a:moveTo>
                      <a:pt x="82" y="0"/>
                    </a:moveTo>
                    <a:lnTo>
                      <a:pt x="1" y="0"/>
                    </a:lnTo>
                    <a:lnTo>
                      <a:pt x="1"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6" name="Google Shape;236;p4">
                <a:extLst>
                  <a:ext uri="{FF2B5EF4-FFF2-40B4-BE49-F238E27FC236}">
                    <a16:creationId xmlns:a16="http://schemas.microsoft.com/office/drawing/2014/main" id="{E9622092-EC8C-A699-0039-C6A8B07EEF55}"/>
                  </a:ext>
                </a:extLst>
              </p:cNvPr>
              <p:cNvSpPr/>
              <p:nvPr/>
            </p:nvSpPr>
            <p:spPr>
              <a:xfrm>
                <a:off x="2913267" y="2077253"/>
                <a:ext cx="654603" cy="1103444"/>
              </a:xfrm>
              <a:custGeom>
                <a:avLst/>
                <a:gdLst/>
                <a:ahLst/>
                <a:cxnLst/>
                <a:rect l="l" t="t" r="r" b="b"/>
                <a:pathLst>
                  <a:path w="54573" h="91992" fill="none" extrusionOk="0">
                    <a:moveTo>
                      <a:pt x="54572" y="91992"/>
                    </a:moveTo>
                    <a:lnTo>
                      <a:pt x="27286" y="0"/>
                    </a:lnTo>
                    <a:lnTo>
                      <a:pt x="1" y="91992"/>
                    </a:lnTo>
                  </a:path>
                </a:pathLst>
              </a:custGeom>
              <a:noFill/>
              <a:ln w="159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7" name="Google Shape;237;p4">
                <a:extLst>
                  <a:ext uri="{FF2B5EF4-FFF2-40B4-BE49-F238E27FC236}">
                    <a16:creationId xmlns:a16="http://schemas.microsoft.com/office/drawing/2014/main" id="{D363970F-5AE2-A2EB-DC2D-FF98A4277852}"/>
                  </a:ext>
                </a:extLst>
              </p:cNvPr>
              <p:cNvSpPr/>
              <p:nvPr/>
            </p:nvSpPr>
            <p:spPr>
              <a:xfrm>
                <a:off x="2908768" y="3179763"/>
                <a:ext cx="662820" cy="205354"/>
              </a:xfrm>
              <a:custGeom>
                <a:avLst/>
                <a:gdLst/>
                <a:ahLst/>
                <a:cxnLst/>
                <a:rect l="l" t="t" r="r" b="b"/>
                <a:pathLst>
                  <a:path w="55258" h="17120" extrusionOk="0">
                    <a:moveTo>
                      <a:pt x="0" y="0"/>
                    </a:moveTo>
                    <a:lnTo>
                      <a:pt x="16" y="441"/>
                    </a:lnTo>
                    <a:lnTo>
                      <a:pt x="49" y="865"/>
                    </a:lnTo>
                    <a:lnTo>
                      <a:pt x="82" y="1306"/>
                    </a:lnTo>
                    <a:lnTo>
                      <a:pt x="147" y="1730"/>
                    </a:lnTo>
                    <a:lnTo>
                      <a:pt x="229" y="2154"/>
                    </a:lnTo>
                    <a:lnTo>
                      <a:pt x="327" y="2579"/>
                    </a:lnTo>
                    <a:lnTo>
                      <a:pt x="441" y="3003"/>
                    </a:lnTo>
                    <a:lnTo>
                      <a:pt x="571" y="3427"/>
                    </a:lnTo>
                    <a:lnTo>
                      <a:pt x="718" y="3835"/>
                    </a:lnTo>
                    <a:lnTo>
                      <a:pt x="881" y="4243"/>
                    </a:lnTo>
                    <a:lnTo>
                      <a:pt x="1061" y="4651"/>
                    </a:lnTo>
                    <a:lnTo>
                      <a:pt x="1240" y="5059"/>
                    </a:lnTo>
                    <a:lnTo>
                      <a:pt x="1453" y="5451"/>
                    </a:lnTo>
                    <a:lnTo>
                      <a:pt x="1681" y="5843"/>
                    </a:lnTo>
                    <a:lnTo>
                      <a:pt x="1926" y="6234"/>
                    </a:lnTo>
                    <a:lnTo>
                      <a:pt x="2171" y="6626"/>
                    </a:lnTo>
                    <a:lnTo>
                      <a:pt x="2448" y="7001"/>
                    </a:lnTo>
                    <a:lnTo>
                      <a:pt x="2725" y="7377"/>
                    </a:lnTo>
                    <a:lnTo>
                      <a:pt x="3036" y="7752"/>
                    </a:lnTo>
                    <a:lnTo>
                      <a:pt x="3346" y="8111"/>
                    </a:lnTo>
                    <a:lnTo>
                      <a:pt x="3672" y="8470"/>
                    </a:lnTo>
                    <a:lnTo>
                      <a:pt x="3998" y="8829"/>
                    </a:lnTo>
                    <a:lnTo>
                      <a:pt x="4357" y="9188"/>
                    </a:lnTo>
                    <a:lnTo>
                      <a:pt x="4733" y="9531"/>
                    </a:lnTo>
                    <a:lnTo>
                      <a:pt x="5108" y="9873"/>
                    </a:lnTo>
                    <a:lnTo>
                      <a:pt x="5500" y="10200"/>
                    </a:lnTo>
                    <a:lnTo>
                      <a:pt x="5891" y="10526"/>
                    </a:lnTo>
                    <a:lnTo>
                      <a:pt x="6316" y="10853"/>
                    </a:lnTo>
                    <a:lnTo>
                      <a:pt x="6740" y="11163"/>
                    </a:lnTo>
                    <a:lnTo>
                      <a:pt x="7181" y="11473"/>
                    </a:lnTo>
                    <a:lnTo>
                      <a:pt x="7638" y="11766"/>
                    </a:lnTo>
                    <a:lnTo>
                      <a:pt x="8095" y="12060"/>
                    </a:lnTo>
                    <a:lnTo>
                      <a:pt x="8568" y="12354"/>
                    </a:lnTo>
                    <a:lnTo>
                      <a:pt x="9057" y="12631"/>
                    </a:lnTo>
                    <a:lnTo>
                      <a:pt x="9547" y="12909"/>
                    </a:lnTo>
                    <a:lnTo>
                      <a:pt x="10053" y="13170"/>
                    </a:lnTo>
                    <a:lnTo>
                      <a:pt x="10575" y="13431"/>
                    </a:lnTo>
                    <a:lnTo>
                      <a:pt x="11097" y="13692"/>
                    </a:lnTo>
                    <a:lnTo>
                      <a:pt x="11636" y="13937"/>
                    </a:lnTo>
                    <a:lnTo>
                      <a:pt x="12191" y="14165"/>
                    </a:lnTo>
                    <a:lnTo>
                      <a:pt x="12746" y="14394"/>
                    </a:lnTo>
                    <a:lnTo>
                      <a:pt x="13300" y="14622"/>
                    </a:lnTo>
                    <a:lnTo>
                      <a:pt x="13888" y="14834"/>
                    </a:lnTo>
                    <a:lnTo>
                      <a:pt x="14459" y="15030"/>
                    </a:lnTo>
                    <a:lnTo>
                      <a:pt x="15063" y="15226"/>
                    </a:lnTo>
                    <a:lnTo>
                      <a:pt x="15650" y="15406"/>
                    </a:lnTo>
                    <a:lnTo>
                      <a:pt x="16270" y="15585"/>
                    </a:lnTo>
                    <a:lnTo>
                      <a:pt x="16874" y="15748"/>
                    </a:lnTo>
                    <a:lnTo>
                      <a:pt x="17511" y="15911"/>
                    </a:lnTo>
                    <a:lnTo>
                      <a:pt x="18131" y="16058"/>
                    </a:lnTo>
                    <a:lnTo>
                      <a:pt x="18767" y="16205"/>
                    </a:lnTo>
                    <a:lnTo>
                      <a:pt x="19420" y="16336"/>
                    </a:lnTo>
                    <a:lnTo>
                      <a:pt x="20073" y="16450"/>
                    </a:lnTo>
                    <a:lnTo>
                      <a:pt x="20726" y="16564"/>
                    </a:lnTo>
                    <a:lnTo>
                      <a:pt x="21395" y="16678"/>
                    </a:lnTo>
                    <a:lnTo>
                      <a:pt x="22064" y="16760"/>
                    </a:lnTo>
                    <a:lnTo>
                      <a:pt x="22749" y="16842"/>
                    </a:lnTo>
                    <a:lnTo>
                      <a:pt x="23435" y="16907"/>
                    </a:lnTo>
                    <a:lnTo>
                      <a:pt x="24120" y="16972"/>
                    </a:lnTo>
                    <a:lnTo>
                      <a:pt x="24805" y="17021"/>
                    </a:lnTo>
                    <a:lnTo>
                      <a:pt x="25507" y="17070"/>
                    </a:lnTo>
                    <a:lnTo>
                      <a:pt x="26209" y="17086"/>
                    </a:lnTo>
                    <a:lnTo>
                      <a:pt x="26927" y="17103"/>
                    </a:lnTo>
                    <a:lnTo>
                      <a:pt x="27629" y="17119"/>
                    </a:lnTo>
                    <a:lnTo>
                      <a:pt x="28347" y="17103"/>
                    </a:lnTo>
                    <a:lnTo>
                      <a:pt x="29048" y="17086"/>
                    </a:lnTo>
                    <a:lnTo>
                      <a:pt x="29766" y="17070"/>
                    </a:lnTo>
                    <a:lnTo>
                      <a:pt x="30452" y="17021"/>
                    </a:lnTo>
                    <a:lnTo>
                      <a:pt x="31154" y="16972"/>
                    </a:lnTo>
                    <a:lnTo>
                      <a:pt x="31839" y="16907"/>
                    </a:lnTo>
                    <a:lnTo>
                      <a:pt x="32524" y="16842"/>
                    </a:lnTo>
                    <a:lnTo>
                      <a:pt x="33210" y="16760"/>
                    </a:lnTo>
                    <a:lnTo>
                      <a:pt x="33879" y="16678"/>
                    </a:lnTo>
                    <a:lnTo>
                      <a:pt x="34532" y="16564"/>
                    </a:lnTo>
                    <a:lnTo>
                      <a:pt x="35201" y="16450"/>
                    </a:lnTo>
                    <a:lnTo>
                      <a:pt x="35854" y="16336"/>
                    </a:lnTo>
                    <a:lnTo>
                      <a:pt x="36490" y="16205"/>
                    </a:lnTo>
                    <a:lnTo>
                      <a:pt x="37126" y="16058"/>
                    </a:lnTo>
                    <a:lnTo>
                      <a:pt x="37763" y="15911"/>
                    </a:lnTo>
                    <a:lnTo>
                      <a:pt x="38383" y="15748"/>
                    </a:lnTo>
                    <a:lnTo>
                      <a:pt x="39003" y="15585"/>
                    </a:lnTo>
                    <a:lnTo>
                      <a:pt x="39607" y="15406"/>
                    </a:lnTo>
                    <a:lnTo>
                      <a:pt x="40211" y="15226"/>
                    </a:lnTo>
                    <a:lnTo>
                      <a:pt x="40798" y="15030"/>
                    </a:lnTo>
                    <a:lnTo>
                      <a:pt x="41386" y="14834"/>
                    </a:lnTo>
                    <a:lnTo>
                      <a:pt x="41957" y="14622"/>
                    </a:lnTo>
                    <a:lnTo>
                      <a:pt x="42528" y="14394"/>
                    </a:lnTo>
                    <a:lnTo>
                      <a:pt x="43083" y="14165"/>
                    </a:lnTo>
                    <a:lnTo>
                      <a:pt x="43622" y="13937"/>
                    </a:lnTo>
                    <a:lnTo>
                      <a:pt x="44160" y="13692"/>
                    </a:lnTo>
                    <a:lnTo>
                      <a:pt x="44699" y="13431"/>
                    </a:lnTo>
                    <a:lnTo>
                      <a:pt x="45204" y="13170"/>
                    </a:lnTo>
                    <a:lnTo>
                      <a:pt x="45710" y="12909"/>
                    </a:lnTo>
                    <a:lnTo>
                      <a:pt x="46216" y="12631"/>
                    </a:lnTo>
                    <a:lnTo>
                      <a:pt x="46690" y="12354"/>
                    </a:lnTo>
                    <a:lnTo>
                      <a:pt x="47163" y="12060"/>
                    </a:lnTo>
                    <a:lnTo>
                      <a:pt x="47636" y="11766"/>
                    </a:lnTo>
                    <a:lnTo>
                      <a:pt x="48093" y="11473"/>
                    </a:lnTo>
                    <a:lnTo>
                      <a:pt x="48517" y="11163"/>
                    </a:lnTo>
                    <a:lnTo>
                      <a:pt x="48958" y="10853"/>
                    </a:lnTo>
                    <a:lnTo>
                      <a:pt x="49366" y="10526"/>
                    </a:lnTo>
                    <a:lnTo>
                      <a:pt x="49774" y="10200"/>
                    </a:lnTo>
                    <a:lnTo>
                      <a:pt x="50166" y="9873"/>
                    </a:lnTo>
                    <a:lnTo>
                      <a:pt x="50541" y="9531"/>
                    </a:lnTo>
                    <a:lnTo>
                      <a:pt x="50916" y="9188"/>
                    </a:lnTo>
                    <a:lnTo>
                      <a:pt x="51259" y="8829"/>
                    </a:lnTo>
                    <a:lnTo>
                      <a:pt x="51602" y="8470"/>
                    </a:lnTo>
                    <a:lnTo>
                      <a:pt x="51928" y="8111"/>
                    </a:lnTo>
                    <a:lnTo>
                      <a:pt x="52238" y="7752"/>
                    </a:lnTo>
                    <a:lnTo>
                      <a:pt x="52532" y="7377"/>
                    </a:lnTo>
                    <a:lnTo>
                      <a:pt x="52826" y="7001"/>
                    </a:lnTo>
                    <a:lnTo>
                      <a:pt x="53087" y="6626"/>
                    </a:lnTo>
                    <a:lnTo>
                      <a:pt x="53348" y="6234"/>
                    </a:lnTo>
                    <a:lnTo>
                      <a:pt x="53593" y="5843"/>
                    </a:lnTo>
                    <a:lnTo>
                      <a:pt x="53805" y="5451"/>
                    </a:lnTo>
                    <a:lnTo>
                      <a:pt x="54017" y="5059"/>
                    </a:lnTo>
                    <a:lnTo>
                      <a:pt x="54213" y="4651"/>
                    </a:lnTo>
                    <a:lnTo>
                      <a:pt x="54392" y="4243"/>
                    </a:lnTo>
                    <a:lnTo>
                      <a:pt x="54555" y="3835"/>
                    </a:lnTo>
                    <a:lnTo>
                      <a:pt x="54702" y="3427"/>
                    </a:lnTo>
                    <a:lnTo>
                      <a:pt x="54833" y="3003"/>
                    </a:lnTo>
                    <a:lnTo>
                      <a:pt x="54947" y="2579"/>
                    </a:lnTo>
                    <a:lnTo>
                      <a:pt x="55045" y="2154"/>
                    </a:lnTo>
                    <a:lnTo>
                      <a:pt x="55127" y="1730"/>
                    </a:lnTo>
                    <a:lnTo>
                      <a:pt x="55176" y="1306"/>
                    </a:lnTo>
                    <a:lnTo>
                      <a:pt x="55225" y="865"/>
                    </a:lnTo>
                    <a:lnTo>
                      <a:pt x="55257" y="441"/>
                    </a:lnTo>
                    <a:lnTo>
                      <a:pt x="5525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8" name="Google Shape;238;p4">
                <a:extLst>
                  <a:ext uri="{FF2B5EF4-FFF2-40B4-BE49-F238E27FC236}">
                    <a16:creationId xmlns:a16="http://schemas.microsoft.com/office/drawing/2014/main" id="{00022D0A-72BE-9CEA-569C-03EDF093A5F6}"/>
                  </a:ext>
                </a:extLst>
              </p:cNvPr>
              <p:cNvSpPr/>
              <p:nvPr/>
            </p:nvSpPr>
            <p:spPr>
              <a:xfrm>
                <a:off x="1166744" y="1715492"/>
                <a:ext cx="654591" cy="1103648"/>
              </a:xfrm>
              <a:custGeom>
                <a:avLst/>
                <a:gdLst/>
                <a:ahLst/>
                <a:cxnLst/>
                <a:rect l="l" t="t" r="r" b="b"/>
                <a:pathLst>
                  <a:path w="54572" h="92009" fill="none" extrusionOk="0">
                    <a:moveTo>
                      <a:pt x="0" y="92008"/>
                    </a:moveTo>
                    <a:lnTo>
                      <a:pt x="27286" y="1"/>
                    </a:lnTo>
                    <a:lnTo>
                      <a:pt x="54572" y="92008"/>
                    </a:lnTo>
                  </a:path>
                </a:pathLst>
              </a:custGeom>
              <a:noFill/>
              <a:ln w="159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9" name="Google Shape;239;p4">
                <a:extLst>
                  <a:ext uri="{FF2B5EF4-FFF2-40B4-BE49-F238E27FC236}">
                    <a16:creationId xmlns:a16="http://schemas.microsoft.com/office/drawing/2014/main" id="{7C17B9E9-E524-015A-8309-3FEB9EFC04A5}"/>
                  </a:ext>
                </a:extLst>
              </p:cNvPr>
              <p:cNvSpPr/>
              <p:nvPr/>
            </p:nvSpPr>
            <p:spPr>
              <a:xfrm>
                <a:off x="1163025" y="2818001"/>
                <a:ext cx="662616" cy="205354"/>
              </a:xfrm>
              <a:custGeom>
                <a:avLst/>
                <a:gdLst/>
                <a:ahLst/>
                <a:cxnLst/>
                <a:rect l="l" t="t" r="r" b="b"/>
                <a:pathLst>
                  <a:path w="55241" h="17120" extrusionOk="0">
                    <a:moveTo>
                      <a:pt x="0" y="0"/>
                    </a:moveTo>
                    <a:lnTo>
                      <a:pt x="0" y="441"/>
                    </a:lnTo>
                    <a:lnTo>
                      <a:pt x="33" y="882"/>
                    </a:lnTo>
                    <a:lnTo>
                      <a:pt x="65" y="1306"/>
                    </a:lnTo>
                    <a:lnTo>
                      <a:pt x="131" y="1730"/>
                    </a:lnTo>
                    <a:lnTo>
                      <a:pt x="212" y="2171"/>
                    </a:lnTo>
                    <a:lnTo>
                      <a:pt x="310" y="2595"/>
                    </a:lnTo>
                    <a:lnTo>
                      <a:pt x="424" y="3003"/>
                    </a:lnTo>
                    <a:lnTo>
                      <a:pt x="555" y="3427"/>
                    </a:lnTo>
                    <a:lnTo>
                      <a:pt x="702" y="3835"/>
                    </a:lnTo>
                    <a:lnTo>
                      <a:pt x="865" y="4243"/>
                    </a:lnTo>
                    <a:lnTo>
                      <a:pt x="1045" y="4651"/>
                    </a:lnTo>
                    <a:lnTo>
                      <a:pt x="1240" y="5059"/>
                    </a:lnTo>
                    <a:lnTo>
                      <a:pt x="1436" y="5451"/>
                    </a:lnTo>
                    <a:lnTo>
                      <a:pt x="1665" y="5859"/>
                    </a:lnTo>
                    <a:lnTo>
                      <a:pt x="1909" y="6234"/>
                    </a:lnTo>
                    <a:lnTo>
                      <a:pt x="2171" y="6626"/>
                    </a:lnTo>
                    <a:lnTo>
                      <a:pt x="2432" y="7001"/>
                    </a:lnTo>
                    <a:lnTo>
                      <a:pt x="2709" y="7377"/>
                    </a:lnTo>
                    <a:lnTo>
                      <a:pt x="3019" y="7752"/>
                    </a:lnTo>
                    <a:lnTo>
                      <a:pt x="3329" y="8127"/>
                    </a:lnTo>
                    <a:lnTo>
                      <a:pt x="3656" y="8486"/>
                    </a:lnTo>
                    <a:lnTo>
                      <a:pt x="3998" y="8845"/>
                    </a:lnTo>
                    <a:lnTo>
                      <a:pt x="4341" y="9188"/>
                    </a:lnTo>
                    <a:lnTo>
                      <a:pt x="4716" y="9531"/>
                    </a:lnTo>
                    <a:lnTo>
                      <a:pt x="5092" y="9873"/>
                    </a:lnTo>
                    <a:lnTo>
                      <a:pt x="5483" y="10200"/>
                    </a:lnTo>
                    <a:lnTo>
                      <a:pt x="5891" y="10526"/>
                    </a:lnTo>
                    <a:lnTo>
                      <a:pt x="6299" y="10853"/>
                    </a:lnTo>
                    <a:lnTo>
                      <a:pt x="6724" y="11163"/>
                    </a:lnTo>
                    <a:lnTo>
                      <a:pt x="7164" y="11473"/>
                    </a:lnTo>
                    <a:lnTo>
                      <a:pt x="7621" y="11783"/>
                    </a:lnTo>
                    <a:lnTo>
                      <a:pt x="8078" y="12077"/>
                    </a:lnTo>
                    <a:lnTo>
                      <a:pt x="8551" y="12354"/>
                    </a:lnTo>
                    <a:lnTo>
                      <a:pt x="9041" y="12648"/>
                    </a:lnTo>
                    <a:lnTo>
                      <a:pt x="9547" y="12909"/>
                    </a:lnTo>
                    <a:lnTo>
                      <a:pt x="10053" y="13186"/>
                    </a:lnTo>
                    <a:lnTo>
                      <a:pt x="10559" y="13447"/>
                    </a:lnTo>
                    <a:lnTo>
                      <a:pt x="11097" y="13692"/>
                    </a:lnTo>
                    <a:lnTo>
                      <a:pt x="11619" y="13937"/>
                    </a:lnTo>
                    <a:lnTo>
                      <a:pt x="12174" y="14165"/>
                    </a:lnTo>
                    <a:lnTo>
                      <a:pt x="12729" y="14394"/>
                    </a:lnTo>
                    <a:lnTo>
                      <a:pt x="13300" y="14622"/>
                    </a:lnTo>
                    <a:lnTo>
                      <a:pt x="13871" y="14835"/>
                    </a:lnTo>
                    <a:lnTo>
                      <a:pt x="14459" y="15030"/>
                    </a:lnTo>
                    <a:lnTo>
                      <a:pt x="15046" y="15226"/>
                    </a:lnTo>
                    <a:lnTo>
                      <a:pt x="15650" y="15422"/>
                    </a:lnTo>
                    <a:lnTo>
                      <a:pt x="16254" y="15602"/>
                    </a:lnTo>
                    <a:lnTo>
                      <a:pt x="16874" y="15765"/>
                    </a:lnTo>
                    <a:lnTo>
                      <a:pt x="17494" y="15928"/>
                    </a:lnTo>
                    <a:lnTo>
                      <a:pt x="18114" y="16075"/>
                    </a:lnTo>
                    <a:lnTo>
                      <a:pt x="18767" y="16205"/>
                    </a:lnTo>
                    <a:lnTo>
                      <a:pt x="19404" y="16336"/>
                    </a:lnTo>
                    <a:lnTo>
                      <a:pt x="20056" y="16466"/>
                    </a:lnTo>
                    <a:lnTo>
                      <a:pt x="20709" y="16581"/>
                    </a:lnTo>
                    <a:lnTo>
                      <a:pt x="21378" y="16679"/>
                    </a:lnTo>
                    <a:lnTo>
                      <a:pt x="22047" y="16777"/>
                    </a:lnTo>
                    <a:lnTo>
                      <a:pt x="22733" y="16858"/>
                    </a:lnTo>
                    <a:lnTo>
                      <a:pt x="23418" y="16923"/>
                    </a:lnTo>
                    <a:lnTo>
                      <a:pt x="24104" y="16989"/>
                    </a:lnTo>
                    <a:lnTo>
                      <a:pt x="24789" y="17038"/>
                    </a:lnTo>
                    <a:lnTo>
                      <a:pt x="25491" y="17070"/>
                    </a:lnTo>
                    <a:lnTo>
                      <a:pt x="26193" y="17103"/>
                    </a:lnTo>
                    <a:lnTo>
                      <a:pt x="26911" y="17119"/>
                    </a:lnTo>
                    <a:lnTo>
                      <a:pt x="28330" y="17119"/>
                    </a:lnTo>
                    <a:lnTo>
                      <a:pt x="29048" y="17103"/>
                    </a:lnTo>
                    <a:lnTo>
                      <a:pt x="29750" y="17070"/>
                    </a:lnTo>
                    <a:lnTo>
                      <a:pt x="30452" y="17038"/>
                    </a:lnTo>
                    <a:lnTo>
                      <a:pt x="31137" y="16989"/>
                    </a:lnTo>
                    <a:lnTo>
                      <a:pt x="31823" y="16923"/>
                    </a:lnTo>
                    <a:lnTo>
                      <a:pt x="32508" y="16858"/>
                    </a:lnTo>
                    <a:lnTo>
                      <a:pt x="33193" y="16777"/>
                    </a:lnTo>
                    <a:lnTo>
                      <a:pt x="33863" y="16679"/>
                    </a:lnTo>
                    <a:lnTo>
                      <a:pt x="34532" y="16581"/>
                    </a:lnTo>
                    <a:lnTo>
                      <a:pt x="35184" y="16466"/>
                    </a:lnTo>
                    <a:lnTo>
                      <a:pt x="35837" y="16336"/>
                    </a:lnTo>
                    <a:lnTo>
                      <a:pt x="36474" y="16205"/>
                    </a:lnTo>
                    <a:lnTo>
                      <a:pt x="37126" y="16075"/>
                    </a:lnTo>
                    <a:lnTo>
                      <a:pt x="37747" y="15928"/>
                    </a:lnTo>
                    <a:lnTo>
                      <a:pt x="38367" y="15765"/>
                    </a:lnTo>
                    <a:lnTo>
                      <a:pt x="38987" y="15602"/>
                    </a:lnTo>
                    <a:lnTo>
                      <a:pt x="39591" y="15422"/>
                    </a:lnTo>
                    <a:lnTo>
                      <a:pt x="40194" y="15226"/>
                    </a:lnTo>
                    <a:lnTo>
                      <a:pt x="40782" y="15030"/>
                    </a:lnTo>
                    <a:lnTo>
                      <a:pt x="41369" y="14835"/>
                    </a:lnTo>
                    <a:lnTo>
                      <a:pt x="41941" y="14622"/>
                    </a:lnTo>
                    <a:lnTo>
                      <a:pt x="42512" y="14394"/>
                    </a:lnTo>
                    <a:lnTo>
                      <a:pt x="43067" y="14165"/>
                    </a:lnTo>
                    <a:lnTo>
                      <a:pt x="43621" y="13937"/>
                    </a:lnTo>
                    <a:lnTo>
                      <a:pt x="44144" y="13692"/>
                    </a:lnTo>
                    <a:lnTo>
                      <a:pt x="44682" y="13447"/>
                    </a:lnTo>
                    <a:lnTo>
                      <a:pt x="45188" y="13186"/>
                    </a:lnTo>
                    <a:lnTo>
                      <a:pt x="45694" y="12909"/>
                    </a:lnTo>
                    <a:lnTo>
                      <a:pt x="46200" y="12648"/>
                    </a:lnTo>
                    <a:lnTo>
                      <a:pt x="46689" y="12354"/>
                    </a:lnTo>
                    <a:lnTo>
                      <a:pt x="47163" y="12077"/>
                    </a:lnTo>
                    <a:lnTo>
                      <a:pt x="47620" y="11783"/>
                    </a:lnTo>
                    <a:lnTo>
                      <a:pt x="48077" y="11473"/>
                    </a:lnTo>
                    <a:lnTo>
                      <a:pt x="48517" y="11163"/>
                    </a:lnTo>
                    <a:lnTo>
                      <a:pt x="48942" y="10853"/>
                    </a:lnTo>
                    <a:lnTo>
                      <a:pt x="49350" y="10526"/>
                    </a:lnTo>
                    <a:lnTo>
                      <a:pt x="49758" y="10200"/>
                    </a:lnTo>
                    <a:lnTo>
                      <a:pt x="50149" y="9873"/>
                    </a:lnTo>
                    <a:lnTo>
                      <a:pt x="50525" y="9531"/>
                    </a:lnTo>
                    <a:lnTo>
                      <a:pt x="50900" y="9188"/>
                    </a:lnTo>
                    <a:lnTo>
                      <a:pt x="51243" y="8845"/>
                    </a:lnTo>
                    <a:lnTo>
                      <a:pt x="51585" y="8486"/>
                    </a:lnTo>
                    <a:lnTo>
                      <a:pt x="51912" y="8127"/>
                    </a:lnTo>
                    <a:lnTo>
                      <a:pt x="52222" y="7752"/>
                    </a:lnTo>
                    <a:lnTo>
                      <a:pt x="52532" y="7377"/>
                    </a:lnTo>
                    <a:lnTo>
                      <a:pt x="52809" y="7001"/>
                    </a:lnTo>
                    <a:lnTo>
                      <a:pt x="53070" y="6626"/>
                    </a:lnTo>
                    <a:lnTo>
                      <a:pt x="53331" y="6234"/>
                    </a:lnTo>
                    <a:lnTo>
                      <a:pt x="53576" y="5859"/>
                    </a:lnTo>
                    <a:lnTo>
                      <a:pt x="53805" y="5451"/>
                    </a:lnTo>
                    <a:lnTo>
                      <a:pt x="54001" y="5059"/>
                    </a:lnTo>
                    <a:lnTo>
                      <a:pt x="54196" y="4651"/>
                    </a:lnTo>
                    <a:lnTo>
                      <a:pt x="54376" y="4243"/>
                    </a:lnTo>
                    <a:lnTo>
                      <a:pt x="54539" y="3835"/>
                    </a:lnTo>
                    <a:lnTo>
                      <a:pt x="54686" y="3427"/>
                    </a:lnTo>
                    <a:lnTo>
                      <a:pt x="54816" y="3003"/>
                    </a:lnTo>
                    <a:lnTo>
                      <a:pt x="54931" y="2595"/>
                    </a:lnTo>
                    <a:lnTo>
                      <a:pt x="55029" y="2171"/>
                    </a:lnTo>
                    <a:lnTo>
                      <a:pt x="55110" y="1730"/>
                    </a:lnTo>
                    <a:lnTo>
                      <a:pt x="55176" y="1306"/>
                    </a:lnTo>
                    <a:lnTo>
                      <a:pt x="55208" y="882"/>
                    </a:lnTo>
                    <a:lnTo>
                      <a:pt x="55241" y="441"/>
                    </a:lnTo>
                    <a:lnTo>
                      <a:pt x="5524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0" name="Google Shape;240;p4">
                <a:extLst>
                  <a:ext uri="{FF2B5EF4-FFF2-40B4-BE49-F238E27FC236}">
                    <a16:creationId xmlns:a16="http://schemas.microsoft.com/office/drawing/2014/main" id="{F6BF3D00-68D3-49AC-CE41-036E66C971D0}"/>
                  </a:ext>
                </a:extLst>
              </p:cNvPr>
              <p:cNvSpPr/>
              <p:nvPr/>
            </p:nvSpPr>
            <p:spPr>
              <a:xfrm>
                <a:off x="2303099" y="1599411"/>
                <a:ext cx="128418" cy="2037951"/>
              </a:xfrm>
              <a:custGeom>
                <a:avLst/>
                <a:gdLst/>
                <a:ahLst/>
                <a:cxnLst/>
                <a:rect l="l" t="t" r="r" b="b"/>
                <a:pathLst>
                  <a:path w="10706" h="169900" extrusionOk="0">
                    <a:moveTo>
                      <a:pt x="1926" y="0"/>
                    </a:moveTo>
                    <a:lnTo>
                      <a:pt x="0" y="169900"/>
                    </a:lnTo>
                    <a:lnTo>
                      <a:pt x="10706" y="169900"/>
                    </a:lnTo>
                    <a:lnTo>
                      <a:pt x="878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1" name="Google Shape;241;p4">
                <a:extLst>
                  <a:ext uri="{FF2B5EF4-FFF2-40B4-BE49-F238E27FC236}">
                    <a16:creationId xmlns:a16="http://schemas.microsoft.com/office/drawing/2014/main" id="{63660E30-5F27-9FE5-8D0D-205C05312122}"/>
                  </a:ext>
                </a:extLst>
              </p:cNvPr>
              <p:cNvSpPr/>
              <p:nvPr/>
            </p:nvSpPr>
            <p:spPr>
              <a:xfrm>
                <a:off x="2303099" y="3480839"/>
                <a:ext cx="128418" cy="156607"/>
              </a:xfrm>
              <a:custGeom>
                <a:avLst/>
                <a:gdLst/>
                <a:ahLst/>
                <a:cxnLst/>
                <a:rect l="l" t="t" r="r" b="b"/>
                <a:pathLst>
                  <a:path w="10706" h="13056" extrusionOk="0">
                    <a:moveTo>
                      <a:pt x="147" y="0"/>
                    </a:moveTo>
                    <a:lnTo>
                      <a:pt x="0" y="13056"/>
                    </a:lnTo>
                    <a:lnTo>
                      <a:pt x="10706" y="13056"/>
                    </a:lnTo>
                    <a:lnTo>
                      <a:pt x="1055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2" name="Google Shape;242;p4">
                <a:extLst>
                  <a:ext uri="{FF2B5EF4-FFF2-40B4-BE49-F238E27FC236}">
                    <a16:creationId xmlns:a16="http://schemas.microsoft.com/office/drawing/2014/main" id="{E90ECFBE-D974-62A5-F56F-86A55DD247ED}"/>
                  </a:ext>
                </a:extLst>
              </p:cNvPr>
              <p:cNvSpPr/>
              <p:nvPr/>
            </p:nvSpPr>
            <p:spPr>
              <a:xfrm>
                <a:off x="1610128" y="3545039"/>
                <a:ext cx="1514321" cy="128227"/>
              </a:xfrm>
              <a:custGeom>
                <a:avLst/>
                <a:gdLst/>
                <a:ahLst/>
                <a:cxnLst/>
                <a:rect l="l" t="t" r="r" b="b"/>
                <a:pathLst>
                  <a:path w="126246" h="10690" extrusionOk="0">
                    <a:moveTo>
                      <a:pt x="7001" y="1"/>
                    </a:moveTo>
                    <a:lnTo>
                      <a:pt x="6626" y="34"/>
                    </a:lnTo>
                    <a:lnTo>
                      <a:pt x="6251" y="82"/>
                    </a:lnTo>
                    <a:lnTo>
                      <a:pt x="5892" y="148"/>
                    </a:lnTo>
                    <a:lnTo>
                      <a:pt x="5533" y="229"/>
                    </a:lnTo>
                    <a:lnTo>
                      <a:pt x="5190" y="327"/>
                    </a:lnTo>
                    <a:lnTo>
                      <a:pt x="4847" y="442"/>
                    </a:lnTo>
                    <a:lnTo>
                      <a:pt x="4504" y="572"/>
                    </a:lnTo>
                    <a:lnTo>
                      <a:pt x="4178" y="719"/>
                    </a:lnTo>
                    <a:lnTo>
                      <a:pt x="3868" y="882"/>
                    </a:lnTo>
                    <a:lnTo>
                      <a:pt x="3558" y="1062"/>
                    </a:lnTo>
                    <a:lnTo>
                      <a:pt x="3248" y="1257"/>
                    </a:lnTo>
                    <a:lnTo>
                      <a:pt x="2970" y="1453"/>
                    </a:lnTo>
                    <a:lnTo>
                      <a:pt x="2693" y="1682"/>
                    </a:lnTo>
                    <a:lnTo>
                      <a:pt x="2416" y="1910"/>
                    </a:lnTo>
                    <a:lnTo>
                      <a:pt x="2171" y="2155"/>
                    </a:lnTo>
                    <a:lnTo>
                      <a:pt x="1926" y="2416"/>
                    </a:lnTo>
                    <a:lnTo>
                      <a:pt x="1681" y="2677"/>
                    </a:lnTo>
                    <a:lnTo>
                      <a:pt x="1469" y="2955"/>
                    </a:lnTo>
                    <a:lnTo>
                      <a:pt x="1257" y="3248"/>
                    </a:lnTo>
                    <a:lnTo>
                      <a:pt x="1077" y="3542"/>
                    </a:lnTo>
                    <a:lnTo>
                      <a:pt x="898" y="3852"/>
                    </a:lnTo>
                    <a:lnTo>
                      <a:pt x="735" y="4179"/>
                    </a:lnTo>
                    <a:lnTo>
                      <a:pt x="588" y="4505"/>
                    </a:lnTo>
                    <a:lnTo>
                      <a:pt x="457" y="4831"/>
                    </a:lnTo>
                    <a:lnTo>
                      <a:pt x="327" y="5174"/>
                    </a:lnTo>
                    <a:lnTo>
                      <a:pt x="229" y="5533"/>
                    </a:lnTo>
                    <a:lnTo>
                      <a:pt x="147" y="5892"/>
                    </a:lnTo>
                    <a:lnTo>
                      <a:pt x="82" y="6251"/>
                    </a:lnTo>
                    <a:lnTo>
                      <a:pt x="33" y="6610"/>
                    </a:lnTo>
                    <a:lnTo>
                      <a:pt x="17" y="6986"/>
                    </a:lnTo>
                    <a:lnTo>
                      <a:pt x="0" y="7377"/>
                    </a:lnTo>
                    <a:lnTo>
                      <a:pt x="0" y="10690"/>
                    </a:lnTo>
                    <a:lnTo>
                      <a:pt x="126246" y="10690"/>
                    </a:lnTo>
                    <a:lnTo>
                      <a:pt x="126246" y="7377"/>
                    </a:lnTo>
                    <a:lnTo>
                      <a:pt x="126230" y="6986"/>
                    </a:lnTo>
                    <a:lnTo>
                      <a:pt x="126197" y="6610"/>
                    </a:lnTo>
                    <a:lnTo>
                      <a:pt x="126148" y="6251"/>
                    </a:lnTo>
                    <a:lnTo>
                      <a:pt x="126099" y="5892"/>
                    </a:lnTo>
                    <a:lnTo>
                      <a:pt x="126001" y="5533"/>
                    </a:lnTo>
                    <a:lnTo>
                      <a:pt x="125903" y="5174"/>
                    </a:lnTo>
                    <a:lnTo>
                      <a:pt x="125789" y="4831"/>
                    </a:lnTo>
                    <a:lnTo>
                      <a:pt x="125658" y="4505"/>
                    </a:lnTo>
                    <a:lnTo>
                      <a:pt x="125512" y="4179"/>
                    </a:lnTo>
                    <a:lnTo>
                      <a:pt x="125348" y="3852"/>
                    </a:lnTo>
                    <a:lnTo>
                      <a:pt x="125169" y="3542"/>
                    </a:lnTo>
                    <a:lnTo>
                      <a:pt x="124989" y="3248"/>
                    </a:lnTo>
                    <a:lnTo>
                      <a:pt x="124777" y="2955"/>
                    </a:lnTo>
                    <a:lnTo>
                      <a:pt x="124565" y="2677"/>
                    </a:lnTo>
                    <a:lnTo>
                      <a:pt x="124320" y="2416"/>
                    </a:lnTo>
                    <a:lnTo>
                      <a:pt x="124076" y="2155"/>
                    </a:lnTo>
                    <a:lnTo>
                      <a:pt x="123831" y="1910"/>
                    </a:lnTo>
                    <a:lnTo>
                      <a:pt x="123553" y="1682"/>
                    </a:lnTo>
                    <a:lnTo>
                      <a:pt x="123276" y="1453"/>
                    </a:lnTo>
                    <a:lnTo>
                      <a:pt x="122982" y="1257"/>
                    </a:lnTo>
                    <a:lnTo>
                      <a:pt x="122688" y="1062"/>
                    </a:lnTo>
                    <a:lnTo>
                      <a:pt x="122378" y="882"/>
                    </a:lnTo>
                    <a:lnTo>
                      <a:pt x="122068" y="719"/>
                    </a:lnTo>
                    <a:lnTo>
                      <a:pt x="121742" y="572"/>
                    </a:lnTo>
                    <a:lnTo>
                      <a:pt x="121399" y="442"/>
                    </a:lnTo>
                    <a:lnTo>
                      <a:pt x="121056" y="327"/>
                    </a:lnTo>
                    <a:lnTo>
                      <a:pt x="120714" y="229"/>
                    </a:lnTo>
                    <a:lnTo>
                      <a:pt x="120355" y="148"/>
                    </a:lnTo>
                    <a:lnTo>
                      <a:pt x="119996" y="82"/>
                    </a:lnTo>
                    <a:lnTo>
                      <a:pt x="119620" y="34"/>
                    </a:lnTo>
                    <a:lnTo>
                      <a:pt x="119245"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3" name="Google Shape;243;p4">
                <a:extLst>
                  <a:ext uri="{FF2B5EF4-FFF2-40B4-BE49-F238E27FC236}">
                    <a16:creationId xmlns:a16="http://schemas.microsoft.com/office/drawing/2014/main" id="{85FCAF7E-5875-DC3B-DDEC-B12B70B906EA}"/>
                  </a:ext>
                </a:extLst>
              </p:cNvPr>
              <p:cNvSpPr/>
              <p:nvPr/>
            </p:nvSpPr>
            <p:spPr>
              <a:xfrm>
                <a:off x="1562554" y="3663087"/>
                <a:ext cx="1609465" cy="51291"/>
              </a:xfrm>
              <a:custGeom>
                <a:avLst/>
                <a:gdLst/>
                <a:ahLst/>
                <a:cxnLst/>
                <a:rect l="l" t="t" r="r" b="b"/>
                <a:pathLst>
                  <a:path w="134178" h="4276" extrusionOk="0">
                    <a:moveTo>
                      <a:pt x="1" y="0"/>
                    </a:moveTo>
                    <a:lnTo>
                      <a:pt x="1" y="4276"/>
                    </a:lnTo>
                    <a:lnTo>
                      <a:pt x="134178" y="4276"/>
                    </a:lnTo>
                    <a:lnTo>
                      <a:pt x="13417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4" name="Google Shape;244;p4">
                <a:extLst>
                  <a:ext uri="{FF2B5EF4-FFF2-40B4-BE49-F238E27FC236}">
                    <a16:creationId xmlns:a16="http://schemas.microsoft.com/office/drawing/2014/main" id="{044822B7-38A8-DDC2-9F7F-A6D1930D2C3C}"/>
                  </a:ext>
                </a:extLst>
              </p:cNvPr>
              <p:cNvSpPr/>
              <p:nvPr/>
            </p:nvSpPr>
            <p:spPr>
              <a:xfrm>
                <a:off x="2295458" y="1525027"/>
                <a:ext cx="143700" cy="143688"/>
              </a:xfrm>
              <a:custGeom>
                <a:avLst/>
                <a:gdLst/>
                <a:ahLst/>
                <a:cxnLst/>
                <a:rect l="l" t="t" r="r" b="b"/>
                <a:pathLst>
                  <a:path w="11980" h="11979" extrusionOk="0">
                    <a:moveTo>
                      <a:pt x="5990" y="0"/>
                    </a:moveTo>
                    <a:lnTo>
                      <a:pt x="5680" y="16"/>
                    </a:lnTo>
                    <a:lnTo>
                      <a:pt x="5370" y="33"/>
                    </a:lnTo>
                    <a:lnTo>
                      <a:pt x="5076" y="82"/>
                    </a:lnTo>
                    <a:lnTo>
                      <a:pt x="4783" y="131"/>
                    </a:lnTo>
                    <a:lnTo>
                      <a:pt x="4489" y="196"/>
                    </a:lnTo>
                    <a:lnTo>
                      <a:pt x="4211" y="277"/>
                    </a:lnTo>
                    <a:lnTo>
                      <a:pt x="3934" y="375"/>
                    </a:lnTo>
                    <a:lnTo>
                      <a:pt x="3656" y="473"/>
                    </a:lnTo>
                    <a:lnTo>
                      <a:pt x="3395" y="587"/>
                    </a:lnTo>
                    <a:lnTo>
                      <a:pt x="3134" y="734"/>
                    </a:lnTo>
                    <a:lnTo>
                      <a:pt x="2889" y="865"/>
                    </a:lnTo>
                    <a:lnTo>
                      <a:pt x="2645" y="1028"/>
                    </a:lnTo>
                    <a:lnTo>
                      <a:pt x="2400" y="1191"/>
                    </a:lnTo>
                    <a:lnTo>
                      <a:pt x="2171" y="1371"/>
                    </a:lnTo>
                    <a:lnTo>
                      <a:pt x="1959" y="1567"/>
                    </a:lnTo>
                    <a:lnTo>
                      <a:pt x="1747" y="1762"/>
                    </a:lnTo>
                    <a:lnTo>
                      <a:pt x="1551" y="1975"/>
                    </a:lnTo>
                    <a:lnTo>
                      <a:pt x="1372" y="2187"/>
                    </a:lnTo>
                    <a:lnTo>
                      <a:pt x="1192" y="2415"/>
                    </a:lnTo>
                    <a:lnTo>
                      <a:pt x="1029" y="2644"/>
                    </a:lnTo>
                    <a:lnTo>
                      <a:pt x="866" y="2889"/>
                    </a:lnTo>
                    <a:lnTo>
                      <a:pt x="719" y="3133"/>
                    </a:lnTo>
                    <a:lnTo>
                      <a:pt x="588" y="3394"/>
                    </a:lnTo>
                    <a:lnTo>
                      <a:pt x="474" y="3656"/>
                    </a:lnTo>
                    <a:lnTo>
                      <a:pt x="360" y="3933"/>
                    </a:lnTo>
                    <a:lnTo>
                      <a:pt x="262" y="4210"/>
                    </a:lnTo>
                    <a:lnTo>
                      <a:pt x="180" y="4504"/>
                    </a:lnTo>
                    <a:lnTo>
                      <a:pt x="115" y="4782"/>
                    </a:lnTo>
                    <a:lnTo>
                      <a:pt x="66" y="5075"/>
                    </a:lnTo>
                    <a:lnTo>
                      <a:pt x="34" y="5385"/>
                    </a:lnTo>
                    <a:lnTo>
                      <a:pt x="1" y="5679"/>
                    </a:lnTo>
                    <a:lnTo>
                      <a:pt x="1" y="5989"/>
                    </a:lnTo>
                    <a:lnTo>
                      <a:pt x="1" y="6299"/>
                    </a:lnTo>
                    <a:lnTo>
                      <a:pt x="34" y="6609"/>
                    </a:lnTo>
                    <a:lnTo>
                      <a:pt x="66" y="6903"/>
                    </a:lnTo>
                    <a:lnTo>
                      <a:pt x="115" y="7197"/>
                    </a:lnTo>
                    <a:lnTo>
                      <a:pt x="180" y="7491"/>
                    </a:lnTo>
                    <a:lnTo>
                      <a:pt x="262" y="7784"/>
                    </a:lnTo>
                    <a:lnTo>
                      <a:pt x="360" y="8062"/>
                    </a:lnTo>
                    <a:lnTo>
                      <a:pt x="474" y="8323"/>
                    </a:lnTo>
                    <a:lnTo>
                      <a:pt x="588" y="8600"/>
                    </a:lnTo>
                    <a:lnTo>
                      <a:pt x="719" y="8845"/>
                    </a:lnTo>
                    <a:lnTo>
                      <a:pt x="866" y="9106"/>
                    </a:lnTo>
                    <a:lnTo>
                      <a:pt x="1029" y="9351"/>
                    </a:lnTo>
                    <a:lnTo>
                      <a:pt x="1192" y="9579"/>
                    </a:lnTo>
                    <a:lnTo>
                      <a:pt x="1372" y="9808"/>
                    </a:lnTo>
                    <a:lnTo>
                      <a:pt x="1551" y="10020"/>
                    </a:lnTo>
                    <a:lnTo>
                      <a:pt x="1747" y="10232"/>
                    </a:lnTo>
                    <a:lnTo>
                      <a:pt x="1959" y="10428"/>
                    </a:lnTo>
                    <a:lnTo>
                      <a:pt x="2171" y="10624"/>
                    </a:lnTo>
                    <a:lnTo>
                      <a:pt x="2400" y="10803"/>
                    </a:lnTo>
                    <a:lnTo>
                      <a:pt x="2645" y="10967"/>
                    </a:lnTo>
                    <a:lnTo>
                      <a:pt x="2889" y="11113"/>
                    </a:lnTo>
                    <a:lnTo>
                      <a:pt x="3134" y="11260"/>
                    </a:lnTo>
                    <a:lnTo>
                      <a:pt x="3395" y="11391"/>
                    </a:lnTo>
                    <a:lnTo>
                      <a:pt x="3656" y="11521"/>
                    </a:lnTo>
                    <a:lnTo>
                      <a:pt x="3934" y="11619"/>
                    </a:lnTo>
                    <a:lnTo>
                      <a:pt x="4211" y="11717"/>
                    </a:lnTo>
                    <a:lnTo>
                      <a:pt x="4489" y="11799"/>
                    </a:lnTo>
                    <a:lnTo>
                      <a:pt x="4783" y="11864"/>
                    </a:lnTo>
                    <a:lnTo>
                      <a:pt x="5076" y="11913"/>
                    </a:lnTo>
                    <a:lnTo>
                      <a:pt x="5370" y="11962"/>
                    </a:lnTo>
                    <a:lnTo>
                      <a:pt x="5680" y="11978"/>
                    </a:lnTo>
                    <a:lnTo>
                      <a:pt x="6300" y="11978"/>
                    </a:lnTo>
                    <a:lnTo>
                      <a:pt x="6594" y="11962"/>
                    </a:lnTo>
                    <a:lnTo>
                      <a:pt x="6904" y="11913"/>
                    </a:lnTo>
                    <a:lnTo>
                      <a:pt x="7198" y="11864"/>
                    </a:lnTo>
                    <a:lnTo>
                      <a:pt x="7492" y="11799"/>
                    </a:lnTo>
                    <a:lnTo>
                      <a:pt x="7769" y="11717"/>
                    </a:lnTo>
                    <a:lnTo>
                      <a:pt x="8046" y="11619"/>
                    </a:lnTo>
                    <a:lnTo>
                      <a:pt x="8324" y="11521"/>
                    </a:lnTo>
                    <a:lnTo>
                      <a:pt x="8585" y="11391"/>
                    </a:lnTo>
                    <a:lnTo>
                      <a:pt x="8846" y="11260"/>
                    </a:lnTo>
                    <a:lnTo>
                      <a:pt x="9091" y="11113"/>
                    </a:lnTo>
                    <a:lnTo>
                      <a:pt x="9336" y="10967"/>
                    </a:lnTo>
                    <a:lnTo>
                      <a:pt x="9580" y="10803"/>
                    </a:lnTo>
                    <a:lnTo>
                      <a:pt x="9793" y="10624"/>
                    </a:lnTo>
                    <a:lnTo>
                      <a:pt x="10021" y="10428"/>
                    </a:lnTo>
                    <a:lnTo>
                      <a:pt x="10233" y="10232"/>
                    </a:lnTo>
                    <a:lnTo>
                      <a:pt x="10429" y="10020"/>
                    </a:lnTo>
                    <a:lnTo>
                      <a:pt x="10608" y="9808"/>
                    </a:lnTo>
                    <a:lnTo>
                      <a:pt x="10788" y="9579"/>
                    </a:lnTo>
                    <a:lnTo>
                      <a:pt x="10951" y="9351"/>
                    </a:lnTo>
                    <a:lnTo>
                      <a:pt x="11114" y="9106"/>
                    </a:lnTo>
                    <a:lnTo>
                      <a:pt x="11261" y="8845"/>
                    </a:lnTo>
                    <a:lnTo>
                      <a:pt x="11392" y="8600"/>
                    </a:lnTo>
                    <a:lnTo>
                      <a:pt x="11506" y="8323"/>
                    </a:lnTo>
                    <a:lnTo>
                      <a:pt x="11620" y="8062"/>
                    </a:lnTo>
                    <a:lnTo>
                      <a:pt x="11718" y="7784"/>
                    </a:lnTo>
                    <a:lnTo>
                      <a:pt x="11783" y="7491"/>
                    </a:lnTo>
                    <a:lnTo>
                      <a:pt x="11865" y="7197"/>
                    </a:lnTo>
                    <a:lnTo>
                      <a:pt x="11914" y="6903"/>
                    </a:lnTo>
                    <a:lnTo>
                      <a:pt x="11947" y="6609"/>
                    </a:lnTo>
                    <a:lnTo>
                      <a:pt x="11979" y="6299"/>
                    </a:lnTo>
                    <a:lnTo>
                      <a:pt x="11979" y="5989"/>
                    </a:lnTo>
                    <a:lnTo>
                      <a:pt x="11979" y="5679"/>
                    </a:lnTo>
                    <a:lnTo>
                      <a:pt x="11947" y="5385"/>
                    </a:lnTo>
                    <a:lnTo>
                      <a:pt x="11914" y="5075"/>
                    </a:lnTo>
                    <a:lnTo>
                      <a:pt x="11865" y="4782"/>
                    </a:lnTo>
                    <a:lnTo>
                      <a:pt x="11783" y="4504"/>
                    </a:lnTo>
                    <a:lnTo>
                      <a:pt x="11718" y="4210"/>
                    </a:lnTo>
                    <a:lnTo>
                      <a:pt x="11620" y="3933"/>
                    </a:lnTo>
                    <a:lnTo>
                      <a:pt x="11506" y="3656"/>
                    </a:lnTo>
                    <a:lnTo>
                      <a:pt x="11392" y="3394"/>
                    </a:lnTo>
                    <a:lnTo>
                      <a:pt x="11261" y="3133"/>
                    </a:lnTo>
                    <a:lnTo>
                      <a:pt x="11114" y="2889"/>
                    </a:lnTo>
                    <a:lnTo>
                      <a:pt x="10951" y="2644"/>
                    </a:lnTo>
                    <a:lnTo>
                      <a:pt x="10788" y="2415"/>
                    </a:lnTo>
                    <a:lnTo>
                      <a:pt x="10608" y="2187"/>
                    </a:lnTo>
                    <a:lnTo>
                      <a:pt x="10429" y="1975"/>
                    </a:lnTo>
                    <a:lnTo>
                      <a:pt x="10233" y="1762"/>
                    </a:lnTo>
                    <a:lnTo>
                      <a:pt x="10021" y="1567"/>
                    </a:lnTo>
                    <a:lnTo>
                      <a:pt x="9793" y="1371"/>
                    </a:lnTo>
                    <a:lnTo>
                      <a:pt x="9580" y="1191"/>
                    </a:lnTo>
                    <a:lnTo>
                      <a:pt x="9336" y="1028"/>
                    </a:lnTo>
                    <a:lnTo>
                      <a:pt x="9091" y="865"/>
                    </a:lnTo>
                    <a:lnTo>
                      <a:pt x="8846" y="734"/>
                    </a:lnTo>
                    <a:lnTo>
                      <a:pt x="8585" y="587"/>
                    </a:lnTo>
                    <a:lnTo>
                      <a:pt x="8324" y="473"/>
                    </a:lnTo>
                    <a:lnTo>
                      <a:pt x="8046" y="375"/>
                    </a:lnTo>
                    <a:lnTo>
                      <a:pt x="7769" y="277"/>
                    </a:lnTo>
                    <a:lnTo>
                      <a:pt x="7492" y="196"/>
                    </a:lnTo>
                    <a:lnTo>
                      <a:pt x="7198" y="131"/>
                    </a:lnTo>
                    <a:lnTo>
                      <a:pt x="6904" y="82"/>
                    </a:lnTo>
                    <a:lnTo>
                      <a:pt x="6594" y="33"/>
                    </a:lnTo>
                    <a:lnTo>
                      <a:pt x="6300" y="16"/>
                    </a:lnTo>
                    <a:lnTo>
                      <a:pt x="599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5" name="Google Shape;245;p4">
                <a:extLst>
                  <a:ext uri="{FF2B5EF4-FFF2-40B4-BE49-F238E27FC236}">
                    <a16:creationId xmlns:a16="http://schemas.microsoft.com/office/drawing/2014/main" id="{9BA8EFDF-20E5-309C-8A92-8CC0E8D7E0FB}"/>
                  </a:ext>
                </a:extLst>
              </p:cNvPr>
              <p:cNvSpPr/>
              <p:nvPr/>
            </p:nvSpPr>
            <p:spPr>
              <a:xfrm>
                <a:off x="1407514" y="1663420"/>
                <a:ext cx="1915230" cy="424599"/>
              </a:xfrm>
              <a:custGeom>
                <a:avLst/>
                <a:gdLst/>
                <a:ahLst/>
                <a:cxnLst/>
                <a:rect l="l" t="t" r="r" b="b"/>
                <a:pathLst>
                  <a:path w="159669" h="35398" extrusionOk="0">
                    <a:moveTo>
                      <a:pt x="2073" y="1"/>
                    </a:moveTo>
                    <a:lnTo>
                      <a:pt x="1861" y="33"/>
                    </a:lnTo>
                    <a:lnTo>
                      <a:pt x="1682" y="82"/>
                    </a:lnTo>
                    <a:lnTo>
                      <a:pt x="1486" y="148"/>
                    </a:lnTo>
                    <a:lnTo>
                      <a:pt x="1306" y="229"/>
                    </a:lnTo>
                    <a:lnTo>
                      <a:pt x="1143" y="327"/>
                    </a:lnTo>
                    <a:lnTo>
                      <a:pt x="980" y="458"/>
                    </a:lnTo>
                    <a:lnTo>
                      <a:pt x="849" y="572"/>
                    </a:lnTo>
                    <a:lnTo>
                      <a:pt x="703" y="719"/>
                    </a:lnTo>
                    <a:lnTo>
                      <a:pt x="588" y="882"/>
                    </a:lnTo>
                    <a:lnTo>
                      <a:pt x="490" y="1045"/>
                    </a:lnTo>
                    <a:lnTo>
                      <a:pt x="393" y="1241"/>
                    </a:lnTo>
                    <a:lnTo>
                      <a:pt x="327" y="1420"/>
                    </a:lnTo>
                    <a:lnTo>
                      <a:pt x="278" y="1633"/>
                    </a:lnTo>
                    <a:lnTo>
                      <a:pt x="1" y="2987"/>
                    </a:lnTo>
                    <a:lnTo>
                      <a:pt x="159342" y="35397"/>
                    </a:lnTo>
                    <a:lnTo>
                      <a:pt x="159619" y="34043"/>
                    </a:lnTo>
                    <a:lnTo>
                      <a:pt x="159652" y="33830"/>
                    </a:lnTo>
                    <a:lnTo>
                      <a:pt x="159668" y="33635"/>
                    </a:lnTo>
                    <a:lnTo>
                      <a:pt x="159652" y="33422"/>
                    </a:lnTo>
                    <a:lnTo>
                      <a:pt x="159619" y="33227"/>
                    </a:lnTo>
                    <a:lnTo>
                      <a:pt x="159570" y="33047"/>
                    </a:lnTo>
                    <a:lnTo>
                      <a:pt x="159505" y="32851"/>
                    </a:lnTo>
                    <a:lnTo>
                      <a:pt x="159424" y="32672"/>
                    </a:lnTo>
                    <a:lnTo>
                      <a:pt x="159326" y="32509"/>
                    </a:lnTo>
                    <a:lnTo>
                      <a:pt x="159211" y="32345"/>
                    </a:lnTo>
                    <a:lnTo>
                      <a:pt x="159081" y="32198"/>
                    </a:lnTo>
                    <a:lnTo>
                      <a:pt x="158934" y="32068"/>
                    </a:lnTo>
                    <a:lnTo>
                      <a:pt x="158771" y="31954"/>
                    </a:lnTo>
                    <a:lnTo>
                      <a:pt x="158608" y="31839"/>
                    </a:lnTo>
                    <a:lnTo>
                      <a:pt x="158428" y="31758"/>
                    </a:lnTo>
                    <a:lnTo>
                      <a:pt x="158232" y="31693"/>
                    </a:lnTo>
                    <a:lnTo>
                      <a:pt x="158036" y="31644"/>
                    </a:lnTo>
                    <a:lnTo>
                      <a:pt x="2677" y="33"/>
                    </a:lnTo>
                    <a:lnTo>
                      <a:pt x="246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cxnSp>
            <p:nvCxnSpPr>
              <p:cNvPr id="246" name="Google Shape;246;p4">
                <a:extLst>
                  <a:ext uri="{FF2B5EF4-FFF2-40B4-BE49-F238E27FC236}">
                    <a16:creationId xmlns:a16="http://schemas.microsoft.com/office/drawing/2014/main" id="{FB716D7C-BBA6-D753-C99F-758013355041}"/>
                  </a:ext>
                </a:extLst>
              </p:cNvPr>
              <p:cNvCxnSpPr/>
              <p:nvPr/>
            </p:nvCxnSpPr>
            <p:spPr>
              <a:xfrm>
                <a:off x="1103250" y="3714375"/>
                <a:ext cx="2528100" cy="0"/>
              </a:xfrm>
              <a:prstGeom prst="straightConnector1">
                <a:avLst/>
              </a:prstGeom>
              <a:noFill/>
              <a:ln w="9525" cap="flat" cmpd="sng">
                <a:solidFill>
                  <a:schemeClr val="dk2"/>
                </a:solidFill>
                <a:prstDash val="solid"/>
                <a:round/>
                <a:headEnd type="none" w="sm" len="sm"/>
                <a:tailEnd type="none" w="sm" len="sm"/>
              </a:ln>
            </p:spPr>
          </p:cxnSp>
        </p:grpSp>
        <p:sp>
          <p:nvSpPr>
            <p:cNvPr id="247" name="Google Shape;247;p4">
              <a:extLst>
                <a:ext uri="{FF2B5EF4-FFF2-40B4-BE49-F238E27FC236}">
                  <a16:creationId xmlns:a16="http://schemas.microsoft.com/office/drawing/2014/main" id="{8D8DD468-9C89-E11F-D788-58348FD2C2B7}"/>
                </a:ext>
              </a:extLst>
            </p:cNvPr>
            <p:cNvSpPr/>
            <p:nvPr/>
          </p:nvSpPr>
          <p:spPr>
            <a:xfrm>
              <a:off x="11226360" y="447489"/>
              <a:ext cx="322613" cy="221643"/>
            </a:xfrm>
            <a:custGeom>
              <a:avLst/>
              <a:gdLst/>
              <a:ahLst/>
              <a:cxnLst/>
              <a:rect l="l" t="t" r="r" b="b"/>
              <a:pathLst>
                <a:path w="151044" h="109477" extrusionOk="0">
                  <a:moveTo>
                    <a:pt x="47372" y="33679"/>
                  </a:moveTo>
                  <a:lnTo>
                    <a:pt x="48091" y="33695"/>
                  </a:lnTo>
                  <a:lnTo>
                    <a:pt x="48827" y="33725"/>
                  </a:lnTo>
                  <a:lnTo>
                    <a:pt x="49546" y="33771"/>
                  </a:lnTo>
                  <a:lnTo>
                    <a:pt x="50266" y="33832"/>
                  </a:lnTo>
                  <a:lnTo>
                    <a:pt x="50986" y="33909"/>
                  </a:lnTo>
                  <a:lnTo>
                    <a:pt x="51691" y="34016"/>
                  </a:lnTo>
                  <a:lnTo>
                    <a:pt x="52395" y="34123"/>
                  </a:lnTo>
                  <a:lnTo>
                    <a:pt x="53100" y="34261"/>
                  </a:lnTo>
                  <a:lnTo>
                    <a:pt x="53789" y="34414"/>
                  </a:lnTo>
                  <a:lnTo>
                    <a:pt x="54463" y="34583"/>
                  </a:lnTo>
                  <a:lnTo>
                    <a:pt x="55152" y="34767"/>
                  </a:lnTo>
                  <a:lnTo>
                    <a:pt x="55811" y="34966"/>
                  </a:lnTo>
                  <a:lnTo>
                    <a:pt x="56484" y="35180"/>
                  </a:lnTo>
                  <a:lnTo>
                    <a:pt x="57143" y="35410"/>
                  </a:lnTo>
                  <a:lnTo>
                    <a:pt x="57786" y="35655"/>
                  </a:lnTo>
                  <a:lnTo>
                    <a:pt x="58430" y="35915"/>
                  </a:lnTo>
                  <a:lnTo>
                    <a:pt x="59057" y="36191"/>
                  </a:lnTo>
                  <a:lnTo>
                    <a:pt x="59685" y="36482"/>
                  </a:lnTo>
                  <a:lnTo>
                    <a:pt x="60298" y="36788"/>
                  </a:lnTo>
                  <a:lnTo>
                    <a:pt x="60911" y="37110"/>
                  </a:lnTo>
                  <a:lnTo>
                    <a:pt x="61508" y="37447"/>
                  </a:lnTo>
                  <a:lnTo>
                    <a:pt x="62105" y="37799"/>
                  </a:lnTo>
                  <a:lnTo>
                    <a:pt x="62687" y="38167"/>
                  </a:lnTo>
                  <a:lnTo>
                    <a:pt x="63254" y="38534"/>
                  </a:lnTo>
                  <a:lnTo>
                    <a:pt x="63821" y="38933"/>
                  </a:lnTo>
                  <a:lnTo>
                    <a:pt x="64372" y="39331"/>
                  </a:lnTo>
                  <a:lnTo>
                    <a:pt x="64908" y="39744"/>
                  </a:lnTo>
                  <a:lnTo>
                    <a:pt x="65444" y="40173"/>
                  </a:lnTo>
                  <a:lnTo>
                    <a:pt x="65965" y="40617"/>
                  </a:lnTo>
                  <a:lnTo>
                    <a:pt x="66470" y="41062"/>
                  </a:lnTo>
                  <a:lnTo>
                    <a:pt x="66976" y="41536"/>
                  </a:lnTo>
                  <a:lnTo>
                    <a:pt x="67466" y="42011"/>
                  </a:lnTo>
                  <a:lnTo>
                    <a:pt x="67941" y="42501"/>
                  </a:lnTo>
                  <a:lnTo>
                    <a:pt x="68400" y="42991"/>
                  </a:lnTo>
                  <a:lnTo>
                    <a:pt x="68860" y="43512"/>
                  </a:lnTo>
                  <a:lnTo>
                    <a:pt x="69288" y="44033"/>
                  </a:lnTo>
                  <a:lnTo>
                    <a:pt x="69717" y="44553"/>
                  </a:lnTo>
                  <a:lnTo>
                    <a:pt x="70131" y="45105"/>
                  </a:lnTo>
                  <a:lnTo>
                    <a:pt x="70544" y="45656"/>
                  </a:lnTo>
                  <a:lnTo>
                    <a:pt x="70927" y="46208"/>
                  </a:lnTo>
                  <a:lnTo>
                    <a:pt x="71310" y="46790"/>
                  </a:lnTo>
                  <a:lnTo>
                    <a:pt x="71662" y="47372"/>
                  </a:lnTo>
                  <a:lnTo>
                    <a:pt x="72015" y="47954"/>
                  </a:lnTo>
                  <a:lnTo>
                    <a:pt x="72352" y="48551"/>
                  </a:lnTo>
                  <a:lnTo>
                    <a:pt x="72673" y="49164"/>
                  </a:lnTo>
                  <a:lnTo>
                    <a:pt x="72979" y="49776"/>
                  </a:lnTo>
                  <a:lnTo>
                    <a:pt x="73270" y="50404"/>
                  </a:lnTo>
                  <a:lnTo>
                    <a:pt x="73546" y="51047"/>
                  </a:lnTo>
                  <a:lnTo>
                    <a:pt x="73807" y="51691"/>
                  </a:lnTo>
                  <a:lnTo>
                    <a:pt x="74067" y="52334"/>
                  </a:lnTo>
                  <a:lnTo>
                    <a:pt x="74297" y="52992"/>
                  </a:lnTo>
                  <a:lnTo>
                    <a:pt x="74511" y="53651"/>
                  </a:lnTo>
                  <a:lnTo>
                    <a:pt x="74710" y="54325"/>
                  </a:lnTo>
                  <a:lnTo>
                    <a:pt x="74894" y="54999"/>
                  </a:lnTo>
                  <a:lnTo>
                    <a:pt x="75062" y="55688"/>
                  </a:lnTo>
                  <a:lnTo>
                    <a:pt x="75200" y="56377"/>
                  </a:lnTo>
                  <a:lnTo>
                    <a:pt x="75338" y="57066"/>
                  </a:lnTo>
                  <a:lnTo>
                    <a:pt x="75461" y="57771"/>
                  </a:lnTo>
                  <a:lnTo>
                    <a:pt x="75553" y="58491"/>
                  </a:lnTo>
                  <a:lnTo>
                    <a:pt x="75644" y="59195"/>
                  </a:lnTo>
                  <a:lnTo>
                    <a:pt x="75706" y="59915"/>
                  </a:lnTo>
                  <a:lnTo>
                    <a:pt x="75752" y="60635"/>
                  </a:lnTo>
                  <a:lnTo>
                    <a:pt x="75782" y="61370"/>
                  </a:lnTo>
                  <a:lnTo>
                    <a:pt x="75782" y="62105"/>
                  </a:lnTo>
                  <a:lnTo>
                    <a:pt x="75782" y="62840"/>
                  </a:lnTo>
                  <a:lnTo>
                    <a:pt x="75752" y="63560"/>
                  </a:lnTo>
                  <a:lnTo>
                    <a:pt x="75706" y="64295"/>
                  </a:lnTo>
                  <a:lnTo>
                    <a:pt x="75644" y="65015"/>
                  </a:lnTo>
                  <a:lnTo>
                    <a:pt x="75553" y="65720"/>
                  </a:lnTo>
                  <a:lnTo>
                    <a:pt x="75461" y="66440"/>
                  </a:lnTo>
                  <a:lnTo>
                    <a:pt x="75338" y="67129"/>
                  </a:lnTo>
                  <a:lnTo>
                    <a:pt x="75200" y="67833"/>
                  </a:lnTo>
                  <a:lnTo>
                    <a:pt x="75062" y="68523"/>
                  </a:lnTo>
                  <a:lnTo>
                    <a:pt x="74894" y="69212"/>
                  </a:lnTo>
                  <a:lnTo>
                    <a:pt x="74710" y="69886"/>
                  </a:lnTo>
                  <a:lnTo>
                    <a:pt x="74511" y="70560"/>
                  </a:lnTo>
                  <a:lnTo>
                    <a:pt x="74297" y="71218"/>
                  </a:lnTo>
                  <a:lnTo>
                    <a:pt x="74067" y="71877"/>
                  </a:lnTo>
                  <a:lnTo>
                    <a:pt x="73807" y="72520"/>
                  </a:lnTo>
                  <a:lnTo>
                    <a:pt x="73546" y="73163"/>
                  </a:lnTo>
                  <a:lnTo>
                    <a:pt x="73270" y="73807"/>
                  </a:lnTo>
                  <a:lnTo>
                    <a:pt x="72979" y="74419"/>
                  </a:lnTo>
                  <a:lnTo>
                    <a:pt x="72673" y="75047"/>
                  </a:lnTo>
                  <a:lnTo>
                    <a:pt x="72352" y="75644"/>
                  </a:lnTo>
                  <a:lnTo>
                    <a:pt x="72015" y="76257"/>
                  </a:lnTo>
                  <a:lnTo>
                    <a:pt x="71662" y="76839"/>
                  </a:lnTo>
                  <a:lnTo>
                    <a:pt x="71310" y="77421"/>
                  </a:lnTo>
                  <a:lnTo>
                    <a:pt x="70927" y="77988"/>
                  </a:lnTo>
                  <a:lnTo>
                    <a:pt x="70544" y="78554"/>
                  </a:lnTo>
                  <a:lnTo>
                    <a:pt x="70131" y="79106"/>
                  </a:lnTo>
                  <a:lnTo>
                    <a:pt x="69717" y="79657"/>
                  </a:lnTo>
                  <a:lnTo>
                    <a:pt x="69288" y="80178"/>
                  </a:lnTo>
                  <a:lnTo>
                    <a:pt x="68860" y="80699"/>
                  </a:lnTo>
                  <a:lnTo>
                    <a:pt x="68400" y="81219"/>
                  </a:lnTo>
                  <a:lnTo>
                    <a:pt x="67941" y="81709"/>
                  </a:lnTo>
                  <a:lnTo>
                    <a:pt x="67466" y="82200"/>
                  </a:lnTo>
                  <a:lnTo>
                    <a:pt x="66976" y="82674"/>
                  </a:lnTo>
                  <a:lnTo>
                    <a:pt x="66470" y="83134"/>
                  </a:lnTo>
                  <a:lnTo>
                    <a:pt x="65965" y="83593"/>
                  </a:lnTo>
                  <a:lnTo>
                    <a:pt x="65444" y="84037"/>
                  </a:lnTo>
                  <a:lnTo>
                    <a:pt x="64908" y="84466"/>
                  </a:lnTo>
                  <a:lnTo>
                    <a:pt x="64372" y="84880"/>
                  </a:lnTo>
                  <a:lnTo>
                    <a:pt x="63821" y="85278"/>
                  </a:lnTo>
                  <a:lnTo>
                    <a:pt x="63254" y="85676"/>
                  </a:lnTo>
                  <a:lnTo>
                    <a:pt x="62687" y="86044"/>
                  </a:lnTo>
                  <a:lnTo>
                    <a:pt x="62105" y="86411"/>
                  </a:lnTo>
                  <a:lnTo>
                    <a:pt x="61508" y="86764"/>
                  </a:lnTo>
                  <a:lnTo>
                    <a:pt x="60911" y="87101"/>
                  </a:lnTo>
                  <a:lnTo>
                    <a:pt x="60298" y="87422"/>
                  </a:lnTo>
                  <a:lnTo>
                    <a:pt x="59685" y="87729"/>
                  </a:lnTo>
                  <a:lnTo>
                    <a:pt x="59057" y="88020"/>
                  </a:lnTo>
                  <a:lnTo>
                    <a:pt x="58430" y="88295"/>
                  </a:lnTo>
                  <a:lnTo>
                    <a:pt x="57786" y="88556"/>
                  </a:lnTo>
                  <a:lnTo>
                    <a:pt x="57143" y="88801"/>
                  </a:lnTo>
                  <a:lnTo>
                    <a:pt x="56484" y="89030"/>
                  </a:lnTo>
                  <a:lnTo>
                    <a:pt x="55811" y="89245"/>
                  </a:lnTo>
                  <a:lnTo>
                    <a:pt x="55152" y="89444"/>
                  </a:lnTo>
                  <a:lnTo>
                    <a:pt x="54463" y="89628"/>
                  </a:lnTo>
                  <a:lnTo>
                    <a:pt x="53789" y="89796"/>
                  </a:lnTo>
                  <a:lnTo>
                    <a:pt x="53100" y="89949"/>
                  </a:lnTo>
                  <a:lnTo>
                    <a:pt x="52395" y="90087"/>
                  </a:lnTo>
                  <a:lnTo>
                    <a:pt x="51691" y="90194"/>
                  </a:lnTo>
                  <a:lnTo>
                    <a:pt x="50986" y="90302"/>
                  </a:lnTo>
                  <a:lnTo>
                    <a:pt x="50266" y="90378"/>
                  </a:lnTo>
                  <a:lnTo>
                    <a:pt x="49546" y="90439"/>
                  </a:lnTo>
                  <a:lnTo>
                    <a:pt x="48827" y="90485"/>
                  </a:lnTo>
                  <a:lnTo>
                    <a:pt x="48091" y="90516"/>
                  </a:lnTo>
                  <a:lnTo>
                    <a:pt x="47372" y="90531"/>
                  </a:lnTo>
                  <a:lnTo>
                    <a:pt x="46636" y="90516"/>
                  </a:lnTo>
                  <a:lnTo>
                    <a:pt x="45901" y="90485"/>
                  </a:lnTo>
                  <a:lnTo>
                    <a:pt x="45181" y="90439"/>
                  </a:lnTo>
                  <a:lnTo>
                    <a:pt x="44462" y="90378"/>
                  </a:lnTo>
                  <a:lnTo>
                    <a:pt x="43742" y="90302"/>
                  </a:lnTo>
                  <a:lnTo>
                    <a:pt x="43037" y="90194"/>
                  </a:lnTo>
                  <a:lnTo>
                    <a:pt x="42333" y="90087"/>
                  </a:lnTo>
                  <a:lnTo>
                    <a:pt x="41643" y="89949"/>
                  </a:lnTo>
                  <a:lnTo>
                    <a:pt x="40939" y="89796"/>
                  </a:lnTo>
                  <a:lnTo>
                    <a:pt x="40265" y="89628"/>
                  </a:lnTo>
                  <a:lnTo>
                    <a:pt x="39591" y="89444"/>
                  </a:lnTo>
                  <a:lnTo>
                    <a:pt x="38917" y="89245"/>
                  </a:lnTo>
                  <a:lnTo>
                    <a:pt x="38243" y="89030"/>
                  </a:lnTo>
                  <a:lnTo>
                    <a:pt x="37600" y="88801"/>
                  </a:lnTo>
                  <a:lnTo>
                    <a:pt x="36942" y="88556"/>
                  </a:lnTo>
                  <a:lnTo>
                    <a:pt x="36298" y="88295"/>
                  </a:lnTo>
                  <a:lnTo>
                    <a:pt x="35670" y="88020"/>
                  </a:lnTo>
                  <a:lnTo>
                    <a:pt x="35042" y="87729"/>
                  </a:lnTo>
                  <a:lnTo>
                    <a:pt x="34430" y="87422"/>
                  </a:lnTo>
                  <a:lnTo>
                    <a:pt x="33817" y="87101"/>
                  </a:lnTo>
                  <a:lnTo>
                    <a:pt x="33220" y="86764"/>
                  </a:lnTo>
                  <a:lnTo>
                    <a:pt x="32623" y="86411"/>
                  </a:lnTo>
                  <a:lnTo>
                    <a:pt x="32041" y="86044"/>
                  </a:lnTo>
                  <a:lnTo>
                    <a:pt x="31474" y="85676"/>
                  </a:lnTo>
                  <a:lnTo>
                    <a:pt x="30907" y="85278"/>
                  </a:lnTo>
                  <a:lnTo>
                    <a:pt x="30356" y="84880"/>
                  </a:lnTo>
                  <a:lnTo>
                    <a:pt x="29820" y="84466"/>
                  </a:lnTo>
                  <a:lnTo>
                    <a:pt x="29284" y="84037"/>
                  </a:lnTo>
                  <a:lnTo>
                    <a:pt x="28763" y="83593"/>
                  </a:lnTo>
                  <a:lnTo>
                    <a:pt x="28258" y="83134"/>
                  </a:lnTo>
                  <a:lnTo>
                    <a:pt x="27752" y="82674"/>
                  </a:lnTo>
                  <a:lnTo>
                    <a:pt x="27262" y="82200"/>
                  </a:lnTo>
                  <a:lnTo>
                    <a:pt x="26787" y="81709"/>
                  </a:lnTo>
                  <a:lnTo>
                    <a:pt x="26328" y="81219"/>
                  </a:lnTo>
                  <a:lnTo>
                    <a:pt x="25868" y="80699"/>
                  </a:lnTo>
                  <a:lnTo>
                    <a:pt x="25439" y="80178"/>
                  </a:lnTo>
                  <a:lnTo>
                    <a:pt x="25011" y="79657"/>
                  </a:lnTo>
                  <a:lnTo>
                    <a:pt x="24597" y="79106"/>
                  </a:lnTo>
                  <a:lnTo>
                    <a:pt x="24184" y="78554"/>
                  </a:lnTo>
                  <a:lnTo>
                    <a:pt x="23801" y="77988"/>
                  </a:lnTo>
                  <a:lnTo>
                    <a:pt x="23418" y="77421"/>
                  </a:lnTo>
                  <a:lnTo>
                    <a:pt x="23065" y="76839"/>
                  </a:lnTo>
                  <a:lnTo>
                    <a:pt x="22713" y="76257"/>
                  </a:lnTo>
                  <a:lnTo>
                    <a:pt x="22376" y="75644"/>
                  </a:lnTo>
                  <a:lnTo>
                    <a:pt x="22055" y="75047"/>
                  </a:lnTo>
                  <a:lnTo>
                    <a:pt x="21748" y="74419"/>
                  </a:lnTo>
                  <a:lnTo>
                    <a:pt x="21457" y="73807"/>
                  </a:lnTo>
                  <a:lnTo>
                    <a:pt x="21182" y="73163"/>
                  </a:lnTo>
                  <a:lnTo>
                    <a:pt x="20921" y="72520"/>
                  </a:lnTo>
                  <a:lnTo>
                    <a:pt x="20676" y="71877"/>
                  </a:lnTo>
                  <a:lnTo>
                    <a:pt x="20431" y="71218"/>
                  </a:lnTo>
                  <a:lnTo>
                    <a:pt x="20217" y="70560"/>
                  </a:lnTo>
                  <a:lnTo>
                    <a:pt x="20018" y="69886"/>
                  </a:lnTo>
                  <a:lnTo>
                    <a:pt x="19834" y="69212"/>
                  </a:lnTo>
                  <a:lnTo>
                    <a:pt x="19681" y="68523"/>
                  </a:lnTo>
                  <a:lnTo>
                    <a:pt x="19528" y="67833"/>
                  </a:lnTo>
                  <a:lnTo>
                    <a:pt x="19390" y="67129"/>
                  </a:lnTo>
                  <a:lnTo>
                    <a:pt x="19267" y="66440"/>
                  </a:lnTo>
                  <a:lnTo>
                    <a:pt x="19175" y="65720"/>
                  </a:lnTo>
                  <a:lnTo>
                    <a:pt x="19099" y="65015"/>
                  </a:lnTo>
                  <a:lnTo>
                    <a:pt x="19022" y="64295"/>
                  </a:lnTo>
                  <a:lnTo>
                    <a:pt x="18976" y="63560"/>
                  </a:lnTo>
                  <a:lnTo>
                    <a:pt x="18961" y="62840"/>
                  </a:lnTo>
                  <a:lnTo>
                    <a:pt x="18946" y="62105"/>
                  </a:lnTo>
                  <a:lnTo>
                    <a:pt x="18961" y="61370"/>
                  </a:lnTo>
                  <a:lnTo>
                    <a:pt x="18976" y="60635"/>
                  </a:lnTo>
                  <a:lnTo>
                    <a:pt x="19022" y="59915"/>
                  </a:lnTo>
                  <a:lnTo>
                    <a:pt x="19099" y="59195"/>
                  </a:lnTo>
                  <a:lnTo>
                    <a:pt x="19175" y="58491"/>
                  </a:lnTo>
                  <a:lnTo>
                    <a:pt x="19267" y="57771"/>
                  </a:lnTo>
                  <a:lnTo>
                    <a:pt x="19390" y="57066"/>
                  </a:lnTo>
                  <a:lnTo>
                    <a:pt x="19528" y="56377"/>
                  </a:lnTo>
                  <a:lnTo>
                    <a:pt x="19681" y="55688"/>
                  </a:lnTo>
                  <a:lnTo>
                    <a:pt x="19834" y="54999"/>
                  </a:lnTo>
                  <a:lnTo>
                    <a:pt x="20018" y="54325"/>
                  </a:lnTo>
                  <a:lnTo>
                    <a:pt x="20217" y="53651"/>
                  </a:lnTo>
                  <a:lnTo>
                    <a:pt x="20431" y="52992"/>
                  </a:lnTo>
                  <a:lnTo>
                    <a:pt x="20676" y="52334"/>
                  </a:lnTo>
                  <a:lnTo>
                    <a:pt x="20921" y="51691"/>
                  </a:lnTo>
                  <a:lnTo>
                    <a:pt x="21182" y="51047"/>
                  </a:lnTo>
                  <a:lnTo>
                    <a:pt x="21457" y="50404"/>
                  </a:lnTo>
                  <a:lnTo>
                    <a:pt x="21748" y="49776"/>
                  </a:lnTo>
                  <a:lnTo>
                    <a:pt x="22055" y="49164"/>
                  </a:lnTo>
                  <a:lnTo>
                    <a:pt x="22376" y="48551"/>
                  </a:lnTo>
                  <a:lnTo>
                    <a:pt x="22713" y="47954"/>
                  </a:lnTo>
                  <a:lnTo>
                    <a:pt x="23065" y="47372"/>
                  </a:lnTo>
                  <a:lnTo>
                    <a:pt x="23418" y="46790"/>
                  </a:lnTo>
                  <a:lnTo>
                    <a:pt x="23801" y="46208"/>
                  </a:lnTo>
                  <a:lnTo>
                    <a:pt x="24184" y="45656"/>
                  </a:lnTo>
                  <a:lnTo>
                    <a:pt x="24597" y="45105"/>
                  </a:lnTo>
                  <a:lnTo>
                    <a:pt x="25011" y="44553"/>
                  </a:lnTo>
                  <a:lnTo>
                    <a:pt x="25439" y="44033"/>
                  </a:lnTo>
                  <a:lnTo>
                    <a:pt x="25868" y="43512"/>
                  </a:lnTo>
                  <a:lnTo>
                    <a:pt x="26328" y="42991"/>
                  </a:lnTo>
                  <a:lnTo>
                    <a:pt x="26787" y="42501"/>
                  </a:lnTo>
                  <a:lnTo>
                    <a:pt x="27262" y="42011"/>
                  </a:lnTo>
                  <a:lnTo>
                    <a:pt x="27752" y="41536"/>
                  </a:lnTo>
                  <a:lnTo>
                    <a:pt x="28258" y="41062"/>
                  </a:lnTo>
                  <a:lnTo>
                    <a:pt x="28763" y="40617"/>
                  </a:lnTo>
                  <a:lnTo>
                    <a:pt x="29284" y="40173"/>
                  </a:lnTo>
                  <a:lnTo>
                    <a:pt x="29820" y="39744"/>
                  </a:lnTo>
                  <a:lnTo>
                    <a:pt x="30356" y="39331"/>
                  </a:lnTo>
                  <a:lnTo>
                    <a:pt x="30907" y="38933"/>
                  </a:lnTo>
                  <a:lnTo>
                    <a:pt x="31474" y="38534"/>
                  </a:lnTo>
                  <a:lnTo>
                    <a:pt x="32041" y="38167"/>
                  </a:lnTo>
                  <a:lnTo>
                    <a:pt x="32623" y="37799"/>
                  </a:lnTo>
                  <a:lnTo>
                    <a:pt x="33220" y="37447"/>
                  </a:lnTo>
                  <a:lnTo>
                    <a:pt x="33817" y="37110"/>
                  </a:lnTo>
                  <a:lnTo>
                    <a:pt x="34430" y="36788"/>
                  </a:lnTo>
                  <a:lnTo>
                    <a:pt x="35042" y="36482"/>
                  </a:lnTo>
                  <a:lnTo>
                    <a:pt x="35670" y="36191"/>
                  </a:lnTo>
                  <a:lnTo>
                    <a:pt x="36298" y="35915"/>
                  </a:lnTo>
                  <a:lnTo>
                    <a:pt x="36942" y="35655"/>
                  </a:lnTo>
                  <a:lnTo>
                    <a:pt x="37600" y="35410"/>
                  </a:lnTo>
                  <a:lnTo>
                    <a:pt x="38243" y="35180"/>
                  </a:lnTo>
                  <a:lnTo>
                    <a:pt x="38917" y="34966"/>
                  </a:lnTo>
                  <a:lnTo>
                    <a:pt x="39591" y="34767"/>
                  </a:lnTo>
                  <a:lnTo>
                    <a:pt x="40265" y="34583"/>
                  </a:lnTo>
                  <a:lnTo>
                    <a:pt x="40939" y="34414"/>
                  </a:lnTo>
                  <a:lnTo>
                    <a:pt x="41643" y="34261"/>
                  </a:lnTo>
                  <a:lnTo>
                    <a:pt x="42333" y="34123"/>
                  </a:lnTo>
                  <a:lnTo>
                    <a:pt x="43037" y="34016"/>
                  </a:lnTo>
                  <a:lnTo>
                    <a:pt x="43742" y="33909"/>
                  </a:lnTo>
                  <a:lnTo>
                    <a:pt x="44462" y="33832"/>
                  </a:lnTo>
                  <a:lnTo>
                    <a:pt x="45181" y="33771"/>
                  </a:lnTo>
                  <a:lnTo>
                    <a:pt x="45901" y="33725"/>
                  </a:lnTo>
                  <a:lnTo>
                    <a:pt x="46636" y="33695"/>
                  </a:lnTo>
                  <a:lnTo>
                    <a:pt x="47372" y="33679"/>
                  </a:lnTo>
                  <a:close/>
                  <a:moveTo>
                    <a:pt x="117073" y="0"/>
                  </a:moveTo>
                  <a:lnTo>
                    <a:pt x="116905" y="15"/>
                  </a:lnTo>
                  <a:lnTo>
                    <a:pt x="116752" y="31"/>
                  </a:lnTo>
                  <a:lnTo>
                    <a:pt x="116599" y="61"/>
                  </a:lnTo>
                  <a:lnTo>
                    <a:pt x="116461" y="107"/>
                  </a:lnTo>
                  <a:lnTo>
                    <a:pt x="116323" y="153"/>
                  </a:lnTo>
                  <a:lnTo>
                    <a:pt x="116200" y="214"/>
                  </a:lnTo>
                  <a:lnTo>
                    <a:pt x="116093" y="291"/>
                  </a:lnTo>
                  <a:lnTo>
                    <a:pt x="115986" y="368"/>
                  </a:lnTo>
                  <a:lnTo>
                    <a:pt x="115894" y="444"/>
                  </a:lnTo>
                  <a:lnTo>
                    <a:pt x="115818" y="536"/>
                  </a:lnTo>
                  <a:lnTo>
                    <a:pt x="115741" y="643"/>
                  </a:lnTo>
                  <a:lnTo>
                    <a:pt x="115680" y="750"/>
                  </a:lnTo>
                  <a:lnTo>
                    <a:pt x="115634" y="873"/>
                  </a:lnTo>
                  <a:lnTo>
                    <a:pt x="115588" y="996"/>
                  </a:lnTo>
                  <a:lnTo>
                    <a:pt x="115557" y="1118"/>
                  </a:lnTo>
                  <a:lnTo>
                    <a:pt x="115542" y="1256"/>
                  </a:lnTo>
                  <a:lnTo>
                    <a:pt x="115527" y="1409"/>
                  </a:lnTo>
                  <a:lnTo>
                    <a:pt x="115527" y="1562"/>
                  </a:lnTo>
                  <a:lnTo>
                    <a:pt x="115542" y="1715"/>
                  </a:lnTo>
                  <a:lnTo>
                    <a:pt x="115573" y="1884"/>
                  </a:lnTo>
                  <a:lnTo>
                    <a:pt x="115603" y="2052"/>
                  </a:lnTo>
                  <a:lnTo>
                    <a:pt x="115649" y="2236"/>
                  </a:lnTo>
                  <a:lnTo>
                    <a:pt x="115710" y="2420"/>
                  </a:lnTo>
                  <a:lnTo>
                    <a:pt x="115787" y="2604"/>
                  </a:lnTo>
                  <a:lnTo>
                    <a:pt x="115971" y="3002"/>
                  </a:lnTo>
                  <a:lnTo>
                    <a:pt x="121607" y="14106"/>
                  </a:lnTo>
                  <a:lnTo>
                    <a:pt x="84987" y="33342"/>
                  </a:lnTo>
                  <a:lnTo>
                    <a:pt x="84589" y="32822"/>
                  </a:lnTo>
                  <a:lnTo>
                    <a:pt x="84160" y="32301"/>
                  </a:lnTo>
                  <a:lnTo>
                    <a:pt x="83746" y="31780"/>
                  </a:lnTo>
                  <a:lnTo>
                    <a:pt x="83318" y="31275"/>
                  </a:lnTo>
                  <a:lnTo>
                    <a:pt x="82873" y="30769"/>
                  </a:lnTo>
                  <a:lnTo>
                    <a:pt x="82429" y="30279"/>
                  </a:lnTo>
                  <a:lnTo>
                    <a:pt x="81985" y="29789"/>
                  </a:lnTo>
                  <a:lnTo>
                    <a:pt x="81526" y="29299"/>
                  </a:lnTo>
                  <a:lnTo>
                    <a:pt x="81051" y="28824"/>
                  </a:lnTo>
                  <a:lnTo>
                    <a:pt x="80591" y="28349"/>
                  </a:lnTo>
                  <a:lnTo>
                    <a:pt x="80101" y="27890"/>
                  </a:lnTo>
                  <a:lnTo>
                    <a:pt x="79626" y="27430"/>
                  </a:lnTo>
                  <a:lnTo>
                    <a:pt x="79136" y="26986"/>
                  </a:lnTo>
                  <a:lnTo>
                    <a:pt x="78631" y="26542"/>
                  </a:lnTo>
                  <a:lnTo>
                    <a:pt x="78126" y="26098"/>
                  </a:lnTo>
                  <a:lnTo>
                    <a:pt x="77620" y="25669"/>
                  </a:lnTo>
                  <a:lnTo>
                    <a:pt x="77099" y="25240"/>
                  </a:lnTo>
                  <a:lnTo>
                    <a:pt x="76579" y="24827"/>
                  </a:lnTo>
                  <a:lnTo>
                    <a:pt x="76058" y="24429"/>
                  </a:lnTo>
                  <a:lnTo>
                    <a:pt x="75522" y="24015"/>
                  </a:lnTo>
                  <a:lnTo>
                    <a:pt x="74986" y="23632"/>
                  </a:lnTo>
                  <a:lnTo>
                    <a:pt x="74434" y="23234"/>
                  </a:lnTo>
                  <a:lnTo>
                    <a:pt x="73883" y="22866"/>
                  </a:lnTo>
                  <a:lnTo>
                    <a:pt x="73332" y="22484"/>
                  </a:lnTo>
                  <a:lnTo>
                    <a:pt x="72765" y="22131"/>
                  </a:lnTo>
                  <a:lnTo>
                    <a:pt x="72198" y="21764"/>
                  </a:lnTo>
                  <a:lnTo>
                    <a:pt x="71632" y="21427"/>
                  </a:lnTo>
                  <a:lnTo>
                    <a:pt x="71050" y="21074"/>
                  </a:lnTo>
                  <a:lnTo>
                    <a:pt x="70468" y="20753"/>
                  </a:lnTo>
                  <a:lnTo>
                    <a:pt x="69870" y="20431"/>
                  </a:lnTo>
                  <a:lnTo>
                    <a:pt x="69288" y="20110"/>
                  </a:lnTo>
                  <a:lnTo>
                    <a:pt x="68691" y="19803"/>
                  </a:lnTo>
                  <a:lnTo>
                    <a:pt x="68078" y="19497"/>
                  </a:lnTo>
                  <a:lnTo>
                    <a:pt x="67481" y="19206"/>
                  </a:lnTo>
                  <a:lnTo>
                    <a:pt x="66868" y="18930"/>
                  </a:lnTo>
                  <a:lnTo>
                    <a:pt x="66241" y="18655"/>
                  </a:lnTo>
                  <a:lnTo>
                    <a:pt x="65628" y="18394"/>
                  </a:lnTo>
                  <a:lnTo>
                    <a:pt x="65000" y="18134"/>
                  </a:lnTo>
                  <a:lnTo>
                    <a:pt x="64372" y="17889"/>
                  </a:lnTo>
                  <a:lnTo>
                    <a:pt x="63729" y="17644"/>
                  </a:lnTo>
                  <a:lnTo>
                    <a:pt x="63086" y="17414"/>
                  </a:lnTo>
                  <a:lnTo>
                    <a:pt x="62442" y="17200"/>
                  </a:lnTo>
                  <a:lnTo>
                    <a:pt x="61799" y="16985"/>
                  </a:lnTo>
                  <a:lnTo>
                    <a:pt x="61140" y="16771"/>
                  </a:lnTo>
                  <a:lnTo>
                    <a:pt x="60497" y="16587"/>
                  </a:lnTo>
                  <a:lnTo>
                    <a:pt x="59823" y="16403"/>
                  </a:lnTo>
                  <a:lnTo>
                    <a:pt x="59165" y="16219"/>
                  </a:lnTo>
                  <a:lnTo>
                    <a:pt x="58506" y="16051"/>
                  </a:lnTo>
                  <a:lnTo>
                    <a:pt x="57832" y="15898"/>
                  </a:lnTo>
                  <a:lnTo>
                    <a:pt x="57158" y="15745"/>
                  </a:lnTo>
                  <a:lnTo>
                    <a:pt x="56469" y="15607"/>
                  </a:lnTo>
                  <a:lnTo>
                    <a:pt x="55795" y="15484"/>
                  </a:lnTo>
                  <a:lnTo>
                    <a:pt x="55106" y="15362"/>
                  </a:lnTo>
                  <a:lnTo>
                    <a:pt x="54417" y="15254"/>
                  </a:lnTo>
                  <a:lnTo>
                    <a:pt x="53728" y="15163"/>
                  </a:lnTo>
                  <a:lnTo>
                    <a:pt x="53038" y="15071"/>
                  </a:lnTo>
                  <a:lnTo>
                    <a:pt x="52334" y="14994"/>
                  </a:lnTo>
                  <a:lnTo>
                    <a:pt x="51629" y="14933"/>
                  </a:lnTo>
                  <a:lnTo>
                    <a:pt x="50925" y="14872"/>
                  </a:lnTo>
                  <a:lnTo>
                    <a:pt x="50220" y="14826"/>
                  </a:lnTo>
                  <a:lnTo>
                    <a:pt x="49516" y="14780"/>
                  </a:lnTo>
                  <a:lnTo>
                    <a:pt x="48796" y="14764"/>
                  </a:lnTo>
                  <a:lnTo>
                    <a:pt x="48076" y="14749"/>
                  </a:lnTo>
                  <a:lnTo>
                    <a:pt x="47372" y="14734"/>
                  </a:lnTo>
                  <a:lnTo>
                    <a:pt x="46146" y="14749"/>
                  </a:lnTo>
                  <a:lnTo>
                    <a:pt x="44921" y="14795"/>
                  </a:lnTo>
                  <a:lnTo>
                    <a:pt x="43726" y="14872"/>
                  </a:lnTo>
                  <a:lnTo>
                    <a:pt x="42516" y="14979"/>
                  </a:lnTo>
                  <a:lnTo>
                    <a:pt x="41337" y="15117"/>
                  </a:lnTo>
                  <a:lnTo>
                    <a:pt x="40158" y="15285"/>
                  </a:lnTo>
                  <a:lnTo>
                    <a:pt x="38979" y="15484"/>
                  </a:lnTo>
                  <a:lnTo>
                    <a:pt x="37815" y="15699"/>
                  </a:lnTo>
                  <a:lnTo>
                    <a:pt x="36666" y="15944"/>
                  </a:lnTo>
                  <a:lnTo>
                    <a:pt x="35533" y="16235"/>
                  </a:lnTo>
                  <a:lnTo>
                    <a:pt x="34399" y="16541"/>
                  </a:lnTo>
                  <a:lnTo>
                    <a:pt x="33281" y="16863"/>
                  </a:lnTo>
                  <a:lnTo>
                    <a:pt x="32178" y="17230"/>
                  </a:lnTo>
                  <a:lnTo>
                    <a:pt x="31076" y="17613"/>
                  </a:lnTo>
                  <a:lnTo>
                    <a:pt x="30004" y="18027"/>
                  </a:lnTo>
                  <a:lnTo>
                    <a:pt x="28931" y="18455"/>
                  </a:lnTo>
                  <a:lnTo>
                    <a:pt x="27875" y="18915"/>
                  </a:lnTo>
                  <a:lnTo>
                    <a:pt x="26833" y="19405"/>
                  </a:lnTo>
                  <a:lnTo>
                    <a:pt x="25807" y="19926"/>
                  </a:lnTo>
                  <a:lnTo>
                    <a:pt x="24781" y="20462"/>
                  </a:lnTo>
                  <a:lnTo>
                    <a:pt x="23785" y="21013"/>
                  </a:lnTo>
                  <a:lnTo>
                    <a:pt x="22805" y="21595"/>
                  </a:lnTo>
                  <a:lnTo>
                    <a:pt x="21840" y="22208"/>
                  </a:lnTo>
                  <a:lnTo>
                    <a:pt x="20875" y="22820"/>
                  </a:lnTo>
                  <a:lnTo>
                    <a:pt x="19941" y="23479"/>
                  </a:lnTo>
                  <a:lnTo>
                    <a:pt x="19022" y="24153"/>
                  </a:lnTo>
                  <a:lnTo>
                    <a:pt x="18119" y="24842"/>
                  </a:lnTo>
                  <a:lnTo>
                    <a:pt x="17230" y="25562"/>
                  </a:lnTo>
                  <a:lnTo>
                    <a:pt x="16373" y="26282"/>
                  </a:lnTo>
                  <a:lnTo>
                    <a:pt x="15515" y="27048"/>
                  </a:lnTo>
                  <a:lnTo>
                    <a:pt x="14688" y="27813"/>
                  </a:lnTo>
                  <a:lnTo>
                    <a:pt x="13876" y="28610"/>
                  </a:lnTo>
                  <a:lnTo>
                    <a:pt x="13080" y="29422"/>
                  </a:lnTo>
                  <a:lnTo>
                    <a:pt x="12299" y="30264"/>
                  </a:lnTo>
                  <a:lnTo>
                    <a:pt x="11548" y="31106"/>
                  </a:lnTo>
                  <a:lnTo>
                    <a:pt x="10813" y="31979"/>
                  </a:lnTo>
                  <a:lnTo>
                    <a:pt x="10108" y="32868"/>
                  </a:lnTo>
                  <a:lnTo>
                    <a:pt x="9404" y="33771"/>
                  </a:lnTo>
                  <a:lnTo>
                    <a:pt x="8745" y="34690"/>
                  </a:lnTo>
                  <a:lnTo>
                    <a:pt x="8087" y="35624"/>
                  </a:lnTo>
                  <a:lnTo>
                    <a:pt x="7459" y="36574"/>
                  </a:lnTo>
                  <a:lnTo>
                    <a:pt x="6861" y="37539"/>
                  </a:lnTo>
                  <a:lnTo>
                    <a:pt x="6279" y="38534"/>
                  </a:lnTo>
                  <a:lnTo>
                    <a:pt x="5713" y="39530"/>
                  </a:lnTo>
                  <a:lnTo>
                    <a:pt x="5177" y="40541"/>
                  </a:lnTo>
                  <a:lnTo>
                    <a:pt x="4671" y="41567"/>
                  </a:lnTo>
                  <a:lnTo>
                    <a:pt x="4181" y="42608"/>
                  </a:lnTo>
                  <a:lnTo>
                    <a:pt x="3722" y="43665"/>
                  </a:lnTo>
                  <a:lnTo>
                    <a:pt x="3278" y="44737"/>
                  </a:lnTo>
                  <a:lnTo>
                    <a:pt x="2879" y="45825"/>
                  </a:lnTo>
                  <a:lnTo>
                    <a:pt x="2481" y="46912"/>
                  </a:lnTo>
                  <a:lnTo>
                    <a:pt x="2129" y="48015"/>
                  </a:lnTo>
                  <a:lnTo>
                    <a:pt x="1792" y="49133"/>
                  </a:lnTo>
                  <a:lnTo>
                    <a:pt x="1486" y="50266"/>
                  </a:lnTo>
                  <a:lnTo>
                    <a:pt x="1210" y="51400"/>
                  </a:lnTo>
                  <a:lnTo>
                    <a:pt x="965" y="52564"/>
                  </a:lnTo>
                  <a:lnTo>
                    <a:pt x="735" y="53712"/>
                  </a:lnTo>
                  <a:lnTo>
                    <a:pt x="551" y="54892"/>
                  </a:lnTo>
                  <a:lnTo>
                    <a:pt x="383" y="56071"/>
                  </a:lnTo>
                  <a:lnTo>
                    <a:pt x="245" y="57266"/>
                  </a:lnTo>
                  <a:lnTo>
                    <a:pt x="138" y="58460"/>
                  </a:lnTo>
                  <a:lnTo>
                    <a:pt x="61" y="59670"/>
                  </a:lnTo>
                  <a:lnTo>
                    <a:pt x="15" y="60880"/>
                  </a:lnTo>
                  <a:lnTo>
                    <a:pt x="0" y="62105"/>
                  </a:lnTo>
                  <a:lnTo>
                    <a:pt x="15" y="63331"/>
                  </a:lnTo>
                  <a:lnTo>
                    <a:pt x="61" y="64541"/>
                  </a:lnTo>
                  <a:lnTo>
                    <a:pt x="138" y="65750"/>
                  </a:lnTo>
                  <a:lnTo>
                    <a:pt x="245" y="66945"/>
                  </a:lnTo>
                  <a:lnTo>
                    <a:pt x="383" y="68140"/>
                  </a:lnTo>
                  <a:lnTo>
                    <a:pt x="551" y="69319"/>
                  </a:lnTo>
                  <a:lnTo>
                    <a:pt x="735" y="70483"/>
                  </a:lnTo>
                  <a:lnTo>
                    <a:pt x="965" y="71647"/>
                  </a:lnTo>
                  <a:lnTo>
                    <a:pt x="1210" y="72796"/>
                  </a:lnTo>
                  <a:lnTo>
                    <a:pt x="1486" y="73944"/>
                  </a:lnTo>
                  <a:lnTo>
                    <a:pt x="1792" y="75078"/>
                  </a:lnTo>
                  <a:lnTo>
                    <a:pt x="2129" y="76196"/>
                  </a:lnTo>
                  <a:lnTo>
                    <a:pt x="2481" y="77299"/>
                  </a:lnTo>
                  <a:lnTo>
                    <a:pt x="2879" y="78386"/>
                  </a:lnTo>
                  <a:lnTo>
                    <a:pt x="3278" y="79473"/>
                  </a:lnTo>
                  <a:lnTo>
                    <a:pt x="3722" y="80545"/>
                  </a:lnTo>
                  <a:lnTo>
                    <a:pt x="4181" y="81602"/>
                  </a:lnTo>
                  <a:lnTo>
                    <a:pt x="4671" y="82644"/>
                  </a:lnTo>
                  <a:lnTo>
                    <a:pt x="5177" y="83670"/>
                  </a:lnTo>
                  <a:lnTo>
                    <a:pt x="5713" y="84681"/>
                  </a:lnTo>
                  <a:lnTo>
                    <a:pt x="6279" y="85676"/>
                  </a:lnTo>
                  <a:lnTo>
                    <a:pt x="6861" y="86672"/>
                  </a:lnTo>
                  <a:lnTo>
                    <a:pt x="7459" y="87637"/>
                  </a:lnTo>
                  <a:lnTo>
                    <a:pt x="8087" y="88586"/>
                  </a:lnTo>
                  <a:lnTo>
                    <a:pt x="8745" y="89521"/>
                  </a:lnTo>
                  <a:lnTo>
                    <a:pt x="9404" y="90439"/>
                  </a:lnTo>
                  <a:lnTo>
                    <a:pt x="10108" y="91343"/>
                  </a:lnTo>
                  <a:lnTo>
                    <a:pt x="10813" y="92231"/>
                  </a:lnTo>
                  <a:lnTo>
                    <a:pt x="11548" y="93104"/>
                  </a:lnTo>
                  <a:lnTo>
                    <a:pt x="12299" y="93947"/>
                  </a:lnTo>
                  <a:lnTo>
                    <a:pt x="13080" y="94789"/>
                  </a:lnTo>
                  <a:lnTo>
                    <a:pt x="13876" y="95601"/>
                  </a:lnTo>
                  <a:lnTo>
                    <a:pt x="14688" y="96397"/>
                  </a:lnTo>
                  <a:lnTo>
                    <a:pt x="15515" y="97163"/>
                  </a:lnTo>
                  <a:lnTo>
                    <a:pt x="16373" y="97914"/>
                  </a:lnTo>
                  <a:lnTo>
                    <a:pt x="17230" y="98649"/>
                  </a:lnTo>
                  <a:lnTo>
                    <a:pt x="18119" y="99369"/>
                  </a:lnTo>
                  <a:lnTo>
                    <a:pt x="19022" y="100058"/>
                  </a:lnTo>
                  <a:lnTo>
                    <a:pt x="19941" y="100732"/>
                  </a:lnTo>
                  <a:lnTo>
                    <a:pt x="20875" y="101375"/>
                  </a:lnTo>
                  <a:lnTo>
                    <a:pt x="21840" y="102003"/>
                  </a:lnTo>
                  <a:lnTo>
                    <a:pt x="22805" y="102615"/>
                  </a:lnTo>
                  <a:lnTo>
                    <a:pt x="23785" y="103197"/>
                  </a:lnTo>
                  <a:lnTo>
                    <a:pt x="24781" y="103749"/>
                  </a:lnTo>
                  <a:lnTo>
                    <a:pt x="25807" y="104285"/>
                  </a:lnTo>
                  <a:lnTo>
                    <a:pt x="26833" y="104806"/>
                  </a:lnTo>
                  <a:lnTo>
                    <a:pt x="27875" y="105280"/>
                  </a:lnTo>
                  <a:lnTo>
                    <a:pt x="28931" y="105755"/>
                  </a:lnTo>
                  <a:lnTo>
                    <a:pt x="30004" y="106184"/>
                  </a:lnTo>
                  <a:lnTo>
                    <a:pt x="31076" y="106598"/>
                  </a:lnTo>
                  <a:lnTo>
                    <a:pt x="32178" y="106980"/>
                  </a:lnTo>
                  <a:lnTo>
                    <a:pt x="33281" y="107348"/>
                  </a:lnTo>
                  <a:lnTo>
                    <a:pt x="34399" y="107670"/>
                  </a:lnTo>
                  <a:lnTo>
                    <a:pt x="35533" y="107976"/>
                  </a:lnTo>
                  <a:lnTo>
                    <a:pt x="36666" y="108252"/>
                  </a:lnTo>
                  <a:lnTo>
                    <a:pt x="37815" y="108512"/>
                  </a:lnTo>
                  <a:lnTo>
                    <a:pt x="38979" y="108726"/>
                  </a:lnTo>
                  <a:lnTo>
                    <a:pt x="40158" y="108926"/>
                  </a:lnTo>
                  <a:lnTo>
                    <a:pt x="41337" y="109094"/>
                  </a:lnTo>
                  <a:lnTo>
                    <a:pt x="42516" y="109232"/>
                  </a:lnTo>
                  <a:lnTo>
                    <a:pt x="43726" y="109339"/>
                  </a:lnTo>
                  <a:lnTo>
                    <a:pt x="44921" y="109416"/>
                  </a:lnTo>
                  <a:lnTo>
                    <a:pt x="46146" y="109462"/>
                  </a:lnTo>
                  <a:lnTo>
                    <a:pt x="47372" y="109477"/>
                  </a:lnTo>
                  <a:lnTo>
                    <a:pt x="48582" y="109462"/>
                  </a:lnTo>
                  <a:lnTo>
                    <a:pt x="49807" y="109416"/>
                  </a:lnTo>
                  <a:lnTo>
                    <a:pt x="51017" y="109339"/>
                  </a:lnTo>
                  <a:lnTo>
                    <a:pt x="52211" y="109232"/>
                  </a:lnTo>
                  <a:lnTo>
                    <a:pt x="53391" y="109094"/>
                  </a:lnTo>
                  <a:lnTo>
                    <a:pt x="54585" y="108926"/>
                  </a:lnTo>
                  <a:lnTo>
                    <a:pt x="55749" y="108726"/>
                  </a:lnTo>
                  <a:lnTo>
                    <a:pt x="56913" y="108512"/>
                  </a:lnTo>
                  <a:lnTo>
                    <a:pt x="58062" y="108252"/>
                  </a:lnTo>
                  <a:lnTo>
                    <a:pt x="59195" y="107976"/>
                  </a:lnTo>
                  <a:lnTo>
                    <a:pt x="60329" y="107670"/>
                  </a:lnTo>
                  <a:lnTo>
                    <a:pt x="61447" y="107348"/>
                  </a:lnTo>
                  <a:lnTo>
                    <a:pt x="62549" y="106980"/>
                  </a:lnTo>
                  <a:lnTo>
                    <a:pt x="63652" y="106598"/>
                  </a:lnTo>
                  <a:lnTo>
                    <a:pt x="64740" y="106184"/>
                  </a:lnTo>
                  <a:lnTo>
                    <a:pt x="65796" y="105755"/>
                  </a:lnTo>
                  <a:lnTo>
                    <a:pt x="66853" y="105280"/>
                  </a:lnTo>
                  <a:lnTo>
                    <a:pt x="67895" y="104806"/>
                  </a:lnTo>
                  <a:lnTo>
                    <a:pt x="68921" y="104285"/>
                  </a:lnTo>
                  <a:lnTo>
                    <a:pt x="69947" y="103749"/>
                  </a:lnTo>
                  <a:lnTo>
                    <a:pt x="70942" y="103197"/>
                  </a:lnTo>
                  <a:lnTo>
                    <a:pt x="71923" y="102615"/>
                  </a:lnTo>
                  <a:lnTo>
                    <a:pt x="72888" y="102003"/>
                  </a:lnTo>
                  <a:lnTo>
                    <a:pt x="73852" y="101375"/>
                  </a:lnTo>
                  <a:lnTo>
                    <a:pt x="74787" y="100732"/>
                  </a:lnTo>
                  <a:lnTo>
                    <a:pt x="75706" y="100058"/>
                  </a:lnTo>
                  <a:lnTo>
                    <a:pt x="76609" y="99369"/>
                  </a:lnTo>
                  <a:lnTo>
                    <a:pt x="77498" y="98649"/>
                  </a:lnTo>
                  <a:lnTo>
                    <a:pt x="78355" y="97914"/>
                  </a:lnTo>
                  <a:lnTo>
                    <a:pt x="79213" y="97163"/>
                  </a:lnTo>
                  <a:lnTo>
                    <a:pt x="80040" y="96397"/>
                  </a:lnTo>
                  <a:lnTo>
                    <a:pt x="80852" y="95601"/>
                  </a:lnTo>
                  <a:lnTo>
                    <a:pt x="81648" y="94789"/>
                  </a:lnTo>
                  <a:lnTo>
                    <a:pt x="82429" y="93947"/>
                  </a:lnTo>
                  <a:lnTo>
                    <a:pt x="83180" y="93104"/>
                  </a:lnTo>
                  <a:lnTo>
                    <a:pt x="83915" y="92231"/>
                  </a:lnTo>
                  <a:lnTo>
                    <a:pt x="84635" y="91343"/>
                  </a:lnTo>
                  <a:lnTo>
                    <a:pt x="85324" y="90439"/>
                  </a:lnTo>
                  <a:lnTo>
                    <a:pt x="85998" y="89521"/>
                  </a:lnTo>
                  <a:lnTo>
                    <a:pt x="86641" y="88586"/>
                  </a:lnTo>
                  <a:lnTo>
                    <a:pt x="87269" y="87637"/>
                  </a:lnTo>
                  <a:lnTo>
                    <a:pt x="87866" y="86672"/>
                  </a:lnTo>
                  <a:lnTo>
                    <a:pt x="88448" y="85676"/>
                  </a:lnTo>
                  <a:lnTo>
                    <a:pt x="89015" y="84681"/>
                  </a:lnTo>
                  <a:lnTo>
                    <a:pt x="89551" y="83670"/>
                  </a:lnTo>
                  <a:lnTo>
                    <a:pt x="90057" y="82644"/>
                  </a:lnTo>
                  <a:lnTo>
                    <a:pt x="90547" y="81602"/>
                  </a:lnTo>
                  <a:lnTo>
                    <a:pt x="91006" y="80545"/>
                  </a:lnTo>
                  <a:lnTo>
                    <a:pt x="91450" y="79473"/>
                  </a:lnTo>
                  <a:lnTo>
                    <a:pt x="91864" y="78386"/>
                  </a:lnTo>
                  <a:lnTo>
                    <a:pt x="92247" y="77299"/>
                  </a:lnTo>
                  <a:lnTo>
                    <a:pt x="92599" y="76196"/>
                  </a:lnTo>
                  <a:lnTo>
                    <a:pt x="92936" y="75078"/>
                  </a:lnTo>
                  <a:lnTo>
                    <a:pt x="93242" y="73944"/>
                  </a:lnTo>
                  <a:lnTo>
                    <a:pt x="93518" y="72796"/>
                  </a:lnTo>
                  <a:lnTo>
                    <a:pt x="93763" y="71647"/>
                  </a:lnTo>
                  <a:lnTo>
                    <a:pt x="93993" y="70483"/>
                  </a:lnTo>
                  <a:lnTo>
                    <a:pt x="94192" y="69319"/>
                  </a:lnTo>
                  <a:lnTo>
                    <a:pt x="94345" y="68140"/>
                  </a:lnTo>
                  <a:lnTo>
                    <a:pt x="94483" y="66945"/>
                  </a:lnTo>
                  <a:lnTo>
                    <a:pt x="94590" y="65750"/>
                  </a:lnTo>
                  <a:lnTo>
                    <a:pt x="94667" y="64541"/>
                  </a:lnTo>
                  <a:lnTo>
                    <a:pt x="94712" y="63331"/>
                  </a:lnTo>
                  <a:lnTo>
                    <a:pt x="94728" y="62105"/>
                  </a:lnTo>
                  <a:lnTo>
                    <a:pt x="94728" y="61340"/>
                  </a:lnTo>
                  <a:lnTo>
                    <a:pt x="94712" y="60589"/>
                  </a:lnTo>
                  <a:lnTo>
                    <a:pt x="94682" y="59839"/>
                  </a:lnTo>
                  <a:lnTo>
                    <a:pt x="94636" y="59073"/>
                  </a:lnTo>
                  <a:lnTo>
                    <a:pt x="94575" y="58338"/>
                  </a:lnTo>
                  <a:lnTo>
                    <a:pt x="94513" y="57587"/>
                  </a:lnTo>
                  <a:lnTo>
                    <a:pt x="94437" y="56852"/>
                  </a:lnTo>
                  <a:lnTo>
                    <a:pt x="94360" y="56102"/>
                  </a:lnTo>
                  <a:lnTo>
                    <a:pt x="94253" y="55366"/>
                  </a:lnTo>
                  <a:lnTo>
                    <a:pt x="94146" y="54647"/>
                  </a:lnTo>
                  <a:lnTo>
                    <a:pt x="94023" y="53911"/>
                  </a:lnTo>
                  <a:lnTo>
                    <a:pt x="93885" y="53192"/>
                  </a:lnTo>
                  <a:lnTo>
                    <a:pt x="93748" y="52472"/>
                  </a:lnTo>
                  <a:lnTo>
                    <a:pt x="93594" y="51752"/>
                  </a:lnTo>
                  <a:lnTo>
                    <a:pt x="93426" y="51047"/>
                  </a:lnTo>
                  <a:lnTo>
                    <a:pt x="93257" y="50328"/>
                  </a:lnTo>
                  <a:lnTo>
                    <a:pt x="130168" y="30938"/>
                  </a:lnTo>
                  <a:lnTo>
                    <a:pt x="135881" y="42180"/>
                  </a:lnTo>
                  <a:lnTo>
                    <a:pt x="136096" y="42562"/>
                  </a:lnTo>
                  <a:lnTo>
                    <a:pt x="136203" y="42731"/>
                  </a:lnTo>
                  <a:lnTo>
                    <a:pt x="136310" y="42884"/>
                  </a:lnTo>
                  <a:lnTo>
                    <a:pt x="136433" y="43037"/>
                  </a:lnTo>
                  <a:lnTo>
                    <a:pt x="136555" y="43160"/>
                  </a:lnTo>
                  <a:lnTo>
                    <a:pt x="136662" y="43282"/>
                  </a:lnTo>
                  <a:lnTo>
                    <a:pt x="136785" y="43390"/>
                  </a:lnTo>
                  <a:lnTo>
                    <a:pt x="136907" y="43481"/>
                  </a:lnTo>
                  <a:lnTo>
                    <a:pt x="137030" y="43558"/>
                  </a:lnTo>
                  <a:lnTo>
                    <a:pt x="137152" y="43619"/>
                  </a:lnTo>
                  <a:lnTo>
                    <a:pt x="137275" y="43665"/>
                  </a:lnTo>
                  <a:lnTo>
                    <a:pt x="137397" y="43711"/>
                  </a:lnTo>
                  <a:lnTo>
                    <a:pt x="137520" y="43742"/>
                  </a:lnTo>
                  <a:lnTo>
                    <a:pt x="137642" y="43742"/>
                  </a:lnTo>
                  <a:lnTo>
                    <a:pt x="137765" y="43757"/>
                  </a:lnTo>
                  <a:lnTo>
                    <a:pt x="137888" y="43742"/>
                  </a:lnTo>
                  <a:lnTo>
                    <a:pt x="138010" y="43711"/>
                  </a:lnTo>
                  <a:lnTo>
                    <a:pt x="138133" y="43665"/>
                  </a:lnTo>
                  <a:lnTo>
                    <a:pt x="138240" y="43619"/>
                  </a:lnTo>
                  <a:lnTo>
                    <a:pt x="138362" y="43558"/>
                  </a:lnTo>
                  <a:lnTo>
                    <a:pt x="138470" y="43481"/>
                  </a:lnTo>
                  <a:lnTo>
                    <a:pt x="138592" y="43390"/>
                  </a:lnTo>
                  <a:lnTo>
                    <a:pt x="138699" y="43282"/>
                  </a:lnTo>
                  <a:lnTo>
                    <a:pt x="138806" y="43175"/>
                  </a:lnTo>
                  <a:lnTo>
                    <a:pt x="138914" y="43037"/>
                  </a:lnTo>
                  <a:lnTo>
                    <a:pt x="139021" y="42899"/>
                  </a:lnTo>
                  <a:lnTo>
                    <a:pt x="139113" y="42746"/>
                  </a:lnTo>
                  <a:lnTo>
                    <a:pt x="139205" y="42578"/>
                  </a:lnTo>
                  <a:lnTo>
                    <a:pt x="139312" y="42394"/>
                  </a:lnTo>
                  <a:lnTo>
                    <a:pt x="139480" y="41996"/>
                  </a:lnTo>
                  <a:lnTo>
                    <a:pt x="150753" y="12819"/>
                  </a:lnTo>
                  <a:lnTo>
                    <a:pt x="150829" y="12620"/>
                  </a:lnTo>
                  <a:lnTo>
                    <a:pt x="150906" y="12406"/>
                  </a:lnTo>
                  <a:lnTo>
                    <a:pt x="150952" y="12191"/>
                  </a:lnTo>
                  <a:lnTo>
                    <a:pt x="150998" y="11977"/>
                  </a:lnTo>
                  <a:lnTo>
                    <a:pt x="151013" y="11762"/>
                  </a:lnTo>
                  <a:lnTo>
                    <a:pt x="151044" y="11563"/>
                  </a:lnTo>
                  <a:lnTo>
                    <a:pt x="151044" y="11349"/>
                  </a:lnTo>
                  <a:lnTo>
                    <a:pt x="151044" y="11135"/>
                  </a:lnTo>
                  <a:lnTo>
                    <a:pt x="151028" y="10935"/>
                  </a:lnTo>
                  <a:lnTo>
                    <a:pt x="150998" y="10736"/>
                  </a:lnTo>
                  <a:lnTo>
                    <a:pt x="150967" y="10537"/>
                  </a:lnTo>
                  <a:lnTo>
                    <a:pt x="150921" y="10338"/>
                  </a:lnTo>
                  <a:lnTo>
                    <a:pt x="150860" y="10154"/>
                  </a:lnTo>
                  <a:lnTo>
                    <a:pt x="150783" y="9971"/>
                  </a:lnTo>
                  <a:lnTo>
                    <a:pt x="150707" y="9787"/>
                  </a:lnTo>
                  <a:lnTo>
                    <a:pt x="150630" y="9603"/>
                  </a:lnTo>
                  <a:lnTo>
                    <a:pt x="150523" y="9434"/>
                  </a:lnTo>
                  <a:lnTo>
                    <a:pt x="150431" y="9251"/>
                  </a:lnTo>
                  <a:lnTo>
                    <a:pt x="150309" y="9098"/>
                  </a:lnTo>
                  <a:lnTo>
                    <a:pt x="150186" y="8944"/>
                  </a:lnTo>
                  <a:lnTo>
                    <a:pt x="150048" y="8791"/>
                  </a:lnTo>
                  <a:lnTo>
                    <a:pt x="149910" y="8638"/>
                  </a:lnTo>
                  <a:lnTo>
                    <a:pt x="149757" y="8500"/>
                  </a:lnTo>
                  <a:lnTo>
                    <a:pt x="149604" y="8378"/>
                  </a:lnTo>
                  <a:lnTo>
                    <a:pt x="149436" y="8255"/>
                  </a:lnTo>
                  <a:lnTo>
                    <a:pt x="149267" y="8133"/>
                  </a:lnTo>
                  <a:lnTo>
                    <a:pt x="149083" y="8025"/>
                  </a:lnTo>
                  <a:lnTo>
                    <a:pt x="148900" y="7934"/>
                  </a:lnTo>
                  <a:lnTo>
                    <a:pt x="148700" y="7842"/>
                  </a:lnTo>
                  <a:lnTo>
                    <a:pt x="148501" y="7765"/>
                  </a:lnTo>
                  <a:lnTo>
                    <a:pt x="148287" y="7689"/>
                  </a:lnTo>
                  <a:lnTo>
                    <a:pt x="148073" y="7627"/>
                  </a:lnTo>
                  <a:lnTo>
                    <a:pt x="118253" y="138"/>
                  </a:lnTo>
                  <a:lnTo>
                    <a:pt x="117824" y="61"/>
                  </a:lnTo>
                  <a:lnTo>
                    <a:pt x="117625" y="31"/>
                  </a:lnTo>
                  <a:lnTo>
                    <a:pt x="117426" y="15"/>
                  </a:lnTo>
                  <a:lnTo>
                    <a:pt x="11724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8" name="Google Shape;248;p4">
              <a:extLst>
                <a:ext uri="{FF2B5EF4-FFF2-40B4-BE49-F238E27FC236}">
                  <a16:creationId xmlns:a16="http://schemas.microsoft.com/office/drawing/2014/main" id="{F07F7824-54CA-641B-F745-3CF73188D9A4}"/>
                </a:ext>
              </a:extLst>
            </p:cNvPr>
            <p:cNvSpPr/>
            <p:nvPr/>
          </p:nvSpPr>
          <p:spPr>
            <a:xfrm>
              <a:off x="9982899" y="274495"/>
              <a:ext cx="322612" cy="210891"/>
            </a:xfrm>
            <a:custGeom>
              <a:avLst/>
              <a:gdLst/>
              <a:ahLst/>
              <a:cxnLst/>
              <a:rect l="l" t="t" r="r" b="b"/>
              <a:pathLst>
                <a:path w="150861" h="108865" extrusionOk="0">
                  <a:moveTo>
                    <a:pt x="103504" y="18946"/>
                  </a:moveTo>
                  <a:lnTo>
                    <a:pt x="104239" y="18961"/>
                  </a:lnTo>
                  <a:lnTo>
                    <a:pt x="104959" y="18977"/>
                  </a:lnTo>
                  <a:lnTo>
                    <a:pt x="105694" y="19023"/>
                  </a:lnTo>
                  <a:lnTo>
                    <a:pt x="106414" y="19099"/>
                  </a:lnTo>
                  <a:lnTo>
                    <a:pt x="107118" y="19176"/>
                  </a:lnTo>
                  <a:lnTo>
                    <a:pt x="107823" y="19268"/>
                  </a:lnTo>
                  <a:lnTo>
                    <a:pt x="108527" y="19390"/>
                  </a:lnTo>
                  <a:lnTo>
                    <a:pt x="109232" y="19528"/>
                  </a:lnTo>
                  <a:lnTo>
                    <a:pt x="109921" y="19666"/>
                  </a:lnTo>
                  <a:lnTo>
                    <a:pt x="110610" y="19834"/>
                  </a:lnTo>
                  <a:lnTo>
                    <a:pt x="111284" y="20018"/>
                  </a:lnTo>
                  <a:lnTo>
                    <a:pt x="111958" y="20217"/>
                  </a:lnTo>
                  <a:lnTo>
                    <a:pt x="112617" y="20432"/>
                  </a:lnTo>
                  <a:lnTo>
                    <a:pt x="113275" y="20677"/>
                  </a:lnTo>
                  <a:lnTo>
                    <a:pt x="113918" y="20922"/>
                  </a:lnTo>
                  <a:lnTo>
                    <a:pt x="114562" y="21182"/>
                  </a:lnTo>
                  <a:lnTo>
                    <a:pt x="115190" y="21458"/>
                  </a:lnTo>
                  <a:lnTo>
                    <a:pt x="115818" y="21749"/>
                  </a:lnTo>
                  <a:lnTo>
                    <a:pt x="116446" y="22055"/>
                  </a:lnTo>
                  <a:lnTo>
                    <a:pt x="117043" y="22377"/>
                  </a:lnTo>
                  <a:lnTo>
                    <a:pt x="117640" y="22714"/>
                  </a:lnTo>
                  <a:lnTo>
                    <a:pt x="118237" y="23066"/>
                  </a:lnTo>
                  <a:lnTo>
                    <a:pt x="118819" y="23418"/>
                  </a:lnTo>
                  <a:lnTo>
                    <a:pt x="119386" y="23801"/>
                  </a:lnTo>
                  <a:lnTo>
                    <a:pt x="119953" y="24184"/>
                  </a:lnTo>
                  <a:lnTo>
                    <a:pt x="120504" y="24597"/>
                  </a:lnTo>
                  <a:lnTo>
                    <a:pt x="121040" y="25011"/>
                  </a:lnTo>
                  <a:lnTo>
                    <a:pt x="121576" y="25440"/>
                  </a:lnTo>
                  <a:lnTo>
                    <a:pt x="122097" y="25869"/>
                  </a:lnTo>
                  <a:lnTo>
                    <a:pt x="122602" y="26328"/>
                  </a:lnTo>
                  <a:lnTo>
                    <a:pt x="123108" y="26788"/>
                  </a:lnTo>
                  <a:lnTo>
                    <a:pt x="123598" y="27262"/>
                  </a:lnTo>
                  <a:lnTo>
                    <a:pt x="124073" y="27753"/>
                  </a:lnTo>
                  <a:lnTo>
                    <a:pt x="124532" y="28258"/>
                  </a:lnTo>
                  <a:lnTo>
                    <a:pt x="124992" y="28763"/>
                  </a:lnTo>
                  <a:lnTo>
                    <a:pt x="125436" y="29284"/>
                  </a:lnTo>
                  <a:lnTo>
                    <a:pt x="125865" y="29820"/>
                  </a:lnTo>
                  <a:lnTo>
                    <a:pt x="126278" y="30356"/>
                  </a:lnTo>
                  <a:lnTo>
                    <a:pt x="126676" y="30908"/>
                  </a:lnTo>
                  <a:lnTo>
                    <a:pt x="127059" y="31474"/>
                  </a:lnTo>
                  <a:lnTo>
                    <a:pt x="127442" y="32041"/>
                  </a:lnTo>
                  <a:lnTo>
                    <a:pt x="127810" y="32623"/>
                  </a:lnTo>
                  <a:lnTo>
                    <a:pt x="128162" y="33220"/>
                  </a:lnTo>
                  <a:lnTo>
                    <a:pt x="128484" y="33818"/>
                  </a:lnTo>
                  <a:lnTo>
                    <a:pt x="128805" y="34430"/>
                  </a:lnTo>
                  <a:lnTo>
                    <a:pt x="129112" y="35043"/>
                  </a:lnTo>
                  <a:lnTo>
                    <a:pt x="129403" y="35671"/>
                  </a:lnTo>
                  <a:lnTo>
                    <a:pt x="129694" y="36299"/>
                  </a:lnTo>
                  <a:lnTo>
                    <a:pt x="129954" y="36942"/>
                  </a:lnTo>
                  <a:lnTo>
                    <a:pt x="130199" y="37585"/>
                  </a:lnTo>
                  <a:lnTo>
                    <a:pt x="130429" y="38244"/>
                  </a:lnTo>
                  <a:lnTo>
                    <a:pt x="130643" y="38918"/>
                  </a:lnTo>
                  <a:lnTo>
                    <a:pt x="130842" y="39576"/>
                  </a:lnTo>
                  <a:lnTo>
                    <a:pt x="131026" y="40265"/>
                  </a:lnTo>
                  <a:lnTo>
                    <a:pt x="131195" y="40939"/>
                  </a:lnTo>
                  <a:lnTo>
                    <a:pt x="131348" y="41644"/>
                  </a:lnTo>
                  <a:lnTo>
                    <a:pt x="131470" y="42333"/>
                  </a:lnTo>
                  <a:lnTo>
                    <a:pt x="131593" y="43038"/>
                  </a:lnTo>
                  <a:lnTo>
                    <a:pt x="131685" y="43742"/>
                  </a:lnTo>
                  <a:lnTo>
                    <a:pt x="131777" y="44462"/>
                  </a:lnTo>
                  <a:lnTo>
                    <a:pt x="131838" y="45182"/>
                  </a:lnTo>
                  <a:lnTo>
                    <a:pt x="131884" y="45902"/>
                  </a:lnTo>
                  <a:lnTo>
                    <a:pt x="131914" y="46637"/>
                  </a:lnTo>
                  <a:lnTo>
                    <a:pt x="131914" y="47357"/>
                  </a:lnTo>
                  <a:lnTo>
                    <a:pt x="131914" y="48092"/>
                  </a:lnTo>
                  <a:lnTo>
                    <a:pt x="131884" y="48827"/>
                  </a:lnTo>
                  <a:lnTo>
                    <a:pt x="131838" y="49547"/>
                  </a:lnTo>
                  <a:lnTo>
                    <a:pt x="131777" y="50267"/>
                  </a:lnTo>
                  <a:lnTo>
                    <a:pt x="131685" y="50986"/>
                  </a:lnTo>
                  <a:lnTo>
                    <a:pt x="131593" y="51691"/>
                  </a:lnTo>
                  <a:lnTo>
                    <a:pt x="131470" y="52396"/>
                  </a:lnTo>
                  <a:lnTo>
                    <a:pt x="131348" y="53085"/>
                  </a:lnTo>
                  <a:lnTo>
                    <a:pt x="131195" y="53774"/>
                  </a:lnTo>
                  <a:lnTo>
                    <a:pt x="131026" y="54463"/>
                  </a:lnTo>
                  <a:lnTo>
                    <a:pt x="130842" y="55137"/>
                  </a:lnTo>
                  <a:lnTo>
                    <a:pt x="130643" y="55811"/>
                  </a:lnTo>
                  <a:lnTo>
                    <a:pt x="130429" y="56485"/>
                  </a:lnTo>
                  <a:lnTo>
                    <a:pt x="130199" y="57128"/>
                  </a:lnTo>
                  <a:lnTo>
                    <a:pt x="129954" y="57787"/>
                  </a:lnTo>
                  <a:lnTo>
                    <a:pt x="129694" y="58430"/>
                  </a:lnTo>
                  <a:lnTo>
                    <a:pt x="129403" y="59058"/>
                  </a:lnTo>
                  <a:lnTo>
                    <a:pt x="129112" y="59686"/>
                  </a:lnTo>
                  <a:lnTo>
                    <a:pt x="128805" y="60298"/>
                  </a:lnTo>
                  <a:lnTo>
                    <a:pt x="128484" y="60911"/>
                  </a:lnTo>
                  <a:lnTo>
                    <a:pt x="128162" y="61508"/>
                  </a:lnTo>
                  <a:lnTo>
                    <a:pt x="127810" y="62106"/>
                  </a:lnTo>
                  <a:lnTo>
                    <a:pt x="127442" y="62688"/>
                  </a:lnTo>
                  <a:lnTo>
                    <a:pt x="127059" y="63254"/>
                  </a:lnTo>
                  <a:lnTo>
                    <a:pt x="126676" y="63821"/>
                  </a:lnTo>
                  <a:lnTo>
                    <a:pt x="126278" y="64372"/>
                  </a:lnTo>
                  <a:lnTo>
                    <a:pt x="125865" y="64909"/>
                  </a:lnTo>
                  <a:lnTo>
                    <a:pt x="125436" y="65445"/>
                  </a:lnTo>
                  <a:lnTo>
                    <a:pt x="124992" y="65965"/>
                  </a:lnTo>
                  <a:lnTo>
                    <a:pt x="124532" y="66471"/>
                  </a:lnTo>
                  <a:lnTo>
                    <a:pt x="124073" y="66976"/>
                  </a:lnTo>
                  <a:lnTo>
                    <a:pt x="123598" y="67451"/>
                  </a:lnTo>
                  <a:lnTo>
                    <a:pt x="123108" y="67941"/>
                  </a:lnTo>
                  <a:lnTo>
                    <a:pt x="122602" y="68400"/>
                  </a:lnTo>
                  <a:lnTo>
                    <a:pt x="122097" y="68845"/>
                  </a:lnTo>
                  <a:lnTo>
                    <a:pt x="121576" y="69289"/>
                  </a:lnTo>
                  <a:lnTo>
                    <a:pt x="121040" y="69718"/>
                  </a:lnTo>
                  <a:lnTo>
                    <a:pt x="120504" y="70131"/>
                  </a:lnTo>
                  <a:lnTo>
                    <a:pt x="119953" y="70545"/>
                  </a:lnTo>
                  <a:lnTo>
                    <a:pt x="119386" y="70928"/>
                  </a:lnTo>
                  <a:lnTo>
                    <a:pt x="118819" y="71310"/>
                  </a:lnTo>
                  <a:lnTo>
                    <a:pt x="118237" y="71663"/>
                  </a:lnTo>
                  <a:lnTo>
                    <a:pt x="117640" y="72015"/>
                  </a:lnTo>
                  <a:lnTo>
                    <a:pt x="117043" y="72352"/>
                  </a:lnTo>
                  <a:lnTo>
                    <a:pt x="116446" y="72674"/>
                  </a:lnTo>
                  <a:lnTo>
                    <a:pt x="115818" y="72980"/>
                  </a:lnTo>
                  <a:lnTo>
                    <a:pt x="115190" y="73271"/>
                  </a:lnTo>
                  <a:lnTo>
                    <a:pt x="114562" y="73547"/>
                  </a:lnTo>
                  <a:lnTo>
                    <a:pt x="113918" y="73807"/>
                  </a:lnTo>
                  <a:lnTo>
                    <a:pt x="113275" y="74052"/>
                  </a:lnTo>
                  <a:lnTo>
                    <a:pt x="112617" y="74282"/>
                  </a:lnTo>
                  <a:lnTo>
                    <a:pt x="111958" y="74511"/>
                  </a:lnTo>
                  <a:lnTo>
                    <a:pt x="111284" y="74711"/>
                  </a:lnTo>
                  <a:lnTo>
                    <a:pt x="110610" y="74894"/>
                  </a:lnTo>
                  <a:lnTo>
                    <a:pt x="109921" y="75048"/>
                  </a:lnTo>
                  <a:lnTo>
                    <a:pt x="109232" y="75201"/>
                  </a:lnTo>
                  <a:lnTo>
                    <a:pt x="108527" y="75339"/>
                  </a:lnTo>
                  <a:lnTo>
                    <a:pt x="107823" y="75461"/>
                  </a:lnTo>
                  <a:lnTo>
                    <a:pt x="107118" y="75553"/>
                  </a:lnTo>
                  <a:lnTo>
                    <a:pt x="106414" y="75630"/>
                  </a:lnTo>
                  <a:lnTo>
                    <a:pt x="105694" y="75706"/>
                  </a:lnTo>
                  <a:lnTo>
                    <a:pt x="104959" y="75752"/>
                  </a:lnTo>
                  <a:lnTo>
                    <a:pt x="104239" y="75767"/>
                  </a:lnTo>
                  <a:lnTo>
                    <a:pt x="103504" y="75783"/>
                  </a:lnTo>
                  <a:lnTo>
                    <a:pt x="102769" y="75767"/>
                  </a:lnTo>
                  <a:lnTo>
                    <a:pt x="102033" y="75752"/>
                  </a:lnTo>
                  <a:lnTo>
                    <a:pt x="101314" y="75706"/>
                  </a:lnTo>
                  <a:lnTo>
                    <a:pt x="100594" y="75630"/>
                  </a:lnTo>
                  <a:lnTo>
                    <a:pt x="99889" y="75553"/>
                  </a:lnTo>
                  <a:lnTo>
                    <a:pt x="99169" y="75461"/>
                  </a:lnTo>
                  <a:lnTo>
                    <a:pt x="98465" y="75339"/>
                  </a:lnTo>
                  <a:lnTo>
                    <a:pt x="97776" y="75201"/>
                  </a:lnTo>
                  <a:lnTo>
                    <a:pt x="97086" y="75048"/>
                  </a:lnTo>
                  <a:lnTo>
                    <a:pt x="96397" y="74894"/>
                  </a:lnTo>
                  <a:lnTo>
                    <a:pt x="95723" y="74711"/>
                  </a:lnTo>
                  <a:lnTo>
                    <a:pt x="95049" y="74511"/>
                  </a:lnTo>
                  <a:lnTo>
                    <a:pt x="94391" y="74282"/>
                  </a:lnTo>
                  <a:lnTo>
                    <a:pt x="93732" y="74052"/>
                  </a:lnTo>
                  <a:lnTo>
                    <a:pt x="93089" y="73807"/>
                  </a:lnTo>
                  <a:lnTo>
                    <a:pt x="92446" y="73547"/>
                  </a:lnTo>
                  <a:lnTo>
                    <a:pt x="91803" y="73271"/>
                  </a:lnTo>
                  <a:lnTo>
                    <a:pt x="91175" y="72980"/>
                  </a:lnTo>
                  <a:lnTo>
                    <a:pt x="90562" y="72674"/>
                  </a:lnTo>
                  <a:lnTo>
                    <a:pt x="89949" y="72352"/>
                  </a:lnTo>
                  <a:lnTo>
                    <a:pt x="89352" y="72015"/>
                  </a:lnTo>
                  <a:lnTo>
                    <a:pt x="88770" y="71663"/>
                  </a:lnTo>
                  <a:lnTo>
                    <a:pt x="88188" y="71310"/>
                  </a:lnTo>
                  <a:lnTo>
                    <a:pt x="87606" y="70928"/>
                  </a:lnTo>
                  <a:lnTo>
                    <a:pt x="87055" y="70545"/>
                  </a:lnTo>
                  <a:lnTo>
                    <a:pt x="86503" y="70131"/>
                  </a:lnTo>
                  <a:lnTo>
                    <a:pt x="85952" y="69718"/>
                  </a:lnTo>
                  <a:lnTo>
                    <a:pt x="85431" y="69289"/>
                  </a:lnTo>
                  <a:lnTo>
                    <a:pt x="84910" y="68845"/>
                  </a:lnTo>
                  <a:lnTo>
                    <a:pt x="84390" y="68400"/>
                  </a:lnTo>
                  <a:lnTo>
                    <a:pt x="83900" y="67941"/>
                  </a:lnTo>
                  <a:lnTo>
                    <a:pt x="83410" y="67451"/>
                  </a:lnTo>
                  <a:lnTo>
                    <a:pt x="82935" y="66976"/>
                  </a:lnTo>
                  <a:lnTo>
                    <a:pt x="82460" y="66471"/>
                  </a:lnTo>
                  <a:lnTo>
                    <a:pt x="82016" y="65965"/>
                  </a:lnTo>
                  <a:lnTo>
                    <a:pt x="81572" y="65445"/>
                  </a:lnTo>
                  <a:lnTo>
                    <a:pt x="81143" y="64909"/>
                  </a:lnTo>
                  <a:lnTo>
                    <a:pt x="80729" y="64372"/>
                  </a:lnTo>
                  <a:lnTo>
                    <a:pt x="80331" y="63821"/>
                  </a:lnTo>
                  <a:lnTo>
                    <a:pt x="79933" y="63254"/>
                  </a:lnTo>
                  <a:lnTo>
                    <a:pt x="79565" y="62688"/>
                  </a:lnTo>
                  <a:lnTo>
                    <a:pt x="79198" y="62106"/>
                  </a:lnTo>
                  <a:lnTo>
                    <a:pt x="78845" y="61508"/>
                  </a:lnTo>
                  <a:lnTo>
                    <a:pt x="78508" y="60911"/>
                  </a:lnTo>
                  <a:lnTo>
                    <a:pt x="78187" y="60298"/>
                  </a:lnTo>
                  <a:lnTo>
                    <a:pt x="77881" y="59686"/>
                  </a:lnTo>
                  <a:lnTo>
                    <a:pt x="77590" y="59058"/>
                  </a:lnTo>
                  <a:lnTo>
                    <a:pt x="77314" y="58430"/>
                  </a:lnTo>
                  <a:lnTo>
                    <a:pt x="77053" y="57787"/>
                  </a:lnTo>
                  <a:lnTo>
                    <a:pt x="76808" y="57128"/>
                  </a:lnTo>
                  <a:lnTo>
                    <a:pt x="76579" y="56485"/>
                  </a:lnTo>
                  <a:lnTo>
                    <a:pt x="76364" y="55811"/>
                  </a:lnTo>
                  <a:lnTo>
                    <a:pt x="76165" y="55137"/>
                  </a:lnTo>
                  <a:lnTo>
                    <a:pt x="75981" y="54463"/>
                  </a:lnTo>
                  <a:lnTo>
                    <a:pt x="75813" y="53774"/>
                  </a:lnTo>
                  <a:lnTo>
                    <a:pt x="75660" y="53085"/>
                  </a:lnTo>
                  <a:lnTo>
                    <a:pt x="75522" y="52396"/>
                  </a:lnTo>
                  <a:lnTo>
                    <a:pt x="75415" y="51691"/>
                  </a:lnTo>
                  <a:lnTo>
                    <a:pt x="75307" y="50986"/>
                  </a:lnTo>
                  <a:lnTo>
                    <a:pt x="75231" y="50267"/>
                  </a:lnTo>
                  <a:lnTo>
                    <a:pt x="75170" y="49547"/>
                  </a:lnTo>
                  <a:lnTo>
                    <a:pt x="75124" y="48827"/>
                  </a:lnTo>
                  <a:lnTo>
                    <a:pt x="75093" y="48092"/>
                  </a:lnTo>
                  <a:lnTo>
                    <a:pt x="75078" y="47357"/>
                  </a:lnTo>
                  <a:lnTo>
                    <a:pt x="75093" y="46637"/>
                  </a:lnTo>
                  <a:lnTo>
                    <a:pt x="75124" y="45902"/>
                  </a:lnTo>
                  <a:lnTo>
                    <a:pt x="75170" y="45182"/>
                  </a:lnTo>
                  <a:lnTo>
                    <a:pt x="75231" y="44462"/>
                  </a:lnTo>
                  <a:lnTo>
                    <a:pt x="75307" y="43742"/>
                  </a:lnTo>
                  <a:lnTo>
                    <a:pt x="75415" y="43038"/>
                  </a:lnTo>
                  <a:lnTo>
                    <a:pt x="75522" y="42333"/>
                  </a:lnTo>
                  <a:lnTo>
                    <a:pt x="75660" y="41644"/>
                  </a:lnTo>
                  <a:lnTo>
                    <a:pt x="75813" y="40939"/>
                  </a:lnTo>
                  <a:lnTo>
                    <a:pt x="75981" y="40265"/>
                  </a:lnTo>
                  <a:lnTo>
                    <a:pt x="76165" y="39576"/>
                  </a:lnTo>
                  <a:lnTo>
                    <a:pt x="76364" y="38918"/>
                  </a:lnTo>
                  <a:lnTo>
                    <a:pt x="76579" y="38244"/>
                  </a:lnTo>
                  <a:lnTo>
                    <a:pt x="76808" y="37585"/>
                  </a:lnTo>
                  <a:lnTo>
                    <a:pt x="77053" y="36942"/>
                  </a:lnTo>
                  <a:lnTo>
                    <a:pt x="77314" y="36299"/>
                  </a:lnTo>
                  <a:lnTo>
                    <a:pt x="77590" y="35671"/>
                  </a:lnTo>
                  <a:lnTo>
                    <a:pt x="77881" y="35043"/>
                  </a:lnTo>
                  <a:lnTo>
                    <a:pt x="78187" y="34430"/>
                  </a:lnTo>
                  <a:lnTo>
                    <a:pt x="78508" y="33818"/>
                  </a:lnTo>
                  <a:lnTo>
                    <a:pt x="78845" y="33220"/>
                  </a:lnTo>
                  <a:lnTo>
                    <a:pt x="79198" y="32623"/>
                  </a:lnTo>
                  <a:lnTo>
                    <a:pt x="79565" y="32041"/>
                  </a:lnTo>
                  <a:lnTo>
                    <a:pt x="79933" y="31474"/>
                  </a:lnTo>
                  <a:lnTo>
                    <a:pt x="80331" y="30908"/>
                  </a:lnTo>
                  <a:lnTo>
                    <a:pt x="80729" y="30356"/>
                  </a:lnTo>
                  <a:lnTo>
                    <a:pt x="81143" y="29820"/>
                  </a:lnTo>
                  <a:lnTo>
                    <a:pt x="81572" y="29284"/>
                  </a:lnTo>
                  <a:lnTo>
                    <a:pt x="82016" y="28763"/>
                  </a:lnTo>
                  <a:lnTo>
                    <a:pt x="82460" y="28258"/>
                  </a:lnTo>
                  <a:lnTo>
                    <a:pt x="82935" y="27753"/>
                  </a:lnTo>
                  <a:lnTo>
                    <a:pt x="83410" y="27262"/>
                  </a:lnTo>
                  <a:lnTo>
                    <a:pt x="83900" y="26788"/>
                  </a:lnTo>
                  <a:lnTo>
                    <a:pt x="84390" y="26328"/>
                  </a:lnTo>
                  <a:lnTo>
                    <a:pt x="84910" y="25869"/>
                  </a:lnTo>
                  <a:lnTo>
                    <a:pt x="85431" y="25440"/>
                  </a:lnTo>
                  <a:lnTo>
                    <a:pt x="85952" y="25011"/>
                  </a:lnTo>
                  <a:lnTo>
                    <a:pt x="86503" y="24597"/>
                  </a:lnTo>
                  <a:lnTo>
                    <a:pt x="87055" y="24184"/>
                  </a:lnTo>
                  <a:lnTo>
                    <a:pt x="87606" y="23801"/>
                  </a:lnTo>
                  <a:lnTo>
                    <a:pt x="88188" y="23418"/>
                  </a:lnTo>
                  <a:lnTo>
                    <a:pt x="88770" y="23066"/>
                  </a:lnTo>
                  <a:lnTo>
                    <a:pt x="89352" y="22714"/>
                  </a:lnTo>
                  <a:lnTo>
                    <a:pt x="89949" y="22377"/>
                  </a:lnTo>
                  <a:lnTo>
                    <a:pt x="90562" y="22055"/>
                  </a:lnTo>
                  <a:lnTo>
                    <a:pt x="91175" y="21749"/>
                  </a:lnTo>
                  <a:lnTo>
                    <a:pt x="91803" y="21458"/>
                  </a:lnTo>
                  <a:lnTo>
                    <a:pt x="92446" y="21182"/>
                  </a:lnTo>
                  <a:lnTo>
                    <a:pt x="93089" y="20922"/>
                  </a:lnTo>
                  <a:lnTo>
                    <a:pt x="93732" y="20677"/>
                  </a:lnTo>
                  <a:lnTo>
                    <a:pt x="94391" y="20432"/>
                  </a:lnTo>
                  <a:lnTo>
                    <a:pt x="95049" y="20217"/>
                  </a:lnTo>
                  <a:lnTo>
                    <a:pt x="95723" y="20018"/>
                  </a:lnTo>
                  <a:lnTo>
                    <a:pt x="96397" y="19834"/>
                  </a:lnTo>
                  <a:lnTo>
                    <a:pt x="97086" y="19666"/>
                  </a:lnTo>
                  <a:lnTo>
                    <a:pt x="97776" y="19528"/>
                  </a:lnTo>
                  <a:lnTo>
                    <a:pt x="98465" y="19390"/>
                  </a:lnTo>
                  <a:lnTo>
                    <a:pt x="99169" y="19268"/>
                  </a:lnTo>
                  <a:lnTo>
                    <a:pt x="99889" y="19176"/>
                  </a:lnTo>
                  <a:lnTo>
                    <a:pt x="100594" y="19099"/>
                  </a:lnTo>
                  <a:lnTo>
                    <a:pt x="101314" y="19023"/>
                  </a:lnTo>
                  <a:lnTo>
                    <a:pt x="102033" y="18977"/>
                  </a:lnTo>
                  <a:lnTo>
                    <a:pt x="102769" y="18961"/>
                  </a:lnTo>
                  <a:lnTo>
                    <a:pt x="103504" y="18946"/>
                  </a:lnTo>
                  <a:close/>
                  <a:moveTo>
                    <a:pt x="103504" y="0"/>
                  </a:moveTo>
                  <a:lnTo>
                    <a:pt x="102279" y="16"/>
                  </a:lnTo>
                  <a:lnTo>
                    <a:pt x="101069" y="62"/>
                  </a:lnTo>
                  <a:lnTo>
                    <a:pt x="99859" y="138"/>
                  </a:lnTo>
                  <a:lnTo>
                    <a:pt x="98664" y="245"/>
                  </a:lnTo>
                  <a:lnTo>
                    <a:pt x="97469" y="383"/>
                  </a:lnTo>
                  <a:lnTo>
                    <a:pt x="96290" y="552"/>
                  </a:lnTo>
                  <a:lnTo>
                    <a:pt x="95111" y="736"/>
                  </a:lnTo>
                  <a:lnTo>
                    <a:pt x="93962" y="965"/>
                  </a:lnTo>
                  <a:lnTo>
                    <a:pt x="92798" y="1210"/>
                  </a:lnTo>
                  <a:lnTo>
                    <a:pt x="91665" y="1486"/>
                  </a:lnTo>
                  <a:lnTo>
                    <a:pt x="90531" y="1792"/>
                  </a:lnTo>
                  <a:lnTo>
                    <a:pt x="89413" y="2129"/>
                  </a:lnTo>
                  <a:lnTo>
                    <a:pt x="88311" y="2482"/>
                  </a:lnTo>
                  <a:lnTo>
                    <a:pt x="87223" y="2880"/>
                  </a:lnTo>
                  <a:lnTo>
                    <a:pt x="86136" y="3278"/>
                  </a:lnTo>
                  <a:lnTo>
                    <a:pt x="85064" y="3722"/>
                  </a:lnTo>
                  <a:lnTo>
                    <a:pt x="84007" y="4182"/>
                  </a:lnTo>
                  <a:lnTo>
                    <a:pt x="82965" y="4672"/>
                  </a:lnTo>
                  <a:lnTo>
                    <a:pt x="81939" y="5177"/>
                  </a:lnTo>
                  <a:lnTo>
                    <a:pt x="80928" y="5713"/>
                  </a:lnTo>
                  <a:lnTo>
                    <a:pt x="79933" y="6280"/>
                  </a:lnTo>
                  <a:lnTo>
                    <a:pt x="78937" y="6862"/>
                  </a:lnTo>
                  <a:lnTo>
                    <a:pt x="77972" y="7459"/>
                  </a:lnTo>
                  <a:lnTo>
                    <a:pt x="77023" y="8087"/>
                  </a:lnTo>
                  <a:lnTo>
                    <a:pt x="76089" y="8746"/>
                  </a:lnTo>
                  <a:lnTo>
                    <a:pt x="75170" y="9404"/>
                  </a:lnTo>
                  <a:lnTo>
                    <a:pt x="74266" y="10109"/>
                  </a:lnTo>
                  <a:lnTo>
                    <a:pt x="73378" y="10813"/>
                  </a:lnTo>
                  <a:lnTo>
                    <a:pt x="72505" y="11548"/>
                  </a:lnTo>
                  <a:lnTo>
                    <a:pt x="71662" y="12299"/>
                  </a:lnTo>
                  <a:lnTo>
                    <a:pt x="70820" y="13080"/>
                  </a:lnTo>
                  <a:lnTo>
                    <a:pt x="70008" y="13876"/>
                  </a:lnTo>
                  <a:lnTo>
                    <a:pt x="69212" y="14688"/>
                  </a:lnTo>
                  <a:lnTo>
                    <a:pt x="68446" y="15515"/>
                  </a:lnTo>
                  <a:lnTo>
                    <a:pt x="67696" y="16373"/>
                  </a:lnTo>
                  <a:lnTo>
                    <a:pt x="66960" y="17231"/>
                  </a:lnTo>
                  <a:lnTo>
                    <a:pt x="66241" y="18119"/>
                  </a:lnTo>
                  <a:lnTo>
                    <a:pt x="65551" y="19023"/>
                  </a:lnTo>
                  <a:lnTo>
                    <a:pt x="64877" y="19941"/>
                  </a:lnTo>
                  <a:lnTo>
                    <a:pt x="64234" y="20876"/>
                  </a:lnTo>
                  <a:lnTo>
                    <a:pt x="63606" y="21841"/>
                  </a:lnTo>
                  <a:lnTo>
                    <a:pt x="62994" y="22806"/>
                  </a:lnTo>
                  <a:lnTo>
                    <a:pt x="62412" y="23786"/>
                  </a:lnTo>
                  <a:lnTo>
                    <a:pt x="61860" y="24781"/>
                  </a:lnTo>
                  <a:lnTo>
                    <a:pt x="61324" y="25807"/>
                  </a:lnTo>
                  <a:lnTo>
                    <a:pt x="60804" y="26834"/>
                  </a:lnTo>
                  <a:lnTo>
                    <a:pt x="60329" y="27875"/>
                  </a:lnTo>
                  <a:lnTo>
                    <a:pt x="59854" y="28932"/>
                  </a:lnTo>
                  <a:lnTo>
                    <a:pt x="59425" y="30004"/>
                  </a:lnTo>
                  <a:lnTo>
                    <a:pt x="59012" y="31076"/>
                  </a:lnTo>
                  <a:lnTo>
                    <a:pt x="58629" y="32179"/>
                  </a:lnTo>
                  <a:lnTo>
                    <a:pt x="58261" y="33281"/>
                  </a:lnTo>
                  <a:lnTo>
                    <a:pt x="57939" y="34400"/>
                  </a:lnTo>
                  <a:lnTo>
                    <a:pt x="57633" y="35533"/>
                  </a:lnTo>
                  <a:lnTo>
                    <a:pt x="57357" y="36666"/>
                  </a:lnTo>
                  <a:lnTo>
                    <a:pt x="57097" y="37815"/>
                  </a:lnTo>
                  <a:lnTo>
                    <a:pt x="56883" y="38979"/>
                  </a:lnTo>
                  <a:lnTo>
                    <a:pt x="56684" y="40158"/>
                  </a:lnTo>
                  <a:lnTo>
                    <a:pt x="56515" y="41338"/>
                  </a:lnTo>
                  <a:lnTo>
                    <a:pt x="56377" y="42517"/>
                  </a:lnTo>
                  <a:lnTo>
                    <a:pt x="56270" y="43727"/>
                  </a:lnTo>
                  <a:lnTo>
                    <a:pt x="56193" y="44921"/>
                  </a:lnTo>
                  <a:lnTo>
                    <a:pt x="56148" y="46147"/>
                  </a:lnTo>
                  <a:lnTo>
                    <a:pt x="56132" y="47357"/>
                  </a:lnTo>
                  <a:lnTo>
                    <a:pt x="56148" y="48122"/>
                  </a:lnTo>
                  <a:lnTo>
                    <a:pt x="56163" y="48873"/>
                  </a:lnTo>
                  <a:lnTo>
                    <a:pt x="56193" y="49608"/>
                  </a:lnTo>
                  <a:lnTo>
                    <a:pt x="56239" y="50359"/>
                  </a:lnTo>
                  <a:lnTo>
                    <a:pt x="56285" y="51094"/>
                  </a:lnTo>
                  <a:lnTo>
                    <a:pt x="56347" y="51844"/>
                  </a:lnTo>
                  <a:lnTo>
                    <a:pt x="56423" y="52579"/>
                  </a:lnTo>
                  <a:lnTo>
                    <a:pt x="56515" y="53299"/>
                  </a:lnTo>
                  <a:lnTo>
                    <a:pt x="56607" y="54034"/>
                  </a:lnTo>
                  <a:lnTo>
                    <a:pt x="56714" y="54754"/>
                  </a:lnTo>
                  <a:lnTo>
                    <a:pt x="56837" y="55474"/>
                  </a:lnTo>
                  <a:lnTo>
                    <a:pt x="56959" y="56194"/>
                  </a:lnTo>
                  <a:lnTo>
                    <a:pt x="57097" y="56914"/>
                  </a:lnTo>
                  <a:lnTo>
                    <a:pt x="57250" y="57618"/>
                  </a:lnTo>
                  <a:lnTo>
                    <a:pt x="57419" y="58323"/>
                  </a:lnTo>
                  <a:lnTo>
                    <a:pt x="57587" y="59027"/>
                  </a:lnTo>
                  <a:lnTo>
                    <a:pt x="36298" y="69855"/>
                  </a:lnTo>
                  <a:lnTo>
                    <a:pt x="30815" y="58706"/>
                  </a:lnTo>
                  <a:lnTo>
                    <a:pt x="30708" y="58507"/>
                  </a:lnTo>
                  <a:lnTo>
                    <a:pt x="30601" y="58307"/>
                  </a:lnTo>
                  <a:lnTo>
                    <a:pt x="30478" y="58124"/>
                  </a:lnTo>
                  <a:lnTo>
                    <a:pt x="30341" y="57940"/>
                  </a:lnTo>
                  <a:lnTo>
                    <a:pt x="30203" y="57771"/>
                  </a:lnTo>
                  <a:lnTo>
                    <a:pt x="30065" y="57618"/>
                  </a:lnTo>
                  <a:lnTo>
                    <a:pt x="29912" y="57465"/>
                  </a:lnTo>
                  <a:lnTo>
                    <a:pt x="29743" y="57312"/>
                  </a:lnTo>
                  <a:lnTo>
                    <a:pt x="29575" y="57189"/>
                  </a:lnTo>
                  <a:lnTo>
                    <a:pt x="29406" y="57052"/>
                  </a:lnTo>
                  <a:lnTo>
                    <a:pt x="29238" y="56944"/>
                  </a:lnTo>
                  <a:lnTo>
                    <a:pt x="29054" y="56837"/>
                  </a:lnTo>
                  <a:lnTo>
                    <a:pt x="28870" y="56730"/>
                  </a:lnTo>
                  <a:lnTo>
                    <a:pt x="28671" y="56638"/>
                  </a:lnTo>
                  <a:lnTo>
                    <a:pt x="28487" y="56561"/>
                  </a:lnTo>
                  <a:lnTo>
                    <a:pt x="28288" y="56485"/>
                  </a:lnTo>
                  <a:lnTo>
                    <a:pt x="28089" y="56424"/>
                  </a:lnTo>
                  <a:lnTo>
                    <a:pt x="27875" y="56378"/>
                  </a:lnTo>
                  <a:lnTo>
                    <a:pt x="27676" y="56332"/>
                  </a:lnTo>
                  <a:lnTo>
                    <a:pt x="27461" y="56301"/>
                  </a:lnTo>
                  <a:lnTo>
                    <a:pt x="27247" y="56286"/>
                  </a:lnTo>
                  <a:lnTo>
                    <a:pt x="27032" y="56270"/>
                  </a:lnTo>
                  <a:lnTo>
                    <a:pt x="26619" y="56270"/>
                  </a:lnTo>
                  <a:lnTo>
                    <a:pt x="26404" y="56301"/>
                  </a:lnTo>
                  <a:lnTo>
                    <a:pt x="26190" y="56332"/>
                  </a:lnTo>
                  <a:lnTo>
                    <a:pt x="25976" y="56362"/>
                  </a:lnTo>
                  <a:lnTo>
                    <a:pt x="25761" y="56424"/>
                  </a:lnTo>
                  <a:lnTo>
                    <a:pt x="25547" y="56485"/>
                  </a:lnTo>
                  <a:lnTo>
                    <a:pt x="25348" y="56561"/>
                  </a:lnTo>
                  <a:lnTo>
                    <a:pt x="25133" y="56638"/>
                  </a:lnTo>
                  <a:lnTo>
                    <a:pt x="24934" y="56745"/>
                  </a:lnTo>
                  <a:lnTo>
                    <a:pt x="16158" y="61202"/>
                  </a:lnTo>
                  <a:lnTo>
                    <a:pt x="15959" y="61309"/>
                  </a:lnTo>
                  <a:lnTo>
                    <a:pt x="15775" y="61432"/>
                  </a:lnTo>
                  <a:lnTo>
                    <a:pt x="15591" y="61554"/>
                  </a:lnTo>
                  <a:lnTo>
                    <a:pt x="15408" y="61692"/>
                  </a:lnTo>
                  <a:lnTo>
                    <a:pt x="15239" y="61830"/>
                  </a:lnTo>
                  <a:lnTo>
                    <a:pt x="15086" y="61983"/>
                  </a:lnTo>
                  <a:lnTo>
                    <a:pt x="14933" y="62136"/>
                  </a:lnTo>
                  <a:lnTo>
                    <a:pt x="14780" y="62290"/>
                  </a:lnTo>
                  <a:lnTo>
                    <a:pt x="14657" y="62458"/>
                  </a:lnTo>
                  <a:lnTo>
                    <a:pt x="14519" y="62642"/>
                  </a:lnTo>
                  <a:lnTo>
                    <a:pt x="14412" y="62826"/>
                  </a:lnTo>
                  <a:lnTo>
                    <a:pt x="14290" y="63009"/>
                  </a:lnTo>
                  <a:lnTo>
                    <a:pt x="14198" y="63193"/>
                  </a:lnTo>
                  <a:lnTo>
                    <a:pt x="14106" y="63392"/>
                  </a:lnTo>
                  <a:lnTo>
                    <a:pt x="14029" y="63591"/>
                  </a:lnTo>
                  <a:lnTo>
                    <a:pt x="13953" y="63790"/>
                  </a:lnTo>
                  <a:lnTo>
                    <a:pt x="13891" y="63990"/>
                  </a:lnTo>
                  <a:lnTo>
                    <a:pt x="13830" y="64204"/>
                  </a:lnTo>
                  <a:lnTo>
                    <a:pt x="13800" y="64403"/>
                  </a:lnTo>
                  <a:lnTo>
                    <a:pt x="13754" y="64618"/>
                  </a:lnTo>
                  <a:lnTo>
                    <a:pt x="13738" y="64832"/>
                  </a:lnTo>
                  <a:lnTo>
                    <a:pt x="13723" y="65046"/>
                  </a:lnTo>
                  <a:lnTo>
                    <a:pt x="13723" y="65261"/>
                  </a:lnTo>
                  <a:lnTo>
                    <a:pt x="13723" y="65475"/>
                  </a:lnTo>
                  <a:lnTo>
                    <a:pt x="13738" y="65690"/>
                  </a:lnTo>
                  <a:lnTo>
                    <a:pt x="13769" y="65904"/>
                  </a:lnTo>
                  <a:lnTo>
                    <a:pt x="13815" y="66118"/>
                  </a:lnTo>
                  <a:lnTo>
                    <a:pt x="13861" y="66333"/>
                  </a:lnTo>
                  <a:lnTo>
                    <a:pt x="13922" y="66547"/>
                  </a:lnTo>
                  <a:lnTo>
                    <a:pt x="13999" y="66762"/>
                  </a:lnTo>
                  <a:lnTo>
                    <a:pt x="14075" y="66961"/>
                  </a:lnTo>
                  <a:lnTo>
                    <a:pt x="14167" y="67175"/>
                  </a:lnTo>
                  <a:lnTo>
                    <a:pt x="19650" y="78325"/>
                  </a:lnTo>
                  <a:lnTo>
                    <a:pt x="2451" y="87086"/>
                  </a:lnTo>
                  <a:lnTo>
                    <a:pt x="2251" y="87193"/>
                  </a:lnTo>
                  <a:lnTo>
                    <a:pt x="2052" y="87300"/>
                  </a:lnTo>
                  <a:lnTo>
                    <a:pt x="1869" y="87438"/>
                  </a:lnTo>
                  <a:lnTo>
                    <a:pt x="1700" y="87560"/>
                  </a:lnTo>
                  <a:lnTo>
                    <a:pt x="1532" y="87714"/>
                  </a:lnTo>
                  <a:lnTo>
                    <a:pt x="1363" y="87851"/>
                  </a:lnTo>
                  <a:lnTo>
                    <a:pt x="1210" y="88005"/>
                  </a:lnTo>
                  <a:lnTo>
                    <a:pt x="1072" y="88173"/>
                  </a:lnTo>
                  <a:lnTo>
                    <a:pt x="934" y="88342"/>
                  </a:lnTo>
                  <a:lnTo>
                    <a:pt x="812" y="88510"/>
                  </a:lnTo>
                  <a:lnTo>
                    <a:pt x="689" y="88694"/>
                  </a:lnTo>
                  <a:lnTo>
                    <a:pt x="582" y="88878"/>
                  </a:lnTo>
                  <a:lnTo>
                    <a:pt x="490" y="89061"/>
                  </a:lnTo>
                  <a:lnTo>
                    <a:pt x="398" y="89261"/>
                  </a:lnTo>
                  <a:lnTo>
                    <a:pt x="306" y="89460"/>
                  </a:lnTo>
                  <a:lnTo>
                    <a:pt x="245" y="89659"/>
                  </a:lnTo>
                  <a:lnTo>
                    <a:pt x="184" y="89873"/>
                  </a:lnTo>
                  <a:lnTo>
                    <a:pt x="123" y="90072"/>
                  </a:lnTo>
                  <a:lnTo>
                    <a:pt x="77" y="90287"/>
                  </a:lnTo>
                  <a:lnTo>
                    <a:pt x="46" y="90501"/>
                  </a:lnTo>
                  <a:lnTo>
                    <a:pt x="15" y="90700"/>
                  </a:lnTo>
                  <a:lnTo>
                    <a:pt x="15" y="90915"/>
                  </a:lnTo>
                  <a:lnTo>
                    <a:pt x="0" y="91144"/>
                  </a:lnTo>
                  <a:lnTo>
                    <a:pt x="15" y="91359"/>
                  </a:lnTo>
                  <a:lnTo>
                    <a:pt x="31" y="91573"/>
                  </a:lnTo>
                  <a:lnTo>
                    <a:pt x="61" y="91788"/>
                  </a:lnTo>
                  <a:lnTo>
                    <a:pt x="92" y="92002"/>
                  </a:lnTo>
                  <a:lnTo>
                    <a:pt x="153" y="92216"/>
                  </a:lnTo>
                  <a:lnTo>
                    <a:pt x="214" y="92431"/>
                  </a:lnTo>
                  <a:lnTo>
                    <a:pt x="276" y="92630"/>
                  </a:lnTo>
                  <a:lnTo>
                    <a:pt x="368" y="92844"/>
                  </a:lnTo>
                  <a:lnTo>
                    <a:pt x="460" y="93044"/>
                  </a:lnTo>
                  <a:lnTo>
                    <a:pt x="4870" y="102065"/>
                  </a:lnTo>
                  <a:lnTo>
                    <a:pt x="4978" y="102264"/>
                  </a:lnTo>
                  <a:lnTo>
                    <a:pt x="5100" y="102463"/>
                  </a:lnTo>
                  <a:lnTo>
                    <a:pt x="5223" y="102647"/>
                  </a:lnTo>
                  <a:lnTo>
                    <a:pt x="5345" y="102830"/>
                  </a:lnTo>
                  <a:lnTo>
                    <a:pt x="5483" y="102999"/>
                  </a:lnTo>
                  <a:lnTo>
                    <a:pt x="5636" y="103152"/>
                  </a:lnTo>
                  <a:lnTo>
                    <a:pt x="5789" y="103305"/>
                  </a:lnTo>
                  <a:lnTo>
                    <a:pt x="5943" y="103458"/>
                  </a:lnTo>
                  <a:lnTo>
                    <a:pt x="6111" y="103581"/>
                  </a:lnTo>
                  <a:lnTo>
                    <a:pt x="6279" y="103719"/>
                  </a:lnTo>
                  <a:lnTo>
                    <a:pt x="6448" y="103826"/>
                  </a:lnTo>
                  <a:lnTo>
                    <a:pt x="6632" y="103933"/>
                  </a:lnTo>
                  <a:lnTo>
                    <a:pt x="6816" y="104040"/>
                  </a:lnTo>
                  <a:lnTo>
                    <a:pt x="7015" y="104132"/>
                  </a:lnTo>
                  <a:lnTo>
                    <a:pt x="7214" y="104209"/>
                  </a:lnTo>
                  <a:lnTo>
                    <a:pt x="7413" y="104285"/>
                  </a:lnTo>
                  <a:lnTo>
                    <a:pt x="7612" y="104347"/>
                  </a:lnTo>
                  <a:lnTo>
                    <a:pt x="7811" y="104392"/>
                  </a:lnTo>
                  <a:lnTo>
                    <a:pt x="8025" y="104438"/>
                  </a:lnTo>
                  <a:lnTo>
                    <a:pt x="8225" y="104469"/>
                  </a:lnTo>
                  <a:lnTo>
                    <a:pt x="8439" y="104484"/>
                  </a:lnTo>
                  <a:lnTo>
                    <a:pt x="8653" y="104500"/>
                  </a:lnTo>
                  <a:lnTo>
                    <a:pt x="9082" y="104500"/>
                  </a:lnTo>
                  <a:lnTo>
                    <a:pt x="9281" y="104469"/>
                  </a:lnTo>
                  <a:lnTo>
                    <a:pt x="9496" y="104454"/>
                  </a:lnTo>
                  <a:lnTo>
                    <a:pt x="9710" y="104408"/>
                  </a:lnTo>
                  <a:lnTo>
                    <a:pt x="9925" y="104347"/>
                  </a:lnTo>
                  <a:lnTo>
                    <a:pt x="10139" y="104285"/>
                  </a:lnTo>
                  <a:lnTo>
                    <a:pt x="10353" y="104209"/>
                  </a:lnTo>
                  <a:lnTo>
                    <a:pt x="10553" y="104132"/>
                  </a:lnTo>
                  <a:lnTo>
                    <a:pt x="10752" y="104025"/>
                  </a:lnTo>
                  <a:lnTo>
                    <a:pt x="27967" y="95264"/>
                  </a:lnTo>
                  <a:lnTo>
                    <a:pt x="33465" y="106445"/>
                  </a:lnTo>
                  <a:lnTo>
                    <a:pt x="33557" y="106644"/>
                  </a:lnTo>
                  <a:lnTo>
                    <a:pt x="33679" y="106828"/>
                  </a:lnTo>
                  <a:lnTo>
                    <a:pt x="33802" y="107011"/>
                  </a:lnTo>
                  <a:lnTo>
                    <a:pt x="33924" y="107195"/>
                  </a:lnTo>
                  <a:lnTo>
                    <a:pt x="34062" y="107364"/>
                  </a:lnTo>
                  <a:lnTo>
                    <a:pt x="34215" y="107517"/>
                  </a:lnTo>
                  <a:lnTo>
                    <a:pt x="34369" y="107670"/>
                  </a:lnTo>
                  <a:lnTo>
                    <a:pt x="34522" y="107823"/>
                  </a:lnTo>
                  <a:lnTo>
                    <a:pt x="34690" y="107961"/>
                  </a:lnTo>
                  <a:lnTo>
                    <a:pt x="34859" y="108084"/>
                  </a:lnTo>
                  <a:lnTo>
                    <a:pt x="35042" y="108191"/>
                  </a:lnTo>
                  <a:lnTo>
                    <a:pt x="35226" y="108313"/>
                  </a:lnTo>
                  <a:lnTo>
                    <a:pt x="35410" y="108405"/>
                  </a:lnTo>
                  <a:lnTo>
                    <a:pt x="35594" y="108497"/>
                  </a:lnTo>
                  <a:lnTo>
                    <a:pt x="35793" y="108574"/>
                  </a:lnTo>
                  <a:lnTo>
                    <a:pt x="35992" y="108650"/>
                  </a:lnTo>
                  <a:lnTo>
                    <a:pt x="36191" y="108712"/>
                  </a:lnTo>
                  <a:lnTo>
                    <a:pt x="36390" y="108757"/>
                  </a:lnTo>
                  <a:lnTo>
                    <a:pt x="36605" y="108803"/>
                  </a:lnTo>
                  <a:lnTo>
                    <a:pt x="36804" y="108834"/>
                  </a:lnTo>
                  <a:lnTo>
                    <a:pt x="37018" y="108865"/>
                  </a:lnTo>
                  <a:lnTo>
                    <a:pt x="37661" y="108865"/>
                  </a:lnTo>
                  <a:lnTo>
                    <a:pt x="37876" y="108849"/>
                  </a:lnTo>
                  <a:lnTo>
                    <a:pt x="38090" y="108819"/>
                  </a:lnTo>
                  <a:lnTo>
                    <a:pt x="38305" y="108773"/>
                  </a:lnTo>
                  <a:lnTo>
                    <a:pt x="38504" y="108712"/>
                  </a:lnTo>
                  <a:lnTo>
                    <a:pt x="38718" y="108650"/>
                  </a:lnTo>
                  <a:lnTo>
                    <a:pt x="38933" y="108574"/>
                  </a:lnTo>
                  <a:lnTo>
                    <a:pt x="39132" y="108497"/>
                  </a:lnTo>
                  <a:lnTo>
                    <a:pt x="39346" y="108390"/>
                  </a:lnTo>
                  <a:lnTo>
                    <a:pt x="48107" y="103933"/>
                  </a:lnTo>
                  <a:lnTo>
                    <a:pt x="48306" y="103826"/>
                  </a:lnTo>
                  <a:lnTo>
                    <a:pt x="48505" y="103703"/>
                  </a:lnTo>
                  <a:lnTo>
                    <a:pt x="48689" y="103581"/>
                  </a:lnTo>
                  <a:lnTo>
                    <a:pt x="48857" y="103443"/>
                  </a:lnTo>
                  <a:lnTo>
                    <a:pt x="49026" y="103305"/>
                  </a:lnTo>
                  <a:lnTo>
                    <a:pt x="49194" y="103152"/>
                  </a:lnTo>
                  <a:lnTo>
                    <a:pt x="49347" y="102999"/>
                  </a:lnTo>
                  <a:lnTo>
                    <a:pt x="49485" y="102846"/>
                  </a:lnTo>
                  <a:lnTo>
                    <a:pt x="49623" y="102677"/>
                  </a:lnTo>
                  <a:lnTo>
                    <a:pt x="49746" y="102493"/>
                  </a:lnTo>
                  <a:lnTo>
                    <a:pt x="49868" y="102325"/>
                  </a:lnTo>
                  <a:lnTo>
                    <a:pt x="49975" y="102126"/>
                  </a:lnTo>
                  <a:lnTo>
                    <a:pt x="50082" y="101942"/>
                  </a:lnTo>
                  <a:lnTo>
                    <a:pt x="50159" y="101743"/>
                  </a:lnTo>
                  <a:lnTo>
                    <a:pt x="50251" y="101559"/>
                  </a:lnTo>
                  <a:lnTo>
                    <a:pt x="50328" y="101345"/>
                  </a:lnTo>
                  <a:lnTo>
                    <a:pt x="50389" y="101146"/>
                  </a:lnTo>
                  <a:lnTo>
                    <a:pt x="50435" y="100946"/>
                  </a:lnTo>
                  <a:lnTo>
                    <a:pt x="50481" y="100732"/>
                  </a:lnTo>
                  <a:lnTo>
                    <a:pt x="50511" y="100518"/>
                  </a:lnTo>
                  <a:lnTo>
                    <a:pt x="50542" y="100303"/>
                  </a:lnTo>
                  <a:lnTo>
                    <a:pt x="50557" y="100089"/>
                  </a:lnTo>
                  <a:lnTo>
                    <a:pt x="50557" y="99874"/>
                  </a:lnTo>
                  <a:lnTo>
                    <a:pt x="50542" y="99660"/>
                  </a:lnTo>
                  <a:lnTo>
                    <a:pt x="50527" y="99446"/>
                  </a:lnTo>
                  <a:lnTo>
                    <a:pt x="50496" y="99231"/>
                  </a:lnTo>
                  <a:lnTo>
                    <a:pt x="50465" y="99017"/>
                  </a:lnTo>
                  <a:lnTo>
                    <a:pt x="50404" y="98802"/>
                  </a:lnTo>
                  <a:lnTo>
                    <a:pt x="50358" y="98588"/>
                  </a:lnTo>
                  <a:lnTo>
                    <a:pt x="50282" y="98373"/>
                  </a:lnTo>
                  <a:lnTo>
                    <a:pt x="50190" y="98174"/>
                  </a:lnTo>
                  <a:lnTo>
                    <a:pt x="50098" y="97960"/>
                  </a:lnTo>
                  <a:lnTo>
                    <a:pt x="44615" y="86795"/>
                  </a:lnTo>
                  <a:lnTo>
                    <a:pt x="65796" y="76028"/>
                  </a:lnTo>
                  <a:lnTo>
                    <a:pt x="66210" y="76548"/>
                  </a:lnTo>
                  <a:lnTo>
                    <a:pt x="66623" y="77069"/>
                  </a:lnTo>
                  <a:lnTo>
                    <a:pt x="67052" y="77590"/>
                  </a:lnTo>
                  <a:lnTo>
                    <a:pt x="67481" y="78111"/>
                  </a:lnTo>
                  <a:lnTo>
                    <a:pt x="67910" y="78616"/>
                  </a:lnTo>
                  <a:lnTo>
                    <a:pt x="68369" y="79106"/>
                  </a:lnTo>
                  <a:lnTo>
                    <a:pt x="68814" y="79596"/>
                  </a:lnTo>
                  <a:lnTo>
                    <a:pt x="69273" y="80086"/>
                  </a:lnTo>
                  <a:lnTo>
                    <a:pt x="69733" y="80561"/>
                  </a:lnTo>
                  <a:lnTo>
                    <a:pt x="70207" y="81036"/>
                  </a:lnTo>
                  <a:lnTo>
                    <a:pt x="70682" y="81511"/>
                  </a:lnTo>
                  <a:lnTo>
                    <a:pt x="71172" y="81970"/>
                  </a:lnTo>
                  <a:lnTo>
                    <a:pt x="71662" y="82414"/>
                  </a:lnTo>
                  <a:lnTo>
                    <a:pt x="72168" y="82874"/>
                  </a:lnTo>
                  <a:lnTo>
                    <a:pt x="72673" y="83303"/>
                  </a:lnTo>
                  <a:lnTo>
                    <a:pt x="73179" y="83732"/>
                  </a:lnTo>
                  <a:lnTo>
                    <a:pt x="73699" y="84160"/>
                  </a:lnTo>
                  <a:lnTo>
                    <a:pt x="74220" y="84589"/>
                  </a:lnTo>
                  <a:lnTo>
                    <a:pt x="74741" y="84987"/>
                  </a:lnTo>
                  <a:lnTo>
                    <a:pt x="75277" y="85401"/>
                  </a:lnTo>
                  <a:lnTo>
                    <a:pt x="75813" y="85799"/>
                  </a:lnTo>
                  <a:lnTo>
                    <a:pt x="76364" y="86182"/>
                  </a:lnTo>
                  <a:lnTo>
                    <a:pt x="76916" y="86565"/>
                  </a:lnTo>
                  <a:lnTo>
                    <a:pt x="77467" y="86933"/>
                  </a:lnTo>
                  <a:lnTo>
                    <a:pt x="78034" y="87300"/>
                  </a:lnTo>
                  <a:lnTo>
                    <a:pt x="78600" y="87652"/>
                  </a:lnTo>
                  <a:lnTo>
                    <a:pt x="79182" y="88005"/>
                  </a:lnTo>
                  <a:lnTo>
                    <a:pt x="79764" y="88357"/>
                  </a:lnTo>
                  <a:lnTo>
                    <a:pt x="80346" y="88679"/>
                  </a:lnTo>
                  <a:lnTo>
                    <a:pt x="80928" y="89015"/>
                  </a:lnTo>
                  <a:lnTo>
                    <a:pt x="81526" y="89322"/>
                  </a:lnTo>
                  <a:lnTo>
                    <a:pt x="82123" y="89643"/>
                  </a:lnTo>
                  <a:lnTo>
                    <a:pt x="82736" y="89934"/>
                  </a:lnTo>
                  <a:lnTo>
                    <a:pt x="83333" y="90225"/>
                  </a:lnTo>
                  <a:lnTo>
                    <a:pt x="83946" y="90516"/>
                  </a:lnTo>
                  <a:lnTo>
                    <a:pt x="84574" y="90792"/>
                  </a:lnTo>
                  <a:lnTo>
                    <a:pt x="85201" y="91052"/>
                  </a:lnTo>
                  <a:lnTo>
                    <a:pt x="85829" y="91313"/>
                  </a:lnTo>
                  <a:lnTo>
                    <a:pt x="86457" y="91558"/>
                  </a:lnTo>
                  <a:lnTo>
                    <a:pt x="87085" y="91803"/>
                  </a:lnTo>
                  <a:lnTo>
                    <a:pt x="87729" y="92033"/>
                  </a:lnTo>
                  <a:lnTo>
                    <a:pt x="88372" y="92262"/>
                  </a:lnTo>
                  <a:lnTo>
                    <a:pt x="89030" y="92477"/>
                  </a:lnTo>
                  <a:lnTo>
                    <a:pt x="89689" y="92676"/>
                  </a:lnTo>
                  <a:lnTo>
                    <a:pt x="90348" y="92875"/>
                  </a:lnTo>
                  <a:lnTo>
                    <a:pt x="91006" y="93059"/>
                  </a:lnTo>
                  <a:lnTo>
                    <a:pt x="91665" y="93243"/>
                  </a:lnTo>
                  <a:lnTo>
                    <a:pt x="92339" y="93396"/>
                  </a:lnTo>
                  <a:lnTo>
                    <a:pt x="93012" y="93564"/>
                  </a:lnTo>
                  <a:lnTo>
                    <a:pt x="93686" y="93702"/>
                  </a:lnTo>
                  <a:lnTo>
                    <a:pt x="94360" y="93840"/>
                  </a:lnTo>
                  <a:lnTo>
                    <a:pt x="95049" y="93978"/>
                  </a:lnTo>
                  <a:lnTo>
                    <a:pt x="95739" y="94100"/>
                  </a:lnTo>
                  <a:lnTo>
                    <a:pt x="96428" y="94208"/>
                  </a:lnTo>
                  <a:lnTo>
                    <a:pt x="97117" y="94299"/>
                  </a:lnTo>
                  <a:lnTo>
                    <a:pt x="97822" y="94391"/>
                  </a:lnTo>
                  <a:lnTo>
                    <a:pt x="98526" y="94468"/>
                  </a:lnTo>
                  <a:lnTo>
                    <a:pt x="99215" y="94529"/>
                  </a:lnTo>
                  <a:lnTo>
                    <a:pt x="99935" y="94590"/>
                  </a:lnTo>
                  <a:lnTo>
                    <a:pt x="100640" y="94636"/>
                  </a:lnTo>
                  <a:lnTo>
                    <a:pt x="101344" y="94682"/>
                  </a:lnTo>
                  <a:lnTo>
                    <a:pt x="102064" y="94713"/>
                  </a:lnTo>
                  <a:lnTo>
                    <a:pt x="102784" y="94728"/>
                  </a:lnTo>
                  <a:lnTo>
                    <a:pt x="103504" y="94728"/>
                  </a:lnTo>
                  <a:lnTo>
                    <a:pt x="104729" y="94713"/>
                  </a:lnTo>
                  <a:lnTo>
                    <a:pt x="105939" y="94667"/>
                  </a:lnTo>
                  <a:lnTo>
                    <a:pt x="107149" y="94590"/>
                  </a:lnTo>
                  <a:lnTo>
                    <a:pt x="108344" y="94483"/>
                  </a:lnTo>
                  <a:lnTo>
                    <a:pt x="109538" y="94345"/>
                  </a:lnTo>
                  <a:lnTo>
                    <a:pt x="110717" y="94177"/>
                  </a:lnTo>
                  <a:lnTo>
                    <a:pt x="111881" y="93993"/>
                  </a:lnTo>
                  <a:lnTo>
                    <a:pt x="113045" y="93763"/>
                  </a:lnTo>
                  <a:lnTo>
                    <a:pt x="114194" y="93518"/>
                  </a:lnTo>
                  <a:lnTo>
                    <a:pt x="115343" y="93243"/>
                  </a:lnTo>
                  <a:lnTo>
                    <a:pt x="116461" y="92936"/>
                  </a:lnTo>
                  <a:lnTo>
                    <a:pt x="117579" y="92599"/>
                  </a:lnTo>
                  <a:lnTo>
                    <a:pt x="118697" y="92232"/>
                  </a:lnTo>
                  <a:lnTo>
                    <a:pt x="119784" y="91849"/>
                  </a:lnTo>
                  <a:lnTo>
                    <a:pt x="120872" y="91435"/>
                  </a:lnTo>
                  <a:lnTo>
                    <a:pt x="121944" y="91007"/>
                  </a:lnTo>
                  <a:lnTo>
                    <a:pt x="123001" y="90547"/>
                  </a:lnTo>
                  <a:lnTo>
                    <a:pt x="124042" y="90057"/>
                  </a:lnTo>
                  <a:lnTo>
                    <a:pt x="125068" y="89552"/>
                  </a:lnTo>
                  <a:lnTo>
                    <a:pt x="126079" y="89015"/>
                  </a:lnTo>
                  <a:lnTo>
                    <a:pt x="127075" y="88449"/>
                  </a:lnTo>
                  <a:lnTo>
                    <a:pt x="128055" y="87867"/>
                  </a:lnTo>
                  <a:lnTo>
                    <a:pt x="129035" y="87269"/>
                  </a:lnTo>
                  <a:lnTo>
                    <a:pt x="129985" y="86642"/>
                  </a:lnTo>
                  <a:lnTo>
                    <a:pt x="130919" y="85983"/>
                  </a:lnTo>
                  <a:lnTo>
                    <a:pt x="131838" y="85324"/>
                  </a:lnTo>
                  <a:lnTo>
                    <a:pt x="132741" y="84620"/>
                  </a:lnTo>
                  <a:lnTo>
                    <a:pt x="133630" y="83915"/>
                  </a:lnTo>
                  <a:lnTo>
                    <a:pt x="134503" y="83180"/>
                  </a:lnTo>
                  <a:lnTo>
                    <a:pt x="135345" y="82430"/>
                  </a:lnTo>
                  <a:lnTo>
                    <a:pt x="136188" y="81649"/>
                  </a:lnTo>
                  <a:lnTo>
                    <a:pt x="136999" y="80852"/>
                  </a:lnTo>
                  <a:lnTo>
                    <a:pt x="137780" y="80040"/>
                  </a:lnTo>
                  <a:lnTo>
                    <a:pt x="138561" y="79213"/>
                  </a:lnTo>
                  <a:lnTo>
                    <a:pt x="139312" y="78356"/>
                  </a:lnTo>
                  <a:lnTo>
                    <a:pt x="140047" y="77498"/>
                  </a:lnTo>
                  <a:lnTo>
                    <a:pt x="140767" y="76610"/>
                  </a:lnTo>
                  <a:lnTo>
                    <a:pt x="141456" y="75706"/>
                  </a:lnTo>
                  <a:lnTo>
                    <a:pt x="142130" y="74787"/>
                  </a:lnTo>
                  <a:lnTo>
                    <a:pt x="142773" y="73838"/>
                  </a:lnTo>
                  <a:lnTo>
                    <a:pt x="143401" y="72888"/>
                  </a:lnTo>
                  <a:lnTo>
                    <a:pt x="144014" y="71923"/>
                  </a:lnTo>
                  <a:lnTo>
                    <a:pt x="144596" y="70943"/>
                  </a:lnTo>
                  <a:lnTo>
                    <a:pt x="145147" y="69947"/>
                  </a:lnTo>
                  <a:lnTo>
                    <a:pt x="145683" y="68921"/>
                  </a:lnTo>
                  <a:lnTo>
                    <a:pt x="146189" y="67895"/>
                  </a:lnTo>
                  <a:lnTo>
                    <a:pt x="146679" y="66854"/>
                  </a:lnTo>
                  <a:lnTo>
                    <a:pt x="147138" y="65797"/>
                  </a:lnTo>
                  <a:lnTo>
                    <a:pt x="147582" y="64725"/>
                  </a:lnTo>
                  <a:lnTo>
                    <a:pt x="147996" y="63653"/>
                  </a:lnTo>
                  <a:lnTo>
                    <a:pt x="148379" y="62550"/>
                  </a:lnTo>
                  <a:lnTo>
                    <a:pt x="148731" y="61447"/>
                  </a:lnTo>
                  <a:lnTo>
                    <a:pt x="149068" y="60329"/>
                  </a:lnTo>
                  <a:lnTo>
                    <a:pt x="149374" y="59196"/>
                  </a:lnTo>
                  <a:lnTo>
                    <a:pt x="149650" y="58062"/>
                  </a:lnTo>
                  <a:lnTo>
                    <a:pt x="149910" y="56914"/>
                  </a:lnTo>
                  <a:lnTo>
                    <a:pt x="150125" y="55750"/>
                  </a:lnTo>
                  <a:lnTo>
                    <a:pt x="150324" y="54570"/>
                  </a:lnTo>
                  <a:lnTo>
                    <a:pt x="150492" y="53391"/>
                  </a:lnTo>
                  <a:lnTo>
                    <a:pt x="150615" y="52212"/>
                  </a:lnTo>
                  <a:lnTo>
                    <a:pt x="150722" y="51002"/>
                  </a:lnTo>
                  <a:lnTo>
                    <a:pt x="150799" y="49807"/>
                  </a:lnTo>
                  <a:lnTo>
                    <a:pt x="150845" y="48582"/>
                  </a:lnTo>
                  <a:lnTo>
                    <a:pt x="150860" y="47357"/>
                  </a:lnTo>
                  <a:lnTo>
                    <a:pt x="150845" y="46147"/>
                  </a:lnTo>
                  <a:lnTo>
                    <a:pt x="150799" y="44921"/>
                  </a:lnTo>
                  <a:lnTo>
                    <a:pt x="150722" y="43727"/>
                  </a:lnTo>
                  <a:lnTo>
                    <a:pt x="150615" y="42517"/>
                  </a:lnTo>
                  <a:lnTo>
                    <a:pt x="150492" y="41338"/>
                  </a:lnTo>
                  <a:lnTo>
                    <a:pt x="150324" y="40158"/>
                  </a:lnTo>
                  <a:lnTo>
                    <a:pt x="150125" y="38979"/>
                  </a:lnTo>
                  <a:lnTo>
                    <a:pt x="149910" y="37815"/>
                  </a:lnTo>
                  <a:lnTo>
                    <a:pt x="149650" y="36666"/>
                  </a:lnTo>
                  <a:lnTo>
                    <a:pt x="149374" y="35533"/>
                  </a:lnTo>
                  <a:lnTo>
                    <a:pt x="149068" y="34400"/>
                  </a:lnTo>
                  <a:lnTo>
                    <a:pt x="148731" y="33281"/>
                  </a:lnTo>
                  <a:lnTo>
                    <a:pt x="148379" y="32179"/>
                  </a:lnTo>
                  <a:lnTo>
                    <a:pt x="147996" y="31076"/>
                  </a:lnTo>
                  <a:lnTo>
                    <a:pt x="147582" y="30004"/>
                  </a:lnTo>
                  <a:lnTo>
                    <a:pt x="147138" y="28932"/>
                  </a:lnTo>
                  <a:lnTo>
                    <a:pt x="146679" y="27875"/>
                  </a:lnTo>
                  <a:lnTo>
                    <a:pt x="146189" y="26834"/>
                  </a:lnTo>
                  <a:lnTo>
                    <a:pt x="145683" y="25807"/>
                  </a:lnTo>
                  <a:lnTo>
                    <a:pt x="145147" y="24781"/>
                  </a:lnTo>
                  <a:lnTo>
                    <a:pt x="144596" y="23786"/>
                  </a:lnTo>
                  <a:lnTo>
                    <a:pt x="144014" y="22806"/>
                  </a:lnTo>
                  <a:lnTo>
                    <a:pt x="143401" y="21841"/>
                  </a:lnTo>
                  <a:lnTo>
                    <a:pt x="142773" y="20876"/>
                  </a:lnTo>
                  <a:lnTo>
                    <a:pt x="142130" y="19941"/>
                  </a:lnTo>
                  <a:lnTo>
                    <a:pt x="141456" y="19023"/>
                  </a:lnTo>
                  <a:lnTo>
                    <a:pt x="140767" y="18119"/>
                  </a:lnTo>
                  <a:lnTo>
                    <a:pt x="140047" y="17231"/>
                  </a:lnTo>
                  <a:lnTo>
                    <a:pt x="139312" y="16373"/>
                  </a:lnTo>
                  <a:lnTo>
                    <a:pt x="138561" y="15515"/>
                  </a:lnTo>
                  <a:lnTo>
                    <a:pt x="137780" y="14688"/>
                  </a:lnTo>
                  <a:lnTo>
                    <a:pt x="136999" y="13876"/>
                  </a:lnTo>
                  <a:lnTo>
                    <a:pt x="136188" y="13080"/>
                  </a:lnTo>
                  <a:lnTo>
                    <a:pt x="135345" y="12299"/>
                  </a:lnTo>
                  <a:lnTo>
                    <a:pt x="134503" y="11548"/>
                  </a:lnTo>
                  <a:lnTo>
                    <a:pt x="133630" y="10813"/>
                  </a:lnTo>
                  <a:lnTo>
                    <a:pt x="132741" y="10109"/>
                  </a:lnTo>
                  <a:lnTo>
                    <a:pt x="131838" y="9404"/>
                  </a:lnTo>
                  <a:lnTo>
                    <a:pt x="130919" y="8746"/>
                  </a:lnTo>
                  <a:lnTo>
                    <a:pt x="129985" y="8087"/>
                  </a:lnTo>
                  <a:lnTo>
                    <a:pt x="129035" y="7459"/>
                  </a:lnTo>
                  <a:lnTo>
                    <a:pt x="128055" y="6862"/>
                  </a:lnTo>
                  <a:lnTo>
                    <a:pt x="127075" y="6280"/>
                  </a:lnTo>
                  <a:lnTo>
                    <a:pt x="126079" y="5713"/>
                  </a:lnTo>
                  <a:lnTo>
                    <a:pt x="125068" y="5177"/>
                  </a:lnTo>
                  <a:lnTo>
                    <a:pt x="124042" y="4672"/>
                  </a:lnTo>
                  <a:lnTo>
                    <a:pt x="123001" y="4182"/>
                  </a:lnTo>
                  <a:lnTo>
                    <a:pt x="121944" y="3722"/>
                  </a:lnTo>
                  <a:lnTo>
                    <a:pt x="120872" y="3278"/>
                  </a:lnTo>
                  <a:lnTo>
                    <a:pt x="119784" y="2880"/>
                  </a:lnTo>
                  <a:lnTo>
                    <a:pt x="118697" y="2482"/>
                  </a:lnTo>
                  <a:lnTo>
                    <a:pt x="117579" y="2129"/>
                  </a:lnTo>
                  <a:lnTo>
                    <a:pt x="116461" y="1792"/>
                  </a:lnTo>
                  <a:lnTo>
                    <a:pt x="115343" y="1486"/>
                  </a:lnTo>
                  <a:lnTo>
                    <a:pt x="114194" y="1210"/>
                  </a:lnTo>
                  <a:lnTo>
                    <a:pt x="113045" y="965"/>
                  </a:lnTo>
                  <a:lnTo>
                    <a:pt x="111881" y="736"/>
                  </a:lnTo>
                  <a:lnTo>
                    <a:pt x="110717" y="552"/>
                  </a:lnTo>
                  <a:lnTo>
                    <a:pt x="109538" y="383"/>
                  </a:lnTo>
                  <a:lnTo>
                    <a:pt x="108344" y="245"/>
                  </a:lnTo>
                  <a:lnTo>
                    <a:pt x="107149" y="138"/>
                  </a:lnTo>
                  <a:lnTo>
                    <a:pt x="105939" y="62"/>
                  </a:lnTo>
                  <a:lnTo>
                    <a:pt x="104729" y="16"/>
                  </a:lnTo>
                  <a:lnTo>
                    <a:pt x="103504" y="0"/>
                  </a:lnTo>
                  <a:close/>
                </a:path>
              </a:pathLst>
            </a:custGeom>
            <a:solidFill>
              <a:srgbClr val="F7CA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21" name="Footer Placeholder 2">
            <a:extLst>
              <a:ext uri="{FF2B5EF4-FFF2-40B4-BE49-F238E27FC236}">
                <a16:creationId xmlns:a16="http://schemas.microsoft.com/office/drawing/2014/main" id="{7CBA72DD-BC68-553A-8C9D-11647C5B5A8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409CCBF7-779C-2716-BA6D-134A77C4EBBE}"/>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SI" sz="3200"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INTEREST RATES</a:t>
            </a:r>
            <a:r>
              <a:rPr lang="de-DE" sz="3200"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 AGREEMENT</a:t>
            </a:r>
            <a:endParaRPr sz="3200" dirty="0">
              <a:solidFill>
                <a:schemeClr val="bg1"/>
              </a:solidFill>
              <a:latin typeface="Century Gothic" panose="020B0502020202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093712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014E52FF-71D0-6775-587A-BFB93DB0A424}"/>
            </a:ext>
          </a:extLst>
        </p:cNvPr>
        <p:cNvGrpSpPr/>
        <p:nvPr/>
      </p:nvGrpSpPr>
      <p:grpSpPr>
        <a:xfrm>
          <a:off x="0" y="0"/>
          <a:ext cx="0" cy="0"/>
          <a:chOff x="0" y="0"/>
          <a:chExt cx="0" cy="0"/>
        </a:xfrm>
      </p:grpSpPr>
      <p:sp>
        <p:nvSpPr>
          <p:cNvPr id="198" name="Google Shape;198;p4">
            <a:extLst>
              <a:ext uri="{FF2B5EF4-FFF2-40B4-BE49-F238E27FC236}">
                <a16:creationId xmlns:a16="http://schemas.microsoft.com/office/drawing/2014/main" id="{FB5CAB18-0132-0B7D-639D-9E78B3B5299D}"/>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E5DCC009-F83B-501C-76E6-8D7528D1CC22}"/>
              </a:ext>
            </a:extLst>
          </p:cNvPr>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1564E5B3-63E6-5A7D-5F54-4CC29884A2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1ADBF4A2-1931-4AD7-62F5-1F91650A72D6}"/>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0E7968DA-50C6-03B6-0BD5-5ED955232BD9}"/>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DE85A7E2-9958-4E5E-98ED-0D395C129D9D}"/>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CHOOSING BETWEEN FIXED AND VARIABLE RATE LOANS</a:t>
            </a:r>
            <a:endParaRPr sz="3200" dirty="0">
              <a:solidFill>
                <a:schemeClr val="bg1"/>
              </a:solidFill>
              <a:latin typeface="Century Gothic" panose="020B0502020202020204" pitchFamily="34" charset="0"/>
              <a:ea typeface="Calibri"/>
              <a:cs typeface="Calibri" panose="020F0502020204030204" pitchFamily="34" charset="0"/>
              <a:sym typeface="Calibri"/>
            </a:endParaRPr>
          </a:p>
        </p:txBody>
      </p:sp>
      <p:graphicFrame>
        <p:nvGraphicFramePr>
          <p:cNvPr id="2" name="Diagramm 1">
            <a:extLst>
              <a:ext uri="{FF2B5EF4-FFF2-40B4-BE49-F238E27FC236}">
                <a16:creationId xmlns:a16="http://schemas.microsoft.com/office/drawing/2014/main" id="{5356E8D2-5A82-32D2-C3C6-FF1F7396C973}"/>
              </a:ext>
            </a:extLst>
          </p:cNvPr>
          <p:cNvGraphicFramePr/>
          <p:nvPr>
            <p:extLst>
              <p:ext uri="{D42A27DB-BD31-4B8C-83A1-F6EECF244321}">
                <p14:modId xmlns:p14="http://schemas.microsoft.com/office/powerpoint/2010/main" val="4071203542"/>
              </p:ext>
            </p:extLst>
          </p:nvPr>
        </p:nvGraphicFramePr>
        <p:xfrm>
          <a:off x="1277194" y="1062682"/>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3294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945FFF40-71A2-7B4B-1CFB-90EA23ECED97}"/>
            </a:ext>
          </a:extLst>
        </p:cNvPr>
        <p:cNvGrpSpPr/>
        <p:nvPr/>
      </p:nvGrpSpPr>
      <p:grpSpPr>
        <a:xfrm>
          <a:off x="0" y="0"/>
          <a:ext cx="0" cy="0"/>
          <a:chOff x="0" y="0"/>
          <a:chExt cx="0" cy="0"/>
        </a:xfrm>
      </p:grpSpPr>
      <p:sp>
        <p:nvSpPr>
          <p:cNvPr id="198" name="Google Shape;198;p4">
            <a:extLst>
              <a:ext uri="{FF2B5EF4-FFF2-40B4-BE49-F238E27FC236}">
                <a16:creationId xmlns:a16="http://schemas.microsoft.com/office/drawing/2014/main" id="{0765EF23-F19E-0584-0443-090B3C5C55EF}"/>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2731594F-7000-26A0-0932-FDEA8F3DF1D9}"/>
              </a:ext>
            </a:extLst>
          </p:cNvPr>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F2042725-2EC1-15A6-49D4-08FE65003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27D4EB5E-5229-0D2A-8BD5-50381D75B8ED}"/>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834A5F66-65DE-0E7D-AA32-E57DF67C640B}"/>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CAC55078-F984-AD03-DA7E-40AA461D9600}"/>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FIXED VS. VARIABLE RATE LOANS</a:t>
            </a:r>
            <a:endParaRPr sz="3200" dirty="0">
              <a:solidFill>
                <a:schemeClr val="bg1"/>
              </a:solidFill>
              <a:latin typeface="Century Gothic" panose="020B0502020202020204" pitchFamily="34" charset="0"/>
              <a:ea typeface="Calibri"/>
              <a:cs typeface="Calibri" panose="020F0502020204030204" pitchFamily="34" charset="0"/>
              <a:sym typeface="Calibri"/>
            </a:endParaRPr>
          </a:p>
        </p:txBody>
      </p:sp>
      <p:graphicFrame>
        <p:nvGraphicFramePr>
          <p:cNvPr id="3" name="Diagramm 2">
            <a:extLst>
              <a:ext uri="{FF2B5EF4-FFF2-40B4-BE49-F238E27FC236}">
                <a16:creationId xmlns:a16="http://schemas.microsoft.com/office/drawing/2014/main" id="{B699E653-54EA-5F65-0EB5-0E033B5C4D54}"/>
              </a:ext>
            </a:extLst>
          </p:cNvPr>
          <p:cNvGraphicFramePr/>
          <p:nvPr>
            <p:extLst>
              <p:ext uri="{D42A27DB-BD31-4B8C-83A1-F6EECF244321}">
                <p14:modId xmlns:p14="http://schemas.microsoft.com/office/powerpoint/2010/main" val="4285196334"/>
              </p:ext>
            </p:extLst>
          </p:nvPr>
        </p:nvGraphicFramePr>
        <p:xfrm>
          <a:off x="335346" y="1846060"/>
          <a:ext cx="11612451" cy="364064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85500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F8EE4690-04B8-13C2-3D2F-F6E350CB6712}"/>
            </a:ext>
          </a:extLst>
        </p:cNvPr>
        <p:cNvGrpSpPr/>
        <p:nvPr/>
      </p:nvGrpSpPr>
      <p:grpSpPr>
        <a:xfrm>
          <a:off x="0" y="0"/>
          <a:ext cx="0" cy="0"/>
          <a:chOff x="0" y="0"/>
          <a:chExt cx="0" cy="0"/>
        </a:xfrm>
      </p:grpSpPr>
      <p:sp>
        <p:nvSpPr>
          <p:cNvPr id="198" name="Google Shape;198;p4">
            <a:extLst>
              <a:ext uri="{FF2B5EF4-FFF2-40B4-BE49-F238E27FC236}">
                <a16:creationId xmlns:a16="http://schemas.microsoft.com/office/drawing/2014/main" id="{53D02A30-649C-2BDC-7293-F2E79C9F1FBE}"/>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E0BE1DAD-DD57-A8A8-F023-DDD56670DB0E}"/>
              </a:ext>
            </a:extLst>
          </p:cNvPr>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1E3E4DDA-89EE-C749-4262-A6F78DC73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23F2054A-DE7A-5132-026D-8FA0EB625AB7}"/>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DF5FB005-4EA8-E51A-75AE-C1E8953CB898}"/>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D094222A-6E66-AF07-5AE8-4B5E99F16727}"/>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FIXED VS. VARIABLE RATE DECISION MAKING</a:t>
            </a:r>
            <a:endParaRPr sz="3200" dirty="0">
              <a:solidFill>
                <a:schemeClr val="bg1"/>
              </a:solidFill>
              <a:latin typeface="Century Gothic" panose="020B0502020202020204" pitchFamily="34" charset="0"/>
              <a:ea typeface="Calibri"/>
              <a:cs typeface="Calibri" panose="020F0502020204030204" pitchFamily="34" charset="0"/>
              <a:sym typeface="Calibri"/>
            </a:endParaRPr>
          </a:p>
        </p:txBody>
      </p:sp>
      <p:pic>
        <p:nvPicPr>
          <p:cNvPr id="5" name="Grafik 4" descr="Ein Bild, das Im Haus, Gebäude, Boden, Haus enthält.&#10;&#10;Automatisch generierte Beschreibung">
            <a:extLst>
              <a:ext uri="{FF2B5EF4-FFF2-40B4-BE49-F238E27FC236}">
                <a16:creationId xmlns:a16="http://schemas.microsoft.com/office/drawing/2014/main" id="{36EAEB2F-FD33-9E8E-7389-B8B6998FA95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846016" y="1948052"/>
            <a:ext cx="3101781" cy="2331505"/>
          </a:xfrm>
          <a:prstGeom prst="rect">
            <a:avLst/>
          </a:prstGeom>
        </p:spPr>
      </p:pic>
      <p:sp>
        <p:nvSpPr>
          <p:cNvPr id="14" name="Textfeld 13">
            <a:extLst>
              <a:ext uri="{FF2B5EF4-FFF2-40B4-BE49-F238E27FC236}">
                <a16:creationId xmlns:a16="http://schemas.microsoft.com/office/drawing/2014/main" id="{D07445C3-A811-5F20-E5D9-07F82F5A6DBD}"/>
              </a:ext>
            </a:extLst>
          </p:cNvPr>
          <p:cNvSpPr txBox="1"/>
          <p:nvPr/>
        </p:nvSpPr>
        <p:spPr>
          <a:xfrm>
            <a:off x="0" y="1553029"/>
            <a:ext cx="9054790" cy="2862322"/>
          </a:xfrm>
          <a:prstGeom prst="rect">
            <a:avLst/>
          </a:prstGeom>
          <a:noFill/>
        </p:spPr>
        <p:txBody>
          <a:bodyPr wrap="square" rtlCol="0">
            <a:spAutoFit/>
          </a:bodyPr>
          <a:lstStyle/>
          <a:p>
            <a:r>
              <a:rPr lang="de-AT" sz="200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Scenario 1: Financing a Home </a:t>
            </a:r>
            <a:r>
              <a:rPr lang="de-AT" sz="2000" b="1"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Purchase</a:t>
            </a:r>
            <a:endParaRPr lang="de-AT" sz="2000" b="1" dirty="0">
              <a:effectLst/>
              <a:latin typeface="Century Gothic" panose="020B0502020202020204" pitchFamily="34" charset="0"/>
              <a:ea typeface="Calibri" panose="020F0502020204030204" pitchFamily="34" charset="0"/>
              <a:cs typeface="Times New Roman" panose="02020603050405020304" pitchFamily="18" charset="0"/>
            </a:endParaRPr>
          </a:p>
          <a:p>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de-AT" sz="2000" dirty="0">
              <a:effectLst/>
              <a:latin typeface="Century Gothic" panose="020B0502020202020204" pitchFamily="34" charset="0"/>
              <a:ea typeface="Calibri" panose="020F0502020204030204" pitchFamily="34" charset="0"/>
              <a:cs typeface="Times New Roman" panose="02020603050405020304" pitchFamily="18" charset="0"/>
            </a:endParaRPr>
          </a:p>
          <a:p>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Considerations</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de-AT" sz="2000" dirty="0">
              <a:effectLst/>
              <a:latin typeface="Century Gothic" panose="020B0502020202020204" pitchFamily="34" charset="0"/>
              <a:ea typeface="Calibri" panose="020F0502020204030204" pitchFamily="34" charset="0"/>
              <a:cs typeface="Times New Roman" panose="02020603050405020304" pitchFamily="18" charset="0"/>
            </a:endParaRPr>
          </a:p>
          <a:p>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You're</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purchasing</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home</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and plan to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stay</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in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it</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for</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the</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long</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term</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de-AT" sz="2000" dirty="0">
              <a:effectLst/>
              <a:latin typeface="Century Gothic" panose="020B0502020202020204" pitchFamily="34" charset="0"/>
              <a:ea typeface="Calibri" panose="020F0502020204030204" pitchFamily="34" charset="0"/>
              <a:cs typeface="Times New Roman" panose="02020603050405020304" pitchFamily="18" charset="0"/>
            </a:endParaRPr>
          </a:p>
          <a:p>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Stability</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and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predictability</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of</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monthly</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payments</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are</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crucial</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for</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budgeting</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de-AT" sz="2000" dirty="0">
              <a:effectLst/>
              <a:latin typeface="Century Gothic" panose="020B0502020202020204" pitchFamily="34" charset="0"/>
              <a:ea typeface="Calibri" panose="020F0502020204030204" pitchFamily="34" charset="0"/>
              <a:cs typeface="Times New Roman" panose="02020603050405020304" pitchFamily="18" charset="0"/>
            </a:endParaRPr>
          </a:p>
          <a:p>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 Interest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rates</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are</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currently</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moderate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levels</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but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could</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fluctuate</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in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the</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future</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de-AT" sz="2000" dirty="0">
              <a:effectLst/>
              <a:latin typeface="Century Gothic" panose="020B0502020202020204" pitchFamily="34" charset="0"/>
              <a:ea typeface="Calibri" panose="020F0502020204030204" pitchFamily="34" charset="0"/>
              <a:cs typeface="Times New Roman" panose="02020603050405020304" pitchFamily="18" charset="0"/>
            </a:endParaRPr>
          </a:p>
          <a:p>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de-AT" sz="2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5" name="Textfeld 14">
            <a:extLst>
              <a:ext uri="{FF2B5EF4-FFF2-40B4-BE49-F238E27FC236}">
                <a16:creationId xmlns:a16="http://schemas.microsoft.com/office/drawing/2014/main" id="{72AB1E35-3508-66EF-A7B3-7D491482BAB6}"/>
              </a:ext>
            </a:extLst>
          </p:cNvPr>
          <p:cNvSpPr txBox="1"/>
          <p:nvPr/>
        </p:nvSpPr>
        <p:spPr>
          <a:xfrm>
            <a:off x="124170" y="4642394"/>
            <a:ext cx="11732366" cy="1200329"/>
          </a:xfrm>
          <a:prstGeom prst="rect">
            <a:avLst/>
          </a:prstGeom>
          <a:noFill/>
        </p:spPr>
        <p:txBody>
          <a:bodyPr wrap="square" rtlCol="0">
            <a:spAutoFit/>
          </a:bodyPr>
          <a:lstStyle/>
          <a:p>
            <a:pPr algn="ctr"/>
            <a:r>
              <a:rPr lang="de-AT" sz="18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Decide</a:t>
            </a:r>
            <a:r>
              <a:rPr lang="de-AT"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18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whether</a:t>
            </a:r>
            <a:r>
              <a:rPr lang="de-AT"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to </a:t>
            </a:r>
            <a:r>
              <a:rPr lang="de-AT" sz="18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finance</a:t>
            </a:r>
            <a:r>
              <a:rPr lang="de-AT"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18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the</a:t>
            </a:r>
            <a:r>
              <a:rPr lang="de-AT"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18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home</a:t>
            </a:r>
            <a:r>
              <a:rPr lang="de-AT"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18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purchase</a:t>
            </a:r>
            <a:r>
              <a:rPr lang="de-AT"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18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with</a:t>
            </a:r>
            <a:r>
              <a:rPr lang="de-AT"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 </a:t>
            </a:r>
            <a:r>
              <a:rPr lang="de-AT" sz="18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fixed</a:t>
            </a:r>
            <a:r>
              <a:rPr lang="de-AT"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-rate </a:t>
            </a:r>
            <a:r>
              <a:rPr lang="de-AT" sz="18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or</a:t>
            </a:r>
            <a:r>
              <a:rPr lang="de-AT"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variable-rate </a:t>
            </a:r>
            <a:r>
              <a:rPr lang="de-AT" sz="18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mortgage</a:t>
            </a:r>
            <a:r>
              <a:rPr lang="de-AT"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18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Explain</a:t>
            </a:r>
            <a:r>
              <a:rPr lang="de-AT"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18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your</a:t>
            </a:r>
            <a:r>
              <a:rPr lang="de-AT"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18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reasoning</a:t>
            </a:r>
            <a:r>
              <a:rPr lang="de-AT"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18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based</a:t>
            </a:r>
            <a:r>
              <a:rPr lang="de-AT"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on </a:t>
            </a:r>
            <a:r>
              <a:rPr lang="de-AT" sz="18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the</a:t>
            </a:r>
            <a:r>
              <a:rPr lang="de-AT"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18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stability</a:t>
            </a:r>
            <a:r>
              <a:rPr lang="de-AT"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18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of</a:t>
            </a:r>
            <a:r>
              <a:rPr lang="de-AT"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18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fixed</a:t>
            </a:r>
            <a:r>
              <a:rPr lang="de-AT"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18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payments</a:t>
            </a:r>
            <a:r>
              <a:rPr lang="de-AT"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versus </a:t>
            </a:r>
            <a:r>
              <a:rPr lang="de-AT" sz="18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the</a:t>
            </a:r>
            <a:r>
              <a:rPr lang="de-AT"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potential </a:t>
            </a:r>
            <a:r>
              <a:rPr lang="de-AT" sz="18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for</a:t>
            </a:r>
            <a:r>
              <a:rPr lang="de-AT"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18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lower</a:t>
            </a:r>
            <a:r>
              <a:rPr lang="de-AT"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initial </a:t>
            </a:r>
            <a:r>
              <a:rPr lang="de-AT" sz="18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rates</a:t>
            </a:r>
            <a:r>
              <a:rPr lang="de-AT"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and </a:t>
            </a:r>
            <a:r>
              <a:rPr lang="de-AT" sz="18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flexibility</a:t>
            </a:r>
            <a:r>
              <a:rPr lang="de-AT"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18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of</a:t>
            </a:r>
            <a:r>
              <a:rPr lang="de-AT"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variable </a:t>
            </a:r>
            <a:r>
              <a:rPr lang="de-AT" sz="18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rates</a:t>
            </a:r>
            <a:r>
              <a:rPr lang="de-AT" sz="18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de-AT" sz="18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endParaRPr lang="de-AT" sz="1800" dirty="0"/>
          </a:p>
        </p:txBody>
      </p:sp>
    </p:spTree>
    <p:extLst>
      <p:ext uri="{BB962C8B-B14F-4D97-AF65-F5344CB8AC3E}">
        <p14:creationId xmlns:p14="http://schemas.microsoft.com/office/powerpoint/2010/main" val="531007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169A5299-9690-858B-FCA8-6DE351EDAEFD}"/>
            </a:ext>
          </a:extLst>
        </p:cNvPr>
        <p:cNvGrpSpPr/>
        <p:nvPr/>
      </p:nvGrpSpPr>
      <p:grpSpPr>
        <a:xfrm>
          <a:off x="0" y="0"/>
          <a:ext cx="0" cy="0"/>
          <a:chOff x="0" y="0"/>
          <a:chExt cx="0" cy="0"/>
        </a:xfrm>
      </p:grpSpPr>
      <p:sp>
        <p:nvSpPr>
          <p:cNvPr id="198" name="Google Shape;198;p4">
            <a:extLst>
              <a:ext uri="{FF2B5EF4-FFF2-40B4-BE49-F238E27FC236}">
                <a16:creationId xmlns:a16="http://schemas.microsoft.com/office/drawing/2014/main" id="{9C8071DF-E48B-19ED-E5B3-F936E2E5B6E9}"/>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B4430F52-7090-F2E1-7A5F-EFF6C5DD47DD}"/>
              </a:ext>
            </a:extLst>
          </p:cNvPr>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EF69B69F-DB41-E370-CD30-0C048AA4A6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42BFB109-39C3-D6F5-7196-2EE0FBB57654}"/>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F4D8BEB7-9EA8-E17F-01EC-ED09ABE0027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691B6D54-BDAE-2195-D383-32027BDA81B5}"/>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FIXED VS. VARIABLE RATE DECISION MAKING</a:t>
            </a:r>
            <a:endParaRPr sz="3200" dirty="0">
              <a:solidFill>
                <a:schemeClr val="bg1"/>
              </a:solidFill>
              <a:latin typeface="Century Gothic" panose="020B0502020202020204" pitchFamily="34" charset="0"/>
              <a:ea typeface="Calibri"/>
              <a:cs typeface="Calibri" panose="020F0502020204030204" pitchFamily="34" charset="0"/>
              <a:sym typeface="Calibri"/>
            </a:endParaRPr>
          </a:p>
        </p:txBody>
      </p:sp>
      <p:sp>
        <p:nvSpPr>
          <p:cNvPr id="14" name="Textfeld 13">
            <a:extLst>
              <a:ext uri="{FF2B5EF4-FFF2-40B4-BE49-F238E27FC236}">
                <a16:creationId xmlns:a16="http://schemas.microsoft.com/office/drawing/2014/main" id="{735755DD-5AD9-8688-7350-DF38ECC509CA}"/>
              </a:ext>
            </a:extLst>
          </p:cNvPr>
          <p:cNvSpPr txBox="1"/>
          <p:nvPr/>
        </p:nvSpPr>
        <p:spPr>
          <a:xfrm>
            <a:off x="124170" y="1701112"/>
            <a:ext cx="9054790" cy="2215991"/>
          </a:xfrm>
          <a:prstGeom prst="rect">
            <a:avLst/>
          </a:prstGeom>
          <a:noFill/>
        </p:spPr>
        <p:txBody>
          <a:bodyPr wrap="square" rtlCol="0">
            <a:spAutoFit/>
          </a:bodyPr>
          <a:lstStyle/>
          <a:p>
            <a:r>
              <a:rPr lang="de-AT" sz="200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Scenario 2: Funding a College Education</a:t>
            </a:r>
            <a:endParaRPr lang="de-AT" sz="2000" b="1" dirty="0">
              <a:effectLst/>
              <a:latin typeface="Century Gothic" panose="020B0502020202020204" pitchFamily="34" charset="0"/>
              <a:ea typeface="Calibri" panose="020F0502020204030204" pitchFamily="34" charset="0"/>
              <a:cs typeface="Times New Roman" panose="02020603050405020304" pitchFamily="18" charset="0"/>
            </a:endParaRPr>
          </a:p>
          <a:p>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de-AT" sz="2000" dirty="0">
              <a:effectLst/>
              <a:latin typeface="Century Gothic" panose="020B0502020202020204" pitchFamily="34" charset="0"/>
              <a:ea typeface="Calibri" panose="020F0502020204030204" pitchFamily="34" charset="0"/>
              <a:cs typeface="Times New Roman" panose="02020603050405020304" pitchFamily="18" charset="0"/>
            </a:endParaRPr>
          </a:p>
          <a:p>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Considerations</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de-AT" sz="2000" dirty="0">
              <a:effectLst/>
              <a:latin typeface="Century Gothic" panose="020B0502020202020204" pitchFamily="34" charset="0"/>
              <a:ea typeface="Calibri" panose="020F0502020204030204" pitchFamily="34" charset="0"/>
              <a:cs typeface="Times New Roman" panose="02020603050405020304" pitchFamily="18" charset="0"/>
            </a:endParaRPr>
          </a:p>
          <a:p>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You're</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financing</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your</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child's</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college</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education</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de-AT" sz="2000" dirty="0">
              <a:effectLst/>
              <a:latin typeface="Century Gothic" panose="020B0502020202020204" pitchFamily="34" charset="0"/>
              <a:ea typeface="Calibri" panose="020F0502020204030204" pitchFamily="34" charset="0"/>
              <a:cs typeface="Times New Roman" panose="02020603050405020304" pitchFamily="18" charset="0"/>
            </a:endParaRPr>
          </a:p>
          <a:p>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You</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anticipate</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needing</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the</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funds</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over</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several</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years</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de-AT" sz="2000" dirty="0">
              <a:effectLst/>
              <a:latin typeface="Century Gothic" panose="020B0502020202020204" pitchFamily="34" charset="0"/>
              <a:ea typeface="Calibri" panose="020F0502020204030204" pitchFamily="34" charset="0"/>
              <a:cs typeface="Times New Roman" panose="02020603050405020304" pitchFamily="18" charset="0"/>
            </a:endParaRPr>
          </a:p>
          <a:p>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 Interest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rates</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are</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currently</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low</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but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could</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rise</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during</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the</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loan</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term</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feld 14">
            <a:extLst>
              <a:ext uri="{FF2B5EF4-FFF2-40B4-BE49-F238E27FC236}">
                <a16:creationId xmlns:a16="http://schemas.microsoft.com/office/drawing/2014/main" id="{25491042-8195-B277-A5EA-49C28D7BABC9}"/>
              </a:ext>
            </a:extLst>
          </p:cNvPr>
          <p:cNvSpPr txBox="1"/>
          <p:nvPr/>
        </p:nvSpPr>
        <p:spPr>
          <a:xfrm>
            <a:off x="124170" y="4642394"/>
            <a:ext cx="11732366" cy="1292662"/>
          </a:xfrm>
          <a:prstGeom prst="rect">
            <a:avLst/>
          </a:prstGeom>
          <a:noFill/>
        </p:spPr>
        <p:txBody>
          <a:bodyPr wrap="square" rtlCol="0">
            <a:spAutoFit/>
          </a:bodyPr>
          <a:lstStyle/>
          <a:p>
            <a:pPr algn="ct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Determine</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whether</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to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finance</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the</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college</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education</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with</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fixed</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-rate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or</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variable-rate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student</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loan</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Justify</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your</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decision</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considering</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the</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long</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-term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nature</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of</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the</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loan</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and potential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interest</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rate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changes</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de-AT" sz="20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endParaRPr lang="de-AT" sz="1800" dirty="0"/>
          </a:p>
        </p:txBody>
      </p:sp>
      <p:pic>
        <p:nvPicPr>
          <p:cNvPr id="3" name="Grafik 2" descr="Ein Bild, das Brief, Papier, Tasche enthält.&#10;&#10;Automatisch generierte Beschreibung">
            <a:extLst>
              <a:ext uri="{FF2B5EF4-FFF2-40B4-BE49-F238E27FC236}">
                <a16:creationId xmlns:a16="http://schemas.microsoft.com/office/drawing/2014/main" id="{6261594F-4466-4351-3701-592751677259}"/>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630190" y="1682876"/>
            <a:ext cx="3456133" cy="2215991"/>
          </a:xfrm>
          <a:prstGeom prst="rect">
            <a:avLst/>
          </a:prstGeom>
        </p:spPr>
      </p:pic>
    </p:spTree>
    <p:extLst>
      <p:ext uri="{BB962C8B-B14F-4D97-AF65-F5344CB8AC3E}">
        <p14:creationId xmlns:p14="http://schemas.microsoft.com/office/powerpoint/2010/main" val="3957608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467ADBBE-7D51-32A0-912E-0EEBA5C12CF6}"/>
            </a:ext>
          </a:extLst>
        </p:cNvPr>
        <p:cNvGrpSpPr/>
        <p:nvPr/>
      </p:nvGrpSpPr>
      <p:grpSpPr>
        <a:xfrm>
          <a:off x="0" y="0"/>
          <a:ext cx="0" cy="0"/>
          <a:chOff x="0" y="0"/>
          <a:chExt cx="0" cy="0"/>
        </a:xfrm>
      </p:grpSpPr>
      <p:sp>
        <p:nvSpPr>
          <p:cNvPr id="198" name="Google Shape;198;p4">
            <a:extLst>
              <a:ext uri="{FF2B5EF4-FFF2-40B4-BE49-F238E27FC236}">
                <a16:creationId xmlns:a16="http://schemas.microsoft.com/office/drawing/2014/main" id="{18361AE2-1FB4-2822-8531-BEE63D4C17D9}"/>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4D30696B-D530-1249-0A5C-E0B5D2F694B4}"/>
              </a:ext>
            </a:extLst>
          </p:cNvPr>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E85E7166-B1B8-A86F-5D46-2B66A24161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43C88994-BF46-EFEC-1272-FE61A22B5D39}"/>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39BECAB2-BE13-F4CB-BD02-A51CB99D94F9}"/>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459EC82A-0F1A-759B-0C2B-161EB7E33BC7}"/>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FIXED VS. VARIABLE RATE DECISION MAKING</a:t>
            </a:r>
            <a:endParaRPr sz="3200" dirty="0">
              <a:solidFill>
                <a:schemeClr val="bg1"/>
              </a:solidFill>
              <a:latin typeface="Century Gothic" panose="020B0502020202020204" pitchFamily="34" charset="0"/>
              <a:ea typeface="Calibri"/>
              <a:cs typeface="Calibri" panose="020F0502020204030204" pitchFamily="34" charset="0"/>
              <a:sym typeface="Calibri"/>
            </a:endParaRPr>
          </a:p>
        </p:txBody>
      </p:sp>
      <p:sp>
        <p:nvSpPr>
          <p:cNvPr id="14" name="Textfeld 13">
            <a:extLst>
              <a:ext uri="{FF2B5EF4-FFF2-40B4-BE49-F238E27FC236}">
                <a16:creationId xmlns:a16="http://schemas.microsoft.com/office/drawing/2014/main" id="{7B7A83C1-3B36-E014-DB93-7E1B982D0DD5}"/>
              </a:ext>
            </a:extLst>
          </p:cNvPr>
          <p:cNvSpPr txBox="1"/>
          <p:nvPr/>
        </p:nvSpPr>
        <p:spPr>
          <a:xfrm>
            <a:off x="124170" y="1701112"/>
            <a:ext cx="9054790" cy="2831544"/>
          </a:xfrm>
          <a:prstGeom prst="rect">
            <a:avLst/>
          </a:prstGeom>
          <a:noFill/>
        </p:spPr>
        <p:txBody>
          <a:bodyPr wrap="square" rtlCol="0">
            <a:spAutoFit/>
          </a:bodyPr>
          <a:lstStyle/>
          <a:p>
            <a:r>
              <a:rPr lang="de-AT" sz="200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Scenario 3: </a:t>
            </a:r>
            <a:r>
              <a:rPr lang="de-AT" sz="2000" b="1"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Renovating</a:t>
            </a:r>
            <a:r>
              <a:rPr lang="de-AT" sz="200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 Home</a:t>
            </a:r>
            <a:endParaRPr lang="de-AT" sz="2000" b="1" dirty="0">
              <a:effectLst/>
              <a:latin typeface="Century Gothic" panose="020B0502020202020204" pitchFamily="34" charset="0"/>
              <a:ea typeface="Calibri" panose="020F0502020204030204" pitchFamily="34" charset="0"/>
              <a:cs typeface="Times New Roman" panose="02020603050405020304" pitchFamily="18" charset="0"/>
            </a:endParaRPr>
          </a:p>
          <a:p>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de-AT" sz="2000" dirty="0">
              <a:effectLst/>
              <a:latin typeface="Century Gothic" panose="020B0502020202020204" pitchFamily="34" charset="0"/>
              <a:ea typeface="Calibri" panose="020F0502020204030204" pitchFamily="34" charset="0"/>
              <a:cs typeface="Times New Roman" panose="02020603050405020304" pitchFamily="18" charset="0"/>
            </a:endParaRPr>
          </a:p>
          <a:p>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Considerations</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de-AT" sz="2000" dirty="0">
              <a:effectLst/>
              <a:latin typeface="Century Gothic" panose="020B0502020202020204" pitchFamily="34" charset="0"/>
              <a:ea typeface="Calibri" panose="020F0502020204030204" pitchFamily="34" charset="0"/>
              <a:cs typeface="Times New Roman" panose="02020603050405020304" pitchFamily="18" charset="0"/>
            </a:endParaRPr>
          </a:p>
          <a:p>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You're</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renovating</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your</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home</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to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increase</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its</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value</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and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improve</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your</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living</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space</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de-AT" sz="2000" dirty="0">
              <a:effectLst/>
              <a:latin typeface="Century Gothic" panose="020B0502020202020204" pitchFamily="34" charset="0"/>
              <a:ea typeface="Calibri" panose="020F0502020204030204" pitchFamily="34" charset="0"/>
              <a:cs typeface="Times New Roman" panose="02020603050405020304" pitchFamily="18" charset="0"/>
            </a:endParaRPr>
          </a:p>
          <a:p>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 The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renovation</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project</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is</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expected</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to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be</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completed</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within</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year</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de-AT" sz="2000" dirty="0">
              <a:effectLst/>
              <a:latin typeface="Century Gothic" panose="020B0502020202020204" pitchFamily="34" charset="0"/>
              <a:ea typeface="Calibri" panose="020F0502020204030204" pitchFamily="34" charset="0"/>
              <a:cs typeface="Times New Roman" panose="02020603050405020304" pitchFamily="18" charset="0"/>
            </a:endParaRPr>
          </a:p>
          <a:p>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 Interest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rates</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are</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currently</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low</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but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could</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fluctuate</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during</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the</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renovation</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period</a:t>
            </a:r>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feld 14">
            <a:extLst>
              <a:ext uri="{FF2B5EF4-FFF2-40B4-BE49-F238E27FC236}">
                <a16:creationId xmlns:a16="http://schemas.microsoft.com/office/drawing/2014/main" id="{1A5D8ECE-1BBA-D8FF-89A5-B1B975213C49}"/>
              </a:ext>
            </a:extLst>
          </p:cNvPr>
          <p:cNvSpPr txBox="1"/>
          <p:nvPr/>
        </p:nvSpPr>
        <p:spPr>
          <a:xfrm>
            <a:off x="124170" y="4642394"/>
            <a:ext cx="11732366" cy="1015663"/>
          </a:xfrm>
          <a:prstGeom prst="rect">
            <a:avLst/>
          </a:prstGeom>
          <a:noFill/>
        </p:spPr>
        <p:txBody>
          <a:bodyPr wrap="square" rtlCol="0">
            <a:spAutoFit/>
          </a:bodyPr>
          <a:lstStyle/>
          <a:p>
            <a:pPr algn="ctr"/>
            <a:r>
              <a:rPr lang="de-AT" sz="2000" dirty="0" err="1">
                <a:solidFill>
                  <a:srgbClr val="000000"/>
                </a:solidFill>
                <a:effectLst/>
                <a:latin typeface="Century Gothic" panose="020B0502020202020204" pitchFamily="34" charset="0"/>
                <a:ea typeface="Calibri" panose="020F0502020204030204" pitchFamily="34" charset="0"/>
              </a:rPr>
              <a:t>Choose</a:t>
            </a:r>
            <a:r>
              <a:rPr lang="de-AT" sz="2000" dirty="0">
                <a:solidFill>
                  <a:srgbClr val="000000"/>
                </a:solidFill>
                <a:effectLst/>
                <a:latin typeface="Century Gothic" panose="020B0502020202020204" pitchFamily="34" charset="0"/>
                <a:ea typeface="Calibri" panose="020F0502020204030204" pitchFamily="34" charset="0"/>
              </a:rPr>
              <a:t> </a:t>
            </a:r>
            <a:r>
              <a:rPr lang="de-AT" sz="2000" dirty="0" err="1">
                <a:solidFill>
                  <a:srgbClr val="000000"/>
                </a:solidFill>
                <a:effectLst/>
                <a:latin typeface="Century Gothic" panose="020B0502020202020204" pitchFamily="34" charset="0"/>
                <a:ea typeface="Calibri" panose="020F0502020204030204" pitchFamily="34" charset="0"/>
              </a:rPr>
              <a:t>between</a:t>
            </a:r>
            <a:r>
              <a:rPr lang="de-AT" sz="2000" dirty="0">
                <a:solidFill>
                  <a:srgbClr val="000000"/>
                </a:solidFill>
                <a:effectLst/>
                <a:latin typeface="Century Gothic" panose="020B0502020202020204" pitchFamily="34" charset="0"/>
                <a:ea typeface="Calibri" panose="020F0502020204030204" pitchFamily="34" charset="0"/>
              </a:rPr>
              <a:t> a </a:t>
            </a:r>
            <a:r>
              <a:rPr lang="de-AT" sz="2000" dirty="0" err="1">
                <a:solidFill>
                  <a:srgbClr val="000000"/>
                </a:solidFill>
                <a:effectLst/>
                <a:latin typeface="Century Gothic" panose="020B0502020202020204" pitchFamily="34" charset="0"/>
                <a:ea typeface="Calibri" panose="020F0502020204030204" pitchFamily="34" charset="0"/>
              </a:rPr>
              <a:t>fixed</a:t>
            </a:r>
            <a:r>
              <a:rPr lang="de-AT" sz="2000" dirty="0">
                <a:solidFill>
                  <a:srgbClr val="000000"/>
                </a:solidFill>
                <a:effectLst/>
                <a:latin typeface="Century Gothic" panose="020B0502020202020204" pitchFamily="34" charset="0"/>
                <a:ea typeface="Calibri" panose="020F0502020204030204" pitchFamily="34" charset="0"/>
              </a:rPr>
              <a:t>-rate </a:t>
            </a:r>
            <a:r>
              <a:rPr lang="de-AT" sz="2000" dirty="0" err="1">
                <a:solidFill>
                  <a:srgbClr val="000000"/>
                </a:solidFill>
                <a:effectLst/>
                <a:latin typeface="Century Gothic" panose="020B0502020202020204" pitchFamily="34" charset="0"/>
                <a:ea typeface="Calibri" panose="020F0502020204030204" pitchFamily="34" charset="0"/>
              </a:rPr>
              <a:t>or</a:t>
            </a:r>
            <a:r>
              <a:rPr lang="de-AT" sz="2000" dirty="0">
                <a:solidFill>
                  <a:srgbClr val="000000"/>
                </a:solidFill>
                <a:effectLst/>
                <a:latin typeface="Century Gothic" panose="020B0502020202020204" pitchFamily="34" charset="0"/>
                <a:ea typeface="Calibri" panose="020F0502020204030204" pitchFamily="34" charset="0"/>
              </a:rPr>
              <a:t> variable-rate </a:t>
            </a:r>
            <a:r>
              <a:rPr lang="de-AT" sz="2000" dirty="0" err="1">
                <a:solidFill>
                  <a:srgbClr val="000000"/>
                </a:solidFill>
                <a:effectLst/>
                <a:latin typeface="Century Gothic" panose="020B0502020202020204" pitchFamily="34" charset="0"/>
                <a:ea typeface="Calibri" panose="020F0502020204030204" pitchFamily="34" charset="0"/>
              </a:rPr>
              <a:t>loan</a:t>
            </a:r>
            <a:r>
              <a:rPr lang="de-AT" sz="2000" dirty="0">
                <a:solidFill>
                  <a:srgbClr val="000000"/>
                </a:solidFill>
                <a:effectLst/>
                <a:latin typeface="Century Gothic" panose="020B0502020202020204" pitchFamily="34" charset="0"/>
                <a:ea typeface="Calibri" panose="020F0502020204030204" pitchFamily="34" charset="0"/>
              </a:rPr>
              <a:t> to </a:t>
            </a:r>
            <a:r>
              <a:rPr lang="de-AT" sz="2000" dirty="0" err="1">
                <a:solidFill>
                  <a:srgbClr val="000000"/>
                </a:solidFill>
                <a:effectLst/>
                <a:latin typeface="Century Gothic" panose="020B0502020202020204" pitchFamily="34" charset="0"/>
                <a:ea typeface="Calibri" panose="020F0502020204030204" pitchFamily="34" charset="0"/>
              </a:rPr>
              <a:t>finance</a:t>
            </a:r>
            <a:r>
              <a:rPr lang="de-AT" sz="2000" dirty="0">
                <a:solidFill>
                  <a:srgbClr val="000000"/>
                </a:solidFill>
                <a:effectLst/>
                <a:latin typeface="Century Gothic" panose="020B0502020202020204" pitchFamily="34" charset="0"/>
                <a:ea typeface="Calibri" panose="020F0502020204030204" pitchFamily="34" charset="0"/>
              </a:rPr>
              <a:t> </a:t>
            </a:r>
            <a:r>
              <a:rPr lang="de-AT" sz="2000" dirty="0" err="1">
                <a:solidFill>
                  <a:srgbClr val="000000"/>
                </a:solidFill>
                <a:effectLst/>
                <a:latin typeface="Century Gothic" panose="020B0502020202020204" pitchFamily="34" charset="0"/>
                <a:ea typeface="Calibri" panose="020F0502020204030204" pitchFamily="34" charset="0"/>
              </a:rPr>
              <a:t>the</a:t>
            </a:r>
            <a:r>
              <a:rPr lang="de-AT" sz="2000" dirty="0">
                <a:solidFill>
                  <a:srgbClr val="000000"/>
                </a:solidFill>
                <a:effectLst/>
                <a:latin typeface="Century Gothic" panose="020B0502020202020204" pitchFamily="34" charset="0"/>
                <a:ea typeface="Calibri" panose="020F0502020204030204" pitchFamily="34" charset="0"/>
              </a:rPr>
              <a:t> </a:t>
            </a:r>
            <a:r>
              <a:rPr lang="de-AT" sz="2000" dirty="0" err="1">
                <a:solidFill>
                  <a:srgbClr val="000000"/>
                </a:solidFill>
                <a:effectLst/>
                <a:latin typeface="Century Gothic" panose="020B0502020202020204" pitchFamily="34" charset="0"/>
                <a:ea typeface="Calibri" panose="020F0502020204030204" pitchFamily="34" charset="0"/>
              </a:rPr>
              <a:t>home</a:t>
            </a:r>
            <a:r>
              <a:rPr lang="de-AT" sz="2000" dirty="0">
                <a:solidFill>
                  <a:srgbClr val="000000"/>
                </a:solidFill>
                <a:effectLst/>
                <a:latin typeface="Century Gothic" panose="020B0502020202020204" pitchFamily="34" charset="0"/>
                <a:ea typeface="Calibri" panose="020F0502020204030204" pitchFamily="34" charset="0"/>
              </a:rPr>
              <a:t> </a:t>
            </a:r>
            <a:r>
              <a:rPr lang="de-AT" sz="2000" dirty="0" err="1">
                <a:solidFill>
                  <a:srgbClr val="000000"/>
                </a:solidFill>
                <a:effectLst/>
                <a:latin typeface="Century Gothic" panose="020B0502020202020204" pitchFamily="34" charset="0"/>
                <a:ea typeface="Calibri" panose="020F0502020204030204" pitchFamily="34" charset="0"/>
              </a:rPr>
              <a:t>renovation</a:t>
            </a:r>
            <a:r>
              <a:rPr lang="de-AT" sz="2000" dirty="0">
                <a:solidFill>
                  <a:srgbClr val="000000"/>
                </a:solidFill>
                <a:effectLst/>
                <a:latin typeface="Century Gothic" panose="020B0502020202020204" pitchFamily="34" charset="0"/>
                <a:ea typeface="Calibri" panose="020F0502020204030204" pitchFamily="34" charset="0"/>
              </a:rPr>
              <a:t>. </a:t>
            </a:r>
            <a:r>
              <a:rPr lang="de-AT" sz="2000" dirty="0" err="1">
                <a:solidFill>
                  <a:srgbClr val="000000"/>
                </a:solidFill>
                <a:effectLst/>
                <a:latin typeface="Century Gothic" panose="020B0502020202020204" pitchFamily="34" charset="0"/>
                <a:ea typeface="Calibri" panose="020F0502020204030204" pitchFamily="34" charset="0"/>
              </a:rPr>
              <a:t>Discuss</a:t>
            </a:r>
            <a:r>
              <a:rPr lang="de-AT" sz="2000" dirty="0">
                <a:solidFill>
                  <a:srgbClr val="000000"/>
                </a:solidFill>
                <a:effectLst/>
                <a:latin typeface="Century Gothic" panose="020B0502020202020204" pitchFamily="34" charset="0"/>
                <a:ea typeface="Calibri" panose="020F0502020204030204" pitchFamily="34" charset="0"/>
              </a:rPr>
              <a:t> </a:t>
            </a:r>
            <a:r>
              <a:rPr lang="de-AT" sz="2000" dirty="0" err="1">
                <a:solidFill>
                  <a:srgbClr val="000000"/>
                </a:solidFill>
                <a:effectLst/>
                <a:latin typeface="Century Gothic" panose="020B0502020202020204" pitchFamily="34" charset="0"/>
                <a:ea typeface="Calibri" panose="020F0502020204030204" pitchFamily="34" charset="0"/>
              </a:rPr>
              <a:t>the</a:t>
            </a:r>
            <a:r>
              <a:rPr lang="de-AT" sz="2000" dirty="0">
                <a:solidFill>
                  <a:srgbClr val="000000"/>
                </a:solidFill>
                <a:effectLst/>
                <a:latin typeface="Century Gothic" panose="020B0502020202020204" pitchFamily="34" charset="0"/>
                <a:ea typeface="Calibri" panose="020F0502020204030204" pitchFamily="34" charset="0"/>
              </a:rPr>
              <a:t> </a:t>
            </a:r>
            <a:r>
              <a:rPr lang="de-AT" sz="2000" dirty="0" err="1">
                <a:solidFill>
                  <a:srgbClr val="000000"/>
                </a:solidFill>
                <a:effectLst/>
                <a:latin typeface="Century Gothic" panose="020B0502020202020204" pitchFamily="34" charset="0"/>
                <a:ea typeface="Calibri" panose="020F0502020204030204" pitchFamily="34" charset="0"/>
              </a:rPr>
              <a:t>advantages</a:t>
            </a:r>
            <a:r>
              <a:rPr lang="de-AT" sz="2000" dirty="0">
                <a:solidFill>
                  <a:srgbClr val="000000"/>
                </a:solidFill>
                <a:effectLst/>
                <a:latin typeface="Century Gothic" panose="020B0502020202020204" pitchFamily="34" charset="0"/>
                <a:ea typeface="Calibri" panose="020F0502020204030204" pitchFamily="34" charset="0"/>
              </a:rPr>
              <a:t> </a:t>
            </a:r>
            <a:r>
              <a:rPr lang="de-AT" sz="2000" dirty="0" err="1">
                <a:solidFill>
                  <a:srgbClr val="000000"/>
                </a:solidFill>
                <a:effectLst/>
                <a:latin typeface="Century Gothic" panose="020B0502020202020204" pitchFamily="34" charset="0"/>
                <a:ea typeface="Calibri" panose="020F0502020204030204" pitchFamily="34" charset="0"/>
              </a:rPr>
              <a:t>of</a:t>
            </a:r>
            <a:r>
              <a:rPr lang="de-AT" sz="2000" dirty="0">
                <a:solidFill>
                  <a:srgbClr val="000000"/>
                </a:solidFill>
                <a:effectLst/>
                <a:latin typeface="Century Gothic" panose="020B0502020202020204" pitchFamily="34" charset="0"/>
                <a:ea typeface="Calibri" panose="020F0502020204030204" pitchFamily="34" charset="0"/>
              </a:rPr>
              <a:t> </a:t>
            </a:r>
            <a:r>
              <a:rPr lang="de-AT" sz="2000" dirty="0" err="1">
                <a:solidFill>
                  <a:srgbClr val="000000"/>
                </a:solidFill>
                <a:effectLst/>
                <a:latin typeface="Century Gothic" panose="020B0502020202020204" pitchFamily="34" charset="0"/>
                <a:ea typeface="Calibri" panose="020F0502020204030204" pitchFamily="34" charset="0"/>
              </a:rPr>
              <a:t>each</a:t>
            </a:r>
            <a:r>
              <a:rPr lang="de-AT" sz="2000" dirty="0">
                <a:solidFill>
                  <a:srgbClr val="000000"/>
                </a:solidFill>
                <a:effectLst/>
                <a:latin typeface="Century Gothic" panose="020B0502020202020204" pitchFamily="34" charset="0"/>
                <a:ea typeface="Calibri" panose="020F0502020204030204" pitchFamily="34" charset="0"/>
              </a:rPr>
              <a:t> </a:t>
            </a:r>
            <a:r>
              <a:rPr lang="de-AT" sz="2000" dirty="0" err="1">
                <a:solidFill>
                  <a:srgbClr val="000000"/>
                </a:solidFill>
                <a:effectLst/>
                <a:latin typeface="Century Gothic" panose="020B0502020202020204" pitchFamily="34" charset="0"/>
                <a:ea typeface="Calibri" panose="020F0502020204030204" pitchFamily="34" charset="0"/>
              </a:rPr>
              <a:t>option</a:t>
            </a:r>
            <a:r>
              <a:rPr lang="de-AT" sz="2000" dirty="0">
                <a:solidFill>
                  <a:srgbClr val="000000"/>
                </a:solidFill>
                <a:effectLst/>
                <a:latin typeface="Century Gothic" panose="020B0502020202020204" pitchFamily="34" charset="0"/>
                <a:ea typeface="Calibri" panose="020F0502020204030204" pitchFamily="34" charset="0"/>
              </a:rPr>
              <a:t> </a:t>
            </a:r>
            <a:r>
              <a:rPr lang="de-AT" sz="2000" dirty="0" err="1">
                <a:solidFill>
                  <a:srgbClr val="000000"/>
                </a:solidFill>
                <a:effectLst/>
                <a:latin typeface="Century Gothic" panose="020B0502020202020204" pitchFamily="34" charset="0"/>
                <a:ea typeface="Calibri" panose="020F0502020204030204" pitchFamily="34" charset="0"/>
              </a:rPr>
              <a:t>considering</a:t>
            </a:r>
            <a:r>
              <a:rPr lang="de-AT" sz="2000" dirty="0">
                <a:solidFill>
                  <a:srgbClr val="000000"/>
                </a:solidFill>
                <a:effectLst/>
                <a:latin typeface="Century Gothic" panose="020B0502020202020204" pitchFamily="34" charset="0"/>
                <a:ea typeface="Calibri" panose="020F0502020204030204" pitchFamily="34" charset="0"/>
              </a:rPr>
              <a:t> </a:t>
            </a:r>
            <a:r>
              <a:rPr lang="de-AT" sz="2000" dirty="0" err="1">
                <a:solidFill>
                  <a:srgbClr val="000000"/>
                </a:solidFill>
                <a:effectLst/>
                <a:latin typeface="Century Gothic" panose="020B0502020202020204" pitchFamily="34" charset="0"/>
                <a:ea typeface="Calibri" panose="020F0502020204030204" pitchFamily="34" charset="0"/>
              </a:rPr>
              <a:t>the</a:t>
            </a:r>
            <a:r>
              <a:rPr lang="de-AT" sz="2000" dirty="0">
                <a:solidFill>
                  <a:srgbClr val="000000"/>
                </a:solidFill>
                <a:effectLst/>
                <a:latin typeface="Century Gothic" panose="020B0502020202020204" pitchFamily="34" charset="0"/>
                <a:ea typeface="Calibri" panose="020F0502020204030204" pitchFamily="34" charset="0"/>
              </a:rPr>
              <a:t> </a:t>
            </a:r>
            <a:r>
              <a:rPr lang="de-AT" sz="2000" dirty="0" err="1">
                <a:solidFill>
                  <a:srgbClr val="000000"/>
                </a:solidFill>
                <a:effectLst/>
                <a:latin typeface="Century Gothic" panose="020B0502020202020204" pitchFamily="34" charset="0"/>
                <a:ea typeface="Calibri" panose="020F0502020204030204" pitchFamily="34" charset="0"/>
              </a:rPr>
              <a:t>short</a:t>
            </a:r>
            <a:r>
              <a:rPr lang="de-AT" sz="2000" dirty="0">
                <a:solidFill>
                  <a:srgbClr val="000000"/>
                </a:solidFill>
                <a:effectLst/>
                <a:latin typeface="Century Gothic" panose="020B0502020202020204" pitchFamily="34" charset="0"/>
                <a:ea typeface="Calibri" panose="020F0502020204030204" pitchFamily="34" charset="0"/>
              </a:rPr>
              <a:t>-term </a:t>
            </a:r>
            <a:r>
              <a:rPr lang="de-AT" sz="2000" dirty="0" err="1">
                <a:solidFill>
                  <a:srgbClr val="000000"/>
                </a:solidFill>
                <a:effectLst/>
                <a:latin typeface="Century Gothic" panose="020B0502020202020204" pitchFamily="34" charset="0"/>
                <a:ea typeface="Calibri" panose="020F0502020204030204" pitchFamily="34" charset="0"/>
              </a:rPr>
              <a:t>nature</a:t>
            </a:r>
            <a:r>
              <a:rPr lang="de-AT" sz="2000" dirty="0">
                <a:solidFill>
                  <a:srgbClr val="000000"/>
                </a:solidFill>
                <a:effectLst/>
                <a:latin typeface="Century Gothic" panose="020B0502020202020204" pitchFamily="34" charset="0"/>
                <a:ea typeface="Calibri" panose="020F0502020204030204" pitchFamily="34" charset="0"/>
              </a:rPr>
              <a:t> </a:t>
            </a:r>
            <a:r>
              <a:rPr lang="de-AT" sz="2000" dirty="0" err="1">
                <a:solidFill>
                  <a:srgbClr val="000000"/>
                </a:solidFill>
                <a:effectLst/>
                <a:latin typeface="Century Gothic" panose="020B0502020202020204" pitchFamily="34" charset="0"/>
                <a:ea typeface="Calibri" panose="020F0502020204030204" pitchFamily="34" charset="0"/>
              </a:rPr>
              <a:t>of</a:t>
            </a:r>
            <a:r>
              <a:rPr lang="de-AT" sz="2000" dirty="0">
                <a:solidFill>
                  <a:srgbClr val="000000"/>
                </a:solidFill>
                <a:effectLst/>
                <a:latin typeface="Century Gothic" panose="020B0502020202020204" pitchFamily="34" charset="0"/>
                <a:ea typeface="Calibri" panose="020F0502020204030204" pitchFamily="34" charset="0"/>
              </a:rPr>
              <a:t> </a:t>
            </a:r>
            <a:r>
              <a:rPr lang="de-AT" sz="2000" dirty="0" err="1">
                <a:solidFill>
                  <a:srgbClr val="000000"/>
                </a:solidFill>
                <a:effectLst/>
                <a:latin typeface="Century Gothic" panose="020B0502020202020204" pitchFamily="34" charset="0"/>
                <a:ea typeface="Calibri" panose="020F0502020204030204" pitchFamily="34" charset="0"/>
              </a:rPr>
              <a:t>the</a:t>
            </a:r>
            <a:r>
              <a:rPr lang="de-AT" sz="2000" dirty="0">
                <a:solidFill>
                  <a:srgbClr val="000000"/>
                </a:solidFill>
                <a:effectLst/>
                <a:latin typeface="Century Gothic" panose="020B0502020202020204" pitchFamily="34" charset="0"/>
                <a:ea typeface="Calibri" panose="020F0502020204030204" pitchFamily="34" charset="0"/>
              </a:rPr>
              <a:t> </a:t>
            </a:r>
            <a:r>
              <a:rPr lang="de-AT" sz="2000" dirty="0" err="1">
                <a:solidFill>
                  <a:srgbClr val="000000"/>
                </a:solidFill>
                <a:effectLst/>
                <a:latin typeface="Century Gothic" panose="020B0502020202020204" pitchFamily="34" charset="0"/>
                <a:ea typeface="Calibri" panose="020F0502020204030204" pitchFamily="34" charset="0"/>
              </a:rPr>
              <a:t>loan</a:t>
            </a:r>
            <a:r>
              <a:rPr lang="de-AT" sz="2000" dirty="0">
                <a:solidFill>
                  <a:srgbClr val="000000"/>
                </a:solidFill>
                <a:effectLst/>
                <a:latin typeface="Century Gothic" panose="020B0502020202020204" pitchFamily="34" charset="0"/>
                <a:ea typeface="Calibri" panose="020F0502020204030204" pitchFamily="34" charset="0"/>
              </a:rPr>
              <a:t> and potential </a:t>
            </a:r>
            <a:r>
              <a:rPr lang="de-AT" sz="2000" dirty="0" err="1">
                <a:solidFill>
                  <a:srgbClr val="000000"/>
                </a:solidFill>
                <a:effectLst/>
                <a:latin typeface="Century Gothic" panose="020B0502020202020204" pitchFamily="34" charset="0"/>
                <a:ea typeface="Calibri" panose="020F0502020204030204" pitchFamily="34" charset="0"/>
              </a:rPr>
              <a:t>interest</a:t>
            </a:r>
            <a:r>
              <a:rPr lang="de-AT" sz="2000" dirty="0">
                <a:solidFill>
                  <a:srgbClr val="000000"/>
                </a:solidFill>
                <a:effectLst/>
                <a:latin typeface="Century Gothic" panose="020B0502020202020204" pitchFamily="34" charset="0"/>
                <a:ea typeface="Calibri" panose="020F0502020204030204" pitchFamily="34" charset="0"/>
              </a:rPr>
              <a:t> rate </a:t>
            </a:r>
            <a:r>
              <a:rPr lang="de-AT" sz="2000" dirty="0" err="1">
                <a:solidFill>
                  <a:srgbClr val="000000"/>
                </a:solidFill>
                <a:effectLst/>
                <a:latin typeface="Century Gothic" panose="020B0502020202020204" pitchFamily="34" charset="0"/>
                <a:ea typeface="Calibri" panose="020F0502020204030204" pitchFamily="34" charset="0"/>
              </a:rPr>
              <a:t>fluctuations</a:t>
            </a:r>
            <a:r>
              <a:rPr lang="de-AT" sz="2000" dirty="0">
                <a:solidFill>
                  <a:srgbClr val="000000"/>
                </a:solidFill>
                <a:effectLst/>
                <a:latin typeface="Century Gothic" panose="020B0502020202020204" pitchFamily="34" charset="0"/>
                <a:ea typeface="Calibri" panose="020F0502020204030204" pitchFamily="34" charset="0"/>
              </a:rPr>
              <a:t>.</a:t>
            </a:r>
            <a:endParaRPr lang="de-AT" sz="2000" dirty="0">
              <a:latin typeface="Century Gothic" panose="020B0502020202020204" pitchFamily="34" charset="0"/>
            </a:endParaRPr>
          </a:p>
        </p:txBody>
      </p:sp>
      <p:pic>
        <p:nvPicPr>
          <p:cNvPr id="13" name="Grafik 12" descr="Ein Bild, das Im Haus, Wand, Arbeitsfläche, Waschbecken enthält.&#10;&#10;Automatisch generierte Beschreibung">
            <a:extLst>
              <a:ext uri="{FF2B5EF4-FFF2-40B4-BE49-F238E27FC236}">
                <a16:creationId xmlns:a16="http://schemas.microsoft.com/office/drawing/2014/main" id="{EA9535FA-6C0A-CBBD-7994-FFA23DC8717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145640" y="2140516"/>
            <a:ext cx="2816898" cy="2213613"/>
          </a:xfrm>
          <a:prstGeom prst="rect">
            <a:avLst/>
          </a:prstGeom>
        </p:spPr>
      </p:pic>
    </p:spTree>
    <p:extLst>
      <p:ext uri="{BB962C8B-B14F-4D97-AF65-F5344CB8AC3E}">
        <p14:creationId xmlns:p14="http://schemas.microsoft.com/office/powerpoint/2010/main" val="4287382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9DE7D67E-F630-759C-8068-6D740A4C9DBD}"/>
            </a:ext>
          </a:extLst>
        </p:cNvPr>
        <p:cNvGrpSpPr/>
        <p:nvPr/>
      </p:nvGrpSpPr>
      <p:grpSpPr>
        <a:xfrm>
          <a:off x="0" y="0"/>
          <a:ext cx="0" cy="0"/>
          <a:chOff x="0" y="0"/>
          <a:chExt cx="0" cy="0"/>
        </a:xfrm>
      </p:grpSpPr>
      <p:sp>
        <p:nvSpPr>
          <p:cNvPr id="198" name="Google Shape;198;p4">
            <a:extLst>
              <a:ext uri="{FF2B5EF4-FFF2-40B4-BE49-F238E27FC236}">
                <a16:creationId xmlns:a16="http://schemas.microsoft.com/office/drawing/2014/main" id="{02F79A2E-3E9C-89FE-F360-1E434D5E120B}"/>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76F67C48-13F6-DCBA-BF15-6D9CB08A7C83}"/>
              </a:ext>
            </a:extLst>
          </p:cNvPr>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A70931C4-21BC-6618-5F0C-4676AF7C31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E903F496-0BA7-6CCC-A8AC-A9F3CBF90986}"/>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127C7A11-1FDB-F7A6-D46B-116A334EB5FC}"/>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58A421CB-3958-400E-0FA7-B3D6F3DF0EDC}"/>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FIXED VS. VARIABLE RATE DECISION MAKING</a:t>
            </a:r>
            <a:endParaRPr sz="3200" dirty="0">
              <a:solidFill>
                <a:schemeClr val="bg1"/>
              </a:solidFill>
              <a:latin typeface="Century Gothic" panose="020B0502020202020204" pitchFamily="34" charset="0"/>
              <a:ea typeface="Calibri"/>
              <a:cs typeface="Calibri" panose="020F0502020204030204" pitchFamily="34" charset="0"/>
              <a:sym typeface="Calibri"/>
            </a:endParaRPr>
          </a:p>
        </p:txBody>
      </p:sp>
      <p:sp>
        <p:nvSpPr>
          <p:cNvPr id="14" name="Textfeld 13">
            <a:extLst>
              <a:ext uri="{FF2B5EF4-FFF2-40B4-BE49-F238E27FC236}">
                <a16:creationId xmlns:a16="http://schemas.microsoft.com/office/drawing/2014/main" id="{AEC16112-F5F1-965B-AF8F-29E2A3529826}"/>
              </a:ext>
            </a:extLst>
          </p:cNvPr>
          <p:cNvSpPr txBox="1"/>
          <p:nvPr/>
        </p:nvSpPr>
        <p:spPr>
          <a:xfrm>
            <a:off x="124170" y="1701112"/>
            <a:ext cx="8931453" cy="2523768"/>
          </a:xfrm>
          <a:prstGeom prst="rect">
            <a:avLst/>
          </a:prstGeom>
          <a:noFill/>
        </p:spPr>
        <p:txBody>
          <a:bodyPr wrap="square" rtlCol="0">
            <a:spAutoFit/>
          </a:bodyPr>
          <a:lstStyle/>
          <a:p>
            <a:r>
              <a:rPr lang="de-AT" sz="200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Scenario 4: </a:t>
            </a:r>
            <a:r>
              <a:rPr lang="de-AT" sz="2000" b="1"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Consolidating</a:t>
            </a:r>
            <a:r>
              <a:rPr lang="de-AT" sz="200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b="1"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Debt</a:t>
            </a:r>
            <a:endParaRPr lang="de-AT" sz="2000" b="1" dirty="0">
              <a:effectLst/>
              <a:latin typeface="Century Gothic" panose="020B0502020202020204" pitchFamily="34" charset="0"/>
              <a:ea typeface="Calibri" panose="020F0502020204030204" pitchFamily="34" charset="0"/>
              <a:cs typeface="Times New Roman" panose="02020603050405020304" pitchFamily="18" charset="0"/>
            </a:endParaRPr>
          </a:p>
          <a:p>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de-AT" sz="2000" dirty="0">
              <a:effectLst/>
              <a:latin typeface="Century Gothic" panose="020B0502020202020204" pitchFamily="34" charset="0"/>
              <a:ea typeface="Calibri" panose="020F0502020204030204" pitchFamily="34" charset="0"/>
              <a:cs typeface="Times New Roman" panose="02020603050405020304" pitchFamily="18" charset="0"/>
            </a:endParaRPr>
          </a:p>
          <a:p>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Considerations</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de-AT" sz="2000" dirty="0">
              <a:effectLst/>
              <a:latin typeface="Century Gothic" panose="020B0502020202020204" pitchFamily="34" charset="0"/>
              <a:ea typeface="Calibri" panose="020F0502020204030204" pitchFamily="34" charset="0"/>
              <a:cs typeface="Times New Roman" panose="02020603050405020304" pitchFamily="18" charset="0"/>
            </a:endParaRPr>
          </a:p>
          <a:p>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You're</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consolidating</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high-</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interest</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credit</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card</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debt</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into</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single</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loan</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de-AT" sz="2000" dirty="0">
              <a:effectLst/>
              <a:latin typeface="Century Gothic" panose="020B0502020202020204" pitchFamily="34" charset="0"/>
              <a:ea typeface="Calibri" panose="020F0502020204030204" pitchFamily="34" charset="0"/>
              <a:cs typeface="Times New Roman" panose="02020603050405020304" pitchFamily="18" charset="0"/>
            </a:endParaRPr>
          </a:p>
          <a:p>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You</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want</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to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pay</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off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the</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debt</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as</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quickly</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as</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possible.</a:t>
            </a:r>
            <a:endParaRPr lang="de-AT" sz="2000" dirty="0">
              <a:effectLst/>
              <a:latin typeface="Century Gothic" panose="020B0502020202020204" pitchFamily="34" charset="0"/>
              <a:ea typeface="Calibri" panose="020F0502020204030204" pitchFamily="34" charset="0"/>
              <a:cs typeface="Times New Roman" panose="02020603050405020304" pitchFamily="18" charset="0"/>
            </a:endParaRPr>
          </a:p>
          <a:p>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 Interest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rates</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are</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historic</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lows</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but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could</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increase</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in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the</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0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future</a:t>
            </a:r>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de-AT" sz="2000" dirty="0">
              <a:effectLst/>
              <a:latin typeface="Century Gothic" panose="020B0502020202020204" pitchFamily="34" charset="0"/>
              <a:ea typeface="Calibri" panose="020F0502020204030204" pitchFamily="34" charset="0"/>
              <a:cs typeface="Times New Roman" panose="02020603050405020304" pitchFamily="18" charset="0"/>
            </a:endParaRPr>
          </a:p>
          <a:p>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de-AT" sz="2000" dirty="0">
              <a:effectLst/>
              <a:latin typeface="Century Gothic" panose="020B0502020202020204" pitchFamily="34" charset="0"/>
              <a:ea typeface="Calibri" panose="020F0502020204030204" pitchFamily="34" charset="0"/>
              <a:cs typeface="Times New Roman" panose="02020603050405020304" pitchFamily="18" charset="0"/>
            </a:endParaRPr>
          </a:p>
          <a:p>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feld 14">
            <a:extLst>
              <a:ext uri="{FF2B5EF4-FFF2-40B4-BE49-F238E27FC236}">
                <a16:creationId xmlns:a16="http://schemas.microsoft.com/office/drawing/2014/main" id="{BFDFC5F5-17DD-3129-AAA2-ADE4DAEFCE66}"/>
              </a:ext>
            </a:extLst>
          </p:cNvPr>
          <p:cNvSpPr txBox="1"/>
          <p:nvPr/>
        </p:nvSpPr>
        <p:spPr>
          <a:xfrm>
            <a:off x="124170" y="4462792"/>
            <a:ext cx="11732366" cy="1015663"/>
          </a:xfrm>
          <a:prstGeom prst="rect">
            <a:avLst/>
          </a:prstGeom>
          <a:noFill/>
        </p:spPr>
        <p:txBody>
          <a:bodyPr wrap="square" rtlCol="0">
            <a:spAutoFit/>
          </a:bodyPr>
          <a:lstStyle/>
          <a:p>
            <a:pPr algn="ctr"/>
            <a:r>
              <a:rPr lang="de-AT" sz="2000" dirty="0" err="1">
                <a:solidFill>
                  <a:srgbClr val="000000"/>
                </a:solidFill>
                <a:effectLst/>
                <a:latin typeface="Century Gothic" panose="020B0502020202020204" pitchFamily="34" charset="0"/>
                <a:ea typeface="Calibri" panose="020F0502020204030204" pitchFamily="34" charset="0"/>
              </a:rPr>
              <a:t>Determine</a:t>
            </a:r>
            <a:r>
              <a:rPr lang="de-AT" sz="2000" dirty="0">
                <a:solidFill>
                  <a:srgbClr val="000000"/>
                </a:solidFill>
                <a:effectLst/>
                <a:latin typeface="Century Gothic" panose="020B0502020202020204" pitchFamily="34" charset="0"/>
                <a:ea typeface="Calibri" panose="020F0502020204030204" pitchFamily="34" charset="0"/>
              </a:rPr>
              <a:t> </a:t>
            </a:r>
            <a:r>
              <a:rPr lang="de-AT" sz="2000" dirty="0" err="1">
                <a:solidFill>
                  <a:srgbClr val="000000"/>
                </a:solidFill>
                <a:effectLst/>
                <a:latin typeface="Century Gothic" panose="020B0502020202020204" pitchFamily="34" charset="0"/>
                <a:ea typeface="Calibri" panose="020F0502020204030204" pitchFamily="34" charset="0"/>
              </a:rPr>
              <a:t>whether</a:t>
            </a:r>
            <a:r>
              <a:rPr lang="de-AT" sz="2000" dirty="0">
                <a:solidFill>
                  <a:srgbClr val="000000"/>
                </a:solidFill>
                <a:effectLst/>
                <a:latin typeface="Century Gothic" panose="020B0502020202020204" pitchFamily="34" charset="0"/>
                <a:ea typeface="Calibri" panose="020F0502020204030204" pitchFamily="34" charset="0"/>
              </a:rPr>
              <a:t> to </a:t>
            </a:r>
            <a:r>
              <a:rPr lang="de-AT" sz="2000" dirty="0" err="1">
                <a:solidFill>
                  <a:srgbClr val="000000"/>
                </a:solidFill>
                <a:effectLst/>
                <a:latin typeface="Century Gothic" panose="020B0502020202020204" pitchFamily="34" charset="0"/>
                <a:ea typeface="Calibri" panose="020F0502020204030204" pitchFamily="34" charset="0"/>
              </a:rPr>
              <a:t>use</a:t>
            </a:r>
            <a:r>
              <a:rPr lang="de-AT" sz="2000" dirty="0">
                <a:solidFill>
                  <a:srgbClr val="000000"/>
                </a:solidFill>
                <a:effectLst/>
                <a:latin typeface="Century Gothic" panose="020B0502020202020204" pitchFamily="34" charset="0"/>
                <a:ea typeface="Calibri" panose="020F0502020204030204" pitchFamily="34" charset="0"/>
              </a:rPr>
              <a:t> a </a:t>
            </a:r>
            <a:r>
              <a:rPr lang="de-AT" sz="2000" dirty="0" err="1">
                <a:solidFill>
                  <a:srgbClr val="000000"/>
                </a:solidFill>
                <a:effectLst/>
                <a:latin typeface="Century Gothic" panose="020B0502020202020204" pitchFamily="34" charset="0"/>
                <a:ea typeface="Calibri" panose="020F0502020204030204" pitchFamily="34" charset="0"/>
              </a:rPr>
              <a:t>fixed</a:t>
            </a:r>
            <a:r>
              <a:rPr lang="de-AT" sz="2000" dirty="0">
                <a:solidFill>
                  <a:srgbClr val="000000"/>
                </a:solidFill>
                <a:effectLst/>
                <a:latin typeface="Century Gothic" panose="020B0502020202020204" pitchFamily="34" charset="0"/>
                <a:ea typeface="Calibri" panose="020F0502020204030204" pitchFamily="34" charset="0"/>
              </a:rPr>
              <a:t>-rate </a:t>
            </a:r>
            <a:r>
              <a:rPr lang="de-AT" sz="2000" dirty="0" err="1">
                <a:solidFill>
                  <a:srgbClr val="000000"/>
                </a:solidFill>
                <a:effectLst/>
                <a:latin typeface="Century Gothic" panose="020B0502020202020204" pitchFamily="34" charset="0"/>
                <a:ea typeface="Calibri" panose="020F0502020204030204" pitchFamily="34" charset="0"/>
              </a:rPr>
              <a:t>or</a:t>
            </a:r>
            <a:r>
              <a:rPr lang="de-AT" sz="2000" dirty="0">
                <a:solidFill>
                  <a:srgbClr val="000000"/>
                </a:solidFill>
                <a:effectLst/>
                <a:latin typeface="Century Gothic" panose="020B0502020202020204" pitchFamily="34" charset="0"/>
                <a:ea typeface="Calibri" panose="020F0502020204030204" pitchFamily="34" charset="0"/>
              </a:rPr>
              <a:t> variable-rate </a:t>
            </a:r>
            <a:r>
              <a:rPr lang="de-AT" sz="2000" dirty="0" err="1">
                <a:solidFill>
                  <a:srgbClr val="000000"/>
                </a:solidFill>
                <a:effectLst/>
                <a:latin typeface="Century Gothic" panose="020B0502020202020204" pitchFamily="34" charset="0"/>
                <a:ea typeface="Calibri" panose="020F0502020204030204" pitchFamily="34" charset="0"/>
              </a:rPr>
              <a:t>loan</a:t>
            </a:r>
            <a:r>
              <a:rPr lang="de-AT" sz="2000" dirty="0">
                <a:solidFill>
                  <a:srgbClr val="000000"/>
                </a:solidFill>
                <a:effectLst/>
                <a:latin typeface="Century Gothic" panose="020B0502020202020204" pitchFamily="34" charset="0"/>
                <a:ea typeface="Calibri" panose="020F0502020204030204" pitchFamily="34" charset="0"/>
              </a:rPr>
              <a:t> </a:t>
            </a:r>
            <a:r>
              <a:rPr lang="de-AT" sz="2000" dirty="0" err="1">
                <a:solidFill>
                  <a:srgbClr val="000000"/>
                </a:solidFill>
                <a:effectLst/>
                <a:latin typeface="Century Gothic" panose="020B0502020202020204" pitchFamily="34" charset="0"/>
                <a:ea typeface="Calibri" panose="020F0502020204030204" pitchFamily="34" charset="0"/>
              </a:rPr>
              <a:t>for</a:t>
            </a:r>
            <a:r>
              <a:rPr lang="de-AT" sz="2000" dirty="0">
                <a:solidFill>
                  <a:srgbClr val="000000"/>
                </a:solidFill>
                <a:effectLst/>
                <a:latin typeface="Century Gothic" panose="020B0502020202020204" pitchFamily="34" charset="0"/>
                <a:ea typeface="Calibri" panose="020F0502020204030204" pitchFamily="34" charset="0"/>
              </a:rPr>
              <a:t> </a:t>
            </a:r>
            <a:r>
              <a:rPr lang="de-AT" sz="2000" dirty="0" err="1">
                <a:solidFill>
                  <a:srgbClr val="000000"/>
                </a:solidFill>
                <a:effectLst/>
                <a:latin typeface="Century Gothic" panose="020B0502020202020204" pitchFamily="34" charset="0"/>
                <a:ea typeface="Calibri" panose="020F0502020204030204" pitchFamily="34" charset="0"/>
              </a:rPr>
              <a:t>debt</a:t>
            </a:r>
            <a:r>
              <a:rPr lang="de-AT" sz="2000" dirty="0">
                <a:solidFill>
                  <a:srgbClr val="000000"/>
                </a:solidFill>
                <a:effectLst/>
                <a:latin typeface="Century Gothic" panose="020B0502020202020204" pitchFamily="34" charset="0"/>
                <a:ea typeface="Calibri" panose="020F0502020204030204" pitchFamily="34" charset="0"/>
              </a:rPr>
              <a:t> </a:t>
            </a:r>
            <a:r>
              <a:rPr lang="de-AT" sz="2000" dirty="0" err="1">
                <a:solidFill>
                  <a:srgbClr val="000000"/>
                </a:solidFill>
                <a:effectLst/>
                <a:latin typeface="Century Gothic" panose="020B0502020202020204" pitchFamily="34" charset="0"/>
                <a:ea typeface="Calibri" panose="020F0502020204030204" pitchFamily="34" charset="0"/>
              </a:rPr>
              <a:t>consolidation</a:t>
            </a:r>
            <a:r>
              <a:rPr lang="de-AT" sz="2000" dirty="0">
                <a:solidFill>
                  <a:srgbClr val="000000"/>
                </a:solidFill>
                <a:effectLst/>
                <a:latin typeface="Century Gothic" panose="020B0502020202020204" pitchFamily="34" charset="0"/>
                <a:ea typeface="Calibri" panose="020F0502020204030204" pitchFamily="34" charset="0"/>
              </a:rPr>
              <a:t>. </a:t>
            </a:r>
            <a:r>
              <a:rPr lang="de-AT" sz="2000" dirty="0" err="1">
                <a:solidFill>
                  <a:srgbClr val="000000"/>
                </a:solidFill>
                <a:effectLst/>
                <a:latin typeface="Century Gothic" panose="020B0502020202020204" pitchFamily="34" charset="0"/>
                <a:ea typeface="Calibri" panose="020F0502020204030204" pitchFamily="34" charset="0"/>
              </a:rPr>
              <a:t>Explain</a:t>
            </a:r>
            <a:r>
              <a:rPr lang="de-AT" sz="2000" dirty="0">
                <a:solidFill>
                  <a:srgbClr val="000000"/>
                </a:solidFill>
                <a:effectLst/>
                <a:latin typeface="Century Gothic" panose="020B0502020202020204" pitchFamily="34" charset="0"/>
                <a:ea typeface="Calibri" panose="020F0502020204030204" pitchFamily="34" charset="0"/>
              </a:rPr>
              <a:t> </a:t>
            </a:r>
            <a:r>
              <a:rPr lang="de-AT" sz="2000" dirty="0" err="1">
                <a:solidFill>
                  <a:srgbClr val="000000"/>
                </a:solidFill>
                <a:effectLst/>
                <a:latin typeface="Century Gothic" panose="020B0502020202020204" pitchFamily="34" charset="0"/>
                <a:ea typeface="Calibri" panose="020F0502020204030204" pitchFamily="34" charset="0"/>
              </a:rPr>
              <a:t>your</a:t>
            </a:r>
            <a:r>
              <a:rPr lang="de-AT" sz="2000" dirty="0">
                <a:solidFill>
                  <a:srgbClr val="000000"/>
                </a:solidFill>
                <a:effectLst/>
                <a:latin typeface="Century Gothic" panose="020B0502020202020204" pitchFamily="34" charset="0"/>
                <a:ea typeface="Calibri" panose="020F0502020204030204" pitchFamily="34" charset="0"/>
              </a:rPr>
              <a:t> </a:t>
            </a:r>
            <a:r>
              <a:rPr lang="de-AT" sz="2000" dirty="0" err="1">
                <a:solidFill>
                  <a:srgbClr val="000000"/>
                </a:solidFill>
                <a:effectLst/>
                <a:latin typeface="Century Gothic" panose="020B0502020202020204" pitchFamily="34" charset="0"/>
                <a:ea typeface="Calibri" panose="020F0502020204030204" pitchFamily="34" charset="0"/>
              </a:rPr>
              <a:t>decision</a:t>
            </a:r>
            <a:r>
              <a:rPr lang="de-AT" sz="2000" dirty="0">
                <a:solidFill>
                  <a:srgbClr val="000000"/>
                </a:solidFill>
                <a:effectLst/>
                <a:latin typeface="Century Gothic" panose="020B0502020202020204" pitchFamily="34" charset="0"/>
                <a:ea typeface="Calibri" panose="020F0502020204030204" pitchFamily="34" charset="0"/>
              </a:rPr>
              <a:t> </a:t>
            </a:r>
            <a:r>
              <a:rPr lang="de-AT" sz="2000" dirty="0" err="1">
                <a:solidFill>
                  <a:srgbClr val="000000"/>
                </a:solidFill>
                <a:effectLst/>
                <a:latin typeface="Century Gothic" panose="020B0502020202020204" pitchFamily="34" charset="0"/>
                <a:ea typeface="Calibri" panose="020F0502020204030204" pitchFamily="34" charset="0"/>
              </a:rPr>
              <a:t>considering</a:t>
            </a:r>
            <a:r>
              <a:rPr lang="de-AT" sz="2000" dirty="0">
                <a:solidFill>
                  <a:srgbClr val="000000"/>
                </a:solidFill>
                <a:effectLst/>
                <a:latin typeface="Century Gothic" panose="020B0502020202020204" pitchFamily="34" charset="0"/>
                <a:ea typeface="Calibri" panose="020F0502020204030204" pitchFamily="34" charset="0"/>
              </a:rPr>
              <a:t> </a:t>
            </a:r>
            <a:r>
              <a:rPr lang="de-AT" sz="2000" dirty="0" err="1">
                <a:solidFill>
                  <a:srgbClr val="000000"/>
                </a:solidFill>
                <a:effectLst/>
                <a:latin typeface="Century Gothic" panose="020B0502020202020204" pitchFamily="34" charset="0"/>
                <a:ea typeface="Calibri" panose="020F0502020204030204" pitchFamily="34" charset="0"/>
              </a:rPr>
              <a:t>the</a:t>
            </a:r>
            <a:r>
              <a:rPr lang="de-AT" sz="2000" dirty="0">
                <a:solidFill>
                  <a:srgbClr val="000000"/>
                </a:solidFill>
                <a:effectLst/>
                <a:latin typeface="Century Gothic" panose="020B0502020202020204" pitchFamily="34" charset="0"/>
                <a:ea typeface="Calibri" panose="020F0502020204030204" pitchFamily="34" charset="0"/>
              </a:rPr>
              <a:t> </a:t>
            </a:r>
            <a:r>
              <a:rPr lang="de-AT" sz="2000" dirty="0" err="1">
                <a:solidFill>
                  <a:srgbClr val="000000"/>
                </a:solidFill>
                <a:effectLst/>
                <a:latin typeface="Century Gothic" panose="020B0502020202020204" pitchFamily="34" charset="0"/>
                <a:ea typeface="Calibri" panose="020F0502020204030204" pitchFamily="34" charset="0"/>
              </a:rPr>
              <a:t>goal</a:t>
            </a:r>
            <a:r>
              <a:rPr lang="de-AT" sz="2000" dirty="0">
                <a:solidFill>
                  <a:srgbClr val="000000"/>
                </a:solidFill>
                <a:effectLst/>
                <a:latin typeface="Century Gothic" panose="020B0502020202020204" pitchFamily="34" charset="0"/>
                <a:ea typeface="Calibri" panose="020F0502020204030204" pitchFamily="34" charset="0"/>
              </a:rPr>
              <a:t> </a:t>
            </a:r>
            <a:r>
              <a:rPr lang="de-AT" sz="2000" dirty="0" err="1">
                <a:solidFill>
                  <a:srgbClr val="000000"/>
                </a:solidFill>
                <a:effectLst/>
                <a:latin typeface="Century Gothic" panose="020B0502020202020204" pitchFamily="34" charset="0"/>
                <a:ea typeface="Calibri" panose="020F0502020204030204" pitchFamily="34" charset="0"/>
              </a:rPr>
              <a:t>of</a:t>
            </a:r>
            <a:r>
              <a:rPr lang="de-AT" sz="2000" dirty="0">
                <a:solidFill>
                  <a:srgbClr val="000000"/>
                </a:solidFill>
                <a:effectLst/>
                <a:latin typeface="Century Gothic" panose="020B0502020202020204" pitchFamily="34" charset="0"/>
                <a:ea typeface="Calibri" panose="020F0502020204030204" pitchFamily="34" charset="0"/>
              </a:rPr>
              <a:t> </a:t>
            </a:r>
            <a:r>
              <a:rPr lang="de-AT" sz="2000" dirty="0" err="1">
                <a:solidFill>
                  <a:srgbClr val="000000"/>
                </a:solidFill>
                <a:effectLst/>
                <a:latin typeface="Century Gothic" panose="020B0502020202020204" pitchFamily="34" charset="0"/>
                <a:ea typeface="Calibri" panose="020F0502020204030204" pitchFamily="34" charset="0"/>
              </a:rPr>
              <a:t>paying</a:t>
            </a:r>
            <a:r>
              <a:rPr lang="de-AT" sz="2000" dirty="0">
                <a:solidFill>
                  <a:srgbClr val="000000"/>
                </a:solidFill>
                <a:effectLst/>
                <a:latin typeface="Century Gothic" panose="020B0502020202020204" pitchFamily="34" charset="0"/>
                <a:ea typeface="Calibri" panose="020F0502020204030204" pitchFamily="34" charset="0"/>
              </a:rPr>
              <a:t> off </a:t>
            </a:r>
            <a:r>
              <a:rPr lang="de-AT" sz="2000" dirty="0" err="1">
                <a:solidFill>
                  <a:srgbClr val="000000"/>
                </a:solidFill>
                <a:effectLst/>
                <a:latin typeface="Century Gothic" panose="020B0502020202020204" pitchFamily="34" charset="0"/>
                <a:ea typeface="Calibri" panose="020F0502020204030204" pitchFamily="34" charset="0"/>
              </a:rPr>
              <a:t>the</a:t>
            </a:r>
            <a:r>
              <a:rPr lang="de-AT" sz="2000" dirty="0">
                <a:solidFill>
                  <a:srgbClr val="000000"/>
                </a:solidFill>
                <a:effectLst/>
                <a:latin typeface="Century Gothic" panose="020B0502020202020204" pitchFamily="34" charset="0"/>
                <a:ea typeface="Calibri" panose="020F0502020204030204" pitchFamily="34" charset="0"/>
              </a:rPr>
              <a:t> </a:t>
            </a:r>
            <a:r>
              <a:rPr lang="de-AT" sz="2000" dirty="0" err="1">
                <a:solidFill>
                  <a:srgbClr val="000000"/>
                </a:solidFill>
                <a:effectLst/>
                <a:latin typeface="Century Gothic" panose="020B0502020202020204" pitchFamily="34" charset="0"/>
                <a:ea typeface="Calibri" panose="020F0502020204030204" pitchFamily="34" charset="0"/>
              </a:rPr>
              <a:t>debt</a:t>
            </a:r>
            <a:r>
              <a:rPr lang="de-AT" sz="2000" dirty="0">
                <a:solidFill>
                  <a:srgbClr val="000000"/>
                </a:solidFill>
                <a:effectLst/>
                <a:latin typeface="Century Gothic" panose="020B0502020202020204" pitchFamily="34" charset="0"/>
                <a:ea typeface="Calibri" panose="020F0502020204030204" pitchFamily="34" charset="0"/>
              </a:rPr>
              <a:t> </a:t>
            </a:r>
            <a:r>
              <a:rPr lang="de-AT" sz="2000" dirty="0" err="1">
                <a:solidFill>
                  <a:srgbClr val="000000"/>
                </a:solidFill>
                <a:effectLst/>
                <a:latin typeface="Century Gothic" panose="020B0502020202020204" pitchFamily="34" charset="0"/>
                <a:ea typeface="Calibri" panose="020F0502020204030204" pitchFamily="34" charset="0"/>
              </a:rPr>
              <a:t>quickly</a:t>
            </a:r>
            <a:r>
              <a:rPr lang="de-AT" sz="2000" dirty="0">
                <a:solidFill>
                  <a:srgbClr val="000000"/>
                </a:solidFill>
                <a:effectLst/>
                <a:latin typeface="Century Gothic" panose="020B0502020202020204" pitchFamily="34" charset="0"/>
                <a:ea typeface="Calibri" panose="020F0502020204030204" pitchFamily="34" charset="0"/>
              </a:rPr>
              <a:t> and potential </a:t>
            </a:r>
            <a:r>
              <a:rPr lang="de-AT" sz="2000" dirty="0" err="1">
                <a:solidFill>
                  <a:srgbClr val="000000"/>
                </a:solidFill>
                <a:effectLst/>
                <a:latin typeface="Century Gothic" panose="020B0502020202020204" pitchFamily="34" charset="0"/>
                <a:ea typeface="Calibri" panose="020F0502020204030204" pitchFamily="34" charset="0"/>
              </a:rPr>
              <a:t>interest</a:t>
            </a:r>
            <a:r>
              <a:rPr lang="de-AT" sz="2000" dirty="0">
                <a:solidFill>
                  <a:srgbClr val="000000"/>
                </a:solidFill>
                <a:effectLst/>
                <a:latin typeface="Century Gothic" panose="020B0502020202020204" pitchFamily="34" charset="0"/>
                <a:ea typeface="Calibri" panose="020F0502020204030204" pitchFamily="34" charset="0"/>
              </a:rPr>
              <a:t> rate </a:t>
            </a:r>
            <a:r>
              <a:rPr lang="de-AT" sz="2000" dirty="0" err="1">
                <a:solidFill>
                  <a:srgbClr val="000000"/>
                </a:solidFill>
                <a:effectLst/>
                <a:latin typeface="Century Gothic" panose="020B0502020202020204" pitchFamily="34" charset="0"/>
                <a:ea typeface="Calibri" panose="020F0502020204030204" pitchFamily="34" charset="0"/>
              </a:rPr>
              <a:t>changes</a:t>
            </a:r>
            <a:r>
              <a:rPr lang="de-AT" sz="2000" dirty="0">
                <a:solidFill>
                  <a:srgbClr val="000000"/>
                </a:solidFill>
                <a:effectLst/>
                <a:latin typeface="Century Gothic" panose="020B0502020202020204" pitchFamily="34" charset="0"/>
                <a:ea typeface="Calibri" panose="020F0502020204030204" pitchFamily="34" charset="0"/>
              </a:rPr>
              <a:t>.</a:t>
            </a:r>
            <a:endParaRPr lang="de-AT" sz="2000" dirty="0">
              <a:latin typeface="Century Gothic" panose="020B0502020202020204" pitchFamily="34" charset="0"/>
            </a:endParaRPr>
          </a:p>
        </p:txBody>
      </p:sp>
      <p:pic>
        <p:nvPicPr>
          <p:cNvPr id="3" name="Grafik 2" descr="Ein Bild, das Text, Design, Typografie, Schrift enthält.&#10;&#10;Automatisch generierte Beschreibung">
            <a:extLst>
              <a:ext uri="{FF2B5EF4-FFF2-40B4-BE49-F238E27FC236}">
                <a16:creationId xmlns:a16="http://schemas.microsoft.com/office/drawing/2014/main" id="{E9D9E49D-4BA7-24C6-736B-6316C4EB1E75}"/>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055623" y="2215606"/>
            <a:ext cx="2974964" cy="1798201"/>
          </a:xfrm>
          <a:prstGeom prst="rect">
            <a:avLst/>
          </a:prstGeom>
        </p:spPr>
      </p:pic>
    </p:spTree>
    <p:extLst>
      <p:ext uri="{BB962C8B-B14F-4D97-AF65-F5344CB8AC3E}">
        <p14:creationId xmlns:p14="http://schemas.microsoft.com/office/powerpoint/2010/main" val="3389795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5"/>
        <p:cNvGrpSpPr/>
        <p:nvPr/>
      </p:nvGrpSpPr>
      <p:grpSpPr>
        <a:xfrm>
          <a:off x="0" y="0"/>
          <a:ext cx="0" cy="0"/>
          <a:chOff x="0" y="0"/>
          <a:chExt cx="0" cy="0"/>
        </a:xfrm>
      </p:grpSpPr>
      <p:grpSp>
        <p:nvGrpSpPr>
          <p:cNvPr id="253" name="Group 252">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54" name="Rectangle 253">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F1470231-58AF-954F-B8BF-45E2BA133EFA}"/>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D44B397E-F244-4E0E-AD69-B44D64A6FF58}"/>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SI" sz="3200"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TYPES OF LOAN</a:t>
            </a:r>
            <a:endParaRPr sz="3200" dirty="0">
              <a:solidFill>
                <a:schemeClr val="bg1"/>
              </a:solidFill>
              <a:latin typeface="Century Gothic" panose="020B0502020202020204" pitchFamily="34" charset="0"/>
              <a:ea typeface="Calibri"/>
              <a:cs typeface="Calibri" panose="020F0502020204030204" pitchFamily="34" charset="0"/>
              <a:sym typeface="Calibri"/>
            </a:endParaRPr>
          </a:p>
        </p:txBody>
      </p:sp>
      <p:sp>
        <p:nvSpPr>
          <p:cNvPr id="2" name="Textfeld 1">
            <a:extLst>
              <a:ext uri="{FF2B5EF4-FFF2-40B4-BE49-F238E27FC236}">
                <a16:creationId xmlns:a16="http://schemas.microsoft.com/office/drawing/2014/main" id="{3C34351A-547A-F918-804A-2E74AEB42478}"/>
              </a:ext>
            </a:extLst>
          </p:cNvPr>
          <p:cNvSpPr txBox="1"/>
          <p:nvPr/>
        </p:nvSpPr>
        <p:spPr>
          <a:xfrm>
            <a:off x="335346" y="2386578"/>
            <a:ext cx="2180405" cy="430887"/>
          </a:xfrm>
          <a:prstGeom prst="rect">
            <a:avLst/>
          </a:prstGeom>
          <a:noFill/>
        </p:spPr>
        <p:txBody>
          <a:bodyPr wrap="none" rtlCol="0">
            <a:spAutoFit/>
          </a:bodyPr>
          <a:lstStyle/>
          <a:p>
            <a:r>
              <a:rPr lang="de-DE" sz="2200" dirty="0">
                <a:latin typeface="Century Gothic" panose="020B0502020202020204" pitchFamily="34" charset="0"/>
              </a:rPr>
              <a:t>Personal </a:t>
            </a:r>
            <a:r>
              <a:rPr lang="de-DE" sz="2200" dirty="0" err="1">
                <a:latin typeface="Century Gothic" panose="020B0502020202020204" pitchFamily="34" charset="0"/>
              </a:rPr>
              <a:t>loans</a:t>
            </a:r>
            <a:endParaRPr lang="de-AT" sz="2200" dirty="0">
              <a:latin typeface="Century Gothic" panose="020B0502020202020204" pitchFamily="34" charset="0"/>
            </a:endParaRPr>
          </a:p>
        </p:txBody>
      </p:sp>
      <p:sp>
        <p:nvSpPr>
          <p:cNvPr id="3" name="Textfeld 2">
            <a:extLst>
              <a:ext uri="{FF2B5EF4-FFF2-40B4-BE49-F238E27FC236}">
                <a16:creationId xmlns:a16="http://schemas.microsoft.com/office/drawing/2014/main" id="{E7CFEAD2-989B-092F-14B5-A97114A12427}"/>
              </a:ext>
            </a:extLst>
          </p:cNvPr>
          <p:cNvSpPr txBox="1"/>
          <p:nvPr/>
        </p:nvSpPr>
        <p:spPr>
          <a:xfrm>
            <a:off x="4601526" y="2079887"/>
            <a:ext cx="2411238" cy="430887"/>
          </a:xfrm>
          <a:prstGeom prst="rect">
            <a:avLst/>
          </a:prstGeom>
          <a:noFill/>
        </p:spPr>
        <p:txBody>
          <a:bodyPr wrap="none" rtlCol="0">
            <a:spAutoFit/>
          </a:bodyPr>
          <a:lstStyle/>
          <a:p>
            <a:r>
              <a:rPr lang="de-DE" sz="2200" dirty="0" err="1">
                <a:latin typeface="Century Gothic" panose="020B0502020202020204" pitchFamily="34" charset="0"/>
              </a:rPr>
              <a:t>Mortgage</a:t>
            </a:r>
            <a:r>
              <a:rPr lang="de-DE" sz="2200" dirty="0">
                <a:latin typeface="Century Gothic" panose="020B0502020202020204" pitchFamily="34" charset="0"/>
              </a:rPr>
              <a:t> </a:t>
            </a:r>
            <a:r>
              <a:rPr lang="de-DE" sz="2200" dirty="0" err="1">
                <a:latin typeface="Century Gothic" panose="020B0502020202020204" pitchFamily="34" charset="0"/>
              </a:rPr>
              <a:t>loans</a:t>
            </a:r>
            <a:endParaRPr lang="de-AT" sz="2200" dirty="0">
              <a:latin typeface="Century Gothic" panose="020B0502020202020204" pitchFamily="34" charset="0"/>
            </a:endParaRPr>
          </a:p>
        </p:txBody>
      </p:sp>
      <p:sp>
        <p:nvSpPr>
          <p:cNvPr id="9" name="Textfeld 8">
            <a:extLst>
              <a:ext uri="{FF2B5EF4-FFF2-40B4-BE49-F238E27FC236}">
                <a16:creationId xmlns:a16="http://schemas.microsoft.com/office/drawing/2014/main" id="{BB699D7D-29BE-6498-1204-DEFE4F7FA97F}"/>
              </a:ext>
            </a:extLst>
          </p:cNvPr>
          <p:cNvSpPr txBox="1"/>
          <p:nvPr/>
        </p:nvSpPr>
        <p:spPr>
          <a:xfrm>
            <a:off x="2797505" y="3429000"/>
            <a:ext cx="1483098" cy="430887"/>
          </a:xfrm>
          <a:prstGeom prst="rect">
            <a:avLst/>
          </a:prstGeom>
          <a:noFill/>
        </p:spPr>
        <p:txBody>
          <a:bodyPr wrap="none" rtlCol="0">
            <a:spAutoFit/>
          </a:bodyPr>
          <a:lstStyle/>
          <a:p>
            <a:r>
              <a:rPr lang="de-DE" sz="2200" dirty="0">
                <a:latin typeface="Century Gothic" panose="020B0502020202020204" pitchFamily="34" charset="0"/>
              </a:rPr>
              <a:t>Car </a:t>
            </a:r>
            <a:r>
              <a:rPr lang="de-DE" sz="2200" dirty="0" err="1">
                <a:latin typeface="Century Gothic" panose="020B0502020202020204" pitchFamily="34" charset="0"/>
              </a:rPr>
              <a:t>loans</a:t>
            </a:r>
            <a:endParaRPr lang="de-AT" sz="2200" dirty="0">
              <a:latin typeface="Century Gothic" panose="020B0502020202020204" pitchFamily="34" charset="0"/>
            </a:endParaRPr>
          </a:p>
        </p:txBody>
      </p:sp>
      <p:sp>
        <p:nvSpPr>
          <p:cNvPr id="60" name="Textfeld 59">
            <a:extLst>
              <a:ext uri="{FF2B5EF4-FFF2-40B4-BE49-F238E27FC236}">
                <a16:creationId xmlns:a16="http://schemas.microsoft.com/office/drawing/2014/main" id="{3DA46B48-9933-0C0C-94A6-BD7AE8805C16}"/>
              </a:ext>
            </a:extLst>
          </p:cNvPr>
          <p:cNvSpPr txBox="1"/>
          <p:nvPr/>
        </p:nvSpPr>
        <p:spPr>
          <a:xfrm>
            <a:off x="4965409" y="4266347"/>
            <a:ext cx="2047355" cy="430887"/>
          </a:xfrm>
          <a:prstGeom prst="rect">
            <a:avLst/>
          </a:prstGeom>
          <a:noFill/>
        </p:spPr>
        <p:txBody>
          <a:bodyPr wrap="none" rtlCol="0">
            <a:spAutoFit/>
          </a:bodyPr>
          <a:lstStyle/>
          <a:p>
            <a:r>
              <a:rPr lang="de-DE" sz="2200" dirty="0">
                <a:latin typeface="Century Gothic" panose="020B0502020202020204" pitchFamily="34" charset="0"/>
              </a:rPr>
              <a:t>Business </a:t>
            </a:r>
            <a:r>
              <a:rPr lang="de-DE" sz="2200" dirty="0" err="1">
                <a:latin typeface="Century Gothic" panose="020B0502020202020204" pitchFamily="34" charset="0"/>
              </a:rPr>
              <a:t>loans</a:t>
            </a:r>
            <a:endParaRPr lang="de-AT" sz="2200" dirty="0">
              <a:latin typeface="Century Gothic" panose="020B0502020202020204" pitchFamily="34" charset="0"/>
            </a:endParaRPr>
          </a:p>
        </p:txBody>
      </p:sp>
      <p:sp>
        <p:nvSpPr>
          <p:cNvPr id="61" name="Textfeld 60">
            <a:extLst>
              <a:ext uri="{FF2B5EF4-FFF2-40B4-BE49-F238E27FC236}">
                <a16:creationId xmlns:a16="http://schemas.microsoft.com/office/drawing/2014/main" id="{9F26AC2F-7636-EE8A-06FC-4E68424CFB71}"/>
              </a:ext>
            </a:extLst>
          </p:cNvPr>
          <p:cNvSpPr txBox="1"/>
          <p:nvPr/>
        </p:nvSpPr>
        <p:spPr>
          <a:xfrm>
            <a:off x="602673" y="4623444"/>
            <a:ext cx="2194832" cy="430887"/>
          </a:xfrm>
          <a:prstGeom prst="rect">
            <a:avLst/>
          </a:prstGeom>
          <a:noFill/>
        </p:spPr>
        <p:txBody>
          <a:bodyPr wrap="none" rtlCol="0">
            <a:spAutoFit/>
          </a:bodyPr>
          <a:lstStyle/>
          <a:p>
            <a:r>
              <a:rPr lang="de-DE" sz="2200" dirty="0" err="1">
                <a:latin typeface="Century Gothic" panose="020B0502020202020204" pitchFamily="34" charset="0"/>
              </a:rPr>
              <a:t>Students</a:t>
            </a:r>
            <a:r>
              <a:rPr lang="de-DE" sz="2200" dirty="0">
                <a:latin typeface="Century Gothic" panose="020B0502020202020204" pitchFamily="34" charset="0"/>
              </a:rPr>
              <a:t> </a:t>
            </a:r>
            <a:r>
              <a:rPr lang="de-DE" sz="2200" dirty="0" err="1">
                <a:latin typeface="Century Gothic" panose="020B0502020202020204" pitchFamily="34" charset="0"/>
              </a:rPr>
              <a:t>loans</a:t>
            </a:r>
            <a:endParaRPr lang="de-AT" sz="2200" dirty="0">
              <a:latin typeface="Century Gothic" panose="020B0502020202020204" pitchFamily="34" charset="0"/>
            </a:endParaRPr>
          </a:p>
        </p:txBody>
      </p:sp>
      <p:sp>
        <p:nvSpPr>
          <p:cNvPr id="62" name="Textfeld 61">
            <a:extLst>
              <a:ext uri="{FF2B5EF4-FFF2-40B4-BE49-F238E27FC236}">
                <a16:creationId xmlns:a16="http://schemas.microsoft.com/office/drawing/2014/main" id="{146D8160-2C4C-DB7B-3744-257CB50591EB}"/>
              </a:ext>
            </a:extLst>
          </p:cNvPr>
          <p:cNvSpPr txBox="1"/>
          <p:nvPr/>
        </p:nvSpPr>
        <p:spPr>
          <a:xfrm>
            <a:off x="6906929" y="3232542"/>
            <a:ext cx="2079415" cy="430887"/>
          </a:xfrm>
          <a:prstGeom prst="rect">
            <a:avLst/>
          </a:prstGeom>
          <a:noFill/>
        </p:spPr>
        <p:txBody>
          <a:bodyPr wrap="none" rtlCol="0">
            <a:spAutoFit/>
          </a:bodyPr>
          <a:lstStyle/>
          <a:p>
            <a:r>
              <a:rPr lang="de-DE" sz="2200" dirty="0" err="1">
                <a:latin typeface="Century Gothic" panose="020B0502020202020204" pitchFamily="34" charset="0"/>
              </a:rPr>
              <a:t>Payday</a:t>
            </a:r>
            <a:r>
              <a:rPr lang="de-DE" sz="2200" dirty="0">
                <a:latin typeface="Century Gothic" panose="020B0502020202020204" pitchFamily="34" charset="0"/>
              </a:rPr>
              <a:t> </a:t>
            </a:r>
            <a:r>
              <a:rPr lang="de-DE" sz="2200" dirty="0" err="1">
                <a:latin typeface="Century Gothic" panose="020B0502020202020204" pitchFamily="34" charset="0"/>
              </a:rPr>
              <a:t>loans</a:t>
            </a:r>
            <a:endParaRPr lang="de-AT" sz="2200" dirty="0">
              <a:latin typeface="Century Gothic" panose="020B0502020202020204" pitchFamily="34" charset="0"/>
            </a:endParaRPr>
          </a:p>
        </p:txBody>
      </p:sp>
      <p:sp>
        <p:nvSpPr>
          <p:cNvPr id="63" name="Textfeld 62">
            <a:extLst>
              <a:ext uri="{FF2B5EF4-FFF2-40B4-BE49-F238E27FC236}">
                <a16:creationId xmlns:a16="http://schemas.microsoft.com/office/drawing/2014/main" id="{FBBDE51A-0B9B-E905-D76B-011B3C636D3E}"/>
              </a:ext>
            </a:extLst>
          </p:cNvPr>
          <p:cNvSpPr txBox="1"/>
          <p:nvPr/>
        </p:nvSpPr>
        <p:spPr>
          <a:xfrm>
            <a:off x="7946636" y="4928204"/>
            <a:ext cx="2917786" cy="430887"/>
          </a:xfrm>
          <a:prstGeom prst="rect">
            <a:avLst/>
          </a:prstGeom>
          <a:noFill/>
        </p:spPr>
        <p:txBody>
          <a:bodyPr wrap="none" rtlCol="0">
            <a:spAutoFit/>
          </a:bodyPr>
          <a:lstStyle/>
          <a:p>
            <a:r>
              <a:rPr lang="de-DE" sz="2200" dirty="0">
                <a:latin typeface="Century Gothic" panose="020B0502020202020204" pitchFamily="34" charset="0"/>
              </a:rPr>
              <a:t>Consolidation </a:t>
            </a:r>
            <a:r>
              <a:rPr lang="de-DE" sz="2200" dirty="0" err="1">
                <a:latin typeface="Century Gothic" panose="020B0502020202020204" pitchFamily="34" charset="0"/>
              </a:rPr>
              <a:t>loans</a:t>
            </a:r>
            <a:endParaRPr lang="de-AT" sz="2200" dirty="0">
              <a:latin typeface="Century Gothic" panose="020B0502020202020204" pitchFamily="34" charset="0"/>
            </a:endParaRPr>
          </a:p>
        </p:txBody>
      </p:sp>
      <p:sp>
        <p:nvSpPr>
          <p:cNvPr id="192" name="Textfeld 191">
            <a:extLst>
              <a:ext uri="{FF2B5EF4-FFF2-40B4-BE49-F238E27FC236}">
                <a16:creationId xmlns:a16="http://schemas.microsoft.com/office/drawing/2014/main" id="{730602C2-1930-B723-BEBD-40E3AF821812}"/>
              </a:ext>
            </a:extLst>
          </p:cNvPr>
          <p:cNvSpPr txBox="1"/>
          <p:nvPr/>
        </p:nvSpPr>
        <p:spPr>
          <a:xfrm>
            <a:off x="9279883" y="2279597"/>
            <a:ext cx="2784737" cy="430887"/>
          </a:xfrm>
          <a:prstGeom prst="rect">
            <a:avLst/>
          </a:prstGeom>
          <a:noFill/>
        </p:spPr>
        <p:txBody>
          <a:bodyPr wrap="none" rtlCol="0">
            <a:spAutoFit/>
          </a:bodyPr>
          <a:lstStyle/>
          <a:p>
            <a:r>
              <a:rPr lang="de-DE" sz="2200" dirty="0">
                <a:latin typeface="Century Gothic" panose="020B0502020202020204" pitchFamily="34" charset="0"/>
              </a:rPr>
              <a:t>Home </a:t>
            </a:r>
            <a:r>
              <a:rPr lang="de-DE" sz="2200" dirty="0" err="1">
                <a:latin typeface="Century Gothic" panose="020B0502020202020204" pitchFamily="34" charset="0"/>
              </a:rPr>
              <a:t>equity</a:t>
            </a:r>
            <a:r>
              <a:rPr lang="de-DE" sz="2200" dirty="0">
                <a:latin typeface="Century Gothic" panose="020B0502020202020204" pitchFamily="34" charset="0"/>
              </a:rPr>
              <a:t> </a:t>
            </a:r>
            <a:r>
              <a:rPr lang="de-DE" sz="2200" dirty="0" err="1">
                <a:latin typeface="Century Gothic" panose="020B0502020202020204" pitchFamily="34" charset="0"/>
              </a:rPr>
              <a:t>loans</a:t>
            </a:r>
            <a:endParaRPr lang="de-AT" sz="2200" dirty="0">
              <a:latin typeface="Century Gothic" panose="020B0502020202020204" pitchFamily="34" charset="0"/>
            </a:endParaRPr>
          </a:p>
        </p:txBody>
      </p:sp>
    </p:spTree>
    <p:extLst>
      <p:ext uri="{BB962C8B-B14F-4D97-AF65-F5344CB8AC3E}">
        <p14:creationId xmlns:p14="http://schemas.microsoft.com/office/powerpoint/2010/main" val="4203659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7CB86BCD-6EA0-E9D3-8573-3DEC3A0FEDBC}"/>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C22A3838-6A2D-56C4-9AF9-851634F7B50C}"/>
              </a:ext>
            </a:extLst>
          </p:cNvPr>
          <p:cNvSpPr txBox="1"/>
          <p:nvPr/>
        </p:nvSpPr>
        <p:spPr>
          <a:xfrm>
            <a:off x="159025" y="1953811"/>
            <a:ext cx="11618447" cy="3447832"/>
          </a:xfrm>
          <a:prstGeom prst="rect">
            <a:avLst/>
          </a:prstGeom>
        </p:spPr>
        <p:txBody>
          <a:bodyPr vert="horz" lIns="91440" tIns="45720" rIns="91440" bIns="45720" rtlCol="0" anchor="t">
            <a:normAutofit fontScale="85000" lnSpcReduction="20000"/>
          </a:bodyPr>
          <a:lstStyle/>
          <a:p>
            <a:pPr algn="just"/>
            <a:r>
              <a:rPr lang="de-DE" sz="2200" i="1" dirty="0">
                <a:solidFill>
                  <a:srgbClr val="000000"/>
                </a:solidFill>
                <a:effectLst/>
                <a:latin typeface="Century Gothic" panose="020B0502020202020204" pitchFamily="34" charset="0"/>
                <a:ea typeface="Times New Roman" panose="02020603050405020304" pitchFamily="18" charset="0"/>
              </a:rPr>
              <a:t>A </a:t>
            </a:r>
            <a:r>
              <a:rPr lang="de-DE" sz="2200" i="1" dirty="0" err="1">
                <a:solidFill>
                  <a:srgbClr val="000000"/>
                </a:solidFill>
                <a:effectLst/>
                <a:latin typeface="Century Gothic" panose="020B0502020202020204" pitchFamily="34" charset="0"/>
                <a:ea typeface="Times New Roman" panose="02020603050405020304" pitchFamily="18" charset="0"/>
              </a:rPr>
              <a:t>ban</a:t>
            </a:r>
            <a:r>
              <a:rPr lang="de-DE" sz="2200" i="1" dirty="0" err="1">
                <a:latin typeface="Century Gothic" panose="020B0502020202020204" pitchFamily="34" charset="0"/>
                <a:ea typeface="Times New Roman" panose="02020603050405020304" pitchFamily="18" charset="0"/>
              </a:rPr>
              <a:t>k</a:t>
            </a:r>
            <a:r>
              <a:rPr lang="de-DE" sz="2200" i="1" dirty="0">
                <a:latin typeface="Century Gothic" panose="020B0502020202020204" pitchFamily="34" charset="0"/>
                <a:ea typeface="Times New Roman" panose="02020603050405020304" pitchFamily="18" charset="0"/>
              </a:rPr>
              <a:t> </a:t>
            </a:r>
            <a:r>
              <a:rPr lang="de-DE" sz="2200" i="1" dirty="0" err="1">
                <a:latin typeface="Century Gothic" panose="020B0502020202020204" pitchFamily="34" charset="0"/>
                <a:ea typeface="Times New Roman" panose="02020603050405020304" pitchFamily="18" charset="0"/>
              </a:rPr>
              <a:t>guarantee</a:t>
            </a:r>
            <a:endParaRPr lang="de-DE" sz="2200" i="1" dirty="0">
              <a:latin typeface="Century Gothic" panose="020B0502020202020204" pitchFamily="34" charset="0"/>
              <a:ea typeface="Times New Roman" panose="02020603050405020304" pitchFamily="18" charset="0"/>
            </a:endParaRPr>
          </a:p>
          <a:p>
            <a:pPr algn="just"/>
            <a:endParaRPr lang="de-DE" sz="2200" i="1" dirty="0">
              <a:latin typeface="Century Gothic" panose="020B0502020202020204" pitchFamily="34" charset="0"/>
              <a:ea typeface="Times New Roman" panose="02020603050405020304" pitchFamily="18" charset="0"/>
            </a:endParaRPr>
          </a:p>
          <a:p>
            <a:pPr algn="just"/>
            <a:r>
              <a:rPr lang="en-US" sz="2200" b="0" i="0" dirty="0">
                <a:solidFill>
                  <a:srgbClr val="0D0D0D"/>
                </a:solidFill>
                <a:effectLst/>
                <a:latin typeface="Century Gothic" panose="020B0502020202020204" pitchFamily="34" charset="0"/>
              </a:rPr>
              <a:t>A bank guarantee is a commitment made by a bank on behalf of a customer to fulfill a contractual obligation if the customer fails to do so. It serves as a form of assurance to the beneficiary (e.g., a supplier or contractor) that they will receive payment or performance as specified in the contract, even if the customer defaults.</a:t>
            </a:r>
            <a:endParaRPr lang="de-DE" sz="2200" b="0" i="1" dirty="0">
              <a:solidFill>
                <a:srgbClr val="0D0D0D"/>
              </a:solidFill>
              <a:effectLst/>
              <a:latin typeface="Century Gothic" panose="020B0502020202020204" pitchFamily="34" charset="0"/>
            </a:endParaRPr>
          </a:p>
          <a:p>
            <a:pPr algn="just"/>
            <a:endParaRPr lang="de-DE" sz="2200" i="1" dirty="0">
              <a:latin typeface="Century Gothic" panose="020B0502020202020204" pitchFamily="34" charset="0"/>
              <a:ea typeface="Times New Roman" panose="02020603050405020304" pitchFamily="18" charset="0"/>
            </a:endParaRPr>
          </a:p>
          <a:p>
            <a:pPr algn="just"/>
            <a:r>
              <a:rPr lang="de-DE" sz="2200" i="1" dirty="0" err="1">
                <a:solidFill>
                  <a:srgbClr val="000000"/>
                </a:solidFill>
                <a:effectLst/>
                <a:latin typeface="Century Gothic" panose="020B0502020202020204" pitchFamily="34" charset="0"/>
                <a:ea typeface="Times New Roman" panose="02020603050405020304" pitchFamily="18" charset="0"/>
              </a:rPr>
              <a:t>Liability</a:t>
            </a:r>
            <a:r>
              <a:rPr lang="de-DE" sz="2200" i="1" dirty="0">
                <a:solidFill>
                  <a:srgbClr val="000000"/>
                </a:solidFill>
                <a:effectLst/>
                <a:latin typeface="Century Gothic" panose="020B0502020202020204" pitchFamily="34" charset="0"/>
                <a:ea typeface="Times New Roman" panose="02020603050405020304" pitchFamily="18" charset="0"/>
              </a:rPr>
              <a:t> </a:t>
            </a:r>
            <a:r>
              <a:rPr lang="de-DE" sz="2200" i="1" dirty="0" err="1">
                <a:solidFill>
                  <a:srgbClr val="000000"/>
                </a:solidFill>
                <a:effectLst/>
                <a:latin typeface="Century Gothic" panose="020B0502020202020204" pitchFamily="34" charset="0"/>
                <a:ea typeface="Times New Roman" panose="02020603050405020304" pitchFamily="18" charset="0"/>
              </a:rPr>
              <a:t>Credit</a:t>
            </a:r>
            <a:r>
              <a:rPr lang="de-DE" sz="2200" i="1" dirty="0">
                <a:solidFill>
                  <a:srgbClr val="000000"/>
                </a:solidFill>
                <a:effectLst/>
                <a:latin typeface="Century Gothic" panose="020B0502020202020204" pitchFamily="34" charset="0"/>
                <a:ea typeface="Times New Roman" panose="02020603050405020304" pitchFamily="18" charset="0"/>
              </a:rPr>
              <a:t> </a:t>
            </a:r>
          </a:p>
          <a:p>
            <a:pPr algn="just"/>
            <a:endParaRPr lang="de-DE" sz="2200" i="1" dirty="0">
              <a:solidFill>
                <a:srgbClr val="000000"/>
              </a:solidFill>
              <a:effectLst/>
              <a:latin typeface="Century Gothic" panose="020B0502020202020204" pitchFamily="34" charset="0"/>
              <a:ea typeface="Times New Roman" panose="02020603050405020304" pitchFamily="18" charset="0"/>
            </a:endParaRPr>
          </a:p>
          <a:p>
            <a:pPr algn="just"/>
            <a:r>
              <a:rPr lang="en-US" sz="2200" b="0" i="0" dirty="0">
                <a:solidFill>
                  <a:srgbClr val="0D0D0D"/>
                </a:solidFill>
                <a:effectLst/>
                <a:latin typeface="Century Gothic" panose="020B0502020202020204" pitchFamily="34" charset="0"/>
              </a:rPr>
              <a:t>A liability credit is a financial instrument issued by a bank to provide assurance of payment or performance on behalf of a customer. A liability credit serves as a guarantee to a beneficiary that they will receive compensation or fulfillment of contractual obligations in the event of the customer's default. Liability credits are commonly used in commercial transactions, real estate projects, and legal agreements to secure performance and facilitate transactions.</a:t>
            </a:r>
          </a:p>
          <a:p>
            <a:pPr algn="just"/>
            <a:endParaRPr lang="en-US" sz="1800" i="1" dirty="0">
              <a:solidFill>
                <a:srgbClr val="000000"/>
              </a:solidFill>
              <a:effectLst/>
              <a:latin typeface="Century Gothic" panose="020B0502020202020204" pitchFamily="34" charset="0"/>
              <a:ea typeface="Times New Roman" panose="02020603050405020304" pitchFamily="18" charset="0"/>
            </a:endParaRPr>
          </a:p>
          <a:p>
            <a:pPr algn="just"/>
            <a:endParaRPr lang="en-US" sz="1800" i="1" dirty="0">
              <a:solidFill>
                <a:srgbClr val="000000"/>
              </a:solidFill>
              <a:effectLst/>
              <a:latin typeface="Century Gothic" panose="020B0502020202020204" pitchFamily="34" charset="0"/>
              <a:ea typeface="Times New Roman" panose="02020603050405020304" pitchFamily="18" charset="0"/>
            </a:endParaRPr>
          </a:p>
          <a:p>
            <a:pPr algn="just"/>
            <a:endParaRPr lang="en-US" sz="1800" i="1" dirty="0">
              <a:solidFill>
                <a:srgbClr val="000000"/>
              </a:solidFill>
              <a:effectLst/>
              <a:latin typeface="Century Gothic" panose="020B0502020202020204" pitchFamily="34" charset="0"/>
              <a:ea typeface="Times New Roman" panose="02020603050405020304" pitchFamily="18" charset="0"/>
            </a:endParaRPr>
          </a:p>
          <a:p>
            <a:pPr algn="just"/>
            <a:endParaRPr lang="de-AT" sz="1800" dirty="0">
              <a:effectLst/>
              <a:latin typeface="Times New Roman" panose="02020603050405020304" pitchFamily="18" charset="0"/>
              <a:ea typeface="Times New Roman" panose="02020603050405020304" pitchFamily="18" charset="0"/>
            </a:endParaRPr>
          </a:p>
          <a:p>
            <a:pPr algn="just"/>
            <a:endParaRPr lang="de-AT" sz="1800" dirty="0">
              <a:effectLst/>
              <a:latin typeface="Times New Roman" panose="02020603050405020304" pitchFamily="18" charset="0"/>
              <a:ea typeface="Times New Roman" panose="02020603050405020304" pitchFamily="18" charset="0"/>
            </a:endParaRPr>
          </a:p>
        </p:txBody>
      </p:sp>
      <p:sp>
        <p:nvSpPr>
          <p:cNvPr id="198" name="Google Shape;198;p4">
            <a:extLst>
              <a:ext uri="{FF2B5EF4-FFF2-40B4-BE49-F238E27FC236}">
                <a16:creationId xmlns:a16="http://schemas.microsoft.com/office/drawing/2014/main" id="{FDD55C0B-46EC-4A7A-B296-6DE378C79D19}"/>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6E50756E-5044-B022-12C9-46EAD6C58AC7}"/>
              </a:ext>
            </a:extLst>
          </p:cNvPr>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EA9AF73E-1636-FDDA-6CDF-68C6A115C4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B7D14829-6BD4-75D5-5544-FA4486FDF43E}"/>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664B31A4-494C-61D4-ABB7-F7E2A106C3A2}"/>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8DAFAB02-373F-2E03-B67D-2540D88BA0EC}"/>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3200" dirty="0">
                <a:solidFill>
                  <a:schemeClr val="bg1"/>
                </a:solidFill>
                <a:latin typeface="Century Gothic" panose="020B0502020202020204" pitchFamily="34" charset="0"/>
                <a:cs typeface="Calibri" panose="020F0502020204030204" pitchFamily="34" charset="0"/>
              </a:rPr>
              <a:t>BANK GUARANTEE / </a:t>
            </a:r>
          </a:p>
          <a:p>
            <a:pPr algn="ctr"/>
            <a:r>
              <a:rPr lang="en-US" sz="3200" dirty="0">
                <a:solidFill>
                  <a:schemeClr val="bg1"/>
                </a:solidFill>
                <a:latin typeface="Century Gothic" panose="020B0502020202020204" pitchFamily="34" charset="0"/>
                <a:cs typeface="Calibri" panose="020F0502020204030204" pitchFamily="34" charset="0"/>
              </a:rPr>
              <a:t>LIABILITY CREDIT</a:t>
            </a:r>
            <a:endParaRPr lang="de-DE" sz="3200" dirty="0">
              <a:solidFill>
                <a:schemeClr val="bg1"/>
              </a:solidFill>
              <a:latin typeface="Century Gothic" panose="020B0502020202020204" pitchFamily="34" charset="0"/>
              <a:cs typeface="Calibri" panose="020F0502020204030204" pitchFamily="34" charset="0"/>
              <a:sym typeface="Calibri"/>
            </a:endParaRPr>
          </a:p>
        </p:txBody>
      </p:sp>
    </p:spTree>
    <p:extLst>
      <p:ext uri="{BB962C8B-B14F-4D97-AF65-F5344CB8AC3E}">
        <p14:creationId xmlns:p14="http://schemas.microsoft.com/office/powerpoint/2010/main" val="337156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6"/>
        <p:cNvGrpSpPr/>
        <p:nvPr/>
      </p:nvGrpSpPr>
      <p:grpSpPr>
        <a:xfrm>
          <a:off x="0" y="0"/>
          <a:ext cx="0" cy="0"/>
          <a:chOff x="0" y="0"/>
          <a:chExt cx="0" cy="0"/>
        </a:xfrm>
      </p:grpSpPr>
      <p:sp useBgFill="1">
        <p:nvSpPr>
          <p:cNvPr id="115" name="Rectangle 10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7" name="Arc 10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7" name="Google Shape;97;p2"/>
          <p:cNvSpPr/>
          <p:nvPr/>
        </p:nvSpPr>
        <p:spPr>
          <a:xfrm>
            <a:off x="5894962" y="479493"/>
            <a:ext cx="5458838" cy="1325563"/>
          </a:xfrm>
          <a:prstGeom prst="roundRect">
            <a:avLst>
              <a:gd name="adj" fmla="val 16667"/>
            </a:avLst>
          </a:prstGeom>
        </p:spPr>
        <p:txBody>
          <a:bodyPr spcFirstLastPara="1" vert="horz" lIns="91440" tIns="45720" rIns="91440" bIns="45720" rtlCol="0" anchor="ctr" anchorCtr="0">
            <a:normAutofit/>
          </a:bodyPr>
          <a:lstStyle/>
          <a:p>
            <a:pPr marL="0" marR="0" lvl="0" indent="0">
              <a:lnSpc>
                <a:spcPct val="90000"/>
              </a:lnSpc>
              <a:spcBef>
                <a:spcPct val="0"/>
              </a:spcBef>
              <a:spcAft>
                <a:spcPts val="600"/>
              </a:spcAft>
            </a:pPr>
            <a:r>
              <a:rPr lang="en-US" sz="4400" kern="1200" dirty="0">
                <a:solidFill>
                  <a:schemeClr val="tx1"/>
                </a:solidFill>
                <a:latin typeface="Century Gothic" panose="020B0502020202020204" pitchFamily="34" charset="0"/>
                <a:ea typeface="+mj-ea"/>
                <a:cs typeface="+mj-cs"/>
                <a:sym typeface="Calibri"/>
              </a:rPr>
              <a:t>OBJECTIVES</a:t>
            </a:r>
          </a:p>
        </p:txBody>
      </p:sp>
      <p:sp>
        <p:nvSpPr>
          <p:cNvPr id="118" name="Freeform: Shape 10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feld 1">
            <a:extLst>
              <a:ext uri="{FF2B5EF4-FFF2-40B4-BE49-F238E27FC236}">
                <a16:creationId xmlns:a16="http://schemas.microsoft.com/office/drawing/2014/main" id="{133149D2-9AD3-928C-767D-99C7003D7B70}"/>
              </a:ext>
            </a:extLst>
          </p:cNvPr>
          <p:cNvSpPr txBox="1"/>
          <p:nvPr/>
        </p:nvSpPr>
        <p:spPr>
          <a:xfrm>
            <a:off x="5894961" y="1984443"/>
            <a:ext cx="5687545" cy="4192520"/>
          </a:xfrm>
          <a:prstGeom prst="rect">
            <a:avLst/>
          </a:prstGeom>
        </p:spPr>
        <p:txBody>
          <a:bodyPr vert="horz" lIns="91440" tIns="45720" rIns="91440" bIns="45720" rtlCol="0">
            <a:noAutofit/>
          </a:bodyPr>
          <a:lstStyle/>
          <a:p>
            <a:pPr marL="285750" indent="-228600">
              <a:lnSpc>
                <a:spcPct val="90000"/>
              </a:lnSpc>
              <a:spcAft>
                <a:spcPts val="800"/>
              </a:spcAft>
              <a:buFont typeface="Arial" panose="020B0604020202020204" pitchFamily="34" charset="0"/>
              <a:buChar char="•"/>
            </a:pPr>
            <a:r>
              <a:rPr lang="en-US" sz="1800" kern="1200" dirty="0">
                <a:solidFill>
                  <a:schemeClr val="tx1"/>
                </a:solidFill>
                <a:effectLst/>
                <a:latin typeface="Century Gothic" panose="020B0502020202020204" pitchFamily="34" charset="0"/>
                <a:ea typeface="+mn-ea"/>
                <a:cs typeface="Calibri" panose="020F0502020204030204" pitchFamily="34" charset="0"/>
              </a:rPr>
              <a:t>The learner </a:t>
            </a:r>
            <a:r>
              <a:rPr lang="sl-SI" sz="1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will understand different </a:t>
            </a:r>
            <a:r>
              <a:rPr lang="en-US" sz="1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types of loan and borrowing basics, </a:t>
            </a:r>
          </a:p>
          <a:p>
            <a:pPr marL="285750" indent="-228600">
              <a:lnSpc>
                <a:spcPct val="90000"/>
              </a:lnSpc>
              <a:spcAft>
                <a:spcPts val="800"/>
              </a:spcAft>
              <a:buFont typeface="Arial" panose="020B0604020202020204" pitchFamily="34" charset="0"/>
              <a:buChar char="•"/>
            </a:pPr>
            <a:r>
              <a:rPr lang="en-US" sz="1800" kern="1200" dirty="0">
                <a:solidFill>
                  <a:schemeClr val="tx1"/>
                </a:solidFill>
                <a:effectLst/>
                <a:latin typeface="Century Gothic" panose="020B0502020202020204" pitchFamily="34" charset="0"/>
                <a:ea typeface="+mn-ea"/>
                <a:cs typeface="Calibri" panose="020F0502020204030204" pitchFamily="34" charset="0"/>
              </a:rPr>
              <a:t>The learner </a:t>
            </a:r>
            <a:r>
              <a:rPr lang="sl-SI" sz="1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will</a:t>
            </a:r>
            <a:r>
              <a:rPr lang="en-US" sz="1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understand interest rates and costs, </a:t>
            </a:r>
          </a:p>
          <a:p>
            <a:pPr marL="285750" indent="-228600">
              <a:lnSpc>
                <a:spcPct val="90000"/>
              </a:lnSpc>
              <a:spcAft>
                <a:spcPts val="800"/>
              </a:spcAft>
              <a:buFont typeface="Arial" panose="020B0604020202020204" pitchFamily="34" charset="0"/>
              <a:buChar char="•"/>
            </a:pPr>
            <a:r>
              <a:rPr lang="en-US" sz="1800" kern="1200" dirty="0">
                <a:solidFill>
                  <a:schemeClr val="tx1"/>
                </a:solidFill>
                <a:effectLst/>
                <a:latin typeface="Century Gothic" panose="020B0502020202020204" pitchFamily="34" charset="0"/>
                <a:ea typeface="+mn-ea"/>
                <a:cs typeface="Calibri" panose="020F0502020204030204" pitchFamily="34" charset="0"/>
              </a:rPr>
              <a:t>The learner </a:t>
            </a:r>
            <a:r>
              <a:rPr lang="sl-SI" sz="1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will </a:t>
            </a:r>
            <a:r>
              <a:rPr lang="en-US" sz="1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know </a:t>
            </a:r>
            <a:r>
              <a:rPr lang="de-DE" sz="1800" dirty="0" err="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responsible</a:t>
            </a:r>
            <a:r>
              <a:rPr lang="de-DE" sz="1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r>
              <a:rPr lang="de-DE" sz="1800" dirty="0" err="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borrowing</a:t>
            </a:r>
            <a:r>
              <a:rPr lang="de-DE" sz="1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r>
              <a:rPr lang="de-DE" sz="1800" dirty="0" err="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strategies</a:t>
            </a:r>
            <a:r>
              <a:rPr lang="de-DE" sz="1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r>
              <a:rPr lang="de-DE" sz="1800" dirty="0" err="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and</a:t>
            </a:r>
            <a:r>
              <a:rPr lang="de-DE" sz="1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p>
          <a:p>
            <a:pPr marL="285750" indent="-228600">
              <a:lnSpc>
                <a:spcPct val="90000"/>
              </a:lnSpc>
              <a:spcAft>
                <a:spcPts val="800"/>
              </a:spcAft>
              <a:buFont typeface="Arial" panose="020B0604020202020204" pitchFamily="34" charset="0"/>
              <a:buChar char="•"/>
            </a:pPr>
            <a:r>
              <a:rPr lang="en-US" sz="1800" kern="1200" dirty="0">
                <a:solidFill>
                  <a:schemeClr val="tx1"/>
                </a:solidFill>
                <a:effectLst/>
                <a:latin typeface="Century Gothic" panose="020B0502020202020204" pitchFamily="34" charset="0"/>
                <a:ea typeface="+mn-ea"/>
                <a:cs typeface="Calibri" panose="020F0502020204030204" pitchFamily="34" charset="0"/>
              </a:rPr>
              <a:t>The learner </a:t>
            </a:r>
            <a:r>
              <a:rPr lang="sl-SI" sz="1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will </a:t>
            </a:r>
            <a:r>
              <a:rPr lang="de-DE" sz="1800" dirty="0" err="1">
                <a:latin typeface="Century Gothic" panose="020B0502020202020204" pitchFamily="34" charset="0"/>
                <a:ea typeface="Times New Roman" panose="02020603050405020304" pitchFamily="18" charset="0"/>
                <a:cs typeface="Calibri" panose="020F0502020204030204" pitchFamily="34" charset="0"/>
              </a:rPr>
              <a:t>know</a:t>
            </a:r>
            <a:r>
              <a:rPr lang="de-DE" sz="1800" dirty="0">
                <a:latin typeface="Century Gothic" panose="020B0502020202020204" pitchFamily="34" charset="0"/>
                <a:ea typeface="Times New Roman" panose="02020603050405020304" pitchFamily="18" charset="0"/>
                <a:cs typeface="Calibri" panose="020F0502020204030204" pitchFamily="34" charset="0"/>
              </a:rPr>
              <a:t> </a:t>
            </a:r>
            <a:r>
              <a:rPr lang="de-DE" sz="1800" dirty="0" err="1">
                <a:latin typeface="Century Gothic" panose="020B0502020202020204" pitchFamily="34" charset="0"/>
                <a:ea typeface="Times New Roman" panose="02020603050405020304" pitchFamily="18" charset="0"/>
                <a:cs typeface="Calibri" panose="020F0502020204030204" pitchFamily="34" charset="0"/>
              </a:rPr>
              <a:t>how</a:t>
            </a:r>
            <a:r>
              <a:rPr lang="de-DE" sz="1800" dirty="0">
                <a:latin typeface="Century Gothic" panose="020B0502020202020204" pitchFamily="34" charset="0"/>
                <a:ea typeface="Times New Roman" panose="02020603050405020304" pitchFamily="18" charset="0"/>
                <a:cs typeface="Calibri" panose="020F0502020204030204" pitchFamily="34" charset="0"/>
              </a:rPr>
              <a:t> </a:t>
            </a:r>
            <a:r>
              <a:rPr lang="de-DE" sz="1800" dirty="0" err="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to</a:t>
            </a:r>
            <a:r>
              <a:rPr lang="de-DE" sz="1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r>
              <a:rPr lang="de-DE" sz="1800" dirty="0" err="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maintain</a:t>
            </a:r>
            <a:r>
              <a:rPr lang="de-DE" sz="1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r>
              <a:rPr lang="de-DE" sz="1800" dirty="0" err="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responsible</a:t>
            </a:r>
            <a:r>
              <a:rPr lang="de-DE" sz="1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r>
              <a:rPr lang="de-DE" sz="1800" dirty="0" err="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borrowing</a:t>
            </a:r>
            <a:r>
              <a:rPr lang="de-DE" sz="1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r>
              <a:rPr lang="de-DE" sz="1800" dirty="0" err="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habits</a:t>
            </a:r>
            <a:r>
              <a:rPr lang="de-DE" sz="1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US" sz="1800" kern="1200" dirty="0">
              <a:solidFill>
                <a:schemeClr val="tx1"/>
              </a:solidFill>
              <a:effectLst/>
              <a:latin typeface="Century Gothic" panose="020B0502020202020204" pitchFamily="34" charset="0"/>
              <a:ea typeface="+mn-ea"/>
              <a:cs typeface="Calibri" panose="020F0502020204030204" pitchFamily="34" charset="0"/>
            </a:endParaRPr>
          </a:p>
        </p:txBody>
      </p:sp>
      <p:sp>
        <p:nvSpPr>
          <p:cNvPr id="8" name="Footer Placeholder 2">
            <a:extLst>
              <a:ext uri="{FF2B5EF4-FFF2-40B4-BE49-F238E27FC236}">
                <a16:creationId xmlns:a16="http://schemas.microsoft.com/office/drawing/2014/main" id="{278A0319-7EF0-5E4C-81B4-B26242FB96D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nSpc>
                <a:spcPct val="90000"/>
              </a:lnSpc>
              <a:spcAft>
                <a:spcPts val="600"/>
              </a:spcAft>
            </a:pPr>
            <a:r>
              <a:rPr lang="en-US" sz="400" kern="1200">
                <a:solidFill>
                  <a:schemeClr val="tx1">
                    <a:tint val="75000"/>
                  </a:schemeClr>
                </a:solidFill>
                <a:latin typeface="+mn-lt"/>
                <a:ea typeface="+mn-ea"/>
                <a:cs typeface="+mn-cs"/>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nSpc>
                <a:spcPct val="90000"/>
              </a:lnSpc>
              <a:spcAft>
                <a:spcPts val="600"/>
              </a:spcAft>
            </a:pPr>
            <a:endParaRPr lang="en-US" sz="400" kern="1200">
              <a:solidFill>
                <a:schemeClr val="tx1">
                  <a:tint val="75000"/>
                </a:schemeClr>
              </a:solidFill>
              <a:latin typeface="+mn-lt"/>
              <a:ea typeface="+mn-ea"/>
              <a:cs typeface="+mn-cs"/>
            </a:endParaRPr>
          </a:p>
        </p:txBody>
      </p:sp>
      <p:sp>
        <p:nvSpPr>
          <p:cNvPr id="98" name="Google Shape;98;p2"/>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100" name="Google Shape;100;p2"/>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 name="Google Shape;175;p3">
            <a:extLst>
              <a:ext uri="{FF2B5EF4-FFF2-40B4-BE49-F238E27FC236}">
                <a16:creationId xmlns:a16="http://schemas.microsoft.com/office/drawing/2014/main" id="{FA58ED45-7909-2857-0EFA-1D7C8D570802}"/>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pic>
        <p:nvPicPr>
          <p:cNvPr id="9" name="Picture 8" descr="Graphical user interface, text&#10;&#10;Description automatically generated">
            <a:extLst>
              <a:ext uri="{FF2B5EF4-FFF2-40B4-BE49-F238E27FC236}">
                <a16:creationId xmlns:a16="http://schemas.microsoft.com/office/drawing/2014/main" id="{EFE28D9C-8700-5FF7-CC66-49F9F8AAD1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grpSp>
        <p:nvGrpSpPr>
          <p:cNvPr id="3" name="Google Shape;413;p6">
            <a:extLst>
              <a:ext uri="{FF2B5EF4-FFF2-40B4-BE49-F238E27FC236}">
                <a16:creationId xmlns:a16="http://schemas.microsoft.com/office/drawing/2014/main" id="{3C7E5226-F4F1-136B-F192-F2264E49228E}"/>
              </a:ext>
            </a:extLst>
          </p:cNvPr>
          <p:cNvGrpSpPr/>
          <p:nvPr/>
        </p:nvGrpSpPr>
        <p:grpSpPr>
          <a:xfrm>
            <a:off x="1200751" y="511315"/>
            <a:ext cx="3782243" cy="5665703"/>
            <a:chOff x="1619552" y="1904259"/>
            <a:chExt cx="1872266" cy="2804590"/>
          </a:xfrm>
        </p:grpSpPr>
        <p:grpSp>
          <p:nvGrpSpPr>
            <p:cNvPr id="4" name="Google Shape;414;p6">
              <a:extLst>
                <a:ext uri="{FF2B5EF4-FFF2-40B4-BE49-F238E27FC236}">
                  <a16:creationId xmlns:a16="http://schemas.microsoft.com/office/drawing/2014/main" id="{26440444-E42D-8864-D5A7-5CC0CB779A98}"/>
                </a:ext>
              </a:extLst>
            </p:cNvPr>
            <p:cNvGrpSpPr/>
            <p:nvPr/>
          </p:nvGrpSpPr>
          <p:grpSpPr>
            <a:xfrm>
              <a:off x="1619552" y="4514424"/>
              <a:ext cx="1531560" cy="24264"/>
              <a:chOff x="1619552" y="4514424"/>
              <a:chExt cx="1531560" cy="24264"/>
            </a:xfrm>
          </p:grpSpPr>
          <p:sp>
            <p:nvSpPr>
              <p:cNvPr id="63" name="Google Shape;415;p6">
                <a:extLst>
                  <a:ext uri="{FF2B5EF4-FFF2-40B4-BE49-F238E27FC236}">
                    <a16:creationId xmlns:a16="http://schemas.microsoft.com/office/drawing/2014/main" id="{7F45F538-C24B-3875-FC37-1D7DBE9D5669}"/>
                  </a:ext>
                </a:extLst>
              </p:cNvPr>
              <p:cNvSpPr/>
              <p:nvPr/>
            </p:nvSpPr>
            <p:spPr>
              <a:xfrm>
                <a:off x="1619552" y="4536412"/>
                <a:ext cx="497808" cy="2276"/>
              </a:xfrm>
              <a:custGeom>
                <a:avLst/>
                <a:gdLst/>
                <a:ahLst/>
                <a:cxnLst/>
                <a:rect l="l" t="t" r="r" b="b"/>
                <a:pathLst>
                  <a:path w="14218" h="65" extrusionOk="0">
                    <a:moveTo>
                      <a:pt x="0" y="0"/>
                    </a:moveTo>
                    <a:lnTo>
                      <a:pt x="0" y="65"/>
                    </a:lnTo>
                    <a:lnTo>
                      <a:pt x="14217" y="65"/>
                    </a:lnTo>
                    <a:lnTo>
                      <a:pt x="14217" y="0"/>
                    </a:lnTo>
                    <a:close/>
                  </a:path>
                </a:pathLst>
              </a:custGeom>
              <a:solidFill>
                <a:srgbClr val="EBEBEB"/>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4" name="Google Shape;416;p6">
                <a:extLst>
                  <a:ext uri="{FF2B5EF4-FFF2-40B4-BE49-F238E27FC236}">
                    <a16:creationId xmlns:a16="http://schemas.microsoft.com/office/drawing/2014/main" id="{21C6E6EB-D12F-F362-F288-EC2AE21EA2F5}"/>
                  </a:ext>
                </a:extLst>
              </p:cNvPr>
              <p:cNvSpPr/>
              <p:nvPr/>
            </p:nvSpPr>
            <p:spPr>
              <a:xfrm>
                <a:off x="2732853" y="4514424"/>
                <a:ext cx="418259" cy="2276"/>
              </a:xfrm>
              <a:custGeom>
                <a:avLst/>
                <a:gdLst/>
                <a:ahLst/>
                <a:cxnLst/>
                <a:rect l="l" t="t" r="r" b="b"/>
                <a:pathLst>
                  <a:path w="11946" h="65" extrusionOk="0">
                    <a:moveTo>
                      <a:pt x="0" y="0"/>
                    </a:moveTo>
                    <a:lnTo>
                      <a:pt x="0" y="65"/>
                    </a:lnTo>
                    <a:lnTo>
                      <a:pt x="11946" y="65"/>
                    </a:lnTo>
                    <a:lnTo>
                      <a:pt x="11946" y="0"/>
                    </a:lnTo>
                    <a:close/>
                  </a:path>
                </a:pathLst>
              </a:custGeom>
              <a:solidFill>
                <a:srgbClr val="EBEBE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5" name="Google Shape;417;p6">
              <a:extLst>
                <a:ext uri="{FF2B5EF4-FFF2-40B4-BE49-F238E27FC236}">
                  <a16:creationId xmlns:a16="http://schemas.microsoft.com/office/drawing/2014/main" id="{316BB20B-641F-D8D3-33BD-685DAFE3EAEF}"/>
                </a:ext>
              </a:extLst>
            </p:cNvPr>
            <p:cNvGrpSpPr/>
            <p:nvPr/>
          </p:nvGrpSpPr>
          <p:grpSpPr>
            <a:xfrm>
              <a:off x="2072827" y="1904259"/>
              <a:ext cx="1418991" cy="2804590"/>
              <a:chOff x="2072827" y="1904259"/>
              <a:chExt cx="1418991" cy="2804590"/>
            </a:xfrm>
          </p:grpSpPr>
          <p:sp>
            <p:nvSpPr>
              <p:cNvPr id="6" name="Google Shape;418;p6">
                <a:extLst>
                  <a:ext uri="{FF2B5EF4-FFF2-40B4-BE49-F238E27FC236}">
                    <a16:creationId xmlns:a16="http://schemas.microsoft.com/office/drawing/2014/main" id="{2AD2ADE2-DC0C-83B3-9B20-F1BF30884202}"/>
                  </a:ext>
                </a:extLst>
              </p:cNvPr>
              <p:cNvSpPr/>
              <p:nvPr/>
            </p:nvSpPr>
            <p:spPr>
              <a:xfrm>
                <a:off x="2399847" y="1904259"/>
                <a:ext cx="391230" cy="380866"/>
              </a:xfrm>
              <a:custGeom>
                <a:avLst/>
                <a:gdLst/>
                <a:ahLst/>
                <a:cxnLst/>
                <a:rect l="l" t="t" r="r" b="b"/>
                <a:pathLst>
                  <a:path w="11174" h="10878" extrusionOk="0">
                    <a:moveTo>
                      <a:pt x="7624" y="1"/>
                    </a:moveTo>
                    <a:cubicBezTo>
                      <a:pt x="7272" y="1"/>
                      <a:pt x="6880" y="36"/>
                      <a:pt x="6446" y="111"/>
                    </a:cubicBezTo>
                    <a:cubicBezTo>
                      <a:pt x="3478" y="623"/>
                      <a:pt x="1934" y="2250"/>
                      <a:pt x="2139" y="3136"/>
                    </a:cubicBezTo>
                    <a:cubicBezTo>
                      <a:pt x="851" y="3531"/>
                      <a:pt x="0" y="8656"/>
                      <a:pt x="2666" y="10308"/>
                    </a:cubicBezTo>
                    <a:cubicBezTo>
                      <a:pt x="3333" y="10722"/>
                      <a:pt x="4200" y="10877"/>
                      <a:pt x="5124" y="10877"/>
                    </a:cubicBezTo>
                    <a:cubicBezTo>
                      <a:pt x="7890" y="10877"/>
                      <a:pt x="11173" y="9486"/>
                      <a:pt x="11173" y="9486"/>
                    </a:cubicBezTo>
                    <a:cubicBezTo>
                      <a:pt x="11173" y="9486"/>
                      <a:pt x="10290" y="8434"/>
                      <a:pt x="10585" y="5641"/>
                    </a:cubicBezTo>
                    <a:cubicBezTo>
                      <a:pt x="10848" y="3167"/>
                      <a:pt x="10967" y="1"/>
                      <a:pt x="762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 name="Google Shape;419;p6">
                <a:extLst>
                  <a:ext uri="{FF2B5EF4-FFF2-40B4-BE49-F238E27FC236}">
                    <a16:creationId xmlns:a16="http://schemas.microsoft.com/office/drawing/2014/main" id="{883708F2-025E-C511-D3E4-2D2FA1263D4E}"/>
                  </a:ext>
                </a:extLst>
              </p:cNvPr>
              <p:cNvSpPr/>
              <p:nvPr/>
            </p:nvSpPr>
            <p:spPr>
              <a:xfrm>
                <a:off x="2789784" y="2455395"/>
                <a:ext cx="313327" cy="524242"/>
              </a:xfrm>
              <a:custGeom>
                <a:avLst/>
                <a:gdLst/>
                <a:ahLst/>
                <a:cxnLst/>
                <a:rect l="l" t="t" r="r" b="b"/>
                <a:pathLst>
                  <a:path w="8949" h="14973" extrusionOk="0">
                    <a:moveTo>
                      <a:pt x="2312" y="1"/>
                    </a:moveTo>
                    <a:lnTo>
                      <a:pt x="1" y="144"/>
                    </a:lnTo>
                    <a:cubicBezTo>
                      <a:pt x="44" y="913"/>
                      <a:pt x="133" y="1616"/>
                      <a:pt x="234" y="2345"/>
                    </a:cubicBezTo>
                    <a:cubicBezTo>
                      <a:pt x="338" y="3066"/>
                      <a:pt x="475" y="3784"/>
                      <a:pt x="629" y="4498"/>
                    </a:cubicBezTo>
                    <a:cubicBezTo>
                      <a:pt x="790" y="5212"/>
                      <a:pt x="959" y="5927"/>
                      <a:pt x="1185" y="6630"/>
                    </a:cubicBezTo>
                    <a:cubicBezTo>
                      <a:pt x="1397" y="7337"/>
                      <a:pt x="1651" y="8038"/>
                      <a:pt x="1949" y="8727"/>
                    </a:cubicBezTo>
                    <a:lnTo>
                      <a:pt x="2183" y="9244"/>
                    </a:lnTo>
                    <a:cubicBezTo>
                      <a:pt x="2216" y="9322"/>
                      <a:pt x="2276" y="9433"/>
                      <a:pt x="2327" y="9531"/>
                    </a:cubicBezTo>
                    <a:cubicBezTo>
                      <a:pt x="2380" y="9631"/>
                      <a:pt x="2438" y="9721"/>
                      <a:pt x="2491" y="9814"/>
                    </a:cubicBezTo>
                    <a:cubicBezTo>
                      <a:pt x="2714" y="10173"/>
                      <a:pt x="2962" y="10478"/>
                      <a:pt x="3210" y="10773"/>
                    </a:cubicBezTo>
                    <a:cubicBezTo>
                      <a:pt x="3712" y="11358"/>
                      <a:pt x="4243" y="11867"/>
                      <a:pt x="4789" y="12355"/>
                    </a:cubicBezTo>
                    <a:cubicBezTo>
                      <a:pt x="5890" y="13321"/>
                      <a:pt x="7025" y="14186"/>
                      <a:pt x="8246" y="14972"/>
                    </a:cubicBezTo>
                    <a:lnTo>
                      <a:pt x="8949" y="14068"/>
                    </a:lnTo>
                    <a:cubicBezTo>
                      <a:pt x="8453" y="13586"/>
                      <a:pt x="7948" y="13094"/>
                      <a:pt x="7463" y="12599"/>
                    </a:cubicBezTo>
                    <a:cubicBezTo>
                      <a:pt x="6971" y="12108"/>
                      <a:pt x="6493" y="11605"/>
                      <a:pt x="6038" y="11096"/>
                    </a:cubicBezTo>
                    <a:cubicBezTo>
                      <a:pt x="5579" y="10589"/>
                      <a:pt x="5144" y="10069"/>
                      <a:pt x="4764" y="9545"/>
                    </a:cubicBezTo>
                    <a:cubicBezTo>
                      <a:pt x="4573" y="9287"/>
                      <a:pt x="4404" y="9021"/>
                      <a:pt x="4268" y="8770"/>
                    </a:cubicBezTo>
                    <a:cubicBezTo>
                      <a:pt x="4240" y="8709"/>
                      <a:pt x="4204" y="8644"/>
                      <a:pt x="4179" y="8587"/>
                    </a:cubicBezTo>
                    <a:cubicBezTo>
                      <a:pt x="4154" y="8522"/>
                      <a:pt x="4132" y="8482"/>
                      <a:pt x="4100" y="8396"/>
                    </a:cubicBezTo>
                    <a:lnTo>
                      <a:pt x="3924" y="7934"/>
                    </a:lnTo>
                    <a:cubicBezTo>
                      <a:pt x="3465" y="6691"/>
                      <a:pt x="3142" y="5371"/>
                      <a:pt x="2875" y="4036"/>
                    </a:cubicBezTo>
                    <a:cubicBezTo>
                      <a:pt x="2743" y="3368"/>
                      <a:pt x="2646" y="2689"/>
                      <a:pt x="2545" y="2015"/>
                    </a:cubicBezTo>
                    <a:cubicBezTo>
                      <a:pt x="2448" y="1344"/>
                      <a:pt x="2373" y="643"/>
                      <a:pt x="2312" y="1"/>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1" name="Google Shape;420;p6">
                <a:extLst>
                  <a:ext uri="{FF2B5EF4-FFF2-40B4-BE49-F238E27FC236}">
                    <a16:creationId xmlns:a16="http://schemas.microsoft.com/office/drawing/2014/main" id="{747DD38F-FC1D-A531-C666-5098AEBF2860}"/>
                  </a:ext>
                </a:extLst>
              </p:cNvPr>
              <p:cNvSpPr/>
              <p:nvPr/>
            </p:nvSpPr>
            <p:spPr>
              <a:xfrm>
                <a:off x="2724205" y="2358410"/>
                <a:ext cx="176358" cy="233253"/>
              </a:xfrm>
              <a:custGeom>
                <a:avLst/>
                <a:gdLst/>
                <a:ahLst/>
                <a:cxnLst/>
                <a:rect l="l" t="t" r="r" b="b"/>
                <a:pathLst>
                  <a:path w="5037" h="6662" extrusionOk="0">
                    <a:moveTo>
                      <a:pt x="2431" y="1"/>
                    </a:moveTo>
                    <a:cubicBezTo>
                      <a:pt x="1717" y="1"/>
                      <a:pt x="1248" y="323"/>
                      <a:pt x="718" y="1080"/>
                    </a:cubicBezTo>
                    <a:cubicBezTo>
                      <a:pt x="0" y="2107"/>
                      <a:pt x="1468" y="6662"/>
                      <a:pt x="1468" y="6662"/>
                    </a:cubicBezTo>
                    <a:lnTo>
                      <a:pt x="5036" y="4235"/>
                    </a:lnTo>
                    <a:cubicBezTo>
                      <a:pt x="5036" y="4235"/>
                      <a:pt x="4386" y="391"/>
                      <a:pt x="3449" y="154"/>
                    </a:cubicBezTo>
                    <a:cubicBezTo>
                      <a:pt x="3055" y="55"/>
                      <a:pt x="2722" y="1"/>
                      <a:pt x="243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 name="Google Shape;421;p6">
                <a:extLst>
                  <a:ext uri="{FF2B5EF4-FFF2-40B4-BE49-F238E27FC236}">
                    <a16:creationId xmlns:a16="http://schemas.microsoft.com/office/drawing/2014/main" id="{E9E4EA0B-F5AC-8839-2E6D-518AA84374EE}"/>
                  </a:ext>
                </a:extLst>
              </p:cNvPr>
              <p:cNvSpPr/>
              <p:nvPr/>
            </p:nvSpPr>
            <p:spPr>
              <a:xfrm>
                <a:off x="2853507" y="2457531"/>
                <a:ext cx="1646" cy="8858"/>
              </a:xfrm>
              <a:custGeom>
                <a:avLst/>
                <a:gdLst/>
                <a:ahLst/>
                <a:cxnLst/>
                <a:rect l="l" t="t" r="r" b="b"/>
                <a:pathLst>
                  <a:path w="47" h="253" extrusionOk="0">
                    <a:moveTo>
                      <a:pt x="0" y="1"/>
                    </a:moveTo>
                    <a:lnTo>
                      <a:pt x="0" y="252"/>
                    </a:lnTo>
                    <a:lnTo>
                      <a:pt x="47" y="252"/>
                    </a:lnTo>
                    <a:lnTo>
                      <a:pt x="47" y="1"/>
                    </a:lnTo>
                    <a:close/>
                  </a:path>
                </a:pathLst>
              </a:custGeom>
              <a:solidFill>
                <a:srgbClr val="1E282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 name="Google Shape;422;p6">
                <a:extLst>
                  <a:ext uri="{FF2B5EF4-FFF2-40B4-BE49-F238E27FC236}">
                    <a16:creationId xmlns:a16="http://schemas.microsoft.com/office/drawing/2014/main" id="{949ADAD5-1109-164C-4A4B-DF645C4C3216}"/>
                  </a:ext>
                </a:extLst>
              </p:cNvPr>
              <p:cNvSpPr/>
              <p:nvPr/>
            </p:nvSpPr>
            <p:spPr>
              <a:xfrm>
                <a:off x="2759253" y="2491738"/>
                <a:ext cx="149959" cy="113756"/>
              </a:xfrm>
              <a:custGeom>
                <a:avLst/>
                <a:gdLst/>
                <a:ahLst/>
                <a:cxnLst/>
                <a:rect l="l" t="t" r="r" b="b"/>
                <a:pathLst>
                  <a:path w="4283" h="3249" extrusionOk="0">
                    <a:moveTo>
                      <a:pt x="4200" y="1"/>
                    </a:moveTo>
                    <a:lnTo>
                      <a:pt x="0" y="2829"/>
                    </a:lnTo>
                    <a:lnTo>
                      <a:pt x="270" y="3248"/>
                    </a:lnTo>
                    <a:lnTo>
                      <a:pt x="4282" y="374"/>
                    </a:lnTo>
                    <a:lnTo>
                      <a:pt x="4200" y="1"/>
                    </a:ln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 name="Google Shape;423;p6">
                <a:extLst>
                  <a:ext uri="{FF2B5EF4-FFF2-40B4-BE49-F238E27FC236}">
                    <a16:creationId xmlns:a16="http://schemas.microsoft.com/office/drawing/2014/main" id="{E36B1FD0-CE80-DD7B-19E4-A93CB2BF3F9A}"/>
                  </a:ext>
                </a:extLst>
              </p:cNvPr>
              <p:cNvSpPr/>
              <p:nvPr/>
            </p:nvSpPr>
            <p:spPr>
              <a:xfrm>
                <a:off x="3066000" y="2936365"/>
                <a:ext cx="112040" cy="66769"/>
              </a:xfrm>
              <a:custGeom>
                <a:avLst/>
                <a:gdLst/>
                <a:ahLst/>
                <a:cxnLst/>
                <a:rect l="l" t="t" r="r" b="b"/>
                <a:pathLst>
                  <a:path w="3200" h="1907" extrusionOk="0">
                    <a:moveTo>
                      <a:pt x="632" y="0"/>
                    </a:moveTo>
                    <a:lnTo>
                      <a:pt x="1" y="671"/>
                    </a:lnTo>
                    <a:cubicBezTo>
                      <a:pt x="249" y="1580"/>
                      <a:pt x="1666" y="1906"/>
                      <a:pt x="1666" y="1906"/>
                    </a:cubicBezTo>
                    <a:lnTo>
                      <a:pt x="3199" y="184"/>
                    </a:lnTo>
                    <a:lnTo>
                      <a:pt x="632"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 name="Google Shape;424;p6">
                <a:extLst>
                  <a:ext uri="{FF2B5EF4-FFF2-40B4-BE49-F238E27FC236}">
                    <a16:creationId xmlns:a16="http://schemas.microsoft.com/office/drawing/2014/main" id="{B261084A-965F-1DDD-23EF-04857B00432D}"/>
                  </a:ext>
                </a:extLst>
              </p:cNvPr>
              <p:cNvSpPr/>
              <p:nvPr/>
            </p:nvSpPr>
            <p:spPr>
              <a:xfrm>
                <a:off x="2668115" y="4444154"/>
                <a:ext cx="84660" cy="183781"/>
              </a:xfrm>
              <a:custGeom>
                <a:avLst/>
                <a:gdLst/>
                <a:ahLst/>
                <a:cxnLst/>
                <a:rect l="l" t="t" r="r" b="b"/>
                <a:pathLst>
                  <a:path w="2418" h="5249" extrusionOk="0">
                    <a:moveTo>
                      <a:pt x="152" y="1"/>
                    </a:moveTo>
                    <a:lnTo>
                      <a:pt x="1" y="5249"/>
                    </a:lnTo>
                    <a:lnTo>
                      <a:pt x="2266" y="5249"/>
                    </a:lnTo>
                    <a:lnTo>
                      <a:pt x="2417" y="1"/>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 name="Google Shape;425;p6">
                <a:extLst>
                  <a:ext uri="{FF2B5EF4-FFF2-40B4-BE49-F238E27FC236}">
                    <a16:creationId xmlns:a16="http://schemas.microsoft.com/office/drawing/2014/main" id="{15A23D23-7BF3-4E47-BAED-1A20AE8BC7A3}"/>
                  </a:ext>
                </a:extLst>
              </p:cNvPr>
              <p:cNvSpPr/>
              <p:nvPr/>
            </p:nvSpPr>
            <p:spPr>
              <a:xfrm>
                <a:off x="2119709" y="4233657"/>
                <a:ext cx="166414" cy="190433"/>
              </a:xfrm>
              <a:custGeom>
                <a:avLst/>
                <a:gdLst/>
                <a:ahLst/>
                <a:cxnLst/>
                <a:rect l="l" t="t" r="r" b="b"/>
                <a:pathLst>
                  <a:path w="4753" h="5439" extrusionOk="0">
                    <a:moveTo>
                      <a:pt x="2656" y="1"/>
                    </a:moveTo>
                    <a:lnTo>
                      <a:pt x="0" y="4585"/>
                    </a:lnTo>
                    <a:lnTo>
                      <a:pt x="2096" y="5438"/>
                    </a:lnTo>
                    <a:lnTo>
                      <a:pt x="4753" y="859"/>
                    </a:lnTo>
                    <a:lnTo>
                      <a:pt x="2656" y="1"/>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7" name="Google Shape;426;p6">
                <a:extLst>
                  <a:ext uri="{FF2B5EF4-FFF2-40B4-BE49-F238E27FC236}">
                    <a16:creationId xmlns:a16="http://schemas.microsoft.com/office/drawing/2014/main" id="{1750DBC9-9AC6-C50D-65AB-2833AD534EEA}"/>
                  </a:ext>
                </a:extLst>
              </p:cNvPr>
              <p:cNvSpPr/>
              <p:nvPr/>
            </p:nvSpPr>
            <p:spPr>
              <a:xfrm>
                <a:off x="2072827" y="4366600"/>
                <a:ext cx="225516" cy="194775"/>
              </a:xfrm>
              <a:custGeom>
                <a:avLst/>
                <a:gdLst/>
                <a:ahLst/>
                <a:cxnLst/>
                <a:rect l="l" t="t" r="r" b="b"/>
                <a:pathLst>
                  <a:path w="6441" h="5563" extrusionOk="0">
                    <a:moveTo>
                      <a:pt x="1551" y="0"/>
                    </a:moveTo>
                    <a:cubicBezTo>
                      <a:pt x="1497" y="0"/>
                      <a:pt x="1444" y="24"/>
                      <a:pt x="1407" y="69"/>
                    </a:cubicBezTo>
                    <a:lnTo>
                      <a:pt x="130" y="1653"/>
                    </a:lnTo>
                    <a:cubicBezTo>
                      <a:pt x="1" y="1814"/>
                      <a:pt x="51" y="2075"/>
                      <a:pt x="238" y="2183"/>
                    </a:cubicBezTo>
                    <a:cubicBezTo>
                      <a:pt x="1009" y="2622"/>
                      <a:pt x="1404" y="2797"/>
                      <a:pt x="2366" y="3368"/>
                    </a:cubicBezTo>
                    <a:cubicBezTo>
                      <a:pt x="2958" y="3720"/>
                      <a:pt x="4347" y="4926"/>
                      <a:pt x="5166" y="5410"/>
                    </a:cubicBezTo>
                    <a:cubicBezTo>
                      <a:pt x="5348" y="5519"/>
                      <a:pt x="5516" y="5563"/>
                      <a:pt x="5664" y="5563"/>
                    </a:cubicBezTo>
                    <a:cubicBezTo>
                      <a:pt x="6169" y="5563"/>
                      <a:pt x="6440" y="5054"/>
                      <a:pt x="6210" y="4840"/>
                    </a:cubicBezTo>
                    <a:cubicBezTo>
                      <a:pt x="4878" y="3605"/>
                      <a:pt x="4344" y="2377"/>
                      <a:pt x="4086" y="1641"/>
                    </a:cubicBezTo>
                    <a:cubicBezTo>
                      <a:pt x="4038" y="1509"/>
                      <a:pt x="3949" y="1398"/>
                      <a:pt x="3831" y="1329"/>
                    </a:cubicBezTo>
                    <a:lnTo>
                      <a:pt x="1644" y="26"/>
                    </a:lnTo>
                    <a:cubicBezTo>
                      <a:pt x="1615" y="9"/>
                      <a:pt x="1583" y="0"/>
                      <a:pt x="155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8" name="Google Shape;427;p6">
                <a:extLst>
                  <a:ext uri="{FF2B5EF4-FFF2-40B4-BE49-F238E27FC236}">
                    <a16:creationId xmlns:a16="http://schemas.microsoft.com/office/drawing/2014/main" id="{4B3AFDEA-AC84-149E-B33C-E1C07FA40E60}"/>
                  </a:ext>
                </a:extLst>
              </p:cNvPr>
              <p:cNvSpPr/>
              <p:nvPr/>
            </p:nvSpPr>
            <p:spPr>
              <a:xfrm>
                <a:off x="2643536" y="4618587"/>
                <a:ext cx="241411" cy="90262"/>
              </a:xfrm>
              <a:custGeom>
                <a:avLst/>
                <a:gdLst/>
                <a:ahLst/>
                <a:cxnLst/>
                <a:rect l="l" t="t" r="r" b="b"/>
                <a:pathLst>
                  <a:path w="6895" h="2578" extrusionOk="0">
                    <a:moveTo>
                      <a:pt x="502" y="1"/>
                    </a:moveTo>
                    <a:cubicBezTo>
                      <a:pt x="409" y="1"/>
                      <a:pt x="333" y="65"/>
                      <a:pt x="323" y="159"/>
                    </a:cubicBezTo>
                    <a:lnTo>
                      <a:pt x="32" y="2172"/>
                    </a:lnTo>
                    <a:cubicBezTo>
                      <a:pt x="0" y="2379"/>
                      <a:pt x="176" y="2575"/>
                      <a:pt x="389" y="2575"/>
                    </a:cubicBezTo>
                    <a:cubicBezTo>
                      <a:pt x="391" y="2575"/>
                      <a:pt x="393" y="2575"/>
                      <a:pt x="394" y="2575"/>
                    </a:cubicBezTo>
                    <a:cubicBezTo>
                      <a:pt x="1281" y="2560"/>
                      <a:pt x="1708" y="2506"/>
                      <a:pt x="2828" y="2506"/>
                    </a:cubicBezTo>
                    <a:cubicBezTo>
                      <a:pt x="3517" y="2506"/>
                      <a:pt x="4942" y="2578"/>
                      <a:pt x="5893" y="2578"/>
                    </a:cubicBezTo>
                    <a:cubicBezTo>
                      <a:pt x="6823" y="2578"/>
                      <a:pt x="6895" y="1637"/>
                      <a:pt x="6496" y="1551"/>
                    </a:cubicBezTo>
                    <a:cubicBezTo>
                      <a:pt x="4723" y="1171"/>
                      <a:pt x="4024" y="643"/>
                      <a:pt x="3424" y="141"/>
                    </a:cubicBezTo>
                    <a:cubicBezTo>
                      <a:pt x="3316" y="51"/>
                      <a:pt x="3184" y="1"/>
                      <a:pt x="304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 name="Google Shape;428;p6">
                <a:extLst>
                  <a:ext uri="{FF2B5EF4-FFF2-40B4-BE49-F238E27FC236}">
                    <a16:creationId xmlns:a16="http://schemas.microsoft.com/office/drawing/2014/main" id="{CE322427-A950-148A-CE7F-7188DA746272}"/>
                  </a:ext>
                </a:extLst>
              </p:cNvPr>
              <p:cNvSpPr/>
              <p:nvPr/>
            </p:nvSpPr>
            <p:spPr>
              <a:xfrm>
                <a:off x="2670670" y="4520551"/>
                <a:ext cx="665" cy="18417"/>
              </a:xfrm>
              <a:custGeom>
                <a:avLst/>
                <a:gdLst/>
                <a:ahLst/>
                <a:cxnLst/>
                <a:rect l="l" t="t" r="r" b="b"/>
                <a:pathLst>
                  <a:path w="19" h="526" extrusionOk="0">
                    <a:moveTo>
                      <a:pt x="18" y="1"/>
                    </a:moveTo>
                    <a:lnTo>
                      <a:pt x="0" y="526"/>
                    </a:lnTo>
                    <a:lnTo>
                      <a:pt x="4" y="526"/>
                    </a:lnTo>
                    <a:lnTo>
                      <a:pt x="18"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 name="Google Shape;429;p6">
                <a:extLst>
                  <a:ext uri="{FF2B5EF4-FFF2-40B4-BE49-F238E27FC236}">
                    <a16:creationId xmlns:a16="http://schemas.microsoft.com/office/drawing/2014/main" id="{D49EC1B3-002B-2DD5-24EF-FDB00C253BD4}"/>
                  </a:ext>
                </a:extLst>
              </p:cNvPr>
              <p:cNvSpPr/>
              <p:nvPr/>
            </p:nvSpPr>
            <p:spPr>
              <a:xfrm>
                <a:off x="2670776" y="4520551"/>
                <a:ext cx="79828" cy="18417"/>
              </a:xfrm>
              <a:custGeom>
                <a:avLst/>
                <a:gdLst/>
                <a:ahLst/>
                <a:cxnLst/>
                <a:rect l="l" t="t" r="r" b="b"/>
                <a:pathLst>
                  <a:path w="2280" h="526" extrusionOk="0">
                    <a:moveTo>
                      <a:pt x="15" y="1"/>
                    </a:moveTo>
                    <a:lnTo>
                      <a:pt x="1" y="526"/>
                    </a:lnTo>
                    <a:lnTo>
                      <a:pt x="2265" y="526"/>
                    </a:lnTo>
                    <a:lnTo>
                      <a:pt x="2280" y="1"/>
                    </a:lnTo>
                    <a:close/>
                  </a:path>
                </a:pathLst>
              </a:custGeom>
              <a:solidFill>
                <a:srgbClr val="CC915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 name="Google Shape;430;p6">
                <a:extLst>
                  <a:ext uri="{FF2B5EF4-FFF2-40B4-BE49-F238E27FC236}">
                    <a16:creationId xmlns:a16="http://schemas.microsoft.com/office/drawing/2014/main" id="{8EFFBB54-2683-9DBB-2DAD-481B798CFDF8}"/>
                  </a:ext>
                </a:extLst>
              </p:cNvPr>
              <p:cNvSpPr/>
              <p:nvPr/>
            </p:nvSpPr>
            <p:spPr>
              <a:xfrm>
                <a:off x="2164701" y="4300391"/>
                <a:ext cx="9313" cy="16141"/>
              </a:xfrm>
              <a:custGeom>
                <a:avLst/>
                <a:gdLst/>
                <a:ahLst/>
                <a:cxnLst/>
                <a:rect l="l" t="t" r="r" b="b"/>
                <a:pathLst>
                  <a:path w="266" h="461" extrusionOk="0">
                    <a:moveTo>
                      <a:pt x="266" y="0"/>
                    </a:moveTo>
                    <a:lnTo>
                      <a:pt x="1" y="456"/>
                    </a:lnTo>
                    <a:lnTo>
                      <a:pt x="1" y="460"/>
                    </a:lnTo>
                    <a:lnTo>
                      <a:pt x="266"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 name="Google Shape;431;p6">
                <a:extLst>
                  <a:ext uri="{FF2B5EF4-FFF2-40B4-BE49-F238E27FC236}">
                    <a16:creationId xmlns:a16="http://schemas.microsoft.com/office/drawing/2014/main" id="{124944B5-EF46-28B4-FDBA-1607AC7DFB6D}"/>
                  </a:ext>
                </a:extLst>
              </p:cNvPr>
              <p:cNvSpPr/>
              <p:nvPr/>
            </p:nvSpPr>
            <p:spPr>
              <a:xfrm>
                <a:off x="2164701" y="4300391"/>
                <a:ext cx="82700" cy="46041"/>
              </a:xfrm>
              <a:custGeom>
                <a:avLst/>
                <a:gdLst/>
                <a:ahLst/>
                <a:cxnLst/>
                <a:rect l="l" t="t" r="r" b="b"/>
                <a:pathLst>
                  <a:path w="2362" h="1315" extrusionOk="0">
                    <a:moveTo>
                      <a:pt x="266" y="0"/>
                    </a:moveTo>
                    <a:lnTo>
                      <a:pt x="1" y="460"/>
                    </a:lnTo>
                    <a:lnTo>
                      <a:pt x="2100" y="1314"/>
                    </a:lnTo>
                    <a:lnTo>
                      <a:pt x="2362" y="858"/>
                    </a:lnTo>
                    <a:lnTo>
                      <a:pt x="266" y="0"/>
                    </a:lnTo>
                    <a:close/>
                  </a:path>
                </a:pathLst>
              </a:custGeom>
              <a:solidFill>
                <a:srgbClr val="CC915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 name="Google Shape;432;p6">
                <a:extLst>
                  <a:ext uri="{FF2B5EF4-FFF2-40B4-BE49-F238E27FC236}">
                    <a16:creationId xmlns:a16="http://schemas.microsoft.com/office/drawing/2014/main" id="{8BAD2F60-2304-0FB4-FA44-96B8245C58DF}"/>
                  </a:ext>
                </a:extLst>
              </p:cNvPr>
              <p:cNvSpPr/>
              <p:nvPr/>
            </p:nvSpPr>
            <p:spPr>
              <a:xfrm>
                <a:off x="2427857" y="2340868"/>
                <a:ext cx="454952" cy="501659"/>
              </a:xfrm>
              <a:custGeom>
                <a:avLst/>
                <a:gdLst/>
                <a:ahLst/>
                <a:cxnLst/>
                <a:rect l="l" t="t" r="r" b="b"/>
                <a:pathLst>
                  <a:path w="12994" h="14328" extrusionOk="0">
                    <a:moveTo>
                      <a:pt x="6302" y="1"/>
                    </a:moveTo>
                    <a:cubicBezTo>
                      <a:pt x="5548" y="1"/>
                      <a:pt x="4771" y="34"/>
                      <a:pt x="3909" y="74"/>
                    </a:cubicBezTo>
                    <a:cubicBezTo>
                      <a:pt x="1928" y="170"/>
                      <a:pt x="1" y="591"/>
                      <a:pt x="1" y="591"/>
                    </a:cubicBezTo>
                    <a:cubicBezTo>
                      <a:pt x="1792" y="8276"/>
                      <a:pt x="1788" y="10583"/>
                      <a:pt x="1634" y="14327"/>
                    </a:cubicBezTo>
                    <a:lnTo>
                      <a:pt x="10833" y="14327"/>
                    </a:lnTo>
                    <a:cubicBezTo>
                      <a:pt x="12994" y="1036"/>
                      <a:pt x="11913" y="655"/>
                      <a:pt x="11913" y="655"/>
                    </a:cubicBezTo>
                    <a:cubicBezTo>
                      <a:pt x="11913" y="655"/>
                      <a:pt x="9882" y="239"/>
                      <a:pt x="8087" y="77"/>
                    </a:cubicBezTo>
                    <a:cubicBezTo>
                      <a:pt x="7485" y="22"/>
                      <a:pt x="6900" y="1"/>
                      <a:pt x="630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 name="Google Shape;433;p6">
                <a:extLst>
                  <a:ext uri="{FF2B5EF4-FFF2-40B4-BE49-F238E27FC236}">
                    <a16:creationId xmlns:a16="http://schemas.microsoft.com/office/drawing/2014/main" id="{EE851F72-372E-E21D-F3DA-5E472A7E10C4}"/>
                  </a:ext>
                </a:extLst>
              </p:cNvPr>
              <p:cNvSpPr/>
              <p:nvPr/>
            </p:nvSpPr>
            <p:spPr>
              <a:xfrm>
                <a:off x="2564687" y="2178829"/>
                <a:ext cx="194599" cy="293475"/>
              </a:xfrm>
              <a:custGeom>
                <a:avLst/>
                <a:gdLst/>
                <a:ahLst/>
                <a:cxnLst/>
                <a:rect l="l" t="t" r="r" b="b"/>
                <a:pathLst>
                  <a:path w="5558" h="8382" extrusionOk="0">
                    <a:moveTo>
                      <a:pt x="414" y="0"/>
                    </a:moveTo>
                    <a:lnTo>
                      <a:pt x="414" y="0"/>
                    </a:lnTo>
                    <a:cubicBezTo>
                      <a:pt x="680" y="1342"/>
                      <a:pt x="942" y="3808"/>
                      <a:pt x="1" y="4702"/>
                    </a:cubicBezTo>
                    <a:cubicBezTo>
                      <a:pt x="1" y="4702"/>
                      <a:pt x="1243" y="7089"/>
                      <a:pt x="3695" y="8381"/>
                    </a:cubicBezTo>
                    <a:cubicBezTo>
                      <a:pt x="5557" y="6892"/>
                      <a:pt x="4179" y="4705"/>
                      <a:pt x="4179" y="4705"/>
                    </a:cubicBezTo>
                    <a:cubicBezTo>
                      <a:pt x="2679" y="4346"/>
                      <a:pt x="2718" y="3234"/>
                      <a:pt x="2981" y="2189"/>
                    </a:cubicBezTo>
                    <a:lnTo>
                      <a:pt x="414"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 name="Google Shape;434;p6">
                <a:extLst>
                  <a:ext uri="{FF2B5EF4-FFF2-40B4-BE49-F238E27FC236}">
                    <a16:creationId xmlns:a16="http://schemas.microsoft.com/office/drawing/2014/main" id="{B4F618E8-6EE7-B718-27E8-34E3B531BCB6}"/>
                  </a:ext>
                </a:extLst>
              </p:cNvPr>
              <p:cNvSpPr/>
              <p:nvPr/>
            </p:nvSpPr>
            <p:spPr>
              <a:xfrm>
                <a:off x="2657436" y="2245668"/>
                <a:ext cx="11484" cy="9839"/>
              </a:xfrm>
              <a:custGeom>
                <a:avLst/>
                <a:gdLst/>
                <a:ahLst/>
                <a:cxnLst/>
                <a:rect l="l" t="t" r="r" b="b"/>
                <a:pathLst>
                  <a:path w="328" h="281" extrusionOk="0">
                    <a:moveTo>
                      <a:pt x="1" y="0"/>
                    </a:moveTo>
                    <a:lnTo>
                      <a:pt x="327" y="280"/>
                    </a:lnTo>
                    <a:lnTo>
                      <a:pt x="327" y="280"/>
                    </a:lnTo>
                    <a:close/>
                  </a:path>
                </a:pathLst>
              </a:custGeom>
              <a:solidFill>
                <a:srgbClr val="1E282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 name="Google Shape;435;p6">
                <a:extLst>
                  <a:ext uri="{FF2B5EF4-FFF2-40B4-BE49-F238E27FC236}">
                    <a16:creationId xmlns:a16="http://schemas.microsoft.com/office/drawing/2014/main" id="{6370C99E-AF90-2B5B-D891-4AED07730F4F}"/>
                  </a:ext>
                </a:extLst>
              </p:cNvPr>
              <p:cNvSpPr/>
              <p:nvPr/>
            </p:nvSpPr>
            <p:spPr>
              <a:xfrm>
                <a:off x="2664368" y="2279351"/>
                <a:ext cx="280" cy="2066"/>
              </a:xfrm>
              <a:custGeom>
                <a:avLst/>
                <a:gdLst/>
                <a:ahLst/>
                <a:cxnLst/>
                <a:rect l="l" t="t" r="r" b="b"/>
                <a:pathLst>
                  <a:path w="8" h="59" extrusionOk="0">
                    <a:moveTo>
                      <a:pt x="8" y="0"/>
                    </a:moveTo>
                    <a:cubicBezTo>
                      <a:pt x="4" y="22"/>
                      <a:pt x="4" y="40"/>
                      <a:pt x="0" y="58"/>
                    </a:cubicBezTo>
                    <a:lnTo>
                      <a:pt x="0" y="58"/>
                    </a:lnTo>
                    <a:cubicBezTo>
                      <a:pt x="4" y="40"/>
                      <a:pt x="4" y="22"/>
                      <a:pt x="8" y="0"/>
                    </a:cubicBez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7" name="Google Shape;436;p6">
                <a:extLst>
                  <a:ext uri="{FF2B5EF4-FFF2-40B4-BE49-F238E27FC236}">
                    <a16:creationId xmlns:a16="http://schemas.microsoft.com/office/drawing/2014/main" id="{070B1596-EAD8-29FD-CB13-DA46282E6764}"/>
                  </a:ext>
                </a:extLst>
              </p:cNvPr>
              <p:cNvSpPr/>
              <p:nvPr/>
            </p:nvSpPr>
            <p:spPr>
              <a:xfrm>
                <a:off x="2606562" y="2210096"/>
                <a:ext cx="62357" cy="71320"/>
              </a:xfrm>
              <a:custGeom>
                <a:avLst/>
                <a:gdLst/>
                <a:ahLst/>
                <a:cxnLst/>
                <a:rect l="l" t="t" r="r" b="b"/>
                <a:pathLst>
                  <a:path w="1781" h="2037" extrusionOk="0">
                    <a:moveTo>
                      <a:pt x="262" y="1"/>
                    </a:moveTo>
                    <a:cubicBezTo>
                      <a:pt x="216" y="141"/>
                      <a:pt x="1" y="550"/>
                      <a:pt x="57" y="844"/>
                    </a:cubicBezTo>
                    <a:cubicBezTo>
                      <a:pt x="180" y="1465"/>
                      <a:pt x="1081" y="1953"/>
                      <a:pt x="1651" y="2036"/>
                    </a:cubicBezTo>
                    <a:cubicBezTo>
                      <a:pt x="1655" y="2018"/>
                      <a:pt x="1655" y="2000"/>
                      <a:pt x="1659" y="1978"/>
                    </a:cubicBezTo>
                    <a:cubicBezTo>
                      <a:pt x="1677" y="1752"/>
                      <a:pt x="1723" y="1523"/>
                      <a:pt x="1780" y="1296"/>
                    </a:cubicBezTo>
                    <a:lnTo>
                      <a:pt x="1454" y="1016"/>
                    </a:lnTo>
                    <a:lnTo>
                      <a:pt x="262" y="1"/>
                    </a:lnTo>
                    <a:close/>
                  </a:path>
                </a:pathLst>
              </a:custGeom>
              <a:solidFill>
                <a:srgbClr val="CC915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 name="Google Shape;437;p6">
                <a:extLst>
                  <a:ext uri="{FF2B5EF4-FFF2-40B4-BE49-F238E27FC236}">
                    <a16:creationId xmlns:a16="http://schemas.microsoft.com/office/drawing/2014/main" id="{76BCB374-68E6-8C67-45F4-0E3920B570C0}"/>
                  </a:ext>
                </a:extLst>
              </p:cNvPr>
              <p:cNvSpPr/>
              <p:nvPr/>
            </p:nvSpPr>
            <p:spPr>
              <a:xfrm>
                <a:off x="2480236" y="1964936"/>
                <a:ext cx="258952" cy="296171"/>
              </a:xfrm>
              <a:custGeom>
                <a:avLst/>
                <a:gdLst/>
                <a:ahLst/>
                <a:cxnLst/>
                <a:rect l="l" t="t" r="r" b="b"/>
                <a:pathLst>
                  <a:path w="7396" h="8459" extrusionOk="0">
                    <a:moveTo>
                      <a:pt x="3493" y="1"/>
                    </a:moveTo>
                    <a:cubicBezTo>
                      <a:pt x="1462" y="1"/>
                      <a:pt x="1" y="1964"/>
                      <a:pt x="572" y="3948"/>
                    </a:cubicBezTo>
                    <a:cubicBezTo>
                      <a:pt x="1193" y="6109"/>
                      <a:pt x="1412" y="7039"/>
                      <a:pt x="2769" y="7918"/>
                    </a:cubicBezTo>
                    <a:cubicBezTo>
                      <a:pt x="3342" y="8290"/>
                      <a:pt x="3953" y="8459"/>
                      <a:pt x="4536" y="8459"/>
                    </a:cubicBezTo>
                    <a:cubicBezTo>
                      <a:pt x="6027" y="8459"/>
                      <a:pt x="7337" y="7354"/>
                      <a:pt x="7363" y="5700"/>
                    </a:cubicBezTo>
                    <a:cubicBezTo>
                      <a:pt x="7395" y="3625"/>
                      <a:pt x="6372" y="441"/>
                      <a:pt x="4036" y="46"/>
                    </a:cubicBezTo>
                    <a:cubicBezTo>
                      <a:pt x="3851" y="15"/>
                      <a:pt x="3670" y="1"/>
                      <a:pt x="3493" y="1"/>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9" name="Google Shape;438;p6">
                <a:extLst>
                  <a:ext uri="{FF2B5EF4-FFF2-40B4-BE49-F238E27FC236}">
                    <a16:creationId xmlns:a16="http://schemas.microsoft.com/office/drawing/2014/main" id="{EEEBBF82-3681-CE64-9C59-166E65CA80D3}"/>
                  </a:ext>
                </a:extLst>
              </p:cNvPr>
              <p:cNvSpPr/>
              <p:nvPr/>
            </p:nvSpPr>
            <p:spPr>
              <a:xfrm>
                <a:off x="2465671" y="1949286"/>
                <a:ext cx="221209" cy="210880"/>
              </a:xfrm>
              <a:custGeom>
                <a:avLst/>
                <a:gdLst/>
                <a:ahLst/>
                <a:cxnLst/>
                <a:rect l="l" t="t" r="r" b="b"/>
                <a:pathLst>
                  <a:path w="6318" h="6023" extrusionOk="0">
                    <a:moveTo>
                      <a:pt x="5206" y="0"/>
                    </a:moveTo>
                    <a:cubicBezTo>
                      <a:pt x="5155" y="0"/>
                      <a:pt x="5105" y="4"/>
                      <a:pt x="5055" y="13"/>
                    </a:cubicBezTo>
                    <a:lnTo>
                      <a:pt x="2678" y="404"/>
                    </a:lnTo>
                    <a:cubicBezTo>
                      <a:pt x="2514" y="432"/>
                      <a:pt x="2359" y="505"/>
                      <a:pt x="2229" y="616"/>
                    </a:cubicBezTo>
                    <a:lnTo>
                      <a:pt x="561" y="2055"/>
                    </a:lnTo>
                    <a:cubicBezTo>
                      <a:pt x="395" y="2198"/>
                      <a:pt x="284" y="2396"/>
                      <a:pt x="252" y="2611"/>
                    </a:cubicBezTo>
                    <a:lnTo>
                      <a:pt x="19" y="4144"/>
                    </a:lnTo>
                    <a:cubicBezTo>
                      <a:pt x="1" y="4266"/>
                      <a:pt x="8" y="4391"/>
                      <a:pt x="37" y="4510"/>
                    </a:cubicBezTo>
                    <a:cubicBezTo>
                      <a:pt x="155" y="4956"/>
                      <a:pt x="505" y="6023"/>
                      <a:pt x="1139" y="6023"/>
                    </a:cubicBezTo>
                    <a:cubicBezTo>
                      <a:pt x="1178" y="6023"/>
                      <a:pt x="1219" y="6019"/>
                      <a:pt x="1260" y="6010"/>
                    </a:cubicBezTo>
                    <a:cubicBezTo>
                      <a:pt x="2151" y="5828"/>
                      <a:pt x="2746" y="3692"/>
                      <a:pt x="2204" y="2920"/>
                    </a:cubicBezTo>
                    <a:lnTo>
                      <a:pt x="2204" y="2920"/>
                    </a:lnTo>
                    <a:cubicBezTo>
                      <a:pt x="2302" y="2926"/>
                      <a:pt x="2398" y="2929"/>
                      <a:pt x="2493" y="2929"/>
                    </a:cubicBezTo>
                    <a:cubicBezTo>
                      <a:pt x="3998" y="2929"/>
                      <a:pt x="5113" y="2231"/>
                      <a:pt x="5819" y="1595"/>
                    </a:cubicBezTo>
                    <a:cubicBezTo>
                      <a:pt x="6318" y="1146"/>
                      <a:pt x="6178" y="339"/>
                      <a:pt x="5564" y="74"/>
                    </a:cubicBezTo>
                    <a:cubicBezTo>
                      <a:pt x="5450" y="25"/>
                      <a:pt x="5328" y="0"/>
                      <a:pt x="520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0" name="Google Shape;439;p6">
                <a:extLst>
                  <a:ext uri="{FF2B5EF4-FFF2-40B4-BE49-F238E27FC236}">
                    <a16:creationId xmlns:a16="http://schemas.microsoft.com/office/drawing/2014/main" id="{CD417708-55E8-DC2E-3E01-4F3C1458A95E}"/>
                  </a:ext>
                </a:extLst>
              </p:cNvPr>
              <p:cNvSpPr/>
              <p:nvPr/>
            </p:nvSpPr>
            <p:spPr>
              <a:xfrm>
                <a:off x="2571234" y="2842496"/>
                <a:ext cx="298517" cy="1678079"/>
              </a:xfrm>
              <a:custGeom>
                <a:avLst/>
                <a:gdLst/>
                <a:ahLst/>
                <a:cxnLst/>
                <a:rect l="l" t="t" r="r" b="b"/>
                <a:pathLst>
                  <a:path w="8526" h="47928" extrusionOk="0">
                    <a:moveTo>
                      <a:pt x="1" y="0"/>
                    </a:moveTo>
                    <a:cubicBezTo>
                      <a:pt x="1" y="0"/>
                      <a:pt x="2445" y="17211"/>
                      <a:pt x="2739" y="24906"/>
                    </a:cubicBezTo>
                    <a:cubicBezTo>
                      <a:pt x="3009" y="31963"/>
                      <a:pt x="2524" y="47928"/>
                      <a:pt x="2524" y="47928"/>
                    </a:cubicBezTo>
                    <a:lnTo>
                      <a:pt x="5589" y="47928"/>
                    </a:lnTo>
                    <a:cubicBezTo>
                      <a:pt x="5589" y="47928"/>
                      <a:pt x="8221" y="31543"/>
                      <a:pt x="8375" y="24357"/>
                    </a:cubicBezTo>
                    <a:cubicBezTo>
                      <a:pt x="8526" y="17448"/>
                      <a:pt x="6738" y="0"/>
                      <a:pt x="6738" y="0"/>
                    </a:cubicBezTo>
                    <a:close/>
                  </a:path>
                </a:pathLst>
              </a:custGeom>
              <a:solidFill>
                <a:srgbClr val="2F549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 name="Google Shape;440;p6">
                <a:extLst>
                  <a:ext uri="{FF2B5EF4-FFF2-40B4-BE49-F238E27FC236}">
                    <a16:creationId xmlns:a16="http://schemas.microsoft.com/office/drawing/2014/main" id="{518F529F-6192-4801-814B-DDB4ED09FE35}"/>
                  </a:ext>
                </a:extLst>
              </p:cNvPr>
              <p:cNvSpPr/>
              <p:nvPr/>
            </p:nvSpPr>
            <p:spPr>
              <a:xfrm>
                <a:off x="2644516" y="4479376"/>
                <a:ext cx="140925" cy="45131"/>
              </a:xfrm>
              <a:custGeom>
                <a:avLst/>
                <a:gdLst/>
                <a:ahLst/>
                <a:cxnLst/>
                <a:rect l="l" t="t" r="r" b="b"/>
                <a:pathLst>
                  <a:path w="4025" h="1289" extrusionOk="0">
                    <a:moveTo>
                      <a:pt x="0" y="0"/>
                    </a:moveTo>
                    <a:lnTo>
                      <a:pt x="166" y="1288"/>
                    </a:lnTo>
                    <a:lnTo>
                      <a:pt x="3762" y="1288"/>
                    </a:lnTo>
                    <a:lnTo>
                      <a:pt x="4024" y="140"/>
                    </a:lnTo>
                    <a:lnTo>
                      <a:pt x="0" y="0"/>
                    </a:ln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2" name="Google Shape;441;p6">
                <a:extLst>
                  <a:ext uri="{FF2B5EF4-FFF2-40B4-BE49-F238E27FC236}">
                    <a16:creationId xmlns:a16="http://schemas.microsoft.com/office/drawing/2014/main" id="{025E1251-4CCD-83C1-BFAC-0C275D7296AC}"/>
                  </a:ext>
                </a:extLst>
              </p:cNvPr>
              <p:cNvSpPr/>
              <p:nvPr/>
            </p:nvSpPr>
            <p:spPr>
              <a:xfrm>
                <a:off x="2643641" y="3424583"/>
                <a:ext cx="4307" cy="41035"/>
              </a:xfrm>
              <a:custGeom>
                <a:avLst/>
                <a:gdLst/>
                <a:ahLst/>
                <a:cxnLst/>
                <a:rect l="l" t="t" r="r" b="b"/>
                <a:pathLst>
                  <a:path w="123" h="1172" extrusionOk="0">
                    <a:moveTo>
                      <a:pt x="0" y="1"/>
                    </a:moveTo>
                    <a:lnTo>
                      <a:pt x="0" y="4"/>
                    </a:lnTo>
                    <a:cubicBezTo>
                      <a:pt x="43" y="395"/>
                      <a:pt x="83" y="785"/>
                      <a:pt x="122" y="1172"/>
                    </a:cubicBezTo>
                    <a:lnTo>
                      <a:pt x="122" y="1172"/>
                    </a:lnTo>
                    <a:cubicBezTo>
                      <a:pt x="83" y="785"/>
                      <a:pt x="43" y="395"/>
                      <a:pt x="0" y="1"/>
                    </a:cubicBez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3" name="Google Shape;442;p6">
                <a:extLst>
                  <a:ext uri="{FF2B5EF4-FFF2-40B4-BE49-F238E27FC236}">
                    <a16:creationId xmlns:a16="http://schemas.microsoft.com/office/drawing/2014/main" id="{5E5BD261-92B0-AEA4-3C79-9F0482DD9597}"/>
                  </a:ext>
                </a:extLst>
              </p:cNvPr>
              <p:cNvSpPr/>
              <p:nvPr/>
            </p:nvSpPr>
            <p:spPr>
              <a:xfrm>
                <a:off x="2643641" y="3130125"/>
                <a:ext cx="72406" cy="421936"/>
              </a:xfrm>
              <a:custGeom>
                <a:avLst/>
                <a:gdLst/>
                <a:ahLst/>
                <a:cxnLst/>
                <a:rect l="l" t="t" r="r" b="b"/>
                <a:pathLst>
                  <a:path w="2068" h="12051" extrusionOk="0">
                    <a:moveTo>
                      <a:pt x="1213" y="1"/>
                    </a:moveTo>
                    <a:cubicBezTo>
                      <a:pt x="858" y="2682"/>
                      <a:pt x="438" y="5672"/>
                      <a:pt x="0" y="8411"/>
                    </a:cubicBezTo>
                    <a:cubicBezTo>
                      <a:pt x="43" y="8806"/>
                      <a:pt x="83" y="9197"/>
                      <a:pt x="123" y="9584"/>
                    </a:cubicBezTo>
                    <a:cubicBezTo>
                      <a:pt x="209" y="10428"/>
                      <a:pt x="284" y="11254"/>
                      <a:pt x="355" y="12051"/>
                    </a:cubicBezTo>
                    <a:cubicBezTo>
                      <a:pt x="941" y="9789"/>
                      <a:pt x="2068" y="4732"/>
                      <a:pt x="1738" y="403"/>
                    </a:cubicBezTo>
                    <a:lnTo>
                      <a:pt x="1213" y="1"/>
                    </a:lnTo>
                    <a:close/>
                  </a:path>
                </a:pathLst>
              </a:custGeom>
              <a:solidFill>
                <a:srgbClr val="1F386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4" name="Google Shape;443;p6">
                <a:extLst>
                  <a:ext uri="{FF2B5EF4-FFF2-40B4-BE49-F238E27FC236}">
                    <a16:creationId xmlns:a16="http://schemas.microsoft.com/office/drawing/2014/main" id="{8458D6DD-7A1D-0770-79CE-F41283FE9947}"/>
                  </a:ext>
                </a:extLst>
              </p:cNvPr>
              <p:cNvSpPr/>
              <p:nvPr/>
            </p:nvSpPr>
            <p:spPr>
              <a:xfrm>
                <a:off x="2162670" y="2842496"/>
                <a:ext cx="559430" cy="1494228"/>
              </a:xfrm>
              <a:custGeom>
                <a:avLst/>
                <a:gdLst/>
                <a:ahLst/>
                <a:cxnLst/>
                <a:rect l="l" t="t" r="r" b="b"/>
                <a:pathLst>
                  <a:path w="15978" h="42677" extrusionOk="0">
                    <a:moveTo>
                      <a:pt x="9208" y="0"/>
                    </a:moveTo>
                    <a:cubicBezTo>
                      <a:pt x="6770" y="5072"/>
                      <a:pt x="9380" y="16658"/>
                      <a:pt x="6332" y="24432"/>
                    </a:cubicBezTo>
                    <a:cubicBezTo>
                      <a:pt x="4904" y="28075"/>
                      <a:pt x="1" y="41507"/>
                      <a:pt x="1" y="41507"/>
                    </a:cubicBezTo>
                    <a:lnTo>
                      <a:pt x="2862" y="42677"/>
                    </a:lnTo>
                    <a:cubicBezTo>
                      <a:pt x="2862" y="42677"/>
                      <a:pt x="10449" y="30879"/>
                      <a:pt x="12319" y="23962"/>
                    </a:cubicBezTo>
                    <a:cubicBezTo>
                      <a:pt x="13891" y="18140"/>
                      <a:pt x="15977" y="0"/>
                      <a:pt x="15977" y="0"/>
                    </a:cubicBezTo>
                    <a:close/>
                  </a:path>
                </a:pathLst>
              </a:custGeom>
              <a:solidFill>
                <a:srgbClr val="2F549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5" name="Google Shape;444;p6">
                <a:extLst>
                  <a:ext uri="{FF2B5EF4-FFF2-40B4-BE49-F238E27FC236}">
                    <a16:creationId xmlns:a16="http://schemas.microsoft.com/office/drawing/2014/main" id="{DDEF0A99-3C4D-B225-1B73-B17B7A6C3147}"/>
                  </a:ext>
                </a:extLst>
              </p:cNvPr>
              <p:cNvSpPr/>
              <p:nvPr/>
            </p:nvSpPr>
            <p:spPr>
              <a:xfrm>
                <a:off x="2148980" y="4247137"/>
                <a:ext cx="153460" cy="99926"/>
              </a:xfrm>
              <a:custGeom>
                <a:avLst/>
                <a:gdLst/>
                <a:ahLst/>
                <a:cxnLst/>
                <a:rect l="l" t="t" r="r" b="b"/>
                <a:pathLst>
                  <a:path w="4383" h="2854" extrusionOk="0">
                    <a:moveTo>
                      <a:pt x="284" y="0"/>
                    </a:moveTo>
                    <a:lnTo>
                      <a:pt x="1" y="1403"/>
                    </a:lnTo>
                    <a:lnTo>
                      <a:pt x="3551" y="2853"/>
                    </a:lnTo>
                    <a:lnTo>
                      <a:pt x="4383" y="1891"/>
                    </a:lnTo>
                    <a:lnTo>
                      <a:pt x="284" y="0"/>
                    </a:ln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6" name="Google Shape;445;p6">
                <a:extLst>
                  <a:ext uri="{FF2B5EF4-FFF2-40B4-BE49-F238E27FC236}">
                    <a16:creationId xmlns:a16="http://schemas.microsoft.com/office/drawing/2014/main" id="{15739642-2A3A-E1D2-FD17-2F53DAE5D754}"/>
                  </a:ext>
                </a:extLst>
              </p:cNvPr>
              <p:cNvSpPr/>
              <p:nvPr/>
            </p:nvSpPr>
            <p:spPr>
              <a:xfrm>
                <a:off x="2625784" y="2083314"/>
                <a:ext cx="17506" cy="22863"/>
              </a:xfrm>
              <a:custGeom>
                <a:avLst/>
                <a:gdLst/>
                <a:ahLst/>
                <a:cxnLst/>
                <a:rect l="l" t="t" r="r" b="b"/>
                <a:pathLst>
                  <a:path w="500" h="653" extrusionOk="0">
                    <a:moveTo>
                      <a:pt x="207" y="0"/>
                    </a:moveTo>
                    <a:cubicBezTo>
                      <a:pt x="197" y="0"/>
                      <a:pt x="186" y="1"/>
                      <a:pt x="176" y="4"/>
                    </a:cubicBezTo>
                    <a:cubicBezTo>
                      <a:pt x="61" y="29"/>
                      <a:pt x="0" y="197"/>
                      <a:pt x="40" y="373"/>
                    </a:cubicBezTo>
                    <a:cubicBezTo>
                      <a:pt x="76" y="537"/>
                      <a:pt x="184" y="653"/>
                      <a:pt x="290" y="653"/>
                    </a:cubicBezTo>
                    <a:cubicBezTo>
                      <a:pt x="300" y="653"/>
                      <a:pt x="310" y="652"/>
                      <a:pt x="320" y="650"/>
                    </a:cubicBezTo>
                    <a:cubicBezTo>
                      <a:pt x="439" y="625"/>
                      <a:pt x="499" y="459"/>
                      <a:pt x="460" y="280"/>
                    </a:cubicBezTo>
                    <a:cubicBezTo>
                      <a:pt x="424" y="117"/>
                      <a:pt x="316" y="0"/>
                      <a:pt x="20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7" name="Google Shape;446;p6">
                <a:extLst>
                  <a:ext uri="{FF2B5EF4-FFF2-40B4-BE49-F238E27FC236}">
                    <a16:creationId xmlns:a16="http://schemas.microsoft.com/office/drawing/2014/main" id="{2E60590D-B1FF-63B7-9182-D5D8B6510714}"/>
                  </a:ext>
                </a:extLst>
              </p:cNvPr>
              <p:cNvSpPr/>
              <p:nvPr/>
            </p:nvSpPr>
            <p:spPr>
              <a:xfrm>
                <a:off x="2696300" y="2067594"/>
                <a:ext cx="17611" cy="22898"/>
              </a:xfrm>
              <a:custGeom>
                <a:avLst/>
                <a:gdLst/>
                <a:ahLst/>
                <a:cxnLst/>
                <a:rect l="l" t="t" r="r" b="b"/>
                <a:pathLst>
                  <a:path w="503" h="654" extrusionOk="0">
                    <a:moveTo>
                      <a:pt x="210" y="1"/>
                    </a:moveTo>
                    <a:cubicBezTo>
                      <a:pt x="200" y="1"/>
                      <a:pt x="190" y="2"/>
                      <a:pt x="180" y="4"/>
                    </a:cubicBezTo>
                    <a:cubicBezTo>
                      <a:pt x="65" y="33"/>
                      <a:pt x="0" y="198"/>
                      <a:pt x="40" y="373"/>
                    </a:cubicBezTo>
                    <a:cubicBezTo>
                      <a:pt x="75" y="538"/>
                      <a:pt x="186" y="653"/>
                      <a:pt x="293" y="653"/>
                    </a:cubicBezTo>
                    <a:cubicBezTo>
                      <a:pt x="303" y="653"/>
                      <a:pt x="313" y="652"/>
                      <a:pt x="323" y="650"/>
                    </a:cubicBezTo>
                    <a:cubicBezTo>
                      <a:pt x="441" y="625"/>
                      <a:pt x="503" y="459"/>
                      <a:pt x="463" y="280"/>
                    </a:cubicBezTo>
                    <a:cubicBezTo>
                      <a:pt x="427" y="120"/>
                      <a:pt x="319" y="1"/>
                      <a:pt x="21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8" name="Google Shape;447;p6">
                <a:extLst>
                  <a:ext uri="{FF2B5EF4-FFF2-40B4-BE49-F238E27FC236}">
                    <a16:creationId xmlns:a16="http://schemas.microsoft.com/office/drawing/2014/main" id="{57EE0947-F7F8-0AFB-7A3B-5D26F7ADDA57}"/>
                  </a:ext>
                </a:extLst>
              </p:cNvPr>
              <p:cNvSpPr/>
              <p:nvPr/>
            </p:nvSpPr>
            <p:spPr>
              <a:xfrm>
                <a:off x="2700817" y="2060801"/>
                <a:ext cx="14110" cy="9138"/>
              </a:xfrm>
              <a:custGeom>
                <a:avLst/>
                <a:gdLst/>
                <a:ahLst/>
                <a:cxnLst/>
                <a:rect l="l" t="t" r="r" b="b"/>
                <a:pathLst>
                  <a:path w="403" h="261" extrusionOk="0">
                    <a:moveTo>
                      <a:pt x="402" y="0"/>
                    </a:moveTo>
                    <a:lnTo>
                      <a:pt x="1" y="219"/>
                    </a:lnTo>
                    <a:cubicBezTo>
                      <a:pt x="46" y="249"/>
                      <a:pt x="88" y="261"/>
                      <a:pt x="126" y="261"/>
                    </a:cubicBezTo>
                    <a:cubicBezTo>
                      <a:pt x="303" y="261"/>
                      <a:pt x="402" y="1"/>
                      <a:pt x="40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9" name="Google Shape;448;p6">
                <a:extLst>
                  <a:ext uri="{FF2B5EF4-FFF2-40B4-BE49-F238E27FC236}">
                    <a16:creationId xmlns:a16="http://schemas.microsoft.com/office/drawing/2014/main" id="{B55B63D0-A9FB-4969-DD68-75DFE1DB099B}"/>
                  </a:ext>
                </a:extLst>
              </p:cNvPr>
              <p:cNvSpPr/>
              <p:nvPr/>
            </p:nvSpPr>
            <p:spPr>
              <a:xfrm>
                <a:off x="2678443" y="2096759"/>
                <a:ext cx="31196" cy="44116"/>
              </a:xfrm>
              <a:custGeom>
                <a:avLst/>
                <a:gdLst/>
                <a:ahLst/>
                <a:cxnLst/>
                <a:rect l="l" t="t" r="r" b="b"/>
                <a:pathLst>
                  <a:path w="891" h="1260" extrusionOk="0">
                    <a:moveTo>
                      <a:pt x="0" y="0"/>
                    </a:moveTo>
                    <a:lnTo>
                      <a:pt x="280" y="1260"/>
                    </a:lnTo>
                    <a:cubicBezTo>
                      <a:pt x="280" y="1260"/>
                      <a:pt x="283" y="1260"/>
                      <a:pt x="287" y="1260"/>
                    </a:cubicBezTo>
                    <a:cubicBezTo>
                      <a:pt x="343" y="1260"/>
                      <a:pt x="718" y="1250"/>
                      <a:pt x="890" y="998"/>
                    </a:cubicBezTo>
                    <a:cubicBezTo>
                      <a:pt x="474" y="703"/>
                      <a:pt x="1" y="0"/>
                      <a:pt x="0" y="0"/>
                    </a:cubicBezTo>
                    <a:close/>
                  </a:path>
                </a:pathLst>
              </a:custGeom>
              <a:solidFill>
                <a:srgbClr val="ED893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0" name="Google Shape;449;p6">
                <a:extLst>
                  <a:ext uri="{FF2B5EF4-FFF2-40B4-BE49-F238E27FC236}">
                    <a16:creationId xmlns:a16="http://schemas.microsoft.com/office/drawing/2014/main" id="{643735DF-462D-45EA-C5EA-3B21D57CB8CF}"/>
                  </a:ext>
                </a:extLst>
              </p:cNvPr>
              <p:cNvSpPr/>
              <p:nvPr/>
            </p:nvSpPr>
            <p:spPr>
              <a:xfrm>
                <a:off x="2620147" y="2156876"/>
                <a:ext cx="50558" cy="16176"/>
              </a:xfrm>
              <a:custGeom>
                <a:avLst/>
                <a:gdLst/>
                <a:ahLst/>
                <a:cxnLst/>
                <a:rect l="l" t="t" r="r" b="b"/>
                <a:pathLst>
                  <a:path w="1444" h="462" extrusionOk="0">
                    <a:moveTo>
                      <a:pt x="59" y="0"/>
                    </a:moveTo>
                    <a:cubicBezTo>
                      <a:pt x="46" y="0"/>
                      <a:pt x="33" y="6"/>
                      <a:pt x="22" y="17"/>
                    </a:cubicBezTo>
                    <a:cubicBezTo>
                      <a:pt x="0" y="38"/>
                      <a:pt x="0" y="74"/>
                      <a:pt x="22" y="92"/>
                    </a:cubicBezTo>
                    <a:cubicBezTo>
                      <a:pt x="39" y="113"/>
                      <a:pt x="407" y="462"/>
                      <a:pt x="1022" y="462"/>
                    </a:cubicBezTo>
                    <a:cubicBezTo>
                      <a:pt x="1056" y="462"/>
                      <a:pt x="1091" y="461"/>
                      <a:pt x="1127" y="458"/>
                    </a:cubicBezTo>
                    <a:cubicBezTo>
                      <a:pt x="1213" y="451"/>
                      <a:pt x="1303" y="440"/>
                      <a:pt x="1397" y="419"/>
                    </a:cubicBezTo>
                    <a:cubicBezTo>
                      <a:pt x="1425" y="412"/>
                      <a:pt x="1443" y="383"/>
                      <a:pt x="1435" y="354"/>
                    </a:cubicBezTo>
                    <a:cubicBezTo>
                      <a:pt x="1430" y="331"/>
                      <a:pt x="1409" y="312"/>
                      <a:pt x="1386" y="312"/>
                    </a:cubicBezTo>
                    <a:cubicBezTo>
                      <a:pt x="1381" y="312"/>
                      <a:pt x="1376" y="313"/>
                      <a:pt x="1371" y="315"/>
                    </a:cubicBezTo>
                    <a:cubicBezTo>
                      <a:pt x="1249" y="341"/>
                      <a:pt x="1134" y="353"/>
                      <a:pt x="1028" y="353"/>
                    </a:cubicBezTo>
                    <a:cubicBezTo>
                      <a:pt x="448" y="353"/>
                      <a:pt x="100" y="19"/>
                      <a:pt x="97" y="17"/>
                    </a:cubicBezTo>
                    <a:cubicBezTo>
                      <a:pt x="86" y="6"/>
                      <a:pt x="73" y="0"/>
                      <a:pt x="5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1" name="Google Shape;450;p6">
                <a:extLst>
                  <a:ext uri="{FF2B5EF4-FFF2-40B4-BE49-F238E27FC236}">
                    <a16:creationId xmlns:a16="http://schemas.microsoft.com/office/drawing/2014/main" id="{FCBCDBE4-0451-0847-3375-E3FCB2D8D9B8}"/>
                  </a:ext>
                </a:extLst>
              </p:cNvPr>
              <p:cNvSpPr/>
              <p:nvPr/>
            </p:nvSpPr>
            <p:spPr>
              <a:xfrm>
                <a:off x="2484893" y="2137129"/>
                <a:ext cx="74472" cy="66174"/>
              </a:xfrm>
              <a:custGeom>
                <a:avLst/>
                <a:gdLst/>
                <a:ahLst/>
                <a:cxnLst/>
                <a:rect l="l" t="t" r="r" b="b"/>
                <a:pathLst>
                  <a:path w="2127" h="1890" extrusionOk="0">
                    <a:moveTo>
                      <a:pt x="849" y="0"/>
                    </a:moveTo>
                    <a:cubicBezTo>
                      <a:pt x="800" y="0"/>
                      <a:pt x="751" y="6"/>
                      <a:pt x="701" y="17"/>
                    </a:cubicBezTo>
                    <a:cubicBezTo>
                      <a:pt x="163" y="143"/>
                      <a:pt x="1" y="742"/>
                      <a:pt x="295" y="1187"/>
                    </a:cubicBezTo>
                    <a:cubicBezTo>
                      <a:pt x="554" y="1575"/>
                      <a:pt x="966" y="1808"/>
                      <a:pt x="1344" y="1876"/>
                    </a:cubicBezTo>
                    <a:cubicBezTo>
                      <a:pt x="1393" y="1885"/>
                      <a:pt x="1441" y="1890"/>
                      <a:pt x="1485" y="1890"/>
                    </a:cubicBezTo>
                    <a:cubicBezTo>
                      <a:pt x="1948" y="1890"/>
                      <a:pt x="2126" y="1419"/>
                      <a:pt x="1943" y="954"/>
                    </a:cubicBezTo>
                    <a:cubicBezTo>
                      <a:pt x="1776" y="539"/>
                      <a:pt x="1340" y="0"/>
                      <a:pt x="849" y="0"/>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2" name="Google Shape;451;p6">
                <a:extLst>
                  <a:ext uri="{FF2B5EF4-FFF2-40B4-BE49-F238E27FC236}">
                    <a16:creationId xmlns:a16="http://schemas.microsoft.com/office/drawing/2014/main" id="{8D1B733D-1372-E312-4C11-F1BD71F6445B}"/>
                  </a:ext>
                </a:extLst>
              </p:cNvPr>
              <p:cNvSpPr/>
              <p:nvPr/>
            </p:nvSpPr>
            <p:spPr>
              <a:xfrm>
                <a:off x="2594623" y="2046096"/>
                <a:ext cx="44011" cy="22968"/>
              </a:xfrm>
              <a:custGeom>
                <a:avLst/>
                <a:gdLst/>
                <a:ahLst/>
                <a:cxnLst/>
                <a:rect l="l" t="t" r="r" b="b"/>
                <a:pathLst>
                  <a:path w="1257" h="656" extrusionOk="0">
                    <a:moveTo>
                      <a:pt x="1124" y="0"/>
                    </a:moveTo>
                    <a:cubicBezTo>
                      <a:pt x="990" y="0"/>
                      <a:pt x="359" y="38"/>
                      <a:pt x="37" y="485"/>
                    </a:cubicBezTo>
                    <a:cubicBezTo>
                      <a:pt x="0" y="532"/>
                      <a:pt x="11" y="600"/>
                      <a:pt x="58" y="636"/>
                    </a:cubicBezTo>
                    <a:cubicBezTo>
                      <a:pt x="69" y="639"/>
                      <a:pt x="80" y="647"/>
                      <a:pt x="90" y="650"/>
                    </a:cubicBezTo>
                    <a:cubicBezTo>
                      <a:pt x="101" y="654"/>
                      <a:pt x="112" y="656"/>
                      <a:pt x="123" y="656"/>
                    </a:cubicBezTo>
                    <a:cubicBezTo>
                      <a:pt x="155" y="656"/>
                      <a:pt x="187" y="641"/>
                      <a:pt x="209" y="611"/>
                    </a:cubicBezTo>
                    <a:cubicBezTo>
                      <a:pt x="494" y="215"/>
                      <a:pt x="1117" y="212"/>
                      <a:pt x="1144" y="212"/>
                    </a:cubicBezTo>
                    <a:cubicBezTo>
                      <a:pt x="1145" y="212"/>
                      <a:pt x="1145" y="212"/>
                      <a:pt x="1145" y="212"/>
                    </a:cubicBezTo>
                    <a:cubicBezTo>
                      <a:pt x="1148" y="212"/>
                      <a:pt x="1150" y="212"/>
                      <a:pt x="1153" y="212"/>
                    </a:cubicBezTo>
                    <a:cubicBezTo>
                      <a:pt x="1210" y="212"/>
                      <a:pt x="1253" y="163"/>
                      <a:pt x="1256" y="109"/>
                    </a:cubicBezTo>
                    <a:cubicBezTo>
                      <a:pt x="1256" y="47"/>
                      <a:pt x="1210" y="1"/>
                      <a:pt x="1149" y="1"/>
                    </a:cubicBezTo>
                    <a:cubicBezTo>
                      <a:pt x="1146" y="1"/>
                      <a:pt x="1138" y="0"/>
                      <a:pt x="112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3" name="Google Shape;452;p6">
                <a:extLst>
                  <a:ext uri="{FF2B5EF4-FFF2-40B4-BE49-F238E27FC236}">
                    <a16:creationId xmlns:a16="http://schemas.microsoft.com/office/drawing/2014/main" id="{71B42A57-63B9-DAC5-2BA5-ABD626855C7C}"/>
                  </a:ext>
                </a:extLst>
              </p:cNvPr>
              <p:cNvSpPr/>
              <p:nvPr/>
            </p:nvSpPr>
            <p:spPr>
              <a:xfrm>
                <a:off x="2677183" y="2017490"/>
                <a:ext cx="39249" cy="11554"/>
              </a:xfrm>
              <a:custGeom>
                <a:avLst/>
                <a:gdLst/>
                <a:ahLst/>
                <a:cxnLst/>
                <a:rect l="l" t="t" r="r" b="b"/>
                <a:pathLst>
                  <a:path w="1121" h="330" extrusionOk="0">
                    <a:moveTo>
                      <a:pt x="537" y="0"/>
                    </a:moveTo>
                    <a:cubicBezTo>
                      <a:pt x="265" y="0"/>
                      <a:pt x="80" y="103"/>
                      <a:pt x="69" y="111"/>
                    </a:cubicBezTo>
                    <a:cubicBezTo>
                      <a:pt x="18" y="139"/>
                      <a:pt x="0" y="204"/>
                      <a:pt x="30" y="258"/>
                    </a:cubicBezTo>
                    <a:cubicBezTo>
                      <a:pt x="49" y="292"/>
                      <a:pt x="84" y="311"/>
                      <a:pt x="122" y="311"/>
                    </a:cubicBezTo>
                    <a:cubicBezTo>
                      <a:pt x="140" y="311"/>
                      <a:pt x="159" y="306"/>
                      <a:pt x="177" y="297"/>
                    </a:cubicBezTo>
                    <a:cubicBezTo>
                      <a:pt x="188" y="290"/>
                      <a:pt x="327" y="214"/>
                      <a:pt x="535" y="214"/>
                    </a:cubicBezTo>
                    <a:cubicBezTo>
                      <a:pt x="655" y="214"/>
                      <a:pt x="798" y="239"/>
                      <a:pt x="952" y="318"/>
                    </a:cubicBezTo>
                    <a:cubicBezTo>
                      <a:pt x="969" y="326"/>
                      <a:pt x="987" y="330"/>
                      <a:pt x="1006" y="330"/>
                    </a:cubicBezTo>
                    <a:cubicBezTo>
                      <a:pt x="1042" y="326"/>
                      <a:pt x="1077" y="305"/>
                      <a:pt x="1095" y="272"/>
                    </a:cubicBezTo>
                    <a:cubicBezTo>
                      <a:pt x="1120" y="218"/>
                      <a:pt x="1099" y="154"/>
                      <a:pt x="1049" y="125"/>
                    </a:cubicBezTo>
                    <a:cubicBezTo>
                      <a:pt x="861" y="31"/>
                      <a:pt x="686" y="0"/>
                      <a:pt x="53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4" name="Google Shape;453;p6">
                <a:extLst>
                  <a:ext uri="{FF2B5EF4-FFF2-40B4-BE49-F238E27FC236}">
                    <a16:creationId xmlns:a16="http://schemas.microsoft.com/office/drawing/2014/main" id="{77649E58-8DD4-5415-AC31-1F0A752797BF}"/>
                  </a:ext>
                </a:extLst>
              </p:cNvPr>
              <p:cNvSpPr/>
              <p:nvPr/>
            </p:nvSpPr>
            <p:spPr>
              <a:xfrm>
                <a:off x="2205911" y="4422306"/>
                <a:ext cx="41490" cy="20972"/>
              </a:xfrm>
              <a:custGeom>
                <a:avLst/>
                <a:gdLst/>
                <a:ahLst/>
                <a:cxnLst/>
                <a:rect l="l" t="t" r="r" b="b"/>
                <a:pathLst>
                  <a:path w="1185" h="599" extrusionOk="0">
                    <a:moveTo>
                      <a:pt x="191" y="108"/>
                    </a:moveTo>
                    <a:cubicBezTo>
                      <a:pt x="521" y="108"/>
                      <a:pt x="959" y="144"/>
                      <a:pt x="1045" y="269"/>
                    </a:cubicBezTo>
                    <a:cubicBezTo>
                      <a:pt x="1056" y="284"/>
                      <a:pt x="1067" y="309"/>
                      <a:pt x="1049" y="352"/>
                    </a:cubicBezTo>
                    <a:cubicBezTo>
                      <a:pt x="1017" y="428"/>
                      <a:pt x="969" y="474"/>
                      <a:pt x="905" y="489"/>
                    </a:cubicBezTo>
                    <a:cubicBezTo>
                      <a:pt x="891" y="492"/>
                      <a:pt x="876" y="493"/>
                      <a:pt x="860" y="493"/>
                    </a:cubicBezTo>
                    <a:cubicBezTo>
                      <a:pt x="702" y="493"/>
                      <a:pt x="461" y="352"/>
                      <a:pt x="191" y="108"/>
                    </a:cubicBezTo>
                    <a:close/>
                    <a:moveTo>
                      <a:pt x="213" y="1"/>
                    </a:moveTo>
                    <a:cubicBezTo>
                      <a:pt x="135" y="1"/>
                      <a:pt x="78" y="3"/>
                      <a:pt x="58" y="4"/>
                    </a:cubicBezTo>
                    <a:cubicBezTo>
                      <a:pt x="33" y="7"/>
                      <a:pt x="15" y="22"/>
                      <a:pt x="8" y="40"/>
                    </a:cubicBezTo>
                    <a:cubicBezTo>
                      <a:pt x="0" y="62"/>
                      <a:pt x="8" y="83"/>
                      <a:pt x="22" y="97"/>
                    </a:cubicBezTo>
                    <a:cubicBezTo>
                      <a:pt x="221" y="292"/>
                      <a:pt x="583" y="599"/>
                      <a:pt x="859" y="599"/>
                    </a:cubicBezTo>
                    <a:cubicBezTo>
                      <a:pt x="872" y="599"/>
                      <a:pt x="885" y="598"/>
                      <a:pt x="898" y="596"/>
                    </a:cubicBezTo>
                    <a:cubicBezTo>
                      <a:pt x="909" y="596"/>
                      <a:pt x="916" y="592"/>
                      <a:pt x="926" y="592"/>
                    </a:cubicBezTo>
                    <a:cubicBezTo>
                      <a:pt x="1027" y="571"/>
                      <a:pt x="1103" y="503"/>
                      <a:pt x="1149" y="391"/>
                    </a:cubicBezTo>
                    <a:cubicBezTo>
                      <a:pt x="1185" y="309"/>
                      <a:pt x="1160" y="244"/>
                      <a:pt x="1135" y="209"/>
                    </a:cubicBezTo>
                    <a:cubicBezTo>
                      <a:pt x="1004" y="25"/>
                      <a:pt x="483" y="1"/>
                      <a:pt x="213" y="1"/>
                    </a:cubicBezTo>
                    <a:close/>
                  </a:path>
                </a:pathLst>
              </a:custGeom>
              <a:solidFill>
                <a:srgbClr val="BF9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5" name="Google Shape;454;p6">
                <a:extLst>
                  <a:ext uri="{FF2B5EF4-FFF2-40B4-BE49-F238E27FC236}">
                    <a16:creationId xmlns:a16="http://schemas.microsoft.com/office/drawing/2014/main" id="{D80E9DC6-807C-85EF-5BC9-6D8F197177AC}"/>
                  </a:ext>
                </a:extLst>
              </p:cNvPr>
              <p:cNvSpPr/>
              <p:nvPr/>
            </p:nvSpPr>
            <p:spPr>
              <a:xfrm>
                <a:off x="2206051" y="4400633"/>
                <a:ext cx="35713" cy="25594"/>
              </a:xfrm>
              <a:custGeom>
                <a:avLst/>
                <a:gdLst/>
                <a:ahLst/>
                <a:cxnLst/>
                <a:rect l="l" t="t" r="r" b="b"/>
                <a:pathLst>
                  <a:path w="1020" h="731" extrusionOk="0">
                    <a:moveTo>
                      <a:pt x="742" y="108"/>
                    </a:moveTo>
                    <a:cubicBezTo>
                      <a:pt x="781" y="108"/>
                      <a:pt x="814" y="122"/>
                      <a:pt x="847" y="146"/>
                    </a:cubicBezTo>
                    <a:cubicBezTo>
                      <a:pt x="905" y="189"/>
                      <a:pt x="901" y="221"/>
                      <a:pt x="890" y="246"/>
                    </a:cubicBezTo>
                    <a:cubicBezTo>
                      <a:pt x="841" y="397"/>
                      <a:pt x="431" y="580"/>
                      <a:pt x="158" y="619"/>
                    </a:cubicBezTo>
                    <a:cubicBezTo>
                      <a:pt x="281" y="436"/>
                      <a:pt x="510" y="149"/>
                      <a:pt x="704" y="113"/>
                    </a:cubicBezTo>
                    <a:cubicBezTo>
                      <a:pt x="707" y="109"/>
                      <a:pt x="715" y="109"/>
                      <a:pt x="718" y="109"/>
                    </a:cubicBezTo>
                    <a:cubicBezTo>
                      <a:pt x="726" y="108"/>
                      <a:pt x="734" y="108"/>
                      <a:pt x="742" y="108"/>
                    </a:cubicBezTo>
                    <a:close/>
                    <a:moveTo>
                      <a:pt x="737" y="1"/>
                    </a:moveTo>
                    <a:cubicBezTo>
                      <a:pt x="719" y="1"/>
                      <a:pt x="701" y="2"/>
                      <a:pt x="682" y="5"/>
                    </a:cubicBezTo>
                    <a:cubicBezTo>
                      <a:pt x="359" y="66"/>
                      <a:pt x="22" y="626"/>
                      <a:pt x="8" y="651"/>
                    </a:cubicBezTo>
                    <a:cubicBezTo>
                      <a:pt x="1" y="666"/>
                      <a:pt x="1" y="687"/>
                      <a:pt x="8" y="706"/>
                    </a:cubicBezTo>
                    <a:cubicBezTo>
                      <a:pt x="18" y="720"/>
                      <a:pt x="36" y="730"/>
                      <a:pt x="54" y="730"/>
                    </a:cubicBezTo>
                    <a:cubicBezTo>
                      <a:pt x="79" y="730"/>
                      <a:pt x="108" y="730"/>
                      <a:pt x="137" y="727"/>
                    </a:cubicBezTo>
                    <a:cubicBezTo>
                      <a:pt x="417" y="694"/>
                      <a:pt x="915" y="505"/>
                      <a:pt x="995" y="282"/>
                    </a:cubicBezTo>
                    <a:cubicBezTo>
                      <a:pt x="1008" y="235"/>
                      <a:pt x="1020" y="142"/>
                      <a:pt x="915" y="59"/>
                    </a:cubicBezTo>
                    <a:cubicBezTo>
                      <a:pt x="862" y="20"/>
                      <a:pt x="802" y="1"/>
                      <a:pt x="737" y="1"/>
                    </a:cubicBezTo>
                    <a:close/>
                  </a:path>
                </a:pathLst>
              </a:custGeom>
              <a:solidFill>
                <a:srgbClr val="FFD96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6" name="Google Shape;455;p6">
                <a:extLst>
                  <a:ext uri="{FF2B5EF4-FFF2-40B4-BE49-F238E27FC236}">
                    <a16:creationId xmlns:a16="http://schemas.microsoft.com/office/drawing/2014/main" id="{548C913F-8A12-3B5A-E2A9-7C620546CDEA}"/>
                  </a:ext>
                </a:extLst>
              </p:cNvPr>
              <p:cNvSpPr/>
              <p:nvPr/>
            </p:nvSpPr>
            <p:spPr>
              <a:xfrm>
                <a:off x="2753336" y="4612390"/>
                <a:ext cx="49683" cy="20202"/>
              </a:xfrm>
              <a:custGeom>
                <a:avLst/>
                <a:gdLst/>
                <a:ahLst/>
                <a:cxnLst/>
                <a:rect l="l" t="t" r="r" b="b"/>
                <a:pathLst>
                  <a:path w="1419" h="577" extrusionOk="0">
                    <a:moveTo>
                      <a:pt x="1163" y="106"/>
                    </a:moveTo>
                    <a:cubicBezTo>
                      <a:pt x="1206" y="106"/>
                      <a:pt x="1239" y="113"/>
                      <a:pt x="1264" y="128"/>
                    </a:cubicBezTo>
                    <a:cubicBezTo>
                      <a:pt x="1286" y="138"/>
                      <a:pt x="1297" y="156"/>
                      <a:pt x="1300" y="185"/>
                    </a:cubicBezTo>
                    <a:cubicBezTo>
                      <a:pt x="1307" y="257"/>
                      <a:pt x="1286" y="315"/>
                      <a:pt x="1239" y="358"/>
                    </a:cubicBezTo>
                    <a:cubicBezTo>
                      <a:pt x="1157" y="431"/>
                      <a:pt x="990" y="467"/>
                      <a:pt x="761" y="467"/>
                    </a:cubicBezTo>
                    <a:cubicBezTo>
                      <a:pt x="608" y="467"/>
                      <a:pt x="428" y="451"/>
                      <a:pt x="227" y="418"/>
                    </a:cubicBezTo>
                    <a:cubicBezTo>
                      <a:pt x="539" y="267"/>
                      <a:pt x="952" y="106"/>
                      <a:pt x="1163" y="106"/>
                    </a:cubicBezTo>
                    <a:close/>
                    <a:moveTo>
                      <a:pt x="1170" y="0"/>
                    </a:moveTo>
                    <a:cubicBezTo>
                      <a:pt x="804" y="0"/>
                      <a:pt x="123" y="350"/>
                      <a:pt x="33" y="393"/>
                    </a:cubicBezTo>
                    <a:cubicBezTo>
                      <a:pt x="15" y="404"/>
                      <a:pt x="0" y="426"/>
                      <a:pt x="5" y="451"/>
                    </a:cubicBezTo>
                    <a:cubicBezTo>
                      <a:pt x="8" y="472"/>
                      <a:pt x="26" y="490"/>
                      <a:pt x="48" y="494"/>
                    </a:cubicBezTo>
                    <a:cubicBezTo>
                      <a:pt x="242" y="533"/>
                      <a:pt x="510" y="576"/>
                      <a:pt x="762" y="576"/>
                    </a:cubicBezTo>
                    <a:cubicBezTo>
                      <a:pt x="988" y="576"/>
                      <a:pt x="1193" y="540"/>
                      <a:pt x="1311" y="436"/>
                    </a:cubicBezTo>
                    <a:cubicBezTo>
                      <a:pt x="1386" y="368"/>
                      <a:pt x="1418" y="282"/>
                      <a:pt x="1408" y="174"/>
                    </a:cubicBezTo>
                    <a:cubicBezTo>
                      <a:pt x="1400" y="110"/>
                      <a:pt x="1372" y="63"/>
                      <a:pt x="1318" y="30"/>
                    </a:cubicBezTo>
                    <a:cubicBezTo>
                      <a:pt x="1279" y="9"/>
                      <a:pt x="1229" y="0"/>
                      <a:pt x="1170" y="0"/>
                    </a:cubicBezTo>
                    <a:close/>
                  </a:path>
                </a:pathLst>
              </a:custGeom>
              <a:solidFill>
                <a:srgbClr val="BF9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7" name="Google Shape;456;p6">
                <a:extLst>
                  <a:ext uri="{FF2B5EF4-FFF2-40B4-BE49-F238E27FC236}">
                    <a16:creationId xmlns:a16="http://schemas.microsoft.com/office/drawing/2014/main" id="{65CADDE0-2774-808E-E4B3-71E3F3A64DE6}"/>
                  </a:ext>
                </a:extLst>
              </p:cNvPr>
              <p:cNvSpPr/>
              <p:nvPr/>
            </p:nvSpPr>
            <p:spPr>
              <a:xfrm>
                <a:off x="2753476" y="4593763"/>
                <a:ext cx="30811" cy="36063"/>
              </a:xfrm>
              <a:custGeom>
                <a:avLst/>
                <a:gdLst/>
                <a:ahLst/>
                <a:cxnLst/>
                <a:rect l="l" t="t" r="r" b="b"/>
                <a:pathLst>
                  <a:path w="880" h="1030" extrusionOk="0">
                    <a:moveTo>
                      <a:pt x="629" y="110"/>
                    </a:moveTo>
                    <a:cubicBezTo>
                      <a:pt x="725" y="121"/>
                      <a:pt x="733" y="161"/>
                      <a:pt x="733" y="171"/>
                    </a:cubicBezTo>
                    <a:cubicBezTo>
                      <a:pt x="758" y="325"/>
                      <a:pt x="395" y="710"/>
                      <a:pt x="119" y="878"/>
                    </a:cubicBezTo>
                    <a:cubicBezTo>
                      <a:pt x="147" y="699"/>
                      <a:pt x="223" y="337"/>
                      <a:pt x="410" y="179"/>
                    </a:cubicBezTo>
                    <a:cubicBezTo>
                      <a:pt x="467" y="132"/>
                      <a:pt x="528" y="110"/>
                      <a:pt x="596" y="110"/>
                    </a:cubicBezTo>
                    <a:close/>
                    <a:moveTo>
                      <a:pt x="599" y="0"/>
                    </a:moveTo>
                    <a:cubicBezTo>
                      <a:pt x="503" y="0"/>
                      <a:pt x="416" y="33"/>
                      <a:pt x="341" y="96"/>
                    </a:cubicBezTo>
                    <a:cubicBezTo>
                      <a:pt x="54" y="333"/>
                      <a:pt x="4" y="943"/>
                      <a:pt x="1" y="968"/>
                    </a:cubicBezTo>
                    <a:cubicBezTo>
                      <a:pt x="1" y="990"/>
                      <a:pt x="8" y="1008"/>
                      <a:pt x="26" y="1019"/>
                    </a:cubicBezTo>
                    <a:cubicBezTo>
                      <a:pt x="33" y="1026"/>
                      <a:pt x="44" y="1029"/>
                      <a:pt x="54" y="1029"/>
                    </a:cubicBezTo>
                    <a:cubicBezTo>
                      <a:pt x="61" y="1029"/>
                      <a:pt x="69" y="1026"/>
                      <a:pt x="76" y="1022"/>
                    </a:cubicBezTo>
                    <a:cubicBezTo>
                      <a:pt x="349" y="900"/>
                      <a:pt x="879" y="412"/>
                      <a:pt x="841" y="157"/>
                    </a:cubicBezTo>
                    <a:cubicBezTo>
                      <a:pt x="829" y="96"/>
                      <a:pt x="786" y="20"/>
                      <a:pt x="639" y="2"/>
                    </a:cubicBezTo>
                    <a:cubicBezTo>
                      <a:pt x="625" y="1"/>
                      <a:pt x="612" y="0"/>
                      <a:pt x="599" y="0"/>
                    </a:cubicBezTo>
                    <a:close/>
                  </a:path>
                </a:pathLst>
              </a:custGeom>
              <a:solidFill>
                <a:srgbClr val="FFD96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8" name="Google Shape;457;p6">
                <a:extLst>
                  <a:ext uri="{FF2B5EF4-FFF2-40B4-BE49-F238E27FC236}">
                    <a16:creationId xmlns:a16="http://schemas.microsoft.com/office/drawing/2014/main" id="{C573ACCF-E0ED-9358-F008-60DB7125E1D2}"/>
                  </a:ext>
                </a:extLst>
              </p:cNvPr>
              <p:cNvSpPr/>
              <p:nvPr/>
            </p:nvSpPr>
            <p:spPr>
              <a:xfrm>
                <a:off x="2630301" y="2076522"/>
                <a:ext cx="14005" cy="9138"/>
              </a:xfrm>
              <a:custGeom>
                <a:avLst/>
                <a:gdLst/>
                <a:ahLst/>
                <a:cxnLst/>
                <a:rect l="l" t="t" r="r" b="b"/>
                <a:pathLst>
                  <a:path w="400" h="261" extrusionOk="0">
                    <a:moveTo>
                      <a:pt x="399" y="0"/>
                    </a:moveTo>
                    <a:lnTo>
                      <a:pt x="1" y="219"/>
                    </a:lnTo>
                    <a:cubicBezTo>
                      <a:pt x="46" y="248"/>
                      <a:pt x="87" y="260"/>
                      <a:pt x="125" y="260"/>
                    </a:cubicBezTo>
                    <a:cubicBezTo>
                      <a:pt x="302" y="260"/>
                      <a:pt x="399" y="0"/>
                      <a:pt x="39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9" name="Google Shape;458;p6">
                <a:extLst>
                  <a:ext uri="{FF2B5EF4-FFF2-40B4-BE49-F238E27FC236}">
                    <a16:creationId xmlns:a16="http://schemas.microsoft.com/office/drawing/2014/main" id="{71F43896-63FB-B243-9C0C-3FF0C1619025}"/>
                  </a:ext>
                </a:extLst>
              </p:cNvPr>
              <p:cNvSpPr/>
              <p:nvPr/>
            </p:nvSpPr>
            <p:spPr>
              <a:xfrm>
                <a:off x="2470853" y="2821103"/>
                <a:ext cx="346484" cy="35853"/>
              </a:xfrm>
              <a:custGeom>
                <a:avLst/>
                <a:gdLst/>
                <a:ahLst/>
                <a:cxnLst/>
                <a:rect l="l" t="t" r="r" b="b"/>
                <a:pathLst>
                  <a:path w="9896" h="1024" extrusionOk="0">
                    <a:moveTo>
                      <a:pt x="416" y="1"/>
                    </a:moveTo>
                    <a:cubicBezTo>
                      <a:pt x="348" y="1"/>
                      <a:pt x="287" y="30"/>
                      <a:pt x="265" y="73"/>
                    </a:cubicBezTo>
                    <a:lnTo>
                      <a:pt x="32" y="895"/>
                    </a:lnTo>
                    <a:cubicBezTo>
                      <a:pt x="0" y="959"/>
                      <a:pt x="75" y="1024"/>
                      <a:pt x="183" y="1024"/>
                    </a:cubicBezTo>
                    <a:lnTo>
                      <a:pt x="9652" y="1024"/>
                    </a:lnTo>
                    <a:cubicBezTo>
                      <a:pt x="9734" y="1024"/>
                      <a:pt x="9802" y="984"/>
                      <a:pt x="9806" y="931"/>
                    </a:cubicBezTo>
                    <a:lnTo>
                      <a:pt x="9889" y="108"/>
                    </a:lnTo>
                    <a:cubicBezTo>
                      <a:pt x="9895" y="51"/>
                      <a:pt x="9824" y="1"/>
                      <a:pt x="9734" y="1"/>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0" name="Google Shape;459;p6">
                <a:extLst>
                  <a:ext uri="{FF2B5EF4-FFF2-40B4-BE49-F238E27FC236}">
                    <a16:creationId xmlns:a16="http://schemas.microsoft.com/office/drawing/2014/main" id="{ECC5B3DB-313E-9A4D-9710-D3710B377A49}"/>
                  </a:ext>
                </a:extLst>
              </p:cNvPr>
              <p:cNvSpPr/>
              <p:nvPr/>
            </p:nvSpPr>
            <p:spPr>
              <a:xfrm>
                <a:off x="2513323" y="2818617"/>
                <a:ext cx="19397" cy="41490"/>
              </a:xfrm>
              <a:custGeom>
                <a:avLst/>
                <a:gdLst/>
                <a:ahLst/>
                <a:cxnLst/>
                <a:rect l="l" t="t" r="r" b="b"/>
                <a:pathLst>
                  <a:path w="554" h="1185" extrusionOk="0">
                    <a:moveTo>
                      <a:pt x="215" y="0"/>
                    </a:moveTo>
                    <a:cubicBezTo>
                      <a:pt x="165" y="0"/>
                      <a:pt x="122" y="25"/>
                      <a:pt x="119" y="58"/>
                    </a:cubicBezTo>
                    <a:lnTo>
                      <a:pt x="3" y="1127"/>
                    </a:lnTo>
                    <a:cubicBezTo>
                      <a:pt x="0" y="1160"/>
                      <a:pt x="36" y="1185"/>
                      <a:pt x="86" y="1185"/>
                    </a:cubicBezTo>
                    <a:lnTo>
                      <a:pt x="338" y="1185"/>
                    </a:lnTo>
                    <a:cubicBezTo>
                      <a:pt x="384" y="1185"/>
                      <a:pt x="431" y="1160"/>
                      <a:pt x="431" y="1127"/>
                    </a:cubicBezTo>
                    <a:lnTo>
                      <a:pt x="550" y="58"/>
                    </a:lnTo>
                    <a:cubicBezTo>
                      <a:pt x="553" y="25"/>
                      <a:pt x="513" y="0"/>
                      <a:pt x="467" y="0"/>
                    </a:cubicBez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1" name="Google Shape;460;p6">
                <a:extLst>
                  <a:ext uri="{FF2B5EF4-FFF2-40B4-BE49-F238E27FC236}">
                    <a16:creationId xmlns:a16="http://schemas.microsoft.com/office/drawing/2014/main" id="{A77E2F0C-7256-7E9B-6377-0D1705A8AA2C}"/>
                  </a:ext>
                </a:extLst>
              </p:cNvPr>
              <p:cNvSpPr/>
              <p:nvPr/>
            </p:nvSpPr>
            <p:spPr>
              <a:xfrm>
                <a:off x="2513323" y="2818617"/>
                <a:ext cx="19257" cy="41490"/>
              </a:xfrm>
              <a:custGeom>
                <a:avLst/>
                <a:gdLst/>
                <a:ahLst/>
                <a:cxnLst/>
                <a:rect l="l" t="t" r="r" b="b"/>
                <a:pathLst>
                  <a:path w="550" h="1185" extrusionOk="0">
                    <a:moveTo>
                      <a:pt x="215" y="0"/>
                    </a:moveTo>
                    <a:cubicBezTo>
                      <a:pt x="165" y="0"/>
                      <a:pt x="122" y="25"/>
                      <a:pt x="119" y="58"/>
                    </a:cubicBezTo>
                    <a:lnTo>
                      <a:pt x="3" y="1127"/>
                    </a:lnTo>
                    <a:lnTo>
                      <a:pt x="3" y="1131"/>
                    </a:lnTo>
                    <a:cubicBezTo>
                      <a:pt x="0" y="1160"/>
                      <a:pt x="40" y="1185"/>
                      <a:pt x="86" y="1185"/>
                    </a:cubicBezTo>
                    <a:lnTo>
                      <a:pt x="338" y="1185"/>
                    </a:lnTo>
                    <a:cubicBezTo>
                      <a:pt x="384" y="1185"/>
                      <a:pt x="431" y="1160"/>
                      <a:pt x="431" y="1127"/>
                    </a:cubicBezTo>
                    <a:lnTo>
                      <a:pt x="550" y="58"/>
                    </a:lnTo>
                    <a:lnTo>
                      <a:pt x="550" y="54"/>
                    </a:lnTo>
                    <a:cubicBezTo>
                      <a:pt x="550" y="25"/>
                      <a:pt x="513" y="0"/>
                      <a:pt x="467" y="0"/>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2" name="Google Shape;461;p6">
                <a:extLst>
                  <a:ext uri="{FF2B5EF4-FFF2-40B4-BE49-F238E27FC236}">
                    <a16:creationId xmlns:a16="http://schemas.microsoft.com/office/drawing/2014/main" id="{9C4E214E-F30B-BF48-DF6F-E16558633066}"/>
                  </a:ext>
                </a:extLst>
              </p:cNvPr>
              <p:cNvSpPr/>
              <p:nvPr/>
            </p:nvSpPr>
            <p:spPr>
              <a:xfrm>
                <a:off x="2772348" y="2818617"/>
                <a:ext cx="19467" cy="41490"/>
              </a:xfrm>
              <a:custGeom>
                <a:avLst/>
                <a:gdLst/>
                <a:ahLst/>
                <a:cxnLst/>
                <a:rect l="l" t="t" r="r" b="b"/>
                <a:pathLst>
                  <a:path w="556" h="1185" extrusionOk="0">
                    <a:moveTo>
                      <a:pt x="219" y="0"/>
                    </a:moveTo>
                    <a:cubicBezTo>
                      <a:pt x="168" y="0"/>
                      <a:pt x="125" y="25"/>
                      <a:pt x="122" y="58"/>
                    </a:cubicBezTo>
                    <a:lnTo>
                      <a:pt x="3" y="1127"/>
                    </a:lnTo>
                    <a:cubicBezTo>
                      <a:pt x="0" y="1160"/>
                      <a:pt x="39" y="1185"/>
                      <a:pt x="90" y="1185"/>
                    </a:cubicBezTo>
                    <a:lnTo>
                      <a:pt x="337" y="1185"/>
                    </a:lnTo>
                    <a:cubicBezTo>
                      <a:pt x="388" y="1185"/>
                      <a:pt x="431" y="1160"/>
                      <a:pt x="434" y="1127"/>
                    </a:cubicBezTo>
                    <a:lnTo>
                      <a:pt x="552" y="58"/>
                    </a:lnTo>
                    <a:cubicBezTo>
                      <a:pt x="556" y="25"/>
                      <a:pt x="517" y="0"/>
                      <a:pt x="466" y="0"/>
                    </a:cubicBez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3" name="Google Shape;462;p6">
                <a:extLst>
                  <a:ext uri="{FF2B5EF4-FFF2-40B4-BE49-F238E27FC236}">
                    <a16:creationId xmlns:a16="http://schemas.microsoft.com/office/drawing/2014/main" id="{5B21CE0D-1B23-90D5-9715-390D4B6A664E}"/>
                  </a:ext>
                </a:extLst>
              </p:cNvPr>
              <p:cNvSpPr/>
              <p:nvPr/>
            </p:nvSpPr>
            <p:spPr>
              <a:xfrm>
                <a:off x="2643396" y="2818617"/>
                <a:ext cx="19362" cy="41490"/>
              </a:xfrm>
              <a:custGeom>
                <a:avLst/>
                <a:gdLst/>
                <a:ahLst/>
                <a:cxnLst/>
                <a:rect l="l" t="t" r="r" b="b"/>
                <a:pathLst>
                  <a:path w="553" h="1185" extrusionOk="0">
                    <a:moveTo>
                      <a:pt x="216" y="0"/>
                    </a:moveTo>
                    <a:cubicBezTo>
                      <a:pt x="165" y="0"/>
                      <a:pt x="122" y="25"/>
                      <a:pt x="118" y="58"/>
                    </a:cubicBezTo>
                    <a:lnTo>
                      <a:pt x="4" y="1127"/>
                    </a:lnTo>
                    <a:cubicBezTo>
                      <a:pt x="0" y="1160"/>
                      <a:pt x="36" y="1185"/>
                      <a:pt x="87" y="1185"/>
                    </a:cubicBezTo>
                    <a:lnTo>
                      <a:pt x="337" y="1185"/>
                    </a:lnTo>
                    <a:cubicBezTo>
                      <a:pt x="384" y="1185"/>
                      <a:pt x="431" y="1160"/>
                      <a:pt x="435" y="1127"/>
                    </a:cubicBezTo>
                    <a:lnTo>
                      <a:pt x="549" y="58"/>
                    </a:lnTo>
                    <a:cubicBezTo>
                      <a:pt x="553" y="25"/>
                      <a:pt x="517" y="0"/>
                      <a:pt x="466" y="0"/>
                    </a:cubicBez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4" name="Google Shape;463;p6">
                <a:extLst>
                  <a:ext uri="{FF2B5EF4-FFF2-40B4-BE49-F238E27FC236}">
                    <a16:creationId xmlns:a16="http://schemas.microsoft.com/office/drawing/2014/main" id="{98C42D31-992D-008E-1024-BDAFC978A5FC}"/>
                  </a:ext>
                </a:extLst>
              </p:cNvPr>
              <p:cNvSpPr/>
              <p:nvPr/>
            </p:nvSpPr>
            <p:spPr>
              <a:xfrm>
                <a:off x="2475381" y="2091484"/>
                <a:ext cx="1013577" cy="907769"/>
              </a:xfrm>
              <a:custGeom>
                <a:avLst/>
                <a:gdLst/>
                <a:ahLst/>
                <a:cxnLst/>
                <a:rect l="l" t="t" r="r" b="b"/>
                <a:pathLst>
                  <a:path w="28949" h="25927" extrusionOk="0">
                    <a:moveTo>
                      <a:pt x="27853" y="1"/>
                    </a:moveTo>
                    <a:lnTo>
                      <a:pt x="8130" y="5173"/>
                    </a:lnTo>
                    <a:lnTo>
                      <a:pt x="9221" y="6009"/>
                    </a:lnTo>
                    <a:lnTo>
                      <a:pt x="28948" y="837"/>
                    </a:lnTo>
                    <a:lnTo>
                      <a:pt x="27853" y="1"/>
                    </a:lnTo>
                    <a:close/>
                    <a:moveTo>
                      <a:pt x="12606" y="8594"/>
                    </a:moveTo>
                    <a:lnTo>
                      <a:pt x="10908" y="10815"/>
                    </a:lnTo>
                    <a:lnTo>
                      <a:pt x="3163" y="20948"/>
                    </a:lnTo>
                    <a:lnTo>
                      <a:pt x="1" y="25090"/>
                    </a:lnTo>
                    <a:lnTo>
                      <a:pt x="1091" y="25927"/>
                    </a:lnTo>
                    <a:lnTo>
                      <a:pt x="13697" y="9430"/>
                    </a:lnTo>
                    <a:lnTo>
                      <a:pt x="12606" y="8594"/>
                    </a:lnTo>
                    <a:close/>
                  </a:path>
                </a:pathLst>
              </a:custGeom>
              <a:solidFill>
                <a:srgbClr val="323F4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5" name="Google Shape;464;p6">
                <a:extLst>
                  <a:ext uri="{FF2B5EF4-FFF2-40B4-BE49-F238E27FC236}">
                    <a16:creationId xmlns:a16="http://schemas.microsoft.com/office/drawing/2014/main" id="{B7715F1D-432E-6B71-42DF-80DF1464E708}"/>
                  </a:ext>
                </a:extLst>
              </p:cNvPr>
              <p:cNvSpPr/>
              <p:nvPr/>
            </p:nvSpPr>
            <p:spPr>
              <a:xfrm>
                <a:off x="2509787" y="2116997"/>
                <a:ext cx="982031" cy="1171798"/>
              </a:xfrm>
              <a:custGeom>
                <a:avLst/>
                <a:gdLst/>
                <a:ahLst/>
                <a:cxnLst/>
                <a:rect l="l" t="t" r="r" b="b"/>
                <a:pathLst>
                  <a:path w="28048" h="33468" extrusionOk="0">
                    <a:moveTo>
                      <a:pt x="27857" y="0"/>
                    </a:moveTo>
                    <a:lnTo>
                      <a:pt x="8130" y="5172"/>
                    </a:lnTo>
                    <a:lnTo>
                      <a:pt x="12606" y="8593"/>
                    </a:lnTo>
                    <a:lnTo>
                      <a:pt x="0" y="25090"/>
                    </a:lnTo>
                    <a:lnTo>
                      <a:pt x="10962" y="33467"/>
                    </a:lnTo>
                    <a:lnTo>
                      <a:pt x="23572" y="16971"/>
                    </a:lnTo>
                    <a:lnTo>
                      <a:pt x="28048" y="20390"/>
                    </a:lnTo>
                    <a:lnTo>
                      <a:pt x="28048" y="20390"/>
                    </a:lnTo>
                    <a:lnTo>
                      <a:pt x="27857" y="0"/>
                    </a:lnTo>
                    <a:close/>
                  </a:path>
                </a:pathLst>
              </a:custGeom>
              <a:solidFill>
                <a:srgbClr val="B3C6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6" name="Google Shape;465;p6">
                <a:extLst>
                  <a:ext uri="{FF2B5EF4-FFF2-40B4-BE49-F238E27FC236}">
                    <a16:creationId xmlns:a16="http://schemas.microsoft.com/office/drawing/2014/main" id="{413301D5-0A4C-DFD5-CB5F-2995A1BDEDAA}"/>
                  </a:ext>
                </a:extLst>
              </p:cNvPr>
              <p:cNvSpPr/>
              <p:nvPr/>
            </p:nvSpPr>
            <p:spPr>
              <a:xfrm>
                <a:off x="3105459" y="2917633"/>
                <a:ext cx="72581" cy="85501"/>
              </a:xfrm>
              <a:custGeom>
                <a:avLst/>
                <a:gdLst/>
                <a:ahLst/>
                <a:cxnLst/>
                <a:rect l="l" t="t" r="r" b="b"/>
                <a:pathLst>
                  <a:path w="2073" h="2442" extrusionOk="0">
                    <a:moveTo>
                      <a:pt x="1375" y="0"/>
                    </a:moveTo>
                    <a:lnTo>
                      <a:pt x="1" y="1486"/>
                    </a:lnTo>
                    <a:lnTo>
                      <a:pt x="539" y="2441"/>
                    </a:lnTo>
                    <a:lnTo>
                      <a:pt x="2072" y="719"/>
                    </a:lnTo>
                    <a:lnTo>
                      <a:pt x="1375"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7" name="Google Shape;466;p6">
                <a:extLst>
                  <a:ext uri="{FF2B5EF4-FFF2-40B4-BE49-F238E27FC236}">
                    <a16:creationId xmlns:a16="http://schemas.microsoft.com/office/drawing/2014/main" id="{0C51ADB5-FD87-A826-BC90-F423C0A6F200}"/>
                  </a:ext>
                </a:extLst>
              </p:cNvPr>
              <p:cNvSpPr/>
              <p:nvPr/>
            </p:nvSpPr>
            <p:spPr>
              <a:xfrm>
                <a:off x="2592592" y="2194375"/>
                <a:ext cx="843906" cy="1008185"/>
              </a:xfrm>
              <a:custGeom>
                <a:avLst/>
                <a:gdLst/>
                <a:ahLst/>
                <a:cxnLst/>
                <a:rect l="l" t="t" r="r" b="b"/>
                <a:pathLst>
                  <a:path w="24103" h="28795" extrusionOk="0">
                    <a:moveTo>
                      <a:pt x="23213" y="181"/>
                    </a:moveTo>
                    <a:cubicBezTo>
                      <a:pt x="23342" y="181"/>
                      <a:pt x="23468" y="224"/>
                      <a:pt x="23572" y="302"/>
                    </a:cubicBezTo>
                    <a:cubicBezTo>
                      <a:pt x="23715" y="413"/>
                      <a:pt x="23801" y="582"/>
                      <a:pt x="23801" y="766"/>
                    </a:cubicBezTo>
                    <a:lnTo>
                      <a:pt x="23920" y="13475"/>
                    </a:lnTo>
                    <a:cubicBezTo>
                      <a:pt x="23924" y="13705"/>
                      <a:pt x="23801" y="13906"/>
                      <a:pt x="23594" y="14007"/>
                    </a:cubicBezTo>
                    <a:cubicBezTo>
                      <a:pt x="23508" y="14050"/>
                      <a:pt x="23418" y="14071"/>
                      <a:pt x="23328" y="14071"/>
                    </a:cubicBezTo>
                    <a:cubicBezTo>
                      <a:pt x="23203" y="14071"/>
                      <a:pt x="23080" y="14032"/>
                      <a:pt x="22973" y="13949"/>
                    </a:cubicBezTo>
                    <a:lnTo>
                      <a:pt x="21497" y="12822"/>
                    </a:lnTo>
                    <a:cubicBezTo>
                      <a:pt x="21357" y="12715"/>
                      <a:pt x="21192" y="12664"/>
                      <a:pt x="21031" y="12664"/>
                    </a:cubicBezTo>
                    <a:cubicBezTo>
                      <a:pt x="20798" y="12664"/>
                      <a:pt x="20568" y="12768"/>
                      <a:pt x="20417" y="12965"/>
                    </a:cubicBezTo>
                    <a:lnTo>
                      <a:pt x="8637" y="28382"/>
                    </a:lnTo>
                    <a:cubicBezTo>
                      <a:pt x="8519" y="28532"/>
                      <a:pt x="8343" y="28612"/>
                      <a:pt x="8166" y="28612"/>
                    </a:cubicBezTo>
                    <a:cubicBezTo>
                      <a:pt x="8041" y="28612"/>
                      <a:pt x="7916" y="28572"/>
                      <a:pt x="7808" y="28493"/>
                    </a:cubicBezTo>
                    <a:lnTo>
                      <a:pt x="511" y="22915"/>
                    </a:lnTo>
                    <a:cubicBezTo>
                      <a:pt x="252" y="22718"/>
                      <a:pt x="202" y="22348"/>
                      <a:pt x="400" y="22090"/>
                    </a:cubicBezTo>
                    <a:lnTo>
                      <a:pt x="12183" y="6673"/>
                    </a:lnTo>
                    <a:cubicBezTo>
                      <a:pt x="12438" y="6336"/>
                      <a:pt x="12374" y="5852"/>
                      <a:pt x="12036" y="5593"/>
                    </a:cubicBezTo>
                    <a:lnTo>
                      <a:pt x="10561" y="4462"/>
                    </a:lnTo>
                    <a:cubicBezTo>
                      <a:pt x="10378" y="4323"/>
                      <a:pt x="10295" y="4107"/>
                      <a:pt x="10341" y="3881"/>
                    </a:cubicBezTo>
                    <a:cubicBezTo>
                      <a:pt x="10384" y="3655"/>
                      <a:pt x="10546" y="3483"/>
                      <a:pt x="10769" y="3425"/>
                    </a:cubicBezTo>
                    <a:lnTo>
                      <a:pt x="23062" y="202"/>
                    </a:lnTo>
                    <a:cubicBezTo>
                      <a:pt x="23112" y="188"/>
                      <a:pt x="23163" y="181"/>
                      <a:pt x="23213" y="181"/>
                    </a:cubicBezTo>
                    <a:close/>
                    <a:moveTo>
                      <a:pt x="23213" y="1"/>
                    </a:moveTo>
                    <a:cubicBezTo>
                      <a:pt x="23148" y="1"/>
                      <a:pt x="23084" y="9"/>
                      <a:pt x="23016" y="26"/>
                    </a:cubicBezTo>
                    <a:lnTo>
                      <a:pt x="10722" y="3249"/>
                    </a:lnTo>
                    <a:cubicBezTo>
                      <a:pt x="10435" y="3325"/>
                      <a:pt x="10220" y="3554"/>
                      <a:pt x="10162" y="3845"/>
                    </a:cubicBezTo>
                    <a:cubicBezTo>
                      <a:pt x="10105" y="4136"/>
                      <a:pt x="10217" y="4427"/>
                      <a:pt x="10449" y="4606"/>
                    </a:cubicBezTo>
                    <a:lnTo>
                      <a:pt x="11928" y="5737"/>
                    </a:lnTo>
                    <a:cubicBezTo>
                      <a:pt x="12187" y="5934"/>
                      <a:pt x="12237" y="6304"/>
                      <a:pt x="12039" y="6562"/>
                    </a:cubicBezTo>
                    <a:lnTo>
                      <a:pt x="256" y="21979"/>
                    </a:lnTo>
                    <a:cubicBezTo>
                      <a:pt x="1" y="22315"/>
                      <a:pt x="65" y="22800"/>
                      <a:pt x="403" y="23059"/>
                    </a:cubicBezTo>
                    <a:lnTo>
                      <a:pt x="7700" y="28637"/>
                    </a:lnTo>
                    <a:cubicBezTo>
                      <a:pt x="7836" y="28741"/>
                      <a:pt x="8002" y="28794"/>
                      <a:pt x="8166" y="28794"/>
                    </a:cubicBezTo>
                    <a:cubicBezTo>
                      <a:pt x="8396" y="28794"/>
                      <a:pt x="8626" y="28690"/>
                      <a:pt x="8780" y="28489"/>
                    </a:cubicBezTo>
                    <a:lnTo>
                      <a:pt x="20561" y="13073"/>
                    </a:lnTo>
                    <a:cubicBezTo>
                      <a:pt x="20675" y="12922"/>
                      <a:pt x="20851" y="12844"/>
                      <a:pt x="21031" y="12844"/>
                    </a:cubicBezTo>
                    <a:cubicBezTo>
                      <a:pt x="21152" y="12844"/>
                      <a:pt x="21278" y="12883"/>
                      <a:pt x="21386" y="12965"/>
                    </a:cubicBezTo>
                    <a:lnTo>
                      <a:pt x="22865" y="14093"/>
                    </a:lnTo>
                    <a:cubicBezTo>
                      <a:pt x="23001" y="14196"/>
                      <a:pt x="23166" y="14251"/>
                      <a:pt x="23332" y="14251"/>
                    </a:cubicBezTo>
                    <a:cubicBezTo>
                      <a:pt x="23446" y="14251"/>
                      <a:pt x="23564" y="14226"/>
                      <a:pt x="23676" y="14171"/>
                    </a:cubicBezTo>
                    <a:cubicBezTo>
                      <a:pt x="23942" y="14039"/>
                      <a:pt x="24103" y="13770"/>
                      <a:pt x="24103" y="13475"/>
                    </a:cubicBezTo>
                    <a:lnTo>
                      <a:pt x="23985" y="766"/>
                    </a:lnTo>
                    <a:cubicBezTo>
                      <a:pt x="23981" y="525"/>
                      <a:pt x="23870" y="306"/>
                      <a:pt x="23680" y="159"/>
                    </a:cubicBezTo>
                    <a:cubicBezTo>
                      <a:pt x="23543" y="55"/>
                      <a:pt x="23382" y="1"/>
                      <a:pt x="23213" y="1"/>
                    </a:cubicBezTo>
                    <a:close/>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8" name="Google Shape;467;p6">
                <a:extLst>
                  <a:ext uri="{FF2B5EF4-FFF2-40B4-BE49-F238E27FC236}">
                    <a16:creationId xmlns:a16="http://schemas.microsoft.com/office/drawing/2014/main" id="{978D44EE-7610-816E-15F0-21420DEFE02F}"/>
                  </a:ext>
                </a:extLst>
              </p:cNvPr>
              <p:cNvSpPr/>
              <p:nvPr/>
            </p:nvSpPr>
            <p:spPr>
              <a:xfrm>
                <a:off x="2614090" y="2645304"/>
                <a:ext cx="70060" cy="105878"/>
              </a:xfrm>
              <a:custGeom>
                <a:avLst/>
                <a:gdLst/>
                <a:ahLst/>
                <a:cxnLst/>
                <a:rect l="l" t="t" r="r" b="b"/>
                <a:pathLst>
                  <a:path w="2001" h="3024" extrusionOk="0">
                    <a:moveTo>
                      <a:pt x="1343" y="0"/>
                    </a:moveTo>
                    <a:lnTo>
                      <a:pt x="1" y="2046"/>
                    </a:lnTo>
                    <a:lnTo>
                      <a:pt x="76" y="2980"/>
                    </a:lnTo>
                    <a:cubicBezTo>
                      <a:pt x="178" y="3010"/>
                      <a:pt x="283" y="3023"/>
                      <a:pt x="386" y="3023"/>
                    </a:cubicBezTo>
                    <a:cubicBezTo>
                      <a:pt x="1199" y="3023"/>
                      <a:pt x="2000" y="2208"/>
                      <a:pt x="2000" y="2208"/>
                    </a:cubicBezTo>
                    <a:lnTo>
                      <a:pt x="1343"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9" name="Google Shape;468;p6">
                <a:extLst>
                  <a:ext uri="{FF2B5EF4-FFF2-40B4-BE49-F238E27FC236}">
                    <a16:creationId xmlns:a16="http://schemas.microsoft.com/office/drawing/2014/main" id="{847F96B2-4061-9ACD-5950-29DC4591430D}"/>
                  </a:ext>
                </a:extLst>
              </p:cNvPr>
              <p:cNvSpPr/>
              <p:nvPr/>
            </p:nvSpPr>
            <p:spPr>
              <a:xfrm>
                <a:off x="2359722" y="2457075"/>
                <a:ext cx="287488" cy="370957"/>
              </a:xfrm>
              <a:custGeom>
                <a:avLst/>
                <a:gdLst/>
                <a:ahLst/>
                <a:cxnLst/>
                <a:rect l="l" t="t" r="r" b="b"/>
                <a:pathLst>
                  <a:path w="8211" h="10595" extrusionOk="0">
                    <a:moveTo>
                      <a:pt x="1882" y="8579"/>
                    </a:moveTo>
                    <a:cubicBezTo>
                      <a:pt x="1885" y="8579"/>
                      <a:pt x="1888" y="8580"/>
                      <a:pt x="1892" y="8582"/>
                    </a:cubicBezTo>
                    <a:cubicBezTo>
                      <a:pt x="1905" y="8585"/>
                      <a:pt x="1922" y="8593"/>
                      <a:pt x="1940" y="8605"/>
                    </a:cubicBezTo>
                    <a:lnTo>
                      <a:pt x="1940" y="8605"/>
                    </a:lnTo>
                    <a:cubicBezTo>
                      <a:pt x="1919" y="8600"/>
                      <a:pt x="1902" y="8594"/>
                      <a:pt x="1892" y="8589"/>
                    </a:cubicBezTo>
                    <a:cubicBezTo>
                      <a:pt x="1877" y="8584"/>
                      <a:pt x="1877" y="8579"/>
                      <a:pt x="1882" y="8579"/>
                    </a:cubicBezTo>
                    <a:close/>
                    <a:moveTo>
                      <a:pt x="877" y="0"/>
                    </a:moveTo>
                    <a:cubicBezTo>
                      <a:pt x="701" y="1360"/>
                      <a:pt x="554" y="2724"/>
                      <a:pt x="421" y="4092"/>
                    </a:cubicBezTo>
                    <a:cubicBezTo>
                      <a:pt x="277" y="5455"/>
                      <a:pt x="156" y="6823"/>
                      <a:pt x="44" y="8191"/>
                    </a:cubicBezTo>
                    <a:lnTo>
                      <a:pt x="22" y="8446"/>
                    </a:lnTo>
                    <a:lnTo>
                      <a:pt x="8" y="8618"/>
                    </a:lnTo>
                    <a:cubicBezTo>
                      <a:pt x="5" y="8686"/>
                      <a:pt x="1" y="8765"/>
                      <a:pt x="8" y="8847"/>
                    </a:cubicBezTo>
                    <a:cubicBezTo>
                      <a:pt x="12" y="9005"/>
                      <a:pt x="37" y="9192"/>
                      <a:pt x="98" y="9382"/>
                    </a:cubicBezTo>
                    <a:cubicBezTo>
                      <a:pt x="163" y="9576"/>
                      <a:pt x="267" y="9781"/>
                      <a:pt x="414" y="9953"/>
                    </a:cubicBezTo>
                    <a:cubicBezTo>
                      <a:pt x="561" y="10125"/>
                      <a:pt x="737" y="10258"/>
                      <a:pt x="909" y="10351"/>
                    </a:cubicBezTo>
                    <a:cubicBezTo>
                      <a:pt x="1074" y="10434"/>
                      <a:pt x="1243" y="10495"/>
                      <a:pt x="1387" y="10527"/>
                    </a:cubicBezTo>
                    <a:cubicBezTo>
                      <a:pt x="1621" y="10580"/>
                      <a:pt x="1820" y="10594"/>
                      <a:pt x="2005" y="10594"/>
                    </a:cubicBezTo>
                    <a:cubicBezTo>
                      <a:pt x="2058" y="10594"/>
                      <a:pt x="2110" y="10593"/>
                      <a:pt x="2162" y="10591"/>
                    </a:cubicBezTo>
                    <a:cubicBezTo>
                      <a:pt x="2618" y="10566"/>
                      <a:pt x="3005" y="10484"/>
                      <a:pt x="3375" y="10384"/>
                    </a:cubicBezTo>
                    <a:cubicBezTo>
                      <a:pt x="3741" y="10280"/>
                      <a:pt x="4089" y="10161"/>
                      <a:pt x="4430" y="10031"/>
                    </a:cubicBezTo>
                    <a:cubicBezTo>
                      <a:pt x="5780" y="9493"/>
                      <a:pt x="7011" y="8851"/>
                      <a:pt x="8210" y="8093"/>
                    </a:cubicBezTo>
                    <a:lnTo>
                      <a:pt x="7679" y="7078"/>
                    </a:lnTo>
                    <a:cubicBezTo>
                      <a:pt x="7057" y="7314"/>
                      <a:pt x="6418" y="7555"/>
                      <a:pt x="5787" y="7774"/>
                    </a:cubicBezTo>
                    <a:cubicBezTo>
                      <a:pt x="5155" y="7997"/>
                      <a:pt x="4516" y="8197"/>
                      <a:pt x="3888" y="8356"/>
                    </a:cubicBezTo>
                    <a:cubicBezTo>
                      <a:pt x="3576" y="8438"/>
                      <a:pt x="3264" y="8510"/>
                      <a:pt x="2962" y="8560"/>
                    </a:cubicBezTo>
                    <a:cubicBezTo>
                      <a:pt x="2704" y="8603"/>
                      <a:pt x="2448" y="8634"/>
                      <a:pt x="2233" y="8634"/>
                    </a:cubicBezTo>
                    <a:cubicBezTo>
                      <a:pt x="2200" y="8634"/>
                      <a:pt x="2168" y="8633"/>
                      <a:pt x="2137" y="8632"/>
                    </a:cubicBezTo>
                    <a:cubicBezTo>
                      <a:pt x="2129" y="8631"/>
                      <a:pt x="2120" y="8630"/>
                      <a:pt x="2112" y="8630"/>
                    </a:cubicBezTo>
                    <a:lnTo>
                      <a:pt x="2112" y="8630"/>
                    </a:lnTo>
                    <a:lnTo>
                      <a:pt x="2140" y="8431"/>
                    </a:lnTo>
                    <a:cubicBezTo>
                      <a:pt x="2338" y="7074"/>
                      <a:pt x="2528" y="5714"/>
                      <a:pt x="2697" y="4350"/>
                    </a:cubicBezTo>
                    <a:cubicBezTo>
                      <a:pt x="2873" y="2989"/>
                      <a:pt x="3037" y="1626"/>
                      <a:pt x="3178" y="262"/>
                    </a:cubicBezTo>
                    <a:lnTo>
                      <a:pt x="877"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0" name="Google Shape;469;p6">
                <a:extLst>
                  <a:ext uri="{FF2B5EF4-FFF2-40B4-BE49-F238E27FC236}">
                    <a16:creationId xmlns:a16="http://schemas.microsoft.com/office/drawing/2014/main" id="{4B0F0790-1266-709F-F177-44ABBB6A0FD2}"/>
                  </a:ext>
                </a:extLst>
              </p:cNvPr>
              <p:cNvSpPr/>
              <p:nvPr/>
            </p:nvSpPr>
            <p:spPr>
              <a:xfrm>
                <a:off x="2356851" y="2359775"/>
                <a:ext cx="170931" cy="212176"/>
              </a:xfrm>
              <a:custGeom>
                <a:avLst/>
                <a:gdLst/>
                <a:ahLst/>
                <a:cxnLst/>
                <a:rect l="l" t="t" r="r" b="b"/>
                <a:pathLst>
                  <a:path w="4882" h="6060" extrusionOk="0">
                    <a:moveTo>
                      <a:pt x="2366" y="0"/>
                    </a:moveTo>
                    <a:cubicBezTo>
                      <a:pt x="2255" y="0"/>
                      <a:pt x="2142" y="16"/>
                      <a:pt x="2029" y="51"/>
                    </a:cubicBezTo>
                    <a:cubicBezTo>
                      <a:pt x="1109" y="331"/>
                      <a:pt x="1" y="3503"/>
                      <a:pt x="1" y="3503"/>
                    </a:cubicBezTo>
                    <a:lnTo>
                      <a:pt x="3576" y="6059"/>
                    </a:lnTo>
                    <a:cubicBezTo>
                      <a:pt x="3576" y="6059"/>
                      <a:pt x="4882" y="3410"/>
                      <a:pt x="4494" y="2219"/>
                    </a:cubicBezTo>
                    <a:cubicBezTo>
                      <a:pt x="4136" y="1114"/>
                      <a:pt x="3291" y="0"/>
                      <a:pt x="236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1" name="Google Shape;470;p6">
                <a:extLst>
                  <a:ext uri="{FF2B5EF4-FFF2-40B4-BE49-F238E27FC236}">
                    <a16:creationId xmlns:a16="http://schemas.microsoft.com/office/drawing/2014/main" id="{EA50D3EB-1B87-427B-0870-85DC3A58F2AF}"/>
                  </a:ext>
                </a:extLst>
              </p:cNvPr>
              <p:cNvSpPr/>
              <p:nvPr/>
            </p:nvSpPr>
            <p:spPr>
              <a:xfrm>
                <a:off x="2348168" y="2472376"/>
                <a:ext cx="146702" cy="110640"/>
              </a:xfrm>
              <a:custGeom>
                <a:avLst/>
                <a:gdLst/>
                <a:ahLst/>
                <a:cxnLst/>
                <a:rect l="l" t="t" r="r" b="b"/>
                <a:pathLst>
                  <a:path w="4190" h="3160" extrusionOk="0">
                    <a:moveTo>
                      <a:pt x="83" y="1"/>
                    </a:moveTo>
                    <a:lnTo>
                      <a:pt x="1" y="370"/>
                    </a:lnTo>
                    <a:lnTo>
                      <a:pt x="3856" y="3160"/>
                    </a:lnTo>
                    <a:lnTo>
                      <a:pt x="4190" y="2786"/>
                    </a:lnTo>
                    <a:lnTo>
                      <a:pt x="8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2" name="Google Shape;471;p6">
                <a:extLst>
                  <a:ext uri="{FF2B5EF4-FFF2-40B4-BE49-F238E27FC236}">
                    <a16:creationId xmlns:a16="http://schemas.microsoft.com/office/drawing/2014/main" id="{4068D572-37B6-A8E5-04EA-EE2D9CB56119}"/>
                  </a:ext>
                </a:extLst>
              </p:cNvPr>
              <p:cNvSpPr/>
              <p:nvPr/>
            </p:nvSpPr>
            <p:spPr>
              <a:xfrm>
                <a:off x="2661112" y="2623946"/>
                <a:ext cx="78953" cy="98700"/>
              </a:xfrm>
              <a:custGeom>
                <a:avLst/>
                <a:gdLst/>
                <a:ahLst/>
                <a:cxnLst/>
                <a:rect l="l" t="t" r="r" b="b"/>
                <a:pathLst>
                  <a:path w="2255" h="2819" extrusionOk="0">
                    <a:moveTo>
                      <a:pt x="1802" y="0"/>
                    </a:moveTo>
                    <a:lnTo>
                      <a:pt x="0" y="610"/>
                    </a:lnTo>
                    <a:lnTo>
                      <a:pt x="657" y="2818"/>
                    </a:lnTo>
                    <a:lnTo>
                      <a:pt x="2254" y="1881"/>
                    </a:lnTo>
                    <a:lnTo>
                      <a:pt x="1802"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CAA6867D-76CB-EC6D-494B-4C493BA0B5D2}"/>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7D1FB0FE-6B72-7226-4048-65CC346B017E}"/>
              </a:ext>
            </a:extLst>
          </p:cNvPr>
          <p:cNvSpPr txBox="1"/>
          <p:nvPr/>
        </p:nvSpPr>
        <p:spPr>
          <a:xfrm>
            <a:off x="159025" y="1953811"/>
            <a:ext cx="11618447" cy="3447832"/>
          </a:xfrm>
          <a:prstGeom prst="rect">
            <a:avLst/>
          </a:prstGeom>
        </p:spPr>
        <p:txBody>
          <a:bodyPr vert="horz" lIns="91440" tIns="45720" rIns="91440" bIns="45720" rtlCol="0" anchor="t">
            <a:normAutofit/>
          </a:bodyPr>
          <a:lstStyle/>
          <a:p>
            <a:pPr algn="just"/>
            <a:r>
              <a:rPr lang="en-US" sz="2200" b="0" i="0" dirty="0">
                <a:solidFill>
                  <a:srgbClr val="0D0D0D"/>
                </a:solidFill>
                <a:effectLst/>
                <a:latin typeface="Century Gothic" panose="020B0502020202020204" pitchFamily="34" charset="0"/>
              </a:rPr>
              <a:t>A leasing transaction is defined by the extensive transfer of ownership risk to the lessee (the customer) and encompasses the repayment of the purchase price, including financing costs and interest.</a:t>
            </a:r>
          </a:p>
          <a:p>
            <a:pPr algn="just"/>
            <a:endParaRPr lang="en-US" sz="2200" dirty="0">
              <a:solidFill>
                <a:srgbClr val="0D0D0D"/>
              </a:solidFill>
              <a:latin typeface="Century Gothic" panose="020B0502020202020204" pitchFamily="34" charset="0"/>
              <a:ea typeface="Times New Roman" panose="02020603050405020304" pitchFamily="18" charset="0"/>
            </a:endParaRPr>
          </a:p>
          <a:p>
            <a:pPr algn="just"/>
            <a:r>
              <a:rPr lang="en-US" sz="2200" dirty="0">
                <a:solidFill>
                  <a:srgbClr val="0D0D0D"/>
                </a:solidFill>
                <a:latin typeface="Century Gothic" panose="020B0502020202020204" pitchFamily="34" charset="0"/>
              </a:rPr>
              <a:t>Leased assets encompass a variety of items that can be leased to lessees for their use. The types of leased assets include:</a:t>
            </a:r>
          </a:p>
          <a:p>
            <a:pPr marL="342900" indent="-342900" algn="just">
              <a:buFont typeface="Symbol" panose="05050102010706020507" pitchFamily="18" charset="2"/>
              <a:buChar char="-"/>
            </a:pPr>
            <a:r>
              <a:rPr lang="en-US" sz="2200" dirty="0">
                <a:solidFill>
                  <a:srgbClr val="0D0D0D"/>
                </a:solidFill>
                <a:latin typeface="Century Gothic" panose="020B0502020202020204" pitchFamily="34" charset="0"/>
              </a:rPr>
              <a:t>Vehicles</a:t>
            </a:r>
          </a:p>
          <a:p>
            <a:pPr marL="342900" indent="-342900" algn="just">
              <a:buFont typeface="Symbol" panose="05050102010706020507" pitchFamily="18" charset="2"/>
              <a:buChar char="-"/>
            </a:pPr>
            <a:r>
              <a:rPr lang="en-US" sz="2200" dirty="0">
                <a:solidFill>
                  <a:srgbClr val="0D0D0D"/>
                </a:solidFill>
                <a:latin typeface="Century Gothic" panose="020B0502020202020204" pitchFamily="34" charset="0"/>
              </a:rPr>
              <a:t>Movables (ahead in commercial business)</a:t>
            </a:r>
          </a:p>
          <a:p>
            <a:pPr marL="342900" indent="-342900" algn="just">
              <a:buFont typeface="Symbol" panose="05050102010706020507" pitchFamily="18" charset="2"/>
              <a:buChar char="-"/>
            </a:pPr>
            <a:r>
              <a:rPr lang="en-US" sz="2200" dirty="0">
                <a:solidFill>
                  <a:srgbClr val="0D0D0D"/>
                </a:solidFill>
                <a:latin typeface="Century Gothic" panose="020B0502020202020204" pitchFamily="34" charset="0"/>
              </a:rPr>
              <a:t>Real estate (ahead in commercial business)</a:t>
            </a:r>
          </a:p>
          <a:p>
            <a:pPr marL="342900" indent="-342900" algn="just">
              <a:buFont typeface="Symbol" panose="05050102010706020507" pitchFamily="18" charset="2"/>
              <a:buChar char="-"/>
            </a:pPr>
            <a:endParaRPr lang="en-US" sz="2200" dirty="0">
              <a:solidFill>
                <a:srgbClr val="0D0D0D"/>
              </a:solidFill>
              <a:latin typeface="Century Gothic" panose="020B0502020202020204" pitchFamily="34" charset="0"/>
            </a:endParaRPr>
          </a:p>
          <a:p>
            <a:pPr algn="just"/>
            <a:endParaRPr lang="en-US" sz="1800" i="1" dirty="0">
              <a:solidFill>
                <a:srgbClr val="000000"/>
              </a:solidFill>
              <a:effectLst/>
              <a:latin typeface="Century Gothic" panose="020B0502020202020204" pitchFamily="34" charset="0"/>
              <a:ea typeface="Times New Roman" panose="02020603050405020304" pitchFamily="18" charset="0"/>
            </a:endParaRPr>
          </a:p>
          <a:p>
            <a:pPr algn="just"/>
            <a:endParaRPr lang="en-US" sz="1800" i="1" dirty="0">
              <a:solidFill>
                <a:srgbClr val="000000"/>
              </a:solidFill>
              <a:effectLst/>
              <a:latin typeface="Century Gothic" panose="020B0502020202020204" pitchFamily="34" charset="0"/>
              <a:ea typeface="Times New Roman" panose="02020603050405020304" pitchFamily="18" charset="0"/>
            </a:endParaRPr>
          </a:p>
          <a:p>
            <a:pPr algn="just"/>
            <a:endParaRPr lang="de-AT" sz="1800" dirty="0">
              <a:effectLst/>
              <a:latin typeface="Times New Roman" panose="02020603050405020304" pitchFamily="18" charset="0"/>
              <a:ea typeface="Times New Roman" panose="02020603050405020304" pitchFamily="18" charset="0"/>
            </a:endParaRPr>
          </a:p>
          <a:p>
            <a:pPr algn="just"/>
            <a:endParaRPr lang="de-AT" sz="1800" dirty="0">
              <a:effectLst/>
              <a:latin typeface="Times New Roman" panose="02020603050405020304" pitchFamily="18" charset="0"/>
              <a:ea typeface="Times New Roman" panose="02020603050405020304" pitchFamily="18" charset="0"/>
            </a:endParaRPr>
          </a:p>
        </p:txBody>
      </p:sp>
      <p:sp>
        <p:nvSpPr>
          <p:cNvPr id="198" name="Google Shape;198;p4">
            <a:extLst>
              <a:ext uri="{FF2B5EF4-FFF2-40B4-BE49-F238E27FC236}">
                <a16:creationId xmlns:a16="http://schemas.microsoft.com/office/drawing/2014/main" id="{DDD32A35-4840-4E85-1662-88C92025C94F}"/>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F9920F1F-BB89-2584-DD74-0546D0B9DC26}"/>
              </a:ext>
            </a:extLst>
          </p:cNvPr>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D84F2B67-44A7-8831-DD7B-E9ACDB3A38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77A2AE05-4FDD-6E4A-8C89-7BAC8BF6719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E9F4B01A-384A-E056-064E-A5622DCC3C5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FDCD7C32-7EA5-4664-3126-28A0C2F2EA0D}"/>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3200" dirty="0">
                <a:solidFill>
                  <a:schemeClr val="bg1"/>
                </a:solidFill>
                <a:latin typeface="Century Gothic" panose="020B0502020202020204" pitchFamily="34" charset="0"/>
                <a:cs typeface="Calibri" panose="020F0502020204030204" pitchFamily="34" charset="0"/>
              </a:rPr>
              <a:t>LEASING TRANSACTIONS</a:t>
            </a:r>
            <a:endParaRPr lang="de-DE" sz="3200" dirty="0">
              <a:solidFill>
                <a:schemeClr val="bg1"/>
              </a:solidFill>
              <a:latin typeface="Century Gothic" panose="020B0502020202020204" pitchFamily="34" charset="0"/>
              <a:cs typeface="Calibri" panose="020F0502020204030204" pitchFamily="34" charset="0"/>
              <a:sym typeface="Calibri"/>
            </a:endParaRPr>
          </a:p>
        </p:txBody>
      </p:sp>
    </p:spTree>
    <p:extLst>
      <p:ext uri="{BB962C8B-B14F-4D97-AF65-F5344CB8AC3E}">
        <p14:creationId xmlns:p14="http://schemas.microsoft.com/office/powerpoint/2010/main" val="674188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25F4AB0D-BB2D-40D8-B16E-FF6E1E7CD3FB}"/>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9A374944-DC11-EB7F-9653-CA9D350BF0C8}"/>
              </a:ext>
            </a:extLst>
          </p:cNvPr>
          <p:cNvSpPr txBox="1"/>
          <p:nvPr/>
        </p:nvSpPr>
        <p:spPr>
          <a:xfrm>
            <a:off x="159025" y="1953811"/>
            <a:ext cx="11871562" cy="3447832"/>
          </a:xfrm>
          <a:prstGeom prst="rect">
            <a:avLst/>
          </a:prstGeom>
        </p:spPr>
        <p:txBody>
          <a:bodyPr vert="horz" lIns="91440" tIns="45720" rIns="91440" bIns="45720" rtlCol="0" anchor="t">
            <a:normAutofit/>
          </a:bodyPr>
          <a:lstStyle/>
          <a:p>
            <a:pPr algn="l"/>
            <a:r>
              <a:rPr lang="en-US" sz="2200" dirty="0">
                <a:solidFill>
                  <a:srgbClr val="0D0D0D"/>
                </a:solidFill>
                <a:latin typeface="Century Gothic" panose="020B0502020202020204" pitchFamily="34" charset="0"/>
              </a:rPr>
              <a:t>Leasing contracts can be categorized into different types based on their characteristics and terms: </a:t>
            </a:r>
          </a:p>
          <a:p>
            <a:pPr marL="342900" indent="-342900" algn="l">
              <a:buFont typeface="Arial" panose="020B0604020202020204" pitchFamily="34" charset="0"/>
              <a:buChar char="•"/>
            </a:pPr>
            <a:r>
              <a:rPr lang="en-US" sz="2200" dirty="0">
                <a:solidFill>
                  <a:srgbClr val="0D0D0D"/>
                </a:solidFill>
                <a:latin typeface="Century Gothic" panose="020B0502020202020204" pitchFamily="34" charset="0"/>
              </a:rPr>
              <a:t>operating leasing and </a:t>
            </a:r>
          </a:p>
          <a:p>
            <a:pPr marL="342900" indent="-342900" algn="l">
              <a:buFont typeface="Arial" panose="020B0604020202020204" pitchFamily="34" charset="0"/>
              <a:buChar char="•"/>
            </a:pPr>
            <a:r>
              <a:rPr lang="en-US" sz="2200" dirty="0">
                <a:solidFill>
                  <a:srgbClr val="0D0D0D"/>
                </a:solidFill>
                <a:latin typeface="Century Gothic" panose="020B0502020202020204" pitchFamily="34" charset="0"/>
              </a:rPr>
              <a:t>finance leasing</a:t>
            </a:r>
            <a:endParaRPr lang="de-AT" sz="1800" dirty="0">
              <a:effectLst/>
              <a:latin typeface="Times New Roman" panose="02020603050405020304" pitchFamily="18" charset="0"/>
              <a:ea typeface="Times New Roman" panose="02020603050405020304" pitchFamily="18" charset="0"/>
            </a:endParaRPr>
          </a:p>
          <a:p>
            <a:pPr algn="just"/>
            <a:endParaRPr lang="de-AT" sz="1800" dirty="0">
              <a:effectLst/>
              <a:latin typeface="Times New Roman" panose="02020603050405020304" pitchFamily="18" charset="0"/>
              <a:ea typeface="Times New Roman" panose="02020603050405020304" pitchFamily="18" charset="0"/>
            </a:endParaRPr>
          </a:p>
        </p:txBody>
      </p:sp>
      <p:sp>
        <p:nvSpPr>
          <p:cNvPr id="198" name="Google Shape;198;p4">
            <a:extLst>
              <a:ext uri="{FF2B5EF4-FFF2-40B4-BE49-F238E27FC236}">
                <a16:creationId xmlns:a16="http://schemas.microsoft.com/office/drawing/2014/main" id="{D025C0FD-0EA4-83E9-FB5C-DAA501D369CE}"/>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5E301DA0-E6BE-FFE7-AE61-638C4A9A3A18}"/>
              </a:ext>
            </a:extLst>
          </p:cNvPr>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70A656CA-EC92-68F0-3EC8-CBB615C87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A6F8206A-EB53-FC41-572A-690E5667024A}"/>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E9A9BF8D-DB7A-4051-C0D7-1E89939E8A2C}"/>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80AFF106-1713-ECC8-BE3E-F30244A140BC}"/>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3200" dirty="0">
                <a:solidFill>
                  <a:schemeClr val="bg1"/>
                </a:solidFill>
                <a:latin typeface="Century Gothic" panose="020B0502020202020204" pitchFamily="34" charset="0"/>
                <a:cs typeface="Calibri" panose="020F0502020204030204" pitchFamily="34" charset="0"/>
              </a:rPr>
              <a:t>TYPES OF LEASING CONTRACTS</a:t>
            </a:r>
            <a:endParaRPr lang="de-DE" sz="3200" dirty="0">
              <a:solidFill>
                <a:schemeClr val="bg1"/>
              </a:solidFill>
              <a:latin typeface="Century Gothic" panose="020B0502020202020204" pitchFamily="34" charset="0"/>
              <a:cs typeface="Calibri" panose="020F0502020204030204" pitchFamily="34" charset="0"/>
              <a:sym typeface="Calibri"/>
            </a:endParaRPr>
          </a:p>
        </p:txBody>
      </p:sp>
    </p:spTree>
    <p:extLst>
      <p:ext uri="{BB962C8B-B14F-4D97-AF65-F5344CB8AC3E}">
        <p14:creationId xmlns:p14="http://schemas.microsoft.com/office/powerpoint/2010/main" val="3041644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5">
          <a:extLst>
            <a:ext uri="{FF2B5EF4-FFF2-40B4-BE49-F238E27FC236}">
              <a16:creationId xmlns:a16="http://schemas.microsoft.com/office/drawing/2014/main" id="{FB2A8224-9D38-10BD-3774-D9C9A2828156}"/>
            </a:ext>
          </a:extLst>
        </p:cNvPr>
        <p:cNvGrpSpPr/>
        <p:nvPr/>
      </p:nvGrpSpPr>
      <p:grpSpPr>
        <a:xfrm>
          <a:off x="0" y="0"/>
          <a:ext cx="0" cy="0"/>
          <a:chOff x="0" y="0"/>
          <a:chExt cx="0" cy="0"/>
        </a:xfrm>
      </p:grpSpPr>
      <p:grpSp>
        <p:nvGrpSpPr>
          <p:cNvPr id="253" name="Group 252">
            <a:extLst>
              <a:ext uri="{FF2B5EF4-FFF2-40B4-BE49-F238E27FC236}">
                <a16:creationId xmlns:a16="http://schemas.microsoft.com/office/drawing/2014/main" id="{40A2E181-FBE3-CBC5-EE68-6E7934CE0F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54" name="Rectangle 253">
              <a:extLst>
                <a:ext uri="{FF2B5EF4-FFF2-40B4-BE49-F238E27FC236}">
                  <a16:creationId xmlns:a16="http://schemas.microsoft.com/office/drawing/2014/main" id="{B3C7B7C3-70EF-6505-FE8D-0FBE0AF3D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992B3B64-3279-63E9-A7AD-BEDCE59C68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Google Shape;198;p4">
            <a:extLst>
              <a:ext uri="{FF2B5EF4-FFF2-40B4-BE49-F238E27FC236}">
                <a16:creationId xmlns:a16="http://schemas.microsoft.com/office/drawing/2014/main" id="{C4338DD0-718A-D7D6-7460-DE11A138FE45}"/>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8334D9A2-D791-630A-4E02-38D4610F7E15}"/>
              </a:ext>
            </a:extLst>
          </p:cNvPr>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EFBEB897-8E39-20D0-6059-5A449F5990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CE1311C5-611C-92C1-6C8B-5AEC39A71B86}"/>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53F8CF19-D6E6-BBCB-C502-4FBC1A5A1648}"/>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934A7CAE-4E1E-2B98-882F-A8BD6110B77A}"/>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ALTERNATIVE METHODS OF BORROWING MONEY</a:t>
            </a:r>
            <a:endParaRPr sz="3200" dirty="0">
              <a:solidFill>
                <a:schemeClr val="bg1"/>
              </a:solidFill>
              <a:latin typeface="Century Gothic" panose="020B0502020202020204" pitchFamily="34" charset="0"/>
              <a:ea typeface="Calibri"/>
              <a:cs typeface="Calibri" panose="020F0502020204030204" pitchFamily="34" charset="0"/>
              <a:sym typeface="Calibri"/>
            </a:endParaRPr>
          </a:p>
        </p:txBody>
      </p:sp>
      <p:sp>
        <p:nvSpPr>
          <p:cNvPr id="14" name="Textfeld 13">
            <a:extLst>
              <a:ext uri="{FF2B5EF4-FFF2-40B4-BE49-F238E27FC236}">
                <a16:creationId xmlns:a16="http://schemas.microsoft.com/office/drawing/2014/main" id="{13845BDC-9701-594E-B1A9-B45F588BB168}"/>
              </a:ext>
            </a:extLst>
          </p:cNvPr>
          <p:cNvSpPr txBox="1"/>
          <p:nvPr/>
        </p:nvSpPr>
        <p:spPr>
          <a:xfrm>
            <a:off x="306634" y="2102489"/>
            <a:ext cx="8931453" cy="2031325"/>
          </a:xfrm>
          <a:prstGeom prst="rect">
            <a:avLst/>
          </a:prstGeom>
          <a:noFill/>
        </p:spPr>
        <p:txBody>
          <a:bodyPr wrap="square" rtlCol="0">
            <a:spAutoFit/>
          </a:bodyPr>
          <a:lstStyle/>
          <a:p>
            <a:r>
              <a:rPr lang="de-AT" sz="2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2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Using</a:t>
            </a:r>
            <a:r>
              <a:rPr lang="de-AT" sz="2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2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overdraft</a:t>
            </a:r>
            <a:r>
              <a:rPr lang="de-AT" sz="2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2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account</a:t>
            </a:r>
            <a:endParaRPr lang="de-AT" sz="2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r>
              <a:rPr lang="de-AT" sz="2200" dirty="0">
                <a:latin typeface="Century Gothic" panose="020B0502020202020204" pitchFamily="34" charset="0"/>
                <a:ea typeface="Calibri" panose="020F0502020204030204" pitchFamily="34" charset="0"/>
                <a:cs typeface="Times New Roman" panose="02020603050405020304" pitchFamily="18" charset="0"/>
              </a:rPr>
              <a:t>- </a:t>
            </a:r>
            <a:r>
              <a:rPr lang="de-AT" sz="2200" dirty="0" err="1">
                <a:latin typeface="Century Gothic" panose="020B0502020202020204" pitchFamily="34" charset="0"/>
                <a:ea typeface="Calibri" panose="020F0502020204030204" pitchFamily="34" charset="0"/>
                <a:cs typeface="Times New Roman" panose="02020603050405020304" pitchFamily="18" charset="0"/>
              </a:rPr>
              <a:t>Pawnshops</a:t>
            </a:r>
            <a:endParaRPr lang="de-AT" sz="2200" dirty="0">
              <a:latin typeface="Century Gothic" panose="020B0502020202020204" pitchFamily="34" charset="0"/>
              <a:ea typeface="Calibri" panose="020F0502020204030204" pitchFamily="34" charset="0"/>
              <a:cs typeface="Times New Roman" panose="02020603050405020304" pitchFamily="18" charset="0"/>
            </a:endParaRPr>
          </a:p>
          <a:p>
            <a:r>
              <a:rPr lang="de-AT" sz="2200" dirty="0">
                <a:latin typeface="Century Gothic" panose="020B0502020202020204" pitchFamily="34" charset="0"/>
                <a:ea typeface="Calibri" panose="020F0502020204030204" pitchFamily="34" charset="0"/>
                <a:cs typeface="Times New Roman" panose="02020603050405020304" pitchFamily="18" charset="0"/>
              </a:rPr>
              <a:t>- Family and </a:t>
            </a:r>
            <a:r>
              <a:rPr lang="de-AT" sz="2200" dirty="0" err="1">
                <a:latin typeface="Century Gothic" panose="020B0502020202020204" pitchFamily="34" charset="0"/>
                <a:ea typeface="Calibri" panose="020F0502020204030204" pitchFamily="34" charset="0"/>
                <a:cs typeface="Times New Roman" panose="02020603050405020304" pitchFamily="18" charset="0"/>
              </a:rPr>
              <a:t>friends</a:t>
            </a:r>
            <a:r>
              <a:rPr lang="de-AT" sz="2200" dirty="0">
                <a:latin typeface="Century Gothic" panose="020B0502020202020204" pitchFamily="34" charset="0"/>
                <a:ea typeface="Calibri" panose="020F0502020204030204" pitchFamily="34" charset="0"/>
                <a:cs typeface="Times New Roman" panose="02020603050405020304" pitchFamily="18" charset="0"/>
              </a:rPr>
              <a:t> </a:t>
            </a:r>
          </a:p>
          <a:p>
            <a:r>
              <a:rPr lang="de-AT" sz="2200" dirty="0">
                <a:effectLst/>
                <a:latin typeface="Century Gothic" panose="020B0502020202020204" pitchFamily="34" charset="0"/>
                <a:ea typeface="Calibri" panose="020F0502020204030204" pitchFamily="34" charset="0"/>
                <a:cs typeface="Times New Roman" panose="02020603050405020304" pitchFamily="18" charset="0"/>
              </a:rPr>
              <a:t>- </a:t>
            </a:r>
            <a:r>
              <a:rPr lang="de-AT" sz="2200" dirty="0" err="1">
                <a:effectLst/>
                <a:latin typeface="Century Gothic" panose="020B0502020202020204" pitchFamily="34" charset="0"/>
                <a:ea typeface="Calibri" panose="020F0502020204030204" pitchFamily="34" charset="0"/>
                <a:cs typeface="Times New Roman" panose="02020603050405020304" pitchFamily="18" charset="0"/>
              </a:rPr>
              <a:t>Salary</a:t>
            </a:r>
            <a:r>
              <a:rPr lang="de-AT" sz="2200" dirty="0">
                <a:effectLst/>
                <a:latin typeface="Century Gothic" panose="020B0502020202020204" pitchFamily="34" charset="0"/>
                <a:ea typeface="Calibri" panose="020F0502020204030204" pitchFamily="34" charset="0"/>
                <a:cs typeface="Times New Roman" panose="02020603050405020304" pitchFamily="18" charset="0"/>
              </a:rPr>
              <a:t> </a:t>
            </a:r>
            <a:r>
              <a:rPr lang="de-AT" sz="2200" dirty="0" err="1">
                <a:effectLst/>
                <a:latin typeface="Century Gothic" panose="020B0502020202020204" pitchFamily="34" charset="0"/>
                <a:ea typeface="Calibri" panose="020F0502020204030204" pitchFamily="34" charset="0"/>
                <a:cs typeface="Times New Roman" panose="02020603050405020304" pitchFamily="18" charset="0"/>
              </a:rPr>
              <a:t>advances</a:t>
            </a:r>
            <a:r>
              <a:rPr lang="de-AT" sz="2200" dirty="0">
                <a:effectLst/>
                <a:latin typeface="Century Gothic" panose="020B0502020202020204" pitchFamily="34" charset="0"/>
                <a:ea typeface="Calibri" panose="020F0502020204030204" pitchFamily="34" charset="0"/>
                <a:cs typeface="Times New Roman" panose="02020603050405020304" pitchFamily="18" charset="0"/>
              </a:rPr>
              <a:t> </a:t>
            </a:r>
          </a:p>
          <a:p>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de-AT" sz="2000" dirty="0">
              <a:effectLst/>
              <a:latin typeface="Century Gothic" panose="020B0502020202020204" pitchFamily="34" charset="0"/>
              <a:ea typeface="Calibri" panose="020F0502020204030204" pitchFamily="34" charset="0"/>
              <a:cs typeface="Times New Roman" panose="02020603050405020304" pitchFamily="18" charset="0"/>
            </a:endParaRPr>
          </a:p>
          <a:p>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Grafik 3" descr="Ein Bild, das Statue, Spielzeug enthält.&#10;&#10;Automatisch generierte Beschreibung">
            <a:extLst>
              <a:ext uri="{FF2B5EF4-FFF2-40B4-BE49-F238E27FC236}">
                <a16:creationId xmlns:a16="http://schemas.microsoft.com/office/drawing/2014/main" id="{AFBA5502-892A-6BAC-D84B-8D36DEF9D3E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125355" y="1514207"/>
            <a:ext cx="3540124" cy="3540124"/>
          </a:xfrm>
          <a:prstGeom prst="rect">
            <a:avLst/>
          </a:prstGeom>
        </p:spPr>
      </p:pic>
    </p:spTree>
    <p:extLst>
      <p:ext uri="{BB962C8B-B14F-4D97-AF65-F5344CB8AC3E}">
        <p14:creationId xmlns:p14="http://schemas.microsoft.com/office/powerpoint/2010/main" val="3219014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5">
          <a:extLst>
            <a:ext uri="{FF2B5EF4-FFF2-40B4-BE49-F238E27FC236}">
              <a16:creationId xmlns:a16="http://schemas.microsoft.com/office/drawing/2014/main" id="{4EEF0299-339F-80DC-9DC4-2FB9D90C8E6D}"/>
            </a:ext>
          </a:extLst>
        </p:cNvPr>
        <p:cNvGrpSpPr/>
        <p:nvPr/>
      </p:nvGrpSpPr>
      <p:grpSpPr>
        <a:xfrm>
          <a:off x="0" y="0"/>
          <a:ext cx="0" cy="0"/>
          <a:chOff x="0" y="0"/>
          <a:chExt cx="0" cy="0"/>
        </a:xfrm>
      </p:grpSpPr>
      <p:grpSp>
        <p:nvGrpSpPr>
          <p:cNvPr id="253" name="Group 252">
            <a:extLst>
              <a:ext uri="{FF2B5EF4-FFF2-40B4-BE49-F238E27FC236}">
                <a16:creationId xmlns:a16="http://schemas.microsoft.com/office/drawing/2014/main" id="{477139C9-9B4B-B22D-11C8-2EF99686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54" name="Rectangle 253">
              <a:extLst>
                <a:ext uri="{FF2B5EF4-FFF2-40B4-BE49-F238E27FC236}">
                  <a16:creationId xmlns:a16="http://schemas.microsoft.com/office/drawing/2014/main" id="{AB4E52C1-EF67-E2DC-7293-67C1AB78B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8D72934C-4775-2B29-FD3F-280F50B47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Google Shape;198;p4">
            <a:extLst>
              <a:ext uri="{FF2B5EF4-FFF2-40B4-BE49-F238E27FC236}">
                <a16:creationId xmlns:a16="http://schemas.microsoft.com/office/drawing/2014/main" id="{A7460521-128B-0513-A642-86F896A64089}"/>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5A8D07BC-F716-0C38-5429-51AB3B902092}"/>
              </a:ext>
            </a:extLst>
          </p:cNvPr>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2F27A3BA-DC59-EBDF-4A14-31EE64C27F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2AA0E2D7-5662-4A54-04C9-71E88902B75D}"/>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3BA714F1-595F-525A-4D1A-0A057A2C6C73}"/>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AF70330E-FD6C-5CE7-D63E-02E60F2958BF}"/>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bg1"/>
                </a:solidFill>
                <a:latin typeface="Century Gothic" panose="020B0502020202020204" pitchFamily="34" charset="0"/>
                <a:ea typeface="Calibri"/>
                <a:cs typeface="Calibri" panose="020F0502020204030204" pitchFamily="34" charset="0"/>
                <a:sym typeface="Calibri"/>
              </a:rPr>
              <a:t>MASTERING BORROWING</a:t>
            </a:r>
            <a:endParaRPr sz="3200" dirty="0">
              <a:solidFill>
                <a:schemeClr val="bg1"/>
              </a:solidFill>
              <a:latin typeface="Century Gothic" panose="020B0502020202020204" pitchFamily="34" charset="0"/>
              <a:ea typeface="Calibri"/>
              <a:cs typeface="Calibri" panose="020F0502020204030204" pitchFamily="34" charset="0"/>
              <a:sym typeface="Calibri"/>
            </a:endParaRPr>
          </a:p>
        </p:txBody>
      </p:sp>
      <p:sp>
        <p:nvSpPr>
          <p:cNvPr id="14" name="Textfeld 13">
            <a:extLst>
              <a:ext uri="{FF2B5EF4-FFF2-40B4-BE49-F238E27FC236}">
                <a16:creationId xmlns:a16="http://schemas.microsoft.com/office/drawing/2014/main" id="{CC71CB44-CDED-B5B5-B4A2-61CFE6AFDE77}"/>
              </a:ext>
            </a:extLst>
          </p:cNvPr>
          <p:cNvSpPr txBox="1"/>
          <p:nvPr/>
        </p:nvSpPr>
        <p:spPr>
          <a:xfrm>
            <a:off x="306634" y="1658482"/>
            <a:ext cx="11550020" cy="1292662"/>
          </a:xfrm>
          <a:prstGeom prst="rect">
            <a:avLst/>
          </a:prstGeom>
          <a:noFill/>
        </p:spPr>
        <p:txBody>
          <a:bodyPr wrap="square" rtlCol="0">
            <a:spAutoFit/>
          </a:bodyPr>
          <a:lstStyle/>
          <a:p>
            <a:endPar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endParaRPr lang="de-AT" sz="2000" dirty="0">
              <a:effectLst/>
              <a:latin typeface="Century Gothic" panose="020B0502020202020204" pitchFamily="34" charset="0"/>
              <a:ea typeface="Calibri" panose="020F0502020204030204" pitchFamily="34" charset="0"/>
              <a:cs typeface="Times New Roman" panose="02020603050405020304" pitchFamily="18" charset="0"/>
            </a:endParaRPr>
          </a:p>
          <a:p>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de-AT" sz="2000" dirty="0">
              <a:effectLst/>
              <a:latin typeface="Century Gothic" panose="020B0502020202020204" pitchFamily="34" charset="0"/>
              <a:ea typeface="Calibri" panose="020F0502020204030204" pitchFamily="34" charset="0"/>
              <a:cs typeface="Times New Roman" panose="02020603050405020304" pitchFamily="18" charset="0"/>
            </a:endParaRPr>
          </a:p>
          <a:p>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feld 1">
            <a:extLst>
              <a:ext uri="{FF2B5EF4-FFF2-40B4-BE49-F238E27FC236}">
                <a16:creationId xmlns:a16="http://schemas.microsoft.com/office/drawing/2014/main" id="{1D4BB1B1-8A7A-AB55-DC92-80851118BFA1}"/>
              </a:ext>
            </a:extLst>
          </p:cNvPr>
          <p:cNvSpPr txBox="1"/>
          <p:nvPr/>
        </p:nvSpPr>
        <p:spPr>
          <a:xfrm>
            <a:off x="1167577" y="2839626"/>
            <a:ext cx="9861995" cy="646331"/>
          </a:xfrm>
          <a:prstGeom prst="rect">
            <a:avLst/>
          </a:prstGeom>
          <a:noFill/>
        </p:spPr>
        <p:txBody>
          <a:bodyPr wrap="none" rtlCol="0">
            <a:spAutoFit/>
          </a:bodyPr>
          <a:lstStyle/>
          <a:p>
            <a:r>
              <a:rPr lang="de-DE" sz="3600" dirty="0">
                <a:solidFill>
                  <a:schemeClr val="tx1"/>
                </a:solidFill>
                <a:latin typeface="Century Gothic" panose="020B0502020202020204" pitchFamily="34" charset="0"/>
                <a:ea typeface="Calibri"/>
                <a:cs typeface="Calibri" panose="020F0502020204030204" pitchFamily="34" charset="0"/>
                <a:sym typeface="Calibri"/>
              </a:rPr>
              <a:t>STRATEGIES FOR FINANCIAL EMPOWERMENT</a:t>
            </a:r>
            <a:endParaRPr lang="de-AT" sz="3600" dirty="0">
              <a:solidFill>
                <a:schemeClr val="tx1"/>
              </a:solidFill>
            </a:endParaRPr>
          </a:p>
        </p:txBody>
      </p:sp>
    </p:spTree>
    <p:extLst>
      <p:ext uri="{BB962C8B-B14F-4D97-AF65-F5344CB8AC3E}">
        <p14:creationId xmlns:p14="http://schemas.microsoft.com/office/powerpoint/2010/main" val="1910880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07000"/>
              </a:lnSpc>
              <a:spcBef>
                <a:spcPts val="1200"/>
              </a:spcBef>
            </a:pPr>
            <a:r>
              <a:rPr lang="en-GB" sz="32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RESPONSIBLE BORROWING STRATEGIES</a:t>
            </a:r>
            <a:endParaRPr lang="en-SI" sz="32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grpSp>
        <p:nvGrpSpPr>
          <p:cNvPr id="23" name="Google Shape;413;p6">
            <a:extLst>
              <a:ext uri="{FF2B5EF4-FFF2-40B4-BE49-F238E27FC236}">
                <a16:creationId xmlns:a16="http://schemas.microsoft.com/office/drawing/2014/main" id="{9468427D-4ED0-2B2D-345C-64639DC82DA8}"/>
              </a:ext>
            </a:extLst>
          </p:cNvPr>
          <p:cNvGrpSpPr/>
          <p:nvPr/>
        </p:nvGrpSpPr>
        <p:grpSpPr>
          <a:xfrm>
            <a:off x="1202874" y="2284784"/>
            <a:ext cx="1872266" cy="2804590"/>
            <a:chOff x="1619552" y="1904259"/>
            <a:chExt cx="1872266" cy="2804590"/>
          </a:xfrm>
        </p:grpSpPr>
        <p:grpSp>
          <p:nvGrpSpPr>
            <p:cNvPr id="24" name="Google Shape;414;p6">
              <a:extLst>
                <a:ext uri="{FF2B5EF4-FFF2-40B4-BE49-F238E27FC236}">
                  <a16:creationId xmlns:a16="http://schemas.microsoft.com/office/drawing/2014/main" id="{1E1F8498-9599-1919-2931-6D1112961A52}"/>
                </a:ext>
              </a:extLst>
            </p:cNvPr>
            <p:cNvGrpSpPr/>
            <p:nvPr/>
          </p:nvGrpSpPr>
          <p:grpSpPr>
            <a:xfrm>
              <a:off x="1619552" y="4514424"/>
              <a:ext cx="1531560" cy="24264"/>
              <a:chOff x="1619552" y="4514424"/>
              <a:chExt cx="1531560" cy="24264"/>
            </a:xfrm>
          </p:grpSpPr>
          <p:sp>
            <p:nvSpPr>
              <p:cNvPr id="258" name="Google Shape;415;p6">
                <a:extLst>
                  <a:ext uri="{FF2B5EF4-FFF2-40B4-BE49-F238E27FC236}">
                    <a16:creationId xmlns:a16="http://schemas.microsoft.com/office/drawing/2014/main" id="{D6AC53C3-3DA9-69A9-A957-E0CF6E3F5EAF}"/>
                  </a:ext>
                </a:extLst>
              </p:cNvPr>
              <p:cNvSpPr/>
              <p:nvPr/>
            </p:nvSpPr>
            <p:spPr>
              <a:xfrm>
                <a:off x="1619552" y="4536412"/>
                <a:ext cx="497808" cy="2276"/>
              </a:xfrm>
              <a:custGeom>
                <a:avLst/>
                <a:gdLst/>
                <a:ahLst/>
                <a:cxnLst/>
                <a:rect l="l" t="t" r="r" b="b"/>
                <a:pathLst>
                  <a:path w="14218" h="65" extrusionOk="0">
                    <a:moveTo>
                      <a:pt x="0" y="0"/>
                    </a:moveTo>
                    <a:lnTo>
                      <a:pt x="0" y="65"/>
                    </a:lnTo>
                    <a:lnTo>
                      <a:pt x="14217" y="65"/>
                    </a:lnTo>
                    <a:lnTo>
                      <a:pt x="14217" y="0"/>
                    </a:lnTo>
                    <a:close/>
                  </a:path>
                </a:pathLst>
              </a:custGeom>
              <a:solidFill>
                <a:srgbClr val="EBEBEB"/>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9" name="Google Shape;416;p6">
                <a:extLst>
                  <a:ext uri="{FF2B5EF4-FFF2-40B4-BE49-F238E27FC236}">
                    <a16:creationId xmlns:a16="http://schemas.microsoft.com/office/drawing/2014/main" id="{114C6C1A-70E4-60AA-81F2-F1723AE3EC6C}"/>
                  </a:ext>
                </a:extLst>
              </p:cNvPr>
              <p:cNvSpPr/>
              <p:nvPr/>
            </p:nvSpPr>
            <p:spPr>
              <a:xfrm>
                <a:off x="2732853" y="4514424"/>
                <a:ext cx="418259" cy="2276"/>
              </a:xfrm>
              <a:custGeom>
                <a:avLst/>
                <a:gdLst/>
                <a:ahLst/>
                <a:cxnLst/>
                <a:rect l="l" t="t" r="r" b="b"/>
                <a:pathLst>
                  <a:path w="11946" h="65" extrusionOk="0">
                    <a:moveTo>
                      <a:pt x="0" y="0"/>
                    </a:moveTo>
                    <a:lnTo>
                      <a:pt x="0" y="65"/>
                    </a:lnTo>
                    <a:lnTo>
                      <a:pt x="11946" y="65"/>
                    </a:lnTo>
                    <a:lnTo>
                      <a:pt x="11946" y="0"/>
                    </a:lnTo>
                    <a:close/>
                  </a:path>
                </a:pathLst>
              </a:custGeom>
              <a:solidFill>
                <a:srgbClr val="EBEBE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25" name="Google Shape;417;p6">
              <a:extLst>
                <a:ext uri="{FF2B5EF4-FFF2-40B4-BE49-F238E27FC236}">
                  <a16:creationId xmlns:a16="http://schemas.microsoft.com/office/drawing/2014/main" id="{FF057025-B727-A3A2-8581-552B5D9D5B27}"/>
                </a:ext>
              </a:extLst>
            </p:cNvPr>
            <p:cNvGrpSpPr/>
            <p:nvPr/>
          </p:nvGrpSpPr>
          <p:grpSpPr>
            <a:xfrm>
              <a:off x="2072827" y="1904259"/>
              <a:ext cx="1418991" cy="2804590"/>
              <a:chOff x="2072827" y="1904259"/>
              <a:chExt cx="1418991" cy="2804590"/>
            </a:xfrm>
          </p:grpSpPr>
          <p:sp>
            <p:nvSpPr>
              <p:cNvPr id="26" name="Google Shape;418;p6">
                <a:extLst>
                  <a:ext uri="{FF2B5EF4-FFF2-40B4-BE49-F238E27FC236}">
                    <a16:creationId xmlns:a16="http://schemas.microsoft.com/office/drawing/2014/main" id="{F27F023A-0C55-9190-C646-E8A978B4F543}"/>
                  </a:ext>
                </a:extLst>
              </p:cNvPr>
              <p:cNvSpPr/>
              <p:nvPr/>
            </p:nvSpPr>
            <p:spPr>
              <a:xfrm>
                <a:off x="2399847" y="1904259"/>
                <a:ext cx="391230" cy="380866"/>
              </a:xfrm>
              <a:custGeom>
                <a:avLst/>
                <a:gdLst/>
                <a:ahLst/>
                <a:cxnLst/>
                <a:rect l="l" t="t" r="r" b="b"/>
                <a:pathLst>
                  <a:path w="11174" h="10878" extrusionOk="0">
                    <a:moveTo>
                      <a:pt x="7624" y="1"/>
                    </a:moveTo>
                    <a:cubicBezTo>
                      <a:pt x="7272" y="1"/>
                      <a:pt x="6880" y="36"/>
                      <a:pt x="6446" y="111"/>
                    </a:cubicBezTo>
                    <a:cubicBezTo>
                      <a:pt x="3478" y="623"/>
                      <a:pt x="1934" y="2250"/>
                      <a:pt x="2139" y="3136"/>
                    </a:cubicBezTo>
                    <a:cubicBezTo>
                      <a:pt x="851" y="3531"/>
                      <a:pt x="0" y="8656"/>
                      <a:pt x="2666" y="10308"/>
                    </a:cubicBezTo>
                    <a:cubicBezTo>
                      <a:pt x="3333" y="10722"/>
                      <a:pt x="4200" y="10877"/>
                      <a:pt x="5124" y="10877"/>
                    </a:cubicBezTo>
                    <a:cubicBezTo>
                      <a:pt x="7890" y="10877"/>
                      <a:pt x="11173" y="9486"/>
                      <a:pt x="11173" y="9486"/>
                    </a:cubicBezTo>
                    <a:cubicBezTo>
                      <a:pt x="11173" y="9486"/>
                      <a:pt x="10290" y="8434"/>
                      <a:pt x="10585" y="5641"/>
                    </a:cubicBezTo>
                    <a:cubicBezTo>
                      <a:pt x="10848" y="3167"/>
                      <a:pt x="10967" y="1"/>
                      <a:pt x="762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7" name="Google Shape;419;p6">
                <a:extLst>
                  <a:ext uri="{FF2B5EF4-FFF2-40B4-BE49-F238E27FC236}">
                    <a16:creationId xmlns:a16="http://schemas.microsoft.com/office/drawing/2014/main" id="{AF956BD3-D291-642C-2695-B7A656A773E8}"/>
                  </a:ext>
                </a:extLst>
              </p:cNvPr>
              <p:cNvSpPr/>
              <p:nvPr/>
            </p:nvSpPr>
            <p:spPr>
              <a:xfrm>
                <a:off x="2789784" y="2455395"/>
                <a:ext cx="313327" cy="524242"/>
              </a:xfrm>
              <a:custGeom>
                <a:avLst/>
                <a:gdLst/>
                <a:ahLst/>
                <a:cxnLst/>
                <a:rect l="l" t="t" r="r" b="b"/>
                <a:pathLst>
                  <a:path w="8949" h="14973" extrusionOk="0">
                    <a:moveTo>
                      <a:pt x="2312" y="1"/>
                    </a:moveTo>
                    <a:lnTo>
                      <a:pt x="1" y="144"/>
                    </a:lnTo>
                    <a:cubicBezTo>
                      <a:pt x="44" y="913"/>
                      <a:pt x="133" y="1616"/>
                      <a:pt x="234" y="2345"/>
                    </a:cubicBezTo>
                    <a:cubicBezTo>
                      <a:pt x="338" y="3066"/>
                      <a:pt x="475" y="3784"/>
                      <a:pt x="629" y="4498"/>
                    </a:cubicBezTo>
                    <a:cubicBezTo>
                      <a:pt x="790" y="5212"/>
                      <a:pt x="959" y="5927"/>
                      <a:pt x="1185" y="6630"/>
                    </a:cubicBezTo>
                    <a:cubicBezTo>
                      <a:pt x="1397" y="7337"/>
                      <a:pt x="1651" y="8038"/>
                      <a:pt x="1949" y="8727"/>
                    </a:cubicBezTo>
                    <a:lnTo>
                      <a:pt x="2183" y="9244"/>
                    </a:lnTo>
                    <a:cubicBezTo>
                      <a:pt x="2216" y="9322"/>
                      <a:pt x="2276" y="9433"/>
                      <a:pt x="2327" y="9531"/>
                    </a:cubicBezTo>
                    <a:cubicBezTo>
                      <a:pt x="2380" y="9631"/>
                      <a:pt x="2438" y="9721"/>
                      <a:pt x="2491" y="9814"/>
                    </a:cubicBezTo>
                    <a:cubicBezTo>
                      <a:pt x="2714" y="10173"/>
                      <a:pt x="2962" y="10478"/>
                      <a:pt x="3210" y="10773"/>
                    </a:cubicBezTo>
                    <a:cubicBezTo>
                      <a:pt x="3712" y="11358"/>
                      <a:pt x="4243" y="11867"/>
                      <a:pt x="4789" y="12355"/>
                    </a:cubicBezTo>
                    <a:cubicBezTo>
                      <a:pt x="5890" y="13321"/>
                      <a:pt x="7025" y="14186"/>
                      <a:pt x="8246" y="14972"/>
                    </a:cubicBezTo>
                    <a:lnTo>
                      <a:pt x="8949" y="14068"/>
                    </a:lnTo>
                    <a:cubicBezTo>
                      <a:pt x="8453" y="13586"/>
                      <a:pt x="7948" y="13094"/>
                      <a:pt x="7463" y="12599"/>
                    </a:cubicBezTo>
                    <a:cubicBezTo>
                      <a:pt x="6971" y="12108"/>
                      <a:pt x="6493" y="11605"/>
                      <a:pt x="6038" y="11096"/>
                    </a:cubicBezTo>
                    <a:cubicBezTo>
                      <a:pt x="5579" y="10589"/>
                      <a:pt x="5144" y="10069"/>
                      <a:pt x="4764" y="9545"/>
                    </a:cubicBezTo>
                    <a:cubicBezTo>
                      <a:pt x="4573" y="9287"/>
                      <a:pt x="4404" y="9021"/>
                      <a:pt x="4268" y="8770"/>
                    </a:cubicBezTo>
                    <a:cubicBezTo>
                      <a:pt x="4240" y="8709"/>
                      <a:pt x="4204" y="8644"/>
                      <a:pt x="4179" y="8587"/>
                    </a:cubicBezTo>
                    <a:cubicBezTo>
                      <a:pt x="4154" y="8522"/>
                      <a:pt x="4132" y="8482"/>
                      <a:pt x="4100" y="8396"/>
                    </a:cubicBezTo>
                    <a:lnTo>
                      <a:pt x="3924" y="7934"/>
                    </a:lnTo>
                    <a:cubicBezTo>
                      <a:pt x="3465" y="6691"/>
                      <a:pt x="3142" y="5371"/>
                      <a:pt x="2875" y="4036"/>
                    </a:cubicBezTo>
                    <a:cubicBezTo>
                      <a:pt x="2743" y="3368"/>
                      <a:pt x="2646" y="2689"/>
                      <a:pt x="2545" y="2015"/>
                    </a:cubicBezTo>
                    <a:cubicBezTo>
                      <a:pt x="2448" y="1344"/>
                      <a:pt x="2373" y="643"/>
                      <a:pt x="2312" y="1"/>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 name="Google Shape;420;p6">
                <a:extLst>
                  <a:ext uri="{FF2B5EF4-FFF2-40B4-BE49-F238E27FC236}">
                    <a16:creationId xmlns:a16="http://schemas.microsoft.com/office/drawing/2014/main" id="{25D07A45-4F3A-CABF-58CA-B5D93E27680D}"/>
                  </a:ext>
                </a:extLst>
              </p:cNvPr>
              <p:cNvSpPr/>
              <p:nvPr/>
            </p:nvSpPr>
            <p:spPr>
              <a:xfrm>
                <a:off x="2724205" y="2358410"/>
                <a:ext cx="176358" cy="233253"/>
              </a:xfrm>
              <a:custGeom>
                <a:avLst/>
                <a:gdLst/>
                <a:ahLst/>
                <a:cxnLst/>
                <a:rect l="l" t="t" r="r" b="b"/>
                <a:pathLst>
                  <a:path w="5037" h="6662" extrusionOk="0">
                    <a:moveTo>
                      <a:pt x="2431" y="1"/>
                    </a:moveTo>
                    <a:cubicBezTo>
                      <a:pt x="1717" y="1"/>
                      <a:pt x="1248" y="323"/>
                      <a:pt x="718" y="1080"/>
                    </a:cubicBezTo>
                    <a:cubicBezTo>
                      <a:pt x="0" y="2107"/>
                      <a:pt x="1468" y="6662"/>
                      <a:pt x="1468" y="6662"/>
                    </a:cubicBezTo>
                    <a:lnTo>
                      <a:pt x="5036" y="4235"/>
                    </a:lnTo>
                    <a:cubicBezTo>
                      <a:pt x="5036" y="4235"/>
                      <a:pt x="4386" y="391"/>
                      <a:pt x="3449" y="154"/>
                    </a:cubicBezTo>
                    <a:cubicBezTo>
                      <a:pt x="3055" y="55"/>
                      <a:pt x="2722" y="1"/>
                      <a:pt x="243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9" name="Google Shape;421;p6">
                <a:extLst>
                  <a:ext uri="{FF2B5EF4-FFF2-40B4-BE49-F238E27FC236}">
                    <a16:creationId xmlns:a16="http://schemas.microsoft.com/office/drawing/2014/main" id="{3195EAEC-F752-C68D-90A6-4E819BA8CB7C}"/>
                  </a:ext>
                </a:extLst>
              </p:cNvPr>
              <p:cNvSpPr/>
              <p:nvPr/>
            </p:nvSpPr>
            <p:spPr>
              <a:xfrm>
                <a:off x="2853507" y="2457531"/>
                <a:ext cx="1646" cy="8858"/>
              </a:xfrm>
              <a:custGeom>
                <a:avLst/>
                <a:gdLst/>
                <a:ahLst/>
                <a:cxnLst/>
                <a:rect l="l" t="t" r="r" b="b"/>
                <a:pathLst>
                  <a:path w="47" h="253" extrusionOk="0">
                    <a:moveTo>
                      <a:pt x="0" y="1"/>
                    </a:moveTo>
                    <a:lnTo>
                      <a:pt x="0" y="252"/>
                    </a:lnTo>
                    <a:lnTo>
                      <a:pt x="47" y="252"/>
                    </a:lnTo>
                    <a:lnTo>
                      <a:pt x="47" y="1"/>
                    </a:lnTo>
                    <a:close/>
                  </a:path>
                </a:pathLst>
              </a:custGeom>
              <a:solidFill>
                <a:srgbClr val="1E282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0" name="Google Shape;422;p6">
                <a:extLst>
                  <a:ext uri="{FF2B5EF4-FFF2-40B4-BE49-F238E27FC236}">
                    <a16:creationId xmlns:a16="http://schemas.microsoft.com/office/drawing/2014/main" id="{1D87C70D-AA8E-7E11-DC87-4A9328335DD8}"/>
                  </a:ext>
                </a:extLst>
              </p:cNvPr>
              <p:cNvSpPr/>
              <p:nvPr/>
            </p:nvSpPr>
            <p:spPr>
              <a:xfrm>
                <a:off x="2759253" y="2491738"/>
                <a:ext cx="149959" cy="113756"/>
              </a:xfrm>
              <a:custGeom>
                <a:avLst/>
                <a:gdLst/>
                <a:ahLst/>
                <a:cxnLst/>
                <a:rect l="l" t="t" r="r" b="b"/>
                <a:pathLst>
                  <a:path w="4283" h="3249" extrusionOk="0">
                    <a:moveTo>
                      <a:pt x="4200" y="1"/>
                    </a:moveTo>
                    <a:lnTo>
                      <a:pt x="0" y="2829"/>
                    </a:lnTo>
                    <a:lnTo>
                      <a:pt x="270" y="3248"/>
                    </a:lnTo>
                    <a:lnTo>
                      <a:pt x="4282" y="374"/>
                    </a:lnTo>
                    <a:lnTo>
                      <a:pt x="4200" y="1"/>
                    </a:ln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 name="Google Shape;423;p6">
                <a:extLst>
                  <a:ext uri="{FF2B5EF4-FFF2-40B4-BE49-F238E27FC236}">
                    <a16:creationId xmlns:a16="http://schemas.microsoft.com/office/drawing/2014/main" id="{BC84955D-CEBA-E3E3-151A-DC25F622EC65}"/>
                  </a:ext>
                </a:extLst>
              </p:cNvPr>
              <p:cNvSpPr/>
              <p:nvPr/>
            </p:nvSpPr>
            <p:spPr>
              <a:xfrm>
                <a:off x="3066000" y="2936365"/>
                <a:ext cx="112040" cy="66769"/>
              </a:xfrm>
              <a:custGeom>
                <a:avLst/>
                <a:gdLst/>
                <a:ahLst/>
                <a:cxnLst/>
                <a:rect l="l" t="t" r="r" b="b"/>
                <a:pathLst>
                  <a:path w="3200" h="1907" extrusionOk="0">
                    <a:moveTo>
                      <a:pt x="632" y="0"/>
                    </a:moveTo>
                    <a:lnTo>
                      <a:pt x="1" y="671"/>
                    </a:lnTo>
                    <a:cubicBezTo>
                      <a:pt x="249" y="1580"/>
                      <a:pt x="1666" y="1906"/>
                      <a:pt x="1666" y="1906"/>
                    </a:cubicBezTo>
                    <a:lnTo>
                      <a:pt x="3199" y="184"/>
                    </a:lnTo>
                    <a:lnTo>
                      <a:pt x="632"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2" name="Google Shape;424;p6">
                <a:extLst>
                  <a:ext uri="{FF2B5EF4-FFF2-40B4-BE49-F238E27FC236}">
                    <a16:creationId xmlns:a16="http://schemas.microsoft.com/office/drawing/2014/main" id="{336F1CF4-B13D-95A4-C00D-5CA75CF1801E}"/>
                  </a:ext>
                </a:extLst>
              </p:cNvPr>
              <p:cNvSpPr/>
              <p:nvPr/>
            </p:nvSpPr>
            <p:spPr>
              <a:xfrm>
                <a:off x="2668115" y="4444154"/>
                <a:ext cx="84660" cy="183781"/>
              </a:xfrm>
              <a:custGeom>
                <a:avLst/>
                <a:gdLst/>
                <a:ahLst/>
                <a:cxnLst/>
                <a:rect l="l" t="t" r="r" b="b"/>
                <a:pathLst>
                  <a:path w="2418" h="5249" extrusionOk="0">
                    <a:moveTo>
                      <a:pt x="152" y="1"/>
                    </a:moveTo>
                    <a:lnTo>
                      <a:pt x="1" y="5249"/>
                    </a:lnTo>
                    <a:lnTo>
                      <a:pt x="2266" y="5249"/>
                    </a:lnTo>
                    <a:lnTo>
                      <a:pt x="2417" y="1"/>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3" name="Google Shape;425;p6">
                <a:extLst>
                  <a:ext uri="{FF2B5EF4-FFF2-40B4-BE49-F238E27FC236}">
                    <a16:creationId xmlns:a16="http://schemas.microsoft.com/office/drawing/2014/main" id="{CBD5BB30-DC52-2DBA-3F6B-7576EFB3CDA2}"/>
                  </a:ext>
                </a:extLst>
              </p:cNvPr>
              <p:cNvSpPr/>
              <p:nvPr/>
            </p:nvSpPr>
            <p:spPr>
              <a:xfrm>
                <a:off x="2119709" y="4233657"/>
                <a:ext cx="166414" cy="190433"/>
              </a:xfrm>
              <a:custGeom>
                <a:avLst/>
                <a:gdLst/>
                <a:ahLst/>
                <a:cxnLst/>
                <a:rect l="l" t="t" r="r" b="b"/>
                <a:pathLst>
                  <a:path w="4753" h="5439" extrusionOk="0">
                    <a:moveTo>
                      <a:pt x="2656" y="1"/>
                    </a:moveTo>
                    <a:lnTo>
                      <a:pt x="0" y="4585"/>
                    </a:lnTo>
                    <a:lnTo>
                      <a:pt x="2096" y="5438"/>
                    </a:lnTo>
                    <a:lnTo>
                      <a:pt x="4753" y="859"/>
                    </a:lnTo>
                    <a:lnTo>
                      <a:pt x="2656" y="1"/>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4" name="Google Shape;426;p6">
                <a:extLst>
                  <a:ext uri="{FF2B5EF4-FFF2-40B4-BE49-F238E27FC236}">
                    <a16:creationId xmlns:a16="http://schemas.microsoft.com/office/drawing/2014/main" id="{B5247E99-754F-3B70-4AD5-422C58DB392B}"/>
                  </a:ext>
                </a:extLst>
              </p:cNvPr>
              <p:cNvSpPr/>
              <p:nvPr/>
            </p:nvSpPr>
            <p:spPr>
              <a:xfrm>
                <a:off x="2072827" y="4366600"/>
                <a:ext cx="225516" cy="194775"/>
              </a:xfrm>
              <a:custGeom>
                <a:avLst/>
                <a:gdLst/>
                <a:ahLst/>
                <a:cxnLst/>
                <a:rect l="l" t="t" r="r" b="b"/>
                <a:pathLst>
                  <a:path w="6441" h="5563" extrusionOk="0">
                    <a:moveTo>
                      <a:pt x="1551" y="0"/>
                    </a:moveTo>
                    <a:cubicBezTo>
                      <a:pt x="1497" y="0"/>
                      <a:pt x="1444" y="24"/>
                      <a:pt x="1407" y="69"/>
                    </a:cubicBezTo>
                    <a:lnTo>
                      <a:pt x="130" y="1653"/>
                    </a:lnTo>
                    <a:cubicBezTo>
                      <a:pt x="1" y="1814"/>
                      <a:pt x="51" y="2075"/>
                      <a:pt x="238" y="2183"/>
                    </a:cubicBezTo>
                    <a:cubicBezTo>
                      <a:pt x="1009" y="2622"/>
                      <a:pt x="1404" y="2797"/>
                      <a:pt x="2366" y="3368"/>
                    </a:cubicBezTo>
                    <a:cubicBezTo>
                      <a:pt x="2958" y="3720"/>
                      <a:pt x="4347" y="4926"/>
                      <a:pt x="5166" y="5410"/>
                    </a:cubicBezTo>
                    <a:cubicBezTo>
                      <a:pt x="5348" y="5519"/>
                      <a:pt x="5516" y="5563"/>
                      <a:pt x="5664" y="5563"/>
                    </a:cubicBezTo>
                    <a:cubicBezTo>
                      <a:pt x="6169" y="5563"/>
                      <a:pt x="6440" y="5054"/>
                      <a:pt x="6210" y="4840"/>
                    </a:cubicBezTo>
                    <a:cubicBezTo>
                      <a:pt x="4878" y="3605"/>
                      <a:pt x="4344" y="2377"/>
                      <a:pt x="4086" y="1641"/>
                    </a:cubicBezTo>
                    <a:cubicBezTo>
                      <a:pt x="4038" y="1509"/>
                      <a:pt x="3949" y="1398"/>
                      <a:pt x="3831" y="1329"/>
                    </a:cubicBezTo>
                    <a:lnTo>
                      <a:pt x="1644" y="26"/>
                    </a:lnTo>
                    <a:cubicBezTo>
                      <a:pt x="1615" y="9"/>
                      <a:pt x="1583" y="0"/>
                      <a:pt x="155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5" name="Google Shape;427;p6">
                <a:extLst>
                  <a:ext uri="{FF2B5EF4-FFF2-40B4-BE49-F238E27FC236}">
                    <a16:creationId xmlns:a16="http://schemas.microsoft.com/office/drawing/2014/main" id="{A48B2307-E8CB-B1C0-4FBB-F21E456BB94B}"/>
                  </a:ext>
                </a:extLst>
              </p:cNvPr>
              <p:cNvSpPr/>
              <p:nvPr/>
            </p:nvSpPr>
            <p:spPr>
              <a:xfrm>
                <a:off x="2643536" y="4618587"/>
                <a:ext cx="241411" cy="90262"/>
              </a:xfrm>
              <a:custGeom>
                <a:avLst/>
                <a:gdLst/>
                <a:ahLst/>
                <a:cxnLst/>
                <a:rect l="l" t="t" r="r" b="b"/>
                <a:pathLst>
                  <a:path w="6895" h="2578" extrusionOk="0">
                    <a:moveTo>
                      <a:pt x="502" y="1"/>
                    </a:moveTo>
                    <a:cubicBezTo>
                      <a:pt x="409" y="1"/>
                      <a:pt x="333" y="65"/>
                      <a:pt x="323" y="159"/>
                    </a:cubicBezTo>
                    <a:lnTo>
                      <a:pt x="32" y="2172"/>
                    </a:lnTo>
                    <a:cubicBezTo>
                      <a:pt x="0" y="2379"/>
                      <a:pt x="176" y="2575"/>
                      <a:pt x="389" y="2575"/>
                    </a:cubicBezTo>
                    <a:cubicBezTo>
                      <a:pt x="391" y="2575"/>
                      <a:pt x="393" y="2575"/>
                      <a:pt x="394" y="2575"/>
                    </a:cubicBezTo>
                    <a:cubicBezTo>
                      <a:pt x="1281" y="2560"/>
                      <a:pt x="1708" y="2506"/>
                      <a:pt x="2828" y="2506"/>
                    </a:cubicBezTo>
                    <a:cubicBezTo>
                      <a:pt x="3517" y="2506"/>
                      <a:pt x="4942" y="2578"/>
                      <a:pt x="5893" y="2578"/>
                    </a:cubicBezTo>
                    <a:cubicBezTo>
                      <a:pt x="6823" y="2578"/>
                      <a:pt x="6895" y="1637"/>
                      <a:pt x="6496" y="1551"/>
                    </a:cubicBezTo>
                    <a:cubicBezTo>
                      <a:pt x="4723" y="1171"/>
                      <a:pt x="4024" y="643"/>
                      <a:pt x="3424" y="141"/>
                    </a:cubicBezTo>
                    <a:cubicBezTo>
                      <a:pt x="3316" y="51"/>
                      <a:pt x="3184" y="1"/>
                      <a:pt x="304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6" name="Google Shape;428;p6">
                <a:extLst>
                  <a:ext uri="{FF2B5EF4-FFF2-40B4-BE49-F238E27FC236}">
                    <a16:creationId xmlns:a16="http://schemas.microsoft.com/office/drawing/2014/main" id="{A7AE0A4E-D955-2195-3446-090B6390E7BB}"/>
                  </a:ext>
                </a:extLst>
              </p:cNvPr>
              <p:cNvSpPr/>
              <p:nvPr/>
            </p:nvSpPr>
            <p:spPr>
              <a:xfrm>
                <a:off x="2670670" y="4520551"/>
                <a:ext cx="665" cy="18417"/>
              </a:xfrm>
              <a:custGeom>
                <a:avLst/>
                <a:gdLst/>
                <a:ahLst/>
                <a:cxnLst/>
                <a:rect l="l" t="t" r="r" b="b"/>
                <a:pathLst>
                  <a:path w="19" h="526" extrusionOk="0">
                    <a:moveTo>
                      <a:pt x="18" y="1"/>
                    </a:moveTo>
                    <a:lnTo>
                      <a:pt x="0" y="526"/>
                    </a:lnTo>
                    <a:lnTo>
                      <a:pt x="4" y="526"/>
                    </a:lnTo>
                    <a:lnTo>
                      <a:pt x="18"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7" name="Google Shape;429;p6">
                <a:extLst>
                  <a:ext uri="{FF2B5EF4-FFF2-40B4-BE49-F238E27FC236}">
                    <a16:creationId xmlns:a16="http://schemas.microsoft.com/office/drawing/2014/main" id="{ADDCE651-B483-8223-441A-74AC4F2B56AF}"/>
                  </a:ext>
                </a:extLst>
              </p:cNvPr>
              <p:cNvSpPr/>
              <p:nvPr/>
            </p:nvSpPr>
            <p:spPr>
              <a:xfrm>
                <a:off x="2670776" y="4520551"/>
                <a:ext cx="79828" cy="18417"/>
              </a:xfrm>
              <a:custGeom>
                <a:avLst/>
                <a:gdLst/>
                <a:ahLst/>
                <a:cxnLst/>
                <a:rect l="l" t="t" r="r" b="b"/>
                <a:pathLst>
                  <a:path w="2280" h="526" extrusionOk="0">
                    <a:moveTo>
                      <a:pt x="15" y="1"/>
                    </a:moveTo>
                    <a:lnTo>
                      <a:pt x="1" y="526"/>
                    </a:lnTo>
                    <a:lnTo>
                      <a:pt x="2265" y="526"/>
                    </a:lnTo>
                    <a:lnTo>
                      <a:pt x="2280" y="1"/>
                    </a:lnTo>
                    <a:close/>
                  </a:path>
                </a:pathLst>
              </a:custGeom>
              <a:solidFill>
                <a:srgbClr val="CC915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8" name="Google Shape;430;p6">
                <a:extLst>
                  <a:ext uri="{FF2B5EF4-FFF2-40B4-BE49-F238E27FC236}">
                    <a16:creationId xmlns:a16="http://schemas.microsoft.com/office/drawing/2014/main" id="{D00BE67A-22A4-DFF7-38AB-52064F83334F}"/>
                  </a:ext>
                </a:extLst>
              </p:cNvPr>
              <p:cNvSpPr/>
              <p:nvPr/>
            </p:nvSpPr>
            <p:spPr>
              <a:xfrm>
                <a:off x="2164701" y="4300391"/>
                <a:ext cx="9313" cy="16141"/>
              </a:xfrm>
              <a:custGeom>
                <a:avLst/>
                <a:gdLst/>
                <a:ahLst/>
                <a:cxnLst/>
                <a:rect l="l" t="t" r="r" b="b"/>
                <a:pathLst>
                  <a:path w="266" h="461" extrusionOk="0">
                    <a:moveTo>
                      <a:pt x="266" y="0"/>
                    </a:moveTo>
                    <a:lnTo>
                      <a:pt x="1" y="456"/>
                    </a:lnTo>
                    <a:lnTo>
                      <a:pt x="1" y="460"/>
                    </a:lnTo>
                    <a:lnTo>
                      <a:pt x="266"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9" name="Google Shape;431;p6">
                <a:extLst>
                  <a:ext uri="{FF2B5EF4-FFF2-40B4-BE49-F238E27FC236}">
                    <a16:creationId xmlns:a16="http://schemas.microsoft.com/office/drawing/2014/main" id="{78500DD3-45DB-9937-2615-884206C9BD90}"/>
                  </a:ext>
                </a:extLst>
              </p:cNvPr>
              <p:cNvSpPr/>
              <p:nvPr/>
            </p:nvSpPr>
            <p:spPr>
              <a:xfrm>
                <a:off x="2164701" y="4300391"/>
                <a:ext cx="82700" cy="46041"/>
              </a:xfrm>
              <a:custGeom>
                <a:avLst/>
                <a:gdLst/>
                <a:ahLst/>
                <a:cxnLst/>
                <a:rect l="l" t="t" r="r" b="b"/>
                <a:pathLst>
                  <a:path w="2362" h="1315" extrusionOk="0">
                    <a:moveTo>
                      <a:pt x="266" y="0"/>
                    </a:moveTo>
                    <a:lnTo>
                      <a:pt x="1" y="460"/>
                    </a:lnTo>
                    <a:lnTo>
                      <a:pt x="2100" y="1314"/>
                    </a:lnTo>
                    <a:lnTo>
                      <a:pt x="2362" y="858"/>
                    </a:lnTo>
                    <a:lnTo>
                      <a:pt x="266" y="0"/>
                    </a:lnTo>
                    <a:close/>
                  </a:path>
                </a:pathLst>
              </a:custGeom>
              <a:solidFill>
                <a:srgbClr val="CC915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0" name="Google Shape;432;p6">
                <a:extLst>
                  <a:ext uri="{FF2B5EF4-FFF2-40B4-BE49-F238E27FC236}">
                    <a16:creationId xmlns:a16="http://schemas.microsoft.com/office/drawing/2014/main" id="{60334262-DFCF-4F5D-DA7C-96176C5EB660}"/>
                  </a:ext>
                </a:extLst>
              </p:cNvPr>
              <p:cNvSpPr/>
              <p:nvPr/>
            </p:nvSpPr>
            <p:spPr>
              <a:xfrm>
                <a:off x="2427857" y="2340868"/>
                <a:ext cx="454952" cy="501659"/>
              </a:xfrm>
              <a:custGeom>
                <a:avLst/>
                <a:gdLst/>
                <a:ahLst/>
                <a:cxnLst/>
                <a:rect l="l" t="t" r="r" b="b"/>
                <a:pathLst>
                  <a:path w="12994" h="14328" extrusionOk="0">
                    <a:moveTo>
                      <a:pt x="6302" y="1"/>
                    </a:moveTo>
                    <a:cubicBezTo>
                      <a:pt x="5548" y="1"/>
                      <a:pt x="4771" y="34"/>
                      <a:pt x="3909" y="74"/>
                    </a:cubicBezTo>
                    <a:cubicBezTo>
                      <a:pt x="1928" y="170"/>
                      <a:pt x="1" y="591"/>
                      <a:pt x="1" y="591"/>
                    </a:cubicBezTo>
                    <a:cubicBezTo>
                      <a:pt x="1792" y="8276"/>
                      <a:pt x="1788" y="10583"/>
                      <a:pt x="1634" y="14327"/>
                    </a:cubicBezTo>
                    <a:lnTo>
                      <a:pt x="10833" y="14327"/>
                    </a:lnTo>
                    <a:cubicBezTo>
                      <a:pt x="12994" y="1036"/>
                      <a:pt x="11913" y="655"/>
                      <a:pt x="11913" y="655"/>
                    </a:cubicBezTo>
                    <a:cubicBezTo>
                      <a:pt x="11913" y="655"/>
                      <a:pt x="9882" y="239"/>
                      <a:pt x="8087" y="77"/>
                    </a:cubicBezTo>
                    <a:cubicBezTo>
                      <a:pt x="7485" y="22"/>
                      <a:pt x="6900" y="1"/>
                      <a:pt x="630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1" name="Google Shape;433;p6">
                <a:extLst>
                  <a:ext uri="{FF2B5EF4-FFF2-40B4-BE49-F238E27FC236}">
                    <a16:creationId xmlns:a16="http://schemas.microsoft.com/office/drawing/2014/main" id="{79EB4207-6AB0-BE8A-5A5F-D1A50852DEC0}"/>
                  </a:ext>
                </a:extLst>
              </p:cNvPr>
              <p:cNvSpPr/>
              <p:nvPr/>
            </p:nvSpPr>
            <p:spPr>
              <a:xfrm>
                <a:off x="2564687" y="2178829"/>
                <a:ext cx="194599" cy="293475"/>
              </a:xfrm>
              <a:custGeom>
                <a:avLst/>
                <a:gdLst/>
                <a:ahLst/>
                <a:cxnLst/>
                <a:rect l="l" t="t" r="r" b="b"/>
                <a:pathLst>
                  <a:path w="5558" h="8382" extrusionOk="0">
                    <a:moveTo>
                      <a:pt x="414" y="0"/>
                    </a:moveTo>
                    <a:lnTo>
                      <a:pt x="414" y="0"/>
                    </a:lnTo>
                    <a:cubicBezTo>
                      <a:pt x="680" y="1342"/>
                      <a:pt x="942" y="3808"/>
                      <a:pt x="1" y="4702"/>
                    </a:cubicBezTo>
                    <a:cubicBezTo>
                      <a:pt x="1" y="4702"/>
                      <a:pt x="1243" y="7089"/>
                      <a:pt x="3695" y="8381"/>
                    </a:cubicBezTo>
                    <a:cubicBezTo>
                      <a:pt x="5557" y="6892"/>
                      <a:pt x="4179" y="4705"/>
                      <a:pt x="4179" y="4705"/>
                    </a:cubicBezTo>
                    <a:cubicBezTo>
                      <a:pt x="2679" y="4346"/>
                      <a:pt x="2718" y="3234"/>
                      <a:pt x="2981" y="2189"/>
                    </a:cubicBezTo>
                    <a:lnTo>
                      <a:pt x="414"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2" name="Google Shape;434;p6">
                <a:extLst>
                  <a:ext uri="{FF2B5EF4-FFF2-40B4-BE49-F238E27FC236}">
                    <a16:creationId xmlns:a16="http://schemas.microsoft.com/office/drawing/2014/main" id="{E3676DD9-BB90-6B71-B3EE-2A1BFBD76457}"/>
                  </a:ext>
                </a:extLst>
              </p:cNvPr>
              <p:cNvSpPr/>
              <p:nvPr/>
            </p:nvSpPr>
            <p:spPr>
              <a:xfrm>
                <a:off x="2657436" y="2245668"/>
                <a:ext cx="11484" cy="9839"/>
              </a:xfrm>
              <a:custGeom>
                <a:avLst/>
                <a:gdLst/>
                <a:ahLst/>
                <a:cxnLst/>
                <a:rect l="l" t="t" r="r" b="b"/>
                <a:pathLst>
                  <a:path w="328" h="281" extrusionOk="0">
                    <a:moveTo>
                      <a:pt x="1" y="0"/>
                    </a:moveTo>
                    <a:lnTo>
                      <a:pt x="327" y="280"/>
                    </a:lnTo>
                    <a:lnTo>
                      <a:pt x="327" y="280"/>
                    </a:lnTo>
                    <a:close/>
                  </a:path>
                </a:pathLst>
              </a:custGeom>
              <a:solidFill>
                <a:srgbClr val="1E282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3" name="Google Shape;435;p6">
                <a:extLst>
                  <a:ext uri="{FF2B5EF4-FFF2-40B4-BE49-F238E27FC236}">
                    <a16:creationId xmlns:a16="http://schemas.microsoft.com/office/drawing/2014/main" id="{40EC1765-CEE4-8BF3-8B91-B79C1CCEE318}"/>
                  </a:ext>
                </a:extLst>
              </p:cNvPr>
              <p:cNvSpPr/>
              <p:nvPr/>
            </p:nvSpPr>
            <p:spPr>
              <a:xfrm>
                <a:off x="2664368" y="2279351"/>
                <a:ext cx="280" cy="2066"/>
              </a:xfrm>
              <a:custGeom>
                <a:avLst/>
                <a:gdLst/>
                <a:ahLst/>
                <a:cxnLst/>
                <a:rect l="l" t="t" r="r" b="b"/>
                <a:pathLst>
                  <a:path w="8" h="59" extrusionOk="0">
                    <a:moveTo>
                      <a:pt x="8" y="0"/>
                    </a:moveTo>
                    <a:cubicBezTo>
                      <a:pt x="4" y="22"/>
                      <a:pt x="4" y="40"/>
                      <a:pt x="0" y="58"/>
                    </a:cubicBezTo>
                    <a:lnTo>
                      <a:pt x="0" y="58"/>
                    </a:lnTo>
                    <a:cubicBezTo>
                      <a:pt x="4" y="40"/>
                      <a:pt x="4" y="22"/>
                      <a:pt x="8" y="0"/>
                    </a:cubicBez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4" name="Google Shape;436;p6">
                <a:extLst>
                  <a:ext uri="{FF2B5EF4-FFF2-40B4-BE49-F238E27FC236}">
                    <a16:creationId xmlns:a16="http://schemas.microsoft.com/office/drawing/2014/main" id="{2BFC1366-7E92-48CF-0874-B20C1C8993A0}"/>
                  </a:ext>
                </a:extLst>
              </p:cNvPr>
              <p:cNvSpPr/>
              <p:nvPr/>
            </p:nvSpPr>
            <p:spPr>
              <a:xfrm>
                <a:off x="2606562" y="2210096"/>
                <a:ext cx="62357" cy="71320"/>
              </a:xfrm>
              <a:custGeom>
                <a:avLst/>
                <a:gdLst/>
                <a:ahLst/>
                <a:cxnLst/>
                <a:rect l="l" t="t" r="r" b="b"/>
                <a:pathLst>
                  <a:path w="1781" h="2037" extrusionOk="0">
                    <a:moveTo>
                      <a:pt x="262" y="1"/>
                    </a:moveTo>
                    <a:cubicBezTo>
                      <a:pt x="216" y="141"/>
                      <a:pt x="1" y="550"/>
                      <a:pt x="57" y="844"/>
                    </a:cubicBezTo>
                    <a:cubicBezTo>
                      <a:pt x="180" y="1465"/>
                      <a:pt x="1081" y="1953"/>
                      <a:pt x="1651" y="2036"/>
                    </a:cubicBezTo>
                    <a:cubicBezTo>
                      <a:pt x="1655" y="2018"/>
                      <a:pt x="1655" y="2000"/>
                      <a:pt x="1659" y="1978"/>
                    </a:cubicBezTo>
                    <a:cubicBezTo>
                      <a:pt x="1677" y="1752"/>
                      <a:pt x="1723" y="1523"/>
                      <a:pt x="1780" y="1296"/>
                    </a:cubicBezTo>
                    <a:lnTo>
                      <a:pt x="1454" y="1016"/>
                    </a:lnTo>
                    <a:lnTo>
                      <a:pt x="262" y="1"/>
                    </a:lnTo>
                    <a:close/>
                  </a:path>
                </a:pathLst>
              </a:custGeom>
              <a:solidFill>
                <a:srgbClr val="CC915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5" name="Google Shape;437;p6">
                <a:extLst>
                  <a:ext uri="{FF2B5EF4-FFF2-40B4-BE49-F238E27FC236}">
                    <a16:creationId xmlns:a16="http://schemas.microsoft.com/office/drawing/2014/main" id="{F3288548-51D8-41DB-CF33-8CD461FB8C9E}"/>
                  </a:ext>
                </a:extLst>
              </p:cNvPr>
              <p:cNvSpPr/>
              <p:nvPr/>
            </p:nvSpPr>
            <p:spPr>
              <a:xfrm>
                <a:off x="2480236" y="1964936"/>
                <a:ext cx="258952" cy="296171"/>
              </a:xfrm>
              <a:custGeom>
                <a:avLst/>
                <a:gdLst/>
                <a:ahLst/>
                <a:cxnLst/>
                <a:rect l="l" t="t" r="r" b="b"/>
                <a:pathLst>
                  <a:path w="7396" h="8459" extrusionOk="0">
                    <a:moveTo>
                      <a:pt x="3493" y="1"/>
                    </a:moveTo>
                    <a:cubicBezTo>
                      <a:pt x="1462" y="1"/>
                      <a:pt x="1" y="1964"/>
                      <a:pt x="572" y="3948"/>
                    </a:cubicBezTo>
                    <a:cubicBezTo>
                      <a:pt x="1193" y="6109"/>
                      <a:pt x="1412" y="7039"/>
                      <a:pt x="2769" y="7918"/>
                    </a:cubicBezTo>
                    <a:cubicBezTo>
                      <a:pt x="3342" y="8290"/>
                      <a:pt x="3953" y="8459"/>
                      <a:pt x="4536" y="8459"/>
                    </a:cubicBezTo>
                    <a:cubicBezTo>
                      <a:pt x="6027" y="8459"/>
                      <a:pt x="7337" y="7354"/>
                      <a:pt x="7363" y="5700"/>
                    </a:cubicBezTo>
                    <a:cubicBezTo>
                      <a:pt x="7395" y="3625"/>
                      <a:pt x="6372" y="441"/>
                      <a:pt x="4036" y="46"/>
                    </a:cubicBezTo>
                    <a:cubicBezTo>
                      <a:pt x="3851" y="15"/>
                      <a:pt x="3670" y="1"/>
                      <a:pt x="3493" y="1"/>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6" name="Google Shape;438;p6">
                <a:extLst>
                  <a:ext uri="{FF2B5EF4-FFF2-40B4-BE49-F238E27FC236}">
                    <a16:creationId xmlns:a16="http://schemas.microsoft.com/office/drawing/2014/main" id="{D13B4A71-936E-A693-94FB-49174F5EF192}"/>
                  </a:ext>
                </a:extLst>
              </p:cNvPr>
              <p:cNvSpPr/>
              <p:nvPr/>
            </p:nvSpPr>
            <p:spPr>
              <a:xfrm>
                <a:off x="2465671" y="1949286"/>
                <a:ext cx="221209" cy="210880"/>
              </a:xfrm>
              <a:custGeom>
                <a:avLst/>
                <a:gdLst/>
                <a:ahLst/>
                <a:cxnLst/>
                <a:rect l="l" t="t" r="r" b="b"/>
                <a:pathLst>
                  <a:path w="6318" h="6023" extrusionOk="0">
                    <a:moveTo>
                      <a:pt x="5206" y="0"/>
                    </a:moveTo>
                    <a:cubicBezTo>
                      <a:pt x="5155" y="0"/>
                      <a:pt x="5105" y="4"/>
                      <a:pt x="5055" y="13"/>
                    </a:cubicBezTo>
                    <a:lnTo>
                      <a:pt x="2678" y="404"/>
                    </a:lnTo>
                    <a:cubicBezTo>
                      <a:pt x="2514" y="432"/>
                      <a:pt x="2359" y="505"/>
                      <a:pt x="2229" y="616"/>
                    </a:cubicBezTo>
                    <a:lnTo>
                      <a:pt x="561" y="2055"/>
                    </a:lnTo>
                    <a:cubicBezTo>
                      <a:pt x="395" y="2198"/>
                      <a:pt x="284" y="2396"/>
                      <a:pt x="252" y="2611"/>
                    </a:cubicBezTo>
                    <a:lnTo>
                      <a:pt x="19" y="4144"/>
                    </a:lnTo>
                    <a:cubicBezTo>
                      <a:pt x="1" y="4266"/>
                      <a:pt x="8" y="4391"/>
                      <a:pt x="37" y="4510"/>
                    </a:cubicBezTo>
                    <a:cubicBezTo>
                      <a:pt x="155" y="4956"/>
                      <a:pt x="505" y="6023"/>
                      <a:pt x="1139" y="6023"/>
                    </a:cubicBezTo>
                    <a:cubicBezTo>
                      <a:pt x="1178" y="6023"/>
                      <a:pt x="1219" y="6019"/>
                      <a:pt x="1260" y="6010"/>
                    </a:cubicBezTo>
                    <a:cubicBezTo>
                      <a:pt x="2151" y="5828"/>
                      <a:pt x="2746" y="3692"/>
                      <a:pt x="2204" y="2920"/>
                    </a:cubicBezTo>
                    <a:lnTo>
                      <a:pt x="2204" y="2920"/>
                    </a:lnTo>
                    <a:cubicBezTo>
                      <a:pt x="2302" y="2926"/>
                      <a:pt x="2398" y="2929"/>
                      <a:pt x="2493" y="2929"/>
                    </a:cubicBezTo>
                    <a:cubicBezTo>
                      <a:pt x="3998" y="2929"/>
                      <a:pt x="5113" y="2231"/>
                      <a:pt x="5819" y="1595"/>
                    </a:cubicBezTo>
                    <a:cubicBezTo>
                      <a:pt x="6318" y="1146"/>
                      <a:pt x="6178" y="339"/>
                      <a:pt x="5564" y="74"/>
                    </a:cubicBezTo>
                    <a:cubicBezTo>
                      <a:pt x="5450" y="25"/>
                      <a:pt x="5328" y="0"/>
                      <a:pt x="520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7" name="Google Shape;439;p6">
                <a:extLst>
                  <a:ext uri="{FF2B5EF4-FFF2-40B4-BE49-F238E27FC236}">
                    <a16:creationId xmlns:a16="http://schemas.microsoft.com/office/drawing/2014/main" id="{BFB88885-C39B-08FC-FF85-7AA8088F4E49}"/>
                  </a:ext>
                </a:extLst>
              </p:cNvPr>
              <p:cNvSpPr/>
              <p:nvPr/>
            </p:nvSpPr>
            <p:spPr>
              <a:xfrm>
                <a:off x="2571234" y="2842496"/>
                <a:ext cx="298517" cy="1678079"/>
              </a:xfrm>
              <a:custGeom>
                <a:avLst/>
                <a:gdLst/>
                <a:ahLst/>
                <a:cxnLst/>
                <a:rect l="l" t="t" r="r" b="b"/>
                <a:pathLst>
                  <a:path w="8526" h="47928" extrusionOk="0">
                    <a:moveTo>
                      <a:pt x="1" y="0"/>
                    </a:moveTo>
                    <a:cubicBezTo>
                      <a:pt x="1" y="0"/>
                      <a:pt x="2445" y="17211"/>
                      <a:pt x="2739" y="24906"/>
                    </a:cubicBezTo>
                    <a:cubicBezTo>
                      <a:pt x="3009" y="31963"/>
                      <a:pt x="2524" y="47928"/>
                      <a:pt x="2524" y="47928"/>
                    </a:cubicBezTo>
                    <a:lnTo>
                      <a:pt x="5589" y="47928"/>
                    </a:lnTo>
                    <a:cubicBezTo>
                      <a:pt x="5589" y="47928"/>
                      <a:pt x="8221" y="31543"/>
                      <a:pt x="8375" y="24357"/>
                    </a:cubicBezTo>
                    <a:cubicBezTo>
                      <a:pt x="8526" y="17448"/>
                      <a:pt x="6738" y="0"/>
                      <a:pt x="6738" y="0"/>
                    </a:cubicBezTo>
                    <a:close/>
                  </a:path>
                </a:pathLst>
              </a:custGeom>
              <a:solidFill>
                <a:srgbClr val="2F549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8" name="Google Shape;440;p6">
                <a:extLst>
                  <a:ext uri="{FF2B5EF4-FFF2-40B4-BE49-F238E27FC236}">
                    <a16:creationId xmlns:a16="http://schemas.microsoft.com/office/drawing/2014/main" id="{D4D492CD-A546-BEB0-8D1F-9B688C83DBC1}"/>
                  </a:ext>
                </a:extLst>
              </p:cNvPr>
              <p:cNvSpPr/>
              <p:nvPr/>
            </p:nvSpPr>
            <p:spPr>
              <a:xfrm>
                <a:off x="2644516" y="4479376"/>
                <a:ext cx="140925" cy="45131"/>
              </a:xfrm>
              <a:custGeom>
                <a:avLst/>
                <a:gdLst/>
                <a:ahLst/>
                <a:cxnLst/>
                <a:rect l="l" t="t" r="r" b="b"/>
                <a:pathLst>
                  <a:path w="4025" h="1289" extrusionOk="0">
                    <a:moveTo>
                      <a:pt x="0" y="0"/>
                    </a:moveTo>
                    <a:lnTo>
                      <a:pt x="166" y="1288"/>
                    </a:lnTo>
                    <a:lnTo>
                      <a:pt x="3762" y="1288"/>
                    </a:lnTo>
                    <a:lnTo>
                      <a:pt x="4024" y="140"/>
                    </a:lnTo>
                    <a:lnTo>
                      <a:pt x="0" y="0"/>
                    </a:ln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9" name="Google Shape;441;p6">
                <a:extLst>
                  <a:ext uri="{FF2B5EF4-FFF2-40B4-BE49-F238E27FC236}">
                    <a16:creationId xmlns:a16="http://schemas.microsoft.com/office/drawing/2014/main" id="{99876332-1AB3-E467-8318-7A1982FAF80E}"/>
                  </a:ext>
                </a:extLst>
              </p:cNvPr>
              <p:cNvSpPr/>
              <p:nvPr/>
            </p:nvSpPr>
            <p:spPr>
              <a:xfrm>
                <a:off x="2643641" y="3424583"/>
                <a:ext cx="4307" cy="41035"/>
              </a:xfrm>
              <a:custGeom>
                <a:avLst/>
                <a:gdLst/>
                <a:ahLst/>
                <a:cxnLst/>
                <a:rect l="l" t="t" r="r" b="b"/>
                <a:pathLst>
                  <a:path w="123" h="1172" extrusionOk="0">
                    <a:moveTo>
                      <a:pt x="0" y="1"/>
                    </a:moveTo>
                    <a:lnTo>
                      <a:pt x="0" y="4"/>
                    </a:lnTo>
                    <a:cubicBezTo>
                      <a:pt x="43" y="395"/>
                      <a:pt x="83" y="785"/>
                      <a:pt x="122" y="1172"/>
                    </a:cubicBezTo>
                    <a:lnTo>
                      <a:pt x="122" y="1172"/>
                    </a:lnTo>
                    <a:cubicBezTo>
                      <a:pt x="83" y="785"/>
                      <a:pt x="43" y="395"/>
                      <a:pt x="0" y="1"/>
                    </a:cubicBez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0" name="Google Shape;442;p6">
                <a:extLst>
                  <a:ext uri="{FF2B5EF4-FFF2-40B4-BE49-F238E27FC236}">
                    <a16:creationId xmlns:a16="http://schemas.microsoft.com/office/drawing/2014/main" id="{A5D84B9A-A8C6-BA26-CFFA-2FCCC37779F3}"/>
                  </a:ext>
                </a:extLst>
              </p:cNvPr>
              <p:cNvSpPr/>
              <p:nvPr/>
            </p:nvSpPr>
            <p:spPr>
              <a:xfrm>
                <a:off x="2643641" y="3130125"/>
                <a:ext cx="72406" cy="421936"/>
              </a:xfrm>
              <a:custGeom>
                <a:avLst/>
                <a:gdLst/>
                <a:ahLst/>
                <a:cxnLst/>
                <a:rect l="l" t="t" r="r" b="b"/>
                <a:pathLst>
                  <a:path w="2068" h="12051" extrusionOk="0">
                    <a:moveTo>
                      <a:pt x="1213" y="1"/>
                    </a:moveTo>
                    <a:cubicBezTo>
                      <a:pt x="858" y="2682"/>
                      <a:pt x="438" y="5672"/>
                      <a:pt x="0" y="8411"/>
                    </a:cubicBezTo>
                    <a:cubicBezTo>
                      <a:pt x="43" y="8806"/>
                      <a:pt x="83" y="9197"/>
                      <a:pt x="123" y="9584"/>
                    </a:cubicBezTo>
                    <a:cubicBezTo>
                      <a:pt x="209" y="10428"/>
                      <a:pt x="284" y="11254"/>
                      <a:pt x="355" y="12051"/>
                    </a:cubicBezTo>
                    <a:cubicBezTo>
                      <a:pt x="941" y="9789"/>
                      <a:pt x="2068" y="4732"/>
                      <a:pt x="1738" y="403"/>
                    </a:cubicBezTo>
                    <a:lnTo>
                      <a:pt x="1213" y="1"/>
                    </a:lnTo>
                    <a:close/>
                  </a:path>
                </a:pathLst>
              </a:custGeom>
              <a:solidFill>
                <a:srgbClr val="1F386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1" name="Google Shape;443;p6">
                <a:extLst>
                  <a:ext uri="{FF2B5EF4-FFF2-40B4-BE49-F238E27FC236}">
                    <a16:creationId xmlns:a16="http://schemas.microsoft.com/office/drawing/2014/main" id="{A6E8F983-6B37-78A5-EC55-E84EDE84EF02}"/>
                  </a:ext>
                </a:extLst>
              </p:cNvPr>
              <p:cNvSpPr/>
              <p:nvPr/>
            </p:nvSpPr>
            <p:spPr>
              <a:xfrm>
                <a:off x="2162670" y="2842496"/>
                <a:ext cx="559430" cy="1494228"/>
              </a:xfrm>
              <a:custGeom>
                <a:avLst/>
                <a:gdLst/>
                <a:ahLst/>
                <a:cxnLst/>
                <a:rect l="l" t="t" r="r" b="b"/>
                <a:pathLst>
                  <a:path w="15978" h="42677" extrusionOk="0">
                    <a:moveTo>
                      <a:pt x="9208" y="0"/>
                    </a:moveTo>
                    <a:cubicBezTo>
                      <a:pt x="6770" y="5072"/>
                      <a:pt x="9380" y="16658"/>
                      <a:pt x="6332" y="24432"/>
                    </a:cubicBezTo>
                    <a:cubicBezTo>
                      <a:pt x="4904" y="28075"/>
                      <a:pt x="1" y="41507"/>
                      <a:pt x="1" y="41507"/>
                    </a:cubicBezTo>
                    <a:lnTo>
                      <a:pt x="2862" y="42677"/>
                    </a:lnTo>
                    <a:cubicBezTo>
                      <a:pt x="2862" y="42677"/>
                      <a:pt x="10449" y="30879"/>
                      <a:pt x="12319" y="23962"/>
                    </a:cubicBezTo>
                    <a:cubicBezTo>
                      <a:pt x="13891" y="18140"/>
                      <a:pt x="15977" y="0"/>
                      <a:pt x="15977" y="0"/>
                    </a:cubicBezTo>
                    <a:close/>
                  </a:path>
                </a:pathLst>
              </a:custGeom>
              <a:solidFill>
                <a:srgbClr val="2F549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2" name="Google Shape;444;p6">
                <a:extLst>
                  <a:ext uri="{FF2B5EF4-FFF2-40B4-BE49-F238E27FC236}">
                    <a16:creationId xmlns:a16="http://schemas.microsoft.com/office/drawing/2014/main" id="{DA698E2A-7449-1437-C361-6D3DF6138281}"/>
                  </a:ext>
                </a:extLst>
              </p:cNvPr>
              <p:cNvSpPr/>
              <p:nvPr/>
            </p:nvSpPr>
            <p:spPr>
              <a:xfrm>
                <a:off x="2148980" y="4247137"/>
                <a:ext cx="153460" cy="99926"/>
              </a:xfrm>
              <a:custGeom>
                <a:avLst/>
                <a:gdLst/>
                <a:ahLst/>
                <a:cxnLst/>
                <a:rect l="l" t="t" r="r" b="b"/>
                <a:pathLst>
                  <a:path w="4383" h="2854" extrusionOk="0">
                    <a:moveTo>
                      <a:pt x="284" y="0"/>
                    </a:moveTo>
                    <a:lnTo>
                      <a:pt x="1" y="1403"/>
                    </a:lnTo>
                    <a:lnTo>
                      <a:pt x="3551" y="2853"/>
                    </a:lnTo>
                    <a:lnTo>
                      <a:pt x="4383" y="1891"/>
                    </a:lnTo>
                    <a:lnTo>
                      <a:pt x="284" y="0"/>
                    </a:ln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3" name="Google Shape;445;p6">
                <a:extLst>
                  <a:ext uri="{FF2B5EF4-FFF2-40B4-BE49-F238E27FC236}">
                    <a16:creationId xmlns:a16="http://schemas.microsoft.com/office/drawing/2014/main" id="{EF0BA73C-F006-4AE6-0795-D318326CBFAE}"/>
                  </a:ext>
                </a:extLst>
              </p:cNvPr>
              <p:cNvSpPr/>
              <p:nvPr/>
            </p:nvSpPr>
            <p:spPr>
              <a:xfrm>
                <a:off x="2625784" y="2083314"/>
                <a:ext cx="17506" cy="22863"/>
              </a:xfrm>
              <a:custGeom>
                <a:avLst/>
                <a:gdLst/>
                <a:ahLst/>
                <a:cxnLst/>
                <a:rect l="l" t="t" r="r" b="b"/>
                <a:pathLst>
                  <a:path w="500" h="653" extrusionOk="0">
                    <a:moveTo>
                      <a:pt x="207" y="0"/>
                    </a:moveTo>
                    <a:cubicBezTo>
                      <a:pt x="197" y="0"/>
                      <a:pt x="186" y="1"/>
                      <a:pt x="176" y="4"/>
                    </a:cubicBezTo>
                    <a:cubicBezTo>
                      <a:pt x="61" y="29"/>
                      <a:pt x="0" y="197"/>
                      <a:pt x="40" y="373"/>
                    </a:cubicBezTo>
                    <a:cubicBezTo>
                      <a:pt x="76" y="537"/>
                      <a:pt x="184" y="653"/>
                      <a:pt x="290" y="653"/>
                    </a:cubicBezTo>
                    <a:cubicBezTo>
                      <a:pt x="300" y="653"/>
                      <a:pt x="310" y="652"/>
                      <a:pt x="320" y="650"/>
                    </a:cubicBezTo>
                    <a:cubicBezTo>
                      <a:pt x="439" y="625"/>
                      <a:pt x="499" y="459"/>
                      <a:pt x="460" y="280"/>
                    </a:cubicBezTo>
                    <a:cubicBezTo>
                      <a:pt x="424" y="117"/>
                      <a:pt x="316" y="0"/>
                      <a:pt x="20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4" name="Google Shape;446;p6">
                <a:extLst>
                  <a:ext uri="{FF2B5EF4-FFF2-40B4-BE49-F238E27FC236}">
                    <a16:creationId xmlns:a16="http://schemas.microsoft.com/office/drawing/2014/main" id="{4852F3A4-3980-A088-79A4-490FAEDF6A57}"/>
                  </a:ext>
                </a:extLst>
              </p:cNvPr>
              <p:cNvSpPr/>
              <p:nvPr/>
            </p:nvSpPr>
            <p:spPr>
              <a:xfrm>
                <a:off x="2696300" y="2067594"/>
                <a:ext cx="17611" cy="22898"/>
              </a:xfrm>
              <a:custGeom>
                <a:avLst/>
                <a:gdLst/>
                <a:ahLst/>
                <a:cxnLst/>
                <a:rect l="l" t="t" r="r" b="b"/>
                <a:pathLst>
                  <a:path w="503" h="654" extrusionOk="0">
                    <a:moveTo>
                      <a:pt x="210" y="1"/>
                    </a:moveTo>
                    <a:cubicBezTo>
                      <a:pt x="200" y="1"/>
                      <a:pt x="190" y="2"/>
                      <a:pt x="180" y="4"/>
                    </a:cubicBezTo>
                    <a:cubicBezTo>
                      <a:pt x="65" y="33"/>
                      <a:pt x="0" y="198"/>
                      <a:pt x="40" y="373"/>
                    </a:cubicBezTo>
                    <a:cubicBezTo>
                      <a:pt x="75" y="538"/>
                      <a:pt x="186" y="653"/>
                      <a:pt x="293" y="653"/>
                    </a:cubicBezTo>
                    <a:cubicBezTo>
                      <a:pt x="303" y="653"/>
                      <a:pt x="313" y="652"/>
                      <a:pt x="323" y="650"/>
                    </a:cubicBezTo>
                    <a:cubicBezTo>
                      <a:pt x="441" y="625"/>
                      <a:pt x="503" y="459"/>
                      <a:pt x="463" y="280"/>
                    </a:cubicBezTo>
                    <a:cubicBezTo>
                      <a:pt x="427" y="120"/>
                      <a:pt x="319" y="1"/>
                      <a:pt x="21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5" name="Google Shape;447;p6">
                <a:extLst>
                  <a:ext uri="{FF2B5EF4-FFF2-40B4-BE49-F238E27FC236}">
                    <a16:creationId xmlns:a16="http://schemas.microsoft.com/office/drawing/2014/main" id="{112FF2ED-1C9A-EDD9-F93A-CC21F62D1844}"/>
                  </a:ext>
                </a:extLst>
              </p:cNvPr>
              <p:cNvSpPr/>
              <p:nvPr/>
            </p:nvSpPr>
            <p:spPr>
              <a:xfrm>
                <a:off x="2700817" y="2060801"/>
                <a:ext cx="14110" cy="9138"/>
              </a:xfrm>
              <a:custGeom>
                <a:avLst/>
                <a:gdLst/>
                <a:ahLst/>
                <a:cxnLst/>
                <a:rect l="l" t="t" r="r" b="b"/>
                <a:pathLst>
                  <a:path w="403" h="261" extrusionOk="0">
                    <a:moveTo>
                      <a:pt x="402" y="0"/>
                    </a:moveTo>
                    <a:lnTo>
                      <a:pt x="1" y="219"/>
                    </a:lnTo>
                    <a:cubicBezTo>
                      <a:pt x="46" y="249"/>
                      <a:pt x="88" y="261"/>
                      <a:pt x="126" y="261"/>
                    </a:cubicBezTo>
                    <a:cubicBezTo>
                      <a:pt x="303" y="261"/>
                      <a:pt x="402" y="1"/>
                      <a:pt x="40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6" name="Google Shape;448;p6">
                <a:extLst>
                  <a:ext uri="{FF2B5EF4-FFF2-40B4-BE49-F238E27FC236}">
                    <a16:creationId xmlns:a16="http://schemas.microsoft.com/office/drawing/2014/main" id="{B2CED2A3-CD04-796B-8DFF-FA3CDE825E67}"/>
                  </a:ext>
                </a:extLst>
              </p:cNvPr>
              <p:cNvSpPr/>
              <p:nvPr/>
            </p:nvSpPr>
            <p:spPr>
              <a:xfrm>
                <a:off x="2678443" y="2096759"/>
                <a:ext cx="31196" cy="44116"/>
              </a:xfrm>
              <a:custGeom>
                <a:avLst/>
                <a:gdLst/>
                <a:ahLst/>
                <a:cxnLst/>
                <a:rect l="l" t="t" r="r" b="b"/>
                <a:pathLst>
                  <a:path w="891" h="1260" extrusionOk="0">
                    <a:moveTo>
                      <a:pt x="0" y="0"/>
                    </a:moveTo>
                    <a:lnTo>
                      <a:pt x="280" y="1260"/>
                    </a:lnTo>
                    <a:cubicBezTo>
                      <a:pt x="280" y="1260"/>
                      <a:pt x="283" y="1260"/>
                      <a:pt x="287" y="1260"/>
                    </a:cubicBezTo>
                    <a:cubicBezTo>
                      <a:pt x="343" y="1260"/>
                      <a:pt x="718" y="1250"/>
                      <a:pt x="890" y="998"/>
                    </a:cubicBezTo>
                    <a:cubicBezTo>
                      <a:pt x="474" y="703"/>
                      <a:pt x="1" y="0"/>
                      <a:pt x="0" y="0"/>
                    </a:cubicBezTo>
                    <a:close/>
                  </a:path>
                </a:pathLst>
              </a:custGeom>
              <a:solidFill>
                <a:srgbClr val="ED893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7" name="Google Shape;449;p6">
                <a:extLst>
                  <a:ext uri="{FF2B5EF4-FFF2-40B4-BE49-F238E27FC236}">
                    <a16:creationId xmlns:a16="http://schemas.microsoft.com/office/drawing/2014/main" id="{DC97FA9A-5816-3502-DD3D-437AAC901EF8}"/>
                  </a:ext>
                </a:extLst>
              </p:cNvPr>
              <p:cNvSpPr/>
              <p:nvPr/>
            </p:nvSpPr>
            <p:spPr>
              <a:xfrm>
                <a:off x="2620147" y="2156876"/>
                <a:ext cx="50558" cy="16176"/>
              </a:xfrm>
              <a:custGeom>
                <a:avLst/>
                <a:gdLst/>
                <a:ahLst/>
                <a:cxnLst/>
                <a:rect l="l" t="t" r="r" b="b"/>
                <a:pathLst>
                  <a:path w="1444" h="462" extrusionOk="0">
                    <a:moveTo>
                      <a:pt x="59" y="0"/>
                    </a:moveTo>
                    <a:cubicBezTo>
                      <a:pt x="46" y="0"/>
                      <a:pt x="33" y="6"/>
                      <a:pt x="22" y="17"/>
                    </a:cubicBezTo>
                    <a:cubicBezTo>
                      <a:pt x="0" y="38"/>
                      <a:pt x="0" y="74"/>
                      <a:pt x="22" y="92"/>
                    </a:cubicBezTo>
                    <a:cubicBezTo>
                      <a:pt x="39" y="113"/>
                      <a:pt x="407" y="462"/>
                      <a:pt x="1022" y="462"/>
                    </a:cubicBezTo>
                    <a:cubicBezTo>
                      <a:pt x="1056" y="462"/>
                      <a:pt x="1091" y="461"/>
                      <a:pt x="1127" y="458"/>
                    </a:cubicBezTo>
                    <a:cubicBezTo>
                      <a:pt x="1213" y="451"/>
                      <a:pt x="1303" y="440"/>
                      <a:pt x="1397" y="419"/>
                    </a:cubicBezTo>
                    <a:cubicBezTo>
                      <a:pt x="1425" y="412"/>
                      <a:pt x="1443" y="383"/>
                      <a:pt x="1435" y="354"/>
                    </a:cubicBezTo>
                    <a:cubicBezTo>
                      <a:pt x="1430" y="331"/>
                      <a:pt x="1409" y="312"/>
                      <a:pt x="1386" y="312"/>
                    </a:cubicBezTo>
                    <a:cubicBezTo>
                      <a:pt x="1381" y="312"/>
                      <a:pt x="1376" y="313"/>
                      <a:pt x="1371" y="315"/>
                    </a:cubicBezTo>
                    <a:cubicBezTo>
                      <a:pt x="1249" y="341"/>
                      <a:pt x="1134" y="353"/>
                      <a:pt x="1028" y="353"/>
                    </a:cubicBezTo>
                    <a:cubicBezTo>
                      <a:pt x="448" y="353"/>
                      <a:pt x="100" y="19"/>
                      <a:pt x="97" y="17"/>
                    </a:cubicBezTo>
                    <a:cubicBezTo>
                      <a:pt x="86" y="6"/>
                      <a:pt x="73" y="0"/>
                      <a:pt x="5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8" name="Google Shape;450;p6">
                <a:extLst>
                  <a:ext uri="{FF2B5EF4-FFF2-40B4-BE49-F238E27FC236}">
                    <a16:creationId xmlns:a16="http://schemas.microsoft.com/office/drawing/2014/main" id="{E25C8447-816E-C49D-BD87-FA6B614BB3BF}"/>
                  </a:ext>
                </a:extLst>
              </p:cNvPr>
              <p:cNvSpPr/>
              <p:nvPr/>
            </p:nvSpPr>
            <p:spPr>
              <a:xfrm>
                <a:off x="2484893" y="2137129"/>
                <a:ext cx="74472" cy="66174"/>
              </a:xfrm>
              <a:custGeom>
                <a:avLst/>
                <a:gdLst/>
                <a:ahLst/>
                <a:cxnLst/>
                <a:rect l="l" t="t" r="r" b="b"/>
                <a:pathLst>
                  <a:path w="2127" h="1890" extrusionOk="0">
                    <a:moveTo>
                      <a:pt x="849" y="0"/>
                    </a:moveTo>
                    <a:cubicBezTo>
                      <a:pt x="800" y="0"/>
                      <a:pt x="751" y="6"/>
                      <a:pt x="701" y="17"/>
                    </a:cubicBezTo>
                    <a:cubicBezTo>
                      <a:pt x="163" y="143"/>
                      <a:pt x="1" y="742"/>
                      <a:pt x="295" y="1187"/>
                    </a:cubicBezTo>
                    <a:cubicBezTo>
                      <a:pt x="554" y="1575"/>
                      <a:pt x="966" y="1808"/>
                      <a:pt x="1344" y="1876"/>
                    </a:cubicBezTo>
                    <a:cubicBezTo>
                      <a:pt x="1393" y="1885"/>
                      <a:pt x="1441" y="1890"/>
                      <a:pt x="1485" y="1890"/>
                    </a:cubicBezTo>
                    <a:cubicBezTo>
                      <a:pt x="1948" y="1890"/>
                      <a:pt x="2126" y="1419"/>
                      <a:pt x="1943" y="954"/>
                    </a:cubicBezTo>
                    <a:cubicBezTo>
                      <a:pt x="1776" y="539"/>
                      <a:pt x="1340" y="0"/>
                      <a:pt x="849" y="0"/>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9" name="Google Shape;451;p6">
                <a:extLst>
                  <a:ext uri="{FF2B5EF4-FFF2-40B4-BE49-F238E27FC236}">
                    <a16:creationId xmlns:a16="http://schemas.microsoft.com/office/drawing/2014/main" id="{28228A83-21DD-61F2-4E23-1BC3F2E91499}"/>
                  </a:ext>
                </a:extLst>
              </p:cNvPr>
              <p:cNvSpPr/>
              <p:nvPr/>
            </p:nvSpPr>
            <p:spPr>
              <a:xfrm>
                <a:off x="2594623" y="2046096"/>
                <a:ext cx="44011" cy="22968"/>
              </a:xfrm>
              <a:custGeom>
                <a:avLst/>
                <a:gdLst/>
                <a:ahLst/>
                <a:cxnLst/>
                <a:rect l="l" t="t" r="r" b="b"/>
                <a:pathLst>
                  <a:path w="1257" h="656" extrusionOk="0">
                    <a:moveTo>
                      <a:pt x="1124" y="0"/>
                    </a:moveTo>
                    <a:cubicBezTo>
                      <a:pt x="990" y="0"/>
                      <a:pt x="359" y="38"/>
                      <a:pt x="37" y="485"/>
                    </a:cubicBezTo>
                    <a:cubicBezTo>
                      <a:pt x="0" y="532"/>
                      <a:pt x="11" y="600"/>
                      <a:pt x="58" y="636"/>
                    </a:cubicBezTo>
                    <a:cubicBezTo>
                      <a:pt x="69" y="639"/>
                      <a:pt x="80" y="647"/>
                      <a:pt x="90" y="650"/>
                    </a:cubicBezTo>
                    <a:cubicBezTo>
                      <a:pt x="101" y="654"/>
                      <a:pt x="112" y="656"/>
                      <a:pt x="123" y="656"/>
                    </a:cubicBezTo>
                    <a:cubicBezTo>
                      <a:pt x="155" y="656"/>
                      <a:pt x="187" y="641"/>
                      <a:pt x="209" y="611"/>
                    </a:cubicBezTo>
                    <a:cubicBezTo>
                      <a:pt x="494" y="215"/>
                      <a:pt x="1117" y="212"/>
                      <a:pt x="1144" y="212"/>
                    </a:cubicBezTo>
                    <a:cubicBezTo>
                      <a:pt x="1145" y="212"/>
                      <a:pt x="1145" y="212"/>
                      <a:pt x="1145" y="212"/>
                    </a:cubicBezTo>
                    <a:cubicBezTo>
                      <a:pt x="1148" y="212"/>
                      <a:pt x="1150" y="212"/>
                      <a:pt x="1153" y="212"/>
                    </a:cubicBezTo>
                    <a:cubicBezTo>
                      <a:pt x="1210" y="212"/>
                      <a:pt x="1253" y="163"/>
                      <a:pt x="1256" y="109"/>
                    </a:cubicBezTo>
                    <a:cubicBezTo>
                      <a:pt x="1256" y="47"/>
                      <a:pt x="1210" y="1"/>
                      <a:pt x="1149" y="1"/>
                    </a:cubicBezTo>
                    <a:cubicBezTo>
                      <a:pt x="1146" y="1"/>
                      <a:pt x="1138" y="0"/>
                      <a:pt x="112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0" name="Google Shape;452;p6">
                <a:extLst>
                  <a:ext uri="{FF2B5EF4-FFF2-40B4-BE49-F238E27FC236}">
                    <a16:creationId xmlns:a16="http://schemas.microsoft.com/office/drawing/2014/main" id="{F957365D-9DD3-356F-DE24-F88E83A9EB37}"/>
                  </a:ext>
                </a:extLst>
              </p:cNvPr>
              <p:cNvSpPr/>
              <p:nvPr/>
            </p:nvSpPr>
            <p:spPr>
              <a:xfrm>
                <a:off x="2677183" y="2017490"/>
                <a:ext cx="39249" cy="11554"/>
              </a:xfrm>
              <a:custGeom>
                <a:avLst/>
                <a:gdLst/>
                <a:ahLst/>
                <a:cxnLst/>
                <a:rect l="l" t="t" r="r" b="b"/>
                <a:pathLst>
                  <a:path w="1121" h="330" extrusionOk="0">
                    <a:moveTo>
                      <a:pt x="537" y="0"/>
                    </a:moveTo>
                    <a:cubicBezTo>
                      <a:pt x="265" y="0"/>
                      <a:pt x="80" y="103"/>
                      <a:pt x="69" y="111"/>
                    </a:cubicBezTo>
                    <a:cubicBezTo>
                      <a:pt x="18" y="139"/>
                      <a:pt x="0" y="204"/>
                      <a:pt x="30" y="258"/>
                    </a:cubicBezTo>
                    <a:cubicBezTo>
                      <a:pt x="49" y="292"/>
                      <a:pt x="84" y="311"/>
                      <a:pt x="122" y="311"/>
                    </a:cubicBezTo>
                    <a:cubicBezTo>
                      <a:pt x="140" y="311"/>
                      <a:pt x="159" y="306"/>
                      <a:pt x="177" y="297"/>
                    </a:cubicBezTo>
                    <a:cubicBezTo>
                      <a:pt x="188" y="290"/>
                      <a:pt x="327" y="214"/>
                      <a:pt x="535" y="214"/>
                    </a:cubicBezTo>
                    <a:cubicBezTo>
                      <a:pt x="655" y="214"/>
                      <a:pt x="798" y="239"/>
                      <a:pt x="952" y="318"/>
                    </a:cubicBezTo>
                    <a:cubicBezTo>
                      <a:pt x="969" y="326"/>
                      <a:pt x="987" y="330"/>
                      <a:pt x="1006" y="330"/>
                    </a:cubicBezTo>
                    <a:cubicBezTo>
                      <a:pt x="1042" y="326"/>
                      <a:pt x="1077" y="305"/>
                      <a:pt x="1095" y="272"/>
                    </a:cubicBezTo>
                    <a:cubicBezTo>
                      <a:pt x="1120" y="218"/>
                      <a:pt x="1099" y="154"/>
                      <a:pt x="1049" y="125"/>
                    </a:cubicBezTo>
                    <a:cubicBezTo>
                      <a:pt x="861" y="31"/>
                      <a:pt x="686" y="0"/>
                      <a:pt x="53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1" name="Google Shape;453;p6">
                <a:extLst>
                  <a:ext uri="{FF2B5EF4-FFF2-40B4-BE49-F238E27FC236}">
                    <a16:creationId xmlns:a16="http://schemas.microsoft.com/office/drawing/2014/main" id="{329C1AF0-97F7-2A02-989D-FEC42319F57C}"/>
                  </a:ext>
                </a:extLst>
              </p:cNvPr>
              <p:cNvSpPr/>
              <p:nvPr/>
            </p:nvSpPr>
            <p:spPr>
              <a:xfrm>
                <a:off x="2205911" y="4422306"/>
                <a:ext cx="41490" cy="20972"/>
              </a:xfrm>
              <a:custGeom>
                <a:avLst/>
                <a:gdLst/>
                <a:ahLst/>
                <a:cxnLst/>
                <a:rect l="l" t="t" r="r" b="b"/>
                <a:pathLst>
                  <a:path w="1185" h="599" extrusionOk="0">
                    <a:moveTo>
                      <a:pt x="191" y="108"/>
                    </a:moveTo>
                    <a:cubicBezTo>
                      <a:pt x="521" y="108"/>
                      <a:pt x="959" y="144"/>
                      <a:pt x="1045" y="269"/>
                    </a:cubicBezTo>
                    <a:cubicBezTo>
                      <a:pt x="1056" y="284"/>
                      <a:pt x="1067" y="309"/>
                      <a:pt x="1049" y="352"/>
                    </a:cubicBezTo>
                    <a:cubicBezTo>
                      <a:pt x="1017" y="428"/>
                      <a:pt x="969" y="474"/>
                      <a:pt x="905" y="489"/>
                    </a:cubicBezTo>
                    <a:cubicBezTo>
                      <a:pt x="891" y="492"/>
                      <a:pt x="876" y="493"/>
                      <a:pt x="860" y="493"/>
                    </a:cubicBezTo>
                    <a:cubicBezTo>
                      <a:pt x="702" y="493"/>
                      <a:pt x="461" y="352"/>
                      <a:pt x="191" y="108"/>
                    </a:cubicBezTo>
                    <a:close/>
                    <a:moveTo>
                      <a:pt x="213" y="1"/>
                    </a:moveTo>
                    <a:cubicBezTo>
                      <a:pt x="135" y="1"/>
                      <a:pt x="78" y="3"/>
                      <a:pt x="58" y="4"/>
                    </a:cubicBezTo>
                    <a:cubicBezTo>
                      <a:pt x="33" y="7"/>
                      <a:pt x="15" y="22"/>
                      <a:pt x="8" y="40"/>
                    </a:cubicBezTo>
                    <a:cubicBezTo>
                      <a:pt x="0" y="62"/>
                      <a:pt x="8" y="83"/>
                      <a:pt x="22" y="97"/>
                    </a:cubicBezTo>
                    <a:cubicBezTo>
                      <a:pt x="221" y="292"/>
                      <a:pt x="583" y="599"/>
                      <a:pt x="859" y="599"/>
                    </a:cubicBezTo>
                    <a:cubicBezTo>
                      <a:pt x="872" y="599"/>
                      <a:pt x="885" y="598"/>
                      <a:pt x="898" y="596"/>
                    </a:cubicBezTo>
                    <a:cubicBezTo>
                      <a:pt x="909" y="596"/>
                      <a:pt x="916" y="592"/>
                      <a:pt x="926" y="592"/>
                    </a:cubicBezTo>
                    <a:cubicBezTo>
                      <a:pt x="1027" y="571"/>
                      <a:pt x="1103" y="503"/>
                      <a:pt x="1149" y="391"/>
                    </a:cubicBezTo>
                    <a:cubicBezTo>
                      <a:pt x="1185" y="309"/>
                      <a:pt x="1160" y="244"/>
                      <a:pt x="1135" y="209"/>
                    </a:cubicBezTo>
                    <a:cubicBezTo>
                      <a:pt x="1004" y="25"/>
                      <a:pt x="483" y="1"/>
                      <a:pt x="213" y="1"/>
                    </a:cubicBezTo>
                    <a:close/>
                  </a:path>
                </a:pathLst>
              </a:custGeom>
              <a:solidFill>
                <a:srgbClr val="BF9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2" name="Google Shape;454;p6">
                <a:extLst>
                  <a:ext uri="{FF2B5EF4-FFF2-40B4-BE49-F238E27FC236}">
                    <a16:creationId xmlns:a16="http://schemas.microsoft.com/office/drawing/2014/main" id="{9E3D44DC-8FD4-864D-29D1-86EB5573B736}"/>
                  </a:ext>
                </a:extLst>
              </p:cNvPr>
              <p:cNvSpPr/>
              <p:nvPr/>
            </p:nvSpPr>
            <p:spPr>
              <a:xfrm>
                <a:off x="2206051" y="4400633"/>
                <a:ext cx="35713" cy="25594"/>
              </a:xfrm>
              <a:custGeom>
                <a:avLst/>
                <a:gdLst/>
                <a:ahLst/>
                <a:cxnLst/>
                <a:rect l="l" t="t" r="r" b="b"/>
                <a:pathLst>
                  <a:path w="1020" h="731" extrusionOk="0">
                    <a:moveTo>
                      <a:pt x="742" y="108"/>
                    </a:moveTo>
                    <a:cubicBezTo>
                      <a:pt x="781" y="108"/>
                      <a:pt x="814" y="122"/>
                      <a:pt x="847" y="146"/>
                    </a:cubicBezTo>
                    <a:cubicBezTo>
                      <a:pt x="905" y="189"/>
                      <a:pt x="901" y="221"/>
                      <a:pt x="890" y="246"/>
                    </a:cubicBezTo>
                    <a:cubicBezTo>
                      <a:pt x="841" y="397"/>
                      <a:pt x="431" y="580"/>
                      <a:pt x="158" y="619"/>
                    </a:cubicBezTo>
                    <a:cubicBezTo>
                      <a:pt x="281" y="436"/>
                      <a:pt x="510" y="149"/>
                      <a:pt x="704" y="113"/>
                    </a:cubicBezTo>
                    <a:cubicBezTo>
                      <a:pt x="707" y="109"/>
                      <a:pt x="715" y="109"/>
                      <a:pt x="718" y="109"/>
                    </a:cubicBezTo>
                    <a:cubicBezTo>
                      <a:pt x="726" y="108"/>
                      <a:pt x="734" y="108"/>
                      <a:pt x="742" y="108"/>
                    </a:cubicBezTo>
                    <a:close/>
                    <a:moveTo>
                      <a:pt x="737" y="1"/>
                    </a:moveTo>
                    <a:cubicBezTo>
                      <a:pt x="719" y="1"/>
                      <a:pt x="701" y="2"/>
                      <a:pt x="682" y="5"/>
                    </a:cubicBezTo>
                    <a:cubicBezTo>
                      <a:pt x="359" y="66"/>
                      <a:pt x="22" y="626"/>
                      <a:pt x="8" y="651"/>
                    </a:cubicBezTo>
                    <a:cubicBezTo>
                      <a:pt x="1" y="666"/>
                      <a:pt x="1" y="687"/>
                      <a:pt x="8" y="706"/>
                    </a:cubicBezTo>
                    <a:cubicBezTo>
                      <a:pt x="18" y="720"/>
                      <a:pt x="36" y="730"/>
                      <a:pt x="54" y="730"/>
                    </a:cubicBezTo>
                    <a:cubicBezTo>
                      <a:pt x="79" y="730"/>
                      <a:pt x="108" y="730"/>
                      <a:pt x="137" y="727"/>
                    </a:cubicBezTo>
                    <a:cubicBezTo>
                      <a:pt x="417" y="694"/>
                      <a:pt x="915" y="505"/>
                      <a:pt x="995" y="282"/>
                    </a:cubicBezTo>
                    <a:cubicBezTo>
                      <a:pt x="1008" y="235"/>
                      <a:pt x="1020" y="142"/>
                      <a:pt x="915" y="59"/>
                    </a:cubicBezTo>
                    <a:cubicBezTo>
                      <a:pt x="862" y="20"/>
                      <a:pt x="802" y="1"/>
                      <a:pt x="737" y="1"/>
                    </a:cubicBezTo>
                    <a:close/>
                  </a:path>
                </a:pathLst>
              </a:custGeom>
              <a:solidFill>
                <a:srgbClr val="FFD96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3" name="Google Shape;455;p6">
                <a:extLst>
                  <a:ext uri="{FF2B5EF4-FFF2-40B4-BE49-F238E27FC236}">
                    <a16:creationId xmlns:a16="http://schemas.microsoft.com/office/drawing/2014/main" id="{F8DCEC59-40C4-B066-0B8C-7D2F840A16E4}"/>
                  </a:ext>
                </a:extLst>
              </p:cNvPr>
              <p:cNvSpPr/>
              <p:nvPr/>
            </p:nvSpPr>
            <p:spPr>
              <a:xfrm>
                <a:off x="2753336" y="4612390"/>
                <a:ext cx="49683" cy="20202"/>
              </a:xfrm>
              <a:custGeom>
                <a:avLst/>
                <a:gdLst/>
                <a:ahLst/>
                <a:cxnLst/>
                <a:rect l="l" t="t" r="r" b="b"/>
                <a:pathLst>
                  <a:path w="1419" h="577" extrusionOk="0">
                    <a:moveTo>
                      <a:pt x="1163" y="106"/>
                    </a:moveTo>
                    <a:cubicBezTo>
                      <a:pt x="1206" y="106"/>
                      <a:pt x="1239" y="113"/>
                      <a:pt x="1264" y="128"/>
                    </a:cubicBezTo>
                    <a:cubicBezTo>
                      <a:pt x="1286" y="138"/>
                      <a:pt x="1297" y="156"/>
                      <a:pt x="1300" y="185"/>
                    </a:cubicBezTo>
                    <a:cubicBezTo>
                      <a:pt x="1307" y="257"/>
                      <a:pt x="1286" y="315"/>
                      <a:pt x="1239" y="358"/>
                    </a:cubicBezTo>
                    <a:cubicBezTo>
                      <a:pt x="1157" y="431"/>
                      <a:pt x="990" y="467"/>
                      <a:pt x="761" y="467"/>
                    </a:cubicBezTo>
                    <a:cubicBezTo>
                      <a:pt x="608" y="467"/>
                      <a:pt x="428" y="451"/>
                      <a:pt x="227" y="418"/>
                    </a:cubicBezTo>
                    <a:cubicBezTo>
                      <a:pt x="539" y="267"/>
                      <a:pt x="952" y="106"/>
                      <a:pt x="1163" y="106"/>
                    </a:cubicBezTo>
                    <a:close/>
                    <a:moveTo>
                      <a:pt x="1170" y="0"/>
                    </a:moveTo>
                    <a:cubicBezTo>
                      <a:pt x="804" y="0"/>
                      <a:pt x="123" y="350"/>
                      <a:pt x="33" y="393"/>
                    </a:cubicBezTo>
                    <a:cubicBezTo>
                      <a:pt x="15" y="404"/>
                      <a:pt x="0" y="426"/>
                      <a:pt x="5" y="451"/>
                    </a:cubicBezTo>
                    <a:cubicBezTo>
                      <a:pt x="8" y="472"/>
                      <a:pt x="26" y="490"/>
                      <a:pt x="48" y="494"/>
                    </a:cubicBezTo>
                    <a:cubicBezTo>
                      <a:pt x="242" y="533"/>
                      <a:pt x="510" y="576"/>
                      <a:pt x="762" y="576"/>
                    </a:cubicBezTo>
                    <a:cubicBezTo>
                      <a:pt x="988" y="576"/>
                      <a:pt x="1193" y="540"/>
                      <a:pt x="1311" y="436"/>
                    </a:cubicBezTo>
                    <a:cubicBezTo>
                      <a:pt x="1386" y="368"/>
                      <a:pt x="1418" y="282"/>
                      <a:pt x="1408" y="174"/>
                    </a:cubicBezTo>
                    <a:cubicBezTo>
                      <a:pt x="1400" y="110"/>
                      <a:pt x="1372" y="63"/>
                      <a:pt x="1318" y="30"/>
                    </a:cubicBezTo>
                    <a:cubicBezTo>
                      <a:pt x="1279" y="9"/>
                      <a:pt x="1229" y="0"/>
                      <a:pt x="1170" y="0"/>
                    </a:cubicBezTo>
                    <a:close/>
                  </a:path>
                </a:pathLst>
              </a:custGeom>
              <a:solidFill>
                <a:srgbClr val="BF9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2" name="Google Shape;456;p6">
                <a:extLst>
                  <a:ext uri="{FF2B5EF4-FFF2-40B4-BE49-F238E27FC236}">
                    <a16:creationId xmlns:a16="http://schemas.microsoft.com/office/drawing/2014/main" id="{ECC8D6CD-4F6D-6EF7-DF08-D4CF3A307E45}"/>
                  </a:ext>
                </a:extLst>
              </p:cNvPr>
              <p:cNvSpPr/>
              <p:nvPr/>
            </p:nvSpPr>
            <p:spPr>
              <a:xfrm>
                <a:off x="2753476" y="4593763"/>
                <a:ext cx="30811" cy="36063"/>
              </a:xfrm>
              <a:custGeom>
                <a:avLst/>
                <a:gdLst/>
                <a:ahLst/>
                <a:cxnLst/>
                <a:rect l="l" t="t" r="r" b="b"/>
                <a:pathLst>
                  <a:path w="880" h="1030" extrusionOk="0">
                    <a:moveTo>
                      <a:pt x="629" y="110"/>
                    </a:moveTo>
                    <a:cubicBezTo>
                      <a:pt x="725" y="121"/>
                      <a:pt x="733" y="161"/>
                      <a:pt x="733" y="171"/>
                    </a:cubicBezTo>
                    <a:cubicBezTo>
                      <a:pt x="758" y="325"/>
                      <a:pt x="395" y="710"/>
                      <a:pt x="119" y="878"/>
                    </a:cubicBezTo>
                    <a:cubicBezTo>
                      <a:pt x="147" y="699"/>
                      <a:pt x="223" y="337"/>
                      <a:pt x="410" y="179"/>
                    </a:cubicBezTo>
                    <a:cubicBezTo>
                      <a:pt x="467" y="132"/>
                      <a:pt x="528" y="110"/>
                      <a:pt x="596" y="110"/>
                    </a:cubicBezTo>
                    <a:close/>
                    <a:moveTo>
                      <a:pt x="599" y="0"/>
                    </a:moveTo>
                    <a:cubicBezTo>
                      <a:pt x="503" y="0"/>
                      <a:pt x="416" y="33"/>
                      <a:pt x="341" y="96"/>
                    </a:cubicBezTo>
                    <a:cubicBezTo>
                      <a:pt x="54" y="333"/>
                      <a:pt x="4" y="943"/>
                      <a:pt x="1" y="968"/>
                    </a:cubicBezTo>
                    <a:cubicBezTo>
                      <a:pt x="1" y="990"/>
                      <a:pt x="8" y="1008"/>
                      <a:pt x="26" y="1019"/>
                    </a:cubicBezTo>
                    <a:cubicBezTo>
                      <a:pt x="33" y="1026"/>
                      <a:pt x="44" y="1029"/>
                      <a:pt x="54" y="1029"/>
                    </a:cubicBezTo>
                    <a:cubicBezTo>
                      <a:pt x="61" y="1029"/>
                      <a:pt x="69" y="1026"/>
                      <a:pt x="76" y="1022"/>
                    </a:cubicBezTo>
                    <a:cubicBezTo>
                      <a:pt x="349" y="900"/>
                      <a:pt x="879" y="412"/>
                      <a:pt x="841" y="157"/>
                    </a:cubicBezTo>
                    <a:cubicBezTo>
                      <a:pt x="829" y="96"/>
                      <a:pt x="786" y="20"/>
                      <a:pt x="639" y="2"/>
                    </a:cubicBezTo>
                    <a:cubicBezTo>
                      <a:pt x="625" y="1"/>
                      <a:pt x="612" y="0"/>
                      <a:pt x="599" y="0"/>
                    </a:cubicBezTo>
                    <a:close/>
                  </a:path>
                </a:pathLst>
              </a:custGeom>
              <a:solidFill>
                <a:srgbClr val="FFD96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3" name="Google Shape;457;p6">
                <a:extLst>
                  <a:ext uri="{FF2B5EF4-FFF2-40B4-BE49-F238E27FC236}">
                    <a16:creationId xmlns:a16="http://schemas.microsoft.com/office/drawing/2014/main" id="{5823C4C3-8746-9AEF-576C-32E0C2A1DF8A}"/>
                  </a:ext>
                </a:extLst>
              </p:cNvPr>
              <p:cNvSpPr/>
              <p:nvPr/>
            </p:nvSpPr>
            <p:spPr>
              <a:xfrm>
                <a:off x="2630301" y="2076522"/>
                <a:ext cx="14005" cy="9138"/>
              </a:xfrm>
              <a:custGeom>
                <a:avLst/>
                <a:gdLst/>
                <a:ahLst/>
                <a:cxnLst/>
                <a:rect l="l" t="t" r="r" b="b"/>
                <a:pathLst>
                  <a:path w="400" h="261" extrusionOk="0">
                    <a:moveTo>
                      <a:pt x="399" y="0"/>
                    </a:moveTo>
                    <a:lnTo>
                      <a:pt x="1" y="219"/>
                    </a:lnTo>
                    <a:cubicBezTo>
                      <a:pt x="46" y="248"/>
                      <a:pt x="87" y="260"/>
                      <a:pt x="125" y="260"/>
                    </a:cubicBezTo>
                    <a:cubicBezTo>
                      <a:pt x="302" y="260"/>
                      <a:pt x="399" y="0"/>
                      <a:pt x="39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4" name="Google Shape;458;p6">
                <a:extLst>
                  <a:ext uri="{FF2B5EF4-FFF2-40B4-BE49-F238E27FC236}">
                    <a16:creationId xmlns:a16="http://schemas.microsoft.com/office/drawing/2014/main" id="{33EC7C27-B7FC-C149-3012-0151A7FA4C93}"/>
                  </a:ext>
                </a:extLst>
              </p:cNvPr>
              <p:cNvSpPr/>
              <p:nvPr/>
            </p:nvSpPr>
            <p:spPr>
              <a:xfrm>
                <a:off x="2470853" y="2821103"/>
                <a:ext cx="346484" cy="35853"/>
              </a:xfrm>
              <a:custGeom>
                <a:avLst/>
                <a:gdLst/>
                <a:ahLst/>
                <a:cxnLst/>
                <a:rect l="l" t="t" r="r" b="b"/>
                <a:pathLst>
                  <a:path w="9896" h="1024" extrusionOk="0">
                    <a:moveTo>
                      <a:pt x="416" y="1"/>
                    </a:moveTo>
                    <a:cubicBezTo>
                      <a:pt x="348" y="1"/>
                      <a:pt x="287" y="30"/>
                      <a:pt x="265" y="73"/>
                    </a:cubicBezTo>
                    <a:lnTo>
                      <a:pt x="32" y="895"/>
                    </a:lnTo>
                    <a:cubicBezTo>
                      <a:pt x="0" y="959"/>
                      <a:pt x="75" y="1024"/>
                      <a:pt x="183" y="1024"/>
                    </a:cubicBezTo>
                    <a:lnTo>
                      <a:pt x="9652" y="1024"/>
                    </a:lnTo>
                    <a:cubicBezTo>
                      <a:pt x="9734" y="1024"/>
                      <a:pt x="9802" y="984"/>
                      <a:pt x="9806" y="931"/>
                    </a:cubicBezTo>
                    <a:lnTo>
                      <a:pt x="9889" y="108"/>
                    </a:lnTo>
                    <a:cubicBezTo>
                      <a:pt x="9895" y="51"/>
                      <a:pt x="9824" y="1"/>
                      <a:pt x="9734" y="1"/>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5" name="Google Shape;459;p6">
                <a:extLst>
                  <a:ext uri="{FF2B5EF4-FFF2-40B4-BE49-F238E27FC236}">
                    <a16:creationId xmlns:a16="http://schemas.microsoft.com/office/drawing/2014/main" id="{00487E2C-051D-A2A5-1F90-1451B7A426DF}"/>
                  </a:ext>
                </a:extLst>
              </p:cNvPr>
              <p:cNvSpPr/>
              <p:nvPr/>
            </p:nvSpPr>
            <p:spPr>
              <a:xfrm>
                <a:off x="2513323" y="2818617"/>
                <a:ext cx="19397" cy="41490"/>
              </a:xfrm>
              <a:custGeom>
                <a:avLst/>
                <a:gdLst/>
                <a:ahLst/>
                <a:cxnLst/>
                <a:rect l="l" t="t" r="r" b="b"/>
                <a:pathLst>
                  <a:path w="554" h="1185" extrusionOk="0">
                    <a:moveTo>
                      <a:pt x="215" y="0"/>
                    </a:moveTo>
                    <a:cubicBezTo>
                      <a:pt x="165" y="0"/>
                      <a:pt x="122" y="25"/>
                      <a:pt x="119" y="58"/>
                    </a:cubicBezTo>
                    <a:lnTo>
                      <a:pt x="3" y="1127"/>
                    </a:lnTo>
                    <a:cubicBezTo>
                      <a:pt x="0" y="1160"/>
                      <a:pt x="36" y="1185"/>
                      <a:pt x="86" y="1185"/>
                    </a:cubicBezTo>
                    <a:lnTo>
                      <a:pt x="338" y="1185"/>
                    </a:lnTo>
                    <a:cubicBezTo>
                      <a:pt x="384" y="1185"/>
                      <a:pt x="431" y="1160"/>
                      <a:pt x="431" y="1127"/>
                    </a:cubicBezTo>
                    <a:lnTo>
                      <a:pt x="550" y="58"/>
                    </a:lnTo>
                    <a:cubicBezTo>
                      <a:pt x="553" y="25"/>
                      <a:pt x="513" y="0"/>
                      <a:pt x="467" y="0"/>
                    </a:cubicBez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7" name="Google Shape;460;p6">
                <a:extLst>
                  <a:ext uri="{FF2B5EF4-FFF2-40B4-BE49-F238E27FC236}">
                    <a16:creationId xmlns:a16="http://schemas.microsoft.com/office/drawing/2014/main" id="{E0144CE0-E75C-C06B-D078-09F7701F57E0}"/>
                  </a:ext>
                </a:extLst>
              </p:cNvPr>
              <p:cNvSpPr/>
              <p:nvPr/>
            </p:nvSpPr>
            <p:spPr>
              <a:xfrm>
                <a:off x="2513323" y="2818617"/>
                <a:ext cx="19257" cy="41490"/>
              </a:xfrm>
              <a:custGeom>
                <a:avLst/>
                <a:gdLst/>
                <a:ahLst/>
                <a:cxnLst/>
                <a:rect l="l" t="t" r="r" b="b"/>
                <a:pathLst>
                  <a:path w="550" h="1185" extrusionOk="0">
                    <a:moveTo>
                      <a:pt x="215" y="0"/>
                    </a:moveTo>
                    <a:cubicBezTo>
                      <a:pt x="165" y="0"/>
                      <a:pt x="122" y="25"/>
                      <a:pt x="119" y="58"/>
                    </a:cubicBezTo>
                    <a:lnTo>
                      <a:pt x="3" y="1127"/>
                    </a:lnTo>
                    <a:lnTo>
                      <a:pt x="3" y="1131"/>
                    </a:lnTo>
                    <a:cubicBezTo>
                      <a:pt x="0" y="1160"/>
                      <a:pt x="40" y="1185"/>
                      <a:pt x="86" y="1185"/>
                    </a:cubicBezTo>
                    <a:lnTo>
                      <a:pt x="338" y="1185"/>
                    </a:lnTo>
                    <a:cubicBezTo>
                      <a:pt x="384" y="1185"/>
                      <a:pt x="431" y="1160"/>
                      <a:pt x="431" y="1127"/>
                    </a:cubicBezTo>
                    <a:lnTo>
                      <a:pt x="550" y="58"/>
                    </a:lnTo>
                    <a:lnTo>
                      <a:pt x="550" y="54"/>
                    </a:lnTo>
                    <a:cubicBezTo>
                      <a:pt x="550" y="25"/>
                      <a:pt x="513" y="0"/>
                      <a:pt x="467" y="0"/>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0" name="Google Shape;461;p6">
                <a:extLst>
                  <a:ext uri="{FF2B5EF4-FFF2-40B4-BE49-F238E27FC236}">
                    <a16:creationId xmlns:a16="http://schemas.microsoft.com/office/drawing/2014/main" id="{F2259C4E-7AC2-AA13-6586-0F66FAE7B8DB}"/>
                  </a:ext>
                </a:extLst>
              </p:cNvPr>
              <p:cNvSpPr/>
              <p:nvPr/>
            </p:nvSpPr>
            <p:spPr>
              <a:xfrm>
                <a:off x="2772348" y="2818617"/>
                <a:ext cx="19467" cy="41490"/>
              </a:xfrm>
              <a:custGeom>
                <a:avLst/>
                <a:gdLst/>
                <a:ahLst/>
                <a:cxnLst/>
                <a:rect l="l" t="t" r="r" b="b"/>
                <a:pathLst>
                  <a:path w="556" h="1185" extrusionOk="0">
                    <a:moveTo>
                      <a:pt x="219" y="0"/>
                    </a:moveTo>
                    <a:cubicBezTo>
                      <a:pt x="168" y="0"/>
                      <a:pt x="125" y="25"/>
                      <a:pt x="122" y="58"/>
                    </a:cubicBezTo>
                    <a:lnTo>
                      <a:pt x="3" y="1127"/>
                    </a:lnTo>
                    <a:cubicBezTo>
                      <a:pt x="0" y="1160"/>
                      <a:pt x="39" y="1185"/>
                      <a:pt x="90" y="1185"/>
                    </a:cubicBezTo>
                    <a:lnTo>
                      <a:pt x="337" y="1185"/>
                    </a:lnTo>
                    <a:cubicBezTo>
                      <a:pt x="388" y="1185"/>
                      <a:pt x="431" y="1160"/>
                      <a:pt x="434" y="1127"/>
                    </a:cubicBezTo>
                    <a:lnTo>
                      <a:pt x="552" y="58"/>
                    </a:lnTo>
                    <a:cubicBezTo>
                      <a:pt x="556" y="25"/>
                      <a:pt x="517" y="0"/>
                      <a:pt x="466" y="0"/>
                    </a:cubicBez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1" name="Google Shape;462;p6">
                <a:extLst>
                  <a:ext uri="{FF2B5EF4-FFF2-40B4-BE49-F238E27FC236}">
                    <a16:creationId xmlns:a16="http://schemas.microsoft.com/office/drawing/2014/main" id="{DF3A37AB-045F-EB66-6663-CE474BC05FAC}"/>
                  </a:ext>
                </a:extLst>
              </p:cNvPr>
              <p:cNvSpPr/>
              <p:nvPr/>
            </p:nvSpPr>
            <p:spPr>
              <a:xfrm>
                <a:off x="2643396" y="2818617"/>
                <a:ext cx="19362" cy="41490"/>
              </a:xfrm>
              <a:custGeom>
                <a:avLst/>
                <a:gdLst/>
                <a:ahLst/>
                <a:cxnLst/>
                <a:rect l="l" t="t" r="r" b="b"/>
                <a:pathLst>
                  <a:path w="553" h="1185" extrusionOk="0">
                    <a:moveTo>
                      <a:pt x="216" y="0"/>
                    </a:moveTo>
                    <a:cubicBezTo>
                      <a:pt x="165" y="0"/>
                      <a:pt x="122" y="25"/>
                      <a:pt x="118" y="58"/>
                    </a:cubicBezTo>
                    <a:lnTo>
                      <a:pt x="4" y="1127"/>
                    </a:lnTo>
                    <a:cubicBezTo>
                      <a:pt x="0" y="1160"/>
                      <a:pt x="36" y="1185"/>
                      <a:pt x="87" y="1185"/>
                    </a:cubicBezTo>
                    <a:lnTo>
                      <a:pt x="337" y="1185"/>
                    </a:lnTo>
                    <a:cubicBezTo>
                      <a:pt x="384" y="1185"/>
                      <a:pt x="431" y="1160"/>
                      <a:pt x="435" y="1127"/>
                    </a:cubicBezTo>
                    <a:lnTo>
                      <a:pt x="549" y="58"/>
                    </a:lnTo>
                    <a:cubicBezTo>
                      <a:pt x="553" y="25"/>
                      <a:pt x="517" y="0"/>
                      <a:pt x="466" y="0"/>
                    </a:cubicBez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9" name="Google Shape;463;p6">
                <a:extLst>
                  <a:ext uri="{FF2B5EF4-FFF2-40B4-BE49-F238E27FC236}">
                    <a16:creationId xmlns:a16="http://schemas.microsoft.com/office/drawing/2014/main" id="{A4B4C233-982C-0342-D110-0B5C689166CE}"/>
                  </a:ext>
                </a:extLst>
              </p:cNvPr>
              <p:cNvSpPr/>
              <p:nvPr/>
            </p:nvSpPr>
            <p:spPr>
              <a:xfrm>
                <a:off x="2475381" y="2091484"/>
                <a:ext cx="1013577" cy="907769"/>
              </a:xfrm>
              <a:custGeom>
                <a:avLst/>
                <a:gdLst/>
                <a:ahLst/>
                <a:cxnLst/>
                <a:rect l="l" t="t" r="r" b="b"/>
                <a:pathLst>
                  <a:path w="28949" h="25927" extrusionOk="0">
                    <a:moveTo>
                      <a:pt x="27853" y="1"/>
                    </a:moveTo>
                    <a:lnTo>
                      <a:pt x="8130" y="5173"/>
                    </a:lnTo>
                    <a:lnTo>
                      <a:pt x="9221" y="6009"/>
                    </a:lnTo>
                    <a:lnTo>
                      <a:pt x="28948" y="837"/>
                    </a:lnTo>
                    <a:lnTo>
                      <a:pt x="27853" y="1"/>
                    </a:lnTo>
                    <a:close/>
                    <a:moveTo>
                      <a:pt x="12606" y="8594"/>
                    </a:moveTo>
                    <a:lnTo>
                      <a:pt x="10908" y="10815"/>
                    </a:lnTo>
                    <a:lnTo>
                      <a:pt x="3163" y="20948"/>
                    </a:lnTo>
                    <a:lnTo>
                      <a:pt x="1" y="25090"/>
                    </a:lnTo>
                    <a:lnTo>
                      <a:pt x="1091" y="25927"/>
                    </a:lnTo>
                    <a:lnTo>
                      <a:pt x="13697" y="9430"/>
                    </a:lnTo>
                    <a:lnTo>
                      <a:pt x="12606" y="8594"/>
                    </a:lnTo>
                    <a:close/>
                  </a:path>
                </a:pathLst>
              </a:custGeom>
              <a:solidFill>
                <a:srgbClr val="323F4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0" name="Google Shape;464;p6">
                <a:extLst>
                  <a:ext uri="{FF2B5EF4-FFF2-40B4-BE49-F238E27FC236}">
                    <a16:creationId xmlns:a16="http://schemas.microsoft.com/office/drawing/2014/main" id="{D3B723C9-8CE7-2E01-8083-85F81E0BB942}"/>
                  </a:ext>
                </a:extLst>
              </p:cNvPr>
              <p:cNvSpPr/>
              <p:nvPr/>
            </p:nvSpPr>
            <p:spPr>
              <a:xfrm>
                <a:off x="2509787" y="2116997"/>
                <a:ext cx="982031" cy="1171798"/>
              </a:xfrm>
              <a:custGeom>
                <a:avLst/>
                <a:gdLst/>
                <a:ahLst/>
                <a:cxnLst/>
                <a:rect l="l" t="t" r="r" b="b"/>
                <a:pathLst>
                  <a:path w="28048" h="33468" extrusionOk="0">
                    <a:moveTo>
                      <a:pt x="27857" y="0"/>
                    </a:moveTo>
                    <a:lnTo>
                      <a:pt x="8130" y="5172"/>
                    </a:lnTo>
                    <a:lnTo>
                      <a:pt x="12606" y="8593"/>
                    </a:lnTo>
                    <a:lnTo>
                      <a:pt x="0" y="25090"/>
                    </a:lnTo>
                    <a:lnTo>
                      <a:pt x="10962" y="33467"/>
                    </a:lnTo>
                    <a:lnTo>
                      <a:pt x="23572" y="16971"/>
                    </a:lnTo>
                    <a:lnTo>
                      <a:pt x="28048" y="20390"/>
                    </a:lnTo>
                    <a:lnTo>
                      <a:pt x="28048" y="20390"/>
                    </a:lnTo>
                    <a:lnTo>
                      <a:pt x="27857" y="0"/>
                    </a:lnTo>
                    <a:close/>
                  </a:path>
                </a:pathLst>
              </a:custGeom>
              <a:solidFill>
                <a:srgbClr val="B3C6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1" name="Google Shape;465;p6">
                <a:extLst>
                  <a:ext uri="{FF2B5EF4-FFF2-40B4-BE49-F238E27FC236}">
                    <a16:creationId xmlns:a16="http://schemas.microsoft.com/office/drawing/2014/main" id="{2342668C-1494-8C5F-5D7E-690A128369EC}"/>
                  </a:ext>
                </a:extLst>
              </p:cNvPr>
              <p:cNvSpPr/>
              <p:nvPr/>
            </p:nvSpPr>
            <p:spPr>
              <a:xfrm>
                <a:off x="3105459" y="2917633"/>
                <a:ext cx="72581" cy="85501"/>
              </a:xfrm>
              <a:custGeom>
                <a:avLst/>
                <a:gdLst/>
                <a:ahLst/>
                <a:cxnLst/>
                <a:rect l="l" t="t" r="r" b="b"/>
                <a:pathLst>
                  <a:path w="2073" h="2442" extrusionOk="0">
                    <a:moveTo>
                      <a:pt x="1375" y="0"/>
                    </a:moveTo>
                    <a:lnTo>
                      <a:pt x="1" y="1486"/>
                    </a:lnTo>
                    <a:lnTo>
                      <a:pt x="539" y="2441"/>
                    </a:lnTo>
                    <a:lnTo>
                      <a:pt x="2072" y="719"/>
                    </a:lnTo>
                    <a:lnTo>
                      <a:pt x="1375"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2" name="Google Shape;466;p6">
                <a:extLst>
                  <a:ext uri="{FF2B5EF4-FFF2-40B4-BE49-F238E27FC236}">
                    <a16:creationId xmlns:a16="http://schemas.microsoft.com/office/drawing/2014/main" id="{132B5860-4EC2-1D62-4B4F-67E490086B05}"/>
                  </a:ext>
                </a:extLst>
              </p:cNvPr>
              <p:cNvSpPr/>
              <p:nvPr/>
            </p:nvSpPr>
            <p:spPr>
              <a:xfrm>
                <a:off x="2592592" y="2194375"/>
                <a:ext cx="843906" cy="1008185"/>
              </a:xfrm>
              <a:custGeom>
                <a:avLst/>
                <a:gdLst/>
                <a:ahLst/>
                <a:cxnLst/>
                <a:rect l="l" t="t" r="r" b="b"/>
                <a:pathLst>
                  <a:path w="24103" h="28795" extrusionOk="0">
                    <a:moveTo>
                      <a:pt x="23213" y="181"/>
                    </a:moveTo>
                    <a:cubicBezTo>
                      <a:pt x="23342" y="181"/>
                      <a:pt x="23468" y="224"/>
                      <a:pt x="23572" y="302"/>
                    </a:cubicBezTo>
                    <a:cubicBezTo>
                      <a:pt x="23715" y="413"/>
                      <a:pt x="23801" y="582"/>
                      <a:pt x="23801" y="766"/>
                    </a:cubicBezTo>
                    <a:lnTo>
                      <a:pt x="23920" y="13475"/>
                    </a:lnTo>
                    <a:cubicBezTo>
                      <a:pt x="23924" y="13705"/>
                      <a:pt x="23801" y="13906"/>
                      <a:pt x="23594" y="14007"/>
                    </a:cubicBezTo>
                    <a:cubicBezTo>
                      <a:pt x="23508" y="14050"/>
                      <a:pt x="23418" y="14071"/>
                      <a:pt x="23328" y="14071"/>
                    </a:cubicBezTo>
                    <a:cubicBezTo>
                      <a:pt x="23203" y="14071"/>
                      <a:pt x="23080" y="14032"/>
                      <a:pt x="22973" y="13949"/>
                    </a:cubicBezTo>
                    <a:lnTo>
                      <a:pt x="21497" y="12822"/>
                    </a:lnTo>
                    <a:cubicBezTo>
                      <a:pt x="21357" y="12715"/>
                      <a:pt x="21192" y="12664"/>
                      <a:pt x="21031" y="12664"/>
                    </a:cubicBezTo>
                    <a:cubicBezTo>
                      <a:pt x="20798" y="12664"/>
                      <a:pt x="20568" y="12768"/>
                      <a:pt x="20417" y="12965"/>
                    </a:cubicBezTo>
                    <a:lnTo>
                      <a:pt x="8637" y="28382"/>
                    </a:lnTo>
                    <a:cubicBezTo>
                      <a:pt x="8519" y="28532"/>
                      <a:pt x="8343" y="28612"/>
                      <a:pt x="8166" y="28612"/>
                    </a:cubicBezTo>
                    <a:cubicBezTo>
                      <a:pt x="8041" y="28612"/>
                      <a:pt x="7916" y="28572"/>
                      <a:pt x="7808" y="28493"/>
                    </a:cubicBezTo>
                    <a:lnTo>
                      <a:pt x="511" y="22915"/>
                    </a:lnTo>
                    <a:cubicBezTo>
                      <a:pt x="252" y="22718"/>
                      <a:pt x="202" y="22348"/>
                      <a:pt x="400" y="22090"/>
                    </a:cubicBezTo>
                    <a:lnTo>
                      <a:pt x="12183" y="6673"/>
                    </a:lnTo>
                    <a:cubicBezTo>
                      <a:pt x="12438" y="6336"/>
                      <a:pt x="12374" y="5852"/>
                      <a:pt x="12036" y="5593"/>
                    </a:cubicBezTo>
                    <a:lnTo>
                      <a:pt x="10561" y="4462"/>
                    </a:lnTo>
                    <a:cubicBezTo>
                      <a:pt x="10378" y="4323"/>
                      <a:pt x="10295" y="4107"/>
                      <a:pt x="10341" y="3881"/>
                    </a:cubicBezTo>
                    <a:cubicBezTo>
                      <a:pt x="10384" y="3655"/>
                      <a:pt x="10546" y="3483"/>
                      <a:pt x="10769" y="3425"/>
                    </a:cubicBezTo>
                    <a:lnTo>
                      <a:pt x="23062" y="202"/>
                    </a:lnTo>
                    <a:cubicBezTo>
                      <a:pt x="23112" y="188"/>
                      <a:pt x="23163" y="181"/>
                      <a:pt x="23213" y="181"/>
                    </a:cubicBezTo>
                    <a:close/>
                    <a:moveTo>
                      <a:pt x="23213" y="1"/>
                    </a:moveTo>
                    <a:cubicBezTo>
                      <a:pt x="23148" y="1"/>
                      <a:pt x="23084" y="9"/>
                      <a:pt x="23016" y="26"/>
                    </a:cubicBezTo>
                    <a:lnTo>
                      <a:pt x="10722" y="3249"/>
                    </a:lnTo>
                    <a:cubicBezTo>
                      <a:pt x="10435" y="3325"/>
                      <a:pt x="10220" y="3554"/>
                      <a:pt x="10162" y="3845"/>
                    </a:cubicBezTo>
                    <a:cubicBezTo>
                      <a:pt x="10105" y="4136"/>
                      <a:pt x="10217" y="4427"/>
                      <a:pt x="10449" y="4606"/>
                    </a:cubicBezTo>
                    <a:lnTo>
                      <a:pt x="11928" y="5737"/>
                    </a:lnTo>
                    <a:cubicBezTo>
                      <a:pt x="12187" y="5934"/>
                      <a:pt x="12237" y="6304"/>
                      <a:pt x="12039" y="6562"/>
                    </a:cubicBezTo>
                    <a:lnTo>
                      <a:pt x="256" y="21979"/>
                    </a:lnTo>
                    <a:cubicBezTo>
                      <a:pt x="1" y="22315"/>
                      <a:pt x="65" y="22800"/>
                      <a:pt x="403" y="23059"/>
                    </a:cubicBezTo>
                    <a:lnTo>
                      <a:pt x="7700" y="28637"/>
                    </a:lnTo>
                    <a:cubicBezTo>
                      <a:pt x="7836" y="28741"/>
                      <a:pt x="8002" y="28794"/>
                      <a:pt x="8166" y="28794"/>
                    </a:cubicBezTo>
                    <a:cubicBezTo>
                      <a:pt x="8396" y="28794"/>
                      <a:pt x="8626" y="28690"/>
                      <a:pt x="8780" y="28489"/>
                    </a:cubicBezTo>
                    <a:lnTo>
                      <a:pt x="20561" y="13073"/>
                    </a:lnTo>
                    <a:cubicBezTo>
                      <a:pt x="20675" y="12922"/>
                      <a:pt x="20851" y="12844"/>
                      <a:pt x="21031" y="12844"/>
                    </a:cubicBezTo>
                    <a:cubicBezTo>
                      <a:pt x="21152" y="12844"/>
                      <a:pt x="21278" y="12883"/>
                      <a:pt x="21386" y="12965"/>
                    </a:cubicBezTo>
                    <a:lnTo>
                      <a:pt x="22865" y="14093"/>
                    </a:lnTo>
                    <a:cubicBezTo>
                      <a:pt x="23001" y="14196"/>
                      <a:pt x="23166" y="14251"/>
                      <a:pt x="23332" y="14251"/>
                    </a:cubicBezTo>
                    <a:cubicBezTo>
                      <a:pt x="23446" y="14251"/>
                      <a:pt x="23564" y="14226"/>
                      <a:pt x="23676" y="14171"/>
                    </a:cubicBezTo>
                    <a:cubicBezTo>
                      <a:pt x="23942" y="14039"/>
                      <a:pt x="24103" y="13770"/>
                      <a:pt x="24103" y="13475"/>
                    </a:cubicBezTo>
                    <a:lnTo>
                      <a:pt x="23985" y="766"/>
                    </a:lnTo>
                    <a:cubicBezTo>
                      <a:pt x="23981" y="525"/>
                      <a:pt x="23870" y="306"/>
                      <a:pt x="23680" y="159"/>
                    </a:cubicBezTo>
                    <a:cubicBezTo>
                      <a:pt x="23543" y="55"/>
                      <a:pt x="23382" y="1"/>
                      <a:pt x="23213" y="1"/>
                    </a:cubicBezTo>
                    <a:close/>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3" name="Google Shape;467;p6">
                <a:extLst>
                  <a:ext uri="{FF2B5EF4-FFF2-40B4-BE49-F238E27FC236}">
                    <a16:creationId xmlns:a16="http://schemas.microsoft.com/office/drawing/2014/main" id="{F26871FE-B2FA-05E4-2458-69344657A488}"/>
                  </a:ext>
                </a:extLst>
              </p:cNvPr>
              <p:cNvSpPr/>
              <p:nvPr/>
            </p:nvSpPr>
            <p:spPr>
              <a:xfrm>
                <a:off x="2614090" y="2645304"/>
                <a:ext cx="70060" cy="105878"/>
              </a:xfrm>
              <a:custGeom>
                <a:avLst/>
                <a:gdLst/>
                <a:ahLst/>
                <a:cxnLst/>
                <a:rect l="l" t="t" r="r" b="b"/>
                <a:pathLst>
                  <a:path w="2001" h="3024" extrusionOk="0">
                    <a:moveTo>
                      <a:pt x="1343" y="0"/>
                    </a:moveTo>
                    <a:lnTo>
                      <a:pt x="1" y="2046"/>
                    </a:lnTo>
                    <a:lnTo>
                      <a:pt x="76" y="2980"/>
                    </a:lnTo>
                    <a:cubicBezTo>
                      <a:pt x="178" y="3010"/>
                      <a:pt x="283" y="3023"/>
                      <a:pt x="386" y="3023"/>
                    </a:cubicBezTo>
                    <a:cubicBezTo>
                      <a:pt x="1199" y="3023"/>
                      <a:pt x="2000" y="2208"/>
                      <a:pt x="2000" y="2208"/>
                    </a:cubicBezTo>
                    <a:lnTo>
                      <a:pt x="1343"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4" name="Google Shape;468;p6">
                <a:extLst>
                  <a:ext uri="{FF2B5EF4-FFF2-40B4-BE49-F238E27FC236}">
                    <a16:creationId xmlns:a16="http://schemas.microsoft.com/office/drawing/2014/main" id="{82123B15-B658-1AFE-10EE-E2F6C19DD279}"/>
                  </a:ext>
                </a:extLst>
              </p:cNvPr>
              <p:cNvSpPr/>
              <p:nvPr/>
            </p:nvSpPr>
            <p:spPr>
              <a:xfrm>
                <a:off x="2359722" y="2457075"/>
                <a:ext cx="287488" cy="370957"/>
              </a:xfrm>
              <a:custGeom>
                <a:avLst/>
                <a:gdLst/>
                <a:ahLst/>
                <a:cxnLst/>
                <a:rect l="l" t="t" r="r" b="b"/>
                <a:pathLst>
                  <a:path w="8211" h="10595" extrusionOk="0">
                    <a:moveTo>
                      <a:pt x="1882" y="8579"/>
                    </a:moveTo>
                    <a:cubicBezTo>
                      <a:pt x="1885" y="8579"/>
                      <a:pt x="1888" y="8580"/>
                      <a:pt x="1892" y="8582"/>
                    </a:cubicBezTo>
                    <a:cubicBezTo>
                      <a:pt x="1905" y="8585"/>
                      <a:pt x="1922" y="8593"/>
                      <a:pt x="1940" y="8605"/>
                    </a:cubicBezTo>
                    <a:lnTo>
                      <a:pt x="1940" y="8605"/>
                    </a:lnTo>
                    <a:cubicBezTo>
                      <a:pt x="1919" y="8600"/>
                      <a:pt x="1902" y="8594"/>
                      <a:pt x="1892" y="8589"/>
                    </a:cubicBezTo>
                    <a:cubicBezTo>
                      <a:pt x="1877" y="8584"/>
                      <a:pt x="1877" y="8579"/>
                      <a:pt x="1882" y="8579"/>
                    </a:cubicBezTo>
                    <a:close/>
                    <a:moveTo>
                      <a:pt x="877" y="0"/>
                    </a:moveTo>
                    <a:cubicBezTo>
                      <a:pt x="701" y="1360"/>
                      <a:pt x="554" y="2724"/>
                      <a:pt x="421" y="4092"/>
                    </a:cubicBezTo>
                    <a:cubicBezTo>
                      <a:pt x="277" y="5455"/>
                      <a:pt x="156" y="6823"/>
                      <a:pt x="44" y="8191"/>
                    </a:cubicBezTo>
                    <a:lnTo>
                      <a:pt x="22" y="8446"/>
                    </a:lnTo>
                    <a:lnTo>
                      <a:pt x="8" y="8618"/>
                    </a:lnTo>
                    <a:cubicBezTo>
                      <a:pt x="5" y="8686"/>
                      <a:pt x="1" y="8765"/>
                      <a:pt x="8" y="8847"/>
                    </a:cubicBezTo>
                    <a:cubicBezTo>
                      <a:pt x="12" y="9005"/>
                      <a:pt x="37" y="9192"/>
                      <a:pt x="98" y="9382"/>
                    </a:cubicBezTo>
                    <a:cubicBezTo>
                      <a:pt x="163" y="9576"/>
                      <a:pt x="267" y="9781"/>
                      <a:pt x="414" y="9953"/>
                    </a:cubicBezTo>
                    <a:cubicBezTo>
                      <a:pt x="561" y="10125"/>
                      <a:pt x="737" y="10258"/>
                      <a:pt x="909" y="10351"/>
                    </a:cubicBezTo>
                    <a:cubicBezTo>
                      <a:pt x="1074" y="10434"/>
                      <a:pt x="1243" y="10495"/>
                      <a:pt x="1387" y="10527"/>
                    </a:cubicBezTo>
                    <a:cubicBezTo>
                      <a:pt x="1621" y="10580"/>
                      <a:pt x="1820" y="10594"/>
                      <a:pt x="2005" y="10594"/>
                    </a:cubicBezTo>
                    <a:cubicBezTo>
                      <a:pt x="2058" y="10594"/>
                      <a:pt x="2110" y="10593"/>
                      <a:pt x="2162" y="10591"/>
                    </a:cubicBezTo>
                    <a:cubicBezTo>
                      <a:pt x="2618" y="10566"/>
                      <a:pt x="3005" y="10484"/>
                      <a:pt x="3375" y="10384"/>
                    </a:cubicBezTo>
                    <a:cubicBezTo>
                      <a:pt x="3741" y="10280"/>
                      <a:pt x="4089" y="10161"/>
                      <a:pt x="4430" y="10031"/>
                    </a:cubicBezTo>
                    <a:cubicBezTo>
                      <a:pt x="5780" y="9493"/>
                      <a:pt x="7011" y="8851"/>
                      <a:pt x="8210" y="8093"/>
                    </a:cubicBezTo>
                    <a:lnTo>
                      <a:pt x="7679" y="7078"/>
                    </a:lnTo>
                    <a:cubicBezTo>
                      <a:pt x="7057" y="7314"/>
                      <a:pt x="6418" y="7555"/>
                      <a:pt x="5787" y="7774"/>
                    </a:cubicBezTo>
                    <a:cubicBezTo>
                      <a:pt x="5155" y="7997"/>
                      <a:pt x="4516" y="8197"/>
                      <a:pt x="3888" y="8356"/>
                    </a:cubicBezTo>
                    <a:cubicBezTo>
                      <a:pt x="3576" y="8438"/>
                      <a:pt x="3264" y="8510"/>
                      <a:pt x="2962" y="8560"/>
                    </a:cubicBezTo>
                    <a:cubicBezTo>
                      <a:pt x="2704" y="8603"/>
                      <a:pt x="2448" y="8634"/>
                      <a:pt x="2233" y="8634"/>
                    </a:cubicBezTo>
                    <a:cubicBezTo>
                      <a:pt x="2200" y="8634"/>
                      <a:pt x="2168" y="8633"/>
                      <a:pt x="2137" y="8632"/>
                    </a:cubicBezTo>
                    <a:cubicBezTo>
                      <a:pt x="2129" y="8631"/>
                      <a:pt x="2120" y="8630"/>
                      <a:pt x="2112" y="8630"/>
                    </a:cubicBezTo>
                    <a:lnTo>
                      <a:pt x="2112" y="8630"/>
                    </a:lnTo>
                    <a:lnTo>
                      <a:pt x="2140" y="8431"/>
                    </a:lnTo>
                    <a:cubicBezTo>
                      <a:pt x="2338" y="7074"/>
                      <a:pt x="2528" y="5714"/>
                      <a:pt x="2697" y="4350"/>
                    </a:cubicBezTo>
                    <a:cubicBezTo>
                      <a:pt x="2873" y="2989"/>
                      <a:pt x="3037" y="1626"/>
                      <a:pt x="3178" y="262"/>
                    </a:cubicBezTo>
                    <a:lnTo>
                      <a:pt x="877"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5" name="Google Shape;469;p6">
                <a:extLst>
                  <a:ext uri="{FF2B5EF4-FFF2-40B4-BE49-F238E27FC236}">
                    <a16:creationId xmlns:a16="http://schemas.microsoft.com/office/drawing/2014/main" id="{8765DB87-9378-64B2-8D1F-01394EFFD53F}"/>
                  </a:ext>
                </a:extLst>
              </p:cNvPr>
              <p:cNvSpPr/>
              <p:nvPr/>
            </p:nvSpPr>
            <p:spPr>
              <a:xfrm>
                <a:off x="2356851" y="2359775"/>
                <a:ext cx="170931" cy="212176"/>
              </a:xfrm>
              <a:custGeom>
                <a:avLst/>
                <a:gdLst/>
                <a:ahLst/>
                <a:cxnLst/>
                <a:rect l="l" t="t" r="r" b="b"/>
                <a:pathLst>
                  <a:path w="4882" h="6060" extrusionOk="0">
                    <a:moveTo>
                      <a:pt x="2366" y="0"/>
                    </a:moveTo>
                    <a:cubicBezTo>
                      <a:pt x="2255" y="0"/>
                      <a:pt x="2142" y="16"/>
                      <a:pt x="2029" y="51"/>
                    </a:cubicBezTo>
                    <a:cubicBezTo>
                      <a:pt x="1109" y="331"/>
                      <a:pt x="1" y="3503"/>
                      <a:pt x="1" y="3503"/>
                    </a:cubicBezTo>
                    <a:lnTo>
                      <a:pt x="3576" y="6059"/>
                    </a:lnTo>
                    <a:cubicBezTo>
                      <a:pt x="3576" y="6059"/>
                      <a:pt x="4882" y="3410"/>
                      <a:pt x="4494" y="2219"/>
                    </a:cubicBezTo>
                    <a:cubicBezTo>
                      <a:pt x="4136" y="1114"/>
                      <a:pt x="3291" y="0"/>
                      <a:pt x="236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6" name="Google Shape;470;p6">
                <a:extLst>
                  <a:ext uri="{FF2B5EF4-FFF2-40B4-BE49-F238E27FC236}">
                    <a16:creationId xmlns:a16="http://schemas.microsoft.com/office/drawing/2014/main" id="{B2A6E04E-D7E9-D71B-8323-8BFFDF29D5D2}"/>
                  </a:ext>
                </a:extLst>
              </p:cNvPr>
              <p:cNvSpPr/>
              <p:nvPr/>
            </p:nvSpPr>
            <p:spPr>
              <a:xfrm>
                <a:off x="2348168" y="2472376"/>
                <a:ext cx="146702" cy="110640"/>
              </a:xfrm>
              <a:custGeom>
                <a:avLst/>
                <a:gdLst/>
                <a:ahLst/>
                <a:cxnLst/>
                <a:rect l="l" t="t" r="r" b="b"/>
                <a:pathLst>
                  <a:path w="4190" h="3160" extrusionOk="0">
                    <a:moveTo>
                      <a:pt x="83" y="1"/>
                    </a:moveTo>
                    <a:lnTo>
                      <a:pt x="1" y="370"/>
                    </a:lnTo>
                    <a:lnTo>
                      <a:pt x="3856" y="3160"/>
                    </a:lnTo>
                    <a:lnTo>
                      <a:pt x="4190" y="2786"/>
                    </a:lnTo>
                    <a:lnTo>
                      <a:pt x="8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7" name="Google Shape;471;p6">
                <a:extLst>
                  <a:ext uri="{FF2B5EF4-FFF2-40B4-BE49-F238E27FC236}">
                    <a16:creationId xmlns:a16="http://schemas.microsoft.com/office/drawing/2014/main" id="{FA758484-4712-0700-9BF9-8EBED7AA955B}"/>
                  </a:ext>
                </a:extLst>
              </p:cNvPr>
              <p:cNvSpPr/>
              <p:nvPr/>
            </p:nvSpPr>
            <p:spPr>
              <a:xfrm>
                <a:off x="2661112" y="2623946"/>
                <a:ext cx="78953" cy="98700"/>
              </a:xfrm>
              <a:custGeom>
                <a:avLst/>
                <a:gdLst/>
                <a:ahLst/>
                <a:cxnLst/>
                <a:rect l="l" t="t" r="r" b="b"/>
                <a:pathLst>
                  <a:path w="2255" h="2819" extrusionOk="0">
                    <a:moveTo>
                      <a:pt x="1802" y="0"/>
                    </a:moveTo>
                    <a:lnTo>
                      <a:pt x="0" y="610"/>
                    </a:lnTo>
                    <a:lnTo>
                      <a:pt x="657" y="2818"/>
                    </a:lnTo>
                    <a:lnTo>
                      <a:pt x="2254" y="1881"/>
                    </a:lnTo>
                    <a:lnTo>
                      <a:pt x="1802"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graphicFrame>
        <p:nvGraphicFramePr>
          <p:cNvPr id="263" name="Textfeld 1">
            <a:extLst>
              <a:ext uri="{FF2B5EF4-FFF2-40B4-BE49-F238E27FC236}">
                <a16:creationId xmlns:a16="http://schemas.microsoft.com/office/drawing/2014/main" id="{CA3A2876-DBBA-708A-1264-810D8D962179}"/>
              </a:ext>
            </a:extLst>
          </p:cNvPr>
          <p:cNvGraphicFramePr/>
          <p:nvPr>
            <p:extLst>
              <p:ext uri="{D42A27DB-BD31-4B8C-83A1-F6EECF244321}">
                <p14:modId xmlns:p14="http://schemas.microsoft.com/office/powerpoint/2010/main" val="3960643260"/>
              </p:ext>
            </p:extLst>
          </p:nvPr>
        </p:nvGraphicFramePr>
        <p:xfrm>
          <a:off x="3686828" y="1315697"/>
          <a:ext cx="8560071" cy="43802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83231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5">
          <a:extLst>
            <a:ext uri="{FF2B5EF4-FFF2-40B4-BE49-F238E27FC236}">
              <a16:creationId xmlns:a16="http://schemas.microsoft.com/office/drawing/2014/main" id="{4EEF0299-339F-80DC-9DC4-2FB9D90C8E6D}"/>
            </a:ext>
          </a:extLst>
        </p:cNvPr>
        <p:cNvGrpSpPr/>
        <p:nvPr/>
      </p:nvGrpSpPr>
      <p:grpSpPr>
        <a:xfrm>
          <a:off x="0" y="0"/>
          <a:ext cx="0" cy="0"/>
          <a:chOff x="0" y="0"/>
          <a:chExt cx="0" cy="0"/>
        </a:xfrm>
      </p:grpSpPr>
      <p:grpSp>
        <p:nvGrpSpPr>
          <p:cNvPr id="253" name="Group 252">
            <a:extLst>
              <a:ext uri="{FF2B5EF4-FFF2-40B4-BE49-F238E27FC236}">
                <a16:creationId xmlns:a16="http://schemas.microsoft.com/office/drawing/2014/main" id="{477139C9-9B4B-B22D-11C8-2EF99686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54" name="Rectangle 253">
              <a:extLst>
                <a:ext uri="{FF2B5EF4-FFF2-40B4-BE49-F238E27FC236}">
                  <a16:creationId xmlns:a16="http://schemas.microsoft.com/office/drawing/2014/main" id="{AB4E52C1-EF67-E2DC-7293-67C1AB78B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8D72934C-4775-2B29-FD3F-280F50B47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Google Shape;198;p4">
            <a:extLst>
              <a:ext uri="{FF2B5EF4-FFF2-40B4-BE49-F238E27FC236}">
                <a16:creationId xmlns:a16="http://schemas.microsoft.com/office/drawing/2014/main" id="{A7460521-128B-0513-A642-86F896A64089}"/>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5A8D07BC-F716-0C38-5429-51AB3B902092}"/>
              </a:ext>
            </a:extLst>
          </p:cNvPr>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2F27A3BA-DC59-EBDF-4A14-31EE64C27F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2AA0E2D7-5662-4A54-04C9-71E88902B75D}"/>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3BA714F1-595F-525A-4D1A-0A057A2C6C73}"/>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AF70330E-FD6C-5CE7-D63E-02E60F2958BF}"/>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bg1"/>
                </a:solidFill>
                <a:latin typeface="Century Gothic" panose="020B0502020202020204" pitchFamily="34" charset="0"/>
                <a:ea typeface="Calibri"/>
                <a:cs typeface="Calibri" panose="020F0502020204030204" pitchFamily="34" charset="0"/>
                <a:sym typeface="Calibri"/>
              </a:rPr>
              <a:t>TYPES OF BORROWING YOU SHOULD AVOID</a:t>
            </a:r>
            <a:endParaRPr sz="3200" dirty="0">
              <a:solidFill>
                <a:schemeClr val="bg1"/>
              </a:solidFill>
              <a:latin typeface="Century Gothic" panose="020B0502020202020204" pitchFamily="34" charset="0"/>
              <a:ea typeface="Calibri"/>
              <a:cs typeface="Calibri" panose="020F0502020204030204" pitchFamily="34" charset="0"/>
              <a:sym typeface="Calibri"/>
            </a:endParaRPr>
          </a:p>
        </p:txBody>
      </p:sp>
      <p:sp>
        <p:nvSpPr>
          <p:cNvPr id="14" name="Textfeld 13">
            <a:extLst>
              <a:ext uri="{FF2B5EF4-FFF2-40B4-BE49-F238E27FC236}">
                <a16:creationId xmlns:a16="http://schemas.microsoft.com/office/drawing/2014/main" id="{CC71CB44-CDED-B5B5-B4A2-61CFE6AFDE77}"/>
              </a:ext>
            </a:extLst>
          </p:cNvPr>
          <p:cNvSpPr txBox="1"/>
          <p:nvPr/>
        </p:nvSpPr>
        <p:spPr>
          <a:xfrm>
            <a:off x="306634" y="1658482"/>
            <a:ext cx="11550020" cy="4431983"/>
          </a:xfrm>
          <a:prstGeom prst="rect">
            <a:avLst/>
          </a:prstGeom>
          <a:noFill/>
        </p:spPr>
        <p:txBody>
          <a:bodyPr wrap="square" rtlCol="0">
            <a:spAutoFit/>
          </a:bodyPr>
          <a:lstStyle/>
          <a:p>
            <a:r>
              <a:rPr lang="de-AT" sz="2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2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Payday</a:t>
            </a:r>
            <a:r>
              <a:rPr lang="de-AT" sz="2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r>
              <a:rPr lang="de-AT" sz="2200" dirty="0" err="1">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loans</a:t>
            </a:r>
            <a:endParaRPr lang="de-AT" sz="2200" dirty="0">
              <a:latin typeface="Century Gothic" panose="020B0502020202020204" pitchFamily="34" charset="0"/>
              <a:ea typeface="Calibri" panose="020F0502020204030204" pitchFamily="34" charset="0"/>
              <a:cs typeface="Times New Roman" panose="02020603050405020304" pitchFamily="18" charset="0"/>
            </a:endParaRPr>
          </a:p>
          <a:p>
            <a:pPr marL="342900" lvl="3" indent="-342900">
              <a:buFont typeface="Arial" panose="020B0604020202020204" pitchFamily="34" charset="0"/>
              <a:buChar char="•"/>
            </a:pPr>
            <a:r>
              <a:rPr lang="en-US" sz="2200" dirty="0">
                <a:latin typeface="Century Gothic" panose="020B0502020202020204" pitchFamily="34" charset="0"/>
                <a:cs typeface="Times New Roman" panose="02020603050405020304" pitchFamily="18" charset="0"/>
              </a:rPr>
              <a:t>Small, short-term loans with high interest rates.</a:t>
            </a:r>
          </a:p>
          <a:p>
            <a:pPr marL="342900" lvl="3" indent="-342900">
              <a:buFont typeface="Arial" panose="020B0604020202020204" pitchFamily="34" charset="0"/>
              <a:buChar char="•"/>
            </a:pPr>
            <a:r>
              <a:rPr lang="en-US" sz="2200" dirty="0">
                <a:latin typeface="Century Gothic" panose="020B0502020202020204" pitchFamily="34" charset="0"/>
                <a:cs typeface="Times New Roman" panose="02020603050405020304" pitchFamily="18" charset="0"/>
              </a:rPr>
              <a:t>Often lead to paying back significantly more than the borrowed amount.</a:t>
            </a:r>
          </a:p>
          <a:p>
            <a:pPr marL="342900" lvl="3" indent="-342900">
              <a:buFont typeface="Arial" panose="020B0604020202020204" pitchFamily="34" charset="0"/>
              <a:buChar char="•"/>
            </a:pPr>
            <a:r>
              <a:rPr lang="en-US" sz="2200" dirty="0">
                <a:latin typeface="Century Gothic" panose="020B0502020202020204" pitchFamily="34" charset="0"/>
                <a:cs typeface="Times New Roman" panose="02020603050405020304" pitchFamily="18" charset="0"/>
              </a:rPr>
              <a:t>Can create a cycle of debt due to high repayment amounts</a:t>
            </a:r>
            <a:r>
              <a:rPr lang="en-US" sz="2200" b="0" i="0" dirty="0">
                <a:solidFill>
                  <a:srgbClr val="0D0D0D"/>
                </a:solidFill>
                <a:effectLst/>
                <a:latin typeface="Söhne"/>
              </a:rPr>
              <a:t>.</a:t>
            </a:r>
          </a:p>
          <a:p>
            <a:endParaRPr lang="de-AT" sz="2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r>
              <a:rPr lang="de-AT" sz="2200" dirty="0">
                <a:latin typeface="Century Gothic" panose="020B0502020202020204" pitchFamily="34" charset="0"/>
                <a:ea typeface="Calibri" panose="020F0502020204030204" pitchFamily="34" charset="0"/>
                <a:cs typeface="Times New Roman" panose="02020603050405020304" pitchFamily="18" charset="0"/>
              </a:rPr>
              <a:t>- Buy </a:t>
            </a:r>
            <a:r>
              <a:rPr lang="de-AT" sz="2200" dirty="0" err="1">
                <a:latin typeface="Century Gothic" panose="020B0502020202020204" pitchFamily="34" charset="0"/>
                <a:ea typeface="Calibri" panose="020F0502020204030204" pitchFamily="34" charset="0"/>
                <a:cs typeface="Times New Roman" panose="02020603050405020304" pitchFamily="18" charset="0"/>
              </a:rPr>
              <a:t>now</a:t>
            </a:r>
            <a:r>
              <a:rPr lang="de-AT" sz="2200" dirty="0">
                <a:latin typeface="Century Gothic" panose="020B0502020202020204" pitchFamily="34" charset="0"/>
                <a:ea typeface="Calibri" panose="020F0502020204030204" pitchFamily="34" charset="0"/>
                <a:cs typeface="Times New Roman" panose="02020603050405020304" pitchFamily="18" charset="0"/>
              </a:rPr>
              <a:t>, </a:t>
            </a:r>
            <a:r>
              <a:rPr lang="de-AT" sz="2200" dirty="0" err="1">
                <a:latin typeface="Century Gothic" panose="020B0502020202020204" pitchFamily="34" charset="0"/>
                <a:ea typeface="Calibri" panose="020F0502020204030204" pitchFamily="34" charset="0"/>
                <a:cs typeface="Times New Roman" panose="02020603050405020304" pitchFamily="18" charset="0"/>
              </a:rPr>
              <a:t>pay</a:t>
            </a:r>
            <a:r>
              <a:rPr lang="de-AT" sz="2200" dirty="0">
                <a:latin typeface="Century Gothic" panose="020B0502020202020204" pitchFamily="34" charset="0"/>
                <a:ea typeface="Calibri" panose="020F0502020204030204" pitchFamily="34" charset="0"/>
                <a:cs typeface="Times New Roman" panose="02020603050405020304" pitchFamily="18" charset="0"/>
              </a:rPr>
              <a:t> </a:t>
            </a:r>
            <a:r>
              <a:rPr lang="de-AT" sz="2200" dirty="0" err="1">
                <a:latin typeface="Century Gothic" panose="020B0502020202020204" pitchFamily="34" charset="0"/>
                <a:ea typeface="Calibri" panose="020F0502020204030204" pitchFamily="34" charset="0"/>
                <a:cs typeface="Times New Roman" panose="02020603050405020304" pitchFamily="18" charset="0"/>
              </a:rPr>
              <a:t>later</a:t>
            </a:r>
            <a:r>
              <a:rPr lang="de-AT" sz="2200" dirty="0">
                <a:latin typeface="Century Gothic" panose="020B0502020202020204" pitchFamily="34" charset="0"/>
                <a:ea typeface="Calibri" panose="020F0502020204030204" pitchFamily="34" charset="0"/>
                <a:cs typeface="Times New Roman" panose="02020603050405020304" pitchFamily="18" charset="0"/>
              </a:rPr>
              <a:t> </a:t>
            </a:r>
            <a:r>
              <a:rPr lang="de-AT" sz="2200" dirty="0" err="1">
                <a:latin typeface="Century Gothic" panose="020B0502020202020204" pitchFamily="34" charset="0"/>
                <a:ea typeface="Calibri" panose="020F0502020204030204" pitchFamily="34" charset="0"/>
                <a:cs typeface="Times New Roman" panose="02020603050405020304" pitchFamily="18" charset="0"/>
              </a:rPr>
              <a:t>services</a:t>
            </a:r>
            <a:r>
              <a:rPr lang="de-AT" sz="2200" dirty="0">
                <a:latin typeface="Century Gothic" panose="020B0502020202020204" pitchFamily="34" charset="0"/>
                <a:ea typeface="Calibri" panose="020F0502020204030204" pitchFamily="34" charset="0"/>
                <a:cs typeface="Times New Roman" panose="02020603050405020304" pitchFamily="18" charset="0"/>
              </a:rPr>
              <a:t> </a:t>
            </a:r>
          </a:p>
          <a:p>
            <a:pPr marL="342900" lvl="3" indent="-342900">
              <a:buFont typeface="Arial" panose="020B0604020202020204" pitchFamily="34" charset="0"/>
              <a:buChar char="•"/>
            </a:pPr>
            <a:r>
              <a:rPr lang="en-US" sz="2200" dirty="0">
                <a:latin typeface="Century Gothic" panose="020B0502020202020204" pitchFamily="34" charset="0"/>
                <a:cs typeface="Times New Roman" panose="02020603050405020304" pitchFamily="18" charset="0"/>
              </a:rPr>
              <a:t>Allow deferred or installment payments for purchases.</a:t>
            </a:r>
          </a:p>
          <a:p>
            <a:pPr marL="342900" lvl="3" indent="-342900">
              <a:buFont typeface="Arial" panose="020B0604020202020204" pitchFamily="34" charset="0"/>
              <a:buChar char="•"/>
            </a:pPr>
            <a:r>
              <a:rPr lang="en-US" sz="2200" dirty="0">
                <a:latin typeface="Century Gothic" panose="020B0502020202020204" pitchFamily="34" charset="0"/>
                <a:cs typeface="Times New Roman" panose="02020603050405020304" pitchFamily="18" charset="0"/>
              </a:rPr>
              <a:t>Can complicate budgeting and financial planning.</a:t>
            </a:r>
          </a:p>
          <a:p>
            <a:pPr marL="342900" lvl="3" indent="-342900">
              <a:buFont typeface="Arial" panose="020B0604020202020204" pitchFamily="34" charset="0"/>
              <a:buChar char="•"/>
            </a:pPr>
            <a:r>
              <a:rPr lang="en-US" sz="2200" dirty="0">
                <a:latin typeface="Century Gothic" panose="020B0502020202020204" pitchFamily="34" charset="0"/>
                <a:cs typeface="Times New Roman" panose="02020603050405020304" pitchFamily="18" charset="0"/>
              </a:rPr>
              <a:t>Missed payments may impact creditworthiness and result in collections accounts</a:t>
            </a:r>
            <a:r>
              <a:rPr lang="en-US" sz="2800" b="0" i="0" dirty="0">
                <a:solidFill>
                  <a:srgbClr val="0D0D0D"/>
                </a:solidFill>
                <a:effectLst/>
                <a:latin typeface="Söhne"/>
              </a:rPr>
              <a:t>.</a:t>
            </a:r>
          </a:p>
          <a:p>
            <a:endPar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endParaRPr lang="de-AT" sz="2000" dirty="0">
              <a:effectLst/>
              <a:latin typeface="Century Gothic" panose="020B0502020202020204" pitchFamily="34" charset="0"/>
              <a:ea typeface="Calibri" panose="020F0502020204030204" pitchFamily="34" charset="0"/>
              <a:cs typeface="Times New Roman" panose="02020603050405020304" pitchFamily="18" charset="0"/>
            </a:endParaRPr>
          </a:p>
          <a:p>
            <a:r>
              <a:rPr lang="de-AT" sz="20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de-AT" sz="2000" dirty="0">
              <a:effectLst/>
              <a:latin typeface="Century Gothic" panose="020B0502020202020204" pitchFamily="34" charset="0"/>
              <a:ea typeface="Calibri" panose="020F0502020204030204" pitchFamily="34" charset="0"/>
              <a:cs typeface="Times New Roman" panose="02020603050405020304" pitchFamily="18" charset="0"/>
            </a:endParaRPr>
          </a:p>
          <a:p>
            <a:r>
              <a:rPr lang="de-A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6822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5"/>
        <p:cNvGrpSpPr/>
        <p:nvPr/>
      </p:nvGrpSpPr>
      <p:grpSpPr>
        <a:xfrm>
          <a:off x="0" y="0"/>
          <a:ext cx="0" cy="0"/>
          <a:chOff x="0" y="0"/>
          <a:chExt cx="0" cy="0"/>
        </a:xfrm>
      </p:grpSpPr>
      <p:grpSp>
        <p:nvGrpSpPr>
          <p:cNvPr id="253" name="Group 252">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54" name="Rectangle 253">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F1470231-58AF-954F-B8BF-45E2BA133EFA}"/>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D44B397E-F244-4E0E-AD69-B44D64A6FF58}"/>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bg1"/>
                </a:solidFill>
                <a:latin typeface="Century Gothic" panose="020B0502020202020204" pitchFamily="34" charset="0"/>
                <a:ea typeface="Calibri"/>
                <a:cs typeface="Calibri" panose="020F0502020204030204" pitchFamily="34" charset="0"/>
                <a:sym typeface="Calibri"/>
              </a:rPr>
              <a:t>HOW LONG YOU SHOULD BORROW FOR?</a:t>
            </a:r>
            <a:endParaRPr sz="3200" dirty="0">
              <a:solidFill>
                <a:schemeClr val="bg1"/>
              </a:solidFill>
              <a:latin typeface="Century Gothic" panose="020B0502020202020204" pitchFamily="34" charset="0"/>
              <a:ea typeface="Calibri"/>
              <a:cs typeface="Calibri" panose="020F0502020204030204" pitchFamily="34" charset="0"/>
              <a:sym typeface="Calibri"/>
            </a:endParaRPr>
          </a:p>
        </p:txBody>
      </p:sp>
      <p:sp>
        <p:nvSpPr>
          <p:cNvPr id="9" name="Textfeld 8">
            <a:extLst>
              <a:ext uri="{FF2B5EF4-FFF2-40B4-BE49-F238E27FC236}">
                <a16:creationId xmlns:a16="http://schemas.microsoft.com/office/drawing/2014/main" id="{1D7650F2-2C26-6A73-5051-210EF6954B9C}"/>
              </a:ext>
            </a:extLst>
          </p:cNvPr>
          <p:cNvSpPr txBox="1"/>
          <p:nvPr/>
        </p:nvSpPr>
        <p:spPr>
          <a:xfrm>
            <a:off x="335345" y="1912011"/>
            <a:ext cx="10975079" cy="2554545"/>
          </a:xfrm>
          <a:prstGeom prst="rect">
            <a:avLst/>
          </a:prstGeom>
          <a:noFill/>
        </p:spPr>
        <p:txBody>
          <a:bodyPr wrap="square" rtlCol="0">
            <a:spAutoFit/>
          </a:bodyPr>
          <a:lstStyle/>
          <a:p>
            <a:r>
              <a:rPr lang="en-US" sz="2000" dirty="0">
                <a:latin typeface="Century Gothic" panose="020B0502020202020204" pitchFamily="34" charset="0"/>
                <a:cs typeface="Calibri" panose="020F0502020204030204" pitchFamily="34" charset="0"/>
              </a:rPr>
              <a:t>Short-term Loans =&gt; Up to 1 year</a:t>
            </a:r>
          </a:p>
          <a:p>
            <a:r>
              <a:rPr lang="en-US" sz="2000" dirty="0">
                <a:latin typeface="Century Gothic" panose="020B0502020202020204" pitchFamily="34" charset="0"/>
                <a:cs typeface="Calibri" panose="020F0502020204030204" pitchFamily="34" charset="0"/>
              </a:rPr>
              <a:t>Medium-term Loans =&gt; 1 to 5 years</a:t>
            </a:r>
          </a:p>
          <a:p>
            <a:r>
              <a:rPr lang="en-US" sz="2000" dirty="0">
                <a:latin typeface="Century Gothic" panose="020B0502020202020204" pitchFamily="34" charset="0"/>
                <a:cs typeface="Calibri" panose="020F0502020204030204" pitchFamily="34" charset="0"/>
              </a:rPr>
              <a:t>Long-term Loans =&gt; Over 5 years</a:t>
            </a:r>
          </a:p>
          <a:p>
            <a:endParaRPr lang="en-US" sz="2000" dirty="0">
              <a:latin typeface="Century Gothic" panose="020B0502020202020204" pitchFamily="34" charset="0"/>
              <a:cs typeface="Calibri" panose="020F0502020204030204" pitchFamily="34" charset="0"/>
            </a:endParaRPr>
          </a:p>
          <a:p>
            <a:r>
              <a:rPr lang="en-US" sz="2000" dirty="0">
                <a:latin typeface="Century Gothic" panose="020B0502020202020204" pitchFamily="34" charset="0"/>
                <a:cs typeface="Calibri" panose="020F0502020204030204" pitchFamily="34" charset="0"/>
              </a:rPr>
              <a:t>Principle of Maturity Matching:</a:t>
            </a:r>
          </a:p>
          <a:p>
            <a:r>
              <a:rPr lang="en-US" sz="2000" dirty="0">
                <a:latin typeface="Century Gothic" panose="020B0502020202020204" pitchFamily="34" charset="0"/>
                <a:cs typeface="Calibri" panose="020F0502020204030204" pitchFamily="34" charset="0"/>
              </a:rPr>
              <a:t>The duration of financing aligns with the lifespan of the financed asset.</a:t>
            </a:r>
            <a:endParaRPr lang="de-DE" sz="2000" dirty="0">
              <a:latin typeface="Century Gothic" panose="020B0502020202020204" pitchFamily="34" charset="0"/>
              <a:cs typeface="Calibri" panose="020F0502020204030204" pitchFamily="34" charset="0"/>
            </a:endParaRPr>
          </a:p>
          <a:p>
            <a:endParaRPr lang="de-DE" sz="2000" dirty="0">
              <a:latin typeface="Century Gothic" panose="020B0502020202020204" pitchFamily="34" charset="0"/>
              <a:cs typeface="Calibri" panose="020F0502020204030204" pitchFamily="34" charset="0"/>
            </a:endParaRPr>
          </a:p>
          <a:p>
            <a:endParaRPr lang="de-AT" sz="2000" dirty="0">
              <a:latin typeface="Century Gothic" panose="020B0502020202020204" pitchFamily="34" charset="0"/>
            </a:endParaRPr>
          </a:p>
        </p:txBody>
      </p:sp>
    </p:spTree>
    <p:extLst>
      <p:ext uri="{BB962C8B-B14F-4D97-AF65-F5344CB8AC3E}">
        <p14:creationId xmlns:p14="http://schemas.microsoft.com/office/powerpoint/2010/main" val="1784591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5"/>
        <p:cNvGrpSpPr/>
        <p:nvPr/>
      </p:nvGrpSpPr>
      <p:grpSpPr>
        <a:xfrm>
          <a:off x="0" y="0"/>
          <a:ext cx="0" cy="0"/>
          <a:chOff x="0" y="0"/>
          <a:chExt cx="0" cy="0"/>
        </a:xfrm>
      </p:grpSpPr>
      <p:grpSp>
        <p:nvGrpSpPr>
          <p:cNvPr id="253" name="Group 252">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54" name="Rectangle 253">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F1470231-58AF-954F-B8BF-45E2BA133EFA}"/>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D44B397E-F244-4E0E-AD69-B44D64A6FF58}"/>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bg1"/>
                </a:solidFill>
                <a:latin typeface="Century Gothic" panose="020B0502020202020204" pitchFamily="34" charset="0"/>
                <a:ea typeface="Calibri"/>
                <a:cs typeface="Calibri" panose="020F0502020204030204" pitchFamily="34" charset="0"/>
                <a:sym typeface="Calibri"/>
              </a:rPr>
              <a:t>RULE OF THUMB FOR REAL ESTATE AND CAR PURCHASES</a:t>
            </a:r>
            <a:endParaRPr sz="3200" dirty="0">
              <a:solidFill>
                <a:schemeClr val="bg1"/>
              </a:solidFill>
              <a:latin typeface="Century Gothic" panose="020B0502020202020204" pitchFamily="34" charset="0"/>
              <a:ea typeface="Calibri"/>
              <a:cs typeface="Calibri" panose="020F0502020204030204" pitchFamily="34" charset="0"/>
              <a:sym typeface="Calibri"/>
            </a:endParaRPr>
          </a:p>
        </p:txBody>
      </p:sp>
      <p:sp>
        <p:nvSpPr>
          <p:cNvPr id="9" name="Textfeld 8">
            <a:extLst>
              <a:ext uri="{FF2B5EF4-FFF2-40B4-BE49-F238E27FC236}">
                <a16:creationId xmlns:a16="http://schemas.microsoft.com/office/drawing/2014/main" id="{1D7650F2-2C26-6A73-5051-210EF6954B9C}"/>
              </a:ext>
            </a:extLst>
          </p:cNvPr>
          <p:cNvSpPr txBox="1"/>
          <p:nvPr/>
        </p:nvSpPr>
        <p:spPr>
          <a:xfrm>
            <a:off x="169091" y="2105561"/>
            <a:ext cx="10975079" cy="1446550"/>
          </a:xfrm>
          <a:prstGeom prst="rect">
            <a:avLst/>
          </a:prstGeom>
          <a:noFill/>
        </p:spPr>
        <p:txBody>
          <a:bodyPr wrap="square" rtlCol="0">
            <a:spAutoFit/>
          </a:bodyPr>
          <a:lstStyle/>
          <a:p>
            <a:r>
              <a:rPr lang="de-DE" sz="2200" dirty="0">
                <a:latin typeface="Century Gothic" panose="020B0502020202020204" pitchFamily="34" charset="0"/>
                <a:cs typeface="Calibri" panose="020F0502020204030204" pitchFamily="34" charset="0"/>
              </a:rPr>
              <a:t>Real </a:t>
            </a:r>
            <a:r>
              <a:rPr lang="de-DE" sz="2200" dirty="0" err="1">
                <a:latin typeface="Century Gothic" panose="020B0502020202020204" pitchFamily="34" charset="0"/>
                <a:cs typeface="Calibri" panose="020F0502020204030204" pitchFamily="34" charset="0"/>
              </a:rPr>
              <a:t>estate</a:t>
            </a:r>
            <a:r>
              <a:rPr lang="de-DE" sz="2200" dirty="0">
                <a:latin typeface="Century Gothic" panose="020B0502020202020204" pitchFamily="34" charset="0"/>
                <a:cs typeface="Calibri" panose="020F0502020204030204" pitchFamily="34" charset="0"/>
              </a:rPr>
              <a:t> </a:t>
            </a:r>
            <a:r>
              <a:rPr lang="de-DE" sz="2200" dirty="0" err="1">
                <a:latin typeface="Century Gothic" panose="020B0502020202020204" pitchFamily="34" charset="0"/>
                <a:cs typeface="Calibri" panose="020F0502020204030204" pitchFamily="34" charset="0"/>
              </a:rPr>
              <a:t>purchase</a:t>
            </a:r>
            <a:endParaRPr lang="de-DE" sz="2200" dirty="0">
              <a:latin typeface="Century Gothic" panose="020B0502020202020204" pitchFamily="34" charset="0"/>
              <a:cs typeface="Calibri" panose="020F0502020204030204" pitchFamily="34" charset="0"/>
            </a:endParaRPr>
          </a:p>
          <a:p>
            <a:endParaRPr lang="de-DE" sz="2200" dirty="0">
              <a:latin typeface="Century Gothic" panose="020B0502020202020204" pitchFamily="34" charset="0"/>
              <a:cs typeface="Calibri" panose="020F0502020204030204" pitchFamily="34" charset="0"/>
            </a:endParaRPr>
          </a:p>
          <a:p>
            <a:r>
              <a:rPr lang="de-DE" sz="2200" dirty="0">
                <a:latin typeface="Century Gothic" panose="020B0502020202020204" pitchFamily="34" charset="0"/>
                <a:cs typeface="Calibri" panose="020F0502020204030204" pitchFamily="34" charset="0"/>
              </a:rPr>
              <a:t>Car </a:t>
            </a:r>
            <a:r>
              <a:rPr lang="de-DE" sz="2200" dirty="0" err="1">
                <a:latin typeface="Century Gothic" panose="020B0502020202020204" pitchFamily="34" charset="0"/>
                <a:cs typeface="Calibri" panose="020F0502020204030204" pitchFamily="34" charset="0"/>
              </a:rPr>
              <a:t>purchase</a:t>
            </a:r>
            <a:r>
              <a:rPr lang="de-DE" sz="2200" dirty="0">
                <a:latin typeface="Century Gothic" panose="020B0502020202020204" pitchFamily="34" charset="0"/>
                <a:cs typeface="Calibri" panose="020F0502020204030204" pitchFamily="34" charset="0"/>
              </a:rPr>
              <a:t> </a:t>
            </a:r>
          </a:p>
          <a:p>
            <a:endParaRPr lang="de-AT" sz="2200" dirty="0">
              <a:latin typeface="Century Gothic" panose="020B0502020202020204" pitchFamily="34" charset="0"/>
            </a:endParaRPr>
          </a:p>
        </p:txBody>
      </p:sp>
    </p:spTree>
    <p:extLst>
      <p:ext uri="{BB962C8B-B14F-4D97-AF65-F5344CB8AC3E}">
        <p14:creationId xmlns:p14="http://schemas.microsoft.com/office/powerpoint/2010/main" val="2025666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5"/>
        <p:cNvGrpSpPr/>
        <p:nvPr/>
      </p:nvGrpSpPr>
      <p:grpSpPr>
        <a:xfrm>
          <a:off x="0" y="0"/>
          <a:ext cx="0" cy="0"/>
          <a:chOff x="0" y="0"/>
          <a:chExt cx="0" cy="0"/>
        </a:xfrm>
      </p:grpSpPr>
      <p:grpSp>
        <p:nvGrpSpPr>
          <p:cNvPr id="253" name="Group 252">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54" name="Rectangle 253">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F1470231-58AF-954F-B8BF-45E2BA133EFA}"/>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D44B397E-F244-4E0E-AD69-B44D64A6FF58}"/>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bg1"/>
                </a:solidFill>
                <a:latin typeface="Century Gothic" panose="020B0502020202020204" pitchFamily="34" charset="0"/>
                <a:ea typeface="Calibri"/>
                <a:cs typeface="Calibri" panose="020F0502020204030204" pitchFamily="34" charset="0"/>
                <a:sym typeface="Calibri"/>
              </a:rPr>
              <a:t>ASSESS YOUR EXPOSURE TO RISKS</a:t>
            </a:r>
            <a:endParaRPr sz="3200" dirty="0">
              <a:solidFill>
                <a:schemeClr val="bg1"/>
              </a:solidFill>
              <a:latin typeface="Century Gothic" panose="020B0502020202020204" pitchFamily="34" charset="0"/>
              <a:ea typeface="Calibri"/>
              <a:cs typeface="Calibri" panose="020F0502020204030204" pitchFamily="34" charset="0"/>
              <a:sym typeface="Calibri"/>
            </a:endParaRPr>
          </a:p>
        </p:txBody>
      </p:sp>
      <p:graphicFrame>
        <p:nvGraphicFramePr>
          <p:cNvPr id="257" name="Textfeld 8">
            <a:extLst>
              <a:ext uri="{FF2B5EF4-FFF2-40B4-BE49-F238E27FC236}">
                <a16:creationId xmlns:a16="http://schemas.microsoft.com/office/drawing/2014/main" id="{214A9A1B-8290-5A1C-124A-EC48CC0420E5}"/>
              </a:ext>
            </a:extLst>
          </p:cNvPr>
          <p:cNvGraphicFramePr/>
          <p:nvPr>
            <p:extLst>
              <p:ext uri="{D42A27DB-BD31-4B8C-83A1-F6EECF244321}">
                <p14:modId xmlns:p14="http://schemas.microsoft.com/office/powerpoint/2010/main" val="1451556692"/>
              </p:ext>
            </p:extLst>
          </p:nvPr>
        </p:nvGraphicFramePr>
        <p:xfrm>
          <a:off x="169091" y="2105561"/>
          <a:ext cx="11413309" cy="28007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08187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5">
          <a:extLst>
            <a:ext uri="{FF2B5EF4-FFF2-40B4-BE49-F238E27FC236}">
              <a16:creationId xmlns:a16="http://schemas.microsoft.com/office/drawing/2014/main" id="{4EEF0299-339F-80DC-9DC4-2FB9D90C8E6D}"/>
            </a:ext>
          </a:extLst>
        </p:cNvPr>
        <p:cNvGrpSpPr/>
        <p:nvPr/>
      </p:nvGrpSpPr>
      <p:grpSpPr>
        <a:xfrm>
          <a:off x="0" y="0"/>
          <a:ext cx="0" cy="0"/>
          <a:chOff x="0" y="0"/>
          <a:chExt cx="0" cy="0"/>
        </a:xfrm>
      </p:grpSpPr>
      <p:grpSp>
        <p:nvGrpSpPr>
          <p:cNvPr id="253" name="Group 252">
            <a:extLst>
              <a:ext uri="{FF2B5EF4-FFF2-40B4-BE49-F238E27FC236}">
                <a16:creationId xmlns:a16="http://schemas.microsoft.com/office/drawing/2014/main" id="{477139C9-9B4B-B22D-11C8-2EF99686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54" name="Rectangle 253">
              <a:extLst>
                <a:ext uri="{FF2B5EF4-FFF2-40B4-BE49-F238E27FC236}">
                  <a16:creationId xmlns:a16="http://schemas.microsoft.com/office/drawing/2014/main" id="{AB4E52C1-EF67-E2DC-7293-67C1AB78B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8D72934C-4775-2B29-FD3F-280F50B47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Google Shape;198;p4">
            <a:extLst>
              <a:ext uri="{FF2B5EF4-FFF2-40B4-BE49-F238E27FC236}">
                <a16:creationId xmlns:a16="http://schemas.microsoft.com/office/drawing/2014/main" id="{A7460521-128B-0513-A642-86F896A64089}"/>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5A8D07BC-F716-0C38-5429-51AB3B902092}"/>
              </a:ext>
            </a:extLst>
          </p:cNvPr>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2F27A3BA-DC59-EBDF-4A14-31EE64C27F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2AA0E2D7-5662-4A54-04C9-71E88902B75D}"/>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3BA714F1-595F-525A-4D1A-0A057A2C6C73}"/>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AF70330E-FD6C-5CE7-D63E-02E60F2958BF}"/>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bg1"/>
                </a:solidFill>
                <a:latin typeface="Century Gothic" panose="020B0502020202020204" pitchFamily="34" charset="0"/>
                <a:ea typeface="Calibri"/>
                <a:cs typeface="Calibri" panose="020F0502020204030204" pitchFamily="34" charset="0"/>
                <a:sym typeface="Calibri"/>
              </a:rPr>
              <a:t>ARE YOU RESPONSIBLY INDEBTED?</a:t>
            </a:r>
            <a:endParaRPr sz="3200" dirty="0">
              <a:solidFill>
                <a:schemeClr val="bg1"/>
              </a:solidFill>
              <a:latin typeface="Century Gothic" panose="020B0502020202020204" pitchFamily="34" charset="0"/>
              <a:ea typeface="Calibri"/>
              <a:cs typeface="Calibri" panose="020F0502020204030204" pitchFamily="34" charset="0"/>
              <a:sym typeface="Calibri"/>
            </a:endParaRPr>
          </a:p>
        </p:txBody>
      </p:sp>
      <p:sp>
        <p:nvSpPr>
          <p:cNvPr id="14" name="Textfeld 13">
            <a:extLst>
              <a:ext uri="{FF2B5EF4-FFF2-40B4-BE49-F238E27FC236}">
                <a16:creationId xmlns:a16="http://schemas.microsoft.com/office/drawing/2014/main" id="{CC71CB44-CDED-B5B5-B4A2-61CFE6AFDE77}"/>
              </a:ext>
            </a:extLst>
          </p:cNvPr>
          <p:cNvSpPr txBox="1"/>
          <p:nvPr/>
        </p:nvSpPr>
        <p:spPr>
          <a:xfrm>
            <a:off x="186813" y="2050039"/>
            <a:ext cx="11550020" cy="1600438"/>
          </a:xfrm>
          <a:prstGeom prst="rect">
            <a:avLst/>
          </a:prstGeom>
          <a:noFill/>
        </p:spPr>
        <p:txBody>
          <a:bodyPr wrap="square" rtlCol="0">
            <a:spAutoFit/>
          </a:bodyPr>
          <a:lstStyle/>
          <a:p>
            <a:r>
              <a:rPr lang="en-US" sz="2200" dirty="0">
                <a:effectLst/>
                <a:latin typeface="Century Gothic" panose="020B0502020202020204" pitchFamily="34" charset="0"/>
                <a:ea typeface="Calibri" panose="020F0502020204030204" pitchFamily="34" charset="0"/>
                <a:cs typeface="Times New Roman" panose="02020603050405020304" pitchFamily="18" charset="0"/>
              </a:rPr>
              <a:t>Debt to income Ratio (DTI): Measures the </a:t>
            </a:r>
            <a:r>
              <a:rPr lang="en-US" sz="2200" dirty="0">
                <a:latin typeface="Century Gothic" panose="020B0502020202020204" pitchFamily="34" charset="0"/>
                <a:cs typeface="Times New Roman" panose="02020603050405020304" pitchFamily="18" charset="0"/>
              </a:rPr>
              <a:t>percentage of a person's monthly income that goes to debt payments</a:t>
            </a:r>
            <a:r>
              <a:rPr lang="en-US" sz="3200" b="0" i="0" dirty="0">
                <a:solidFill>
                  <a:srgbClr val="111111"/>
                </a:solidFill>
                <a:effectLst/>
                <a:latin typeface="SourceSansPro"/>
              </a:rPr>
              <a:t>.</a:t>
            </a:r>
            <a:r>
              <a:rPr lang="en-US" sz="2200" dirty="0">
                <a:latin typeface="Century Gothic" panose="020B0502020202020204" pitchFamily="34" charset="0"/>
                <a:cs typeface="Times New Roman" panose="02020603050405020304" pitchFamily="18" charset="0"/>
              </a:rPr>
              <a:t> It represents the relationship between total regular monthly debt payments and monthly net income, indicating one's capacity to regularly repay debts (liquidity). It is advisable for the DTI not to exceed 40%.</a:t>
            </a:r>
            <a:r>
              <a:rPr lang="de-AT" sz="2200" dirty="0">
                <a:latin typeface="Century Gothic" panose="020B0502020202020204" pitchFamily="34" charset="0"/>
                <a:cs typeface="Times New Roman" panose="02020603050405020304" pitchFamily="18" charset="0"/>
              </a:rPr>
              <a:t>  </a:t>
            </a:r>
          </a:p>
        </p:txBody>
      </p:sp>
    </p:spTree>
    <p:extLst>
      <p:ext uri="{BB962C8B-B14F-4D97-AF65-F5344CB8AC3E}">
        <p14:creationId xmlns:p14="http://schemas.microsoft.com/office/powerpoint/2010/main" val="495189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6"/>
        <p:cNvGrpSpPr/>
        <p:nvPr/>
      </p:nvGrpSpPr>
      <p:grpSpPr>
        <a:xfrm>
          <a:off x="0" y="0"/>
          <a:ext cx="0" cy="0"/>
          <a:chOff x="0" y="0"/>
          <a:chExt cx="0" cy="0"/>
        </a:xfrm>
      </p:grpSpPr>
      <p:sp useBgFill="1">
        <p:nvSpPr>
          <p:cNvPr id="115" name="Rectangle 10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7" name="Arc 10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7" name="Google Shape;97;p2"/>
          <p:cNvSpPr/>
          <p:nvPr/>
        </p:nvSpPr>
        <p:spPr>
          <a:xfrm>
            <a:off x="5894962" y="479493"/>
            <a:ext cx="5458838" cy="1325563"/>
          </a:xfrm>
          <a:prstGeom prst="roundRect">
            <a:avLst>
              <a:gd name="adj" fmla="val 16667"/>
            </a:avLst>
          </a:prstGeom>
        </p:spPr>
        <p:txBody>
          <a:bodyPr spcFirstLastPara="1" vert="horz" lIns="91440" tIns="45720" rIns="91440" bIns="45720" rtlCol="0" anchor="ctr" anchorCtr="0">
            <a:normAutofit/>
          </a:bodyPr>
          <a:lstStyle/>
          <a:p>
            <a:pPr marL="0" marR="0" lvl="0" indent="0">
              <a:lnSpc>
                <a:spcPct val="90000"/>
              </a:lnSpc>
              <a:spcBef>
                <a:spcPct val="0"/>
              </a:spcBef>
              <a:spcAft>
                <a:spcPts val="600"/>
              </a:spcAft>
            </a:pPr>
            <a:r>
              <a:rPr lang="en-US" sz="4400" kern="1200" dirty="0">
                <a:solidFill>
                  <a:schemeClr val="tx1"/>
                </a:solidFill>
                <a:latin typeface="Century Gothic" panose="020B0502020202020204" pitchFamily="34" charset="0"/>
                <a:ea typeface="+mj-ea"/>
                <a:cs typeface="+mj-cs"/>
                <a:sym typeface="Calibri"/>
              </a:rPr>
              <a:t>OBJECTIVES</a:t>
            </a:r>
          </a:p>
        </p:txBody>
      </p:sp>
      <p:sp>
        <p:nvSpPr>
          <p:cNvPr id="118" name="Freeform: Shape 10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feld 1">
            <a:extLst>
              <a:ext uri="{FF2B5EF4-FFF2-40B4-BE49-F238E27FC236}">
                <a16:creationId xmlns:a16="http://schemas.microsoft.com/office/drawing/2014/main" id="{133149D2-9AD3-928C-767D-99C7003D7B70}"/>
              </a:ext>
            </a:extLst>
          </p:cNvPr>
          <p:cNvSpPr txBox="1"/>
          <p:nvPr/>
        </p:nvSpPr>
        <p:spPr>
          <a:xfrm>
            <a:off x="5088121" y="1622709"/>
            <a:ext cx="7008021" cy="4192520"/>
          </a:xfrm>
          <a:prstGeom prst="rect">
            <a:avLst/>
          </a:prstGeom>
        </p:spPr>
        <p:txBody>
          <a:bodyPr vert="horz" lIns="91440" tIns="45720" rIns="91440" bIns="45720" rtlCol="0">
            <a:noAutofit/>
          </a:bodyPr>
          <a:lstStyle/>
          <a:p>
            <a:r>
              <a:rPr lang="en-SI" sz="1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Participants will be able to</a:t>
            </a:r>
            <a:r>
              <a:rPr lang="en-US" sz="1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SI" sz="1800" dirty="0">
              <a:effectLst/>
              <a:latin typeface="Century Gothic" panose="020B0502020202020204" pitchFamily="34" charset="0"/>
              <a:ea typeface="Times New Roman" panose="02020603050405020304" pitchFamily="18" charset="0"/>
              <a:cs typeface="Calibri" panose="020F0502020204030204" pitchFamily="34" charset="0"/>
            </a:endParaRPr>
          </a:p>
          <a:p>
            <a:pPr marL="342900" lvl="0" indent="-342900">
              <a:buClr>
                <a:srgbClr val="000000"/>
              </a:buClr>
              <a:buSzPts val="1200"/>
              <a:buFont typeface="Century Gothic" panose="020B0502020202020204" pitchFamily="34" charset="0"/>
              <a:buChar char="-"/>
            </a:pPr>
            <a:r>
              <a:rPr lang="en-GB" sz="18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understand the various types of loans, their features, and their suitability for different financial needs.</a:t>
            </a:r>
            <a:endParaRPr lang="en-SI" sz="1800" dirty="0">
              <a:effectLst/>
              <a:latin typeface="Century Gothic" panose="020B0502020202020204" pitchFamily="34" charset="0"/>
              <a:ea typeface="Calibri" panose="020F0502020204030204" pitchFamily="34" charset="0"/>
              <a:cs typeface="Calibri" panose="020F0502020204030204" pitchFamily="34" charset="0"/>
            </a:endParaRPr>
          </a:p>
          <a:p>
            <a:pPr marL="342900" lvl="0" indent="-342900">
              <a:buClr>
                <a:srgbClr val="000000"/>
              </a:buClr>
              <a:buSzPts val="1200"/>
              <a:buFont typeface="Century Gothic" panose="020B0502020202020204" pitchFamily="34" charset="0"/>
              <a:buChar char="-"/>
            </a:pPr>
            <a:r>
              <a:rPr lang="en-GB" sz="18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calculate the total cost of borrowing, including interest and fees, for different loan options.</a:t>
            </a:r>
            <a:endParaRPr lang="en-SI" sz="1800" dirty="0">
              <a:effectLst/>
              <a:latin typeface="Century Gothic" panose="020B0502020202020204" pitchFamily="34" charset="0"/>
              <a:ea typeface="Calibri" panose="020F0502020204030204" pitchFamily="34" charset="0"/>
              <a:cs typeface="Calibri" panose="020F0502020204030204" pitchFamily="34" charset="0"/>
            </a:endParaRPr>
          </a:p>
          <a:p>
            <a:pPr marL="342900" lvl="0" indent="-342900">
              <a:buClr>
                <a:srgbClr val="000000"/>
              </a:buClr>
              <a:buSzPts val="1200"/>
              <a:buFont typeface="Century Gothic" panose="020B0502020202020204" pitchFamily="34" charset="0"/>
              <a:buChar char="-"/>
            </a:pPr>
            <a:r>
              <a:rPr lang="en-US" sz="18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m</a:t>
            </a:r>
            <a:r>
              <a:rPr lang="en-GB" sz="1800" dirty="0" err="1">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anage</a:t>
            </a:r>
            <a:r>
              <a:rPr lang="en-GB" sz="18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 and improve their credit score</a:t>
            </a:r>
            <a:endParaRPr lang="en-SI" sz="1800" dirty="0">
              <a:effectLst/>
              <a:latin typeface="Century Gothic" panose="020B0502020202020204" pitchFamily="34" charset="0"/>
              <a:ea typeface="Calibri" panose="020F0502020204030204" pitchFamily="34" charset="0"/>
              <a:cs typeface="Calibri" panose="020F0502020204030204" pitchFamily="34" charset="0"/>
            </a:endParaRPr>
          </a:p>
          <a:p>
            <a:pPr marL="342900" lvl="0" indent="-342900">
              <a:buClr>
                <a:srgbClr val="000000"/>
              </a:buClr>
              <a:buSzPts val="1200"/>
              <a:buFont typeface="Century Gothic" panose="020B0502020202020204" pitchFamily="34" charset="0"/>
              <a:buChar char="-"/>
            </a:pPr>
            <a:r>
              <a:rPr lang="en-US" sz="18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make informed borrowing decisions aligned with their financial goals.</a:t>
            </a:r>
            <a:endParaRPr lang="en-SI" sz="1800" dirty="0">
              <a:effectLst/>
              <a:latin typeface="Century Gothic" panose="020B0502020202020204" pitchFamily="34" charset="0"/>
              <a:ea typeface="Calibri" panose="020F0502020204030204" pitchFamily="34" charset="0"/>
              <a:cs typeface="Calibri" panose="020F0502020204030204" pitchFamily="34" charset="0"/>
            </a:endParaRPr>
          </a:p>
          <a:p>
            <a:pPr marL="342900" lvl="0" indent="-342900">
              <a:buClr>
                <a:srgbClr val="000000"/>
              </a:buClr>
              <a:buSzPts val="1200"/>
              <a:buFont typeface="Century Gothic" panose="020B0502020202020204" pitchFamily="34" charset="0"/>
              <a:buChar char="-"/>
            </a:pPr>
            <a:r>
              <a:rPr lang="en-US" sz="18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demonstrate responsible borrowing behaviors and attitudes.</a:t>
            </a:r>
            <a:endParaRPr lang="en-SI" sz="1800" dirty="0">
              <a:effectLst/>
              <a:latin typeface="Century Gothic" panose="020B0502020202020204" pitchFamily="34" charset="0"/>
              <a:ea typeface="Calibri" panose="020F0502020204030204" pitchFamily="34" charset="0"/>
              <a:cs typeface="Calibri" panose="020F0502020204030204" pitchFamily="34" charset="0"/>
            </a:endParaRPr>
          </a:p>
          <a:p>
            <a:pPr marL="342900" lvl="0" indent="-342900">
              <a:buClr>
                <a:srgbClr val="000000"/>
              </a:buClr>
              <a:buSzPts val="1200"/>
              <a:buFont typeface="Century Gothic" panose="020B0502020202020204" pitchFamily="34" charset="0"/>
              <a:buChar char="-"/>
            </a:pPr>
            <a:r>
              <a:rPr lang="en-US" sz="18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learn and get information about the responsible borrowing practices.</a:t>
            </a:r>
            <a:endParaRPr lang="en-SI" sz="1800" dirty="0">
              <a:effectLst/>
              <a:latin typeface="Century Gothic" panose="020B0502020202020204" pitchFamily="34" charset="0"/>
              <a:ea typeface="Calibri" panose="020F0502020204030204" pitchFamily="34" charset="0"/>
              <a:cs typeface="Calibri" panose="020F0502020204030204" pitchFamily="34" charset="0"/>
            </a:endParaRPr>
          </a:p>
        </p:txBody>
      </p:sp>
      <p:sp>
        <p:nvSpPr>
          <p:cNvPr id="8" name="Footer Placeholder 2">
            <a:extLst>
              <a:ext uri="{FF2B5EF4-FFF2-40B4-BE49-F238E27FC236}">
                <a16:creationId xmlns:a16="http://schemas.microsoft.com/office/drawing/2014/main" id="{278A0319-7EF0-5E4C-81B4-B26242FB96D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nSpc>
                <a:spcPct val="90000"/>
              </a:lnSpc>
              <a:spcAft>
                <a:spcPts val="600"/>
              </a:spcAft>
            </a:pPr>
            <a:r>
              <a:rPr lang="en-US" sz="400" kern="1200">
                <a:solidFill>
                  <a:schemeClr val="tx1">
                    <a:tint val="75000"/>
                  </a:schemeClr>
                </a:solidFill>
                <a:latin typeface="+mn-lt"/>
                <a:ea typeface="+mn-ea"/>
                <a:cs typeface="+mn-cs"/>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nSpc>
                <a:spcPct val="90000"/>
              </a:lnSpc>
              <a:spcAft>
                <a:spcPts val="600"/>
              </a:spcAft>
            </a:pPr>
            <a:endParaRPr lang="en-US" sz="400" kern="1200">
              <a:solidFill>
                <a:schemeClr val="tx1">
                  <a:tint val="75000"/>
                </a:schemeClr>
              </a:solidFill>
              <a:latin typeface="+mn-lt"/>
              <a:ea typeface="+mn-ea"/>
              <a:cs typeface="+mn-cs"/>
            </a:endParaRPr>
          </a:p>
        </p:txBody>
      </p:sp>
      <p:sp>
        <p:nvSpPr>
          <p:cNvPr id="98" name="Google Shape;98;p2"/>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100" name="Google Shape;100;p2"/>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 name="Google Shape;175;p3">
            <a:extLst>
              <a:ext uri="{FF2B5EF4-FFF2-40B4-BE49-F238E27FC236}">
                <a16:creationId xmlns:a16="http://schemas.microsoft.com/office/drawing/2014/main" id="{FA58ED45-7909-2857-0EFA-1D7C8D570802}"/>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pic>
        <p:nvPicPr>
          <p:cNvPr id="9" name="Picture 8" descr="Graphical user interface, text&#10;&#10;Description automatically generated">
            <a:extLst>
              <a:ext uri="{FF2B5EF4-FFF2-40B4-BE49-F238E27FC236}">
                <a16:creationId xmlns:a16="http://schemas.microsoft.com/office/drawing/2014/main" id="{EFE28D9C-8700-5FF7-CC66-49F9F8AAD1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grpSp>
        <p:nvGrpSpPr>
          <p:cNvPr id="3" name="Google Shape;413;p6">
            <a:extLst>
              <a:ext uri="{FF2B5EF4-FFF2-40B4-BE49-F238E27FC236}">
                <a16:creationId xmlns:a16="http://schemas.microsoft.com/office/drawing/2014/main" id="{3C7E5226-F4F1-136B-F192-F2264E49228E}"/>
              </a:ext>
            </a:extLst>
          </p:cNvPr>
          <p:cNvGrpSpPr/>
          <p:nvPr/>
        </p:nvGrpSpPr>
        <p:grpSpPr>
          <a:xfrm>
            <a:off x="1200751" y="511315"/>
            <a:ext cx="3782243" cy="5665703"/>
            <a:chOff x="1619552" y="1904259"/>
            <a:chExt cx="1872266" cy="2804590"/>
          </a:xfrm>
        </p:grpSpPr>
        <p:grpSp>
          <p:nvGrpSpPr>
            <p:cNvPr id="4" name="Google Shape;414;p6">
              <a:extLst>
                <a:ext uri="{FF2B5EF4-FFF2-40B4-BE49-F238E27FC236}">
                  <a16:creationId xmlns:a16="http://schemas.microsoft.com/office/drawing/2014/main" id="{26440444-E42D-8864-D5A7-5CC0CB779A98}"/>
                </a:ext>
              </a:extLst>
            </p:cNvPr>
            <p:cNvGrpSpPr/>
            <p:nvPr/>
          </p:nvGrpSpPr>
          <p:grpSpPr>
            <a:xfrm>
              <a:off x="1619552" y="4514424"/>
              <a:ext cx="1531560" cy="24264"/>
              <a:chOff x="1619552" y="4514424"/>
              <a:chExt cx="1531560" cy="24264"/>
            </a:xfrm>
          </p:grpSpPr>
          <p:sp>
            <p:nvSpPr>
              <p:cNvPr id="63" name="Google Shape;415;p6">
                <a:extLst>
                  <a:ext uri="{FF2B5EF4-FFF2-40B4-BE49-F238E27FC236}">
                    <a16:creationId xmlns:a16="http://schemas.microsoft.com/office/drawing/2014/main" id="{7F45F538-C24B-3875-FC37-1D7DBE9D5669}"/>
                  </a:ext>
                </a:extLst>
              </p:cNvPr>
              <p:cNvSpPr/>
              <p:nvPr/>
            </p:nvSpPr>
            <p:spPr>
              <a:xfrm>
                <a:off x="1619552" y="4536412"/>
                <a:ext cx="497808" cy="2276"/>
              </a:xfrm>
              <a:custGeom>
                <a:avLst/>
                <a:gdLst/>
                <a:ahLst/>
                <a:cxnLst/>
                <a:rect l="l" t="t" r="r" b="b"/>
                <a:pathLst>
                  <a:path w="14218" h="65" extrusionOk="0">
                    <a:moveTo>
                      <a:pt x="0" y="0"/>
                    </a:moveTo>
                    <a:lnTo>
                      <a:pt x="0" y="65"/>
                    </a:lnTo>
                    <a:lnTo>
                      <a:pt x="14217" y="65"/>
                    </a:lnTo>
                    <a:lnTo>
                      <a:pt x="14217" y="0"/>
                    </a:lnTo>
                    <a:close/>
                  </a:path>
                </a:pathLst>
              </a:custGeom>
              <a:solidFill>
                <a:srgbClr val="EBEBEB"/>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4" name="Google Shape;416;p6">
                <a:extLst>
                  <a:ext uri="{FF2B5EF4-FFF2-40B4-BE49-F238E27FC236}">
                    <a16:creationId xmlns:a16="http://schemas.microsoft.com/office/drawing/2014/main" id="{21C6E6EB-D12F-F362-F288-EC2AE21EA2F5}"/>
                  </a:ext>
                </a:extLst>
              </p:cNvPr>
              <p:cNvSpPr/>
              <p:nvPr/>
            </p:nvSpPr>
            <p:spPr>
              <a:xfrm>
                <a:off x="2732853" y="4514424"/>
                <a:ext cx="418259" cy="2276"/>
              </a:xfrm>
              <a:custGeom>
                <a:avLst/>
                <a:gdLst/>
                <a:ahLst/>
                <a:cxnLst/>
                <a:rect l="l" t="t" r="r" b="b"/>
                <a:pathLst>
                  <a:path w="11946" h="65" extrusionOk="0">
                    <a:moveTo>
                      <a:pt x="0" y="0"/>
                    </a:moveTo>
                    <a:lnTo>
                      <a:pt x="0" y="65"/>
                    </a:lnTo>
                    <a:lnTo>
                      <a:pt x="11946" y="65"/>
                    </a:lnTo>
                    <a:lnTo>
                      <a:pt x="11946" y="0"/>
                    </a:lnTo>
                    <a:close/>
                  </a:path>
                </a:pathLst>
              </a:custGeom>
              <a:solidFill>
                <a:srgbClr val="EBEBE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5" name="Google Shape;417;p6">
              <a:extLst>
                <a:ext uri="{FF2B5EF4-FFF2-40B4-BE49-F238E27FC236}">
                  <a16:creationId xmlns:a16="http://schemas.microsoft.com/office/drawing/2014/main" id="{316BB20B-641F-D8D3-33BD-685DAFE3EAEF}"/>
                </a:ext>
              </a:extLst>
            </p:cNvPr>
            <p:cNvGrpSpPr/>
            <p:nvPr/>
          </p:nvGrpSpPr>
          <p:grpSpPr>
            <a:xfrm>
              <a:off x="2072827" y="1904259"/>
              <a:ext cx="1418991" cy="2804590"/>
              <a:chOff x="2072827" y="1904259"/>
              <a:chExt cx="1418991" cy="2804590"/>
            </a:xfrm>
          </p:grpSpPr>
          <p:sp>
            <p:nvSpPr>
              <p:cNvPr id="6" name="Google Shape;418;p6">
                <a:extLst>
                  <a:ext uri="{FF2B5EF4-FFF2-40B4-BE49-F238E27FC236}">
                    <a16:creationId xmlns:a16="http://schemas.microsoft.com/office/drawing/2014/main" id="{2AD2ADE2-DC0C-83B3-9B20-F1BF30884202}"/>
                  </a:ext>
                </a:extLst>
              </p:cNvPr>
              <p:cNvSpPr/>
              <p:nvPr/>
            </p:nvSpPr>
            <p:spPr>
              <a:xfrm>
                <a:off x="2399847" y="1904259"/>
                <a:ext cx="391230" cy="380866"/>
              </a:xfrm>
              <a:custGeom>
                <a:avLst/>
                <a:gdLst/>
                <a:ahLst/>
                <a:cxnLst/>
                <a:rect l="l" t="t" r="r" b="b"/>
                <a:pathLst>
                  <a:path w="11174" h="10878" extrusionOk="0">
                    <a:moveTo>
                      <a:pt x="7624" y="1"/>
                    </a:moveTo>
                    <a:cubicBezTo>
                      <a:pt x="7272" y="1"/>
                      <a:pt x="6880" y="36"/>
                      <a:pt x="6446" y="111"/>
                    </a:cubicBezTo>
                    <a:cubicBezTo>
                      <a:pt x="3478" y="623"/>
                      <a:pt x="1934" y="2250"/>
                      <a:pt x="2139" y="3136"/>
                    </a:cubicBezTo>
                    <a:cubicBezTo>
                      <a:pt x="851" y="3531"/>
                      <a:pt x="0" y="8656"/>
                      <a:pt x="2666" y="10308"/>
                    </a:cubicBezTo>
                    <a:cubicBezTo>
                      <a:pt x="3333" y="10722"/>
                      <a:pt x="4200" y="10877"/>
                      <a:pt x="5124" y="10877"/>
                    </a:cubicBezTo>
                    <a:cubicBezTo>
                      <a:pt x="7890" y="10877"/>
                      <a:pt x="11173" y="9486"/>
                      <a:pt x="11173" y="9486"/>
                    </a:cubicBezTo>
                    <a:cubicBezTo>
                      <a:pt x="11173" y="9486"/>
                      <a:pt x="10290" y="8434"/>
                      <a:pt x="10585" y="5641"/>
                    </a:cubicBezTo>
                    <a:cubicBezTo>
                      <a:pt x="10848" y="3167"/>
                      <a:pt x="10967" y="1"/>
                      <a:pt x="762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 name="Google Shape;419;p6">
                <a:extLst>
                  <a:ext uri="{FF2B5EF4-FFF2-40B4-BE49-F238E27FC236}">
                    <a16:creationId xmlns:a16="http://schemas.microsoft.com/office/drawing/2014/main" id="{883708F2-025E-C511-D3E4-2D2FA1263D4E}"/>
                  </a:ext>
                </a:extLst>
              </p:cNvPr>
              <p:cNvSpPr/>
              <p:nvPr/>
            </p:nvSpPr>
            <p:spPr>
              <a:xfrm>
                <a:off x="2789784" y="2455395"/>
                <a:ext cx="313327" cy="524242"/>
              </a:xfrm>
              <a:custGeom>
                <a:avLst/>
                <a:gdLst/>
                <a:ahLst/>
                <a:cxnLst/>
                <a:rect l="l" t="t" r="r" b="b"/>
                <a:pathLst>
                  <a:path w="8949" h="14973" extrusionOk="0">
                    <a:moveTo>
                      <a:pt x="2312" y="1"/>
                    </a:moveTo>
                    <a:lnTo>
                      <a:pt x="1" y="144"/>
                    </a:lnTo>
                    <a:cubicBezTo>
                      <a:pt x="44" y="913"/>
                      <a:pt x="133" y="1616"/>
                      <a:pt x="234" y="2345"/>
                    </a:cubicBezTo>
                    <a:cubicBezTo>
                      <a:pt x="338" y="3066"/>
                      <a:pt x="475" y="3784"/>
                      <a:pt x="629" y="4498"/>
                    </a:cubicBezTo>
                    <a:cubicBezTo>
                      <a:pt x="790" y="5212"/>
                      <a:pt x="959" y="5927"/>
                      <a:pt x="1185" y="6630"/>
                    </a:cubicBezTo>
                    <a:cubicBezTo>
                      <a:pt x="1397" y="7337"/>
                      <a:pt x="1651" y="8038"/>
                      <a:pt x="1949" y="8727"/>
                    </a:cubicBezTo>
                    <a:lnTo>
                      <a:pt x="2183" y="9244"/>
                    </a:lnTo>
                    <a:cubicBezTo>
                      <a:pt x="2216" y="9322"/>
                      <a:pt x="2276" y="9433"/>
                      <a:pt x="2327" y="9531"/>
                    </a:cubicBezTo>
                    <a:cubicBezTo>
                      <a:pt x="2380" y="9631"/>
                      <a:pt x="2438" y="9721"/>
                      <a:pt x="2491" y="9814"/>
                    </a:cubicBezTo>
                    <a:cubicBezTo>
                      <a:pt x="2714" y="10173"/>
                      <a:pt x="2962" y="10478"/>
                      <a:pt x="3210" y="10773"/>
                    </a:cubicBezTo>
                    <a:cubicBezTo>
                      <a:pt x="3712" y="11358"/>
                      <a:pt x="4243" y="11867"/>
                      <a:pt x="4789" y="12355"/>
                    </a:cubicBezTo>
                    <a:cubicBezTo>
                      <a:pt x="5890" y="13321"/>
                      <a:pt x="7025" y="14186"/>
                      <a:pt x="8246" y="14972"/>
                    </a:cubicBezTo>
                    <a:lnTo>
                      <a:pt x="8949" y="14068"/>
                    </a:lnTo>
                    <a:cubicBezTo>
                      <a:pt x="8453" y="13586"/>
                      <a:pt x="7948" y="13094"/>
                      <a:pt x="7463" y="12599"/>
                    </a:cubicBezTo>
                    <a:cubicBezTo>
                      <a:pt x="6971" y="12108"/>
                      <a:pt x="6493" y="11605"/>
                      <a:pt x="6038" y="11096"/>
                    </a:cubicBezTo>
                    <a:cubicBezTo>
                      <a:pt x="5579" y="10589"/>
                      <a:pt x="5144" y="10069"/>
                      <a:pt x="4764" y="9545"/>
                    </a:cubicBezTo>
                    <a:cubicBezTo>
                      <a:pt x="4573" y="9287"/>
                      <a:pt x="4404" y="9021"/>
                      <a:pt x="4268" y="8770"/>
                    </a:cubicBezTo>
                    <a:cubicBezTo>
                      <a:pt x="4240" y="8709"/>
                      <a:pt x="4204" y="8644"/>
                      <a:pt x="4179" y="8587"/>
                    </a:cubicBezTo>
                    <a:cubicBezTo>
                      <a:pt x="4154" y="8522"/>
                      <a:pt x="4132" y="8482"/>
                      <a:pt x="4100" y="8396"/>
                    </a:cubicBezTo>
                    <a:lnTo>
                      <a:pt x="3924" y="7934"/>
                    </a:lnTo>
                    <a:cubicBezTo>
                      <a:pt x="3465" y="6691"/>
                      <a:pt x="3142" y="5371"/>
                      <a:pt x="2875" y="4036"/>
                    </a:cubicBezTo>
                    <a:cubicBezTo>
                      <a:pt x="2743" y="3368"/>
                      <a:pt x="2646" y="2689"/>
                      <a:pt x="2545" y="2015"/>
                    </a:cubicBezTo>
                    <a:cubicBezTo>
                      <a:pt x="2448" y="1344"/>
                      <a:pt x="2373" y="643"/>
                      <a:pt x="2312" y="1"/>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1" name="Google Shape;420;p6">
                <a:extLst>
                  <a:ext uri="{FF2B5EF4-FFF2-40B4-BE49-F238E27FC236}">
                    <a16:creationId xmlns:a16="http://schemas.microsoft.com/office/drawing/2014/main" id="{747DD38F-FC1D-A531-C666-5098AEBF2860}"/>
                  </a:ext>
                </a:extLst>
              </p:cNvPr>
              <p:cNvSpPr/>
              <p:nvPr/>
            </p:nvSpPr>
            <p:spPr>
              <a:xfrm>
                <a:off x="2724205" y="2358410"/>
                <a:ext cx="176358" cy="233253"/>
              </a:xfrm>
              <a:custGeom>
                <a:avLst/>
                <a:gdLst/>
                <a:ahLst/>
                <a:cxnLst/>
                <a:rect l="l" t="t" r="r" b="b"/>
                <a:pathLst>
                  <a:path w="5037" h="6662" extrusionOk="0">
                    <a:moveTo>
                      <a:pt x="2431" y="1"/>
                    </a:moveTo>
                    <a:cubicBezTo>
                      <a:pt x="1717" y="1"/>
                      <a:pt x="1248" y="323"/>
                      <a:pt x="718" y="1080"/>
                    </a:cubicBezTo>
                    <a:cubicBezTo>
                      <a:pt x="0" y="2107"/>
                      <a:pt x="1468" y="6662"/>
                      <a:pt x="1468" y="6662"/>
                    </a:cubicBezTo>
                    <a:lnTo>
                      <a:pt x="5036" y="4235"/>
                    </a:lnTo>
                    <a:cubicBezTo>
                      <a:pt x="5036" y="4235"/>
                      <a:pt x="4386" y="391"/>
                      <a:pt x="3449" y="154"/>
                    </a:cubicBezTo>
                    <a:cubicBezTo>
                      <a:pt x="3055" y="55"/>
                      <a:pt x="2722" y="1"/>
                      <a:pt x="243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 name="Google Shape;421;p6">
                <a:extLst>
                  <a:ext uri="{FF2B5EF4-FFF2-40B4-BE49-F238E27FC236}">
                    <a16:creationId xmlns:a16="http://schemas.microsoft.com/office/drawing/2014/main" id="{E9E4EA0B-F5AC-8839-2E6D-518AA84374EE}"/>
                  </a:ext>
                </a:extLst>
              </p:cNvPr>
              <p:cNvSpPr/>
              <p:nvPr/>
            </p:nvSpPr>
            <p:spPr>
              <a:xfrm>
                <a:off x="2853507" y="2457531"/>
                <a:ext cx="1646" cy="8858"/>
              </a:xfrm>
              <a:custGeom>
                <a:avLst/>
                <a:gdLst/>
                <a:ahLst/>
                <a:cxnLst/>
                <a:rect l="l" t="t" r="r" b="b"/>
                <a:pathLst>
                  <a:path w="47" h="253" extrusionOk="0">
                    <a:moveTo>
                      <a:pt x="0" y="1"/>
                    </a:moveTo>
                    <a:lnTo>
                      <a:pt x="0" y="252"/>
                    </a:lnTo>
                    <a:lnTo>
                      <a:pt x="47" y="252"/>
                    </a:lnTo>
                    <a:lnTo>
                      <a:pt x="47" y="1"/>
                    </a:lnTo>
                    <a:close/>
                  </a:path>
                </a:pathLst>
              </a:custGeom>
              <a:solidFill>
                <a:srgbClr val="1E282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 name="Google Shape;422;p6">
                <a:extLst>
                  <a:ext uri="{FF2B5EF4-FFF2-40B4-BE49-F238E27FC236}">
                    <a16:creationId xmlns:a16="http://schemas.microsoft.com/office/drawing/2014/main" id="{949ADAD5-1109-164C-4A4B-DF645C4C3216}"/>
                  </a:ext>
                </a:extLst>
              </p:cNvPr>
              <p:cNvSpPr/>
              <p:nvPr/>
            </p:nvSpPr>
            <p:spPr>
              <a:xfrm>
                <a:off x="2759253" y="2491738"/>
                <a:ext cx="149959" cy="113756"/>
              </a:xfrm>
              <a:custGeom>
                <a:avLst/>
                <a:gdLst/>
                <a:ahLst/>
                <a:cxnLst/>
                <a:rect l="l" t="t" r="r" b="b"/>
                <a:pathLst>
                  <a:path w="4283" h="3249" extrusionOk="0">
                    <a:moveTo>
                      <a:pt x="4200" y="1"/>
                    </a:moveTo>
                    <a:lnTo>
                      <a:pt x="0" y="2829"/>
                    </a:lnTo>
                    <a:lnTo>
                      <a:pt x="270" y="3248"/>
                    </a:lnTo>
                    <a:lnTo>
                      <a:pt x="4282" y="374"/>
                    </a:lnTo>
                    <a:lnTo>
                      <a:pt x="4200" y="1"/>
                    </a:ln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 name="Google Shape;423;p6">
                <a:extLst>
                  <a:ext uri="{FF2B5EF4-FFF2-40B4-BE49-F238E27FC236}">
                    <a16:creationId xmlns:a16="http://schemas.microsoft.com/office/drawing/2014/main" id="{E36B1FD0-CE80-DD7B-19E4-A93CB2BF3F9A}"/>
                  </a:ext>
                </a:extLst>
              </p:cNvPr>
              <p:cNvSpPr/>
              <p:nvPr/>
            </p:nvSpPr>
            <p:spPr>
              <a:xfrm>
                <a:off x="3066000" y="2936365"/>
                <a:ext cx="112040" cy="66769"/>
              </a:xfrm>
              <a:custGeom>
                <a:avLst/>
                <a:gdLst/>
                <a:ahLst/>
                <a:cxnLst/>
                <a:rect l="l" t="t" r="r" b="b"/>
                <a:pathLst>
                  <a:path w="3200" h="1907" extrusionOk="0">
                    <a:moveTo>
                      <a:pt x="632" y="0"/>
                    </a:moveTo>
                    <a:lnTo>
                      <a:pt x="1" y="671"/>
                    </a:lnTo>
                    <a:cubicBezTo>
                      <a:pt x="249" y="1580"/>
                      <a:pt x="1666" y="1906"/>
                      <a:pt x="1666" y="1906"/>
                    </a:cubicBezTo>
                    <a:lnTo>
                      <a:pt x="3199" y="184"/>
                    </a:lnTo>
                    <a:lnTo>
                      <a:pt x="632"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 name="Google Shape;424;p6">
                <a:extLst>
                  <a:ext uri="{FF2B5EF4-FFF2-40B4-BE49-F238E27FC236}">
                    <a16:creationId xmlns:a16="http://schemas.microsoft.com/office/drawing/2014/main" id="{B261084A-965F-1DDD-23EF-04857B00432D}"/>
                  </a:ext>
                </a:extLst>
              </p:cNvPr>
              <p:cNvSpPr/>
              <p:nvPr/>
            </p:nvSpPr>
            <p:spPr>
              <a:xfrm>
                <a:off x="2668115" y="4444154"/>
                <a:ext cx="84660" cy="183781"/>
              </a:xfrm>
              <a:custGeom>
                <a:avLst/>
                <a:gdLst/>
                <a:ahLst/>
                <a:cxnLst/>
                <a:rect l="l" t="t" r="r" b="b"/>
                <a:pathLst>
                  <a:path w="2418" h="5249" extrusionOk="0">
                    <a:moveTo>
                      <a:pt x="152" y="1"/>
                    </a:moveTo>
                    <a:lnTo>
                      <a:pt x="1" y="5249"/>
                    </a:lnTo>
                    <a:lnTo>
                      <a:pt x="2266" y="5249"/>
                    </a:lnTo>
                    <a:lnTo>
                      <a:pt x="2417" y="1"/>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 name="Google Shape;425;p6">
                <a:extLst>
                  <a:ext uri="{FF2B5EF4-FFF2-40B4-BE49-F238E27FC236}">
                    <a16:creationId xmlns:a16="http://schemas.microsoft.com/office/drawing/2014/main" id="{15A23D23-7BF3-4E47-BAED-1A20AE8BC7A3}"/>
                  </a:ext>
                </a:extLst>
              </p:cNvPr>
              <p:cNvSpPr/>
              <p:nvPr/>
            </p:nvSpPr>
            <p:spPr>
              <a:xfrm>
                <a:off x="2119709" y="4233657"/>
                <a:ext cx="166414" cy="190433"/>
              </a:xfrm>
              <a:custGeom>
                <a:avLst/>
                <a:gdLst/>
                <a:ahLst/>
                <a:cxnLst/>
                <a:rect l="l" t="t" r="r" b="b"/>
                <a:pathLst>
                  <a:path w="4753" h="5439" extrusionOk="0">
                    <a:moveTo>
                      <a:pt x="2656" y="1"/>
                    </a:moveTo>
                    <a:lnTo>
                      <a:pt x="0" y="4585"/>
                    </a:lnTo>
                    <a:lnTo>
                      <a:pt x="2096" y="5438"/>
                    </a:lnTo>
                    <a:lnTo>
                      <a:pt x="4753" y="859"/>
                    </a:lnTo>
                    <a:lnTo>
                      <a:pt x="2656" y="1"/>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7" name="Google Shape;426;p6">
                <a:extLst>
                  <a:ext uri="{FF2B5EF4-FFF2-40B4-BE49-F238E27FC236}">
                    <a16:creationId xmlns:a16="http://schemas.microsoft.com/office/drawing/2014/main" id="{1750DBC9-9AC6-C50D-65AB-2833AD534EEA}"/>
                  </a:ext>
                </a:extLst>
              </p:cNvPr>
              <p:cNvSpPr/>
              <p:nvPr/>
            </p:nvSpPr>
            <p:spPr>
              <a:xfrm>
                <a:off x="2072827" y="4366600"/>
                <a:ext cx="225516" cy="194775"/>
              </a:xfrm>
              <a:custGeom>
                <a:avLst/>
                <a:gdLst/>
                <a:ahLst/>
                <a:cxnLst/>
                <a:rect l="l" t="t" r="r" b="b"/>
                <a:pathLst>
                  <a:path w="6441" h="5563" extrusionOk="0">
                    <a:moveTo>
                      <a:pt x="1551" y="0"/>
                    </a:moveTo>
                    <a:cubicBezTo>
                      <a:pt x="1497" y="0"/>
                      <a:pt x="1444" y="24"/>
                      <a:pt x="1407" y="69"/>
                    </a:cubicBezTo>
                    <a:lnTo>
                      <a:pt x="130" y="1653"/>
                    </a:lnTo>
                    <a:cubicBezTo>
                      <a:pt x="1" y="1814"/>
                      <a:pt x="51" y="2075"/>
                      <a:pt x="238" y="2183"/>
                    </a:cubicBezTo>
                    <a:cubicBezTo>
                      <a:pt x="1009" y="2622"/>
                      <a:pt x="1404" y="2797"/>
                      <a:pt x="2366" y="3368"/>
                    </a:cubicBezTo>
                    <a:cubicBezTo>
                      <a:pt x="2958" y="3720"/>
                      <a:pt x="4347" y="4926"/>
                      <a:pt x="5166" y="5410"/>
                    </a:cubicBezTo>
                    <a:cubicBezTo>
                      <a:pt x="5348" y="5519"/>
                      <a:pt x="5516" y="5563"/>
                      <a:pt x="5664" y="5563"/>
                    </a:cubicBezTo>
                    <a:cubicBezTo>
                      <a:pt x="6169" y="5563"/>
                      <a:pt x="6440" y="5054"/>
                      <a:pt x="6210" y="4840"/>
                    </a:cubicBezTo>
                    <a:cubicBezTo>
                      <a:pt x="4878" y="3605"/>
                      <a:pt x="4344" y="2377"/>
                      <a:pt x="4086" y="1641"/>
                    </a:cubicBezTo>
                    <a:cubicBezTo>
                      <a:pt x="4038" y="1509"/>
                      <a:pt x="3949" y="1398"/>
                      <a:pt x="3831" y="1329"/>
                    </a:cubicBezTo>
                    <a:lnTo>
                      <a:pt x="1644" y="26"/>
                    </a:lnTo>
                    <a:cubicBezTo>
                      <a:pt x="1615" y="9"/>
                      <a:pt x="1583" y="0"/>
                      <a:pt x="155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8" name="Google Shape;427;p6">
                <a:extLst>
                  <a:ext uri="{FF2B5EF4-FFF2-40B4-BE49-F238E27FC236}">
                    <a16:creationId xmlns:a16="http://schemas.microsoft.com/office/drawing/2014/main" id="{4B3AFDEA-AC84-149E-B33C-E1C07FA40E60}"/>
                  </a:ext>
                </a:extLst>
              </p:cNvPr>
              <p:cNvSpPr/>
              <p:nvPr/>
            </p:nvSpPr>
            <p:spPr>
              <a:xfrm>
                <a:off x="2643536" y="4618587"/>
                <a:ext cx="241411" cy="90262"/>
              </a:xfrm>
              <a:custGeom>
                <a:avLst/>
                <a:gdLst/>
                <a:ahLst/>
                <a:cxnLst/>
                <a:rect l="l" t="t" r="r" b="b"/>
                <a:pathLst>
                  <a:path w="6895" h="2578" extrusionOk="0">
                    <a:moveTo>
                      <a:pt x="502" y="1"/>
                    </a:moveTo>
                    <a:cubicBezTo>
                      <a:pt x="409" y="1"/>
                      <a:pt x="333" y="65"/>
                      <a:pt x="323" y="159"/>
                    </a:cubicBezTo>
                    <a:lnTo>
                      <a:pt x="32" y="2172"/>
                    </a:lnTo>
                    <a:cubicBezTo>
                      <a:pt x="0" y="2379"/>
                      <a:pt x="176" y="2575"/>
                      <a:pt x="389" y="2575"/>
                    </a:cubicBezTo>
                    <a:cubicBezTo>
                      <a:pt x="391" y="2575"/>
                      <a:pt x="393" y="2575"/>
                      <a:pt x="394" y="2575"/>
                    </a:cubicBezTo>
                    <a:cubicBezTo>
                      <a:pt x="1281" y="2560"/>
                      <a:pt x="1708" y="2506"/>
                      <a:pt x="2828" y="2506"/>
                    </a:cubicBezTo>
                    <a:cubicBezTo>
                      <a:pt x="3517" y="2506"/>
                      <a:pt x="4942" y="2578"/>
                      <a:pt x="5893" y="2578"/>
                    </a:cubicBezTo>
                    <a:cubicBezTo>
                      <a:pt x="6823" y="2578"/>
                      <a:pt x="6895" y="1637"/>
                      <a:pt x="6496" y="1551"/>
                    </a:cubicBezTo>
                    <a:cubicBezTo>
                      <a:pt x="4723" y="1171"/>
                      <a:pt x="4024" y="643"/>
                      <a:pt x="3424" y="141"/>
                    </a:cubicBezTo>
                    <a:cubicBezTo>
                      <a:pt x="3316" y="51"/>
                      <a:pt x="3184" y="1"/>
                      <a:pt x="304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 name="Google Shape;428;p6">
                <a:extLst>
                  <a:ext uri="{FF2B5EF4-FFF2-40B4-BE49-F238E27FC236}">
                    <a16:creationId xmlns:a16="http://schemas.microsoft.com/office/drawing/2014/main" id="{CE322427-A950-148A-CE7F-7188DA746272}"/>
                  </a:ext>
                </a:extLst>
              </p:cNvPr>
              <p:cNvSpPr/>
              <p:nvPr/>
            </p:nvSpPr>
            <p:spPr>
              <a:xfrm>
                <a:off x="2670670" y="4520551"/>
                <a:ext cx="665" cy="18417"/>
              </a:xfrm>
              <a:custGeom>
                <a:avLst/>
                <a:gdLst/>
                <a:ahLst/>
                <a:cxnLst/>
                <a:rect l="l" t="t" r="r" b="b"/>
                <a:pathLst>
                  <a:path w="19" h="526" extrusionOk="0">
                    <a:moveTo>
                      <a:pt x="18" y="1"/>
                    </a:moveTo>
                    <a:lnTo>
                      <a:pt x="0" y="526"/>
                    </a:lnTo>
                    <a:lnTo>
                      <a:pt x="4" y="526"/>
                    </a:lnTo>
                    <a:lnTo>
                      <a:pt x="18"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 name="Google Shape;429;p6">
                <a:extLst>
                  <a:ext uri="{FF2B5EF4-FFF2-40B4-BE49-F238E27FC236}">
                    <a16:creationId xmlns:a16="http://schemas.microsoft.com/office/drawing/2014/main" id="{D49EC1B3-002B-2DD5-24EF-FDB00C253BD4}"/>
                  </a:ext>
                </a:extLst>
              </p:cNvPr>
              <p:cNvSpPr/>
              <p:nvPr/>
            </p:nvSpPr>
            <p:spPr>
              <a:xfrm>
                <a:off x="2670776" y="4520551"/>
                <a:ext cx="79828" cy="18417"/>
              </a:xfrm>
              <a:custGeom>
                <a:avLst/>
                <a:gdLst/>
                <a:ahLst/>
                <a:cxnLst/>
                <a:rect l="l" t="t" r="r" b="b"/>
                <a:pathLst>
                  <a:path w="2280" h="526" extrusionOk="0">
                    <a:moveTo>
                      <a:pt x="15" y="1"/>
                    </a:moveTo>
                    <a:lnTo>
                      <a:pt x="1" y="526"/>
                    </a:lnTo>
                    <a:lnTo>
                      <a:pt x="2265" y="526"/>
                    </a:lnTo>
                    <a:lnTo>
                      <a:pt x="2280" y="1"/>
                    </a:lnTo>
                    <a:close/>
                  </a:path>
                </a:pathLst>
              </a:custGeom>
              <a:solidFill>
                <a:srgbClr val="CC915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 name="Google Shape;430;p6">
                <a:extLst>
                  <a:ext uri="{FF2B5EF4-FFF2-40B4-BE49-F238E27FC236}">
                    <a16:creationId xmlns:a16="http://schemas.microsoft.com/office/drawing/2014/main" id="{8EFFBB54-2683-9DBB-2DAD-481B798CFDF8}"/>
                  </a:ext>
                </a:extLst>
              </p:cNvPr>
              <p:cNvSpPr/>
              <p:nvPr/>
            </p:nvSpPr>
            <p:spPr>
              <a:xfrm>
                <a:off x="2164701" y="4300391"/>
                <a:ext cx="9313" cy="16141"/>
              </a:xfrm>
              <a:custGeom>
                <a:avLst/>
                <a:gdLst/>
                <a:ahLst/>
                <a:cxnLst/>
                <a:rect l="l" t="t" r="r" b="b"/>
                <a:pathLst>
                  <a:path w="266" h="461" extrusionOk="0">
                    <a:moveTo>
                      <a:pt x="266" y="0"/>
                    </a:moveTo>
                    <a:lnTo>
                      <a:pt x="1" y="456"/>
                    </a:lnTo>
                    <a:lnTo>
                      <a:pt x="1" y="460"/>
                    </a:lnTo>
                    <a:lnTo>
                      <a:pt x="266"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 name="Google Shape;431;p6">
                <a:extLst>
                  <a:ext uri="{FF2B5EF4-FFF2-40B4-BE49-F238E27FC236}">
                    <a16:creationId xmlns:a16="http://schemas.microsoft.com/office/drawing/2014/main" id="{124944B5-EF46-28B4-FDBA-1607AC7DFB6D}"/>
                  </a:ext>
                </a:extLst>
              </p:cNvPr>
              <p:cNvSpPr/>
              <p:nvPr/>
            </p:nvSpPr>
            <p:spPr>
              <a:xfrm>
                <a:off x="2164701" y="4300391"/>
                <a:ext cx="82700" cy="46041"/>
              </a:xfrm>
              <a:custGeom>
                <a:avLst/>
                <a:gdLst/>
                <a:ahLst/>
                <a:cxnLst/>
                <a:rect l="l" t="t" r="r" b="b"/>
                <a:pathLst>
                  <a:path w="2362" h="1315" extrusionOk="0">
                    <a:moveTo>
                      <a:pt x="266" y="0"/>
                    </a:moveTo>
                    <a:lnTo>
                      <a:pt x="1" y="460"/>
                    </a:lnTo>
                    <a:lnTo>
                      <a:pt x="2100" y="1314"/>
                    </a:lnTo>
                    <a:lnTo>
                      <a:pt x="2362" y="858"/>
                    </a:lnTo>
                    <a:lnTo>
                      <a:pt x="266" y="0"/>
                    </a:lnTo>
                    <a:close/>
                  </a:path>
                </a:pathLst>
              </a:custGeom>
              <a:solidFill>
                <a:srgbClr val="CC915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 name="Google Shape;432;p6">
                <a:extLst>
                  <a:ext uri="{FF2B5EF4-FFF2-40B4-BE49-F238E27FC236}">
                    <a16:creationId xmlns:a16="http://schemas.microsoft.com/office/drawing/2014/main" id="{8BAD2F60-2304-0FB4-FA44-96B8245C58DF}"/>
                  </a:ext>
                </a:extLst>
              </p:cNvPr>
              <p:cNvSpPr/>
              <p:nvPr/>
            </p:nvSpPr>
            <p:spPr>
              <a:xfrm>
                <a:off x="2427857" y="2340868"/>
                <a:ext cx="454952" cy="501659"/>
              </a:xfrm>
              <a:custGeom>
                <a:avLst/>
                <a:gdLst/>
                <a:ahLst/>
                <a:cxnLst/>
                <a:rect l="l" t="t" r="r" b="b"/>
                <a:pathLst>
                  <a:path w="12994" h="14328" extrusionOk="0">
                    <a:moveTo>
                      <a:pt x="6302" y="1"/>
                    </a:moveTo>
                    <a:cubicBezTo>
                      <a:pt x="5548" y="1"/>
                      <a:pt x="4771" y="34"/>
                      <a:pt x="3909" y="74"/>
                    </a:cubicBezTo>
                    <a:cubicBezTo>
                      <a:pt x="1928" y="170"/>
                      <a:pt x="1" y="591"/>
                      <a:pt x="1" y="591"/>
                    </a:cubicBezTo>
                    <a:cubicBezTo>
                      <a:pt x="1792" y="8276"/>
                      <a:pt x="1788" y="10583"/>
                      <a:pt x="1634" y="14327"/>
                    </a:cubicBezTo>
                    <a:lnTo>
                      <a:pt x="10833" y="14327"/>
                    </a:lnTo>
                    <a:cubicBezTo>
                      <a:pt x="12994" y="1036"/>
                      <a:pt x="11913" y="655"/>
                      <a:pt x="11913" y="655"/>
                    </a:cubicBezTo>
                    <a:cubicBezTo>
                      <a:pt x="11913" y="655"/>
                      <a:pt x="9882" y="239"/>
                      <a:pt x="8087" y="77"/>
                    </a:cubicBezTo>
                    <a:cubicBezTo>
                      <a:pt x="7485" y="22"/>
                      <a:pt x="6900" y="1"/>
                      <a:pt x="630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 name="Google Shape;433;p6">
                <a:extLst>
                  <a:ext uri="{FF2B5EF4-FFF2-40B4-BE49-F238E27FC236}">
                    <a16:creationId xmlns:a16="http://schemas.microsoft.com/office/drawing/2014/main" id="{EE851F72-372E-E21D-F3DA-5E472A7E10C4}"/>
                  </a:ext>
                </a:extLst>
              </p:cNvPr>
              <p:cNvSpPr/>
              <p:nvPr/>
            </p:nvSpPr>
            <p:spPr>
              <a:xfrm>
                <a:off x="2564687" y="2178829"/>
                <a:ext cx="194599" cy="293475"/>
              </a:xfrm>
              <a:custGeom>
                <a:avLst/>
                <a:gdLst/>
                <a:ahLst/>
                <a:cxnLst/>
                <a:rect l="l" t="t" r="r" b="b"/>
                <a:pathLst>
                  <a:path w="5558" h="8382" extrusionOk="0">
                    <a:moveTo>
                      <a:pt x="414" y="0"/>
                    </a:moveTo>
                    <a:lnTo>
                      <a:pt x="414" y="0"/>
                    </a:lnTo>
                    <a:cubicBezTo>
                      <a:pt x="680" y="1342"/>
                      <a:pt x="942" y="3808"/>
                      <a:pt x="1" y="4702"/>
                    </a:cubicBezTo>
                    <a:cubicBezTo>
                      <a:pt x="1" y="4702"/>
                      <a:pt x="1243" y="7089"/>
                      <a:pt x="3695" y="8381"/>
                    </a:cubicBezTo>
                    <a:cubicBezTo>
                      <a:pt x="5557" y="6892"/>
                      <a:pt x="4179" y="4705"/>
                      <a:pt x="4179" y="4705"/>
                    </a:cubicBezTo>
                    <a:cubicBezTo>
                      <a:pt x="2679" y="4346"/>
                      <a:pt x="2718" y="3234"/>
                      <a:pt x="2981" y="2189"/>
                    </a:cubicBezTo>
                    <a:lnTo>
                      <a:pt x="414"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 name="Google Shape;434;p6">
                <a:extLst>
                  <a:ext uri="{FF2B5EF4-FFF2-40B4-BE49-F238E27FC236}">
                    <a16:creationId xmlns:a16="http://schemas.microsoft.com/office/drawing/2014/main" id="{B4F618E8-6EE7-B718-27E8-34E3B531BCB6}"/>
                  </a:ext>
                </a:extLst>
              </p:cNvPr>
              <p:cNvSpPr/>
              <p:nvPr/>
            </p:nvSpPr>
            <p:spPr>
              <a:xfrm>
                <a:off x="2657436" y="2245668"/>
                <a:ext cx="11484" cy="9839"/>
              </a:xfrm>
              <a:custGeom>
                <a:avLst/>
                <a:gdLst/>
                <a:ahLst/>
                <a:cxnLst/>
                <a:rect l="l" t="t" r="r" b="b"/>
                <a:pathLst>
                  <a:path w="328" h="281" extrusionOk="0">
                    <a:moveTo>
                      <a:pt x="1" y="0"/>
                    </a:moveTo>
                    <a:lnTo>
                      <a:pt x="327" y="280"/>
                    </a:lnTo>
                    <a:lnTo>
                      <a:pt x="327" y="280"/>
                    </a:lnTo>
                    <a:close/>
                  </a:path>
                </a:pathLst>
              </a:custGeom>
              <a:solidFill>
                <a:srgbClr val="1E282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 name="Google Shape;435;p6">
                <a:extLst>
                  <a:ext uri="{FF2B5EF4-FFF2-40B4-BE49-F238E27FC236}">
                    <a16:creationId xmlns:a16="http://schemas.microsoft.com/office/drawing/2014/main" id="{6370C99E-AF90-2B5B-D891-4AED07730F4F}"/>
                  </a:ext>
                </a:extLst>
              </p:cNvPr>
              <p:cNvSpPr/>
              <p:nvPr/>
            </p:nvSpPr>
            <p:spPr>
              <a:xfrm>
                <a:off x="2664368" y="2279351"/>
                <a:ext cx="280" cy="2066"/>
              </a:xfrm>
              <a:custGeom>
                <a:avLst/>
                <a:gdLst/>
                <a:ahLst/>
                <a:cxnLst/>
                <a:rect l="l" t="t" r="r" b="b"/>
                <a:pathLst>
                  <a:path w="8" h="59" extrusionOk="0">
                    <a:moveTo>
                      <a:pt x="8" y="0"/>
                    </a:moveTo>
                    <a:cubicBezTo>
                      <a:pt x="4" y="22"/>
                      <a:pt x="4" y="40"/>
                      <a:pt x="0" y="58"/>
                    </a:cubicBezTo>
                    <a:lnTo>
                      <a:pt x="0" y="58"/>
                    </a:lnTo>
                    <a:cubicBezTo>
                      <a:pt x="4" y="40"/>
                      <a:pt x="4" y="22"/>
                      <a:pt x="8" y="0"/>
                    </a:cubicBez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7" name="Google Shape;436;p6">
                <a:extLst>
                  <a:ext uri="{FF2B5EF4-FFF2-40B4-BE49-F238E27FC236}">
                    <a16:creationId xmlns:a16="http://schemas.microsoft.com/office/drawing/2014/main" id="{070B1596-EAD8-29FD-CB13-DA46282E6764}"/>
                  </a:ext>
                </a:extLst>
              </p:cNvPr>
              <p:cNvSpPr/>
              <p:nvPr/>
            </p:nvSpPr>
            <p:spPr>
              <a:xfrm>
                <a:off x="2606562" y="2210096"/>
                <a:ext cx="62357" cy="71320"/>
              </a:xfrm>
              <a:custGeom>
                <a:avLst/>
                <a:gdLst/>
                <a:ahLst/>
                <a:cxnLst/>
                <a:rect l="l" t="t" r="r" b="b"/>
                <a:pathLst>
                  <a:path w="1781" h="2037" extrusionOk="0">
                    <a:moveTo>
                      <a:pt x="262" y="1"/>
                    </a:moveTo>
                    <a:cubicBezTo>
                      <a:pt x="216" y="141"/>
                      <a:pt x="1" y="550"/>
                      <a:pt x="57" y="844"/>
                    </a:cubicBezTo>
                    <a:cubicBezTo>
                      <a:pt x="180" y="1465"/>
                      <a:pt x="1081" y="1953"/>
                      <a:pt x="1651" y="2036"/>
                    </a:cubicBezTo>
                    <a:cubicBezTo>
                      <a:pt x="1655" y="2018"/>
                      <a:pt x="1655" y="2000"/>
                      <a:pt x="1659" y="1978"/>
                    </a:cubicBezTo>
                    <a:cubicBezTo>
                      <a:pt x="1677" y="1752"/>
                      <a:pt x="1723" y="1523"/>
                      <a:pt x="1780" y="1296"/>
                    </a:cubicBezTo>
                    <a:lnTo>
                      <a:pt x="1454" y="1016"/>
                    </a:lnTo>
                    <a:lnTo>
                      <a:pt x="262" y="1"/>
                    </a:lnTo>
                    <a:close/>
                  </a:path>
                </a:pathLst>
              </a:custGeom>
              <a:solidFill>
                <a:srgbClr val="CC915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 name="Google Shape;437;p6">
                <a:extLst>
                  <a:ext uri="{FF2B5EF4-FFF2-40B4-BE49-F238E27FC236}">
                    <a16:creationId xmlns:a16="http://schemas.microsoft.com/office/drawing/2014/main" id="{76BCB374-68E6-8C67-45F4-0E3920B570C0}"/>
                  </a:ext>
                </a:extLst>
              </p:cNvPr>
              <p:cNvSpPr/>
              <p:nvPr/>
            </p:nvSpPr>
            <p:spPr>
              <a:xfrm>
                <a:off x="2480236" y="1964936"/>
                <a:ext cx="258952" cy="296171"/>
              </a:xfrm>
              <a:custGeom>
                <a:avLst/>
                <a:gdLst/>
                <a:ahLst/>
                <a:cxnLst/>
                <a:rect l="l" t="t" r="r" b="b"/>
                <a:pathLst>
                  <a:path w="7396" h="8459" extrusionOk="0">
                    <a:moveTo>
                      <a:pt x="3493" y="1"/>
                    </a:moveTo>
                    <a:cubicBezTo>
                      <a:pt x="1462" y="1"/>
                      <a:pt x="1" y="1964"/>
                      <a:pt x="572" y="3948"/>
                    </a:cubicBezTo>
                    <a:cubicBezTo>
                      <a:pt x="1193" y="6109"/>
                      <a:pt x="1412" y="7039"/>
                      <a:pt x="2769" y="7918"/>
                    </a:cubicBezTo>
                    <a:cubicBezTo>
                      <a:pt x="3342" y="8290"/>
                      <a:pt x="3953" y="8459"/>
                      <a:pt x="4536" y="8459"/>
                    </a:cubicBezTo>
                    <a:cubicBezTo>
                      <a:pt x="6027" y="8459"/>
                      <a:pt x="7337" y="7354"/>
                      <a:pt x="7363" y="5700"/>
                    </a:cubicBezTo>
                    <a:cubicBezTo>
                      <a:pt x="7395" y="3625"/>
                      <a:pt x="6372" y="441"/>
                      <a:pt x="4036" y="46"/>
                    </a:cubicBezTo>
                    <a:cubicBezTo>
                      <a:pt x="3851" y="15"/>
                      <a:pt x="3670" y="1"/>
                      <a:pt x="3493" y="1"/>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9" name="Google Shape;438;p6">
                <a:extLst>
                  <a:ext uri="{FF2B5EF4-FFF2-40B4-BE49-F238E27FC236}">
                    <a16:creationId xmlns:a16="http://schemas.microsoft.com/office/drawing/2014/main" id="{EEEBBF82-3681-CE64-9C59-166E65CA80D3}"/>
                  </a:ext>
                </a:extLst>
              </p:cNvPr>
              <p:cNvSpPr/>
              <p:nvPr/>
            </p:nvSpPr>
            <p:spPr>
              <a:xfrm>
                <a:off x="2465671" y="1949286"/>
                <a:ext cx="221209" cy="210880"/>
              </a:xfrm>
              <a:custGeom>
                <a:avLst/>
                <a:gdLst/>
                <a:ahLst/>
                <a:cxnLst/>
                <a:rect l="l" t="t" r="r" b="b"/>
                <a:pathLst>
                  <a:path w="6318" h="6023" extrusionOk="0">
                    <a:moveTo>
                      <a:pt x="5206" y="0"/>
                    </a:moveTo>
                    <a:cubicBezTo>
                      <a:pt x="5155" y="0"/>
                      <a:pt x="5105" y="4"/>
                      <a:pt x="5055" y="13"/>
                    </a:cubicBezTo>
                    <a:lnTo>
                      <a:pt x="2678" y="404"/>
                    </a:lnTo>
                    <a:cubicBezTo>
                      <a:pt x="2514" y="432"/>
                      <a:pt x="2359" y="505"/>
                      <a:pt x="2229" y="616"/>
                    </a:cubicBezTo>
                    <a:lnTo>
                      <a:pt x="561" y="2055"/>
                    </a:lnTo>
                    <a:cubicBezTo>
                      <a:pt x="395" y="2198"/>
                      <a:pt x="284" y="2396"/>
                      <a:pt x="252" y="2611"/>
                    </a:cubicBezTo>
                    <a:lnTo>
                      <a:pt x="19" y="4144"/>
                    </a:lnTo>
                    <a:cubicBezTo>
                      <a:pt x="1" y="4266"/>
                      <a:pt x="8" y="4391"/>
                      <a:pt x="37" y="4510"/>
                    </a:cubicBezTo>
                    <a:cubicBezTo>
                      <a:pt x="155" y="4956"/>
                      <a:pt x="505" y="6023"/>
                      <a:pt x="1139" y="6023"/>
                    </a:cubicBezTo>
                    <a:cubicBezTo>
                      <a:pt x="1178" y="6023"/>
                      <a:pt x="1219" y="6019"/>
                      <a:pt x="1260" y="6010"/>
                    </a:cubicBezTo>
                    <a:cubicBezTo>
                      <a:pt x="2151" y="5828"/>
                      <a:pt x="2746" y="3692"/>
                      <a:pt x="2204" y="2920"/>
                    </a:cubicBezTo>
                    <a:lnTo>
                      <a:pt x="2204" y="2920"/>
                    </a:lnTo>
                    <a:cubicBezTo>
                      <a:pt x="2302" y="2926"/>
                      <a:pt x="2398" y="2929"/>
                      <a:pt x="2493" y="2929"/>
                    </a:cubicBezTo>
                    <a:cubicBezTo>
                      <a:pt x="3998" y="2929"/>
                      <a:pt x="5113" y="2231"/>
                      <a:pt x="5819" y="1595"/>
                    </a:cubicBezTo>
                    <a:cubicBezTo>
                      <a:pt x="6318" y="1146"/>
                      <a:pt x="6178" y="339"/>
                      <a:pt x="5564" y="74"/>
                    </a:cubicBezTo>
                    <a:cubicBezTo>
                      <a:pt x="5450" y="25"/>
                      <a:pt x="5328" y="0"/>
                      <a:pt x="520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0" name="Google Shape;439;p6">
                <a:extLst>
                  <a:ext uri="{FF2B5EF4-FFF2-40B4-BE49-F238E27FC236}">
                    <a16:creationId xmlns:a16="http://schemas.microsoft.com/office/drawing/2014/main" id="{CD417708-55E8-DC2E-3E01-4F3C1458A95E}"/>
                  </a:ext>
                </a:extLst>
              </p:cNvPr>
              <p:cNvSpPr/>
              <p:nvPr/>
            </p:nvSpPr>
            <p:spPr>
              <a:xfrm>
                <a:off x="2571234" y="2842496"/>
                <a:ext cx="298517" cy="1678079"/>
              </a:xfrm>
              <a:custGeom>
                <a:avLst/>
                <a:gdLst/>
                <a:ahLst/>
                <a:cxnLst/>
                <a:rect l="l" t="t" r="r" b="b"/>
                <a:pathLst>
                  <a:path w="8526" h="47928" extrusionOk="0">
                    <a:moveTo>
                      <a:pt x="1" y="0"/>
                    </a:moveTo>
                    <a:cubicBezTo>
                      <a:pt x="1" y="0"/>
                      <a:pt x="2445" y="17211"/>
                      <a:pt x="2739" y="24906"/>
                    </a:cubicBezTo>
                    <a:cubicBezTo>
                      <a:pt x="3009" y="31963"/>
                      <a:pt x="2524" y="47928"/>
                      <a:pt x="2524" y="47928"/>
                    </a:cubicBezTo>
                    <a:lnTo>
                      <a:pt x="5589" y="47928"/>
                    </a:lnTo>
                    <a:cubicBezTo>
                      <a:pt x="5589" y="47928"/>
                      <a:pt x="8221" y="31543"/>
                      <a:pt x="8375" y="24357"/>
                    </a:cubicBezTo>
                    <a:cubicBezTo>
                      <a:pt x="8526" y="17448"/>
                      <a:pt x="6738" y="0"/>
                      <a:pt x="6738" y="0"/>
                    </a:cubicBezTo>
                    <a:close/>
                  </a:path>
                </a:pathLst>
              </a:custGeom>
              <a:solidFill>
                <a:srgbClr val="2F549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 name="Google Shape;440;p6">
                <a:extLst>
                  <a:ext uri="{FF2B5EF4-FFF2-40B4-BE49-F238E27FC236}">
                    <a16:creationId xmlns:a16="http://schemas.microsoft.com/office/drawing/2014/main" id="{518F529F-6192-4801-814B-DDB4ED09FE35}"/>
                  </a:ext>
                </a:extLst>
              </p:cNvPr>
              <p:cNvSpPr/>
              <p:nvPr/>
            </p:nvSpPr>
            <p:spPr>
              <a:xfrm>
                <a:off x="2644516" y="4479376"/>
                <a:ext cx="140925" cy="45131"/>
              </a:xfrm>
              <a:custGeom>
                <a:avLst/>
                <a:gdLst/>
                <a:ahLst/>
                <a:cxnLst/>
                <a:rect l="l" t="t" r="r" b="b"/>
                <a:pathLst>
                  <a:path w="4025" h="1289" extrusionOk="0">
                    <a:moveTo>
                      <a:pt x="0" y="0"/>
                    </a:moveTo>
                    <a:lnTo>
                      <a:pt x="166" y="1288"/>
                    </a:lnTo>
                    <a:lnTo>
                      <a:pt x="3762" y="1288"/>
                    </a:lnTo>
                    <a:lnTo>
                      <a:pt x="4024" y="140"/>
                    </a:lnTo>
                    <a:lnTo>
                      <a:pt x="0" y="0"/>
                    </a:ln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2" name="Google Shape;441;p6">
                <a:extLst>
                  <a:ext uri="{FF2B5EF4-FFF2-40B4-BE49-F238E27FC236}">
                    <a16:creationId xmlns:a16="http://schemas.microsoft.com/office/drawing/2014/main" id="{025E1251-4CCD-83C1-BFAC-0C275D7296AC}"/>
                  </a:ext>
                </a:extLst>
              </p:cNvPr>
              <p:cNvSpPr/>
              <p:nvPr/>
            </p:nvSpPr>
            <p:spPr>
              <a:xfrm>
                <a:off x="2643641" y="3424583"/>
                <a:ext cx="4307" cy="41035"/>
              </a:xfrm>
              <a:custGeom>
                <a:avLst/>
                <a:gdLst/>
                <a:ahLst/>
                <a:cxnLst/>
                <a:rect l="l" t="t" r="r" b="b"/>
                <a:pathLst>
                  <a:path w="123" h="1172" extrusionOk="0">
                    <a:moveTo>
                      <a:pt x="0" y="1"/>
                    </a:moveTo>
                    <a:lnTo>
                      <a:pt x="0" y="4"/>
                    </a:lnTo>
                    <a:cubicBezTo>
                      <a:pt x="43" y="395"/>
                      <a:pt x="83" y="785"/>
                      <a:pt x="122" y="1172"/>
                    </a:cubicBezTo>
                    <a:lnTo>
                      <a:pt x="122" y="1172"/>
                    </a:lnTo>
                    <a:cubicBezTo>
                      <a:pt x="83" y="785"/>
                      <a:pt x="43" y="395"/>
                      <a:pt x="0" y="1"/>
                    </a:cubicBez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3" name="Google Shape;442;p6">
                <a:extLst>
                  <a:ext uri="{FF2B5EF4-FFF2-40B4-BE49-F238E27FC236}">
                    <a16:creationId xmlns:a16="http://schemas.microsoft.com/office/drawing/2014/main" id="{5E5BD261-92B0-AEA4-3C79-9F0482DD9597}"/>
                  </a:ext>
                </a:extLst>
              </p:cNvPr>
              <p:cNvSpPr/>
              <p:nvPr/>
            </p:nvSpPr>
            <p:spPr>
              <a:xfrm>
                <a:off x="2643641" y="3130125"/>
                <a:ext cx="72406" cy="421936"/>
              </a:xfrm>
              <a:custGeom>
                <a:avLst/>
                <a:gdLst/>
                <a:ahLst/>
                <a:cxnLst/>
                <a:rect l="l" t="t" r="r" b="b"/>
                <a:pathLst>
                  <a:path w="2068" h="12051" extrusionOk="0">
                    <a:moveTo>
                      <a:pt x="1213" y="1"/>
                    </a:moveTo>
                    <a:cubicBezTo>
                      <a:pt x="858" y="2682"/>
                      <a:pt x="438" y="5672"/>
                      <a:pt x="0" y="8411"/>
                    </a:cubicBezTo>
                    <a:cubicBezTo>
                      <a:pt x="43" y="8806"/>
                      <a:pt x="83" y="9197"/>
                      <a:pt x="123" y="9584"/>
                    </a:cubicBezTo>
                    <a:cubicBezTo>
                      <a:pt x="209" y="10428"/>
                      <a:pt x="284" y="11254"/>
                      <a:pt x="355" y="12051"/>
                    </a:cubicBezTo>
                    <a:cubicBezTo>
                      <a:pt x="941" y="9789"/>
                      <a:pt x="2068" y="4732"/>
                      <a:pt x="1738" y="403"/>
                    </a:cubicBezTo>
                    <a:lnTo>
                      <a:pt x="1213" y="1"/>
                    </a:lnTo>
                    <a:close/>
                  </a:path>
                </a:pathLst>
              </a:custGeom>
              <a:solidFill>
                <a:srgbClr val="1F386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4" name="Google Shape;443;p6">
                <a:extLst>
                  <a:ext uri="{FF2B5EF4-FFF2-40B4-BE49-F238E27FC236}">
                    <a16:creationId xmlns:a16="http://schemas.microsoft.com/office/drawing/2014/main" id="{8458D6DD-7A1D-0770-79CE-F41283FE9947}"/>
                  </a:ext>
                </a:extLst>
              </p:cNvPr>
              <p:cNvSpPr/>
              <p:nvPr/>
            </p:nvSpPr>
            <p:spPr>
              <a:xfrm>
                <a:off x="2162670" y="2842496"/>
                <a:ext cx="559430" cy="1494228"/>
              </a:xfrm>
              <a:custGeom>
                <a:avLst/>
                <a:gdLst/>
                <a:ahLst/>
                <a:cxnLst/>
                <a:rect l="l" t="t" r="r" b="b"/>
                <a:pathLst>
                  <a:path w="15978" h="42677" extrusionOk="0">
                    <a:moveTo>
                      <a:pt x="9208" y="0"/>
                    </a:moveTo>
                    <a:cubicBezTo>
                      <a:pt x="6770" y="5072"/>
                      <a:pt x="9380" y="16658"/>
                      <a:pt x="6332" y="24432"/>
                    </a:cubicBezTo>
                    <a:cubicBezTo>
                      <a:pt x="4904" y="28075"/>
                      <a:pt x="1" y="41507"/>
                      <a:pt x="1" y="41507"/>
                    </a:cubicBezTo>
                    <a:lnTo>
                      <a:pt x="2862" y="42677"/>
                    </a:lnTo>
                    <a:cubicBezTo>
                      <a:pt x="2862" y="42677"/>
                      <a:pt x="10449" y="30879"/>
                      <a:pt x="12319" y="23962"/>
                    </a:cubicBezTo>
                    <a:cubicBezTo>
                      <a:pt x="13891" y="18140"/>
                      <a:pt x="15977" y="0"/>
                      <a:pt x="15977" y="0"/>
                    </a:cubicBezTo>
                    <a:close/>
                  </a:path>
                </a:pathLst>
              </a:custGeom>
              <a:solidFill>
                <a:srgbClr val="2F549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5" name="Google Shape;444;p6">
                <a:extLst>
                  <a:ext uri="{FF2B5EF4-FFF2-40B4-BE49-F238E27FC236}">
                    <a16:creationId xmlns:a16="http://schemas.microsoft.com/office/drawing/2014/main" id="{DDEF0A99-3C4D-B225-1B73-B17B7A6C3147}"/>
                  </a:ext>
                </a:extLst>
              </p:cNvPr>
              <p:cNvSpPr/>
              <p:nvPr/>
            </p:nvSpPr>
            <p:spPr>
              <a:xfrm>
                <a:off x="2148980" y="4247137"/>
                <a:ext cx="153460" cy="99926"/>
              </a:xfrm>
              <a:custGeom>
                <a:avLst/>
                <a:gdLst/>
                <a:ahLst/>
                <a:cxnLst/>
                <a:rect l="l" t="t" r="r" b="b"/>
                <a:pathLst>
                  <a:path w="4383" h="2854" extrusionOk="0">
                    <a:moveTo>
                      <a:pt x="284" y="0"/>
                    </a:moveTo>
                    <a:lnTo>
                      <a:pt x="1" y="1403"/>
                    </a:lnTo>
                    <a:lnTo>
                      <a:pt x="3551" y="2853"/>
                    </a:lnTo>
                    <a:lnTo>
                      <a:pt x="4383" y="1891"/>
                    </a:lnTo>
                    <a:lnTo>
                      <a:pt x="284" y="0"/>
                    </a:ln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6" name="Google Shape;445;p6">
                <a:extLst>
                  <a:ext uri="{FF2B5EF4-FFF2-40B4-BE49-F238E27FC236}">
                    <a16:creationId xmlns:a16="http://schemas.microsoft.com/office/drawing/2014/main" id="{15739642-2A3A-E1D2-FD17-2F53DAE5D754}"/>
                  </a:ext>
                </a:extLst>
              </p:cNvPr>
              <p:cNvSpPr/>
              <p:nvPr/>
            </p:nvSpPr>
            <p:spPr>
              <a:xfrm>
                <a:off x="2625784" y="2083314"/>
                <a:ext cx="17506" cy="22863"/>
              </a:xfrm>
              <a:custGeom>
                <a:avLst/>
                <a:gdLst/>
                <a:ahLst/>
                <a:cxnLst/>
                <a:rect l="l" t="t" r="r" b="b"/>
                <a:pathLst>
                  <a:path w="500" h="653" extrusionOk="0">
                    <a:moveTo>
                      <a:pt x="207" y="0"/>
                    </a:moveTo>
                    <a:cubicBezTo>
                      <a:pt x="197" y="0"/>
                      <a:pt x="186" y="1"/>
                      <a:pt x="176" y="4"/>
                    </a:cubicBezTo>
                    <a:cubicBezTo>
                      <a:pt x="61" y="29"/>
                      <a:pt x="0" y="197"/>
                      <a:pt x="40" y="373"/>
                    </a:cubicBezTo>
                    <a:cubicBezTo>
                      <a:pt x="76" y="537"/>
                      <a:pt x="184" y="653"/>
                      <a:pt x="290" y="653"/>
                    </a:cubicBezTo>
                    <a:cubicBezTo>
                      <a:pt x="300" y="653"/>
                      <a:pt x="310" y="652"/>
                      <a:pt x="320" y="650"/>
                    </a:cubicBezTo>
                    <a:cubicBezTo>
                      <a:pt x="439" y="625"/>
                      <a:pt x="499" y="459"/>
                      <a:pt x="460" y="280"/>
                    </a:cubicBezTo>
                    <a:cubicBezTo>
                      <a:pt x="424" y="117"/>
                      <a:pt x="316" y="0"/>
                      <a:pt x="20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7" name="Google Shape;446;p6">
                <a:extLst>
                  <a:ext uri="{FF2B5EF4-FFF2-40B4-BE49-F238E27FC236}">
                    <a16:creationId xmlns:a16="http://schemas.microsoft.com/office/drawing/2014/main" id="{2E60590D-B1FF-63B7-9182-D5D8B6510714}"/>
                  </a:ext>
                </a:extLst>
              </p:cNvPr>
              <p:cNvSpPr/>
              <p:nvPr/>
            </p:nvSpPr>
            <p:spPr>
              <a:xfrm>
                <a:off x="2696300" y="2067594"/>
                <a:ext cx="17611" cy="22898"/>
              </a:xfrm>
              <a:custGeom>
                <a:avLst/>
                <a:gdLst/>
                <a:ahLst/>
                <a:cxnLst/>
                <a:rect l="l" t="t" r="r" b="b"/>
                <a:pathLst>
                  <a:path w="503" h="654" extrusionOk="0">
                    <a:moveTo>
                      <a:pt x="210" y="1"/>
                    </a:moveTo>
                    <a:cubicBezTo>
                      <a:pt x="200" y="1"/>
                      <a:pt x="190" y="2"/>
                      <a:pt x="180" y="4"/>
                    </a:cubicBezTo>
                    <a:cubicBezTo>
                      <a:pt x="65" y="33"/>
                      <a:pt x="0" y="198"/>
                      <a:pt x="40" y="373"/>
                    </a:cubicBezTo>
                    <a:cubicBezTo>
                      <a:pt x="75" y="538"/>
                      <a:pt x="186" y="653"/>
                      <a:pt x="293" y="653"/>
                    </a:cubicBezTo>
                    <a:cubicBezTo>
                      <a:pt x="303" y="653"/>
                      <a:pt x="313" y="652"/>
                      <a:pt x="323" y="650"/>
                    </a:cubicBezTo>
                    <a:cubicBezTo>
                      <a:pt x="441" y="625"/>
                      <a:pt x="503" y="459"/>
                      <a:pt x="463" y="280"/>
                    </a:cubicBezTo>
                    <a:cubicBezTo>
                      <a:pt x="427" y="120"/>
                      <a:pt x="319" y="1"/>
                      <a:pt x="21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8" name="Google Shape;447;p6">
                <a:extLst>
                  <a:ext uri="{FF2B5EF4-FFF2-40B4-BE49-F238E27FC236}">
                    <a16:creationId xmlns:a16="http://schemas.microsoft.com/office/drawing/2014/main" id="{57EE0947-F7F8-0AFB-7A3B-5D26F7ADDA57}"/>
                  </a:ext>
                </a:extLst>
              </p:cNvPr>
              <p:cNvSpPr/>
              <p:nvPr/>
            </p:nvSpPr>
            <p:spPr>
              <a:xfrm>
                <a:off x="2700817" y="2060801"/>
                <a:ext cx="14110" cy="9138"/>
              </a:xfrm>
              <a:custGeom>
                <a:avLst/>
                <a:gdLst/>
                <a:ahLst/>
                <a:cxnLst/>
                <a:rect l="l" t="t" r="r" b="b"/>
                <a:pathLst>
                  <a:path w="403" h="261" extrusionOk="0">
                    <a:moveTo>
                      <a:pt x="402" y="0"/>
                    </a:moveTo>
                    <a:lnTo>
                      <a:pt x="1" y="219"/>
                    </a:lnTo>
                    <a:cubicBezTo>
                      <a:pt x="46" y="249"/>
                      <a:pt x="88" y="261"/>
                      <a:pt x="126" y="261"/>
                    </a:cubicBezTo>
                    <a:cubicBezTo>
                      <a:pt x="303" y="261"/>
                      <a:pt x="402" y="1"/>
                      <a:pt x="40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9" name="Google Shape;448;p6">
                <a:extLst>
                  <a:ext uri="{FF2B5EF4-FFF2-40B4-BE49-F238E27FC236}">
                    <a16:creationId xmlns:a16="http://schemas.microsoft.com/office/drawing/2014/main" id="{B55B63D0-A9FB-4969-DD68-75DFE1DB099B}"/>
                  </a:ext>
                </a:extLst>
              </p:cNvPr>
              <p:cNvSpPr/>
              <p:nvPr/>
            </p:nvSpPr>
            <p:spPr>
              <a:xfrm>
                <a:off x="2678443" y="2096759"/>
                <a:ext cx="31196" cy="44116"/>
              </a:xfrm>
              <a:custGeom>
                <a:avLst/>
                <a:gdLst/>
                <a:ahLst/>
                <a:cxnLst/>
                <a:rect l="l" t="t" r="r" b="b"/>
                <a:pathLst>
                  <a:path w="891" h="1260" extrusionOk="0">
                    <a:moveTo>
                      <a:pt x="0" y="0"/>
                    </a:moveTo>
                    <a:lnTo>
                      <a:pt x="280" y="1260"/>
                    </a:lnTo>
                    <a:cubicBezTo>
                      <a:pt x="280" y="1260"/>
                      <a:pt x="283" y="1260"/>
                      <a:pt x="287" y="1260"/>
                    </a:cubicBezTo>
                    <a:cubicBezTo>
                      <a:pt x="343" y="1260"/>
                      <a:pt x="718" y="1250"/>
                      <a:pt x="890" y="998"/>
                    </a:cubicBezTo>
                    <a:cubicBezTo>
                      <a:pt x="474" y="703"/>
                      <a:pt x="1" y="0"/>
                      <a:pt x="0" y="0"/>
                    </a:cubicBezTo>
                    <a:close/>
                  </a:path>
                </a:pathLst>
              </a:custGeom>
              <a:solidFill>
                <a:srgbClr val="ED893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0" name="Google Shape;449;p6">
                <a:extLst>
                  <a:ext uri="{FF2B5EF4-FFF2-40B4-BE49-F238E27FC236}">
                    <a16:creationId xmlns:a16="http://schemas.microsoft.com/office/drawing/2014/main" id="{643735DF-462D-45EA-C5EA-3B21D57CB8CF}"/>
                  </a:ext>
                </a:extLst>
              </p:cNvPr>
              <p:cNvSpPr/>
              <p:nvPr/>
            </p:nvSpPr>
            <p:spPr>
              <a:xfrm>
                <a:off x="2620147" y="2156876"/>
                <a:ext cx="50558" cy="16176"/>
              </a:xfrm>
              <a:custGeom>
                <a:avLst/>
                <a:gdLst/>
                <a:ahLst/>
                <a:cxnLst/>
                <a:rect l="l" t="t" r="r" b="b"/>
                <a:pathLst>
                  <a:path w="1444" h="462" extrusionOk="0">
                    <a:moveTo>
                      <a:pt x="59" y="0"/>
                    </a:moveTo>
                    <a:cubicBezTo>
                      <a:pt x="46" y="0"/>
                      <a:pt x="33" y="6"/>
                      <a:pt x="22" y="17"/>
                    </a:cubicBezTo>
                    <a:cubicBezTo>
                      <a:pt x="0" y="38"/>
                      <a:pt x="0" y="74"/>
                      <a:pt x="22" y="92"/>
                    </a:cubicBezTo>
                    <a:cubicBezTo>
                      <a:pt x="39" y="113"/>
                      <a:pt x="407" y="462"/>
                      <a:pt x="1022" y="462"/>
                    </a:cubicBezTo>
                    <a:cubicBezTo>
                      <a:pt x="1056" y="462"/>
                      <a:pt x="1091" y="461"/>
                      <a:pt x="1127" y="458"/>
                    </a:cubicBezTo>
                    <a:cubicBezTo>
                      <a:pt x="1213" y="451"/>
                      <a:pt x="1303" y="440"/>
                      <a:pt x="1397" y="419"/>
                    </a:cubicBezTo>
                    <a:cubicBezTo>
                      <a:pt x="1425" y="412"/>
                      <a:pt x="1443" y="383"/>
                      <a:pt x="1435" y="354"/>
                    </a:cubicBezTo>
                    <a:cubicBezTo>
                      <a:pt x="1430" y="331"/>
                      <a:pt x="1409" y="312"/>
                      <a:pt x="1386" y="312"/>
                    </a:cubicBezTo>
                    <a:cubicBezTo>
                      <a:pt x="1381" y="312"/>
                      <a:pt x="1376" y="313"/>
                      <a:pt x="1371" y="315"/>
                    </a:cubicBezTo>
                    <a:cubicBezTo>
                      <a:pt x="1249" y="341"/>
                      <a:pt x="1134" y="353"/>
                      <a:pt x="1028" y="353"/>
                    </a:cubicBezTo>
                    <a:cubicBezTo>
                      <a:pt x="448" y="353"/>
                      <a:pt x="100" y="19"/>
                      <a:pt x="97" y="17"/>
                    </a:cubicBezTo>
                    <a:cubicBezTo>
                      <a:pt x="86" y="6"/>
                      <a:pt x="73" y="0"/>
                      <a:pt x="5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1" name="Google Shape;450;p6">
                <a:extLst>
                  <a:ext uri="{FF2B5EF4-FFF2-40B4-BE49-F238E27FC236}">
                    <a16:creationId xmlns:a16="http://schemas.microsoft.com/office/drawing/2014/main" id="{FCBCDBE4-0451-0847-3375-E3FCB2D8D9B8}"/>
                  </a:ext>
                </a:extLst>
              </p:cNvPr>
              <p:cNvSpPr/>
              <p:nvPr/>
            </p:nvSpPr>
            <p:spPr>
              <a:xfrm>
                <a:off x="2484893" y="2137129"/>
                <a:ext cx="74472" cy="66174"/>
              </a:xfrm>
              <a:custGeom>
                <a:avLst/>
                <a:gdLst/>
                <a:ahLst/>
                <a:cxnLst/>
                <a:rect l="l" t="t" r="r" b="b"/>
                <a:pathLst>
                  <a:path w="2127" h="1890" extrusionOk="0">
                    <a:moveTo>
                      <a:pt x="849" y="0"/>
                    </a:moveTo>
                    <a:cubicBezTo>
                      <a:pt x="800" y="0"/>
                      <a:pt x="751" y="6"/>
                      <a:pt x="701" y="17"/>
                    </a:cubicBezTo>
                    <a:cubicBezTo>
                      <a:pt x="163" y="143"/>
                      <a:pt x="1" y="742"/>
                      <a:pt x="295" y="1187"/>
                    </a:cubicBezTo>
                    <a:cubicBezTo>
                      <a:pt x="554" y="1575"/>
                      <a:pt x="966" y="1808"/>
                      <a:pt x="1344" y="1876"/>
                    </a:cubicBezTo>
                    <a:cubicBezTo>
                      <a:pt x="1393" y="1885"/>
                      <a:pt x="1441" y="1890"/>
                      <a:pt x="1485" y="1890"/>
                    </a:cubicBezTo>
                    <a:cubicBezTo>
                      <a:pt x="1948" y="1890"/>
                      <a:pt x="2126" y="1419"/>
                      <a:pt x="1943" y="954"/>
                    </a:cubicBezTo>
                    <a:cubicBezTo>
                      <a:pt x="1776" y="539"/>
                      <a:pt x="1340" y="0"/>
                      <a:pt x="849" y="0"/>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2" name="Google Shape;451;p6">
                <a:extLst>
                  <a:ext uri="{FF2B5EF4-FFF2-40B4-BE49-F238E27FC236}">
                    <a16:creationId xmlns:a16="http://schemas.microsoft.com/office/drawing/2014/main" id="{8D1B733D-1372-E312-4C11-F1BD71F6445B}"/>
                  </a:ext>
                </a:extLst>
              </p:cNvPr>
              <p:cNvSpPr/>
              <p:nvPr/>
            </p:nvSpPr>
            <p:spPr>
              <a:xfrm>
                <a:off x="2594623" y="2046096"/>
                <a:ext cx="44011" cy="22968"/>
              </a:xfrm>
              <a:custGeom>
                <a:avLst/>
                <a:gdLst/>
                <a:ahLst/>
                <a:cxnLst/>
                <a:rect l="l" t="t" r="r" b="b"/>
                <a:pathLst>
                  <a:path w="1257" h="656" extrusionOk="0">
                    <a:moveTo>
                      <a:pt x="1124" y="0"/>
                    </a:moveTo>
                    <a:cubicBezTo>
                      <a:pt x="990" y="0"/>
                      <a:pt x="359" y="38"/>
                      <a:pt x="37" y="485"/>
                    </a:cubicBezTo>
                    <a:cubicBezTo>
                      <a:pt x="0" y="532"/>
                      <a:pt x="11" y="600"/>
                      <a:pt x="58" y="636"/>
                    </a:cubicBezTo>
                    <a:cubicBezTo>
                      <a:pt x="69" y="639"/>
                      <a:pt x="80" y="647"/>
                      <a:pt x="90" y="650"/>
                    </a:cubicBezTo>
                    <a:cubicBezTo>
                      <a:pt x="101" y="654"/>
                      <a:pt x="112" y="656"/>
                      <a:pt x="123" y="656"/>
                    </a:cubicBezTo>
                    <a:cubicBezTo>
                      <a:pt x="155" y="656"/>
                      <a:pt x="187" y="641"/>
                      <a:pt x="209" y="611"/>
                    </a:cubicBezTo>
                    <a:cubicBezTo>
                      <a:pt x="494" y="215"/>
                      <a:pt x="1117" y="212"/>
                      <a:pt x="1144" y="212"/>
                    </a:cubicBezTo>
                    <a:cubicBezTo>
                      <a:pt x="1145" y="212"/>
                      <a:pt x="1145" y="212"/>
                      <a:pt x="1145" y="212"/>
                    </a:cubicBezTo>
                    <a:cubicBezTo>
                      <a:pt x="1148" y="212"/>
                      <a:pt x="1150" y="212"/>
                      <a:pt x="1153" y="212"/>
                    </a:cubicBezTo>
                    <a:cubicBezTo>
                      <a:pt x="1210" y="212"/>
                      <a:pt x="1253" y="163"/>
                      <a:pt x="1256" y="109"/>
                    </a:cubicBezTo>
                    <a:cubicBezTo>
                      <a:pt x="1256" y="47"/>
                      <a:pt x="1210" y="1"/>
                      <a:pt x="1149" y="1"/>
                    </a:cubicBezTo>
                    <a:cubicBezTo>
                      <a:pt x="1146" y="1"/>
                      <a:pt x="1138" y="0"/>
                      <a:pt x="112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3" name="Google Shape;452;p6">
                <a:extLst>
                  <a:ext uri="{FF2B5EF4-FFF2-40B4-BE49-F238E27FC236}">
                    <a16:creationId xmlns:a16="http://schemas.microsoft.com/office/drawing/2014/main" id="{71B42A57-63B9-DAC5-2BA5-ABD626855C7C}"/>
                  </a:ext>
                </a:extLst>
              </p:cNvPr>
              <p:cNvSpPr/>
              <p:nvPr/>
            </p:nvSpPr>
            <p:spPr>
              <a:xfrm>
                <a:off x="2677183" y="2017490"/>
                <a:ext cx="39249" cy="11554"/>
              </a:xfrm>
              <a:custGeom>
                <a:avLst/>
                <a:gdLst/>
                <a:ahLst/>
                <a:cxnLst/>
                <a:rect l="l" t="t" r="r" b="b"/>
                <a:pathLst>
                  <a:path w="1121" h="330" extrusionOk="0">
                    <a:moveTo>
                      <a:pt x="537" y="0"/>
                    </a:moveTo>
                    <a:cubicBezTo>
                      <a:pt x="265" y="0"/>
                      <a:pt x="80" y="103"/>
                      <a:pt x="69" y="111"/>
                    </a:cubicBezTo>
                    <a:cubicBezTo>
                      <a:pt x="18" y="139"/>
                      <a:pt x="0" y="204"/>
                      <a:pt x="30" y="258"/>
                    </a:cubicBezTo>
                    <a:cubicBezTo>
                      <a:pt x="49" y="292"/>
                      <a:pt x="84" y="311"/>
                      <a:pt x="122" y="311"/>
                    </a:cubicBezTo>
                    <a:cubicBezTo>
                      <a:pt x="140" y="311"/>
                      <a:pt x="159" y="306"/>
                      <a:pt x="177" y="297"/>
                    </a:cubicBezTo>
                    <a:cubicBezTo>
                      <a:pt x="188" y="290"/>
                      <a:pt x="327" y="214"/>
                      <a:pt x="535" y="214"/>
                    </a:cubicBezTo>
                    <a:cubicBezTo>
                      <a:pt x="655" y="214"/>
                      <a:pt x="798" y="239"/>
                      <a:pt x="952" y="318"/>
                    </a:cubicBezTo>
                    <a:cubicBezTo>
                      <a:pt x="969" y="326"/>
                      <a:pt x="987" y="330"/>
                      <a:pt x="1006" y="330"/>
                    </a:cubicBezTo>
                    <a:cubicBezTo>
                      <a:pt x="1042" y="326"/>
                      <a:pt x="1077" y="305"/>
                      <a:pt x="1095" y="272"/>
                    </a:cubicBezTo>
                    <a:cubicBezTo>
                      <a:pt x="1120" y="218"/>
                      <a:pt x="1099" y="154"/>
                      <a:pt x="1049" y="125"/>
                    </a:cubicBezTo>
                    <a:cubicBezTo>
                      <a:pt x="861" y="31"/>
                      <a:pt x="686" y="0"/>
                      <a:pt x="53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4" name="Google Shape;453;p6">
                <a:extLst>
                  <a:ext uri="{FF2B5EF4-FFF2-40B4-BE49-F238E27FC236}">
                    <a16:creationId xmlns:a16="http://schemas.microsoft.com/office/drawing/2014/main" id="{77649E58-8DD4-5415-AC31-1F0A752797BF}"/>
                  </a:ext>
                </a:extLst>
              </p:cNvPr>
              <p:cNvSpPr/>
              <p:nvPr/>
            </p:nvSpPr>
            <p:spPr>
              <a:xfrm>
                <a:off x="2205911" y="4422306"/>
                <a:ext cx="41490" cy="20972"/>
              </a:xfrm>
              <a:custGeom>
                <a:avLst/>
                <a:gdLst/>
                <a:ahLst/>
                <a:cxnLst/>
                <a:rect l="l" t="t" r="r" b="b"/>
                <a:pathLst>
                  <a:path w="1185" h="599" extrusionOk="0">
                    <a:moveTo>
                      <a:pt x="191" y="108"/>
                    </a:moveTo>
                    <a:cubicBezTo>
                      <a:pt x="521" y="108"/>
                      <a:pt x="959" y="144"/>
                      <a:pt x="1045" y="269"/>
                    </a:cubicBezTo>
                    <a:cubicBezTo>
                      <a:pt x="1056" y="284"/>
                      <a:pt x="1067" y="309"/>
                      <a:pt x="1049" y="352"/>
                    </a:cubicBezTo>
                    <a:cubicBezTo>
                      <a:pt x="1017" y="428"/>
                      <a:pt x="969" y="474"/>
                      <a:pt x="905" y="489"/>
                    </a:cubicBezTo>
                    <a:cubicBezTo>
                      <a:pt x="891" y="492"/>
                      <a:pt x="876" y="493"/>
                      <a:pt x="860" y="493"/>
                    </a:cubicBezTo>
                    <a:cubicBezTo>
                      <a:pt x="702" y="493"/>
                      <a:pt x="461" y="352"/>
                      <a:pt x="191" y="108"/>
                    </a:cubicBezTo>
                    <a:close/>
                    <a:moveTo>
                      <a:pt x="213" y="1"/>
                    </a:moveTo>
                    <a:cubicBezTo>
                      <a:pt x="135" y="1"/>
                      <a:pt x="78" y="3"/>
                      <a:pt x="58" y="4"/>
                    </a:cubicBezTo>
                    <a:cubicBezTo>
                      <a:pt x="33" y="7"/>
                      <a:pt x="15" y="22"/>
                      <a:pt x="8" y="40"/>
                    </a:cubicBezTo>
                    <a:cubicBezTo>
                      <a:pt x="0" y="62"/>
                      <a:pt x="8" y="83"/>
                      <a:pt x="22" y="97"/>
                    </a:cubicBezTo>
                    <a:cubicBezTo>
                      <a:pt x="221" y="292"/>
                      <a:pt x="583" y="599"/>
                      <a:pt x="859" y="599"/>
                    </a:cubicBezTo>
                    <a:cubicBezTo>
                      <a:pt x="872" y="599"/>
                      <a:pt x="885" y="598"/>
                      <a:pt x="898" y="596"/>
                    </a:cubicBezTo>
                    <a:cubicBezTo>
                      <a:pt x="909" y="596"/>
                      <a:pt x="916" y="592"/>
                      <a:pt x="926" y="592"/>
                    </a:cubicBezTo>
                    <a:cubicBezTo>
                      <a:pt x="1027" y="571"/>
                      <a:pt x="1103" y="503"/>
                      <a:pt x="1149" y="391"/>
                    </a:cubicBezTo>
                    <a:cubicBezTo>
                      <a:pt x="1185" y="309"/>
                      <a:pt x="1160" y="244"/>
                      <a:pt x="1135" y="209"/>
                    </a:cubicBezTo>
                    <a:cubicBezTo>
                      <a:pt x="1004" y="25"/>
                      <a:pt x="483" y="1"/>
                      <a:pt x="213" y="1"/>
                    </a:cubicBezTo>
                    <a:close/>
                  </a:path>
                </a:pathLst>
              </a:custGeom>
              <a:solidFill>
                <a:srgbClr val="BF9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5" name="Google Shape;454;p6">
                <a:extLst>
                  <a:ext uri="{FF2B5EF4-FFF2-40B4-BE49-F238E27FC236}">
                    <a16:creationId xmlns:a16="http://schemas.microsoft.com/office/drawing/2014/main" id="{D80E9DC6-807C-85EF-5BC9-6D8F197177AC}"/>
                  </a:ext>
                </a:extLst>
              </p:cNvPr>
              <p:cNvSpPr/>
              <p:nvPr/>
            </p:nvSpPr>
            <p:spPr>
              <a:xfrm>
                <a:off x="2206051" y="4400633"/>
                <a:ext cx="35713" cy="25594"/>
              </a:xfrm>
              <a:custGeom>
                <a:avLst/>
                <a:gdLst/>
                <a:ahLst/>
                <a:cxnLst/>
                <a:rect l="l" t="t" r="r" b="b"/>
                <a:pathLst>
                  <a:path w="1020" h="731" extrusionOk="0">
                    <a:moveTo>
                      <a:pt x="742" y="108"/>
                    </a:moveTo>
                    <a:cubicBezTo>
                      <a:pt x="781" y="108"/>
                      <a:pt x="814" y="122"/>
                      <a:pt x="847" y="146"/>
                    </a:cubicBezTo>
                    <a:cubicBezTo>
                      <a:pt x="905" y="189"/>
                      <a:pt x="901" y="221"/>
                      <a:pt x="890" y="246"/>
                    </a:cubicBezTo>
                    <a:cubicBezTo>
                      <a:pt x="841" y="397"/>
                      <a:pt x="431" y="580"/>
                      <a:pt x="158" y="619"/>
                    </a:cubicBezTo>
                    <a:cubicBezTo>
                      <a:pt x="281" y="436"/>
                      <a:pt x="510" y="149"/>
                      <a:pt x="704" y="113"/>
                    </a:cubicBezTo>
                    <a:cubicBezTo>
                      <a:pt x="707" y="109"/>
                      <a:pt x="715" y="109"/>
                      <a:pt x="718" y="109"/>
                    </a:cubicBezTo>
                    <a:cubicBezTo>
                      <a:pt x="726" y="108"/>
                      <a:pt x="734" y="108"/>
                      <a:pt x="742" y="108"/>
                    </a:cubicBezTo>
                    <a:close/>
                    <a:moveTo>
                      <a:pt x="737" y="1"/>
                    </a:moveTo>
                    <a:cubicBezTo>
                      <a:pt x="719" y="1"/>
                      <a:pt x="701" y="2"/>
                      <a:pt x="682" y="5"/>
                    </a:cubicBezTo>
                    <a:cubicBezTo>
                      <a:pt x="359" y="66"/>
                      <a:pt x="22" y="626"/>
                      <a:pt x="8" y="651"/>
                    </a:cubicBezTo>
                    <a:cubicBezTo>
                      <a:pt x="1" y="666"/>
                      <a:pt x="1" y="687"/>
                      <a:pt x="8" y="706"/>
                    </a:cubicBezTo>
                    <a:cubicBezTo>
                      <a:pt x="18" y="720"/>
                      <a:pt x="36" y="730"/>
                      <a:pt x="54" y="730"/>
                    </a:cubicBezTo>
                    <a:cubicBezTo>
                      <a:pt x="79" y="730"/>
                      <a:pt x="108" y="730"/>
                      <a:pt x="137" y="727"/>
                    </a:cubicBezTo>
                    <a:cubicBezTo>
                      <a:pt x="417" y="694"/>
                      <a:pt x="915" y="505"/>
                      <a:pt x="995" y="282"/>
                    </a:cubicBezTo>
                    <a:cubicBezTo>
                      <a:pt x="1008" y="235"/>
                      <a:pt x="1020" y="142"/>
                      <a:pt x="915" y="59"/>
                    </a:cubicBezTo>
                    <a:cubicBezTo>
                      <a:pt x="862" y="20"/>
                      <a:pt x="802" y="1"/>
                      <a:pt x="737" y="1"/>
                    </a:cubicBezTo>
                    <a:close/>
                  </a:path>
                </a:pathLst>
              </a:custGeom>
              <a:solidFill>
                <a:srgbClr val="FFD96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6" name="Google Shape;455;p6">
                <a:extLst>
                  <a:ext uri="{FF2B5EF4-FFF2-40B4-BE49-F238E27FC236}">
                    <a16:creationId xmlns:a16="http://schemas.microsoft.com/office/drawing/2014/main" id="{548C913F-8A12-3B5A-E2A9-7C620546CDEA}"/>
                  </a:ext>
                </a:extLst>
              </p:cNvPr>
              <p:cNvSpPr/>
              <p:nvPr/>
            </p:nvSpPr>
            <p:spPr>
              <a:xfrm>
                <a:off x="2753336" y="4612390"/>
                <a:ext cx="49683" cy="20202"/>
              </a:xfrm>
              <a:custGeom>
                <a:avLst/>
                <a:gdLst/>
                <a:ahLst/>
                <a:cxnLst/>
                <a:rect l="l" t="t" r="r" b="b"/>
                <a:pathLst>
                  <a:path w="1419" h="577" extrusionOk="0">
                    <a:moveTo>
                      <a:pt x="1163" y="106"/>
                    </a:moveTo>
                    <a:cubicBezTo>
                      <a:pt x="1206" y="106"/>
                      <a:pt x="1239" y="113"/>
                      <a:pt x="1264" y="128"/>
                    </a:cubicBezTo>
                    <a:cubicBezTo>
                      <a:pt x="1286" y="138"/>
                      <a:pt x="1297" y="156"/>
                      <a:pt x="1300" y="185"/>
                    </a:cubicBezTo>
                    <a:cubicBezTo>
                      <a:pt x="1307" y="257"/>
                      <a:pt x="1286" y="315"/>
                      <a:pt x="1239" y="358"/>
                    </a:cubicBezTo>
                    <a:cubicBezTo>
                      <a:pt x="1157" y="431"/>
                      <a:pt x="990" y="467"/>
                      <a:pt x="761" y="467"/>
                    </a:cubicBezTo>
                    <a:cubicBezTo>
                      <a:pt x="608" y="467"/>
                      <a:pt x="428" y="451"/>
                      <a:pt x="227" y="418"/>
                    </a:cubicBezTo>
                    <a:cubicBezTo>
                      <a:pt x="539" y="267"/>
                      <a:pt x="952" y="106"/>
                      <a:pt x="1163" y="106"/>
                    </a:cubicBezTo>
                    <a:close/>
                    <a:moveTo>
                      <a:pt x="1170" y="0"/>
                    </a:moveTo>
                    <a:cubicBezTo>
                      <a:pt x="804" y="0"/>
                      <a:pt x="123" y="350"/>
                      <a:pt x="33" y="393"/>
                    </a:cubicBezTo>
                    <a:cubicBezTo>
                      <a:pt x="15" y="404"/>
                      <a:pt x="0" y="426"/>
                      <a:pt x="5" y="451"/>
                    </a:cubicBezTo>
                    <a:cubicBezTo>
                      <a:pt x="8" y="472"/>
                      <a:pt x="26" y="490"/>
                      <a:pt x="48" y="494"/>
                    </a:cubicBezTo>
                    <a:cubicBezTo>
                      <a:pt x="242" y="533"/>
                      <a:pt x="510" y="576"/>
                      <a:pt x="762" y="576"/>
                    </a:cubicBezTo>
                    <a:cubicBezTo>
                      <a:pt x="988" y="576"/>
                      <a:pt x="1193" y="540"/>
                      <a:pt x="1311" y="436"/>
                    </a:cubicBezTo>
                    <a:cubicBezTo>
                      <a:pt x="1386" y="368"/>
                      <a:pt x="1418" y="282"/>
                      <a:pt x="1408" y="174"/>
                    </a:cubicBezTo>
                    <a:cubicBezTo>
                      <a:pt x="1400" y="110"/>
                      <a:pt x="1372" y="63"/>
                      <a:pt x="1318" y="30"/>
                    </a:cubicBezTo>
                    <a:cubicBezTo>
                      <a:pt x="1279" y="9"/>
                      <a:pt x="1229" y="0"/>
                      <a:pt x="1170" y="0"/>
                    </a:cubicBezTo>
                    <a:close/>
                  </a:path>
                </a:pathLst>
              </a:custGeom>
              <a:solidFill>
                <a:srgbClr val="BF9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7" name="Google Shape;456;p6">
                <a:extLst>
                  <a:ext uri="{FF2B5EF4-FFF2-40B4-BE49-F238E27FC236}">
                    <a16:creationId xmlns:a16="http://schemas.microsoft.com/office/drawing/2014/main" id="{65CADDE0-2774-808E-E4B3-71E3F3A64DE6}"/>
                  </a:ext>
                </a:extLst>
              </p:cNvPr>
              <p:cNvSpPr/>
              <p:nvPr/>
            </p:nvSpPr>
            <p:spPr>
              <a:xfrm>
                <a:off x="2753476" y="4593763"/>
                <a:ext cx="30811" cy="36063"/>
              </a:xfrm>
              <a:custGeom>
                <a:avLst/>
                <a:gdLst/>
                <a:ahLst/>
                <a:cxnLst/>
                <a:rect l="l" t="t" r="r" b="b"/>
                <a:pathLst>
                  <a:path w="880" h="1030" extrusionOk="0">
                    <a:moveTo>
                      <a:pt x="629" y="110"/>
                    </a:moveTo>
                    <a:cubicBezTo>
                      <a:pt x="725" y="121"/>
                      <a:pt x="733" y="161"/>
                      <a:pt x="733" y="171"/>
                    </a:cubicBezTo>
                    <a:cubicBezTo>
                      <a:pt x="758" y="325"/>
                      <a:pt x="395" y="710"/>
                      <a:pt x="119" y="878"/>
                    </a:cubicBezTo>
                    <a:cubicBezTo>
                      <a:pt x="147" y="699"/>
                      <a:pt x="223" y="337"/>
                      <a:pt x="410" y="179"/>
                    </a:cubicBezTo>
                    <a:cubicBezTo>
                      <a:pt x="467" y="132"/>
                      <a:pt x="528" y="110"/>
                      <a:pt x="596" y="110"/>
                    </a:cubicBezTo>
                    <a:close/>
                    <a:moveTo>
                      <a:pt x="599" y="0"/>
                    </a:moveTo>
                    <a:cubicBezTo>
                      <a:pt x="503" y="0"/>
                      <a:pt x="416" y="33"/>
                      <a:pt x="341" y="96"/>
                    </a:cubicBezTo>
                    <a:cubicBezTo>
                      <a:pt x="54" y="333"/>
                      <a:pt x="4" y="943"/>
                      <a:pt x="1" y="968"/>
                    </a:cubicBezTo>
                    <a:cubicBezTo>
                      <a:pt x="1" y="990"/>
                      <a:pt x="8" y="1008"/>
                      <a:pt x="26" y="1019"/>
                    </a:cubicBezTo>
                    <a:cubicBezTo>
                      <a:pt x="33" y="1026"/>
                      <a:pt x="44" y="1029"/>
                      <a:pt x="54" y="1029"/>
                    </a:cubicBezTo>
                    <a:cubicBezTo>
                      <a:pt x="61" y="1029"/>
                      <a:pt x="69" y="1026"/>
                      <a:pt x="76" y="1022"/>
                    </a:cubicBezTo>
                    <a:cubicBezTo>
                      <a:pt x="349" y="900"/>
                      <a:pt x="879" y="412"/>
                      <a:pt x="841" y="157"/>
                    </a:cubicBezTo>
                    <a:cubicBezTo>
                      <a:pt x="829" y="96"/>
                      <a:pt x="786" y="20"/>
                      <a:pt x="639" y="2"/>
                    </a:cubicBezTo>
                    <a:cubicBezTo>
                      <a:pt x="625" y="1"/>
                      <a:pt x="612" y="0"/>
                      <a:pt x="599" y="0"/>
                    </a:cubicBezTo>
                    <a:close/>
                  </a:path>
                </a:pathLst>
              </a:custGeom>
              <a:solidFill>
                <a:srgbClr val="FFD96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8" name="Google Shape;457;p6">
                <a:extLst>
                  <a:ext uri="{FF2B5EF4-FFF2-40B4-BE49-F238E27FC236}">
                    <a16:creationId xmlns:a16="http://schemas.microsoft.com/office/drawing/2014/main" id="{C573ACCF-E0ED-9358-F008-60DB7125E1D2}"/>
                  </a:ext>
                </a:extLst>
              </p:cNvPr>
              <p:cNvSpPr/>
              <p:nvPr/>
            </p:nvSpPr>
            <p:spPr>
              <a:xfrm>
                <a:off x="2630301" y="2076522"/>
                <a:ext cx="14005" cy="9138"/>
              </a:xfrm>
              <a:custGeom>
                <a:avLst/>
                <a:gdLst/>
                <a:ahLst/>
                <a:cxnLst/>
                <a:rect l="l" t="t" r="r" b="b"/>
                <a:pathLst>
                  <a:path w="400" h="261" extrusionOk="0">
                    <a:moveTo>
                      <a:pt x="399" y="0"/>
                    </a:moveTo>
                    <a:lnTo>
                      <a:pt x="1" y="219"/>
                    </a:lnTo>
                    <a:cubicBezTo>
                      <a:pt x="46" y="248"/>
                      <a:pt x="87" y="260"/>
                      <a:pt x="125" y="260"/>
                    </a:cubicBezTo>
                    <a:cubicBezTo>
                      <a:pt x="302" y="260"/>
                      <a:pt x="399" y="0"/>
                      <a:pt x="39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9" name="Google Shape;458;p6">
                <a:extLst>
                  <a:ext uri="{FF2B5EF4-FFF2-40B4-BE49-F238E27FC236}">
                    <a16:creationId xmlns:a16="http://schemas.microsoft.com/office/drawing/2014/main" id="{71F43896-63FB-B243-9C0C-3FF0C1619025}"/>
                  </a:ext>
                </a:extLst>
              </p:cNvPr>
              <p:cNvSpPr/>
              <p:nvPr/>
            </p:nvSpPr>
            <p:spPr>
              <a:xfrm>
                <a:off x="2470853" y="2821103"/>
                <a:ext cx="346484" cy="35853"/>
              </a:xfrm>
              <a:custGeom>
                <a:avLst/>
                <a:gdLst/>
                <a:ahLst/>
                <a:cxnLst/>
                <a:rect l="l" t="t" r="r" b="b"/>
                <a:pathLst>
                  <a:path w="9896" h="1024" extrusionOk="0">
                    <a:moveTo>
                      <a:pt x="416" y="1"/>
                    </a:moveTo>
                    <a:cubicBezTo>
                      <a:pt x="348" y="1"/>
                      <a:pt x="287" y="30"/>
                      <a:pt x="265" y="73"/>
                    </a:cubicBezTo>
                    <a:lnTo>
                      <a:pt x="32" y="895"/>
                    </a:lnTo>
                    <a:cubicBezTo>
                      <a:pt x="0" y="959"/>
                      <a:pt x="75" y="1024"/>
                      <a:pt x="183" y="1024"/>
                    </a:cubicBezTo>
                    <a:lnTo>
                      <a:pt x="9652" y="1024"/>
                    </a:lnTo>
                    <a:cubicBezTo>
                      <a:pt x="9734" y="1024"/>
                      <a:pt x="9802" y="984"/>
                      <a:pt x="9806" y="931"/>
                    </a:cubicBezTo>
                    <a:lnTo>
                      <a:pt x="9889" y="108"/>
                    </a:lnTo>
                    <a:cubicBezTo>
                      <a:pt x="9895" y="51"/>
                      <a:pt x="9824" y="1"/>
                      <a:pt x="9734" y="1"/>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0" name="Google Shape;459;p6">
                <a:extLst>
                  <a:ext uri="{FF2B5EF4-FFF2-40B4-BE49-F238E27FC236}">
                    <a16:creationId xmlns:a16="http://schemas.microsoft.com/office/drawing/2014/main" id="{ECC5B3DB-313E-9A4D-9710-D3710B377A49}"/>
                  </a:ext>
                </a:extLst>
              </p:cNvPr>
              <p:cNvSpPr/>
              <p:nvPr/>
            </p:nvSpPr>
            <p:spPr>
              <a:xfrm>
                <a:off x="2513323" y="2818617"/>
                <a:ext cx="19397" cy="41490"/>
              </a:xfrm>
              <a:custGeom>
                <a:avLst/>
                <a:gdLst/>
                <a:ahLst/>
                <a:cxnLst/>
                <a:rect l="l" t="t" r="r" b="b"/>
                <a:pathLst>
                  <a:path w="554" h="1185" extrusionOk="0">
                    <a:moveTo>
                      <a:pt x="215" y="0"/>
                    </a:moveTo>
                    <a:cubicBezTo>
                      <a:pt x="165" y="0"/>
                      <a:pt x="122" y="25"/>
                      <a:pt x="119" y="58"/>
                    </a:cubicBezTo>
                    <a:lnTo>
                      <a:pt x="3" y="1127"/>
                    </a:lnTo>
                    <a:cubicBezTo>
                      <a:pt x="0" y="1160"/>
                      <a:pt x="36" y="1185"/>
                      <a:pt x="86" y="1185"/>
                    </a:cubicBezTo>
                    <a:lnTo>
                      <a:pt x="338" y="1185"/>
                    </a:lnTo>
                    <a:cubicBezTo>
                      <a:pt x="384" y="1185"/>
                      <a:pt x="431" y="1160"/>
                      <a:pt x="431" y="1127"/>
                    </a:cubicBezTo>
                    <a:lnTo>
                      <a:pt x="550" y="58"/>
                    </a:lnTo>
                    <a:cubicBezTo>
                      <a:pt x="553" y="25"/>
                      <a:pt x="513" y="0"/>
                      <a:pt x="467" y="0"/>
                    </a:cubicBez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1" name="Google Shape;460;p6">
                <a:extLst>
                  <a:ext uri="{FF2B5EF4-FFF2-40B4-BE49-F238E27FC236}">
                    <a16:creationId xmlns:a16="http://schemas.microsoft.com/office/drawing/2014/main" id="{A77E2F0C-7256-7E9B-6377-0D1705A8AA2C}"/>
                  </a:ext>
                </a:extLst>
              </p:cNvPr>
              <p:cNvSpPr/>
              <p:nvPr/>
            </p:nvSpPr>
            <p:spPr>
              <a:xfrm>
                <a:off x="2513323" y="2818617"/>
                <a:ext cx="19257" cy="41490"/>
              </a:xfrm>
              <a:custGeom>
                <a:avLst/>
                <a:gdLst/>
                <a:ahLst/>
                <a:cxnLst/>
                <a:rect l="l" t="t" r="r" b="b"/>
                <a:pathLst>
                  <a:path w="550" h="1185" extrusionOk="0">
                    <a:moveTo>
                      <a:pt x="215" y="0"/>
                    </a:moveTo>
                    <a:cubicBezTo>
                      <a:pt x="165" y="0"/>
                      <a:pt x="122" y="25"/>
                      <a:pt x="119" y="58"/>
                    </a:cubicBezTo>
                    <a:lnTo>
                      <a:pt x="3" y="1127"/>
                    </a:lnTo>
                    <a:lnTo>
                      <a:pt x="3" y="1131"/>
                    </a:lnTo>
                    <a:cubicBezTo>
                      <a:pt x="0" y="1160"/>
                      <a:pt x="40" y="1185"/>
                      <a:pt x="86" y="1185"/>
                    </a:cubicBezTo>
                    <a:lnTo>
                      <a:pt x="338" y="1185"/>
                    </a:lnTo>
                    <a:cubicBezTo>
                      <a:pt x="384" y="1185"/>
                      <a:pt x="431" y="1160"/>
                      <a:pt x="431" y="1127"/>
                    </a:cubicBezTo>
                    <a:lnTo>
                      <a:pt x="550" y="58"/>
                    </a:lnTo>
                    <a:lnTo>
                      <a:pt x="550" y="54"/>
                    </a:lnTo>
                    <a:cubicBezTo>
                      <a:pt x="550" y="25"/>
                      <a:pt x="513" y="0"/>
                      <a:pt x="467" y="0"/>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2" name="Google Shape;461;p6">
                <a:extLst>
                  <a:ext uri="{FF2B5EF4-FFF2-40B4-BE49-F238E27FC236}">
                    <a16:creationId xmlns:a16="http://schemas.microsoft.com/office/drawing/2014/main" id="{9C4E214E-F30B-BF48-DF6F-E16558633066}"/>
                  </a:ext>
                </a:extLst>
              </p:cNvPr>
              <p:cNvSpPr/>
              <p:nvPr/>
            </p:nvSpPr>
            <p:spPr>
              <a:xfrm>
                <a:off x="2772348" y="2818617"/>
                <a:ext cx="19467" cy="41490"/>
              </a:xfrm>
              <a:custGeom>
                <a:avLst/>
                <a:gdLst/>
                <a:ahLst/>
                <a:cxnLst/>
                <a:rect l="l" t="t" r="r" b="b"/>
                <a:pathLst>
                  <a:path w="556" h="1185" extrusionOk="0">
                    <a:moveTo>
                      <a:pt x="219" y="0"/>
                    </a:moveTo>
                    <a:cubicBezTo>
                      <a:pt x="168" y="0"/>
                      <a:pt x="125" y="25"/>
                      <a:pt x="122" y="58"/>
                    </a:cubicBezTo>
                    <a:lnTo>
                      <a:pt x="3" y="1127"/>
                    </a:lnTo>
                    <a:cubicBezTo>
                      <a:pt x="0" y="1160"/>
                      <a:pt x="39" y="1185"/>
                      <a:pt x="90" y="1185"/>
                    </a:cubicBezTo>
                    <a:lnTo>
                      <a:pt x="337" y="1185"/>
                    </a:lnTo>
                    <a:cubicBezTo>
                      <a:pt x="388" y="1185"/>
                      <a:pt x="431" y="1160"/>
                      <a:pt x="434" y="1127"/>
                    </a:cubicBezTo>
                    <a:lnTo>
                      <a:pt x="552" y="58"/>
                    </a:lnTo>
                    <a:cubicBezTo>
                      <a:pt x="556" y="25"/>
                      <a:pt x="517" y="0"/>
                      <a:pt x="466" y="0"/>
                    </a:cubicBez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3" name="Google Shape;462;p6">
                <a:extLst>
                  <a:ext uri="{FF2B5EF4-FFF2-40B4-BE49-F238E27FC236}">
                    <a16:creationId xmlns:a16="http://schemas.microsoft.com/office/drawing/2014/main" id="{5B21CE0D-1B23-90D5-9715-390D4B6A664E}"/>
                  </a:ext>
                </a:extLst>
              </p:cNvPr>
              <p:cNvSpPr/>
              <p:nvPr/>
            </p:nvSpPr>
            <p:spPr>
              <a:xfrm>
                <a:off x="2643396" y="2818617"/>
                <a:ext cx="19362" cy="41490"/>
              </a:xfrm>
              <a:custGeom>
                <a:avLst/>
                <a:gdLst/>
                <a:ahLst/>
                <a:cxnLst/>
                <a:rect l="l" t="t" r="r" b="b"/>
                <a:pathLst>
                  <a:path w="553" h="1185" extrusionOk="0">
                    <a:moveTo>
                      <a:pt x="216" y="0"/>
                    </a:moveTo>
                    <a:cubicBezTo>
                      <a:pt x="165" y="0"/>
                      <a:pt x="122" y="25"/>
                      <a:pt x="118" y="58"/>
                    </a:cubicBezTo>
                    <a:lnTo>
                      <a:pt x="4" y="1127"/>
                    </a:lnTo>
                    <a:cubicBezTo>
                      <a:pt x="0" y="1160"/>
                      <a:pt x="36" y="1185"/>
                      <a:pt x="87" y="1185"/>
                    </a:cubicBezTo>
                    <a:lnTo>
                      <a:pt x="337" y="1185"/>
                    </a:lnTo>
                    <a:cubicBezTo>
                      <a:pt x="384" y="1185"/>
                      <a:pt x="431" y="1160"/>
                      <a:pt x="435" y="1127"/>
                    </a:cubicBezTo>
                    <a:lnTo>
                      <a:pt x="549" y="58"/>
                    </a:lnTo>
                    <a:cubicBezTo>
                      <a:pt x="553" y="25"/>
                      <a:pt x="517" y="0"/>
                      <a:pt x="466" y="0"/>
                    </a:cubicBez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4" name="Google Shape;463;p6">
                <a:extLst>
                  <a:ext uri="{FF2B5EF4-FFF2-40B4-BE49-F238E27FC236}">
                    <a16:creationId xmlns:a16="http://schemas.microsoft.com/office/drawing/2014/main" id="{98C42D31-992D-008E-1024-BDAFC978A5FC}"/>
                  </a:ext>
                </a:extLst>
              </p:cNvPr>
              <p:cNvSpPr/>
              <p:nvPr/>
            </p:nvSpPr>
            <p:spPr>
              <a:xfrm>
                <a:off x="2475381" y="2091484"/>
                <a:ext cx="1013577" cy="907769"/>
              </a:xfrm>
              <a:custGeom>
                <a:avLst/>
                <a:gdLst/>
                <a:ahLst/>
                <a:cxnLst/>
                <a:rect l="l" t="t" r="r" b="b"/>
                <a:pathLst>
                  <a:path w="28949" h="25927" extrusionOk="0">
                    <a:moveTo>
                      <a:pt x="27853" y="1"/>
                    </a:moveTo>
                    <a:lnTo>
                      <a:pt x="8130" y="5173"/>
                    </a:lnTo>
                    <a:lnTo>
                      <a:pt x="9221" y="6009"/>
                    </a:lnTo>
                    <a:lnTo>
                      <a:pt x="28948" y="837"/>
                    </a:lnTo>
                    <a:lnTo>
                      <a:pt x="27853" y="1"/>
                    </a:lnTo>
                    <a:close/>
                    <a:moveTo>
                      <a:pt x="12606" y="8594"/>
                    </a:moveTo>
                    <a:lnTo>
                      <a:pt x="10908" y="10815"/>
                    </a:lnTo>
                    <a:lnTo>
                      <a:pt x="3163" y="20948"/>
                    </a:lnTo>
                    <a:lnTo>
                      <a:pt x="1" y="25090"/>
                    </a:lnTo>
                    <a:lnTo>
                      <a:pt x="1091" y="25927"/>
                    </a:lnTo>
                    <a:lnTo>
                      <a:pt x="13697" y="9430"/>
                    </a:lnTo>
                    <a:lnTo>
                      <a:pt x="12606" y="8594"/>
                    </a:lnTo>
                    <a:close/>
                  </a:path>
                </a:pathLst>
              </a:custGeom>
              <a:solidFill>
                <a:srgbClr val="323F4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5" name="Google Shape;464;p6">
                <a:extLst>
                  <a:ext uri="{FF2B5EF4-FFF2-40B4-BE49-F238E27FC236}">
                    <a16:creationId xmlns:a16="http://schemas.microsoft.com/office/drawing/2014/main" id="{B7715F1D-432E-6B71-42DF-80DF1464E708}"/>
                  </a:ext>
                </a:extLst>
              </p:cNvPr>
              <p:cNvSpPr/>
              <p:nvPr/>
            </p:nvSpPr>
            <p:spPr>
              <a:xfrm>
                <a:off x="2509787" y="2116997"/>
                <a:ext cx="982031" cy="1171798"/>
              </a:xfrm>
              <a:custGeom>
                <a:avLst/>
                <a:gdLst/>
                <a:ahLst/>
                <a:cxnLst/>
                <a:rect l="l" t="t" r="r" b="b"/>
                <a:pathLst>
                  <a:path w="28048" h="33468" extrusionOk="0">
                    <a:moveTo>
                      <a:pt x="27857" y="0"/>
                    </a:moveTo>
                    <a:lnTo>
                      <a:pt x="8130" y="5172"/>
                    </a:lnTo>
                    <a:lnTo>
                      <a:pt x="12606" y="8593"/>
                    </a:lnTo>
                    <a:lnTo>
                      <a:pt x="0" y="25090"/>
                    </a:lnTo>
                    <a:lnTo>
                      <a:pt x="10962" y="33467"/>
                    </a:lnTo>
                    <a:lnTo>
                      <a:pt x="23572" y="16971"/>
                    </a:lnTo>
                    <a:lnTo>
                      <a:pt x="28048" y="20390"/>
                    </a:lnTo>
                    <a:lnTo>
                      <a:pt x="28048" y="20390"/>
                    </a:lnTo>
                    <a:lnTo>
                      <a:pt x="27857" y="0"/>
                    </a:lnTo>
                    <a:close/>
                  </a:path>
                </a:pathLst>
              </a:custGeom>
              <a:solidFill>
                <a:srgbClr val="B3C6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6" name="Google Shape;465;p6">
                <a:extLst>
                  <a:ext uri="{FF2B5EF4-FFF2-40B4-BE49-F238E27FC236}">
                    <a16:creationId xmlns:a16="http://schemas.microsoft.com/office/drawing/2014/main" id="{413301D5-0A4C-DFD5-CB5F-2995A1BDEDAA}"/>
                  </a:ext>
                </a:extLst>
              </p:cNvPr>
              <p:cNvSpPr/>
              <p:nvPr/>
            </p:nvSpPr>
            <p:spPr>
              <a:xfrm>
                <a:off x="3105459" y="2917633"/>
                <a:ext cx="72581" cy="85501"/>
              </a:xfrm>
              <a:custGeom>
                <a:avLst/>
                <a:gdLst/>
                <a:ahLst/>
                <a:cxnLst/>
                <a:rect l="l" t="t" r="r" b="b"/>
                <a:pathLst>
                  <a:path w="2073" h="2442" extrusionOk="0">
                    <a:moveTo>
                      <a:pt x="1375" y="0"/>
                    </a:moveTo>
                    <a:lnTo>
                      <a:pt x="1" y="1486"/>
                    </a:lnTo>
                    <a:lnTo>
                      <a:pt x="539" y="2441"/>
                    </a:lnTo>
                    <a:lnTo>
                      <a:pt x="2072" y="719"/>
                    </a:lnTo>
                    <a:lnTo>
                      <a:pt x="1375"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7" name="Google Shape;466;p6">
                <a:extLst>
                  <a:ext uri="{FF2B5EF4-FFF2-40B4-BE49-F238E27FC236}">
                    <a16:creationId xmlns:a16="http://schemas.microsoft.com/office/drawing/2014/main" id="{0C51ADB5-FD87-A826-BC90-F423C0A6F200}"/>
                  </a:ext>
                </a:extLst>
              </p:cNvPr>
              <p:cNvSpPr/>
              <p:nvPr/>
            </p:nvSpPr>
            <p:spPr>
              <a:xfrm>
                <a:off x="2592592" y="2194375"/>
                <a:ext cx="843906" cy="1008185"/>
              </a:xfrm>
              <a:custGeom>
                <a:avLst/>
                <a:gdLst/>
                <a:ahLst/>
                <a:cxnLst/>
                <a:rect l="l" t="t" r="r" b="b"/>
                <a:pathLst>
                  <a:path w="24103" h="28795" extrusionOk="0">
                    <a:moveTo>
                      <a:pt x="23213" y="181"/>
                    </a:moveTo>
                    <a:cubicBezTo>
                      <a:pt x="23342" y="181"/>
                      <a:pt x="23468" y="224"/>
                      <a:pt x="23572" y="302"/>
                    </a:cubicBezTo>
                    <a:cubicBezTo>
                      <a:pt x="23715" y="413"/>
                      <a:pt x="23801" y="582"/>
                      <a:pt x="23801" y="766"/>
                    </a:cubicBezTo>
                    <a:lnTo>
                      <a:pt x="23920" y="13475"/>
                    </a:lnTo>
                    <a:cubicBezTo>
                      <a:pt x="23924" y="13705"/>
                      <a:pt x="23801" y="13906"/>
                      <a:pt x="23594" y="14007"/>
                    </a:cubicBezTo>
                    <a:cubicBezTo>
                      <a:pt x="23508" y="14050"/>
                      <a:pt x="23418" y="14071"/>
                      <a:pt x="23328" y="14071"/>
                    </a:cubicBezTo>
                    <a:cubicBezTo>
                      <a:pt x="23203" y="14071"/>
                      <a:pt x="23080" y="14032"/>
                      <a:pt x="22973" y="13949"/>
                    </a:cubicBezTo>
                    <a:lnTo>
                      <a:pt x="21497" y="12822"/>
                    </a:lnTo>
                    <a:cubicBezTo>
                      <a:pt x="21357" y="12715"/>
                      <a:pt x="21192" y="12664"/>
                      <a:pt x="21031" y="12664"/>
                    </a:cubicBezTo>
                    <a:cubicBezTo>
                      <a:pt x="20798" y="12664"/>
                      <a:pt x="20568" y="12768"/>
                      <a:pt x="20417" y="12965"/>
                    </a:cubicBezTo>
                    <a:lnTo>
                      <a:pt x="8637" y="28382"/>
                    </a:lnTo>
                    <a:cubicBezTo>
                      <a:pt x="8519" y="28532"/>
                      <a:pt x="8343" y="28612"/>
                      <a:pt x="8166" y="28612"/>
                    </a:cubicBezTo>
                    <a:cubicBezTo>
                      <a:pt x="8041" y="28612"/>
                      <a:pt x="7916" y="28572"/>
                      <a:pt x="7808" y="28493"/>
                    </a:cubicBezTo>
                    <a:lnTo>
                      <a:pt x="511" y="22915"/>
                    </a:lnTo>
                    <a:cubicBezTo>
                      <a:pt x="252" y="22718"/>
                      <a:pt x="202" y="22348"/>
                      <a:pt x="400" y="22090"/>
                    </a:cubicBezTo>
                    <a:lnTo>
                      <a:pt x="12183" y="6673"/>
                    </a:lnTo>
                    <a:cubicBezTo>
                      <a:pt x="12438" y="6336"/>
                      <a:pt x="12374" y="5852"/>
                      <a:pt x="12036" y="5593"/>
                    </a:cubicBezTo>
                    <a:lnTo>
                      <a:pt x="10561" y="4462"/>
                    </a:lnTo>
                    <a:cubicBezTo>
                      <a:pt x="10378" y="4323"/>
                      <a:pt x="10295" y="4107"/>
                      <a:pt x="10341" y="3881"/>
                    </a:cubicBezTo>
                    <a:cubicBezTo>
                      <a:pt x="10384" y="3655"/>
                      <a:pt x="10546" y="3483"/>
                      <a:pt x="10769" y="3425"/>
                    </a:cubicBezTo>
                    <a:lnTo>
                      <a:pt x="23062" y="202"/>
                    </a:lnTo>
                    <a:cubicBezTo>
                      <a:pt x="23112" y="188"/>
                      <a:pt x="23163" y="181"/>
                      <a:pt x="23213" y="181"/>
                    </a:cubicBezTo>
                    <a:close/>
                    <a:moveTo>
                      <a:pt x="23213" y="1"/>
                    </a:moveTo>
                    <a:cubicBezTo>
                      <a:pt x="23148" y="1"/>
                      <a:pt x="23084" y="9"/>
                      <a:pt x="23016" y="26"/>
                    </a:cubicBezTo>
                    <a:lnTo>
                      <a:pt x="10722" y="3249"/>
                    </a:lnTo>
                    <a:cubicBezTo>
                      <a:pt x="10435" y="3325"/>
                      <a:pt x="10220" y="3554"/>
                      <a:pt x="10162" y="3845"/>
                    </a:cubicBezTo>
                    <a:cubicBezTo>
                      <a:pt x="10105" y="4136"/>
                      <a:pt x="10217" y="4427"/>
                      <a:pt x="10449" y="4606"/>
                    </a:cubicBezTo>
                    <a:lnTo>
                      <a:pt x="11928" y="5737"/>
                    </a:lnTo>
                    <a:cubicBezTo>
                      <a:pt x="12187" y="5934"/>
                      <a:pt x="12237" y="6304"/>
                      <a:pt x="12039" y="6562"/>
                    </a:cubicBezTo>
                    <a:lnTo>
                      <a:pt x="256" y="21979"/>
                    </a:lnTo>
                    <a:cubicBezTo>
                      <a:pt x="1" y="22315"/>
                      <a:pt x="65" y="22800"/>
                      <a:pt x="403" y="23059"/>
                    </a:cubicBezTo>
                    <a:lnTo>
                      <a:pt x="7700" y="28637"/>
                    </a:lnTo>
                    <a:cubicBezTo>
                      <a:pt x="7836" y="28741"/>
                      <a:pt x="8002" y="28794"/>
                      <a:pt x="8166" y="28794"/>
                    </a:cubicBezTo>
                    <a:cubicBezTo>
                      <a:pt x="8396" y="28794"/>
                      <a:pt x="8626" y="28690"/>
                      <a:pt x="8780" y="28489"/>
                    </a:cubicBezTo>
                    <a:lnTo>
                      <a:pt x="20561" y="13073"/>
                    </a:lnTo>
                    <a:cubicBezTo>
                      <a:pt x="20675" y="12922"/>
                      <a:pt x="20851" y="12844"/>
                      <a:pt x="21031" y="12844"/>
                    </a:cubicBezTo>
                    <a:cubicBezTo>
                      <a:pt x="21152" y="12844"/>
                      <a:pt x="21278" y="12883"/>
                      <a:pt x="21386" y="12965"/>
                    </a:cubicBezTo>
                    <a:lnTo>
                      <a:pt x="22865" y="14093"/>
                    </a:lnTo>
                    <a:cubicBezTo>
                      <a:pt x="23001" y="14196"/>
                      <a:pt x="23166" y="14251"/>
                      <a:pt x="23332" y="14251"/>
                    </a:cubicBezTo>
                    <a:cubicBezTo>
                      <a:pt x="23446" y="14251"/>
                      <a:pt x="23564" y="14226"/>
                      <a:pt x="23676" y="14171"/>
                    </a:cubicBezTo>
                    <a:cubicBezTo>
                      <a:pt x="23942" y="14039"/>
                      <a:pt x="24103" y="13770"/>
                      <a:pt x="24103" y="13475"/>
                    </a:cubicBezTo>
                    <a:lnTo>
                      <a:pt x="23985" y="766"/>
                    </a:lnTo>
                    <a:cubicBezTo>
                      <a:pt x="23981" y="525"/>
                      <a:pt x="23870" y="306"/>
                      <a:pt x="23680" y="159"/>
                    </a:cubicBezTo>
                    <a:cubicBezTo>
                      <a:pt x="23543" y="55"/>
                      <a:pt x="23382" y="1"/>
                      <a:pt x="23213" y="1"/>
                    </a:cubicBezTo>
                    <a:close/>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8" name="Google Shape;467;p6">
                <a:extLst>
                  <a:ext uri="{FF2B5EF4-FFF2-40B4-BE49-F238E27FC236}">
                    <a16:creationId xmlns:a16="http://schemas.microsoft.com/office/drawing/2014/main" id="{978D44EE-7610-816E-15F0-21420DEFE02F}"/>
                  </a:ext>
                </a:extLst>
              </p:cNvPr>
              <p:cNvSpPr/>
              <p:nvPr/>
            </p:nvSpPr>
            <p:spPr>
              <a:xfrm>
                <a:off x="2614090" y="2645304"/>
                <a:ext cx="70060" cy="105878"/>
              </a:xfrm>
              <a:custGeom>
                <a:avLst/>
                <a:gdLst/>
                <a:ahLst/>
                <a:cxnLst/>
                <a:rect l="l" t="t" r="r" b="b"/>
                <a:pathLst>
                  <a:path w="2001" h="3024" extrusionOk="0">
                    <a:moveTo>
                      <a:pt x="1343" y="0"/>
                    </a:moveTo>
                    <a:lnTo>
                      <a:pt x="1" y="2046"/>
                    </a:lnTo>
                    <a:lnTo>
                      <a:pt x="76" y="2980"/>
                    </a:lnTo>
                    <a:cubicBezTo>
                      <a:pt x="178" y="3010"/>
                      <a:pt x="283" y="3023"/>
                      <a:pt x="386" y="3023"/>
                    </a:cubicBezTo>
                    <a:cubicBezTo>
                      <a:pt x="1199" y="3023"/>
                      <a:pt x="2000" y="2208"/>
                      <a:pt x="2000" y="2208"/>
                    </a:cubicBezTo>
                    <a:lnTo>
                      <a:pt x="1343"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9" name="Google Shape;468;p6">
                <a:extLst>
                  <a:ext uri="{FF2B5EF4-FFF2-40B4-BE49-F238E27FC236}">
                    <a16:creationId xmlns:a16="http://schemas.microsoft.com/office/drawing/2014/main" id="{847F96B2-4061-9ACD-5950-29DC4591430D}"/>
                  </a:ext>
                </a:extLst>
              </p:cNvPr>
              <p:cNvSpPr/>
              <p:nvPr/>
            </p:nvSpPr>
            <p:spPr>
              <a:xfrm>
                <a:off x="2359722" y="2457075"/>
                <a:ext cx="287488" cy="370957"/>
              </a:xfrm>
              <a:custGeom>
                <a:avLst/>
                <a:gdLst/>
                <a:ahLst/>
                <a:cxnLst/>
                <a:rect l="l" t="t" r="r" b="b"/>
                <a:pathLst>
                  <a:path w="8211" h="10595" extrusionOk="0">
                    <a:moveTo>
                      <a:pt x="1882" y="8579"/>
                    </a:moveTo>
                    <a:cubicBezTo>
                      <a:pt x="1885" y="8579"/>
                      <a:pt x="1888" y="8580"/>
                      <a:pt x="1892" y="8582"/>
                    </a:cubicBezTo>
                    <a:cubicBezTo>
                      <a:pt x="1905" y="8585"/>
                      <a:pt x="1922" y="8593"/>
                      <a:pt x="1940" y="8605"/>
                    </a:cubicBezTo>
                    <a:lnTo>
                      <a:pt x="1940" y="8605"/>
                    </a:lnTo>
                    <a:cubicBezTo>
                      <a:pt x="1919" y="8600"/>
                      <a:pt x="1902" y="8594"/>
                      <a:pt x="1892" y="8589"/>
                    </a:cubicBezTo>
                    <a:cubicBezTo>
                      <a:pt x="1877" y="8584"/>
                      <a:pt x="1877" y="8579"/>
                      <a:pt x="1882" y="8579"/>
                    </a:cubicBezTo>
                    <a:close/>
                    <a:moveTo>
                      <a:pt x="877" y="0"/>
                    </a:moveTo>
                    <a:cubicBezTo>
                      <a:pt x="701" y="1360"/>
                      <a:pt x="554" y="2724"/>
                      <a:pt x="421" y="4092"/>
                    </a:cubicBezTo>
                    <a:cubicBezTo>
                      <a:pt x="277" y="5455"/>
                      <a:pt x="156" y="6823"/>
                      <a:pt x="44" y="8191"/>
                    </a:cubicBezTo>
                    <a:lnTo>
                      <a:pt x="22" y="8446"/>
                    </a:lnTo>
                    <a:lnTo>
                      <a:pt x="8" y="8618"/>
                    </a:lnTo>
                    <a:cubicBezTo>
                      <a:pt x="5" y="8686"/>
                      <a:pt x="1" y="8765"/>
                      <a:pt x="8" y="8847"/>
                    </a:cubicBezTo>
                    <a:cubicBezTo>
                      <a:pt x="12" y="9005"/>
                      <a:pt x="37" y="9192"/>
                      <a:pt x="98" y="9382"/>
                    </a:cubicBezTo>
                    <a:cubicBezTo>
                      <a:pt x="163" y="9576"/>
                      <a:pt x="267" y="9781"/>
                      <a:pt x="414" y="9953"/>
                    </a:cubicBezTo>
                    <a:cubicBezTo>
                      <a:pt x="561" y="10125"/>
                      <a:pt x="737" y="10258"/>
                      <a:pt x="909" y="10351"/>
                    </a:cubicBezTo>
                    <a:cubicBezTo>
                      <a:pt x="1074" y="10434"/>
                      <a:pt x="1243" y="10495"/>
                      <a:pt x="1387" y="10527"/>
                    </a:cubicBezTo>
                    <a:cubicBezTo>
                      <a:pt x="1621" y="10580"/>
                      <a:pt x="1820" y="10594"/>
                      <a:pt x="2005" y="10594"/>
                    </a:cubicBezTo>
                    <a:cubicBezTo>
                      <a:pt x="2058" y="10594"/>
                      <a:pt x="2110" y="10593"/>
                      <a:pt x="2162" y="10591"/>
                    </a:cubicBezTo>
                    <a:cubicBezTo>
                      <a:pt x="2618" y="10566"/>
                      <a:pt x="3005" y="10484"/>
                      <a:pt x="3375" y="10384"/>
                    </a:cubicBezTo>
                    <a:cubicBezTo>
                      <a:pt x="3741" y="10280"/>
                      <a:pt x="4089" y="10161"/>
                      <a:pt x="4430" y="10031"/>
                    </a:cubicBezTo>
                    <a:cubicBezTo>
                      <a:pt x="5780" y="9493"/>
                      <a:pt x="7011" y="8851"/>
                      <a:pt x="8210" y="8093"/>
                    </a:cubicBezTo>
                    <a:lnTo>
                      <a:pt x="7679" y="7078"/>
                    </a:lnTo>
                    <a:cubicBezTo>
                      <a:pt x="7057" y="7314"/>
                      <a:pt x="6418" y="7555"/>
                      <a:pt x="5787" y="7774"/>
                    </a:cubicBezTo>
                    <a:cubicBezTo>
                      <a:pt x="5155" y="7997"/>
                      <a:pt x="4516" y="8197"/>
                      <a:pt x="3888" y="8356"/>
                    </a:cubicBezTo>
                    <a:cubicBezTo>
                      <a:pt x="3576" y="8438"/>
                      <a:pt x="3264" y="8510"/>
                      <a:pt x="2962" y="8560"/>
                    </a:cubicBezTo>
                    <a:cubicBezTo>
                      <a:pt x="2704" y="8603"/>
                      <a:pt x="2448" y="8634"/>
                      <a:pt x="2233" y="8634"/>
                    </a:cubicBezTo>
                    <a:cubicBezTo>
                      <a:pt x="2200" y="8634"/>
                      <a:pt x="2168" y="8633"/>
                      <a:pt x="2137" y="8632"/>
                    </a:cubicBezTo>
                    <a:cubicBezTo>
                      <a:pt x="2129" y="8631"/>
                      <a:pt x="2120" y="8630"/>
                      <a:pt x="2112" y="8630"/>
                    </a:cubicBezTo>
                    <a:lnTo>
                      <a:pt x="2112" y="8630"/>
                    </a:lnTo>
                    <a:lnTo>
                      <a:pt x="2140" y="8431"/>
                    </a:lnTo>
                    <a:cubicBezTo>
                      <a:pt x="2338" y="7074"/>
                      <a:pt x="2528" y="5714"/>
                      <a:pt x="2697" y="4350"/>
                    </a:cubicBezTo>
                    <a:cubicBezTo>
                      <a:pt x="2873" y="2989"/>
                      <a:pt x="3037" y="1626"/>
                      <a:pt x="3178" y="262"/>
                    </a:cubicBezTo>
                    <a:lnTo>
                      <a:pt x="877"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0" name="Google Shape;469;p6">
                <a:extLst>
                  <a:ext uri="{FF2B5EF4-FFF2-40B4-BE49-F238E27FC236}">
                    <a16:creationId xmlns:a16="http://schemas.microsoft.com/office/drawing/2014/main" id="{4B0F0790-1266-709F-F177-44ABBB6A0FD2}"/>
                  </a:ext>
                </a:extLst>
              </p:cNvPr>
              <p:cNvSpPr/>
              <p:nvPr/>
            </p:nvSpPr>
            <p:spPr>
              <a:xfrm>
                <a:off x="2356851" y="2359775"/>
                <a:ext cx="170931" cy="212176"/>
              </a:xfrm>
              <a:custGeom>
                <a:avLst/>
                <a:gdLst/>
                <a:ahLst/>
                <a:cxnLst/>
                <a:rect l="l" t="t" r="r" b="b"/>
                <a:pathLst>
                  <a:path w="4882" h="6060" extrusionOk="0">
                    <a:moveTo>
                      <a:pt x="2366" y="0"/>
                    </a:moveTo>
                    <a:cubicBezTo>
                      <a:pt x="2255" y="0"/>
                      <a:pt x="2142" y="16"/>
                      <a:pt x="2029" y="51"/>
                    </a:cubicBezTo>
                    <a:cubicBezTo>
                      <a:pt x="1109" y="331"/>
                      <a:pt x="1" y="3503"/>
                      <a:pt x="1" y="3503"/>
                    </a:cubicBezTo>
                    <a:lnTo>
                      <a:pt x="3576" y="6059"/>
                    </a:lnTo>
                    <a:cubicBezTo>
                      <a:pt x="3576" y="6059"/>
                      <a:pt x="4882" y="3410"/>
                      <a:pt x="4494" y="2219"/>
                    </a:cubicBezTo>
                    <a:cubicBezTo>
                      <a:pt x="4136" y="1114"/>
                      <a:pt x="3291" y="0"/>
                      <a:pt x="236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1" name="Google Shape;470;p6">
                <a:extLst>
                  <a:ext uri="{FF2B5EF4-FFF2-40B4-BE49-F238E27FC236}">
                    <a16:creationId xmlns:a16="http://schemas.microsoft.com/office/drawing/2014/main" id="{EA50D3EB-1B87-427B-0870-85DC3A58F2AF}"/>
                  </a:ext>
                </a:extLst>
              </p:cNvPr>
              <p:cNvSpPr/>
              <p:nvPr/>
            </p:nvSpPr>
            <p:spPr>
              <a:xfrm>
                <a:off x="2348168" y="2472376"/>
                <a:ext cx="146702" cy="110640"/>
              </a:xfrm>
              <a:custGeom>
                <a:avLst/>
                <a:gdLst/>
                <a:ahLst/>
                <a:cxnLst/>
                <a:rect l="l" t="t" r="r" b="b"/>
                <a:pathLst>
                  <a:path w="4190" h="3160" extrusionOk="0">
                    <a:moveTo>
                      <a:pt x="83" y="1"/>
                    </a:moveTo>
                    <a:lnTo>
                      <a:pt x="1" y="370"/>
                    </a:lnTo>
                    <a:lnTo>
                      <a:pt x="3856" y="3160"/>
                    </a:lnTo>
                    <a:lnTo>
                      <a:pt x="4190" y="2786"/>
                    </a:lnTo>
                    <a:lnTo>
                      <a:pt x="8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2" name="Google Shape;471;p6">
                <a:extLst>
                  <a:ext uri="{FF2B5EF4-FFF2-40B4-BE49-F238E27FC236}">
                    <a16:creationId xmlns:a16="http://schemas.microsoft.com/office/drawing/2014/main" id="{4068D572-37B6-A8E5-04EA-EE2D9CB56119}"/>
                  </a:ext>
                </a:extLst>
              </p:cNvPr>
              <p:cNvSpPr/>
              <p:nvPr/>
            </p:nvSpPr>
            <p:spPr>
              <a:xfrm>
                <a:off x="2661112" y="2623946"/>
                <a:ext cx="78953" cy="98700"/>
              </a:xfrm>
              <a:custGeom>
                <a:avLst/>
                <a:gdLst/>
                <a:ahLst/>
                <a:cxnLst/>
                <a:rect l="l" t="t" r="r" b="b"/>
                <a:pathLst>
                  <a:path w="2255" h="2819" extrusionOk="0">
                    <a:moveTo>
                      <a:pt x="1802" y="0"/>
                    </a:moveTo>
                    <a:lnTo>
                      <a:pt x="0" y="610"/>
                    </a:lnTo>
                    <a:lnTo>
                      <a:pt x="657" y="2818"/>
                    </a:lnTo>
                    <a:lnTo>
                      <a:pt x="2254" y="1881"/>
                    </a:lnTo>
                    <a:lnTo>
                      <a:pt x="1802"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3160190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5">
          <a:extLst>
            <a:ext uri="{FF2B5EF4-FFF2-40B4-BE49-F238E27FC236}">
              <a16:creationId xmlns:a16="http://schemas.microsoft.com/office/drawing/2014/main" id="{4EEF0299-339F-80DC-9DC4-2FB9D90C8E6D}"/>
            </a:ext>
          </a:extLst>
        </p:cNvPr>
        <p:cNvGrpSpPr/>
        <p:nvPr/>
      </p:nvGrpSpPr>
      <p:grpSpPr>
        <a:xfrm>
          <a:off x="0" y="0"/>
          <a:ext cx="0" cy="0"/>
          <a:chOff x="0" y="0"/>
          <a:chExt cx="0" cy="0"/>
        </a:xfrm>
      </p:grpSpPr>
      <p:grpSp>
        <p:nvGrpSpPr>
          <p:cNvPr id="253" name="Group 252">
            <a:extLst>
              <a:ext uri="{FF2B5EF4-FFF2-40B4-BE49-F238E27FC236}">
                <a16:creationId xmlns:a16="http://schemas.microsoft.com/office/drawing/2014/main" id="{477139C9-9B4B-B22D-11C8-2EF99686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54" name="Rectangle 253">
              <a:extLst>
                <a:ext uri="{FF2B5EF4-FFF2-40B4-BE49-F238E27FC236}">
                  <a16:creationId xmlns:a16="http://schemas.microsoft.com/office/drawing/2014/main" id="{AB4E52C1-EF67-E2DC-7293-67C1AB78B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8D72934C-4775-2B29-FD3F-280F50B47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Google Shape;198;p4">
            <a:extLst>
              <a:ext uri="{FF2B5EF4-FFF2-40B4-BE49-F238E27FC236}">
                <a16:creationId xmlns:a16="http://schemas.microsoft.com/office/drawing/2014/main" id="{A7460521-128B-0513-A642-86F896A64089}"/>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5A8D07BC-F716-0C38-5429-51AB3B902092}"/>
              </a:ext>
            </a:extLst>
          </p:cNvPr>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2F27A3BA-DC59-EBDF-4A14-31EE64C27F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2AA0E2D7-5662-4A54-04C9-71E88902B75D}"/>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3BA714F1-595F-525A-4D1A-0A057A2C6C73}"/>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AF70330E-FD6C-5CE7-D63E-02E60F2958BF}"/>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bg1"/>
                </a:solidFill>
                <a:latin typeface="Century Gothic" panose="020B0502020202020204" pitchFamily="34" charset="0"/>
                <a:ea typeface="Calibri"/>
                <a:cs typeface="Calibri" panose="020F0502020204030204" pitchFamily="34" charset="0"/>
                <a:sym typeface="Calibri"/>
              </a:rPr>
              <a:t>ARE YOU RESPONSIBLY INDEBTED?</a:t>
            </a:r>
            <a:endParaRPr sz="3200" dirty="0">
              <a:solidFill>
                <a:schemeClr val="bg1"/>
              </a:solidFill>
              <a:latin typeface="Century Gothic" panose="020B0502020202020204" pitchFamily="34" charset="0"/>
              <a:ea typeface="Calibri"/>
              <a:cs typeface="Calibri" panose="020F0502020204030204" pitchFamily="34" charset="0"/>
              <a:sym typeface="Calibri"/>
            </a:endParaRPr>
          </a:p>
        </p:txBody>
      </p:sp>
      <p:sp>
        <p:nvSpPr>
          <p:cNvPr id="2" name="Ellipse 1">
            <a:extLst>
              <a:ext uri="{FF2B5EF4-FFF2-40B4-BE49-F238E27FC236}">
                <a16:creationId xmlns:a16="http://schemas.microsoft.com/office/drawing/2014/main" id="{0BEC7609-1D46-2FC1-B47A-8A3F4829F7CF}"/>
              </a:ext>
            </a:extLst>
          </p:cNvPr>
          <p:cNvSpPr/>
          <p:nvPr/>
        </p:nvSpPr>
        <p:spPr>
          <a:xfrm>
            <a:off x="1714992" y="1488049"/>
            <a:ext cx="1968008" cy="133350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Century Gothic" panose="020B0502020202020204" pitchFamily="34" charset="0"/>
              </a:rPr>
              <a:t>Limit </a:t>
            </a:r>
            <a:r>
              <a:rPr lang="de-DE" sz="1600" dirty="0" err="1">
                <a:latin typeface="Century Gothic" panose="020B0502020202020204" pitchFamily="34" charset="0"/>
              </a:rPr>
              <a:t>cards</a:t>
            </a:r>
            <a:r>
              <a:rPr lang="de-DE" sz="1600" dirty="0">
                <a:latin typeface="Century Gothic" panose="020B0502020202020204" pitchFamily="34" charset="0"/>
              </a:rPr>
              <a:t>, </a:t>
            </a:r>
            <a:r>
              <a:rPr lang="de-DE" sz="1600" dirty="0" err="1">
                <a:latin typeface="Century Gothic" panose="020B0502020202020204" pitchFamily="34" charset="0"/>
              </a:rPr>
              <a:t>other</a:t>
            </a:r>
            <a:r>
              <a:rPr lang="de-DE" sz="1600" dirty="0">
                <a:latin typeface="Century Gothic" panose="020B0502020202020204" pitchFamily="34" charset="0"/>
              </a:rPr>
              <a:t> </a:t>
            </a:r>
            <a:r>
              <a:rPr lang="de-DE" sz="1600" dirty="0" err="1">
                <a:latin typeface="Century Gothic" panose="020B0502020202020204" pitchFamily="34" charset="0"/>
              </a:rPr>
              <a:t>short</a:t>
            </a:r>
            <a:r>
              <a:rPr lang="de-DE" sz="1600" dirty="0">
                <a:latin typeface="Century Gothic" panose="020B0502020202020204" pitchFamily="34" charset="0"/>
              </a:rPr>
              <a:t>-term </a:t>
            </a:r>
            <a:r>
              <a:rPr lang="de-DE" sz="1600" dirty="0" err="1">
                <a:latin typeface="Century Gothic" panose="020B0502020202020204" pitchFamily="34" charset="0"/>
              </a:rPr>
              <a:t>loansts</a:t>
            </a:r>
            <a:r>
              <a:rPr lang="de-DE" sz="1600" dirty="0">
                <a:latin typeface="Century Gothic" panose="020B0502020202020204" pitchFamily="34" charset="0"/>
              </a:rPr>
              <a:t> and</a:t>
            </a:r>
            <a:endParaRPr lang="de-AT" sz="1600" dirty="0">
              <a:latin typeface="Century Gothic" panose="020B0502020202020204" pitchFamily="34" charset="0"/>
            </a:endParaRPr>
          </a:p>
        </p:txBody>
      </p:sp>
      <p:sp>
        <p:nvSpPr>
          <p:cNvPr id="9" name="Textfeld 8">
            <a:extLst>
              <a:ext uri="{FF2B5EF4-FFF2-40B4-BE49-F238E27FC236}">
                <a16:creationId xmlns:a16="http://schemas.microsoft.com/office/drawing/2014/main" id="{5EFD74E4-EB1F-B37F-DCF0-4FA9574FC7C5}"/>
              </a:ext>
            </a:extLst>
          </p:cNvPr>
          <p:cNvSpPr txBox="1"/>
          <p:nvPr/>
        </p:nvSpPr>
        <p:spPr>
          <a:xfrm>
            <a:off x="1199638" y="2545722"/>
            <a:ext cx="356188" cy="430887"/>
          </a:xfrm>
          <a:prstGeom prst="rect">
            <a:avLst/>
          </a:prstGeom>
          <a:noFill/>
        </p:spPr>
        <p:txBody>
          <a:bodyPr wrap="none" rtlCol="0">
            <a:spAutoFit/>
          </a:bodyPr>
          <a:lstStyle/>
          <a:p>
            <a:r>
              <a:rPr lang="de-DE" sz="2200" dirty="0">
                <a:latin typeface="Century Gothic" panose="020B0502020202020204" pitchFamily="34" charset="0"/>
              </a:rPr>
              <a:t>+</a:t>
            </a:r>
            <a:endParaRPr lang="de-AT" sz="2200" dirty="0">
              <a:latin typeface="Century Gothic" panose="020B0502020202020204" pitchFamily="34" charset="0"/>
            </a:endParaRPr>
          </a:p>
        </p:txBody>
      </p:sp>
      <p:sp>
        <p:nvSpPr>
          <p:cNvPr id="10" name="Textfeld 9">
            <a:extLst>
              <a:ext uri="{FF2B5EF4-FFF2-40B4-BE49-F238E27FC236}">
                <a16:creationId xmlns:a16="http://schemas.microsoft.com/office/drawing/2014/main" id="{5B0AB64D-D34A-D3AB-FC0E-866CE6DA23F1}"/>
              </a:ext>
            </a:extLst>
          </p:cNvPr>
          <p:cNvSpPr txBox="1"/>
          <p:nvPr/>
        </p:nvSpPr>
        <p:spPr>
          <a:xfrm>
            <a:off x="1215750" y="4451350"/>
            <a:ext cx="356188" cy="430887"/>
          </a:xfrm>
          <a:prstGeom prst="rect">
            <a:avLst/>
          </a:prstGeom>
          <a:noFill/>
        </p:spPr>
        <p:txBody>
          <a:bodyPr wrap="none" rtlCol="0">
            <a:spAutoFit/>
          </a:bodyPr>
          <a:lstStyle/>
          <a:p>
            <a:r>
              <a:rPr lang="de-DE" sz="2200" dirty="0">
                <a:latin typeface="Century Gothic" panose="020B0502020202020204" pitchFamily="34" charset="0"/>
              </a:rPr>
              <a:t>+</a:t>
            </a:r>
            <a:endParaRPr lang="de-AT" sz="2200" dirty="0">
              <a:latin typeface="Century Gothic" panose="020B0502020202020204" pitchFamily="34" charset="0"/>
            </a:endParaRPr>
          </a:p>
        </p:txBody>
      </p:sp>
      <p:sp>
        <p:nvSpPr>
          <p:cNvPr id="11" name="Textfeld 10">
            <a:extLst>
              <a:ext uri="{FF2B5EF4-FFF2-40B4-BE49-F238E27FC236}">
                <a16:creationId xmlns:a16="http://schemas.microsoft.com/office/drawing/2014/main" id="{6D9B5E22-75BA-B8C3-5121-7676B321CE56}"/>
              </a:ext>
            </a:extLst>
          </p:cNvPr>
          <p:cNvSpPr txBox="1"/>
          <p:nvPr/>
        </p:nvSpPr>
        <p:spPr>
          <a:xfrm>
            <a:off x="5040845" y="3429456"/>
            <a:ext cx="356188" cy="430887"/>
          </a:xfrm>
          <a:prstGeom prst="rect">
            <a:avLst/>
          </a:prstGeom>
          <a:noFill/>
        </p:spPr>
        <p:txBody>
          <a:bodyPr wrap="none" rtlCol="0">
            <a:spAutoFit/>
          </a:bodyPr>
          <a:lstStyle/>
          <a:p>
            <a:r>
              <a:rPr lang="de-DE" sz="2200" dirty="0">
                <a:latin typeface="Century Gothic" panose="020B0502020202020204" pitchFamily="34" charset="0"/>
              </a:rPr>
              <a:t>=</a:t>
            </a:r>
            <a:endParaRPr lang="de-AT" sz="2200" dirty="0">
              <a:latin typeface="Century Gothic" panose="020B0502020202020204" pitchFamily="34" charset="0"/>
            </a:endParaRPr>
          </a:p>
        </p:txBody>
      </p:sp>
      <p:sp>
        <p:nvSpPr>
          <p:cNvPr id="12" name="Textfeld 11">
            <a:extLst>
              <a:ext uri="{FF2B5EF4-FFF2-40B4-BE49-F238E27FC236}">
                <a16:creationId xmlns:a16="http://schemas.microsoft.com/office/drawing/2014/main" id="{168550A4-4DDF-9467-026A-C019CD0B5067}"/>
              </a:ext>
            </a:extLst>
          </p:cNvPr>
          <p:cNvSpPr txBox="1"/>
          <p:nvPr/>
        </p:nvSpPr>
        <p:spPr>
          <a:xfrm>
            <a:off x="7824480" y="3421587"/>
            <a:ext cx="356188" cy="430887"/>
          </a:xfrm>
          <a:prstGeom prst="rect">
            <a:avLst/>
          </a:prstGeom>
          <a:noFill/>
        </p:spPr>
        <p:txBody>
          <a:bodyPr wrap="none" rtlCol="0">
            <a:spAutoFit/>
          </a:bodyPr>
          <a:lstStyle/>
          <a:p>
            <a:r>
              <a:rPr lang="de-DE" sz="2200" dirty="0">
                <a:latin typeface="Century Gothic" panose="020B0502020202020204" pitchFamily="34" charset="0"/>
              </a:rPr>
              <a:t>=</a:t>
            </a:r>
            <a:endParaRPr lang="de-AT" sz="2200" dirty="0">
              <a:latin typeface="Century Gothic" panose="020B0502020202020204" pitchFamily="34" charset="0"/>
            </a:endParaRPr>
          </a:p>
        </p:txBody>
      </p:sp>
      <p:sp>
        <p:nvSpPr>
          <p:cNvPr id="15" name="Ellipse 14">
            <a:extLst>
              <a:ext uri="{FF2B5EF4-FFF2-40B4-BE49-F238E27FC236}">
                <a16:creationId xmlns:a16="http://schemas.microsoft.com/office/drawing/2014/main" id="{B45B6AA0-6DF4-308B-359A-76126E5B5230}"/>
              </a:ext>
            </a:extLst>
          </p:cNvPr>
          <p:cNvSpPr/>
          <p:nvPr/>
        </p:nvSpPr>
        <p:spPr>
          <a:xfrm>
            <a:off x="51293" y="2973955"/>
            <a:ext cx="1829293" cy="133350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Century Gothic" panose="020B0502020202020204" pitchFamily="34" charset="0"/>
              </a:rPr>
              <a:t>Medium-term </a:t>
            </a:r>
            <a:r>
              <a:rPr lang="de-DE" sz="1600" dirty="0" err="1">
                <a:latin typeface="Century Gothic" panose="020B0502020202020204" pitchFamily="34" charset="0"/>
              </a:rPr>
              <a:t>loans</a:t>
            </a:r>
            <a:endParaRPr lang="de-AT" sz="1600" dirty="0">
              <a:latin typeface="Century Gothic" panose="020B0502020202020204" pitchFamily="34" charset="0"/>
            </a:endParaRPr>
          </a:p>
        </p:txBody>
      </p:sp>
      <p:sp>
        <p:nvSpPr>
          <p:cNvPr id="16" name="Ellipse 15">
            <a:extLst>
              <a:ext uri="{FF2B5EF4-FFF2-40B4-BE49-F238E27FC236}">
                <a16:creationId xmlns:a16="http://schemas.microsoft.com/office/drawing/2014/main" id="{BB45EFD9-A6ED-1822-B54E-E863D96667D7}"/>
              </a:ext>
            </a:extLst>
          </p:cNvPr>
          <p:cNvSpPr/>
          <p:nvPr/>
        </p:nvSpPr>
        <p:spPr>
          <a:xfrm>
            <a:off x="1714992" y="4230083"/>
            <a:ext cx="1968008" cy="133350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Century Gothic" panose="020B0502020202020204" pitchFamily="34" charset="0"/>
              </a:rPr>
              <a:t>Long-term </a:t>
            </a:r>
            <a:r>
              <a:rPr lang="de-DE" sz="1600" dirty="0" err="1">
                <a:latin typeface="Century Gothic" panose="020B0502020202020204" pitchFamily="34" charset="0"/>
              </a:rPr>
              <a:t>loans</a:t>
            </a:r>
            <a:r>
              <a:rPr lang="de-DE" sz="1600" dirty="0">
                <a:latin typeface="Century Gothic" panose="020B0502020202020204" pitchFamily="34" charset="0"/>
              </a:rPr>
              <a:t> </a:t>
            </a:r>
            <a:endParaRPr lang="de-AT" sz="1600" dirty="0">
              <a:latin typeface="Century Gothic" panose="020B0502020202020204" pitchFamily="34" charset="0"/>
            </a:endParaRPr>
          </a:p>
        </p:txBody>
      </p:sp>
      <p:sp>
        <p:nvSpPr>
          <p:cNvPr id="17" name="Ellipse 16">
            <a:extLst>
              <a:ext uri="{FF2B5EF4-FFF2-40B4-BE49-F238E27FC236}">
                <a16:creationId xmlns:a16="http://schemas.microsoft.com/office/drawing/2014/main" id="{9C1BFDB3-275E-3F55-2CAF-1850AD906F23}"/>
              </a:ext>
            </a:extLst>
          </p:cNvPr>
          <p:cNvSpPr/>
          <p:nvPr/>
        </p:nvSpPr>
        <p:spPr>
          <a:xfrm>
            <a:off x="2907331" y="2790083"/>
            <a:ext cx="2133514" cy="144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Century Gothic" panose="020B0502020202020204" pitchFamily="34" charset="0"/>
              </a:rPr>
              <a:t>Regular monthly debt payments/ monthly gross income</a:t>
            </a:r>
            <a:endParaRPr lang="de-AT" sz="1600" dirty="0">
              <a:latin typeface="Century Gothic" panose="020B0502020202020204" pitchFamily="34" charset="0"/>
            </a:endParaRPr>
          </a:p>
        </p:txBody>
      </p:sp>
      <p:sp>
        <p:nvSpPr>
          <p:cNvPr id="3" name="Ellipse 2">
            <a:extLst>
              <a:ext uri="{FF2B5EF4-FFF2-40B4-BE49-F238E27FC236}">
                <a16:creationId xmlns:a16="http://schemas.microsoft.com/office/drawing/2014/main" id="{752C0B98-A19A-1659-7FD4-E2F4C4674F20}"/>
              </a:ext>
            </a:extLst>
          </p:cNvPr>
          <p:cNvSpPr/>
          <p:nvPr/>
        </p:nvSpPr>
        <p:spPr>
          <a:xfrm>
            <a:off x="5409867" y="2801461"/>
            <a:ext cx="2299017" cy="144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Century Gothic" panose="020B0502020202020204" pitchFamily="34" charset="0"/>
              </a:rPr>
              <a:t>LEVEL OF INDEBTEDNESS  IN %</a:t>
            </a:r>
            <a:endParaRPr lang="de-AT" sz="1600" dirty="0">
              <a:latin typeface="Century Gothic" panose="020B0502020202020204" pitchFamily="34" charset="0"/>
            </a:endParaRPr>
          </a:p>
        </p:txBody>
      </p:sp>
      <p:graphicFrame>
        <p:nvGraphicFramePr>
          <p:cNvPr id="13" name="Tabelle 12">
            <a:extLst>
              <a:ext uri="{FF2B5EF4-FFF2-40B4-BE49-F238E27FC236}">
                <a16:creationId xmlns:a16="http://schemas.microsoft.com/office/drawing/2014/main" id="{2D674DB1-09F2-2C7D-E24A-C63ABC4B7B1E}"/>
              </a:ext>
            </a:extLst>
          </p:cNvPr>
          <p:cNvGraphicFramePr>
            <a:graphicFrameLocks noGrp="1"/>
          </p:cNvGraphicFramePr>
          <p:nvPr>
            <p:extLst>
              <p:ext uri="{D42A27DB-BD31-4B8C-83A1-F6EECF244321}">
                <p14:modId xmlns:p14="http://schemas.microsoft.com/office/powerpoint/2010/main" val="3081942327"/>
              </p:ext>
            </p:extLst>
          </p:nvPr>
        </p:nvGraphicFramePr>
        <p:xfrm>
          <a:off x="8369776" y="1636759"/>
          <a:ext cx="3660811" cy="3698240"/>
        </p:xfrm>
        <a:graphic>
          <a:graphicData uri="http://schemas.openxmlformats.org/drawingml/2006/table">
            <a:tbl>
              <a:tblPr firstRow="1" bandRow="1">
                <a:tableStyleId>{5C22544A-7EE6-4342-B048-85BDC9FD1C3A}</a:tableStyleId>
              </a:tblPr>
              <a:tblGrid>
                <a:gridCol w="2082324">
                  <a:extLst>
                    <a:ext uri="{9D8B030D-6E8A-4147-A177-3AD203B41FA5}">
                      <a16:colId xmlns:a16="http://schemas.microsoft.com/office/drawing/2014/main" val="989374244"/>
                    </a:ext>
                  </a:extLst>
                </a:gridCol>
                <a:gridCol w="1578487">
                  <a:extLst>
                    <a:ext uri="{9D8B030D-6E8A-4147-A177-3AD203B41FA5}">
                      <a16:colId xmlns:a16="http://schemas.microsoft.com/office/drawing/2014/main" val="3682810487"/>
                    </a:ext>
                  </a:extLst>
                </a:gridCol>
              </a:tblGrid>
              <a:tr h="370840">
                <a:tc>
                  <a:txBody>
                    <a:bodyPr/>
                    <a:lstStyle/>
                    <a:p>
                      <a:pPr algn="ctr"/>
                      <a:r>
                        <a:rPr lang="de-DE" dirty="0"/>
                        <a:t>Age</a:t>
                      </a:r>
                      <a:endParaRPr lang="de-AT"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de-DE" dirty="0"/>
                        <a:t>The </a:t>
                      </a:r>
                      <a:r>
                        <a:rPr lang="de-DE" dirty="0" err="1"/>
                        <a:t>highes</a:t>
                      </a:r>
                      <a:r>
                        <a:rPr lang="de-DE" dirty="0"/>
                        <a:t> </a:t>
                      </a:r>
                      <a:r>
                        <a:rPr lang="de-DE" dirty="0" err="1"/>
                        <a:t>level</a:t>
                      </a:r>
                      <a:r>
                        <a:rPr lang="de-DE" dirty="0"/>
                        <a:t> </a:t>
                      </a:r>
                      <a:r>
                        <a:rPr lang="de-DE" dirty="0" err="1"/>
                        <a:t>of</a:t>
                      </a:r>
                      <a:r>
                        <a:rPr lang="de-DE" dirty="0"/>
                        <a:t> </a:t>
                      </a:r>
                      <a:r>
                        <a:rPr lang="de-DE" dirty="0" err="1"/>
                        <a:t>indebtedness</a:t>
                      </a:r>
                      <a:endParaRPr lang="de-DE" dirty="0"/>
                    </a:p>
                    <a:p>
                      <a:pPr algn="ctr"/>
                      <a:endParaRPr lang="de-AT" dirty="0"/>
                    </a:p>
                  </a:txBody>
                  <a:tcPr/>
                </a:tc>
                <a:extLst>
                  <a:ext uri="{0D108BD9-81ED-4DB2-BD59-A6C34878D82A}">
                    <a16:rowId xmlns:a16="http://schemas.microsoft.com/office/drawing/2014/main" val="719422089"/>
                  </a:ext>
                </a:extLst>
              </a:tr>
              <a:tr h="370840">
                <a:tc>
                  <a:txBody>
                    <a:bodyPr/>
                    <a:lstStyle/>
                    <a:p>
                      <a:pPr algn="ctr"/>
                      <a:r>
                        <a:rPr lang="de-DE" dirty="0"/>
                        <a:t>30 </a:t>
                      </a:r>
                      <a:r>
                        <a:rPr lang="de-DE" dirty="0" err="1"/>
                        <a:t>years</a:t>
                      </a:r>
                      <a:r>
                        <a:rPr lang="de-DE" dirty="0"/>
                        <a:t> </a:t>
                      </a:r>
                      <a:r>
                        <a:rPr lang="de-DE" dirty="0" err="1"/>
                        <a:t>old</a:t>
                      </a:r>
                      <a:endParaRPr lang="de-AT" dirty="0"/>
                    </a:p>
                  </a:txBody>
                  <a:tcPr/>
                </a:tc>
                <a:tc>
                  <a:txBody>
                    <a:bodyPr/>
                    <a:lstStyle/>
                    <a:p>
                      <a:pPr algn="ctr"/>
                      <a:r>
                        <a:rPr lang="de-DE" dirty="0"/>
                        <a:t>40 %</a:t>
                      </a:r>
                      <a:endParaRPr lang="de-AT" dirty="0"/>
                    </a:p>
                  </a:txBody>
                  <a:tcPr/>
                </a:tc>
                <a:extLst>
                  <a:ext uri="{0D108BD9-81ED-4DB2-BD59-A6C34878D82A}">
                    <a16:rowId xmlns:a16="http://schemas.microsoft.com/office/drawing/2014/main" val="3033254723"/>
                  </a:ext>
                </a:extLst>
              </a:tr>
              <a:tr h="370840">
                <a:tc>
                  <a:txBody>
                    <a:bodyPr/>
                    <a:lstStyle/>
                    <a:p>
                      <a:pPr algn="ctr"/>
                      <a:r>
                        <a:rPr lang="de-DE" dirty="0"/>
                        <a:t>35 </a:t>
                      </a:r>
                      <a:r>
                        <a:rPr lang="de-DE" dirty="0" err="1"/>
                        <a:t>years</a:t>
                      </a:r>
                      <a:r>
                        <a:rPr lang="de-DE" dirty="0"/>
                        <a:t> </a:t>
                      </a:r>
                      <a:r>
                        <a:rPr lang="de-DE" dirty="0" err="1"/>
                        <a:t>old</a:t>
                      </a:r>
                      <a:endParaRPr lang="de-AT" dirty="0"/>
                    </a:p>
                  </a:txBody>
                  <a:tcPr/>
                </a:tc>
                <a:tc>
                  <a:txBody>
                    <a:bodyPr/>
                    <a:lstStyle/>
                    <a:p>
                      <a:pPr algn="ctr"/>
                      <a:r>
                        <a:rPr lang="de-DE" dirty="0"/>
                        <a:t>40 %</a:t>
                      </a:r>
                      <a:endParaRPr lang="de-AT" dirty="0"/>
                    </a:p>
                  </a:txBody>
                  <a:tcPr/>
                </a:tc>
                <a:extLst>
                  <a:ext uri="{0D108BD9-81ED-4DB2-BD59-A6C34878D82A}">
                    <a16:rowId xmlns:a16="http://schemas.microsoft.com/office/drawing/2014/main" val="2653216411"/>
                  </a:ext>
                </a:extLst>
              </a:tr>
              <a:tr h="370840">
                <a:tc>
                  <a:txBody>
                    <a:bodyPr/>
                    <a:lstStyle/>
                    <a:p>
                      <a:pPr algn="ctr"/>
                      <a:r>
                        <a:rPr lang="de-DE" dirty="0"/>
                        <a:t>40 </a:t>
                      </a:r>
                      <a:r>
                        <a:rPr lang="de-DE" dirty="0" err="1"/>
                        <a:t>years</a:t>
                      </a:r>
                      <a:r>
                        <a:rPr lang="de-DE" dirty="0"/>
                        <a:t> </a:t>
                      </a:r>
                      <a:r>
                        <a:rPr lang="de-DE" dirty="0" err="1"/>
                        <a:t>old</a:t>
                      </a:r>
                      <a:endParaRPr lang="de-AT" dirty="0"/>
                    </a:p>
                  </a:txBody>
                  <a:tcPr/>
                </a:tc>
                <a:tc>
                  <a:txBody>
                    <a:bodyPr/>
                    <a:lstStyle/>
                    <a:p>
                      <a:pPr algn="ctr"/>
                      <a:r>
                        <a:rPr lang="de-DE" dirty="0"/>
                        <a:t>40 %</a:t>
                      </a:r>
                      <a:endParaRPr lang="de-AT" dirty="0"/>
                    </a:p>
                  </a:txBody>
                  <a:tcPr/>
                </a:tc>
                <a:extLst>
                  <a:ext uri="{0D108BD9-81ED-4DB2-BD59-A6C34878D82A}">
                    <a16:rowId xmlns:a16="http://schemas.microsoft.com/office/drawing/2014/main" val="3974717550"/>
                  </a:ext>
                </a:extLst>
              </a:tr>
              <a:tr h="370840">
                <a:tc>
                  <a:txBody>
                    <a:bodyPr/>
                    <a:lstStyle/>
                    <a:p>
                      <a:pPr algn="ctr"/>
                      <a:r>
                        <a:rPr lang="de-DE" dirty="0"/>
                        <a:t>45 </a:t>
                      </a:r>
                      <a:r>
                        <a:rPr lang="de-DE" dirty="0" err="1"/>
                        <a:t>years</a:t>
                      </a:r>
                      <a:r>
                        <a:rPr lang="de-DE" dirty="0"/>
                        <a:t> </a:t>
                      </a:r>
                      <a:r>
                        <a:rPr lang="de-DE" dirty="0" err="1"/>
                        <a:t>old</a:t>
                      </a:r>
                      <a:endParaRPr lang="de-AT" dirty="0"/>
                    </a:p>
                  </a:txBody>
                  <a:tcPr/>
                </a:tc>
                <a:tc>
                  <a:txBody>
                    <a:bodyPr/>
                    <a:lstStyle/>
                    <a:p>
                      <a:pPr algn="ctr"/>
                      <a:r>
                        <a:rPr lang="de-DE" dirty="0"/>
                        <a:t>35 %</a:t>
                      </a:r>
                      <a:endParaRPr lang="de-AT" dirty="0"/>
                    </a:p>
                  </a:txBody>
                  <a:tcPr/>
                </a:tc>
                <a:extLst>
                  <a:ext uri="{0D108BD9-81ED-4DB2-BD59-A6C34878D82A}">
                    <a16:rowId xmlns:a16="http://schemas.microsoft.com/office/drawing/2014/main" val="3343012884"/>
                  </a:ext>
                </a:extLst>
              </a:tr>
              <a:tr h="370840">
                <a:tc>
                  <a:txBody>
                    <a:bodyPr/>
                    <a:lstStyle/>
                    <a:p>
                      <a:pPr algn="ctr"/>
                      <a:r>
                        <a:rPr lang="de-DE" dirty="0"/>
                        <a:t>50 </a:t>
                      </a:r>
                      <a:r>
                        <a:rPr lang="de-DE" dirty="0" err="1"/>
                        <a:t>years</a:t>
                      </a:r>
                      <a:r>
                        <a:rPr lang="de-DE" dirty="0"/>
                        <a:t> </a:t>
                      </a:r>
                      <a:r>
                        <a:rPr lang="de-DE" dirty="0" err="1"/>
                        <a:t>old</a:t>
                      </a:r>
                      <a:endParaRPr lang="de-AT" dirty="0"/>
                    </a:p>
                  </a:txBody>
                  <a:tcPr/>
                </a:tc>
                <a:tc>
                  <a:txBody>
                    <a:bodyPr/>
                    <a:lstStyle/>
                    <a:p>
                      <a:pPr algn="ctr"/>
                      <a:r>
                        <a:rPr lang="de-DE" dirty="0"/>
                        <a:t>30 % </a:t>
                      </a:r>
                      <a:endParaRPr lang="de-AT" dirty="0"/>
                    </a:p>
                  </a:txBody>
                  <a:tcPr/>
                </a:tc>
                <a:extLst>
                  <a:ext uri="{0D108BD9-81ED-4DB2-BD59-A6C34878D82A}">
                    <a16:rowId xmlns:a16="http://schemas.microsoft.com/office/drawing/2014/main" val="2456130551"/>
                  </a:ext>
                </a:extLst>
              </a:tr>
              <a:tr h="370840">
                <a:tc>
                  <a:txBody>
                    <a:bodyPr/>
                    <a:lstStyle/>
                    <a:p>
                      <a:pPr algn="ctr"/>
                      <a:r>
                        <a:rPr lang="de-DE" dirty="0"/>
                        <a:t>55 </a:t>
                      </a:r>
                      <a:r>
                        <a:rPr lang="de-DE" dirty="0" err="1"/>
                        <a:t>years</a:t>
                      </a:r>
                      <a:r>
                        <a:rPr lang="de-DE" dirty="0"/>
                        <a:t> </a:t>
                      </a:r>
                      <a:r>
                        <a:rPr lang="de-DE" dirty="0" err="1"/>
                        <a:t>old</a:t>
                      </a:r>
                      <a:endParaRPr lang="de-AT" dirty="0"/>
                    </a:p>
                  </a:txBody>
                  <a:tcPr/>
                </a:tc>
                <a:tc>
                  <a:txBody>
                    <a:bodyPr/>
                    <a:lstStyle/>
                    <a:p>
                      <a:pPr algn="ctr"/>
                      <a:r>
                        <a:rPr lang="de-DE" dirty="0"/>
                        <a:t>20 %</a:t>
                      </a:r>
                      <a:endParaRPr lang="de-AT" dirty="0"/>
                    </a:p>
                  </a:txBody>
                  <a:tcPr/>
                </a:tc>
                <a:extLst>
                  <a:ext uri="{0D108BD9-81ED-4DB2-BD59-A6C34878D82A}">
                    <a16:rowId xmlns:a16="http://schemas.microsoft.com/office/drawing/2014/main" val="1570998924"/>
                  </a:ext>
                </a:extLst>
              </a:tr>
              <a:tr h="370840">
                <a:tc>
                  <a:txBody>
                    <a:bodyPr/>
                    <a:lstStyle/>
                    <a:p>
                      <a:pPr algn="ctr"/>
                      <a:r>
                        <a:rPr lang="de-DE" dirty="0"/>
                        <a:t>60 </a:t>
                      </a:r>
                      <a:r>
                        <a:rPr lang="de-DE" dirty="0" err="1"/>
                        <a:t>years</a:t>
                      </a:r>
                      <a:r>
                        <a:rPr lang="de-DE" dirty="0"/>
                        <a:t> </a:t>
                      </a:r>
                      <a:r>
                        <a:rPr lang="de-DE" dirty="0" err="1"/>
                        <a:t>old</a:t>
                      </a:r>
                      <a:endParaRPr lang="de-AT" dirty="0"/>
                    </a:p>
                  </a:txBody>
                  <a:tcPr/>
                </a:tc>
                <a:tc>
                  <a:txBody>
                    <a:bodyPr/>
                    <a:lstStyle/>
                    <a:p>
                      <a:pPr algn="ctr"/>
                      <a:r>
                        <a:rPr lang="de-DE" dirty="0"/>
                        <a:t>10 %</a:t>
                      </a:r>
                      <a:endParaRPr lang="de-AT" dirty="0"/>
                    </a:p>
                  </a:txBody>
                  <a:tcPr/>
                </a:tc>
                <a:extLst>
                  <a:ext uri="{0D108BD9-81ED-4DB2-BD59-A6C34878D82A}">
                    <a16:rowId xmlns:a16="http://schemas.microsoft.com/office/drawing/2014/main" val="355833172"/>
                  </a:ext>
                </a:extLst>
              </a:tr>
              <a:tr h="370840">
                <a:tc>
                  <a:txBody>
                    <a:bodyPr/>
                    <a:lstStyle/>
                    <a:p>
                      <a:pPr algn="ctr"/>
                      <a:r>
                        <a:rPr lang="de-DE" dirty="0"/>
                        <a:t>65 </a:t>
                      </a:r>
                      <a:r>
                        <a:rPr lang="de-DE" dirty="0" err="1"/>
                        <a:t>years</a:t>
                      </a:r>
                      <a:r>
                        <a:rPr lang="de-DE" dirty="0"/>
                        <a:t> </a:t>
                      </a:r>
                      <a:r>
                        <a:rPr lang="de-DE" dirty="0" err="1"/>
                        <a:t>old</a:t>
                      </a:r>
                      <a:endParaRPr lang="de-AT" dirty="0"/>
                    </a:p>
                  </a:txBody>
                  <a:tcPr/>
                </a:tc>
                <a:tc>
                  <a:txBody>
                    <a:bodyPr/>
                    <a:lstStyle/>
                    <a:p>
                      <a:pPr algn="ctr"/>
                      <a:r>
                        <a:rPr lang="de-DE" dirty="0"/>
                        <a:t>0 %</a:t>
                      </a:r>
                      <a:endParaRPr lang="de-AT" dirty="0"/>
                    </a:p>
                  </a:txBody>
                  <a:tcPr/>
                </a:tc>
                <a:extLst>
                  <a:ext uri="{0D108BD9-81ED-4DB2-BD59-A6C34878D82A}">
                    <a16:rowId xmlns:a16="http://schemas.microsoft.com/office/drawing/2014/main" val="2010184271"/>
                  </a:ext>
                </a:extLst>
              </a:tr>
            </a:tbl>
          </a:graphicData>
        </a:graphic>
      </p:graphicFrame>
      <p:sp>
        <p:nvSpPr>
          <p:cNvPr id="14" name="Textfeld 13">
            <a:extLst>
              <a:ext uri="{FF2B5EF4-FFF2-40B4-BE49-F238E27FC236}">
                <a16:creationId xmlns:a16="http://schemas.microsoft.com/office/drawing/2014/main" id="{5094A90F-E642-ECEF-341D-3E29740626C5}"/>
              </a:ext>
            </a:extLst>
          </p:cNvPr>
          <p:cNvSpPr txBox="1"/>
          <p:nvPr/>
        </p:nvSpPr>
        <p:spPr>
          <a:xfrm>
            <a:off x="7830043" y="2790083"/>
            <a:ext cx="356188" cy="430887"/>
          </a:xfrm>
          <a:prstGeom prst="rect">
            <a:avLst/>
          </a:prstGeom>
          <a:noFill/>
        </p:spPr>
        <p:txBody>
          <a:bodyPr wrap="none" rtlCol="0">
            <a:spAutoFit/>
          </a:bodyPr>
          <a:lstStyle/>
          <a:p>
            <a:r>
              <a:rPr lang="de-DE" sz="2200" dirty="0">
                <a:latin typeface="Century Gothic" panose="020B0502020202020204" pitchFamily="34" charset="0"/>
              </a:rPr>
              <a:t>&gt;</a:t>
            </a:r>
            <a:endParaRPr lang="de-AT" sz="2200" dirty="0">
              <a:latin typeface="Century Gothic" panose="020B0502020202020204" pitchFamily="34" charset="0"/>
            </a:endParaRPr>
          </a:p>
        </p:txBody>
      </p:sp>
      <p:sp>
        <p:nvSpPr>
          <p:cNvPr id="18" name="Textfeld 17">
            <a:extLst>
              <a:ext uri="{FF2B5EF4-FFF2-40B4-BE49-F238E27FC236}">
                <a16:creationId xmlns:a16="http://schemas.microsoft.com/office/drawing/2014/main" id="{824441DE-6CB1-652A-236A-83764A89526C}"/>
              </a:ext>
            </a:extLst>
          </p:cNvPr>
          <p:cNvSpPr txBox="1"/>
          <p:nvPr/>
        </p:nvSpPr>
        <p:spPr>
          <a:xfrm>
            <a:off x="7824480" y="4083104"/>
            <a:ext cx="356188" cy="430887"/>
          </a:xfrm>
          <a:prstGeom prst="rect">
            <a:avLst/>
          </a:prstGeom>
          <a:noFill/>
        </p:spPr>
        <p:txBody>
          <a:bodyPr wrap="none" rtlCol="0">
            <a:spAutoFit/>
          </a:bodyPr>
          <a:lstStyle/>
          <a:p>
            <a:r>
              <a:rPr lang="de-DE" sz="2200" dirty="0">
                <a:latin typeface="Century Gothic" panose="020B0502020202020204" pitchFamily="34" charset="0"/>
              </a:rPr>
              <a:t>&lt;</a:t>
            </a:r>
            <a:endParaRPr lang="de-AT" sz="2200" dirty="0">
              <a:latin typeface="Century Gothic" panose="020B0502020202020204" pitchFamily="34" charset="0"/>
            </a:endParaRPr>
          </a:p>
        </p:txBody>
      </p:sp>
      <p:cxnSp>
        <p:nvCxnSpPr>
          <p:cNvPr id="20" name="Gerade Verbindung mit Pfeil 19">
            <a:extLst>
              <a:ext uri="{FF2B5EF4-FFF2-40B4-BE49-F238E27FC236}">
                <a16:creationId xmlns:a16="http://schemas.microsoft.com/office/drawing/2014/main" id="{263A7FEB-B0E9-71DF-C283-CB031AE377F1}"/>
              </a:ext>
            </a:extLst>
          </p:cNvPr>
          <p:cNvCxnSpPr>
            <a:cxnSpLocks/>
          </p:cNvCxnSpPr>
          <p:nvPr/>
        </p:nvCxnSpPr>
        <p:spPr>
          <a:xfrm>
            <a:off x="1981200" y="3556000"/>
            <a:ext cx="812800" cy="0"/>
          </a:xfrm>
          <a:prstGeom prst="straightConnector1">
            <a:avLst/>
          </a:prstGeom>
          <a:ln>
            <a:headEnd type="none" w="med" len="med"/>
            <a:tailEnd type="triangle" w="med" len="me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75289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5"/>
        <p:cNvGrpSpPr/>
        <p:nvPr/>
      </p:nvGrpSpPr>
      <p:grpSpPr>
        <a:xfrm>
          <a:off x="0" y="0"/>
          <a:ext cx="0" cy="0"/>
          <a:chOff x="0" y="0"/>
          <a:chExt cx="0" cy="0"/>
        </a:xfrm>
      </p:grpSpPr>
      <p:grpSp>
        <p:nvGrpSpPr>
          <p:cNvPr id="253" name="Group 252">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54" name="Rectangle 253">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F1470231-58AF-954F-B8BF-45E2BA133EFA}"/>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D44B397E-F244-4E0E-AD69-B44D64A6FF58}"/>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bg1"/>
                </a:solidFill>
                <a:latin typeface="Century Gothic" panose="020B0502020202020204" pitchFamily="34" charset="0"/>
                <a:ea typeface="Calibri"/>
                <a:cs typeface="Calibri" panose="020F0502020204030204" pitchFamily="34" charset="0"/>
                <a:sym typeface="Calibri"/>
              </a:rPr>
              <a:t>EARLY REPAYMENT OF A LOAN</a:t>
            </a:r>
            <a:endParaRPr sz="3200" dirty="0">
              <a:solidFill>
                <a:schemeClr val="bg1"/>
              </a:solidFill>
              <a:latin typeface="Century Gothic" panose="020B0502020202020204" pitchFamily="34" charset="0"/>
              <a:ea typeface="Calibri"/>
              <a:cs typeface="Calibri" panose="020F0502020204030204" pitchFamily="34" charset="0"/>
              <a:sym typeface="Calibri"/>
            </a:endParaRPr>
          </a:p>
        </p:txBody>
      </p:sp>
      <p:sp>
        <p:nvSpPr>
          <p:cNvPr id="9" name="Textfeld 8">
            <a:extLst>
              <a:ext uri="{FF2B5EF4-FFF2-40B4-BE49-F238E27FC236}">
                <a16:creationId xmlns:a16="http://schemas.microsoft.com/office/drawing/2014/main" id="{1D7650F2-2C26-6A73-5051-210EF6954B9C}"/>
              </a:ext>
            </a:extLst>
          </p:cNvPr>
          <p:cNvSpPr txBox="1"/>
          <p:nvPr/>
        </p:nvSpPr>
        <p:spPr>
          <a:xfrm>
            <a:off x="169091" y="2105561"/>
            <a:ext cx="10975079" cy="1508105"/>
          </a:xfrm>
          <a:prstGeom prst="rect">
            <a:avLst/>
          </a:prstGeom>
          <a:noFill/>
        </p:spPr>
        <p:txBody>
          <a:bodyPr wrap="square" rtlCol="0">
            <a:spAutoFit/>
          </a:bodyPr>
          <a:lstStyle/>
          <a:p>
            <a:pPr algn="ctr"/>
            <a:endParaRPr lang="de-DE" sz="2200" dirty="0">
              <a:latin typeface="Century Gothic" panose="020B0502020202020204" pitchFamily="34" charset="0"/>
              <a:cs typeface="Calibri" panose="020F0502020204030204" pitchFamily="34" charset="0"/>
            </a:endParaRPr>
          </a:p>
          <a:p>
            <a:pPr algn="ctr"/>
            <a:r>
              <a:rPr lang="en-US" sz="2400" dirty="0">
                <a:effectLst/>
                <a:latin typeface="Century Gothic" panose="020B0502020202020204" pitchFamily="34" charset="0"/>
                <a:ea typeface="Times New Roman" panose="02020603050405020304" pitchFamily="18" charset="0"/>
              </a:rPr>
              <a:t>Consider early repayment of a loan if you have sufficient funds available or find a more favorable method of financing.</a:t>
            </a:r>
          </a:p>
          <a:p>
            <a:endParaRPr lang="de-AT" sz="2200" dirty="0">
              <a:latin typeface="Century Gothic" panose="020B0502020202020204" pitchFamily="34" charset="0"/>
            </a:endParaRPr>
          </a:p>
        </p:txBody>
      </p:sp>
    </p:spTree>
    <p:extLst>
      <p:ext uri="{BB962C8B-B14F-4D97-AF65-F5344CB8AC3E}">
        <p14:creationId xmlns:p14="http://schemas.microsoft.com/office/powerpoint/2010/main" val="1826156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07000"/>
              </a:lnSpc>
              <a:spcBef>
                <a:spcPts val="1200"/>
              </a:spcBef>
            </a:pPr>
            <a:r>
              <a:rPr lang="en-GB" sz="3200" b="1" kern="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t>REFERENCES</a:t>
            </a:r>
            <a:endParaRPr lang="en-SI" sz="3200" b="1" kern="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68" name="Textfeld 1">
            <a:extLst>
              <a:ext uri="{FF2B5EF4-FFF2-40B4-BE49-F238E27FC236}">
                <a16:creationId xmlns:a16="http://schemas.microsoft.com/office/drawing/2014/main" id="{D4496B2D-615D-D440-9455-865FD2772027}"/>
              </a:ext>
            </a:extLst>
          </p:cNvPr>
          <p:cNvSpPr txBox="1"/>
          <p:nvPr/>
        </p:nvSpPr>
        <p:spPr>
          <a:xfrm>
            <a:off x="207818" y="1284555"/>
            <a:ext cx="11739979" cy="4357184"/>
          </a:xfrm>
          <a:prstGeom prst="rect">
            <a:avLst/>
          </a:prstGeom>
        </p:spPr>
        <p:txBody>
          <a:bodyPr vert="horz" lIns="91440" tIns="45720" rIns="91440" bIns="45720" rtlCol="0" anchor="t">
            <a:noAutofit/>
          </a:bodyPr>
          <a:lstStyle/>
          <a:p>
            <a:pPr lvl="0" algn="just">
              <a:buClr>
                <a:srgbClr val="000000"/>
              </a:buClr>
              <a:buSzPts val="1200"/>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More to read about is available here:</a:t>
            </a:r>
          </a:p>
          <a:p>
            <a:pPr marL="342900" lvl="0" indent="-342900" algn="just">
              <a:buFont typeface="Symbol" pitchFamily="2" charset="2"/>
              <a:buChar char=""/>
            </a:pPr>
            <a:r>
              <a:rPr lang="sl-SI"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Axelton, K. (2021)</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sl-SI"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 Different types of loans you should know</a:t>
            </a:r>
            <a:r>
              <a:rPr lang="sl-SI"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Retrieved from</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5"/>
              </a:rPr>
              <a:t>https://www.experian.com/blogs/ask-experian/types-of-loans/</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SI" sz="12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itchFamily="2" charset="2"/>
              <a:buChar char=""/>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Banton, C. (2023). </a:t>
            </a:r>
            <a:r>
              <a:rPr lang="en-US"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Interest rates: different types and what they mean to borrows.</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Retrieved from</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6"/>
              </a:rPr>
              <a:t>https://www.investopedia.com/terms/i/interestrate.asp</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SI" sz="12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itchFamily="2" charset="2"/>
              <a:buChar char=""/>
            </a:pPr>
            <a:r>
              <a:rPr lang="sl-SI"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Bloomenthal, A. (2020)</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Borrowing </a:t>
            </a:r>
            <a:r>
              <a:rPr lang="sl-SI"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base</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Retrieved from</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7"/>
              </a:rPr>
              <a:t>https://www.investopedia.com/terms/b/borrowing-base.asp</a:t>
            </a:r>
            <a:r>
              <a:rPr lang="sl-SI"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SI" sz="12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itchFamily="2" charset="2"/>
              <a:buChar char=""/>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Consumer Financial Protection Bureau</a:t>
            </a:r>
            <a:r>
              <a:rPr lang="sl-SI"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(n.d)</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Borrowing basics: </a:t>
            </a:r>
            <a:r>
              <a:rPr lang="en-GB" sz="12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whatyYou</a:t>
            </a:r>
            <a:r>
              <a:rPr lang="en-GB"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need to know</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Retrieved from</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https://</a:t>
            </a:r>
            <a:r>
              <a:rPr lang="en-GB"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www.consumerfinance.gov</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/consumer-tools/</a:t>
            </a:r>
            <a:endParaRPr lang="en-SI" sz="12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itchFamily="2" charset="2"/>
              <a:buChar char=""/>
            </a:pPr>
            <a:r>
              <a:rPr lang="en-SI"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Consumer Financial Protection Bureau</a:t>
            </a:r>
            <a:r>
              <a:rPr lang="sl-SI"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(n.d)</a:t>
            </a:r>
            <a:r>
              <a:rPr lang="en-SI"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SI"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Borrowing </a:t>
            </a:r>
            <a:r>
              <a:rPr lang="sl-SI"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
            </a:r>
            <a:r>
              <a:rPr lang="en-SI"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oney: what to know before you owe</a:t>
            </a:r>
            <a:r>
              <a:rPr lang="en-SI"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Retrieved from</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8"/>
              </a:rPr>
              <a:t>https://www.consumerfinance.gov/know-before-you-owe/</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SI" sz="12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itchFamily="2" charset="2"/>
              <a:buChar char=""/>
            </a:pP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D’Amore</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G. (2022). </a:t>
            </a:r>
            <a:r>
              <a:rPr lang="en-US"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to calculate total interest paid on a car loan</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Retrieved from</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9"/>
              </a:rPr>
              <a:t>https://www.wikihow.com/Calculate-Total-Interest-Paid-on-a-Car-Loan</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SI" sz="12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itchFamily="2" charset="2"/>
              <a:buChar char=""/>
            </a:pP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Ebnb</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(2019). </a:t>
            </a:r>
            <a:r>
              <a:rPr lang="en-US"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 ways to be a responsible borrower</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Retrieved from</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10"/>
              </a:rPr>
              <a:t>https://www.epnb.com/insights/7-ways-to-be-a-responsible-borrower/</a:t>
            </a:r>
            <a:endParaRPr lang="en-SI" sz="12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itchFamily="2" charset="2"/>
              <a:buChar char=""/>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Financial Wellness and Penn (n.d.). </a:t>
            </a:r>
            <a:r>
              <a:rPr lang="en-US"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Responsible dept habits</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Retrieved from</a:t>
            </a:r>
            <a:endParaRPr lang="en-SI" sz="1200" dirty="0">
              <a:effectLst/>
              <a:latin typeface="Calibri" panose="020F0502020204030204" pitchFamily="34" charset="0"/>
              <a:ea typeface="Times New Roman" panose="02020603050405020304" pitchFamily="18" charset="0"/>
              <a:cs typeface="Calibri" panose="020F0502020204030204" pitchFamily="34" charset="0"/>
            </a:endParaRPr>
          </a:p>
          <a:p>
            <a:pPr marL="457200" algn="just"/>
            <a:r>
              <a:rPr lang="en-US" sz="12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11"/>
              </a:rPr>
              <a:t>https://srfs.upenn.edu/financial-wellness/browse-topics/debt/responsible-debt-habits</a:t>
            </a:r>
            <a:endParaRPr lang="en-SI" sz="12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itchFamily="2" charset="2"/>
              <a:buChar char=""/>
            </a:pPr>
            <a:r>
              <a:rPr lang="sl-SI"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Haughn, R. (2023)</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sl-SI"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top 9 r</a:t>
            </a:r>
            <a:r>
              <a:rPr lang="en-GB" sz="12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easons</a:t>
            </a:r>
            <a:r>
              <a:rPr lang="en-GB"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sl-SI"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 personal loans</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Retrieved from</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https://</a:t>
            </a:r>
            <a:r>
              <a:rPr lang="en-GB"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www.bankrate.com</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/loans/personal-loans/top-reasons-to-apply-for-personal-loan/#three </a:t>
            </a:r>
            <a:endParaRPr lang="en-SI" sz="12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itchFamily="2" charset="2"/>
              <a:buChar char=""/>
            </a:pPr>
            <a:r>
              <a:rPr lang="sl-SI"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Johnson, H. (2023)</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Top 10 Reasons People Borrow Money</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Retrieved from</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12"/>
              </a:rPr>
              <a:t>https://www.investopedia.com/top-reasons-personal-loan-7508655</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SI" sz="12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itchFamily="2" charset="2"/>
              <a:buChar char=""/>
            </a:pPr>
            <a:r>
              <a:rPr lang="sl-SI"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Mabs (n.d.). </a:t>
            </a:r>
            <a:r>
              <a:rPr lang="sl-SI"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Before you borrow</a:t>
            </a:r>
            <a:r>
              <a:rPr lang="sl-SI"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Retrieved from</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sl-SI" sz="12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13"/>
              </a:rPr>
              <a:t>https://mabs.ie/managing-money/before-you-borrow/</a:t>
            </a:r>
            <a:endParaRPr lang="en-SI" sz="12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itchFamily="2" charset="2"/>
              <a:buChar char=""/>
              <a:tabLst>
                <a:tab pos="469900" algn="l"/>
              </a:tabLst>
            </a:pPr>
            <a:r>
              <a:rPr lang="sl-SI"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Nicastro, S. (2023)</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Types of </a:t>
            </a:r>
            <a:r>
              <a:rPr lang="sl-SI"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Personal </a:t>
            </a:r>
            <a:r>
              <a:rPr lang="en-GB"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Loans</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Retrieved from</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14"/>
              </a:rPr>
              <a:t>https://www.nerdwallet.com/article/loans/personal-loans/personal-loan-types</a:t>
            </a:r>
            <a:endParaRPr lang="en-SI" sz="12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itchFamily="2" charset="2"/>
              <a:buChar char=""/>
            </a:pP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Pomroy</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K. (2023). </a:t>
            </a:r>
            <a:r>
              <a:rPr lang="en-US"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to compare loan offers</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Retrieved from</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15"/>
              </a:rPr>
              <a:t>https://www.experian.com/blogs/ask-experian/how-to-compare-loan-offers/</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SI" sz="12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itchFamily="2" charset="2"/>
              <a:buChar char=""/>
            </a:pPr>
            <a:r>
              <a:rPr lang="sl-SI"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Push, A. (2023). </a:t>
            </a:r>
            <a:r>
              <a:rPr lang="sl-SI"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Different types of personal loans</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Retrieved from</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16"/>
              </a:rPr>
              <a:t>https://www.lendingtree.com/personal/different-types-of-personal-loans/</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SI" sz="12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itchFamily="2" charset="2"/>
              <a:buChar char=""/>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Stanbic Bank (2023). </a:t>
            </a:r>
            <a:r>
              <a:rPr lang="en-US" sz="1200" i="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Responsoble</a:t>
            </a:r>
            <a:r>
              <a:rPr lang="en-US"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borrowing: a path to financial stability</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and wellness</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Retrieved from</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17"/>
              </a:rPr>
              <a:t>https://www.stanbicbank.com.gh/gh/personal/about-us/news/responsible-borrowing</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SI" sz="12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itchFamily="2" charset="2"/>
              <a:buChar char=""/>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a:t>
            </a:r>
            <a:r>
              <a:rPr lang="en-US"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Philippinestar</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(2020). </a:t>
            </a:r>
            <a:r>
              <a:rPr lang="en-US"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Helpful habits for responsible borrowing</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Retrieved from</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18"/>
              </a:rPr>
              <a:t>https://www.philstar.com/business/business-as-usual/2020/01/06/1982294/helpful-habits-responsible-borrowing</a:t>
            </a: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SI" sz="12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buFont typeface="Symbol" pitchFamily="2" charset="2"/>
              <a:buChar char=""/>
            </a:pPr>
            <a:r>
              <a:rPr lang="sl-SI"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Zetl (2021)</a:t>
            </a:r>
            <a:r>
              <a:rPr lang="en-SI"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SI"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 Things to Know Before Apply</a:t>
            </a:r>
            <a:r>
              <a:rPr lang="sl-SI"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ing</a:t>
            </a:r>
            <a:r>
              <a:rPr lang="en-SI"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for a Loan</a:t>
            </a:r>
            <a:r>
              <a:rPr lang="en-SI"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Retrieved from</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2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19"/>
              </a:rPr>
              <a:t>https://www.zetl.com/blog/10-things-to-know-before-applying-for-a-loan/</a:t>
            </a:r>
            <a:r>
              <a:rPr lang="en-GB" sz="1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endParaRPr lang="en-SI" sz="1200" dirty="0">
              <a:effectLst/>
              <a:latin typeface="Calibri" panose="020F0502020204030204" pitchFamily="34" charset="0"/>
              <a:ea typeface="Times New Roman" panose="02020603050405020304" pitchFamily="18" charset="0"/>
              <a:cs typeface="Calibri" panose="020F0502020204030204" pitchFamily="34" charset="0"/>
            </a:endParaRPr>
          </a:p>
          <a:p>
            <a:pPr lvl="0" algn="just">
              <a:buClr>
                <a:srgbClr val="000000"/>
              </a:buClr>
              <a:buSzPts val="1200"/>
            </a:pPr>
            <a:endParaRPr lang="en-SI" sz="1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2660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pic>
        <p:nvPicPr>
          <p:cNvPr id="620" name="Google Shape;620;p10" descr="Ein Bild, das Himmel, draußen, Natur, Rock enthält.&#10;&#10;Automatisch generierte Beschreibung"/>
          <p:cNvPicPr preferRelativeResize="0"/>
          <p:nvPr/>
        </p:nvPicPr>
        <p:blipFill rotWithShape="1">
          <a:blip r:embed="rId3">
            <a:alphaModFix amt="50000"/>
          </a:blip>
          <a:srcRect/>
          <a:stretch/>
        </p:blipFill>
        <p:spPr>
          <a:xfrm>
            <a:off x="1647825" y="0"/>
            <a:ext cx="10544175" cy="6638929"/>
          </a:xfrm>
          <a:prstGeom prst="rect">
            <a:avLst/>
          </a:prstGeom>
          <a:noFill/>
          <a:ln>
            <a:noFill/>
          </a:ln>
        </p:spPr>
      </p:pic>
      <p:sp>
        <p:nvSpPr>
          <p:cNvPr id="623" name="Google Shape;623;p10"/>
          <p:cNvSpPr txBox="1"/>
          <p:nvPr/>
        </p:nvSpPr>
        <p:spPr>
          <a:xfrm>
            <a:off x="-139486" y="1393252"/>
            <a:ext cx="6773985" cy="112158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endParaRPr sz="2200" b="1" dirty="0">
              <a:solidFill>
                <a:schemeClr val="dk1"/>
              </a:solidFill>
              <a:latin typeface="Calibri"/>
              <a:ea typeface="Calibri"/>
              <a:cs typeface="Calibri"/>
              <a:sym typeface="Calibri"/>
            </a:endParaRPr>
          </a:p>
          <a:p>
            <a:pPr marL="0" marR="0" lvl="0" indent="0" algn="ctr" rtl="0">
              <a:lnSpc>
                <a:spcPct val="80833"/>
              </a:lnSpc>
              <a:spcBef>
                <a:spcPts val="0"/>
              </a:spcBef>
              <a:spcAft>
                <a:spcPts val="0"/>
              </a:spcAft>
              <a:buNone/>
            </a:pPr>
            <a:endParaRPr sz="1200" b="1" dirty="0">
              <a:solidFill>
                <a:schemeClr val="dk1"/>
              </a:solidFill>
              <a:latin typeface="Calibri"/>
              <a:ea typeface="Calibri"/>
              <a:cs typeface="Calibri"/>
              <a:sym typeface="Calibri"/>
            </a:endParaRPr>
          </a:p>
          <a:p>
            <a:pPr marL="0" marR="0" lvl="0" indent="0" algn="ctr" rtl="0">
              <a:lnSpc>
                <a:spcPct val="80833"/>
              </a:lnSpc>
              <a:spcBef>
                <a:spcPts val="0"/>
              </a:spcBef>
              <a:spcAft>
                <a:spcPts val="0"/>
              </a:spcAft>
              <a:buNone/>
            </a:pPr>
            <a:endParaRPr sz="1200" b="1" dirty="0">
              <a:solidFill>
                <a:schemeClr val="dk1"/>
              </a:solidFill>
              <a:latin typeface="Calibri"/>
              <a:ea typeface="Calibri"/>
              <a:cs typeface="Calibri"/>
              <a:sym typeface="Calibri"/>
            </a:endParaRPr>
          </a:p>
          <a:p>
            <a:pPr marL="0" marR="0" lvl="0" indent="0" algn="ctr" rtl="0">
              <a:lnSpc>
                <a:spcPct val="80833"/>
              </a:lnSpc>
              <a:spcBef>
                <a:spcPts val="0"/>
              </a:spcBef>
              <a:spcAft>
                <a:spcPts val="0"/>
              </a:spcAft>
              <a:buNone/>
            </a:pPr>
            <a:endParaRPr sz="1200" b="1" dirty="0">
              <a:solidFill>
                <a:schemeClr val="dk1"/>
              </a:solidFill>
              <a:latin typeface="Calibri"/>
              <a:ea typeface="Calibri"/>
              <a:cs typeface="Calibri"/>
              <a:sym typeface="Calibri"/>
            </a:endParaRPr>
          </a:p>
          <a:p>
            <a:pPr marL="0" marR="0" lvl="0" indent="0" algn="ctr" rtl="0">
              <a:lnSpc>
                <a:spcPct val="80833"/>
              </a:lnSpc>
              <a:spcBef>
                <a:spcPts val="0"/>
              </a:spcBef>
              <a:spcAft>
                <a:spcPts val="0"/>
              </a:spcAft>
              <a:buNone/>
            </a:pPr>
            <a:endParaRPr sz="1200" b="1" dirty="0">
              <a:solidFill>
                <a:srgbClr val="2F5496"/>
              </a:solidFill>
              <a:latin typeface="Open Sans"/>
              <a:ea typeface="Open Sans"/>
              <a:cs typeface="Open Sans"/>
              <a:sym typeface="Open Sans"/>
            </a:endParaRPr>
          </a:p>
          <a:p>
            <a:pPr marL="0" marR="0" lvl="0" indent="0" algn="ctr" rtl="0">
              <a:spcBef>
                <a:spcPts val="0"/>
              </a:spcBef>
              <a:spcAft>
                <a:spcPts val="0"/>
              </a:spcAft>
              <a:buNone/>
            </a:pPr>
            <a:r>
              <a:rPr lang="de-DE" sz="1200" b="1" dirty="0">
                <a:solidFill>
                  <a:schemeClr val="dk1"/>
                </a:solidFill>
                <a:latin typeface="Calibri"/>
                <a:ea typeface="Calibri"/>
                <a:cs typeface="Calibri"/>
                <a:sym typeface="Calibri"/>
              </a:rPr>
              <a:t>       </a:t>
            </a:r>
            <a:endParaRPr dirty="0"/>
          </a:p>
        </p:txBody>
      </p:sp>
      <p:sp>
        <p:nvSpPr>
          <p:cNvPr id="621" name="Google Shape;621;p10"/>
          <p:cNvSpPr/>
          <p:nvPr/>
        </p:nvSpPr>
        <p:spPr>
          <a:xfrm>
            <a:off x="0" y="1781514"/>
            <a:ext cx="6586780" cy="2455670"/>
          </a:xfrm>
          <a:custGeom>
            <a:avLst/>
            <a:gdLst/>
            <a:ahLst/>
            <a:cxnLst/>
            <a:rect l="l" t="t" r="r" b="b"/>
            <a:pathLst>
              <a:path w="1788521" h="1913890" extrusionOk="0">
                <a:moveTo>
                  <a:pt x="0" y="0"/>
                </a:moveTo>
                <a:lnTo>
                  <a:pt x="1788521" y="0"/>
                </a:lnTo>
                <a:lnTo>
                  <a:pt x="1788521"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 name="Picture 4" descr="Logo&#10;&#10;Description automatically generated">
            <a:extLst>
              <a:ext uri="{FF2B5EF4-FFF2-40B4-BE49-F238E27FC236}">
                <a16:creationId xmlns:a16="http://schemas.microsoft.com/office/drawing/2014/main" id="{026A30E4-CCB1-EC65-B413-A6D8119DB632}"/>
              </a:ext>
            </a:extLst>
          </p:cNvPr>
          <p:cNvPicPr>
            <a:picLocks noChangeAspect="1"/>
          </p:cNvPicPr>
          <p:nvPr/>
        </p:nvPicPr>
        <p:blipFill>
          <a:blip r:embed="rId4"/>
          <a:stretch>
            <a:fillRect/>
          </a:stretch>
        </p:blipFill>
        <p:spPr>
          <a:xfrm>
            <a:off x="154113" y="187068"/>
            <a:ext cx="1339599" cy="1479808"/>
          </a:xfrm>
          <a:prstGeom prst="rect">
            <a:avLst/>
          </a:prstGeom>
        </p:spPr>
      </p:pic>
      <p:sp>
        <p:nvSpPr>
          <p:cNvPr id="6" name="TextBox 5">
            <a:extLst>
              <a:ext uri="{FF2B5EF4-FFF2-40B4-BE49-F238E27FC236}">
                <a16:creationId xmlns:a16="http://schemas.microsoft.com/office/drawing/2014/main" id="{45F92680-5653-E68D-F2D1-A7423C08F497}"/>
              </a:ext>
            </a:extLst>
          </p:cNvPr>
          <p:cNvSpPr txBox="1"/>
          <p:nvPr/>
        </p:nvSpPr>
        <p:spPr>
          <a:xfrm>
            <a:off x="428625" y="2114550"/>
            <a:ext cx="5591175" cy="769441"/>
          </a:xfrm>
          <a:prstGeom prst="rect">
            <a:avLst/>
          </a:prstGeom>
          <a:noFill/>
        </p:spPr>
        <p:txBody>
          <a:bodyPr wrap="square" rtlCol="0">
            <a:spAutoFit/>
          </a:bodyPr>
          <a:lstStyle/>
          <a:p>
            <a:pPr algn="ctr"/>
            <a:r>
              <a:rPr lang="pt-PT" sz="4400" b="1" dirty="0" err="1">
                <a:latin typeface="Century Gothic" panose="020B0502020202020204" pitchFamily="34" charset="0"/>
              </a:rPr>
              <a:t>Thank</a:t>
            </a:r>
            <a:r>
              <a:rPr lang="pt-PT" sz="4400" b="1" dirty="0">
                <a:latin typeface="Century Gothic" panose="020B0502020202020204" pitchFamily="34" charset="0"/>
              </a:rPr>
              <a:t> </a:t>
            </a:r>
            <a:r>
              <a:rPr lang="pt-PT" sz="4400" b="1" dirty="0" err="1">
                <a:latin typeface="Century Gothic" panose="020B0502020202020204" pitchFamily="34" charset="0"/>
              </a:rPr>
              <a:t>you</a:t>
            </a:r>
            <a:r>
              <a:rPr lang="pt-PT" sz="4400" b="1" dirty="0">
                <a:latin typeface="Century Gothic" panose="020B0502020202020204" pitchFamily="34" charset="0"/>
              </a:rPr>
              <a:t>!</a:t>
            </a:r>
            <a:endParaRPr lang="en-GB" sz="4400" b="1" dirty="0">
              <a:latin typeface="Century Gothic" panose="020B0502020202020204" pitchFamily="34" charset="0"/>
            </a:endParaRPr>
          </a:p>
        </p:txBody>
      </p:sp>
      <p:pic>
        <p:nvPicPr>
          <p:cNvPr id="8" name="Picture 7" descr="Text&#10;&#10;Description automatically generated">
            <a:extLst>
              <a:ext uri="{FF2B5EF4-FFF2-40B4-BE49-F238E27FC236}">
                <a16:creationId xmlns:a16="http://schemas.microsoft.com/office/drawing/2014/main" id="{EEF39E4B-4E22-653E-2597-A296E73AE7AE}"/>
              </a:ext>
            </a:extLst>
          </p:cNvPr>
          <p:cNvPicPr>
            <a:picLocks noChangeAspect="1"/>
          </p:cNvPicPr>
          <p:nvPr/>
        </p:nvPicPr>
        <p:blipFill>
          <a:blip r:embed="rId5"/>
          <a:stretch>
            <a:fillRect/>
          </a:stretch>
        </p:blipFill>
        <p:spPr>
          <a:xfrm>
            <a:off x="154113" y="6021075"/>
            <a:ext cx="1417512" cy="297638"/>
          </a:xfrm>
          <a:prstGeom prst="rect">
            <a:avLst/>
          </a:prstGeom>
        </p:spPr>
      </p:pic>
      <p:pic>
        <p:nvPicPr>
          <p:cNvPr id="4" name="Imagem 3">
            <a:extLst>
              <a:ext uri="{FF2B5EF4-FFF2-40B4-BE49-F238E27FC236}">
                <a16:creationId xmlns:a16="http://schemas.microsoft.com/office/drawing/2014/main" id="{72EDD820-0B85-4173-59E5-A387CFE16312}"/>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26801" y="3049940"/>
            <a:ext cx="6133178" cy="1063557"/>
          </a:xfrm>
          <a:prstGeom prst="rect">
            <a:avLst/>
          </a:prstGeom>
        </p:spPr>
      </p:pic>
      <p:sp>
        <p:nvSpPr>
          <p:cNvPr id="3" name="Textfeld 2">
            <a:extLst>
              <a:ext uri="{FF2B5EF4-FFF2-40B4-BE49-F238E27FC236}">
                <a16:creationId xmlns:a16="http://schemas.microsoft.com/office/drawing/2014/main" id="{7B44E2AB-9E08-D7A3-A0CA-2FEB61CD3066}"/>
              </a:ext>
            </a:extLst>
          </p:cNvPr>
          <p:cNvSpPr txBox="1"/>
          <p:nvPr/>
        </p:nvSpPr>
        <p:spPr>
          <a:xfrm>
            <a:off x="-72258" y="6598701"/>
            <a:ext cx="12264258" cy="307777"/>
          </a:xfrm>
          <a:prstGeom prst="rect">
            <a:avLst/>
          </a:prstGeom>
          <a:noFill/>
        </p:spPr>
        <p:txBody>
          <a:bodyPr wrap="square">
            <a:spAutoFit/>
          </a:bodyPr>
          <a:lstStyle/>
          <a:p>
            <a:pPr algn="ctr"/>
            <a:r>
              <a:rPr lang="en-GB" sz="1400" dirty="0">
                <a:solidFill>
                  <a:schemeClr val="tx1"/>
                </a:solidFill>
                <a:latin typeface="Century Gothic" panose="020B0502020202020204" pitchFamily="34" charset="0"/>
              </a:rPr>
              <a:t>Project Number: 2022-1-AT01-KA220-ADU-000087985</a:t>
            </a:r>
            <a:endParaRPr lang="de-A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0"/>
        <p:cNvGrpSpPr/>
        <p:nvPr/>
      </p:nvGrpSpPr>
      <p:grpSpPr>
        <a:xfrm>
          <a:off x="0" y="0"/>
          <a:ext cx="0" cy="0"/>
          <a:chOff x="0" y="0"/>
          <a:chExt cx="0" cy="0"/>
        </a:xfrm>
      </p:grpSpPr>
      <p:sp useBgFill="1">
        <p:nvSpPr>
          <p:cNvPr id="179" name="Rectangle 178">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1" name="Freeform: Shape 180">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3" name="Arc 182">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extfeld 1">
            <a:extLst>
              <a:ext uri="{FF2B5EF4-FFF2-40B4-BE49-F238E27FC236}">
                <a16:creationId xmlns:a16="http://schemas.microsoft.com/office/drawing/2014/main" id="{F3689195-D758-82A9-2BAD-6DB67E6B8C51}"/>
              </a:ext>
            </a:extLst>
          </p:cNvPr>
          <p:cNvSpPr txBox="1"/>
          <p:nvPr/>
        </p:nvSpPr>
        <p:spPr>
          <a:xfrm>
            <a:off x="261167" y="2051117"/>
            <a:ext cx="5767696" cy="419252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800" kern="1200" dirty="0">
                <a:solidFill>
                  <a:schemeClr val="tx1"/>
                </a:solidFill>
                <a:latin typeface="Century Gothic" panose="020B0502020202020204" pitchFamily="34" charset="0"/>
                <a:ea typeface="+mn-ea"/>
                <a:cs typeface="+mn-cs"/>
              </a:rPr>
              <a:t> </a:t>
            </a:r>
            <a:r>
              <a:rPr lang="en-US" sz="2400" kern="1200" dirty="0">
                <a:solidFill>
                  <a:schemeClr val="tx1"/>
                </a:solidFill>
                <a:latin typeface="Century Gothic" panose="020B0502020202020204" pitchFamily="34" charset="0"/>
                <a:ea typeface="+mn-ea"/>
                <a:cs typeface="Calibri" panose="020F0502020204030204" pitchFamily="34" charset="0"/>
              </a:rPr>
              <a:t>Definition of Borrowing</a:t>
            </a:r>
          </a:p>
          <a:p>
            <a:pPr>
              <a:lnSpc>
                <a:spcPct val="90000"/>
              </a:lnSpc>
              <a:spcAft>
                <a:spcPts val="600"/>
              </a:spcAft>
            </a:pPr>
            <a:endParaRPr lang="en-US" sz="2400" kern="1200" dirty="0">
              <a:solidFill>
                <a:schemeClr val="tx1"/>
              </a:solidFill>
              <a:latin typeface="Century Gothic" panose="020B0502020202020204" pitchFamily="34" charset="0"/>
              <a:ea typeface="+mn-ea"/>
              <a:cs typeface="Calibri" panose="020F0502020204030204" pitchFamily="34" charset="0"/>
            </a:endParaRPr>
          </a:p>
          <a:p>
            <a:pPr indent="-228600">
              <a:lnSpc>
                <a:spcPct val="90000"/>
              </a:lnSpc>
              <a:spcAft>
                <a:spcPts val="600"/>
              </a:spcAft>
              <a:buFont typeface="Arial" panose="020B0604020202020204" pitchFamily="34" charset="0"/>
              <a:buChar char="•"/>
            </a:pPr>
            <a:endParaRPr lang="en-US" sz="2400" kern="1200" dirty="0">
              <a:solidFill>
                <a:schemeClr val="tx1"/>
              </a:solidFill>
              <a:latin typeface="Century Gothic" panose="020B0502020202020204" pitchFamily="34" charset="0"/>
              <a:ea typeface="+mn-ea"/>
              <a:cs typeface="+mn-cs"/>
            </a:endParaRPr>
          </a:p>
        </p:txBody>
      </p:sp>
      <p:sp>
        <p:nvSpPr>
          <p:cNvPr id="172" name="Google Shape;172;p3"/>
          <p:cNvSpPr/>
          <p:nvPr/>
        </p:nvSpPr>
        <p:spPr>
          <a:xfrm rot="-5400000">
            <a:off x="5481638" y="188346"/>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174" name="Google Shape;174;p3"/>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 name="Google Shape;175;p3">
            <a:extLst>
              <a:ext uri="{FF2B5EF4-FFF2-40B4-BE49-F238E27FC236}">
                <a16:creationId xmlns:a16="http://schemas.microsoft.com/office/drawing/2014/main" id="{0476A274-988B-BB35-0763-647D874F339F}"/>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pic>
        <p:nvPicPr>
          <p:cNvPr id="11" name="Picture 10" descr="Graphical user interface, text&#10;&#10;Description automatically generated">
            <a:extLst>
              <a:ext uri="{FF2B5EF4-FFF2-40B4-BE49-F238E27FC236}">
                <a16:creationId xmlns:a16="http://schemas.microsoft.com/office/drawing/2014/main" id="{3B92254E-6236-21E5-0B1D-4DFB8B4545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grpSp>
        <p:nvGrpSpPr>
          <p:cNvPr id="3" name="Google Shape;116;p2">
            <a:extLst>
              <a:ext uri="{FF2B5EF4-FFF2-40B4-BE49-F238E27FC236}">
                <a16:creationId xmlns:a16="http://schemas.microsoft.com/office/drawing/2014/main" id="{DFC555BF-2829-1DEA-6E46-6BC687C261A0}"/>
              </a:ext>
            </a:extLst>
          </p:cNvPr>
          <p:cNvGrpSpPr/>
          <p:nvPr/>
        </p:nvGrpSpPr>
        <p:grpSpPr>
          <a:xfrm>
            <a:off x="7381460" y="2051116"/>
            <a:ext cx="3936973" cy="3426681"/>
            <a:chOff x="879575" y="238125"/>
            <a:chExt cx="5860825" cy="5238750"/>
          </a:xfrm>
        </p:grpSpPr>
        <p:sp>
          <p:nvSpPr>
            <p:cNvPr id="4" name="Google Shape;117;p2">
              <a:extLst>
                <a:ext uri="{FF2B5EF4-FFF2-40B4-BE49-F238E27FC236}">
                  <a16:creationId xmlns:a16="http://schemas.microsoft.com/office/drawing/2014/main" id="{77058781-7229-B061-065C-2A8996C9ED1F}"/>
                </a:ext>
              </a:extLst>
            </p:cNvPr>
            <p:cNvSpPr/>
            <p:nvPr/>
          </p:nvSpPr>
          <p:spPr>
            <a:xfrm>
              <a:off x="879575" y="1352975"/>
              <a:ext cx="3651325" cy="3103375"/>
            </a:xfrm>
            <a:custGeom>
              <a:avLst/>
              <a:gdLst/>
              <a:ahLst/>
              <a:cxnLst/>
              <a:rect l="l" t="t" r="r" b="b"/>
              <a:pathLst>
                <a:path w="146053" h="124135" extrusionOk="0">
                  <a:moveTo>
                    <a:pt x="0" y="1"/>
                  </a:moveTo>
                  <a:lnTo>
                    <a:pt x="0" y="124134"/>
                  </a:lnTo>
                  <a:lnTo>
                    <a:pt x="146052" y="124134"/>
                  </a:lnTo>
                  <a:lnTo>
                    <a:pt x="1460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 name="Google Shape;118;p2">
              <a:extLst>
                <a:ext uri="{FF2B5EF4-FFF2-40B4-BE49-F238E27FC236}">
                  <a16:creationId xmlns:a16="http://schemas.microsoft.com/office/drawing/2014/main" id="{114BF00A-B038-5F6E-62D0-2C075FD73592}"/>
                </a:ext>
              </a:extLst>
            </p:cNvPr>
            <p:cNvSpPr/>
            <p:nvPr/>
          </p:nvSpPr>
          <p:spPr>
            <a:xfrm>
              <a:off x="879575" y="1352975"/>
              <a:ext cx="3651325" cy="3103375"/>
            </a:xfrm>
            <a:custGeom>
              <a:avLst/>
              <a:gdLst/>
              <a:ahLst/>
              <a:cxnLst/>
              <a:rect l="l" t="t" r="r" b="b"/>
              <a:pathLst>
                <a:path w="146053" h="124135" fill="none" extrusionOk="0">
                  <a:moveTo>
                    <a:pt x="146052" y="124134"/>
                  </a:moveTo>
                  <a:lnTo>
                    <a:pt x="0" y="124134"/>
                  </a:lnTo>
                  <a:lnTo>
                    <a:pt x="0" y="1"/>
                  </a:lnTo>
                  <a:lnTo>
                    <a:pt x="146052" y="1"/>
                  </a:lnTo>
                  <a:lnTo>
                    <a:pt x="146052" y="12413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 name="Google Shape;119;p2">
              <a:extLst>
                <a:ext uri="{FF2B5EF4-FFF2-40B4-BE49-F238E27FC236}">
                  <a16:creationId xmlns:a16="http://schemas.microsoft.com/office/drawing/2014/main" id="{2D893CDF-087C-3EBC-FFEE-22166A8F4D2D}"/>
                </a:ext>
              </a:extLst>
            </p:cNvPr>
            <p:cNvSpPr/>
            <p:nvPr/>
          </p:nvSpPr>
          <p:spPr>
            <a:xfrm>
              <a:off x="879575" y="1352975"/>
              <a:ext cx="1825825" cy="3103375"/>
            </a:xfrm>
            <a:custGeom>
              <a:avLst/>
              <a:gdLst/>
              <a:ahLst/>
              <a:cxnLst/>
              <a:rect l="l" t="t" r="r" b="b"/>
              <a:pathLst>
                <a:path w="73033" h="124135" extrusionOk="0">
                  <a:moveTo>
                    <a:pt x="0" y="1"/>
                  </a:moveTo>
                  <a:lnTo>
                    <a:pt x="0" y="124134"/>
                  </a:lnTo>
                  <a:lnTo>
                    <a:pt x="73033" y="124134"/>
                  </a:lnTo>
                  <a:lnTo>
                    <a:pt x="73033" y="1"/>
                  </a:lnTo>
                  <a:close/>
                </a:path>
              </a:pathLst>
            </a:custGeom>
            <a:solidFill>
              <a:srgbClr val="A5A5A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8" name="Google Shape;120;p2">
              <a:extLst>
                <a:ext uri="{FF2B5EF4-FFF2-40B4-BE49-F238E27FC236}">
                  <a16:creationId xmlns:a16="http://schemas.microsoft.com/office/drawing/2014/main" id="{5244BD43-268F-5D94-4E78-3AC784B6267C}"/>
                </a:ext>
              </a:extLst>
            </p:cNvPr>
            <p:cNvSpPr/>
            <p:nvPr/>
          </p:nvSpPr>
          <p:spPr>
            <a:xfrm>
              <a:off x="879575" y="1352975"/>
              <a:ext cx="1825825" cy="3103375"/>
            </a:xfrm>
            <a:custGeom>
              <a:avLst/>
              <a:gdLst/>
              <a:ahLst/>
              <a:cxnLst/>
              <a:rect l="l" t="t" r="r" b="b"/>
              <a:pathLst>
                <a:path w="73033" h="124135" fill="none" extrusionOk="0">
                  <a:moveTo>
                    <a:pt x="73033" y="124134"/>
                  </a:moveTo>
                  <a:lnTo>
                    <a:pt x="0" y="124134"/>
                  </a:lnTo>
                  <a:lnTo>
                    <a:pt x="0" y="1"/>
                  </a:lnTo>
                  <a:lnTo>
                    <a:pt x="73033" y="1"/>
                  </a:lnTo>
                  <a:lnTo>
                    <a:pt x="73033" y="12413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 name="Google Shape;121;p2">
              <a:extLst>
                <a:ext uri="{FF2B5EF4-FFF2-40B4-BE49-F238E27FC236}">
                  <a16:creationId xmlns:a16="http://schemas.microsoft.com/office/drawing/2014/main" id="{8BC17710-31EA-2C1E-560E-69CE5BE0CC08}"/>
                </a:ext>
              </a:extLst>
            </p:cNvPr>
            <p:cNvSpPr/>
            <p:nvPr/>
          </p:nvSpPr>
          <p:spPr>
            <a:xfrm>
              <a:off x="1098375" y="1604500"/>
              <a:ext cx="3214025" cy="2600325"/>
            </a:xfrm>
            <a:custGeom>
              <a:avLst/>
              <a:gdLst/>
              <a:ahLst/>
              <a:cxnLst/>
              <a:rect l="l" t="t" r="r" b="b"/>
              <a:pathLst>
                <a:path w="128561" h="104013" extrusionOk="0">
                  <a:moveTo>
                    <a:pt x="0" y="1"/>
                  </a:moveTo>
                  <a:lnTo>
                    <a:pt x="0" y="104012"/>
                  </a:lnTo>
                  <a:lnTo>
                    <a:pt x="128561" y="104012"/>
                  </a:lnTo>
                  <a:lnTo>
                    <a:pt x="12856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 name="Google Shape;122;p2">
              <a:extLst>
                <a:ext uri="{FF2B5EF4-FFF2-40B4-BE49-F238E27FC236}">
                  <a16:creationId xmlns:a16="http://schemas.microsoft.com/office/drawing/2014/main" id="{C8EFDD70-877F-9241-06FA-E2AB001AF320}"/>
                </a:ext>
              </a:extLst>
            </p:cNvPr>
            <p:cNvSpPr/>
            <p:nvPr/>
          </p:nvSpPr>
          <p:spPr>
            <a:xfrm>
              <a:off x="1098375" y="1604500"/>
              <a:ext cx="3214025" cy="2600325"/>
            </a:xfrm>
            <a:custGeom>
              <a:avLst/>
              <a:gdLst/>
              <a:ahLst/>
              <a:cxnLst/>
              <a:rect l="l" t="t" r="r" b="b"/>
              <a:pathLst>
                <a:path w="128561" h="104013" fill="none" extrusionOk="0">
                  <a:moveTo>
                    <a:pt x="0" y="104012"/>
                  </a:moveTo>
                  <a:lnTo>
                    <a:pt x="0" y="1"/>
                  </a:lnTo>
                  <a:lnTo>
                    <a:pt x="128561" y="1"/>
                  </a:lnTo>
                  <a:lnTo>
                    <a:pt x="128561" y="104012"/>
                  </a:lnTo>
                  <a:lnTo>
                    <a:pt x="0" y="104012"/>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 name="Google Shape;123;p2">
              <a:extLst>
                <a:ext uri="{FF2B5EF4-FFF2-40B4-BE49-F238E27FC236}">
                  <a16:creationId xmlns:a16="http://schemas.microsoft.com/office/drawing/2014/main" id="{25572C39-8A73-61E5-04DA-01C35DE0A5D6}"/>
                </a:ext>
              </a:extLst>
            </p:cNvPr>
            <p:cNvSpPr/>
            <p:nvPr/>
          </p:nvSpPr>
          <p:spPr>
            <a:xfrm>
              <a:off x="1098375" y="1590700"/>
              <a:ext cx="1607025" cy="2614125"/>
            </a:xfrm>
            <a:custGeom>
              <a:avLst/>
              <a:gdLst/>
              <a:ahLst/>
              <a:cxnLst/>
              <a:rect l="l" t="t" r="r" b="b"/>
              <a:pathLst>
                <a:path w="64281" h="104565" extrusionOk="0">
                  <a:moveTo>
                    <a:pt x="0" y="1"/>
                  </a:moveTo>
                  <a:lnTo>
                    <a:pt x="0" y="104564"/>
                  </a:lnTo>
                  <a:lnTo>
                    <a:pt x="64281" y="104564"/>
                  </a:lnTo>
                  <a:lnTo>
                    <a:pt x="64281" y="1"/>
                  </a:lnTo>
                  <a:close/>
                </a:path>
              </a:pathLst>
            </a:custGeom>
            <a:solidFill>
              <a:srgbClr val="E6E7E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 name="Google Shape;124;p2">
              <a:extLst>
                <a:ext uri="{FF2B5EF4-FFF2-40B4-BE49-F238E27FC236}">
                  <a16:creationId xmlns:a16="http://schemas.microsoft.com/office/drawing/2014/main" id="{33BFD6DA-0F43-C878-BEC0-D56F27E7ECD5}"/>
                </a:ext>
              </a:extLst>
            </p:cNvPr>
            <p:cNvSpPr/>
            <p:nvPr/>
          </p:nvSpPr>
          <p:spPr>
            <a:xfrm>
              <a:off x="1098375" y="1590700"/>
              <a:ext cx="1607025" cy="2614125"/>
            </a:xfrm>
            <a:custGeom>
              <a:avLst/>
              <a:gdLst/>
              <a:ahLst/>
              <a:cxnLst/>
              <a:rect l="l" t="t" r="r" b="b"/>
              <a:pathLst>
                <a:path w="64281" h="104565" fill="none" extrusionOk="0">
                  <a:moveTo>
                    <a:pt x="0" y="104564"/>
                  </a:moveTo>
                  <a:lnTo>
                    <a:pt x="64281" y="104564"/>
                  </a:lnTo>
                  <a:lnTo>
                    <a:pt x="64281" y="1"/>
                  </a:lnTo>
                  <a:lnTo>
                    <a:pt x="0" y="1"/>
                  </a:lnTo>
                  <a:lnTo>
                    <a:pt x="0" y="10456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 name="Google Shape;125;p2">
              <a:extLst>
                <a:ext uri="{FF2B5EF4-FFF2-40B4-BE49-F238E27FC236}">
                  <a16:creationId xmlns:a16="http://schemas.microsoft.com/office/drawing/2014/main" id="{3097A9B5-4759-3619-2498-1F14339DB6F9}"/>
                </a:ext>
              </a:extLst>
            </p:cNvPr>
            <p:cNvSpPr/>
            <p:nvPr/>
          </p:nvSpPr>
          <p:spPr>
            <a:xfrm>
              <a:off x="1594050" y="2654875"/>
              <a:ext cx="340400" cy="1247725"/>
            </a:xfrm>
            <a:custGeom>
              <a:avLst/>
              <a:gdLst/>
              <a:ahLst/>
              <a:cxnLst/>
              <a:rect l="l" t="t" r="r" b="b"/>
              <a:pathLst>
                <a:path w="13616" h="49909" extrusionOk="0">
                  <a:moveTo>
                    <a:pt x="0" y="1"/>
                  </a:moveTo>
                  <a:lnTo>
                    <a:pt x="0" y="49908"/>
                  </a:lnTo>
                  <a:lnTo>
                    <a:pt x="13616" y="49908"/>
                  </a:lnTo>
                  <a:lnTo>
                    <a:pt x="1361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 name="Google Shape;126;p2">
              <a:extLst>
                <a:ext uri="{FF2B5EF4-FFF2-40B4-BE49-F238E27FC236}">
                  <a16:creationId xmlns:a16="http://schemas.microsoft.com/office/drawing/2014/main" id="{D621BC69-41D5-C8B9-D54A-9615AF1D4246}"/>
                </a:ext>
              </a:extLst>
            </p:cNvPr>
            <p:cNvSpPr/>
            <p:nvPr/>
          </p:nvSpPr>
          <p:spPr>
            <a:xfrm>
              <a:off x="1594050" y="2654875"/>
              <a:ext cx="340400" cy="1247725"/>
            </a:xfrm>
            <a:custGeom>
              <a:avLst/>
              <a:gdLst/>
              <a:ahLst/>
              <a:cxnLst/>
              <a:rect l="l" t="t" r="r" b="b"/>
              <a:pathLst>
                <a:path w="13616" h="49909" fill="none" extrusionOk="0">
                  <a:moveTo>
                    <a:pt x="13616" y="49908"/>
                  </a:moveTo>
                  <a:lnTo>
                    <a:pt x="0" y="49908"/>
                  </a:lnTo>
                  <a:lnTo>
                    <a:pt x="0" y="1"/>
                  </a:lnTo>
                  <a:lnTo>
                    <a:pt x="13616" y="1"/>
                  </a:lnTo>
                  <a:lnTo>
                    <a:pt x="13616" y="49908"/>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7" name="Google Shape;127;p2">
              <a:extLst>
                <a:ext uri="{FF2B5EF4-FFF2-40B4-BE49-F238E27FC236}">
                  <a16:creationId xmlns:a16="http://schemas.microsoft.com/office/drawing/2014/main" id="{CB328CC2-E6CB-63B5-3252-24B466B238BB}"/>
                </a:ext>
              </a:extLst>
            </p:cNvPr>
            <p:cNvSpPr/>
            <p:nvPr/>
          </p:nvSpPr>
          <p:spPr>
            <a:xfrm>
              <a:off x="2064700" y="2411700"/>
              <a:ext cx="340100" cy="1490900"/>
            </a:xfrm>
            <a:custGeom>
              <a:avLst/>
              <a:gdLst/>
              <a:ahLst/>
              <a:cxnLst/>
              <a:rect l="l" t="t" r="r" b="b"/>
              <a:pathLst>
                <a:path w="13604" h="59636" extrusionOk="0">
                  <a:moveTo>
                    <a:pt x="0" y="1"/>
                  </a:moveTo>
                  <a:lnTo>
                    <a:pt x="0" y="59635"/>
                  </a:lnTo>
                  <a:lnTo>
                    <a:pt x="13603" y="59635"/>
                  </a:lnTo>
                  <a:lnTo>
                    <a:pt x="1360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8" name="Google Shape;128;p2">
              <a:extLst>
                <a:ext uri="{FF2B5EF4-FFF2-40B4-BE49-F238E27FC236}">
                  <a16:creationId xmlns:a16="http://schemas.microsoft.com/office/drawing/2014/main" id="{E1641197-9950-3694-E72F-C344E60F2301}"/>
                </a:ext>
              </a:extLst>
            </p:cNvPr>
            <p:cNvSpPr/>
            <p:nvPr/>
          </p:nvSpPr>
          <p:spPr>
            <a:xfrm>
              <a:off x="2064700" y="2411700"/>
              <a:ext cx="340100" cy="1490900"/>
            </a:xfrm>
            <a:custGeom>
              <a:avLst/>
              <a:gdLst/>
              <a:ahLst/>
              <a:cxnLst/>
              <a:rect l="l" t="t" r="r" b="b"/>
              <a:pathLst>
                <a:path w="13604" h="59636" fill="none" extrusionOk="0">
                  <a:moveTo>
                    <a:pt x="13603" y="59635"/>
                  </a:moveTo>
                  <a:lnTo>
                    <a:pt x="0" y="59635"/>
                  </a:lnTo>
                  <a:lnTo>
                    <a:pt x="0" y="1"/>
                  </a:lnTo>
                  <a:lnTo>
                    <a:pt x="13603" y="1"/>
                  </a:lnTo>
                  <a:lnTo>
                    <a:pt x="13603" y="59635"/>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 name="Google Shape;129;p2">
              <a:extLst>
                <a:ext uri="{FF2B5EF4-FFF2-40B4-BE49-F238E27FC236}">
                  <a16:creationId xmlns:a16="http://schemas.microsoft.com/office/drawing/2014/main" id="{05FAF16B-603E-2E2B-F405-85C1CCAEC414}"/>
                </a:ext>
              </a:extLst>
            </p:cNvPr>
            <p:cNvSpPr/>
            <p:nvPr/>
          </p:nvSpPr>
          <p:spPr>
            <a:xfrm>
              <a:off x="2535350" y="2831975"/>
              <a:ext cx="340100" cy="1070625"/>
            </a:xfrm>
            <a:custGeom>
              <a:avLst/>
              <a:gdLst/>
              <a:ahLst/>
              <a:cxnLst/>
              <a:rect l="l" t="t" r="r" b="b"/>
              <a:pathLst>
                <a:path w="13604" h="42825" extrusionOk="0">
                  <a:moveTo>
                    <a:pt x="0" y="1"/>
                  </a:moveTo>
                  <a:lnTo>
                    <a:pt x="0" y="42824"/>
                  </a:lnTo>
                  <a:lnTo>
                    <a:pt x="13603" y="42824"/>
                  </a:lnTo>
                  <a:lnTo>
                    <a:pt x="1360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 name="Google Shape;130;p2">
              <a:extLst>
                <a:ext uri="{FF2B5EF4-FFF2-40B4-BE49-F238E27FC236}">
                  <a16:creationId xmlns:a16="http://schemas.microsoft.com/office/drawing/2014/main" id="{A4120FC1-AC5A-1076-909D-819D8700BD72}"/>
                </a:ext>
              </a:extLst>
            </p:cNvPr>
            <p:cNvSpPr/>
            <p:nvPr/>
          </p:nvSpPr>
          <p:spPr>
            <a:xfrm>
              <a:off x="3005675" y="2411700"/>
              <a:ext cx="340100" cy="1490900"/>
            </a:xfrm>
            <a:custGeom>
              <a:avLst/>
              <a:gdLst/>
              <a:ahLst/>
              <a:cxnLst/>
              <a:rect l="l" t="t" r="r" b="b"/>
              <a:pathLst>
                <a:path w="13604" h="59636" extrusionOk="0">
                  <a:moveTo>
                    <a:pt x="0" y="1"/>
                  </a:moveTo>
                  <a:lnTo>
                    <a:pt x="0" y="59635"/>
                  </a:lnTo>
                  <a:lnTo>
                    <a:pt x="13603" y="59635"/>
                  </a:lnTo>
                  <a:lnTo>
                    <a:pt x="1360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 name="Google Shape;131;p2">
              <a:extLst>
                <a:ext uri="{FF2B5EF4-FFF2-40B4-BE49-F238E27FC236}">
                  <a16:creationId xmlns:a16="http://schemas.microsoft.com/office/drawing/2014/main" id="{DC4E5DD7-E8BC-9E71-DC56-B9450738F31A}"/>
                </a:ext>
              </a:extLst>
            </p:cNvPr>
            <p:cNvSpPr/>
            <p:nvPr/>
          </p:nvSpPr>
          <p:spPr>
            <a:xfrm>
              <a:off x="3476325" y="2013225"/>
              <a:ext cx="340100" cy="1889375"/>
            </a:xfrm>
            <a:custGeom>
              <a:avLst/>
              <a:gdLst/>
              <a:ahLst/>
              <a:cxnLst/>
              <a:rect l="l" t="t" r="r" b="b"/>
              <a:pathLst>
                <a:path w="13604" h="75575" extrusionOk="0">
                  <a:moveTo>
                    <a:pt x="0" y="1"/>
                  </a:moveTo>
                  <a:lnTo>
                    <a:pt x="0" y="75574"/>
                  </a:lnTo>
                  <a:lnTo>
                    <a:pt x="13603" y="75574"/>
                  </a:lnTo>
                  <a:lnTo>
                    <a:pt x="1360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 name="Google Shape;132;p2">
              <a:extLst>
                <a:ext uri="{FF2B5EF4-FFF2-40B4-BE49-F238E27FC236}">
                  <a16:creationId xmlns:a16="http://schemas.microsoft.com/office/drawing/2014/main" id="{01031722-3409-013F-E219-7F77C0BF7E8B}"/>
                </a:ext>
              </a:extLst>
            </p:cNvPr>
            <p:cNvSpPr/>
            <p:nvPr/>
          </p:nvSpPr>
          <p:spPr>
            <a:xfrm>
              <a:off x="2705375" y="2831975"/>
              <a:ext cx="170075" cy="1070625"/>
            </a:xfrm>
            <a:custGeom>
              <a:avLst/>
              <a:gdLst/>
              <a:ahLst/>
              <a:cxnLst/>
              <a:rect l="l" t="t" r="r" b="b"/>
              <a:pathLst>
                <a:path w="6803" h="42825" extrusionOk="0">
                  <a:moveTo>
                    <a:pt x="1" y="1"/>
                  </a:moveTo>
                  <a:lnTo>
                    <a:pt x="1" y="42824"/>
                  </a:lnTo>
                  <a:lnTo>
                    <a:pt x="6802" y="42824"/>
                  </a:lnTo>
                  <a:lnTo>
                    <a:pt x="6802"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 name="Google Shape;133;p2">
              <a:extLst>
                <a:ext uri="{FF2B5EF4-FFF2-40B4-BE49-F238E27FC236}">
                  <a16:creationId xmlns:a16="http://schemas.microsoft.com/office/drawing/2014/main" id="{35EDCD0B-01DB-9D5F-FA5A-523AA7A00109}"/>
                </a:ext>
              </a:extLst>
            </p:cNvPr>
            <p:cNvSpPr/>
            <p:nvPr/>
          </p:nvSpPr>
          <p:spPr>
            <a:xfrm>
              <a:off x="5735575" y="2212150"/>
              <a:ext cx="92725" cy="137325"/>
            </a:xfrm>
            <a:custGeom>
              <a:avLst/>
              <a:gdLst/>
              <a:ahLst/>
              <a:cxnLst/>
              <a:rect l="l" t="t" r="r" b="b"/>
              <a:pathLst>
                <a:path w="3709" h="5493" extrusionOk="0">
                  <a:moveTo>
                    <a:pt x="1245" y="0"/>
                  </a:moveTo>
                  <a:lnTo>
                    <a:pt x="0" y="5493"/>
                  </a:lnTo>
                  <a:lnTo>
                    <a:pt x="141" y="5352"/>
                  </a:lnTo>
                  <a:lnTo>
                    <a:pt x="526" y="4992"/>
                  </a:lnTo>
                  <a:lnTo>
                    <a:pt x="1091" y="4453"/>
                  </a:lnTo>
                  <a:lnTo>
                    <a:pt x="1733" y="3786"/>
                  </a:lnTo>
                  <a:lnTo>
                    <a:pt x="2066" y="3427"/>
                  </a:lnTo>
                  <a:lnTo>
                    <a:pt x="2387" y="3055"/>
                  </a:lnTo>
                  <a:lnTo>
                    <a:pt x="2695" y="2683"/>
                  </a:lnTo>
                  <a:lnTo>
                    <a:pt x="2990" y="2310"/>
                  </a:lnTo>
                  <a:lnTo>
                    <a:pt x="3247" y="1951"/>
                  </a:lnTo>
                  <a:lnTo>
                    <a:pt x="3452" y="1605"/>
                  </a:lnTo>
                  <a:lnTo>
                    <a:pt x="3542" y="1451"/>
                  </a:lnTo>
                  <a:lnTo>
                    <a:pt x="3619" y="1284"/>
                  </a:lnTo>
                  <a:lnTo>
                    <a:pt x="3670" y="1143"/>
                  </a:lnTo>
                  <a:lnTo>
                    <a:pt x="3709" y="1001"/>
                  </a:lnTo>
                  <a:lnTo>
                    <a:pt x="1245" y="0"/>
                  </a:lnTo>
                  <a:close/>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 name="Google Shape;134;p2">
              <a:extLst>
                <a:ext uri="{FF2B5EF4-FFF2-40B4-BE49-F238E27FC236}">
                  <a16:creationId xmlns:a16="http://schemas.microsoft.com/office/drawing/2014/main" id="{50C5FCB9-015E-889A-F0A3-78E2C2E7ADE3}"/>
                </a:ext>
              </a:extLst>
            </p:cNvPr>
            <p:cNvSpPr/>
            <p:nvPr/>
          </p:nvSpPr>
          <p:spPr>
            <a:xfrm>
              <a:off x="4517725" y="2212150"/>
              <a:ext cx="92725" cy="137325"/>
            </a:xfrm>
            <a:custGeom>
              <a:avLst/>
              <a:gdLst/>
              <a:ahLst/>
              <a:cxnLst/>
              <a:rect l="l" t="t" r="r" b="b"/>
              <a:pathLst>
                <a:path w="3709" h="5493" extrusionOk="0">
                  <a:moveTo>
                    <a:pt x="2464" y="0"/>
                  </a:moveTo>
                  <a:lnTo>
                    <a:pt x="0" y="1001"/>
                  </a:lnTo>
                  <a:lnTo>
                    <a:pt x="39" y="1143"/>
                  </a:lnTo>
                  <a:lnTo>
                    <a:pt x="103" y="1284"/>
                  </a:lnTo>
                  <a:lnTo>
                    <a:pt x="167" y="1451"/>
                  </a:lnTo>
                  <a:lnTo>
                    <a:pt x="257" y="1605"/>
                  </a:lnTo>
                  <a:lnTo>
                    <a:pt x="359" y="1784"/>
                  </a:lnTo>
                  <a:lnTo>
                    <a:pt x="475" y="1951"/>
                  </a:lnTo>
                  <a:lnTo>
                    <a:pt x="719" y="2310"/>
                  </a:lnTo>
                  <a:lnTo>
                    <a:pt x="1014" y="2683"/>
                  </a:lnTo>
                  <a:lnTo>
                    <a:pt x="1322" y="3055"/>
                  </a:lnTo>
                  <a:lnTo>
                    <a:pt x="1656" y="3427"/>
                  </a:lnTo>
                  <a:lnTo>
                    <a:pt x="1989" y="3786"/>
                  </a:lnTo>
                  <a:lnTo>
                    <a:pt x="2631" y="4453"/>
                  </a:lnTo>
                  <a:lnTo>
                    <a:pt x="3183" y="4992"/>
                  </a:lnTo>
                  <a:lnTo>
                    <a:pt x="3568" y="5352"/>
                  </a:lnTo>
                  <a:lnTo>
                    <a:pt x="3709" y="5493"/>
                  </a:lnTo>
                  <a:lnTo>
                    <a:pt x="2464" y="0"/>
                  </a:lnTo>
                  <a:close/>
                </a:path>
              </a:pathLst>
            </a:custGeom>
            <a:solidFill>
              <a:srgbClr val="4F290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 name="Google Shape;135;p2">
              <a:extLst>
                <a:ext uri="{FF2B5EF4-FFF2-40B4-BE49-F238E27FC236}">
                  <a16:creationId xmlns:a16="http://schemas.microsoft.com/office/drawing/2014/main" id="{897C92F4-03B7-EF13-627A-48673D208552}"/>
                </a:ext>
              </a:extLst>
            </p:cNvPr>
            <p:cNvSpPr/>
            <p:nvPr/>
          </p:nvSpPr>
          <p:spPr>
            <a:xfrm>
              <a:off x="4517725" y="2212150"/>
              <a:ext cx="92725" cy="137325"/>
            </a:xfrm>
            <a:custGeom>
              <a:avLst/>
              <a:gdLst/>
              <a:ahLst/>
              <a:cxnLst/>
              <a:rect l="l" t="t" r="r" b="b"/>
              <a:pathLst>
                <a:path w="3709" h="5493" fill="none" extrusionOk="0">
                  <a:moveTo>
                    <a:pt x="3709" y="5493"/>
                  </a:moveTo>
                  <a:lnTo>
                    <a:pt x="3709" y="5493"/>
                  </a:lnTo>
                  <a:lnTo>
                    <a:pt x="3568" y="5352"/>
                  </a:lnTo>
                  <a:lnTo>
                    <a:pt x="3183" y="4992"/>
                  </a:lnTo>
                  <a:lnTo>
                    <a:pt x="2631" y="4453"/>
                  </a:lnTo>
                  <a:lnTo>
                    <a:pt x="1989" y="3786"/>
                  </a:lnTo>
                  <a:lnTo>
                    <a:pt x="1656" y="3427"/>
                  </a:lnTo>
                  <a:lnTo>
                    <a:pt x="1322" y="3055"/>
                  </a:lnTo>
                  <a:lnTo>
                    <a:pt x="1014" y="2683"/>
                  </a:lnTo>
                  <a:lnTo>
                    <a:pt x="719" y="2310"/>
                  </a:lnTo>
                  <a:lnTo>
                    <a:pt x="475" y="1951"/>
                  </a:lnTo>
                  <a:lnTo>
                    <a:pt x="359" y="1784"/>
                  </a:lnTo>
                  <a:lnTo>
                    <a:pt x="257" y="1605"/>
                  </a:lnTo>
                  <a:lnTo>
                    <a:pt x="167" y="1451"/>
                  </a:lnTo>
                  <a:lnTo>
                    <a:pt x="103" y="1284"/>
                  </a:lnTo>
                  <a:lnTo>
                    <a:pt x="39" y="1143"/>
                  </a:lnTo>
                  <a:lnTo>
                    <a:pt x="0" y="1001"/>
                  </a:lnTo>
                  <a:lnTo>
                    <a:pt x="2464" y="0"/>
                  </a:lnTo>
                  <a:lnTo>
                    <a:pt x="3709" y="5493"/>
                  </a:lnTo>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 name="Google Shape;136;p2">
              <a:extLst>
                <a:ext uri="{FF2B5EF4-FFF2-40B4-BE49-F238E27FC236}">
                  <a16:creationId xmlns:a16="http://schemas.microsoft.com/office/drawing/2014/main" id="{BB8244CC-FAFA-9C1D-C31C-F3325A8825F7}"/>
                </a:ext>
              </a:extLst>
            </p:cNvPr>
            <p:cNvSpPr/>
            <p:nvPr/>
          </p:nvSpPr>
          <p:spPr>
            <a:xfrm>
              <a:off x="4444250" y="238125"/>
              <a:ext cx="856300" cy="672450"/>
            </a:xfrm>
            <a:custGeom>
              <a:avLst/>
              <a:gdLst/>
              <a:ahLst/>
              <a:cxnLst/>
              <a:rect l="l" t="t" r="r" b="b"/>
              <a:pathLst>
                <a:path w="34252" h="26898" extrusionOk="0">
                  <a:moveTo>
                    <a:pt x="20533" y="0"/>
                  </a:moveTo>
                  <a:lnTo>
                    <a:pt x="19737" y="38"/>
                  </a:lnTo>
                  <a:lnTo>
                    <a:pt x="18942" y="90"/>
                  </a:lnTo>
                  <a:lnTo>
                    <a:pt x="18120" y="180"/>
                  </a:lnTo>
                  <a:lnTo>
                    <a:pt x="17286" y="295"/>
                  </a:lnTo>
                  <a:lnTo>
                    <a:pt x="16452" y="436"/>
                  </a:lnTo>
                  <a:lnTo>
                    <a:pt x="15605" y="590"/>
                  </a:lnTo>
                  <a:lnTo>
                    <a:pt x="14758" y="770"/>
                  </a:lnTo>
                  <a:lnTo>
                    <a:pt x="13898" y="988"/>
                  </a:lnTo>
                  <a:lnTo>
                    <a:pt x="13039" y="1206"/>
                  </a:lnTo>
                  <a:lnTo>
                    <a:pt x="12204" y="1450"/>
                  </a:lnTo>
                  <a:lnTo>
                    <a:pt x="11383" y="1720"/>
                  </a:lnTo>
                  <a:lnTo>
                    <a:pt x="10588" y="2002"/>
                  </a:lnTo>
                  <a:lnTo>
                    <a:pt x="9805" y="2297"/>
                  </a:lnTo>
                  <a:lnTo>
                    <a:pt x="9048" y="2618"/>
                  </a:lnTo>
                  <a:lnTo>
                    <a:pt x="8303" y="2952"/>
                  </a:lnTo>
                  <a:lnTo>
                    <a:pt x="7585" y="3311"/>
                  </a:lnTo>
                  <a:lnTo>
                    <a:pt x="6904" y="3683"/>
                  </a:lnTo>
                  <a:lnTo>
                    <a:pt x="6237" y="4081"/>
                  </a:lnTo>
                  <a:lnTo>
                    <a:pt x="5916" y="4286"/>
                  </a:lnTo>
                  <a:lnTo>
                    <a:pt x="5596" y="4492"/>
                  </a:lnTo>
                  <a:lnTo>
                    <a:pt x="5288" y="4710"/>
                  </a:lnTo>
                  <a:lnTo>
                    <a:pt x="4992" y="4928"/>
                  </a:lnTo>
                  <a:lnTo>
                    <a:pt x="4697" y="5159"/>
                  </a:lnTo>
                  <a:lnTo>
                    <a:pt x="4415" y="5390"/>
                  </a:lnTo>
                  <a:lnTo>
                    <a:pt x="4133" y="5621"/>
                  </a:lnTo>
                  <a:lnTo>
                    <a:pt x="3863" y="5865"/>
                  </a:lnTo>
                  <a:lnTo>
                    <a:pt x="3594" y="6109"/>
                  </a:lnTo>
                  <a:lnTo>
                    <a:pt x="3350" y="6352"/>
                  </a:lnTo>
                  <a:lnTo>
                    <a:pt x="3093" y="6609"/>
                  </a:lnTo>
                  <a:lnTo>
                    <a:pt x="2862" y="6878"/>
                  </a:lnTo>
                  <a:lnTo>
                    <a:pt x="2631" y="7135"/>
                  </a:lnTo>
                  <a:lnTo>
                    <a:pt x="2413" y="7405"/>
                  </a:lnTo>
                  <a:lnTo>
                    <a:pt x="2195" y="7687"/>
                  </a:lnTo>
                  <a:lnTo>
                    <a:pt x="1989" y="7969"/>
                  </a:lnTo>
                  <a:lnTo>
                    <a:pt x="1797" y="8252"/>
                  </a:lnTo>
                  <a:lnTo>
                    <a:pt x="1617" y="8547"/>
                  </a:lnTo>
                  <a:lnTo>
                    <a:pt x="1438" y="8842"/>
                  </a:lnTo>
                  <a:lnTo>
                    <a:pt x="1271" y="9150"/>
                  </a:lnTo>
                  <a:lnTo>
                    <a:pt x="1117" y="9458"/>
                  </a:lnTo>
                  <a:lnTo>
                    <a:pt x="963" y="9766"/>
                  </a:lnTo>
                  <a:lnTo>
                    <a:pt x="822" y="10087"/>
                  </a:lnTo>
                  <a:lnTo>
                    <a:pt x="706" y="10408"/>
                  </a:lnTo>
                  <a:lnTo>
                    <a:pt x="578" y="10741"/>
                  </a:lnTo>
                  <a:lnTo>
                    <a:pt x="475" y="11075"/>
                  </a:lnTo>
                  <a:lnTo>
                    <a:pt x="385" y="11409"/>
                  </a:lnTo>
                  <a:lnTo>
                    <a:pt x="295" y="11755"/>
                  </a:lnTo>
                  <a:lnTo>
                    <a:pt x="218" y="12114"/>
                  </a:lnTo>
                  <a:lnTo>
                    <a:pt x="154" y="12461"/>
                  </a:lnTo>
                  <a:lnTo>
                    <a:pt x="103" y="12833"/>
                  </a:lnTo>
                  <a:lnTo>
                    <a:pt x="64" y="13192"/>
                  </a:lnTo>
                  <a:lnTo>
                    <a:pt x="26" y="13564"/>
                  </a:lnTo>
                  <a:lnTo>
                    <a:pt x="13" y="13949"/>
                  </a:lnTo>
                  <a:lnTo>
                    <a:pt x="0" y="14334"/>
                  </a:lnTo>
                  <a:lnTo>
                    <a:pt x="13" y="14719"/>
                  </a:lnTo>
                  <a:lnTo>
                    <a:pt x="26" y="15117"/>
                  </a:lnTo>
                  <a:lnTo>
                    <a:pt x="52" y="15515"/>
                  </a:lnTo>
                  <a:lnTo>
                    <a:pt x="90" y="15926"/>
                  </a:lnTo>
                  <a:lnTo>
                    <a:pt x="141" y="16336"/>
                  </a:lnTo>
                  <a:lnTo>
                    <a:pt x="218" y="16760"/>
                  </a:lnTo>
                  <a:lnTo>
                    <a:pt x="295" y="17183"/>
                  </a:lnTo>
                  <a:lnTo>
                    <a:pt x="385" y="17607"/>
                  </a:lnTo>
                  <a:lnTo>
                    <a:pt x="488" y="18043"/>
                  </a:lnTo>
                  <a:lnTo>
                    <a:pt x="603" y="18492"/>
                  </a:lnTo>
                  <a:lnTo>
                    <a:pt x="732" y="18916"/>
                  </a:lnTo>
                  <a:lnTo>
                    <a:pt x="860" y="19326"/>
                  </a:lnTo>
                  <a:lnTo>
                    <a:pt x="1001" y="19724"/>
                  </a:lnTo>
                  <a:lnTo>
                    <a:pt x="1155" y="20122"/>
                  </a:lnTo>
                  <a:lnTo>
                    <a:pt x="1309" y="20494"/>
                  </a:lnTo>
                  <a:lnTo>
                    <a:pt x="1476" y="20854"/>
                  </a:lnTo>
                  <a:lnTo>
                    <a:pt x="1643" y="21200"/>
                  </a:lnTo>
                  <a:lnTo>
                    <a:pt x="1823" y="21547"/>
                  </a:lnTo>
                  <a:lnTo>
                    <a:pt x="2002" y="21867"/>
                  </a:lnTo>
                  <a:lnTo>
                    <a:pt x="2208" y="22188"/>
                  </a:lnTo>
                  <a:lnTo>
                    <a:pt x="2400" y="22496"/>
                  </a:lnTo>
                  <a:lnTo>
                    <a:pt x="2605" y="22779"/>
                  </a:lnTo>
                  <a:lnTo>
                    <a:pt x="2824" y="23061"/>
                  </a:lnTo>
                  <a:lnTo>
                    <a:pt x="3042" y="23330"/>
                  </a:lnTo>
                  <a:lnTo>
                    <a:pt x="3273" y="23587"/>
                  </a:lnTo>
                  <a:lnTo>
                    <a:pt x="3504" y="23844"/>
                  </a:lnTo>
                  <a:lnTo>
                    <a:pt x="3748" y="24075"/>
                  </a:lnTo>
                  <a:lnTo>
                    <a:pt x="4004" y="24306"/>
                  </a:lnTo>
                  <a:lnTo>
                    <a:pt x="4248" y="24511"/>
                  </a:lnTo>
                  <a:lnTo>
                    <a:pt x="4518" y="24716"/>
                  </a:lnTo>
                  <a:lnTo>
                    <a:pt x="4774" y="24922"/>
                  </a:lnTo>
                  <a:lnTo>
                    <a:pt x="5057" y="25101"/>
                  </a:lnTo>
                  <a:lnTo>
                    <a:pt x="5326" y="25281"/>
                  </a:lnTo>
                  <a:lnTo>
                    <a:pt x="5621" y="25435"/>
                  </a:lnTo>
                  <a:lnTo>
                    <a:pt x="5903" y="25602"/>
                  </a:lnTo>
                  <a:lnTo>
                    <a:pt x="6199" y="25743"/>
                  </a:lnTo>
                  <a:lnTo>
                    <a:pt x="6507" y="25884"/>
                  </a:lnTo>
                  <a:lnTo>
                    <a:pt x="6815" y="26000"/>
                  </a:lnTo>
                  <a:lnTo>
                    <a:pt x="7123" y="26128"/>
                  </a:lnTo>
                  <a:lnTo>
                    <a:pt x="7443" y="26231"/>
                  </a:lnTo>
                  <a:lnTo>
                    <a:pt x="7764" y="26333"/>
                  </a:lnTo>
                  <a:lnTo>
                    <a:pt x="8085" y="26423"/>
                  </a:lnTo>
                  <a:lnTo>
                    <a:pt x="8419" y="26513"/>
                  </a:lnTo>
                  <a:lnTo>
                    <a:pt x="8752" y="26590"/>
                  </a:lnTo>
                  <a:lnTo>
                    <a:pt x="9099" y="26654"/>
                  </a:lnTo>
                  <a:lnTo>
                    <a:pt x="9445" y="26705"/>
                  </a:lnTo>
                  <a:lnTo>
                    <a:pt x="9792" y="26757"/>
                  </a:lnTo>
                  <a:lnTo>
                    <a:pt x="10151" y="26808"/>
                  </a:lnTo>
                  <a:lnTo>
                    <a:pt x="10511" y="26834"/>
                  </a:lnTo>
                  <a:lnTo>
                    <a:pt x="11242" y="26885"/>
                  </a:lnTo>
                  <a:lnTo>
                    <a:pt x="11986" y="26898"/>
                  </a:lnTo>
                  <a:lnTo>
                    <a:pt x="12743" y="26898"/>
                  </a:lnTo>
                  <a:lnTo>
                    <a:pt x="13513" y="26859"/>
                  </a:lnTo>
                  <a:lnTo>
                    <a:pt x="14309" y="26795"/>
                  </a:lnTo>
                  <a:lnTo>
                    <a:pt x="15105" y="26718"/>
                  </a:lnTo>
                  <a:lnTo>
                    <a:pt x="15926" y="26603"/>
                  </a:lnTo>
                  <a:lnTo>
                    <a:pt x="16747" y="26474"/>
                  </a:lnTo>
                  <a:lnTo>
                    <a:pt x="17582" y="26320"/>
                  </a:lnTo>
                  <a:lnTo>
                    <a:pt x="18416" y="26141"/>
                  </a:lnTo>
                  <a:lnTo>
                    <a:pt x="19275" y="25961"/>
                  </a:lnTo>
                  <a:lnTo>
                    <a:pt x="20135" y="25743"/>
                  </a:lnTo>
                  <a:lnTo>
                    <a:pt x="20982" y="25525"/>
                  </a:lnTo>
                  <a:lnTo>
                    <a:pt x="21829" y="25294"/>
                  </a:lnTo>
                  <a:lnTo>
                    <a:pt x="22651" y="25037"/>
                  </a:lnTo>
                  <a:lnTo>
                    <a:pt x="23459" y="24781"/>
                  </a:lnTo>
                  <a:lnTo>
                    <a:pt x="24242" y="24511"/>
                  </a:lnTo>
                  <a:lnTo>
                    <a:pt x="25012" y="24216"/>
                  </a:lnTo>
                  <a:lnTo>
                    <a:pt x="25756" y="23908"/>
                  </a:lnTo>
                  <a:lnTo>
                    <a:pt x="26475" y="23600"/>
                  </a:lnTo>
                  <a:lnTo>
                    <a:pt x="27181" y="23253"/>
                  </a:lnTo>
                  <a:lnTo>
                    <a:pt x="27848" y="22907"/>
                  </a:lnTo>
                  <a:lnTo>
                    <a:pt x="28502" y="22535"/>
                  </a:lnTo>
                  <a:lnTo>
                    <a:pt x="29118" y="22150"/>
                  </a:lnTo>
                  <a:lnTo>
                    <a:pt x="29414" y="21944"/>
                  </a:lnTo>
                  <a:lnTo>
                    <a:pt x="29709" y="21739"/>
                  </a:lnTo>
                  <a:lnTo>
                    <a:pt x="29991" y="21534"/>
                  </a:lnTo>
                  <a:lnTo>
                    <a:pt x="30273" y="21316"/>
                  </a:lnTo>
                  <a:lnTo>
                    <a:pt x="30543" y="21097"/>
                  </a:lnTo>
                  <a:lnTo>
                    <a:pt x="30799" y="20866"/>
                  </a:lnTo>
                  <a:lnTo>
                    <a:pt x="31056" y="20635"/>
                  </a:lnTo>
                  <a:lnTo>
                    <a:pt x="31300" y="20404"/>
                  </a:lnTo>
                  <a:lnTo>
                    <a:pt x="31531" y="20161"/>
                  </a:lnTo>
                  <a:lnTo>
                    <a:pt x="31762" y="19917"/>
                  </a:lnTo>
                  <a:lnTo>
                    <a:pt x="31980" y="19660"/>
                  </a:lnTo>
                  <a:lnTo>
                    <a:pt x="32185" y="19403"/>
                  </a:lnTo>
                  <a:lnTo>
                    <a:pt x="32391" y="19147"/>
                  </a:lnTo>
                  <a:lnTo>
                    <a:pt x="32583" y="18877"/>
                  </a:lnTo>
                  <a:lnTo>
                    <a:pt x="32763" y="18608"/>
                  </a:lnTo>
                  <a:lnTo>
                    <a:pt x="32930" y="18326"/>
                  </a:lnTo>
                  <a:lnTo>
                    <a:pt x="33097" y="18043"/>
                  </a:lnTo>
                  <a:lnTo>
                    <a:pt x="33251" y="17748"/>
                  </a:lnTo>
                  <a:lnTo>
                    <a:pt x="33392" y="17453"/>
                  </a:lnTo>
                  <a:lnTo>
                    <a:pt x="33520" y="17145"/>
                  </a:lnTo>
                  <a:lnTo>
                    <a:pt x="33648" y="16837"/>
                  </a:lnTo>
                  <a:lnTo>
                    <a:pt x="33751" y="16516"/>
                  </a:lnTo>
                  <a:lnTo>
                    <a:pt x="33854" y="16195"/>
                  </a:lnTo>
                  <a:lnTo>
                    <a:pt x="33944" y="15862"/>
                  </a:lnTo>
                  <a:lnTo>
                    <a:pt x="34021" y="15528"/>
                  </a:lnTo>
                  <a:lnTo>
                    <a:pt x="34098" y="15181"/>
                  </a:lnTo>
                  <a:lnTo>
                    <a:pt x="34149" y="14835"/>
                  </a:lnTo>
                  <a:lnTo>
                    <a:pt x="34187" y="14488"/>
                  </a:lnTo>
                  <a:lnTo>
                    <a:pt x="34226" y="14116"/>
                  </a:lnTo>
                  <a:lnTo>
                    <a:pt x="34252" y="13757"/>
                  </a:lnTo>
                  <a:lnTo>
                    <a:pt x="34252" y="13372"/>
                  </a:lnTo>
                  <a:lnTo>
                    <a:pt x="34252" y="12987"/>
                  </a:lnTo>
                  <a:lnTo>
                    <a:pt x="34239" y="12602"/>
                  </a:lnTo>
                  <a:lnTo>
                    <a:pt x="34213" y="12204"/>
                  </a:lnTo>
                  <a:lnTo>
                    <a:pt x="34175" y="11806"/>
                  </a:lnTo>
                  <a:lnTo>
                    <a:pt x="34123" y="11383"/>
                  </a:lnTo>
                  <a:lnTo>
                    <a:pt x="34046" y="10972"/>
                  </a:lnTo>
                  <a:lnTo>
                    <a:pt x="33969" y="10549"/>
                  </a:lnTo>
                  <a:lnTo>
                    <a:pt x="33879" y="10112"/>
                  </a:lnTo>
                  <a:lnTo>
                    <a:pt x="33777" y="9663"/>
                  </a:lnTo>
                  <a:lnTo>
                    <a:pt x="33661" y="9214"/>
                  </a:lnTo>
                  <a:lnTo>
                    <a:pt x="33533" y="8778"/>
                  </a:lnTo>
                  <a:lnTo>
                    <a:pt x="33392" y="8354"/>
                  </a:lnTo>
                  <a:lnTo>
                    <a:pt x="33251" y="7944"/>
                  </a:lnTo>
                  <a:lnTo>
                    <a:pt x="33097" y="7546"/>
                  </a:lnTo>
                  <a:lnTo>
                    <a:pt x="32943" y="7161"/>
                  </a:lnTo>
                  <a:lnTo>
                    <a:pt x="32776" y="6789"/>
                  </a:lnTo>
                  <a:lnTo>
                    <a:pt x="32596" y="6416"/>
                  </a:lnTo>
                  <a:lnTo>
                    <a:pt x="32416" y="6070"/>
                  </a:lnTo>
                  <a:lnTo>
                    <a:pt x="32224" y="5724"/>
                  </a:lnTo>
                  <a:lnTo>
                    <a:pt x="32031" y="5390"/>
                  </a:lnTo>
                  <a:lnTo>
                    <a:pt x="31826" y="5069"/>
                  </a:lnTo>
                  <a:lnTo>
                    <a:pt x="31621" y="4761"/>
                  </a:lnTo>
                  <a:lnTo>
                    <a:pt x="31390" y="4466"/>
                  </a:lnTo>
                  <a:lnTo>
                    <a:pt x="31172" y="4171"/>
                  </a:lnTo>
                  <a:lnTo>
                    <a:pt x="30941" y="3901"/>
                  </a:lnTo>
                  <a:lnTo>
                    <a:pt x="30697" y="3632"/>
                  </a:lnTo>
                  <a:lnTo>
                    <a:pt x="30453" y="3375"/>
                  </a:lnTo>
                  <a:lnTo>
                    <a:pt x="30196" y="3131"/>
                  </a:lnTo>
                  <a:lnTo>
                    <a:pt x="29940" y="2900"/>
                  </a:lnTo>
                  <a:lnTo>
                    <a:pt x="29670" y="2669"/>
                  </a:lnTo>
                  <a:lnTo>
                    <a:pt x="29401" y="2451"/>
                  </a:lnTo>
                  <a:lnTo>
                    <a:pt x="29131" y="2246"/>
                  </a:lnTo>
                  <a:lnTo>
                    <a:pt x="28836" y="2053"/>
                  </a:lnTo>
                  <a:lnTo>
                    <a:pt x="28554" y="1874"/>
                  </a:lnTo>
                  <a:lnTo>
                    <a:pt x="28259" y="1694"/>
                  </a:lnTo>
                  <a:lnTo>
                    <a:pt x="27951" y="1527"/>
                  </a:lnTo>
                  <a:lnTo>
                    <a:pt x="27655" y="1360"/>
                  </a:lnTo>
                  <a:lnTo>
                    <a:pt x="27335" y="1219"/>
                  </a:lnTo>
                  <a:lnTo>
                    <a:pt x="27027" y="1078"/>
                  </a:lnTo>
                  <a:lnTo>
                    <a:pt x="26693" y="950"/>
                  </a:lnTo>
                  <a:lnTo>
                    <a:pt x="26372" y="821"/>
                  </a:lnTo>
                  <a:lnTo>
                    <a:pt x="26038" y="719"/>
                  </a:lnTo>
                  <a:lnTo>
                    <a:pt x="25705" y="603"/>
                  </a:lnTo>
                  <a:lnTo>
                    <a:pt x="25358" y="513"/>
                  </a:lnTo>
                  <a:lnTo>
                    <a:pt x="25012" y="423"/>
                  </a:lnTo>
                  <a:lnTo>
                    <a:pt x="24665" y="346"/>
                  </a:lnTo>
                  <a:lnTo>
                    <a:pt x="24306" y="282"/>
                  </a:lnTo>
                  <a:lnTo>
                    <a:pt x="23947" y="218"/>
                  </a:lnTo>
                  <a:lnTo>
                    <a:pt x="23587" y="154"/>
                  </a:lnTo>
                  <a:lnTo>
                    <a:pt x="23215" y="115"/>
                  </a:lnTo>
                  <a:lnTo>
                    <a:pt x="22843" y="77"/>
                  </a:lnTo>
                  <a:lnTo>
                    <a:pt x="22471" y="38"/>
                  </a:lnTo>
                  <a:lnTo>
                    <a:pt x="22086" y="26"/>
                  </a:lnTo>
                  <a:lnTo>
                    <a:pt x="21316" y="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7" name="Google Shape;137;p2">
              <a:extLst>
                <a:ext uri="{FF2B5EF4-FFF2-40B4-BE49-F238E27FC236}">
                  <a16:creationId xmlns:a16="http://schemas.microsoft.com/office/drawing/2014/main" id="{6BE607AA-C757-ADB9-2DE9-28DF1DE62920}"/>
                </a:ext>
              </a:extLst>
            </p:cNvPr>
            <p:cNvSpPr/>
            <p:nvPr/>
          </p:nvSpPr>
          <p:spPr>
            <a:xfrm>
              <a:off x="4444250" y="238125"/>
              <a:ext cx="856300" cy="672450"/>
            </a:xfrm>
            <a:custGeom>
              <a:avLst/>
              <a:gdLst/>
              <a:ahLst/>
              <a:cxnLst/>
              <a:rect l="l" t="t" r="r" b="b"/>
              <a:pathLst>
                <a:path w="34252" h="26898" fill="none" extrusionOk="0">
                  <a:moveTo>
                    <a:pt x="33777" y="9663"/>
                  </a:moveTo>
                  <a:lnTo>
                    <a:pt x="33777" y="9663"/>
                  </a:lnTo>
                  <a:lnTo>
                    <a:pt x="33879" y="10112"/>
                  </a:lnTo>
                  <a:lnTo>
                    <a:pt x="33969" y="10549"/>
                  </a:lnTo>
                  <a:lnTo>
                    <a:pt x="34046" y="10972"/>
                  </a:lnTo>
                  <a:lnTo>
                    <a:pt x="34123" y="11383"/>
                  </a:lnTo>
                  <a:lnTo>
                    <a:pt x="34175" y="11806"/>
                  </a:lnTo>
                  <a:lnTo>
                    <a:pt x="34213" y="12204"/>
                  </a:lnTo>
                  <a:lnTo>
                    <a:pt x="34239" y="12602"/>
                  </a:lnTo>
                  <a:lnTo>
                    <a:pt x="34252" y="12987"/>
                  </a:lnTo>
                  <a:lnTo>
                    <a:pt x="34252" y="13372"/>
                  </a:lnTo>
                  <a:lnTo>
                    <a:pt x="34252" y="13757"/>
                  </a:lnTo>
                  <a:lnTo>
                    <a:pt x="34226" y="14116"/>
                  </a:lnTo>
                  <a:lnTo>
                    <a:pt x="34187" y="14488"/>
                  </a:lnTo>
                  <a:lnTo>
                    <a:pt x="34149" y="14835"/>
                  </a:lnTo>
                  <a:lnTo>
                    <a:pt x="34098" y="15181"/>
                  </a:lnTo>
                  <a:lnTo>
                    <a:pt x="34021" y="15528"/>
                  </a:lnTo>
                  <a:lnTo>
                    <a:pt x="33944" y="15862"/>
                  </a:lnTo>
                  <a:lnTo>
                    <a:pt x="33854" y="16195"/>
                  </a:lnTo>
                  <a:lnTo>
                    <a:pt x="33751" y="16516"/>
                  </a:lnTo>
                  <a:lnTo>
                    <a:pt x="33648" y="16837"/>
                  </a:lnTo>
                  <a:lnTo>
                    <a:pt x="33520" y="17145"/>
                  </a:lnTo>
                  <a:lnTo>
                    <a:pt x="33392" y="17453"/>
                  </a:lnTo>
                  <a:lnTo>
                    <a:pt x="33251" y="17748"/>
                  </a:lnTo>
                  <a:lnTo>
                    <a:pt x="33097" y="18043"/>
                  </a:lnTo>
                  <a:lnTo>
                    <a:pt x="32930" y="18326"/>
                  </a:lnTo>
                  <a:lnTo>
                    <a:pt x="32763" y="18608"/>
                  </a:lnTo>
                  <a:lnTo>
                    <a:pt x="32583" y="18877"/>
                  </a:lnTo>
                  <a:lnTo>
                    <a:pt x="32391" y="19147"/>
                  </a:lnTo>
                  <a:lnTo>
                    <a:pt x="32185" y="19403"/>
                  </a:lnTo>
                  <a:lnTo>
                    <a:pt x="31980" y="19660"/>
                  </a:lnTo>
                  <a:lnTo>
                    <a:pt x="31762" y="19917"/>
                  </a:lnTo>
                  <a:lnTo>
                    <a:pt x="31531" y="20161"/>
                  </a:lnTo>
                  <a:lnTo>
                    <a:pt x="31300" y="20404"/>
                  </a:lnTo>
                  <a:lnTo>
                    <a:pt x="31056" y="20635"/>
                  </a:lnTo>
                  <a:lnTo>
                    <a:pt x="30799" y="20866"/>
                  </a:lnTo>
                  <a:lnTo>
                    <a:pt x="30543" y="21097"/>
                  </a:lnTo>
                  <a:lnTo>
                    <a:pt x="30273" y="21316"/>
                  </a:lnTo>
                  <a:lnTo>
                    <a:pt x="29991" y="21534"/>
                  </a:lnTo>
                  <a:lnTo>
                    <a:pt x="29709" y="21739"/>
                  </a:lnTo>
                  <a:lnTo>
                    <a:pt x="29414" y="21944"/>
                  </a:lnTo>
                  <a:lnTo>
                    <a:pt x="29118" y="22150"/>
                  </a:lnTo>
                  <a:lnTo>
                    <a:pt x="28502" y="22535"/>
                  </a:lnTo>
                  <a:lnTo>
                    <a:pt x="27848" y="22907"/>
                  </a:lnTo>
                  <a:lnTo>
                    <a:pt x="27181" y="23253"/>
                  </a:lnTo>
                  <a:lnTo>
                    <a:pt x="26475" y="23600"/>
                  </a:lnTo>
                  <a:lnTo>
                    <a:pt x="25756" y="23908"/>
                  </a:lnTo>
                  <a:lnTo>
                    <a:pt x="25012" y="24216"/>
                  </a:lnTo>
                  <a:lnTo>
                    <a:pt x="24242" y="24511"/>
                  </a:lnTo>
                  <a:lnTo>
                    <a:pt x="23459" y="24781"/>
                  </a:lnTo>
                  <a:lnTo>
                    <a:pt x="22651" y="25037"/>
                  </a:lnTo>
                  <a:lnTo>
                    <a:pt x="21829" y="25294"/>
                  </a:lnTo>
                  <a:lnTo>
                    <a:pt x="20982" y="25525"/>
                  </a:lnTo>
                  <a:lnTo>
                    <a:pt x="20135" y="25743"/>
                  </a:lnTo>
                  <a:lnTo>
                    <a:pt x="20135" y="25743"/>
                  </a:lnTo>
                  <a:lnTo>
                    <a:pt x="19275" y="25961"/>
                  </a:lnTo>
                  <a:lnTo>
                    <a:pt x="18416" y="26141"/>
                  </a:lnTo>
                  <a:lnTo>
                    <a:pt x="17582" y="26320"/>
                  </a:lnTo>
                  <a:lnTo>
                    <a:pt x="16747" y="26474"/>
                  </a:lnTo>
                  <a:lnTo>
                    <a:pt x="15926" y="26603"/>
                  </a:lnTo>
                  <a:lnTo>
                    <a:pt x="15105" y="26718"/>
                  </a:lnTo>
                  <a:lnTo>
                    <a:pt x="14309" y="26795"/>
                  </a:lnTo>
                  <a:lnTo>
                    <a:pt x="13513" y="26859"/>
                  </a:lnTo>
                  <a:lnTo>
                    <a:pt x="12743" y="26898"/>
                  </a:lnTo>
                  <a:lnTo>
                    <a:pt x="11986" y="26898"/>
                  </a:lnTo>
                  <a:lnTo>
                    <a:pt x="11242" y="26885"/>
                  </a:lnTo>
                  <a:lnTo>
                    <a:pt x="10511" y="26834"/>
                  </a:lnTo>
                  <a:lnTo>
                    <a:pt x="10151" y="26808"/>
                  </a:lnTo>
                  <a:lnTo>
                    <a:pt x="9792" y="26757"/>
                  </a:lnTo>
                  <a:lnTo>
                    <a:pt x="9445" y="26705"/>
                  </a:lnTo>
                  <a:lnTo>
                    <a:pt x="9099" y="26654"/>
                  </a:lnTo>
                  <a:lnTo>
                    <a:pt x="8752" y="26590"/>
                  </a:lnTo>
                  <a:lnTo>
                    <a:pt x="8419" y="26513"/>
                  </a:lnTo>
                  <a:lnTo>
                    <a:pt x="8085" y="26423"/>
                  </a:lnTo>
                  <a:lnTo>
                    <a:pt x="7764" y="26333"/>
                  </a:lnTo>
                  <a:lnTo>
                    <a:pt x="7443" y="26231"/>
                  </a:lnTo>
                  <a:lnTo>
                    <a:pt x="7123" y="26128"/>
                  </a:lnTo>
                  <a:lnTo>
                    <a:pt x="6815" y="26000"/>
                  </a:lnTo>
                  <a:lnTo>
                    <a:pt x="6507" y="25884"/>
                  </a:lnTo>
                  <a:lnTo>
                    <a:pt x="6199" y="25743"/>
                  </a:lnTo>
                  <a:lnTo>
                    <a:pt x="5903" y="25602"/>
                  </a:lnTo>
                  <a:lnTo>
                    <a:pt x="5621" y="25435"/>
                  </a:lnTo>
                  <a:lnTo>
                    <a:pt x="5326" y="25281"/>
                  </a:lnTo>
                  <a:lnTo>
                    <a:pt x="5057" y="25101"/>
                  </a:lnTo>
                  <a:lnTo>
                    <a:pt x="4774" y="24922"/>
                  </a:lnTo>
                  <a:lnTo>
                    <a:pt x="4518" y="24716"/>
                  </a:lnTo>
                  <a:lnTo>
                    <a:pt x="4248" y="24511"/>
                  </a:lnTo>
                  <a:lnTo>
                    <a:pt x="4004" y="24306"/>
                  </a:lnTo>
                  <a:lnTo>
                    <a:pt x="3748" y="24075"/>
                  </a:lnTo>
                  <a:lnTo>
                    <a:pt x="3504" y="23844"/>
                  </a:lnTo>
                  <a:lnTo>
                    <a:pt x="3273" y="23587"/>
                  </a:lnTo>
                  <a:lnTo>
                    <a:pt x="3042" y="23330"/>
                  </a:lnTo>
                  <a:lnTo>
                    <a:pt x="2824" y="23061"/>
                  </a:lnTo>
                  <a:lnTo>
                    <a:pt x="2605" y="22779"/>
                  </a:lnTo>
                  <a:lnTo>
                    <a:pt x="2400" y="22496"/>
                  </a:lnTo>
                  <a:lnTo>
                    <a:pt x="2208" y="22188"/>
                  </a:lnTo>
                  <a:lnTo>
                    <a:pt x="2002" y="21867"/>
                  </a:lnTo>
                  <a:lnTo>
                    <a:pt x="1823" y="21547"/>
                  </a:lnTo>
                  <a:lnTo>
                    <a:pt x="1643" y="21200"/>
                  </a:lnTo>
                  <a:lnTo>
                    <a:pt x="1476" y="20854"/>
                  </a:lnTo>
                  <a:lnTo>
                    <a:pt x="1309" y="20494"/>
                  </a:lnTo>
                  <a:lnTo>
                    <a:pt x="1155" y="20122"/>
                  </a:lnTo>
                  <a:lnTo>
                    <a:pt x="1001" y="19724"/>
                  </a:lnTo>
                  <a:lnTo>
                    <a:pt x="860" y="19326"/>
                  </a:lnTo>
                  <a:lnTo>
                    <a:pt x="732" y="18916"/>
                  </a:lnTo>
                  <a:lnTo>
                    <a:pt x="603" y="18492"/>
                  </a:lnTo>
                  <a:lnTo>
                    <a:pt x="488" y="18043"/>
                  </a:lnTo>
                  <a:lnTo>
                    <a:pt x="488" y="18043"/>
                  </a:lnTo>
                  <a:lnTo>
                    <a:pt x="385" y="17607"/>
                  </a:lnTo>
                  <a:lnTo>
                    <a:pt x="295" y="17183"/>
                  </a:lnTo>
                  <a:lnTo>
                    <a:pt x="218" y="16760"/>
                  </a:lnTo>
                  <a:lnTo>
                    <a:pt x="141" y="16336"/>
                  </a:lnTo>
                  <a:lnTo>
                    <a:pt x="90" y="15926"/>
                  </a:lnTo>
                  <a:lnTo>
                    <a:pt x="52" y="15515"/>
                  </a:lnTo>
                  <a:lnTo>
                    <a:pt x="26" y="15117"/>
                  </a:lnTo>
                  <a:lnTo>
                    <a:pt x="13" y="14719"/>
                  </a:lnTo>
                  <a:lnTo>
                    <a:pt x="0" y="14334"/>
                  </a:lnTo>
                  <a:lnTo>
                    <a:pt x="13" y="13949"/>
                  </a:lnTo>
                  <a:lnTo>
                    <a:pt x="26" y="13564"/>
                  </a:lnTo>
                  <a:lnTo>
                    <a:pt x="64" y="13192"/>
                  </a:lnTo>
                  <a:lnTo>
                    <a:pt x="103" y="12833"/>
                  </a:lnTo>
                  <a:lnTo>
                    <a:pt x="154" y="12461"/>
                  </a:lnTo>
                  <a:lnTo>
                    <a:pt x="218" y="12114"/>
                  </a:lnTo>
                  <a:lnTo>
                    <a:pt x="295" y="11755"/>
                  </a:lnTo>
                  <a:lnTo>
                    <a:pt x="385" y="11409"/>
                  </a:lnTo>
                  <a:lnTo>
                    <a:pt x="475" y="11075"/>
                  </a:lnTo>
                  <a:lnTo>
                    <a:pt x="578" y="10741"/>
                  </a:lnTo>
                  <a:lnTo>
                    <a:pt x="706" y="10408"/>
                  </a:lnTo>
                  <a:lnTo>
                    <a:pt x="822" y="10087"/>
                  </a:lnTo>
                  <a:lnTo>
                    <a:pt x="963" y="9766"/>
                  </a:lnTo>
                  <a:lnTo>
                    <a:pt x="1117" y="9458"/>
                  </a:lnTo>
                  <a:lnTo>
                    <a:pt x="1271" y="9150"/>
                  </a:lnTo>
                  <a:lnTo>
                    <a:pt x="1438" y="8842"/>
                  </a:lnTo>
                  <a:lnTo>
                    <a:pt x="1617" y="8547"/>
                  </a:lnTo>
                  <a:lnTo>
                    <a:pt x="1797" y="8252"/>
                  </a:lnTo>
                  <a:lnTo>
                    <a:pt x="1989" y="7969"/>
                  </a:lnTo>
                  <a:lnTo>
                    <a:pt x="2195" y="7687"/>
                  </a:lnTo>
                  <a:lnTo>
                    <a:pt x="2413" y="7405"/>
                  </a:lnTo>
                  <a:lnTo>
                    <a:pt x="2631" y="7135"/>
                  </a:lnTo>
                  <a:lnTo>
                    <a:pt x="2862" y="6878"/>
                  </a:lnTo>
                  <a:lnTo>
                    <a:pt x="3093" y="6609"/>
                  </a:lnTo>
                  <a:lnTo>
                    <a:pt x="3350" y="6352"/>
                  </a:lnTo>
                  <a:lnTo>
                    <a:pt x="3594" y="6109"/>
                  </a:lnTo>
                  <a:lnTo>
                    <a:pt x="3863" y="5865"/>
                  </a:lnTo>
                  <a:lnTo>
                    <a:pt x="4133" y="5621"/>
                  </a:lnTo>
                  <a:lnTo>
                    <a:pt x="4415" y="5390"/>
                  </a:lnTo>
                  <a:lnTo>
                    <a:pt x="4697" y="5159"/>
                  </a:lnTo>
                  <a:lnTo>
                    <a:pt x="4992" y="4928"/>
                  </a:lnTo>
                  <a:lnTo>
                    <a:pt x="5288" y="4710"/>
                  </a:lnTo>
                  <a:lnTo>
                    <a:pt x="5596" y="4492"/>
                  </a:lnTo>
                  <a:lnTo>
                    <a:pt x="5916" y="4286"/>
                  </a:lnTo>
                  <a:lnTo>
                    <a:pt x="6237" y="4081"/>
                  </a:lnTo>
                  <a:lnTo>
                    <a:pt x="6904" y="3683"/>
                  </a:lnTo>
                  <a:lnTo>
                    <a:pt x="7585" y="3311"/>
                  </a:lnTo>
                  <a:lnTo>
                    <a:pt x="8303" y="2952"/>
                  </a:lnTo>
                  <a:lnTo>
                    <a:pt x="9048" y="2618"/>
                  </a:lnTo>
                  <a:lnTo>
                    <a:pt x="9805" y="2297"/>
                  </a:lnTo>
                  <a:lnTo>
                    <a:pt x="10588" y="2002"/>
                  </a:lnTo>
                  <a:lnTo>
                    <a:pt x="11383" y="1720"/>
                  </a:lnTo>
                  <a:lnTo>
                    <a:pt x="12204" y="1450"/>
                  </a:lnTo>
                  <a:lnTo>
                    <a:pt x="13039" y="1206"/>
                  </a:lnTo>
                  <a:lnTo>
                    <a:pt x="13898" y="988"/>
                  </a:lnTo>
                  <a:lnTo>
                    <a:pt x="13898" y="988"/>
                  </a:lnTo>
                  <a:lnTo>
                    <a:pt x="14758" y="770"/>
                  </a:lnTo>
                  <a:lnTo>
                    <a:pt x="15605" y="590"/>
                  </a:lnTo>
                  <a:lnTo>
                    <a:pt x="16452" y="436"/>
                  </a:lnTo>
                  <a:lnTo>
                    <a:pt x="17286" y="295"/>
                  </a:lnTo>
                  <a:lnTo>
                    <a:pt x="18120" y="180"/>
                  </a:lnTo>
                  <a:lnTo>
                    <a:pt x="18942" y="90"/>
                  </a:lnTo>
                  <a:lnTo>
                    <a:pt x="19737" y="38"/>
                  </a:lnTo>
                  <a:lnTo>
                    <a:pt x="20533" y="0"/>
                  </a:lnTo>
                  <a:lnTo>
                    <a:pt x="21316" y="0"/>
                  </a:lnTo>
                  <a:lnTo>
                    <a:pt x="22086" y="26"/>
                  </a:lnTo>
                  <a:lnTo>
                    <a:pt x="22471" y="38"/>
                  </a:lnTo>
                  <a:lnTo>
                    <a:pt x="22843" y="77"/>
                  </a:lnTo>
                  <a:lnTo>
                    <a:pt x="23215" y="115"/>
                  </a:lnTo>
                  <a:lnTo>
                    <a:pt x="23587" y="154"/>
                  </a:lnTo>
                  <a:lnTo>
                    <a:pt x="23947" y="218"/>
                  </a:lnTo>
                  <a:lnTo>
                    <a:pt x="24306" y="282"/>
                  </a:lnTo>
                  <a:lnTo>
                    <a:pt x="24665" y="346"/>
                  </a:lnTo>
                  <a:lnTo>
                    <a:pt x="25012" y="423"/>
                  </a:lnTo>
                  <a:lnTo>
                    <a:pt x="25358" y="513"/>
                  </a:lnTo>
                  <a:lnTo>
                    <a:pt x="25705" y="603"/>
                  </a:lnTo>
                  <a:lnTo>
                    <a:pt x="26038" y="719"/>
                  </a:lnTo>
                  <a:lnTo>
                    <a:pt x="26372" y="821"/>
                  </a:lnTo>
                  <a:lnTo>
                    <a:pt x="26693" y="950"/>
                  </a:lnTo>
                  <a:lnTo>
                    <a:pt x="27027" y="1078"/>
                  </a:lnTo>
                  <a:lnTo>
                    <a:pt x="27335" y="1219"/>
                  </a:lnTo>
                  <a:lnTo>
                    <a:pt x="27655" y="1360"/>
                  </a:lnTo>
                  <a:lnTo>
                    <a:pt x="27951" y="1527"/>
                  </a:lnTo>
                  <a:lnTo>
                    <a:pt x="28259" y="1694"/>
                  </a:lnTo>
                  <a:lnTo>
                    <a:pt x="28554" y="1874"/>
                  </a:lnTo>
                  <a:lnTo>
                    <a:pt x="28836" y="2053"/>
                  </a:lnTo>
                  <a:lnTo>
                    <a:pt x="29131" y="2246"/>
                  </a:lnTo>
                  <a:lnTo>
                    <a:pt x="29401" y="2451"/>
                  </a:lnTo>
                  <a:lnTo>
                    <a:pt x="29670" y="2669"/>
                  </a:lnTo>
                  <a:lnTo>
                    <a:pt x="29940" y="2900"/>
                  </a:lnTo>
                  <a:lnTo>
                    <a:pt x="30196" y="3131"/>
                  </a:lnTo>
                  <a:lnTo>
                    <a:pt x="30453" y="3375"/>
                  </a:lnTo>
                  <a:lnTo>
                    <a:pt x="30697" y="3632"/>
                  </a:lnTo>
                  <a:lnTo>
                    <a:pt x="30941" y="3901"/>
                  </a:lnTo>
                  <a:lnTo>
                    <a:pt x="31172" y="4171"/>
                  </a:lnTo>
                  <a:lnTo>
                    <a:pt x="31390" y="4466"/>
                  </a:lnTo>
                  <a:lnTo>
                    <a:pt x="31621" y="4761"/>
                  </a:lnTo>
                  <a:lnTo>
                    <a:pt x="31826" y="5069"/>
                  </a:lnTo>
                  <a:lnTo>
                    <a:pt x="32031" y="5390"/>
                  </a:lnTo>
                  <a:lnTo>
                    <a:pt x="32224" y="5724"/>
                  </a:lnTo>
                  <a:lnTo>
                    <a:pt x="32416" y="6070"/>
                  </a:lnTo>
                  <a:lnTo>
                    <a:pt x="32596" y="6416"/>
                  </a:lnTo>
                  <a:lnTo>
                    <a:pt x="32776" y="6789"/>
                  </a:lnTo>
                  <a:lnTo>
                    <a:pt x="32943" y="7161"/>
                  </a:lnTo>
                  <a:lnTo>
                    <a:pt x="33097" y="7546"/>
                  </a:lnTo>
                  <a:lnTo>
                    <a:pt x="33251" y="7944"/>
                  </a:lnTo>
                  <a:lnTo>
                    <a:pt x="33392" y="8354"/>
                  </a:lnTo>
                  <a:lnTo>
                    <a:pt x="33533" y="8778"/>
                  </a:lnTo>
                  <a:lnTo>
                    <a:pt x="33661" y="9214"/>
                  </a:lnTo>
                  <a:lnTo>
                    <a:pt x="33777" y="9663"/>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 name="Google Shape;138;p2">
              <a:extLst>
                <a:ext uri="{FF2B5EF4-FFF2-40B4-BE49-F238E27FC236}">
                  <a16:creationId xmlns:a16="http://schemas.microsoft.com/office/drawing/2014/main" id="{2BB05C92-5B47-B655-5DF0-57B85EB60687}"/>
                </a:ext>
              </a:extLst>
            </p:cNvPr>
            <p:cNvSpPr/>
            <p:nvPr/>
          </p:nvSpPr>
          <p:spPr>
            <a:xfrm>
              <a:off x="3986425" y="2606125"/>
              <a:ext cx="2410075" cy="1364800"/>
            </a:xfrm>
            <a:custGeom>
              <a:avLst/>
              <a:gdLst/>
              <a:ahLst/>
              <a:cxnLst/>
              <a:rect l="l" t="t" r="r" b="b"/>
              <a:pathLst>
                <a:path w="96403" h="54592" extrusionOk="0">
                  <a:moveTo>
                    <a:pt x="37383" y="0"/>
                  </a:moveTo>
                  <a:lnTo>
                    <a:pt x="37409" y="629"/>
                  </a:lnTo>
                  <a:lnTo>
                    <a:pt x="37422" y="1348"/>
                  </a:lnTo>
                  <a:lnTo>
                    <a:pt x="37422" y="2297"/>
                  </a:lnTo>
                  <a:lnTo>
                    <a:pt x="37409" y="3440"/>
                  </a:lnTo>
                  <a:lnTo>
                    <a:pt x="37396" y="4068"/>
                  </a:lnTo>
                  <a:lnTo>
                    <a:pt x="37370" y="4723"/>
                  </a:lnTo>
                  <a:lnTo>
                    <a:pt x="37332" y="5403"/>
                  </a:lnTo>
                  <a:lnTo>
                    <a:pt x="37280" y="6109"/>
                  </a:lnTo>
                  <a:lnTo>
                    <a:pt x="37229" y="6840"/>
                  </a:lnTo>
                  <a:lnTo>
                    <a:pt x="37152" y="7585"/>
                  </a:lnTo>
                  <a:lnTo>
                    <a:pt x="37062" y="8329"/>
                  </a:lnTo>
                  <a:lnTo>
                    <a:pt x="36960" y="9073"/>
                  </a:lnTo>
                  <a:lnTo>
                    <a:pt x="36831" y="9830"/>
                  </a:lnTo>
                  <a:lnTo>
                    <a:pt x="36703" y="10575"/>
                  </a:lnTo>
                  <a:lnTo>
                    <a:pt x="36536" y="11306"/>
                  </a:lnTo>
                  <a:lnTo>
                    <a:pt x="36357" y="12025"/>
                  </a:lnTo>
                  <a:lnTo>
                    <a:pt x="36164" y="12731"/>
                  </a:lnTo>
                  <a:lnTo>
                    <a:pt x="36049" y="13064"/>
                  </a:lnTo>
                  <a:lnTo>
                    <a:pt x="35933" y="13398"/>
                  </a:lnTo>
                  <a:lnTo>
                    <a:pt x="35818" y="13719"/>
                  </a:lnTo>
                  <a:lnTo>
                    <a:pt x="35689" y="14040"/>
                  </a:lnTo>
                  <a:lnTo>
                    <a:pt x="35548" y="14348"/>
                  </a:lnTo>
                  <a:lnTo>
                    <a:pt x="35407" y="14656"/>
                  </a:lnTo>
                  <a:lnTo>
                    <a:pt x="35266" y="14938"/>
                  </a:lnTo>
                  <a:lnTo>
                    <a:pt x="35112" y="15220"/>
                  </a:lnTo>
                  <a:lnTo>
                    <a:pt x="34945" y="15490"/>
                  </a:lnTo>
                  <a:lnTo>
                    <a:pt x="34778" y="15746"/>
                  </a:lnTo>
                  <a:lnTo>
                    <a:pt x="34598" y="15990"/>
                  </a:lnTo>
                  <a:lnTo>
                    <a:pt x="34419" y="16221"/>
                  </a:lnTo>
                  <a:lnTo>
                    <a:pt x="34226" y="16452"/>
                  </a:lnTo>
                  <a:lnTo>
                    <a:pt x="34034" y="16658"/>
                  </a:lnTo>
                  <a:lnTo>
                    <a:pt x="33828" y="16837"/>
                  </a:lnTo>
                  <a:lnTo>
                    <a:pt x="33610" y="17017"/>
                  </a:lnTo>
                  <a:lnTo>
                    <a:pt x="33392" y="17184"/>
                  </a:lnTo>
                  <a:lnTo>
                    <a:pt x="33161" y="17325"/>
                  </a:lnTo>
                  <a:lnTo>
                    <a:pt x="32686" y="17582"/>
                  </a:lnTo>
                  <a:lnTo>
                    <a:pt x="32186" y="17838"/>
                  </a:lnTo>
                  <a:lnTo>
                    <a:pt x="31672" y="18069"/>
                  </a:lnTo>
                  <a:lnTo>
                    <a:pt x="31159" y="18300"/>
                  </a:lnTo>
                  <a:lnTo>
                    <a:pt x="30620" y="18518"/>
                  </a:lnTo>
                  <a:lnTo>
                    <a:pt x="30081" y="18724"/>
                  </a:lnTo>
                  <a:lnTo>
                    <a:pt x="29517" y="18916"/>
                  </a:lnTo>
                  <a:lnTo>
                    <a:pt x="28952" y="19096"/>
                  </a:lnTo>
                  <a:lnTo>
                    <a:pt x="28374" y="19276"/>
                  </a:lnTo>
                  <a:lnTo>
                    <a:pt x="27797" y="19442"/>
                  </a:lnTo>
                  <a:lnTo>
                    <a:pt x="27207" y="19596"/>
                  </a:lnTo>
                  <a:lnTo>
                    <a:pt x="26616" y="19750"/>
                  </a:lnTo>
                  <a:lnTo>
                    <a:pt x="25423" y="20033"/>
                  </a:lnTo>
                  <a:lnTo>
                    <a:pt x="24216" y="20289"/>
                  </a:lnTo>
                  <a:lnTo>
                    <a:pt x="23023" y="20533"/>
                  </a:lnTo>
                  <a:lnTo>
                    <a:pt x="21842" y="20764"/>
                  </a:lnTo>
                  <a:lnTo>
                    <a:pt x="19532" y="21213"/>
                  </a:lnTo>
                  <a:lnTo>
                    <a:pt x="18429" y="21444"/>
                  </a:lnTo>
                  <a:lnTo>
                    <a:pt x="17389" y="21675"/>
                  </a:lnTo>
                  <a:lnTo>
                    <a:pt x="16388" y="21919"/>
                  </a:lnTo>
                  <a:lnTo>
                    <a:pt x="15914" y="22047"/>
                  </a:lnTo>
                  <a:lnTo>
                    <a:pt x="15464" y="22176"/>
                  </a:lnTo>
                  <a:lnTo>
                    <a:pt x="15002" y="22317"/>
                  </a:lnTo>
                  <a:lnTo>
                    <a:pt x="14528" y="22484"/>
                  </a:lnTo>
                  <a:lnTo>
                    <a:pt x="14040" y="22651"/>
                  </a:lnTo>
                  <a:lnTo>
                    <a:pt x="13527" y="22830"/>
                  </a:lnTo>
                  <a:lnTo>
                    <a:pt x="13013" y="23036"/>
                  </a:lnTo>
                  <a:lnTo>
                    <a:pt x="12487" y="23254"/>
                  </a:lnTo>
                  <a:lnTo>
                    <a:pt x="11961" y="23485"/>
                  </a:lnTo>
                  <a:lnTo>
                    <a:pt x="11409" y="23741"/>
                  </a:lnTo>
                  <a:lnTo>
                    <a:pt x="10870" y="24011"/>
                  </a:lnTo>
                  <a:lnTo>
                    <a:pt x="10318" y="24293"/>
                  </a:lnTo>
                  <a:lnTo>
                    <a:pt x="9767" y="24601"/>
                  </a:lnTo>
                  <a:lnTo>
                    <a:pt x="9215" y="24935"/>
                  </a:lnTo>
                  <a:lnTo>
                    <a:pt x="8676" y="25281"/>
                  </a:lnTo>
                  <a:lnTo>
                    <a:pt x="8137" y="25654"/>
                  </a:lnTo>
                  <a:lnTo>
                    <a:pt x="7598" y="26051"/>
                  </a:lnTo>
                  <a:lnTo>
                    <a:pt x="7072" y="26462"/>
                  </a:lnTo>
                  <a:lnTo>
                    <a:pt x="6545" y="26911"/>
                  </a:lnTo>
                  <a:lnTo>
                    <a:pt x="6045" y="27373"/>
                  </a:lnTo>
                  <a:lnTo>
                    <a:pt x="5545" y="27861"/>
                  </a:lnTo>
                  <a:lnTo>
                    <a:pt x="5070" y="28374"/>
                  </a:lnTo>
                  <a:lnTo>
                    <a:pt x="4839" y="28644"/>
                  </a:lnTo>
                  <a:lnTo>
                    <a:pt x="4608" y="28926"/>
                  </a:lnTo>
                  <a:lnTo>
                    <a:pt x="4390" y="29195"/>
                  </a:lnTo>
                  <a:lnTo>
                    <a:pt x="4171" y="29491"/>
                  </a:lnTo>
                  <a:lnTo>
                    <a:pt x="3953" y="29786"/>
                  </a:lnTo>
                  <a:lnTo>
                    <a:pt x="3748" y="30081"/>
                  </a:lnTo>
                  <a:lnTo>
                    <a:pt x="3543" y="30389"/>
                  </a:lnTo>
                  <a:lnTo>
                    <a:pt x="3350" y="30710"/>
                  </a:lnTo>
                  <a:lnTo>
                    <a:pt x="3158" y="31031"/>
                  </a:lnTo>
                  <a:lnTo>
                    <a:pt x="2965" y="31364"/>
                  </a:lnTo>
                  <a:lnTo>
                    <a:pt x="2798" y="31698"/>
                  </a:lnTo>
                  <a:lnTo>
                    <a:pt x="2619" y="32044"/>
                  </a:lnTo>
                  <a:lnTo>
                    <a:pt x="2465" y="32404"/>
                  </a:lnTo>
                  <a:lnTo>
                    <a:pt x="2298" y="32763"/>
                  </a:lnTo>
                  <a:lnTo>
                    <a:pt x="2157" y="33122"/>
                  </a:lnTo>
                  <a:lnTo>
                    <a:pt x="2015" y="33507"/>
                  </a:lnTo>
                  <a:lnTo>
                    <a:pt x="1874" y="33892"/>
                  </a:lnTo>
                  <a:lnTo>
                    <a:pt x="1759" y="34277"/>
                  </a:lnTo>
                  <a:lnTo>
                    <a:pt x="1630" y="34675"/>
                  </a:lnTo>
                  <a:lnTo>
                    <a:pt x="1528" y="35086"/>
                  </a:lnTo>
                  <a:lnTo>
                    <a:pt x="1425" y="35496"/>
                  </a:lnTo>
                  <a:lnTo>
                    <a:pt x="1335" y="35933"/>
                  </a:lnTo>
                  <a:lnTo>
                    <a:pt x="1258" y="36356"/>
                  </a:lnTo>
                  <a:lnTo>
                    <a:pt x="1181" y="36805"/>
                  </a:lnTo>
                  <a:lnTo>
                    <a:pt x="1079" y="37524"/>
                  </a:lnTo>
                  <a:lnTo>
                    <a:pt x="976" y="38256"/>
                  </a:lnTo>
                  <a:lnTo>
                    <a:pt x="809" y="39757"/>
                  </a:lnTo>
                  <a:lnTo>
                    <a:pt x="642" y="41271"/>
                  </a:lnTo>
                  <a:lnTo>
                    <a:pt x="514" y="42798"/>
                  </a:lnTo>
                  <a:lnTo>
                    <a:pt x="398" y="44300"/>
                  </a:lnTo>
                  <a:lnTo>
                    <a:pt x="309" y="45776"/>
                  </a:lnTo>
                  <a:lnTo>
                    <a:pt x="219" y="47200"/>
                  </a:lnTo>
                  <a:lnTo>
                    <a:pt x="155" y="48548"/>
                  </a:lnTo>
                  <a:lnTo>
                    <a:pt x="103" y="49818"/>
                  </a:lnTo>
                  <a:lnTo>
                    <a:pt x="65" y="50973"/>
                  </a:lnTo>
                  <a:lnTo>
                    <a:pt x="13" y="52885"/>
                  </a:lnTo>
                  <a:lnTo>
                    <a:pt x="1" y="54143"/>
                  </a:lnTo>
                  <a:lnTo>
                    <a:pt x="1" y="54592"/>
                  </a:lnTo>
                  <a:lnTo>
                    <a:pt x="96402" y="54592"/>
                  </a:lnTo>
                  <a:lnTo>
                    <a:pt x="96402" y="54143"/>
                  </a:lnTo>
                  <a:lnTo>
                    <a:pt x="96376" y="52885"/>
                  </a:lnTo>
                  <a:lnTo>
                    <a:pt x="96338" y="50973"/>
                  </a:lnTo>
                  <a:lnTo>
                    <a:pt x="96287" y="49818"/>
                  </a:lnTo>
                  <a:lnTo>
                    <a:pt x="96235" y="48548"/>
                  </a:lnTo>
                  <a:lnTo>
                    <a:pt x="96171" y="47200"/>
                  </a:lnTo>
                  <a:lnTo>
                    <a:pt x="96094" y="45776"/>
                  </a:lnTo>
                  <a:lnTo>
                    <a:pt x="96004" y="44300"/>
                  </a:lnTo>
                  <a:lnTo>
                    <a:pt x="95889" y="42798"/>
                  </a:lnTo>
                  <a:lnTo>
                    <a:pt x="95748" y="41271"/>
                  </a:lnTo>
                  <a:lnTo>
                    <a:pt x="95594" y="39757"/>
                  </a:lnTo>
                  <a:lnTo>
                    <a:pt x="95414" y="38256"/>
                  </a:lnTo>
                  <a:lnTo>
                    <a:pt x="95324" y="37524"/>
                  </a:lnTo>
                  <a:lnTo>
                    <a:pt x="95221" y="36805"/>
                  </a:lnTo>
                  <a:lnTo>
                    <a:pt x="95144" y="36356"/>
                  </a:lnTo>
                  <a:lnTo>
                    <a:pt x="95067" y="35933"/>
                  </a:lnTo>
                  <a:lnTo>
                    <a:pt x="94978" y="35496"/>
                  </a:lnTo>
                  <a:lnTo>
                    <a:pt x="94875" y="35086"/>
                  </a:lnTo>
                  <a:lnTo>
                    <a:pt x="94759" y="34675"/>
                  </a:lnTo>
                  <a:lnTo>
                    <a:pt x="94644" y="34277"/>
                  </a:lnTo>
                  <a:lnTo>
                    <a:pt x="94516" y="33892"/>
                  </a:lnTo>
                  <a:lnTo>
                    <a:pt x="94387" y="33507"/>
                  </a:lnTo>
                  <a:lnTo>
                    <a:pt x="94246" y="33122"/>
                  </a:lnTo>
                  <a:lnTo>
                    <a:pt x="94092" y="32763"/>
                  </a:lnTo>
                  <a:lnTo>
                    <a:pt x="93938" y="32404"/>
                  </a:lnTo>
                  <a:lnTo>
                    <a:pt x="93771" y="32044"/>
                  </a:lnTo>
                  <a:lnTo>
                    <a:pt x="93604" y="31698"/>
                  </a:lnTo>
                  <a:lnTo>
                    <a:pt x="93425" y="31364"/>
                  </a:lnTo>
                  <a:lnTo>
                    <a:pt x="93245" y="31031"/>
                  </a:lnTo>
                  <a:lnTo>
                    <a:pt x="93053" y="30710"/>
                  </a:lnTo>
                  <a:lnTo>
                    <a:pt x="92860" y="30389"/>
                  </a:lnTo>
                  <a:lnTo>
                    <a:pt x="92655" y="30081"/>
                  </a:lnTo>
                  <a:lnTo>
                    <a:pt x="92449" y="29786"/>
                  </a:lnTo>
                  <a:lnTo>
                    <a:pt x="92231" y="29491"/>
                  </a:lnTo>
                  <a:lnTo>
                    <a:pt x="92013" y="29195"/>
                  </a:lnTo>
                  <a:lnTo>
                    <a:pt x="91795" y="28926"/>
                  </a:lnTo>
                  <a:lnTo>
                    <a:pt x="91564" y="28644"/>
                  </a:lnTo>
                  <a:lnTo>
                    <a:pt x="91333" y="28374"/>
                  </a:lnTo>
                  <a:lnTo>
                    <a:pt x="90845" y="27861"/>
                  </a:lnTo>
                  <a:lnTo>
                    <a:pt x="90358" y="27373"/>
                  </a:lnTo>
                  <a:lnTo>
                    <a:pt x="89857" y="26911"/>
                  </a:lnTo>
                  <a:lnTo>
                    <a:pt x="89331" y="26462"/>
                  </a:lnTo>
                  <a:lnTo>
                    <a:pt x="88805" y="26051"/>
                  </a:lnTo>
                  <a:lnTo>
                    <a:pt x="88266" y="25654"/>
                  </a:lnTo>
                  <a:lnTo>
                    <a:pt x="87727" y="25281"/>
                  </a:lnTo>
                  <a:lnTo>
                    <a:pt x="87175" y="24935"/>
                  </a:lnTo>
                  <a:lnTo>
                    <a:pt x="86636" y="24601"/>
                  </a:lnTo>
                  <a:lnTo>
                    <a:pt x="86084" y="24293"/>
                  </a:lnTo>
                  <a:lnTo>
                    <a:pt x="85533" y="24011"/>
                  </a:lnTo>
                  <a:lnTo>
                    <a:pt x="84981" y="23741"/>
                  </a:lnTo>
                  <a:lnTo>
                    <a:pt x="84442" y="23485"/>
                  </a:lnTo>
                  <a:lnTo>
                    <a:pt x="83916" y="23254"/>
                  </a:lnTo>
                  <a:lnTo>
                    <a:pt x="83389" y="23036"/>
                  </a:lnTo>
                  <a:lnTo>
                    <a:pt x="82863" y="22830"/>
                  </a:lnTo>
                  <a:lnTo>
                    <a:pt x="82363" y="22651"/>
                  </a:lnTo>
                  <a:lnTo>
                    <a:pt x="81875" y="22484"/>
                  </a:lnTo>
                  <a:lnTo>
                    <a:pt x="81400" y="22317"/>
                  </a:lnTo>
                  <a:lnTo>
                    <a:pt x="80938" y="22176"/>
                  </a:lnTo>
                  <a:lnTo>
                    <a:pt x="80489" y="22047"/>
                  </a:lnTo>
                  <a:lnTo>
                    <a:pt x="80014" y="21919"/>
                  </a:lnTo>
                  <a:lnTo>
                    <a:pt x="79013" y="21675"/>
                  </a:lnTo>
                  <a:lnTo>
                    <a:pt x="77961" y="21444"/>
                  </a:lnTo>
                  <a:lnTo>
                    <a:pt x="76870" y="21213"/>
                  </a:lnTo>
                  <a:lnTo>
                    <a:pt x="74560" y="20764"/>
                  </a:lnTo>
                  <a:lnTo>
                    <a:pt x="73380" y="20533"/>
                  </a:lnTo>
                  <a:lnTo>
                    <a:pt x="72173" y="20289"/>
                  </a:lnTo>
                  <a:lnTo>
                    <a:pt x="70980" y="20033"/>
                  </a:lnTo>
                  <a:lnTo>
                    <a:pt x="69786" y="19750"/>
                  </a:lnTo>
                  <a:lnTo>
                    <a:pt x="69183" y="19596"/>
                  </a:lnTo>
                  <a:lnTo>
                    <a:pt x="68606" y="19442"/>
                  </a:lnTo>
                  <a:lnTo>
                    <a:pt x="68015" y="19276"/>
                  </a:lnTo>
                  <a:lnTo>
                    <a:pt x="67451" y="19096"/>
                  </a:lnTo>
                  <a:lnTo>
                    <a:pt x="66873" y="18916"/>
                  </a:lnTo>
                  <a:lnTo>
                    <a:pt x="66322" y="18724"/>
                  </a:lnTo>
                  <a:lnTo>
                    <a:pt x="65770" y="18518"/>
                  </a:lnTo>
                  <a:lnTo>
                    <a:pt x="65244" y="18300"/>
                  </a:lnTo>
                  <a:lnTo>
                    <a:pt x="64717" y="18069"/>
                  </a:lnTo>
                  <a:lnTo>
                    <a:pt x="64204" y="17838"/>
                  </a:lnTo>
                  <a:lnTo>
                    <a:pt x="63716" y="17582"/>
                  </a:lnTo>
                  <a:lnTo>
                    <a:pt x="63242" y="17325"/>
                  </a:lnTo>
                  <a:lnTo>
                    <a:pt x="63011" y="17184"/>
                  </a:lnTo>
                  <a:lnTo>
                    <a:pt x="62780" y="17017"/>
                  </a:lnTo>
                  <a:lnTo>
                    <a:pt x="62574" y="16837"/>
                  </a:lnTo>
                  <a:lnTo>
                    <a:pt x="62369" y="16658"/>
                  </a:lnTo>
                  <a:lnTo>
                    <a:pt x="62164" y="16452"/>
                  </a:lnTo>
                  <a:lnTo>
                    <a:pt x="61971" y="16221"/>
                  </a:lnTo>
                  <a:lnTo>
                    <a:pt x="61791" y="15990"/>
                  </a:lnTo>
                  <a:lnTo>
                    <a:pt x="61612" y="15746"/>
                  </a:lnTo>
                  <a:lnTo>
                    <a:pt x="61445" y="15490"/>
                  </a:lnTo>
                  <a:lnTo>
                    <a:pt x="61291" y="15220"/>
                  </a:lnTo>
                  <a:lnTo>
                    <a:pt x="61137" y="14938"/>
                  </a:lnTo>
                  <a:lnTo>
                    <a:pt x="60983" y="14656"/>
                  </a:lnTo>
                  <a:lnTo>
                    <a:pt x="60842" y="14348"/>
                  </a:lnTo>
                  <a:lnTo>
                    <a:pt x="60714" y="14040"/>
                  </a:lnTo>
                  <a:lnTo>
                    <a:pt x="60585" y="13719"/>
                  </a:lnTo>
                  <a:lnTo>
                    <a:pt x="60457" y="13398"/>
                  </a:lnTo>
                  <a:lnTo>
                    <a:pt x="60341" y="13064"/>
                  </a:lnTo>
                  <a:lnTo>
                    <a:pt x="60239" y="12731"/>
                  </a:lnTo>
                  <a:lnTo>
                    <a:pt x="60033" y="12025"/>
                  </a:lnTo>
                  <a:lnTo>
                    <a:pt x="59854" y="11306"/>
                  </a:lnTo>
                  <a:lnTo>
                    <a:pt x="59700" y="10575"/>
                  </a:lnTo>
                  <a:lnTo>
                    <a:pt x="59559" y="9830"/>
                  </a:lnTo>
                  <a:lnTo>
                    <a:pt x="59443" y="9073"/>
                  </a:lnTo>
                  <a:lnTo>
                    <a:pt x="59340" y="8329"/>
                  </a:lnTo>
                  <a:lnTo>
                    <a:pt x="59251" y="7585"/>
                  </a:lnTo>
                  <a:lnTo>
                    <a:pt x="59174" y="6840"/>
                  </a:lnTo>
                  <a:lnTo>
                    <a:pt x="59109" y="6109"/>
                  </a:lnTo>
                  <a:lnTo>
                    <a:pt x="59071" y="5403"/>
                  </a:lnTo>
                  <a:lnTo>
                    <a:pt x="59032" y="4723"/>
                  </a:lnTo>
                  <a:lnTo>
                    <a:pt x="59007" y="4068"/>
                  </a:lnTo>
                  <a:lnTo>
                    <a:pt x="58981" y="3440"/>
                  </a:lnTo>
                  <a:lnTo>
                    <a:pt x="58968" y="2297"/>
                  </a:lnTo>
                  <a:lnTo>
                    <a:pt x="58981" y="1348"/>
                  </a:lnTo>
                  <a:lnTo>
                    <a:pt x="58994" y="629"/>
                  </a:lnTo>
                  <a:lnTo>
                    <a:pt x="59020" y="0"/>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9" name="Google Shape;139;p2">
              <a:extLst>
                <a:ext uri="{FF2B5EF4-FFF2-40B4-BE49-F238E27FC236}">
                  <a16:creationId xmlns:a16="http://schemas.microsoft.com/office/drawing/2014/main" id="{CF40E697-F676-5562-5F7C-EB45F2198E58}"/>
                </a:ext>
              </a:extLst>
            </p:cNvPr>
            <p:cNvSpPr/>
            <p:nvPr/>
          </p:nvSpPr>
          <p:spPr>
            <a:xfrm>
              <a:off x="3986425" y="2606125"/>
              <a:ext cx="2410075" cy="1364800"/>
            </a:xfrm>
            <a:custGeom>
              <a:avLst/>
              <a:gdLst/>
              <a:ahLst/>
              <a:cxnLst/>
              <a:rect l="l" t="t" r="r" b="b"/>
              <a:pathLst>
                <a:path w="96403" h="54592" fill="none" extrusionOk="0">
                  <a:moveTo>
                    <a:pt x="95221" y="36805"/>
                  </a:moveTo>
                  <a:lnTo>
                    <a:pt x="95221" y="36805"/>
                  </a:lnTo>
                  <a:lnTo>
                    <a:pt x="95144" y="36356"/>
                  </a:lnTo>
                  <a:lnTo>
                    <a:pt x="95067" y="35933"/>
                  </a:lnTo>
                  <a:lnTo>
                    <a:pt x="94978" y="35496"/>
                  </a:lnTo>
                  <a:lnTo>
                    <a:pt x="94875" y="35086"/>
                  </a:lnTo>
                  <a:lnTo>
                    <a:pt x="94759" y="34675"/>
                  </a:lnTo>
                  <a:lnTo>
                    <a:pt x="94644" y="34277"/>
                  </a:lnTo>
                  <a:lnTo>
                    <a:pt x="94516" y="33892"/>
                  </a:lnTo>
                  <a:lnTo>
                    <a:pt x="94387" y="33507"/>
                  </a:lnTo>
                  <a:lnTo>
                    <a:pt x="94246" y="33122"/>
                  </a:lnTo>
                  <a:lnTo>
                    <a:pt x="94092" y="32763"/>
                  </a:lnTo>
                  <a:lnTo>
                    <a:pt x="93938" y="32404"/>
                  </a:lnTo>
                  <a:lnTo>
                    <a:pt x="93771" y="32044"/>
                  </a:lnTo>
                  <a:lnTo>
                    <a:pt x="93604" y="31698"/>
                  </a:lnTo>
                  <a:lnTo>
                    <a:pt x="93425" y="31364"/>
                  </a:lnTo>
                  <a:lnTo>
                    <a:pt x="93245" y="31031"/>
                  </a:lnTo>
                  <a:lnTo>
                    <a:pt x="93053" y="30710"/>
                  </a:lnTo>
                  <a:lnTo>
                    <a:pt x="92860" y="30389"/>
                  </a:lnTo>
                  <a:lnTo>
                    <a:pt x="92655" y="30081"/>
                  </a:lnTo>
                  <a:lnTo>
                    <a:pt x="92449" y="29786"/>
                  </a:lnTo>
                  <a:lnTo>
                    <a:pt x="92231" y="29491"/>
                  </a:lnTo>
                  <a:lnTo>
                    <a:pt x="92013" y="29195"/>
                  </a:lnTo>
                  <a:lnTo>
                    <a:pt x="91795" y="28926"/>
                  </a:lnTo>
                  <a:lnTo>
                    <a:pt x="91564" y="28644"/>
                  </a:lnTo>
                  <a:lnTo>
                    <a:pt x="91333" y="28374"/>
                  </a:lnTo>
                  <a:lnTo>
                    <a:pt x="90845" y="27861"/>
                  </a:lnTo>
                  <a:lnTo>
                    <a:pt x="90358" y="27373"/>
                  </a:lnTo>
                  <a:lnTo>
                    <a:pt x="89857" y="26911"/>
                  </a:lnTo>
                  <a:lnTo>
                    <a:pt x="89331" y="26462"/>
                  </a:lnTo>
                  <a:lnTo>
                    <a:pt x="88805" y="26051"/>
                  </a:lnTo>
                  <a:lnTo>
                    <a:pt x="88266" y="25654"/>
                  </a:lnTo>
                  <a:lnTo>
                    <a:pt x="87727" y="25281"/>
                  </a:lnTo>
                  <a:lnTo>
                    <a:pt x="87175" y="24935"/>
                  </a:lnTo>
                  <a:lnTo>
                    <a:pt x="86636" y="24601"/>
                  </a:lnTo>
                  <a:lnTo>
                    <a:pt x="86084" y="24293"/>
                  </a:lnTo>
                  <a:lnTo>
                    <a:pt x="85533" y="24011"/>
                  </a:lnTo>
                  <a:lnTo>
                    <a:pt x="84981" y="23741"/>
                  </a:lnTo>
                  <a:lnTo>
                    <a:pt x="84442" y="23485"/>
                  </a:lnTo>
                  <a:lnTo>
                    <a:pt x="83916" y="23254"/>
                  </a:lnTo>
                  <a:lnTo>
                    <a:pt x="83389" y="23036"/>
                  </a:lnTo>
                  <a:lnTo>
                    <a:pt x="82863" y="22830"/>
                  </a:lnTo>
                  <a:lnTo>
                    <a:pt x="82363" y="22651"/>
                  </a:lnTo>
                  <a:lnTo>
                    <a:pt x="81875" y="22484"/>
                  </a:lnTo>
                  <a:lnTo>
                    <a:pt x="81400" y="22317"/>
                  </a:lnTo>
                  <a:lnTo>
                    <a:pt x="80938" y="22176"/>
                  </a:lnTo>
                  <a:lnTo>
                    <a:pt x="80938" y="22176"/>
                  </a:lnTo>
                  <a:lnTo>
                    <a:pt x="80489" y="22047"/>
                  </a:lnTo>
                  <a:lnTo>
                    <a:pt x="80014" y="21919"/>
                  </a:lnTo>
                  <a:lnTo>
                    <a:pt x="79013" y="21675"/>
                  </a:lnTo>
                  <a:lnTo>
                    <a:pt x="77961" y="21444"/>
                  </a:lnTo>
                  <a:lnTo>
                    <a:pt x="76870" y="21213"/>
                  </a:lnTo>
                  <a:lnTo>
                    <a:pt x="74560" y="20764"/>
                  </a:lnTo>
                  <a:lnTo>
                    <a:pt x="73380" y="20533"/>
                  </a:lnTo>
                  <a:lnTo>
                    <a:pt x="72173" y="20289"/>
                  </a:lnTo>
                  <a:lnTo>
                    <a:pt x="70980" y="20033"/>
                  </a:lnTo>
                  <a:lnTo>
                    <a:pt x="69786" y="19750"/>
                  </a:lnTo>
                  <a:lnTo>
                    <a:pt x="69183" y="19596"/>
                  </a:lnTo>
                  <a:lnTo>
                    <a:pt x="68606" y="19442"/>
                  </a:lnTo>
                  <a:lnTo>
                    <a:pt x="68015" y="19276"/>
                  </a:lnTo>
                  <a:lnTo>
                    <a:pt x="67451" y="19096"/>
                  </a:lnTo>
                  <a:lnTo>
                    <a:pt x="66873" y="18916"/>
                  </a:lnTo>
                  <a:lnTo>
                    <a:pt x="66322" y="18724"/>
                  </a:lnTo>
                  <a:lnTo>
                    <a:pt x="65770" y="18518"/>
                  </a:lnTo>
                  <a:lnTo>
                    <a:pt x="65244" y="18300"/>
                  </a:lnTo>
                  <a:lnTo>
                    <a:pt x="64717" y="18069"/>
                  </a:lnTo>
                  <a:lnTo>
                    <a:pt x="64204" y="17838"/>
                  </a:lnTo>
                  <a:lnTo>
                    <a:pt x="63716" y="17582"/>
                  </a:lnTo>
                  <a:lnTo>
                    <a:pt x="63242" y="17325"/>
                  </a:lnTo>
                  <a:lnTo>
                    <a:pt x="63242" y="17325"/>
                  </a:lnTo>
                  <a:lnTo>
                    <a:pt x="63011" y="17184"/>
                  </a:lnTo>
                  <a:lnTo>
                    <a:pt x="62780" y="17017"/>
                  </a:lnTo>
                  <a:lnTo>
                    <a:pt x="62574" y="16837"/>
                  </a:lnTo>
                  <a:lnTo>
                    <a:pt x="62369" y="16658"/>
                  </a:lnTo>
                  <a:lnTo>
                    <a:pt x="62164" y="16452"/>
                  </a:lnTo>
                  <a:lnTo>
                    <a:pt x="61971" y="16221"/>
                  </a:lnTo>
                  <a:lnTo>
                    <a:pt x="61791" y="15990"/>
                  </a:lnTo>
                  <a:lnTo>
                    <a:pt x="61612" y="15746"/>
                  </a:lnTo>
                  <a:lnTo>
                    <a:pt x="61445" y="15490"/>
                  </a:lnTo>
                  <a:lnTo>
                    <a:pt x="61291" y="15220"/>
                  </a:lnTo>
                  <a:lnTo>
                    <a:pt x="61137" y="14938"/>
                  </a:lnTo>
                  <a:lnTo>
                    <a:pt x="60983" y="14656"/>
                  </a:lnTo>
                  <a:lnTo>
                    <a:pt x="60842" y="14348"/>
                  </a:lnTo>
                  <a:lnTo>
                    <a:pt x="60714" y="14040"/>
                  </a:lnTo>
                  <a:lnTo>
                    <a:pt x="60585" y="13719"/>
                  </a:lnTo>
                  <a:lnTo>
                    <a:pt x="60457" y="13398"/>
                  </a:lnTo>
                  <a:lnTo>
                    <a:pt x="60341" y="13064"/>
                  </a:lnTo>
                  <a:lnTo>
                    <a:pt x="60239" y="12731"/>
                  </a:lnTo>
                  <a:lnTo>
                    <a:pt x="60033" y="12025"/>
                  </a:lnTo>
                  <a:lnTo>
                    <a:pt x="59854" y="11306"/>
                  </a:lnTo>
                  <a:lnTo>
                    <a:pt x="59700" y="10575"/>
                  </a:lnTo>
                  <a:lnTo>
                    <a:pt x="59559" y="9830"/>
                  </a:lnTo>
                  <a:lnTo>
                    <a:pt x="59443" y="9073"/>
                  </a:lnTo>
                  <a:lnTo>
                    <a:pt x="59340" y="8329"/>
                  </a:lnTo>
                  <a:lnTo>
                    <a:pt x="59251" y="7585"/>
                  </a:lnTo>
                  <a:lnTo>
                    <a:pt x="59174" y="6840"/>
                  </a:lnTo>
                  <a:lnTo>
                    <a:pt x="59109" y="6109"/>
                  </a:lnTo>
                  <a:lnTo>
                    <a:pt x="59071" y="5403"/>
                  </a:lnTo>
                  <a:lnTo>
                    <a:pt x="59032" y="4723"/>
                  </a:lnTo>
                  <a:lnTo>
                    <a:pt x="59007" y="4068"/>
                  </a:lnTo>
                  <a:lnTo>
                    <a:pt x="58981" y="3440"/>
                  </a:lnTo>
                  <a:lnTo>
                    <a:pt x="58968" y="2297"/>
                  </a:lnTo>
                  <a:lnTo>
                    <a:pt x="58981" y="1348"/>
                  </a:lnTo>
                  <a:lnTo>
                    <a:pt x="58994" y="629"/>
                  </a:lnTo>
                  <a:lnTo>
                    <a:pt x="59020" y="0"/>
                  </a:lnTo>
                  <a:lnTo>
                    <a:pt x="48201" y="0"/>
                  </a:lnTo>
                  <a:lnTo>
                    <a:pt x="37383" y="0"/>
                  </a:lnTo>
                  <a:lnTo>
                    <a:pt x="37383" y="0"/>
                  </a:lnTo>
                  <a:lnTo>
                    <a:pt x="37409" y="629"/>
                  </a:lnTo>
                  <a:lnTo>
                    <a:pt x="37422" y="1348"/>
                  </a:lnTo>
                  <a:lnTo>
                    <a:pt x="37422" y="2297"/>
                  </a:lnTo>
                  <a:lnTo>
                    <a:pt x="37409" y="3440"/>
                  </a:lnTo>
                  <a:lnTo>
                    <a:pt x="37396" y="4068"/>
                  </a:lnTo>
                  <a:lnTo>
                    <a:pt x="37370" y="4723"/>
                  </a:lnTo>
                  <a:lnTo>
                    <a:pt x="37332" y="5403"/>
                  </a:lnTo>
                  <a:lnTo>
                    <a:pt x="37280" y="6109"/>
                  </a:lnTo>
                  <a:lnTo>
                    <a:pt x="37229" y="6840"/>
                  </a:lnTo>
                  <a:lnTo>
                    <a:pt x="37152" y="7585"/>
                  </a:lnTo>
                  <a:lnTo>
                    <a:pt x="37062" y="8329"/>
                  </a:lnTo>
                  <a:lnTo>
                    <a:pt x="36960" y="9073"/>
                  </a:lnTo>
                  <a:lnTo>
                    <a:pt x="36831" y="9830"/>
                  </a:lnTo>
                  <a:lnTo>
                    <a:pt x="36703" y="10575"/>
                  </a:lnTo>
                  <a:lnTo>
                    <a:pt x="36536" y="11306"/>
                  </a:lnTo>
                  <a:lnTo>
                    <a:pt x="36357" y="12025"/>
                  </a:lnTo>
                  <a:lnTo>
                    <a:pt x="36164" y="12731"/>
                  </a:lnTo>
                  <a:lnTo>
                    <a:pt x="36049" y="13064"/>
                  </a:lnTo>
                  <a:lnTo>
                    <a:pt x="35933" y="13398"/>
                  </a:lnTo>
                  <a:lnTo>
                    <a:pt x="35818" y="13719"/>
                  </a:lnTo>
                  <a:lnTo>
                    <a:pt x="35689" y="14040"/>
                  </a:lnTo>
                  <a:lnTo>
                    <a:pt x="35548" y="14348"/>
                  </a:lnTo>
                  <a:lnTo>
                    <a:pt x="35407" y="14656"/>
                  </a:lnTo>
                  <a:lnTo>
                    <a:pt x="35266" y="14938"/>
                  </a:lnTo>
                  <a:lnTo>
                    <a:pt x="35112" y="15220"/>
                  </a:lnTo>
                  <a:lnTo>
                    <a:pt x="34945" y="15490"/>
                  </a:lnTo>
                  <a:lnTo>
                    <a:pt x="34778" y="15746"/>
                  </a:lnTo>
                  <a:lnTo>
                    <a:pt x="34598" y="15990"/>
                  </a:lnTo>
                  <a:lnTo>
                    <a:pt x="34419" y="16221"/>
                  </a:lnTo>
                  <a:lnTo>
                    <a:pt x="34226" y="16452"/>
                  </a:lnTo>
                  <a:lnTo>
                    <a:pt x="34034" y="16658"/>
                  </a:lnTo>
                  <a:lnTo>
                    <a:pt x="33828" y="16837"/>
                  </a:lnTo>
                  <a:lnTo>
                    <a:pt x="33610" y="17017"/>
                  </a:lnTo>
                  <a:lnTo>
                    <a:pt x="33392" y="17184"/>
                  </a:lnTo>
                  <a:lnTo>
                    <a:pt x="33161" y="17325"/>
                  </a:lnTo>
                  <a:lnTo>
                    <a:pt x="33161" y="17325"/>
                  </a:lnTo>
                  <a:lnTo>
                    <a:pt x="32686" y="17582"/>
                  </a:lnTo>
                  <a:lnTo>
                    <a:pt x="32186" y="17838"/>
                  </a:lnTo>
                  <a:lnTo>
                    <a:pt x="31672" y="18069"/>
                  </a:lnTo>
                  <a:lnTo>
                    <a:pt x="31159" y="18300"/>
                  </a:lnTo>
                  <a:lnTo>
                    <a:pt x="30620" y="18518"/>
                  </a:lnTo>
                  <a:lnTo>
                    <a:pt x="30081" y="18724"/>
                  </a:lnTo>
                  <a:lnTo>
                    <a:pt x="29517" y="18916"/>
                  </a:lnTo>
                  <a:lnTo>
                    <a:pt x="28952" y="19096"/>
                  </a:lnTo>
                  <a:lnTo>
                    <a:pt x="28374" y="19276"/>
                  </a:lnTo>
                  <a:lnTo>
                    <a:pt x="27797" y="19442"/>
                  </a:lnTo>
                  <a:lnTo>
                    <a:pt x="27207" y="19596"/>
                  </a:lnTo>
                  <a:lnTo>
                    <a:pt x="26616" y="19750"/>
                  </a:lnTo>
                  <a:lnTo>
                    <a:pt x="25423" y="20033"/>
                  </a:lnTo>
                  <a:lnTo>
                    <a:pt x="24216" y="20289"/>
                  </a:lnTo>
                  <a:lnTo>
                    <a:pt x="23023" y="20533"/>
                  </a:lnTo>
                  <a:lnTo>
                    <a:pt x="21842" y="20764"/>
                  </a:lnTo>
                  <a:lnTo>
                    <a:pt x="19532" y="21213"/>
                  </a:lnTo>
                  <a:lnTo>
                    <a:pt x="18429" y="21444"/>
                  </a:lnTo>
                  <a:lnTo>
                    <a:pt x="17389" y="21675"/>
                  </a:lnTo>
                  <a:lnTo>
                    <a:pt x="16388" y="21919"/>
                  </a:lnTo>
                  <a:lnTo>
                    <a:pt x="15914" y="22047"/>
                  </a:lnTo>
                  <a:lnTo>
                    <a:pt x="15464" y="22176"/>
                  </a:lnTo>
                  <a:lnTo>
                    <a:pt x="15464" y="22176"/>
                  </a:lnTo>
                  <a:lnTo>
                    <a:pt x="15002" y="22317"/>
                  </a:lnTo>
                  <a:lnTo>
                    <a:pt x="14528" y="22484"/>
                  </a:lnTo>
                  <a:lnTo>
                    <a:pt x="14040" y="22651"/>
                  </a:lnTo>
                  <a:lnTo>
                    <a:pt x="13527" y="22830"/>
                  </a:lnTo>
                  <a:lnTo>
                    <a:pt x="13013" y="23036"/>
                  </a:lnTo>
                  <a:lnTo>
                    <a:pt x="12487" y="23254"/>
                  </a:lnTo>
                  <a:lnTo>
                    <a:pt x="11961" y="23485"/>
                  </a:lnTo>
                  <a:lnTo>
                    <a:pt x="11409" y="23741"/>
                  </a:lnTo>
                  <a:lnTo>
                    <a:pt x="10870" y="24011"/>
                  </a:lnTo>
                  <a:lnTo>
                    <a:pt x="10318" y="24293"/>
                  </a:lnTo>
                  <a:lnTo>
                    <a:pt x="9767" y="24601"/>
                  </a:lnTo>
                  <a:lnTo>
                    <a:pt x="9215" y="24935"/>
                  </a:lnTo>
                  <a:lnTo>
                    <a:pt x="8676" y="25281"/>
                  </a:lnTo>
                  <a:lnTo>
                    <a:pt x="8137" y="25654"/>
                  </a:lnTo>
                  <a:lnTo>
                    <a:pt x="7598" y="26051"/>
                  </a:lnTo>
                  <a:lnTo>
                    <a:pt x="7072" y="26462"/>
                  </a:lnTo>
                  <a:lnTo>
                    <a:pt x="6545" y="26911"/>
                  </a:lnTo>
                  <a:lnTo>
                    <a:pt x="6045" y="27373"/>
                  </a:lnTo>
                  <a:lnTo>
                    <a:pt x="5545" y="27861"/>
                  </a:lnTo>
                  <a:lnTo>
                    <a:pt x="5070" y="28374"/>
                  </a:lnTo>
                  <a:lnTo>
                    <a:pt x="4839" y="28644"/>
                  </a:lnTo>
                  <a:lnTo>
                    <a:pt x="4608" y="28926"/>
                  </a:lnTo>
                  <a:lnTo>
                    <a:pt x="4390" y="29195"/>
                  </a:lnTo>
                  <a:lnTo>
                    <a:pt x="4171" y="29491"/>
                  </a:lnTo>
                  <a:lnTo>
                    <a:pt x="3953" y="29786"/>
                  </a:lnTo>
                  <a:lnTo>
                    <a:pt x="3748" y="30081"/>
                  </a:lnTo>
                  <a:lnTo>
                    <a:pt x="3543" y="30389"/>
                  </a:lnTo>
                  <a:lnTo>
                    <a:pt x="3350" y="30710"/>
                  </a:lnTo>
                  <a:lnTo>
                    <a:pt x="3158" y="31031"/>
                  </a:lnTo>
                  <a:lnTo>
                    <a:pt x="2965" y="31364"/>
                  </a:lnTo>
                  <a:lnTo>
                    <a:pt x="2798" y="31698"/>
                  </a:lnTo>
                  <a:lnTo>
                    <a:pt x="2619" y="32044"/>
                  </a:lnTo>
                  <a:lnTo>
                    <a:pt x="2465" y="32404"/>
                  </a:lnTo>
                  <a:lnTo>
                    <a:pt x="2298" y="32763"/>
                  </a:lnTo>
                  <a:lnTo>
                    <a:pt x="2157" y="33122"/>
                  </a:lnTo>
                  <a:lnTo>
                    <a:pt x="2015" y="33507"/>
                  </a:lnTo>
                  <a:lnTo>
                    <a:pt x="1874" y="33892"/>
                  </a:lnTo>
                  <a:lnTo>
                    <a:pt x="1759" y="34277"/>
                  </a:lnTo>
                  <a:lnTo>
                    <a:pt x="1630" y="34675"/>
                  </a:lnTo>
                  <a:lnTo>
                    <a:pt x="1528" y="35086"/>
                  </a:lnTo>
                  <a:lnTo>
                    <a:pt x="1425" y="35496"/>
                  </a:lnTo>
                  <a:lnTo>
                    <a:pt x="1335" y="35933"/>
                  </a:lnTo>
                  <a:lnTo>
                    <a:pt x="1258" y="36356"/>
                  </a:lnTo>
                  <a:lnTo>
                    <a:pt x="1181" y="36805"/>
                  </a:lnTo>
                  <a:lnTo>
                    <a:pt x="1181" y="36805"/>
                  </a:lnTo>
                  <a:lnTo>
                    <a:pt x="1079" y="37524"/>
                  </a:lnTo>
                  <a:lnTo>
                    <a:pt x="976" y="38256"/>
                  </a:lnTo>
                  <a:lnTo>
                    <a:pt x="809" y="39757"/>
                  </a:lnTo>
                  <a:lnTo>
                    <a:pt x="642" y="41271"/>
                  </a:lnTo>
                  <a:lnTo>
                    <a:pt x="514" y="42798"/>
                  </a:lnTo>
                  <a:lnTo>
                    <a:pt x="398" y="44300"/>
                  </a:lnTo>
                  <a:lnTo>
                    <a:pt x="309" y="45776"/>
                  </a:lnTo>
                  <a:lnTo>
                    <a:pt x="219" y="47200"/>
                  </a:lnTo>
                  <a:lnTo>
                    <a:pt x="155" y="48548"/>
                  </a:lnTo>
                  <a:lnTo>
                    <a:pt x="103" y="49818"/>
                  </a:lnTo>
                  <a:lnTo>
                    <a:pt x="65" y="50973"/>
                  </a:lnTo>
                  <a:lnTo>
                    <a:pt x="13" y="52885"/>
                  </a:lnTo>
                  <a:lnTo>
                    <a:pt x="1" y="54143"/>
                  </a:lnTo>
                  <a:lnTo>
                    <a:pt x="1" y="54592"/>
                  </a:lnTo>
                  <a:lnTo>
                    <a:pt x="48201" y="54592"/>
                  </a:lnTo>
                  <a:lnTo>
                    <a:pt x="96402" y="54592"/>
                  </a:lnTo>
                  <a:lnTo>
                    <a:pt x="96402" y="54592"/>
                  </a:lnTo>
                  <a:lnTo>
                    <a:pt x="96402" y="54143"/>
                  </a:lnTo>
                  <a:lnTo>
                    <a:pt x="96376" y="52885"/>
                  </a:lnTo>
                  <a:lnTo>
                    <a:pt x="96338" y="50973"/>
                  </a:lnTo>
                  <a:lnTo>
                    <a:pt x="96287" y="49818"/>
                  </a:lnTo>
                  <a:lnTo>
                    <a:pt x="96235" y="48548"/>
                  </a:lnTo>
                  <a:lnTo>
                    <a:pt x="96171" y="47200"/>
                  </a:lnTo>
                  <a:lnTo>
                    <a:pt x="96094" y="45776"/>
                  </a:lnTo>
                  <a:lnTo>
                    <a:pt x="96004" y="44300"/>
                  </a:lnTo>
                  <a:lnTo>
                    <a:pt x="95889" y="42798"/>
                  </a:lnTo>
                  <a:lnTo>
                    <a:pt x="95748" y="41271"/>
                  </a:lnTo>
                  <a:lnTo>
                    <a:pt x="95594" y="39757"/>
                  </a:lnTo>
                  <a:lnTo>
                    <a:pt x="95414" y="38256"/>
                  </a:lnTo>
                  <a:lnTo>
                    <a:pt x="95324" y="37524"/>
                  </a:lnTo>
                  <a:lnTo>
                    <a:pt x="95221" y="36805"/>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0" name="Google Shape;140;p2">
              <a:extLst>
                <a:ext uri="{FF2B5EF4-FFF2-40B4-BE49-F238E27FC236}">
                  <a16:creationId xmlns:a16="http://schemas.microsoft.com/office/drawing/2014/main" id="{924F0F86-FF2D-5DF5-00C7-F4A25BA8E4E5}"/>
                </a:ext>
              </a:extLst>
            </p:cNvPr>
            <p:cNvSpPr/>
            <p:nvPr/>
          </p:nvSpPr>
          <p:spPr>
            <a:xfrm>
              <a:off x="4898200" y="2606125"/>
              <a:ext cx="564700" cy="293900"/>
            </a:xfrm>
            <a:custGeom>
              <a:avLst/>
              <a:gdLst/>
              <a:ahLst/>
              <a:cxnLst/>
              <a:rect l="l" t="t" r="r" b="b"/>
              <a:pathLst>
                <a:path w="22588" h="11756" extrusionOk="0">
                  <a:moveTo>
                    <a:pt x="951" y="0"/>
                  </a:moveTo>
                  <a:lnTo>
                    <a:pt x="963" y="296"/>
                  </a:lnTo>
                  <a:lnTo>
                    <a:pt x="989" y="1117"/>
                  </a:lnTo>
                  <a:lnTo>
                    <a:pt x="989" y="1681"/>
                  </a:lnTo>
                  <a:lnTo>
                    <a:pt x="989" y="2362"/>
                  </a:lnTo>
                  <a:lnTo>
                    <a:pt x="989" y="3106"/>
                  </a:lnTo>
                  <a:lnTo>
                    <a:pt x="963" y="3940"/>
                  </a:lnTo>
                  <a:lnTo>
                    <a:pt x="925" y="4826"/>
                  </a:lnTo>
                  <a:lnTo>
                    <a:pt x="874" y="5762"/>
                  </a:lnTo>
                  <a:lnTo>
                    <a:pt x="797" y="6738"/>
                  </a:lnTo>
                  <a:lnTo>
                    <a:pt x="694" y="7739"/>
                  </a:lnTo>
                  <a:lnTo>
                    <a:pt x="578" y="8752"/>
                  </a:lnTo>
                  <a:lnTo>
                    <a:pt x="501" y="9253"/>
                  </a:lnTo>
                  <a:lnTo>
                    <a:pt x="412" y="9766"/>
                  </a:lnTo>
                  <a:lnTo>
                    <a:pt x="322" y="10267"/>
                  </a:lnTo>
                  <a:lnTo>
                    <a:pt x="232" y="10767"/>
                  </a:lnTo>
                  <a:lnTo>
                    <a:pt x="116" y="11255"/>
                  </a:lnTo>
                  <a:lnTo>
                    <a:pt x="1" y="11743"/>
                  </a:lnTo>
                  <a:lnTo>
                    <a:pt x="1" y="11755"/>
                  </a:lnTo>
                  <a:lnTo>
                    <a:pt x="566" y="11653"/>
                  </a:lnTo>
                  <a:lnTo>
                    <a:pt x="1156" y="11524"/>
                  </a:lnTo>
                  <a:lnTo>
                    <a:pt x="2414" y="11229"/>
                  </a:lnTo>
                  <a:lnTo>
                    <a:pt x="3774" y="10883"/>
                  </a:lnTo>
                  <a:lnTo>
                    <a:pt x="5211" y="10498"/>
                  </a:lnTo>
                  <a:lnTo>
                    <a:pt x="6700" y="10049"/>
                  </a:lnTo>
                  <a:lnTo>
                    <a:pt x="8253" y="9561"/>
                  </a:lnTo>
                  <a:lnTo>
                    <a:pt x="9035" y="9304"/>
                  </a:lnTo>
                  <a:lnTo>
                    <a:pt x="9818" y="9035"/>
                  </a:lnTo>
                  <a:lnTo>
                    <a:pt x="10614" y="8752"/>
                  </a:lnTo>
                  <a:lnTo>
                    <a:pt x="11410" y="8470"/>
                  </a:lnTo>
                  <a:lnTo>
                    <a:pt x="12192" y="8175"/>
                  </a:lnTo>
                  <a:lnTo>
                    <a:pt x="12988" y="7867"/>
                  </a:lnTo>
                  <a:lnTo>
                    <a:pt x="13771" y="7546"/>
                  </a:lnTo>
                  <a:lnTo>
                    <a:pt x="14541" y="7225"/>
                  </a:lnTo>
                  <a:lnTo>
                    <a:pt x="15311" y="6905"/>
                  </a:lnTo>
                  <a:lnTo>
                    <a:pt x="16068" y="6571"/>
                  </a:lnTo>
                  <a:lnTo>
                    <a:pt x="16812" y="6224"/>
                  </a:lnTo>
                  <a:lnTo>
                    <a:pt x="17544" y="5878"/>
                  </a:lnTo>
                  <a:lnTo>
                    <a:pt x="18250" y="5519"/>
                  </a:lnTo>
                  <a:lnTo>
                    <a:pt x="18942" y="5159"/>
                  </a:lnTo>
                  <a:lnTo>
                    <a:pt x="19610" y="4800"/>
                  </a:lnTo>
                  <a:lnTo>
                    <a:pt x="20251" y="4428"/>
                  </a:lnTo>
                  <a:lnTo>
                    <a:pt x="20867" y="4056"/>
                  </a:lnTo>
                  <a:lnTo>
                    <a:pt x="21458" y="3671"/>
                  </a:lnTo>
                  <a:lnTo>
                    <a:pt x="22022" y="3286"/>
                  </a:lnTo>
                  <a:lnTo>
                    <a:pt x="22549" y="2901"/>
                  </a:lnTo>
                  <a:lnTo>
                    <a:pt x="22549" y="1720"/>
                  </a:lnTo>
                  <a:lnTo>
                    <a:pt x="22549" y="1694"/>
                  </a:lnTo>
                  <a:lnTo>
                    <a:pt x="22561" y="1258"/>
                  </a:lnTo>
                  <a:lnTo>
                    <a:pt x="22561" y="1168"/>
                  </a:lnTo>
                  <a:lnTo>
                    <a:pt x="22561" y="834"/>
                  </a:lnTo>
                  <a:lnTo>
                    <a:pt x="22561" y="757"/>
                  </a:lnTo>
                  <a:lnTo>
                    <a:pt x="22574" y="501"/>
                  </a:lnTo>
                  <a:lnTo>
                    <a:pt x="22574" y="437"/>
                  </a:lnTo>
                  <a:lnTo>
                    <a:pt x="22574" y="244"/>
                  </a:lnTo>
                  <a:lnTo>
                    <a:pt x="22574" y="193"/>
                  </a:lnTo>
                  <a:lnTo>
                    <a:pt x="22587" y="90"/>
                  </a:lnTo>
                  <a:lnTo>
                    <a:pt x="22587" y="0"/>
                  </a:lnTo>
                  <a:close/>
                </a:path>
              </a:pathLst>
            </a:custGeom>
            <a:solidFill>
              <a:srgbClr val="EDB3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 name="Google Shape;141;p2">
              <a:extLst>
                <a:ext uri="{FF2B5EF4-FFF2-40B4-BE49-F238E27FC236}">
                  <a16:creationId xmlns:a16="http://schemas.microsoft.com/office/drawing/2014/main" id="{5C219F92-9A78-037A-26D6-2F9858133854}"/>
                </a:ext>
              </a:extLst>
            </p:cNvPr>
            <p:cNvSpPr/>
            <p:nvPr/>
          </p:nvSpPr>
          <p:spPr>
            <a:xfrm>
              <a:off x="4898200" y="2606125"/>
              <a:ext cx="564700" cy="293900"/>
            </a:xfrm>
            <a:custGeom>
              <a:avLst/>
              <a:gdLst/>
              <a:ahLst/>
              <a:cxnLst/>
              <a:rect l="l" t="t" r="r" b="b"/>
              <a:pathLst>
                <a:path w="22588" h="11756" fill="none" extrusionOk="0">
                  <a:moveTo>
                    <a:pt x="1" y="11743"/>
                  </a:moveTo>
                  <a:lnTo>
                    <a:pt x="1" y="11755"/>
                  </a:lnTo>
                  <a:lnTo>
                    <a:pt x="1" y="11755"/>
                  </a:lnTo>
                  <a:lnTo>
                    <a:pt x="566" y="11653"/>
                  </a:lnTo>
                  <a:lnTo>
                    <a:pt x="1156" y="11524"/>
                  </a:lnTo>
                  <a:lnTo>
                    <a:pt x="2414" y="11229"/>
                  </a:lnTo>
                  <a:lnTo>
                    <a:pt x="3774" y="10883"/>
                  </a:lnTo>
                  <a:lnTo>
                    <a:pt x="5211" y="10498"/>
                  </a:lnTo>
                  <a:lnTo>
                    <a:pt x="6700" y="10049"/>
                  </a:lnTo>
                  <a:lnTo>
                    <a:pt x="8253" y="9561"/>
                  </a:lnTo>
                  <a:lnTo>
                    <a:pt x="9035" y="9304"/>
                  </a:lnTo>
                  <a:lnTo>
                    <a:pt x="9818" y="9035"/>
                  </a:lnTo>
                  <a:lnTo>
                    <a:pt x="10614" y="8752"/>
                  </a:lnTo>
                  <a:lnTo>
                    <a:pt x="11410" y="8470"/>
                  </a:lnTo>
                  <a:lnTo>
                    <a:pt x="12192" y="8175"/>
                  </a:lnTo>
                  <a:lnTo>
                    <a:pt x="12988" y="7867"/>
                  </a:lnTo>
                  <a:lnTo>
                    <a:pt x="13771" y="7546"/>
                  </a:lnTo>
                  <a:lnTo>
                    <a:pt x="14541" y="7225"/>
                  </a:lnTo>
                  <a:lnTo>
                    <a:pt x="15311" y="6905"/>
                  </a:lnTo>
                  <a:lnTo>
                    <a:pt x="16068" y="6571"/>
                  </a:lnTo>
                  <a:lnTo>
                    <a:pt x="16812" y="6224"/>
                  </a:lnTo>
                  <a:lnTo>
                    <a:pt x="17544" y="5878"/>
                  </a:lnTo>
                  <a:lnTo>
                    <a:pt x="18250" y="5519"/>
                  </a:lnTo>
                  <a:lnTo>
                    <a:pt x="18942" y="5159"/>
                  </a:lnTo>
                  <a:lnTo>
                    <a:pt x="19610" y="4800"/>
                  </a:lnTo>
                  <a:lnTo>
                    <a:pt x="20251" y="4428"/>
                  </a:lnTo>
                  <a:lnTo>
                    <a:pt x="20867" y="4056"/>
                  </a:lnTo>
                  <a:lnTo>
                    <a:pt x="21458" y="3671"/>
                  </a:lnTo>
                  <a:lnTo>
                    <a:pt x="22022" y="3286"/>
                  </a:lnTo>
                  <a:lnTo>
                    <a:pt x="22549" y="2901"/>
                  </a:lnTo>
                  <a:lnTo>
                    <a:pt x="22549" y="2901"/>
                  </a:lnTo>
                  <a:lnTo>
                    <a:pt x="22549" y="1720"/>
                  </a:lnTo>
                  <a:lnTo>
                    <a:pt x="22549" y="1720"/>
                  </a:lnTo>
                  <a:lnTo>
                    <a:pt x="22549" y="1694"/>
                  </a:lnTo>
                  <a:lnTo>
                    <a:pt x="22549" y="1694"/>
                  </a:lnTo>
                  <a:lnTo>
                    <a:pt x="22561" y="1258"/>
                  </a:lnTo>
                  <a:lnTo>
                    <a:pt x="22561" y="1258"/>
                  </a:lnTo>
                  <a:lnTo>
                    <a:pt x="22561" y="1168"/>
                  </a:lnTo>
                  <a:lnTo>
                    <a:pt x="22561" y="1168"/>
                  </a:lnTo>
                  <a:lnTo>
                    <a:pt x="22561" y="834"/>
                  </a:lnTo>
                  <a:lnTo>
                    <a:pt x="22561" y="834"/>
                  </a:lnTo>
                  <a:lnTo>
                    <a:pt x="22561" y="757"/>
                  </a:lnTo>
                  <a:lnTo>
                    <a:pt x="22561" y="757"/>
                  </a:lnTo>
                  <a:lnTo>
                    <a:pt x="22574" y="501"/>
                  </a:lnTo>
                  <a:lnTo>
                    <a:pt x="22574" y="501"/>
                  </a:lnTo>
                  <a:lnTo>
                    <a:pt x="22574" y="437"/>
                  </a:lnTo>
                  <a:lnTo>
                    <a:pt x="22574" y="437"/>
                  </a:lnTo>
                  <a:lnTo>
                    <a:pt x="22574" y="244"/>
                  </a:lnTo>
                  <a:lnTo>
                    <a:pt x="22574" y="244"/>
                  </a:lnTo>
                  <a:lnTo>
                    <a:pt x="22574" y="193"/>
                  </a:lnTo>
                  <a:lnTo>
                    <a:pt x="22574" y="193"/>
                  </a:lnTo>
                  <a:lnTo>
                    <a:pt x="22587" y="90"/>
                  </a:lnTo>
                  <a:lnTo>
                    <a:pt x="22587" y="90"/>
                  </a:lnTo>
                  <a:lnTo>
                    <a:pt x="22587" y="0"/>
                  </a:lnTo>
                  <a:lnTo>
                    <a:pt x="11769" y="0"/>
                  </a:lnTo>
                  <a:lnTo>
                    <a:pt x="951" y="0"/>
                  </a:lnTo>
                  <a:lnTo>
                    <a:pt x="951" y="0"/>
                  </a:lnTo>
                  <a:lnTo>
                    <a:pt x="963" y="296"/>
                  </a:lnTo>
                  <a:lnTo>
                    <a:pt x="989" y="1117"/>
                  </a:lnTo>
                  <a:lnTo>
                    <a:pt x="989" y="1681"/>
                  </a:lnTo>
                  <a:lnTo>
                    <a:pt x="989" y="2362"/>
                  </a:lnTo>
                  <a:lnTo>
                    <a:pt x="989" y="3106"/>
                  </a:lnTo>
                  <a:lnTo>
                    <a:pt x="963" y="3940"/>
                  </a:lnTo>
                  <a:lnTo>
                    <a:pt x="925" y="4826"/>
                  </a:lnTo>
                  <a:lnTo>
                    <a:pt x="874" y="5762"/>
                  </a:lnTo>
                  <a:lnTo>
                    <a:pt x="797" y="6738"/>
                  </a:lnTo>
                  <a:lnTo>
                    <a:pt x="694" y="7739"/>
                  </a:lnTo>
                  <a:lnTo>
                    <a:pt x="578" y="8752"/>
                  </a:lnTo>
                  <a:lnTo>
                    <a:pt x="501" y="9253"/>
                  </a:lnTo>
                  <a:lnTo>
                    <a:pt x="412" y="9766"/>
                  </a:lnTo>
                  <a:lnTo>
                    <a:pt x="322" y="10267"/>
                  </a:lnTo>
                  <a:lnTo>
                    <a:pt x="232" y="10767"/>
                  </a:lnTo>
                  <a:lnTo>
                    <a:pt x="116" y="11255"/>
                  </a:lnTo>
                  <a:lnTo>
                    <a:pt x="1" y="11743"/>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2" name="Google Shape;142;p2">
              <a:extLst>
                <a:ext uri="{FF2B5EF4-FFF2-40B4-BE49-F238E27FC236}">
                  <a16:creationId xmlns:a16="http://schemas.microsoft.com/office/drawing/2014/main" id="{AADA6969-A6F5-A1EB-8327-F2D000DD2E88}"/>
                </a:ext>
              </a:extLst>
            </p:cNvPr>
            <p:cNvSpPr/>
            <p:nvPr/>
          </p:nvSpPr>
          <p:spPr>
            <a:xfrm>
              <a:off x="4325850" y="682775"/>
              <a:ext cx="1694625" cy="2076075"/>
            </a:xfrm>
            <a:custGeom>
              <a:avLst/>
              <a:gdLst/>
              <a:ahLst/>
              <a:cxnLst/>
              <a:rect l="l" t="t" r="r" b="b"/>
              <a:pathLst>
                <a:path w="67785" h="83043" extrusionOk="0">
                  <a:moveTo>
                    <a:pt x="33200" y="1"/>
                  </a:move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493" y="17697"/>
                  </a:lnTo>
                  <a:lnTo>
                    <a:pt x="5275" y="18185"/>
                  </a:lnTo>
                  <a:lnTo>
                    <a:pt x="5083" y="18685"/>
                  </a:lnTo>
                  <a:lnTo>
                    <a:pt x="4890" y="19212"/>
                  </a:lnTo>
                  <a:lnTo>
                    <a:pt x="4711" y="19725"/>
                  </a:lnTo>
                  <a:lnTo>
                    <a:pt x="4557" y="20264"/>
                  </a:lnTo>
                  <a:lnTo>
                    <a:pt x="4403" y="20803"/>
                  </a:lnTo>
                  <a:lnTo>
                    <a:pt x="4262" y="21355"/>
                  </a:lnTo>
                  <a:lnTo>
                    <a:pt x="4133" y="21906"/>
                  </a:lnTo>
                  <a:lnTo>
                    <a:pt x="4018" y="22471"/>
                  </a:lnTo>
                  <a:lnTo>
                    <a:pt x="3902" y="23036"/>
                  </a:lnTo>
                  <a:lnTo>
                    <a:pt x="3812" y="23613"/>
                  </a:lnTo>
                  <a:lnTo>
                    <a:pt x="3723" y="24191"/>
                  </a:lnTo>
                  <a:lnTo>
                    <a:pt x="3646" y="24768"/>
                  </a:lnTo>
                  <a:lnTo>
                    <a:pt x="3569" y="25346"/>
                  </a:lnTo>
                  <a:lnTo>
                    <a:pt x="3517" y="25936"/>
                  </a:lnTo>
                  <a:lnTo>
                    <a:pt x="3466" y="26526"/>
                  </a:lnTo>
                  <a:lnTo>
                    <a:pt x="3415" y="27117"/>
                  </a:lnTo>
                  <a:lnTo>
                    <a:pt x="3376" y="27707"/>
                  </a:lnTo>
                  <a:lnTo>
                    <a:pt x="3350" y="28310"/>
                  </a:lnTo>
                  <a:lnTo>
                    <a:pt x="3325" y="29491"/>
                  </a:lnTo>
                  <a:lnTo>
                    <a:pt x="3312" y="30671"/>
                  </a:lnTo>
                  <a:lnTo>
                    <a:pt x="3338" y="31839"/>
                  </a:lnTo>
                  <a:lnTo>
                    <a:pt x="3376" y="32994"/>
                  </a:lnTo>
                  <a:lnTo>
                    <a:pt x="3427" y="34123"/>
                  </a:lnTo>
                  <a:lnTo>
                    <a:pt x="3504" y="35227"/>
                  </a:lnTo>
                  <a:lnTo>
                    <a:pt x="3594" y="36318"/>
                  </a:lnTo>
                  <a:lnTo>
                    <a:pt x="3697" y="37357"/>
                  </a:lnTo>
                  <a:lnTo>
                    <a:pt x="3812" y="38358"/>
                  </a:lnTo>
                  <a:lnTo>
                    <a:pt x="3928" y="39321"/>
                  </a:lnTo>
                  <a:lnTo>
                    <a:pt x="4056" y="40232"/>
                  </a:lnTo>
                  <a:lnTo>
                    <a:pt x="4185" y="41092"/>
                  </a:lnTo>
                  <a:lnTo>
                    <a:pt x="4313" y="41887"/>
                  </a:lnTo>
                  <a:lnTo>
                    <a:pt x="4428" y="42619"/>
                  </a:lnTo>
                  <a:lnTo>
                    <a:pt x="4659" y="43889"/>
                  </a:lnTo>
                  <a:lnTo>
                    <a:pt x="4852" y="44839"/>
                  </a:lnTo>
                  <a:lnTo>
                    <a:pt x="5019" y="45635"/>
                  </a:lnTo>
                  <a:lnTo>
                    <a:pt x="4711" y="45583"/>
                  </a:lnTo>
                  <a:lnTo>
                    <a:pt x="4415" y="45532"/>
                  </a:lnTo>
                  <a:lnTo>
                    <a:pt x="4133" y="45506"/>
                  </a:lnTo>
                  <a:lnTo>
                    <a:pt x="3864" y="45481"/>
                  </a:lnTo>
                  <a:lnTo>
                    <a:pt x="3338" y="45481"/>
                  </a:lnTo>
                  <a:lnTo>
                    <a:pt x="3094" y="45494"/>
                  </a:lnTo>
                  <a:lnTo>
                    <a:pt x="2863" y="45519"/>
                  </a:lnTo>
                  <a:lnTo>
                    <a:pt x="2645" y="45558"/>
                  </a:lnTo>
                  <a:lnTo>
                    <a:pt x="2439" y="45596"/>
                  </a:lnTo>
                  <a:lnTo>
                    <a:pt x="2234" y="45648"/>
                  </a:lnTo>
                  <a:lnTo>
                    <a:pt x="2041" y="45712"/>
                  </a:lnTo>
                  <a:lnTo>
                    <a:pt x="1862" y="45789"/>
                  </a:lnTo>
                  <a:lnTo>
                    <a:pt x="1695" y="45878"/>
                  </a:lnTo>
                  <a:lnTo>
                    <a:pt x="1528" y="45968"/>
                  </a:lnTo>
                  <a:lnTo>
                    <a:pt x="1374" y="46058"/>
                  </a:lnTo>
                  <a:lnTo>
                    <a:pt x="1233" y="46174"/>
                  </a:lnTo>
                  <a:lnTo>
                    <a:pt x="1092" y="46289"/>
                  </a:lnTo>
                  <a:lnTo>
                    <a:pt x="963" y="46405"/>
                  </a:lnTo>
                  <a:lnTo>
                    <a:pt x="848" y="46533"/>
                  </a:lnTo>
                  <a:lnTo>
                    <a:pt x="745" y="46674"/>
                  </a:lnTo>
                  <a:lnTo>
                    <a:pt x="643" y="46815"/>
                  </a:lnTo>
                  <a:lnTo>
                    <a:pt x="553" y="46969"/>
                  </a:lnTo>
                  <a:lnTo>
                    <a:pt x="463" y="47123"/>
                  </a:lnTo>
                  <a:lnTo>
                    <a:pt x="386" y="47290"/>
                  </a:lnTo>
                  <a:lnTo>
                    <a:pt x="309" y="47457"/>
                  </a:lnTo>
                  <a:lnTo>
                    <a:pt x="258" y="47624"/>
                  </a:lnTo>
                  <a:lnTo>
                    <a:pt x="193" y="47803"/>
                  </a:lnTo>
                  <a:lnTo>
                    <a:pt x="142" y="47983"/>
                  </a:lnTo>
                  <a:lnTo>
                    <a:pt x="104" y="48163"/>
                  </a:lnTo>
                  <a:lnTo>
                    <a:pt x="39" y="48548"/>
                  </a:lnTo>
                  <a:lnTo>
                    <a:pt x="14" y="48946"/>
                  </a:lnTo>
                  <a:lnTo>
                    <a:pt x="1" y="49356"/>
                  </a:lnTo>
                  <a:lnTo>
                    <a:pt x="14" y="49767"/>
                  </a:lnTo>
                  <a:lnTo>
                    <a:pt x="39" y="50190"/>
                  </a:lnTo>
                  <a:lnTo>
                    <a:pt x="91" y="50627"/>
                  </a:lnTo>
                  <a:lnTo>
                    <a:pt x="168" y="51050"/>
                  </a:lnTo>
                  <a:lnTo>
                    <a:pt x="258" y="51487"/>
                  </a:lnTo>
                  <a:lnTo>
                    <a:pt x="360" y="51910"/>
                  </a:lnTo>
                  <a:lnTo>
                    <a:pt x="489" y="52333"/>
                  </a:lnTo>
                  <a:lnTo>
                    <a:pt x="630" y="52744"/>
                  </a:lnTo>
                  <a:lnTo>
                    <a:pt x="771" y="53155"/>
                  </a:lnTo>
                  <a:lnTo>
                    <a:pt x="938" y="53540"/>
                  </a:lnTo>
                  <a:lnTo>
                    <a:pt x="1105" y="53925"/>
                  </a:lnTo>
                  <a:lnTo>
                    <a:pt x="1284" y="54284"/>
                  </a:lnTo>
                  <a:lnTo>
                    <a:pt x="1477" y="5463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646" y="61419"/>
                  </a:lnTo>
                  <a:lnTo>
                    <a:pt x="4800" y="61766"/>
                  </a:lnTo>
                  <a:lnTo>
                    <a:pt x="4967" y="62061"/>
                  </a:lnTo>
                  <a:lnTo>
                    <a:pt x="5134" y="62330"/>
                  </a:lnTo>
                  <a:lnTo>
                    <a:pt x="5327" y="62574"/>
                  </a:lnTo>
                  <a:lnTo>
                    <a:pt x="5506" y="62767"/>
                  </a:lnTo>
                  <a:lnTo>
                    <a:pt x="5712" y="62934"/>
                  </a:lnTo>
                  <a:lnTo>
                    <a:pt x="5904" y="63075"/>
                  </a:lnTo>
                  <a:lnTo>
                    <a:pt x="6109" y="63190"/>
                  </a:lnTo>
                  <a:lnTo>
                    <a:pt x="6315" y="63267"/>
                  </a:lnTo>
                  <a:lnTo>
                    <a:pt x="6520" y="63331"/>
                  </a:lnTo>
                  <a:lnTo>
                    <a:pt x="6725" y="63370"/>
                  </a:lnTo>
                  <a:lnTo>
                    <a:pt x="6931" y="63383"/>
                  </a:lnTo>
                  <a:lnTo>
                    <a:pt x="7136" y="63383"/>
                  </a:lnTo>
                  <a:lnTo>
                    <a:pt x="7341" y="63370"/>
                  </a:lnTo>
                  <a:lnTo>
                    <a:pt x="7547" y="63331"/>
                  </a:lnTo>
                  <a:lnTo>
                    <a:pt x="7739" y="63280"/>
                  </a:lnTo>
                  <a:lnTo>
                    <a:pt x="7932" y="63229"/>
                  </a:lnTo>
                  <a:lnTo>
                    <a:pt x="8111" y="63165"/>
                  </a:lnTo>
                  <a:lnTo>
                    <a:pt x="8291" y="63088"/>
                  </a:lnTo>
                  <a:lnTo>
                    <a:pt x="8612" y="62934"/>
                  </a:lnTo>
                  <a:lnTo>
                    <a:pt x="8894" y="62767"/>
                  </a:lnTo>
                  <a:lnTo>
                    <a:pt x="9138" y="62613"/>
                  </a:lnTo>
                  <a:lnTo>
                    <a:pt x="9318" y="62484"/>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1560" y="77255"/>
                  </a:lnTo>
                  <a:lnTo>
                    <a:pt x="22176" y="77807"/>
                  </a:lnTo>
                  <a:lnTo>
                    <a:pt x="22767" y="78320"/>
                  </a:lnTo>
                  <a:lnTo>
                    <a:pt x="23344" y="78795"/>
                  </a:lnTo>
                  <a:lnTo>
                    <a:pt x="23883" y="79244"/>
                  </a:lnTo>
                  <a:lnTo>
                    <a:pt x="24409" y="79655"/>
                  </a:lnTo>
                  <a:lnTo>
                    <a:pt x="24910" y="80040"/>
                  </a:lnTo>
                  <a:lnTo>
                    <a:pt x="25397" y="80386"/>
                  </a:lnTo>
                  <a:lnTo>
                    <a:pt x="25872" y="80707"/>
                  </a:lnTo>
                  <a:lnTo>
                    <a:pt x="26321" y="81002"/>
                  </a:lnTo>
                  <a:lnTo>
                    <a:pt x="26745" y="81272"/>
                  </a:lnTo>
                  <a:lnTo>
                    <a:pt x="27168" y="81516"/>
                  </a:lnTo>
                  <a:lnTo>
                    <a:pt x="27566" y="81747"/>
                  </a:lnTo>
                  <a:lnTo>
                    <a:pt x="27964" y="81939"/>
                  </a:lnTo>
                  <a:lnTo>
                    <a:pt x="28336" y="82119"/>
                  </a:lnTo>
                  <a:lnTo>
                    <a:pt x="28708" y="82273"/>
                  </a:lnTo>
                  <a:lnTo>
                    <a:pt x="29055" y="82414"/>
                  </a:lnTo>
                  <a:lnTo>
                    <a:pt x="29401" y="82530"/>
                  </a:lnTo>
                  <a:lnTo>
                    <a:pt x="29748" y="82645"/>
                  </a:lnTo>
                  <a:lnTo>
                    <a:pt x="30081" y="82735"/>
                  </a:lnTo>
                  <a:lnTo>
                    <a:pt x="30402" y="82799"/>
                  </a:lnTo>
                  <a:lnTo>
                    <a:pt x="30723" y="82863"/>
                  </a:lnTo>
                  <a:lnTo>
                    <a:pt x="31044" y="82915"/>
                  </a:lnTo>
                  <a:lnTo>
                    <a:pt x="31352" y="82953"/>
                  </a:lnTo>
                  <a:lnTo>
                    <a:pt x="31673" y="82992"/>
                  </a:lnTo>
                  <a:lnTo>
                    <a:pt x="31981" y="83004"/>
                  </a:lnTo>
                  <a:lnTo>
                    <a:pt x="32597" y="83030"/>
                  </a:lnTo>
                  <a:lnTo>
                    <a:pt x="33238" y="83043"/>
                  </a:lnTo>
                  <a:lnTo>
                    <a:pt x="34535" y="83043"/>
                  </a:lnTo>
                  <a:lnTo>
                    <a:pt x="35163" y="83030"/>
                  </a:lnTo>
                  <a:lnTo>
                    <a:pt x="35792" y="83004"/>
                  </a:lnTo>
                  <a:lnTo>
                    <a:pt x="36100" y="82992"/>
                  </a:lnTo>
                  <a:lnTo>
                    <a:pt x="36408" y="82953"/>
                  </a:lnTo>
                  <a:lnTo>
                    <a:pt x="36729" y="82915"/>
                  </a:lnTo>
                  <a:lnTo>
                    <a:pt x="37037" y="82863"/>
                  </a:lnTo>
                  <a:lnTo>
                    <a:pt x="37358" y="82799"/>
                  </a:lnTo>
                  <a:lnTo>
                    <a:pt x="37679" y="82735"/>
                  </a:lnTo>
                  <a:lnTo>
                    <a:pt x="38012" y="82645"/>
                  </a:lnTo>
                  <a:lnTo>
                    <a:pt x="38346" y="82530"/>
                  </a:lnTo>
                  <a:lnTo>
                    <a:pt x="38692" y="82414"/>
                  </a:lnTo>
                  <a:lnTo>
                    <a:pt x="39052" y="82273"/>
                  </a:lnTo>
                  <a:lnTo>
                    <a:pt x="39411" y="82119"/>
                  </a:lnTo>
                  <a:lnTo>
                    <a:pt x="39796" y="81939"/>
                  </a:lnTo>
                  <a:lnTo>
                    <a:pt x="40181" y="81747"/>
                  </a:lnTo>
                  <a:lnTo>
                    <a:pt x="40579" y="81516"/>
                  </a:lnTo>
                  <a:lnTo>
                    <a:pt x="41002" y="81272"/>
                  </a:lnTo>
                  <a:lnTo>
                    <a:pt x="41439" y="81002"/>
                  </a:lnTo>
                  <a:lnTo>
                    <a:pt x="41888" y="80707"/>
                  </a:lnTo>
                  <a:lnTo>
                    <a:pt x="42350" y="80386"/>
                  </a:lnTo>
                  <a:lnTo>
                    <a:pt x="42837" y="80040"/>
                  </a:lnTo>
                  <a:lnTo>
                    <a:pt x="43338" y="79655"/>
                  </a:lnTo>
                  <a:lnTo>
                    <a:pt x="43864" y="79244"/>
                  </a:lnTo>
                  <a:lnTo>
                    <a:pt x="44416" y="78795"/>
                  </a:lnTo>
                  <a:lnTo>
                    <a:pt x="44981" y="78320"/>
                  </a:lnTo>
                  <a:lnTo>
                    <a:pt x="45584" y="77807"/>
                  </a:lnTo>
                  <a:lnTo>
                    <a:pt x="46200" y="77255"/>
                  </a:lnTo>
                  <a:lnTo>
                    <a:pt x="46854" y="76665"/>
                  </a:lnTo>
                  <a:lnTo>
                    <a:pt x="49575" y="74175"/>
                  </a:lnTo>
                  <a:lnTo>
                    <a:pt x="50730" y="73097"/>
                  </a:lnTo>
                  <a:lnTo>
                    <a:pt x="51756" y="72122"/>
                  </a:lnTo>
                  <a:lnTo>
                    <a:pt x="52668" y="71224"/>
                  </a:lnTo>
                  <a:lnTo>
                    <a:pt x="53489" y="70390"/>
                  </a:lnTo>
                  <a:lnTo>
                    <a:pt x="53861" y="69992"/>
                  </a:lnTo>
                  <a:lnTo>
                    <a:pt x="54207" y="69607"/>
                  </a:lnTo>
                  <a:lnTo>
                    <a:pt x="54541" y="69222"/>
                  </a:lnTo>
                  <a:lnTo>
                    <a:pt x="54849" y="68862"/>
                  </a:lnTo>
                  <a:lnTo>
                    <a:pt x="55144" y="68490"/>
                  </a:lnTo>
                  <a:lnTo>
                    <a:pt x="55414" y="68131"/>
                  </a:lnTo>
                  <a:lnTo>
                    <a:pt x="55670" y="67772"/>
                  </a:lnTo>
                  <a:lnTo>
                    <a:pt x="55927" y="67412"/>
                  </a:lnTo>
                  <a:lnTo>
                    <a:pt x="56158" y="67053"/>
                  </a:lnTo>
                  <a:lnTo>
                    <a:pt x="56389" y="66681"/>
                  </a:lnTo>
                  <a:lnTo>
                    <a:pt x="56594" y="66309"/>
                  </a:lnTo>
                  <a:lnTo>
                    <a:pt x="56800" y="65924"/>
                  </a:lnTo>
                  <a:lnTo>
                    <a:pt x="57005" y="65539"/>
                  </a:lnTo>
                  <a:lnTo>
                    <a:pt x="57198" y="65128"/>
                  </a:lnTo>
                  <a:lnTo>
                    <a:pt x="57390" y="64717"/>
                  </a:lnTo>
                  <a:lnTo>
                    <a:pt x="57570" y="64281"/>
                  </a:lnTo>
                  <a:lnTo>
                    <a:pt x="57942" y="63370"/>
                  </a:lnTo>
                  <a:lnTo>
                    <a:pt x="58314" y="62369"/>
                  </a:lnTo>
                  <a:lnTo>
                    <a:pt x="58468" y="62484"/>
                  </a:lnTo>
                  <a:lnTo>
                    <a:pt x="58648" y="62613"/>
                  </a:lnTo>
                  <a:lnTo>
                    <a:pt x="58879" y="62767"/>
                  </a:lnTo>
                  <a:lnTo>
                    <a:pt x="59161" y="62934"/>
                  </a:lnTo>
                  <a:lnTo>
                    <a:pt x="59482" y="63088"/>
                  </a:lnTo>
                  <a:lnTo>
                    <a:pt x="59662" y="63165"/>
                  </a:lnTo>
                  <a:lnTo>
                    <a:pt x="59854" y="63229"/>
                  </a:lnTo>
                  <a:lnTo>
                    <a:pt x="60034" y="63280"/>
                  </a:lnTo>
                  <a:lnTo>
                    <a:pt x="60239" y="63331"/>
                  </a:lnTo>
                  <a:lnTo>
                    <a:pt x="60431" y="63370"/>
                  </a:lnTo>
                  <a:lnTo>
                    <a:pt x="60637" y="63383"/>
                  </a:lnTo>
                  <a:lnTo>
                    <a:pt x="60842" y="63383"/>
                  </a:lnTo>
                  <a:lnTo>
                    <a:pt x="61047" y="63370"/>
                  </a:lnTo>
                  <a:lnTo>
                    <a:pt x="61253" y="63331"/>
                  </a:lnTo>
                  <a:lnTo>
                    <a:pt x="61458" y="63267"/>
                  </a:lnTo>
                  <a:lnTo>
                    <a:pt x="61663" y="63190"/>
                  </a:lnTo>
                  <a:lnTo>
                    <a:pt x="61869" y="63075"/>
                  </a:lnTo>
                  <a:lnTo>
                    <a:pt x="62074" y="62934"/>
                  </a:lnTo>
                  <a:lnTo>
                    <a:pt x="62267" y="62767"/>
                  </a:lnTo>
                  <a:lnTo>
                    <a:pt x="62459" y="62574"/>
                  </a:lnTo>
                  <a:lnTo>
                    <a:pt x="62639" y="62330"/>
                  </a:lnTo>
                  <a:lnTo>
                    <a:pt x="62806" y="62061"/>
                  </a:lnTo>
                  <a:lnTo>
                    <a:pt x="62972" y="61766"/>
                  </a:lnTo>
                  <a:lnTo>
                    <a:pt x="63139" y="61419"/>
                  </a:lnTo>
                  <a:lnTo>
                    <a:pt x="63280" y="61021"/>
                  </a:lnTo>
                  <a:lnTo>
                    <a:pt x="63922" y="59186"/>
                  </a:lnTo>
                  <a:lnTo>
                    <a:pt x="64179" y="58506"/>
                  </a:lnTo>
                  <a:lnTo>
                    <a:pt x="64307" y="58185"/>
                  </a:lnTo>
                  <a:lnTo>
                    <a:pt x="64435" y="57890"/>
                  </a:lnTo>
                  <a:lnTo>
                    <a:pt x="64577" y="57582"/>
                  </a:lnTo>
                  <a:lnTo>
                    <a:pt x="64731" y="57287"/>
                  </a:lnTo>
                  <a:lnTo>
                    <a:pt x="64897" y="56966"/>
                  </a:lnTo>
                  <a:lnTo>
                    <a:pt x="65077" y="56633"/>
                  </a:lnTo>
                  <a:lnTo>
                    <a:pt x="65526" y="55875"/>
                  </a:lnTo>
                  <a:lnTo>
                    <a:pt x="66104" y="54951"/>
                  </a:lnTo>
                  <a:lnTo>
                    <a:pt x="66296" y="54631"/>
                  </a:lnTo>
                  <a:lnTo>
                    <a:pt x="66489" y="54284"/>
                  </a:lnTo>
                  <a:lnTo>
                    <a:pt x="66668" y="53925"/>
                  </a:lnTo>
                  <a:lnTo>
                    <a:pt x="66835" y="53540"/>
                  </a:lnTo>
                  <a:lnTo>
                    <a:pt x="67002" y="53155"/>
                  </a:lnTo>
                  <a:lnTo>
                    <a:pt x="67156" y="52744"/>
                  </a:lnTo>
                  <a:lnTo>
                    <a:pt x="67284" y="52333"/>
                  </a:lnTo>
                  <a:lnTo>
                    <a:pt x="67413" y="51910"/>
                  </a:lnTo>
                  <a:lnTo>
                    <a:pt x="67515" y="51487"/>
                  </a:lnTo>
                  <a:lnTo>
                    <a:pt x="67605" y="51050"/>
                  </a:lnTo>
                  <a:lnTo>
                    <a:pt x="67682" y="50627"/>
                  </a:lnTo>
                  <a:lnTo>
                    <a:pt x="67733" y="50190"/>
                  </a:lnTo>
                  <a:lnTo>
                    <a:pt x="67772" y="49767"/>
                  </a:lnTo>
                  <a:lnTo>
                    <a:pt x="67785" y="49356"/>
                  </a:lnTo>
                  <a:lnTo>
                    <a:pt x="67772" y="48946"/>
                  </a:lnTo>
                  <a:lnTo>
                    <a:pt x="67733" y="48548"/>
                  </a:lnTo>
                  <a:lnTo>
                    <a:pt x="67669" y="48163"/>
                  </a:lnTo>
                  <a:lnTo>
                    <a:pt x="67631" y="47983"/>
                  </a:lnTo>
                  <a:lnTo>
                    <a:pt x="67579" y="47803"/>
                  </a:lnTo>
                  <a:lnTo>
                    <a:pt x="67528" y="47624"/>
                  </a:lnTo>
                  <a:lnTo>
                    <a:pt x="67464" y="47457"/>
                  </a:lnTo>
                  <a:lnTo>
                    <a:pt x="67387" y="47290"/>
                  </a:lnTo>
                  <a:lnTo>
                    <a:pt x="67310" y="47123"/>
                  </a:lnTo>
                  <a:lnTo>
                    <a:pt x="67233" y="46969"/>
                  </a:lnTo>
                  <a:lnTo>
                    <a:pt x="67130" y="46815"/>
                  </a:lnTo>
                  <a:lnTo>
                    <a:pt x="67040" y="46674"/>
                  </a:lnTo>
                  <a:lnTo>
                    <a:pt x="66925" y="46533"/>
                  </a:lnTo>
                  <a:lnTo>
                    <a:pt x="66809" y="46405"/>
                  </a:lnTo>
                  <a:lnTo>
                    <a:pt x="66681" y="46289"/>
                  </a:lnTo>
                  <a:lnTo>
                    <a:pt x="66540" y="46174"/>
                  </a:lnTo>
                  <a:lnTo>
                    <a:pt x="66399" y="46058"/>
                  </a:lnTo>
                  <a:lnTo>
                    <a:pt x="66245" y="45968"/>
                  </a:lnTo>
                  <a:lnTo>
                    <a:pt x="66091" y="45878"/>
                  </a:lnTo>
                  <a:lnTo>
                    <a:pt x="65911" y="45789"/>
                  </a:lnTo>
                  <a:lnTo>
                    <a:pt x="65732" y="45712"/>
                  </a:lnTo>
                  <a:lnTo>
                    <a:pt x="65539" y="45648"/>
                  </a:lnTo>
                  <a:lnTo>
                    <a:pt x="65347" y="45596"/>
                  </a:lnTo>
                  <a:lnTo>
                    <a:pt x="65128" y="45558"/>
                  </a:lnTo>
                  <a:lnTo>
                    <a:pt x="64910" y="45519"/>
                  </a:lnTo>
                  <a:lnTo>
                    <a:pt x="64679" y="45494"/>
                  </a:lnTo>
                  <a:lnTo>
                    <a:pt x="64435" y="45481"/>
                  </a:lnTo>
                  <a:lnTo>
                    <a:pt x="63922" y="45481"/>
                  </a:lnTo>
                  <a:lnTo>
                    <a:pt x="63640" y="45506"/>
                  </a:lnTo>
                  <a:lnTo>
                    <a:pt x="63357" y="45532"/>
                  </a:lnTo>
                  <a:lnTo>
                    <a:pt x="63062" y="45583"/>
                  </a:lnTo>
                  <a:lnTo>
                    <a:pt x="62754" y="45635"/>
                  </a:lnTo>
                  <a:lnTo>
                    <a:pt x="62921" y="44839"/>
                  </a:lnTo>
                  <a:lnTo>
                    <a:pt x="63114" y="43889"/>
                  </a:lnTo>
                  <a:lnTo>
                    <a:pt x="63345" y="42619"/>
                  </a:lnTo>
                  <a:lnTo>
                    <a:pt x="63473" y="41887"/>
                  </a:lnTo>
                  <a:lnTo>
                    <a:pt x="63588" y="41092"/>
                  </a:lnTo>
                  <a:lnTo>
                    <a:pt x="63717" y="40232"/>
                  </a:lnTo>
                  <a:lnTo>
                    <a:pt x="63845" y="39321"/>
                  </a:lnTo>
                  <a:lnTo>
                    <a:pt x="63961" y="38358"/>
                  </a:lnTo>
                  <a:lnTo>
                    <a:pt x="64076" y="37357"/>
                  </a:lnTo>
                  <a:lnTo>
                    <a:pt x="64179" y="36318"/>
                  </a:lnTo>
                  <a:lnTo>
                    <a:pt x="64269" y="35227"/>
                  </a:lnTo>
                  <a:lnTo>
                    <a:pt x="64346" y="34123"/>
                  </a:lnTo>
                  <a:lnTo>
                    <a:pt x="64410" y="32994"/>
                  </a:lnTo>
                  <a:lnTo>
                    <a:pt x="64448" y="31839"/>
                  </a:lnTo>
                  <a:lnTo>
                    <a:pt x="64461" y="30671"/>
                  </a:lnTo>
                  <a:lnTo>
                    <a:pt x="64461" y="29491"/>
                  </a:lnTo>
                  <a:lnTo>
                    <a:pt x="64423" y="28310"/>
                  </a:lnTo>
                  <a:lnTo>
                    <a:pt x="64397" y="27707"/>
                  </a:lnTo>
                  <a:lnTo>
                    <a:pt x="64358" y="27117"/>
                  </a:lnTo>
                  <a:lnTo>
                    <a:pt x="64320" y="26526"/>
                  </a:lnTo>
                  <a:lnTo>
                    <a:pt x="64269" y="25936"/>
                  </a:lnTo>
                  <a:lnTo>
                    <a:pt x="64204" y="25346"/>
                  </a:lnTo>
                  <a:lnTo>
                    <a:pt x="64140" y="24768"/>
                  </a:lnTo>
                  <a:lnTo>
                    <a:pt x="64063" y="24191"/>
                  </a:lnTo>
                  <a:lnTo>
                    <a:pt x="63973" y="23613"/>
                  </a:lnTo>
                  <a:lnTo>
                    <a:pt x="63871" y="23036"/>
                  </a:lnTo>
                  <a:lnTo>
                    <a:pt x="63768" y="22471"/>
                  </a:lnTo>
                  <a:lnTo>
                    <a:pt x="63653" y="21906"/>
                  </a:lnTo>
                  <a:lnTo>
                    <a:pt x="63511" y="21355"/>
                  </a:lnTo>
                  <a:lnTo>
                    <a:pt x="63383" y="20803"/>
                  </a:lnTo>
                  <a:lnTo>
                    <a:pt x="63229" y="20264"/>
                  </a:lnTo>
                  <a:lnTo>
                    <a:pt x="63062" y="19725"/>
                  </a:lnTo>
                  <a:lnTo>
                    <a:pt x="62883" y="19212"/>
                  </a:lnTo>
                  <a:lnTo>
                    <a:pt x="62703" y="18685"/>
                  </a:lnTo>
                  <a:lnTo>
                    <a:pt x="62498" y="18185"/>
                  </a:lnTo>
                  <a:lnTo>
                    <a:pt x="62279" y="17697"/>
                  </a:lnTo>
                  <a:lnTo>
                    <a:pt x="62061" y="17210"/>
                  </a:lnTo>
                  <a:lnTo>
                    <a:pt x="61548" y="16196"/>
                  </a:lnTo>
                  <a:lnTo>
                    <a:pt x="61022" y="15208"/>
                  </a:lnTo>
                  <a:lnTo>
                    <a:pt x="60470" y="14258"/>
                  </a:lnTo>
                  <a:lnTo>
                    <a:pt x="59918" y="13321"/>
                  </a:lnTo>
                  <a:lnTo>
                    <a:pt x="59623" y="12872"/>
                  </a:lnTo>
                  <a:lnTo>
                    <a:pt x="59328" y="12423"/>
                  </a:lnTo>
                  <a:lnTo>
                    <a:pt x="59033" y="11987"/>
                  </a:lnTo>
                  <a:lnTo>
                    <a:pt x="58725" y="11550"/>
                  </a:lnTo>
                  <a:lnTo>
                    <a:pt x="58417" y="11127"/>
                  </a:lnTo>
                  <a:lnTo>
                    <a:pt x="58109" y="10716"/>
                  </a:lnTo>
                  <a:lnTo>
                    <a:pt x="57788" y="10305"/>
                  </a:lnTo>
                  <a:lnTo>
                    <a:pt x="57467" y="9895"/>
                  </a:lnTo>
                  <a:lnTo>
                    <a:pt x="57133" y="9510"/>
                  </a:lnTo>
                  <a:lnTo>
                    <a:pt x="56800" y="9112"/>
                  </a:lnTo>
                  <a:lnTo>
                    <a:pt x="56466" y="8740"/>
                  </a:lnTo>
                  <a:lnTo>
                    <a:pt x="56120" y="8368"/>
                  </a:lnTo>
                  <a:lnTo>
                    <a:pt x="55760" y="7995"/>
                  </a:lnTo>
                  <a:lnTo>
                    <a:pt x="55414" y="7649"/>
                  </a:lnTo>
                  <a:lnTo>
                    <a:pt x="55042" y="7290"/>
                  </a:lnTo>
                  <a:lnTo>
                    <a:pt x="54682" y="6956"/>
                  </a:lnTo>
                  <a:lnTo>
                    <a:pt x="54297" y="6622"/>
                  </a:lnTo>
                  <a:lnTo>
                    <a:pt x="53925" y="6289"/>
                  </a:lnTo>
                  <a:lnTo>
                    <a:pt x="53527" y="5968"/>
                  </a:lnTo>
                  <a:lnTo>
                    <a:pt x="53142" y="5660"/>
                  </a:lnTo>
                  <a:lnTo>
                    <a:pt x="52732" y="5352"/>
                  </a:lnTo>
                  <a:lnTo>
                    <a:pt x="52334" y="5057"/>
                  </a:lnTo>
                  <a:lnTo>
                    <a:pt x="51910" y="4774"/>
                  </a:lnTo>
                  <a:lnTo>
                    <a:pt x="51487" y="4492"/>
                  </a:lnTo>
                  <a:lnTo>
                    <a:pt x="51063" y="4223"/>
                  </a:lnTo>
                  <a:lnTo>
                    <a:pt x="50627" y="3966"/>
                  </a:lnTo>
                  <a:lnTo>
                    <a:pt x="50191" y="3709"/>
                  </a:lnTo>
                  <a:lnTo>
                    <a:pt x="49742" y="3465"/>
                  </a:lnTo>
                  <a:lnTo>
                    <a:pt x="49280" y="3222"/>
                  </a:lnTo>
                  <a:lnTo>
                    <a:pt x="48818" y="2991"/>
                  </a:lnTo>
                  <a:lnTo>
                    <a:pt x="48343" y="2772"/>
                  </a:lnTo>
                  <a:lnTo>
                    <a:pt x="47868" y="2554"/>
                  </a:lnTo>
                  <a:lnTo>
                    <a:pt x="47380" y="2349"/>
                  </a:lnTo>
                  <a:lnTo>
                    <a:pt x="46893" y="2156"/>
                  </a:lnTo>
                  <a:lnTo>
                    <a:pt x="46392" y="1964"/>
                  </a:lnTo>
                  <a:lnTo>
                    <a:pt x="45879" y="1784"/>
                  </a:lnTo>
                  <a:lnTo>
                    <a:pt x="45366" y="1617"/>
                  </a:lnTo>
                  <a:lnTo>
                    <a:pt x="44839" y="1451"/>
                  </a:lnTo>
                  <a:lnTo>
                    <a:pt x="44300" y="1297"/>
                  </a:lnTo>
                  <a:lnTo>
                    <a:pt x="43761" y="1143"/>
                  </a:lnTo>
                  <a:lnTo>
                    <a:pt x="43210" y="1014"/>
                  </a:lnTo>
                  <a:lnTo>
                    <a:pt x="42645" y="886"/>
                  </a:lnTo>
                  <a:lnTo>
                    <a:pt x="42080" y="758"/>
                  </a:lnTo>
                  <a:lnTo>
                    <a:pt x="41503" y="642"/>
                  </a:lnTo>
                  <a:lnTo>
                    <a:pt x="40925" y="540"/>
                  </a:lnTo>
                  <a:lnTo>
                    <a:pt x="40322" y="450"/>
                  </a:lnTo>
                  <a:lnTo>
                    <a:pt x="39719" y="360"/>
                  </a:lnTo>
                  <a:lnTo>
                    <a:pt x="39116" y="283"/>
                  </a:lnTo>
                  <a:lnTo>
                    <a:pt x="38487" y="219"/>
                  </a:lnTo>
                  <a:lnTo>
                    <a:pt x="37858" y="167"/>
                  </a:lnTo>
                  <a:lnTo>
                    <a:pt x="37217" y="116"/>
                  </a:lnTo>
                  <a:lnTo>
                    <a:pt x="36575" y="78"/>
                  </a:lnTo>
                  <a:lnTo>
                    <a:pt x="35920" y="39"/>
                  </a:lnTo>
                  <a:lnTo>
                    <a:pt x="35253" y="13"/>
                  </a:lnTo>
                  <a:lnTo>
                    <a:pt x="34573" y="1"/>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3" name="Google Shape;143;p2">
              <a:extLst>
                <a:ext uri="{FF2B5EF4-FFF2-40B4-BE49-F238E27FC236}">
                  <a16:creationId xmlns:a16="http://schemas.microsoft.com/office/drawing/2014/main" id="{1FE47314-7E6E-943D-E661-42E22B2C9D1E}"/>
                </a:ext>
              </a:extLst>
            </p:cNvPr>
            <p:cNvSpPr/>
            <p:nvPr/>
          </p:nvSpPr>
          <p:spPr>
            <a:xfrm>
              <a:off x="4325850" y="682775"/>
              <a:ext cx="1694625" cy="2076075"/>
            </a:xfrm>
            <a:custGeom>
              <a:avLst/>
              <a:gdLst/>
              <a:ahLst/>
              <a:cxnLst/>
              <a:rect l="l" t="t" r="r" b="b"/>
              <a:pathLst>
                <a:path w="67785" h="83043" fill="none" extrusionOk="0">
                  <a:moveTo>
                    <a:pt x="62754" y="45635"/>
                  </a:moveTo>
                  <a:lnTo>
                    <a:pt x="62754" y="45635"/>
                  </a:lnTo>
                  <a:lnTo>
                    <a:pt x="62921" y="44839"/>
                  </a:lnTo>
                  <a:lnTo>
                    <a:pt x="63114" y="43889"/>
                  </a:lnTo>
                  <a:lnTo>
                    <a:pt x="63345" y="42619"/>
                  </a:lnTo>
                  <a:lnTo>
                    <a:pt x="63473" y="41887"/>
                  </a:lnTo>
                  <a:lnTo>
                    <a:pt x="63588" y="41092"/>
                  </a:lnTo>
                  <a:lnTo>
                    <a:pt x="63717" y="40232"/>
                  </a:lnTo>
                  <a:lnTo>
                    <a:pt x="63845" y="39321"/>
                  </a:lnTo>
                  <a:lnTo>
                    <a:pt x="63961" y="38358"/>
                  </a:lnTo>
                  <a:lnTo>
                    <a:pt x="64076" y="37357"/>
                  </a:lnTo>
                  <a:lnTo>
                    <a:pt x="64179" y="36318"/>
                  </a:lnTo>
                  <a:lnTo>
                    <a:pt x="64269" y="35227"/>
                  </a:lnTo>
                  <a:lnTo>
                    <a:pt x="64346" y="34123"/>
                  </a:lnTo>
                  <a:lnTo>
                    <a:pt x="64410" y="32994"/>
                  </a:lnTo>
                  <a:lnTo>
                    <a:pt x="64448" y="31839"/>
                  </a:lnTo>
                  <a:lnTo>
                    <a:pt x="64461" y="30671"/>
                  </a:lnTo>
                  <a:lnTo>
                    <a:pt x="64461" y="29491"/>
                  </a:lnTo>
                  <a:lnTo>
                    <a:pt x="64423" y="28310"/>
                  </a:lnTo>
                  <a:lnTo>
                    <a:pt x="64397" y="27707"/>
                  </a:lnTo>
                  <a:lnTo>
                    <a:pt x="64358" y="27117"/>
                  </a:lnTo>
                  <a:lnTo>
                    <a:pt x="64320" y="26526"/>
                  </a:lnTo>
                  <a:lnTo>
                    <a:pt x="64269" y="25936"/>
                  </a:lnTo>
                  <a:lnTo>
                    <a:pt x="64204" y="25346"/>
                  </a:lnTo>
                  <a:lnTo>
                    <a:pt x="64140" y="24768"/>
                  </a:lnTo>
                  <a:lnTo>
                    <a:pt x="64063" y="24191"/>
                  </a:lnTo>
                  <a:lnTo>
                    <a:pt x="63973" y="23613"/>
                  </a:lnTo>
                  <a:lnTo>
                    <a:pt x="63871" y="23036"/>
                  </a:lnTo>
                  <a:lnTo>
                    <a:pt x="63768" y="22471"/>
                  </a:lnTo>
                  <a:lnTo>
                    <a:pt x="63653" y="21906"/>
                  </a:lnTo>
                  <a:lnTo>
                    <a:pt x="63511" y="21355"/>
                  </a:lnTo>
                  <a:lnTo>
                    <a:pt x="63383" y="20803"/>
                  </a:lnTo>
                  <a:lnTo>
                    <a:pt x="63229" y="20264"/>
                  </a:lnTo>
                  <a:lnTo>
                    <a:pt x="63062" y="19725"/>
                  </a:lnTo>
                  <a:lnTo>
                    <a:pt x="62883" y="19212"/>
                  </a:lnTo>
                  <a:lnTo>
                    <a:pt x="62703" y="18685"/>
                  </a:lnTo>
                  <a:lnTo>
                    <a:pt x="62498" y="18185"/>
                  </a:lnTo>
                  <a:lnTo>
                    <a:pt x="62279" y="17697"/>
                  </a:lnTo>
                  <a:lnTo>
                    <a:pt x="62061" y="17210"/>
                  </a:lnTo>
                  <a:lnTo>
                    <a:pt x="62061" y="17210"/>
                  </a:lnTo>
                  <a:lnTo>
                    <a:pt x="61548" y="16196"/>
                  </a:lnTo>
                  <a:lnTo>
                    <a:pt x="61022" y="15208"/>
                  </a:lnTo>
                  <a:lnTo>
                    <a:pt x="60470" y="14258"/>
                  </a:lnTo>
                  <a:lnTo>
                    <a:pt x="59918" y="13321"/>
                  </a:lnTo>
                  <a:lnTo>
                    <a:pt x="59623" y="12872"/>
                  </a:lnTo>
                  <a:lnTo>
                    <a:pt x="59328" y="12423"/>
                  </a:lnTo>
                  <a:lnTo>
                    <a:pt x="59033" y="11987"/>
                  </a:lnTo>
                  <a:lnTo>
                    <a:pt x="58725" y="11550"/>
                  </a:lnTo>
                  <a:lnTo>
                    <a:pt x="58417" y="11127"/>
                  </a:lnTo>
                  <a:lnTo>
                    <a:pt x="58109" y="10716"/>
                  </a:lnTo>
                  <a:lnTo>
                    <a:pt x="57788" y="10305"/>
                  </a:lnTo>
                  <a:lnTo>
                    <a:pt x="57467" y="9895"/>
                  </a:lnTo>
                  <a:lnTo>
                    <a:pt x="57133" y="9510"/>
                  </a:lnTo>
                  <a:lnTo>
                    <a:pt x="56800" y="9112"/>
                  </a:lnTo>
                  <a:lnTo>
                    <a:pt x="56466" y="8740"/>
                  </a:lnTo>
                  <a:lnTo>
                    <a:pt x="56120" y="8368"/>
                  </a:lnTo>
                  <a:lnTo>
                    <a:pt x="55760" y="7995"/>
                  </a:lnTo>
                  <a:lnTo>
                    <a:pt x="55414" y="7649"/>
                  </a:lnTo>
                  <a:lnTo>
                    <a:pt x="55042" y="7290"/>
                  </a:lnTo>
                  <a:lnTo>
                    <a:pt x="54682" y="6956"/>
                  </a:lnTo>
                  <a:lnTo>
                    <a:pt x="54297" y="6622"/>
                  </a:lnTo>
                  <a:lnTo>
                    <a:pt x="53925" y="6289"/>
                  </a:lnTo>
                  <a:lnTo>
                    <a:pt x="53527" y="5968"/>
                  </a:lnTo>
                  <a:lnTo>
                    <a:pt x="53142" y="5660"/>
                  </a:lnTo>
                  <a:lnTo>
                    <a:pt x="52732" y="5352"/>
                  </a:lnTo>
                  <a:lnTo>
                    <a:pt x="52334" y="5057"/>
                  </a:lnTo>
                  <a:lnTo>
                    <a:pt x="51910" y="4774"/>
                  </a:lnTo>
                  <a:lnTo>
                    <a:pt x="51487" y="4492"/>
                  </a:lnTo>
                  <a:lnTo>
                    <a:pt x="51063" y="4223"/>
                  </a:lnTo>
                  <a:lnTo>
                    <a:pt x="50627" y="3966"/>
                  </a:lnTo>
                  <a:lnTo>
                    <a:pt x="50191" y="3709"/>
                  </a:lnTo>
                  <a:lnTo>
                    <a:pt x="49742" y="3465"/>
                  </a:lnTo>
                  <a:lnTo>
                    <a:pt x="49280" y="3222"/>
                  </a:lnTo>
                  <a:lnTo>
                    <a:pt x="48818" y="2991"/>
                  </a:lnTo>
                  <a:lnTo>
                    <a:pt x="48343" y="2772"/>
                  </a:lnTo>
                  <a:lnTo>
                    <a:pt x="47868" y="2554"/>
                  </a:lnTo>
                  <a:lnTo>
                    <a:pt x="47380" y="2349"/>
                  </a:lnTo>
                  <a:lnTo>
                    <a:pt x="46893" y="2156"/>
                  </a:lnTo>
                  <a:lnTo>
                    <a:pt x="46392" y="1964"/>
                  </a:lnTo>
                  <a:lnTo>
                    <a:pt x="45879" y="1784"/>
                  </a:lnTo>
                  <a:lnTo>
                    <a:pt x="45366" y="1617"/>
                  </a:lnTo>
                  <a:lnTo>
                    <a:pt x="44839" y="1451"/>
                  </a:lnTo>
                  <a:lnTo>
                    <a:pt x="44300" y="1297"/>
                  </a:lnTo>
                  <a:lnTo>
                    <a:pt x="43761" y="1143"/>
                  </a:lnTo>
                  <a:lnTo>
                    <a:pt x="43210" y="1014"/>
                  </a:lnTo>
                  <a:lnTo>
                    <a:pt x="42645" y="886"/>
                  </a:lnTo>
                  <a:lnTo>
                    <a:pt x="42080" y="758"/>
                  </a:lnTo>
                  <a:lnTo>
                    <a:pt x="41503" y="642"/>
                  </a:lnTo>
                  <a:lnTo>
                    <a:pt x="40925" y="540"/>
                  </a:lnTo>
                  <a:lnTo>
                    <a:pt x="40322" y="450"/>
                  </a:lnTo>
                  <a:lnTo>
                    <a:pt x="39719" y="360"/>
                  </a:lnTo>
                  <a:lnTo>
                    <a:pt x="39116" y="283"/>
                  </a:lnTo>
                  <a:lnTo>
                    <a:pt x="38487" y="219"/>
                  </a:lnTo>
                  <a:lnTo>
                    <a:pt x="37858" y="167"/>
                  </a:lnTo>
                  <a:lnTo>
                    <a:pt x="37217" y="116"/>
                  </a:lnTo>
                  <a:lnTo>
                    <a:pt x="36575" y="78"/>
                  </a:lnTo>
                  <a:lnTo>
                    <a:pt x="35920" y="39"/>
                  </a:lnTo>
                  <a:lnTo>
                    <a:pt x="35253" y="13"/>
                  </a:lnTo>
                  <a:lnTo>
                    <a:pt x="34573" y="1"/>
                  </a:lnTo>
                  <a:lnTo>
                    <a:pt x="33880" y="1"/>
                  </a:lnTo>
                  <a:lnTo>
                    <a:pt x="33880" y="1"/>
                  </a:lnTo>
                  <a:lnTo>
                    <a:pt x="33200" y="1"/>
                  </a:ln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712" y="17210"/>
                  </a:lnTo>
                  <a:lnTo>
                    <a:pt x="5493" y="17697"/>
                  </a:lnTo>
                  <a:lnTo>
                    <a:pt x="5275" y="18185"/>
                  </a:lnTo>
                  <a:lnTo>
                    <a:pt x="5083" y="18685"/>
                  </a:lnTo>
                  <a:lnTo>
                    <a:pt x="4890" y="19212"/>
                  </a:lnTo>
                  <a:lnTo>
                    <a:pt x="4711" y="19725"/>
                  </a:lnTo>
                  <a:lnTo>
                    <a:pt x="4557" y="20264"/>
                  </a:lnTo>
                  <a:lnTo>
                    <a:pt x="4403" y="20803"/>
                  </a:lnTo>
                  <a:lnTo>
                    <a:pt x="4262" y="21355"/>
                  </a:lnTo>
                  <a:lnTo>
                    <a:pt x="4133" y="21906"/>
                  </a:lnTo>
                  <a:lnTo>
                    <a:pt x="4018" y="22471"/>
                  </a:lnTo>
                  <a:lnTo>
                    <a:pt x="3902" y="23036"/>
                  </a:lnTo>
                  <a:lnTo>
                    <a:pt x="3812" y="23613"/>
                  </a:lnTo>
                  <a:lnTo>
                    <a:pt x="3723" y="24191"/>
                  </a:lnTo>
                  <a:lnTo>
                    <a:pt x="3646" y="24768"/>
                  </a:lnTo>
                  <a:lnTo>
                    <a:pt x="3569" y="25346"/>
                  </a:lnTo>
                  <a:lnTo>
                    <a:pt x="3517" y="25936"/>
                  </a:lnTo>
                  <a:lnTo>
                    <a:pt x="3466" y="26526"/>
                  </a:lnTo>
                  <a:lnTo>
                    <a:pt x="3415" y="27117"/>
                  </a:lnTo>
                  <a:lnTo>
                    <a:pt x="3376" y="27707"/>
                  </a:lnTo>
                  <a:lnTo>
                    <a:pt x="3350" y="28310"/>
                  </a:lnTo>
                  <a:lnTo>
                    <a:pt x="3325" y="29491"/>
                  </a:lnTo>
                  <a:lnTo>
                    <a:pt x="3312" y="30671"/>
                  </a:lnTo>
                  <a:lnTo>
                    <a:pt x="3338" y="31839"/>
                  </a:lnTo>
                  <a:lnTo>
                    <a:pt x="3376" y="32994"/>
                  </a:lnTo>
                  <a:lnTo>
                    <a:pt x="3427" y="34123"/>
                  </a:lnTo>
                  <a:lnTo>
                    <a:pt x="3504" y="35227"/>
                  </a:lnTo>
                  <a:lnTo>
                    <a:pt x="3594" y="36318"/>
                  </a:lnTo>
                  <a:lnTo>
                    <a:pt x="3697" y="37357"/>
                  </a:lnTo>
                  <a:lnTo>
                    <a:pt x="3812" y="38358"/>
                  </a:lnTo>
                  <a:lnTo>
                    <a:pt x="3928" y="39321"/>
                  </a:lnTo>
                  <a:lnTo>
                    <a:pt x="4056" y="40232"/>
                  </a:lnTo>
                  <a:lnTo>
                    <a:pt x="4185" y="41092"/>
                  </a:lnTo>
                  <a:lnTo>
                    <a:pt x="4313" y="41887"/>
                  </a:lnTo>
                  <a:lnTo>
                    <a:pt x="4428" y="42619"/>
                  </a:lnTo>
                  <a:lnTo>
                    <a:pt x="4659" y="43889"/>
                  </a:lnTo>
                  <a:lnTo>
                    <a:pt x="4852" y="44839"/>
                  </a:lnTo>
                  <a:lnTo>
                    <a:pt x="5019" y="45635"/>
                  </a:lnTo>
                  <a:lnTo>
                    <a:pt x="5019" y="45635"/>
                  </a:lnTo>
                  <a:lnTo>
                    <a:pt x="4711" y="45583"/>
                  </a:lnTo>
                  <a:lnTo>
                    <a:pt x="4415" y="45532"/>
                  </a:lnTo>
                  <a:lnTo>
                    <a:pt x="4133" y="45506"/>
                  </a:lnTo>
                  <a:lnTo>
                    <a:pt x="3864" y="45481"/>
                  </a:lnTo>
                  <a:lnTo>
                    <a:pt x="3594" y="45481"/>
                  </a:lnTo>
                  <a:lnTo>
                    <a:pt x="3338" y="45481"/>
                  </a:lnTo>
                  <a:lnTo>
                    <a:pt x="3094" y="45494"/>
                  </a:lnTo>
                  <a:lnTo>
                    <a:pt x="2863" y="45519"/>
                  </a:lnTo>
                  <a:lnTo>
                    <a:pt x="2645" y="45558"/>
                  </a:lnTo>
                  <a:lnTo>
                    <a:pt x="2439" y="45596"/>
                  </a:lnTo>
                  <a:lnTo>
                    <a:pt x="2234" y="45648"/>
                  </a:lnTo>
                  <a:lnTo>
                    <a:pt x="2041" y="45712"/>
                  </a:lnTo>
                  <a:lnTo>
                    <a:pt x="1862" y="45789"/>
                  </a:lnTo>
                  <a:lnTo>
                    <a:pt x="1695" y="45878"/>
                  </a:lnTo>
                  <a:lnTo>
                    <a:pt x="1528" y="45968"/>
                  </a:lnTo>
                  <a:lnTo>
                    <a:pt x="1374" y="46058"/>
                  </a:lnTo>
                  <a:lnTo>
                    <a:pt x="1233" y="46174"/>
                  </a:lnTo>
                  <a:lnTo>
                    <a:pt x="1092" y="46289"/>
                  </a:lnTo>
                  <a:lnTo>
                    <a:pt x="963" y="46405"/>
                  </a:lnTo>
                  <a:lnTo>
                    <a:pt x="848" y="46533"/>
                  </a:lnTo>
                  <a:lnTo>
                    <a:pt x="745" y="46674"/>
                  </a:lnTo>
                  <a:lnTo>
                    <a:pt x="643" y="46815"/>
                  </a:lnTo>
                  <a:lnTo>
                    <a:pt x="553" y="46969"/>
                  </a:lnTo>
                  <a:lnTo>
                    <a:pt x="463" y="47123"/>
                  </a:lnTo>
                  <a:lnTo>
                    <a:pt x="386" y="47290"/>
                  </a:lnTo>
                  <a:lnTo>
                    <a:pt x="309" y="47457"/>
                  </a:lnTo>
                  <a:lnTo>
                    <a:pt x="258" y="47624"/>
                  </a:lnTo>
                  <a:lnTo>
                    <a:pt x="193" y="47803"/>
                  </a:lnTo>
                  <a:lnTo>
                    <a:pt x="142" y="47983"/>
                  </a:lnTo>
                  <a:lnTo>
                    <a:pt x="104" y="48163"/>
                  </a:lnTo>
                  <a:lnTo>
                    <a:pt x="39" y="48548"/>
                  </a:lnTo>
                  <a:lnTo>
                    <a:pt x="14" y="48946"/>
                  </a:lnTo>
                  <a:lnTo>
                    <a:pt x="1" y="49356"/>
                  </a:lnTo>
                  <a:lnTo>
                    <a:pt x="14" y="49767"/>
                  </a:lnTo>
                  <a:lnTo>
                    <a:pt x="39" y="50190"/>
                  </a:lnTo>
                  <a:lnTo>
                    <a:pt x="91" y="50627"/>
                  </a:lnTo>
                  <a:lnTo>
                    <a:pt x="168" y="51050"/>
                  </a:lnTo>
                  <a:lnTo>
                    <a:pt x="258" y="51487"/>
                  </a:lnTo>
                  <a:lnTo>
                    <a:pt x="360" y="51910"/>
                  </a:lnTo>
                  <a:lnTo>
                    <a:pt x="489" y="52333"/>
                  </a:lnTo>
                  <a:lnTo>
                    <a:pt x="630" y="52744"/>
                  </a:lnTo>
                  <a:lnTo>
                    <a:pt x="771" y="53155"/>
                  </a:lnTo>
                  <a:lnTo>
                    <a:pt x="938" y="53540"/>
                  </a:lnTo>
                  <a:lnTo>
                    <a:pt x="1105" y="53925"/>
                  </a:lnTo>
                  <a:lnTo>
                    <a:pt x="1284" y="54284"/>
                  </a:lnTo>
                  <a:lnTo>
                    <a:pt x="1477" y="54631"/>
                  </a:lnTo>
                  <a:lnTo>
                    <a:pt x="1669" y="5495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492" y="61021"/>
                  </a:lnTo>
                  <a:lnTo>
                    <a:pt x="4646" y="61419"/>
                  </a:lnTo>
                  <a:lnTo>
                    <a:pt x="4800" y="61766"/>
                  </a:lnTo>
                  <a:lnTo>
                    <a:pt x="4967" y="62061"/>
                  </a:lnTo>
                  <a:lnTo>
                    <a:pt x="5134" y="62330"/>
                  </a:lnTo>
                  <a:lnTo>
                    <a:pt x="5327" y="62574"/>
                  </a:lnTo>
                  <a:lnTo>
                    <a:pt x="5506" y="62767"/>
                  </a:lnTo>
                  <a:lnTo>
                    <a:pt x="5712" y="62934"/>
                  </a:lnTo>
                  <a:lnTo>
                    <a:pt x="5904" y="63075"/>
                  </a:lnTo>
                  <a:lnTo>
                    <a:pt x="6109" y="63190"/>
                  </a:lnTo>
                  <a:lnTo>
                    <a:pt x="6315" y="63267"/>
                  </a:lnTo>
                  <a:lnTo>
                    <a:pt x="6520" y="63331"/>
                  </a:lnTo>
                  <a:lnTo>
                    <a:pt x="6725" y="63370"/>
                  </a:lnTo>
                  <a:lnTo>
                    <a:pt x="6931" y="63383"/>
                  </a:lnTo>
                  <a:lnTo>
                    <a:pt x="7136" y="63383"/>
                  </a:lnTo>
                  <a:lnTo>
                    <a:pt x="7341" y="63370"/>
                  </a:lnTo>
                  <a:lnTo>
                    <a:pt x="7547" y="63331"/>
                  </a:lnTo>
                  <a:lnTo>
                    <a:pt x="7739" y="63280"/>
                  </a:lnTo>
                  <a:lnTo>
                    <a:pt x="7932" y="63229"/>
                  </a:lnTo>
                  <a:lnTo>
                    <a:pt x="8111" y="63165"/>
                  </a:lnTo>
                  <a:lnTo>
                    <a:pt x="8291" y="63088"/>
                  </a:lnTo>
                  <a:lnTo>
                    <a:pt x="8612" y="62934"/>
                  </a:lnTo>
                  <a:lnTo>
                    <a:pt x="8894" y="62767"/>
                  </a:lnTo>
                  <a:lnTo>
                    <a:pt x="9138" y="62613"/>
                  </a:lnTo>
                  <a:lnTo>
                    <a:pt x="9318" y="62484"/>
                  </a:lnTo>
                  <a:lnTo>
                    <a:pt x="9459" y="62369"/>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0919" y="76665"/>
                  </a:lnTo>
                  <a:lnTo>
                    <a:pt x="21560" y="77255"/>
                  </a:lnTo>
                  <a:lnTo>
                    <a:pt x="22176" y="77807"/>
                  </a:lnTo>
                  <a:lnTo>
                    <a:pt x="22767" y="78320"/>
                  </a:lnTo>
                  <a:lnTo>
                    <a:pt x="23344" y="78795"/>
                  </a:lnTo>
                  <a:lnTo>
                    <a:pt x="23883" y="79244"/>
                  </a:lnTo>
                  <a:lnTo>
                    <a:pt x="24409" y="79655"/>
                  </a:lnTo>
                  <a:lnTo>
                    <a:pt x="24910" y="80040"/>
                  </a:lnTo>
                  <a:lnTo>
                    <a:pt x="25397" y="80386"/>
                  </a:lnTo>
                  <a:lnTo>
                    <a:pt x="25872" y="80707"/>
                  </a:lnTo>
                  <a:lnTo>
                    <a:pt x="26321" y="81002"/>
                  </a:lnTo>
                  <a:lnTo>
                    <a:pt x="26745" y="81272"/>
                  </a:lnTo>
                  <a:lnTo>
                    <a:pt x="27168" y="81516"/>
                  </a:lnTo>
                  <a:lnTo>
                    <a:pt x="27566" y="81747"/>
                  </a:lnTo>
                  <a:lnTo>
                    <a:pt x="27964" y="81939"/>
                  </a:lnTo>
                  <a:lnTo>
                    <a:pt x="28336" y="82119"/>
                  </a:lnTo>
                  <a:lnTo>
                    <a:pt x="28708" y="82273"/>
                  </a:lnTo>
                  <a:lnTo>
                    <a:pt x="29055" y="82414"/>
                  </a:lnTo>
                  <a:lnTo>
                    <a:pt x="29401" y="82530"/>
                  </a:lnTo>
                  <a:lnTo>
                    <a:pt x="29748" y="82645"/>
                  </a:lnTo>
                  <a:lnTo>
                    <a:pt x="30081" y="82735"/>
                  </a:lnTo>
                  <a:lnTo>
                    <a:pt x="30402" y="82799"/>
                  </a:lnTo>
                  <a:lnTo>
                    <a:pt x="30723" y="82863"/>
                  </a:lnTo>
                  <a:lnTo>
                    <a:pt x="31044" y="82915"/>
                  </a:lnTo>
                  <a:lnTo>
                    <a:pt x="31352" y="82953"/>
                  </a:lnTo>
                  <a:lnTo>
                    <a:pt x="31673" y="82992"/>
                  </a:lnTo>
                  <a:lnTo>
                    <a:pt x="31981" y="83004"/>
                  </a:lnTo>
                  <a:lnTo>
                    <a:pt x="32597" y="83030"/>
                  </a:lnTo>
                  <a:lnTo>
                    <a:pt x="33238" y="83043"/>
                  </a:lnTo>
                  <a:lnTo>
                    <a:pt x="33880" y="83043"/>
                  </a:lnTo>
                  <a:lnTo>
                    <a:pt x="33880" y="83043"/>
                  </a:lnTo>
                  <a:lnTo>
                    <a:pt x="34535" y="83043"/>
                  </a:lnTo>
                  <a:lnTo>
                    <a:pt x="35163" y="83030"/>
                  </a:lnTo>
                  <a:lnTo>
                    <a:pt x="35792" y="83004"/>
                  </a:lnTo>
                  <a:lnTo>
                    <a:pt x="36100" y="82992"/>
                  </a:lnTo>
                  <a:lnTo>
                    <a:pt x="36408" y="82953"/>
                  </a:lnTo>
                  <a:lnTo>
                    <a:pt x="36729" y="82915"/>
                  </a:lnTo>
                  <a:lnTo>
                    <a:pt x="37037" y="82863"/>
                  </a:lnTo>
                  <a:lnTo>
                    <a:pt x="37358" y="82799"/>
                  </a:lnTo>
                  <a:lnTo>
                    <a:pt x="37679" y="82735"/>
                  </a:lnTo>
                  <a:lnTo>
                    <a:pt x="38012" y="82645"/>
                  </a:lnTo>
                  <a:lnTo>
                    <a:pt x="38346" y="82530"/>
                  </a:lnTo>
                  <a:lnTo>
                    <a:pt x="38692" y="82414"/>
                  </a:lnTo>
                  <a:lnTo>
                    <a:pt x="39052" y="82273"/>
                  </a:lnTo>
                  <a:lnTo>
                    <a:pt x="39411" y="82119"/>
                  </a:lnTo>
                  <a:lnTo>
                    <a:pt x="39796" y="81939"/>
                  </a:lnTo>
                  <a:lnTo>
                    <a:pt x="40181" y="81747"/>
                  </a:lnTo>
                  <a:lnTo>
                    <a:pt x="40579" y="81516"/>
                  </a:lnTo>
                  <a:lnTo>
                    <a:pt x="41002" y="81272"/>
                  </a:lnTo>
                  <a:lnTo>
                    <a:pt x="41439" y="81002"/>
                  </a:lnTo>
                  <a:lnTo>
                    <a:pt x="41888" y="80707"/>
                  </a:lnTo>
                  <a:lnTo>
                    <a:pt x="42350" y="80386"/>
                  </a:lnTo>
                  <a:lnTo>
                    <a:pt x="42837" y="80040"/>
                  </a:lnTo>
                  <a:lnTo>
                    <a:pt x="43338" y="79655"/>
                  </a:lnTo>
                  <a:lnTo>
                    <a:pt x="43864" y="79244"/>
                  </a:lnTo>
                  <a:lnTo>
                    <a:pt x="44416" y="78795"/>
                  </a:lnTo>
                  <a:lnTo>
                    <a:pt x="44981" y="78320"/>
                  </a:lnTo>
                  <a:lnTo>
                    <a:pt x="45584" y="77807"/>
                  </a:lnTo>
                  <a:lnTo>
                    <a:pt x="46200" y="77255"/>
                  </a:lnTo>
                  <a:lnTo>
                    <a:pt x="46854" y="76665"/>
                  </a:lnTo>
                  <a:lnTo>
                    <a:pt x="46854" y="76665"/>
                  </a:lnTo>
                  <a:lnTo>
                    <a:pt x="49575" y="74175"/>
                  </a:lnTo>
                  <a:lnTo>
                    <a:pt x="50730" y="73097"/>
                  </a:lnTo>
                  <a:lnTo>
                    <a:pt x="51756" y="72122"/>
                  </a:lnTo>
                  <a:lnTo>
                    <a:pt x="52668" y="71224"/>
                  </a:lnTo>
                  <a:lnTo>
                    <a:pt x="53489" y="70390"/>
                  </a:lnTo>
                  <a:lnTo>
                    <a:pt x="53861" y="69992"/>
                  </a:lnTo>
                  <a:lnTo>
                    <a:pt x="54207" y="69607"/>
                  </a:lnTo>
                  <a:lnTo>
                    <a:pt x="54541" y="69222"/>
                  </a:lnTo>
                  <a:lnTo>
                    <a:pt x="54849" y="68862"/>
                  </a:lnTo>
                  <a:lnTo>
                    <a:pt x="55144" y="68490"/>
                  </a:lnTo>
                  <a:lnTo>
                    <a:pt x="55414" y="68131"/>
                  </a:lnTo>
                  <a:lnTo>
                    <a:pt x="55670" y="67772"/>
                  </a:lnTo>
                  <a:lnTo>
                    <a:pt x="55927" y="67412"/>
                  </a:lnTo>
                  <a:lnTo>
                    <a:pt x="56158" y="67053"/>
                  </a:lnTo>
                  <a:lnTo>
                    <a:pt x="56389" y="66681"/>
                  </a:lnTo>
                  <a:lnTo>
                    <a:pt x="56594" y="66309"/>
                  </a:lnTo>
                  <a:lnTo>
                    <a:pt x="56800" y="65924"/>
                  </a:lnTo>
                  <a:lnTo>
                    <a:pt x="57005" y="65539"/>
                  </a:lnTo>
                  <a:lnTo>
                    <a:pt x="57198" y="65128"/>
                  </a:lnTo>
                  <a:lnTo>
                    <a:pt x="57390" y="64717"/>
                  </a:lnTo>
                  <a:lnTo>
                    <a:pt x="57570" y="64281"/>
                  </a:lnTo>
                  <a:lnTo>
                    <a:pt x="57942" y="63370"/>
                  </a:lnTo>
                  <a:lnTo>
                    <a:pt x="58314" y="62369"/>
                  </a:lnTo>
                  <a:lnTo>
                    <a:pt x="58314" y="62369"/>
                  </a:lnTo>
                  <a:lnTo>
                    <a:pt x="58468" y="62484"/>
                  </a:lnTo>
                  <a:lnTo>
                    <a:pt x="58648" y="62613"/>
                  </a:lnTo>
                  <a:lnTo>
                    <a:pt x="58879" y="62767"/>
                  </a:lnTo>
                  <a:lnTo>
                    <a:pt x="59161" y="62934"/>
                  </a:lnTo>
                  <a:lnTo>
                    <a:pt x="59482" y="63088"/>
                  </a:lnTo>
                  <a:lnTo>
                    <a:pt x="59662" y="63165"/>
                  </a:lnTo>
                  <a:lnTo>
                    <a:pt x="59854" y="63229"/>
                  </a:lnTo>
                  <a:lnTo>
                    <a:pt x="60034" y="63280"/>
                  </a:lnTo>
                  <a:lnTo>
                    <a:pt x="60239" y="63331"/>
                  </a:lnTo>
                  <a:lnTo>
                    <a:pt x="60431" y="63370"/>
                  </a:lnTo>
                  <a:lnTo>
                    <a:pt x="60637" y="63383"/>
                  </a:lnTo>
                  <a:lnTo>
                    <a:pt x="60842" y="63383"/>
                  </a:lnTo>
                  <a:lnTo>
                    <a:pt x="61047" y="63370"/>
                  </a:lnTo>
                  <a:lnTo>
                    <a:pt x="61253" y="63331"/>
                  </a:lnTo>
                  <a:lnTo>
                    <a:pt x="61458" y="63267"/>
                  </a:lnTo>
                  <a:lnTo>
                    <a:pt x="61663" y="63190"/>
                  </a:lnTo>
                  <a:lnTo>
                    <a:pt x="61869" y="63075"/>
                  </a:lnTo>
                  <a:lnTo>
                    <a:pt x="62074" y="62934"/>
                  </a:lnTo>
                  <a:lnTo>
                    <a:pt x="62267" y="62767"/>
                  </a:lnTo>
                  <a:lnTo>
                    <a:pt x="62459" y="62574"/>
                  </a:lnTo>
                  <a:lnTo>
                    <a:pt x="62639" y="62330"/>
                  </a:lnTo>
                  <a:lnTo>
                    <a:pt x="62806" y="62061"/>
                  </a:lnTo>
                  <a:lnTo>
                    <a:pt x="62972" y="61766"/>
                  </a:lnTo>
                  <a:lnTo>
                    <a:pt x="63139" y="61419"/>
                  </a:lnTo>
                  <a:lnTo>
                    <a:pt x="63280" y="61021"/>
                  </a:lnTo>
                  <a:lnTo>
                    <a:pt x="63280" y="61021"/>
                  </a:lnTo>
                  <a:lnTo>
                    <a:pt x="63922" y="59186"/>
                  </a:lnTo>
                  <a:lnTo>
                    <a:pt x="64179" y="58506"/>
                  </a:lnTo>
                  <a:lnTo>
                    <a:pt x="64307" y="58185"/>
                  </a:lnTo>
                  <a:lnTo>
                    <a:pt x="64435" y="57890"/>
                  </a:lnTo>
                  <a:lnTo>
                    <a:pt x="64577" y="57582"/>
                  </a:lnTo>
                  <a:lnTo>
                    <a:pt x="64731" y="57287"/>
                  </a:lnTo>
                  <a:lnTo>
                    <a:pt x="64897" y="56966"/>
                  </a:lnTo>
                  <a:lnTo>
                    <a:pt x="65077" y="56633"/>
                  </a:lnTo>
                  <a:lnTo>
                    <a:pt x="65526" y="55875"/>
                  </a:lnTo>
                  <a:lnTo>
                    <a:pt x="66104" y="54951"/>
                  </a:lnTo>
                  <a:lnTo>
                    <a:pt x="66104" y="54951"/>
                  </a:lnTo>
                  <a:lnTo>
                    <a:pt x="66296" y="54631"/>
                  </a:lnTo>
                  <a:lnTo>
                    <a:pt x="66489" y="54284"/>
                  </a:lnTo>
                  <a:lnTo>
                    <a:pt x="66668" y="53925"/>
                  </a:lnTo>
                  <a:lnTo>
                    <a:pt x="66835" y="53540"/>
                  </a:lnTo>
                  <a:lnTo>
                    <a:pt x="67002" y="53155"/>
                  </a:lnTo>
                  <a:lnTo>
                    <a:pt x="67156" y="52744"/>
                  </a:lnTo>
                  <a:lnTo>
                    <a:pt x="67284" y="52333"/>
                  </a:lnTo>
                  <a:lnTo>
                    <a:pt x="67413" y="51910"/>
                  </a:lnTo>
                  <a:lnTo>
                    <a:pt x="67515" y="51487"/>
                  </a:lnTo>
                  <a:lnTo>
                    <a:pt x="67605" y="51050"/>
                  </a:lnTo>
                  <a:lnTo>
                    <a:pt x="67682" y="50627"/>
                  </a:lnTo>
                  <a:lnTo>
                    <a:pt x="67733" y="50190"/>
                  </a:lnTo>
                  <a:lnTo>
                    <a:pt x="67772" y="49767"/>
                  </a:lnTo>
                  <a:lnTo>
                    <a:pt x="67785" y="49356"/>
                  </a:lnTo>
                  <a:lnTo>
                    <a:pt x="67772" y="48946"/>
                  </a:lnTo>
                  <a:lnTo>
                    <a:pt x="67733" y="48548"/>
                  </a:lnTo>
                  <a:lnTo>
                    <a:pt x="67669" y="48163"/>
                  </a:lnTo>
                  <a:lnTo>
                    <a:pt x="67631" y="47983"/>
                  </a:lnTo>
                  <a:lnTo>
                    <a:pt x="67579" y="47803"/>
                  </a:lnTo>
                  <a:lnTo>
                    <a:pt x="67528" y="47624"/>
                  </a:lnTo>
                  <a:lnTo>
                    <a:pt x="67464" y="47457"/>
                  </a:lnTo>
                  <a:lnTo>
                    <a:pt x="67387" y="47290"/>
                  </a:lnTo>
                  <a:lnTo>
                    <a:pt x="67310" y="47123"/>
                  </a:lnTo>
                  <a:lnTo>
                    <a:pt x="67233" y="46969"/>
                  </a:lnTo>
                  <a:lnTo>
                    <a:pt x="67130" y="46815"/>
                  </a:lnTo>
                  <a:lnTo>
                    <a:pt x="67040" y="46674"/>
                  </a:lnTo>
                  <a:lnTo>
                    <a:pt x="66925" y="46533"/>
                  </a:lnTo>
                  <a:lnTo>
                    <a:pt x="66809" y="46405"/>
                  </a:lnTo>
                  <a:lnTo>
                    <a:pt x="66681" y="46289"/>
                  </a:lnTo>
                  <a:lnTo>
                    <a:pt x="66540" y="46174"/>
                  </a:lnTo>
                  <a:lnTo>
                    <a:pt x="66399" y="46058"/>
                  </a:lnTo>
                  <a:lnTo>
                    <a:pt x="66245" y="45968"/>
                  </a:lnTo>
                  <a:lnTo>
                    <a:pt x="66091" y="45878"/>
                  </a:lnTo>
                  <a:lnTo>
                    <a:pt x="65911" y="45789"/>
                  </a:lnTo>
                  <a:lnTo>
                    <a:pt x="65732" y="45712"/>
                  </a:lnTo>
                  <a:lnTo>
                    <a:pt x="65539" y="45648"/>
                  </a:lnTo>
                  <a:lnTo>
                    <a:pt x="65347" y="45596"/>
                  </a:lnTo>
                  <a:lnTo>
                    <a:pt x="65128" y="45558"/>
                  </a:lnTo>
                  <a:lnTo>
                    <a:pt x="64910" y="45519"/>
                  </a:lnTo>
                  <a:lnTo>
                    <a:pt x="64679" y="45494"/>
                  </a:lnTo>
                  <a:lnTo>
                    <a:pt x="64435" y="45481"/>
                  </a:lnTo>
                  <a:lnTo>
                    <a:pt x="64179" y="45481"/>
                  </a:lnTo>
                  <a:lnTo>
                    <a:pt x="63922" y="45481"/>
                  </a:lnTo>
                  <a:lnTo>
                    <a:pt x="63640" y="45506"/>
                  </a:lnTo>
                  <a:lnTo>
                    <a:pt x="63357" y="45532"/>
                  </a:lnTo>
                  <a:lnTo>
                    <a:pt x="63062" y="45583"/>
                  </a:lnTo>
                  <a:lnTo>
                    <a:pt x="62754" y="45635"/>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4" name="Google Shape;144;p2">
              <a:extLst>
                <a:ext uri="{FF2B5EF4-FFF2-40B4-BE49-F238E27FC236}">
                  <a16:creationId xmlns:a16="http://schemas.microsoft.com/office/drawing/2014/main" id="{EB16C67D-8142-FEBC-D339-B81ADE9B8D49}"/>
                </a:ext>
              </a:extLst>
            </p:cNvPr>
            <p:cNvSpPr/>
            <p:nvPr/>
          </p:nvSpPr>
          <p:spPr>
            <a:xfrm>
              <a:off x="4764425" y="2599375"/>
              <a:ext cx="105575" cy="464600"/>
            </a:xfrm>
            <a:custGeom>
              <a:avLst/>
              <a:gdLst/>
              <a:ahLst/>
              <a:cxnLst/>
              <a:rect l="l" t="t" r="r" b="b"/>
              <a:pathLst>
                <a:path w="4223" h="18584" extrusionOk="0">
                  <a:moveTo>
                    <a:pt x="2041" y="17595"/>
                  </a:moveTo>
                  <a:lnTo>
                    <a:pt x="2041" y="17595"/>
                  </a:lnTo>
                  <a:lnTo>
                    <a:pt x="2041" y="17595"/>
                  </a:lnTo>
                  <a:lnTo>
                    <a:pt x="1553" y="17864"/>
                  </a:lnTo>
                  <a:lnTo>
                    <a:pt x="1053" y="18121"/>
                  </a:lnTo>
                  <a:lnTo>
                    <a:pt x="527" y="18352"/>
                  </a:lnTo>
                  <a:lnTo>
                    <a:pt x="1" y="18583"/>
                  </a:lnTo>
                  <a:lnTo>
                    <a:pt x="1" y="18583"/>
                  </a:lnTo>
                  <a:lnTo>
                    <a:pt x="527" y="18352"/>
                  </a:lnTo>
                  <a:lnTo>
                    <a:pt x="1053" y="18121"/>
                  </a:lnTo>
                  <a:lnTo>
                    <a:pt x="1553" y="17864"/>
                  </a:lnTo>
                  <a:lnTo>
                    <a:pt x="2041" y="17595"/>
                  </a:lnTo>
                  <a:lnTo>
                    <a:pt x="2041" y="17595"/>
                  </a:lnTo>
                  <a:close/>
                  <a:moveTo>
                    <a:pt x="4223" y="15067"/>
                  </a:moveTo>
                  <a:lnTo>
                    <a:pt x="4223" y="15067"/>
                  </a:lnTo>
                  <a:lnTo>
                    <a:pt x="4005" y="15477"/>
                  </a:lnTo>
                  <a:lnTo>
                    <a:pt x="3774" y="15862"/>
                  </a:lnTo>
                  <a:lnTo>
                    <a:pt x="3517" y="16222"/>
                  </a:lnTo>
                  <a:lnTo>
                    <a:pt x="3260" y="16555"/>
                  </a:lnTo>
                  <a:lnTo>
                    <a:pt x="3119" y="16709"/>
                  </a:lnTo>
                  <a:lnTo>
                    <a:pt x="2978" y="16851"/>
                  </a:lnTo>
                  <a:lnTo>
                    <a:pt x="2837" y="16992"/>
                  </a:lnTo>
                  <a:lnTo>
                    <a:pt x="2683" y="17133"/>
                  </a:lnTo>
                  <a:lnTo>
                    <a:pt x="2529" y="17261"/>
                  </a:lnTo>
                  <a:lnTo>
                    <a:pt x="2375" y="17377"/>
                  </a:lnTo>
                  <a:lnTo>
                    <a:pt x="2208" y="17492"/>
                  </a:lnTo>
                  <a:lnTo>
                    <a:pt x="2041" y="17595"/>
                  </a:lnTo>
                  <a:lnTo>
                    <a:pt x="2041" y="17595"/>
                  </a:lnTo>
                  <a:lnTo>
                    <a:pt x="2208" y="17492"/>
                  </a:lnTo>
                  <a:lnTo>
                    <a:pt x="2375" y="17377"/>
                  </a:lnTo>
                  <a:lnTo>
                    <a:pt x="2529" y="17261"/>
                  </a:lnTo>
                  <a:lnTo>
                    <a:pt x="2683" y="17133"/>
                  </a:lnTo>
                  <a:lnTo>
                    <a:pt x="2837" y="16992"/>
                  </a:lnTo>
                  <a:lnTo>
                    <a:pt x="2978" y="16851"/>
                  </a:lnTo>
                  <a:lnTo>
                    <a:pt x="3119" y="16709"/>
                  </a:lnTo>
                  <a:lnTo>
                    <a:pt x="3260" y="16555"/>
                  </a:lnTo>
                  <a:lnTo>
                    <a:pt x="3517" y="16222"/>
                  </a:lnTo>
                  <a:lnTo>
                    <a:pt x="3774" y="15862"/>
                  </a:lnTo>
                  <a:lnTo>
                    <a:pt x="4005" y="15477"/>
                  </a:lnTo>
                  <a:lnTo>
                    <a:pt x="4223" y="15067"/>
                  </a:lnTo>
                  <a:close/>
                  <a:moveTo>
                    <a:pt x="3376" y="1"/>
                  </a:moveTo>
                  <a:lnTo>
                    <a:pt x="3376" y="1"/>
                  </a:lnTo>
                  <a:lnTo>
                    <a:pt x="3953" y="527"/>
                  </a:lnTo>
                  <a:lnTo>
                    <a:pt x="3953" y="527"/>
                  </a:lnTo>
                  <a:lnTo>
                    <a:pt x="3376" y="1"/>
                  </a:lnTo>
                  <a:close/>
                </a:path>
              </a:pathLst>
            </a:custGeom>
            <a:solidFill>
              <a:srgbClr val="E8D6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5" name="Google Shape;145;p2">
              <a:extLst>
                <a:ext uri="{FF2B5EF4-FFF2-40B4-BE49-F238E27FC236}">
                  <a16:creationId xmlns:a16="http://schemas.microsoft.com/office/drawing/2014/main" id="{A048E825-6E8A-A914-43EF-51B94C05F33B}"/>
                </a:ext>
              </a:extLst>
            </p:cNvPr>
            <p:cNvSpPr/>
            <p:nvPr/>
          </p:nvSpPr>
          <p:spPr>
            <a:xfrm>
              <a:off x="4764425" y="3039225"/>
              <a:ext cx="51050" cy="24750"/>
            </a:xfrm>
            <a:custGeom>
              <a:avLst/>
              <a:gdLst/>
              <a:ahLst/>
              <a:cxnLst/>
              <a:rect l="l" t="t" r="r" b="b"/>
              <a:pathLst>
                <a:path w="2042" h="990" fill="none" extrusionOk="0">
                  <a:moveTo>
                    <a:pt x="2041" y="1"/>
                  </a:moveTo>
                  <a:lnTo>
                    <a:pt x="2041" y="1"/>
                  </a:lnTo>
                  <a:lnTo>
                    <a:pt x="2041" y="1"/>
                  </a:lnTo>
                  <a:lnTo>
                    <a:pt x="1553" y="270"/>
                  </a:lnTo>
                  <a:lnTo>
                    <a:pt x="1053" y="527"/>
                  </a:lnTo>
                  <a:lnTo>
                    <a:pt x="527" y="758"/>
                  </a:lnTo>
                  <a:lnTo>
                    <a:pt x="1" y="989"/>
                  </a:lnTo>
                  <a:lnTo>
                    <a:pt x="1" y="989"/>
                  </a:lnTo>
                  <a:lnTo>
                    <a:pt x="527" y="758"/>
                  </a:lnTo>
                  <a:lnTo>
                    <a:pt x="1053" y="527"/>
                  </a:lnTo>
                  <a:lnTo>
                    <a:pt x="1553" y="270"/>
                  </a:lnTo>
                  <a:lnTo>
                    <a:pt x="2041" y="1"/>
                  </a:lnTo>
                  <a:lnTo>
                    <a:pt x="2041"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6" name="Google Shape;146;p2">
              <a:extLst>
                <a:ext uri="{FF2B5EF4-FFF2-40B4-BE49-F238E27FC236}">
                  <a16:creationId xmlns:a16="http://schemas.microsoft.com/office/drawing/2014/main" id="{4B03471C-C835-4490-B472-94B4D8EBDB33}"/>
                </a:ext>
              </a:extLst>
            </p:cNvPr>
            <p:cNvSpPr/>
            <p:nvPr/>
          </p:nvSpPr>
          <p:spPr>
            <a:xfrm>
              <a:off x="4815450" y="2976025"/>
              <a:ext cx="54550" cy="63225"/>
            </a:xfrm>
            <a:custGeom>
              <a:avLst/>
              <a:gdLst/>
              <a:ahLst/>
              <a:cxnLst/>
              <a:rect l="l" t="t" r="r" b="b"/>
              <a:pathLst>
                <a:path w="2182" h="2529" fill="none" extrusionOk="0">
                  <a:moveTo>
                    <a:pt x="2182" y="1"/>
                  </a:moveTo>
                  <a:lnTo>
                    <a:pt x="2182" y="1"/>
                  </a:lnTo>
                  <a:lnTo>
                    <a:pt x="1964" y="411"/>
                  </a:lnTo>
                  <a:lnTo>
                    <a:pt x="1733" y="796"/>
                  </a:lnTo>
                  <a:lnTo>
                    <a:pt x="1476" y="1156"/>
                  </a:lnTo>
                  <a:lnTo>
                    <a:pt x="1219" y="1489"/>
                  </a:lnTo>
                  <a:lnTo>
                    <a:pt x="1078" y="1643"/>
                  </a:lnTo>
                  <a:lnTo>
                    <a:pt x="937" y="1785"/>
                  </a:lnTo>
                  <a:lnTo>
                    <a:pt x="796" y="1926"/>
                  </a:lnTo>
                  <a:lnTo>
                    <a:pt x="642" y="2067"/>
                  </a:lnTo>
                  <a:lnTo>
                    <a:pt x="488" y="2195"/>
                  </a:lnTo>
                  <a:lnTo>
                    <a:pt x="334" y="2311"/>
                  </a:lnTo>
                  <a:lnTo>
                    <a:pt x="167" y="2426"/>
                  </a:lnTo>
                  <a:lnTo>
                    <a:pt x="0" y="2529"/>
                  </a:lnTo>
                  <a:lnTo>
                    <a:pt x="0" y="2529"/>
                  </a:lnTo>
                  <a:lnTo>
                    <a:pt x="167" y="2426"/>
                  </a:lnTo>
                  <a:lnTo>
                    <a:pt x="334" y="2311"/>
                  </a:lnTo>
                  <a:lnTo>
                    <a:pt x="488" y="2195"/>
                  </a:lnTo>
                  <a:lnTo>
                    <a:pt x="642" y="2067"/>
                  </a:lnTo>
                  <a:lnTo>
                    <a:pt x="796" y="1926"/>
                  </a:lnTo>
                  <a:lnTo>
                    <a:pt x="937" y="1785"/>
                  </a:lnTo>
                  <a:lnTo>
                    <a:pt x="1078" y="1643"/>
                  </a:lnTo>
                  <a:lnTo>
                    <a:pt x="1219" y="1489"/>
                  </a:lnTo>
                  <a:lnTo>
                    <a:pt x="1476" y="1156"/>
                  </a:lnTo>
                  <a:lnTo>
                    <a:pt x="1733" y="796"/>
                  </a:lnTo>
                  <a:lnTo>
                    <a:pt x="1964" y="411"/>
                  </a:lnTo>
                  <a:lnTo>
                    <a:pt x="2182"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7" name="Google Shape;147;p2">
              <a:extLst>
                <a:ext uri="{FF2B5EF4-FFF2-40B4-BE49-F238E27FC236}">
                  <a16:creationId xmlns:a16="http://schemas.microsoft.com/office/drawing/2014/main" id="{0370BB10-74CA-7550-96D1-672B691F0439}"/>
                </a:ext>
              </a:extLst>
            </p:cNvPr>
            <p:cNvSpPr/>
            <p:nvPr/>
          </p:nvSpPr>
          <p:spPr>
            <a:xfrm>
              <a:off x="4848800" y="2599375"/>
              <a:ext cx="14475" cy="13200"/>
            </a:xfrm>
            <a:custGeom>
              <a:avLst/>
              <a:gdLst/>
              <a:ahLst/>
              <a:cxnLst/>
              <a:rect l="l" t="t" r="r" b="b"/>
              <a:pathLst>
                <a:path w="579" h="528" fill="none" extrusionOk="0">
                  <a:moveTo>
                    <a:pt x="1" y="1"/>
                  </a:moveTo>
                  <a:lnTo>
                    <a:pt x="1" y="1"/>
                  </a:lnTo>
                  <a:lnTo>
                    <a:pt x="578" y="527"/>
                  </a:lnTo>
                  <a:lnTo>
                    <a:pt x="578" y="527"/>
                  </a:lnTo>
                  <a:lnTo>
                    <a:pt x="1"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8" name="Google Shape;148;p2">
              <a:extLst>
                <a:ext uri="{FF2B5EF4-FFF2-40B4-BE49-F238E27FC236}">
                  <a16:creationId xmlns:a16="http://schemas.microsoft.com/office/drawing/2014/main" id="{C8692E93-C591-4BD4-DF5E-923AEF56CD08}"/>
                </a:ext>
              </a:extLst>
            </p:cNvPr>
            <p:cNvSpPr/>
            <p:nvPr/>
          </p:nvSpPr>
          <p:spPr>
            <a:xfrm>
              <a:off x="4384250" y="2662900"/>
              <a:ext cx="802725" cy="494750"/>
            </a:xfrm>
            <a:custGeom>
              <a:avLst/>
              <a:gdLst/>
              <a:ahLst/>
              <a:cxnLst/>
              <a:rect l="l" t="t" r="r" b="b"/>
              <a:pathLst>
                <a:path w="32109" h="19790" extrusionOk="0">
                  <a:moveTo>
                    <a:pt x="21509" y="1"/>
                  </a:moveTo>
                  <a:lnTo>
                    <a:pt x="21509" y="630"/>
                  </a:lnTo>
                  <a:lnTo>
                    <a:pt x="21496" y="1310"/>
                  </a:lnTo>
                  <a:lnTo>
                    <a:pt x="21470" y="2041"/>
                  </a:lnTo>
                  <a:lnTo>
                    <a:pt x="21432" y="2811"/>
                  </a:lnTo>
                  <a:lnTo>
                    <a:pt x="21393" y="3607"/>
                  </a:lnTo>
                  <a:lnTo>
                    <a:pt x="21329" y="4428"/>
                  </a:lnTo>
                  <a:lnTo>
                    <a:pt x="21239" y="5275"/>
                  </a:lnTo>
                  <a:lnTo>
                    <a:pt x="21136" y="6135"/>
                  </a:lnTo>
                  <a:lnTo>
                    <a:pt x="21021" y="6995"/>
                  </a:lnTo>
                  <a:lnTo>
                    <a:pt x="20880" y="7842"/>
                  </a:lnTo>
                  <a:lnTo>
                    <a:pt x="20700" y="8689"/>
                  </a:lnTo>
                  <a:lnTo>
                    <a:pt x="20610" y="9112"/>
                  </a:lnTo>
                  <a:lnTo>
                    <a:pt x="20508" y="9523"/>
                  </a:lnTo>
                  <a:lnTo>
                    <a:pt x="20405" y="9934"/>
                  </a:lnTo>
                  <a:lnTo>
                    <a:pt x="20290" y="10331"/>
                  </a:lnTo>
                  <a:lnTo>
                    <a:pt x="20161" y="10716"/>
                  </a:lnTo>
                  <a:lnTo>
                    <a:pt x="20033" y="11101"/>
                  </a:lnTo>
                  <a:lnTo>
                    <a:pt x="19892" y="11473"/>
                  </a:lnTo>
                  <a:lnTo>
                    <a:pt x="19751" y="11833"/>
                  </a:lnTo>
                  <a:lnTo>
                    <a:pt x="19597" y="12192"/>
                  </a:lnTo>
                  <a:lnTo>
                    <a:pt x="19430" y="12526"/>
                  </a:lnTo>
                  <a:lnTo>
                    <a:pt x="19212" y="12936"/>
                  </a:lnTo>
                  <a:lnTo>
                    <a:pt x="18981" y="13321"/>
                  </a:lnTo>
                  <a:lnTo>
                    <a:pt x="18724" y="13681"/>
                  </a:lnTo>
                  <a:lnTo>
                    <a:pt x="18467" y="14014"/>
                  </a:lnTo>
                  <a:lnTo>
                    <a:pt x="18326" y="14168"/>
                  </a:lnTo>
                  <a:lnTo>
                    <a:pt x="18185" y="14310"/>
                  </a:lnTo>
                  <a:lnTo>
                    <a:pt x="18044" y="14451"/>
                  </a:lnTo>
                  <a:lnTo>
                    <a:pt x="17890" y="14592"/>
                  </a:lnTo>
                  <a:lnTo>
                    <a:pt x="17736" y="14720"/>
                  </a:lnTo>
                  <a:lnTo>
                    <a:pt x="17582" y="14836"/>
                  </a:lnTo>
                  <a:lnTo>
                    <a:pt x="17415" y="14951"/>
                  </a:lnTo>
                  <a:lnTo>
                    <a:pt x="17248" y="15054"/>
                  </a:lnTo>
                  <a:lnTo>
                    <a:pt x="16760" y="15323"/>
                  </a:lnTo>
                  <a:lnTo>
                    <a:pt x="16260" y="15580"/>
                  </a:lnTo>
                  <a:lnTo>
                    <a:pt x="15734" y="15811"/>
                  </a:lnTo>
                  <a:lnTo>
                    <a:pt x="15208" y="16042"/>
                  </a:lnTo>
                  <a:lnTo>
                    <a:pt x="14758" y="16222"/>
                  </a:lnTo>
                  <a:lnTo>
                    <a:pt x="14297" y="16401"/>
                  </a:lnTo>
                  <a:lnTo>
                    <a:pt x="13835" y="16568"/>
                  </a:lnTo>
                  <a:lnTo>
                    <a:pt x="13360" y="16722"/>
                  </a:lnTo>
                  <a:lnTo>
                    <a:pt x="12872" y="16876"/>
                  </a:lnTo>
                  <a:lnTo>
                    <a:pt x="12397" y="17017"/>
                  </a:lnTo>
                  <a:lnTo>
                    <a:pt x="11409" y="17300"/>
                  </a:lnTo>
                  <a:lnTo>
                    <a:pt x="10408" y="17543"/>
                  </a:lnTo>
                  <a:lnTo>
                    <a:pt x="9407" y="17787"/>
                  </a:lnTo>
                  <a:lnTo>
                    <a:pt x="8393" y="18005"/>
                  </a:lnTo>
                  <a:lnTo>
                    <a:pt x="7392" y="18211"/>
                  </a:lnTo>
                  <a:lnTo>
                    <a:pt x="5403" y="18609"/>
                  </a:lnTo>
                  <a:lnTo>
                    <a:pt x="3478" y="18981"/>
                  </a:lnTo>
                  <a:lnTo>
                    <a:pt x="2554" y="19173"/>
                  </a:lnTo>
                  <a:lnTo>
                    <a:pt x="1669" y="19366"/>
                  </a:lnTo>
                  <a:lnTo>
                    <a:pt x="809" y="19571"/>
                  </a:lnTo>
                  <a:lnTo>
                    <a:pt x="1" y="19789"/>
                  </a:lnTo>
                  <a:lnTo>
                    <a:pt x="32109" y="19789"/>
                  </a:lnTo>
                  <a:lnTo>
                    <a:pt x="32109" y="6148"/>
                  </a:lnTo>
                  <a:lnTo>
                    <a:pt x="31313" y="6430"/>
                  </a:lnTo>
                  <a:lnTo>
                    <a:pt x="30505" y="6712"/>
                  </a:lnTo>
                  <a:lnTo>
                    <a:pt x="29709" y="6995"/>
                  </a:lnTo>
                  <a:lnTo>
                    <a:pt x="28913" y="7251"/>
                  </a:lnTo>
                  <a:lnTo>
                    <a:pt x="28130" y="7508"/>
                  </a:lnTo>
                  <a:lnTo>
                    <a:pt x="27348" y="7752"/>
                  </a:lnTo>
                  <a:lnTo>
                    <a:pt x="25833" y="8201"/>
                  </a:lnTo>
                  <a:lnTo>
                    <a:pt x="24383" y="8599"/>
                  </a:lnTo>
                  <a:lnTo>
                    <a:pt x="22997" y="8958"/>
                  </a:lnTo>
                  <a:lnTo>
                    <a:pt x="22356" y="9112"/>
                  </a:lnTo>
                  <a:lnTo>
                    <a:pt x="21727" y="9253"/>
                  </a:lnTo>
                  <a:lnTo>
                    <a:pt x="21124" y="9382"/>
                  </a:lnTo>
                  <a:lnTo>
                    <a:pt x="20559" y="9484"/>
                  </a:lnTo>
                  <a:lnTo>
                    <a:pt x="20559" y="9472"/>
                  </a:lnTo>
                  <a:lnTo>
                    <a:pt x="20700" y="8856"/>
                  </a:lnTo>
                  <a:lnTo>
                    <a:pt x="20841" y="8240"/>
                  </a:lnTo>
                  <a:lnTo>
                    <a:pt x="20957" y="7598"/>
                  </a:lnTo>
                  <a:lnTo>
                    <a:pt x="21059" y="6969"/>
                  </a:lnTo>
                  <a:lnTo>
                    <a:pt x="21149" y="6327"/>
                  </a:lnTo>
                  <a:lnTo>
                    <a:pt x="21226" y="5686"/>
                  </a:lnTo>
                  <a:lnTo>
                    <a:pt x="21303" y="5057"/>
                  </a:lnTo>
                  <a:lnTo>
                    <a:pt x="21355" y="4428"/>
                  </a:lnTo>
                  <a:lnTo>
                    <a:pt x="21406" y="3812"/>
                  </a:lnTo>
                  <a:lnTo>
                    <a:pt x="21444" y="3209"/>
                  </a:lnTo>
                  <a:lnTo>
                    <a:pt x="21509" y="2054"/>
                  </a:lnTo>
                  <a:lnTo>
                    <a:pt x="21534" y="989"/>
                  </a:lnTo>
                  <a:lnTo>
                    <a:pt x="21547" y="39"/>
                  </a:lnTo>
                  <a:lnTo>
                    <a:pt x="21509"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9" name="Google Shape;149;p2">
              <a:extLst>
                <a:ext uri="{FF2B5EF4-FFF2-40B4-BE49-F238E27FC236}">
                  <a16:creationId xmlns:a16="http://schemas.microsoft.com/office/drawing/2014/main" id="{5501467F-72DB-0BE7-E613-167CCE9E053A}"/>
                </a:ext>
              </a:extLst>
            </p:cNvPr>
            <p:cNvSpPr/>
            <p:nvPr/>
          </p:nvSpPr>
          <p:spPr>
            <a:xfrm>
              <a:off x="4384250" y="2662900"/>
              <a:ext cx="802725" cy="494750"/>
            </a:xfrm>
            <a:custGeom>
              <a:avLst/>
              <a:gdLst/>
              <a:ahLst/>
              <a:cxnLst/>
              <a:rect l="l" t="t" r="r" b="b"/>
              <a:pathLst>
                <a:path w="32109" h="19790" fill="none" extrusionOk="0">
                  <a:moveTo>
                    <a:pt x="21509" y="1"/>
                  </a:moveTo>
                  <a:lnTo>
                    <a:pt x="21509" y="1"/>
                  </a:lnTo>
                  <a:lnTo>
                    <a:pt x="21509" y="630"/>
                  </a:lnTo>
                  <a:lnTo>
                    <a:pt x="21496" y="1310"/>
                  </a:lnTo>
                  <a:lnTo>
                    <a:pt x="21470" y="2041"/>
                  </a:lnTo>
                  <a:lnTo>
                    <a:pt x="21432" y="2811"/>
                  </a:lnTo>
                  <a:lnTo>
                    <a:pt x="21393" y="3607"/>
                  </a:lnTo>
                  <a:lnTo>
                    <a:pt x="21329" y="4428"/>
                  </a:lnTo>
                  <a:lnTo>
                    <a:pt x="21239" y="5275"/>
                  </a:lnTo>
                  <a:lnTo>
                    <a:pt x="21136" y="6135"/>
                  </a:lnTo>
                  <a:lnTo>
                    <a:pt x="21021" y="6995"/>
                  </a:lnTo>
                  <a:lnTo>
                    <a:pt x="20880" y="7842"/>
                  </a:lnTo>
                  <a:lnTo>
                    <a:pt x="20700" y="8689"/>
                  </a:lnTo>
                  <a:lnTo>
                    <a:pt x="20610" y="9112"/>
                  </a:lnTo>
                  <a:lnTo>
                    <a:pt x="20508" y="9523"/>
                  </a:lnTo>
                  <a:lnTo>
                    <a:pt x="20405" y="9934"/>
                  </a:lnTo>
                  <a:lnTo>
                    <a:pt x="20290" y="10331"/>
                  </a:lnTo>
                  <a:lnTo>
                    <a:pt x="20161" y="10716"/>
                  </a:lnTo>
                  <a:lnTo>
                    <a:pt x="20033" y="11101"/>
                  </a:lnTo>
                  <a:lnTo>
                    <a:pt x="19892" y="11473"/>
                  </a:lnTo>
                  <a:lnTo>
                    <a:pt x="19751" y="11833"/>
                  </a:lnTo>
                  <a:lnTo>
                    <a:pt x="19597" y="12192"/>
                  </a:lnTo>
                  <a:lnTo>
                    <a:pt x="19430" y="12526"/>
                  </a:lnTo>
                  <a:lnTo>
                    <a:pt x="19430" y="12526"/>
                  </a:lnTo>
                  <a:lnTo>
                    <a:pt x="19212" y="12936"/>
                  </a:lnTo>
                  <a:lnTo>
                    <a:pt x="18981" y="13321"/>
                  </a:lnTo>
                  <a:lnTo>
                    <a:pt x="18724" y="13681"/>
                  </a:lnTo>
                  <a:lnTo>
                    <a:pt x="18467" y="14014"/>
                  </a:lnTo>
                  <a:lnTo>
                    <a:pt x="18326" y="14168"/>
                  </a:lnTo>
                  <a:lnTo>
                    <a:pt x="18185" y="14310"/>
                  </a:lnTo>
                  <a:lnTo>
                    <a:pt x="18044" y="14451"/>
                  </a:lnTo>
                  <a:lnTo>
                    <a:pt x="17890" y="14592"/>
                  </a:lnTo>
                  <a:lnTo>
                    <a:pt x="17736" y="14720"/>
                  </a:lnTo>
                  <a:lnTo>
                    <a:pt x="17582" y="14836"/>
                  </a:lnTo>
                  <a:lnTo>
                    <a:pt x="17415" y="14951"/>
                  </a:lnTo>
                  <a:lnTo>
                    <a:pt x="17248" y="15054"/>
                  </a:lnTo>
                  <a:lnTo>
                    <a:pt x="17248" y="15054"/>
                  </a:lnTo>
                  <a:lnTo>
                    <a:pt x="17248" y="15054"/>
                  </a:lnTo>
                  <a:lnTo>
                    <a:pt x="17248" y="15054"/>
                  </a:lnTo>
                  <a:lnTo>
                    <a:pt x="17248" y="15054"/>
                  </a:lnTo>
                  <a:lnTo>
                    <a:pt x="16760" y="15323"/>
                  </a:lnTo>
                  <a:lnTo>
                    <a:pt x="16260" y="15580"/>
                  </a:lnTo>
                  <a:lnTo>
                    <a:pt x="15734" y="15811"/>
                  </a:lnTo>
                  <a:lnTo>
                    <a:pt x="15208" y="16042"/>
                  </a:lnTo>
                  <a:lnTo>
                    <a:pt x="15208" y="16042"/>
                  </a:lnTo>
                  <a:lnTo>
                    <a:pt x="14758" y="16222"/>
                  </a:lnTo>
                  <a:lnTo>
                    <a:pt x="14297" y="16401"/>
                  </a:lnTo>
                  <a:lnTo>
                    <a:pt x="13835" y="16568"/>
                  </a:lnTo>
                  <a:lnTo>
                    <a:pt x="13360" y="16722"/>
                  </a:lnTo>
                  <a:lnTo>
                    <a:pt x="12872" y="16876"/>
                  </a:lnTo>
                  <a:lnTo>
                    <a:pt x="12397" y="17017"/>
                  </a:lnTo>
                  <a:lnTo>
                    <a:pt x="11409" y="17300"/>
                  </a:lnTo>
                  <a:lnTo>
                    <a:pt x="10408" y="17543"/>
                  </a:lnTo>
                  <a:lnTo>
                    <a:pt x="9407" y="17787"/>
                  </a:lnTo>
                  <a:lnTo>
                    <a:pt x="8393" y="18005"/>
                  </a:lnTo>
                  <a:lnTo>
                    <a:pt x="7392" y="18211"/>
                  </a:lnTo>
                  <a:lnTo>
                    <a:pt x="5403" y="18609"/>
                  </a:lnTo>
                  <a:lnTo>
                    <a:pt x="3478" y="18981"/>
                  </a:lnTo>
                  <a:lnTo>
                    <a:pt x="2554" y="19173"/>
                  </a:lnTo>
                  <a:lnTo>
                    <a:pt x="1669" y="19366"/>
                  </a:lnTo>
                  <a:lnTo>
                    <a:pt x="809" y="19571"/>
                  </a:lnTo>
                  <a:lnTo>
                    <a:pt x="1" y="19789"/>
                  </a:lnTo>
                  <a:lnTo>
                    <a:pt x="32109" y="19789"/>
                  </a:lnTo>
                  <a:lnTo>
                    <a:pt x="32109" y="6148"/>
                  </a:lnTo>
                  <a:lnTo>
                    <a:pt x="32109" y="6148"/>
                  </a:lnTo>
                  <a:lnTo>
                    <a:pt x="31313" y="6430"/>
                  </a:lnTo>
                  <a:lnTo>
                    <a:pt x="30505" y="6712"/>
                  </a:lnTo>
                  <a:lnTo>
                    <a:pt x="29709" y="6995"/>
                  </a:lnTo>
                  <a:lnTo>
                    <a:pt x="28913" y="7251"/>
                  </a:lnTo>
                  <a:lnTo>
                    <a:pt x="28130" y="7508"/>
                  </a:lnTo>
                  <a:lnTo>
                    <a:pt x="27348" y="7752"/>
                  </a:lnTo>
                  <a:lnTo>
                    <a:pt x="25833" y="8201"/>
                  </a:lnTo>
                  <a:lnTo>
                    <a:pt x="24383" y="8599"/>
                  </a:lnTo>
                  <a:lnTo>
                    <a:pt x="22997" y="8958"/>
                  </a:lnTo>
                  <a:lnTo>
                    <a:pt x="22356" y="9112"/>
                  </a:lnTo>
                  <a:lnTo>
                    <a:pt x="21727" y="9253"/>
                  </a:lnTo>
                  <a:lnTo>
                    <a:pt x="21124" y="9382"/>
                  </a:lnTo>
                  <a:lnTo>
                    <a:pt x="20559" y="9484"/>
                  </a:lnTo>
                  <a:lnTo>
                    <a:pt x="20559" y="9472"/>
                  </a:lnTo>
                  <a:lnTo>
                    <a:pt x="20559" y="9472"/>
                  </a:lnTo>
                  <a:lnTo>
                    <a:pt x="20700" y="8856"/>
                  </a:lnTo>
                  <a:lnTo>
                    <a:pt x="20841" y="8240"/>
                  </a:lnTo>
                  <a:lnTo>
                    <a:pt x="20957" y="7598"/>
                  </a:lnTo>
                  <a:lnTo>
                    <a:pt x="21059" y="6969"/>
                  </a:lnTo>
                  <a:lnTo>
                    <a:pt x="21149" y="6327"/>
                  </a:lnTo>
                  <a:lnTo>
                    <a:pt x="21226" y="5686"/>
                  </a:lnTo>
                  <a:lnTo>
                    <a:pt x="21303" y="5057"/>
                  </a:lnTo>
                  <a:lnTo>
                    <a:pt x="21355" y="4428"/>
                  </a:lnTo>
                  <a:lnTo>
                    <a:pt x="21406" y="3812"/>
                  </a:lnTo>
                  <a:lnTo>
                    <a:pt x="21444" y="3209"/>
                  </a:lnTo>
                  <a:lnTo>
                    <a:pt x="21509" y="2054"/>
                  </a:lnTo>
                  <a:lnTo>
                    <a:pt x="21534" y="989"/>
                  </a:lnTo>
                  <a:lnTo>
                    <a:pt x="21547" y="39"/>
                  </a:lnTo>
                  <a:lnTo>
                    <a:pt x="21547" y="39"/>
                  </a:lnTo>
                  <a:lnTo>
                    <a:pt x="21509"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0" name="Google Shape;150;p2">
              <a:extLst>
                <a:ext uri="{FF2B5EF4-FFF2-40B4-BE49-F238E27FC236}">
                  <a16:creationId xmlns:a16="http://schemas.microsoft.com/office/drawing/2014/main" id="{B9C2446A-22B6-FDC5-B7B1-12B9E3D5574C}"/>
                </a:ext>
              </a:extLst>
            </p:cNvPr>
            <p:cNvSpPr/>
            <p:nvPr/>
          </p:nvSpPr>
          <p:spPr>
            <a:xfrm>
              <a:off x="4898200" y="2663875"/>
              <a:ext cx="288775" cy="236150"/>
            </a:xfrm>
            <a:custGeom>
              <a:avLst/>
              <a:gdLst/>
              <a:ahLst/>
              <a:cxnLst/>
              <a:rect l="l" t="t" r="r" b="b"/>
              <a:pathLst>
                <a:path w="11551" h="9446" extrusionOk="0">
                  <a:moveTo>
                    <a:pt x="989" y="0"/>
                  </a:moveTo>
                  <a:lnTo>
                    <a:pt x="976" y="950"/>
                  </a:lnTo>
                  <a:lnTo>
                    <a:pt x="951" y="2015"/>
                  </a:lnTo>
                  <a:lnTo>
                    <a:pt x="886" y="3170"/>
                  </a:lnTo>
                  <a:lnTo>
                    <a:pt x="848" y="3773"/>
                  </a:lnTo>
                  <a:lnTo>
                    <a:pt x="797" y="4389"/>
                  </a:lnTo>
                  <a:lnTo>
                    <a:pt x="745" y="5018"/>
                  </a:lnTo>
                  <a:lnTo>
                    <a:pt x="668" y="5647"/>
                  </a:lnTo>
                  <a:lnTo>
                    <a:pt x="591" y="6288"/>
                  </a:lnTo>
                  <a:lnTo>
                    <a:pt x="501" y="6930"/>
                  </a:lnTo>
                  <a:lnTo>
                    <a:pt x="399" y="7559"/>
                  </a:lnTo>
                  <a:lnTo>
                    <a:pt x="283" y="8201"/>
                  </a:lnTo>
                  <a:lnTo>
                    <a:pt x="142" y="8817"/>
                  </a:lnTo>
                  <a:lnTo>
                    <a:pt x="1" y="9433"/>
                  </a:lnTo>
                  <a:lnTo>
                    <a:pt x="1" y="9445"/>
                  </a:lnTo>
                  <a:lnTo>
                    <a:pt x="566" y="9343"/>
                  </a:lnTo>
                  <a:lnTo>
                    <a:pt x="1169" y="9214"/>
                  </a:lnTo>
                  <a:lnTo>
                    <a:pt x="1798" y="9073"/>
                  </a:lnTo>
                  <a:lnTo>
                    <a:pt x="2439" y="8919"/>
                  </a:lnTo>
                  <a:lnTo>
                    <a:pt x="3825" y="8560"/>
                  </a:lnTo>
                  <a:lnTo>
                    <a:pt x="5275" y="8162"/>
                  </a:lnTo>
                  <a:lnTo>
                    <a:pt x="6790" y="7713"/>
                  </a:lnTo>
                  <a:lnTo>
                    <a:pt x="7572" y="7469"/>
                  </a:lnTo>
                  <a:lnTo>
                    <a:pt x="8355" y="7212"/>
                  </a:lnTo>
                  <a:lnTo>
                    <a:pt x="9151" y="6956"/>
                  </a:lnTo>
                  <a:lnTo>
                    <a:pt x="9947" y="6673"/>
                  </a:lnTo>
                  <a:lnTo>
                    <a:pt x="10755" y="6391"/>
                  </a:lnTo>
                  <a:lnTo>
                    <a:pt x="11551" y="6109"/>
                  </a:lnTo>
                  <a:lnTo>
                    <a:pt x="11551" y="3799"/>
                  </a:lnTo>
                  <a:lnTo>
                    <a:pt x="10229" y="3799"/>
                  </a:lnTo>
                  <a:lnTo>
                    <a:pt x="9716" y="3786"/>
                  </a:lnTo>
                  <a:lnTo>
                    <a:pt x="9202" y="3773"/>
                  </a:lnTo>
                  <a:lnTo>
                    <a:pt x="8689" y="3735"/>
                  </a:lnTo>
                  <a:lnTo>
                    <a:pt x="8176" y="3671"/>
                  </a:lnTo>
                  <a:lnTo>
                    <a:pt x="7649" y="3594"/>
                  </a:lnTo>
                  <a:lnTo>
                    <a:pt x="7380" y="3529"/>
                  </a:lnTo>
                  <a:lnTo>
                    <a:pt x="7110" y="3465"/>
                  </a:lnTo>
                  <a:lnTo>
                    <a:pt x="6841" y="3388"/>
                  </a:lnTo>
                  <a:lnTo>
                    <a:pt x="6559" y="3311"/>
                  </a:lnTo>
                  <a:lnTo>
                    <a:pt x="6276" y="3209"/>
                  </a:lnTo>
                  <a:lnTo>
                    <a:pt x="5994" y="3106"/>
                  </a:lnTo>
                  <a:lnTo>
                    <a:pt x="5699" y="2990"/>
                  </a:lnTo>
                  <a:lnTo>
                    <a:pt x="5391" y="2849"/>
                  </a:lnTo>
                  <a:lnTo>
                    <a:pt x="5083" y="2708"/>
                  </a:lnTo>
                  <a:lnTo>
                    <a:pt x="4762" y="2541"/>
                  </a:lnTo>
                  <a:lnTo>
                    <a:pt x="4428" y="2362"/>
                  </a:lnTo>
                  <a:lnTo>
                    <a:pt x="4095" y="2182"/>
                  </a:lnTo>
                  <a:lnTo>
                    <a:pt x="3748" y="1964"/>
                  </a:lnTo>
                  <a:lnTo>
                    <a:pt x="3389" y="1746"/>
                  </a:lnTo>
                  <a:lnTo>
                    <a:pt x="3017" y="1502"/>
                  </a:lnTo>
                  <a:lnTo>
                    <a:pt x="2645" y="1232"/>
                  </a:lnTo>
                  <a:lnTo>
                    <a:pt x="2247" y="963"/>
                  </a:lnTo>
                  <a:lnTo>
                    <a:pt x="1849" y="655"/>
                  </a:lnTo>
                  <a:lnTo>
                    <a:pt x="1425" y="334"/>
                  </a:lnTo>
                  <a:lnTo>
                    <a:pt x="989" y="0"/>
                  </a:lnTo>
                  <a:close/>
                </a:path>
              </a:pathLst>
            </a:custGeom>
            <a:solidFill>
              <a:srgbClr val="D896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1" name="Google Shape;151;p2">
              <a:extLst>
                <a:ext uri="{FF2B5EF4-FFF2-40B4-BE49-F238E27FC236}">
                  <a16:creationId xmlns:a16="http://schemas.microsoft.com/office/drawing/2014/main" id="{11BA62E4-CB1E-B207-C5B2-449F9CABD451}"/>
                </a:ext>
              </a:extLst>
            </p:cNvPr>
            <p:cNvSpPr/>
            <p:nvPr/>
          </p:nvSpPr>
          <p:spPr>
            <a:xfrm>
              <a:off x="4898200" y="2663875"/>
              <a:ext cx="288775" cy="236150"/>
            </a:xfrm>
            <a:custGeom>
              <a:avLst/>
              <a:gdLst/>
              <a:ahLst/>
              <a:cxnLst/>
              <a:rect l="l" t="t" r="r" b="b"/>
              <a:pathLst>
                <a:path w="11551" h="9446" fill="none" extrusionOk="0">
                  <a:moveTo>
                    <a:pt x="989" y="0"/>
                  </a:moveTo>
                  <a:lnTo>
                    <a:pt x="989" y="0"/>
                  </a:lnTo>
                  <a:lnTo>
                    <a:pt x="976" y="950"/>
                  </a:lnTo>
                  <a:lnTo>
                    <a:pt x="951" y="2015"/>
                  </a:lnTo>
                  <a:lnTo>
                    <a:pt x="886" y="3170"/>
                  </a:lnTo>
                  <a:lnTo>
                    <a:pt x="848" y="3773"/>
                  </a:lnTo>
                  <a:lnTo>
                    <a:pt x="797" y="4389"/>
                  </a:lnTo>
                  <a:lnTo>
                    <a:pt x="745" y="5018"/>
                  </a:lnTo>
                  <a:lnTo>
                    <a:pt x="668" y="5647"/>
                  </a:lnTo>
                  <a:lnTo>
                    <a:pt x="591" y="6288"/>
                  </a:lnTo>
                  <a:lnTo>
                    <a:pt x="501" y="6930"/>
                  </a:lnTo>
                  <a:lnTo>
                    <a:pt x="399" y="7559"/>
                  </a:lnTo>
                  <a:lnTo>
                    <a:pt x="283" y="8201"/>
                  </a:lnTo>
                  <a:lnTo>
                    <a:pt x="142" y="8817"/>
                  </a:lnTo>
                  <a:lnTo>
                    <a:pt x="1" y="9433"/>
                  </a:lnTo>
                  <a:lnTo>
                    <a:pt x="1" y="9445"/>
                  </a:lnTo>
                  <a:lnTo>
                    <a:pt x="1" y="9445"/>
                  </a:lnTo>
                  <a:lnTo>
                    <a:pt x="566" y="9343"/>
                  </a:lnTo>
                  <a:lnTo>
                    <a:pt x="1169" y="9214"/>
                  </a:lnTo>
                  <a:lnTo>
                    <a:pt x="1798" y="9073"/>
                  </a:lnTo>
                  <a:lnTo>
                    <a:pt x="2439" y="8919"/>
                  </a:lnTo>
                  <a:lnTo>
                    <a:pt x="3825" y="8560"/>
                  </a:lnTo>
                  <a:lnTo>
                    <a:pt x="5275" y="8162"/>
                  </a:lnTo>
                  <a:lnTo>
                    <a:pt x="6790" y="7713"/>
                  </a:lnTo>
                  <a:lnTo>
                    <a:pt x="7572" y="7469"/>
                  </a:lnTo>
                  <a:lnTo>
                    <a:pt x="8355" y="7212"/>
                  </a:lnTo>
                  <a:lnTo>
                    <a:pt x="9151" y="6956"/>
                  </a:lnTo>
                  <a:lnTo>
                    <a:pt x="9947" y="6673"/>
                  </a:lnTo>
                  <a:lnTo>
                    <a:pt x="10755" y="6391"/>
                  </a:lnTo>
                  <a:lnTo>
                    <a:pt x="11551" y="6109"/>
                  </a:lnTo>
                  <a:lnTo>
                    <a:pt x="11551" y="3799"/>
                  </a:lnTo>
                  <a:lnTo>
                    <a:pt x="11551" y="3799"/>
                  </a:lnTo>
                  <a:lnTo>
                    <a:pt x="11217" y="3799"/>
                  </a:lnTo>
                  <a:lnTo>
                    <a:pt x="11217" y="3799"/>
                  </a:lnTo>
                  <a:lnTo>
                    <a:pt x="10986" y="3799"/>
                  </a:lnTo>
                  <a:lnTo>
                    <a:pt x="10986" y="3799"/>
                  </a:lnTo>
                  <a:lnTo>
                    <a:pt x="10755" y="3799"/>
                  </a:lnTo>
                  <a:lnTo>
                    <a:pt x="10755" y="3799"/>
                  </a:lnTo>
                  <a:lnTo>
                    <a:pt x="10229" y="3799"/>
                  </a:lnTo>
                  <a:lnTo>
                    <a:pt x="9716" y="3786"/>
                  </a:lnTo>
                  <a:lnTo>
                    <a:pt x="9202" y="3773"/>
                  </a:lnTo>
                  <a:lnTo>
                    <a:pt x="8689" y="3735"/>
                  </a:lnTo>
                  <a:lnTo>
                    <a:pt x="8176" y="3671"/>
                  </a:lnTo>
                  <a:lnTo>
                    <a:pt x="7649" y="3594"/>
                  </a:lnTo>
                  <a:lnTo>
                    <a:pt x="7380" y="3529"/>
                  </a:lnTo>
                  <a:lnTo>
                    <a:pt x="7110" y="3465"/>
                  </a:lnTo>
                  <a:lnTo>
                    <a:pt x="6841" y="3388"/>
                  </a:lnTo>
                  <a:lnTo>
                    <a:pt x="6559" y="3311"/>
                  </a:lnTo>
                  <a:lnTo>
                    <a:pt x="6276" y="3209"/>
                  </a:lnTo>
                  <a:lnTo>
                    <a:pt x="5994" y="3106"/>
                  </a:lnTo>
                  <a:lnTo>
                    <a:pt x="5699" y="2990"/>
                  </a:lnTo>
                  <a:lnTo>
                    <a:pt x="5391" y="2849"/>
                  </a:lnTo>
                  <a:lnTo>
                    <a:pt x="5083" y="2708"/>
                  </a:lnTo>
                  <a:lnTo>
                    <a:pt x="4762" y="2541"/>
                  </a:lnTo>
                  <a:lnTo>
                    <a:pt x="4428" y="2362"/>
                  </a:lnTo>
                  <a:lnTo>
                    <a:pt x="4095" y="2182"/>
                  </a:lnTo>
                  <a:lnTo>
                    <a:pt x="3748" y="1964"/>
                  </a:lnTo>
                  <a:lnTo>
                    <a:pt x="3389" y="1746"/>
                  </a:lnTo>
                  <a:lnTo>
                    <a:pt x="3017" y="1502"/>
                  </a:lnTo>
                  <a:lnTo>
                    <a:pt x="2645" y="1232"/>
                  </a:lnTo>
                  <a:lnTo>
                    <a:pt x="2247" y="963"/>
                  </a:lnTo>
                  <a:lnTo>
                    <a:pt x="1849" y="655"/>
                  </a:lnTo>
                  <a:lnTo>
                    <a:pt x="1425" y="334"/>
                  </a:lnTo>
                  <a:lnTo>
                    <a:pt x="989"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2" name="Google Shape;152;p2">
              <a:extLst>
                <a:ext uri="{FF2B5EF4-FFF2-40B4-BE49-F238E27FC236}">
                  <a16:creationId xmlns:a16="http://schemas.microsoft.com/office/drawing/2014/main" id="{1F29CBBA-8BAD-AC40-4C45-032E1C46AF8C}"/>
                </a:ext>
              </a:extLst>
            </p:cNvPr>
            <p:cNvSpPr/>
            <p:nvPr/>
          </p:nvSpPr>
          <p:spPr>
            <a:xfrm>
              <a:off x="4325850" y="682775"/>
              <a:ext cx="861125" cy="2076075"/>
            </a:xfrm>
            <a:custGeom>
              <a:avLst/>
              <a:gdLst/>
              <a:ahLst/>
              <a:cxnLst/>
              <a:rect l="l" t="t" r="r" b="b"/>
              <a:pathLst>
                <a:path w="34445" h="83043" extrusionOk="0">
                  <a:moveTo>
                    <a:pt x="33200" y="1"/>
                  </a:move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545" y="17569"/>
                  </a:lnTo>
                  <a:lnTo>
                    <a:pt x="5391" y="17928"/>
                  </a:lnTo>
                  <a:lnTo>
                    <a:pt x="5237" y="18288"/>
                  </a:lnTo>
                  <a:lnTo>
                    <a:pt x="5096" y="18660"/>
                  </a:lnTo>
                  <a:lnTo>
                    <a:pt x="4954" y="19032"/>
                  </a:lnTo>
                  <a:lnTo>
                    <a:pt x="4813" y="19417"/>
                  </a:lnTo>
                  <a:lnTo>
                    <a:pt x="4569" y="20200"/>
                  </a:lnTo>
                  <a:lnTo>
                    <a:pt x="4351" y="20995"/>
                  </a:lnTo>
                  <a:lnTo>
                    <a:pt x="4159" y="21804"/>
                  </a:lnTo>
                  <a:lnTo>
                    <a:pt x="3979" y="22638"/>
                  </a:lnTo>
                  <a:lnTo>
                    <a:pt x="3825" y="23472"/>
                  </a:lnTo>
                  <a:lnTo>
                    <a:pt x="3697" y="24319"/>
                  </a:lnTo>
                  <a:lnTo>
                    <a:pt x="3594" y="25179"/>
                  </a:lnTo>
                  <a:lnTo>
                    <a:pt x="3504" y="26039"/>
                  </a:lnTo>
                  <a:lnTo>
                    <a:pt x="3427" y="26911"/>
                  </a:lnTo>
                  <a:lnTo>
                    <a:pt x="3376" y="27784"/>
                  </a:lnTo>
                  <a:lnTo>
                    <a:pt x="3338" y="28657"/>
                  </a:lnTo>
                  <a:lnTo>
                    <a:pt x="3325" y="29529"/>
                  </a:lnTo>
                  <a:lnTo>
                    <a:pt x="3312" y="30389"/>
                  </a:lnTo>
                  <a:lnTo>
                    <a:pt x="3325" y="31133"/>
                  </a:lnTo>
                  <a:lnTo>
                    <a:pt x="3338" y="31878"/>
                  </a:lnTo>
                  <a:lnTo>
                    <a:pt x="3350" y="32609"/>
                  </a:lnTo>
                  <a:lnTo>
                    <a:pt x="3389" y="33328"/>
                  </a:lnTo>
                  <a:lnTo>
                    <a:pt x="3466" y="34752"/>
                  </a:lnTo>
                  <a:lnTo>
                    <a:pt x="3581" y="36125"/>
                  </a:lnTo>
                  <a:lnTo>
                    <a:pt x="3710" y="37447"/>
                  </a:lnTo>
                  <a:lnTo>
                    <a:pt x="3851" y="38705"/>
                  </a:lnTo>
                  <a:lnTo>
                    <a:pt x="4005" y="39885"/>
                  </a:lnTo>
                  <a:lnTo>
                    <a:pt x="4172" y="40989"/>
                  </a:lnTo>
                  <a:lnTo>
                    <a:pt x="4326" y="42003"/>
                  </a:lnTo>
                  <a:lnTo>
                    <a:pt x="4480" y="42914"/>
                  </a:lnTo>
                  <a:lnTo>
                    <a:pt x="4621" y="43697"/>
                  </a:lnTo>
                  <a:lnTo>
                    <a:pt x="4762" y="44377"/>
                  </a:lnTo>
                  <a:lnTo>
                    <a:pt x="4954" y="45314"/>
                  </a:lnTo>
                  <a:lnTo>
                    <a:pt x="5019" y="45635"/>
                  </a:lnTo>
                  <a:lnTo>
                    <a:pt x="4621" y="45571"/>
                  </a:lnTo>
                  <a:lnTo>
                    <a:pt x="4236" y="45519"/>
                  </a:lnTo>
                  <a:lnTo>
                    <a:pt x="3877" y="45481"/>
                  </a:lnTo>
                  <a:lnTo>
                    <a:pt x="3286" y="45481"/>
                  </a:lnTo>
                  <a:lnTo>
                    <a:pt x="3055" y="45494"/>
                  </a:lnTo>
                  <a:lnTo>
                    <a:pt x="2837" y="45519"/>
                  </a:lnTo>
                  <a:lnTo>
                    <a:pt x="2632" y="45558"/>
                  </a:lnTo>
                  <a:lnTo>
                    <a:pt x="2426" y="45596"/>
                  </a:lnTo>
                  <a:lnTo>
                    <a:pt x="2234" y="45648"/>
                  </a:lnTo>
                  <a:lnTo>
                    <a:pt x="2054" y="45712"/>
                  </a:lnTo>
                  <a:lnTo>
                    <a:pt x="1875" y="45789"/>
                  </a:lnTo>
                  <a:lnTo>
                    <a:pt x="1708" y="45866"/>
                  </a:lnTo>
                  <a:lnTo>
                    <a:pt x="1554" y="45955"/>
                  </a:lnTo>
                  <a:lnTo>
                    <a:pt x="1400" y="46045"/>
                  </a:lnTo>
                  <a:lnTo>
                    <a:pt x="1259" y="46148"/>
                  </a:lnTo>
                  <a:lnTo>
                    <a:pt x="1130" y="46251"/>
                  </a:lnTo>
                  <a:lnTo>
                    <a:pt x="1002" y="46366"/>
                  </a:lnTo>
                  <a:lnTo>
                    <a:pt x="886" y="46494"/>
                  </a:lnTo>
                  <a:lnTo>
                    <a:pt x="784" y="46623"/>
                  </a:lnTo>
                  <a:lnTo>
                    <a:pt x="681" y="46764"/>
                  </a:lnTo>
                  <a:lnTo>
                    <a:pt x="591" y="46905"/>
                  </a:lnTo>
                  <a:lnTo>
                    <a:pt x="501" y="47046"/>
                  </a:lnTo>
                  <a:lnTo>
                    <a:pt x="424" y="47200"/>
                  </a:lnTo>
                  <a:lnTo>
                    <a:pt x="347" y="47354"/>
                  </a:lnTo>
                  <a:lnTo>
                    <a:pt x="283" y="47521"/>
                  </a:lnTo>
                  <a:lnTo>
                    <a:pt x="232" y="47688"/>
                  </a:lnTo>
                  <a:lnTo>
                    <a:pt x="181" y="47855"/>
                  </a:lnTo>
                  <a:lnTo>
                    <a:pt x="104" y="48214"/>
                  </a:lnTo>
                  <a:lnTo>
                    <a:pt x="39" y="48586"/>
                  </a:lnTo>
                  <a:lnTo>
                    <a:pt x="1" y="48958"/>
                  </a:lnTo>
                  <a:lnTo>
                    <a:pt x="1" y="49356"/>
                  </a:lnTo>
                  <a:lnTo>
                    <a:pt x="1" y="49716"/>
                  </a:lnTo>
                  <a:lnTo>
                    <a:pt x="27" y="50088"/>
                  </a:lnTo>
                  <a:lnTo>
                    <a:pt x="78" y="50460"/>
                  </a:lnTo>
                  <a:lnTo>
                    <a:pt x="129" y="50832"/>
                  </a:lnTo>
                  <a:lnTo>
                    <a:pt x="193" y="51217"/>
                  </a:lnTo>
                  <a:lnTo>
                    <a:pt x="283" y="51589"/>
                  </a:lnTo>
                  <a:lnTo>
                    <a:pt x="386" y="51961"/>
                  </a:lnTo>
                  <a:lnTo>
                    <a:pt x="489" y="52333"/>
                  </a:lnTo>
                  <a:lnTo>
                    <a:pt x="604" y="52693"/>
                  </a:lnTo>
                  <a:lnTo>
                    <a:pt x="732" y="53052"/>
                  </a:lnTo>
                  <a:lnTo>
                    <a:pt x="874" y="53399"/>
                  </a:lnTo>
                  <a:lnTo>
                    <a:pt x="1015" y="53732"/>
                  </a:lnTo>
                  <a:lnTo>
                    <a:pt x="1169" y="54066"/>
                  </a:lnTo>
                  <a:lnTo>
                    <a:pt x="1336" y="54374"/>
                  </a:lnTo>
                  <a:lnTo>
                    <a:pt x="1502" y="54669"/>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621" y="61355"/>
                  </a:lnTo>
                  <a:lnTo>
                    <a:pt x="4749" y="61650"/>
                  </a:lnTo>
                  <a:lnTo>
                    <a:pt x="4877" y="61920"/>
                  </a:lnTo>
                  <a:lnTo>
                    <a:pt x="5031" y="62164"/>
                  </a:lnTo>
                  <a:lnTo>
                    <a:pt x="5173" y="62382"/>
                  </a:lnTo>
                  <a:lnTo>
                    <a:pt x="5327" y="62574"/>
                  </a:lnTo>
                  <a:lnTo>
                    <a:pt x="5481" y="62741"/>
                  </a:lnTo>
                  <a:lnTo>
                    <a:pt x="5647" y="62895"/>
                  </a:lnTo>
                  <a:lnTo>
                    <a:pt x="5814" y="63011"/>
                  </a:lnTo>
                  <a:lnTo>
                    <a:pt x="5981" y="63126"/>
                  </a:lnTo>
                  <a:lnTo>
                    <a:pt x="6161" y="63203"/>
                  </a:lnTo>
                  <a:lnTo>
                    <a:pt x="6328" y="63267"/>
                  </a:lnTo>
                  <a:lnTo>
                    <a:pt x="6494" y="63319"/>
                  </a:lnTo>
                  <a:lnTo>
                    <a:pt x="6674" y="63357"/>
                  </a:lnTo>
                  <a:lnTo>
                    <a:pt x="6854" y="63383"/>
                  </a:lnTo>
                  <a:lnTo>
                    <a:pt x="7021" y="63383"/>
                  </a:lnTo>
                  <a:lnTo>
                    <a:pt x="7264" y="63370"/>
                  </a:lnTo>
                  <a:lnTo>
                    <a:pt x="7495" y="63344"/>
                  </a:lnTo>
                  <a:lnTo>
                    <a:pt x="7714" y="63293"/>
                  </a:lnTo>
                  <a:lnTo>
                    <a:pt x="7945" y="63229"/>
                  </a:lnTo>
                  <a:lnTo>
                    <a:pt x="8150" y="63152"/>
                  </a:lnTo>
                  <a:lnTo>
                    <a:pt x="8355" y="63062"/>
                  </a:lnTo>
                  <a:lnTo>
                    <a:pt x="8548" y="62972"/>
                  </a:lnTo>
                  <a:lnTo>
                    <a:pt x="8715" y="62882"/>
                  </a:lnTo>
                  <a:lnTo>
                    <a:pt x="9023" y="62690"/>
                  </a:lnTo>
                  <a:lnTo>
                    <a:pt x="9266" y="62523"/>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1496" y="77191"/>
                  </a:lnTo>
                  <a:lnTo>
                    <a:pt x="22125" y="77743"/>
                  </a:lnTo>
                  <a:lnTo>
                    <a:pt x="22715" y="78269"/>
                  </a:lnTo>
                  <a:lnTo>
                    <a:pt x="23293" y="78744"/>
                  </a:lnTo>
                  <a:lnTo>
                    <a:pt x="23845" y="79206"/>
                  </a:lnTo>
                  <a:lnTo>
                    <a:pt x="23883" y="79244"/>
                  </a:lnTo>
                  <a:lnTo>
                    <a:pt x="24319" y="79578"/>
                  </a:lnTo>
                  <a:lnTo>
                    <a:pt x="24743" y="79899"/>
                  </a:lnTo>
                  <a:lnTo>
                    <a:pt x="25141" y="80207"/>
                  </a:lnTo>
                  <a:lnTo>
                    <a:pt x="25539" y="80476"/>
                  </a:lnTo>
                  <a:lnTo>
                    <a:pt x="25911" y="80746"/>
                  </a:lnTo>
                  <a:lnTo>
                    <a:pt x="26283" y="80990"/>
                  </a:lnTo>
                  <a:lnTo>
                    <a:pt x="26642" y="81208"/>
                  </a:lnTo>
                  <a:lnTo>
                    <a:pt x="26989" y="81426"/>
                  </a:lnTo>
                  <a:lnTo>
                    <a:pt x="27322" y="81606"/>
                  </a:lnTo>
                  <a:lnTo>
                    <a:pt x="27656" y="81785"/>
                  </a:lnTo>
                  <a:lnTo>
                    <a:pt x="27977" y="81952"/>
                  </a:lnTo>
                  <a:lnTo>
                    <a:pt x="28285" y="82093"/>
                  </a:lnTo>
                  <a:lnTo>
                    <a:pt x="28593" y="82234"/>
                  </a:lnTo>
                  <a:lnTo>
                    <a:pt x="28888" y="82350"/>
                  </a:lnTo>
                  <a:lnTo>
                    <a:pt x="29170" y="82453"/>
                  </a:lnTo>
                  <a:lnTo>
                    <a:pt x="29453" y="82555"/>
                  </a:lnTo>
                  <a:lnTo>
                    <a:pt x="29735" y="82632"/>
                  </a:lnTo>
                  <a:lnTo>
                    <a:pt x="30004" y="82709"/>
                  </a:lnTo>
                  <a:lnTo>
                    <a:pt x="30274" y="82773"/>
                  </a:lnTo>
                  <a:lnTo>
                    <a:pt x="30543" y="82838"/>
                  </a:lnTo>
                  <a:lnTo>
                    <a:pt x="31070" y="82915"/>
                  </a:lnTo>
                  <a:lnTo>
                    <a:pt x="31583" y="82979"/>
                  </a:lnTo>
                  <a:lnTo>
                    <a:pt x="32096" y="83017"/>
                  </a:lnTo>
                  <a:lnTo>
                    <a:pt x="32610" y="83030"/>
                  </a:lnTo>
                  <a:lnTo>
                    <a:pt x="33123" y="83043"/>
                  </a:lnTo>
                  <a:lnTo>
                    <a:pt x="34445" y="83043"/>
                  </a:lnTo>
                  <a:lnTo>
                    <a:pt x="34445" y="13"/>
                  </a:lnTo>
                  <a:lnTo>
                    <a:pt x="33880"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3" name="Google Shape;153;p2">
              <a:extLst>
                <a:ext uri="{FF2B5EF4-FFF2-40B4-BE49-F238E27FC236}">
                  <a16:creationId xmlns:a16="http://schemas.microsoft.com/office/drawing/2014/main" id="{E82304B6-062F-A06E-A03C-8F3AEC0006A8}"/>
                </a:ext>
              </a:extLst>
            </p:cNvPr>
            <p:cNvSpPr/>
            <p:nvPr/>
          </p:nvSpPr>
          <p:spPr>
            <a:xfrm>
              <a:off x="4325850" y="682775"/>
              <a:ext cx="861125" cy="2076075"/>
            </a:xfrm>
            <a:custGeom>
              <a:avLst/>
              <a:gdLst/>
              <a:ahLst/>
              <a:cxnLst/>
              <a:rect l="l" t="t" r="r" b="b"/>
              <a:pathLst>
                <a:path w="34445" h="83043" fill="none" extrusionOk="0">
                  <a:moveTo>
                    <a:pt x="33880" y="1"/>
                  </a:moveTo>
                  <a:lnTo>
                    <a:pt x="33880" y="1"/>
                  </a:lnTo>
                  <a:lnTo>
                    <a:pt x="33200" y="1"/>
                  </a:ln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712" y="17210"/>
                  </a:lnTo>
                  <a:lnTo>
                    <a:pt x="5545" y="17569"/>
                  </a:lnTo>
                  <a:lnTo>
                    <a:pt x="5391" y="17928"/>
                  </a:lnTo>
                  <a:lnTo>
                    <a:pt x="5237" y="18288"/>
                  </a:lnTo>
                  <a:lnTo>
                    <a:pt x="5096" y="18660"/>
                  </a:lnTo>
                  <a:lnTo>
                    <a:pt x="4954" y="19032"/>
                  </a:lnTo>
                  <a:lnTo>
                    <a:pt x="4813" y="19417"/>
                  </a:lnTo>
                  <a:lnTo>
                    <a:pt x="4569" y="20200"/>
                  </a:lnTo>
                  <a:lnTo>
                    <a:pt x="4351" y="20995"/>
                  </a:lnTo>
                  <a:lnTo>
                    <a:pt x="4159" y="21804"/>
                  </a:lnTo>
                  <a:lnTo>
                    <a:pt x="3979" y="22638"/>
                  </a:lnTo>
                  <a:lnTo>
                    <a:pt x="3825" y="23472"/>
                  </a:lnTo>
                  <a:lnTo>
                    <a:pt x="3697" y="24319"/>
                  </a:lnTo>
                  <a:lnTo>
                    <a:pt x="3594" y="25179"/>
                  </a:lnTo>
                  <a:lnTo>
                    <a:pt x="3504" y="26039"/>
                  </a:lnTo>
                  <a:lnTo>
                    <a:pt x="3427" y="26911"/>
                  </a:lnTo>
                  <a:lnTo>
                    <a:pt x="3376" y="27784"/>
                  </a:lnTo>
                  <a:lnTo>
                    <a:pt x="3338" y="28657"/>
                  </a:lnTo>
                  <a:lnTo>
                    <a:pt x="3325" y="29529"/>
                  </a:lnTo>
                  <a:lnTo>
                    <a:pt x="3312" y="30389"/>
                  </a:lnTo>
                  <a:lnTo>
                    <a:pt x="3312" y="30389"/>
                  </a:lnTo>
                  <a:lnTo>
                    <a:pt x="3325" y="31133"/>
                  </a:lnTo>
                  <a:lnTo>
                    <a:pt x="3338" y="31878"/>
                  </a:lnTo>
                  <a:lnTo>
                    <a:pt x="3350" y="32609"/>
                  </a:lnTo>
                  <a:lnTo>
                    <a:pt x="3389" y="33328"/>
                  </a:lnTo>
                  <a:lnTo>
                    <a:pt x="3466" y="34752"/>
                  </a:lnTo>
                  <a:lnTo>
                    <a:pt x="3581" y="36125"/>
                  </a:lnTo>
                  <a:lnTo>
                    <a:pt x="3710" y="37447"/>
                  </a:lnTo>
                  <a:lnTo>
                    <a:pt x="3851" y="38705"/>
                  </a:lnTo>
                  <a:lnTo>
                    <a:pt x="4005" y="39885"/>
                  </a:lnTo>
                  <a:lnTo>
                    <a:pt x="4172" y="40989"/>
                  </a:lnTo>
                  <a:lnTo>
                    <a:pt x="4326" y="42003"/>
                  </a:lnTo>
                  <a:lnTo>
                    <a:pt x="4480" y="42914"/>
                  </a:lnTo>
                  <a:lnTo>
                    <a:pt x="4621" y="43697"/>
                  </a:lnTo>
                  <a:lnTo>
                    <a:pt x="4762" y="44377"/>
                  </a:lnTo>
                  <a:lnTo>
                    <a:pt x="4954" y="45314"/>
                  </a:lnTo>
                  <a:lnTo>
                    <a:pt x="5019" y="45635"/>
                  </a:lnTo>
                  <a:lnTo>
                    <a:pt x="5019" y="45635"/>
                  </a:lnTo>
                  <a:lnTo>
                    <a:pt x="5019" y="45635"/>
                  </a:lnTo>
                  <a:lnTo>
                    <a:pt x="5019" y="45635"/>
                  </a:lnTo>
                  <a:lnTo>
                    <a:pt x="4621" y="45571"/>
                  </a:lnTo>
                  <a:lnTo>
                    <a:pt x="4236" y="45519"/>
                  </a:lnTo>
                  <a:lnTo>
                    <a:pt x="3877" y="45481"/>
                  </a:lnTo>
                  <a:lnTo>
                    <a:pt x="3530" y="45481"/>
                  </a:lnTo>
                  <a:lnTo>
                    <a:pt x="3530" y="45481"/>
                  </a:lnTo>
                  <a:lnTo>
                    <a:pt x="3286" y="45481"/>
                  </a:lnTo>
                  <a:lnTo>
                    <a:pt x="3055" y="45494"/>
                  </a:lnTo>
                  <a:lnTo>
                    <a:pt x="2837" y="45519"/>
                  </a:lnTo>
                  <a:lnTo>
                    <a:pt x="2632" y="45558"/>
                  </a:lnTo>
                  <a:lnTo>
                    <a:pt x="2426" y="45596"/>
                  </a:lnTo>
                  <a:lnTo>
                    <a:pt x="2234" y="45648"/>
                  </a:lnTo>
                  <a:lnTo>
                    <a:pt x="2054" y="45712"/>
                  </a:lnTo>
                  <a:lnTo>
                    <a:pt x="1875" y="45789"/>
                  </a:lnTo>
                  <a:lnTo>
                    <a:pt x="1708" y="45866"/>
                  </a:lnTo>
                  <a:lnTo>
                    <a:pt x="1554" y="45955"/>
                  </a:lnTo>
                  <a:lnTo>
                    <a:pt x="1400" y="46045"/>
                  </a:lnTo>
                  <a:lnTo>
                    <a:pt x="1259" y="46148"/>
                  </a:lnTo>
                  <a:lnTo>
                    <a:pt x="1130" y="46251"/>
                  </a:lnTo>
                  <a:lnTo>
                    <a:pt x="1002" y="46366"/>
                  </a:lnTo>
                  <a:lnTo>
                    <a:pt x="886" y="46494"/>
                  </a:lnTo>
                  <a:lnTo>
                    <a:pt x="784" y="46623"/>
                  </a:lnTo>
                  <a:lnTo>
                    <a:pt x="681" y="46764"/>
                  </a:lnTo>
                  <a:lnTo>
                    <a:pt x="591" y="46905"/>
                  </a:lnTo>
                  <a:lnTo>
                    <a:pt x="501" y="47046"/>
                  </a:lnTo>
                  <a:lnTo>
                    <a:pt x="424" y="47200"/>
                  </a:lnTo>
                  <a:lnTo>
                    <a:pt x="347" y="47354"/>
                  </a:lnTo>
                  <a:lnTo>
                    <a:pt x="283" y="47521"/>
                  </a:lnTo>
                  <a:lnTo>
                    <a:pt x="232" y="47688"/>
                  </a:lnTo>
                  <a:lnTo>
                    <a:pt x="181" y="47855"/>
                  </a:lnTo>
                  <a:lnTo>
                    <a:pt x="104" y="48214"/>
                  </a:lnTo>
                  <a:lnTo>
                    <a:pt x="39" y="48586"/>
                  </a:lnTo>
                  <a:lnTo>
                    <a:pt x="1" y="48958"/>
                  </a:lnTo>
                  <a:lnTo>
                    <a:pt x="1" y="49356"/>
                  </a:lnTo>
                  <a:lnTo>
                    <a:pt x="1" y="49356"/>
                  </a:lnTo>
                  <a:lnTo>
                    <a:pt x="1" y="49716"/>
                  </a:lnTo>
                  <a:lnTo>
                    <a:pt x="27" y="50088"/>
                  </a:lnTo>
                  <a:lnTo>
                    <a:pt x="78" y="50460"/>
                  </a:lnTo>
                  <a:lnTo>
                    <a:pt x="129" y="50832"/>
                  </a:lnTo>
                  <a:lnTo>
                    <a:pt x="193" y="51217"/>
                  </a:lnTo>
                  <a:lnTo>
                    <a:pt x="283" y="51589"/>
                  </a:lnTo>
                  <a:lnTo>
                    <a:pt x="386" y="51961"/>
                  </a:lnTo>
                  <a:lnTo>
                    <a:pt x="489" y="52333"/>
                  </a:lnTo>
                  <a:lnTo>
                    <a:pt x="604" y="52693"/>
                  </a:lnTo>
                  <a:lnTo>
                    <a:pt x="732" y="53052"/>
                  </a:lnTo>
                  <a:lnTo>
                    <a:pt x="874" y="53399"/>
                  </a:lnTo>
                  <a:lnTo>
                    <a:pt x="1015" y="53732"/>
                  </a:lnTo>
                  <a:lnTo>
                    <a:pt x="1169" y="54066"/>
                  </a:lnTo>
                  <a:lnTo>
                    <a:pt x="1336" y="54374"/>
                  </a:lnTo>
                  <a:lnTo>
                    <a:pt x="1502" y="54669"/>
                  </a:lnTo>
                  <a:lnTo>
                    <a:pt x="1669" y="5495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492" y="61021"/>
                  </a:lnTo>
                  <a:lnTo>
                    <a:pt x="4621" y="61355"/>
                  </a:lnTo>
                  <a:lnTo>
                    <a:pt x="4749" y="61650"/>
                  </a:lnTo>
                  <a:lnTo>
                    <a:pt x="4877" y="61920"/>
                  </a:lnTo>
                  <a:lnTo>
                    <a:pt x="5031" y="62164"/>
                  </a:lnTo>
                  <a:lnTo>
                    <a:pt x="5173" y="62382"/>
                  </a:lnTo>
                  <a:lnTo>
                    <a:pt x="5327" y="62574"/>
                  </a:lnTo>
                  <a:lnTo>
                    <a:pt x="5481" y="62741"/>
                  </a:lnTo>
                  <a:lnTo>
                    <a:pt x="5647" y="62895"/>
                  </a:lnTo>
                  <a:lnTo>
                    <a:pt x="5814" y="63011"/>
                  </a:lnTo>
                  <a:lnTo>
                    <a:pt x="5981" y="63126"/>
                  </a:lnTo>
                  <a:lnTo>
                    <a:pt x="6161" y="63203"/>
                  </a:lnTo>
                  <a:lnTo>
                    <a:pt x="6328" y="63267"/>
                  </a:lnTo>
                  <a:lnTo>
                    <a:pt x="6494" y="63319"/>
                  </a:lnTo>
                  <a:lnTo>
                    <a:pt x="6674" y="63357"/>
                  </a:lnTo>
                  <a:lnTo>
                    <a:pt x="6854" y="63383"/>
                  </a:lnTo>
                  <a:lnTo>
                    <a:pt x="7021" y="63383"/>
                  </a:lnTo>
                  <a:lnTo>
                    <a:pt x="7021" y="63383"/>
                  </a:lnTo>
                  <a:lnTo>
                    <a:pt x="7264" y="63370"/>
                  </a:lnTo>
                  <a:lnTo>
                    <a:pt x="7495" y="63344"/>
                  </a:lnTo>
                  <a:lnTo>
                    <a:pt x="7714" y="63293"/>
                  </a:lnTo>
                  <a:lnTo>
                    <a:pt x="7945" y="63229"/>
                  </a:lnTo>
                  <a:lnTo>
                    <a:pt x="8150" y="63152"/>
                  </a:lnTo>
                  <a:lnTo>
                    <a:pt x="8355" y="63062"/>
                  </a:lnTo>
                  <a:lnTo>
                    <a:pt x="8548" y="62972"/>
                  </a:lnTo>
                  <a:lnTo>
                    <a:pt x="8715" y="62882"/>
                  </a:lnTo>
                  <a:lnTo>
                    <a:pt x="9023" y="62690"/>
                  </a:lnTo>
                  <a:lnTo>
                    <a:pt x="9266" y="62523"/>
                  </a:lnTo>
                  <a:lnTo>
                    <a:pt x="9459" y="62369"/>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0919" y="76665"/>
                  </a:lnTo>
                  <a:lnTo>
                    <a:pt x="20919" y="76665"/>
                  </a:lnTo>
                  <a:lnTo>
                    <a:pt x="21496" y="77191"/>
                  </a:lnTo>
                  <a:lnTo>
                    <a:pt x="21496" y="77191"/>
                  </a:lnTo>
                  <a:lnTo>
                    <a:pt x="22125" y="77743"/>
                  </a:lnTo>
                  <a:lnTo>
                    <a:pt x="22715" y="78269"/>
                  </a:lnTo>
                  <a:lnTo>
                    <a:pt x="23293" y="78744"/>
                  </a:lnTo>
                  <a:lnTo>
                    <a:pt x="23845" y="79206"/>
                  </a:lnTo>
                  <a:lnTo>
                    <a:pt x="23845" y="79206"/>
                  </a:lnTo>
                  <a:lnTo>
                    <a:pt x="23845" y="79206"/>
                  </a:lnTo>
                  <a:lnTo>
                    <a:pt x="23845" y="79206"/>
                  </a:lnTo>
                  <a:lnTo>
                    <a:pt x="23883" y="79244"/>
                  </a:lnTo>
                  <a:lnTo>
                    <a:pt x="23883" y="79244"/>
                  </a:lnTo>
                  <a:lnTo>
                    <a:pt x="24319" y="79578"/>
                  </a:lnTo>
                  <a:lnTo>
                    <a:pt x="24743" y="79899"/>
                  </a:lnTo>
                  <a:lnTo>
                    <a:pt x="25141" y="80207"/>
                  </a:lnTo>
                  <a:lnTo>
                    <a:pt x="25539" y="80476"/>
                  </a:lnTo>
                  <a:lnTo>
                    <a:pt x="25911" y="80746"/>
                  </a:lnTo>
                  <a:lnTo>
                    <a:pt x="26283" y="80990"/>
                  </a:lnTo>
                  <a:lnTo>
                    <a:pt x="26642" y="81208"/>
                  </a:lnTo>
                  <a:lnTo>
                    <a:pt x="26989" y="81426"/>
                  </a:lnTo>
                  <a:lnTo>
                    <a:pt x="27322" y="81606"/>
                  </a:lnTo>
                  <a:lnTo>
                    <a:pt x="27656" y="81785"/>
                  </a:lnTo>
                  <a:lnTo>
                    <a:pt x="27977" y="81952"/>
                  </a:lnTo>
                  <a:lnTo>
                    <a:pt x="28285" y="82093"/>
                  </a:lnTo>
                  <a:lnTo>
                    <a:pt x="28593" y="82234"/>
                  </a:lnTo>
                  <a:lnTo>
                    <a:pt x="28888" y="82350"/>
                  </a:lnTo>
                  <a:lnTo>
                    <a:pt x="29170" y="82453"/>
                  </a:lnTo>
                  <a:lnTo>
                    <a:pt x="29453" y="82555"/>
                  </a:lnTo>
                  <a:lnTo>
                    <a:pt x="29735" y="82632"/>
                  </a:lnTo>
                  <a:lnTo>
                    <a:pt x="30004" y="82709"/>
                  </a:lnTo>
                  <a:lnTo>
                    <a:pt x="30274" y="82773"/>
                  </a:lnTo>
                  <a:lnTo>
                    <a:pt x="30543" y="82838"/>
                  </a:lnTo>
                  <a:lnTo>
                    <a:pt x="31070" y="82915"/>
                  </a:lnTo>
                  <a:lnTo>
                    <a:pt x="31583" y="82979"/>
                  </a:lnTo>
                  <a:lnTo>
                    <a:pt x="32096" y="83017"/>
                  </a:lnTo>
                  <a:lnTo>
                    <a:pt x="32610" y="83030"/>
                  </a:lnTo>
                  <a:lnTo>
                    <a:pt x="33123" y="83043"/>
                  </a:lnTo>
                  <a:lnTo>
                    <a:pt x="33649" y="83043"/>
                  </a:lnTo>
                  <a:lnTo>
                    <a:pt x="33649" y="83043"/>
                  </a:lnTo>
                  <a:lnTo>
                    <a:pt x="33880" y="83043"/>
                  </a:lnTo>
                  <a:lnTo>
                    <a:pt x="33880" y="83043"/>
                  </a:lnTo>
                  <a:lnTo>
                    <a:pt x="34111" y="83043"/>
                  </a:lnTo>
                  <a:lnTo>
                    <a:pt x="34111" y="83043"/>
                  </a:lnTo>
                  <a:lnTo>
                    <a:pt x="34445" y="83043"/>
                  </a:lnTo>
                  <a:lnTo>
                    <a:pt x="34445" y="13"/>
                  </a:lnTo>
                  <a:lnTo>
                    <a:pt x="34445" y="13"/>
                  </a:lnTo>
                  <a:lnTo>
                    <a:pt x="33880" y="1"/>
                  </a:lnTo>
                  <a:lnTo>
                    <a:pt x="33880"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4" name="Google Shape;154;p2">
              <a:extLst>
                <a:ext uri="{FF2B5EF4-FFF2-40B4-BE49-F238E27FC236}">
                  <a16:creationId xmlns:a16="http://schemas.microsoft.com/office/drawing/2014/main" id="{BE7B5453-03C8-C612-6BEE-F7707DF9DB4C}"/>
                </a:ext>
              </a:extLst>
            </p:cNvPr>
            <p:cNvSpPr/>
            <p:nvPr/>
          </p:nvSpPr>
          <p:spPr>
            <a:xfrm>
              <a:off x="4293775" y="587500"/>
              <a:ext cx="1752700" cy="1262775"/>
            </a:xfrm>
            <a:custGeom>
              <a:avLst/>
              <a:gdLst/>
              <a:ahLst/>
              <a:cxnLst/>
              <a:rect l="l" t="t" r="r" b="b"/>
              <a:pathLst>
                <a:path w="70108" h="50511" extrusionOk="0">
                  <a:moveTo>
                    <a:pt x="38833" y="0"/>
                  </a:moveTo>
                  <a:lnTo>
                    <a:pt x="38204" y="13"/>
                  </a:lnTo>
                  <a:lnTo>
                    <a:pt x="37601" y="39"/>
                  </a:lnTo>
                  <a:lnTo>
                    <a:pt x="36998" y="77"/>
                  </a:lnTo>
                  <a:lnTo>
                    <a:pt x="36408" y="128"/>
                  </a:lnTo>
                  <a:lnTo>
                    <a:pt x="35830" y="180"/>
                  </a:lnTo>
                  <a:lnTo>
                    <a:pt x="35266" y="244"/>
                  </a:lnTo>
                  <a:lnTo>
                    <a:pt x="34714" y="321"/>
                  </a:lnTo>
                  <a:lnTo>
                    <a:pt x="34162" y="398"/>
                  </a:lnTo>
                  <a:lnTo>
                    <a:pt x="33636" y="488"/>
                  </a:lnTo>
                  <a:lnTo>
                    <a:pt x="33110" y="590"/>
                  </a:lnTo>
                  <a:lnTo>
                    <a:pt x="32596" y="693"/>
                  </a:lnTo>
                  <a:lnTo>
                    <a:pt x="32096" y="809"/>
                  </a:lnTo>
                  <a:lnTo>
                    <a:pt x="31146" y="1040"/>
                  </a:lnTo>
                  <a:lnTo>
                    <a:pt x="30235" y="1283"/>
                  </a:lnTo>
                  <a:lnTo>
                    <a:pt x="29388" y="1553"/>
                  </a:lnTo>
                  <a:lnTo>
                    <a:pt x="28593" y="1810"/>
                  </a:lnTo>
                  <a:lnTo>
                    <a:pt x="27848" y="2079"/>
                  </a:lnTo>
                  <a:lnTo>
                    <a:pt x="27181" y="2349"/>
                  </a:lnTo>
                  <a:lnTo>
                    <a:pt x="26565" y="2605"/>
                  </a:lnTo>
                  <a:lnTo>
                    <a:pt x="26013" y="2849"/>
                  </a:lnTo>
                  <a:lnTo>
                    <a:pt x="25538" y="3080"/>
                  </a:lnTo>
                  <a:lnTo>
                    <a:pt x="25115" y="3273"/>
                  </a:lnTo>
                  <a:lnTo>
                    <a:pt x="24781" y="3452"/>
                  </a:lnTo>
                  <a:lnTo>
                    <a:pt x="24306" y="3709"/>
                  </a:lnTo>
                  <a:lnTo>
                    <a:pt x="24152" y="3812"/>
                  </a:lnTo>
                  <a:lnTo>
                    <a:pt x="23357" y="3901"/>
                  </a:lnTo>
                  <a:lnTo>
                    <a:pt x="22587" y="4017"/>
                  </a:lnTo>
                  <a:lnTo>
                    <a:pt x="21830" y="4132"/>
                  </a:lnTo>
                  <a:lnTo>
                    <a:pt x="21085" y="4274"/>
                  </a:lnTo>
                  <a:lnTo>
                    <a:pt x="20367" y="4428"/>
                  </a:lnTo>
                  <a:lnTo>
                    <a:pt x="19661" y="4594"/>
                  </a:lnTo>
                  <a:lnTo>
                    <a:pt x="18968" y="4761"/>
                  </a:lnTo>
                  <a:lnTo>
                    <a:pt x="18288" y="4954"/>
                  </a:lnTo>
                  <a:lnTo>
                    <a:pt x="17633" y="5159"/>
                  </a:lnTo>
                  <a:lnTo>
                    <a:pt x="16979" y="5364"/>
                  </a:lnTo>
                  <a:lnTo>
                    <a:pt x="16350" y="5595"/>
                  </a:lnTo>
                  <a:lnTo>
                    <a:pt x="15734" y="5839"/>
                  </a:lnTo>
                  <a:lnTo>
                    <a:pt x="15131" y="6083"/>
                  </a:lnTo>
                  <a:lnTo>
                    <a:pt x="14553" y="6340"/>
                  </a:lnTo>
                  <a:lnTo>
                    <a:pt x="13976" y="6609"/>
                  </a:lnTo>
                  <a:lnTo>
                    <a:pt x="13424" y="6891"/>
                  </a:lnTo>
                  <a:lnTo>
                    <a:pt x="12885" y="7187"/>
                  </a:lnTo>
                  <a:lnTo>
                    <a:pt x="12346" y="7495"/>
                  </a:lnTo>
                  <a:lnTo>
                    <a:pt x="11833" y="7803"/>
                  </a:lnTo>
                  <a:lnTo>
                    <a:pt x="11332" y="8123"/>
                  </a:lnTo>
                  <a:lnTo>
                    <a:pt x="10845" y="8457"/>
                  </a:lnTo>
                  <a:lnTo>
                    <a:pt x="10370" y="8804"/>
                  </a:lnTo>
                  <a:lnTo>
                    <a:pt x="9908" y="9150"/>
                  </a:lnTo>
                  <a:lnTo>
                    <a:pt x="9459" y="9522"/>
                  </a:lnTo>
                  <a:lnTo>
                    <a:pt x="9022" y="9882"/>
                  </a:lnTo>
                  <a:lnTo>
                    <a:pt x="8599" y="10267"/>
                  </a:lnTo>
                  <a:lnTo>
                    <a:pt x="8201" y="10652"/>
                  </a:lnTo>
                  <a:lnTo>
                    <a:pt x="7803" y="11037"/>
                  </a:lnTo>
                  <a:lnTo>
                    <a:pt x="7405" y="11447"/>
                  </a:lnTo>
                  <a:lnTo>
                    <a:pt x="7033" y="11858"/>
                  </a:lnTo>
                  <a:lnTo>
                    <a:pt x="6674" y="12268"/>
                  </a:lnTo>
                  <a:lnTo>
                    <a:pt x="6327" y="12692"/>
                  </a:lnTo>
                  <a:lnTo>
                    <a:pt x="5994" y="13128"/>
                  </a:lnTo>
                  <a:lnTo>
                    <a:pt x="5660" y="13565"/>
                  </a:lnTo>
                  <a:lnTo>
                    <a:pt x="5339" y="14001"/>
                  </a:lnTo>
                  <a:lnTo>
                    <a:pt x="5044" y="14450"/>
                  </a:lnTo>
                  <a:lnTo>
                    <a:pt x="4749" y="14912"/>
                  </a:lnTo>
                  <a:lnTo>
                    <a:pt x="4467" y="15374"/>
                  </a:lnTo>
                  <a:lnTo>
                    <a:pt x="4184" y="15836"/>
                  </a:lnTo>
                  <a:lnTo>
                    <a:pt x="3928" y="16311"/>
                  </a:lnTo>
                  <a:lnTo>
                    <a:pt x="3671" y="16786"/>
                  </a:lnTo>
                  <a:lnTo>
                    <a:pt x="3440" y="17261"/>
                  </a:lnTo>
                  <a:lnTo>
                    <a:pt x="3196" y="17748"/>
                  </a:lnTo>
                  <a:lnTo>
                    <a:pt x="2978" y="18236"/>
                  </a:lnTo>
                  <a:lnTo>
                    <a:pt x="2773" y="18736"/>
                  </a:lnTo>
                  <a:lnTo>
                    <a:pt x="2567" y="19237"/>
                  </a:lnTo>
                  <a:lnTo>
                    <a:pt x="2375" y="19737"/>
                  </a:lnTo>
                  <a:lnTo>
                    <a:pt x="2182" y="20238"/>
                  </a:lnTo>
                  <a:lnTo>
                    <a:pt x="2003" y="20751"/>
                  </a:lnTo>
                  <a:lnTo>
                    <a:pt x="1836" y="21252"/>
                  </a:lnTo>
                  <a:lnTo>
                    <a:pt x="1682" y="21765"/>
                  </a:lnTo>
                  <a:lnTo>
                    <a:pt x="1528" y="22291"/>
                  </a:lnTo>
                  <a:lnTo>
                    <a:pt x="1387" y="22804"/>
                  </a:lnTo>
                  <a:lnTo>
                    <a:pt x="1258" y="23318"/>
                  </a:lnTo>
                  <a:lnTo>
                    <a:pt x="1130" y="23844"/>
                  </a:lnTo>
                  <a:lnTo>
                    <a:pt x="1002" y="24370"/>
                  </a:lnTo>
                  <a:lnTo>
                    <a:pt x="796" y="25409"/>
                  </a:lnTo>
                  <a:lnTo>
                    <a:pt x="604" y="26462"/>
                  </a:lnTo>
                  <a:lnTo>
                    <a:pt x="450" y="27514"/>
                  </a:lnTo>
                  <a:lnTo>
                    <a:pt x="309" y="28566"/>
                  </a:lnTo>
                  <a:lnTo>
                    <a:pt x="206" y="29619"/>
                  </a:lnTo>
                  <a:lnTo>
                    <a:pt x="129" y="30658"/>
                  </a:lnTo>
                  <a:lnTo>
                    <a:pt x="65" y="31698"/>
                  </a:lnTo>
                  <a:lnTo>
                    <a:pt x="26" y="32724"/>
                  </a:lnTo>
                  <a:lnTo>
                    <a:pt x="1" y="33751"/>
                  </a:lnTo>
                  <a:lnTo>
                    <a:pt x="1" y="34752"/>
                  </a:lnTo>
                  <a:lnTo>
                    <a:pt x="13" y="35753"/>
                  </a:lnTo>
                  <a:lnTo>
                    <a:pt x="39" y="36728"/>
                  </a:lnTo>
                  <a:lnTo>
                    <a:pt x="90" y="37678"/>
                  </a:lnTo>
                  <a:lnTo>
                    <a:pt x="142" y="38627"/>
                  </a:lnTo>
                  <a:lnTo>
                    <a:pt x="219" y="39539"/>
                  </a:lnTo>
                  <a:lnTo>
                    <a:pt x="296" y="40437"/>
                  </a:lnTo>
                  <a:lnTo>
                    <a:pt x="386" y="41297"/>
                  </a:lnTo>
                  <a:lnTo>
                    <a:pt x="475" y="42144"/>
                  </a:lnTo>
                  <a:lnTo>
                    <a:pt x="578" y="42952"/>
                  </a:lnTo>
                  <a:lnTo>
                    <a:pt x="681" y="43735"/>
                  </a:lnTo>
                  <a:lnTo>
                    <a:pt x="796" y="44492"/>
                  </a:lnTo>
                  <a:lnTo>
                    <a:pt x="912" y="45198"/>
                  </a:lnTo>
                  <a:lnTo>
                    <a:pt x="1143" y="46520"/>
                  </a:lnTo>
                  <a:lnTo>
                    <a:pt x="1361" y="47675"/>
                  </a:lnTo>
                  <a:lnTo>
                    <a:pt x="1566" y="48650"/>
                  </a:lnTo>
                  <a:lnTo>
                    <a:pt x="1746" y="49446"/>
                  </a:lnTo>
                  <a:lnTo>
                    <a:pt x="1887" y="50023"/>
                  </a:lnTo>
                  <a:lnTo>
                    <a:pt x="2015" y="50511"/>
                  </a:lnTo>
                  <a:lnTo>
                    <a:pt x="2028" y="50498"/>
                  </a:lnTo>
                  <a:lnTo>
                    <a:pt x="2182" y="50318"/>
                  </a:lnTo>
                  <a:lnTo>
                    <a:pt x="2336" y="50151"/>
                  </a:lnTo>
                  <a:lnTo>
                    <a:pt x="2516" y="49997"/>
                  </a:lnTo>
                  <a:lnTo>
                    <a:pt x="2696" y="49856"/>
                  </a:lnTo>
                  <a:lnTo>
                    <a:pt x="2901" y="49728"/>
                  </a:lnTo>
                  <a:lnTo>
                    <a:pt x="3132" y="49625"/>
                  </a:lnTo>
                  <a:lnTo>
                    <a:pt x="3363" y="49523"/>
                  </a:lnTo>
                  <a:lnTo>
                    <a:pt x="3620" y="49446"/>
                  </a:lnTo>
                  <a:lnTo>
                    <a:pt x="3889" y="49382"/>
                  </a:lnTo>
                  <a:lnTo>
                    <a:pt x="4184" y="49330"/>
                  </a:lnTo>
                  <a:lnTo>
                    <a:pt x="4492" y="49305"/>
                  </a:lnTo>
                  <a:lnTo>
                    <a:pt x="4813" y="49292"/>
                  </a:lnTo>
                  <a:lnTo>
                    <a:pt x="5160" y="49305"/>
                  </a:lnTo>
                  <a:lnTo>
                    <a:pt x="5519" y="49330"/>
                  </a:lnTo>
                  <a:lnTo>
                    <a:pt x="5904" y="49382"/>
                  </a:lnTo>
                  <a:lnTo>
                    <a:pt x="6302" y="49446"/>
                  </a:lnTo>
                  <a:lnTo>
                    <a:pt x="6276" y="49151"/>
                  </a:lnTo>
                  <a:lnTo>
                    <a:pt x="6263" y="48855"/>
                  </a:lnTo>
                  <a:lnTo>
                    <a:pt x="6289" y="48547"/>
                  </a:lnTo>
                  <a:lnTo>
                    <a:pt x="6327" y="48239"/>
                  </a:lnTo>
                  <a:lnTo>
                    <a:pt x="6391" y="47931"/>
                  </a:lnTo>
                  <a:lnTo>
                    <a:pt x="6481" y="47623"/>
                  </a:lnTo>
                  <a:lnTo>
                    <a:pt x="6597" y="47303"/>
                  </a:lnTo>
                  <a:lnTo>
                    <a:pt x="6725" y="46982"/>
                  </a:lnTo>
                  <a:lnTo>
                    <a:pt x="6892" y="46648"/>
                  </a:lnTo>
                  <a:lnTo>
                    <a:pt x="7072" y="46327"/>
                  </a:lnTo>
                  <a:lnTo>
                    <a:pt x="7264" y="45981"/>
                  </a:lnTo>
                  <a:lnTo>
                    <a:pt x="7482" y="45647"/>
                  </a:lnTo>
                  <a:lnTo>
                    <a:pt x="7726" y="45301"/>
                  </a:lnTo>
                  <a:lnTo>
                    <a:pt x="7996" y="44954"/>
                  </a:lnTo>
                  <a:lnTo>
                    <a:pt x="8278" y="44608"/>
                  </a:lnTo>
                  <a:lnTo>
                    <a:pt x="8573" y="44248"/>
                  </a:lnTo>
                  <a:lnTo>
                    <a:pt x="8894" y="43902"/>
                  </a:lnTo>
                  <a:lnTo>
                    <a:pt x="9228" y="43530"/>
                  </a:lnTo>
                  <a:lnTo>
                    <a:pt x="9587" y="43170"/>
                  </a:lnTo>
                  <a:lnTo>
                    <a:pt x="9959" y="42798"/>
                  </a:lnTo>
                  <a:lnTo>
                    <a:pt x="10357" y="42426"/>
                  </a:lnTo>
                  <a:lnTo>
                    <a:pt x="10768" y="42041"/>
                  </a:lnTo>
                  <a:lnTo>
                    <a:pt x="11191" y="41669"/>
                  </a:lnTo>
                  <a:lnTo>
                    <a:pt x="11640" y="41271"/>
                  </a:lnTo>
                  <a:lnTo>
                    <a:pt x="12564" y="40488"/>
                  </a:lnTo>
                  <a:lnTo>
                    <a:pt x="13565" y="39693"/>
                  </a:lnTo>
                  <a:lnTo>
                    <a:pt x="14617" y="38884"/>
                  </a:lnTo>
                  <a:lnTo>
                    <a:pt x="15721" y="38050"/>
                  </a:lnTo>
                  <a:lnTo>
                    <a:pt x="16273" y="37626"/>
                  </a:lnTo>
                  <a:lnTo>
                    <a:pt x="16812" y="37190"/>
                  </a:lnTo>
                  <a:lnTo>
                    <a:pt x="17325" y="36741"/>
                  </a:lnTo>
                  <a:lnTo>
                    <a:pt x="17813" y="36292"/>
                  </a:lnTo>
                  <a:lnTo>
                    <a:pt x="18288" y="35843"/>
                  </a:lnTo>
                  <a:lnTo>
                    <a:pt x="18737" y="35381"/>
                  </a:lnTo>
                  <a:lnTo>
                    <a:pt x="19173" y="34919"/>
                  </a:lnTo>
                  <a:lnTo>
                    <a:pt x="19584" y="34444"/>
                  </a:lnTo>
                  <a:lnTo>
                    <a:pt x="19982" y="33982"/>
                  </a:lnTo>
                  <a:lnTo>
                    <a:pt x="20354" y="33520"/>
                  </a:lnTo>
                  <a:lnTo>
                    <a:pt x="20700" y="33071"/>
                  </a:lnTo>
                  <a:lnTo>
                    <a:pt x="21034" y="32622"/>
                  </a:lnTo>
                  <a:lnTo>
                    <a:pt x="21355" y="32172"/>
                  </a:lnTo>
                  <a:lnTo>
                    <a:pt x="21650" y="31736"/>
                  </a:lnTo>
                  <a:lnTo>
                    <a:pt x="21932" y="31313"/>
                  </a:lnTo>
                  <a:lnTo>
                    <a:pt x="22202" y="30889"/>
                  </a:lnTo>
                  <a:lnTo>
                    <a:pt x="22446" y="30491"/>
                  </a:lnTo>
                  <a:lnTo>
                    <a:pt x="22664" y="30106"/>
                  </a:lnTo>
                  <a:lnTo>
                    <a:pt x="23074" y="29375"/>
                  </a:lnTo>
                  <a:lnTo>
                    <a:pt x="23408" y="28733"/>
                  </a:lnTo>
                  <a:lnTo>
                    <a:pt x="23678" y="28181"/>
                  </a:lnTo>
                  <a:lnTo>
                    <a:pt x="23883" y="27719"/>
                  </a:lnTo>
                  <a:lnTo>
                    <a:pt x="24037" y="27386"/>
                  </a:lnTo>
                  <a:lnTo>
                    <a:pt x="24152" y="27091"/>
                  </a:lnTo>
                  <a:lnTo>
                    <a:pt x="24216" y="27219"/>
                  </a:lnTo>
                  <a:lnTo>
                    <a:pt x="24435" y="27591"/>
                  </a:lnTo>
                  <a:lnTo>
                    <a:pt x="24807" y="28169"/>
                  </a:lnTo>
                  <a:lnTo>
                    <a:pt x="25051" y="28528"/>
                  </a:lnTo>
                  <a:lnTo>
                    <a:pt x="25333" y="28926"/>
                  </a:lnTo>
                  <a:lnTo>
                    <a:pt x="25654" y="29362"/>
                  </a:lnTo>
                  <a:lnTo>
                    <a:pt x="26013" y="29824"/>
                  </a:lnTo>
                  <a:lnTo>
                    <a:pt x="26411" y="30337"/>
                  </a:lnTo>
                  <a:lnTo>
                    <a:pt x="26860" y="30863"/>
                  </a:lnTo>
                  <a:lnTo>
                    <a:pt x="27348" y="31415"/>
                  </a:lnTo>
                  <a:lnTo>
                    <a:pt x="27874" y="31980"/>
                  </a:lnTo>
                  <a:lnTo>
                    <a:pt x="28439" y="32570"/>
                  </a:lnTo>
                  <a:lnTo>
                    <a:pt x="29055" y="33173"/>
                  </a:lnTo>
                  <a:lnTo>
                    <a:pt x="29722" y="33777"/>
                  </a:lnTo>
                  <a:lnTo>
                    <a:pt x="30415" y="34393"/>
                  </a:lnTo>
                  <a:lnTo>
                    <a:pt x="31172" y="35009"/>
                  </a:lnTo>
                  <a:lnTo>
                    <a:pt x="31557" y="35317"/>
                  </a:lnTo>
                  <a:lnTo>
                    <a:pt x="31968" y="35625"/>
                  </a:lnTo>
                  <a:lnTo>
                    <a:pt x="32378" y="35933"/>
                  </a:lnTo>
                  <a:lnTo>
                    <a:pt x="32815" y="36228"/>
                  </a:lnTo>
                  <a:lnTo>
                    <a:pt x="33251" y="36536"/>
                  </a:lnTo>
                  <a:lnTo>
                    <a:pt x="33700" y="36831"/>
                  </a:lnTo>
                  <a:lnTo>
                    <a:pt x="34162" y="37126"/>
                  </a:lnTo>
                  <a:lnTo>
                    <a:pt x="34637" y="37421"/>
                  </a:lnTo>
                  <a:lnTo>
                    <a:pt x="35125" y="37703"/>
                  </a:lnTo>
                  <a:lnTo>
                    <a:pt x="35625" y="37986"/>
                  </a:lnTo>
                  <a:lnTo>
                    <a:pt x="36126" y="38268"/>
                  </a:lnTo>
                  <a:lnTo>
                    <a:pt x="36652" y="38538"/>
                  </a:lnTo>
                  <a:lnTo>
                    <a:pt x="37191" y="38807"/>
                  </a:lnTo>
                  <a:lnTo>
                    <a:pt x="37742" y="39064"/>
                  </a:lnTo>
                  <a:lnTo>
                    <a:pt x="38294" y="39320"/>
                  </a:lnTo>
                  <a:lnTo>
                    <a:pt x="38872" y="39564"/>
                  </a:lnTo>
                  <a:lnTo>
                    <a:pt x="39462" y="39795"/>
                  </a:lnTo>
                  <a:lnTo>
                    <a:pt x="40052" y="40026"/>
                  </a:lnTo>
                  <a:lnTo>
                    <a:pt x="40668" y="40244"/>
                  </a:lnTo>
                  <a:lnTo>
                    <a:pt x="41284" y="40463"/>
                  </a:lnTo>
                  <a:lnTo>
                    <a:pt x="41926" y="40668"/>
                  </a:lnTo>
                  <a:lnTo>
                    <a:pt x="42581" y="40860"/>
                  </a:lnTo>
                  <a:lnTo>
                    <a:pt x="43235" y="41040"/>
                  </a:lnTo>
                  <a:lnTo>
                    <a:pt x="43915" y="41207"/>
                  </a:lnTo>
                  <a:lnTo>
                    <a:pt x="44608" y="41361"/>
                  </a:lnTo>
                  <a:lnTo>
                    <a:pt x="45301" y="41515"/>
                  </a:lnTo>
                  <a:lnTo>
                    <a:pt x="46687" y="41797"/>
                  </a:lnTo>
                  <a:lnTo>
                    <a:pt x="48009" y="42067"/>
                  </a:lnTo>
                  <a:lnTo>
                    <a:pt x="49254" y="42336"/>
                  </a:lnTo>
                  <a:lnTo>
                    <a:pt x="50434" y="42606"/>
                  </a:lnTo>
                  <a:lnTo>
                    <a:pt x="51551" y="42862"/>
                  </a:lnTo>
                  <a:lnTo>
                    <a:pt x="52616" y="43132"/>
                  </a:lnTo>
                  <a:lnTo>
                    <a:pt x="53617" y="43388"/>
                  </a:lnTo>
                  <a:lnTo>
                    <a:pt x="54554" y="43632"/>
                  </a:lnTo>
                  <a:lnTo>
                    <a:pt x="55439" y="43889"/>
                  </a:lnTo>
                  <a:lnTo>
                    <a:pt x="56260" y="44133"/>
                  </a:lnTo>
                  <a:lnTo>
                    <a:pt x="57043" y="44377"/>
                  </a:lnTo>
                  <a:lnTo>
                    <a:pt x="57762" y="44620"/>
                  </a:lnTo>
                  <a:lnTo>
                    <a:pt x="58442" y="44851"/>
                  </a:lnTo>
                  <a:lnTo>
                    <a:pt x="59071" y="45095"/>
                  </a:lnTo>
                  <a:lnTo>
                    <a:pt x="59648" y="45326"/>
                  </a:lnTo>
                  <a:lnTo>
                    <a:pt x="60187" y="45570"/>
                  </a:lnTo>
                  <a:lnTo>
                    <a:pt x="60675" y="45801"/>
                  </a:lnTo>
                  <a:lnTo>
                    <a:pt x="61124" y="46032"/>
                  </a:lnTo>
                  <a:lnTo>
                    <a:pt x="61535" y="46276"/>
                  </a:lnTo>
                  <a:lnTo>
                    <a:pt x="61907" y="46507"/>
                  </a:lnTo>
                  <a:lnTo>
                    <a:pt x="62253" y="46751"/>
                  </a:lnTo>
                  <a:lnTo>
                    <a:pt x="62549" y="46982"/>
                  </a:lnTo>
                  <a:lnTo>
                    <a:pt x="62818" y="47213"/>
                  </a:lnTo>
                  <a:lnTo>
                    <a:pt x="63062" y="47457"/>
                  </a:lnTo>
                  <a:lnTo>
                    <a:pt x="63267" y="47700"/>
                  </a:lnTo>
                  <a:lnTo>
                    <a:pt x="63447" y="47944"/>
                  </a:lnTo>
                  <a:lnTo>
                    <a:pt x="63601" y="48188"/>
                  </a:lnTo>
                  <a:lnTo>
                    <a:pt x="63729" y="48432"/>
                  </a:lnTo>
                  <a:lnTo>
                    <a:pt x="63832" y="48676"/>
                  </a:lnTo>
                  <a:lnTo>
                    <a:pt x="63922" y="48932"/>
                  </a:lnTo>
                  <a:lnTo>
                    <a:pt x="63986" y="49189"/>
                  </a:lnTo>
                  <a:lnTo>
                    <a:pt x="64037" y="49446"/>
                  </a:lnTo>
                  <a:lnTo>
                    <a:pt x="64435" y="49382"/>
                  </a:lnTo>
                  <a:lnTo>
                    <a:pt x="64820" y="49330"/>
                  </a:lnTo>
                  <a:lnTo>
                    <a:pt x="65192" y="49305"/>
                  </a:lnTo>
                  <a:lnTo>
                    <a:pt x="65526" y="49292"/>
                  </a:lnTo>
                  <a:lnTo>
                    <a:pt x="65860" y="49305"/>
                  </a:lnTo>
                  <a:lnTo>
                    <a:pt x="66168" y="49330"/>
                  </a:lnTo>
                  <a:lnTo>
                    <a:pt x="66450" y="49382"/>
                  </a:lnTo>
                  <a:lnTo>
                    <a:pt x="66719" y="49446"/>
                  </a:lnTo>
                  <a:lnTo>
                    <a:pt x="66976" y="49523"/>
                  </a:lnTo>
                  <a:lnTo>
                    <a:pt x="67220" y="49625"/>
                  </a:lnTo>
                  <a:lnTo>
                    <a:pt x="67438" y="49728"/>
                  </a:lnTo>
                  <a:lnTo>
                    <a:pt x="67643" y="49856"/>
                  </a:lnTo>
                  <a:lnTo>
                    <a:pt x="67836" y="49997"/>
                  </a:lnTo>
                  <a:lnTo>
                    <a:pt x="68003" y="50151"/>
                  </a:lnTo>
                  <a:lnTo>
                    <a:pt x="68169" y="50318"/>
                  </a:lnTo>
                  <a:lnTo>
                    <a:pt x="68311" y="50498"/>
                  </a:lnTo>
                  <a:lnTo>
                    <a:pt x="68323" y="50511"/>
                  </a:lnTo>
                  <a:lnTo>
                    <a:pt x="68426" y="50113"/>
                  </a:lnTo>
                  <a:lnTo>
                    <a:pt x="68529" y="49638"/>
                  </a:lnTo>
                  <a:lnTo>
                    <a:pt x="68670" y="48997"/>
                  </a:lnTo>
                  <a:lnTo>
                    <a:pt x="68837" y="48188"/>
                  </a:lnTo>
                  <a:lnTo>
                    <a:pt x="69016" y="47226"/>
                  </a:lnTo>
                  <a:lnTo>
                    <a:pt x="69209" y="46135"/>
                  </a:lnTo>
                  <a:lnTo>
                    <a:pt x="69389" y="44903"/>
                  </a:lnTo>
                  <a:lnTo>
                    <a:pt x="69581" y="43555"/>
                  </a:lnTo>
                  <a:lnTo>
                    <a:pt x="69658" y="42850"/>
                  </a:lnTo>
                  <a:lnTo>
                    <a:pt x="69748" y="42105"/>
                  </a:lnTo>
                  <a:lnTo>
                    <a:pt x="69812" y="41335"/>
                  </a:lnTo>
                  <a:lnTo>
                    <a:pt x="69889" y="40552"/>
                  </a:lnTo>
                  <a:lnTo>
                    <a:pt x="69953" y="39744"/>
                  </a:lnTo>
                  <a:lnTo>
                    <a:pt x="70005" y="38910"/>
                  </a:lnTo>
                  <a:lnTo>
                    <a:pt x="70043" y="38063"/>
                  </a:lnTo>
                  <a:lnTo>
                    <a:pt x="70082" y="37190"/>
                  </a:lnTo>
                  <a:lnTo>
                    <a:pt x="70107" y="36305"/>
                  </a:lnTo>
                  <a:lnTo>
                    <a:pt x="70107" y="35406"/>
                  </a:lnTo>
                  <a:lnTo>
                    <a:pt x="70107" y="34495"/>
                  </a:lnTo>
                  <a:lnTo>
                    <a:pt x="70094" y="33571"/>
                  </a:lnTo>
                  <a:lnTo>
                    <a:pt x="70056" y="32634"/>
                  </a:lnTo>
                  <a:lnTo>
                    <a:pt x="70017" y="31685"/>
                  </a:lnTo>
                  <a:lnTo>
                    <a:pt x="69953" y="30722"/>
                  </a:lnTo>
                  <a:lnTo>
                    <a:pt x="69863" y="29760"/>
                  </a:lnTo>
                  <a:lnTo>
                    <a:pt x="69761" y="28785"/>
                  </a:lnTo>
                  <a:lnTo>
                    <a:pt x="69645" y="27809"/>
                  </a:lnTo>
                  <a:lnTo>
                    <a:pt x="69504" y="26834"/>
                  </a:lnTo>
                  <a:lnTo>
                    <a:pt x="69337" y="25859"/>
                  </a:lnTo>
                  <a:lnTo>
                    <a:pt x="69158" y="24870"/>
                  </a:lnTo>
                  <a:lnTo>
                    <a:pt x="68939" y="23882"/>
                  </a:lnTo>
                  <a:lnTo>
                    <a:pt x="68708" y="22907"/>
                  </a:lnTo>
                  <a:lnTo>
                    <a:pt x="68452" y="21932"/>
                  </a:lnTo>
                  <a:lnTo>
                    <a:pt x="68169" y="20956"/>
                  </a:lnTo>
                  <a:lnTo>
                    <a:pt x="67849" y="19981"/>
                  </a:lnTo>
                  <a:lnTo>
                    <a:pt x="67515" y="19031"/>
                  </a:lnTo>
                  <a:lnTo>
                    <a:pt x="67322" y="18544"/>
                  </a:lnTo>
                  <a:lnTo>
                    <a:pt x="67143" y="18069"/>
                  </a:lnTo>
                  <a:lnTo>
                    <a:pt x="66938" y="17594"/>
                  </a:lnTo>
                  <a:lnTo>
                    <a:pt x="66732" y="17132"/>
                  </a:lnTo>
                  <a:lnTo>
                    <a:pt x="66527" y="16657"/>
                  </a:lnTo>
                  <a:lnTo>
                    <a:pt x="66309" y="16195"/>
                  </a:lnTo>
                  <a:lnTo>
                    <a:pt x="66078" y="15733"/>
                  </a:lnTo>
                  <a:lnTo>
                    <a:pt x="65847" y="15271"/>
                  </a:lnTo>
                  <a:lnTo>
                    <a:pt x="65603" y="14822"/>
                  </a:lnTo>
                  <a:lnTo>
                    <a:pt x="65346" y="14373"/>
                  </a:lnTo>
                  <a:lnTo>
                    <a:pt x="65090" y="13924"/>
                  </a:lnTo>
                  <a:lnTo>
                    <a:pt x="64820" y="13475"/>
                  </a:lnTo>
                  <a:lnTo>
                    <a:pt x="64538" y="13038"/>
                  </a:lnTo>
                  <a:lnTo>
                    <a:pt x="64255" y="12602"/>
                  </a:lnTo>
                  <a:lnTo>
                    <a:pt x="63947" y="12166"/>
                  </a:lnTo>
                  <a:lnTo>
                    <a:pt x="63652" y="11742"/>
                  </a:lnTo>
                  <a:lnTo>
                    <a:pt x="63331" y="11319"/>
                  </a:lnTo>
                  <a:lnTo>
                    <a:pt x="63011" y="10895"/>
                  </a:lnTo>
                  <a:lnTo>
                    <a:pt x="62677" y="10485"/>
                  </a:lnTo>
                  <a:lnTo>
                    <a:pt x="62330" y="10074"/>
                  </a:lnTo>
                  <a:lnTo>
                    <a:pt x="61984" y="9676"/>
                  </a:lnTo>
                  <a:lnTo>
                    <a:pt x="61612" y="9278"/>
                  </a:lnTo>
                  <a:lnTo>
                    <a:pt x="61240" y="8893"/>
                  </a:lnTo>
                  <a:lnTo>
                    <a:pt x="60868" y="8508"/>
                  </a:lnTo>
                  <a:lnTo>
                    <a:pt x="60470" y="8123"/>
                  </a:lnTo>
                  <a:lnTo>
                    <a:pt x="60072" y="7751"/>
                  </a:lnTo>
                  <a:lnTo>
                    <a:pt x="59661" y="7379"/>
                  </a:lnTo>
                  <a:lnTo>
                    <a:pt x="59238" y="7020"/>
                  </a:lnTo>
                  <a:lnTo>
                    <a:pt x="58801" y="6673"/>
                  </a:lnTo>
                  <a:lnTo>
                    <a:pt x="58352" y="6327"/>
                  </a:lnTo>
                  <a:lnTo>
                    <a:pt x="57903" y="5980"/>
                  </a:lnTo>
                  <a:lnTo>
                    <a:pt x="57428" y="5647"/>
                  </a:lnTo>
                  <a:lnTo>
                    <a:pt x="56953" y="5326"/>
                  </a:lnTo>
                  <a:lnTo>
                    <a:pt x="56466" y="5005"/>
                  </a:lnTo>
                  <a:lnTo>
                    <a:pt x="55965" y="4697"/>
                  </a:lnTo>
                  <a:lnTo>
                    <a:pt x="55452" y="4389"/>
                  </a:lnTo>
                  <a:lnTo>
                    <a:pt x="54926" y="4094"/>
                  </a:lnTo>
                  <a:lnTo>
                    <a:pt x="54387" y="3812"/>
                  </a:lnTo>
                  <a:lnTo>
                    <a:pt x="53630" y="3414"/>
                  </a:lnTo>
                  <a:lnTo>
                    <a:pt x="52860" y="3054"/>
                  </a:lnTo>
                  <a:lnTo>
                    <a:pt x="52103" y="2708"/>
                  </a:lnTo>
                  <a:lnTo>
                    <a:pt x="51345" y="2400"/>
                  </a:lnTo>
                  <a:lnTo>
                    <a:pt x="50588" y="2105"/>
                  </a:lnTo>
                  <a:lnTo>
                    <a:pt x="49844" y="1822"/>
                  </a:lnTo>
                  <a:lnTo>
                    <a:pt x="49112" y="1579"/>
                  </a:lnTo>
                  <a:lnTo>
                    <a:pt x="48381" y="1348"/>
                  </a:lnTo>
                  <a:lnTo>
                    <a:pt x="47650" y="1129"/>
                  </a:lnTo>
                  <a:lnTo>
                    <a:pt x="46918" y="950"/>
                  </a:lnTo>
                  <a:lnTo>
                    <a:pt x="46212" y="770"/>
                  </a:lnTo>
                  <a:lnTo>
                    <a:pt x="45494" y="629"/>
                  </a:lnTo>
                  <a:lnTo>
                    <a:pt x="44801" y="488"/>
                  </a:lnTo>
                  <a:lnTo>
                    <a:pt x="44108" y="372"/>
                  </a:lnTo>
                  <a:lnTo>
                    <a:pt x="43415" y="270"/>
                  </a:lnTo>
                  <a:lnTo>
                    <a:pt x="42734" y="193"/>
                  </a:lnTo>
                  <a:lnTo>
                    <a:pt x="42067" y="116"/>
                  </a:lnTo>
                  <a:lnTo>
                    <a:pt x="41400" y="64"/>
                  </a:lnTo>
                  <a:lnTo>
                    <a:pt x="40745" y="26"/>
                  </a:lnTo>
                  <a:lnTo>
                    <a:pt x="40091" y="13"/>
                  </a:lnTo>
                  <a:lnTo>
                    <a:pt x="39462" y="0"/>
                  </a:lnTo>
                  <a:close/>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5" name="Google Shape;155;p2">
              <a:extLst>
                <a:ext uri="{FF2B5EF4-FFF2-40B4-BE49-F238E27FC236}">
                  <a16:creationId xmlns:a16="http://schemas.microsoft.com/office/drawing/2014/main" id="{0DAFCA8C-7F40-B9CF-0825-CB1B9FAC01C3}"/>
                </a:ext>
              </a:extLst>
            </p:cNvPr>
            <p:cNvSpPr/>
            <p:nvPr/>
          </p:nvSpPr>
          <p:spPr>
            <a:xfrm>
              <a:off x="5803900" y="2217600"/>
              <a:ext cx="77025" cy="76700"/>
            </a:xfrm>
            <a:custGeom>
              <a:avLst/>
              <a:gdLst/>
              <a:ahLst/>
              <a:cxnLst/>
              <a:rect l="l" t="t" r="r" b="b"/>
              <a:pathLst>
                <a:path w="3081" h="3068" extrusionOk="0">
                  <a:moveTo>
                    <a:pt x="1540" y="1"/>
                  </a:moveTo>
                  <a:lnTo>
                    <a:pt x="1374" y="13"/>
                  </a:lnTo>
                  <a:lnTo>
                    <a:pt x="1220" y="39"/>
                  </a:lnTo>
                  <a:lnTo>
                    <a:pt x="1078" y="78"/>
                  </a:lnTo>
                  <a:lnTo>
                    <a:pt x="937" y="129"/>
                  </a:lnTo>
                  <a:lnTo>
                    <a:pt x="796" y="193"/>
                  </a:lnTo>
                  <a:lnTo>
                    <a:pt x="681" y="270"/>
                  </a:lnTo>
                  <a:lnTo>
                    <a:pt x="552" y="360"/>
                  </a:lnTo>
                  <a:lnTo>
                    <a:pt x="450" y="450"/>
                  </a:lnTo>
                  <a:lnTo>
                    <a:pt x="347" y="565"/>
                  </a:lnTo>
                  <a:lnTo>
                    <a:pt x="257" y="681"/>
                  </a:lnTo>
                  <a:lnTo>
                    <a:pt x="180" y="809"/>
                  </a:lnTo>
                  <a:lnTo>
                    <a:pt x="116" y="950"/>
                  </a:lnTo>
                  <a:lnTo>
                    <a:pt x="65" y="1091"/>
                  </a:lnTo>
                  <a:lnTo>
                    <a:pt x="26" y="1233"/>
                  </a:lnTo>
                  <a:lnTo>
                    <a:pt x="13" y="1387"/>
                  </a:lnTo>
                  <a:lnTo>
                    <a:pt x="1" y="1541"/>
                  </a:lnTo>
                  <a:lnTo>
                    <a:pt x="13" y="1707"/>
                  </a:lnTo>
                  <a:lnTo>
                    <a:pt x="26" y="1849"/>
                  </a:lnTo>
                  <a:lnTo>
                    <a:pt x="65" y="2003"/>
                  </a:lnTo>
                  <a:lnTo>
                    <a:pt x="116" y="2144"/>
                  </a:lnTo>
                  <a:lnTo>
                    <a:pt x="180" y="2272"/>
                  </a:lnTo>
                  <a:lnTo>
                    <a:pt x="257" y="2400"/>
                  </a:lnTo>
                  <a:lnTo>
                    <a:pt x="347" y="2516"/>
                  </a:lnTo>
                  <a:lnTo>
                    <a:pt x="450" y="2631"/>
                  </a:lnTo>
                  <a:lnTo>
                    <a:pt x="552" y="2721"/>
                  </a:lnTo>
                  <a:lnTo>
                    <a:pt x="681" y="2811"/>
                  </a:lnTo>
                  <a:lnTo>
                    <a:pt x="796" y="2888"/>
                  </a:lnTo>
                  <a:lnTo>
                    <a:pt x="937" y="2952"/>
                  </a:lnTo>
                  <a:lnTo>
                    <a:pt x="1078" y="3004"/>
                  </a:lnTo>
                  <a:lnTo>
                    <a:pt x="1220" y="3042"/>
                  </a:lnTo>
                  <a:lnTo>
                    <a:pt x="1374" y="3068"/>
                  </a:lnTo>
                  <a:lnTo>
                    <a:pt x="1694" y="3068"/>
                  </a:lnTo>
                  <a:lnTo>
                    <a:pt x="1848" y="3042"/>
                  </a:lnTo>
                  <a:lnTo>
                    <a:pt x="1990" y="3004"/>
                  </a:lnTo>
                  <a:lnTo>
                    <a:pt x="2131" y="2952"/>
                  </a:lnTo>
                  <a:lnTo>
                    <a:pt x="2272" y="2888"/>
                  </a:lnTo>
                  <a:lnTo>
                    <a:pt x="2387" y="2811"/>
                  </a:lnTo>
                  <a:lnTo>
                    <a:pt x="2516" y="2721"/>
                  </a:lnTo>
                  <a:lnTo>
                    <a:pt x="2618" y="2631"/>
                  </a:lnTo>
                  <a:lnTo>
                    <a:pt x="2721" y="2516"/>
                  </a:lnTo>
                  <a:lnTo>
                    <a:pt x="2811" y="2400"/>
                  </a:lnTo>
                  <a:lnTo>
                    <a:pt x="2888" y="2272"/>
                  </a:lnTo>
                  <a:lnTo>
                    <a:pt x="2952" y="2144"/>
                  </a:lnTo>
                  <a:lnTo>
                    <a:pt x="3003" y="2003"/>
                  </a:lnTo>
                  <a:lnTo>
                    <a:pt x="3042" y="1849"/>
                  </a:lnTo>
                  <a:lnTo>
                    <a:pt x="3068" y="1707"/>
                  </a:lnTo>
                  <a:lnTo>
                    <a:pt x="3080" y="1541"/>
                  </a:lnTo>
                  <a:lnTo>
                    <a:pt x="3068" y="1387"/>
                  </a:lnTo>
                  <a:lnTo>
                    <a:pt x="3042" y="1233"/>
                  </a:lnTo>
                  <a:lnTo>
                    <a:pt x="3003" y="1091"/>
                  </a:lnTo>
                  <a:lnTo>
                    <a:pt x="2952" y="950"/>
                  </a:lnTo>
                  <a:lnTo>
                    <a:pt x="2888" y="809"/>
                  </a:lnTo>
                  <a:lnTo>
                    <a:pt x="2811" y="681"/>
                  </a:lnTo>
                  <a:lnTo>
                    <a:pt x="2721" y="565"/>
                  </a:lnTo>
                  <a:lnTo>
                    <a:pt x="2618" y="450"/>
                  </a:lnTo>
                  <a:lnTo>
                    <a:pt x="2516" y="360"/>
                  </a:lnTo>
                  <a:lnTo>
                    <a:pt x="2387" y="270"/>
                  </a:lnTo>
                  <a:lnTo>
                    <a:pt x="2272" y="193"/>
                  </a:lnTo>
                  <a:lnTo>
                    <a:pt x="2131" y="129"/>
                  </a:lnTo>
                  <a:lnTo>
                    <a:pt x="1990" y="78"/>
                  </a:lnTo>
                  <a:lnTo>
                    <a:pt x="1848" y="39"/>
                  </a:lnTo>
                  <a:lnTo>
                    <a:pt x="1694" y="13"/>
                  </a:lnTo>
                  <a:lnTo>
                    <a:pt x="154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6" name="Google Shape;156;p2">
              <a:extLst>
                <a:ext uri="{FF2B5EF4-FFF2-40B4-BE49-F238E27FC236}">
                  <a16:creationId xmlns:a16="http://schemas.microsoft.com/office/drawing/2014/main" id="{7FB79933-A3BA-4031-4517-93EA24033CAC}"/>
                </a:ext>
              </a:extLst>
            </p:cNvPr>
            <p:cNvSpPr/>
            <p:nvPr/>
          </p:nvSpPr>
          <p:spPr>
            <a:xfrm>
              <a:off x="4465425" y="2217600"/>
              <a:ext cx="77025" cy="76700"/>
            </a:xfrm>
            <a:custGeom>
              <a:avLst/>
              <a:gdLst/>
              <a:ahLst/>
              <a:cxnLst/>
              <a:rect l="l" t="t" r="r" b="b"/>
              <a:pathLst>
                <a:path w="3081" h="3068" extrusionOk="0">
                  <a:moveTo>
                    <a:pt x="1540" y="1"/>
                  </a:moveTo>
                  <a:lnTo>
                    <a:pt x="1386" y="13"/>
                  </a:lnTo>
                  <a:lnTo>
                    <a:pt x="1232" y="39"/>
                  </a:lnTo>
                  <a:lnTo>
                    <a:pt x="1078" y="78"/>
                  </a:lnTo>
                  <a:lnTo>
                    <a:pt x="937" y="129"/>
                  </a:lnTo>
                  <a:lnTo>
                    <a:pt x="809" y="193"/>
                  </a:lnTo>
                  <a:lnTo>
                    <a:pt x="680" y="270"/>
                  </a:lnTo>
                  <a:lnTo>
                    <a:pt x="565" y="360"/>
                  </a:lnTo>
                  <a:lnTo>
                    <a:pt x="449" y="450"/>
                  </a:lnTo>
                  <a:lnTo>
                    <a:pt x="347" y="565"/>
                  </a:lnTo>
                  <a:lnTo>
                    <a:pt x="257" y="681"/>
                  </a:lnTo>
                  <a:lnTo>
                    <a:pt x="180" y="809"/>
                  </a:lnTo>
                  <a:lnTo>
                    <a:pt x="116" y="950"/>
                  </a:lnTo>
                  <a:lnTo>
                    <a:pt x="64" y="1091"/>
                  </a:lnTo>
                  <a:lnTo>
                    <a:pt x="26" y="1233"/>
                  </a:lnTo>
                  <a:lnTo>
                    <a:pt x="0" y="1387"/>
                  </a:lnTo>
                  <a:lnTo>
                    <a:pt x="0" y="1541"/>
                  </a:lnTo>
                  <a:lnTo>
                    <a:pt x="0" y="1707"/>
                  </a:lnTo>
                  <a:lnTo>
                    <a:pt x="26" y="1849"/>
                  </a:lnTo>
                  <a:lnTo>
                    <a:pt x="64" y="2003"/>
                  </a:lnTo>
                  <a:lnTo>
                    <a:pt x="116" y="2144"/>
                  </a:lnTo>
                  <a:lnTo>
                    <a:pt x="180" y="2272"/>
                  </a:lnTo>
                  <a:lnTo>
                    <a:pt x="257" y="2400"/>
                  </a:lnTo>
                  <a:lnTo>
                    <a:pt x="347" y="2516"/>
                  </a:lnTo>
                  <a:lnTo>
                    <a:pt x="449" y="2631"/>
                  </a:lnTo>
                  <a:lnTo>
                    <a:pt x="565" y="2721"/>
                  </a:lnTo>
                  <a:lnTo>
                    <a:pt x="680" y="2811"/>
                  </a:lnTo>
                  <a:lnTo>
                    <a:pt x="809" y="2888"/>
                  </a:lnTo>
                  <a:lnTo>
                    <a:pt x="937" y="2952"/>
                  </a:lnTo>
                  <a:lnTo>
                    <a:pt x="1078" y="3004"/>
                  </a:lnTo>
                  <a:lnTo>
                    <a:pt x="1232" y="3042"/>
                  </a:lnTo>
                  <a:lnTo>
                    <a:pt x="1386" y="3068"/>
                  </a:lnTo>
                  <a:lnTo>
                    <a:pt x="1694" y="3068"/>
                  </a:lnTo>
                  <a:lnTo>
                    <a:pt x="1848" y="3042"/>
                  </a:lnTo>
                  <a:lnTo>
                    <a:pt x="2002" y="3004"/>
                  </a:lnTo>
                  <a:lnTo>
                    <a:pt x="2143" y="2952"/>
                  </a:lnTo>
                  <a:lnTo>
                    <a:pt x="2272" y="2888"/>
                  </a:lnTo>
                  <a:lnTo>
                    <a:pt x="2400" y="2811"/>
                  </a:lnTo>
                  <a:lnTo>
                    <a:pt x="2516" y="2721"/>
                  </a:lnTo>
                  <a:lnTo>
                    <a:pt x="2631" y="2631"/>
                  </a:lnTo>
                  <a:lnTo>
                    <a:pt x="2721" y="2516"/>
                  </a:lnTo>
                  <a:lnTo>
                    <a:pt x="2811" y="2400"/>
                  </a:lnTo>
                  <a:lnTo>
                    <a:pt x="2888" y="2272"/>
                  </a:lnTo>
                  <a:lnTo>
                    <a:pt x="2952" y="2144"/>
                  </a:lnTo>
                  <a:lnTo>
                    <a:pt x="3003" y="2003"/>
                  </a:lnTo>
                  <a:lnTo>
                    <a:pt x="3042" y="1849"/>
                  </a:lnTo>
                  <a:lnTo>
                    <a:pt x="3067" y="1707"/>
                  </a:lnTo>
                  <a:lnTo>
                    <a:pt x="3080" y="1541"/>
                  </a:lnTo>
                  <a:lnTo>
                    <a:pt x="3067" y="1387"/>
                  </a:lnTo>
                  <a:lnTo>
                    <a:pt x="3042" y="1233"/>
                  </a:lnTo>
                  <a:lnTo>
                    <a:pt x="3003" y="1091"/>
                  </a:lnTo>
                  <a:lnTo>
                    <a:pt x="2952" y="950"/>
                  </a:lnTo>
                  <a:lnTo>
                    <a:pt x="2888" y="809"/>
                  </a:lnTo>
                  <a:lnTo>
                    <a:pt x="2811" y="681"/>
                  </a:lnTo>
                  <a:lnTo>
                    <a:pt x="2721" y="565"/>
                  </a:lnTo>
                  <a:lnTo>
                    <a:pt x="2631" y="450"/>
                  </a:lnTo>
                  <a:lnTo>
                    <a:pt x="2516" y="360"/>
                  </a:lnTo>
                  <a:lnTo>
                    <a:pt x="2400" y="270"/>
                  </a:lnTo>
                  <a:lnTo>
                    <a:pt x="2272" y="193"/>
                  </a:lnTo>
                  <a:lnTo>
                    <a:pt x="2143" y="129"/>
                  </a:lnTo>
                  <a:lnTo>
                    <a:pt x="2002" y="78"/>
                  </a:lnTo>
                  <a:lnTo>
                    <a:pt x="1848" y="39"/>
                  </a:lnTo>
                  <a:lnTo>
                    <a:pt x="1694" y="13"/>
                  </a:lnTo>
                  <a:lnTo>
                    <a:pt x="154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7" name="Google Shape;157;p2">
              <a:extLst>
                <a:ext uri="{FF2B5EF4-FFF2-40B4-BE49-F238E27FC236}">
                  <a16:creationId xmlns:a16="http://schemas.microsoft.com/office/drawing/2014/main" id="{32205895-9FFB-70D8-4173-DA642BF79DF0}"/>
                </a:ext>
              </a:extLst>
            </p:cNvPr>
            <p:cNvSpPr/>
            <p:nvPr/>
          </p:nvSpPr>
          <p:spPr>
            <a:xfrm>
              <a:off x="5186950" y="2949725"/>
              <a:ext cx="1227825" cy="1185800"/>
            </a:xfrm>
            <a:custGeom>
              <a:avLst/>
              <a:gdLst/>
              <a:ahLst/>
              <a:cxnLst/>
              <a:rect l="l" t="t" r="r" b="b"/>
              <a:pathLst>
                <a:path w="49113" h="47432" extrusionOk="0">
                  <a:moveTo>
                    <a:pt x="11948" y="0"/>
                  </a:moveTo>
                  <a:lnTo>
                    <a:pt x="1" y="8316"/>
                  </a:lnTo>
                  <a:lnTo>
                    <a:pt x="1" y="47431"/>
                  </a:lnTo>
                  <a:lnTo>
                    <a:pt x="49113" y="40848"/>
                  </a:lnTo>
                  <a:lnTo>
                    <a:pt x="49113" y="40399"/>
                  </a:lnTo>
                  <a:lnTo>
                    <a:pt x="49087" y="39141"/>
                  </a:lnTo>
                  <a:lnTo>
                    <a:pt x="49036" y="37229"/>
                  </a:lnTo>
                  <a:lnTo>
                    <a:pt x="48997" y="36074"/>
                  </a:lnTo>
                  <a:lnTo>
                    <a:pt x="48946" y="34804"/>
                  </a:lnTo>
                  <a:lnTo>
                    <a:pt x="48882" y="33456"/>
                  </a:lnTo>
                  <a:lnTo>
                    <a:pt x="48792" y="32032"/>
                  </a:lnTo>
                  <a:lnTo>
                    <a:pt x="48702" y="30556"/>
                  </a:lnTo>
                  <a:lnTo>
                    <a:pt x="48586" y="29054"/>
                  </a:lnTo>
                  <a:lnTo>
                    <a:pt x="48445" y="27527"/>
                  </a:lnTo>
                  <a:lnTo>
                    <a:pt x="48278" y="26013"/>
                  </a:lnTo>
                  <a:lnTo>
                    <a:pt x="48099" y="24512"/>
                  </a:lnTo>
                  <a:lnTo>
                    <a:pt x="47996" y="23780"/>
                  </a:lnTo>
                  <a:lnTo>
                    <a:pt x="47893" y="23061"/>
                  </a:lnTo>
                  <a:lnTo>
                    <a:pt x="47842" y="22728"/>
                  </a:lnTo>
                  <a:lnTo>
                    <a:pt x="47778" y="22407"/>
                  </a:lnTo>
                  <a:lnTo>
                    <a:pt x="47637" y="21778"/>
                  </a:lnTo>
                  <a:lnTo>
                    <a:pt x="47470" y="21175"/>
                  </a:lnTo>
                  <a:lnTo>
                    <a:pt x="47290" y="20585"/>
                  </a:lnTo>
                  <a:lnTo>
                    <a:pt x="47072" y="20212"/>
                  </a:lnTo>
                  <a:lnTo>
                    <a:pt x="46854" y="19853"/>
                  </a:lnTo>
                  <a:lnTo>
                    <a:pt x="46636" y="19519"/>
                  </a:lnTo>
                  <a:lnTo>
                    <a:pt x="46418" y="19211"/>
                  </a:lnTo>
                  <a:lnTo>
                    <a:pt x="46212" y="18903"/>
                  </a:lnTo>
                  <a:lnTo>
                    <a:pt x="45994" y="18634"/>
                  </a:lnTo>
                  <a:lnTo>
                    <a:pt x="45789" y="18365"/>
                  </a:lnTo>
                  <a:lnTo>
                    <a:pt x="45583" y="18121"/>
                  </a:lnTo>
                  <a:lnTo>
                    <a:pt x="45378" y="17890"/>
                  </a:lnTo>
                  <a:lnTo>
                    <a:pt x="45186" y="17672"/>
                  </a:lnTo>
                  <a:lnTo>
                    <a:pt x="44980" y="17466"/>
                  </a:lnTo>
                  <a:lnTo>
                    <a:pt x="44788" y="17287"/>
                  </a:lnTo>
                  <a:lnTo>
                    <a:pt x="44403" y="16940"/>
                  </a:lnTo>
                  <a:lnTo>
                    <a:pt x="44043" y="16658"/>
                  </a:lnTo>
                  <a:lnTo>
                    <a:pt x="43684" y="16401"/>
                  </a:lnTo>
                  <a:lnTo>
                    <a:pt x="43338" y="16183"/>
                  </a:lnTo>
                  <a:lnTo>
                    <a:pt x="43004" y="15990"/>
                  </a:lnTo>
                  <a:lnTo>
                    <a:pt x="42683" y="15824"/>
                  </a:lnTo>
                  <a:lnTo>
                    <a:pt x="42093" y="15528"/>
                  </a:lnTo>
                  <a:lnTo>
                    <a:pt x="41811" y="15387"/>
                  </a:lnTo>
                  <a:lnTo>
                    <a:pt x="41554" y="15259"/>
                  </a:lnTo>
                  <a:lnTo>
                    <a:pt x="40771" y="14835"/>
                  </a:lnTo>
                  <a:lnTo>
                    <a:pt x="39462" y="14155"/>
                  </a:lnTo>
                  <a:lnTo>
                    <a:pt x="35561" y="12128"/>
                  </a:lnTo>
                  <a:lnTo>
                    <a:pt x="25038" y="6725"/>
                  </a:lnTo>
                  <a:lnTo>
                    <a:pt x="23690" y="6455"/>
                  </a:lnTo>
                  <a:lnTo>
                    <a:pt x="22343" y="6160"/>
                  </a:lnTo>
                  <a:lnTo>
                    <a:pt x="21676" y="5993"/>
                  </a:lnTo>
                  <a:lnTo>
                    <a:pt x="21008" y="5840"/>
                  </a:lnTo>
                  <a:lnTo>
                    <a:pt x="20354" y="5660"/>
                  </a:lnTo>
                  <a:lnTo>
                    <a:pt x="19699" y="5480"/>
                  </a:lnTo>
                  <a:lnTo>
                    <a:pt x="19058" y="5288"/>
                  </a:lnTo>
                  <a:lnTo>
                    <a:pt x="18429" y="5082"/>
                  </a:lnTo>
                  <a:lnTo>
                    <a:pt x="17813" y="4864"/>
                  </a:lnTo>
                  <a:lnTo>
                    <a:pt x="17197" y="4633"/>
                  </a:lnTo>
                  <a:lnTo>
                    <a:pt x="16607" y="4389"/>
                  </a:lnTo>
                  <a:lnTo>
                    <a:pt x="16029" y="4133"/>
                  </a:lnTo>
                  <a:lnTo>
                    <a:pt x="15477" y="3863"/>
                  </a:lnTo>
                  <a:lnTo>
                    <a:pt x="14938" y="3581"/>
                  </a:lnTo>
                  <a:lnTo>
                    <a:pt x="14720" y="3453"/>
                  </a:lnTo>
                  <a:lnTo>
                    <a:pt x="14515" y="3311"/>
                  </a:lnTo>
                  <a:lnTo>
                    <a:pt x="14322" y="3157"/>
                  </a:lnTo>
                  <a:lnTo>
                    <a:pt x="14130" y="2991"/>
                  </a:lnTo>
                  <a:lnTo>
                    <a:pt x="13937" y="2811"/>
                  </a:lnTo>
                  <a:lnTo>
                    <a:pt x="13770" y="2618"/>
                  </a:lnTo>
                  <a:lnTo>
                    <a:pt x="13591" y="2426"/>
                  </a:lnTo>
                  <a:lnTo>
                    <a:pt x="13424" y="2208"/>
                  </a:lnTo>
                  <a:lnTo>
                    <a:pt x="13270" y="1990"/>
                  </a:lnTo>
                  <a:lnTo>
                    <a:pt x="13116" y="1759"/>
                  </a:lnTo>
                  <a:lnTo>
                    <a:pt x="12962" y="1515"/>
                  </a:lnTo>
                  <a:lnTo>
                    <a:pt x="12821" y="1271"/>
                  </a:lnTo>
                  <a:lnTo>
                    <a:pt x="12693" y="1001"/>
                  </a:lnTo>
                  <a:lnTo>
                    <a:pt x="12551" y="745"/>
                  </a:lnTo>
                  <a:lnTo>
                    <a:pt x="12308" y="193"/>
                  </a:lnTo>
                  <a:lnTo>
                    <a:pt x="11948" y="0"/>
                  </a:lnTo>
                  <a:close/>
                </a:path>
              </a:pathLst>
            </a:custGeom>
            <a:solidFill>
              <a:srgbClr val="E8F6E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8" name="Google Shape;158;p2">
              <a:extLst>
                <a:ext uri="{FF2B5EF4-FFF2-40B4-BE49-F238E27FC236}">
                  <a16:creationId xmlns:a16="http://schemas.microsoft.com/office/drawing/2014/main" id="{90BB8B89-ACBE-76C1-E30D-70F6D334BC80}"/>
                </a:ext>
              </a:extLst>
            </p:cNvPr>
            <p:cNvSpPr/>
            <p:nvPr/>
          </p:nvSpPr>
          <p:spPr>
            <a:xfrm>
              <a:off x="5186950" y="2939450"/>
              <a:ext cx="417100" cy="448225"/>
            </a:xfrm>
            <a:custGeom>
              <a:avLst/>
              <a:gdLst/>
              <a:ahLst/>
              <a:cxnLst/>
              <a:rect l="l" t="t" r="r" b="b"/>
              <a:pathLst>
                <a:path w="16684" h="17929" extrusionOk="0">
                  <a:moveTo>
                    <a:pt x="12051" y="1"/>
                  </a:moveTo>
                  <a:lnTo>
                    <a:pt x="10883" y="873"/>
                  </a:lnTo>
                  <a:lnTo>
                    <a:pt x="7931" y="3042"/>
                  </a:lnTo>
                  <a:lnTo>
                    <a:pt x="6045" y="4415"/>
                  </a:lnTo>
                  <a:lnTo>
                    <a:pt x="4030" y="5878"/>
                  </a:lnTo>
                  <a:lnTo>
                    <a:pt x="1977" y="7341"/>
                  </a:lnTo>
                  <a:lnTo>
                    <a:pt x="1" y="8740"/>
                  </a:lnTo>
                  <a:lnTo>
                    <a:pt x="8060" y="17929"/>
                  </a:lnTo>
                  <a:lnTo>
                    <a:pt x="16684" y="4159"/>
                  </a:lnTo>
                  <a:lnTo>
                    <a:pt x="12051" y="1"/>
                  </a:lnTo>
                  <a:close/>
                </a:path>
              </a:pathLst>
            </a:custGeom>
            <a:solidFill>
              <a:srgbClr val="CF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9" name="Google Shape;159;p2">
              <a:extLst>
                <a:ext uri="{FF2B5EF4-FFF2-40B4-BE49-F238E27FC236}">
                  <a16:creationId xmlns:a16="http://schemas.microsoft.com/office/drawing/2014/main" id="{0CF077CA-F8C8-150A-E123-50C1FD504CAD}"/>
                </a:ext>
              </a:extLst>
            </p:cNvPr>
            <p:cNvSpPr/>
            <p:nvPr/>
          </p:nvSpPr>
          <p:spPr>
            <a:xfrm>
              <a:off x="5186950" y="3103400"/>
              <a:ext cx="1553450" cy="2373475"/>
            </a:xfrm>
            <a:custGeom>
              <a:avLst/>
              <a:gdLst/>
              <a:ahLst/>
              <a:cxnLst/>
              <a:rect l="l" t="t" r="r" b="b"/>
              <a:pathLst>
                <a:path w="62138" h="94939" extrusionOk="0">
                  <a:moveTo>
                    <a:pt x="22381" y="0"/>
                  </a:moveTo>
                  <a:lnTo>
                    <a:pt x="3004" y="34701"/>
                  </a:lnTo>
                  <a:lnTo>
                    <a:pt x="1" y="40078"/>
                  </a:lnTo>
                  <a:lnTo>
                    <a:pt x="1" y="94939"/>
                  </a:lnTo>
                  <a:lnTo>
                    <a:pt x="31724" y="94939"/>
                  </a:lnTo>
                  <a:lnTo>
                    <a:pt x="31672" y="94054"/>
                  </a:lnTo>
                  <a:lnTo>
                    <a:pt x="31634" y="93181"/>
                  </a:lnTo>
                  <a:lnTo>
                    <a:pt x="31506" y="91461"/>
                  </a:lnTo>
                  <a:lnTo>
                    <a:pt x="31365" y="89793"/>
                  </a:lnTo>
                  <a:lnTo>
                    <a:pt x="31236" y="88163"/>
                  </a:lnTo>
                  <a:lnTo>
                    <a:pt x="31108" y="86559"/>
                  </a:lnTo>
                  <a:lnTo>
                    <a:pt x="31044" y="85763"/>
                  </a:lnTo>
                  <a:lnTo>
                    <a:pt x="31005" y="84981"/>
                  </a:lnTo>
                  <a:lnTo>
                    <a:pt x="30967" y="84211"/>
                  </a:lnTo>
                  <a:lnTo>
                    <a:pt x="30941" y="83428"/>
                  </a:lnTo>
                  <a:lnTo>
                    <a:pt x="30928" y="82658"/>
                  </a:lnTo>
                  <a:lnTo>
                    <a:pt x="30941" y="81888"/>
                  </a:lnTo>
                  <a:lnTo>
                    <a:pt x="30967" y="81131"/>
                  </a:lnTo>
                  <a:lnTo>
                    <a:pt x="31005" y="80361"/>
                  </a:lnTo>
                  <a:lnTo>
                    <a:pt x="31069" y="79604"/>
                  </a:lnTo>
                  <a:lnTo>
                    <a:pt x="31159" y="78834"/>
                  </a:lnTo>
                  <a:lnTo>
                    <a:pt x="31262" y="78064"/>
                  </a:lnTo>
                  <a:lnTo>
                    <a:pt x="31403" y="77294"/>
                  </a:lnTo>
                  <a:lnTo>
                    <a:pt x="31570" y="76524"/>
                  </a:lnTo>
                  <a:lnTo>
                    <a:pt x="31762" y="75754"/>
                  </a:lnTo>
                  <a:lnTo>
                    <a:pt x="31993" y="74984"/>
                  </a:lnTo>
                  <a:lnTo>
                    <a:pt x="32122" y="74586"/>
                  </a:lnTo>
                  <a:lnTo>
                    <a:pt x="32263" y="74201"/>
                  </a:lnTo>
                  <a:lnTo>
                    <a:pt x="32404" y="73803"/>
                  </a:lnTo>
                  <a:lnTo>
                    <a:pt x="32558" y="73405"/>
                  </a:lnTo>
                  <a:lnTo>
                    <a:pt x="32712" y="73020"/>
                  </a:lnTo>
                  <a:lnTo>
                    <a:pt x="32892" y="72622"/>
                  </a:lnTo>
                  <a:lnTo>
                    <a:pt x="33071" y="72212"/>
                  </a:lnTo>
                  <a:lnTo>
                    <a:pt x="33264" y="71814"/>
                  </a:lnTo>
                  <a:lnTo>
                    <a:pt x="33469" y="71416"/>
                  </a:lnTo>
                  <a:lnTo>
                    <a:pt x="33674" y="71005"/>
                  </a:lnTo>
                  <a:lnTo>
                    <a:pt x="33905" y="70595"/>
                  </a:lnTo>
                  <a:lnTo>
                    <a:pt x="34136" y="70197"/>
                  </a:lnTo>
                  <a:lnTo>
                    <a:pt x="34380" y="69774"/>
                  </a:lnTo>
                  <a:lnTo>
                    <a:pt x="34637" y="69363"/>
                  </a:lnTo>
                  <a:lnTo>
                    <a:pt x="34971" y="68811"/>
                  </a:lnTo>
                  <a:lnTo>
                    <a:pt x="35291" y="68272"/>
                  </a:lnTo>
                  <a:lnTo>
                    <a:pt x="35587" y="67707"/>
                  </a:lnTo>
                  <a:lnTo>
                    <a:pt x="35856" y="67156"/>
                  </a:lnTo>
                  <a:lnTo>
                    <a:pt x="36113" y="66591"/>
                  </a:lnTo>
                  <a:lnTo>
                    <a:pt x="36357" y="66026"/>
                  </a:lnTo>
                  <a:lnTo>
                    <a:pt x="36575" y="65474"/>
                  </a:lnTo>
                  <a:lnTo>
                    <a:pt x="36780" y="64910"/>
                  </a:lnTo>
                  <a:lnTo>
                    <a:pt x="36973" y="64345"/>
                  </a:lnTo>
                  <a:lnTo>
                    <a:pt x="37139" y="63780"/>
                  </a:lnTo>
                  <a:lnTo>
                    <a:pt x="37293" y="63229"/>
                  </a:lnTo>
                  <a:lnTo>
                    <a:pt x="37447" y="62664"/>
                  </a:lnTo>
                  <a:lnTo>
                    <a:pt x="37576" y="62112"/>
                  </a:lnTo>
                  <a:lnTo>
                    <a:pt x="37691" y="61560"/>
                  </a:lnTo>
                  <a:lnTo>
                    <a:pt x="37794" y="61021"/>
                  </a:lnTo>
                  <a:lnTo>
                    <a:pt x="37884" y="60482"/>
                  </a:lnTo>
                  <a:lnTo>
                    <a:pt x="37961" y="59943"/>
                  </a:lnTo>
                  <a:lnTo>
                    <a:pt x="38025" y="59417"/>
                  </a:lnTo>
                  <a:lnTo>
                    <a:pt x="38076" y="58891"/>
                  </a:lnTo>
                  <a:lnTo>
                    <a:pt x="38127" y="58378"/>
                  </a:lnTo>
                  <a:lnTo>
                    <a:pt x="38166" y="57864"/>
                  </a:lnTo>
                  <a:lnTo>
                    <a:pt x="38192" y="57364"/>
                  </a:lnTo>
                  <a:lnTo>
                    <a:pt x="38217" y="56876"/>
                  </a:lnTo>
                  <a:lnTo>
                    <a:pt x="38230" y="56402"/>
                  </a:lnTo>
                  <a:lnTo>
                    <a:pt x="38230" y="55478"/>
                  </a:lnTo>
                  <a:lnTo>
                    <a:pt x="38204" y="54605"/>
                  </a:lnTo>
                  <a:lnTo>
                    <a:pt x="38166" y="53784"/>
                  </a:lnTo>
                  <a:lnTo>
                    <a:pt x="38102" y="53014"/>
                  </a:lnTo>
                  <a:lnTo>
                    <a:pt x="38166" y="53399"/>
                  </a:lnTo>
                  <a:lnTo>
                    <a:pt x="38243" y="53950"/>
                  </a:lnTo>
                  <a:lnTo>
                    <a:pt x="38307" y="54643"/>
                  </a:lnTo>
                  <a:lnTo>
                    <a:pt x="38371" y="55490"/>
                  </a:lnTo>
                  <a:lnTo>
                    <a:pt x="38448" y="56466"/>
                  </a:lnTo>
                  <a:lnTo>
                    <a:pt x="38512" y="57556"/>
                  </a:lnTo>
                  <a:lnTo>
                    <a:pt x="38654" y="60085"/>
                  </a:lnTo>
                  <a:lnTo>
                    <a:pt x="38782" y="62959"/>
                  </a:lnTo>
                  <a:lnTo>
                    <a:pt x="38897" y="66129"/>
                  </a:lnTo>
                  <a:lnTo>
                    <a:pt x="39013" y="69478"/>
                  </a:lnTo>
                  <a:lnTo>
                    <a:pt x="39103" y="72956"/>
                  </a:lnTo>
                  <a:lnTo>
                    <a:pt x="39180" y="76459"/>
                  </a:lnTo>
                  <a:lnTo>
                    <a:pt x="39244" y="79912"/>
                  </a:lnTo>
                  <a:lnTo>
                    <a:pt x="39295" y="83235"/>
                  </a:lnTo>
                  <a:lnTo>
                    <a:pt x="39308" y="86341"/>
                  </a:lnTo>
                  <a:lnTo>
                    <a:pt x="39308" y="89151"/>
                  </a:lnTo>
                  <a:lnTo>
                    <a:pt x="39295" y="90409"/>
                  </a:lnTo>
                  <a:lnTo>
                    <a:pt x="39270" y="91577"/>
                  </a:lnTo>
                  <a:lnTo>
                    <a:pt x="39244" y="92616"/>
                  </a:lnTo>
                  <a:lnTo>
                    <a:pt x="39205" y="93527"/>
                  </a:lnTo>
                  <a:lnTo>
                    <a:pt x="39167" y="94310"/>
                  </a:lnTo>
                  <a:lnTo>
                    <a:pt x="39116" y="94939"/>
                  </a:lnTo>
                  <a:lnTo>
                    <a:pt x="61471" y="94939"/>
                  </a:lnTo>
                  <a:lnTo>
                    <a:pt x="61496" y="94836"/>
                  </a:lnTo>
                  <a:lnTo>
                    <a:pt x="61522" y="94682"/>
                  </a:lnTo>
                  <a:lnTo>
                    <a:pt x="61599" y="94246"/>
                  </a:lnTo>
                  <a:lnTo>
                    <a:pt x="61663" y="93630"/>
                  </a:lnTo>
                  <a:lnTo>
                    <a:pt x="61727" y="92834"/>
                  </a:lnTo>
                  <a:lnTo>
                    <a:pt x="61792" y="91885"/>
                  </a:lnTo>
                  <a:lnTo>
                    <a:pt x="61856" y="90794"/>
                  </a:lnTo>
                  <a:lnTo>
                    <a:pt x="61920" y="89549"/>
                  </a:lnTo>
                  <a:lnTo>
                    <a:pt x="61984" y="88163"/>
                  </a:lnTo>
                  <a:lnTo>
                    <a:pt x="62023" y="86649"/>
                  </a:lnTo>
                  <a:lnTo>
                    <a:pt x="62074" y="85006"/>
                  </a:lnTo>
                  <a:lnTo>
                    <a:pt x="62100" y="83261"/>
                  </a:lnTo>
                  <a:lnTo>
                    <a:pt x="62125" y="81400"/>
                  </a:lnTo>
                  <a:lnTo>
                    <a:pt x="62138" y="79450"/>
                  </a:lnTo>
                  <a:lnTo>
                    <a:pt x="62138" y="77396"/>
                  </a:lnTo>
                  <a:lnTo>
                    <a:pt x="62112" y="75253"/>
                  </a:lnTo>
                  <a:lnTo>
                    <a:pt x="62087" y="73046"/>
                  </a:lnTo>
                  <a:lnTo>
                    <a:pt x="62023" y="70762"/>
                  </a:lnTo>
                  <a:lnTo>
                    <a:pt x="61958" y="68426"/>
                  </a:lnTo>
                  <a:lnTo>
                    <a:pt x="61869" y="66026"/>
                  </a:lnTo>
                  <a:lnTo>
                    <a:pt x="61753" y="63575"/>
                  </a:lnTo>
                  <a:lnTo>
                    <a:pt x="61612" y="61098"/>
                  </a:lnTo>
                  <a:lnTo>
                    <a:pt x="61458" y="58583"/>
                  </a:lnTo>
                  <a:lnTo>
                    <a:pt x="61265" y="56042"/>
                  </a:lnTo>
                  <a:lnTo>
                    <a:pt x="61047" y="53488"/>
                  </a:lnTo>
                  <a:lnTo>
                    <a:pt x="60803" y="50922"/>
                  </a:lnTo>
                  <a:lnTo>
                    <a:pt x="60662" y="49639"/>
                  </a:lnTo>
                  <a:lnTo>
                    <a:pt x="60521" y="48368"/>
                  </a:lnTo>
                  <a:lnTo>
                    <a:pt x="60380" y="47085"/>
                  </a:lnTo>
                  <a:lnTo>
                    <a:pt x="60213" y="45801"/>
                  </a:lnTo>
                  <a:lnTo>
                    <a:pt x="60059" y="44531"/>
                  </a:lnTo>
                  <a:lnTo>
                    <a:pt x="59879" y="43261"/>
                  </a:lnTo>
                  <a:lnTo>
                    <a:pt x="59700" y="42003"/>
                  </a:lnTo>
                  <a:lnTo>
                    <a:pt x="59507" y="40745"/>
                  </a:lnTo>
                  <a:lnTo>
                    <a:pt x="59302" y="39488"/>
                  </a:lnTo>
                  <a:lnTo>
                    <a:pt x="59097" y="38243"/>
                  </a:lnTo>
                  <a:lnTo>
                    <a:pt x="58866" y="37011"/>
                  </a:lnTo>
                  <a:lnTo>
                    <a:pt x="58647" y="35792"/>
                  </a:lnTo>
                  <a:lnTo>
                    <a:pt x="58404" y="34585"/>
                  </a:lnTo>
                  <a:lnTo>
                    <a:pt x="58147" y="33379"/>
                  </a:lnTo>
                  <a:lnTo>
                    <a:pt x="57903" y="32211"/>
                  </a:lnTo>
                  <a:lnTo>
                    <a:pt x="57634" y="31069"/>
                  </a:lnTo>
                  <a:lnTo>
                    <a:pt x="57377" y="29953"/>
                  </a:lnTo>
                  <a:lnTo>
                    <a:pt x="57120" y="28888"/>
                  </a:lnTo>
                  <a:lnTo>
                    <a:pt x="56851" y="27835"/>
                  </a:lnTo>
                  <a:lnTo>
                    <a:pt x="56581" y="26834"/>
                  </a:lnTo>
                  <a:lnTo>
                    <a:pt x="56312" y="25859"/>
                  </a:lnTo>
                  <a:lnTo>
                    <a:pt x="56042" y="24909"/>
                  </a:lnTo>
                  <a:lnTo>
                    <a:pt x="55773" y="23985"/>
                  </a:lnTo>
                  <a:lnTo>
                    <a:pt x="55491" y="23100"/>
                  </a:lnTo>
                  <a:lnTo>
                    <a:pt x="55221" y="22253"/>
                  </a:lnTo>
                  <a:lnTo>
                    <a:pt x="54939" y="21419"/>
                  </a:lnTo>
                  <a:lnTo>
                    <a:pt x="54669" y="20623"/>
                  </a:lnTo>
                  <a:lnTo>
                    <a:pt x="54387" y="19853"/>
                  </a:lnTo>
                  <a:lnTo>
                    <a:pt x="54105" y="19109"/>
                  </a:lnTo>
                  <a:lnTo>
                    <a:pt x="53822" y="18390"/>
                  </a:lnTo>
                  <a:lnTo>
                    <a:pt x="53553" y="17697"/>
                  </a:lnTo>
                  <a:lnTo>
                    <a:pt x="53270" y="17030"/>
                  </a:lnTo>
                  <a:lnTo>
                    <a:pt x="52988" y="16388"/>
                  </a:lnTo>
                  <a:lnTo>
                    <a:pt x="52706" y="15772"/>
                  </a:lnTo>
                  <a:lnTo>
                    <a:pt x="52423" y="15182"/>
                  </a:lnTo>
                  <a:lnTo>
                    <a:pt x="52154" y="14617"/>
                  </a:lnTo>
                  <a:lnTo>
                    <a:pt x="51872" y="14078"/>
                  </a:lnTo>
                  <a:lnTo>
                    <a:pt x="51589" y="13552"/>
                  </a:lnTo>
                  <a:lnTo>
                    <a:pt x="51307" y="13052"/>
                  </a:lnTo>
                  <a:lnTo>
                    <a:pt x="51037" y="12577"/>
                  </a:lnTo>
                  <a:lnTo>
                    <a:pt x="50755" y="12115"/>
                  </a:lnTo>
                  <a:lnTo>
                    <a:pt x="50486" y="11679"/>
                  </a:lnTo>
                  <a:lnTo>
                    <a:pt x="50216" y="11255"/>
                  </a:lnTo>
                  <a:lnTo>
                    <a:pt x="49947" y="10857"/>
                  </a:lnTo>
                  <a:lnTo>
                    <a:pt x="49677" y="10485"/>
                  </a:lnTo>
                  <a:lnTo>
                    <a:pt x="49408" y="10126"/>
                  </a:lnTo>
                  <a:lnTo>
                    <a:pt x="49138" y="9779"/>
                  </a:lnTo>
                  <a:lnTo>
                    <a:pt x="48869" y="9446"/>
                  </a:lnTo>
                  <a:lnTo>
                    <a:pt x="48612" y="9138"/>
                  </a:lnTo>
                  <a:lnTo>
                    <a:pt x="48355" y="8842"/>
                  </a:lnTo>
                  <a:lnTo>
                    <a:pt x="48099" y="8573"/>
                  </a:lnTo>
                  <a:lnTo>
                    <a:pt x="47842" y="8303"/>
                  </a:lnTo>
                  <a:lnTo>
                    <a:pt x="47598" y="8060"/>
                  </a:lnTo>
                  <a:lnTo>
                    <a:pt x="47354" y="7816"/>
                  </a:lnTo>
                  <a:lnTo>
                    <a:pt x="46867" y="7392"/>
                  </a:lnTo>
                  <a:lnTo>
                    <a:pt x="46392" y="7007"/>
                  </a:lnTo>
                  <a:lnTo>
                    <a:pt x="45943" y="6674"/>
                  </a:lnTo>
                  <a:lnTo>
                    <a:pt x="45506" y="6378"/>
                  </a:lnTo>
                  <a:lnTo>
                    <a:pt x="45083" y="6122"/>
                  </a:lnTo>
                  <a:lnTo>
                    <a:pt x="44685" y="5891"/>
                  </a:lnTo>
                  <a:lnTo>
                    <a:pt x="44300" y="5698"/>
                  </a:lnTo>
                  <a:lnTo>
                    <a:pt x="43941" y="5519"/>
                  </a:lnTo>
                  <a:lnTo>
                    <a:pt x="43286" y="5224"/>
                  </a:lnTo>
                  <a:lnTo>
                    <a:pt x="42747" y="4967"/>
                  </a:lnTo>
                  <a:lnTo>
                    <a:pt x="42350" y="4774"/>
                  </a:lnTo>
                  <a:lnTo>
                    <a:pt x="41888" y="4595"/>
                  </a:lnTo>
                  <a:lnTo>
                    <a:pt x="41349" y="4389"/>
                  </a:lnTo>
                  <a:lnTo>
                    <a:pt x="40771" y="4197"/>
                  </a:lnTo>
                  <a:lnTo>
                    <a:pt x="40129" y="3992"/>
                  </a:lnTo>
                  <a:lnTo>
                    <a:pt x="39436" y="3786"/>
                  </a:lnTo>
                  <a:lnTo>
                    <a:pt x="38705" y="3581"/>
                  </a:lnTo>
                  <a:lnTo>
                    <a:pt x="37948" y="3376"/>
                  </a:lnTo>
                  <a:lnTo>
                    <a:pt x="36318" y="2965"/>
                  </a:lnTo>
                  <a:lnTo>
                    <a:pt x="34611" y="2554"/>
                  </a:lnTo>
                  <a:lnTo>
                    <a:pt x="32866" y="2144"/>
                  </a:lnTo>
                  <a:lnTo>
                    <a:pt x="31121" y="1759"/>
                  </a:lnTo>
                  <a:lnTo>
                    <a:pt x="29427" y="1399"/>
                  </a:lnTo>
                  <a:lnTo>
                    <a:pt x="27810" y="1066"/>
                  </a:lnTo>
                  <a:lnTo>
                    <a:pt x="25025" y="514"/>
                  </a:lnTo>
                  <a:lnTo>
                    <a:pt x="23100" y="142"/>
                  </a:lnTo>
                  <a:lnTo>
                    <a:pt x="22381" y="0"/>
                  </a:lnTo>
                  <a:close/>
                </a:path>
              </a:pathLst>
            </a:custGeom>
            <a:solidFill>
              <a:srgbClr val="AEABA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0" name="Google Shape;160;p2">
              <a:extLst>
                <a:ext uri="{FF2B5EF4-FFF2-40B4-BE49-F238E27FC236}">
                  <a16:creationId xmlns:a16="http://schemas.microsoft.com/office/drawing/2014/main" id="{B4FF8CFF-C330-58BA-BBED-1584CD5301D5}"/>
                </a:ext>
              </a:extLst>
            </p:cNvPr>
            <p:cNvSpPr/>
            <p:nvPr/>
          </p:nvSpPr>
          <p:spPr>
            <a:xfrm>
              <a:off x="3959150" y="2949725"/>
              <a:ext cx="1227825" cy="1185800"/>
            </a:xfrm>
            <a:custGeom>
              <a:avLst/>
              <a:gdLst/>
              <a:ahLst/>
              <a:cxnLst/>
              <a:rect l="l" t="t" r="r" b="b"/>
              <a:pathLst>
                <a:path w="49113" h="47432" extrusionOk="0">
                  <a:moveTo>
                    <a:pt x="37178" y="0"/>
                  </a:moveTo>
                  <a:lnTo>
                    <a:pt x="36819" y="193"/>
                  </a:lnTo>
                  <a:lnTo>
                    <a:pt x="36575" y="745"/>
                  </a:lnTo>
                  <a:lnTo>
                    <a:pt x="36434" y="1001"/>
                  </a:lnTo>
                  <a:lnTo>
                    <a:pt x="36305" y="1271"/>
                  </a:lnTo>
                  <a:lnTo>
                    <a:pt x="36164" y="1515"/>
                  </a:lnTo>
                  <a:lnTo>
                    <a:pt x="36010" y="1759"/>
                  </a:lnTo>
                  <a:lnTo>
                    <a:pt x="35856" y="1990"/>
                  </a:lnTo>
                  <a:lnTo>
                    <a:pt x="35702" y="2208"/>
                  </a:lnTo>
                  <a:lnTo>
                    <a:pt x="35535" y="2426"/>
                  </a:lnTo>
                  <a:lnTo>
                    <a:pt x="35356" y="2618"/>
                  </a:lnTo>
                  <a:lnTo>
                    <a:pt x="35189" y="2811"/>
                  </a:lnTo>
                  <a:lnTo>
                    <a:pt x="34996" y="2991"/>
                  </a:lnTo>
                  <a:lnTo>
                    <a:pt x="34804" y="3157"/>
                  </a:lnTo>
                  <a:lnTo>
                    <a:pt x="34611" y="3311"/>
                  </a:lnTo>
                  <a:lnTo>
                    <a:pt x="34406" y="3453"/>
                  </a:lnTo>
                  <a:lnTo>
                    <a:pt x="34201" y="3581"/>
                  </a:lnTo>
                  <a:lnTo>
                    <a:pt x="33649" y="3863"/>
                  </a:lnTo>
                  <a:lnTo>
                    <a:pt x="33097" y="4133"/>
                  </a:lnTo>
                  <a:lnTo>
                    <a:pt x="32520" y="4389"/>
                  </a:lnTo>
                  <a:lnTo>
                    <a:pt x="31929" y="4633"/>
                  </a:lnTo>
                  <a:lnTo>
                    <a:pt x="31326" y="4864"/>
                  </a:lnTo>
                  <a:lnTo>
                    <a:pt x="30697" y="5082"/>
                  </a:lnTo>
                  <a:lnTo>
                    <a:pt x="30069" y="5288"/>
                  </a:lnTo>
                  <a:lnTo>
                    <a:pt x="29427" y="5480"/>
                  </a:lnTo>
                  <a:lnTo>
                    <a:pt x="28772" y="5660"/>
                  </a:lnTo>
                  <a:lnTo>
                    <a:pt x="28118" y="5840"/>
                  </a:lnTo>
                  <a:lnTo>
                    <a:pt x="27451" y="5993"/>
                  </a:lnTo>
                  <a:lnTo>
                    <a:pt x="26783" y="6160"/>
                  </a:lnTo>
                  <a:lnTo>
                    <a:pt x="25436" y="6455"/>
                  </a:lnTo>
                  <a:lnTo>
                    <a:pt x="24088" y="6725"/>
                  </a:lnTo>
                  <a:lnTo>
                    <a:pt x="13565" y="12128"/>
                  </a:lnTo>
                  <a:lnTo>
                    <a:pt x="9664" y="14155"/>
                  </a:lnTo>
                  <a:lnTo>
                    <a:pt x="8355" y="14835"/>
                  </a:lnTo>
                  <a:lnTo>
                    <a:pt x="7572" y="15259"/>
                  </a:lnTo>
                  <a:lnTo>
                    <a:pt x="7303" y="15387"/>
                  </a:lnTo>
                  <a:lnTo>
                    <a:pt x="7033" y="15528"/>
                  </a:lnTo>
                  <a:lnTo>
                    <a:pt x="6443" y="15824"/>
                  </a:lnTo>
                  <a:lnTo>
                    <a:pt x="6122" y="15990"/>
                  </a:lnTo>
                  <a:lnTo>
                    <a:pt x="5789" y="16183"/>
                  </a:lnTo>
                  <a:lnTo>
                    <a:pt x="5442" y="16401"/>
                  </a:lnTo>
                  <a:lnTo>
                    <a:pt x="5083" y="16658"/>
                  </a:lnTo>
                  <a:lnTo>
                    <a:pt x="4723" y="16940"/>
                  </a:lnTo>
                  <a:lnTo>
                    <a:pt x="4338" y="17287"/>
                  </a:lnTo>
                  <a:lnTo>
                    <a:pt x="4146" y="17466"/>
                  </a:lnTo>
                  <a:lnTo>
                    <a:pt x="3941" y="17672"/>
                  </a:lnTo>
                  <a:lnTo>
                    <a:pt x="3748" y="17890"/>
                  </a:lnTo>
                  <a:lnTo>
                    <a:pt x="3543" y="18121"/>
                  </a:lnTo>
                  <a:lnTo>
                    <a:pt x="3337" y="18365"/>
                  </a:lnTo>
                  <a:lnTo>
                    <a:pt x="3132" y="18634"/>
                  </a:lnTo>
                  <a:lnTo>
                    <a:pt x="2927" y="18903"/>
                  </a:lnTo>
                  <a:lnTo>
                    <a:pt x="2709" y="19211"/>
                  </a:lnTo>
                  <a:lnTo>
                    <a:pt x="2490" y="19519"/>
                  </a:lnTo>
                  <a:lnTo>
                    <a:pt x="2272" y="19853"/>
                  </a:lnTo>
                  <a:lnTo>
                    <a:pt x="2054" y="20212"/>
                  </a:lnTo>
                  <a:lnTo>
                    <a:pt x="1836" y="20585"/>
                  </a:lnTo>
                  <a:lnTo>
                    <a:pt x="1656" y="21175"/>
                  </a:lnTo>
                  <a:lnTo>
                    <a:pt x="1489" y="21778"/>
                  </a:lnTo>
                  <a:lnTo>
                    <a:pt x="1348" y="22407"/>
                  </a:lnTo>
                  <a:lnTo>
                    <a:pt x="1297" y="22728"/>
                  </a:lnTo>
                  <a:lnTo>
                    <a:pt x="1233" y="23061"/>
                  </a:lnTo>
                  <a:lnTo>
                    <a:pt x="1130" y="23780"/>
                  </a:lnTo>
                  <a:lnTo>
                    <a:pt x="1027" y="24512"/>
                  </a:lnTo>
                  <a:lnTo>
                    <a:pt x="848" y="26013"/>
                  </a:lnTo>
                  <a:lnTo>
                    <a:pt x="681" y="27527"/>
                  </a:lnTo>
                  <a:lnTo>
                    <a:pt x="540" y="29054"/>
                  </a:lnTo>
                  <a:lnTo>
                    <a:pt x="424" y="30556"/>
                  </a:lnTo>
                  <a:lnTo>
                    <a:pt x="322" y="32032"/>
                  </a:lnTo>
                  <a:lnTo>
                    <a:pt x="245" y="33456"/>
                  </a:lnTo>
                  <a:lnTo>
                    <a:pt x="181" y="34804"/>
                  </a:lnTo>
                  <a:lnTo>
                    <a:pt x="129" y="36074"/>
                  </a:lnTo>
                  <a:lnTo>
                    <a:pt x="78" y="37229"/>
                  </a:lnTo>
                  <a:lnTo>
                    <a:pt x="27" y="39141"/>
                  </a:lnTo>
                  <a:lnTo>
                    <a:pt x="14" y="40399"/>
                  </a:lnTo>
                  <a:lnTo>
                    <a:pt x="1" y="40848"/>
                  </a:lnTo>
                  <a:lnTo>
                    <a:pt x="49113" y="47431"/>
                  </a:lnTo>
                  <a:lnTo>
                    <a:pt x="49113" y="8316"/>
                  </a:lnTo>
                  <a:lnTo>
                    <a:pt x="37178" y="0"/>
                  </a:lnTo>
                  <a:close/>
                </a:path>
              </a:pathLst>
            </a:custGeom>
            <a:solidFill>
              <a:srgbClr val="CF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1" name="Google Shape;161;p2">
              <a:extLst>
                <a:ext uri="{FF2B5EF4-FFF2-40B4-BE49-F238E27FC236}">
                  <a16:creationId xmlns:a16="http://schemas.microsoft.com/office/drawing/2014/main" id="{54DBC64D-F64A-7740-9060-9ADFF8DDBD51}"/>
                </a:ext>
              </a:extLst>
            </p:cNvPr>
            <p:cNvSpPr/>
            <p:nvPr/>
          </p:nvSpPr>
          <p:spPr>
            <a:xfrm>
              <a:off x="4770200" y="2939450"/>
              <a:ext cx="416775" cy="448225"/>
            </a:xfrm>
            <a:custGeom>
              <a:avLst/>
              <a:gdLst/>
              <a:ahLst/>
              <a:cxnLst/>
              <a:rect l="l" t="t" r="r" b="b"/>
              <a:pathLst>
                <a:path w="16671" h="17929" extrusionOk="0">
                  <a:moveTo>
                    <a:pt x="4633" y="1"/>
                  </a:moveTo>
                  <a:lnTo>
                    <a:pt x="1" y="4159"/>
                  </a:lnTo>
                  <a:lnTo>
                    <a:pt x="8624" y="17929"/>
                  </a:lnTo>
                  <a:lnTo>
                    <a:pt x="16671" y="8740"/>
                  </a:lnTo>
                  <a:lnTo>
                    <a:pt x="14707" y="7341"/>
                  </a:lnTo>
                  <a:lnTo>
                    <a:pt x="12654" y="5878"/>
                  </a:lnTo>
                  <a:lnTo>
                    <a:pt x="10639" y="4415"/>
                  </a:lnTo>
                  <a:lnTo>
                    <a:pt x="8753" y="3042"/>
                  </a:lnTo>
                  <a:lnTo>
                    <a:pt x="5801" y="873"/>
                  </a:lnTo>
                  <a:lnTo>
                    <a:pt x="4633" y="1"/>
                  </a:lnTo>
                  <a:close/>
                </a:path>
              </a:pathLst>
            </a:custGeom>
            <a:solidFill>
              <a:srgbClr val="BADEC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2" name="Google Shape;162;p2">
              <a:extLst>
                <a:ext uri="{FF2B5EF4-FFF2-40B4-BE49-F238E27FC236}">
                  <a16:creationId xmlns:a16="http://schemas.microsoft.com/office/drawing/2014/main" id="{BF45DB46-223A-BDE0-CE2D-FF99E28B6D86}"/>
                </a:ext>
              </a:extLst>
            </p:cNvPr>
            <p:cNvSpPr/>
            <p:nvPr/>
          </p:nvSpPr>
          <p:spPr>
            <a:xfrm>
              <a:off x="1664300" y="3542600"/>
              <a:ext cx="1069975" cy="1027625"/>
            </a:xfrm>
            <a:custGeom>
              <a:avLst/>
              <a:gdLst/>
              <a:ahLst/>
              <a:cxnLst/>
              <a:rect l="l" t="t" r="r" b="b"/>
              <a:pathLst>
                <a:path w="42799" h="41105" extrusionOk="0">
                  <a:moveTo>
                    <a:pt x="2362" y="1"/>
                  </a:moveTo>
                  <a:lnTo>
                    <a:pt x="2156" y="27"/>
                  </a:lnTo>
                  <a:lnTo>
                    <a:pt x="1964" y="52"/>
                  </a:lnTo>
                  <a:lnTo>
                    <a:pt x="1759" y="116"/>
                  </a:lnTo>
                  <a:lnTo>
                    <a:pt x="1553" y="181"/>
                  </a:lnTo>
                  <a:lnTo>
                    <a:pt x="1361" y="283"/>
                  </a:lnTo>
                  <a:lnTo>
                    <a:pt x="1168" y="399"/>
                  </a:lnTo>
                  <a:lnTo>
                    <a:pt x="989" y="540"/>
                  </a:lnTo>
                  <a:lnTo>
                    <a:pt x="809" y="720"/>
                  </a:lnTo>
                  <a:lnTo>
                    <a:pt x="642" y="912"/>
                  </a:lnTo>
                  <a:lnTo>
                    <a:pt x="475" y="1143"/>
                  </a:lnTo>
                  <a:lnTo>
                    <a:pt x="334" y="1361"/>
                  </a:lnTo>
                  <a:lnTo>
                    <a:pt x="231" y="1566"/>
                  </a:lnTo>
                  <a:lnTo>
                    <a:pt x="142" y="1772"/>
                  </a:lnTo>
                  <a:lnTo>
                    <a:pt x="77" y="1977"/>
                  </a:lnTo>
                  <a:lnTo>
                    <a:pt x="26" y="2170"/>
                  </a:lnTo>
                  <a:lnTo>
                    <a:pt x="0" y="2349"/>
                  </a:lnTo>
                  <a:lnTo>
                    <a:pt x="0" y="2529"/>
                  </a:lnTo>
                  <a:lnTo>
                    <a:pt x="13" y="2696"/>
                  </a:lnTo>
                  <a:lnTo>
                    <a:pt x="39" y="2863"/>
                  </a:lnTo>
                  <a:lnTo>
                    <a:pt x="77" y="3017"/>
                  </a:lnTo>
                  <a:lnTo>
                    <a:pt x="142" y="3183"/>
                  </a:lnTo>
                  <a:lnTo>
                    <a:pt x="206" y="3325"/>
                  </a:lnTo>
                  <a:lnTo>
                    <a:pt x="296" y="3466"/>
                  </a:lnTo>
                  <a:lnTo>
                    <a:pt x="385" y="3607"/>
                  </a:lnTo>
                  <a:lnTo>
                    <a:pt x="488" y="3748"/>
                  </a:lnTo>
                  <a:lnTo>
                    <a:pt x="604" y="3876"/>
                  </a:lnTo>
                  <a:lnTo>
                    <a:pt x="732" y="4005"/>
                  </a:lnTo>
                  <a:lnTo>
                    <a:pt x="860" y="4120"/>
                  </a:lnTo>
                  <a:lnTo>
                    <a:pt x="1143" y="4351"/>
                  </a:lnTo>
                  <a:lnTo>
                    <a:pt x="1438" y="4569"/>
                  </a:lnTo>
                  <a:lnTo>
                    <a:pt x="1746" y="4775"/>
                  </a:lnTo>
                  <a:lnTo>
                    <a:pt x="2362" y="5160"/>
                  </a:lnTo>
                  <a:lnTo>
                    <a:pt x="2926" y="5493"/>
                  </a:lnTo>
                  <a:lnTo>
                    <a:pt x="14720" y="13245"/>
                  </a:lnTo>
                  <a:lnTo>
                    <a:pt x="14746" y="13360"/>
                  </a:lnTo>
                  <a:lnTo>
                    <a:pt x="14758" y="13476"/>
                  </a:lnTo>
                  <a:lnTo>
                    <a:pt x="14758" y="13604"/>
                  </a:lnTo>
                  <a:lnTo>
                    <a:pt x="14746" y="13668"/>
                  </a:lnTo>
                  <a:lnTo>
                    <a:pt x="14720" y="13732"/>
                  </a:lnTo>
                  <a:lnTo>
                    <a:pt x="14694" y="13784"/>
                  </a:lnTo>
                  <a:lnTo>
                    <a:pt x="14643" y="13822"/>
                  </a:lnTo>
                  <a:lnTo>
                    <a:pt x="14579" y="13861"/>
                  </a:lnTo>
                  <a:lnTo>
                    <a:pt x="14502" y="13886"/>
                  </a:lnTo>
                  <a:lnTo>
                    <a:pt x="14412" y="13899"/>
                  </a:lnTo>
                  <a:lnTo>
                    <a:pt x="14296" y="13899"/>
                  </a:lnTo>
                  <a:lnTo>
                    <a:pt x="8008" y="9780"/>
                  </a:lnTo>
                  <a:lnTo>
                    <a:pt x="7918" y="9715"/>
                  </a:lnTo>
                  <a:lnTo>
                    <a:pt x="7675" y="9574"/>
                  </a:lnTo>
                  <a:lnTo>
                    <a:pt x="7508" y="9497"/>
                  </a:lnTo>
                  <a:lnTo>
                    <a:pt x="7315" y="9407"/>
                  </a:lnTo>
                  <a:lnTo>
                    <a:pt x="7097" y="9330"/>
                  </a:lnTo>
                  <a:lnTo>
                    <a:pt x="6866" y="9266"/>
                  </a:lnTo>
                  <a:lnTo>
                    <a:pt x="6622" y="9215"/>
                  </a:lnTo>
                  <a:lnTo>
                    <a:pt x="6494" y="9202"/>
                  </a:lnTo>
                  <a:lnTo>
                    <a:pt x="6237" y="9202"/>
                  </a:lnTo>
                  <a:lnTo>
                    <a:pt x="6109" y="9215"/>
                  </a:lnTo>
                  <a:lnTo>
                    <a:pt x="5981" y="9228"/>
                  </a:lnTo>
                  <a:lnTo>
                    <a:pt x="5852" y="9266"/>
                  </a:lnTo>
                  <a:lnTo>
                    <a:pt x="5724" y="9305"/>
                  </a:lnTo>
                  <a:lnTo>
                    <a:pt x="5596" y="9356"/>
                  </a:lnTo>
                  <a:lnTo>
                    <a:pt x="5467" y="9433"/>
                  </a:lnTo>
                  <a:lnTo>
                    <a:pt x="5339" y="9510"/>
                  </a:lnTo>
                  <a:lnTo>
                    <a:pt x="5224" y="9613"/>
                  </a:lnTo>
                  <a:lnTo>
                    <a:pt x="5108" y="9728"/>
                  </a:lnTo>
                  <a:lnTo>
                    <a:pt x="4993" y="9857"/>
                  </a:lnTo>
                  <a:lnTo>
                    <a:pt x="4890" y="9998"/>
                  </a:lnTo>
                  <a:lnTo>
                    <a:pt x="4774" y="10177"/>
                  </a:lnTo>
                  <a:lnTo>
                    <a:pt x="4672" y="10357"/>
                  </a:lnTo>
                  <a:lnTo>
                    <a:pt x="4582" y="10524"/>
                  </a:lnTo>
                  <a:lnTo>
                    <a:pt x="4505" y="10691"/>
                  </a:lnTo>
                  <a:lnTo>
                    <a:pt x="4441" y="10845"/>
                  </a:lnTo>
                  <a:lnTo>
                    <a:pt x="4389" y="10999"/>
                  </a:lnTo>
                  <a:lnTo>
                    <a:pt x="4351" y="11153"/>
                  </a:lnTo>
                  <a:lnTo>
                    <a:pt x="4325" y="11294"/>
                  </a:lnTo>
                  <a:lnTo>
                    <a:pt x="4312" y="11422"/>
                  </a:lnTo>
                  <a:lnTo>
                    <a:pt x="4300" y="11563"/>
                  </a:lnTo>
                  <a:lnTo>
                    <a:pt x="4312" y="11679"/>
                  </a:lnTo>
                  <a:lnTo>
                    <a:pt x="4325" y="11807"/>
                  </a:lnTo>
                  <a:lnTo>
                    <a:pt x="4351" y="11923"/>
                  </a:lnTo>
                  <a:lnTo>
                    <a:pt x="4377" y="12038"/>
                  </a:lnTo>
                  <a:lnTo>
                    <a:pt x="4415" y="12141"/>
                  </a:lnTo>
                  <a:lnTo>
                    <a:pt x="4454" y="12244"/>
                  </a:lnTo>
                  <a:lnTo>
                    <a:pt x="4569" y="12449"/>
                  </a:lnTo>
                  <a:lnTo>
                    <a:pt x="4697" y="12629"/>
                  </a:lnTo>
                  <a:lnTo>
                    <a:pt x="4839" y="12795"/>
                  </a:lnTo>
                  <a:lnTo>
                    <a:pt x="5005" y="12937"/>
                  </a:lnTo>
                  <a:lnTo>
                    <a:pt x="5172" y="13078"/>
                  </a:lnTo>
                  <a:lnTo>
                    <a:pt x="5339" y="13206"/>
                  </a:lnTo>
                  <a:lnTo>
                    <a:pt x="5673" y="13437"/>
                  </a:lnTo>
                  <a:lnTo>
                    <a:pt x="9163" y="15721"/>
                  </a:lnTo>
                  <a:lnTo>
                    <a:pt x="12012" y="17582"/>
                  </a:lnTo>
                  <a:lnTo>
                    <a:pt x="12063" y="17698"/>
                  </a:lnTo>
                  <a:lnTo>
                    <a:pt x="12102" y="17826"/>
                  </a:lnTo>
                  <a:lnTo>
                    <a:pt x="12115" y="17903"/>
                  </a:lnTo>
                  <a:lnTo>
                    <a:pt x="12128" y="17967"/>
                  </a:lnTo>
                  <a:lnTo>
                    <a:pt x="12115" y="18044"/>
                  </a:lnTo>
                  <a:lnTo>
                    <a:pt x="12089" y="18108"/>
                  </a:lnTo>
                  <a:lnTo>
                    <a:pt x="12063" y="18172"/>
                  </a:lnTo>
                  <a:lnTo>
                    <a:pt x="11999" y="18224"/>
                  </a:lnTo>
                  <a:lnTo>
                    <a:pt x="11935" y="18262"/>
                  </a:lnTo>
                  <a:lnTo>
                    <a:pt x="11833" y="18288"/>
                  </a:lnTo>
                  <a:lnTo>
                    <a:pt x="11704" y="18288"/>
                  </a:lnTo>
                  <a:lnTo>
                    <a:pt x="11550" y="18275"/>
                  </a:lnTo>
                  <a:lnTo>
                    <a:pt x="5993" y="14630"/>
                  </a:lnTo>
                  <a:lnTo>
                    <a:pt x="5929" y="14592"/>
                  </a:lnTo>
                  <a:lnTo>
                    <a:pt x="5763" y="14515"/>
                  </a:lnTo>
                  <a:lnTo>
                    <a:pt x="5634" y="14464"/>
                  </a:lnTo>
                  <a:lnTo>
                    <a:pt x="5493" y="14425"/>
                  </a:lnTo>
                  <a:lnTo>
                    <a:pt x="5339" y="14387"/>
                  </a:lnTo>
                  <a:lnTo>
                    <a:pt x="5159" y="14374"/>
                  </a:lnTo>
                  <a:lnTo>
                    <a:pt x="4980" y="14374"/>
                  </a:lnTo>
                  <a:lnTo>
                    <a:pt x="4774" y="14412"/>
                  </a:lnTo>
                  <a:lnTo>
                    <a:pt x="4672" y="14438"/>
                  </a:lnTo>
                  <a:lnTo>
                    <a:pt x="4569" y="14464"/>
                  </a:lnTo>
                  <a:lnTo>
                    <a:pt x="4466" y="14515"/>
                  </a:lnTo>
                  <a:lnTo>
                    <a:pt x="4351" y="14566"/>
                  </a:lnTo>
                  <a:lnTo>
                    <a:pt x="4248" y="14630"/>
                  </a:lnTo>
                  <a:lnTo>
                    <a:pt x="4133" y="14707"/>
                  </a:lnTo>
                  <a:lnTo>
                    <a:pt x="4017" y="14797"/>
                  </a:lnTo>
                  <a:lnTo>
                    <a:pt x="3915" y="14900"/>
                  </a:lnTo>
                  <a:lnTo>
                    <a:pt x="3799" y="15015"/>
                  </a:lnTo>
                  <a:lnTo>
                    <a:pt x="3684" y="15144"/>
                  </a:lnTo>
                  <a:lnTo>
                    <a:pt x="3581" y="15285"/>
                  </a:lnTo>
                  <a:lnTo>
                    <a:pt x="3465" y="15452"/>
                  </a:lnTo>
                  <a:lnTo>
                    <a:pt x="3363" y="15606"/>
                  </a:lnTo>
                  <a:lnTo>
                    <a:pt x="3286" y="15773"/>
                  </a:lnTo>
                  <a:lnTo>
                    <a:pt x="3209" y="15914"/>
                  </a:lnTo>
                  <a:lnTo>
                    <a:pt x="3145" y="16068"/>
                  </a:lnTo>
                  <a:lnTo>
                    <a:pt x="3093" y="16209"/>
                  </a:lnTo>
                  <a:lnTo>
                    <a:pt x="3055" y="16337"/>
                  </a:lnTo>
                  <a:lnTo>
                    <a:pt x="3029" y="16478"/>
                  </a:lnTo>
                  <a:lnTo>
                    <a:pt x="3016" y="16594"/>
                  </a:lnTo>
                  <a:lnTo>
                    <a:pt x="3003" y="16722"/>
                  </a:lnTo>
                  <a:lnTo>
                    <a:pt x="3016" y="16838"/>
                  </a:lnTo>
                  <a:lnTo>
                    <a:pt x="3016" y="16940"/>
                  </a:lnTo>
                  <a:lnTo>
                    <a:pt x="3029" y="17043"/>
                  </a:lnTo>
                  <a:lnTo>
                    <a:pt x="3080" y="17236"/>
                  </a:lnTo>
                  <a:lnTo>
                    <a:pt x="3157" y="17402"/>
                  </a:lnTo>
                  <a:lnTo>
                    <a:pt x="3234" y="17556"/>
                  </a:lnTo>
                  <a:lnTo>
                    <a:pt x="3324" y="17685"/>
                  </a:lnTo>
                  <a:lnTo>
                    <a:pt x="3414" y="17800"/>
                  </a:lnTo>
                  <a:lnTo>
                    <a:pt x="3504" y="17890"/>
                  </a:lnTo>
                  <a:lnTo>
                    <a:pt x="3645" y="18006"/>
                  </a:lnTo>
                  <a:lnTo>
                    <a:pt x="3709" y="18044"/>
                  </a:lnTo>
                  <a:lnTo>
                    <a:pt x="9458" y="21804"/>
                  </a:lnTo>
                  <a:lnTo>
                    <a:pt x="9497" y="21894"/>
                  </a:lnTo>
                  <a:lnTo>
                    <a:pt x="9535" y="21984"/>
                  </a:lnTo>
                  <a:lnTo>
                    <a:pt x="9535" y="22086"/>
                  </a:lnTo>
                  <a:lnTo>
                    <a:pt x="9535" y="22138"/>
                  </a:lnTo>
                  <a:lnTo>
                    <a:pt x="9510" y="22189"/>
                  </a:lnTo>
                  <a:lnTo>
                    <a:pt x="9484" y="22240"/>
                  </a:lnTo>
                  <a:lnTo>
                    <a:pt x="9446" y="22279"/>
                  </a:lnTo>
                  <a:lnTo>
                    <a:pt x="9381" y="22317"/>
                  </a:lnTo>
                  <a:lnTo>
                    <a:pt x="9292" y="22356"/>
                  </a:lnTo>
                  <a:lnTo>
                    <a:pt x="9189" y="22382"/>
                  </a:lnTo>
                  <a:lnTo>
                    <a:pt x="9061" y="22394"/>
                  </a:lnTo>
                  <a:lnTo>
                    <a:pt x="5172" y="19854"/>
                  </a:lnTo>
                  <a:lnTo>
                    <a:pt x="5121" y="19828"/>
                  </a:lnTo>
                  <a:lnTo>
                    <a:pt x="4954" y="19777"/>
                  </a:lnTo>
                  <a:lnTo>
                    <a:pt x="4839" y="19751"/>
                  </a:lnTo>
                  <a:lnTo>
                    <a:pt x="4710" y="19725"/>
                  </a:lnTo>
                  <a:lnTo>
                    <a:pt x="4556" y="19712"/>
                  </a:lnTo>
                  <a:lnTo>
                    <a:pt x="4402" y="19725"/>
                  </a:lnTo>
                  <a:lnTo>
                    <a:pt x="4223" y="19751"/>
                  </a:lnTo>
                  <a:lnTo>
                    <a:pt x="4030" y="19802"/>
                  </a:lnTo>
                  <a:lnTo>
                    <a:pt x="3838" y="19892"/>
                  </a:lnTo>
                  <a:lnTo>
                    <a:pt x="3632" y="20008"/>
                  </a:lnTo>
                  <a:lnTo>
                    <a:pt x="3530" y="20085"/>
                  </a:lnTo>
                  <a:lnTo>
                    <a:pt x="3427" y="20162"/>
                  </a:lnTo>
                  <a:lnTo>
                    <a:pt x="3324" y="20264"/>
                  </a:lnTo>
                  <a:lnTo>
                    <a:pt x="3222" y="20367"/>
                  </a:lnTo>
                  <a:lnTo>
                    <a:pt x="3119" y="20482"/>
                  </a:lnTo>
                  <a:lnTo>
                    <a:pt x="3003" y="20611"/>
                  </a:lnTo>
                  <a:lnTo>
                    <a:pt x="2901" y="20752"/>
                  </a:lnTo>
                  <a:lnTo>
                    <a:pt x="2798" y="20906"/>
                  </a:lnTo>
                  <a:lnTo>
                    <a:pt x="2708" y="21073"/>
                  </a:lnTo>
                  <a:lnTo>
                    <a:pt x="2631" y="21227"/>
                  </a:lnTo>
                  <a:lnTo>
                    <a:pt x="2567" y="21381"/>
                  </a:lnTo>
                  <a:lnTo>
                    <a:pt x="2503" y="21522"/>
                  </a:lnTo>
                  <a:lnTo>
                    <a:pt x="2464" y="21663"/>
                  </a:lnTo>
                  <a:lnTo>
                    <a:pt x="2439" y="21804"/>
                  </a:lnTo>
                  <a:lnTo>
                    <a:pt x="2413" y="21932"/>
                  </a:lnTo>
                  <a:lnTo>
                    <a:pt x="2400" y="22061"/>
                  </a:lnTo>
                  <a:lnTo>
                    <a:pt x="2387" y="22176"/>
                  </a:lnTo>
                  <a:lnTo>
                    <a:pt x="2400" y="22292"/>
                  </a:lnTo>
                  <a:lnTo>
                    <a:pt x="2426" y="22497"/>
                  </a:lnTo>
                  <a:lnTo>
                    <a:pt x="2477" y="22690"/>
                  </a:lnTo>
                  <a:lnTo>
                    <a:pt x="2554" y="22869"/>
                  </a:lnTo>
                  <a:lnTo>
                    <a:pt x="2631" y="23023"/>
                  </a:lnTo>
                  <a:lnTo>
                    <a:pt x="2721" y="23152"/>
                  </a:lnTo>
                  <a:lnTo>
                    <a:pt x="2811" y="23267"/>
                  </a:lnTo>
                  <a:lnTo>
                    <a:pt x="2901" y="23357"/>
                  </a:lnTo>
                  <a:lnTo>
                    <a:pt x="3042" y="23472"/>
                  </a:lnTo>
                  <a:lnTo>
                    <a:pt x="3093" y="23511"/>
                  </a:lnTo>
                  <a:lnTo>
                    <a:pt x="25538" y="38179"/>
                  </a:lnTo>
                  <a:lnTo>
                    <a:pt x="25666" y="38282"/>
                  </a:lnTo>
                  <a:lnTo>
                    <a:pt x="26051" y="38513"/>
                  </a:lnTo>
                  <a:lnTo>
                    <a:pt x="26308" y="38667"/>
                  </a:lnTo>
                  <a:lnTo>
                    <a:pt x="26616" y="38834"/>
                  </a:lnTo>
                  <a:lnTo>
                    <a:pt x="26963" y="39000"/>
                  </a:lnTo>
                  <a:lnTo>
                    <a:pt x="27335" y="39167"/>
                  </a:lnTo>
                  <a:lnTo>
                    <a:pt x="27733" y="39321"/>
                  </a:lnTo>
                  <a:lnTo>
                    <a:pt x="28143" y="39462"/>
                  </a:lnTo>
                  <a:lnTo>
                    <a:pt x="28349" y="39514"/>
                  </a:lnTo>
                  <a:lnTo>
                    <a:pt x="28567" y="39565"/>
                  </a:lnTo>
                  <a:lnTo>
                    <a:pt x="28785" y="39603"/>
                  </a:lnTo>
                  <a:lnTo>
                    <a:pt x="28990" y="39629"/>
                  </a:lnTo>
                  <a:lnTo>
                    <a:pt x="29208" y="39655"/>
                  </a:lnTo>
                  <a:lnTo>
                    <a:pt x="29427" y="39668"/>
                  </a:lnTo>
                  <a:lnTo>
                    <a:pt x="29632" y="39655"/>
                  </a:lnTo>
                  <a:lnTo>
                    <a:pt x="29850" y="39642"/>
                  </a:lnTo>
                  <a:lnTo>
                    <a:pt x="30055" y="39603"/>
                  </a:lnTo>
                  <a:lnTo>
                    <a:pt x="30248" y="39552"/>
                  </a:lnTo>
                  <a:lnTo>
                    <a:pt x="30453" y="39488"/>
                  </a:lnTo>
                  <a:lnTo>
                    <a:pt x="30646" y="39411"/>
                  </a:lnTo>
                  <a:lnTo>
                    <a:pt x="30825" y="39321"/>
                  </a:lnTo>
                  <a:lnTo>
                    <a:pt x="31018" y="39270"/>
                  </a:lnTo>
                  <a:lnTo>
                    <a:pt x="31210" y="39219"/>
                  </a:lnTo>
                  <a:lnTo>
                    <a:pt x="31416" y="39193"/>
                  </a:lnTo>
                  <a:lnTo>
                    <a:pt x="31608" y="39193"/>
                  </a:lnTo>
                  <a:lnTo>
                    <a:pt x="31801" y="39206"/>
                  </a:lnTo>
                  <a:lnTo>
                    <a:pt x="31993" y="39219"/>
                  </a:lnTo>
                  <a:lnTo>
                    <a:pt x="32198" y="39257"/>
                  </a:lnTo>
                  <a:lnTo>
                    <a:pt x="32391" y="39308"/>
                  </a:lnTo>
                  <a:lnTo>
                    <a:pt x="32583" y="39373"/>
                  </a:lnTo>
                  <a:lnTo>
                    <a:pt x="32763" y="39437"/>
                  </a:lnTo>
                  <a:lnTo>
                    <a:pt x="32956" y="39514"/>
                  </a:lnTo>
                  <a:lnTo>
                    <a:pt x="33135" y="39603"/>
                  </a:lnTo>
                  <a:lnTo>
                    <a:pt x="33315" y="39693"/>
                  </a:lnTo>
                  <a:lnTo>
                    <a:pt x="33649" y="39886"/>
                  </a:lnTo>
                  <a:lnTo>
                    <a:pt x="33969" y="40104"/>
                  </a:lnTo>
                  <a:lnTo>
                    <a:pt x="34252" y="40309"/>
                  </a:lnTo>
                  <a:lnTo>
                    <a:pt x="34508" y="40515"/>
                  </a:lnTo>
                  <a:lnTo>
                    <a:pt x="34739" y="40707"/>
                  </a:lnTo>
                  <a:lnTo>
                    <a:pt x="35047" y="40989"/>
                  </a:lnTo>
                  <a:lnTo>
                    <a:pt x="35163" y="41105"/>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4999" y="4095"/>
                  </a:lnTo>
                  <a:lnTo>
                    <a:pt x="24884" y="3902"/>
                  </a:lnTo>
                  <a:lnTo>
                    <a:pt x="24768" y="3735"/>
                  </a:lnTo>
                  <a:lnTo>
                    <a:pt x="24653" y="3568"/>
                  </a:lnTo>
                  <a:lnTo>
                    <a:pt x="24524" y="3402"/>
                  </a:lnTo>
                  <a:lnTo>
                    <a:pt x="24396" y="3260"/>
                  </a:lnTo>
                  <a:lnTo>
                    <a:pt x="24268" y="3119"/>
                  </a:lnTo>
                  <a:lnTo>
                    <a:pt x="24127" y="2978"/>
                  </a:lnTo>
                  <a:lnTo>
                    <a:pt x="23985" y="2863"/>
                  </a:lnTo>
                  <a:lnTo>
                    <a:pt x="23844" y="2747"/>
                  </a:lnTo>
                  <a:lnTo>
                    <a:pt x="23703" y="2632"/>
                  </a:lnTo>
                  <a:lnTo>
                    <a:pt x="23549" y="2542"/>
                  </a:lnTo>
                  <a:lnTo>
                    <a:pt x="23408" y="2452"/>
                  </a:lnTo>
                  <a:lnTo>
                    <a:pt x="23254" y="2375"/>
                  </a:lnTo>
                  <a:lnTo>
                    <a:pt x="23087" y="2311"/>
                  </a:lnTo>
                  <a:lnTo>
                    <a:pt x="22933" y="2259"/>
                  </a:lnTo>
                  <a:lnTo>
                    <a:pt x="22779" y="2221"/>
                  </a:lnTo>
                  <a:lnTo>
                    <a:pt x="22612" y="2182"/>
                  </a:lnTo>
                  <a:lnTo>
                    <a:pt x="22458" y="2157"/>
                  </a:lnTo>
                  <a:lnTo>
                    <a:pt x="22291" y="2144"/>
                  </a:lnTo>
                  <a:lnTo>
                    <a:pt x="22125" y="2144"/>
                  </a:lnTo>
                  <a:lnTo>
                    <a:pt x="21958" y="2157"/>
                  </a:lnTo>
                  <a:lnTo>
                    <a:pt x="21804" y="2182"/>
                  </a:lnTo>
                  <a:lnTo>
                    <a:pt x="21637" y="2208"/>
                  </a:lnTo>
                  <a:lnTo>
                    <a:pt x="21470" y="2259"/>
                  </a:lnTo>
                  <a:lnTo>
                    <a:pt x="21303" y="2324"/>
                  </a:lnTo>
                  <a:lnTo>
                    <a:pt x="21149" y="2388"/>
                  </a:lnTo>
                  <a:lnTo>
                    <a:pt x="20982" y="2478"/>
                  </a:lnTo>
                  <a:lnTo>
                    <a:pt x="20828" y="2567"/>
                  </a:lnTo>
                  <a:lnTo>
                    <a:pt x="20662" y="2683"/>
                  </a:lnTo>
                  <a:lnTo>
                    <a:pt x="20508" y="2798"/>
                  </a:lnTo>
                  <a:lnTo>
                    <a:pt x="20354" y="2940"/>
                  </a:lnTo>
                  <a:lnTo>
                    <a:pt x="20212" y="3094"/>
                  </a:lnTo>
                  <a:lnTo>
                    <a:pt x="20097" y="3248"/>
                  </a:lnTo>
                  <a:lnTo>
                    <a:pt x="20007" y="3427"/>
                  </a:lnTo>
                  <a:lnTo>
                    <a:pt x="19930" y="3620"/>
                  </a:lnTo>
                  <a:lnTo>
                    <a:pt x="19892" y="3825"/>
                  </a:lnTo>
                  <a:lnTo>
                    <a:pt x="19866" y="4043"/>
                  </a:lnTo>
                  <a:lnTo>
                    <a:pt x="19866" y="4287"/>
                  </a:lnTo>
                  <a:lnTo>
                    <a:pt x="19892" y="4531"/>
                  </a:lnTo>
                  <a:lnTo>
                    <a:pt x="19930" y="4788"/>
                  </a:lnTo>
                  <a:lnTo>
                    <a:pt x="19994" y="5057"/>
                  </a:lnTo>
                  <a:lnTo>
                    <a:pt x="20071" y="5339"/>
                  </a:lnTo>
                  <a:lnTo>
                    <a:pt x="20174" y="5635"/>
                  </a:lnTo>
                  <a:lnTo>
                    <a:pt x="20302" y="5943"/>
                  </a:lnTo>
                  <a:lnTo>
                    <a:pt x="20443" y="6263"/>
                  </a:lnTo>
                  <a:lnTo>
                    <a:pt x="20597" y="6584"/>
                  </a:lnTo>
                  <a:lnTo>
                    <a:pt x="20764" y="6931"/>
                  </a:lnTo>
                  <a:lnTo>
                    <a:pt x="20957" y="7290"/>
                  </a:lnTo>
                  <a:lnTo>
                    <a:pt x="21162" y="7649"/>
                  </a:lnTo>
                  <a:lnTo>
                    <a:pt x="21611" y="8419"/>
                  </a:lnTo>
                  <a:lnTo>
                    <a:pt x="22125" y="9228"/>
                  </a:lnTo>
                  <a:lnTo>
                    <a:pt x="22689" y="10075"/>
                  </a:lnTo>
                  <a:lnTo>
                    <a:pt x="23292" y="10973"/>
                  </a:lnTo>
                  <a:lnTo>
                    <a:pt x="23947" y="11897"/>
                  </a:lnTo>
                  <a:lnTo>
                    <a:pt x="25346" y="13873"/>
                  </a:lnTo>
                  <a:lnTo>
                    <a:pt x="25358" y="13912"/>
                  </a:lnTo>
                  <a:lnTo>
                    <a:pt x="25371" y="13950"/>
                  </a:lnTo>
                  <a:lnTo>
                    <a:pt x="25371" y="13989"/>
                  </a:lnTo>
                  <a:lnTo>
                    <a:pt x="25358" y="14027"/>
                  </a:lnTo>
                  <a:lnTo>
                    <a:pt x="25333" y="14053"/>
                  </a:lnTo>
                  <a:lnTo>
                    <a:pt x="25281" y="14066"/>
                  </a:lnTo>
                  <a:lnTo>
                    <a:pt x="25192" y="14066"/>
                  </a:lnTo>
                  <a:lnTo>
                    <a:pt x="25076" y="14040"/>
                  </a:lnTo>
                  <a:lnTo>
                    <a:pt x="24922" y="13976"/>
                  </a:lnTo>
                  <a:lnTo>
                    <a:pt x="24717" y="13886"/>
                  </a:lnTo>
                  <a:lnTo>
                    <a:pt x="24460" y="13745"/>
                  </a:lnTo>
                  <a:lnTo>
                    <a:pt x="24152" y="13565"/>
                  </a:lnTo>
                  <a:lnTo>
                    <a:pt x="23767" y="13322"/>
                  </a:lnTo>
                  <a:lnTo>
                    <a:pt x="23318" y="13026"/>
                  </a:lnTo>
                  <a:lnTo>
                    <a:pt x="22805" y="12667"/>
                  </a:lnTo>
                  <a:lnTo>
                    <a:pt x="22112" y="12192"/>
                  </a:lnTo>
                  <a:lnTo>
                    <a:pt x="21188" y="11563"/>
                  </a:lnTo>
                  <a:lnTo>
                    <a:pt x="18814" y="9985"/>
                  </a:lnTo>
                  <a:lnTo>
                    <a:pt x="15978" y="8098"/>
                  </a:lnTo>
                  <a:lnTo>
                    <a:pt x="12987" y="6135"/>
                  </a:lnTo>
                  <a:lnTo>
                    <a:pt x="7713" y="2696"/>
                  </a:lnTo>
                  <a:lnTo>
                    <a:pt x="5429" y="1194"/>
                  </a:lnTo>
                  <a:lnTo>
                    <a:pt x="5275" y="1092"/>
                  </a:lnTo>
                  <a:lnTo>
                    <a:pt x="5108" y="976"/>
                  </a:lnTo>
                  <a:lnTo>
                    <a:pt x="4890" y="822"/>
                  </a:lnTo>
                  <a:lnTo>
                    <a:pt x="4620" y="668"/>
                  </a:lnTo>
                  <a:lnTo>
                    <a:pt x="4300" y="501"/>
                  </a:lnTo>
                  <a:lnTo>
                    <a:pt x="3953" y="335"/>
                  </a:lnTo>
                  <a:lnTo>
                    <a:pt x="3773" y="270"/>
                  </a:lnTo>
                  <a:lnTo>
                    <a:pt x="3581" y="193"/>
                  </a:lnTo>
                  <a:lnTo>
                    <a:pt x="3388" y="142"/>
                  </a:lnTo>
                  <a:lnTo>
                    <a:pt x="3183" y="91"/>
                  </a:lnTo>
                  <a:lnTo>
                    <a:pt x="2978" y="52"/>
                  </a:lnTo>
                  <a:lnTo>
                    <a:pt x="2785" y="27"/>
                  </a:lnTo>
                  <a:lnTo>
                    <a:pt x="2580" y="1"/>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3" name="Google Shape;163;p2">
              <a:extLst>
                <a:ext uri="{FF2B5EF4-FFF2-40B4-BE49-F238E27FC236}">
                  <a16:creationId xmlns:a16="http://schemas.microsoft.com/office/drawing/2014/main" id="{EF65A9F2-9248-F329-BCE3-8A5DD2D3F520}"/>
                </a:ext>
              </a:extLst>
            </p:cNvPr>
            <p:cNvSpPr/>
            <p:nvPr/>
          </p:nvSpPr>
          <p:spPr>
            <a:xfrm>
              <a:off x="1664300" y="3542600"/>
              <a:ext cx="1069975" cy="1027625"/>
            </a:xfrm>
            <a:custGeom>
              <a:avLst/>
              <a:gdLst/>
              <a:ahLst/>
              <a:cxnLst/>
              <a:rect l="l" t="t" r="r" b="b"/>
              <a:pathLst>
                <a:path w="42799" h="41105" fill="none" extrusionOk="0">
                  <a:moveTo>
                    <a:pt x="42798" y="29414"/>
                  </a:move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5102" y="4287"/>
                  </a:lnTo>
                  <a:lnTo>
                    <a:pt x="24999" y="4095"/>
                  </a:lnTo>
                  <a:lnTo>
                    <a:pt x="24884" y="3902"/>
                  </a:lnTo>
                  <a:lnTo>
                    <a:pt x="24768" y="3735"/>
                  </a:lnTo>
                  <a:lnTo>
                    <a:pt x="24653" y="3568"/>
                  </a:lnTo>
                  <a:lnTo>
                    <a:pt x="24524" y="3402"/>
                  </a:lnTo>
                  <a:lnTo>
                    <a:pt x="24396" y="3260"/>
                  </a:lnTo>
                  <a:lnTo>
                    <a:pt x="24268" y="3119"/>
                  </a:lnTo>
                  <a:lnTo>
                    <a:pt x="24127" y="2978"/>
                  </a:lnTo>
                  <a:lnTo>
                    <a:pt x="23985" y="2863"/>
                  </a:lnTo>
                  <a:lnTo>
                    <a:pt x="23844" y="2747"/>
                  </a:lnTo>
                  <a:lnTo>
                    <a:pt x="23703" y="2632"/>
                  </a:lnTo>
                  <a:lnTo>
                    <a:pt x="23549" y="2542"/>
                  </a:lnTo>
                  <a:lnTo>
                    <a:pt x="23408" y="2452"/>
                  </a:lnTo>
                  <a:lnTo>
                    <a:pt x="23254" y="2375"/>
                  </a:lnTo>
                  <a:lnTo>
                    <a:pt x="23087" y="2311"/>
                  </a:lnTo>
                  <a:lnTo>
                    <a:pt x="22933" y="2259"/>
                  </a:lnTo>
                  <a:lnTo>
                    <a:pt x="22779" y="2221"/>
                  </a:lnTo>
                  <a:lnTo>
                    <a:pt x="22612" y="2182"/>
                  </a:lnTo>
                  <a:lnTo>
                    <a:pt x="22458" y="2157"/>
                  </a:lnTo>
                  <a:lnTo>
                    <a:pt x="22291" y="2144"/>
                  </a:lnTo>
                  <a:lnTo>
                    <a:pt x="22125" y="2144"/>
                  </a:lnTo>
                  <a:lnTo>
                    <a:pt x="21958" y="2157"/>
                  </a:lnTo>
                  <a:lnTo>
                    <a:pt x="21804" y="2182"/>
                  </a:lnTo>
                  <a:lnTo>
                    <a:pt x="21637" y="2208"/>
                  </a:lnTo>
                  <a:lnTo>
                    <a:pt x="21470" y="2259"/>
                  </a:lnTo>
                  <a:lnTo>
                    <a:pt x="21303" y="2324"/>
                  </a:lnTo>
                  <a:lnTo>
                    <a:pt x="21149" y="2388"/>
                  </a:lnTo>
                  <a:lnTo>
                    <a:pt x="20982" y="2478"/>
                  </a:lnTo>
                  <a:lnTo>
                    <a:pt x="20828" y="2567"/>
                  </a:lnTo>
                  <a:lnTo>
                    <a:pt x="20662" y="2683"/>
                  </a:lnTo>
                  <a:lnTo>
                    <a:pt x="20508" y="2798"/>
                  </a:lnTo>
                  <a:lnTo>
                    <a:pt x="20354" y="2940"/>
                  </a:lnTo>
                  <a:lnTo>
                    <a:pt x="20354" y="2940"/>
                  </a:lnTo>
                  <a:lnTo>
                    <a:pt x="20212" y="3094"/>
                  </a:lnTo>
                  <a:lnTo>
                    <a:pt x="20097" y="3248"/>
                  </a:lnTo>
                  <a:lnTo>
                    <a:pt x="20007" y="3427"/>
                  </a:lnTo>
                  <a:lnTo>
                    <a:pt x="19930" y="3620"/>
                  </a:lnTo>
                  <a:lnTo>
                    <a:pt x="19892" y="3825"/>
                  </a:lnTo>
                  <a:lnTo>
                    <a:pt x="19866" y="4043"/>
                  </a:lnTo>
                  <a:lnTo>
                    <a:pt x="19866" y="4287"/>
                  </a:lnTo>
                  <a:lnTo>
                    <a:pt x="19892" y="4531"/>
                  </a:lnTo>
                  <a:lnTo>
                    <a:pt x="19930" y="4788"/>
                  </a:lnTo>
                  <a:lnTo>
                    <a:pt x="19994" y="5057"/>
                  </a:lnTo>
                  <a:lnTo>
                    <a:pt x="20071" y="5339"/>
                  </a:lnTo>
                  <a:lnTo>
                    <a:pt x="20174" y="5635"/>
                  </a:lnTo>
                  <a:lnTo>
                    <a:pt x="20302" y="5943"/>
                  </a:lnTo>
                  <a:lnTo>
                    <a:pt x="20443" y="6263"/>
                  </a:lnTo>
                  <a:lnTo>
                    <a:pt x="20597" y="6584"/>
                  </a:lnTo>
                  <a:lnTo>
                    <a:pt x="20764" y="6931"/>
                  </a:lnTo>
                  <a:lnTo>
                    <a:pt x="20957" y="7290"/>
                  </a:lnTo>
                  <a:lnTo>
                    <a:pt x="21162" y="7649"/>
                  </a:lnTo>
                  <a:lnTo>
                    <a:pt x="21611" y="8419"/>
                  </a:lnTo>
                  <a:lnTo>
                    <a:pt x="22125" y="9228"/>
                  </a:lnTo>
                  <a:lnTo>
                    <a:pt x="22689" y="10075"/>
                  </a:lnTo>
                  <a:lnTo>
                    <a:pt x="23292" y="10973"/>
                  </a:lnTo>
                  <a:lnTo>
                    <a:pt x="23947" y="11897"/>
                  </a:lnTo>
                  <a:lnTo>
                    <a:pt x="25346" y="13873"/>
                  </a:lnTo>
                  <a:lnTo>
                    <a:pt x="25346" y="13873"/>
                  </a:lnTo>
                  <a:lnTo>
                    <a:pt x="25358" y="13912"/>
                  </a:lnTo>
                  <a:lnTo>
                    <a:pt x="25371" y="13950"/>
                  </a:lnTo>
                  <a:lnTo>
                    <a:pt x="25371" y="13989"/>
                  </a:lnTo>
                  <a:lnTo>
                    <a:pt x="25358" y="14027"/>
                  </a:lnTo>
                  <a:lnTo>
                    <a:pt x="25333" y="14053"/>
                  </a:lnTo>
                  <a:lnTo>
                    <a:pt x="25281" y="14066"/>
                  </a:lnTo>
                  <a:lnTo>
                    <a:pt x="25192" y="14066"/>
                  </a:lnTo>
                  <a:lnTo>
                    <a:pt x="25076" y="14040"/>
                  </a:lnTo>
                  <a:lnTo>
                    <a:pt x="24922" y="13976"/>
                  </a:lnTo>
                  <a:lnTo>
                    <a:pt x="24717" y="13886"/>
                  </a:lnTo>
                  <a:lnTo>
                    <a:pt x="24460" y="13745"/>
                  </a:lnTo>
                  <a:lnTo>
                    <a:pt x="24152" y="13565"/>
                  </a:lnTo>
                  <a:lnTo>
                    <a:pt x="23767" y="13322"/>
                  </a:lnTo>
                  <a:lnTo>
                    <a:pt x="23318" y="13026"/>
                  </a:lnTo>
                  <a:lnTo>
                    <a:pt x="22805" y="12667"/>
                  </a:lnTo>
                  <a:lnTo>
                    <a:pt x="22805" y="12667"/>
                  </a:lnTo>
                  <a:lnTo>
                    <a:pt x="22112" y="12192"/>
                  </a:lnTo>
                  <a:lnTo>
                    <a:pt x="21188" y="11563"/>
                  </a:lnTo>
                  <a:lnTo>
                    <a:pt x="18814" y="9985"/>
                  </a:lnTo>
                  <a:lnTo>
                    <a:pt x="15978" y="8098"/>
                  </a:lnTo>
                  <a:lnTo>
                    <a:pt x="12987" y="6135"/>
                  </a:lnTo>
                  <a:lnTo>
                    <a:pt x="7713" y="2696"/>
                  </a:lnTo>
                  <a:lnTo>
                    <a:pt x="5429" y="1194"/>
                  </a:lnTo>
                  <a:lnTo>
                    <a:pt x="5429" y="1194"/>
                  </a:lnTo>
                  <a:lnTo>
                    <a:pt x="5275" y="1092"/>
                  </a:lnTo>
                  <a:lnTo>
                    <a:pt x="5108" y="976"/>
                  </a:lnTo>
                  <a:lnTo>
                    <a:pt x="4890" y="822"/>
                  </a:lnTo>
                  <a:lnTo>
                    <a:pt x="4620" y="668"/>
                  </a:lnTo>
                  <a:lnTo>
                    <a:pt x="4300" y="501"/>
                  </a:lnTo>
                  <a:lnTo>
                    <a:pt x="3953" y="335"/>
                  </a:lnTo>
                  <a:lnTo>
                    <a:pt x="3773" y="270"/>
                  </a:lnTo>
                  <a:lnTo>
                    <a:pt x="3581" y="193"/>
                  </a:lnTo>
                  <a:lnTo>
                    <a:pt x="3388" y="142"/>
                  </a:lnTo>
                  <a:lnTo>
                    <a:pt x="3183" y="91"/>
                  </a:lnTo>
                  <a:lnTo>
                    <a:pt x="2978" y="52"/>
                  </a:lnTo>
                  <a:lnTo>
                    <a:pt x="2785" y="27"/>
                  </a:lnTo>
                  <a:lnTo>
                    <a:pt x="2580" y="1"/>
                  </a:lnTo>
                  <a:lnTo>
                    <a:pt x="2362" y="1"/>
                  </a:lnTo>
                  <a:lnTo>
                    <a:pt x="2156" y="27"/>
                  </a:lnTo>
                  <a:lnTo>
                    <a:pt x="1964" y="52"/>
                  </a:lnTo>
                  <a:lnTo>
                    <a:pt x="1759" y="116"/>
                  </a:lnTo>
                  <a:lnTo>
                    <a:pt x="1553" y="181"/>
                  </a:lnTo>
                  <a:lnTo>
                    <a:pt x="1361" y="283"/>
                  </a:lnTo>
                  <a:lnTo>
                    <a:pt x="1168" y="399"/>
                  </a:lnTo>
                  <a:lnTo>
                    <a:pt x="989" y="540"/>
                  </a:lnTo>
                  <a:lnTo>
                    <a:pt x="809" y="720"/>
                  </a:lnTo>
                  <a:lnTo>
                    <a:pt x="642" y="912"/>
                  </a:lnTo>
                  <a:lnTo>
                    <a:pt x="475" y="1143"/>
                  </a:lnTo>
                  <a:lnTo>
                    <a:pt x="475" y="1143"/>
                  </a:lnTo>
                  <a:lnTo>
                    <a:pt x="334" y="1361"/>
                  </a:lnTo>
                  <a:lnTo>
                    <a:pt x="231" y="1566"/>
                  </a:lnTo>
                  <a:lnTo>
                    <a:pt x="142" y="1772"/>
                  </a:lnTo>
                  <a:lnTo>
                    <a:pt x="77" y="1977"/>
                  </a:lnTo>
                  <a:lnTo>
                    <a:pt x="26" y="2170"/>
                  </a:lnTo>
                  <a:lnTo>
                    <a:pt x="0" y="2349"/>
                  </a:lnTo>
                  <a:lnTo>
                    <a:pt x="0" y="2529"/>
                  </a:lnTo>
                  <a:lnTo>
                    <a:pt x="13" y="2696"/>
                  </a:lnTo>
                  <a:lnTo>
                    <a:pt x="39" y="2863"/>
                  </a:lnTo>
                  <a:lnTo>
                    <a:pt x="77" y="3017"/>
                  </a:lnTo>
                  <a:lnTo>
                    <a:pt x="142" y="3183"/>
                  </a:lnTo>
                  <a:lnTo>
                    <a:pt x="206" y="3325"/>
                  </a:lnTo>
                  <a:lnTo>
                    <a:pt x="296" y="3466"/>
                  </a:lnTo>
                  <a:lnTo>
                    <a:pt x="385" y="3607"/>
                  </a:lnTo>
                  <a:lnTo>
                    <a:pt x="488" y="3748"/>
                  </a:lnTo>
                  <a:lnTo>
                    <a:pt x="604" y="3876"/>
                  </a:lnTo>
                  <a:lnTo>
                    <a:pt x="732" y="4005"/>
                  </a:lnTo>
                  <a:lnTo>
                    <a:pt x="860" y="4120"/>
                  </a:lnTo>
                  <a:lnTo>
                    <a:pt x="1143" y="4351"/>
                  </a:lnTo>
                  <a:lnTo>
                    <a:pt x="1438" y="4569"/>
                  </a:lnTo>
                  <a:lnTo>
                    <a:pt x="1746" y="4775"/>
                  </a:lnTo>
                  <a:lnTo>
                    <a:pt x="2362" y="5160"/>
                  </a:lnTo>
                  <a:lnTo>
                    <a:pt x="2926" y="5493"/>
                  </a:lnTo>
                  <a:lnTo>
                    <a:pt x="2926" y="5493"/>
                  </a:lnTo>
                  <a:lnTo>
                    <a:pt x="14720" y="13245"/>
                  </a:lnTo>
                  <a:lnTo>
                    <a:pt x="14720" y="13245"/>
                  </a:lnTo>
                  <a:lnTo>
                    <a:pt x="14746" y="13360"/>
                  </a:lnTo>
                  <a:lnTo>
                    <a:pt x="14758" y="13476"/>
                  </a:lnTo>
                  <a:lnTo>
                    <a:pt x="14758" y="13604"/>
                  </a:lnTo>
                  <a:lnTo>
                    <a:pt x="14746" y="13668"/>
                  </a:lnTo>
                  <a:lnTo>
                    <a:pt x="14720" y="13732"/>
                  </a:lnTo>
                  <a:lnTo>
                    <a:pt x="14694" y="13784"/>
                  </a:lnTo>
                  <a:lnTo>
                    <a:pt x="14643" y="13822"/>
                  </a:lnTo>
                  <a:lnTo>
                    <a:pt x="14579" y="13861"/>
                  </a:lnTo>
                  <a:lnTo>
                    <a:pt x="14502" y="13886"/>
                  </a:lnTo>
                  <a:lnTo>
                    <a:pt x="14412" y="13899"/>
                  </a:lnTo>
                  <a:lnTo>
                    <a:pt x="14296" y="13899"/>
                  </a:lnTo>
                  <a:lnTo>
                    <a:pt x="8008" y="9780"/>
                  </a:lnTo>
                  <a:lnTo>
                    <a:pt x="8008" y="9780"/>
                  </a:lnTo>
                  <a:lnTo>
                    <a:pt x="7918" y="9715"/>
                  </a:lnTo>
                  <a:lnTo>
                    <a:pt x="7675" y="9574"/>
                  </a:lnTo>
                  <a:lnTo>
                    <a:pt x="7508" y="9497"/>
                  </a:lnTo>
                  <a:lnTo>
                    <a:pt x="7315" y="9407"/>
                  </a:lnTo>
                  <a:lnTo>
                    <a:pt x="7097" y="9330"/>
                  </a:lnTo>
                  <a:lnTo>
                    <a:pt x="6866" y="9266"/>
                  </a:lnTo>
                  <a:lnTo>
                    <a:pt x="6622" y="9215"/>
                  </a:lnTo>
                  <a:lnTo>
                    <a:pt x="6494" y="9202"/>
                  </a:lnTo>
                  <a:lnTo>
                    <a:pt x="6366" y="9202"/>
                  </a:lnTo>
                  <a:lnTo>
                    <a:pt x="6237" y="9202"/>
                  </a:lnTo>
                  <a:lnTo>
                    <a:pt x="6109" y="9215"/>
                  </a:lnTo>
                  <a:lnTo>
                    <a:pt x="5981" y="9228"/>
                  </a:lnTo>
                  <a:lnTo>
                    <a:pt x="5852" y="9266"/>
                  </a:lnTo>
                  <a:lnTo>
                    <a:pt x="5724" y="9305"/>
                  </a:lnTo>
                  <a:lnTo>
                    <a:pt x="5596" y="9356"/>
                  </a:lnTo>
                  <a:lnTo>
                    <a:pt x="5467" y="9433"/>
                  </a:lnTo>
                  <a:lnTo>
                    <a:pt x="5339" y="9510"/>
                  </a:lnTo>
                  <a:lnTo>
                    <a:pt x="5224" y="9613"/>
                  </a:lnTo>
                  <a:lnTo>
                    <a:pt x="5108" y="9728"/>
                  </a:lnTo>
                  <a:lnTo>
                    <a:pt x="4993" y="9857"/>
                  </a:lnTo>
                  <a:lnTo>
                    <a:pt x="4890" y="9998"/>
                  </a:lnTo>
                  <a:lnTo>
                    <a:pt x="4890" y="9998"/>
                  </a:lnTo>
                  <a:lnTo>
                    <a:pt x="4774" y="10177"/>
                  </a:lnTo>
                  <a:lnTo>
                    <a:pt x="4672" y="10357"/>
                  </a:lnTo>
                  <a:lnTo>
                    <a:pt x="4582" y="10524"/>
                  </a:lnTo>
                  <a:lnTo>
                    <a:pt x="4505" y="10691"/>
                  </a:lnTo>
                  <a:lnTo>
                    <a:pt x="4441" y="10845"/>
                  </a:lnTo>
                  <a:lnTo>
                    <a:pt x="4389" y="10999"/>
                  </a:lnTo>
                  <a:lnTo>
                    <a:pt x="4351" y="11153"/>
                  </a:lnTo>
                  <a:lnTo>
                    <a:pt x="4325" y="11294"/>
                  </a:lnTo>
                  <a:lnTo>
                    <a:pt x="4312" y="11422"/>
                  </a:lnTo>
                  <a:lnTo>
                    <a:pt x="4300" y="11563"/>
                  </a:lnTo>
                  <a:lnTo>
                    <a:pt x="4312" y="11679"/>
                  </a:lnTo>
                  <a:lnTo>
                    <a:pt x="4325" y="11807"/>
                  </a:lnTo>
                  <a:lnTo>
                    <a:pt x="4351" y="11923"/>
                  </a:lnTo>
                  <a:lnTo>
                    <a:pt x="4377" y="12038"/>
                  </a:lnTo>
                  <a:lnTo>
                    <a:pt x="4415" y="12141"/>
                  </a:lnTo>
                  <a:lnTo>
                    <a:pt x="4454" y="12244"/>
                  </a:lnTo>
                  <a:lnTo>
                    <a:pt x="4569" y="12449"/>
                  </a:lnTo>
                  <a:lnTo>
                    <a:pt x="4697" y="12629"/>
                  </a:lnTo>
                  <a:lnTo>
                    <a:pt x="4839" y="12795"/>
                  </a:lnTo>
                  <a:lnTo>
                    <a:pt x="5005" y="12937"/>
                  </a:lnTo>
                  <a:lnTo>
                    <a:pt x="5172" y="13078"/>
                  </a:lnTo>
                  <a:lnTo>
                    <a:pt x="5339" y="13206"/>
                  </a:lnTo>
                  <a:lnTo>
                    <a:pt x="5673" y="13437"/>
                  </a:lnTo>
                  <a:lnTo>
                    <a:pt x="5673" y="13437"/>
                  </a:lnTo>
                  <a:lnTo>
                    <a:pt x="9163" y="15721"/>
                  </a:lnTo>
                  <a:lnTo>
                    <a:pt x="12012" y="17582"/>
                  </a:lnTo>
                  <a:lnTo>
                    <a:pt x="12012" y="17582"/>
                  </a:lnTo>
                  <a:lnTo>
                    <a:pt x="12063" y="17698"/>
                  </a:lnTo>
                  <a:lnTo>
                    <a:pt x="12102" y="17826"/>
                  </a:lnTo>
                  <a:lnTo>
                    <a:pt x="12115" y="17903"/>
                  </a:lnTo>
                  <a:lnTo>
                    <a:pt x="12128" y="17967"/>
                  </a:lnTo>
                  <a:lnTo>
                    <a:pt x="12115" y="18044"/>
                  </a:lnTo>
                  <a:lnTo>
                    <a:pt x="12089" y="18108"/>
                  </a:lnTo>
                  <a:lnTo>
                    <a:pt x="12063" y="18172"/>
                  </a:lnTo>
                  <a:lnTo>
                    <a:pt x="11999" y="18224"/>
                  </a:lnTo>
                  <a:lnTo>
                    <a:pt x="11935" y="18262"/>
                  </a:lnTo>
                  <a:lnTo>
                    <a:pt x="11833" y="18288"/>
                  </a:lnTo>
                  <a:lnTo>
                    <a:pt x="11704" y="18288"/>
                  </a:lnTo>
                  <a:lnTo>
                    <a:pt x="11550" y="18275"/>
                  </a:lnTo>
                  <a:lnTo>
                    <a:pt x="5993" y="14630"/>
                  </a:lnTo>
                  <a:lnTo>
                    <a:pt x="5993" y="14630"/>
                  </a:lnTo>
                  <a:lnTo>
                    <a:pt x="5929" y="14592"/>
                  </a:lnTo>
                  <a:lnTo>
                    <a:pt x="5763" y="14515"/>
                  </a:lnTo>
                  <a:lnTo>
                    <a:pt x="5634" y="14464"/>
                  </a:lnTo>
                  <a:lnTo>
                    <a:pt x="5493" y="14425"/>
                  </a:lnTo>
                  <a:lnTo>
                    <a:pt x="5339" y="14387"/>
                  </a:lnTo>
                  <a:lnTo>
                    <a:pt x="5159" y="14374"/>
                  </a:lnTo>
                  <a:lnTo>
                    <a:pt x="4980" y="14374"/>
                  </a:lnTo>
                  <a:lnTo>
                    <a:pt x="4774" y="14412"/>
                  </a:lnTo>
                  <a:lnTo>
                    <a:pt x="4672" y="14438"/>
                  </a:lnTo>
                  <a:lnTo>
                    <a:pt x="4569" y="14464"/>
                  </a:lnTo>
                  <a:lnTo>
                    <a:pt x="4466" y="14515"/>
                  </a:lnTo>
                  <a:lnTo>
                    <a:pt x="4351" y="14566"/>
                  </a:lnTo>
                  <a:lnTo>
                    <a:pt x="4248" y="14630"/>
                  </a:lnTo>
                  <a:lnTo>
                    <a:pt x="4133" y="14707"/>
                  </a:lnTo>
                  <a:lnTo>
                    <a:pt x="4017" y="14797"/>
                  </a:lnTo>
                  <a:lnTo>
                    <a:pt x="3915" y="14900"/>
                  </a:lnTo>
                  <a:lnTo>
                    <a:pt x="3799" y="15015"/>
                  </a:lnTo>
                  <a:lnTo>
                    <a:pt x="3684" y="15144"/>
                  </a:lnTo>
                  <a:lnTo>
                    <a:pt x="3581" y="15285"/>
                  </a:lnTo>
                  <a:lnTo>
                    <a:pt x="3465" y="15452"/>
                  </a:lnTo>
                  <a:lnTo>
                    <a:pt x="3465" y="15452"/>
                  </a:lnTo>
                  <a:lnTo>
                    <a:pt x="3363" y="15606"/>
                  </a:lnTo>
                  <a:lnTo>
                    <a:pt x="3286" y="15773"/>
                  </a:lnTo>
                  <a:lnTo>
                    <a:pt x="3209" y="15914"/>
                  </a:lnTo>
                  <a:lnTo>
                    <a:pt x="3145" y="16068"/>
                  </a:lnTo>
                  <a:lnTo>
                    <a:pt x="3093" y="16209"/>
                  </a:lnTo>
                  <a:lnTo>
                    <a:pt x="3055" y="16337"/>
                  </a:lnTo>
                  <a:lnTo>
                    <a:pt x="3029" y="16478"/>
                  </a:lnTo>
                  <a:lnTo>
                    <a:pt x="3016" y="16594"/>
                  </a:lnTo>
                  <a:lnTo>
                    <a:pt x="3003" y="16722"/>
                  </a:lnTo>
                  <a:lnTo>
                    <a:pt x="3016" y="16838"/>
                  </a:lnTo>
                  <a:lnTo>
                    <a:pt x="3016" y="16940"/>
                  </a:lnTo>
                  <a:lnTo>
                    <a:pt x="3029" y="17043"/>
                  </a:lnTo>
                  <a:lnTo>
                    <a:pt x="3080" y="17236"/>
                  </a:lnTo>
                  <a:lnTo>
                    <a:pt x="3157" y="17402"/>
                  </a:lnTo>
                  <a:lnTo>
                    <a:pt x="3234" y="17556"/>
                  </a:lnTo>
                  <a:lnTo>
                    <a:pt x="3324" y="17685"/>
                  </a:lnTo>
                  <a:lnTo>
                    <a:pt x="3414" y="17800"/>
                  </a:lnTo>
                  <a:lnTo>
                    <a:pt x="3504" y="17890"/>
                  </a:lnTo>
                  <a:lnTo>
                    <a:pt x="3645" y="18006"/>
                  </a:lnTo>
                  <a:lnTo>
                    <a:pt x="3709" y="18044"/>
                  </a:lnTo>
                  <a:lnTo>
                    <a:pt x="9458" y="21804"/>
                  </a:lnTo>
                  <a:lnTo>
                    <a:pt x="9458" y="21804"/>
                  </a:lnTo>
                  <a:lnTo>
                    <a:pt x="9497" y="21894"/>
                  </a:lnTo>
                  <a:lnTo>
                    <a:pt x="9535" y="21984"/>
                  </a:lnTo>
                  <a:lnTo>
                    <a:pt x="9535" y="22086"/>
                  </a:lnTo>
                  <a:lnTo>
                    <a:pt x="9535" y="22138"/>
                  </a:lnTo>
                  <a:lnTo>
                    <a:pt x="9510" y="22189"/>
                  </a:lnTo>
                  <a:lnTo>
                    <a:pt x="9484" y="22240"/>
                  </a:lnTo>
                  <a:lnTo>
                    <a:pt x="9446" y="22279"/>
                  </a:lnTo>
                  <a:lnTo>
                    <a:pt x="9381" y="22317"/>
                  </a:lnTo>
                  <a:lnTo>
                    <a:pt x="9292" y="22356"/>
                  </a:lnTo>
                  <a:lnTo>
                    <a:pt x="9189" y="22382"/>
                  </a:lnTo>
                  <a:lnTo>
                    <a:pt x="9061" y="22394"/>
                  </a:lnTo>
                  <a:lnTo>
                    <a:pt x="5172" y="19854"/>
                  </a:lnTo>
                  <a:lnTo>
                    <a:pt x="5172" y="19854"/>
                  </a:lnTo>
                  <a:lnTo>
                    <a:pt x="5121" y="19828"/>
                  </a:lnTo>
                  <a:lnTo>
                    <a:pt x="4954" y="19777"/>
                  </a:lnTo>
                  <a:lnTo>
                    <a:pt x="4839" y="19751"/>
                  </a:lnTo>
                  <a:lnTo>
                    <a:pt x="4710" y="19725"/>
                  </a:lnTo>
                  <a:lnTo>
                    <a:pt x="4556" y="19712"/>
                  </a:lnTo>
                  <a:lnTo>
                    <a:pt x="4402" y="19725"/>
                  </a:lnTo>
                  <a:lnTo>
                    <a:pt x="4223" y="19751"/>
                  </a:lnTo>
                  <a:lnTo>
                    <a:pt x="4030" y="19802"/>
                  </a:lnTo>
                  <a:lnTo>
                    <a:pt x="3838" y="19892"/>
                  </a:lnTo>
                  <a:lnTo>
                    <a:pt x="3632" y="20008"/>
                  </a:lnTo>
                  <a:lnTo>
                    <a:pt x="3530" y="20085"/>
                  </a:lnTo>
                  <a:lnTo>
                    <a:pt x="3427" y="20162"/>
                  </a:lnTo>
                  <a:lnTo>
                    <a:pt x="3324" y="20264"/>
                  </a:lnTo>
                  <a:lnTo>
                    <a:pt x="3222" y="20367"/>
                  </a:lnTo>
                  <a:lnTo>
                    <a:pt x="3119" y="20482"/>
                  </a:lnTo>
                  <a:lnTo>
                    <a:pt x="3003" y="20611"/>
                  </a:lnTo>
                  <a:lnTo>
                    <a:pt x="2901" y="20752"/>
                  </a:lnTo>
                  <a:lnTo>
                    <a:pt x="2798" y="20906"/>
                  </a:lnTo>
                  <a:lnTo>
                    <a:pt x="2798" y="20906"/>
                  </a:lnTo>
                  <a:lnTo>
                    <a:pt x="2708" y="21073"/>
                  </a:lnTo>
                  <a:lnTo>
                    <a:pt x="2631" y="21227"/>
                  </a:lnTo>
                  <a:lnTo>
                    <a:pt x="2567" y="21381"/>
                  </a:lnTo>
                  <a:lnTo>
                    <a:pt x="2503" y="21522"/>
                  </a:lnTo>
                  <a:lnTo>
                    <a:pt x="2464" y="21663"/>
                  </a:lnTo>
                  <a:lnTo>
                    <a:pt x="2439" y="21804"/>
                  </a:lnTo>
                  <a:lnTo>
                    <a:pt x="2413" y="21932"/>
                  </a:lnTo>
                  <a:lnTo>
                    <a:pt x="2400" y="22061"/>
                  </a:lnTo>
                  <a:lnTo>
                    <a:pt x="2387" y="22176"/>
                  </a:lnTo>
                  <a:lnTo>
                    <a:pt x="2400" y="22292"/>
                  </a:lnTo>
                  <a:lnTo>
                    <a:pt x="2426" y="22497"/>
                  </a:lnTo>
                  <a:lnTo>
                    <a:pt x="2477" y="22690"/>
                  </a:lnTo>
                  <a:lnTo>
                    <a:pt x="2554" y="22869"/>
                  </a:lnTo>
                  <a:lnTo>
                    <a:pt x="2631" y="23023"/>
                  </a:lnTo>
                  <a:lnTo>
                    <a:pt x="2721" y="23152"/>
                  </a:lnTo>
                  <a:lnTo>
                    <a:pt x="2811" y="23267"/>
                  </a:lnTo>
                  <a:lnTo>
                    <a:pt x="2901" y="23357"/>
                  </a:lnTo>
                  <a:lnTo>
                    <a:pt x="3042" y="23472"/>
                  </a:lnTo>
                  <a:lnTo>
                    <a:pt x="3093" y="23511"/>
                  </a:lnTo>
                  <a:lnTo>
                    <a:pt x="25538" y="38179"/>
                  </a:lnTo>
                  <a:lnTo>
                    <a:pt x="25538" y="38179"/>
                  </a:lnTo>
                  <a:lnTo>
                    <a:pt x="25666" y="38282"/>
                  </a:lnTo>
                  <a:lnTo>
                    <a:pt x="26051" y="38513"/>
                  </a:lnTo>
                  <a:lnTo>
                    <a:pt x="26308" y="38667"/>
                  </a:lnTo>
                  <a:lnTo>
                    <a:pt x="26616" y="38834"/>
                  </a:lnTo>
                  <a:lnTo>
                    <a:pt x="26963" y="39000"/>
                  </a:lnTo>
                  <a:lnTo>
                    <a:pt x="27335" y="39167"/>
                  </a:lnTo>
                  <a:lnTo>
                    <a:pt x="27733" y="39321"/>
                  </a:lnTo>
                  <a:lnTo>
                    <a:pt x="28143" y="39462"/>
                  </a:lnTo>
                  <a:lnTo>
                    <a:pt x="28349" y="39514"/>
                  </a:lnTo>
                  <a:lnTo>
                    <a:pt x="28567" y="39565"/>
                  </a:lnTo>
                  <a:lnTo>
                    <a:pt x="28785" y="39603"/>
                  </a:lnTo>
                  <a:lnTo>
                    <a:pt x="28990" y="39629"/>
                  </a:lnTo>
                  <a:lnTo>
                    <a:pt x="29208" y="39655"/>
                  </a:lnTo>
                  <a:lnTo>
                    <a:pt x="29427" y="39668"/>
                  </a:lnTo>
                  <a:lnTo>
                    <a:pt x="29632" y="39655"/>
                  </a:lnTo>
                  <a:lnTo>
                    <a:pt x="29850" y="39642"/>
                  </a:lnTo>
                  <a:lnTo>
                    <a:pt x="30055" y="39603"/>
                  </a:lnTo>
                  <a:lnTo>
                    <a:pt x="30248" y="39552"/>
                  </a:lnTo>
                  <a:lnTo>
                    <a:pt x="30453" y="39488"/>
                  </a:lnTo>
                  <a:lnTo>
                    <a:pt x="30646" y="39411"/>
                  </a:lnTo>
                  <a:lnTo>
                    <a:pt x="30646" y="39411"/>
                  </a:lnTo>
                  <a:lnTo>
                    <a:pt x="30825" y="39321"/>
                  </a:lnTo>
                  <a:lnTo>
                    <a:pt x="31018" y="39270"/>
                  </a:lnTo>
                  <a:lnTo>
                    <a:pt x="31210" y="39219"/>
                  </a:lnTo>
                  <a:lnTo>
                    <a:pt x="31416" y="39193"/>
                  </a:lnTo>
                  <a:lnTo>
                    <a:pt x="31608" y="39193"/>
                  </a:lnTo>
                  <a:lnTo>
                    <a:pt x="31801" y="39206"/>
                  </a:lnTo>
                  <a:lnTo>
                    <a:pt x="31993" y="39219"/>
                  </a:lnTo>
                  <a:lnTo>
                    <a:pt x="32198" y="39257"/>
                  </a:lnTo>
                  <a:lnTo>
                    <a:pt x="32391" y="39308"/>
                  </a:lnTo>
                  <a:lnTo>
                    <a:pt x="32583" y="39373"/>
                  </a:lnTo>
                  <a:lnTo>
                    <a:pt x="32763" y="39437"/>
                  </a:lnTo>
                  <a:lnTo>
                    <a:pt x="32956" y="39514"/>
                  </a:lnTo>
                  <a:lnTo>
                    <a:pt x="33135" y="39603"/>
                  </a:lnTo>
                  <a:lnTo>
                    <a:pt x="33315" y="39693"/>
                  </a:lnTo>
                  <a:lnTo>
                    <a:pt x="33649" y="39886"/>
                  </a:lnTo>
                  <a:lnTo>
                    <a:pt x="33969" y="40104"/>
                  </a:lnTo>
                  <a:lnTo>
                    <a:pt x="34252" y="40309"/>
                  </a:lnTo>
                  <a:lnTo>
                    <a:pt x="34508" y="40515"/>
                  </a:lnTo>
                  <a:lnTo>
                    <a:pt x="34739" y="40707"/>
                  </a:lnTo>
                  <a:lnTo>
                    <a:pt x="35047" y="40989"/>
                  </a:lnTo>
                  <a:lnTo>
                    <a:pt x="35163" y="41105"/>
                  </a:lnTo>
                  <a:lnTo>
                    <a:pt x="42798" y="2941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4" name="Google Shape;164;p2">
              <a:extLst>
                <a:ext uri="{FF2B5EF4-FFF2-40B4-BE49-F238E27FC236}">
                  <a16:creationId xmlns:a16="http://schemas.microsoft.com/office/drawing/2014/main" id="{5F6F9D8E-EFF9-BA9A-F3DB-5A86283A6AFB}"/>
                </a:ext>
              </a:extLst>
            </p:cNvPr>
            <p:cNvSpPr/>
            <p:nvPr/>
          </p:nvSpPr>
          <p:spPr>
            <a:xfrm>
              <a:off x="1664300" y="3542600"/>
              <a:ext cx="1069975" cy="1027625"/>
            </a:xfrm>
            <a:custGeom>
              <a:avLst/>
              <a:gdLst/>
              <a:ahLst/>
              <a:cxnLst/>
              <a:rect l="l" t="t" r="r" b="b"/>
              <a:pathLst>
                <a:path w="42799" h="41105" extrusionOk="0">
                  <a:moveTo>
                    <a:pt x="2477" y="1"/>
                  </a:moveTo>
                  <a:lnTo>
                    <a:pt x="2208" y="14"/>
                  </a:lnTo>
                  <a:lnTo>
                    <a:pt x="2067" y="39"/>
                  </a:lnTo>
                  <a:lnTo>
                    <a:pt x="1938" y="65"/>
                  </a:lnTo>
                  <a:lnTo>
                    <a:pt x="1797" y="91"/>
                  </a:lnTo>
                  <a:lnTo>
                    <a:pt x="1669" y="142"/>
                  </a:lnTo>
                  <a:lnTo>
                    <a:pt x="1540" y="193"/>
                  </a:lnTo>
                  <a:lnTo>
                    <a:pt x="1412" y="258"/>
                  </a:lnTo>
                  <a:lnTo>
                    <a:pt x="1284" y="322"/>
                  </a:lnTo>
                  <a:lnTo>
                    <a:pt x="1155" y="412"/>
                  </a:lnTo>
                  <a:lnTo>
                    <a:pt x="1040" y="501"/>
                  </a:lnTo>
                  <a:lnTo>
                    <a:pt x="924" y="604"/>
                  </a:lnTo>
                  <a:lnTo>
                    <a:pt x="796" y="720"/>
                  </a:lnTo>
                  <a:lnTo>
                    <a:pt x="693" y="848"/>
                  </a:lnTo>
                  <a:lnTo>
                    <a:pt x="578" y="989"/>
                  </a:lnTo>
                  <a:lnTo>
                    <a:pt x="475" y="1143"/>
                  </a:lnTo>
                  <a:lnTo>
                    <a:pt x="360" y="1336"/>
                  </a:lnTo>
                  <a:lnTo>
                    <a:pt x="257" y="1515"/>
                  </a:lnTo>
                  <a:lnTo>
                    <a:pt x="180" y="1695"/>
                  </a:lnTo>
                  <a:lnTo>
                    <a:pt x="116" y="1862"/>
                  </a:lnTo>
                  <a:lnTo>
                    <a:pt x="65" y="2028"/>
                  </a:lnTo>
                  <a:lnTo>
                    <a:pt x="26" y="2195"/>
                  </a:lnTo>
                  <a:lnTo>
                    <a:pt x="0" y="2349"/>
                  </a:lnTo>
                  <a:lnTo>
                    <a:pt x="0" y="2503"/>
                  </a:lnTo>
                  <a:lnTo>
                    <a:pt x="0" y="2644"/>
                  </a:lnTo>
                  <a:lnTo>
                    <a:pt x="26" y="2773"/>
                  </a:lnTo>
                  <a:lnTo>
                    <a:pt x="52" y="2901"/>
                  </a:lnTo>
                  <a:lnTo>
                    <a:pt x="77" y="3029"/>
                  </a:lnTo>
                  <a:lnTo>
                    <a:pt x="129" y="3145"/>
                  </a:lnTo>
                  <a:lnTo>
                    <a:pt x="180" y="3273"/>
                  </a:lnTo>
                  <a:lnTo>
                    <a:pt x="244" y="3389"/>
                  </a:lnTo>
                  <a:lnTo>
                    <a:pt x="308" y="3491"/>
                  </a:lnTo>
                  <a:lnTo>
                    <a:pt x="462" y="3710"/>
                  </a:lnTo>
                  <a:lnTo>
                    <a:pt x="642" y="3915"/>
                  </a:lnTo>
                  <a:lnTo>
                    <a:pt x="847" y="4107"/>
                  </a:lnTo>
                  <a:lnTo>
                    <a:pt x="1066" y="4287"/>
                  </a:lnTo>
                  <a:lnTo>
                    <a:pt x="1284" y="4467"/>
                  </a:lnTo>
                  <a:lnTo>
                    <a:pt x="1528" y="4634"/>
                  </a:lnTo>
                  <a:lnTo>
                    <a:pt x="2015" y="4942"/>
                  </a:lnTo>
                  <a:lnTo>
                    <a:pt x="2490" y="5237"/>
                  </a:lnTo>
                  <a:lnTo>
                    <a:pt x="2926" y="5493"/>
                  </a:lnTo>
                  <a:lnTo>
                    <a:pt x="14720" y="13245"/>
                  </a:lnTo>
                  <a:lnTo>
                    <a:pt x="14733" y="13334"/>
                  </a:lnTo>
                  <a:lnTo>
                    <a:pt x="14758" y="13424"/>
                  </a:lnTo>
                  <a:lnTo>
                    <a:pt x="14758" y="13527"/>
                  </a:lnTo>
                  <a:lnTo>
                    <a:pt x="14758" y="13591"/>
                  </a:lnTo>
                  <a:lnTo>
                    <a:pt x="14746" y="13655"/>
                  </a:lnTo>
                  <a:lnTo>
                    <a:pt x="14720" y="13719"/>
                  </a:lnTo>
                  <a:lnTo>
                    <a:pt x="14694" y="13784"/>
                  </a:lnTo>
                  <a:lnTo>
                    <a:pt x="14643" y="13835"/>
                  </a:lnTo>
                  <a:lnTo>
                    <a:pt x="14579" y="13861"/>
                  </a:lnTo>
                  <a:lnTo>
                    <a:pt x="14502" y="13886"/>
                  </a:lnTo>
                  <a:lnTo>
                    <a:pt x="14399" y="13899"/>
                  </a:lnTo>
                  <a:lnTo>
                    <a:pt x="14296" y="13899"/>
                  </a:lnTo>
                  <a:lnTo>
                    <a:pt x="8008" y="9780"/>
                  </a:lnTo>
                  <a:lnTo>
                    <a:pt x="7867" y="9690"/>
                  </a:lnTo>
                  <a:lnTo>
                    <a:pt x="7700" y="9587"/>
                  </a:lnTo>
                  <a:lnTo>
                    <a:pt x="7495" y="9484"/>
                  </a:lnTo>
                  <a:lnTo>
                    <a:pt x="7238" y="9382"/>
                  </a:lnTo>
                  <a:lnTo>
                    <a:pt x="6956" y="9292"/>
                  </a:lnTo>
                  <a:lnTo>
                    <a:pt x="6815" y="9253"/>
                  </a:lnTo>
                  <a:lnTo>
                    <a:pt x="6648" y="9228"/>
                  </a:lnTo>
                  <a:lnTo>
                    <a:pt x="6494" y="9202"/>
                  </a:lnTo>
                  <a:lnTo>
                    <a:pt x="6135" y="9202"/>
                  </a:lnTo>
                  <a:lnTo>
                    <a:pt x="5955" y="9241"/>
                  </a:lnTo>
                  <a:lnTo>
                    <a:pt x="5763" y="9292"/>
                  </a:lnTo>
                  <a:lnTo>
                    <a:pt x="5570" y="9369"/>
                  </a:lnTo>
                  <a:lnTo>
                    <a:pt x="5390" y="9484"/>
                  </a:lnTo>
                  <a:lnTo>
                    <a:pt x="5211" y="9613"/>
                  </a:lnTo>
                  <a:lnTo>
                    <a:pt x="5134" y="9703"/>
                  </a:lnTo>
                  <a:lnTo>
                    <a:pt x="5044" y="9792"/>
                  </a:lnTo>
                  <a:lnTo>
                    <a:pt x="4967" y="9895"/>
                  </a:lnTo>
                  <a:lnTo>
                    <a:pt x="4890" y="9998"/>
                  </a:lnTo>
                  <a:lnTo>
                    <a:pt x="4736" y="10229"/>
                  </a:lnTo>
                  <a:lnTo>
                    <a:pt x="4620" y="10447"/>
                  </a:lnTo>
                  <a:lnTo>
                    <a:pt x="4518" y="10652"/>
                  </a:lnTo>
                  <a:lnTo>
                    <a:pt x="4441" y="10858"/>
                  </a:lnTo>
                  <a:lnTo>
                    <a:pt x="4377" y="11037"/>
                  </a:lnTo>
                  <a:lnTo>
                    <a:pt x="4338" y="11217"/>
                  </a:lnTo>
                  <a:lnTo>
                    <a:pt x="4312" y="11397"/>
                  </a:lnTo>
                  <a:lnTo>
                    <a:pt x="4300" y="11563"/>
                  </a:lnTo>
                  <a:lnTo>
                    <a:pt x="4312" y="11730"/>
                  </a:lnTo>
                  <a:lnTo>
                    <a:pt x="4338" y="11897"/>
                  </a:lnTo>
                  <a:lnTo>
                    <a:pt x="4377" y="12051"/>
                  </a:lnTo>
                  <a:lnTo>
                    <a:pt x="4441" y="12205"/>
                  </a:lnTo>
                  <a:lnTo>
                    <a:pt x="4505" y="12333"/>
                  </a:lnTo>
                  <a:lnTo>
                    <a:pt x="4582" y="12475"/>
                  </a:lnTo>
                  <a:lnTo>
                    <a:pt x="4672" y="12590"/>
                  </a:lnTo>
                  <a:lnTo>
                    <a:pt x="4774" y="12706"/>
                  </a:lnTo>
                  <a:lnTo>
                    <a:pt x="4877" y="12821"/>
                  </a:lnTo>
                  <a:lnTo>
                    <a:pt x="4980" y="12924"/>
                  </a:lnTo>
                  <a:lnTo>
                    <a:pt x="5211" y="13116"/>
                  </a:lnTo>
                  <a:lnTo>
                    <a:pt x="5455" y="13283"/>
                  </a:lnTo>
                  <a:lnTo>
                    <a:pt x="5673" y="13437"/>
                  </a:lnTo>
                  <a:lnTo>
                    <a:pt x="9163" y="15721"/>
                  </a:lnTo>
                  <a:lnTo>
                    <a:pt x="12012" y="17582"/>
                  </a:lnTo>
                  <a:lnTo>
                    <a:pt x="12063" y="17698"/>
                  </a:lnTo>
                  <a:lnTo>
                    <a:pt x="12102" y="17826"/>
                  </a:lnTo>
                  <a:lnTo>
                    <a:pt x="12115" y="17890"/>
                  </a:lnTo>
                  <a:lnTo>
                    <a:pt x="12128" y="17967"/>
                  </a:lnTo>
                  <a:lnTo>
                    <a:pt x="12115" y="18031"/>
                  </a:lnTo>
                  <a:lnTo>
                    <a:pt x="12102" y="18083"/>
                  </a:lnTo>
                  <a:lnTo>
                    <a:pt x="12076" y="18147"/>
                  </a:lnTo>
                  <a:lnTo>
                    <a:pt x="12038" y="18185"/>
                  </a:lnTo>
                  <a:lnTo>
                    <a:pt x="11986" y="18237"/>
                  </a:lnTo>
                  <a:lnTo>
                    <a:pt x="11910" y="18262"/>
                  </a:lnTo>
                  <a:lnTo>
                    <a:pt x="11820" y="18288"/>
                  </a:lnTo>
                  <a:lnTo>
                    <a:pt x="11717" y="18288"/>
                  </a:lnTo>
                  <a:lnTo>
                    <a:pt x="11550" y="18275"/>
                  </a:lnTo>
                  <a:lnTo>
                    <a:pt x="5993" y="14630"/>
                  </a:lnTo>
                  <a:lnTo>
                    <a:pt x="5929" y="14592"/>
                  </a:lnTo>
                  <a:lnTo>
                    <a:pt x="5852" y="14553"/>
                  </a:lnTo>
                  <a:lnTo>
                    <a:pt x="5737" y="14502"/>
                  </a:lnTo>
                  <a:lnTo>
                    <a:pt x="5609" y="14451"/>
                  </a:lnTo>
                  <a:lnTo>
                    <a:pt x="5455" y="14412"/>
                  </a:lnTo>
                  <a:lnTo>
                    <a:pt x="5288" y="14387"/>
                  </a:lnTo>
                  <a:lnTo>
                    <a:pt x="5108" y="14374"/>
                  </a:lnTo>
                  <a:lnTo>
                    <a:pt x="4916" y="14387"/>
                  </a:lnTo>
                  <a:lnTo>
                    <a:pt x="4723" y="14425"/>
                  </a:lnTo>
                  <a:lnTo>
                    <a:pt x="4518" y="14489"/>
                  </a:lnTo>
                  <a:lnTo>
                    <a:pt x="4415" y="14528"/>
                  </a:lnTo>
                  <a:lnTo>
                    <a:pt x="4312" y="14592"/>
                  </a:lnTo>
                  <a:lnTo>
                    <a:pt x="4210" y="14656"/>
                  </a:lnTo>
                  <a:lnTo>
                    <a:pt x="4107" y="14733"/>
                  </a:lnTo>
                  <a:lnTo>
                    <a:pt x="3992" y="14823"/>
                  </a:lnTo>
                  <a:lnTo>
                    <a:pt x="3889" y="14913"/>
                  </a:lnTo>
                  <a:lnTo>
                    <a:pt x="3786" y="15028"/>
                  </a:lnTo>
                  <a:lnTo>
                    <a:pt x="3684" y="15157"/>
                  </a:lnTo>
                  <a:lnTo>
                    <a:pt x="3581" y="15298"/>
                  </a:lnTo>
                  <a:lnTo>
                    <a:pt x="3465" y="15452"/>
                  </a:lnTo>
                  <a:lnTo>
                    <a:pt x="3350" y="15631"/>
                  </a:lnTo>
                  <a:lnTo>
                    <a:pt x="3260" y="15824"/>
                  </a:lnTo>
                  <a:lnTo>
                    <a:pt x="3170" y="16004"/>
                  </a:lnTo>
                  <a:lnTo>
                    <a:pt x="3106" y="16170"/>
                  </a:lnTo>
                  <a:lnTo>
                    <a:pt x="3068" y="16324"/>
                  </a:lnTo>
                  <a:lnTo>
                    <a:pt x="3029" y="16478"/>
                  </a:lnTo>
                  <a:lnTo>
                    <a:pt x="3016" y="16632"/>
                  </a:lnTo>
                  <a:lnTo>
                    <a:pt x="3003" y="16761"/>
                  </a:lnTo>
                  <a:lnTo>
                    <a:pt x="3016" y="16928"/>
                  </a:lnTo>
                  <a:lnTo>
                    <a:pt x="3042" y="17069"/>
                  </a:lnTo>
                  <a:lnTo>
                    <a:pt x="3068" y="17210"/>
                  </a:lnTo>
                  <a:lnTo>
                    <a:pt x="3119" y="17325"/>
                  </a:lnTo>
                  <a:lnTo>
                    <a:pt x="3170" y="17441"/>
                  </a:lnTo>
                  <a:lnTo>
                    <a:pt x="3234" y="17544"/>
                  </a:lnTo>
                  <a:lnTo>
                    <a:pt x="3286" y="17646"/>
                  </a:lnTo>
                  <a:lnTo>
                    <a:pt x="3363" y="17723"/>
                  </a:lnTo>
                  <a:lnTo>
                    <a:pt x="3478" y="17864"/>
                  </a:lnTo>
                  <a:lnTo>
                    <a:pt x="3594" y="17967"/>
                  </a:lnTo>
                  <a:lnTo>
                    <a:pt x="3709" y="18044"/>
                  </a:lnTo>
                  <a:lnTo>
                    <a:pt x="9458" y="21804"/>
                  </a:lnTo>
                  <a:lnTo>
                    <a:pt x="9497" y="21881"/>
                  </a:lnTo>
                  <a:lnTo>
                    <a:pt x="9523" y="21971"/>
                  </a:lnTo>
                  <a:lnTo>
                    <a:pt x="9535" y="22074"/>
                  </a:lnTo>
                  <a:lnTo>
                    <a:pt x="9535" y="22125"/>
                  </a:lnTo>
                  <a:lnTo>
                    <a:pt x="9523" y="22176"/>
                  </a:lnTo>
                  <a:lnTo>
                    <a:pt x="9484" y="22228"/>
                  </a:lnTo>
                  <a:lnTo>
                    <a:pt x="9446" y="22279"/>
                  </a:lnTo>
                  <a:lnTo>
                    <a:pt x="9381" y="22317"/>
                  </a:lnTo>
                  <a:lnTo>
                    <a:pt x="9304" y="22356"/>
                  </a:lnTo>
                  <a:lnTo>
                    <a:pt x="9202" y="22382"/>
                  </a:lnTo>
                  <a:lnTo>
                    <a:pt x="9061" y="22394"/>
                  </a:lnTo>
                  <a:lnTo>
                    <a:pt x="5172" y="19854"/>
                  </a:lnTo>
                  <a:lnTo>
                    <a:pt x="5134" y="19828"/>
                  </a:lnTo>
                  <a:lnTo>
                    <a:pt x="5005" y="19789"/>
                  </a:lnTo>
                  <a:lnTo>
                    <a:pt x="4813" y="19738"/>
                  </a:lnTo>
                  <a:lnTo>
                    <a:pt x="4685" y="19725"/>
                  </a:lnTo>
                  <a:lnTo>
                    <a:pt x="4556" y="19712"/>
                  </a:lnTo>
                  <a:lnTo>
                    <a:pt x="4364" y="19725"/>
                  </a:lnTo>
                  <a:lnTo>
                    <a:pt x="4171" y="19764"/>
                  </a:lnTo>
                  <a:lnTo>
                    <a:pt x="4056" y="19802"/>
                  </a:lnTo>
                  <a:lnTo>
                    <a:pt x="3953" y="19841"/>
                  </a:lnTo>
                  <a:lnTo>
                    <a:pt x="3838" y="19892"/>
                  </a:lnTo>
                  <a:lnTo>
                    <a:pt x="3722" y="19943"/>
                  </a:lnTo>
                  <a:lnTo>
                    <a:pt x="3619" y="20020"/>
                  </a:lnTo>
                  <a:lnTo>
                    <a:pt x="3504" y="20110"/>
                  </a:lnTo>
                  <a:lnTo>
                    <a:pt x="3388" y="20200"/>
                  </a:lnTo>
                  <a:lnTo>
                    <a:pt x="3273" y="20316"/>
                  </a:lnTo>
                  <a:lnTo>
                    <a:pt x="3145" y="20444"/>
                  </a:lnTo>
                  <a:lnTo>
                    <a:pt x="3029" y="20585"/>
                  </a:lnTo>
                  <a:lnTo>
                    <a:pt x="2914" y="20739"/>
                  </a:lnTo>
                  <a:lnTo>
                    <a:pt x="2798" y="20906"/>
                  </a:lnTo>
                  <a:lnTo>
                    <a:pt x="2695" y="21098"/>
                  </a:lnTo>
                  <a:lnTo>
                    <a:pt x="2618" y="21265"/>
                  </a:lnTo>
                  <a:lnTo>
                    <a:pt x="2541" y="21432"/>
                  </a:lnTo>
                  <a:lnTo>
                    <a:pt x="2490" y="21599"/>
                  </a:lnTo>
                  <a:lnTo>
                    <a:pt x="2439" y="21753"/>
                  </a:lnTo>
                  <a:lnTo>
                    <a:pt x="2413" y="21894"/>
                  </a:lnTo>
                  <a:lnTo>
                    <a:pt x="2400" y="22035"/>
                  </a:lnTo>
                  <a:lnTo>
                    <a:pt x="2387" y="22176"/>
                  </a:lnTo>
                  <a:lnTo>
                    <a:pt x="2400" y="22343"/>
                  </a:lnTo>
                  <a:lnTo>
                    <a:pt x="2426" y="22484"/>
                  </a:lnTo>
                  <a:lnTo>
                    <a:pt x="2464" y="22625"/>
                  </a:lnTo>
                  <a:lnTo>
                    <a:pt x="2503" y="22767"/>
                  </a:lnTo>
                  <a:lnTo>
                    <a:pt x="2554" y="22882"/>
                  </a:lnTo>
                  <a:lnTo>
                    <a:pt x="2618" y="22998"/>
                  </a:lnTo>
                  <a:lnTo>
                    <a:pt x="2683" y="23087"/>
                  </a:lnTo>
                  <a:lnTo>
                    <a:pt x="2747" y="23177"/>
                  </a:lnTo>
                  <a:lnTo>
                    <a:pt x="2875" y="23331"/>
                  </a:lnTo>
                  <a:lnTo>
                    <a:pt x="2991" y="23434"/>
                  </a:lnTo>
                  <a:lnTo>
                    <a:pt x="3093" y="23511"/>
                  </a:lnTo>
                  <a:lnTo>
                    <a:pt x="25538" y="38179"/>
                  </a:lnTo>
                  <a:lnTo>
                    <a:pt x="25628" y="38243"/>
                  </a:lnTo>
                  <a:lnTo>
                    <a:pt x="25885" y="38410"/>
                  </a:lnTo>
                  <a:lnTo>
                    <a:pt x="26282" y="38654"/>
                  </a:lnTo>
                  <a:lnTo>
                    <a:pt x="26526" y="38782"/>
                  </a:lnTo>
                  <a:lnTo>
                    <a:pt x="26796" y="38923"/>
                  </a:lnTo>
                  <a:lnTo>
                    <a:pt x="27091" y="39065"/>
                  </a:lnTo>
                  <a:lnTo>
                    <a:pt x="27399" y="39193"/>
                  </a:lnTo>
                  <a:lnTo>
                    <a:pt x="27720" y="39321"/>
                  </a:lnTo>
                  <a:lnTo>
                    <a:pt x="28066" y="39437"/>
                  </a:lnTo>
                  <a:lnTo>
                    <a:pt x="28400" y="39527"/>
                  </a:lnTo>
                  <a:lnTo>
                    <a:pt x="28759" y="39603"/>
                  </a:lnTo>
                  <a:lnTo>
                    <a:pt x="29106" y="39642"/>
                  </a:lnTo>
                  <a:lnTo>
                    <a:pt x="29285" y="39655"/>
                  </a:lnTo>
                  <a:lnTo>
                    <a:pt x="29452" y="39668"/>
                  </a:lnTo>
                  <a:lnTo>
                    <a:pt x="29760" y="39655"/>
                  </a:lnTo>
                  <a:lnTo>
                    <a:pt x="29914" y="39629"/>
                  </a:lnTo>
                  <a:lnTo>
                    <a:pt x="30068" y="39603"/>
                  </a:lnTo>
                  <a:lnTo>
                    <a:pt x="30209" y="39565"/>
                  </a:lnTo>
                  <a:lnTo>
                    <a:pt x="30363" y="39527"/>
                  </a:lnTo>
                  <a:lnTo>
                    <a:pt x="30504" y="39475"/>
                  </a:lnTo>
                  <a:lnTo>
                    <a:pt x="30646" y="39411"/>
                  </a:lnTo>
                  <a:lnTo>
                    <a:pt x="30761" y="39360"/>
                  </a:lnTo>
                  <a:lnTo>
                    <a:pt x="30877" y="39308"/>
                  </a:lnTo>
                  <a:lnTo>
                    <a:pt x="31108" y="39244"/>
                  </a:lnTo>
                  <a:lnTo>
                    <a:pt x="31351" y="39206"/>
                  </a:lnTo>
                  <a:lnTo>
                    <a:pt x="31595" y="39193"/>
                  </a:lnTo>
                  <a:lnTo>
                    <a:pt x="31762" y="39193"/>
                  </a:lnTo>
                  <a:lnTo>
                    <a:pt x="31929" y="39219"/>
                  </a:lnTo>
                  <a:lnTo>
                    <a:pt x="32096" y="39244"/>
                  </a:lnTo>
                  <a:lnTo>
                    <a:pt x="32263" y="39270"/>
                  </a:lnTo>
                  <a:lnTo>
                    <a:pt x="32417" y="39321"/>
                  </a:lnTo>
                  <a:lnTo>
                    <a:pt x="32583" y="39373"/>
                  </a:lnTo>
                  <a:lnTo>
                    <a:pt x="32904" y="39488"/>
                  </a:lnTo>
                  <a:lnTo>
                    <a:pt x="33199" y="39629"/>
                  </a:lnTo>
                  <a:lnTo>
                    <a:pt x="33495" y="39796"/>
                  </a:lnTo>
                  <a:lnTo>
                    <a:pt x="33777" y="39976"/>
                  </a:lnTo>
                  <a:lnTo>
                    <a:pt x="34034" y="40142"/>
                  </a:lnTo>
                  <a:lnTo>
                    <a:pt x="34277" y="40322"/>
                  </a:lnTo>
                  <a:lnTo>
                    <a:pt x="34496" y="40502"/>
                  </a:lnTo>
                  <a:lnTo>
                    <a:pt x="34855" y="40810"/>
                  </a:lnTo>
                  <a:lnTo>
                    <a:pt x="35073" y="41028"/>
                  </a:lnTo>
                  <a:lnTo>
                    <a:pt x="35163" y="41105"/>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4961" y="4043"/>
                  </a:lnTo>
                  <a:lnTo>
                    <a:pt x="24819" y="3812"/>
                  </a:lnTo>
                  <a:lnTo>
                    <a:pt x="24665" y="3594"/>
                  </a:lnTo>
                  <a:lnTo>
                    <a:pt x="24511" y="3389"/>
                  </a:lnTo>
                  <a:lnTo>
                    <a:pt x="24345" y="3196"/>
                  </a:lnTo>
                  <a:lnTo>
                    <a:pt x="24165" y="3017"/>
                  </a:lnTo>
                  <a:lnTo>
                    <a:pt x="23985" y="2863"/>
                  </a:lnTo>
                  <a:lnTo>
                    <a:pt x="23806" y="2709"/>
                  </a:lnTo>
                  <a:lnTo>
                    <a:pt x="23613" y="2580"/>
                  </a:lnTo>
                  <a:lnTo>
                    <a:pt x="23421" y="2465"/>
                  </a:lnTo>
                  <a:lnTo>
                    <a:pt x="23228" y="2375"/>
                  </a:lnTo>
                  <a:lnTo>
                    <a:pt x="23023" y="2285"/>
                  </a:lnTo>
                  <a:lnTo>
                    <a:pt x="22818" y="2221"/>
                  </a:lnTo>
                  <a:lnTo>
                    <a:pt x="22612" y="2182"/>
                  </a:lnTo>
                  <a:lnTo>
                    <a:pt x="22407" y="2157"/>
                  </a:lnTo>
                  <a:lnTo>
                    <a:pt x="22202" y="2144"/>
                  </a:lnTo>
                  <a:lnTo>
                    <a:pt x="21971" y="2157"/>
                  </a:lnTo>
                  <a:lnTo>
                    <a:pt x="21727" y="2195"/>
                  </a:lnTo>
                  <a:lnTo>
                    <a:pt x="21496" y="2247"/>
                  </a:lnTo>
                  <a:lnTo>
                    <a:pt x="21265" y="2336"/>
                  </a:lnTo>
                  <a:lnTo>
                    <a:pt x="21034" y="2452"/>
                  </a:lnTo>
                  <a:lnTo>
                    <a:pt x="20803" y="2580"/>
                  </a:lnTo>
                  <a:lnTo>
                    <a:pt x="20572" y="2747"/>
                  </a:lnTo>
                  <a:lnTo>
                    <a:pt x="20354" y="2940"/>
                  </a:lnTo>
                  <a:lnTo>
                    <a:pt x="20238" y="3055"/>
                  </a:lnTo>
                  <a:lnTo>
                    <a:pt x="20135" y="3196"/>
                  </a:lnTo>
                  <a:lnTo>
                    <a:pt x="20046" y="3325"/>
                  </a:lnTo>
                  <a:lnTo>
                    <a:pt x="19981" y="3479"/>
                  </a:lnTo>
                  <a:lnTo>
                    <a:pt x="19930" y="3633"/>
                  </a:lnTo>
                  <a:lnTo>
                    <a:pt x="19892" y="3799"/>
                  </a:lnTo>
                  <a:lnTo>
                    <a:pt x="19866" y="3979"/>
                  </a:lnTo>
                  <a:lnTo>
                    <a:pt x="19866" y="4159"/>
                  </a:lnTo>
                  <a:lnTo>
                    <a:pt x="19866" y="4351"/>
                  </a:lnTo>
                  <a:lnTo>
                    <a:pt x="19892" y="4544"/>
                  </a:lnTo>
                  <a:lnTo>
                    <a:pt x="19930" y="4749"/>
                  </a:lnTo>
                  <a:lnTo>
                    <a:pt x="19969" y="4967"/>
                  </a:lnTo>
                  <a:lnTo>
                    <a:pt x="20033" y="5185"/>
                  </a:lnTo>
                  <a:lnTo>
                    <a:pt x="20110" y="5416"/>
                  </a:lnTo>
                  <a:lnTo>
                    <a:pt x="20187" y="5660"/>
                  </a:lnTo>
                  <a:lnTo>
                    <a:pt x="20289" y="5904"/>
                  </a:lnTo>
                  <a:lnTo>
                    <a:pt x="20508" y="6417"/>
                  </a:lnTo>
                  <a:lnTo>
                    <a:pt x="20777" y="6956"/>
                  </a:lnTo>
                  <a:lnTo>
                    <a:pt x="21085" y="7521"/>
                  </a:lnTo>
                  <a:lnTo>
                    <a:pt x="21444" y="8124"/>
                  </a:lnTo>
                  <a:lnTo>
                    <a:pt x="21829" y="8753"/>
                  </a:lnTo>
                  <a:lnTo>
                    <a:pt x="22240" y="9407"/>
                  </a:lnTo>
                  <a:lnTo>
                    <a:pt x="22702" y="10088"/>
                  </a:lnTo>
                  <a:lnTo>
                    <a:pt x="23177" y="10793"/>
                  </a:lnTo>
                  <a:lnTo>
                    <a:pt x="24216" y="12282"/>
                  </a:lnTo>
                  <a:lnTo>
                    <a:pt x="25346" y="13873"/>
                  </a:lnTo>
                  <a:lnTo>
                    <a:pt x="25358" y="13912"/>
                  </a:lnTo>
                  <a:lnTo>
                    <a:pt x="25371" y="13976"/>
                  </a:lnTo>
                  <a:lnTo>
                    <a:pt x="25371" y="14002"/>
                  </a:lnTo>
                  <a:lnTo>
                    <a:pt x="25346" y="14040"/>
                  </a:lnTo>
                  <a:lnTo>
                    <a:pt x="25307" y="14066"/>
                  </a:lnTo>
                  <a:lnTo>
                    <a:pt x="25256" y="14066"/>
                  </a:lnTo>
                  <a:lnTo>
                    <a:pt x="25153" y="14053"/>
                  </a:lnTo>
                  <a:lnTo>
                    <a:pt x="24999" y="14015"/>
                  </a:lnTo>
                  <a:lnTo>
                    <a:pt x="24807" y="13925"/>
                  </a:lnTo>
                  <a:lnTo>
                    <a:pt x="24550" y="13796"/>
                  </a:lnTo>
                  <a:lnTo>
                    <a:pt x="24229" y="13617"/>
                  </a:lnTo>
                  <a:lnTo>
                    <a:pt x="23831" y="13373"/>
                  </a:lnTo>
                  <a:lnTo>
                    <a:pt x="23357" y="13052"/>
                  </a:lnTo>
                  <a:lnTo>
                    <a:pt x="22805" y="12667"/>
                  </a:lnTo>
                  <a:lnTo>
                    <a:pt x="21675" y="11897"/>
                  </a:lnTo>
                  <a:lnTo>
                    <a:pt x="20097" y="10832"/>
                  </a:lnTo>
                  <a:lnTo>
                    <a:pt x="18172" y="9549"/>
                  </a:lnTo>
                  <a:lnTo>
                    <a:pt x="16016" y="8137"/>
                  </a:lnTo>
                  <a:lnTo>
                    <a:pt x="12269" y="5673"/>
                  </a:lnTo>
                  <a:lnTo>
                    <a:pt x="8868" y="3440"/>
                  </a:lnTo>
                  <a:lnTo>
                    <a:pt x="5429" y="1194"/>
                  </a:lnTo>
                  <a:lnTo>
                    <a:pt x="5352" y="1143"/>
                  </a:lnTo>
                  <a:lnTo>
                    <a:pt x="5172" y="1015"/>
                  </a:lnTo>
                  <a:lnTo>
                    <a:pt x="4877" y="822"/>
                  </a:lnTo>
                  <a:lnTo>
                    <a:pt x="4505" y="604"/>
                  </a:lnTo>
                  <a:lnTo>
                    <a:pt x="4287" y="489"/>
                  </a:lnTo>
                  <a:lnTo>
                    <a:pt x="4056" y="386"/>
                  </a:lnTo>
                  <a:lnTo>
                    <a:pt x="3812" y="283"/>
                  </a:lnTo>
                  <a:lnTo>
                    <a:pt x="3555" y="193"/>
                  </a:lnTo>
                  <a:lnTo>
                    <a:pt x="3299" y="116"/>
                  </a:lnTo>
                  <a:lnTo>
                    <a:pt x="3029" y="52"/>
                  </a:lnTo>
                  <a:lnTo>
                    <a:pt x="2747" y="14"/>
                  </a:lnTo>
                  <a:lnTo>
                    <a:pt x="2477"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5" name="Google Shape;165;p2">
              <a:extLst>
                <a:ext uri="{FF2B5EF4-FFF2-40B4-BE49-F238E27FC236}">
                  <a16:creationId xmlns:a16="http://schemas.microsoft.com/office/drawing/2014/main" id="{CF9FE675-0EDC-4977-2925-DC92A1C1570C}"/>
                </a:ext>
              </a:extLst>
            </p:cNvPr>
            <p:cNvSpPr/>
            <p:nvPr/>
          </p:nvSpPr>
          <p:spPr>
            <a:xfrm>
              <a:off x="1664300" y="3542600"/>
              <a:ext cx="1069975" cy="1027625"/>
            </a:xfrm>
            <a:custGeom>
              <a:avLst/>
              <a:gdLst/>
              <a:ahLst/>
              <a:cxnLst/>
              <a:rect l="l" t="t" r="r" b="b"/>
              <a:pathLst>
                <a:path w="42799" h="41105" fill="none" extrusionOk="0">
                  <a:moveTo>
                    <a:pt x="2477" y="1"/>
                  </a:moveTo>
                  <a:lnTo>
                    <a:pt x="2477" y="1"/>
                  </a:lnTo>
                  <a:lnTo>
                    <a:pt x="2208" y="14"/>
                  </a:lnTo>
                  <a:lnTo>
                    <a:pt x="2067" y="39"/>
                  </a:lnTo>
                  <a:lnTo>
                    <a:pt x="1938" y="65"/>
                  </a:lnTo>
                  <a:lnTo>
                    <a:pt x="1797" y="91"/>
                  </a:lnTo>
                  <a:lnTo>
                    <a:pt x="1669" y="142"/>
                  </a:lnTo>
                  <a:lnTo>
                    <a:pt x="1540" y="193"/>
                  </a:lnTo>
                  <a:lnTo>
                    <a:pt x="1412" y="258"/>
                  </a:lnTo>
                  <a:lnTo>
                    <a:pt x="1284" y="322"/>
                  </a:lnTo>
                  <a:lnTo>
                    <a:pt x="1155" y="412"/>
                  </a:lnTo>
                  <a:lnTo>
                    <a:pt x="1040" y="501"/>
                  </a:lnTo>
                  <a:lnTo>
                    <a:pt x="924" y="604"/>
                  </a:lnTo>
                  <a:lnTo>
                    <a:pt x="796" y="720"/>
                  </a:lnTo>
                  <a:lnTo>
                    <a:pt x="693" y="848"/>
                  </a:lnTo>
                  <a:lnTo>
                    <a:pt x="578" y="989"/>
                  </a:lnTo>
                  <a:lnTo>
                    <a:pt x="475" y="1143"/>
                  </a:lnTo>
                  <a:lnTo>
                    <a:pt x="475" y="1143"/>
                  </a:lnTo>
                  <a:lnTo>
                    <a:pt x="360" y="1336"/>
                  </a:lnTo>
                  <a:lnTo>
                    <a:pt x="257" y="1515"/>
                  </a:lnTo>
                  <a:lnTo>
                    <a:pt x="180" y="1695"/>
                  </a:lnTo>
                  <a:lnTo>
                    <a:pt x="116" y="1862"/>
                  </a:lnTo>
                  <a:lnTo>
                    <a:pt x="65" y="2028"/>
                  </a:lnTo>
                  <a:lnTo>
                    <a:pt x="26" y="2195"/>
                  </a:lnTo>
                  <a:lnTo>
                    <a:pt x="0" y="2349"/>
                  </a:lnTo>
                  <a:lnTo>
                    <a:pt x="0" y="2503"/>
                  </a:lnTo>
                  <a:lnTo>
                    <a:pt x="0" y="2503"/>
                  </a:lnTo>
                  <a:lnTo>
                    <a:pt x="0" y="2644"/>
                  </a:lnTo>
                  <a:lnTo>
                    <a:pt x="26" y="2773"/>
                  </a:lnTo>
                  <a:lnTo>
                    <a:pt x="52" y="2901"/>
                  </a:lnTo>
                  <a:lnTo>
                    <a:pt x="77" y="3029"/>
                  </a:lnTo>
                  <a:lnTo>
                    <a:pt x="129" y="3145"/>
                  </a:lnTo>
                  <a:lnTo>
                    <a:pt x="180" y="3273"/>
                  </a:lnTo>
                  <a:lnTo>
                    <a:pt x="244" y="3389"/>
                  </a:lnTo>
                  <a:lnTo>
                    <a:pt x="308" y="3491"/>
                  </a:lnTo>
                  <a:lnTo>
                    <a:pt x="462" y="3710"/>
                  </a:lnTo>
                  <a:lnTo>
                    <a:pt x="642" y="3915"/>
                  </a:lnTo>
                  <a:lnTo>
                    <a:pt x="847" y="4107"/>
                  </a:lnTo>
                  <a:lnTo>
                    <a:pt x="1066" y="4287"/>
                  </a:lnTo>
                  <a:lnTo>
                    <a:pt x="1284" y="4467"/>
                  </a:lnTo>
                  <a:lnTo>
                    <a:pt x="1528" y="4634"/>
                  </a:lnTo>
                  <a:lnTo>
                    <a:pt x="2015" y="4942"/>
                  </a:lnTo>
                  <a:lnTo>
                    <a:pt x="2490" y="5237"/>
                  </a:lnTo>
                  <a:lnTo>
                    <a:pt x="2926" y="5493"/>
                  </a:lnTo>
                  <a:lnTo>
                    <a:pt x="2926" y="5493"/>
                  </a:lnTo>
                  <a:lnTo>
                    <a:pt x="14720" y="13245"/>
                  </a:lnTo>
                  <a:lnTo>
                    <a:pt x="14720" y="13245"/>
                  </a:lnTo>
                  <a:lnTo>
                    <a:pt x="14733" y="13334"/>
                  </a:lnTo>
                  <a:lnTo>
                    <a:pt x="14758" y="13424"/>
                  </a:lnTo>
                  <a:lnTo>
                    <a:pt x="14758" y="13527"/>
                  </a:lnTo>
                  <a:lnTo>
                    <a:pt x="14758" y="13527"/>
                  </a:lnTo>
                  <a:lnTo>
                    <a:pt x="14758" y="13591"/>
                  </a:lnTo>
                  <a:lnTo>
                    <a:pt x="14746" y="13655"/>
                  </a:lnTo>
                  <a:lnTo>
                    <a:pt x="14720" y="13719"/>
                  </a:lnTo>
                  <a:lnTo>
                    <a:pt x="14694" y="13784"/>
                  </a:lnTo>
                  <a:lnTo>
                    <a:pt x="14643" y="13835"/>
                  </a:lnTo>
                  <a:lnTo>
                    <a:pt x="14579" y="13861"/>
                  </a:lnTo>
                  <a:lnTo>
                    <a:pt x="14502" y="13886"/>
                  </a:lnTo>
                  <a:lnTo>
                    <a:pt x="14399" y="13899"/>
                  </a:lnTo>
                  <a:lnTo>
                    <a:pt x="14399" y="13899"/>
                  </a:lnTo>
                  <a:lnTo>
                    <a:pt x="14296" y="13899"/>
                  </a:lnTo>
                  <a:lnTo>
                    <a:pt x="8008" y="9780"/>
                  </a:lnTo>
                  <a:lnTo>
                    <a:pt x="8008" y="9780"/>
                  </a:lnTo>
                  <a:lnTo>
                    <a:pt x="7867" y="9690"/>
                  </a:lnTo>
                  <a:lnTo>
                    <a:pt x="7700" y="9587"/>
                  </a:lnTo>
                  <a:lnTo>
                    <a:pt x="7495" y="9484"/>
                  </a:lnTo>
                  <a:lnTo>
                    <a:pt x="7238" y="9382"/>
                  </a:lnTo>
                  <a:lnTo>
                    <a:pt x="6956" y="9292"/>
                  </a:lnTo>
                  <a:lnTo>
                    <a:pt x="6815" y="9253"/>
                  </a:lnTo>
                  <a:lnTo>
                    <a:pt x="6648" y="9228"/>
                  </a:lnTo>
                  <a:lnTo>
                    <a:pt x="6494" y="9202"/>
                  </a:lnTo>
                  <a:lnTo>
                    <a:pt x="6327" y="9202"/>
                  </a:lnTo>
                  <a:lnTo>
                    <a:pt x="6327" y="9202"/>
                  </a:lnTo>
                  <a:lnTo>
                    <a:pt x="6135" y="9202"/>
                  </a:lnTo>
                  <a:lnTo>
                    <a:pt x="5955" y="9241"/>
                  </a:lnTo>
                  <a:lnTo>
                    <a:pt x="5763" y="9292"/>
                  </a:lnTo>
                  <a:lnTo>
                    <a:pt x="5570" y="9369"/>
                  </a:lnTo>
                  <a:lnTo>
                    <a:pt x="5390" y="9484"/>
                  </a:lnTo>
                  <a:lnTo>
                    <a:pt x="5211" y="9613"/>
                  </a:lnTo>
                  <a:lnTo>
                    <a:pt x="5134" y="9703"/>
                  </a:lnTo>
                  <a:lnTo>
                    <a:pt x="5044" y="9792"/>
                  </a:lnTo>
                  <a:lnTo>
                    <a:pt x="4967" y="9895"/>
                  </a:lnTo>
                  <a:lnTo>
                    <a:pt x="4890" y="9998"/>
                  </a:lnTo>
                  <a:lnTo>
                    <a:pt x="4890" y="9998"/>
                  </a:lnTo>
                  <a:lnTo>
                    <a:pt x="4736" y="10229"/>
                  </a:lnTo>
                  <a:lnTo>
                    <a:pt x="4620" y="10447"/>
                  </a:lnTo>
                  <a:lnTo>
                    <a:pt x="4518" y="10652"/>
                  </a:lnTo>
                  <a:lnTo>
                    <a:pt x="4441" y="10858"/>
                  </a:lnTo>
                  <a:lnTo>
                    <a:pt x="4377" y="11037"/>
                  </a:lnTo>
                  <a:lnTo>
                    <a:pt x="4338" y="11217"/>
                  </a:lnTo>
                  <a:lnTo>
                    <a:pt x="4312" y="11397"/>
                  </a:lnTo>
                  <a:lnTo>
                    <a:pt x="4300" y="11563"/>
                  </a:lnTo>
                  <a:lnTo>
                    <a:pt x="4300" y="11563"/>
                  </a:lnTo>
                  <a:lnTo>
                    <a:pt x="4312" y="11730"/>
                  </a:lnTo>
                  <a:lnTo>
                    <a:pt x="4338" y="11897"/>
                  </a:lnTo>
                  <a:lnTo>
                    <a:pt x="4377" y="12051"/>
                  </a:lnTo>
                  <a:lnTo>
                    <a:pt x="4441" y="12205"/>
                  </a:lnTo>
                  <a:lnTo>
                    <a:pt x="4505" y="12333"/>
                  </a:lnTo>
                  <a:lnTo>
                    <a:pt x="4582" y="12475"/>
                  </a:lnTo>
                  <a:lnTo>
                    <a:pt x="4672" y="12590"/>
                  </a:lnTo>
                  <a:lnTo>
                    <a:pt x="4774" y="12706"/>
                  </a:lnTo>
                  <a:lnTo>
                    <a:pt x="4877" y="12821"/>
                  </a:lnTo>
                  <a:lnTo>
                    <a:pt x="4980" y="12924"/>
                  </a:lnTo>
                  <a:lnTo>
                    <a:pt x="5211" y="13116"/>
                  </a:lnTo>
                  <a:lnTo>
                    <a:pt x="5455" y="13283"/>
                  </a:lnTo>
                  <a:lnTo>
                    <a:pt x="5673" y="13437"/>
                  </a:lnTo>
                  <a:lnTo>
                    <a:pt x="5673" y="13437"/>
                  </a:lnTo>
                  <a:lnTo>
                    <a:pt x="9163" y="15721"/>
                  </a:lnTo>
                  <a:lnTo>
                    <a:pt x="12012" y="17582"/>
                  </a:lnTo>
                  <a:lnTo>
                    <a:pt x="12012" y="17582"/>
                  </a:lnTo>
                  <a:lnTo>
                    <a:pt x="12063" y="17698"/>
                  </a:lnTo>
                  <a:lnTo>
                    <a:pt x="12102" y="17826"/>
                  </a:lnTo>
                  <a:lnTo>
                    <a:pt x="12115" y="17890"/>
                  </a:lnTo>
                  <a:lnTo>
                    <a:pt x="12128" y="17967"/>
                  </a:lnTo>
                  <a:lnTo>
                    <a:pt x="12128" y="17967"/>
                  </a:lnTo>
                  <a:lnTo>
                    <a:pt x="12115" y="18031"/>
                  </a:lnTo>
                  <a:lnTo>
                    <a:pt x="12102" y="18083"/>
                  </a:lnTo>
                  <a:lnTo>
                    <a:pt x="12076" y="18147"/>
                  </a:lnTo>
                  <a:lnTo>
                    <a:pt x="12038" y="18185"/>
                  </a:lnTo>
                  <a:lnTo>
                    <a:pt x="11986" y="18237"/>
                  </a:lnTo>
                  <a:lnTo>
                    <a:pt x="11910" y="18262"/>
                  </a:lnTo>
                  <a:lnTo>
                    <a:pt x="11820" y="18288"/>
                  </a:lnTo>
                  <a:lnTo>
                    <a:pt x="11717" y="18288"/>
                  </a:lnTo>
                  <a:lnTo>
                    <a:pt x="11717" y="18288"/>
                  </a:lnTo>
                  <a:lnTo>
                    <a:pt x="11550" y="18275"/>
                  </a:lnTo>
                  <a:lnTo>
                    <a:pt x="5993" y="14630"/>
                  </a:lnTo>
                  <a:lnTo>
                    <a:pt x="5993" y="14630"/>
                  </a:lnTo>
                  <a:lnTo>
                    <a:pt x="5929" y="14592"/>
                  </a:lnTo>
                  <a:lnTo>
                    <a:pt x="5852" y="14553"/>
                  </a:lnTo>
                  <a:lnTo>
                    <a:pt x="5737" y="14502"/>
                  </a:lnTo>
                  <a:lnTo>
                    <a:pt x="5609" y="14451"/>
                  </a:lnTo>
                  <a:lnTo>
                    <a:pt x="5455" y="14412"/>
                  </a:lnTo>
                  <a:lnTo>
                    <a:pt x="5288" y="14387"/>
                  </a:lnTo>
                  <a:lnTo>
                    <a:pt x="5108" y="14374"/>
                  </a:lnTo>
                  <a:lnTo>
                    <a:pt x="5108" y="14374"/>
                  </a:lnTo>
                  <a:lnTo>
                    <a:pt x="4916" y="14387"/>
                  </a:lnTo>
                  <a:lnTo>
                    <a:pt x="4723" y="14425"/>
                  </a:lnTo>
                  <a:lnTo>
                    <a:pt x="4518" y="14489"/>
                  </a:lnTo>
                  <a:lnTo>
                    <a:pt x="4415" y="14528"/>
                  </a:lnTo>
                  <a:lnTo>
                    <a:pt x="4312" y="14592"/>
                  </a:lnTo>
                  <a:lnTo>
                    <a:pt x="4210" y="14656"/>
                  </a:lnTo>
                  <a:lnTo>
                    <a:pt x="4107" y="14733"/>
                  </a:lnTo>
                  <a:lnTo>
                    <a:pt x="3992" y="14823"/>
                  </a:lnTo>
                  <a:lnTo>
                    <a:pt x="3889" y="14913"/>
                  </a:lnTo>
                  <a:lnTo>
                    <a:pt x="3786" y="15028"/>
                  </a:lnTo>
                  <a:lnTo>
                    <a:pt x="3684" y="15157"/>
                  </a:lnTo>
                  <a:lnTo>
                    <a:pt x="3581" y="15298"/>
                  </a:lnTo>
                  <a:lnTo>
                    <a:pt x="3465" y="15452"/>
                  </a:lnTo>
                  <a:lnTo>
                    <a:pt x="3465" y="15452"/>
                  </a:lnTo>
                  <a:lnTo>
                    <a:pt x="3350" y="15631"/>
                  </a:lnTo>
                  <a:lnTo>
                    <a:pt x="3260" y="15824"/>
                  </a:lnTo>
                  <a:lnTo>
                    <a:pt x="3170" y="16004"/>
                  </a:lnTo>
                  <a:lnTo>
                    <a:pt x="3106" y="16170"/>
                  </a:lnTo>
                  <a:lnTo>
                    <a:pt x="3068" y="16324"/>
                  </a:lnTo>
                  <a:lnTo>
                    <a:pt x="3029" y="16478"/>
                  </a:lnTo>
                  <a:lnTo>
                    <a:pt x="3016" y="16632"/>
                  </a:lnTo>
                  <a:lnTo>
                    <a:pt x="3003" y="16761"/>
                  </a:lnTo>
                  <a:lnTo>
                    <a:pt x="3003" y="16761"/>
                  </a:lnTo>
                  <a:lnTo>
                    <a:pt x="3016" y="16928"/>
                  </a:lnTo>
                  <a:lnTo>
                    <a:pt x="3042" y="17069"/>
                  </a:lnTo>
                  <a:lnTo>
                    <a:pt x="3068" y="17210"/>
                  </a:lnTo>
                  <a:lnTo>
                    <a:pt x="3119" y="17325"/>
                  </a:lnTo>
                  <a:lnTo>
                    <a:pt x="3170" y="17441"/>
                  </a:lnTo>
                  <a:lnTo>
                    <a:pt x="3234" y="17544"/>
                  </a:lnTo>
                  <a:lnTo>
                    <a:pt x="3286" y="17646"/>
                  </a:lnTo>
                  <a:lnTo>
                    <a:pt x="3363" y="17723"/>
                  </a:lnTo>
                  <a:lnTo>
                    <a:pt x="3478" y="17864"/>
                  </a:lnTo>
                  <a:lnTo>
                    <a:pt x="3594" y="17967"/>
                  </a:lnTo>
                  <a:lnTo>
                    <a:pt x="3709" y="18044"/>
                  </a:lnTo>
                  <a:lnTo>
                    <a:pt x="9458" y="21804"/>
                  </a:lnTo>
                  <a:lnTo>
                    <a:pt x="9458" y="21804"/>
                  </a:lnTo>
                  <a:lnTo>
                    <a:pt x="9497" y="21881"/>
                  </a:lnTo>
                  <a:lnTo>
                    <a:pt x="9523" y="21971"/>
                  </a:lnTo>
                  <a:lnTo>
                    <a:pt x="9535" y="22074"/>
                  </a:lnTo>
                  <a:lnTo>
                    <a:pt x="9535" y="22074"/>
                  </a:lnTo>
                  <a:lnTo>
                    <a:pt x="9535" y="22125"/>
                  </a:lnTo>
                  <a:lnTo>
                    <a:pt x="9523" y="22176"/>
                  </a:lnTo>
                  <a:lnTo>
                    <a:pt x="9484" y="22228"/>
                  </a:lnTo>
                  <a:lnTo>
                    <a:pt x="9446" y="22279"/>
                  </a:lnTo>
                  <a:lnTo>
                    <a:pt x="9381" y="22317"/>
                  </a:lnTo>
                  <a:lnTo>
                    <a:pt x="9304" y="22356"/>
                  </a:lnTo>
                  <a:lnTo>
                    <a:pt x="9202" y="22382"/>
                  </a:lnTo>
                  <a:lnTo>
                    <a:pt x="9061" y="22394"/>
                  </a:lnTo>
                  <a:lnTo>
                    <a:pt x="5172" y="19854"/>
                  </a:lnTo>
                  <a:lnTo>
                    <a:pt x="5172" y="19854"/>
                  </a:lnTo>
                  <a:lnTo>
                    <a:pt x="5134" y="19828"/>
                  </a:lnTo>
                  <a:lnTo>
                    <a:pt x="5005" y="19789"/>
                  </a:lnTo>
                  <a:lnTo>
                    <a:pt x="4813" y="19738"/>
                  </a:lnTo>
                  <a:lnTo>
                    <a:pt x="4685" y="19725"/>
                  </a:lnTo>
                  <a:lnTo>
                    <a:pt x="4556" y="19712"/>
                  </a:lnTo>
                  <a:lnTo>
                    <a:pt x="4556" y="19712"/>
                  </a:lnTo>
                  <a:lnTo>
                    <a:pt x="4364" y="19725"/>
                  </a:lnTo>
                  <a:lnTo>
                    <a:pt x="4171" y="19764"/>
                  </a:lnTo>
                  <a:lnTo>
                    <a:pt x="4056" y="19802"/>
                  </a:lnTo>
                  <a:lnTo>
                    <a:pt x="3953" y="19841"/>
                  </a:lnTo>
                  <a:lnTo>
                    <a:pt x="3838" y="19892"/>
                  </a:lnTo>
                  <a:lnTo>
                    <a:pt x="3722" y="19943"/>
                  </a:lnTo>
                  <a:lnTo>
                    <a:pt x="3619" y="20020"/>
                  </a:lnTo>
                  <a:lnTo>
                    <a:pt x="3504" y="20110"/>
                  </a:lnTo>
                  <a:lnTo>
                    <a:pt x="3388" y="20200"/>
                  </a:lnTo>
                  <a:lnTo>
                    <a:pt x="3273" y="20316"/>
                  </a:lnTo>
                  <a:lnTo>
                    <a:pt x="3145" y="20444"/>
                  </a:lnTo>
                  <a:lnTo>
                    <a:pt x="3029" y="20585"/>
                  </a:lnTo>
                  <a:lnTo>
                    <a:pt x="2914" y="20739"/>
                  </a:lnTo>
                  <a:lnTo>
                    <a:pt x="2798" y="20906"/>
                  </a:lnTo>
                  <a:lnTo>
                    <a:pt x="2798" y="20906"/>
                  </a:lnTo>
                  <a:lnTo>
                    <a:pt x="2695" y="21098"/>
                  </a:lnTo>
                  <a:lnTo>
                    <a:pt x="2618" y="21265"/>
                  </a:lnTo>
                  <a:lnTo>
                    <a:pt x="2541" y="21432"/>
                  </a:lnTo>
                  <a:lnTo>
                    <a:pt x="2490" y="21599"/>
                  </a:lnTo>
                  <a:lnTo>
                    <a:pt x="2439" y="21753"/>
                  </a:lnTo>
                  <a:lnTo>
                    <a:pt x="2413" y="21894"/>
                  </a:lnTo>
                  <a:lnTo>
                    <a:pt x="2400" y="22035"/>
                  </a:lnTo>
                  <a:lnTo>
                    <a:pt x="2387" y="22176"/>
                  </a:lnTo>
                  <a:lnTo>
                    <a:pt x="2387" y="22176"/>
                  </a:lnTo>
                  <a:lnTo>
                    <a:pt x="2400" y="22343"/>
                  </a:lnTo>
                  <a:lnTo>
                    <a:pt x="2426" y="22484"/>
                  </a:lnTo>
                  <a:lnTo>
                    <a:pt x="2464" y="22625"/>
                  </a:lnTo>
                  <a:lnTo>
                    <a:pt x="2503" y="22767"/>
                  </a:lnTo>
                  <a:lnTo>
                    <a:pt x="2554" y="22882"/>
                  </a:lnTo>
                  <a:lnTo>
                    <a:pt x="2618" y="22998"/>
                  </a:lnTo>
                  <a:lnTo>
                    <a:pt x="2683" y="23087"/>
                  </a:lnTo>
                  <a:lnTo>
                    <a:pt x="2747" y="23177"/>
                  </a:lnTo>
                  <a:lnTo>
                    <a:pt x="2875" y="23331"/>
                  </a:lnTo>
                  <a:lnTo>
                    <a:pt x="2991" y="23434"/>
                  </a:lnTo>
                  <a:lnTo>
                    <a:pt x="3093" y="23511"/>
                  </a:lnTo>
                  <a:lnTo>
                    <a:pt x="25538" y="38179"/>
                  </a:lnTo>
                  <a:lnTo>
                    <a:pt x="25538" y="38179"/>
                  </a:lnTo>
                  <a:lnTo>
                    <a:pt x="25628" y="38243"/>
                  </a:lnTo>
                  <a:lnTo>
                    <a:pt x="25885" y="38410"/>
                  </a:lnTo>
                  <a:lnTo>
                    <a:pt x="26282" y="38654"/>
                  </a:lnTo>
                  <a:lnTo>
                    <a:pt x="26526" y="38782"/>
                  </a:lnTo>
                  <a:lnTo>
                    <a:pt x="26796" y="38923"/>
                  </a:lnTo>
                  <a:lnTo>
                    <a:pt x="27091" y="39065"/>
                  </a:lnTo>
                  <a:lnTo>
                    <a:pt x="27399" y="39193"/>
                  </a:lnTo>
                  <a:lnTo>
                    <a:pt x="27720" y="39321"/>
                  </a:lnTo>
                  <a:lnTo>
                    <a:pt x="28066" y="39437"/>
                  </a:lnTo>
                  <a:lnTo>
                    <a:pt x="28400" y="39527"/>
                  </a:lnTo>
                  <a:lnTo>
                    <a:pt x="28759" y="39603"/>
                  </a:lnTo>
                  <a:lnTo>
                    <a:pt x="29106" y="39642"/>
                  </a:lnTo>
                  <a:lnTo>
                    <a:pt x="29285" y="39655"/>
                  </a:lnTo>
                  <a:lnTo>
                    <a:pt x="29452" y="39668"/>
                  </a:lnTo>
                  <a:lnTo>
                    <a:pt x="29452" y="39668"/>
                  </a:lnTo>
                  <a:lnTo>
                    <a:pt x="29760" y="39655"/>
                  </a:lnTo>
                  <a:lnTo>
                    <a:pt x="29914" y="39629"/>
                  </a:lnTo>
                  <a:lnTo>
                    <a:pt x="30068" y="39603"/>
                  </a:lnTo>
                  <a:lnTo>
                    <a:pt x="30209" y="39565"/>
                  </a:lnTo>
                  <a:lnTo>
                    <a:pt x="30363" y="39527"/>
                  </a:lnTo>
                  <a:lnTo>
                    <a:pt x="30504" y="39475"/>
                  </a:lnTo>
                  <a:lnTo>
                    <a:pt x="30646" y="39411"/>
                  </a:lnTo>
                  <a:lnTo>
                    <a:pt x="30646" y="39411"/>
                  </a:lnTo>
                  <a:lnTo>
                    <a:pt x="30761" y="39360"/>
                  </a:lnTo>
                  <a:lnTo>
                    <a:pt x="30877" y="39308"/>
                  </a:lnTo>
                  <a:lnTo>
                    <a:pt x="31108" y="39244"/>
                  </a:lnTo>
                  <a:lnTo>
                    <a:pt x="31351" y="39206"/>
                  </a:lnTo>
                  <a:lnTo>
                    <a:pt x="31595" y="39193"/>
                  </a:lnTo>
                  <a:lnTo>
                    <a:pt x="31595" y="39193"/>
                  </a:lnTo>
                  <a:lnTo>
                    <a:pt x="31762" y="39193"/>
                  </a:lnTo>
                  <a:lnTo>
                    <a:pt x="31929" y="39219"/>
                  </a:lnTo>
                  <a:lnTo>
                    <a:pt x="32096" y="39244"/>
                  </a:lnTo>
                  <a:lnTo>
                    <a:pt x="32263" y="39270"/>
                  </a:lnTo>
                  <a:lnTo>
                    <a:pt x="32417" y="39321"/>
                  </a:lnTo>
                  <a:lnTo>
                    <a:pt x="32583" y="39373"/>
                  </a:lnTo>
                  <a:lnTo>
                    <a:pt x="32904" y="39488"/>
                  </a:lnTo>
                  <a:lnTo>
                    <a:pt x="33199" y="39629"/>
                  </a:lnTo>
                  <a:lnTo>
                    <a:pt x="33495" y="39796"/>
                  </a:lnTo>
                  <a:lnTo>
                    <a:pt x="33777" y="39976"/>
                  </a:lnTo>
                  <a:lnTo>
                    <a:pt x="34034" y="40142"/>
                  </a:lnTo>
                  <a:lnTo>
                    <a:pt x="34277" y="40322"/>
                  </a:lnTo>
                  <a:lnTo>
                    <a:pt x="34496" y="40502"/>
                  </a:lnTo>
                  <a:lnTo>
                    <a:pt x="34855" y="40810"/>
                  </a:lnTo>
                  <a:lnTo>
                    <a:pt x="35073" y="41028"/>
                  </a:lnTo>
                  <a:lnTo>
                    <a:pt x="35163" y="41105"/>
                  </a:lnTo>
                  <a:lnTo>
                    <a:pt x="42798" y="29414"/>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5102" y="4287"/>
                  </a:lnTo>
                  <a:lnTo>
                    <a:pt x="24961" y="4043"/>
                  </a:lnTo>
                  <a:lnTo>
                    <a:pt x="24819" y="3812"/>
                  </a:lnTo>
                  <a:lnTo>
                    <a:pt x="24665" y="3594"/>
                  </a:lnTo>
                  <a:lnTo>
                    <a:pt x="24511" y="3389"/>
                  </a:lnTo>
                  <a:lnTo>
                    <a:pt x="24345" y="3196"/>
                  </a:lnTo>
                  <a:lnTo>
                    <a:pt x="24165" y="3017"/>
                  </a:lnTo>
                  <a:lnTo>
                    <a:pt x="23985" y="2863"/>
                  </a:lnTo>
                  <a:lnTo>
                    <a:pt x="23806" y="2709"/>
                  </a:lnTo>
                  <a:lnTo>
                    <a:pt x="23613" y="2580"/>
                  </a:lnTo>
                  <a:lnTo>
                    <a:pt x="23421" y="2465"/>
                  </a:lnTo>
                  <a:lnTo>
                    <a:pt x="23228" y="2375"/>
                  </a:lnTo>
                  <a:lnTo>
                    <a:pt x="23023" y="2285"/>
                  </a:lnTo>
                  <a:lnTo>
                    <a:pt x="22818" y="2221"/>
                  </a:lnTo>
                  <a:lnTo>
                    <a:pt x="22612" y="2182"/>
                  </a:lnTo>
                  <a:lnTo>
                    <a:pt x="22407" y="2157"/>
                  </a:lnTo>
                  <a:lnTo>
                    <a:pt x="22202" y="2144"/>
                  </a:lnTo>
                  <a:lnTo>
                    <a:pt x="22202" y="2144"/>
                  </a:lnTo>
                  <a:lnTo>
                    <a:pt x="21971" y="2157"/>
                  </a:lnTo>
                  <a:lnTo>
                    <a:pt x="21727" y="2195"/>
                  </a:lnTo>
                  <a:lnTo>
                    <a:pt x="21496" y="2247"/>
                  </a:lnTo>
                  <a:lnTo>
                    <a:pt x="21265" y="2336"/>
                  </a:lnTo>
                  <a:lnTo>
                    <a:pt x="21034" y="2452"/>
                  </a:lnTo>
                  <a:lnTo>
                    <a:pt x="20803" y="2580"/>
                  </a:lnTo>
                  <a:lnTo>
                    <a:pt x="20572" y="2747"/>
                  </a:lnTo>
                  <a:lnTo>
                    <a:pt x="20354" y="2940"/>
                  </a:lnTo>
                  <a:lnTo>
                    <a:pt x="20354" y="2940"/>
                  </a:lnTo>
                  <a:lnTo>
                    <a:pt x="20238" y="3055"/>
                  </a:lnTo>
                  <a:lnTo>
                    <a:pt x="20135" y="3196"/>
                  </a:lnTo>
                  <a:lnTo>
                    <a:pt x="20046" y="3325"/>
                  </a:lnTo>
                  <a:lnTo>
                    <a:pt x="19981" y="3479"/>
                  </a:lnTo>
                  <a:lnTo>
                    <a:pt x="19930" y="3633"/>
                  </a:lnTo>
                  <a:lnTo>
                    <a:pt x="19892" y="3799"/>
                  </a:lnTo>
                  <a:lnTo>
                    <a:pt x="19866" y="3979"/>
                  </a:lnTo>
                  <a:lnTo>
                    <a:pt x="19866" y="4159"/>
                  </a:lnTo>
                  <a:lnTo>
                    <a:pt x="19866" y="4159"/>
                  </a:lnTo>
                  <a:lnTo>
                    <a:pt x="19866" y="4351"/>
                  </a:lnTo>
                  <a:lnTo>
                    <a:pt x="19892" y="4544"/>
                  </a:lnTo>
                  <a:lnTo>
                    <a:pt x="19930" y="4749"/>
                  </a:lnTo>
                  <a:lnTo>
                    <a:pt x="19969" y="4967"/>
                  </a:lnTo>
                  <a:lnTo>
                    <a:pt x="20033" y="5185"/>
                  </a:lnTo>
                  <a:lnTo>
                    <a:pt x="20110" y="5416"/>
                  </a:lnTo>
                  <a:lnTo>
                    <a:pt x="20187" y="5660"/>
                  </a:lnTo>
                  <a:lnTo>
                    <a:pt x="20289" y="5904"/>
                  </a:lnTo>
                  <a:lnTo>
                    <a:pt x="20508" y="6417"/>
                  </a:lnTo>
                  <a:lnTo>
                    <a:pt x="20777" y="6956"/>
                  </a:lnTo>
                  <a:lnTo>
                    <a:pt x="21085" y="7521"/>
                  </a:lnTo>
                  <a:lnTo>
                    <a:pt x="21444" y="8124"/>
                  </a:lnTo>
                  <a:lnTo>
                    <a:pt x="21829" y="8753"/>
                  </a:lnTo>
                  <a:lnTo>
                    <a:pt x="22240" y="9407"/>
                  </a:lnTo>
                  <a:lnTo>
                    <a:pt x="22702" y="10088"/>
                  </a:lnTo>
                  <a:lnTo>
                    <a:pt x="23177" y="10793"/>
                  </a:lnTo>
                  <a:lnTo>
                    <a:pt x="24216" y="12282"/>
                  </a:lnTo>
                  <a:lnTo>
                    <a:pt x="25346" y="13873"/>
                  </a:lnTo>
                  <a:lnTo>
                    <a:pt x="25346" y="13873"/>
                  </a:lnTo>
                  <a:lnTo>
                    <a:pt x="25358" y="13912"/>
                  </a:lnTo>
                  <a:lnTo>
                    <a:pt x="25371" y="13976"/>
                  </a:lnTo>
                  <a:lnTo>
                    <a:pt x="25371" y="13976"/>
                  </a:lnTo>
                  <a:lnTo>
                    <a:pt x="25371" y="14002"/>
                  </a:lnTo>
                  <a:lnTo>
                    <a:pt x="25346" y="14040"/>
                  </a:lnTo>
                  <a:lnTo>
                    <a:pt x="25307" y="14066"/>
                  </a:lnTo>
                  <a:lnTo>
                    <a:pt x="25256" y="14066"/>
                  </a:lnTo>
                  <a:lnTo>
                    <a:pt x="25256" y="14066"/>
                  </a:lnTo>
                  <a:lnTo>
                    <a:pt x="25153" y="14053"/>
                  </a:lnTo>
                  <a:lnTo>
                    <a:pt x="24999" y="14015"/>
                  </a:lnTo>
                  <a:lnTo>
                    <a:pt x="24807" y="13925"/>
                  </a:lnTo>
                  <a:lnTo>
                    <a:pt x="24550" y="13796"/>
                  </a:lnTo>
                  <a:lnTo>
                    <a:pt x="24229" y="13617"/>
                  </a:lnTo>
                  <a:lnTo>
                    <a:pt x="23831" y="13373"/>
                  </a:lnTo>
                  <a:lnTo>
                    <a:pt x="23357" y="13052"/>
                  </a:lnTo>
                  <a:lnTo>
                    <a:pt x="22805" y="12667"/>
                  </a:lnTo>
                  <a:lnTo>
                    <a:pt x="22805" y="12667"/>
                  </a:lnTo>
                  <a:lnTo>
                    <a:pt x="21675" y="11897"/>
                  </a:lnTo>
                  <a:lnTo>
                    <a:pt x="20097" y="10832"/>
                  </a:lnTo>
                  <a:lnTo>
                    <a:pt x="18172" y="9549"/>
                  </a:lnTo>
                  <a:lnTo>
                    <a:pt x="16016" y="8137"/>
                  </a:lnTo>
                  <a:lnTo>
                    <a:pt x="16016" y="8137"/>
                  </a:lnTo>
                  <a:lnTo>
                    <a:pt x="12269" y="5673"/>
                  </a:lnTo>
                  <a:lnTo>
                    <a:pt x="8868" y="3440"/>
                  </a:lnTo>
                  <a:lnTo>
                    <a:pt x="5429" y="1194"/>
                  </a:lnTo>
                  <a:lnTo>
                    <a:pt x="5429" y="1194"/>
                  </a:lnTo>
                  <a:lnTo>
                    <a:pt x="5352" y="1143"/>
                  </a:lnTo>
                  <a:lnTo>
                    <a:pt x="5172" y="1015"/>
                  </a:lnTo>
                  <a:lnTo>
                    <a:pt x="4877" y="822"/>
                  </a:lnTo>
                  <a:lnTo>
                    <a:pt x="4505" y="604"/>
                  </a:lnTo>
                  <a:lnTo>
                    <a:pt x="4287" y="489"/>
                  </a:lnTo>
                  <a:lnTo>
                    <a:pt x="4056" y="386"/>
                  </a:lnTo>
                  <a:lnTo>
                    <a:pt x="3812" y="283"/>
                  </a:lnTo>
                  <a:lnTo>
                    <a:pt x="3555" y="193"/>
                  </a:lnTo>
                  <a:lnTo>
                    <a:pt x="3299" y="116"/>
                  </a:lnTo>
                  <a:lnTo>
                    <a:pt x="3029" y="52"/>
                  </a:lnTo>
                  <a:lnTo>
                    <a:pt x="2747" y="14"/>
                  </a:lnTo>
                  <a:lnTo>
                    <a:pt x="2477"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6" name="Google Shape;166;p2">
              <a:extLst>
                <a:ext uri="{FF2B5EF4-FFF2-40B4-BE49-F238E27FC236}">
                  <a16:creationId xmlns:a16="http://schemas.microsoft.com/office/drawing/2014/main" id="{54B9BBB4-AE02-56C2-4BB6-0D2F4AEB77D8}"/>
                </a:ext>
              </a:extLst>
            </p:cNvPr>
            <p:cNvSpPr/>
            <p:nvPr/>
          </p:nvSpPr>
          <p:spPr>
            <a:xfrm>
              <a:off x="2452875" y="3103400"/>
              <a:ext cx="2734100" cy="2373475"/>
            </a:xfrm>
            <a:custGeom>
              <a:avLst/>
              <a:gdLst/>
              <a:ahLst/>
              <a:cxnLst/>
              <a:rect l="l" t="t" r="r" b="b"/>
              <a:pathLst>
                <a:path w="109364" h="94939" extrusionOk="0">
                  <a:moveTo>
                    <a:pt x="86996" y="0"/>
                  </a:moveTo>
                  <a:lnTo>
                    <a:pt x="85956" y="206"/>
                  </a:lnTo>
                  <a:lnTo>
                    <a:pt x="84776" y="424"/>
                  </a:lnTo>
                  <a:lnTo>
                    <a:pt x="83261" y="732"/>
                  </a:lnTo>
                  <a:lnTo>
                    <a:pt x="81118" y="1155"/>
                  </a:lnTo>
                  <a:lnTo>
                    <a:pt x="78731" y="1669"/>
                  </a:lnTo>
                  <a:lnTo>
                    <a:pt x="76922" y="2054"/>
                  </a:lnTo>
                  <a:lnTo>
                    <a:pt x="75112" y="2464"/>
                  </a:lnTo>
                  <a:lnTo>
                    <a:pt x="73341" y="2888"/>
                  </a:lnTo>
                  <a:lnTo>
                    <a:pt x="71648" y="3324"/>
                  </a:lnTo>
                  <a:lnTo>
                    <a:pt x="70839" y="3542"/>
                  </a:lnTo>
                  <a:lnTo>
                    <a:pt x="70082" y="3748"/>
                  </a:lnTo>
                  <a:lnTo>
                    <a:pt x="69363" y="3966"/>
                  </a:lnTo>
                  <a:lnTo>
                    <a:pt x="68696" y="4171"/>
                  </a:lnTo>
                  <a:lnTo>
                    <a:pt x="68080" y="4377"/>
                  </a:lnTo>
                  <a:lnTo>
                    <a:pt x="67528" y="4582"/>
                  </a:lnTo>
                  <a:lnTo>
                    <a:pt x="67040" y="4774"/>
                  </a:lnTo>
                  <a:lnTo>
                    <a:pt x="66630" y="4967"/>
                  </a:lnTo>
                  <a:lnTo>
                    <a:pt x="66194" y="5159"/>
                  </a:lnTo>
                  <a:lnTo>
                    <a:pt x="65706" y="5390"/>
                  </a:lnTo>
                  <a:lnTo>
                    <a:pt x="65141" y="5660"/>
                  </a:lnTo>
                  <a:lnTo>
                    <a:pt x="64846" y="5814"/>
                  </a:lnTo>
                  <a:lnTo>
                    <a:pt x="64538" y="5981"/>
                  </a:lnTo>
                  <a:lnTo>
                    <a:pt x="64204" y="6173"/>
                  </a:lnTo>
                  <a:lnTo>
                    <a:pt x="63871" y="6378"/>
                  </a:lnTo>
                  <a:lnTo>
                    <a:pt x="63524" y="6622"/>
                  </a:lnTo>
                  <a:lnTo>
                    <a:pt x="63165" y="6879"/>
                  </a:lnTo>
                  <a:lnTo>
                    <a:pt x="62793" y="7161"/>
                  </a:lnTo>
                  <a:lnTo>
                    <a:pt x="62408" y="7482"/>
                  </a:lnTo>
                  <a:lnTo>
                    <a:pt x="62023" y="7829"/>
                  </a:lnTo>
                  <a:lnTo>
                    <a:pt x="61625" y="8214"/>
                  </a:lnTo>
                  <a:lnTo>
                    <a:pt x="61214" y="8637"/>
                  </a:lnTo>
                  <a:lnTo>
                    <a:pt x="60804" y="9099"/>
                  </a:lnTo>
                  <a:lnTo>
                    <a:pt x="60393" y="9600"/>
                  </a:lnTo>
                  <a:lnTo>
                    <a:pt x="59970" y="10139"/>
                  </a:lnTo>
                  <a:lnTo>
                    <a:pt x="59533" y="10729"/>
                  </a:lnTo>
                  <a:lnTo>
                    <a:pt x="59097" y="11371"/>
                  </a:lnTo>
                  <a:lnTo>
                    <a:pt x="58661" y="12051"/>
                  </a:lnTo>
                  <a:lnTo>
                    <a:pt x="58224" y="12795"/>
                  </a:lnTo>
                  <a:lnTo>
                    <a:pt x="57775" y="13578"/>
                  </a:lnTo>
                  <a:lnTo>
                    <a:pt x="57326" y="14438"/>
                  </a:lnTo>
                  <a:lnTo>
                    <a:pt x="56877" y="15336"/>
                  </a:lnTo>
                  <a:lnTo>
                    <a:pt x="56428" y="16311"/>
                  </a:lnTo>
                  <a:lnTo>
                    <a:pt x="55978" y="17338"/>
                  </a:lnTo>
                  <a:lnTo>
                    <a:pt x="55529" y="18429"/>
                  </a:lnTo>
                  <a:lnTo>
                    <a:pt x="55093" y="19596"/>
                  </a:lnTo>
                  <a:lnTo>
                    <a:pt x="54644" y="20828"/>
                  </a:lnTo>
                  <a:lnTo>
                    <a:pt x="54143" y="21842"/>
                  </a:lnTo>
                  <a:lnTo>
                    <a:pt x="53630" y="22907"/>
                  </a:lnTo>
                  <a:lnTo>
                    <a:pt x="53104" y="24024"/>
                  </a:lnTo>
                  <a:lnTo>
                    <a:pt x="52565" y="25217"/>
                  </a:lnTo>
                  <a:lnTo>
                    <a:pt x="52539" y="25192"/>
                  </a:lnTo>
                  <a:lnTo>
                    <a:pt x="51872" y="26475"/>
                  </a:lnTo>
                  <a:lnTo>
                    <a:pt x="50101" y="29863"/>
                  </a:lnTo>
                  <a:lnTo>
                    <a:pt x="48895" y="32134"/>
                  </a:lnTo>
                  <a:lnTo>
                    <a:pt x="47547" y="34662"/>
                  </a:lnTo>
                  <a:lnTo>
                    <a:pt x="46084" y="37357"/>
                  </a:lnTo>
                  <a:lnTo>
                    <a:pt x="44570" y="40142"/>
                  </a:lnTo>
                  <a:lnTo>
                    <a:pt x="43017" y="42940"/>
                  </a:lnTo>
                  <a:lnTo>
                    <a:pt x="41490" y="45635"/>
                  </a:lnTo>
                  <a:lnTo>
                    <a:pt x="40746" y="46931"/>
                  </a:lnTo>
                  <a:lnTo>
                    <a:pt x="40027" y="48163"/>
                  </a:lnTo>
                  <a:lnTo>
                    <a:pt x="39334" y="49331"/>
                  </a:lnTo>
                  <a:lnTo>
                    <a:pt x="38667" y="50421"/>
                  </a:lnTo>
                  <a:lnTo>
                    <a:pt x="38038" y="51435"/>
                  </a:lnTo>
                  <a:lnTo>
                    <a:pt x="37448" y="52333"/>
                  </a:lnTo>
                  <a:lnTo>
                    <a:pt x="36909" y="53129"/>
                  </a:lnTo>
                  <a:lnTo>
                    <a:pt x="36421" y="53809"/>
                  </a:lnTo>
                  <a:lnTo>
                    <a:pt x="36203" y="54104"/>
                  </a:lnTo>
                  <a:lnTo>
                    <a:pt x="35998" y="54361"/>
                  </a:lnTo>
                  <a:lnTo>
                    <a:pt x="35805" y="54579"/>
                  </a:lnTo>
                  <a:lnTo>
                    <a:pt x="35638" y="54759"/>
                  </a:lnTo>
                  <a:lnTo>
                    <a:pt x="35471" y="54900"/>
                  </a:lnTo>
                  <a:lnTo>
                    <a:pt x="35343" y="55016"/>
                  </a:lnTo>
                  <a:lnTo>
                    <a:pt x="35215" y="55080"/>
                  </a:lnTo>
                  <a:lnTo>
                    <a:pt x="35163" y="55093"/>
                  </a:lnTo>
                  <a:lnTo>
                    <a:pt x="35009" y="55093"/>
                  </a:lnTo>
                  <a:lnTo>
                    <a:pt x="34881" y="55067"/>
                  </a:lnTo>
                  <a:lnTo>
                    <a:pt x="34714" y="55016"/>
                  </a:lnTo>
                  <a:lnTo>
                    <a:pt x="34535" y="54964"/>
                  </a:lnTo>
                  <a:lnTo>
                    <a:pt x="34098" y="54797"/>
                  </a:lnTo>
                  <a:lnTo>
                    <a:pt x="33585" y="54579"/>
                  </a:lnTo>
                  <a:lnTo>
                    <a:pt x="32982" y="54310"/>
                  </a:lnTo>
                  <a:lnTo>
                    <a:pt x="32302" y="53989"/>
                  </a:lnTo>
                  <a:lnTo>
                    <a:pt x="31557" y="53630"/>
                  </a:lnTo>
                  <a:lnTo>
                    <a:pt x="30749" y="53219"/>
                  </a:lnTo>
                  <a:lnTo>
                    <a:pt x="28991" y="52308"/>
                  </a:lnTo>
                  <a:lnTo>
                    <a:pt x="27091" y="51294"/>
                  </a:lnTo>
                  <a:lnTo>
                    <a:pt x="25089" y="50216"/>
                  </a:lnTo>
                  <a:lnTo>
                    <a:pt x="23049" y="49100"/>
                  </a:lnTo>
                  <a:lnTo>
                    <a:pt x="21047" y="47970"/>
                  </a:lnTo>
                  <a:lnTo>
                    <a:pt x="19109" y="46892"/>
                  </a:lnTo>
                  <a:lnTo>
                    <a:pt x="15721" y="44967"/>
                  </a:lnTo>
                  <a:lnTo>
                    <a:pt x="13347" y="43607"/>
                  </a:lnTo>
                  <a:lnTo>
                    <a:pt x="12462" y="43094"/>
                  </a:lnTo>
                  <a:lnTo>
                    <a:pt x="1" y="60867"/>
                  </a:lnTo>
                  <a:lnTo>
                    <a:pt x="1567" y="61830"/>
                  </a:lnTo>
                  <a:lnTo>
                    <a:pt x="3389" y="62946"/>
                  </a:lnTo>
                  <a:lnTo>
                    <a:pt x="5750" y="64396"/>
                  </a:lnTo>
                  <a:lnTo>
                    <a:pt x="8573" y="66103"/>
                  </a:lnTo>
                  <a:lnTo>
                    <a:pt x="11743" y="68015"/>
                  </a:lnTo>
                  <a:lnTo>
                    <a:pt x="15170" y="70056"/>
                  </a:lnTo>
                  <a:lnTo>
                    <a:pt x="18750" y="72160"/>
                  </a:lnTo>
                  <a:lnTo>
                    <a:pt x="20559" y="73213"/>
                  </a:lnTo>
                  <a:lnTo>
                    <a:pt x="22382" y="74265"/>
                  </a:lnTo>
                  <a:lnTo>
                    <a:pt x="24191" y="75292"/>
                  </a:lnTo>
                  <a:lnTo>
                    <a:pt x="25975" y="76305"/>
                  </a:lnTo>
                  <a:lnTo>
                    <a:pt x="27720" y="77281"/>
                  </a:lnTo>
                  <a:lnTo>
                    <a:pt x="29414" y="78218"/>
                  </a:lnTo>
                  <a:lnTo>
                    <a:pt x="31057" y="79090"/>
                  </a:lnTo>
                  <a:lnTo>
                    <a:pt x="32610" y="79924"/>
                  </a:lnTo>
                  <a:lnTo>
                    <a:pt x="34085" y="80682"/>
                  </a:lnTo>
                  <a:lnTo>
                    <a:pt x="35471" y="81362"/>
                  </a:lnTo>
                  <a:lnTo>
                    <a:pt x="36742" y="81965"/>
                  </a:lnTo>
                  <a:lnTo>
                    <a:pt x="37319" y="82234"/>
                  </a:lnTo>
                  <a:lnTo>
                    <a:pt x="37884" y="82478"/>
                  </a:lnTo>
                  <a:lnTo>
                    <a:pt x="38397" y="82696"/>
                  </a:lnTo>
                  <a:lnTo>
                    <a:pt x="38885" y="82889"/>
                  </a:lnTo>
                  <a:lnTo>
                    <a:pt x="39334" y="83056"/>
                  </a:lnTo>
                  <a:lnTo>
                    <a:pt x="39745" y="83197"/>
                  </a:lnTo>
                  <a:lnTo>
                    <a:pt x="40117" y="83312"/>
                  </a:lnTo>
                  <a:lnTo>
                    <a:pt x="40451" y="83389"/>
                  </a:lnTo>
                  <a:lnTo>
                    <a:pt x="40733" y="83441"/>
                  </a:lnTo>
                  <a:lnTo>
                    <a:pt x="40977" y="83453"/>
                  </a:lnTo>
                  <a:lnTo>
                    <a:pt x="41079" y="83441"/>
                  </a:lnTo>
                  <a:lnTo>
                    <a:pt x="41208" y="83428"/>
                  </a:lnTo>
                  <a:lnTo>
                    <a:pt x="41336" y="83402"/>
                  </a:lnTo>
                  <a:lnTo>
                    <a:pt x="41464" y="83376"/>
                  </a:lnTo>
                  <a:lnTo>
                    <a:pt x="41747" y="83274"/>
                  </a:lnTo>
                  <a:lnTo>
                    <a:pt x="42055" y="83145"/>
                  </a:lnTo>
                  <a:lnTo>
                    <a:pt x="42388" y="82979"/>
                  </a:lnTo>
                  <a:lnTo>
                    <a:pt x="42735" y="82773"/>
                  </a:lnTo>
                  <a:lnTo>
                    <a:pt x="43107" y="82542"/>
                  </a:lnTo>
                  <a:lnTo>
                    <a:pt x="43505" y="82273"/>
                  </a:lnTo>
                  <a:lnTo>
                    <a:pt x="43915" y="81978"/>
                  </a:lnTo>
                  <a:lnTo>
                    <a:pt x="44339" y="81657"/>
                  </a:lnTo>
                  <a:lnTo>
                    <a:pt x="44788" y="81298"/>
                  </a:lnTo>
                  <a:lnTo>
                    <a:pt x="45250" y="80925"/>
                  </a:lnTo>
                  <a:lnTo>
                    <a:pt x="45725" y="80515"/>
                  </a:lnTo>
                  <a:lnTo>
                    <a:pt x="46213" y="80091"/>
                  </a:lnTo>
                  <a:lnTo>
                    <a:pt x="47239" y="79167"/>
                  </a:lnTo>
                  <a:lnTo>
                    <a:pt x="47932" y="78513"/>
                  </a:lnTo>
                  <a:lnTo>
                    <a:pt x="48676" y="77768"/>
                  </a:lnTo>
                  <a:lnTo>
                    <a:pt x="49472" y="76947"/>
                  </a:lnTo>
                  <a:lnTo>
                    <a:pt x="50306" y="76049"/>
                  </a:lnTo>
                  <a:lnTo>
                    <a:pt x="51192" y="75086"/>
                  </a:lnTo>
                  <a:lnTo>
                    <a:pt x="52103" y="74060"/>
                  </a:lnTo>
                  <a:lnTo>
                    <a:pt x="53040" y="72995"/>
                  </a:lnTo>
                  <a:lnTo>
                    <a:pt x="54015" y="71865"/>
                  </a:lnTo>
                  <a:lnTo>
                    <a:pt x="54990" y="70710"/>
                  </a:lnTo>
                  <a:lnTo>
                    <a:pt x="55991" y="69517"/>
                  </a:lnTo>
                  <a:lnTo>
                    <a:pt x="58019" y="67079"/>
                  </a:lnTo>
                  <a:lnTo>
                    <a:pt x="60034" y="64602"/>
                  </a:lnTo>
                  <a:lnTo>
                    <a:pt x="62010" y="62138"/>
                  </a:lnTo>
                  <a:lnTo>
                    <a:pt x="63896" y="59751"/>
                  </a:lnTo>
                  <a:lnTo>
                    <a:pt x="65667" y="57492"/>
                  </a:lnTo>
                  <a:lnTo>
                    <a:pt x="67284" y="55426"/>
                  </a:lnTo>
                  <a:lnTo>
                    <a:pt x="68683" y="53617"/>
                  </a:lnTo>
                  <a:lnTo>
                    <a:pt x="70724" y="50947"/>
                  </a:lnTo>
                  <a:lnTo>
                    <a:pt x="71481" y="49959"/>
                  </a:lnTo>
                  <a:lnTo>
                    <a:pt x="71417" y="50755"/>
                  </a:lnTo>
                  <a:lnTo>
                    <a:pt x="71365" y="51679"/>
                  </a:lnTo>
                  <a:lnTo>
                    <a:pt x="71327" y="52706"/>
                  </a:lnTo>
                  <a:lnTo>
                    <a:pt x="71314" y="53822"/>
                  </a:lnTo>
                  <a:lnTo>
                    <a:pt x="71340" y="55028"/>
                  </a:lnTo>
                  <a:lnTo>
                    <a:pt x="71352" y="55644"/>
                  </a:lnTo>
                  <a:lnTo>
                    <a:pt x="71378" y="56286"/>
                  </a:lnTo>
                  <a:lnTo>
                    <a:pt x="71417" y="56941"/>
                  </a:lnTo>
                  <a:lnTo>
                    <a:pt x="71468" y="57595"/>
                  </a:lnTo>
                  <a:lnTo>
                    <a:pt x="71532" y="58275"/>
                  </a:lnTo>
                  <a:lnTo>
                    <a:pt x="71596" y="58942"/>
                  </a:lnTo>
                  <a:lnTo>
                    <a:pt x="71673" y="59635"/>
                  </a:lnTo>
                  <a:lnTo>
                    <a:pt x="71776" y="60316"/>
                  </a:lnTo>
                  <a:lnTo>
                    <a:pt x="71879" y="61009"/>
                  </a:lnTo>
                  <a:lnTo>
                    <a:pt x="71994" y="61702"/>
                  </a:lnTo>
                  <a:lnTo>
                    <a:pt x="72135" y="62395"/>
                  </a:lnTo>
                  <a:lnTo>
                    <a:pt x="72276" y="63075"/>
                  </a:lnTo>
                  <a:lnTo>
                    <a:pt x="72443" y="63755"/>
                  </a:lnTo>
                  <a:lnTo>
                    <a:pt x="72623" y="64435"/>
                  </a:lnTo>
                  <a:lnTo>
                    <a:pt x="72828" y="65089"/>
                  </a:lnTo>
                  <a:lnTo>
                    <a:pt x="73046" y="65757"/>
                  </a:lnTo>
                  <a:lnTo>
                    <a:pt x="73277" y="66398"/>
                  </a:lnTo>
                  <a:lnTo>
                    <a:pt x="73534" y="67027"/>
                  </a:lnTo>
                  <a:lnTo>
                    <a:pt x="73803" y="67630"/>
                  </a:lnTo>
                  <a:lnTo>
                    <a:pt x="74099" y="68234"/>
                  </a:lnTo>
                  <a:lnTo>
                    <a:pt x="74407" y="68811"/>
                  </a:lnTo>
                  <a:lnTo>
                    <a:pt x="74740" y="69363"/>
                  </a:lnTo>
                  <a:lnTo>
                    <a:pt x="75241" y="70184"/>
                  </a:lnTo>
                  <a:lnTo>
                    <a:pt x="75690" y="70993"/>
                  </a:lnTo>
                  <a:lnTo>
                    <a:pt x="75908" y="71378"/>
                  </a:lnTo>
                  <a:lnTo>
                    <a:pt x="76101" y="71775"/>
                  </a:lnTo>
                  <a:lnTo>
                    <a:pt x="76293" y="72160"/>
                  </a:lnTo>
                  <a:lnTo>
                    <a:pt x="76473" y="72545"/>
                  </a:lnTo>
                  <a:lnTo>
                    <a:pt x="76640" y="72918"/>
                  </a:lnTo>
                  <a:lnTo>
                    <a:pt x="76806" y="73290"/>
                  </a:lnTo>
                  <a:lnTo>
                    <a:pt x="76948" y="73662"/>
                  </a:lnTo>
                  <a:lnTo>
                    <a:pt x="77089" y="74034"/>
                  </a:lnTo>
                  <a:lnTo>
                    <a:pt x="77345" y="74766"/>
                  </a:lnTo>
                  <a:lnTo>
                    <a:pt x="77564" y="75497"/>
                  </a:lnTo>
                  <a:lnTo>
                    <a:pt x="77743" y="76203"/>
                  </a:lnTo>
                  <a:lnTo>
                    <a:pt x="77897" y="76921"/>
                  </a:lnTo>
                  <a:lnTo>
                    <a:pt x="78026" y="77627"/>
                  </a:lnTo>
                  <a:lnTo>
                    <a:pt x="78128" y="78333"/>
                  </a:lnTo>
                  <a:lnTo>
                    <a:pt x="78205" y="79039"/>
                  </a:lnTo>
                  <a:lnTo>
                    <a:pt x="78257" y="79758"/>
                  </a:lnTo>
                  <a:lnTo>
                    <a:pt x="78295" y="80463"/>
                  </a:lnTo>
                  <a:lnTo>
                    <a:pt x="78308" y="81182"/>
                  </a:lnTo>
                  <a:lnTo>
                    <a:pt x="78308" y="81914"/>
                  </a:lnTo>
                  <a:lnTo>
                    <a:pt x="78295" y="82645"/>
                  </a:lnTo>
                  <a:lnTo>
                    <a:pt x="78257" y="83389"/>
                  </a:lnTo>
                  <a:lnTo>
                    <a:pt x="78218" y="84159"/>
                  </a:lnTo>
                  <a:lnTo>
                    <a:pt x="78115" y="85725"/>
                  </a:lnTo>
                  <a:lnTo>
                    <a:pt x="78000" y="87368"/>
                  </a:lnTo>
                  <a:lnTo>
                    <a:pt x="77884" y="89087"/>
                  </a:lnTo>
                  <a:lnTo>
                    <a:pt x="77820" y="89998"/>
                  </a:lnTo>
                  <a:lnTo>
                    <a:pt x="77769" y="90922"/>
                  </a:lnTo>
                  <a:lnTo>
                    <a:pt x="77730" y="91885"/>
                  </a:lnTo>
                  <a:lnTo>
                    <a:pt x="77692" y="92873"/>
                  </a:lnTo>
                  <a:lnTo>
                    <a:pt x="77666" y="93887"/>
                  </a:lnTo>
                  <a:lnTo>
                    <a:pt x="77666" y="94939"/>
                  </a:lnTo>
                  <a:lnTo>
                    <a:pt x="109364" y="94939"/>
                  </a:lnTo>
                  <a:lnTo>
                    <a:pt x="109364" y="40078"/>
                  </a:lnTo>
                  <a:lnTo>
                    <a:pt x="106361" y="34701"/>
                  </a:lnTo>
                  <a:lnTo>
                    <a:pt x="8699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58" name="Footer Placeholder 2">
            <a:extLst>
              <a:ext uri="{FF2B5EF4-FFF2-40B4-BE49-F238E27FC236}">
                <a16:creationId xmlns:a16="http://schemas.microsoft.com/office/drawing/2014/main" id="{93ACA836-27D6-5094-9CBB-4CA0AFADA000}"/>
              </a:ext>
            </a:extLst>
          </p:cNvPr>
          <p:cNvSpPr>
            <a:spLocks noGrp="1"/>
          </p:cNvSpPr>
          <p:nvPr>
            <p:ph type="ftr" sz="quarter" idx="11"/>
          </p:nvPr>
        </p:nvSpPr>
        <p:spPr>
          <a:xfrm>
            <a:off x="374920" y="6112019"/>
            <a:ext cx="8848593"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59" name="Google Shape;97;p2">
            <a:extLst>
              <a:ext uri="{FF2B5EF4-FFF2-40B4-BE49-F238E27FC236}">
                <a16:creationId xmlns:a16="http://schemas.microsoft.com/office/drawing/2014/main" id="{F60C2710-CA92-BA89-3FB0-EC29A71220BC}"/>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lt1"/>
                </a:solidFill>
                <a:latin typeface="Century Gothic" panose="020B0502020202020204" pitchFamily="34" charset="0"/>
                <a:ea typeface="Calibri"/>
                <a:cs typeface="Calibri"/>
                <a:sym typeface="Calibri"/>
              </a:rPr>
              <a:t>WHAT IS BORROWING?</a:t>
            </a:r>
            <a:endParaRPr sz="3200" dirty="0">
              <a:solidFill>
                <a:schemeClr val="lt1"/>
              </a:solidFill>
              <a:latin typeface="Century Gothic" panose="020B0502020202020204" pitchFamily="34" charset="0"/>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0"/>
        <p:cNvGrpSpPr/>
        <p:nvPr/>
      </p:nvGrpSpPr>
      <p:grpSpPr>
        <a:xfrm>
          <a:off x="0" y="0"/>
          <a:ext cx="0" cy="0"/>
          <a:chOff x="0" y="0"/>
          <a:chExt cx="0" cy="0"/>
        </a:xfrm>
      </p:grpSpPr>
      <p:sp useBgFill="1">
        <p:nvSpPr>
          <p:cNvPr id="179" name="Rectangle 178">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1" name="Freeform: Shape 180">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3" name="Arc 182">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extfeld 1">
            <a:extLst>
              <a:ext uri="{FF2B5EF4-FFF2-40B4-BE49-F238E27FC236}">
                <a16:creationId xmlns:a16="http://schemas.microsoft.com/office/drawing/2014/main" id="{F3689195-D758-82A9-2BAD-6DB67E6B8C51}"/>
              </a:ext>
            </a:extLst>
          </p:cNvPr>
          <p:cNvSpPr txBox="1"/>
          <p:nvPr/>
        </p:nvSpPr>
        <p:spPr>
          <a:xfrm>
            <a:off x="261167" y="2051117"/>
            <a:ext cx="6987104" cy="4192520"/>
          </a:xfrm>
          <a:prstGeom prst="rect">
            <a:avLst/>
          </a:prstGeom>
        </p:spPr>
        <p:txBody>
          <a:bodyPr vert="horz" lIns="91440" tIns="45720" rIns="91440" bIns="45720" rtlCol="0">
            <a:normAutofit/>
          </a:bodyPr>
          <a:lstStyle/>
          <a:p>
            <a:pPr>
              <a:lnSpc>
                <a:spcPct val="90000"/>
              </a:lnSpc>
              <a:spcAft>
                <a:spcPts val="600"/>
              </a:spcAft>
            </a:pPr>
            <a:endParaRPr lang="en-US" sz="2000" kern="1200" dirty="0">
              <a:solidFill>
                <a:schemeClr val="tx1"/>
              </a:solidFill>
              <a:latin typeface="Century Gothic" panose="020B0502020202020204" pitchFamily="34" charset="0"/>
              <a:ea typeface="+mn-ea"/>
              <a:cs typeface="Calibri" panose="020F0502020204030204" pitchFamily="34" charset="0"/>
            </a:endParaRPr>
          </a:p>
          <a:p>
            <a:pPr>
              <a:lnSpc>
                <a:spcPct val="90000"/>
              </a:lnSpc>
              <a:spcAft>
                <a:spcPts val="600"/>
              </a:spcAft>
            </a:pPr>
            <a:endParaRPr lang="en-US" sz="2000" kern="1200" dirty="0">
              <a:solidFill>
                <a:schemeClr val="tx1"/>
              </a:solidFill>
              <a:latin typeface="Century Gothic" panose="020B0502020202020204" pitchFamily="34" charset="0"/>
              <a:ea typeface="+mn-ea"/>
              <a:cs typeface="Calibri" panose="020F0502020204030204" pitchFamily="34" charset="0"/>
            </a:endParaRPr>
          </a:p>
          <a:p>
            <a:pPr>
              <a:lnSpc>
                <a:spcPct val="90000"/>
              </a:lnSpc>
              <a:spcAft>
                <a:spcPts val="600"/>
              </a:spcAft>
            </a:pPr>
            <a:endParaRPr lang="en-US" sz="2000" kern="1200" dirty="0">
              <a:solidFill>
                <a:schemeClr val="tx1"/>
              </a:solidFill>
              <a:latin typeface="Century Gothic" panose="020B0502020202020204" pitchFamily="34" charset="0"/>
              <a:ea typeface="+mn-ea"/>
              <a:cs typeface="Calibri" panose="020F0502020204030204" pitchFamily="34" charset="0"/>
            </a:endParaRPr>
          </a:p>
          <a:p>
            <a:pPr algn="ctr">
              <a:lnSpc>
                <a:spcPct val="90000"/>
              </a:lnSpc>
              <a:spcAft>
                <a:spcPts val="600"/>
              </a:spcAft>
            </a:pPr>
            <a:endParaRPr lang="en-US" sz="2000" kern="1200" dirty="0">
              <a:solidFill>
                <a:schemeClr val="tx1"/>
              </a:solidFill>
              <a:latin typeface="Century Gothic" panose="020B0502020202020204" pitchFamily="34" charset="0"/>
              <a:ea typeface="+mn-ea"/>
              <a:cs typeface="Calibri" panose="020F0502020204030204" pitchFamily="34" charset="0"/>
            </a:endParaRPr>
          </a:p>
          <a:p>
            <a:pPr algn="ctr">
              <a:lnSpc>
                <a:spcPct val="90000"/>
              </a:lnSpc>
              <a:spcAft>
                <a:spcPts val="600"/>
              </a:spcAft>
            </a:pPr>
            <a:r>
              <a:rPr lang="en-US" sz="2000" kern="1200" dirty="0">
                <a:solidFill>
                  <a:schemeClr val="tx1"/>
                </a:solidFill>
                <a:latin typeface="Century Gothic" panose="020B0502020202020204" pitchFamily="34" charset="0"/>
                <a:ea typeface="+mn-ea"/>
                <a:cs typeface="Calibri" panose="020F0502020204030204" pitchFamily="34" charset="0"/>
              </a:rPr>
              <a:t>      Importance of Borrowing</a:t>
            </a:r>
          </a:p>
          <a:p>
            <a:pPr>
              <a:lnSpc>
                <a:spcPct val="90000"/>
              </a:lnSpc>
              <a:spcAft>
                <a:spcPts val="600"/>
              </a:spcAft>
            </a:pPr>
            <a:endParaRPr lang="en-US" sz="2000" kern="1200" dirty="0">
              <a:solidFill>
                <a:schemeClr val="tx1"/>
              </a:solidFill>
              <a:latin typeface="Century Gothic" panose="020B0502020202020204" pitchFamily="34" charset="0"/>
              <a:ea typeface="+mn-ea"/>
              <a:cs typeface="Calibri" panose="020F0502020204030204" pitchFamily="34" charset="0"/>
            </a:endParaRPr>
          </a:p>
          <a:p>
            <a:pPr indent="-228600">
              <a:lnSpc>
                <a:spcPct val="90000"/>
              </a:lnSpc>
              <a:spcAft>
                <a:spcPts val="600"/>
              </a:spcAft>
              <a:buFont typeface="Arial" panose="020B0604020202020204" pitchFamily="34" charset="0"/>
              <a:buChar char="•"/>
            </a:pPr>
            <a:endParaRPr lang="en-US" sz="2000" kern="1200" dirty="0">
              <a:solidFill>
                <a:schemeClr val="tx1"/>
              </a:solidFill>
              <a:latin typeface="Century Gothic" panose="020B0502020202020204" pitchFamily="34" charset="0"/>
              <a:ea typeface="+mn-ea"/>
              <a:cs typeface="+mn-cs"/>
            </a:endParaRPr>
          </a:p>
        </p:txBody>
      </p:sp>
      <p:sp>
        <p:nvSpPr>
          <p:cNvPr id="172" name="Google Shape;172;p3"/>
          <p:cNvSpPr/>
          <p:nvPr/>
        </p:nvSpPr>
        <p:spPr>
          <a:xfrm rot="-5400000">
            <a:off x="5481638" y="188346"/>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174" name="Google Shape;174;p3"/>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 name="Google Shape;175;p3">
            <a:extLst>
              <a:ext uri="{FF2B5EF4-FFF2-40B4-BE49-F238E27FC236}">
                <a16:creationId xmlns:a16="http://schemas.microsoft.com/office/drawing/2014/main" id="{0476A274-988B-BB35-0763-647D874F339F}"/>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pic>
        <p:nvPicPr>
          <p:cNvPr id="11" name="Picture 10" descr="Graphical user interface, text&#10;&#10;Description automatically generated">
            <a:extLst>
              <a:ext uri="{FF2B5EF4-FFF2-40B4-BE49-F238E27FC236}">
                <a16:creationId xmlns:a16="http://schemas.microsoft.com/office/drawing/2014/main" id="{3B92254E-6236-21E5-0B1D-4DFB8B4545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sp>
        <p:nvSpPr>
          <p:cNvPr id="58" name="Footer Placeholder 2">
            <a:extLst>
              <a:ext uri="{FF2B5EF4-FFF2-40B4-BE49-F238E27FC236}">
                <a16:creationId xmlns:a16="http://schemas.microsoft.com/office/drawing/2014/main" id="{93ACA836-27D6-5094-9CBB-4CA0AFADA000}"/>
              </a:ext>
            </a:extLst>
          </p:cNvPr>
          <p:cNvSpPr>
            <a:spLocks noGrp="1"/>
          </p:cNvSpPr>
          <p:nvPr>
            <p:ph type="ftr" sz="quarter" idx="11"/>
          </p:nvPr>
        </p:nvSpPr>
        <p:spPr>
          <a:xfrm>
            <a:off x="374920" y="6112019"/>
            <a:ext cx="8848593"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59" name="Google Shape;97;p2">
            <a:extLst>
              <a:ext uri="{FF2B5EF4-FFF2-40B4-BE49-F238E27FC236}">
                <a16:creationId xmlns:a16="http://schemas.microsoft.com/office/drawing/2014/main" id="{F60C2710-CA92-BA89-3FB0-EC29A71220BC}"/>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lt1"/>
                </a:solidFill>
                <a:latin typeface="Century Gothic" panose="020B0502020202020204" pitchFamily="34" charset="0"/>
                <a:ea typeface="Calibri"/>
                <a:cs typeface="Calibri"/>
                <a:sym typeface="Calibri"/>
              </a:rPr>
              <a:t>WHY DO PEOPLE BORROW?</a:t>
            </a:r>
            <a:endParaRPr sz="3200" dirty="0">
              <a:solidFill>
                <a:schemeClr val="lt1"/>
              </a:solidFill>
              <a:latin typeface="Century Gothic" panose="020B0502020202020204" pitchFamily="34" charset="0"/>
              <a:ea typeface="Calibri"/>
              <a:cs typeface="Calibri"/>
              <a:sym typeface="Calibri"/>
            </a:endParaRPr>
          </a:p>
        </p:txBody>
      </p:sp>
      <p:pic>
        <p:nvPicPr>
          <p:cNvPr id="57" name="Grafik 56">
            <a:extLst>
              <a:ext uri="{FF2B5EF4-FFF2-40B4-BE49-F238E27FC236}">
                <a16:creationId xmlns:a16="http://schemas.microsoft.com/office/drawing/2014/main" id="{CC4D2E46-29A0-0F5C-934D-E3AD6ABEDC7E}"/>
              </a:ext>
            </a:extLst>
          </p:cNvPr>
          <p:cNvPicPr>
            <a:picLocks noChangeAspect="1"/>
          </p:cNvPicPr>
          <p:nvPr/>
        </p:nvPicPr>
        <p:blipFill>
          <a:blip r:embed="rId5">
            <a:extLst>
              <a:ext uri="{96DAC541-7B7A-43D3-8B79-37D633B846F1}">
                <asvg:svgBlip xmlns:asvg="http://schemas.microsoft.com/office/drawing/2016/SVG/main" r:embed="rId6"/>
              </a:ext>
              <a:ext uri="{837473B0-CC2E-450A-ABE3-18F120FF3D39}">
                <a1611:picAttrSrcUrl xmlns:a1611="http://schemas.microsoft.com/office/drawing/2016/11/main" r:id="rId7"/>
              </a:ext>
            </a:extLst>
          </a:blip>
          <a:stretch>
            <a:fillRect/>
          </a:stretch>
        </p:blipFill>
        <p:spPr>
          <a:xfrm>
            <a:off x="7509438" y="2295331"/>
            <a:ext cx="3176496" cy="2337246"/>
          </a:xfrm>
          <a:prstGeom prst="rect">
            <a:avLst/>
          </a:prstGeom>
        </p:spPr>
      </p:pic>
    </p:spTree>
    <p:extLst>
      <p:ext uri="{BB962C8B-B14F-4D97-AF65-F5344CB8AC3E}">
        <p14:creationId xmlns:p14="http://schemas.microsoft.com/office/powerpoint/2010/main" val="2238484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5"/>
        <p:cNvGrpSpPr/>
        <p:nvPr/>
      </p:nvGrpSpPr>
      <p:grpSpPr>
        <a:xfrm>
          <a:off x="0" y="0"/>
          <a:ext cx="0" cy="0"/>
          <a:chOff x="0" y="0"/>
          <a:chExt cx="0" cy="0"/>
        </a:xfrm>
      </p:grpSpPr>
      <p:grpSp>
        <p:nvGrpSpPr>
          <p:cNvPr id="253" name="Group 252">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54" name="Rectangle 253">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F1470231-58AF-954F-B8BF-45E2BA133EFA}"/>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D44B397E-F244-4E0E-AD69-B44D64A6FF58}"/>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bg1"/>
                </a:solidFill>
                <a:latin typeface="Century Gothic" panose="020B0502020202020204" pitchFamily="34" charset="0"/>
                <a:ea typeface="Calibri"/>
                <a:cs typeface="Calibri" panose="020F0502020204030204" pitchFamily="34" charset="0"/>
                <a:sym typeface="Calibri"/>
              </a:rPr>
              <a:t>CONSIDERATIONS BEFORE BORROWING</a:t>
            </a:r>
            <a:endParaRPr sz="3200" dirty="0">
              <a:solidFill>
                <a:schemeClr val="bg1"/>
              </a:solidFill>
              <a:latin typeface="Century Gothic" panose="020B0502020202020204" pitchFamily="34" charset="0"/>
              <a:ea typeface="Calibri"/>
              <a:cs typeface="Calibri" panose="020F0502020204030204" pitchFamily="34" charset="0"/>
              <a:sym typeface="Calibri"/>
            </a:endParaRPr>
          </a:p>
        </p:txBody>
      </p:sp>
      <p:graphicFrame>
        <p:nvGraphicFramePr>
          <p:cNvPr id="9" name="Diagramm 8">
            <a:extLst>
              <a:ext uri="{FF2B5EF4-FFF2-40B4-BE49-F238E27FC236}">
                <a16:creationId xmlns:a16="http://schemas.microsoft.com/office/drawing/2014/main" id="{D12ED656-5996-78E5-D837-DDC70166A594}"/>
              </a:ext>
            </a:extLst>
          </p:cNvPr>
          <p:cNvGraphicFramePr/>
          <p:nvPr>
            <p:extLst>
              <p:ext uri="{D42A27DB-BD31-4B8C-83A1-F6EECF244321}">
                <p14:modId xmlns:p14="http://schemas.microsoft.com/office/powerpoint/2010/main" val="3518113122"/>
              </p:ext>
            </p:extLst>
          </p:nvPr>
        </p:nvGraphicFramePr>
        <p:xfrm>
          <a:off x="592145" y="1063346"/>
          <a:ext cx="11355652" cy="47692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1" name="Textfeld 60">
            <a:extLst>
              <a:ext uri="{FF2B5EF4-FFF2-40B4-BE49-F238E27FC236}">
                <a16:creationId xmlns:a16="http://schemas.microsoft.com/office/drawing/2014/main" id="{C7D26D70-1BFE-6A30-8F73-81C0207DB94A}"/>
              </a:ext>
            </a:extLst>
          </p:cNvPr>
          <p:cNvSpPr txBox="1"/>
          <p:nvPr/>
        </p:nvSpPr>
        <p:spPr>
          <a:xfrm>
            <a:off x="5322440" y="3229420"/>
            <a:ext cx="2107095" cy="649883"/>
          </a:xfrm>
          <a:prstGeom prst="rect">
            <a:avLst/>
          </a:prstGeom>
        </p:spPr>
        <p:txBody>
          <a:bodyPr vert="horz" lIns="91440" tIns="45720" rIns="91440" bIns="45720" rtlCol="0">
            <a:normAutofit/>
          </a:bodyPr>
          <a:lstStyle/>
          <a:p>
            <a:pPr algn="ctr">
              <a:lnSpc>
                <a:spcPct val="90000"/>
              </a:lnSpc>
              <a:spcAft>
                <a:spcPts val="600"/>
              </a:spcAft>
            </a:pPr>
            <a:r>
              <a:rPr lang="en-US" sz="1800" kern="1200" dirty="0">
                <a:solidFill>
                  <a:schemeClr val="tx1"/>
                </a:solidFill>
                <a:latin typeface="Century Gothic" panose="020B0502020202020204" pitchFamily="34" charset="0"/>
                <a:ea typeface="+mn-ea"/>
                <a:cs typeface="+mn-cs"/>
              </a:rPr>
              <a:t>BASIC TERMINOLOGY</a:t>
            </a:r>
          </a:p>
        </p:txBody>
      </p:sp>
    </p:spTree>
    <p:extLst>
      <p:ext uri="{BB962C8B-B14F-4D97-AF65-F5344CB8AC3E}">
        <p14:creationId xmlns:p14="http://schemas.microsoft.com/office/powerpoint/2010/main" val="3666549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0"/>
        <p:cNvGrpSpPr/>
        <p:nvPr/>
      </p:nvGrpSpPr>
      <p:grpSpPr>
        <a:xfrm>
          <a:off x="0" y="0"/>
          <a:ext cx="0" cy="0"/>
          <a:chOff x="0" y="0"/>
          <a:chExt cx="0" cy="0"/>
        </a:xfrm>
      </p:grpSpPr>
      <p:sp useBgFill="1">
        <p:nvSpPr>
          <p:cNvPr id="179" name="Rectangle 178">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1" name="Freeform: Shape 180">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3" name="Arc 182">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extfeld 1">
            <a:extLst>
              <a:ext uri="{FF2B5EF4-FFF2-40B4-BE49-F238E27FC236}">
                <a16:creationId xmlns:a16="http://schemas.microsoft.com/office/drawing/2014/main" id="{F3689195-D758-82A9-2BAD-6DB67E6B8C51}"/>
              </a:ext>
            </a:extLst>
          </p:cNvPr>
          <p:cNvSpPr txBox="1"/>
          <p:nvPr/>
        </p:nvSpPr>
        <p:spPr>
          <a:xfrm>
            <a:off x="5877211" y="2967960"/>
            <a:ext cx="5767696" cy="4192520"/>
          </a:xfrm>
          <a:prstGeom prst="rect">
            <a:avLst/>
          </a:prstGeom>
        </p:spPr>
        <p:txBody>
          <a:bodyPr vert="horz" lIns="91440" tIns="45720" rIns="91440" bIns="45720" rtlCol="0">
            <a:normAutofit/>
          </a:bodyPr>
          <a:lstStyle/>
          <a:p>
            <a:pPr>
              <a:lnSpc>
                <a:spcPct val="90000"/>
              </a:lnSpc>
              <a:spcAft>
                <a:spcPts val="600"/>
              </a:spcAft>
            </a:pPr>
            <a:r>
              <a:rPr lang="en-US" sz="20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Before borrowing, what should I think about?</a:t>
            </a:r>
          </a:p>
        </p:txBody>
      </p:sp>
      <p:sp>
        <p:nvSpPr>
          <p:cNvPr id="172" name="Google Shape;172;p3"/>
          <p:cNvSpPr/>
          <p:nvPr/>
        </p:nvSpPr>
        <p:spPr>
          <a:xfrm rot="-5400000">
            <a:off x="5481638" y="188346"/>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174" name="Google Shape;174;p3"/>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 name="Google Shape;175;p3">
            <a:extLst>
              <a:ext uri="{FF2B5EF4-FFF2-40B4-BE49-F238E27FC236}">
                <a16:creationId xmlns:a16="http://schemas.microsoft.com/office/drawing/2014/main" id="{0476A274-988B-BB35-0763-647D874F339F}"/>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pic>
        <p:nvPicPr>
          <p:cNvPr id="11" name="Picture 10" descr="Graphical user interface, text&#10;&#10;Description automatically generated">
            <a:extLst>
              <a:ext uri="{FF2B5EF4-FFF2-40B4-BE49-F238E27FC236}">
                <a16:creationId xmlns:a16="http://schemas.microsoft.com/office/drawing/2014/main" id="{3B92254E-6236-21E5-0B1D-4DFB8B4545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sp>
        <p:nvSpPr>
          <p:cNvPr id="58" name="Footer Placeholder 2">
            <a:extLst>
              <a:ext uri="{FF2B5EF4-FFF2-40B4-BE49-F238E27FC236}">
                <a16:creationId xmlns:a16="http://schemas.microsoft.com/office/drawing/2014/main" id="{93ACA836-27D6-5094-9CBB-4CA0AFADA000}"/>
              </a:ext>
            </a:extLst>
          </p:cNvPr>
          <p:cNvSpPr>
            <a:spLocks noGrp="1"/>
          </p:cNvSpPr>
          <p:nvPr>
            <p:ph type="ftr" sz="quarter" idx="11"/>
          </p:nvPr>
        </p:nvSpPr>
        <p:spPr>
          <a:xfrm>
            <a:off x="374920" y="6112019"/>
            <a:ext cx="8848593"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59" name="Google Shape;97;p2">
            <a:extLst>
              <a:ext uri="{FF2B5EF4-FFF2-40B4-BE49-F238E27FC236}">
                <a16:creationId xmlns:a16="http://schemas.microsoft.com/office/drawing/2014/main" id="{F60C2710-CA92-BA89-3FB0-EC29A71220BC}"/>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lt1"/>
                </a:solidFill>
                <a:latin typeface="Century Gothic" panose="020B0502020202020204" pitchFamily="34" charset="0"/>
                <a:ea typeface="Calibri"/>
                <a:cs typeface="Calibri"/>
                <a:sym typeface="Calibri"/>
              </a:rPr>
              <a:t>CONSIDERATIONS BEFORE BORROWING</a:t>
            </a:r>
            <a:endParaRPr sz="3200" dirty="0">
              <a:solidFill>
                <a:schemeClr val="lt1"/>
              </a:solidFill>
              <a:latin typeface="Century Gothic" panose="020B0502020202020204" pitchFamily="34" charset="0"/>
              <a:ea typeface="Calibri"/>
              <a:cs typeface="Calibri"/>
              <a:sym typeface="Calibri"/>
            </a:endParaRPr>
          </a:p>
        </p:txBody>
      </p:sp>
      <p:pic>
        <p:nvPicPr>
          <p:cNvPr id="10" name="Grafik 9">
            <a:extLst>
              <a:ext uri="{FF2B5EF4-FFF2-40B4-BE49-F238E27FC236}">
                <a16:creationId xmlns:a16="http://schemas.microsoft.com/office/drawing/2014/main" id="{B6B78525-5977-7C5D-79E9-ED67F54CC69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242929" y="1886275"/>
            <a:ext cx="4087190" cy="3177945"/>
          </a:xfrm>
          <a:prstGeom prst="rect">
            <a:avLst/>
          </a:prstGeom>
        </p:spPr>
      </p:pic>
    </p:spTree>
    <p:extLst>
      <p:ext uri="{BB962C8B-B14F-4D97-AF65-F5344CB8AC3E}">
        <p14:creationId xmlns:p14="http://schemas.microsoft.com/office/powerpoint/2010/main" val="1746986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5"/>
        <p:cNvGrpSpPr/>
        <p:nvPr/>
      </p:nvGrpSpPr>
      <p:grpSpPr>
        <a:xfrm>
          <a:off x="0" y="0"/>
          <a:ext cx="0" cy="0"/>
          <a:chOff x="0" y="0"/>
          <a:chExt cx="0" cy="0"/>
        </a:xfrm>
      </p:grpSpPr>
      <p:grpSp>
        <p:nvGrpSpPr>
          <p:cNvPr id="253" name="Group 252">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54" name="Rectangle 253">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1" name="Footer Placeholder 2">
            <a:extLst>
              <a:ext uri="{FF2B5EF4-FFF2-40B4-BE49-F238E27FC236}">
                <a16:creationId xmlns:a16="http://schemas.microsoft.com/office/drawing/2014/main" id="{F1470231-58AF-954F-B8BF-45E2BA133EFA}"/>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D44B397E-F244-4E0E-AD69-B44D64A6FF58}"/>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bg1"/>
                </a:solidFill>
                <a:latin typeface="Century Gothic" panose="020B0502020202020204" pitchFamily="34" charset="0"/>
                <a:ea typeface="Calibri"/>
                <a:cs typeface="Calibri" panose="020F0502020204030204" pitchFamily="34" charset="0"/>
                <a:sym typeface="Calibri"/>
              </a:rPr>
              <a:t>DIFFERENTIATION IN LOAN DURATION </a:t>
            </a:r>
            <a:endParaRPr sz="3200" dirty="0">
              <a:solidFill>
                <a:schemeClr val="bg1"/>
              </a:solidFill>
              <a:latin typeface="Century Gothic" panose="020B0502020202020204" pitchFamily="34" charset="0"/>
              <a:ea typeface="Calibri"/>
              <a:cs typeface="Calibri" panose="020F0502020204030204" pitchFamily="34" charset="0"/>
              <a:sym typeface="Calibri"/>
            </a:endParaRPr>
          </a:p>
        </p:txBody>
      </p:sp>
      <p:sp>
        <p:nvSpPr>
          <p:cNvPr id="9" name="Textfeld 8">
            <a:extLst>
              <a:ext uri="{FF2B5EF4-FFF2-40B4-BE49-F238E27FC236}">
                <a16:creationId xmlns:a16="http://schemas.microsoft.com/office/drawing/2014/main" id="{1D7650F2-2C26-6A73-5051-210EF6954B9C}"/>
              </a:ext>
            </a:extLst>
          </p:cNvPr>
          <p:cNvSpPr txBox="1"/>
          <p:nvPr/>
        </p:nvSpPr>
        <p:spPr>
          <a:xfrm>
            <a:off x="335345" y="1912011"/>
            <a:ext cx="10975079" cy="2554545"/>
          </a:xfrm>
          <a:prstGeom prst="rect">
            <a:avLst/>
          </a:prstGeom>
          <a:noFill/>
        </p:spPr>
        <p:txBody>
          <a:bodyPr wrap="square" rtlCol="0">
            <a:spAutoFit/>
          </a:bodyPr>
          <a:lstStyle/>
          <a:p>
            <a:r>
              <a:rPr lang="en-US" sz="2000" dirty="0">
                <a:latin typeface="Century Gothic" panose="020B0502020202020204" pitchFamily="34" charset="0"/>
                <a:cs typeface="Calibri" panose="020F0502020204030204" pitchFamily="34" charset="0"/>
              </a:rPr>
              <a:t>Short-term Loans =&gt; Up to 1 year</a:t>
            </a:r>
          </a:p>
          <a:p>
            <a:r>
              <a:rPr lang="en-US" sz="2000" dirty="0">
                <a:latin typeface="Century Gothic" panose="020B0502020202020204" pitchFamily="34" charset="0"/>
                <a:cs typeface="Calibri" panose="020F0502020204030204" pitchFamily="34" charset="0"/>
              </a:rPr>
              <a:t>Medium-term Loans =&gt; 1 to 5 years</a:t>
            </a:r>
          </a:p>
          <a:p>
            <a:r>
              <a:rPr lang="en-US" sz="2000" dirty="0">
                <a:latin typeface="Century Gothic" panose="020B0502020202020204" pitchFamily="34" charset="0"/>
                <a:cs typeface="Calibri" panose="020F0502020204030204" pitchFamily="34" charset="0"/>
              </a:rPr>
              <a:t>Long-term Loans =&gt; Over 5 years</a:t>
            </a:r>
          </a:p>
          <a:p>
            <a:endParaRPr lang="en-US" sz="2000" dirty="0">
              <a:latin typeface="Century Gothic" panose="020B0502020202020204" pitchFamily="34" charset="0"/>
              <a:cs typeface="Calibri" panose="020F0502020204030204" pitchFamily="34" charset="0"/>
            </a:endParaRPr>
          </a:p>
          <a:p>
            <a:r>
              <a:rPr lang="en-US" sz="2000" dirty="0">
                <a:latin typeface="Century Gothic" panose="020B0502020202020204" pitchFamily="34" charset="0"/>
                <a:cs typeface="Calibri" panose="020F0502020204030204" pitchFamily="34" charset="0"/>
              </a:rPr>
              <a:t>Principle of Maturity Matching:</a:t>
            </a:r>
          </a:p>
          <a:p>
            <a:r>
              <a:rPr lang="en-US" sz="2000" dirty="0">
                <a:latin typeface="Century Gothic" panose="020B0502020202020204" pitchFamily="34" charset="0"/>
                <a:cs typeface="Calibri" panose="020F0502020204030204" pitchFamily="34" charset="0"/>
              </a:rPr>
              <a:t>The duration of financing aligns with the lifespan of the financed asset.</a:t>
            </a:r>
            <a:endParaRPr lang="de-DE" sz="2000" dirty="0">
              <a:latin typeface="Century Gothic" panose="020B0502020202020204" pitchFamily="34" charset="0"/>
              <a:cs typeface="Calibri" panose="020F0502020204030204" pitchFamily="34" charset="0"/>
            </a:endParaRPr>
          </a:p>
          <a:p>
            <a:endParaRPr lang="de-DE" sz="2000" dirty="0">
              <a:latin typeface="Century Gothic" panose="020B0502020202020204" pitchFamily="34" charset="0"/>
              <a:cs typeface="Calibri" panose="020F0502020204030204" pitchFamily="34" charset="0"/>
            </a:endParaRPr>
          </a:p>
          <a:p>
            <a:endParaRPr lang="de-AT" sz="2000" dirty="0">
              <a:latin typeface="Century Gothic" panose="020B0502020202020204" pitchFamily="34" charset="0"/>
            </a:endParaRPr>
          </a:p>
        </p:txBody>
      </p:sp>
    </p:spTree>
    <p:extLst>
      <p:ext uri="{BB962C8B-B14F-4D97-AF65-F5344CB8AC3E}">
        <p14:creationId xmlns:p14="http://schemas.microsoft.com/office/powerpoint/2010/main" val="64140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5"/>
        <p:cNvGrpSpPr/>
        <p:nvPr/>
      </p:nvGrpSpPr>
      <p:grpSpPr>
        <a:xfrm>
          <a:off x="0" y="0"/>
          <a:ext cx="0" cy="0"/>
          <a:chOff x="0" y="0"/>
          <a:chExt cx="0" cy="0"/>
        </a:xfrm>
      </p:grpSpPr>
      <p:sp>
        <p:nvSpPr>
          <p:cNvPr id="2" name="Textfeld 1">
            <a:extLst>
              <a:ext uri="{FF2B5EF4-FFF2-40B4-BE49-F238E27FC236}">
                <a16:creationId xmlns:a16="http://schemas.microsoft.com/office/drawing/2014/main" id="{BCC52593-9778-DAF9-BBAA-45F8CEF9D4C6}"/>
              </a:ext>
            </a:extLst>
          </p:cNvPr>
          <p:cNvSpPr txBox="1"/>
          <p:nvPr/>
        </p:nvSpPr>
        <p:spPr>
          <a:xfrm>
            <a:off x="588567" y="2322400"/>
            <a:ext cx="5321543" cy="3447832"/>
          </a:xfrm>
          <a:prstGeom prst="rect">
            <a:avLst/>
          </a:prstGeom>
        </p:spPr>
        <p:txBody>
          <a:bodyPr vert="horz" lIns="91440" tIns="45720" rIns="91440" bIns="45720" rtlCol="0" anchor="t">
            <a:normAutofit/>
          </a:bodyPr>
          <a:lstStyle/>
          <a:p>
            <a:pPr marL="342900" lvl="0" indent="-342900" algn="just">
              <a:buClr>
                <a:srgbClr val="000000"/>
              </a:buClr>
              <a:buSzPts val="1200"/>
              <a:buFont typeface="Century Gothic" panose="020B0502020202020204" pitchFamily="34" charset="0"/>
              <a:buChar char="-"/>
            </a:pPr>
            <a:r>
              <a:rPr lang="en-US" sz="24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Fixed Rate / Variable Rate</a:t>
            </a:r>
          </a:p>
          <a:p>
            <a:pPr marL="342900" lvl="0" indent="-342900" algn="just">
              <a:buClr>
                <a:srgbClr val="000000"/>
              </a:buClr>
              <a:buSzPts val="1200"/>
              <a:buFont typeface="Century Gothic" panose="020B0502020202020204" pitchFamily="34" charset="0"/>
              <a:buChar char="-"/>
            </a:pPr>
            <a:r>
              <a:rPr lang="en-US" sz="2400" dirty="0">
                <a:latin typeface="Century Gothic" panose="020B0502020202020204" pitchFamily="34" charset="0"/>
                <a:ea typeface="Calibri" panose="020F0502020204030204" pitchFamily="34" charset="0"/>
                <a:cs typeface="Calibri" panose="020F0502020204030204" pitchFamily="34" charset="0"/>
              </a:rPr>
              <a:t>Credit Processing Fee </a:t>
            </a:r>
          </a:p>
          <a:p>
            <a:pPr marL="342900" lvl="0" indent="-342900" algn="just">
              <a:buClr>
                <a:srgbClr val="000000"/>
              </a:buClr>
              <a:buSzPts val="1200"/>
              <a:buFont typeface="Century Gothic" panose="020B0502020202020204" pitchFamily="34" charset="0"/>
              <a:buChar char="-"/>
            </a:pPr>
            <a:r>
              <a:rPr lang="en-US" sz="24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Annual Percentage Rate (APR) </a:t>
            </a:r>
          </a:p>
        </p:txBody>
      </p:sp>
      <p:grpSp>
        <p:nvGrpSpPr>
          <p:cNvPr id="253" name="Group 252">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54" name="Rectangle 253">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grpSp>
        <p:nvGrpSpPr>
          <p:cNvPr id="4" name="Group 3">
            <a:extLst>
              <a:ext uri="{FF2B5EF4-FFF2-40B4-BE49-F238E27FC236}">
                <a16:creationId xmlns:a16="http://schemas.microsoft.com/office/drawing/2014/main" id="{CE1F1FFE-1732-C91E-5199-DAAB64438154}"/>
              </a:ext>
            </a:extLst>
          </p:cNvPr>
          <p:cNvGrpSpPr/>
          <p:nvPr/>
        </p:nvGrpSpPr>
        <p:grpSpPr>
          <a:xfrm>
            <a:off x="6478331" y="1433752"/>
            <a:ext cx="4936721" cy="4397318"/>
            <a:chOff x="9982898" y="274495"/>
            <a:chExt cx="1566075" cy="1436576"/>
          </a:xfrm>
        </p:grpSpPr>
        <p:grpSp>
          <p:nvGrpSpPr>
            <p:cNvPr id="202" name="Google Shape;202;p4"/>
            <p:cNvGrpSpPr/>
            <p:nvPr/>
          </p:nvGrpSpPr>
          <p:grpSpPr>
            <a:xfrm>
              <a:off x="9982898" y="451775"/>
              <a:ext cx="1485694" cy="1259296"/>
              <a:chOff x="1103250" y="1525027"/>
              <a:chExt cx="2528100" cy="2189351"/>
            </a:xfrm>
          </p:grpSpPr>
          <p:sp>
            <p:nvSpPr>
              <p:cNvPr id="203" name="Google Shape;203;p4"/>
              <p:cNvSpPr/>
              <p:nvPr/>
            </p:nvSpPr>
            <p:spPr>
              <a:xfrm>
                <a:off x="3053816" y="2349744"/>
                <a:ext cx="389562" cy="389754"/>
              </a:xfrm>
              <a:custGeom>
                <a:avLst/>
                <a:gdLst/>
                <a:ahLst/>
                <a:cxnLst/>
                <a:rect l="l" t="t" r="r" b="b"/>
                <a:pathLst>
                  <a:path w="32477" h="32493" extrusionOk="0">
                    <a:moveTo>
                      <a:pt x="15814" y="1"/>
                    </a:moveTo>
                    <a:lnTo>
                      <a:pt x="15406" y="17"/>
                    </a:lnTo>
                    <a:lnTo>
                      <a:pt x="14982" y="50"/>
                    </a:lnTo>
                    <a:lnTo>
                      <a:pt x="14574" y="82"/>
                    </a:lnTo>
                    <a:lnTo>
                      <a:pt x="14166" y="131"/>
                    </a:lnTo>
                    <a:lnTo>
                      <a:pt x="13758" y="180"/>
                    </a:lnTo>
                    <a:lnTo>
                      <a:pt x="13366" y="246"/>
                    </a:lnTo>
                    <a:lnTo>
                      <a:pt x="12958" y="327"/>
                    </a:lnTo>
                    <a:lnTo>
                      <a:pt x="12567" y="409"/>
                    </a:lnTo>
                    <a:lnTo>
                      <a:pt x="12175" y="507"/>
                    </a:lnTo>
                    <a:lnTo>
                      <a:pt x="11800" y="621"/>
                    </a:lnTo>
                    <a:lnTo>
                      <a:pt x="11408" y="735"/>
                    </a:lnTo>
                    <a:lnTo>
                      <a:pt x="11033" y="849"/>
                    </a:lnTo>
                    <a:lnTo>
                      <a:pt x="10657" y="980"/>
                    </a:lnTo>
                    <a:lnTo>
                      <a:pt x="9923" y="1274"/>
                    </a:lnTo>
                    <a:lnTo>
                      <a:pt x="9205" y="1600"/>
                    </a:lnTo>
                    <a:lnTo>
                      <a:pt x="8503" y="1959"/>
                    </a:lnTo>
                    <a:lnTo>
                      <a:pt x="7818" y="2351"/>
                    </a:lnTo>
                    <a:lnTo>
                      <a:pt x="7165" y="2775"/>
                    </a:lnTo>
                    <a:lnTo>
                      <a:pt x="6512" y="3232"/>
                    </a:lnTo>
                    <a:lnTo>
                      <a:pt x="5908" y="3705"/>
                    </a:lnTo>
                    <a:lnTo>
                      <a:pt x="5321" y="4211"/>
                    </a:lnTo>
                    <a:lnTo>
                      <a:pt x="4750" y="4750"/>
                    </a:lnTo>
                    <a:lnTo>
                      <a:pt x="4211" y="5321"/>
                    </a:lnTo>
                    <a:lnTo>
                      <a:pt x="3705" y="5908"/>
                    </a:lnTo>
                    <a:lnTo>
                      <a:pt x="3216" y="6529"/>
                    </a:lnTo>
                    <a:lnTo>
                      <a:pt x="2775" y="7165"/>
                    </a:lnTo>
                    <a:lnTo>
                      <a:pt x="2351" y="7818"/>
                    </a:lnTo>
                    <a:lnTo>
                      <a:pt x="1959" y="8503"/>
                    </a:lnTo>
                    <a:lnTo>
                      <a:pt x="1600" y="9205"/>
                    </a:lnTo>
                    <a:lnTo>
                      <a:pt x="1274" y="9923"/>
                    </a:lnTo>
                    <a:lnTo>
                      <a:pt x="980" y="10657"/>
                    </a:lnTo>
                    <a:lnTo>
                      <a:pt x="849" y="11033"/>
                    </a:lnTo>
                    <a:lnTo>
                      <a:pt x="719" y="11408"/>
                    </a:lnTo>
                    <a:lnTo>
                      <a:pt x="605" y="11800"/>
                    </a:lnTo>
                    <a:lnTo>
                      <a:pt x="507" y="12175"/>
                    </a:lnTo>
                    <a:lnTo>
                      <a:pt x="409" y="12567"/>
                    </a:lnTo>
                    <a:lnTo>
                      <a:pt x="327" y="12975"/>
                    </a:lnTo>
                    <a:lnTo>
                      <a:pt x="246" y="13366"/>
                    </a:lnTo>
                    <a:lnTo>
                      <a:pt x="180" y="13774"/>
                    </a:lnTo>
                    <a:lnTo>
                      <a:pt x="131" y="14166"/>
                    </a:lnTo>
                    <a:lnTo>
                      <a:pt x="82" y="14574"/>
                    </a:lnTo>
                    <a:lnTo>
                      <a:pt x="50" y="14998"/>
                    </a:lnTo>
                    <a:lnTo>
                      <a:pt x="17" y="15406"/>
                    </a:lnTo>
                    <a:lnTo>
                      <a:pt x="1" y="15830"/>
                    </a:lnTo>
                    <a:lnTo>
                      <a:pt x="1" y="16238"/>
                    </a:lnTo>
                    <a:lnTo>
                      <a:pt x="1" y="16663"/>
                    </a:lnTo>
                    <a:lnTo>
                      <a:pt x="17" y="17071"/>
                    </a:lnTo>
                    <a:lnTo>
                      <a:pt x="50" y="17495"/>
                    </a:lnTo>
                    <a:lnTo>
                      <a:pt x="82" y="17903"/>
                    </a:lnTo>
                    <a:lnTo>
                      <a:pt x="131" y="18311"/>
                    </a:lnTo>
                    <a:lnTo>
                      <a:pt x="180" y="18719"/>
                    </a:lnTo>
                    <a:lnTo>
                      <a:pt x="246" y="19111"/>
                    </a:lnTo>
                    <a:lnTo>
                      <a:pt x="327" y="19519"/>
                    </a:lnTo>
                    <a:lnTo>
                      <a:pt x="409" y="19910"/>
                    </a:lnTo>
                    <a:lnTo>
                      <a:pt x="507" y="20302"/>
                    </a:lnTo>
                    <a:lnTo>
                      <a:pt x="605" y="20694"/>
                    </a:lnTo>
                    <a:lnTo>
                      <a:pt x="719" y="21069"/>
                    </a:lnTo>
                    <a:lnTo>
                      <a:pt x="849" y="21444"/>
                    </a:lnTo>
                    <a:lnTo>
                      <a:pt x="980" y="21820"/>
                    </a:lnTo>
                    <a:lnTo>
                      <a:pt x="1274" y="22570"/>
                    </a:lnTo>
                    <a:lnTo>
                      <a:pt x="1600" y="23288"/>
                    </a:lnTo>
                    <a:lnTo>
                      <a:pt x="1959" y="23990"/>
                    </a:lnTo>
                    <a:lnTo>
                      <a:pt x="2351" y="24659"/>
                    </a:lnTo>
                    <a:lnTo>
                      <a:pt x="2775" y="25328"/>
                    </a:lnTo>
                    <a:lnTo>
                      <a:pt x="3216" y="25965"/>
                    </a:lnTo>
                    <a:lnTo>
                      <a:pt x="3705" y="26568"/>
                    </a:lnTo>
                    <a:lnTo>
                      <a:pt x="4211" y="27156"/>
                    </a:lnTo>
                    <a:lnTo>
                      <a:pt x="4750" y="27727"/>
                    </a:lnTo>
                    <a:lnTo>
                      <a:pt x="5321" y="28266"/>
                    </a:lnTo>
                    <a:lnTo>
                      <a:pt x="5908" y="28772"/>
                    </a:lnTo>
                    <a:lnTo>
                      <a:pt x="6512" y="29261"/>
                    </a:lnTo>
                    <a:lnTo>
                      <a:pt x="7165" y="29718"/>
                    </a:lnTo>
                    <a:lnTo>
                      <a:pt x="7818" y="30142"/>
                    </a:lnTo>
                    <a:lnTo>
                      <a:pt x="8503" y="30518"/>
                    </a:lnTo>
                    <a:lnTo>
                      <a:pt x="9205" y="30877"/>
                    </a:lnTo>
                    <a:lnTo>
                      <a:pt x="9923" y="31203"/>
                    </a:lnTo>
                    <a:lnTo>
                      <a:pt x="10657" y="31497"/>
                    </a:lnTo>
                    <a:lnTo>
                      <a:pt x="11033" y="31627"/>
                    </a:lnTo>
                    <a:lnTo>
                      <a:pt x="11408" y="31758"/>
                    </a:lnTo>
                    <a:lnTo>
                      <a:pt x="11800" y="31872"/>
                    </a:lnTo>
                    <a:lnTo>
                      <a:pt x="12175" y="31970"/>
                    </a:lnTo>
                    <a:lnTo>
                      <a:pt x="12567" y="32068"/>
                    </a:lnTo>
                    <a:lnTo>
                      <a:pt x="12958" y="32150"/>
                    </a:lnTo>
                    <a:lnTo>
                      <a:pt x="13366" y="32231"/>
                    </a:lnTo>
                    <a:lnTo>
                      <a:pt x="13758" y="32297"/>
                    </a:lnTo>
                    <a:lnTo>
                      <a:pt x="14166" y="32362"/>
                    </a:lnTo>
                    <a:lnTo>
                      <a:pt x="14574" y="32394"/>
                    </a:lnTo>
                    <a:lnTo>
                      <a:pt x="14982" y="32443"/>
                    </a:lnTo>
                    <a:lnTo>
                      <a:pt x="15406" y="32460"/>
                    </a:lnTo>
                    <a:lnTo>
                      <a:pt x="15814" y="32476"/>
                    </a:lnTo>
                    <a:lnTo>
                      <a:pt x="16238" y="32492"/>
                    </a:lnTo>
                    <a:lnTo>
                      <a:pt x="16663" y="32476"/>
                    </a:lnTo>
                    <a:lnTo>
                      <a:pt x="17071" y="32460"/>
                    </a:lnTo>
                    <a:lnTo>
                      <a:pt x="17495" y="32443"/>
                    </a:lnTo>
                    <a:lnTo>
                      <a:pt x="17903" y="32394"/>
                    </a:lnTo>
                    <a:lnTo>
                      <a:pt x="18311" y="32362"/>
                    </a:lnTo>
                    <a:lnTo>
                      <a:pt x="18719" y="32297"/>
                    </a:lnTo>
                    <a:lnTo>
                      <a:pt x="19111" y="32231"/>
                    </a:lnTo>
                    <a:lnTo>
                      <a:pt x="19519" y="32150"/>
                    </a:lnTo>
                    <a:lnTo>
                      <a:pt x="19910" y="32068"/>
                    </a:lnTo>
                    <a:lnTo>
                      <a:pt x="20302" y="31970"/>
                    </a:lnTo>
                    <a:lnTo>
                      <a:pt x="20694" y="31872"/>
                    </a:lnTo>
                    <a:lnTo>
                      <a:pt x="21069" y="31758"/>
                    </a:lnTo>
                    <a:lnTo>
                      <a:pt x="21444" y="31627"/>
                    </a:lnTo>
                    <a:lnTo>
                      <a:pt x="21820" y="31497"/>
                    </a:lnTo>
                    <a:lnTo>
                      <a:pt x="22570" y="31203"/>
                    </a:lnTo>
                    <a:lnTo>
                      <a:pt x="23288" y="30877"/>
                    </a:lnTo>
                    <a:lnTo>
                      <a:pt x="23990" y="30518"/>
                    </a:lnTo>
                    <a:lnTo>
                      <a:pt x="24659" y="30142"/>
                    </a:lnTo>
                    <a:lnTo>
                      <a:pt x="25328" y="29718"/>
                    </a:lnTo>
                    <a:lnTo>
                      <a:pt x="25965" y="29261"/>
                    </a:lnTo>
                    <a:lnTo>
                      <a:pt x="26568" y="28772"/>
                    </a:lnTo>
                    <a:lnTo>
                      <a:pt x="27156" y="28266"/>
                    </a:lnTo>
                    <a:lnTo>
                      <a:pt x="27727" y="27727"/>
                    </a:lnTo>
                    <a:lnTo>
                      <a:pt x="28266" y="27156"/>
                    </a:lnTo>
                    <a:lnTo>
                      <a:pt x="28772" y="26568"/>
                    </a:lnTo>
                    <a:lnTo>
                      <a:pt x="29261" y="25965"/>
                    </a:lnTo>
                    <a:lnTo>
                      <a:pt x="29702" y="25328"/>
                    </a:lnTo>
                    <a:lnTo>
                      <a:pt x="30126" y="24659"/>
                    </a:lnTo>
                    <a:lnTo>
                      <a:pt x="30518" y="23990"/>
                    </a:lnTo>
                    <a:lnTo>
                      <a:pt x="30877" y="23288"/>
                    </a:lnTo>
                    <a:lnTo>
                      <a:pt x="31203" y="22570"/>
                    </a:lnTo>
                    <a:lnTo>
                      <a:pt x="31497" y="21820"/>
                    </a:lnTo>
                    <a:lnTo>
                      <a:pt x="31627" y="21444"/>
                    </a:lnTo>
                    <a:lnTo>
                      <a:pt x="31758" y="21069"/>
                    </a:lnTo>
                    <a:lnTo>
                      <a:pt x="31872" y="20694"/>
                    </a:lnTo>
                    <a:lnTo>
                      <a:pt x="31970" y="20302"/>
                    </a:lnTo>
                    <a:lnTo>
                      <a:pt x="32068" y="19910"/>
                    </a:lnTo>
                    <a:lnTo>
                      <a:pt x="32150" y="19519"/>
                    </a:lnTo>
                    <a:lnTo>
                      <a:pt x="32231" y="19111"/>
                    </a:lnTo>
                    <a:lnTo>
                      <a:pt x="32297" y="18719"/>
                    </a:lnTo>
                    <a:lnTo>
                      <a:pt x="32345" y="18311"/>
                    </a:lnTo>
                    <a:lnTo>
                      <a:pt x="32394" y="17903"/>
                    </a:lnTo>
                    <a:lnTo>
                      <a:pt x="32443" y="17495"/>
                    </a:lnTo>
                    <a:lnTo>
                      <a:pt x="32460" y="17071"/>
                    </a:lnTo>
                    <a:lnTo>
                      <a:pt x="32476" y="16663"/>
                    </a:lnTo>
                    <a:lnTo>
                      <a:pt x="32476" y="16238"/>
                    </a:lnTo>
                    <a:lnTo>
                      <a:pt x="32476" y="15830"/>
                    </a:lnTo>
                    <a:lnTo>
                      <a:pt x="32460" y="15406"/>
                    </a:lnTo>
                    <a:lnTo>
                      <a:pt x="32443" y="14998"/>
                    </a:lnTo>
                    <a:lnTo>
                      <a:pt x="32394" y="14574"/>
                    </a:lnTo>
                    <a:lnTo>
                      <a:pt x="32345" y="14166"/>
                    </a:lnTo>
                    <a:lnTo>
                      <a:pt x="32297" y="13774"/>
                    </a:lnTo>
                    <a:lnTo>
                      <a:pt x="32231" y="13366"/>
                    </a:lnTo>
                    <a:lnTo>
                      <a:pt x="32150" y="12975"/>
                    </a:lnTo>
                    <a:lnTo>
                      <a:pt x="32068" y="12567"/>
                    </a:lnTo>
                    <a:lnTo>
                      <a:pt x="31970" y="12175"/>
                    </a:lnTo>
                    <a:lnTo>
                      <a:pt x="31872" y="11800"/>
                    </a:lnTo>
                    <a:lnTo>
                      <a:pt x="31758" y="11408"/>
                    </a:lnTo>
                    <a:lnTo>
                      <a:pt x="31627" y="11033"/>
                    </a:lnTo>
                    <a:lnTo>
                      <a:pt x="31497" y="10657"/>
                    </a:lnTo>
                    <a:lnTo>
                      <a:pt x="31203" y="9923"/>
                    </a:lnTo>
                    <a:lnTo>
                      <a:pt x="30877" y="9205"/>
                    </a:lnTo>
                    <a:lnTo>
                      <a:pt x="30518" y="8503"/>
                    </a:lnTo>
                    <a:lnTo>
                      <a:pt x="30126" y="7818"/>
                    </a:lnTo>
                    <a:lnTo>
                      <a:pt x="29702" y="7165"/>
                    </a:lnTo>
                    <a:lnTo>
                      <a:pt x="29261" y="6529"/>
                    </a:lnTo>
                    <a:lnTo>
                      <a:pt x="28772" y="5908"/>
                    </a:lnTo>
                    <a:lnTo>
                      <a:pt x="28266" y="5321"/>
                    </a:lnTo>
                    <a:lnTo>
                      <a:pt x="27727" y="4750"/>
                    </a:lnTo>
                    <a:lnTo>
                      <a:pt x="27156" y="4211"/>
                    </a:lnTo>
                    <a:lnTo>
                      <a:pt x="26568" y="3705"/>
                    </a:lnTo>
                    <a:lnTo>
                      <a:pt x="25965" y="3232"/>
                    </a:lnTo>
                    <a:lnTo>
                      <a:pt x="25328" y="2775"/>
                    </a:lnTo>
                    <a:lnTo>
                      <a:pt x="24659" y="2351"/>
                    </a:lnTo>
                    <a:lnTo>
                      <a:pt x="23990" y="1959"/>
                    </a:lnTo>
                    <a:lnTo>
                      <a:pt x="23288" y="1600"/>
                    </a:lnTo>
                    <a:lnTo>
                      <a:pt x="22570" y="1274"/>
                    </a:lnTo>
                    <a:lnTo>
                      <a:pt x="21820" y="980"/>
                    </a:lnTo>
                    <a:lnTo>
                      <a:pt x="21444" y="849"/>
                    </a:lnTo>
                    <a:lnTo>
                      <a:pt x="21069" y="735"/>
                    </a:lnTo>
                    <a:lnTo>
                      <a:pt x="20694" y="621"/>
                    </a:lnTo>
                    <a:lnTo>
                      <a:pt x="20302" y="507"/>
                    </a:lnTo>
                    <a:lnTo>
                      <a:pt x="19910" y="409"/>
                    </a:lnTo>
                    <a:lnTo>
                      <a:pt x="19519" y="327"/>
                    </a:lnTo>
                    <a:lnTo>
                      <a:pt x="19111" y="246"/>
                    </a:lnTo>
                    <a:lnTo>
                      <a:pt x="18719" y="180"/>
                    </a:lnTo>
                    <a:lnTo>
                      <a:pt x="18311" y="131"/>
                    </a:lnTo>
                    <a:lnTo>
                      <a:pt x="17903" y="82"/>
                    </a:lnTo>
                    <a:lnTo>
                      <a:pt x="17495" y="50"/>
                    </a:lnTo>
                    <a:lnTo>
                      <a:pt x="17071" y="17"/>
                    </a:lnTo>
                    <a:lnTo>
                      <a:pt x="16663"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4" name="Google Shape;204;p4"/>
              <p:cNvSpPr/>
              <p:nvPr/>
            </p:nvSpPr>
            <p:spPr>
              <a:xfrm>
                <a:off x="3103933" y="2399861"/>
                <a:ext cx="289331" cy="289523"/>
              </a:xfrm>
              <a:custGeom>
                <a:avLst/>
                <a:gdLst/>
                <a:ahLst/>
                <a:cxnLst/>
                <a:rect l="l" t="t" r="r" b="b"/>
                <a:pathLst>
                  <a:path w="24121" h="24137" extrusionOk="0">
                    <a:moveTo>
                      <a:pt x="12060" y="1"/>
                    </a:moveTo>
                    <a:lnTo>
                      <a:pt x="11440" y="17"/>
                    </a:lnTo>
                    <a:lnTo>
                      <a:pt x="10820" y="66"/>
                    </a:lnTo>
                    <a:lnTo>
                      <a:pt x="10216" y="131"/>
                    </a:lnTo>
                    <a:lnTo>
                      <a:pt x="9629" y="245"/>
                    </a:lnTo>
                    <a:lnTo>
                      <a:pt x="9041" y="376"/>
                    </a:lnTo>
                    <a:lnTo>
                      <a:pt x="8470" y="539"/>
                    </a:lnTo>
                    <a:lnTo>
                      <a:pt x="7915" y="735"/>
                    </a:lnTo>
                    <a:lnTo>
                      <a:pt x="7360" y="947"/>
                    </a:lnTo>
                    <a:lnTo>
                      <a:pt x="6838" y="1192"/>
                    </a:lnTo>
                    <a:lnTo>
                      <a:pt x="6316" y="1453"/>
                    </a:lnTo>
                    <a:lnTo>
                      <a:pt x="5810" y="1747"/>
                    </a:lnTo>
                    <a:lnTo>
                      <a:pt x="5321" y="2057"/>
                    </a:lnTo>
                    <a:lnTo>
                      <a:pt x="4847" y="2399"/>
                    </a:lnTo>
                    <a:lnTo>
                      <a:pt x="4390" y="2758"/>
                    </a:lnTo>
                    <a:lnTo>
                      <a:pt x="3950" y="3134"/>
                    </a:lnTo>
                    <a:lnTo>
                      <a:pt x="3525" y="3525"/>
                    </a:lnTo>
                    <a:lnTo>
                      <a:pt x="3134" y="3950"/>
                    </a:lnTo>
                    <a:lnTo>
                      <a:pt x="2758" y="4390"/>
                    </a:lnTo>
                    <a:lnTo>
                      <a:pt x="2399" y="4847"/>
                    </a:lnTo>
                    <a:lnTo>
                      <a:pt x="2057" y="5321"/>
                    </a:lnTo>
                    <a:lnTo>
                      <a:pt x="1747" y="5810"/>
                    </a:lnTo>
                    <a:lnTo>
                      <a:pt x="1453" y="6316"/>
                    </a:lnTo>
                    <a:lnTo>
                      <a:pt x="1192" y="6838"/>
                    </a:lnTo>
                    <a:lnTo>
                      <a:pt x="947" y="7360"/>
                    </a:lnTo>
                    <a:lnTo>
                      <a:pt x="735" y="7915"/>
                    </a:lnTo>
                    <a:lnTo>
                      <a:pt x="539" y="8470"/>
                    </a:lnTo>
                    <a:lnTo>
                      <a:pt x="376" y="9041"/>
                    </a:lnTo>
                    <a:lnTo>
                      <a:pt x="245" y="9629"/>
                    </a:lnTo>
                    <a:lnTo>
                      <a:pt x="131" y="10233"/>
                    </a:lnTo>
                    <a:lnTo>
                      <a:pt x="66" y="10836"/>
                    </a:lnTo>
                    <a:lnTo>
                      <a:pt x="17" y="11440"/>
                    </a:lnTo>
                    <a:lnTo>
                      <a:pt x="0" y="12060"/>
                    </a:lnTo>
                    <a:lnTo>
                      <a:pt x="17" y="12681"/>
                    </a:lnTo>
                    <a:lnTo>
                      <a:pt x="66" y="13301"/>
                    </a:lnTo>
                    <a:lnTo>
                      <a:pt x="131" y="13904"/>
                    </a:lnTo>
                    <a:lnTo>
                      <a:pt x="245" y="14492"/>
                    </a:lnTo>
                    <a:lnTo>
                      <a:pt x="376" y="15079"/>
                    </a:lnTo>
                    <a:lnTo>
                      <a:pt x="539" y="15651"/>
                    </a:lnTo>
                    <a:lnTo>
                      <a:pt x="735" y="16206"/>
                    </a:lnTo>
                    <a:lnTo>
                      <a:pt x="947" y="16760"/>
                    </a:lnTo>
                    <a:lnTo>
                      <a:pt x="1192" y="17299"/>
                    </a:lnTo>
                    <a:lnTo>
                      <a:pt x="1453" y="17821"/>
                    </a:lnTo>
                    <a:lnTo>
                      <a:pt x="1747" y="18327"/>
                    </a:lnTo>
                    <a:lnTo>
                      <a:pt x="2057" y="18817"/>
                    </a:lnTo>
                    <a:lnTo>
                      <a:pt x="2399" y="19290"/>
                    </a:lnTo>
                    <a:lnTo>
                      <a:pt x="2758" y="19747"/>
                    </a:lnTo>
                    <a:lnTo>
                      <a:pt x="3134" y="20171"/>
                    </a:lnTo>
                    <a:lnTo>
                      <a:pt x="3525" y="20595"/>
                    </a:lnTo>
                    <a:lnTo>
                      <a:pt x="3950" y="21003"/>
                    </a:lnTo>
                    <a:lnTo>
                      <a:pt x="4390" y="21379"/>
                    </a:lnTo>
                    <a:lnTo>
                      <a:pt x="4847" y="21738"/>
                    </a:lnTo>
                    <a:lnTo>
                      <a:pt x="5321" y="22064"/>
                    </a:lnTo>
                    <a:lnTo>
                      <a:pt x="5810" y="22390"/>
                    </a:lnTo>
                    <a:lnTo>
                      <a:pt x="6316" y="22668"/>
                    </a:lnTo>
                    <a:lnTo>
                      <a:pt x="6838" y="22945"/>
                    </a:lnTo>
                    <a:lnTo>
                      <a:pt x="7360" y="23174"/>
                    </a:lnTo>
                    <a:lnTo>
                      <a:pt x="7915" y="23402"/>
                    </a:lnTo>
                    <a:lnTo>
                      <a:pt x="8470" y="23582"/>
                    </a:lnTo>
                    <a:lnTo>
                      <a:pt x="9041" y="23745"/>
                    </a:lnTo>
                    <a:lnTo>
                      <a:pt x="9629" y="23892"/>
                    </a:lnTo>
                    <a:lnTo>
                      <a:pt x="10216" y="23990"/>
                    </a:lnTo>
                    <a:lnTo>
                      <a:pt x="10820" y="24071"/>
                    </a:lnTo>
                    <a:lnTo>
                      <a:pt x="11440" y="24120"/>
                    </a:lnTo>
                    <a:lnTo>
                      <a:pt x="12060" y="24137"/>
                    </a:lnTo>
                    <a:lnTo>
                      <a:pt x="12681" y="24120"/>
                    </a:lnTo>
                    <a:lnTo>
                      <a:pt x="13301" y="24071"/>
                    </a:lnTo>
                    <a:lnTo>
                      <a:pt x="13904" y="23990"/>
                    </a:lnTo>
                    <a:lnTo>
                      <a:pt x="14492" y="23892"/>
                    </a:lnTo>
                    <a:lnTo>
                      <a:pt x="15079" y="23745"/>
                    </a:lnTo>
                    <a:lnTo>
                      <a:pt x="15651" y="23582"/>
                    </a:lnTo>
                    <a:lnTo>
                      <a:pt x="16205" y="23402"/>
                    </a:lnTo>
                    <a:lnTo>
                      <a:pt x="16760" y="23174"/>
                    </a:lnTo>
                    <a:lnTo>
                      <a:pt x="17299" y="22945"/>
                    </a:lnTo>
                    <a:lnTo>
                      <a:pt x="17805" y="22668"/>
                    </a:lnTo>
                    <a:lnTo>
                      <a:pt x="18311" y="22390"/>
                    </a:lnTo>
                    <a:lnTo>
                      <a:pt x="18800" y="22064"/>
                    </a:lnTo>
                    <a:lnTo>
                      <a:pt x="19273" y="21738"/>
                    </a:lnTo>
                    <a:lnTo>
                      <a:pt x="19730" y="21379"/>
                    </a:lnTo>
                    <a:lnTo>
                      <a:pt x="20171" y="21003"/>
                    </a:lnTo>
                    <a:lnTo>
                      <a:pt x="20595" y="20595"/>
                    </a:lnTo>
                    <a:lnTo>
                      <a:pt x="20987" y="20171"/>
                    </a:lnTo>
                    <a:lnTo>
                      <a:pt x="21379" y="19747"/>
                    </a:lnTo>
                    <a:lnTo>
                      <a:pt x="21738" y="19290"/>
                    </a:lnTo>
                    <a:lnTo>
                      <a:pt x="22064" y="18817"/>
                    </a:lnTo>
                    <a:lnTo>
                      <a:pt x="22374" y="18327"/>
                    </a:lnTo>
                    <a:lnTo>
                      <a:pt x="22668" y="17821"/>
                    </a:lnTo>
                    <a:lnTo>
                      <a:pt x="22945" y="17299"/>
                    </a:lnTo>
                    <a:lnTo>
                      <a:pt x="23174" y="16760"/>
                    </a:lnTo>
                    <a:lnTo>
                      <a:pt x="23402" y="16206"/>
                    </a:lnTo>
                    <a:lnTo>
                      <a:pt x="23582" y="15651"/>
                    </a:lnTo>
                    <a:lnTo>
                      <a:pt x="23745" y="15079"/>
                    </a:lnTo>
                    <a:lnTo>
                      <a:pt x="23876" y="14492"/>
                    </a:lnTo>
                    <a:lnTo>
                      <a:pt x="23990" y="13904"/>
                    </a:lnTo>
                    <a:lnTo>
                      <a:pt x="24071" y="13301"/>
                    </a:lnTo>
                    <a:lnTo>
                      <a:pt x="24104" y="12681"/>
                    </a:lnTo>
                    <a:lnTo>
                      <a:pt x="24120" y="12060"/>
                    </a:lnTo>
                    <a:lnTo>
                      <a:pt x="24104" y="11440"/>
                    </a:lnTo>
                    <a:lnTo>
                      <a:pt x="24071" y="10836"/>
                    </a:lnTo>
                    <a:lnTo>
                      <a:pt x="23990" y="10233"/>
                    </a:lnTo>
                    <a:lnTo>
                      <a:pt x="23876" y="9629"/>
                    </a:lnTo>
                    <a:lnTo>
                      <a:pt x="23745" y="9041"/>
                    </a:lnTo>
                    <a:lnTo>
                      <a:pt x="23582" y="8470"/>
                    </a:lnTo>
                    <a:lnTo>
                      <a:pt x="23402" y="7915"/>
                    </a:lnTo>
                    <a:lnTo>
                      <a:pt x="23174" y="7360"/>
                    </a:lnTo>
                    <a:lnTo>
                      <a:pt x="22945" y="6838"/>
                    </a:lnTo>
                    <a:lnTo>
                      <a:pt x="22668" y="6316"/>
                    </a:lnTo>
                    <a:lnTo>
                      <a:pt x="22374" y="5810"/>
                    </a:lnTo>
                    <a:lnTo>
                      <a:pt x="22064" y="5321"/>
                    </a:lnTo>
                    <a:lnTo>
                      <a:pt x="21738" y="4847"/>
                    </a:lnTo>
                    <a:lnTo>
                      <a:pt x="21379" y="4390"/>
                    </a:lnTo>
                    <a:lnTo>
                      <a:pt x="20987" y="3950"/>
                    </a:lnTo>
                    <a:lnTo>
                      <a:pt x="20595" y="3525"/>
                    </a:lnTo>
                    <a:lnTo>
                      <a:pt x="20171" y="3134"/>
                    </a:lnTo>
                    <a:lnTo>
                      <a:pt x="19730" y="2758"/>
                    </a:lnTo>
                    <a:lnTo>
                      <a:pt x="19273" y="2399"/>
                    </a:lnTo>
                    <a:lnTo>
                      <a:pt x="18800" y="2057"/>
                    </a:lnTo>
                    <a:lnTo>
                      <a:pt x="18311" y="1747"/>
                    </a:lnTo>
                    <a:lnTo>
                      <a:pt x="17805" y="1453"/>
                    </a:lnTo>
                    <a:lnTo>
                      <a:pt x="17299" y="1192"/>
                    </a:lnTo>
                    <a:lnTo>
                      <a:pt x="16760" y="947"/>
                    </a:lnTo>
                    <a:lnTo>
                      <a:pt x="16205" y="735"/>
                    </a:lnTo>
                    <a:lnTo>
                      <a:pt x="15651" y="539"/>
                    </a:lnTo>
                    <a:lnTo>
                      <a:pt x="15079" y="376"/>
                    </a:lnTo>
                    <a:lnTo>
                      <a:pt x="14492" y="245"/>
                    </a:lnTo>
                    <a:lnTo>
                      <a:pt x="13904" y="131"/>
                    </a:lnTo>
                    <a:lnTo>
                      <a:pt x="13301" y="66"/>
                    </a:lnTo>
                    <a:lnTo>
                      <a:pt x="12681" y="17"/>
                    </a:lnTo>
                    <a:lnTo>
                      <a:pt x="12060"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5" name="Google Shape;205;p4"/>
              <p:cNvSpPr/>
              <p:nvPr/>
            </p:nvSpPr>
            <p:spPr>
              <a:xfrm>
                <a:off x="3192998" y="2455461"/>
                <a:ext cx="126271" cy="165027"/>
              </a:xfrm>
              <a:custGeom>
                <a:avLst/>
                <a:gdLst/>
                <a:ahLst/>
                <a:cxnLst/>
                <a:rect l="l" t="t" r="r" b="b"/>
                <a:pathLst>
                  <a:path w="10527" h="13758" extrusionOk="0">
                    <a:moveTo>
                      <a:pt x="4032" y="0"/>
                    </a:moveTo>
                    <a:lnTo>
                      <a:pt x="3803" y="33"/>
                    </a:lnTo>
                    <a:lnTo>
                      <a:pt x="3591" y="65"/>
                    </a:lnTo>
                    <a:lnTo>
                      <a:pt x="3379" y="114"/>
                    </a:lnTo>
                    <a:lnTo>
                      <a:pt x="3167" y="163"/>
                    </a:lnTo>
                    <a:lnTo>
                      <a:pt x="2955" y="229"/>
                    </a:lnTo>
                    <a:lnTo>
                      <a:pt x="2759" y="310"/>
                    </a:lnTo>
                    <a:lnTo>
                      <a:pt x="2563" y="408"/>
                    </a:lnTo>
                    <a:lnTo>
                      <a:pt x="2367" y="506"/>
                    </a:lnTo>
                    <a:lnTo>
                      <a:pt x="2188" y="620"/>
                    </a:lnTo>
                    <a:lnTo>
                      <a:pt x="2008" y="735"/>
                    </a:lnTo>
                    <a:lnTo>
                      <a:pt x="1828" y="865"/>
                    </a:lnTo>
                    <a:lnTo>
                      <a:pt x="1665" y="1012"/>
                    </a:lnTo>
                    <a:lnTo>
                      <a:pt x="1502" y="1159"/>
                    </a:lnTo>
                    <a:lnTo>
                      <a:pt x="1355" y="1306"/>
                    </a:lnTo>
                    <a:lnTo>
                      <a:pt x="1208" y="1469"/>
                    </a:lnTo>
                    <a:lnTo>
                      <a:pt x="1078" y="1648"/>
                    </a:lnTo>
                    <a:lnTo>
                      <a:pt x="947" y="1828"/>
                    </a:lnTo>
                    <a:lnTo>
                      <a:pt x="817" y="2007"/>
                    </a:lnTo>
                    <a:lnTo>
                      <a:pt x="702" y="2187"/>
                    </a:lnTo>
                    <a:lnTo>
                      <a:pt x="490" y="2579"/>
                    </a:lnTo>
                    <a:lnTo>
                      <a:pt x="327" y="3003"/>
                    </a:lnTo>
                    <a:lnTo>
                      <a:pt x="246" y="3215"/>
                    </a:lnTo>
                    <a:lnTo>
                      <a:pt x="180" y="3427"/>
                    </a:lnTo>
                    <a:lnTo>
                      <a:pt x="131" y="3656"/>
                    </a:lnTo>
                    <a:lnTo>
                      <a:pt x="82" y="3868"/>
                    </a:lnTo>
                    <a:lnTo>
                      <a:pt x="50" y="4096"/>
                    </a:lnTo>
                    <a:lnTo>
                      <a:pt x="17" y="4325"/>
                    </a:lnTo>
                    <a:lnTo>
                      <a:pt x="17" y="4553"/>
                    </a:lnTo>
                    <a:lnTo>
                      <a:pt x="1" y="4782"/>
                    </a:lnTo>
                    <a:lnTo>
                      <a:pt x="1" y="13757"/>
                    </a:lnTo>
                    <a:lnTo>
                      <a:pt x="8813" y="13757"/>
                    </a:lnTo>
                    <a:lnTo>
                      <a:pt x="8813" y="9351"/>
                    </a:lnTo>
                    <a:lnTo>
                      <a:pt x="10527" y="9351"/>
                    </a:lnTo>
                    <a:lnTo>
                      <a:pt x="8715" y="4602"/>
                    </a:lnTo>
                    <a:lnTo>
                      <a:pt x="8715" y="4374"/>
                    </a:lnTo>
                    <a:lnTo>
                      <a:pt x="8699" y="4145"/>
                    </a:lnTo>
                    <a:lnTo>
                      <a:pt x="8666" y="3917"/>
                    </a:lnTo>
                    <a:lnTo>
                      <a:pt x="8634" y="3688"/>
                    </a:lnTo>
                    <a:lnTo>
                      <a:pt x="8585" y="3476"/>
                    </a:lnTo>
                    <a:lnTo>
                      <a:pt x="8519" y="3264"/>
                    </a:lnTo>
                    <a:lnTo>
                      <a:pt x="8454" y="3052"/>
                    </a:lnTo>
                    <a:lnTo>
                      <a:pt x="8372" y="2840"/>
                    </a:lnTo>
                    <a:lnTo>
                      <a:pt x="8275" y="2644"/>
                    </a:lnTo>
                    <a:lnTo>
                      <a:pt x="8177" y="2448"/>
                    </a:lnTo>
                    <a:lnTo>
                      <a:pt x="8079" y="2252"/>
                    </a:lnTo>
                    <a:lnTo>
                      <a:pt x="7965" y="2056"/>
                    </a:lnTo>
                    <a:lnTo>
                      <a:pt x="7834" y="1877"/>
                    </a:lnTo>
                    <a:lnTo>
                      <a:pt x="7703" y="1714"/>
                    </a:lnTo>
                    <a:lnTo>
                      <a:pt x="7557" y="1534"/>
                    </a:lnTo>
                    <a:lnTo>
                      <a:pt x="7410" y="1387"/>
                    </a:lnTo>
                    <a:lnTo>
                      <a:pt x="7263" y="1224"/>
                    </a:lnTo>
                    <a:lnTo>
                      <a:pt x="7100" y="1077"/>
                    </a:lnTo>
                    <a:lnTo>
                      <a:pt x="6936" y="947"/>
                    </a:lnTo>
                    <a:lnTo>
                      <a:pt x="6757" y="816"/>
                    </a:lnTo>
                    <a:lnTo>
                      <a:pt x="6577" y="686"/>
                    </a:lnTo>
                    <a:lnTo>
                      <a:pt x="6382" y="571"/>
                    </a:lnTo>
                    <a:lnTo>
                      <a:pt x="6202" y="473"/>
                    </a:lnTo>
                    <a:lnTo>
                      <a:pt x="6006" y="376"/>
                    </a:lnTo>
                    <a:lnTo>
                      <a:pt x="5794" y="294"/>
                    </a:lnTo>
                    <a:lnTo>
                      <a:pt x="5598" y="212"/>
                    </a:lnTo>
                    <a:lnTo>
                      <a:pt x="5386" y="147"/>
                    </a:lnTo>
                    <a:lnTo>
                      <a:pt x="5158" y="98"/>
                    </a:lnTo>
                    <a:lnTo>
                      <a:pt x="4945" y="49"/>
                    </a:lnTo>
                    <a:lnTo>
                      <a:pt x="4717" y="17"/>
                    </a:lnTo>
                    <a:lnTo>
                      <a:pt x="4489"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6" name="Google Shape;206;p4"/>
              <p:cNvSpPr/>
              <p:nvPr/>
            </p:nvSpPr>
            <p:spPr>
              <a:xfrm>
                <a:off x="3192998" y="2455461"/>
                <a:ext cx="126271" cy="165027"/>
              </a:xfrm>
              <a:custGeom>
                <a:avLst/>
                <a:gdLst/>
                <a:ahLst/>
                <a:cxnLst/>
                <a:rect l="l" t="t" r="r" b="b"/>
                <a:pathLst>
                  <a:path w="10527" h="13758" fill="none" extrusionOk="0">
                    <a:moveTo>
                      <a:pt x="4260" y="0"/>
                    </a:moveTo>
                    <a:lnTo>
                      <a:pt x="4260" y="0"/>
                    </a:lnTo>
                    <a:lnTo>
                      <a:pt x="4032" y="0"/>
                    </a:lnTo>
                    <a:lnTo>
                      <a:pt x="3803" y="33"/>
                    </a:lnTo>
                    <a:lnTo>
                      <a:pt x="3591" y="65"/>
                    </a:lnTo>
                    <a:lnTo>
                      <a:pt x="3379" y="114"/>
                    </a:lnTo>
                    <a:lnTo>
                      <a:pt x="3167" y="163"/>
                    </a:lnTo>
                    <a:lnTo>
                      <a:pt x="2955" y="229"/>
                    </a:lnTo>
                    <a:lnTo>
                      <a:pt x="2759" y="310"/>
                    </a:lnTo>
                    <a:lnTo>
                      <a:pt x="2563" y="408"/>
                    </a:lnTo>
                    <a:lnTo>
                      <a:pt x="2367" y="506"/>
                    </a:lnTo>
                    <a:lnTo>
                      <a:pt x="2188" y="620"/>
                    </a:lnTo>
                    <a:lnTo>
                      <a:pt x="2008" y="735"/>
                    </a:lnTo>
                    <a:lnTo>
                      <a:pt x="1828" y="865"/>
                    </a:lnTo>
                    <a:lnTo>
                      <a:pt x="1665" y="1012"/>
                    </a:lnTo>
                    <a:lnTo>
                      <a:pt x="1502" y="1159"/>
                    </a:lnTo>
                    <a:lnTo>
                      <a:pt x="1355" y="1306"/>
                    </a:lnTo>
                    <a:lnTo>
                      <a:pt x="1208" y="1469"/>
                    </a:lnTo>
                    <a:lnTo>
                      <a:pt x="1078" y="1648"/>
                    </a:lnTo>
                    <a:lnTo>
                      <a:pt x="947" y="1828"/>
                    </a:lnTo>
                    <a:lnTo>
                      <a:pt x="817" y="2007"/>
                    </a:lnTo>
                    <a:lnTo>
                      <a:pt x="702" y="2187"/>
                    </a:lnTo>
                    <a:lnTo>
                      <a:pt x="490" y="2579"/>
                    </a:lnTo>
                    <a:lnTo>
                      <a:pt x="327" y="3003"/>
                    </a:lnTo>
                    <a:lnTo>
                      <a:pt x="246" y="3215"/>
                    </a:lnTo>
                    <a:lnTo>
                      <a:pt x="180" y="3427"/>
                    </a:lnTo>
                    <a:lnTo>
                      <a:pt x="131" y="3656"/>
                    </a:lnTo>
                    <a:lnTo>
                      <a:pt x="82" y="3868"/>
                    </a:lnTo>
                    <a:lnTo>
                      <a:pt x="50" y="4096"/>
                    </a:lnTo>
                    <a:lnTo>
                      <a:pt x="17" y="4325"/>
                    </a:lnTo>
                    <a:lnTo>
                      <a:pt x="17" y="4553"/>
                    </a:lnTo>
                    <a:lnTo>
                      <a:pt x="1" y="4782"/>
                    </a:lnTo>
                    <a:lnTo>
                      <a:pt x="1" y="13757"/>
                    </a:lnTo>
                    <a:lnTo>
                      <a:pt x="8813" y="13757"/>
                    </a:lnTo>
                    <a:lnTo>
                      <a:pt x="8813" y="9351"/>
                    </a:lnTo>
                    <a:lnTo>
                      <a:pt x="10527" y="9351"/>
                    </a:lnTo>
                    <a:lnTo>
                      <a:pt x="8715" y="4602"/>
                    </a:lnTo>
                    <a:lnTo>
                      <a:pt x="8715" y="4602"/>
                    </a:lnTo>
                    <a:lnTo>
                      <a:pt x="8715" y="4374"/>
                    </a:lnTo>
                    <a:lnTo>
                      <a:pt x="8699" y="4145"/>
                    </a:lnTo>
                    <a:lnTo>
                      <a:pt x="8666" y="3917"/>
                    </a:lnTo>
                    <a:lnTo>
                      <a:pt x="8634" y="3688"/>
                    </a:lnTo>
                    <a:lnTo>
                      <a:pt x="8585" y="3476"/>
                    </a:lnTo>
                    <a:lnTo>
                      <a:pt x="8519" y="3264"/>
                    </a:lnTo>
                    <a:lnTo>
                      <a:pt x="8454" y="3052"/>
                    </a:lnTo>
                    <a:lnTo>
                      <a:pt x="8372" y="2840"/>
                    </a:lnTo>
                    <a:lnTo>
                      <a:pt x="8275" y="2644"/>
                    </a:lnTo>
                    <a:lnTo>
                      <a:pt x="8177" y="2448"/>
                    </a:lnTo>
                    <a:lnTo>
                      <a:pt x="8079" y="2252"/>
                    </a:lnTo>
                    <a:lnTo>
                      <a:pt x="7965" y="2056"/>
                    </a:lnTo>
                    <a:lnTo>
                      <a:pt x="7834" y="1877"/>
                    </a:lnTo>
                    <a:lnTo>
                      <a:pt x="7703" y="1714"/>
                    </a:lnTo>
                    <a:lnTo>
                      <a:pt x="7557" y="1534"/>
                    </a:lnTo>
                    <a:lnTo>
                      <a:pt x="7410" y="1387"/>
                    </a:lnTo>
                    <a:lnTo>
                      <a:pt x="7263" y="1224"/>
                    </a:lnTo>
                    <a:lnTo>
                      <a:pt x="7100" y="1077"/>
                    </a:lnTo>
                    <a:lnTo>
                      <a:pt x="6936" y="947"/>
                    </a:lnTo>
                    <a:lnTo>
                      <a:pt x="6757" y="816"/>
                    </a:lnTo>
                    <a:lnTo>
                      <a:pt x="6577" y="686"/>
                    </a:lnTo>
                    <a:lnTo>
                      <a:pt x="6382" y="571"/>
                    </a:lnTo>
                    <a:lnTo>
                      <a:pt x="6202" y="473"/>
                    </a:lnTo>
                    <a:lnTo>
                      <a:pt x="6006" y="376"/>
                    </a:lnTo>
                    <a:lnTo>
                      <a:pt x="5794" y="294"/>
                    </a:lnTo>
                    <a:lnTo>
                      <a:pt x="5598" y="212"/>
                    </a:lnTo>
                    <a:lnTo>
                      <a:pt x="5386" y="147"/>
                    </a:lnTo>
                    <a:lnTo>
                      <a:pt x="5158" y="98"/>
                    </a:lnTo>
                    <a:lnTo>
                      <a:pt x="4945" y="49"/>
                    </a:lnTo>
                    <a:lnTo>
                      <a:pt x="4717" y="17"/>
                    </a:lnTo>
                    <a:lnTo>
                      <a:pt x="4489" y="0"/>
                    </a:lnTo>
                    <a:lnTo>
                      <a:pt x="4260"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7" name="Google Shape;207;p4"/>
              <p:cNvSpPr/>
              <p:nvPr/>
            </p:nvSpPr>
            <p:spPr>
              <a:xfrm>
                <a:off x="3243703" y="2455461"/>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8" name="Google Shape;208;p4"/>
              <p:cNvSpPr/>
              <p:nvPr/>
            </p:nvSpPr>
            <p:spPr>
              <a:xfrm>
                <a:off x="2928537" y="2644162"/>
                <a:ext cx="389550" cy="389754"/>
              </a:xfrm>
              <a:custGeom>
                <a:avLst/>
                <a:gdLst/>
                <a:ahLst/>
                <a:cxnLst/>
                <a:rect l="l" t="t" r="r" b="b"/>
                <a:pathLst>
                  <a:path w="32476" h="32493" extrusionOk="0">
                    <a:moveTo>
                      <a:pt x="15814" y="1"/>
                    </a:moveTo>
                    <a:lnTo>
                      <a:pt x="15406" y="17"/>
                    </a:lnTo>
                    <a:lnTo>
                      <a:pt x="14981" y="50"/>
                    </a:lnTo>
                    <a:lnTo>
                      <a:pt x="14574" y="83"/>
                    </a:lnTo>
                    <a:lnTo>
                      <a:pt x="14166" y="131"/>
                    </a:lnTo>
                    <a:lnTo>
                      <a:pt x="13758" y="180"/>
                    </a:lnTo>
                    <a:lnTo>
                      <a:pt x="13366" y="246"/>
                    </a:lnTo>
                    <a:lnTo>
                      <a:pt x="12958" y="327"/>
                    </a:lnTo>
                    <a:lnTo>
                      <a:pt x="12566" y="409"/>
                    </a:lnTo>
                    <a:lnTo>
                      <a:pt x="12175" y="507"/>
                    </a:lnTo>
                    <a:lnTo>
                      <a:pt x="11799" y="621"/>
                    </a:lnTo>
                    <a:lnTo>
                      <a:pt x="11408" y="735"/>
                    </a:lnTo>
                    <a:lnTo>
                      <a:pt x="11032" y="850"/>
                    </a:lnTo>
                    <a:lnTo>
                      <a:pt x="10657" y="980"/>
                    </a:lnTo>
                    <a:lnTo>
                      <a:pt x="9923" y="1274"/>
                    </a:lnTo>
                    <a:lnTo>
                      <a:pt x="9204" y="1600"/>
                    </a:lnTo>
                    <a:lnTo>
                      <a:pt x="8503" y="1959"/>
                    </a:lnTo>
                    <a:lnTo>
                      <a:pt x="7817" y="2351"/>
                    </a:lnTo>
                    <a:lnTo>
                      <a:pt x="7165" y="2775"/>
                    </a:lnTo>
                    <a:lnTo>
                      <a:pt x="6512" y="3232"/>
                    </a:lnTo>
                    <a:lnTo>
                      <a:pt x="5908" y="3705"/>
                    </a:lnTo>
                    <a:lnTo>
                      <a:pt x="5320" y="4211"/>
                    </a:lnTo>
                    <a:lnTo>
                      <a:pt x="4749" y="4750"/>
                    </a:lnTo>
                    <a:lnTo>
                      <a:pt x="4211" y="5321"/>
                    </a:lnTo>
                    <a:lnTo>
                      <a:pt x="3705" y="5908"/>
                    </a:lnTo>
                    <a:lnTo>
                      <a:pt x="3215" y="6529"/>
                    </a:lnTo>
                    <a:lnTo>
                      <a:pt x="2775" y="7165"/>
                    </a:lnTo>
                    <a:lnTo>
                      <a:pt x="2350" y="7818"/>
                    </a:lnTo>
                    <a:lnTo>
                      <a:pt x="1959" y="8503"/>
                    </a:lnTo>
                    <a:lnTo>
                      <a:pt x="1600" y="9205"/>
                    </a:lnTo>
                    <a:lnTo>
                      <a:pt x="1273" y="9923"/>
                    </a:lnTo>
                    <a:lnTo>
                      <a:pt x="980" y="10657"/>
                    </a:lnTo>
                    <a:lnTo>
                      <a:pt x="849" y="11033"/>
                    </a:lnTo>
                    <a:lnTo>
                      <a:pt x="718" y="11408"/>
                    </a:lnTo>
                    <a:lnTo>
                      <a:pt x="604" y="11800"/>
                    </a:lnTo>
                    <a:lnTo>
                      <a:pt x="506" y="12175"/>
                    </a:lnTo>
                    <a:lnTo>
                      <a:pt x="408" y="12567"/>
                    </a:lnTo>
                    <a:lnTo>
                      <a:pt x="327" y="12975"/>
                    </a:lnTo>
                    <a:lnTo>
                      <a:pt x="245" y="13366"/>
                    </a:lnTo>
                    <a:lnTo>
                      <a:pt x="180" y="13774"/>
                    </a:lnTo>
                    <a:lnTo>
                      <a:pt x="131" y="14166"/>
                    </a:lnTo>
                    <a:lnTo>
                      <a:pt x="82" y="14574"/>
                    </a:lnTo>
                    <a:lnTo>
                      <a:pt x="49" y="14998"/>
                    </a:lnTo>
                    <a:lnTo>
                      <a:pt x="17" y="15406"/>
                    </a:lnTo>
                    <a:lnTo>
                      <a:pt x="0" y="15831"/>
                    </a:lnTo>
                    <a:lnTo>
                      <a:pt x="0" y="16239"/>
                    </a:lnTo>
                    <a:lnTo>
                      <a:pt x="0" y="16663"/>
                    </a:lnTo>
                    <a:lnTo>
                      <a:pt x="17" y="17071"/>
                    </a:lnTo>
                    <a:lnTo>
                      <a:pt x="49" y="17495"/>
                    </a:lnTo>
                    <a:lnTo>
                      <a:pt x="82" y="17903"/>
                    </a:lnTo>
                    <a:lnTo>
                      <a:pt x="131" y="18311"/>
                    </a:lnTo>
                    <a:lnTo>
                      <a:pt x="180" y="18719"/>
                    </a:lnTo>
                    <a:lnTo>
                      <a:pt x="245" y="19111"/>
                    </a:lnTo>
                    <a:lnTo>
                      <a:pt x="327" y="19519"/>
                    </a:lnTo>
                    <a:lnTo>
                      <a:pt x="408" y="19910"/>
                    </a:lnTo>
                    <a:lnTo>
                      <a:pt x="506" y="20302"/>
                    </a:lnTo>
                    <a:lnTo>
                      <a:pt x="604" y="20694"/>
                    </a:lnTo>
                    <a:lnTo>
                      <a:pt x="718" y="21069"/>
                    </a:lnTo>
                    <a:lnTo>
                      <a:pt x="849" y="21444"/>
                    </a:lnTo>
                    <a:lnTo>
                      <a:pt x="980" y="21820"/>
                    </a:lnTo>
                    <a:lnTo>
                      <a:pt x="1273" y="22570"/>
                    </a:lnTo>
                    <a:lnTo>
                      <a:pt x="1600" y="23288"/>
                    </a:lnTo>
                    <a:lnTo>
                      <a:pt x="1959" y="23990"/>
                    </a:lnTo>
                    <a:lnTo>
                      <a:pt x="2350" y="24659"/>
                    </a:lnTo>
                    <a:lnTo>
                      <a:pt x="2775" y="25328"/>
                    </a:lnTo>
                    <a:lnTo>
                      <a:pt x="3215" y="25965"/>
                    </a:lnTo>
                    <a:lnTo>
                      <a:pt x="3705" y="26569"/>
                    </a:lnTo>
                    <a:lnTo>
                      <a:pt x="4211" y="27156"/>
                    </a:lnTo>
                    <a:lnTo>
                      <a:pt x="4749" y="27727"/>
                    </a:lnTo>
                    <a:lnTo>
                      <a:pt x="5320" y="28266"/>
                    </a:lnTo>
                    <a:lnTo>
                      <a:pt x="5908" y="28772"/>
                    </a:lnTo>
                    <a:lnTo>
                      <a:pt x="6512" y="29261"/>
                    </a:lnTo>
                    <a:lnTo>
                      <a:pt x="7165" y="29718"/>
                    </a:lnTo>
                    <a:lnTo>
                      <a:pt x="7817" y="30142"/>
                    </a:lnTo>
                    <a:lnTo>
                      <a:pt x="8503" y="30518"/>
                    </a:lnTo>
                    <a:lnTo>
                      <a:pt x="9204" y="30877"/>
                    </a:lnTo>
                    <a:lnTo>
                      <a:pt x="9923" y="31203"/>
                    </a:lnTo>
                    <a:lnTo>
                      <a:pt x="10657" y="31497"/>
                    </a:lnTo>
                    <a:lnTo>
                      <a:pt x="11032" y="31628"/>
                    </a:lnTo>
                    <a:lnTo>
                      <a:pt x="11408" y="31758"/>
                    </a:lnTo>
                    <a:lnTo>
                      <a:pt x="11799" y="31872"/>
                    </a:lnTo>
                    <a:lnTo>
                      <a:pt x="12175" y="31970"/>
                    </a:lnTo>
                    <a:lnTo>
                      <a:pt x="12566" y="32068"/>
                    </a:lnTo>
                    <a:lnTo>
                      <a:pt x="12958" y="32150"/>
                    </a:lnTo>
                    <a:lnTo>
                      <a:pt x="13366" y="32231"/>
                    </a:lnTo>
                    <a:lnTo>
                      <a:pt x="13758" y="32297"/>
                    </a:lnTo>
                    <a:lnTo>
                      <a:pt x="14166" y="32362"/>
                    </a:lnTo>
                    <a:lnTo>
                      <a:pt x="14574" y="32395"/>
                    </a:lnTo>
                    <a:lnTo>
                      <a:pt x="14981" y="32443"/>
                    </a:lnTo>
                    <a:lnTo>
                      <a:pt x="15406" y="32460"/>
                    </a:lnTo>
                    <a:lnTo>
                      <a:pt x="15814" y="32476"/>
                    </a:lnTo>
                    <a:lnTo>
                      <a:pt x="16238" y="32492"/>
                    </a:lnTo>
                    <a:lnTo>
                      <a:pt x="16662" y="32476"/>
                    </a:lnTo>
                    <a:lnTo>
                      <a:pt x="17070" y="32460"/>
                    </a:lnTo>
                    <a:lnTo>
                      <a:pt x="17495" y="32443"/>
                    </a:lnTo>
                    <a:lnTo>
                      <a:pt x="17903" y="32395"/>
                    </a:lnTo>
                    <a:lnTo>
                      <a:pt x="18311" y="32362"/>
                    </a:lnTo>
                    <a:lnTo>
                      <a:pt x="18719" y="32297"/>
                    </a:lnTo>
                    <a:lnTo>
                      <a:pt x="19110" y="32231"/>
                    </a:lnTo>
                    <a:lnTo>
                      <a:pt x="19518" y="32150"/>
                    </a:lnTo>
                    <a:lnTo>
                      <a:pt x="19910" y="32068"/>
                    </a:lnTo>
                    <a:lnTo>
                      <a:pt x="20302" y="31970"/>
                    </a:lnTo>
                    <a:lnTo>
                      <a:pt x="20693" y="31872"/>
                    </a:lnTo>
                    <a:lnTo>
                      <a:pt x="21069" y="31758"/>
                    </a:lnTo>
                    <a:lnTo>
                      <a:pt x="21444" y="31628"/>
                    </a:lnTo>
                    <a:lnTo>
                      <a:pt x="21819" y="31497"/>
                    </a:lnTo>
                    <a:lnTo>
                      <a:pt x="22570" y="31203"/>
                    </a:lnTo>
                    <a:lnTo>
                      <a:pt x="23288" y="30877"/>
                    </a:lnTo>
                    <a:lnTo>
                      <a:pt x="23990" y="30518"/>
                    </a:lnTo>
                    <a:lnTo>
                      <a:pt x="24659" y="30142"/>
                    </a:lnTo>
                    <a:lnTo>
                      <a:pt x="25328" y="29718"/>
                    </a:lnTo>
                    <a:lnTo>
                      <a:pt x="25964" y="29261"/>
                    </a:lnTo>
                    <a:lnTo>
                      <a:pt x="26568" y="28772"/>
                    </a:lnTo>
                    <a:lnTo>
                      <a:pt x="27156" y="28266"/>
                    </a:lnTo>
                    <a:lnTo>
                      <a:pt x="27727" y="27727"/>
                    </a:lnTo>
                    <a:lnTo>
                      <a:pt x="28265" y="27156"/>
                    </a:lnTo>
                    <a:lnTo>
                      <a:pt x="28771" y="26569"/>
                    </a:lnTo>
                    <a:lnTo>
                      <a:pt x="29261" y="25965"/>
                    </a:lnTo>
                    <a:lnTo>
                      <a:pt x="29701" y="25328"/>
                    </a:lnTo>
                    <a:lnTo>
                      <a:pt x="30126" y="24659"/>
                    </a:lnTo>
                    <a:lnTo>
                      <a:pt x="30517" y="23990"/>
                    </a:lnTo>
                    <a:lnTo>
                      <a:pt x="30876" y="23288"/>
                    </a:lnTo>
                    <a:lnTo>
                      <a:pt x="31203" y="22570"/>
                    </a:lnTo>
                    <a:lnTo>
                      <a:pt x="31497" y="21820"/>
                    </a:lnTo>
                    <a:lnTo>
                      <a:pt x="31627" y="21444"/>
                    </a:lnTo>
                    <a:lnTo>
                      <a:pt x="31758" y="21069"/>
                    </a:lnTo>
                    <a:lnTo>
                      <a:pt x="31872" y="20694"/>
                    </a:lnTo>
                    <a:lnTo>
                      <a:pt x="31970" y="20302"/>
                    </a:lnTo>
                    <a:lnTo>
                      <a:pt x="32068" y="19910"/>
                    </a:lnTo>
                    <a:lnTo>
                      <a:pt x="32149" y="19519"/>
                    </a:lnTo>
                    <a:lnTo>
                      <a:pt x="32231" y="19111"/>
                    </a:lnTo>
                    <a:lnTo>
                      <a:pt x="32296" y="18719"/>
                    </a:lnTo>
                    <a:lnTo>
                      <a:pt x="32345" y="18311"/>
                    </a:lnTo>
                    <a:lnTo>
                      <a:pt x="32394" y="17903"/>
                    </a:lnTo>
                    <a:lnTo>
                      <a:pt x="32443" y="17495"/>
                    </a:lnTo>
                    <a:lnTo>
                      <a:pt x="32459" y="17071"/>
                    </a:lnTo>
                    <a:lnTo>
                      <a:pt x="32476" y="16663"/>
                    </a:lnTo>
                    <a:lnTo>
                      <a:pt x="32476" y="16239"/>
                    </a:lnTo>
                    <a:lnTo>
                      <a:pt x="32476" y="15831"/>
                    </a:lnTo>
                    <a:lnTo>
                      <a:pt x="32459" y="15406"/>
                    </a:lnTo>
                    <a:lnTo>
                      <a:pt x="32443" y="14998"/>
                    </a:lnTo>
                    <a:lnTo>
                      <a:pt x="32394" y="14574"/>
                    </a:lnTo>
                    <a:lnTo>
                      <a:pt x="32345" y="14166"/>
                    </a:lnTo>
                    <a:lnTo>
                      <a:pt x="32296" y="13774"/>
                    </a:lnTo>
                    <a:lnTo>
                      <a:pt x="32231" y="13366"/>
                    </a:lnTo>
                    <a:lnTo>
                      <a:pt x="32149" y="12975"/>
                    </a:lnTo>
                    <a:lnTo>
                      <a:pt x="32068" y="12567"/>
                    </a:lnTo>
                    <a:lnTo>
                      <a:pt x="31970" y="12175"/>
                    </a:lnTo>
                    <a:lnTo>
                      <a:pt x="31872" y="11800"/>
                    </a:lnTo>
                    <a:lnTo>
                      <a:pt x="31758" y="11408"/>
                    </a:lnTo>
                    <a:lnTo>
                      <a:pt x="31627" y="11033"/>
                    </a:lnTo>
                    <a:lnTo>
                      <a:pt x="31497" y="10657"/>
                    </a:lnTo>
                    <a:lnTo>
                      <a:pt x="31203" y="9923"/>
                    </a:lnTo>
                    <a:lnTo>
                      <a:pt x="30876" y="9205"/>
                    </a:lnTo>
                    <a:lnTo>
                      <a:pt x="30517" y="8503"/>
                    </a:lnTo>
                    <a:lnTo>
                      <a:pt x="30126" y="7818"/>
                    </a:lnTo>
                    <a:lnTo>
                      <a:pt x="29701" y="7165"/>
                    </a:lnTo>
                    <a:lnTo>
                      <a:pt x="29261" y="6529"/>
                    </a:lnTo>
                    <a:lnTo>
                      <a:pt x="28771" y="5908"/>
                    </a:lnTo>
                    <a:lnTo>
                      <a:pt x="28265" y="5321"/>
                    </a:lnTo>
                    <a:lnTo>
                      <a:pt x="27727" y="4750"/>
                    </a:lnTo>
                    <a:lnTo>
                      <a:pt x="27156" y="4211"/>
                    </a:lnTo>
                    <a:lnTo>
                      <a:pt x="26568" y="3705"/>
                    </a:lnTo>
                    <a:lnTo>
                      <a:pt x="25964" y="3232"/>
                    </a:lnTo>
                    <a:lnTo>
                      <a:pt x="25328" y="2775"/>
                    </a:lnTo>
                    <a:lnTo>
                      <a:pt x="24659" y="2351"/>
                    </a:lnTo>
                    <a:lnTo>
                      <a:pt x="23990" y="1959"/>
                    </a:lnTo>
                    <a:lnTo>
                      <a:pt x="23288" y="1600"/>
                    </a:lnTo>
                    <a:lnTo>
                      <a:pt x="22570" y="1274"/>
                    </a:lnTo>
                    <a:lnTo>
                      <a:pt x="21819" y="980"/>
                    </a:lnTo>
                    <a:lnTo>
                      <a:pt x="21444" y="850"/>
                    </a:lnTo>
                    <a:lnTo>
                      <a:pt x="21069" y="735"/>
                    </a:lnTo>
                    <a:lnTo>
                      <a:pt x="20693" y="621"/>
                    </a:lnTo>
                    <a:lnTo>
                      <a:pt x="20302" y="507"/>
                    </a:lnTo>
                    <a:lnTo>
                      <a:pt x="19910" y="409"/>
                    </a:lnTo>
                    <a:lnTo>
                      <a:pt x="19518" y="327"/>
                    </a:lnTo>
                    <a:lnTo>
                      <a:pt x="19110" y="246"/>
                    </a:lnTo>
                    <a:lnTo>
                      <a:pt x="18719" y="180"/>
                    </a:lnTo>
                    <a:lnTo>
                      <a:pt x="18311" y="131"/>
                    </a:lnTo>
                    <a:lnTo>
                      <a:pt x="17903" y="83"/>
                    </a:lnTo>
                    <a:lnTo>
                      <a:pt x="17495" y="50"/>
                    </a:lnTo>
                    <a:lnTo>
                      <a:pt x="17070" y="17"/>
                    </a:lnTo>
                    <a:lnTo>
                      <a:pt x="16662"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9" name="Google Shape;209;p4"/>
              <p:cNvSpPr/>
              <p:nvPr/>
            </p:nvSpPr>
            <p:spPr>
              <a:xfrm>
                <a:off x="2978653" y="2694280"/>
                <a:ext cx="289319" cy="289523"/>
              </a:xfrm>
              <a:custGeom>
                <a:avLst/>
                <a:gdLst/>
                <a:ahLst/>
                <a:cxnLst/>
                <a:rect l="l" t="t" r="r" b="b"/>
                <a:pathLst>
                  <a:path w="24120" h="24137" extrusionOk="0">
                    <a:moveTo>
                      <a:pt x="12060" y="1"/>
                    </a:moveTo>
                    <a:lnTo>
                      <a:pt x="11440" y="17"/>
                    </a:lnTo>
                    <a:lnTo>
                      <a:pt x="10820" y="66"/>
                    </a:lnTo>
                    <a:lnTo>
                      <a:pt x="10216" y="131"/>
                    </a:lnTo>
                    <a:lnTo>
                      <a:pt x="9628" y="245"/>
                    </a:lnTo>
                    <a:lnTo>
                      <a:pt x="9041" y="376"/>
                    </a:lnTo>
                    <a:lnTo>
                      <a:pt x="8470" y="539"/>
                    </a:lnTo>
                    <a:lnTo>
                      <a:pt x="7915" y="735"/>
                    </a:lnTo>
                    <a:lnTo>
                      <a:pt x="7360" y="947"/>
                    </a:lnTo>
                    <a:lnTo>
                      <a:pt x="6838" y="1192"/>
                    </a:lnTo>
                    <a:lnTo>
                      <a:pt x="6316" y="1453"/>
                    </a:lnTo>
                    <a:lnTo>
                      <a:pt x="5810" y="1747"/>
                    </a:lnTo>
                    <a:lnTo>
                      <a:pt x="5320" y="2057"/>
                    </a:lnTo>
                    <a:lnTo>
                      <a:pt x="4847" y="2400"/>
                    </a:lnTo>
                    <a:lnTo>
                      <a:pt x="4390" y="2759"/>
                    </a:lnTo>
                    <a:lnTo>
                      <a:pt x="3949" y="3134"/>
                    </a:lnTo>
                    <a:lnTo>
                      <a:pt x="3525" y="3526"/>
                    </a:lnTo>
                    <a:lnTo>
                      <a:pt x="3133" y="3950"/>
                    </a:lnTo>
                    <a:lnTo>
                      <a:pt x="2758" y="4390"/>
                    </a:lnTo>
                    <a:lnTo>
                      <a:pt x="2399" y="4847"/>
                    </a:lnTo>
                    <a:lnTo>
                      <a:pt x="2056" y="5321"/>
                    </a:lnTo>
                    <a:lnTo>
                      <a:pt x="1746" y="5810"/>
                    </a:lnTo>
                    <a:lnTo>
                      <a:pt x="1453" y="6316"/>
                    </a:lnTo>
                    <a:lnTo>
                      <a:pt x="1191" y="6838"/>
                    </a:lnTo>
                    <a:lnTo>
                      <a:pt x="947" y="7361"/>
                    </a:lnTo>
                    <a:lnTo>
                      <a:pt x="735" y="7915"/>
                    </a:lnTo>
                    <a:lnTo>
                      <a:pt x="539" y="8470"/>
                    </a:lnTo>
                    <a:lnTo>
                      <a:pt x="375" y="9041"/>
                    </a:lnTo>
                    <a:lnTo>
                      <a:pt x="245" y="9629"/>
                    </a:lnTo>
                    <a:lnTo>
                      <a:pt x="131" y="10233"/>
                    </a:lnTo>
                    <a:lnTo>
                      <a:pt x="65" y="10837"/>
                    </a:lnTo>
                    <a:lnTo>
                      <a:pt x="16" y="11440"/>
                    </a:lnTo>
                    <a:lnTo>
                      <a:pt x="0" y="12061"/>
                    </a:lnTo>
                    <a:lnTo>
                      <a:pt x="16" y="12681"/>
                    </a:lnTo>
                    <a:lnTo>
                      <a:pt x="65" y="13301"/>
                    </a:lnTo>
                    <a:lnTo>
                      <a:pt x="131" y="13905"/>
                    </a:lnTo>
                    <a:lnTo>
                      <a:pt x="245" y="14492"/>
                    </a:lnTo>
                    <a:lnTo>
                      <a:pt x="375" y="15080"/>
                    </a:lnTo>
                    <a:lnTo>
                      <a:pt x="539" y="15651"/>
                    </a:lnTo>
                    <a:lnTo>
                      <a:pt x="735" y="16206"/>
                    </a:lnTo>
                    <a:lnTo>
                      <a:pt x="947" y="16760"/>
                    </a:lnTo>
                    <a:lnTo>
                      <a:pt x="1191" y="17299"/>
                    </a:lnTo>
                    <a:lnTo>
                      <a:pt x="1453" y="17821"/>
                    </a:lnTo>
                    <a:lnTo>
                      <a:pt x="1746" y="18327"/>
                    </a:lnTo>
                    <a:lnTo>
                      <a:pt x="2056" y="18817"/>
                    </a:lnTo>
                    <a:lnTo>
                      <a:pt x="2399" y="19290"/>
                    </a:lnTo>
                    <a:lnTo>
                      <a:pt x="2758" y="19747"/>
                    </a:lnTo>
                    <a:lnTo>
                      <a:pt x="3133" y="20171"/>
                    </a:lnTo>
                    <a:lnTo>
                      <a:pt x="3525" y="20595"/>
                    </a:lnTo>
                    <a:lnTo>
                      <a:pt x="3949" y="21003"/>
                    </a:lnTo>
                    <a:lnTo>
                      <a:pt x="4390" y="21379"/>
                    </a:lnTo>
                    <a:lnTo>
                      <a:pt x="4847" y="21738"/>
                    </a:lnTo>
                    <a:lnTo>
                      <a:pt x="5320" y="22064"/>
                    </a:lnTo>
                    <a:lnTo>
                      <a:pt x="5810" y="22391"/>
                    </a:lnTo>
                    <a:lnTo>
                      <a:pt x="6316" y="22668"/>
                    </a:lnTo>
                    <a:lnTo>
                      <a:pt x="6838" y="22945"/>
                    </a:lnTo>
                    <a:lnTo>
                      <a:pt x="7360" y="23174"/>
                    </a:lnTo>
                    <a:lnTo>
                      <a:pt x="7915" y="23402"/>
                    </a:lnTo>
                    <a:lnTo>
                      <a:pt x="8470" y="23582"/>
                    </a:lnTo>
                    <a:lnTo>
                      <a:pt x="9041" y="23745"/>
                    </a:lnTo>
                    <a:lnTo>
                      <a:pt x="9628" y="23892"/>
                    </a:lnTo>
                    <a:lnTo>
                      <a:pt x="10216" y="23990"/>
                    </a:lnTo>
                    <a:lnTo>
                      <a:pt x="10820" y="24071"/>
                    </a:lnTo>
                    <a:lnTo>
                      <a:pt x="11440" y="24120"/>
                    </a:lnTo>
                    <a:lnTo>
                      <a:pt x="12060" y="24137"/>
                    </a:lnTo>
                    <a:lnTo>
                      <a:pt x="12680" y="24120"/>
                    </a:lnTo>
                    <a:lnTo>
                      <a:pt x="13300" y="24071"/>
                    </a:lnTo>
                    <a:lnTo>
                      <a:pt x="13904" y="23990"/>
                    </a:lnTo>
                    <a:lnTo>
                      <a:pt x="14492" y="23892"/>
                    </a:lnTo>
                    <a:lnTo>
                      <a:pt x="15079" y="23745"/>
                    </a:lnTo>
                    <a:lnTo>
                      <a:pt x="15650" y="23582"/>
                    </a:lnTo>
                    <a:lnTo>
                      <a:pt x="16205" y="23402"/>
                    </a:lnTo>
                    <a:lnTo>
                      <a:pt x="16760" y="23174"/>
                    </a:lnTo>
                    <a:lnTo>
                      <a:pt x="17299" y="22945"/>
                    </a:lnTo>
                    <a:lnTo>
                      <a:pt x="17804" y="22668"/>
                    </a:lnTo>
                    <a:lnTo>
                      <a:pt x="18310" y="22391"/>
                    </a:lnTo>
                    <a:lnTo>
                      <a:pt x="18800" y="22064"/>
                    </a:lnTo>
                    <a:lnTo>
                      <a:pt x="19273" y="21738"/>
                    </a:lnTo>
                    <a:lnTo>
                      <a:pt x="19730" y="21379"/>
                    </a:lnTo>
                    <a:lnTo>
                      <a:pt x="20171" y="21003"/>
                    </a:lnTo>
                    <a:lnTo>
                      <a:pt x="20595" y="20595"/>
                    </a:lnTo>
                    <a:lnTo>
                      <a:pt x="20987" y="20171"/>
                    </a:lnTo>
                    <a:lnTo>
                      <a:pt x="21378" y="19747"/>
                    </a:lnTo>
                    <a:lnTo>
                      <a:pt x="21737" y="19290"/>
                    </a:lnTo>
                    <a:lnTo>
                      <a:pt x="22064" y="18817"/>
                    </a:lnTo>
                    <a:lnTo>
                      <a:pt x="22374" y="18327"/>
                    </a:lnTo>
                    <a:lnTo>
                      <a:pt x="22668" y="17821"/>
                    </a:lnTo>
                    <a:lnTo>
                      <a:pt x="22945" y="17299"/>
                    </a:lnTo>
                    <a:lnTo>
                      <a:pt x="23173" y="16760"/>
                    </a:lnTo>
                    <a:lnTo>
                      <a:pt x="23402" y="16206"/>
                    </a:lnTo>
                    <a:lnTo>
                      <a:pt x="23581" y="15651"/>
                    </a:lnTo>
                    <a:lnTo>
                      <a:pt x="23745" y="15080"/>
                    </a:lnTo>
                    <a:lnTo>
                      <a:pt x="23875" y="14492"/>
                    </a:lnTo>
                    <a:lnTo>
                      <a:pt x="23989" y="13905"/>
                    </a:lnTo>
                    <a:lnTo>
                      <a:pt x="24071" y="13301"/>
                    </a:lnTo>
                    <a:lnTo>
                      <a:pt x="24104" y="12681"/>
                    </a:lnTo>
                    <a:lnTo>
                      <a:pt x="24120" y="12061"/>
                    </a:lnTo>
                    <a:lnTo>
                      <a:pt x="24104" y="11440"/>
                    </a:lnTo>
                    <a:lnTo>
                      <a:pt x="24071" y="10837"/>
                    </a:lnTo>
                    <a:lnTo>
                      <a:pt x="23989" y="10233"/>
                    </a:lnTo>
                    <a:lnTo>
                      <a:pt x="23875" y="9629"/>
                    </a:lnTo>
                    <a:lnTo>
                      <a:pt x="23745" y="9041"/>
                    </a:lnTo>
                    <a:lnTo>
                      <a:pt x="23581" y="8470"/>
                    </a:lnTo>
                    <a:lnTo>
                      <a:pt x="23402" y="7915"/>
                    </a:lnTo>
                    <a:lnTo>
                      <a:pt x="23173" y="7361"/>
                    </a:lnTo>
                    <a:lnTo>
                      <a:pt x="22945" y="6838"/>
                    </a:lnTo>
                    <a:lnTo>
                      <a:pt x="22668" y="6316"/>
                    </a:lnTo>
                    <a:lnTo>
                      <a:pt x="22374" y="5810"/>
                    </a:lnTo>
                    <a:lnTo>
                      <a:pt x="22064" y="5321"/>
                    </a:lnTo>
                    <a:lnTo>
                      <a:pt x="21737" y="4847"/>
                    </a:lnTo>
                    <a:lnTo>
                      <a:pt x="21378" y="4390"/>
                    </a:lnTo>
                    <a:lnTo>
                      <a:pt x="20987" y="3950"/>
                    </a:lnTo>
                    <a:lnTo>
                      <a:pt x="20595" y="3526"/>
                    </a:lnTo>
                    <a:lnTo>
                      <a:pt x="20171" y="3134"/>
                    </a:lnTo>
                    <a:lnTo>
                      <a:pt x="19730" y="2759"/>
                    </a:lnTo>
                    <a:lnTo>
                      <a:pt x="19273" y="2400"/>
                    </a:lnTo>
                    <a:lnTo>
                      <a:pt x="18800" y="2057"/>
                    </a:lnTo>
                    <a:lnTo>
                      <a:pt x="18310" y="1747"/>
                    </a:lnTo>
                    <a:lnTo>
                      <a:pt x="17804" y="1453"/>
                    </a:lnTo>
                    <a:lnTo>
                      <a:pt x="17299" y="1192"/>
                    </a:lnTo>
                    <a:lnTo>
                      <a:pt x="16760" y="947"/>
                    </a:lnTo>
                    <a:lnTo>
                      <a:pt x="16205" y="735"/>
                    </a:lnTo>
                    <a:lnTo>
                      <a:pt x="15650" y="539"/>
                    </a:lnTo>
                    <a:lnTo>
                      <a:pt x="15079" y="376"/>
                    </a:lnTo>
                    <a:lnTo>
                      <a:pt x="14492" y="245"/>
                    </a:lnTo>
                    <a:lnTo>
                      <a:pt x="13904" y="131"/>
                    </a:lnTo>
                    <a:lnTo>
                      <a:pt x="13300" y="66"/>
                    </a:lnTo>
                    <a:lnTo>
                      <a:pt x="12680" y="17"/>
                    </a:lnTo>
                    <a:lnTo>
                      <a:pt x="12060"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0" name="Google Shape;210;p4"/>
              <p:cNvSpPr/>
              <p:nvPr/>
            </p:nvSpPr>
            <p:spPr>
              <a:xfrm>
                <a:off x="2978653" y="2694280"/>
                <a:ext cx="289319" cy="289523"/>
              </a:xfrm>
              <a:custGeom>
                <a:avLst/>
                <a:gdLst/>
                <a:ahLst/>
                <a:cxnLst/>
                <a:rect l="l" t="t" r="r" b="b"/>
                <a:pathLst>
                  <a:path w="24120" h="24137" fill="none" extrusionOk="0">
                    <a:moveTo>
                      <a:pt x="24120" y="12061"/>
                    </a:moveTo>
                    <a:lnTo>
                      <a:pt x="24120" y="12061"/>
                    </a:lnTo>
                    <a:lnTo>
                      <a:pt x="24104" y="12681"/>
                    </a:lnTo>
                    <a:lnTo>
                      <a:pt x="24071" y="13301"/>
                    </a:lnTo>
                    <a:lnTo>
                      <a:pt x="23989" y="13905"/>
                    </a:lnTo>
                    <a:lnTo>
                      <a:pt x="23875" y="14492"/>
                    </a:lnTo>
                    <a:lnTo>
                      <a:pt x="23745" y="15080"/>
                    </a:lnTo>
                    <a:lnTo>
                      <a:pt x="23581" y="15651"/>
                    </a:lnTo>
                    <a:lnTo>
                      <a:pt x="23402" y="16206"/>
                    </a:lnTo>
                    <a:lnTo>
                      <a:pt x="23173" y="16760"/>
                    </a:lnTo>
                    <a:lnTo>
                      <a:pt x="22945" y="17299"/>
                    </a:lnTo>
                    <a:lnTo>
                      <a:pt x="22668" y="17821"/>
                    </a:lnTo>
                    <a:lnTo>
                      <a:pt x="22374" y="18327"/>
                    </a:lnTo>
                    <a:lnTo>
                      <a:pt x="22064" y="18817"/>
                    </a:lnTo>
                    <a:lnTo>
                      <a:pt x="21737" y="19290"/>
                    </a:lnTo>
                    <a:lnTo>
                      <a:pt x="21378" y="19747"/>
                    </a:lnTo>
                    <a:lnTo>
                      <a:pt x="20987" y="20171"/>
                    </a:lnTo>
                    <a:lnTo>
                      <a:pt x="20595" y="20595"/>
                    </a:lnTo>
                    <a:lnTo>
                      <a:pt x="20171" y="21003"/>
                    </a:lnTo>
                    <a:lnTo>
                      <a:pt x="19730" y="21379"/>
                    </a:lnTo>
                    <a:lnTo>
                      <a:pt x="19273" y="21738"/>
                    </a:lnTo>
                    <a:lnTo>
                      <a:pt x="18800" y="22064"/>
                    </a:lnTo>
                    <a:lnTo>
                      <a:pt x="18310" y="22391"/>
                    </a:lnTo>
                    <a:lnTo>
                      <a:pt x="17804" y="22668"/>
                    </a:lnTo>
                    <a:lnTo>
                      <a:pt x="17299" y="22945"/>
                    </a:lnTo>
                    <a:lnTo>
                      <a:pt x="16760" y="23174"/>
                    </a:lnTo>
                    <a:lnTo>
                      <a:pt x="16205" y="23402"/>
                    </a:lnTo>
                    <a:lnTo>
                      <a:pt x="15650" y="23582"/>
                    </a:lnTo>
                    <a:lnTo>
                      <a:pt x="15079" y="23745"/>
                    </a:lnTo>
                    <a:lnTo>
                      <a:pt x="14492" y="23892"/>
                    </a:lnTo>
                    <a:lnTo>
                      <a:pt x="13904" y="23990"/>
                    </a:lnTo>
                    <a:lnTo>
                      <a:pt x="13300" y="24071"/>
                    </a:lnTo>
                    <a:lnTo>
                      <a:pt x="12680" y="24120"/>
                    </a:lnTo>
                    <a:lnTo>
                      <a:pt x="12060" y="24137"/>
                    </a:lnTo>
                    <a:lnTo>
                      <a:pt x="12060" y="24137"/>
                    </a:lnTo>
                    <a:lnTo>
                      <a:pt x="11440" y="24120"/>
                    </a:lnTo>
                    <a:lnTo>
                      <a:pt x="10820" y="24071"/>
                    </a:lnTo>
                    <a:lnTo>
                      <a:pt x="10216" y="23990"/>
                    </a:lnTo>
                    <a:lnTo>
                      <a:pt x="9628" y="23892"/>
                    </a:lnTo>
                    <a:lnTo>
                      <a:pt x="9041" y="23745"/>
                    </a:lnTo>
                    <a:lnTo>
                      <a:pt x="8470" y="23582"/>
                    </a:lnTo>
                    <a:lnTo>
                      <a:pt x="7915" y="23402"/>
                    </a:lnTo>
                    <a:lnTo>
                      <a:pt x="7360" y="23174"/>
                    </a:lnTo>
                    <a:lnTo>
                      <a:pt x="6838" y="22945"/>
                    </a:lnTo>
                    <a:lnTo>
                      <a:pt x="6316" y="22668"/>
                    </a:lnTo>
                    <a:lnTo>
                      <a:pt x="5810" y="22391"/>
                    </a:lnTo>
                    <a:lnTo>
                      <a:pt x="5320" y="22064"/>
                    </a:lnTo>
                    <a:lnTo>
                      <a:pt x="4847" y="21738"/>
                    </a:lnTo>
                    <a:lnTo>
                      <a:pt x="4390" y="21379"/>
                    </a:lnTo>
                    <a:lnTo>
                      <a:pt x="3949" y="21003"/>
                    </a:lnTo>
                    <a:lnTo>
                      <a:pt x="3525" y="20595"/>
                    </a:lnTo>
                    <a:lnTo>
                      <a:pt x="3133" y="20171"/>
                    </a:lnTo>
                    <a:lnTo>
                      <a:pt x="2758" y="19747"/>
                    </a:lnTo>
                    <a:lnTo>
                      <a:pt x="2399" y="19290"/>
                    </a:lnTo>
                    <a:lnTo>
                      <a:pt x="2056" y="18817"/>
                    </a:lnTo>
                    <a:lnTo>
                      <a:pt x="1746" y="18327"/>
                    </a:lnTo>
                    <a:lnTo>
                      <a:pt x="1453" y="17821"/>
                    </a:lnTo>
                    <a:lnTo>
                      <a:pt x="1191" y="17299"/>
                    </a:lnTo>
                    <a:lnTo>
                      <a:pt x="947" y="16760"/>
                    </a:lnTo>
                    <a:lnTo>
                      <a:pt x="735" y="16206"/>
                    </a:lnTo>
                    <a:lnTo>
                      <a:pt x="539" y="15651"/>
                    </a:lnTo>
                    <a:lnTo>
                      <a:pt x="375" y="15080"/>
                    </a:lnTo>
                    <a:lnTo>
                      <a:pt x="245" y="14492"/>
                    </a:lnTo>
                    <a:lnTo>
                      <a:pt x="131" y="13905"/>
                    </a:lnTo>
                    <a:lnTo>
                      <a:pt x="65" y="13301"/>
                    </a:lnTo>
                    <a:lnTo>
                      <a:pt x="16" y="12681"/>
                    </a:lnTo>
                    <a:lnTo>
                      <a:pt x="0" y="12061"/>
                    </a:lnTo>
                    <a:lnTo>
                      <a:pt x="0" y="12061"/>
                    </a:lnTo>
                    <a:lnTo>
                      <a:pt x="16" y="11440"/>
                    </a:lnTo>
                    <a:lnTo>
                      <a:pt x="65" y="10837"/>
                    </a:lnTo>
                    <a:lnTo>
                      <a:pt x="131" y="10233"/>
                    </a:lnTo>
                    <a:lnTo>
                      <a:pt x="245" y="9629"/>
                    </a:lnTo>
                    <a:lnTo>
                      <a:pt x="375" y="9041"/>
                    </a:lnTo>
                    <a:lnTo>
                      <a:pt x="539" y="8470"/>
                    </a:lnTo>
                    <a:lnTo>
                      <a:pt x="735" y="7915"/>
                    </a:lnTo>
                    <a:lnTo>
                      <a:pt x="947" y="7361"/>
                    </a:lnTo>
                    <a:lnTo>
                      <a:pt x="1191" y="6838"/>
                    </a:lnTo>
                    <a:lnTo>
                      <a:pt x="1453" y="6316"/>
                    </a:lnTo>
                    <a:lnTo>
                      <a:pt x="1746" y="5810"/>
                    </a:lnTo>
                    <a:lnTo>
                      <a:pt x="2056" y="5321"/>
                    </a:lnTo>
                    <a:lnTo>
                      <a:pt x="2399" y="4847"/>
                    </a:lnTo>
                    <a:lnTo>
                      <a:pt x="2758" y="4390"/>
                    </a:lnTo>
                    <a:lnTo>
                      <a:pt x="3133" y="3950"/>
                    </a:lnTo>
                    <a:lnTo>
                      <a:pt x="3525" y="3526"/>
                    </a:lnTo>
                    <a:lnTo>
                      <a:pt x="3949" y="3134"/>
                    </a:lnTo>
                    <a:lnTo>
                      <a:pt x="4390" y="2759"/>
                    </a:lnTo>
                    <a:lnTo>
                      <a:pt x="4847" y="2400"/>
                    </a:lnTo>
                    <a:lnTo>
                      <a:pt x="5320" y="2057"/>
                    </a:lnTo>
                    <a:lnTo>
                      <a:pt x="5810" y="1747"/>
                    </a:lnTo>
                    <a:lnTo>
                      <a:pt x="6316" y="1453"/>
                    </a:lnTo>
                    <a:lnTo>
                      <a:pt x="6838" y="1192"/>
                    </a:lnTo>
                    <a:lnTo>
                      <a:pt x="7360" y="947"/>
                    </a:lnTo>
                    <a:lnTo>
                      <a:pt x="7915" y="735"/>
                    </a:lnTo>
                    <a:lnTo>
                      <a:pt x="8470" y="539"/>
                    </a:lnTo>
                    <a:lnTo>
                      <a:pt x="9041" y="376"/>
                    </a:lnTo>
                    <a:lnTo>
                      <a:pt x="9628" y="245"/>
                    </a:lnTo>
                    <a:lnTo>
                      <a:pt x="10216" y="131"/>
                    </a:lnTo>
                    <a:lnTo>
                      <a:pt x="10820" y="66"/>
                    </a:lnTo>
                    <a:lnTo>
                      <a:pt x="11440" y="17"/>
                    </a:lnTo>
                    <a:lnTo>
                      <a:pt x="12060" y="1"/>
                    </a:lnTo>
                    <a:lnTo>
                      <a:pt x="12060" y="1"/>
                    </a:lnTo>
                    <a:lnTo>
                      <a:pt x="12680" y="17"/>
                    </a:lnTo>
                    <a:lnTo>
                      <a:pt x="13300" y="66"/>
                    </a:lnTo>
                    <a:lnTo>
                      <a:pt x="13904" y="131"/>
                    </a:lnTo>
                    <a:lnTo>
                      <a:pt x="14492" y="245"/>
                    </a:lnTo>
                    <a:lnTo>
                      <a:pt x="15079" y="376"/>
                    </a:lnTo>
                    <a:lnTo>
                      <a:pt x="15650" y="539"/>
                    </a:lnTo>
                    <a:lnTo>
                      <a:pt x="16205" y="735"/>
                    </a:lnTo>
                    <a:lnTo>
                      <a:pt x="16760" y="947"/>
                    </a:lnTo>
                    <a:lnTo>
                      <a:pt x="17299" y="1192"/>
                    </a:lnTo>
                    <a:lnTo>
                      <a:pt x="17804" y="1453"/>
                    </a:lnTo>
                    <a:lnTo>
                      <a:pt x="18310" y="1747"/>
                    </a:lnTo>
                    <a:lnTo>
                      <a:pt x="18800" y="2057"/>
                    </a:lnTo>
                    <a:lnTo>
                      <a:pt x="19273" y="2400"/>
                    </a:lnTo>
                    <a:lnTo>
                      <a:pt x="19730" y="2759"/>
                    </a:lnTo>
                    <a:lnTo>
                      <a:pt x="20171" y="3134"/>
                    </a:lnTo>
                    <a:lnTo>
                      <a:pt x="20595" y="3526"/>
                    </a:lnTo>
                    <a:lnTo>
                      <a:pt x="20987" y="3950"/>
                    </a:lnTo>
                    <a:lnTo>
                      <a:pt x="21378" y="4390"/>
                    </a:lnTo>
                    <a:lnTo>
                      <a:pt x="21737" y="4847"/>
                    </a:lnTo>
                    <a:lnTo>
                      <a:pt x="22064" y="5321"/>
                    </a:lnTo>
                    <a:lnTo>
                      <a:pt x="22374" y="5810"/>
                    </a:lnTo>
                    <a:lnTo>
                      <a:pt x="22668" y="6316"/>
                    </a:lnTo>
                    <a:lnTo>
                      <a:pt x="22945" y="6838"/>
                    </a:lnTo>
                    <a:lnTo>
                      <a:pt x="23173" y="7361"/>
                    </a:lnTo>
                    <a:lnTo>
                      <a:pt x="23402" y="7915"/>
                    </a:lnTo>
                    <a:lnTo>
                      <a:pt x="23581" y="8470"/>
                    </a:lnTo>
                    <a:lnTo>
                      <a:pt x="23745" y="9041"/>
                    </a:lnTo>
                    <a:lnTo>
                      <a:pt x="23875" y="9629"/>
                    </a:lnTo>
                    <a:lnTo>
                      <a:pt x="23989" y="10233"/>
                    </a:lnTo>
                    <a:lnTo>
                      <a:pt x="24071" y="10837"/>
                    </a:lnTo>
                    <a:lnTo>
                      <a:pt x="24104" y="11440"/>
                    </a:lnTo>
                    <a:lnTo>
                      <a:pt x="24120" y="1206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1" name="Google Shape;211;p4"/>
              <p:cNvSpPr/>
              <p:nvPr/>
            </p:nvSpPr>
            <p:spPr>
              <a:xfrm>
                <a:off x="3067719" y="2749879"/>
                <a:ext cx="105712" cy="157590"/>
              </a:xfrm>
              <a:custGeom>
                <a:avLst/>
                <a:gdLst/>
                <a:ahLst/>
                <a:cxnLst/>
                <a:rect l="l" t="t" r="r" b="b"/>
                <a:pathLst>
                  <a:path w="8813" h="13138" extrusionOk="0">
                    <a:moveTo>
                      <a:pt x="4031" y="0"/>
                    </a:moveTo>
                    <a:lnTo>
                      <a:pt x="3803" y="33"/>
                    </a:lnTo>
                    <a:lnTo>
                      <a:pt x="3591" y="66"/>
                    </a:lnTo>
                    <a:lnTo>
                      <a:pt x="3378" y="115"/>
                    </a:lnTo>
                    <a:lnTo>
                      <a:pt x="3166" y="163"/>
                    </a:lnTo>
                    <a:lnTo>
                      <a:pt x="2954" y="229"/>
                    </a:lnTo>
                    <a:lnTo>
                      <a:pt x="2758" y="310"/>
                    </a:lnTo>
                    <a:lnTo>
                      <a:pt x="2563" y="408"/>
                    </a:lnTo>
                    <a:lnTo>
                      <a:pt x="2367" y="506"/>
                    </a:lnTo>
                    <a:lnTo>
                      <a:pt x="2187" y="620"/>
                    </a:lnTo>
                    <a:lnTo>
                      <a:pt x="2008" y="735"/>
                    </a:lnTo>
                    <a:lnTo>
                      <a:pt x="1828" y="865"/>
                    </a:lnTo>
                    <a:lnTo>
                      <a:pt x="1665" y="1012"/>
                    </a:lnTo>
                    <a:lnTo>
                      <a:pt x="1502" y="1159"/>
                    </a:lnTo>
                    <a:lnTo>
                      <a:pt x="1355" y="1306"/>
                    </a:lnTo>
                    <a:lnTo>
                      <a:pt x="1208" y="1469"/>
                    </a:lnTo>
                    <a:lnTo>
                      <a:pt x="1077" y="1649"/>
                    </a:lnTo>
                    <a:lnTo>
                      <a:pt x="947" y="1828"/>
                    </a:lnTo>
                    <a:lnTo>
                      <a:pt x="816" y="2008"/>
                    </a:lnTo>
                    <a:lnTo>
                      <a:pt x="702" y="2187"/>
                    </a:lnTo>
                    <a:lnTo>
                      <a:pt x="490" y="2579"/>
                    </a:lnTo>
                    <a:lnTo>
                      <a:pt x="327" y="3003"/>
                    </a:lnTo>
                    <a:lnTo>
                      <a:pt x="245" y="3215"/>
                    </a:lnTo>
                    <a:lnTo>
                      <a:pt x="180" y="3427"/>
                    </a:lnTo>
                    <a:lnTo>
                      <a:pt x="131" y="3656"/>
                    </a:lnTo>
                    <a:lnTo>
                      <a:pt x="82" y="3868"/>
                    </a:lnTo>
                    <a:lnTo>
                      <a:pt x="49" y="4096"/>
                    </a:lnTo>
                    <a:lnTo>
                      <a:pt x="17" y="4325"/>
                    </a:lnTo>
                    <a:lnTo>
                      <a:pt x="17" y="4553"/>
                    </a:lnTo>
                    <a:lnTo>
                      <a:pt x="0" y="4782"/>
                    </a:lnTo>
                    <a:lnTo>
                      <a:pt x="0" y="10298"/>
                    </a:lnTo>
                    <a:lnTo>
                      <a:pt x="621" y="10330"/>
                    </a:lnTo>
                    <a:lnTo>
                      <a:pt x="1224" y="10379"/>
                    </a:lnTo>
                    <a:lnTo>
                      <a:pt x="1812" y="10445"/>
                    </a:lnTo>
                    <a:lnTo>
                      <a:pt x="2399" y="10526"/>
                    </a:lnTo>
                    <a:lnTo>
                      <a:pt x="2987" y="10640"/>
                    </a:lnTo>
                    <a:lnTo>
                      <a:pt x="3558" y="10771"/>
                    </a:lnTo>
                    <a:lnTo>
                      <a:pt x="4129" y="10934"/>
                    </a:lnTo>
                    <a:lnTo>
                      <a:pt x="4684" y="11097"/>
                    </a:lnTo>
                    <a:lnTo>
                      <a:pt x="5239" y="11293"/>
                    </a:lnTo>
                    <a:lnTo>
                      <a:pt x="5777" y="11505"/>
                    </a:lnTo>
                    <a:lnTo>
                      <a:pt x="6316" y="11734"/>
                    </a:lnTo>
                    <a:lnTo>
                      <a:pt x="6838" y="11979"/>
                    </a:lnTo>
                    <a:lnTo>
                      <a:pt x="7344" y="12240"/>
                    </a:lnTo>
                    <a:lnTo>
                      <a:pt x="7850" y="12517"/>
                    </a:lnTo>
                    <a:lnTo>
                      <a:pt x="8340" y="12827"/>
                    </a:lnTo>
                    <a:lnTo>
                      <a:pt x="8813" y="13137"/>
                    </a:lnTo>
                    <a:lnTo>
                      <a:pt x="8813" y="11734"/>
                    </a:lnTo>
                    <a:lnTo>
                      <a:pt x="8682" y="11228"/>
                    </a:lnTo>
                    <a:lnTo>
                      <a:pt x="8568" y="10706"/>
                    </a:lnTo>
                    <a:lnTo>
                      <a:pt x="8470" y="10167"/>
                    </a:lnTo>
                    <a:lnTo>
                      <a:pt x="8388" y="9629"/>
                    </a:lnTo>
                    <a:lnTo>
                      <a:pt x="8323" y="9090"/>
                    </a:lnTo>
                    <a:lnTo>
                      <a:pt x="8274" y="8535"/>
                    </a:lnTo>
                    <a:lnTo>
                      <a:pt x="8242" y="7980"/>
                    </a:lnTo>
                    <a:lnTo>
                      <a:pt x="8242" y="7426"/>
                    </a:lnTo>
                    <a:lnTo>
                      <a:pt x="8242" y="6969"/>
                    </a:lnTo>
                    <a:lnTo>
                      <a:pt x="8258" y="6495"/>
                    </a:lnTo>
                    <a:lnTo>
                      <a:pt x="8291" y="6038"/>
                    </a:lnTo>
                    <a:lnTo>
                      <a:pt x="8340" y="5581"/>
                    </a:lnTo>
                    <a:lnTo>
                      <a:pt x="8405" y="5125"/>
                    </a:lnTo>
                    <a:lnTo>
                      <a:pt x="8470" y="4668"/>
                    </a:lnTo>
                    <a:lnTo>
                      <a:pt x="8552" y="4227"/>
                    </a:lnTo>
                    <a:lnTo>
                      <a:pt x="8650" y="3786"/>
                    </a:lnTo>
                    <a:lnTo>
                      <a:pt x="8552" y="3395"/>
                    </a:lnTo>
                    <a:lnTo>
                      <a:pt x="8437" y="3019"/>
                    </a:lnTo>
                    <a:lnTo>
                      <a:pt x="8291" y="2660"/>
                    </a:lnTo>
                    <a:lnTo>
                      <a:pt x="8111" y="2318"/>
                    </a:lnTo>
                    <a:lnTo>
                      <a:pt x="7899" y="1975"/>
                    </a:lnTo>
                    <a:lnTo>
                      <a:pt x="7670" y="1665"/>
                    </a:lnTo>
                    <a:lnTo>
                      <a:pt x="7409" y="1371"/>
                    </a:lnTo>
                    <a:lnTo>
                      <a:pt x="7132" y="1110"/>
                    </a:lnTo>
                    <a:lnTo>
                      <a:pt x="6838" y="865"/>
                    </a:lnTo>
                    <a:lnTo>
                      <a:pt x="6512" y="653"/>
                    </a:lnTo>
                    <a:lnTo>
                      <a:pt x="6169" y="457"/>
                    </a:lnTo>
                    <a:lnTo>
                      <a:pt x="5826" y="294"/>
                    </a:lnTo>
                    <a:lnTo>
                      <a:pt x="5451" y="180"/>
                    </a:lnTo>
                    <a:lnTo>
                      <a:pt x="5059" y="82"/>
                    </a:lnTo>
                    <a:lnTo>
                      <a:pt x="4668" y="17"/>
                    </a:lnTo>
                    <a:lnTo>
                      <a:pt x="4260"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2" name="Google Shape;212;p4"/>
              <p:cNvSpPr/>
              <p:nvPr/>
            </p:nvSpPr>
            <p:spPr>
              <a:xfrm>
                <a:off x="3067719" y="2749879"/>
                <a:ext cx="105712" cy="157590"/>
              </a:xfrm>
              <a:custGeom>
                <a:avLst/>
                <a:gdLst/>
                <a:ahLst/>
                <a:cxnLst/>
                <a:rect l="l" t="t" r="r" b="b"/>
                <a:pathLst>
                  <a:path w="8813" h="13138" fill="none" extrusionOk="0">
                    <a:moveTo>
                      <a:pt x="4260" y="0"/>
                    </a:moveTo>
                    <a:lnTo>
                      <a:pt x="4260" y="0"/>
                    </a:lnTo>
                    <a:lnTo>
                      <a:pt x="4031" y="0"/>
                    </a:lnTo>
                    <a:lnTo>
                      <a:pt x="3803" y="33"/>
                    </a:lnTo>
                    <a:lnTo>
                      <a:pt x="3591" y="66"/>
                    </a:lnTo>
                    <a:lnTo>
                      <a:pt x="3378" y="115"/>
                    </a:lnTo>
                    <a:lnTo>
                      <a:pt x="3166" y="163"/>
                    </a:lnTo>
                    <a:lnTo>
                      <a:pt x="2954" y="229"/>
                    </a:lnTo>
                    <a:lnTo>
                      <a:pt x="2758" y="310"/>
                    </a:lnTo>
                    <a:lnTo>
                      <a:pt x="2563" y="408"/>
                    </a:lnTo>
                    <a:lnTo>
                      <a:pt x="2367" y="506"/>
                    </a:lnTo>
                    <a:lnTo>
                      <a:pt x="2187" y="620"/>
                    </a:lnTo>
                    <a:lnTo>
                      <a:pt x="2008" y="735"/>
                    </a:lnTo>
                    <a:lnTo>
                      <a:pt x="1828" y="865"/>
                    </a:lnTo>
                    <a:lnTo>
                      <a:pt x="1665" y="1012"/>
                    </a:lnTo>
                    <a:lnTo>
                      <a:pt x="1502" y="1159"/>
                    </a:lnTo>
                    <a:lnTo>
                      <a:pt x="1355" y="1306"/>
                    </a:lnTo>
                    <a:lnTo>
                      <a:pt x="1208" y="1469"/>
                    </a:lnTo>
                    <a:lnTo>
                      <a:pt x="1077" y="1649"/>
                    </a:lnTo>
                    <a:lnTo>
                      <a:pt x="947" y="1828"/>
                    </a:lnTo>
                    <a:lnTo>
                      <a:pt x="816" y="2008"/>
                    </a:lnTo>
                    <a:lnTo>
                      <a:pt x="702" y="2187"/>
                    </a:lnTo>
                    <a:lnTo>
                      <a:pt x="490" y="2579"/>
                    </a:lnTo>
                    <a:lnTo>
                      <a:pt x="327" y="3003"/>
                    </a:lnTo>
                    <a:lnTo>
                      <a:pt x="245" y="3215"/>
                    </a:lnTo>
                    <a:lnTo>
                      <a:pt x="180" y="3427"/>
                    </a:lnTo>
                    <a:lnTo>
                      <a:pt x="131" y="3656"/>
                    </a:lnTo>
                    <a:lnTo>
                      <a:pt x="82" y="3868"/>
                    </a:lnTo>
                    <a:lnTo>
                      <a:pt x="49" y="4096"/>
                    </a:lnTo>
                    <a:lnTo>
                      <a:pt x="17" y="4325"/>
                    </a:lnTo>
                    <a:lnTo>
                      <a:pt x="17" y="4553"/>
                    </a:lnTo>
                    <a:lnTo>
                      <a:pt x="0" y="4782"/>
                    </a:lnTo>
                    <a:lnTo>
                      <a:pt x="0" y="10298"/>
                    </a:lnTo>
                    <a:lnTo>
                      <a:pt x="0" y="10298"/>
                    </a:lnTo>
                    <a:lnTo>
                      <a:pt x="621" y="10330"/>
                    </a:lnTo>
                    <a:lnTo>
                      <a:pt x="1224" y="10379"/>
                    </a:lnTo>
                    <a:lnTo>
                      <a:pt x="1812" y="10445"/>
                    </a:lnTo>
                    <a:lnTo>
                      <a:pt x="2399" y="10526"/>
                    </a:lnTo>
                    <a:lnTo>
                      <a:pt x="2987" y="10640"/>
                    </a:lnTo>
                    <a:lnTo>
                      <a:pt x="3558" y="10771"/>
                    </a:lnTo>
                    <a:lnTo>
                      <a:pt x="4129" y="10934"/>
                    </a:lnTo>
                    <a:lnTo>
                      <a:pt x="4684" y="11097"/>
                    </a:lnTo>
                    <a:lnTo>
                      <a:pt x="5239" y="11293"/>
                    </a:lnTo>
                    <a:lnTo>
                      <a:pt x="5777" y="11505"/>
                    </a:lnTo>
                    <a:lnTo>
                      <a:pt x="6316" y="11734"/>
                    </a:lnTo>
                    <a:lnTo>
                      <a:pt x="6838" y="11979"/>
                    </a:lnTo>
                    <a:lnTo>
                      <a:pt x="7344" y="12240"/>
                    </a:lnTo>
                    <a:lnTo>
                      <a:pt x="7850" y="12517"/>
                    </a:lnTo>
                    <a:lnTo>
                      <a:pt x="8340" y="12827"/>
                    </a:lnTo>
                    <a:lnTo>
                      <a:pt x="8813" y="13137"/>
                    </a:lnTo>
                    <a:lnTo>
                      <a:pt x="8813" y="11734"/>
                    </a:lnTo>
                    <a:lnTo>
                      <a:pt x="8813" y="11734"/>
                    </a:lnTo>
                    <a:lnTo>
                      <a:pt x="8682" y="11228"/>
                    </a:lnTo>
                    <a:lnTo>
                      <a:pt x="8568" y="10706"/>
                    </a:lnTo>
                    <a:lnTo>
                      <a:pt x="8470" y="10167"/>
                    </a:lnTo>
                    <a:lnTo>
                      <a:pt x="8388" y="9629"/>
                    </a:lnTo>
                    <a:lnTo>
                      <a:pt x="8323" y="9090"/>
                    </a:lnTo>
                    <a:lnTo>
                      <a:pt x="8274" y="8535"/>
                    </a:lnTo>
                    <a:lnTo>
                      <a:pt x="8242" y="7980"/>
                    </a:lnTo>
                    <a:lnTo>
                      <a:pt x="8242" y="7426"/>
                    </a:lnTo>
                    <a:lnTo>
                      <a:pt x="8242" y="7426"/>
                    </a:lnTo>
                    <a:lnTo>
                      <a:pt x="8242" y="6969"/>
                    </a:lnTo>
                    <a:lnTo>
                      <a:pt x="8258" y="6495"/>
                    </a:lnTo>
                    <a:lnTo>
                      <a:pt x="8291" y="6038"/>
                    </a:lnTo>
                    <a:lnTo>
                      <a:pt x="8340" y="5581"/>
                    </a:lnTo>
                    <a:lnTo>
                      <a:pt x="8405" y="5125"/>
                    </a:lnTo>
                    <a:lnTo>
                      <a:pt x="8470" y="4668"/>
                    </a:lnTo>
                    <a:lnTo>
                      <a:pt x="8552" y="4227"/>
                    </a:lnTo>
                    <a:lnTo>
                      <a:pt x="8650" y="3786"/>
                    </a:lnTo>
                    <a:lnTo>
                      <a:pt x="8650" y="3786"/>
                    </a:lnTo>
                    <a:lnTo>
                      <a:pt x="8552" y="3395"/>
                    </a:lnTo>
                    <a:lnTo>
                      <a:pt x="8437" y="3019"/>
                    </a:lnTo>
                    <a:lnTo>
                      <a:pt x="8291" y="2660"/>
                    </a:lnTo>
                    <a:lnTo>
                      <a:pt x="8111" y="2318"/>
                    </a:lnTo>
                    <a:lnTo>
                      <a:pt x="7899" y="1975"/>
                    </a:lnTo>
                    <a:lnTo>
                      <a:pt x="7670" y="1665"/>
                    </a:lnTo>
                    <a:lnTo>
                      <a:pt x="7409" y="1371"/>
                    </a:lnTo>
                    <a:lnTo>
                      <a:pt x="7132" y="1110"/>
                    </a:lnTo>
                    <a:lnTo>
                      <a:pt x="6838" y="865"/>
                    </a:lnTo>
                    <a:lnTo>
                      <a:pt x="6512" y="653"/>
                    </a:lnTo>
                    <a:lnTo>
                      <a:pt x="6169" y="457"/>
                    </a:lnTo>
                    <a:lnTo>
                      <a:pt x="5826" y="294"/>
                    </a:lnTo>
                    <a:lnTo>
                      <a:pt x="5451" y="180"/>
                    </a:lnTo>
                    <a:lnTo>
                      <a:pt x="5059" y="82"/>
                    </a:lnTo>
                    <a:lnTo>
                      <a:pt x="4668" y="17"/>
                    </a:lnTo>
                    <a:lnTo>
                      <a:pt x="4260"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3" name="Google Shape;213;p4"/>
              <p:cNvSpPr/>
              <p:nvPr/>
            </p:nvSpPr>
            <p:spPr>
              <a:xfrm>
                <a:off x="3118423" y="2749879"/>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4" name="Google Shape;214;p4"/>
              <p:cNvSpPr/>
              <p:nvPr/>
            </p:nvSpPr>
            <p:spPr>
              <a:xfrm>
                <a:off x="3166573" y="2644162"/>
                <a:ext cx="389550" cy="389754"/>
              </a:xfrm>
              <a:custGeom>
                <a:avLst/>
                <a:gdLst/>
                <a:ahLst/>
                <a:cxnLst/>
                <a:rect l="l" t="t" r="r" b="b"/>
                <a:pathLst>
                  <a:path w="32476" h="32493" extrusionOk="0">
                    <a:moveTo>
                      <a:pt x="15814" y="1"/>
                    </a:moveTo>
                    <a:lnTo>
                      <a:pt x="15406" y="17"/>
                    </a:lnTo>
                    <a:lnTo>
                      <a:pt x="14982" y="50"/>
                    </a:lnTo>
                    <a:lnTo>
                      <a:pt x="14574" y="83"/>
                    </a:lnTo>
                    <a:lnTo>
                      <a:pt x="14166" y="131"/>
                    </a:lnTo>
                    <a:lnTo>
                      <a:pt x="13758" y="180"/>
                    </a:lnTo>
                    <a:lnTo>
                      <a:pt x="13366" y="246"/>
                    </a:lnTo>
                    <a:lnTo>
                      <a:pt x="12958" y="327"/>
                    </a:lnTo>
                    <a:lnTo>
                      <a:pt x="12566" y="409"/>
                    </a:lnTo>
                    <a:lnTo>
                      <a:pt x="12175" y="507"/>
                    </a:lnTo>
                    <a:lnTo>
                      <a:pt x="11799" y="621"/>
                    </a:lnTo>
                    <a:lnTo>
                      <a:pt x="11408" y="735"/>
                    </a:lnTo>
                    <a:lnTo>
                      <a:pt x="11032" y="850"/>
                    </a:lnTo>
                    <a:lnTo>
                      <a:pt x="10657" y="980"/>
                    </a:lnTo>
                    <a:lnTo>
                      <a:pt x="9923" y="1274"/>
                    </a:lnTo>
                    <a:lnTo>
                      <a:pt x="9205" y="1600"/>
                    </a:lnTo>
                    <a:lnTo>
                      <a:pt x="8503" y="1959"/>
                    </a:lnTo>
                    <a:lnTo>
                      <a:pt x="7818" y="2351"/>
                    </a:lnTo>
                    <a:lnTo>
                      <a:pt x="7165" y="2775"/>
                    </a:lnTo>
                    <a:lnTo>
                      <a:pt x="6512" y="3232"/>
                    </a:lnTo>
                    <a:lnTo>
                      <a:pt x="5908" y="3705"/>
                    </a:lnTo>
                    <a:lnTo>
                      <a:pt x="5321" y="4211"/>
                    </a:lnTo>
                    <a:lnTo>
                      <a:pt x="4750" y="4750"/>
                    </a:lnTo>
                    <a:lnTo>
                      <a:pt x="4211" y="5321"/>
                    </a:lnTo>
                    <a:lnTo>
                      <a:pt x="3705" y="5908"/>
                    </a:lnTo>
                    <a:lnTo>
                      <a:pt x="3216" y="6529"/>
                    </a:lnTo>
                    <a:lnTo>
                      <a:pt x="2775" y="7165"/>
                    </a:lnTo>
                    <a:lnTo>
                      <a:pt x="2351" y="7818"/>
                    </a:lnTo>
                    <a:lnTo>
                      <a:pt x="1959" y="8503"/>
                    </a:lnTo>
                    <a:lnTo>
                      <a:pt x="1600" y="9205"/>
                    </a:lnTo>
                    <a:lnTo>
                      <a:pt x="1274" y="9923"/>
                    </a:lnTo>
                    <a:lnTo>
                      <a:pt x="980" y="10657"/>
                    </a:lnTo>
                    <a:lnTo>
                      <a:pt x="849" y="11033"/>
                    </a:lnTo>
                    <a:lnTo>
                      <a:pt x="719" y="11408"/>
                    </a:lnTo>
                    <a:lnTo>
                      <a:pt x="604" y="11800"/>
                    </a:lnTo>
                    <a:lnTo>
                      <a:pt x="507" y="12175"/>
                    </a:lnTo>
                    <a:lnTo>
                      <a:pt x="409" y="12567"/>
                    </a:lnTo>
                    <a:lnTo>
                      <a:pt x="327" y="12975"/>
                    </a:lnTo>
                    <a:lnTo>
                      <a:pt x="245" y="13366"/>
                    </a:lnTo>
                    <a:lnTo>
                      <a:pt x="180" y="13774"/>
                    </a:lnTo>
                    <a:lnTo>
                      <a:pt x="131" y="14166"/>
                    </a:lnTo>
                    <a:lnTo>
                      <a:pt x="82" y="14574"/>
                    </a:lnTo>
                    <a:lnTo>
                      <a:pt x="50" y="14998"/>
                    </a:lnTo>
                    <a:lnTo>
                      <a:pt x="17" y="15406"/>
                    </a:lnTo>
                    <a:lnTo>
                      <a:pt x="1" y="15831"/>
                    </a:lnTo>
                    <a:lnTo>
                      <a:pt x="1" y="16239"/>
                    </a:lnTo>
                    <a:lnTo>
                      <a:pt x="1" y="16663"/>
                    </a:lnTo>
                    <a:lnTo>
                      <a:pt x="17" y="17071"/>
                    </a:lnTo>
                    <a:lnTo>
                      <a:pt x="50" y="17495"/>
                    </a:lnTo>
                    <a:lnTo>
                      <a:pt x="82" y="17903"/>
                    </a:lnTo>
                    <a:lnTo>
                      <a:pt x="131" y="18311"/>
                    </a:lnTo>
                    <a:lnTo>
                      <a:pt x="180" y="18719"/>
                    </a:lnTo>
                    <a:lnTo>
                      <a:pt x="245" y="19111"/>
                    </a:lnTo>
                    <a:lnTo>
                      <a:pt x="327" y="19519"/>
                    </a:lnTo>
                    <a:lnTo>
                      <a:pt x="409" y="19910"/>
                    </a:lnTo>
                    <a:lnTo>
                      <a:pt x="507" y="20302"/>
                    </a:lnTo>
                    <a:lnTo>
                      <a:pt x="604" y="20694"/>
                    </a:lnTo>
                    <a:lnTo>
                      <a:pt x="719" y="21069"/>
                    </a:lnTo>
                    <a:lnTo>
                      <a:pt x="849" y="21444"/>
                    </a:lnTo>
                    <a:lnTo>
                      <a:pt x="980" y="21820"/>
                    </a:lnTo>
                    <a:lnTo>
                      <a:pt x="1274" y="22570"/>
                    </a:lnTo>
                    <a:lnTo>
                      <a:pt x="1600" y="23288"/>
                    </a:lnTo>
                    <a:lnTo>
                      <a:pt x="1959" y="23990"/>
                    </a:lnTo>
                    <a:lnTo>
                      <a:pt x="2351" y="24659"/>
                    </a:lnTo>
                    <a:lnTo>
                      <a:pt x="2775" y="25328"/>
                    </a:lnTo>
                    <a:lnTo>
                      <a:pt x="3216" y="25965"/>
                    </a:lnTo>
                    <a:lnTo>
                      <a:pt x="3705" y="26569"/>
                    </a:lnTo>
                    <a:lnTo>
                      <a:pt x="4211" y="27156"/>
                    </a:lnTo>
                    <a:lnTo>
                      <a:pt x="4750" y="27727"/>
                    </a:lnTo>
                    <a:lnTo>
                      <a:pt x="5321" y="28266"/>
                    </a:lnTo>
                    <a:lnTo>
                      <a:pt x="5908" y="28772"/>
                    </a:lnTo>
                    <a:lnTo>
                      <a:pt x="6512" y="29261"/>
                    </a:lnTo>
                    <a:lnTo>
                      <a:pt x="7165" y="29718"/>
                    </a:lnTo>
                    <a:lnTo>
                      <a:pt x="7818" y="30142"/>
                    </a:lnTo>
                    <a:lnTo>
                      <a:pt x="8503" y="30518"/>
                    </a:lnTo>
                    <a:lnTo>
                      <a:pt x="9205" y="30877"/>
                    </a:lnTo>
                    <a:lnTo>
                      <a:pt x="9923" y="31203"/>
                    </a:lnTo>
                    <a:lnTo>
                      <a:pt x="10657" y="31497"/>
                    </a:lnTo>
                    <a:lnTo>
                      <a:pt x="11032" y="31628"/>
                    </a:lnTo>
                    <a:lnTo>
                      <a:pt x="11408" y="31758"/>
                    </a:lnTo>
                    <a:lnTo>
                      <a:pt x="11799" y="31872"/>
                    </a:lnTo>
                    <a:lnTo>
                      <a:pt x="12175" y="31970"/>
                    </a:lnTo>
                    <a:lnTo>
                      <a:pt x="12566" y="32068"/>
                    </a:lnTo>
                    <a:lnTo>
                      <a:pt x="12958" y="32150"/>
                    </a:lnTo>
                    <a:lnTo>
                      <a:pt x="13366" y="32231"/>
                    </a:lnTo>
                    <a:lnTo>
                      <a:pt x="13758" y="32297"/>
                    </a:lnTo>
                    <a:lnTo>
                      <a:pt x="14166" y="32362"/>
                    </a:lnTo>
                    <a:lnTo>
                      <a:pt x="14574" y="32395"/>
                    </a:lnTo>
                    <a:lnTo>
                      <a:pt x="14982" y="32443"/>
                    </a:lnTo>
                    <a:lnTo>
                      <a:pt x="15406" y="32460"/>
                    </a:lnTo>
                    <a:lnTo>
                      <a:pt x="15814" y="32476"/>
                    </a:lnTo>
                    <a:lnTo>
                      <a:pt x="16238" y="32492"/>
                    </a:lnTo>
                    <a:lnTo>
                      <a:pt x="16663" y="32476"/>
                    </a:lnTo>
                    <a:lnTo>
                      <a:pt x="17071" y="32460"/>
                    </a:lnTo>
                    <a:lnTo>
                      <a:pt x="17495" y="32443"/>
                    </a:lnTo>
                    <a:lnTo>
                      <a:pt x="17903" y="32395"/>
                    </a:lnTo>
                    <a:lnTo>
                      <a:pt x="18311" y="32362"/>
                    </a:lnTo>
                    <a:lnTo>
                      <a:pt x="18719" y="32297"/>
                    </a:lnTo>
                    <a:lnTo>
                      <a:pt x="19110" y="32231"/>
                    </a:lnTo>
                    <a:lnTo>
                      <a:pt x="19518" y="32150"/>
                    </a:lnTo>
                    <a:lnTo>
                      <a:pt x="19910" y="32068"/>
                    </a:lnTo>
                    <a:lnTo>
                      <a:pt x="20302" y="31970"/>
                    </a:lnTo>
                    <a:lnTo>
                      <a:pt x="20693" y="31872"/>
                    </a:lnTo>
                    <a:lnTo>
                      <a:pt x="21069" y="31758"/>
                    </a:lnTo>
                    <a:lnTo>
                      <a:pt x="21444" y="31628"/>
                    </a:lnTo>
                    <a:lnTo>
                      <a:pt x="21819" y="31497"/>
                    </a:lnTo>
                    <a:lnTo>
                      <a:pt x="22570" y="31203"/>
                    </a:lnTo>
                    <a:lnTo>
                      <a:pt x="23288" y="30877"/>
                    </a:lnTo>
                    <a:lnTo>
                      <a:pt x="23990" y="30518"/>
                    </a:lnTo>
                    <a:lnTo>
                      <a:pt x="24659" y="30142"/>
                    </a:lnTo>
                    <a:lnTo>
                      <a:pt x="25328" y="29718"/>
                    </a:lnTo>
                    <a:lnTo>
                      <a:pt x="25965" y="29261"/>
                    </a:lnTo>
                    <a:lnTo>
                      <a:pt x="26568" y="28772"/>
                    </a:lnTo>
                    <a:lnTo>
                      <a:pt x="27156" y="28266"/>
                    </a:lnTo>
                    <a:lnTo>
                      <a:pt x="27727" y="27727"/>
                    </a:lnTo>
                    <a:lnTo>
                      <a:pt x="28266" y="27156"/>
                    </a:lnTo>
                    <a:lnTo>
                      <a:pt x="28771" y="26569"/>
                    </a:lnTo>
                    <a:lnTo>
                      <a:pt x="29261" y="25965"/>
                    </a:lnTo>
                    <a:lnTo>
                      <a:pt x="29702" y="25328"/>
                    </a:lnTo>
                    <a:lnTo>
                      <a:pt x="30126" y="24659"/>
                    </a:lnTo>
                    <a:lnTo>
                      <a:pt x="30518" y="23990"/>
                    </a:lnTo>
                    <a:lnTo>
                      <a:pt x="30877" y="23288"/>
                    </a:lnTo>
                    <a:lnTo>
                      <a:pt x="31203" y="22570"/>
                    </a:lnTo>
                    <a:lnTo>
                      <a:pt x="31497" y="21820"/>
                    </a:lnTo>
                    <a:lnTo>
                      <a:pt x="31627" y="21444"/>
                    </a:lnTo>
                    <a:lnTo>
                      <a:pt x="31758" y="21069"/>
                    </a:lnTo>
                    <a:lnTo>
                      <a:pt x="31872" y="20694"/>
                    </a:lnTo>
                    <a:lnTo>
                      <a:pt x="31970" y="20302"/>
                    </a:lnTo>
                    <a:lnTo>
                      <a:pt x="32068" y="19910"/>
                    </a:lnTo>
                    <a:lnTo>
                      <a:pt x="32150" y="19519"/>
                    </a:lnTo>
                    <a:lnTo>
                      <a:pt x="32231" y="19111"/>
                    </a:lnTo>
                    <a:lnTo>
                      <a:pt x="32296" y="18719"/>
                    </a:lnTo>
                    <a:lnTo>
                      <a:pt x="32345" y="18311"/>
                    </a:lnTo>
                    <a:lnTo>
                      <a:pt x="32394" y="17903"/>
                    </a:lnTo>
                    <a:lnTo>
                      <a:pt x="32443" y="17495"/>
                    </a:lnTo>
                    <a:lnTo>
                      <a:pt x="32460" y="17071"/>
                    </a:lnTo>
                    <a:lnTo>
                      <a:pt x="32476" y="16663"/>
                    </a:lnTo>
                    <a:lnTo>
                      <a:pt x="32476" y="16239"/>
                    </a:lnTo>
                    <a:lnTo>
                      <a:pt x="32476" y="15831"/>
                    </a:lnTo>
                    <a:lnTo>
                      <a:pt x="32460" y="15406"/>
                    </a:lnTo>
                    <a:lnTo>
                      <a:pt x="32443" y="14998"/>
                    </a:lnTo>
                    <a:lnTo>
                      <a:pt x="32394" y="14574"/>
                    </a:lnTo>
                    <a:lnTo>
                      <a:pt x="32345" y="14166"/>
                    </a:lnTo>
                    <a:lnTo>
                      <a:pt x="32296" y="13774"/>
                    </a:lnTo>
                    <a:lnTo>
                      <a:pt x="32231" y="13366"/>
                    </a:lnTo>
                    <a:lnTo>
                      <a:pt x="32150" y="12975"/>
                    </a:lnTo>
                    <a:lnTo>
                      <a:pt x="32068" y="12567"/>
                    </a:lnTo>
                    <a:lnTo>
                      <a:pt x="31970" y="12175"/>
                    </a:lnTo>
                    <a:lnTo>
                      <a:pt x="31872" y="11800"/>
                    </a:lnTo>
                    <a:lnTo>
                      <a:pt x="31758" y="11408"/>
                    </a:lnTo>
                    <a:lnTo>
                      <a:pt x="31627" y="11033"/>
                    </a:lnTo>
                    <a:lnTo>
                      <a:pt x="31497" y="10657"/>
                    </a:lnTo>
                    <a:lnTo>
                      <a:pt x="31203" y="9923"/>
                    </a:lnTo>
                    <a:lnTo>
                      <a:pt x="30877" y="9205"/>
                    </a:lnTo>
                    <a:lnTo>
                      <a:pt x="30518" y="8503"/>
                    </a:lnTo>
                    <a:lnTo>
                      <a:pt x="30126" y="7818"/>
                    </a:lnTo>
                    <a:lnTo>
                      <a:pt x="29702" y="7165"/>
                    </a:lnTo>
                    <a:lnTo>
                      <a:pt x="29261" y="6529"/>
                    </a:lnTo>
                    <a:lnTo>
                      <a:pt x="28771" y="5908"/>
                    </a:lnTo>
                    <a:lnTo>
                      <a:pt x="28266" y="5321"/>
                    </a:lnTo>
                    <a:lnTo>
                      <a:pt x="27727" y="4750"/>
                    </a:lnTo>
                    <a:lnTo>
                      <a:pt x="27156" y="4211"/>
                    </a:lnTo>
                    <a:lnTo>
                      <a:pt x="26568" y="3705"/>
                    </a:lnTo>
                    <a:lnTo>
                      <a:pt x="25965" y="3232"/>
                    </a:lnTo>
                    <a:lnTo>
                      <a:pt x="25328" y="2775"/>
                    </a:lnTo>
                    <a:lnTo>
                      <a:pt x="24659" y="2351"/>
                    </a:lnTo>
                    <a:lnTo>
                      <a:pt x="23990" y="1959"/>
                    </a:lnTo>
                    <a:lnTo>
                      <a:pt x="23288" y="1600"/>
                    </a:lnTo>
                    <a:lnTo>
                      <a:pt x="22570" y="1274"/>
                    </a:lnTo>
                    <a:lnTo>
                      <a:pt x="21819" y="980"/>
                    </a:lnTo>
                    <a:lnTo>
                      <a:pt x="21444" y="850"/>
                    </a:lnTo>
                    <a:lnTo>
                      <a:pt x="21069" y="735"/>
                    </a:lnTo>
                    <a:lnTo>
                      <a:pt x="20693" y="621"/>
                    </a:lnTo>
                    <a:lnTo>
                      <a:pt x="20302" y="507"/>
                    </a:lnTo>
                    <a:lnTo>
                      <a:pt x="19910" y="409"/>
                    </a:lnTo>
                    <a:lnTo>
                      <a:pt x="19518" y="327"/>
                    </a:lnTo>
                    <a:lnTo>
                      <a:pt x="19110" y="246"/>
                    </a:lnTo>
                    <a:lnTo>
                      <a:pt x="18719" y="180"/>
                    </a:lnTo>
                    <a:lnTo>
                      <a:pt x="18311" y="131"/>
                    </a:lnTo>
                    <a:lnTo>
                      <a:pt x="17903" y="83"/>
                    </a:lnTo>
                    <a:lnTo>
                      <a:pt x="17495" y="50"/>
                    </a:lnTo>
                    <a:lnTo>
                      <a:pt x="17071" y="17"/>
                    </a:lnTo>
                    <a:lnTo>
                      <a:pt x="16663"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5" name="Google Shape;215;p4"/>
              <p:cNvSpPr/>
              <p:nvPr/>
            </p:nvSpPr>
            <p:spPr>
              <a:xfrm>
                <a:off x="3216689" y="2694280"/>
                <a:ext cx="289331" cy="289523"/>
              </a:xfrm>
              <a:custGeom>
                <a:avLst/>
                <a:gdLst/>
                <a:ahLst/>
                <a:cxnLst/>
                <a:rect l="l" t="t" r="r" b="b"/>
                <a:pathLst>
                  <a:path w="24121" h="24137" extrusionOk="0">
                    <a:moveTo>
                      <a:pt x="12060" y="1"/>
                    </a:moveTo>
                    <a:lnTo>
                      <a:pt x="11440" y="17"/>
                    </a:lnTo>
                    <a:lnTo>
                      <a:pt x="10820" y="66"/>
                    </a:lnTo>
                    <a:lnTo>
                      <a:pt x="10216" y="131"/>
                    </a:lnTo>
                    <a:lnTo>
                      <a:pt x="9629" y="245"/>
                    </a:lnTo>
                    <a:lnTo>
                      <a:pt x="9041" y="376"/>
                    </a:lnTo>
                    <a:lnTo>
                      <a:pt x="8470" y="539"/>
                    </a:lnTo>
                    <a:lnTo>
                      <a:pt x="7915" y="735"/>
                    </a:lnTo>
                    <a:lnTo>
                      <a:pt x="7360" y="947"/>
                    </a:lnTo>
                    <a:lnTo>
                      <a:pt x="6838" y="1192"/>
                    </a:lnTo>
                    <a:lnTo>
                      <a:pt x="6316" y="1453"/>
                    </a:lnTo>
                    <a:lnTo>
                      <a:pt x="5810" y="1747"/>
                    </a:lnTo>
                    <a:lnTo>
                      <a:pt x="5320" y="2057"/>
                    </a:lnTo>
                    <a:lnTo>
                      <a:pt x="4847" y="2400"/>
                    </a:lnTo>
                    <a:lnTo>
                      <a:pt x="4390" y="2759"/>
                    </a:lnTo>
                    <a:lnTo>
                      <a:pt x="3950" y="3134"/>
                    </a:lnTo>
                    <a:lnTo>
                      <a:pt x="3525" y="3526"/>
                    </a:lnTo>
                    <a:lnTo>
                      <a:pt x="3134" y="3950"/>
                    </a:lnTo>
                    <a:lnTo>
                      <a:pt x="2758" y="4390"/>
                    </a:lnTo>
                    <a:lnTo>
                      <a:pt x="2399" y="4847"/>
                    </a:lnTo>
                    <a:lnTo>
                      <a:pt x="2057" y="5321"/>
                    </a:lnTo>
                    <a:lnTo>
                      <a:pt x="1747" y="5810"/>
                    </a:lnTo>
                    <a:lnTo>
                      <a:pt x="1453" y="6316"/>
                    </a:lnTo>
                    <a:lnTo>
                      <a:pt x="1192" y="6838"/>
                    </a:lnTo>
                    <a:lnTo>
                      <a:pt x="947" y="7361"/>
                    </a:lnTo>
                    <a:lnTo>
                      <a:pt x="735" y="7915"/>
                    </a:lnTo>
                    <a:lnTo>
                      <a:pt x="539" y="8470"/>
                    </a:lnTo>
                    <a:lnTo>
                      <a:pt x="376" y="9041"/>
                    </a:lnTo>
                    <a:lnTo>
                      <a:pt x="245" y="9629"/>
                    </a:lnTo>
                    <a:lnTo>
                      <a:pt x="131" y="10233"/>
                    </a:lnTo>
                    <a:lnTo>
                      <a:pt x="66" y="10837"/>
                    </a:lnTo>
                    <a:lnTo>
                      <a:pt x="17" y="11440"/>
                    </a:lnTo>
                    <a:lnTo>
                      <a:pt x="0" y="12061"/>
                    </a:lnTo>
                    <a:lnTo>
                      <a:pt x="17" y="12681"/>
                    </a:lnTo>
                    <a:lnTo>
                      <a:pt x="66" y="13301"/>
                    </a:lnTo>
                    <a:lnTo>
                      <a:pt x="131" y="13905"/>
                    </a:lnTo>
                    <a:lnTo>
                      <a:pt x="245" y="14492"/>
                    </a:lnTo>
                    <a:lnTo>
                      <a:pt x="376" y="15080"/>
                    </a:lnTo>
                    <a:lnTo>
                      <a:pt x="539" y="15651"/>
                    </a:lnTo>
                    <a:lnTo>
                      <a:pt x="735" y="16206"/>
                    </a:lnTo>
                    <a:lnTo>
                      <a:pt x="947" y="16760"/>
                    </a:lnTo>
                    <a:lnTo>
                      <a:pt x="1192" y="17299"/>
                    </a:lnTo>
                    <a:lnTo>
                      <a:pt x="1453" y="17821"/>
                    </a:lnTo>
                    <a:lnTo>
                      <a:pt x="1747" y="18327"/>
                    </a:lnTo>
                    <a:lnTo>
                      <a:pt x="2057" y="18817"/>
                    </a:lnTo>
                    <a:lnTo>
                      <a:pt x="2399" y="19290"/>
                    </a:lnTo>
                    <a:lnTo>
                      <a:pt x="2758" y="19747"/>
                    </a:lnTo>
                    <a:lnTo>
                      <a:pt x="3134" y="20171"/>
                    </a:lnTo>
                    <a:lnTo>
                      <a:pt x="3525" y="20595"/>
                    </a:lnTo>
                    <a:lnTo>
                      <a:pt x="3950" y="21003"/>
                    </a:lnTo>
                    <a:lnTo>
                      <a:pt x="4390" y="21379"/>
                    </a:lnTo>
                    <a:lnTo>
                      <a:pt x="4847" y="21738"/>
                    </a:lnTo>
                    <a:lnTo>
                      <a:pt x="5320" y="22064"/>
                    </a:lnTo>
                    <a:lnTo>
                      <a:pt x="5810" y="22391"/>
                    </a:lnTo>
                    <a:lnTo>
                      <a:pt x="6316" y="22668"/>
                    </a:lnTo>
                    <a:lnTo>
                      <a:pt x="6838" y="22945"/>
                    </a:lnTo>
                    <a:lnTo>
                      <a:pt x="7360" y="23174"/>
                    </a:lnTo>
                    <a:lnTo>
                      <a:pt x="7915" y="23402"/>
                    </a:lnTo>
                    <a:lnTo>
                      <a:pt x="8470" y="23582"/>
                    </a:lnTo>
                    <a:lnTo>
                      <a:pt x="9041" y="23745"/>
                    </a:lnTo>
                    <a:lnTo>
                      <a:pt x="9629" y="23892"/>
                    </a:lnTo>
                    <a:lnTo>
                      <a:pt x="10216" y="23990"/>
                    </a:lnTo>
                    <a:lnTo>
                      <a:pt x="10820" y="24071"/>
                    </a:lnTo>
                    <a:lnTo>
                      <a:pt x="11440" y="24120"/>
                    </a:lnTo>
                    <a:lnTo>
                      <a:pt x="12060" y="24137"/>
                    </a:lnTo>
                    <a:lnTo>
                      <a:pt x="12680" y="24120"/>
                    </a:lnTo>
                    <a:lnTo>
                      <a:pt x="13301" y="24071"/>
                    </a:lnTo>
                    <a:lnTo>
                      <a:pt x="13904" y="23990"/>
                    </a:lnTo>
                    <a:lnTo>
                      <a:pt x="14492" y="23892"/>
                    </a:lnTo>
                    <a:lnTo>
                      <a:pt x="15079" y="23745"/>
                    </a:lnTo>
                    <a:lnTo>
                      <a:pt x="15651" y="23582"/>
                    </a:lnTo>
                    <a:lnTo>
                      <a:pt x="16205" y="23402"/>
                    </a:lnTo>
                    <a:lnTo>
                      <a:pt x="16760" y="23174"/>
                    </a:lnTo>
                    <a:lnTo>
                      <a:pt x="17299" y="22945"/>
                    </a:lnTo>
                    <a:lnTo>
                      <a:pt x="17805" y="22668"/>
                    </a:lnTo>
                    <a:lnTo>
                      <a:pt x="18311" y="22391"/>
                    </a:lnTo>
                    <a:lnTo>
                      <a:pt x="18800" y="22064"/>
                    </a:lnTo>
                    <a:lnTo>
                      <a:pt x="19273" y="21738"/>
                    </a:lnTo>
                    <a:lnTo>
                      <a:pt x="19730" y="21379"/>
                    </a:lnTo>
                    <a:lnTo>
                      <a:pt x="20171" y="21003"/>
                    </a:lnTo>
                    <a:lnTo>
                      <a:pt x="20595" y="20595"/>
                    </a:lnTo>
                    <a:lnTo>
                      <a:pt x="20987" y="20171"/>
                    </a:lnTo>
                    <a:lnTo>
                      <a:pt x="21379" y="19747"/>
                    </a:lnTo>
                    <a:lnTo>
                      <a:pt x="21738" y="19290"/>
                    </a:lnTo>
                    <a:lnTo>
                      <a:pt x="22064" y="18817"/>
                    </a:lnTo>
                    <a:lnTo>
                      <a:pt x="22374" y="18327"/>
                    </a:lnTo>
                    <a:lnTo>
                      <a:pt x="22668" y="17821"/>
                    </a:lnTo>
                    <a:lnTo>
                      <a:pt x="22945" y="17299"/>
                    </a:lnTo>
                    <a:lnTo>
                      <a:pt x="23174" y="16760"/>
                    </a:lnTo>
                    <a:lnTo>
                      <a:pt x="23402" y="16206"/>
                    </a:lnTo>
                    <a:lnTo>
                      <a:pt x="23582" y="15651"/>
                    </a:lnTo>
                    <a:lnTo>
                      <a:pt x="23745" y="15080"/>
                    </a:lnTo>
                    <a:lnTo>
                      <a:pt x="23875" y="14492"/>
                    </a:lnTo>
                    <a:lnTo>
                      <a:pt x="23990" y="13905"/>
                    </a:lnTo>
                    <a:lnTo>
                      <a:pt x="24071" y="13301"/>
                    </a:lnTo>
                    <a:lnTo>
                      <a:pt x="24104" y="12681"/>
                    </a:lnTo>
                    <a:lnTo>
                      <a:pt x="24120" y="12061"/>
                    </a:lnTo>
                    <a:lnTo>
                      <a:pt x="24104" y="11440"/>
                    </a:lnTo>
                    <a:lnTo>
                      <a:pt x="24071" y="10837"/>
                    </a:lnTo>
                    <a:lnTo>
                      <a:pt x="23990" y="10233"/>
                    </a:lnTo>
                    <a:lnTo>
                      <a:pt x="23875" y="9629"/>
                    </a:lnTo>
                    <a:lnTo>
                      <a:pt x="23745" y="9041"/>
                    </a:lnTo>
                    <a:lnTo>
                      <a:pt x="23582" y="8470"/>
                    </a:lnTo>
                    <a:lnTo>
                      <a:pt x="23402" y="7915"/>
                    </a:lnTo>
                    <a:lnTo>
                      <a:pt x="23174" y="7361"/>
                    </a:lnTo>
                    <a:lnTo>
                      <a:pt x="22945" y="6838"/>
                    </a:lnTo>
                    <a:lnTo>
                      <a:pt x="22668" y="6316"/>
                    </a:lnTo>
                    <a:lnTo>
                      <a:pt x="22374" y="5810"/>
                    </a:lnTo>
                    <a:lnTo>
                      <a:pt x="22064" y="5321"/>
                    </a:lnTo>
                    <a:lnTo>
                      <a:pt x="21738" y="4847"/>
                    </a:lnTo>
                    <a:lnTo>
                      <a:pt x="21379" y="4390"/>
                    </a:lnTo>
                    <a:lnTo>
                      <a:pt x="20987" y="3950"/>
                    </a:lnTo>
                    <a:lnTo>
                      <a:pt x="20595" y="3526"/>
                    </a:lnTo>
                    <a:lnTo>
                      <a:pt x="20171" y="3134"/>
                    </a:lnTo>
                    <a:lnTo>
                      <a:pt x="19730" y="2759"/>
                    </a:lnTo>
                    <a:lnTo>
                      <a:pt x="19273" y="2400"/>
                    </a:lnTo>
                    <a:lnTo>
                      <a:pt x="18800" y="2057"/>
                    </a:lnTo>
                    <a:lnTo>
                      <a:pt x="18311" y="1747"/>
                    </a:lnTo>
                    <a:lnTo>
                      <a:pt x="17805" y="1453"/>
                    </a:lnTo>
                    <a:lnTo>
                      <a:pt x="17299" y="1192"/>
                    </a:lnTo>
                    <a:lnTo>
                      <a:pt x="16760" y="947"/>
                    </a:lnTo>
                    <a:lnTo>
                      <a:pt x="16205" y="735"/>
                    </a:lnTo>
                    <a:lnTo>
                      <a:pt x="15651" y="539"/>
                    </a:lnTo>
                    <a:lnTo>
                      <a:pt x="15079" y="376"/>
                    </a:lnTo>
                    <a:lnTo>
                      <a:pt x="14492" y="245"/>
                    </a:lnTo>
                    <a:lnTo>
                      <a:pt x="13904" y="131"/>
                    </a:lnTo>
                    <a:lnTo>
                      <a:pt x="13301" y="66"/>
                    </a:lnTo>
                    <a:lnTo>
                      <a:pt x="12680" y="17"/>
                    </a:lnTo>
                    <a:lnTo>
                      <a:pt x="12060"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6" name="Google Shape;216;p4"/>
              <p:cNvSpPr/>
              <p:nvPr/>
            </p:nvSpPr>
            <p:spPr>
              <a:xfrm>
                <a:off x="3216689" y="2694280"/>
                <a:ext cx="289331" cy="289523"/>
              </a:xfrm>
              <a:custGeom>
                <a:avLst/>
                <a:gdLst/>
                <a:ahLst/>
                <a:cxnLst/>
                <a:rect l="l" t="t" r="r" b="b"/>
                <a:pathLst>
                  <a:path w="24121" h="24137" fill="none" extrusionOk="0">
                    <a:moveTo>
                      <a:pt x="24120" y="12061"/>
                    </a:moveTo>
                    <a:lnTo>
                      <a:pt x="24120" y="12061"/>
                    </a:lnTo>
                    <a:lnTo>
                      <a:pt x="24104" y="12681"/>
                    </a:lnTo>
                    <a:lnTo>
                      <a:pt x="24071" y="13301"/>
                    </a:lnTo>
                    <a:lnTo>
                      <a:pt x="23990" y="13905"/>
                    </a:lnTo>
                    <a:lnTo>
                      <a:pt x="23875" y="14492"/>
                    </a:lnTo>
                    <a:lnTo>
                      <a:pt x="23745" y="15080"/>
                    </a:lnTo>
                    <a:lnTo>
                      <a:pt x="23582" y="15651"/>
                    </a:lnTo>
                    <a:lnTo>
                      <a:pt x="23402" y="16206"/>
                    </a:lnTo>
                    <a:lnTo>
                      <a:pt x="23174" y="16760"/>
                    </a:lnTo>
                    <a:lnTo>
                      <a:pt x="22945" y="17299"/>
                    </a:lnTo>
                    <a:lnTo>
                      <a:pt x="22668" y="17821"/>
                    </a:lnTo>
                    <a:lnTo>
                      <a:pt x="22374" y="18327"/>
                    </a:lnTo>
                    <a:lnTo>
                      <a:pt x="22064" y="18817"/>
                    </a:lnTo>
                    <a:lnTo>
                      <a:pt x="21738" y="19290"/>
                    </a:lnTo>
                    <a:lnTo>
                      <a:pt x="21379" y="19747"/>
                    </a:lnTo>
                    <a:lnTo>
                      <a:pt x="20987" y="20171"/>
                    </a:lnTo>
                    <a:lnTo>
                      <a:pt x="20595" y="20595"/>
                    </a:lnTo>
                    <a:lnTo>
                      <a:pt x="20171" y="21003"/>
                    </a:lnTo>
                    <a:lnTo>
                      <a:pt x="19730" y="21379"/>
                    </a:lnTo>
                    <a:lnTo>
                      <a:pt x="19273" y="21738"/>
                    </a:lnTo>
                    <a:lnTo>
                      <a:pt x="18800" y="22064"/>
                    </a:lnTo>
                    <a:lnTo>
                      <a:pt x="18311" y="22391"/>
                    </a:lnTo>
                    <a:lnTo>
                      <a:pt x="17805" y="22668"/>
                    </a:lnTo>
                    <a:lnTo>
                      <a:pt x="17299" y="22945"/>
                    </a:lnTo>
                    <a:lnTo>
                      <a:pt x="16760" y="23174"/>
                    </a:lnTo>
                    <a:lnTo>
                      <a:pt x="16205" y="23402"/>
                    </a:lnTo>
                    <a:lnTo>
                      <a:pt x="15651" y="23582"/>
                    </a:lnTo>
                    <a:lnTo>
                      <a:pt x="15079" y="23745"/>
                    </a:lnTo>
                    <a:lnTo>
                      <a:pt x="14492" y="23892"/>
                    </a:lnTo>
                    <a:lnTo>
                      <a:pt x="13904" y="23990"/>
                    </a:lnTo>
                    <a:lnTo>
                      <a:pt x="13301" y="24071"/>
                    </a:lnTo>
                    <a:lnTo>
                      <a:pt x="12680" y="24120"/>
                    </a:lnTo>
                    <a:lnTo>
                      <a:pt x="12060" y="24137"/>
                    </a:lnTo>
                    <a:lnTo>
                      <a:pt x="12060" y="24137"/>
                    </a:lnTo>
                    <a:lnTo>
                      <a:pt x="11440" y="24120"/>
                    </a:lnTo>
                    <a:lnTo>
                      <a:pt x="10820" y="24071"/>
                    </a:lnTo>
                    <a:lnTo>
                      <a:pt x="10216" y="23990"/>
                    </a:lnTo>
                    <a:lnTo>
                      <a:pt x="9629" y="23892"/>
                    </a:lnTo>
                    <a:lnTo>
                      <a:pt x="9041" y="23745"/>
                    </a:lnTo>
                    <a:lnTo>
                      <a:pt x="8470" y="23582"/>
                    </a:lnTo>
                    <a:lnTo>
                      <a:pt x="7915" y="23402"/>
                    </a:lnTo>
                    <a:lnTo>
                      <a:pt x="7360" y="23174"/>
                    </a:lnTo>
                    <a:lnTo>
                      <a:pt x="6838" y="22945"/>
                    </a:lnTo>
                    <a:lnTo>
                      <a:pt x="6316" y="22668"/>
                    </a:lnTo>
                    <a:lnTo>
                      <a:pt x="5810" y="22391"/>
                    </a:lnTo>
                    <a:lnTo>
                      <a:pt x="5320" y="22064"/>
                    </a:lnTo>
                    <a:lnTo>
                      <a:pt x="4847" y="21738"/>
                    </a:lnTo>
                    <a:lnTo>
                      <a:pt x="4390" y="21379"/>
                    </a:lnTo>
                    <a:lnTo>
                      <a:pt x="3950" y="21003"/>
                    </a:lnTo>
                    <a:lnTo>
                      <a:pt x="3525" y="20595"/>
                    </a:lnTo>
                    <a:lnTo>
                      <a:pt x="3134" y="20171"/>
                    </a:lnTo>
                    <a:lnTo>
                      <a:pt x="2758" y="19747"/>
                    </a:lnTo>
                    <a:lnTo>
                      <a:pt x="2399" y="19290"/>
                    </a:lnTo>
                    <a:lnTo>
                      <a:pt x="2057" y="18817"/>
                    </a:lnTo>
                    <a:lnTo>
                      <a:pt x="1747" y="18327"/>
                    </a:lnTo>
                    <a:lnTo>
                      <a:pt x="1453" y="17821"/>
                    </a:lnTo>
                    <a:lnTo>
                      <a:pt x="1192" y="17299"/>
                    </a:lnTo>
                    <a:lnTo>
                      <a:pt x="947" y="16760"/>
                    </a:lnTo>
                    <a:lnTo>
                      <a:pt x="735" y="16206"/>
                    </a:lnTo>
                    <a:lnTo>
                      <a:pt x="539" y="15651"/>
                    </a:lnTo>
                    <a:lnTo>
                      <a:pt x="376" y="15080"/>
                    </a:lnTo>
                    <a:lnTo>
                      <a:pt x="245" y="14492"/>
                    </a:lnTo>
                    <a:lnTo>
                      <a:pt x="131" y="13905"/>
                    </a:lnTo>
                    <a:lnTo>
                      <a:pt x="66" y="13301"/>
                    </a:lnTo>
                    <a:lnTo>
                      <a:pt x="17" y="12681"/>
                    </a:lnTo>
                    <a:lnTo>
                      <a:pt x="0" y="12061"/>
                    </a:lnTo>
                    <a:lnTo>
                      <a:pt x="0" y="12061"/>
                    </a:lnTo>
                    <a:lnTo>
                      <a:pt x="17" y="11440"/>
                    </a:lnTo>
                    <a:lnTo>
                      <a:pt x="66" y="10837"/>
                    </a:lnTo>
                    <a:lnTo>
                      <a:pt x="131" y="10233"/>
                    </a:lnTo>
                    <a:lnTo>
                      <a:pt x="245" y="9629"/>
                    </a:lnTo>
                    <a:lnTo>
                      <a:pt x="376" y="9041"/>
                    </a:lnTo>
                    <a:lnTo>
                      <a:pt x="539" y="8470"/>
                    </a:lnTo>
                    <a:lnTo>
                      <a:pt x="735" y="7915"/>
                    </a:lnTo>
                    <a:lnTo>
                      <a:pt x="947" y="7361"/>
                    </a:lnTo>
                    <a:lnTo>
                      <a:pt x="1192" y="6838"/>
                    </a:lnTo>
                    <a:lnTo>
                      <a:pt x="1453" y="6316"/>
                    </a:lnTo>
                    <a:lnTo>
                      <a:pt x="1747" y="5810"/>
                    </a:lnTo>
                    <a:lnTo>
                      <a:pt x="2057" y="5321"/>
                    </a:lnTo>
                    <a:lnTo>
                      <a:pt x="2399" y="4847"/>
                    </a:lnTo>
                    <a:lnTo>
                      <a:pt x="2758" y="4390"/>
                    </a:lnTo>
                    <a:lnTo>
                      <a:pt x="3134" y="3950"/>
                    </a:lnTo>
                    <a:lnTo>
                      <a:pt x="3525" y="3526"/>
                    </a:lnTo>
                    <a:lnTo>
                      <a:pt x="3950" y="3134"/>
                    </a:lnTo>
                    <a:lnTo>
                      <a:pt x="4390" y="2759"/>
                    </a:lnTo>
                    <a:lnTo>
                      <a:pt x="4847" y="2400"/>
                    </a:lnTo>
                    <a:lnTo>
                      <a:pt x="5320" y="2057"/>
                    </a:lnTo>
                    <a:lnTo>
                      <a:pt x="5810" y="1747"/>
                    </a:lnTo>
                    <a:lnTo>
                      <a:pt x="6316" y="1453"/>
                    </a:lnTo>
                    <a:lnTo>
                      <a:pt x="6838" y="1192"/>
                    </a:lnTo>
                    <a:lnTo>
                      <a:pt x="7360" y="947"/>
                    </a:lnTo>
                    <a:lnTo>
                      <a:pt x="7915" y="735"/>
                    </a:lnTo>
                    <a:lnTo>
                      <a:pt x="8470" y="539"/>
                    </a:lnTo>
                    <a:lnTo>
                      <a:pt x="9041" y="376"/>
                    </a:lnTo>
                    <a:lnTo>
                      <a:pt x="9629" y="245"/>
                    </a:lnTo>
                    <a:lnTo>
                      <a:pt x="10216" y="131"/>
                    </a:lnTo>
                    <a:lnTo>
                      <a:pt x="10820" y="66"/>
                    </a:lnTo>
                    <a:lnTo>
                      <a:pt x="11440" y="17"/>
                    </a:lnTo>
                    <a:lnTo>
                      <a:pt x="12060" y="1"/>
                    </a:lnTo>
                    <a:lnTo>
                      <a:pt x="12060" y="1"/>
                    </a:lnTo>
                    <a:lnTo>
                      <a:pt x="12680" y="17"/>
                    </a:lnTo>
                    <a:lnTo>
                      <a:pt x="13301" y="66"/>
                    </a:lnTo>
                    <a:lnTo>
                      <a:pt x="13904" y="131"/>
                    </a:lnTo>
                    <a:lnTo>
                      <a:pt x="14492" y="245"/>
                    </a:lnTo>
                    <a:lnTo>
                      <a:pt x="15079" y="376"/>
                    </a:lnTo>
                    <a:lnTo>
                      <a:pt x="15651" y="539"/>
                    </a:lnTo>
                    <a:lnTo>
                      <a:pt x="16205" y="735"/>
                    </a:lnTo>
                    <a:lnTo>
                      <a:pt x="16760" y="947"/>
                    </a:lnTo>
                    <a:lnTo>
                      <a:pt x="17299" y="1192"/>
                    </a:lnTo>
                    <a:lnTo>
                      <a:pt x="17805" y="1453"/>
                    </a:lnTo>
                    <a:lnTo>
                      <a:pt x="18311" y="1747"/>
                    </a:lnTo>
                    <a:lnTo>
                      <a:pt x="18800" y="2057"/>
                    </a:lnTo>
                    <a:lnTo>
                      <a:pt x="19273" y="2400"/>
                    </a:lnTo>
                    <a:lnTo>
                      <a:pt x="19730" y="2759"/>
                    </a:lnTo>
                    <a:lnTo>
                      <a:pt x="20171" y="3134"/>
                    </a:lnTo>
                    <a:lnTo>
                      <a:pt x="20595" y="3526"/>
                    </a:lnTo>
                    <a:lnTo>
                      <a:pt x="20987" y="3950"/>
                    </a:lnTo>
                    <a:lnTo>
                      <a:pt x="21379" y="4390"/>
                    </a:lnTo>
                    <a:lnTo>
                      <a:pt x="21738" y="4847"/>
                    </a:lnTo>
                    <a:lnTo>
                      <a:pt x="22064" y="5321"/>
                    </a:lnTo>
                    <a:lnTo>
                      <a:pt x="22374" y="5810"/>
                    </a:lnTo>
                    <a:lnTo>
                      <a:pt x="22668" y="6316"/>
                    </a:lnTo>
                    <a:lnTo>
                      <a:pt x="22945" y="6838"/>
                    </a:lnTo>
                    <a:lnTo>
                      <a:pt x="23174" y="7361"/>
                    </a:lnTo>
                    <a:lnTo>
                      <a:pt x="23402" y="7915"/>
                    </a:lnTo>
                    <a:lnTo>
                      <a:pt x="23582" y="8470"/>
                    </a:lnTo>
                    <a:lnTo>
                      <a:pt x="23745" y="9041"/>
                    </a:lnTo>
                    <a:lnTo>
                      <a:pt x="23875" y="9629"/>
                    </a:lnTo>
                    <a:lnTo>
                      <a:pt x="23990" y="10233"/>
                    </a:lnTo>
                    <a:lnTo>
                      <a:pt x="24071" y="10837"/>
                    </a:lnTo>
                    <a:lnTo>
                      <a:pt x="24104" y="11440"/>
                    </a:lnTo>
                    <a:lnTo>
                      <a:pt x="24120" y="1206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7" name="Google Shape;217;p4"/>
              <p:cNvSpPr/>
              <p:nvPr/>
            </p:nvSpPr>
            <p:spPr>
              <a:xfrm>
                <a:off x="3305755" y="2749879"/>
                <a:ext cx="126271" cy="154256"/>
              </a:xfrm>
              <a:custGeom>
                <a:avLst/>
                <a:gdLst/>
                <a:ahLst/>
                <a:cxnLst/>
                <a:rect l="l" t="t" r="r" b="b"/>
                <a:pathLst>
                  <a:path w="10527" h="12860" extrusionOk="0">
                    <a:moveTo>
                      <a:pt x="4031" y="0"/>
                    </a:moveTo>
                    <a:lnTo>
                      <a:pt x="3803" y="33"/>
                    </a:lnTo>
                    <a:lnTo>
                      <a:pt x="3591" y="66"/>
                    </a:lnTo>
                    <a:lnTo>
                      <a:pt x="3379" y="115"/>
                    </a:lnTo>
                    <a:lnTo>
                      <a:pt x="3167" y="163"/>
                    </a:lnTo>
                    <a:lnTo>
                      <a:pt x="2954" y="229"/>
                    </a:lnTo>
                    <a:lnTo>
                      <a:pt x="2759" y="310"/>
                    </a:lnTo>
                    <a:lnTo>
                      <a:pt x="2563" y="408"/>
                    </a:lnTo>
                    <a:lnTo>
                      <a:pt x="2367" y="506"/>
                    </a:lnTo>
                    <a:lnTo>
                      <a:pt x="2187" y="620"/>
                    </a:lnTo>
                    <a:lnTo>
                      <a:pt x="2008" y="735"/>
                    </a:lnTo>
                    <a:lnTo>
                      <a:pt x="1828" y="865"/>
                    </a:lnTo>
                    <a:lnTo>
                      <a:pt x="1665" y="1012"/>
                    </a:lnTo>
                    <a:lnTo>
                      <a:pt x="1502" y="1159"/>
                    </a:lnTo>
                    <a:lnTo>
                      <a:pt x="1355" y="1306"/>
                    </a:lnTo>
                    <a:lnTo>
                      <a:pt x="1208" y="1469"/>
                    </a:lnTo>
                    <a:lnTo>
                      <a:pt x="1078" y="1649"/>
                    </a:lnTo>
                    <a:lnTo>
                      <a:pt x="947" y="1828"/>
                    </a:lnTo>
                    <a:lnTo>
                      <a:pt x="817" y="2008"/>
                    </a:lnTo>
                    <a:lnTo>
                      <a:pt x="702" y="2187"/>
                    </a:lnTo>
                    <a:lnTo>
                      <a:pt x="490" y="2579"/>
                    </a:lnTo>
                    <a:lnTo>
                      <a:pt x="327" y="3003"/>
                    </a:lnTo>
                    <a:lnTo>
                      <a:pt x="245" y="3215"/>
                    </a:lnTo>
                    <a:lnTo>
                      <a:pt x="180" y="3427"/>
                    </a:lnTo>
                    <a:lnTo>
                      <a:pt x="131" y="3656"/>
                    </a:lnTo>
                    <a:lnTo>
                      <a:pt x="82" y="3868"/>
                    </a:lnTo>
                    <a:lnTo>
                      <a:pt x="50" y="4096"/>
                    </a:lnTo>
                    <a:lnTo>
                      <a:pt x="17" y="4325"/>
                    </a:lnTo>
                    <a:lnTo>
                      <a:pt x="17" y="4553"/>
                    </a:lnTo>
                    <a:lnTo>
                      <a:pt x="1" y="4782"/>
                    </a:lnTo>
                    <a:lnTo>
                      <a:pt x="1" y="12860"/>
                    </a:lnTo>
                    <a:lnTo>
                      <a:pt x="490" y="12566"/>
                    </a:lnTo>
                    <a:lnTo>
                      <a:pt x="980" y="12289"/>
                    </a:lnTo>
                    <a:lnTo>
                      <a:pt x="1469" y="12028"/>
                    </a:lnTo>
                    <a:lnTo>
                      <a:pt x="1992" y="11783"/>
                    </a:lnTo>
                    <a:lnTo>
                      <a:pt x="2514" y="11554"/>
                    </a:lnTo>
                    <a:lnTo>
                      <a:pt x="3036" y="11342"/>
                    </a:lnTo>
                    <a:lnTo>
                      <a:pt x="3575" y="11146"/>
                    </a:lnTo>
                    <a:lnTo>
                      <a:pt x="4129" y="10967"/>
                    </a:lnTo>
                    <a:lnTo>
                      <a:pt x="4684" y="10820"/>
                    </a:lnTo>
                    <a:lnTo>
                      <a:pt x="5239" y="10673"/>
                    </a:lnTo>
                    <a:lnTo>
                      <a:pt x="5810" y="10559"/>
                    </a:lnTo>
                    <a:lnTo>
                      <a:pt x="6398" y="10461"/>
                    </a:lnTo>
                    <a:lnTo>
                      <a:pt x="6985" y="10396"/>
                    </a:lnTo>
                    <a:lnTo>
                      <a:pt x="7573" y="10347"/>
                    </a:lnTo>
                    <a:lnTo>
                      <a:pt x="8160" y="10314"/>
                    </a:lnTo>
                    <a:lnTo>
                      <a:pt x="8764" y="10298"/>
                    </a:lnTo>
                    <a:lnTo>
                      <a:pt x="8813" y="10298"/>
                    </a:lnTo>
                    <a:lnTo>
                      <a:pt x="8813" y="9351"/>
                    </a:lnTo>
                    <a:lnTo>
                      <a:pt x="10527" y="9351"/>
                    </a:lnTo>
                    <a:lnTo>
                      <a:pt x="8715" y="4602"/>
                    </a:lnTo>
                    <a:lnTo>
                      <a:pt x="8715" y="4374"/>
                    </a:lnTo>
                    <a:lnTo>
                      <a:pt x="8699" y="4145"/>
                    </a:lnTo>
                    <a:lnTo>
                      <a:pt x="8666" y="3917"/>
                    </a:lnTo>
                    <a:lnTo>
                      <a:pt x="8633" y="3688"/>
                    </a:lnTo>
                    <a:lnTo>
                      <a:pt x="8585" y="3476"/>
                    </a:lnTo>
                    <a:lnTo>
                      <a:pt x="8519" y="3264"/>
                    </a:lnTo>
                    <a:lnTo>
                      <a:pt x="8454" y="3052"/>
                    </a:lnTo>
                    <a:lnTo>
                      <a:pt x="8372" y="2840"/>
                    </a:lnTo>
                    <a:lnTo>
                      <a:pt x="8274" y="2644"/>
                    </a:lnTo>
                    <a:lnTo>
                      <a:pt x="8177" y="2448"/>
                    </a:lnTo>
                    <a:lnTo>
                      <a:pt x="8079" y="2252"/>
                    </a:lnTo>
                    <a:lnTo>
                      <a:pt x="7964" y="2056"/>
                    </a:lnTo>
                    <a:lnTo>
                      <a:pt x="7834" y="1877"/>
                    </a:lnTo>
                    <a:lnTo>
                      <a:pt x="7703" y="1714"/>
                    </a:lnTo>
                    <a:lnTo>
                      <a:pt x="7556" y="1534"/>
                    </a:lnTo>
                    <a:lnTo>
                      <a:pt x="7410" y="1387"/>
                    </a:lnTo>
                    <a:lnTo>
                      <a:pt x="7263" y="1224"/>
                    </a:lnTo>
                    <a:lnTo>
                      <a:pt x="7099" y="1077"/>
                    </a:lnTo>
                    <a:lnTo>
                      <a:pt x="6936" y="947"/>
                    </a:lnTo>
                    <a:lnTo>
                      <a:pt x="6757" y="816"/>
                    </a:lnTo>
                    <a:lnTo>
                      <a:pt x="6577" y="686"/>
                    </a:lnTo>
                    <a:lnTo>
                      <a:pt x="6381" y="571"/>
                    </a:lnTo>
                    <a:lnTo>
                      <a:pt x="6202" y="474"/>
                    </a:lnTo>
                    <a:lnTo>
                      <a:pt x="6006" y="376"/>
                    </a:lnTo>
                    <a:lnTo>
                      <a:pt x="5794" y="294"/>
                    </a:lnTo>
                    <a:lnTo>
                      <a:pt x="5598" y="212"/>
                    </a:lnTo>
                    <a:lnTo>
                      <a:pt x="5386" y="147"/>
                    </a:lnTo>
                    <a:lnTo>
                      <a:pt x="5157" y="98"/>
                    </a:lnTo>
                    <a:lnTo>
                      <a:pt x="4945" y="49"/>
                    </a:lnTo>
                    <a:lnTo>
                      <a:pt x="4717" y="17"/>
                    </a:lnTo>
                    <a:lnTo>
                      <a:pt x="4488"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8" name="Google Shape;218;p4"/>
              <p:cNvSpPr/>
              <p:nvPr/>
            </p:nvSpPr>
            <p:spPr>
              <a:xfrm>
                <a:off x="3305755" y="2749879"/>
                <a:ext cx="126271" cy="154256"/>
              </a:xfrm>
              <a:custGeom>
                <a:avLst/>
                <a:gdLst/>
                <a:ahLst/>
                <a:cxnLst/>
                <a:rect l="l" t="t" r="r" b="b"/>
                <a:pathLst>
                  <a:path w="10527" h="12860" fill="none" extrusionOk="0">
                    <a:moveTo>
                      <a:pt x="4260" y="0"/>
                    </a:moveTo>
                    <a:lnTo>
                      <a:pt x="4260" y="0"/>
                    </a:lnTo>
                    <a:lnTo>
                      <a:pt x="4031" y="0"/>
                    </a:lnTo>
                    <a:lnTo>
                      <a:pt x="3803" y="33"/>
                    </a:lnTo>
                    <a:lnTo>
                      <a:pt x="3591" y="66"/>
                    </a:lnTo>
                    <a:lnTo>
                      <a:pt x="3379" y="115"/>
                    </a:lnTo>
                    <a:lnTo>
                      <a:pt x="3167" y="163"/>
                    </a:lnTo>
                    <a:lnTo>
                      <a:pt x="2954" y="229"/>
                    </a:lnTo>
                    <a:lnTo>
                      <a:pt x="2759" y="310"/>
                    </a:lnTo>
                    <a:lnTo>
                      <a:pt x="2563" y="408"/>
                    </a:lnTo>
                    <a:lnTo>
                      <a:pt x="2367" y="506"/>
                    </a:lnTo>
                    <a:lnTo>
                      <a:pt x="2187" y="620"/>
                    </a:lnTo>
                    <a:lnTo>
                      <a:pt x="2008" y="735"/>
                    </a:lnTo>
                    <a:lnTo>
                      <a:pt x="1828" y="865"/>
                    </a:lnTo>
                    <a:lnTo>
                      <a:pt x="1665" y="1012"/>
                    </a:lnTo>
                    <a:lnTo>
                      <a:pt x="1502" y="1159"/>
                    </a:lnTo>
                    <a:lnTo>
                      <a:pt x="1355" y="1306"/>
                    </a:lnTo>
                    <a:lnTo>
                      <a:pt x="1208" y="1469"/>
                    </a:lnTo>
                    <a:lnTo>
                      <a:pt x="1078" y="1649"/>
                    </a:lnTo>
                    <a:lnTo>
                      <a:pt x="947" y="1828"/>
                    </a:lnTo>
                    <a:lnTo>
                      <a:pt x="817" y="2008"/>
                    </a:lnTo>
                    <a:lnTo>
                      <a:pt x="702" y="2187"/>
                    </a:lnTo>
                    <a:lnTo>
                      <a:pt x="490" y="2579"/>
                    </a:lnTo>
                    <a:lnTo>
                      <a:pt x="327" y="3003"/>
                    </a:lnTo>
                    <a:lnTo>
                      <a:pt x="245" y="3215"/>
                    </a:lnTo>
                    <a:lnTo>
                      <a:pt x="180" y="3427"/>
                    </a:lnTo>
                    <a:lnTo>
                      <a:pt x="131" y="3656"/>
                    </a:lnTo>
                    <a:lnTo>
                      <a:pt x="82" y="3868"/>
                    </a:lnTo>
                    <a:lnTo>
                      <a:pt x="50" y="4096"/>
                    </a:lnTo>
                    <a:lnTo>
                      <a:pt x="17" y="4325"/>
                    </a:lnTo>
                    <a:lnTo>
                      <a:pt x="17" y="4553"/>
                    </a:lnTo>
                    <a:lnTo>
                      <a:pt x="1" y="4782"/>
                    </a:lnTo>
                    <a:lnTo>
                      <a:pt x="1" y="12860"/>
                    </a:lnTo>
                    <a:lnTo>
                      <a:pt x="1" y="12860"/>
                    </a:lnTo>
                    <a:lnTo>
                      <a:pt x="490" y="12566"/>
                    </a:lnTo>
                    <a:lnTo>
                      <a:pt x="980" y="12289"/>
                    </a:lnTo>
                    <a:lnTo>
                      <a:pt x="1469" y="12028"/>
                    </a:lnTo>
                    <a:lnTo>
                      <a:pt x="1992" y="11783"/>
                    </a:lnTo>
                    <a:lnTo>
                      <a:pt x="2514" y="11554"/>
                    </a:lnTo>
                    <a:lnTo>
                      <a:pt x="3036" y="11342"/>
                    </a:lnTo>
                    <a:lnTo>
                      <a:pt x="3575" y="11146"/>
                    </a:lnTo>
                    <a:lnTo>
                      <a:pt x="4129" y="10967"/>
                    </a:lnTo>
                    <a:lnTo>
                      <a:pt x="4684" y="10820"/>
                    </a:lnTo>
                    <a:lnTo>
                      <a:pt x="5239" y="10673"/>
                    </a:lnTo>
                    <a:lnTo>
                      <a:pt x="5810" y="10559"/>
                    </a:lnTo>
                    <a:lnTo>
                      <a:pt x="6398" y="10461"/>
                    </a:lnTo>
                    <a:lnTo>
                      <a:pt x="6985" y="10396"/>
                    </a:lnTo>
                    <a:lnTo>
                      <a:pt x="7573" y="10347"/>
                    </a:lnTo>
                    <a:lnTo>
                      <a:pt x="8160" y="10314"/>
                    </a:lnTo>
                    <a:lnTo>
                      <a:pt x="8764" y="10298"/>
                    </a:lnTo>
                    <a:lnTo>
                      <a:pt x="8764" y="10298"/>
                    </a:lnTo>
                    <a:lnTo>
                      <a:pt x="8813" y="10298"/>
                    </a:lnTo>
                    <a:lnTo>
                      <a:pt x="8813" y="9351"/>
                    </a:lnTo>
                    <a:lnTo>
                      <a:pt x="10527" y="9351"/>
                    </a:lnTo>
                    <a:lnTo>
                      <a:pt x="8715" y="4602"/>
                    </a:lnTo>
                    <a:lnTo>
                      <a:pt x="8715" y="4602"/>
                    </a:lnTo>
                    <a:lnTo>
                      <a:pt x="8715" y="4374"/>
                    </a:lnTo>
                    <a:lnTo>
                      <a:pt x="8699" y="4145"/>
                    </a:lnTo>
                    <a:lnTo>
                      <a:pt x="8666" y="3917"/>
                    </a:lnTo>
                    <a:lnTo>
                      <a:pt x="8633" y="3688"/>
                    </a:lnTo>
                    <a:lnTo>
                      <a:pt x="8585" y="3476"/>
                    </a:lnTo>
                    <a:lnTo>
                      <a:pt x="8519" y="3264"/>
                    </a:lnTo>
                    <a:lnTo>
                      <a:pt x="8454" y="3052"/>
                    </a:lnTo>
                    <a:lnTo>
                      <a:pt x="8372" y="2840"/>
                    </a:lnTo>
                    <a:lnTo>
                      <a:pt x="8274" y="2644"/>
                    </a:lnTo>
                    <a:lnTo>
                      <a:pt x="8177" y="2448"/>
                    </a:lnTo>
                    <a:lnTo>
                      <a:pt x="8079" y="2252"/>
                    </a:lnTo>
                    <a:lnTo>
                      <a:pt x="7964" y="2056"/>
                    </a:lnTo>
                    <a:lnTo>
                      <a:pt x="7834" y="1877"/>
                    </a:lnTo>
                    <a:lnTo>
                      <a:pt x="7703" y="1714"/>
                    </a:lnTo>
                    <a:lnTo>
                      <a:pt x="7556" y="1534"/>
                    </a:lnTo>
                    <a:lnTo>
                      <a:pt x="7410" y="1387"/>
                    </a:lnTo>
                    <a:lnTo>
                      <a:pt x="7263" y="1224"/>
                    </a:lnTo>
                    <a:lnTo>
                      <a:pt x="7099" y="1077"/>
                    </a:lnTo>
                    <a:lnTo>
                      <a:pt x="6936" y="947"/>
                    </a:lnTo>
                    <a:lnTo>
                      <a:pt x="6757" y="816"/>
                    </a:lnTo>
                    <a:lnTo>
                      <a:pt x="6577" y="686"/>
                    </a:lnTo>
                    <a:lnTo>
                      <a:pt x="6381" y="571"/>
                    </a:lnTo>
                    <a:lnTo>
                      <a:pt x="6202" y="474"/>
                    </a:lnTo>
                    <a:lnTo>
                      <a:pt x="6006" y="376"/>
                    </a:lnTo>
                    <a:lnTo>
                      <a:pt x="5794" y="294"/>
                    </a:lnTo>
                    <a:lnTo>
                      <a:pt x="5598" y="212"/>
                    </a:lnTo>
                    <a:lnTo>
                      <a:pt x="5386" y="147"/>
                    </a:lnTo>
                    <a:lnTo>
                      <a:pt x="5157" y="98"/>
                    </a:lnTo>
                    <a:lnTo>
                      <a:pt x="4945" y="49"/>
                    </a:lnTo>
                    <a:lnTo>
                      <a:pt x="4717" y="17"/>
                    </a:lnTo>
                    <a:lnTo>
                      <a:pt x="4488" y="0"/>
                    </a:lnTo>
                    <a:lnTo>
                      <a:pt x="4260"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9" name="Google Shape;219;p4"/>
              <p:cNvSpPr/>
              <p:nvPr/>
            </p:nvSpPr>
            <p:spPr>
              <a:xfrm>
                <a:off x="3356459" y="2749879"/>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0" name="Google Shape;220;p4"/>
              <p:cNvSpPr/>
              <p:nvPr/>
            </p:nvSpPr>
            <p:spPr>
              <a:xfrm>
                <a:off x="2868440" y="2873397"/>
                <a:ext cx="389754" cy="389754"/>
              </a:xfrm>
              <a:custGeom>
                <a:avLst/>
                <a:gdLst/>
                <a:ahLst/>
                <a:cxnLst/>
                <a:rect l="l" t="t" r="r" b="b"/>
                <a:pathLst>
                  <a:path w="32493" h="32493" extrusionOk="0">
                    <a:moveTo>
                      <a:pt x="15830" y="1"/>
                    </a:moveTo>
                    <a:lnTo>
                      <a:pt x="15406" y="17"/>
                    </a:lnTo>
                    <a:lnTo>
                      <a:pt x="14998" y="50"/>
                    </a:lnTo>
                    <a:lnTo>
                      <a:pt x="14590" y="82"/>
                    </a:lnTo>
                    <a:lnTo>
                      <a:pt x="14182" y="131"/>
                    </a:lnTo>
                    <a:lnTo>
                      <a:pt x="13774" y="180"/>
                    </a:lnTo>
                    <a:lnTo>
                      <a:pt x="13366" y="245"/>
                    </a:lnTo>
                    <a:lnTo>
                      <a:pt x="12974" y="327"/>
                    </a:lnTo>
                    <a:lnTo>
                      <a:pt x="12583" y="409"/>
                    </a:lnTo>
                    <a:lnTo>
                      <a:pt x="12191" y="507"/>
                    </a:lnTo>
                    <a:lnTo>
                      <a:pt x="11799" y="621"/>
                    </a:lnTo>
                    <a:lnTo>
                      <a:pt x="11424" y="735"/>
                    </a:lnTo>
                    <a:lnTo>
                      <a:pt x="11032" y="849"/>
                    </a:lnTo>
                    <a:lnTo>
                      <a:pt x="10657" y="980"/>
                    </a:lnTo>
                    <a:lnTo>
                      <a:pt x="9923" y="1274"/>
                    </a:lnTo>
                    <a:lnTo>
                      <a:pt x="9204" y="1600"/>
                    </a:lnTo>
                    <a:lnTo>
                      <a:pt x="8503" y="1959"/>
                    </a:lnTo>
                    <a:lnTo>
                      <a:pt x="7817" y="2351"/>
                    </a:lnTo>
                    <a:lnTo>
                      <a:pt x="7165" y="2775"/>
                    </a:lnTo>
                    <a:lnTo>
                      <a:pt x="6528" y="3232"/>
                    </a:lnTo>
                    <a:lnTo>
                      <a:pt x="5908" y="3705"/>
                    </a:lnTo>
                    <a:lnTo>
                      <a:pt x="5320" y="4227"/>
                    </a:lnTo>
                    <a:lnTo>
                      <a:pt x="4766" y="4750"/>
                    </a:lnTo>
                    <a:lnTo>
                      <a:pt x="4227" y="5321"/>
                    </a:lnTo>
                    <a:lnTo>
                      <a:pt x="3705" y="5908"/>
                    </a:lnTo>
                    <a:lnTo>
                      <a:pt x="3232" y="6528"/>
                    </a:lnTo>
                    <a:lnTo>
                      <a:pt x="2775" y="7165"/>
                    </a:lnTo>
                    <a:lnTo>
                      <a:pt x="2350" y="7818"/>
                    </a:lnTo>
                    <a:lnTo>
                      <a:pt x="1959" y="8503"/>
                    </a:lnTo>
                    <a:lnTo>
                      <a:pt x="1600" y="9205"/>
                    </a:lnTo>
                    <a:lnTo>
                      <a:pt x="1273" y="9923"/>
                    </a:lnTo>
                    <a:lnTo>
                      <a:pt x="996" y="10657"/>
                    </a:lnTo>
                    <a:lnTo>
                      <a:pt x="849" y="11032"/>
                    </a:lnTo>
                    <a:lnTo>
                      <a:pt x="735" y="11408"/>
                    </a:lnTo>
                    <a:lnTo>
                      <a:pt x="621" y="11799"/>
                    </a:lnTo>
                    <a:lnTo>
                      <a:pt x="506" y="12191"/>
                    </a:lnTo>
                    <a:lnTo>
                      <a:pt x="425" y="12583"/>
                    </a:lnTo>
                    <a:lnTo>
                      <a:pt x="327" y="12974"/>
                    </a:lnTo>
                    <a:lnTo>
                      <a:pt x="262" y="13366"/>
                    </a:lnTo>
                    <a:lnTo>
                      <a:pt x="196" y="13774"/>
                    </a:lnTo>
                    <a:lnTo>
                      <a:pt x="131" y="14182"/>
                    </a:lnTo>
                    <a:lnTo>
                      <a:pt x="82" y="14590"/>
                    </a:lnTo>
                    <a:lnTo>
                      <a:pt x="49" y="14998"/>
                    </a:lnTo>
                    <a:lnTo>
                      <a:pt x="17" y="15406"/>
                    </a:lnTo>
                    <a:lnTo>
                      <a:pt x="0" y="15830"/>
                    </a:lnTo>
                    <a:lnTo>
                      <a:pt x="0" y="16238"/>
                    </a:lnTo>
                    <a:lnTo>
                      <a:pt x="0" y="16663"/>
                    </a:lnTo>
                    <a:lnTo>
                      <a:pt x="17" y="17087"/>
                    </a:lnTo>
                    <a:lnTo>
                      <a:pt x="49" y="17495"/>
                    </a:lnTo>
                    <a:lnTo>
                      <a:pt x="82" y="17903"/>
                    </a:lnTo>
                    <a:lnTo>
                      <a:pt x="131" y="18311"/>
                    </a:lnTo>
                    <a:lnTo>
                      <a:pt x="196" y="18719"/>
                    </a:lnTo>
                    <a:lnTo>
                      <a:pt x="262" y="19127"/>
                    </a:lnTo>
                    <a:lnTo>
                      <a:pt x="327" y="19518"/>
                    </a:lnTo>
                    <a:lnTo>
                      <a:pt x="425" y="19910"/>
                    </a:lnTo>
                    <a:lnTo>
                      <a:pt x="506" y="20302"/>
                    </a:lnTo>
                    <a:lnTo>
                      <a:pt x="621" y="20693"/>
                    </a:lnTo>
                    <a:lnTo>
                      <a:pt x="735" y="21069"/>
                    </a:lnTo>
                    <a:lnTo>
                      <a:pt x="849" y="21460"/>
                    </a:lnTo>
                    <a:lnTo>
                      <a:pt x="996" y="21836"/>
                    </a:lnTo>
                    <a:lnTo>
                      <a:pt x="1273" y="22570"/>
                    </a:lnTo>
                    <a:lnTo>
                      <a:pt x="1600" y="23288"/>
                    </a:lnTo>
                    <a:lnTo>
                      <a:pt x="1959" y="23990"/>
                    </a:lnTo>
                    <a:lnTo>
                      <a:pt x="2350" y="24659"/>
                    </a:lnTo>
                    <a:lnTo>
                      <a:pt x="2775" y="25328"/>
                    </a:lnTo>
                    <a:lnTo>
                      <a:pt x="3232" y="25965"/>
                    </a:lnTo>
                    <a:lnTo>
                      <a:pt x="3705" y="26568"/>
                    </a:lnTo>
                    <a:lnTo>
                      <a:pt x="4227" y="27172"/>
                    </a:lnTo>
                    <a:lnTo>
                      <a:pt x="4766" y="27727"/>
                    </a:lnTo>
                    <a:lnTo>
                      <a:pt x="5320" y="28266"/>
                    </a:lnTo>
                    <a:lnTo>
                      <a:pt x="5908" y="28771"/>
                    </a:lnTo>
                    <a:lnTo>
                      <a:pt x="6528" y="29261"/>
                    </a:lnTo>
                    <a:lnTo>
                      <a:pt x="7165" y="29718"/>
                    </a:lnTo>
                    <a:lnTo>
                      <a:pt x="7817" y="30142"/>
                    </a:lnTo>
                    <a:lnTo>
                      <a:pt x="8503" y="30534"/>
                    </a:lnTo>
                    <a:lnTo>
                      <a:pt x="9204" y="30893"/>
                    </a:lnTo>
                    <a:lnTo>
                      <a:pt x="9923" y="31203"/>
                    </a:lnTo>
                    <a:lnTo>
                      <a:pt x="10657" y="31497"/>
                    </a:lnTo>
                    <a:lnTo>
                      <a:pt x="11032" y="31627"/>
                    </a:lnTo>
                    <a:lnTo>
                      <a:pt x="11424" y="31758"/>
                    </a:lnTo>
                    <a:lnTo>
                      <a:pt x="11799" y="31872"/>
                    </a:lnTo>
                    <a:lnTo>
                      <a:pt x="12191" y="31970"/>
                    </a:lnTo>
                    <a:lnTo>
                      <a:pt x="12583" y="32068"/>
                    </a:lnTo>
                    <a:lnTo>
                      <a:pt x="12974" y="32150"/>
                    </a:lnTo>
                    <a:lnTo>
                      <a:pt x="13366" y="32231"/>
                    </a:lnTo>
                    <a:lnTo>
                      <a:pt x="13774" y="32296"/>
                    </a:lnTo>
                    <a:lnTo>
                      <a:pt x="14182" y="32362"/>
                    </a:lnTo>
                    <a:lnTo>
                      <a:pt x="14590" y="32411"/>
                    </a:lnTo>
                    <a:lnTo>
                      <a:pt x="14998" y="32443"/>
                    </a:lnTo>
                    <a:lnTo>
                      <a:pt x="15406" y="32460"/>
                    </a:lnTo>
                    <a:lnTo>
                      <a:pt x="15830" y="32476"/>
                    </a:lnTo>
                    <a:lnTo>
                      <a:pt x="16254" y="32492"/>
                    </a:lnTo>
                    <a:lnTo>
                      <a:pt x="16662" y="32476"/>
                    </a:lnTo>
                    <a:lnTo>
                      <a:pt x="17087" y="32460"/>
                    </a:lnTo>
                    <a:lnTo>
                      <a:pt x="17495" y="32443"/>
                    </a:lnTo>
                    <a:lnTo>
                      <a:pt x="17903" y="32411"/>
                    </a:lnTo>
                    <a:lnTo>
                      <a:pt x="18311" y="32362"/>
                    </a:lnTo>
                    <a:lnTo>
                      <a:pt x="18719" y="32296"/>
                    </a:lnTo>
                    <a:lnTo>
                      <a:pt x="19127" y="32231"/>
                    </a:lnTo>
                    <a:lnTo>
                      <a:pt x="19518" y="32150"/>
                    </a:lnTo>
                    <a:lnTo>
                      <a:pt x="19910" y="32068"/>
                    </a:lnTo>
                    <a:lnTo>
                      <a:pt x="20302" y="31970"/>
                    </a:lnTo>
                    <a:lnTo>
                      <a:pt x="20693" y="31872"/>
                    </a:lnTo>
                    <a:lnTo>
                      <a:pt x="21085" y="31758"/>
                    </a:lnTo>
                    <a:lnTo>
                      <a:pt x="21460" y="31627"/>
                    </a:lnTo>
                    <a:lnTo>
                      <a:pt x="21836" y="31497"/>
                    </a:lnTo>
                    <a:lnTo>
                      <a:pt x="22570" y="31203"/>
                    </a:lnTo>
                    <a:lnTo>
                      <a:pt x="23288" y="30893"/>
                    </a:lnTo>
                    <a:lnTo>
                      <a:pt x="23990" y="30534"/>
                    </a:lnTo>
                    <a:lnTo>
                      <a:pt x="24675" y="30142"/>
                    </a:lnTo>
                    <a:lnTo>
                      <a:pt x="25328" y="29718"/>
                    </a:lnTo>
                    <a:lnTo>
                      <a:pt x="25964" y="29261"/>
                    </a:lnTo>
                    <a:lnTo>
                      <a:pt x="26584" y="28771"/>
                    </a:lnTo>
                    <a:lnTo>
                      <a:pt x="27172" y="28266"/>
                    </a:lnTo>
                    <a:lnTo>
                      <a:pt x="27727" y="27727"/>
                    </a:lnTo>
                    <a:lnTo>
                      <a:pt x="28265" y="27172"/>
                    </a:lnTo>
                    <a:lnTo>
                      <a:pt x="28788" y="26568"/>
                    </a:lnTo>
                    <a:lnTo>
                      <a:pt x="29261" y="25965"/>
                    </a:lnTo>
                    <a:lnTo>
                      <a:pt x="29718" y="25328"/>
                    </a:lnTo>
                    <a:lnTo>
                      <a:pt x="30142" y="24659"/>
                    </a:lnTo>
                    <a:lnTo>
                      <a:pt x="30534" y="23990"/>
                    </a:lnTo>
                    <a:lnTo>
                      <a:pt x="30893" y="23288"/>
                    </a:lnTo>
                    <a:lnTo>
                      <a:pt x="31219" y="22570"/>
                    </a:lnTo>
                    <a:lnTo>
                      <a:pt x="31513" y="21836"/>
                    </a:lnTo>
                    <a:lnTo>
                      <a:pt x="31643" y="21460"/>
                    </a:lnTo>
                    <a:lnTo>
                      <a:pt x="31758" y="21069"/>
                    </a:lnTo>
                    <a:lnTo>
                      <a:pt x="31872" y="20693"/>
                    </a:lnTo>
                    <a:lnTo>
                      <a:pt x="31986" y="20302"/>
                    </a:lnTo>
                    <a:lnTo>
                      <a:pt x="32068" y="19910"/>
                    </a:lnTo>
                    <a:lnTo>
                      <a:pt x="32166" y="19518"/>
                    </a:lnTo>
                    <a:lnTo>
                      <a:pt x="32231" y="19127"/>
                    </a:lnTo>
                    <a:lnTo>
                      <a:pt x="32296" y="18719"/>
                    </a:lnTo>
                    <a:lnTo>
                      <a:pt x="32361" y="18311"/>
                    </a:lnTo>
                    <a:lnTo>
                      <a:pt x="32410" y="17903"/>
                    </a:lnTo>
                    <a:lnTo>
                      <a:pt x="32443" y="17495"/>
                    </a:lnTo>
                    <a:lnTo>
                      <a:pt x="32476" y="17087"/>
                    </a:lnTo>
                    <a:lnTo>
                      <a:pt x="32492" y="16663"/>
                    </a:lnTo>
                    <a:lnTo>
                      <a:pt x="32492" y="16238"/>
                    </a:lnTo>
                    <a:lnTo>
                      <a:pt x="32492" y="15830"/>
                    </a:lnTo>
                    <a:lnTo>
                      <a:pt x="32476" y="15406"/>
                    </a:lnTo>
                    <a:lnTo>
                      <a:pt x="32443" y="14998"/>
                    </a:lnTo>
                    <a:lnTo>
                      <a:pt x="32410" y="14590"/>
                    </a:lnTo>
                    <a:lnTo>
                      <a:pt x="32361" y="14182"/>
                    </a:lnTo>
                    <a:lnTo>
                      <a:pt x="32296" y="13774"/>
                    </a:lnTo>
                    <a:lnTo>
                      <a:pt x="32231" y="13366"/>
                    </a:lnTo>
                    <a:lnTo>
                      <a:pt x="32166" y="12974"/>
                    </a:lnTo>
                    <a:lnTo>
                      <a:pt x="32068" y="12583"/>
                    </a:lnTo>
                    <a:lnTo>
                      <a:pt x="31986" y="12191"/>
                    </a:lnTo>
                    <a:lnTo>
                      <a:pt x="31872" y="11799"/>
                    </a:lnTo>
                    <a:lnTo>
                      <a:pt x="31758" y="11408"/>
                    </a:lnTo>
                    <a:lnTo>
                      <a:pt x="31643" y="11032"/>
                    </a:lnTo>
                    <a:lnTo>
                      <a:pt x="31513" y="10657"/>
                    </a:lnTo>
                    <a:lnTo>
                      <a:pt x="31219" y="9923"/>
                    </a:lnTo>
                    <a:lnTo>
                      <a:pt x="30893" y="9205"/>
                    </a:lnTo>
                    <a:lnTo>
                      <a:pt x="30534" y="8503"/>
                    </a:lnTo>
                    <a:lnTo>
                      <a:pt x="30142" y="7818"/>
                    </a:lnTo>
                    <a:lnTo>
                      <a:pt x="29718" y="7165"/>
                    </a:lnTo>
                    <a:lnTo>
                      <a:pt x="29261" y="6528"/>
                    </a:lnTo>
                    <a:lnTo>
                      <a:pt x="28788" y="5908"/>
                    </a:lnTo>
                    <a:lnTo>
                      <a:pt x="28265" y="5321"/>
                    </a:lnTo>
                    <a:lnTo>
                      <a:pt x="27727" y="4750"/>
                    </a:lnTo>
                    <a:lnTo>
                      <a:pt x="27172" y="4227"/>
                    </a:lnTo>
                    <a:lnTo>
                      <a:pt x="26584" y="3705"/>
                    </a:lnTo>
                    <a:lnTo>
                      <a:pt x="25964" y="3232"/>
                    </a:lnTo>
                    <a:lnTo>
                      <a:pt x="25328" y="2775"/>
                    </a:lnTo>
                    <a:lnTo>
                      <a:pt x="24675" y="2351"/>
                    </a:lnTo>
                    <a:lnTo>
                      <a:pt x="23990" y="1959"/>
                    </a:lnTo>
                    <a:lnTo>
                      <a:pt x="23288" y="1600"/>
                    </a:lnTo>
                    <a:lnTo>
                      <a:pt x="22570" y="1274"/>
                    </a:lnTo>
                    <a:lnTo>
                      <a:pt x="21836" y="980"/>
                    </a:lnTo>
                    <a:lnTo>
                      <a:pt x="21460" y="849"/>
                    </a:lnTo>
                    <a:lnTo>
                      <a:pt x="21085" y="735"/>
                    </a:lnTo>
                    <a:lnTo>
                      <a:pt x="20693" y="621"/>
                    </a:lnTo>
                    <a:lnTo>
                      <a:pt x="20302" y="507"/>
                    </a:lnTo>
                    <a:lnTo>
                      <a:pt x="19910" y="409"/>
                    </a:lnTo>
                    <a:lnTo>
                      <a:pt x="19518" y="327"/>
                    </a:lnTo>
                    <a:lnTo>
                      <a:pt x="19127" y="245"/>
                    </a:lnTo>
                    <a:lnTo>
                      <a:pt x="18719" y="180"/>
                    </a:lnTo>
                    <a:lnTo>
                      <a:pt x="18311" y="131"/>
                    </a:lnTo>
                    <a:lnTo>
                      <a:pt x="17903" y="82"/>
                    </a:lnTo>
                    <a:lnTo>
                      <a:pt x="17495" y="50"/>
                    </a:lnTo>
                    <a:lnTo>
                      <a:pt x="17087" y="17"/>
                    </a:lnTo>
                    <a:lnTo>
                      <a:pt x="1666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1" name="Google Shape;221;p4"/>
              <p:cNvSpPr/>
              <p:nvPr/>
            </p:nvSpPr>
            <p:spPr>
              <a:xfrm>
                <a:off x="2868440" y="2873397"/>
                <a:ext cx="389754" cy="389754"/>
              </a:xfrm>
              <a:custGeom>
                <a:avLst/>
                <a:gdLst/>
                <a:ahLst/>
                <a:cxnLst/>
                <a:rect l="l" t="t" r="r" b="b"/>
                <a:pathLst>
                  <a:path w="32493" h="32493" fill="none" extrusionOk="0">
                    <a:moveTo>
                      <a:pt x="32492" y="16238"/>
                    </a:moveTo>
                    <a:lnTo>
                      <a:pt x="32492" y="16238"/>
                    </a:lnTo>
                    <a:lnTo>
                      <a:pt x="32492" y="16663"/>
                    </a:lnTo>
                    <a:lnTo>
                      <a:pt x="32476" y="17087"/>
                    </a:lnTo>
                    <a:lnTo>
                      <a:pt x="32443" y="17495"/>
                    </a:lnTo>
                    <a:lnTo>
                      <a:pt x="32410" y="17903"/>
                    </a:lnTo>
                    <a:lnTo>
                      <a:pt x="32361" y="18311"/>
                    </a:lnTo>
                    <a:lnTo>
                      <a:pt x="32296" y="18719"/>
                    </a:lnTo>
                    <a:lnTo>
                      <a:pt x="32231" y="19127"/>
                    </a:lnTo>
                    <a:lnTo>
                      <a:pt x="32166" y="19518"/>
                    </a:lnTo>
                    <a:lnTo>
                      <a:pt x="32068" y="19910"/>
                    </a:lnTo>
                    <a:lnTo>
                      <a:pt x="31986" y="20302"/>
                    </a:lnTo>
                    <a:lnTo>
                      <a:pt x="31872" y="20693"/>
                    </a:lnTo>
                    <a:lnTo>
                      <a:pt x="31758" y="21069"/>
                    </a:lnTo>
                    <a:lnTo>
                      <a:pt x="31643" y="21460"/>
                    </a:lnTo>
                    <a:lnTo>
                      <a:pt x="31513" y="21836"/>
                    </a:lnTo>
                    <a:lnTo>
                      <a:pt x="31219" y="22570"/>
                    </a:lnTo>
                    <a:lnTo>
                      <a:pt x="30893" y="23288"/>
                    </a:lnTo>
                    <a:lnTo>
                      <a:pt x="30534" y="23990"/>
                    </a:lnTo>
                    <a:lnTo>
                      <a:pt x="30142" y="24659"/>
                    </a:lnTo>
                    <a:lnTo>
                      <a:pt x="29718" y="25328"/>
                    </a:lnTo>
                    <a:lnTo>
                      <a:pt x="29261" y="25965"/>
                    </a:lnTo>
                    <a:lnTo>
                      <a:pt x="28788" y="26568"/>
                    </a:lnTo>
                    <a:lnTo>
                      <a:pt x="28265" y="27172"/>
                    </a:lnTo>
                    <a:lnTo>
                      <a:pt x="27727" y="27727"/>
                    </a:lnTo>
                    <a:lnTo>
                      <a:pt x="27172" y="28266"/>
                    </a:lnTo>
                    <a:lnTo>
                      <a:pt x="26584" y="28771"/>
                    </a:lnTo>
                    <a:lnTo>
                      <a:pt x="25964" y="29261"/>
                    </a:lnTo>
                    <a:lnTo>
                      <a:pt x="25328" y="29718"/>
                    </a:lnTo>
                    <a:lnTo>
                      <a:pt x="24675" y="30142"/>
                    </a:lnTo>
                    <a:lnTo>
                      <a:pt x="23990" y="30534"/>
                    </a:lnTo>
                    <a:lnTo>
                      <a:pt x="23288" y="30893"/>
                    </a:lnTo>
                    <a:lnTo>
                      <a:pt x="22570" y="31203"/>
                    </a:lnTo>
                    <a:lnTo>
                      <a:pt x="21836" y="31497"/>
                    </a:lnTo>
                    <a:lnTo>
                      <a:pt x="21460" y="31627"/>
                    </a:lnTo>
                    <a:lnTo>
                      <a:pt x="21085" y="31758"/>
                    </a:lnTo>
                    <a:lnTo>
                      <a:pt x="20693" y="31872"/>
                    </a:lnTo>
                    <a:lnTo>
                      <a:pt x="20302" y="31970"/>
                    </a:lnTo>
                    <a:lnTo>
                      <a:pt x="19910" y="32068"/>
                    </a:lnTo>
                    <a:lnTo>
                      <a:pt x="19518" y="32150"/>
                    </a:lnTo>
                    <a:lnTo>
                      <a:pt x="19127" y="32231"/>
                    </a:lnTo>
                    <a:lnTo>
                      <a:pt x="18719" y="32296"/>
                    </a:lnTo>
                    <a:lnTo>
                      <a:pt x="18311" y="32362"/>
                    </a:lnTo>
                    <a:lnTo>
                      <a:pt x="17903" y="32411"/>
                    </a:lnTo>
                    <a:lnTo>
                      <a:pt x="17495" y="32443"/>
                    </a:lnTo>
                    <a:lnTo>
                      <a:pt x="17087" y="32460"/>
                    </a:lnTo>
                    <a:lnTo>
                      <a:pt x="16662" y="32476"/>
                    </a:lnTo>
                    <a:lnTo>
                      <a:pt x="16254" y="32492"/>
                    </a:lnTo>
                    <a:lnTo>
                      <a:pt x="16254" y="32492"/>
                    </a:lnTo>
                    <a:lnTo>
                      <a:pt x="15830" y="32476"/>
                    </a:lnTo>
                    <a:lnTo>
                      <a:pt x="15406" y="32460"/>
                    </a:lnTo>
                    <a:lnTo>
                      <a:pt x="14998" y="32443"/>
                    </a:lnTo>
                    <a:lnTo>
                      <a:pt x="14590" y="32411"/>
                    </a:lnTo>
                    <a:lnTo>
                      <a:pt x="14182" y="32362"/>
                    </a:lnTo>
                    <a:lnTo>
                      <a:pt x="13774" y="32296"/>
                    </a:lnTo>
                    <a:lnTo>
                      <a:pt x="13366" y="32231"/>
                    </a:lnTo>
                    <a:lnTo>
                      <a:pt x="12974" y="32150"/>
                    </a:lnTo>
                    <a:lnTo>
                      <a:pt x="12583" y="32068"/>
                    </a:lnTo>
                    <a:lnTo>
                      <a:pt x="12191" y="31970"/>
                    </a:lnTo>
                    <a:lnTo>
                      <a:pt x="11799" y="31872"/>
                    </a:lnTo>
                    <a:lnTo>
                      <a:pt x="11424" y="31758"/>
                    </a:lnTo>
                    <a:lnTo>
                      <a:pt x="11032" y="31627"/>
                    </a:lnTo>
                    <a:lnTo>
                      <a:pt x="10657" y="31497"/>
                    </a:lnTo>
                    <a:lnTo>
                      <a:pt x="9923" y="31203"/>
                    </a:lnTo>
                    <a:lnTo>
                      <a:pt x="9204" y="30893"/>
                    </a:lnTo>
                    <a:lnTo>
                      <a:pt x="8503" y="30534"/>
                    </a:lnTo>
                    <a:lnTo>
                      <a:pt x="7817" y="30142"/>
                    </a:lnTo>
                    <a:lnTo>
                      <a:pt x="7165" y="29718"/>
                    </a:lnTo>
                    <a:lnTo>
                      <a:pt x="6528" y="29261"/>
                    </a:lnTo>
                    <a:lnTo>
                      <a:pt x="5908" y="28771"/>
                    </a:lnTo>
                    <a:lnTo>
                      <a:pt x="5320" y="28266"/>
                    </a:lnTo>
                    <a:lnTo>
                      <a:pt x="4766" y="27727"/>
                    </a:lnTo>
                    <a:lnTo>
                      <a:pt x="4227" y="27172"/>
                    </a:lnTo>
                    <a:lnTo>
                      <a:pt x="3705" y="26568"/>
                    </a:lnTo>
                    <a:lnTo>
                      <a:pt x="3232" y="25965"/>
                    </a:lnTo>
                    <a:lnTo>
                      <a:pt x="2775" y="25328"/>
                    </a:lnTo>
                    <a:lnTo>
                      <a:pt x="2350" y="24659"/>
                    </a:lnTo>
                    <a:lnTo>
                      <a:pt x="1959" y="23990"/>
                    </a:lnTo>
                    <a:lnTo>
                      <a:pt x="1600" y="23288"/>
                    </a:lnTo>
                    <a:lnTo>
                      <a:pt x="1273" y="22570"/>
                    </a:lnTo>
                    <a:lnTo>
                      <a:pt x="996" y="21836"/>
                    </a:lnTo>
                    <a:lnTo>
                      <a:pt x="849" y="21460"/>
                    </a:lnTo>
                    <a:lnTo>
                      <a:pt x="735" y="21069"/>
                    </a:lnTo>
                    <a:lnTo>
                      <a:pt x="621" y="20693"/>
                    </a:lnTo>
                    <a:lnTo>
                      <a:pt x="506" y="20302"/>
                    </a:lnTo>
                    <a:lnTo>
                      <a:pt x="425" y="19910"/>
                    </a:lnTo>
                    <a:lnTo>
                      <a:pt x="327" y="19518"/>
                    </a:lnTo>
                    <a:lnTo>
                      <a:pt x="262" y="19127"/>
                    </a:lnTo>
                    <a:lnTo>
                      <a:pt x="196" y="18719"/>
                    </a:lnTo>
                    <a:lnTo>
                      <a:pt x="131" y="18311"/>
                    </a:lnTo>
                    <a:lnTo>
                      <a:pt x="82" y="17903"/>
                    </a:lnTo>
                    <a:lnTo>
                      <a:pt x="49" y="17495"/>
                    </a:lnTo>
                    <a:lnTo>
                      <a:pt x="17" y="17087"/>
                    </a:lnTo>
                    <a:lnTo>
                      <a:pt x="0" y="16663"/>
                    </a:lnTo>
                    <a:lnTo>
                      <a:pt x="0" y="16238"/>
                    </a:lnTo>
                    <a:lnTo>
                      <a:pt x="0" y="16238"/>
                    </a:lnTo>
                    <a:lnTo>
                      <a:pt x="0" y="15830"/>
                    </a:lnTo>
                    <a:lnTo>
                      <a:pt x="17" y="15406"/>
                    </a:lnTo>
                    <a:lnTo>
                      <a:pt x="49" y="14998"/>
                    </a:lnTo>
                    <a:lnTo>
                      <a:pt x="82" y="14590"/>
                    </a:lnTo>
                    <a:lnTo>
                      <a:pt x="131" y="14182"/>
                    </a:lnTo>
                    <a:lnTo>
                      <a:pt x="196" y="13774"/>
                    </a:lnTo>
                    <a:lnTo>
                      <a:pt x="262" y="13366"/>
                    </a:lnTo>
                    <a:lnTo>
                      <a:pt x="327" y="12974"/>
                    </a:lnTo>
                    <a:lnTo>
                      <a:pt x="425" y="12583"/>
                    </a:lnTo>
                    <a:lnTo>
                      <a:pt x="506" y="12191"/>
                    </a:lnTo>
                    <a:lnTo>
                      <a:pt x="621" y="11799"/>
                    </a:lnTo>
                    <a:lnTo>
                      <a:pt x="735" y="11408"/>
                    </a:lnTo>
                    <a:lnTo>
                      <a:pt x="849" y="11032"/>
                    </a:lnTo>
                    <a:lnTo>
                      <a:pt x="996" y="10657"/>
                    </a:lnTo>
                    <a:lnTo>
                      <a:pt x="1273" y="9923"/>
                    </a:lnTo>
                    <a:lnTo>
                      <a:pt x="1600" y="9205"/>
                    </a:lnTo>
                    <a:lnTo>
                      <a:pt x="1959" y="8503"/>
                    </a:lnTo>
                    <a:lnTo>
                      <a:pt x="2350" y="7818"/>
                    </a:lnTo>
                    <a:lnTo>
                      <a:pt x="2775" y="7165"/>
                    </a:lnTo>
                    <a:lnTo>
                      <a:pt x="3232" y="6528"/>
                    </a:lnTo>
                    <a:lnTo>
                      <a:pt x="3705" y="5908"/>
                    </a:lnTo>
                    <a:lnTo>
                      <a:pt x="4227" y="5321"/>
                    </a:lnTo>
                    <a:lnTo>
                      <a:pt x="4766" y="4750"/>
                    </a:lnTo>
                    <a:lnTo>
                      <a:pt x="5320" y="4227"/>
                    </a:lnTo>
                    <a:lnTo>
                      <a:pt x="5908" y="3705"/>
                    </a:lnTo>
                    <a:lnTo>
                      <a:pt x="6528" y="3232"/>
                    </a:lnTo>
                    <a:lnTo>
                      <a:pt x="7165" y="2775"/>
                    </a:lnTo>
                    <a:lnTo>
                      <a:pt x="7817" y="2351"/>
                    </a:lnTo>
                    <a:lnTo>
                      <a:pt x="8503" y="1959"/>
                    </a:lnTo>
                    <a:lnTo>
                      <a:pt x="9204" y="1600"/>
                    </a:lnTo>
                    <a:lnTo>
                      <a:pt x="9923" y="1274"/>
                    </a:lnTo>
                    <a:lnTo>
                      <a:pt x="10657" y="980"/>
                    </a:lnTo>
                    <a:lnTo>
                      <a:pt x="11032" y="849"/>
                    </a:lnTo>
                    <a:lnTo>
                      <a:pt x="11424" y="735"/>
                    </a:lnTo>
                    <a:lnTo>
                      <a:pt x="11799" y="621"/>
                    </a:lnTo>
                    <a:lnTo>
                      <a:pt x="12191" y="507"/>
                    </a:lnTo>
                    <a:lnTo>
                      <a:pt x="12583" y="409"/>
                    </a:lnTo>
                    <a:lnTo>
                      <a:pt x="12974" y="327"/>
                    </a:lnTo>
                    <a:lnTo>
                      <a:pt x="13366" y="245"/>
                    </a:lnTo>
                    <a:lnTo>
                      <a:pt x="13774" y="180"/>
                    </a:lnTo>
                    <a:lnTo>
                      <a:pt x="14182" y="131"/>
                    </a:lnTo>
                    <a:lnTo>
                      <a:pt x="14590" y="82"/>
                    </a:lnTo>
                    <a:lnTo>
                      <a:pt x="14998" y="50"/>
                    </a:lnTo>
                    <a:lnTo>
                      <a:pt x="15406" y="17"/>
                    </a:lnTo>
                    <a:lnTo>
                      <a:pt x="15830" y="1"/>
                    </a:lnTo>
                    <a:lnTo>
                      <a:pt x="16254" y="1"/>
                    </a:lnTo>
                    <a:lnTo>
                      <a:pt x="16254" y="1"/>
                    </a:lnTo>
                    <a:lnTo>
                      <a:pt x="16662" y="1"/>
                    </a:lnTo>
                    <a:lnTo>
                      <a:pt x="17087" y="17"/>
                    </a:lnTo>
                    <a:lnTo>
                      <a:pt x="17495" y="50"/>
                    </a:lnTo>
                    <a:lnTo>
                      <a:pt x="17903" y="82"/>
                    </a:lnTo>
                    <a:lnTo>
                      <a:pt x="18311" y="131"/>
                    </a:lnTo>
                    <a:lnTo>
                      <a:pt x="18719" y="180"/>
                    </a:lnTo>
                    <a:lnTo>
                      <a:pt x="19127" y="245"/>
                    </a:lnTo>
                    <a:lnTo>
                      <a:pt x="19518" y="327"/>
                    </a:lnTo>
                    <a:lnTo>
                      <a:pt x="19910" y="409"/>
                    </a:lnTo>
                    <a:lnTo>
                      <a:pt x="20302" y="507"/>
                    </a:lnTo>
                    <a:lnTo>
                      <a:pt x="20693" y="621"/>
                    </a:lnTo>
                    <a:lnTo>
                      <a:pt x="21085" y="735"/>
                    </a:lnTo>
                    <a:lnTo>
                      <a:pt x="21460" y="849"/>
                    </a:lnTo>
                    <a:lnTo>
                      <a:pt x="21836" y="980"/>
                    </a:lnTo>
                    <a:lnTo>
                      <a:pt x="22570" y="1274"/>
                    </a:lnTo>
                    <a:lnTo>
                      <a:pt x="23288" y="1600"/>
                    </a:lnTo>
                    <a:lnTo>
                      <a:pt x="23990" y="1959"/>
                    </a:lnTo>
                    <a:lnTo>
                      <a:pt x="24675" y="2351"/>
                    </a:lnTo>
                    <a:lnTo>
                      <a:pt x="25328" y="2775"/>
                    </a:lnTo>
                    <a:lnTo>
                      <a:pt x="25964" y="3232"/>
                    </a:lnTo>
                    <a:lnTo>
                      <a:pt x="26584" y="3705"/>
                    </a:lnTo>
                    <a:lnTo>
                      <a:pt x="27172" y="4227"/>
                    </a:lnTo>
                    <a:lnTo>
                      <a:pt x="27727" y="4750"/>
                    </a:lnTo>
                    <a:lnTo>
                      <a:pt x="28265" y="5321"/>
                    </a:lnTo>
                    <a:lnTo>
                      <a:pt x="28788" y="5908"/>
                    </a:lnTo>
                    <a:lnTo>
                      <a:pt x="29261" y="6528"/>
                    </a:lnTo>
                    <a:lnTo>
                      <a:pt x="29718" y="7165"/>
                    </a:lnTo>
                    <a:lnTo>
                      <a:pt x="30142" y="7818"/>
                    </a:lnTo>
                    <a:lnTo>
                      <a:pt x="30534" y="8503"/>
                    </a:lnTo>
                    <a:lnTo>
                      <a:pt x="30893" y="9205"/>
                    </a:lnTo>
                    <a:lnTo>
                      <a:pt x="31219" y="9923"/>
                    </a:lnTo>
                    <a:lnTo>
                      <a:pt x="31513" y="10657"/>
                    </a:lnTo>
                    <a:lnTo>
                      <a:pt x="31643" y="11032"/>
                    </a:lnTo>
                    <a:lnTo>
                      <a:pt x="31758" y="11408"/>
                    </a:lnTo>
                    <a:lnTo>
                      <a:pt x="31872" y="11799"/>
                    </a:lnTo>
                    <a:lnTo>
                      <a:pt x="31986" y="12191"/>
                    </a:lnTo>
                    <a:lnTo>
                      <a:pt x="32068" y="12583"/>
                    </a:lnTo>
                    <a:lnTo>
                      <a:pt x="32166" y="12974"/>
                    </a:lnTo>
                    <a:lnTo>
                      <a:pt x="32231" y="13366"/>
                    </a:lnTo>
                    <a:lnTo>
                      <a:pt x="32296" y="13774"/>
                    </a:lnTo>
                    <a:lnTo>
                      <a:pt x="32361" y="14182"/>
                    </a:lnTo>
                    <a:lnTo>
                      <a:pt x="32410" y="14590"/>
                    </a:lnTo>
                    <a:lnTo>
                      <a:pt x="32443" y="14998"/>
                    </a:lnTo>
                    <a:lnTo>
                      <a:pt x="32476" y="15406"/>
                    </a:lnTo>
                    <a:lnTo>
                      <a:pt x="32492" y="15830"/>
                    </a:lnTo>
                    <a:lnTo>
                      <a:pt x="32492" y="16238"/>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2" name="Google Shape;222;p4"/>
              <p:cNvSpPr/>
              <p:nvPr/>
            </p:nvSpPr>
            <p:spPr>
              <a:xfrm>
                <a:off x="2918557" y="2923514"/>
                <a:ext cx="289523" cy="289523"/>
              </a:xfrm>
              <a:custGeom>
                <a:avLst/>
                <a:gdLst/>
                <a:ahLst/>
                <a:cxnLst/>
                <a:rect l="l" t="t" r="r" b="b"/>
                <a:pathLst>
                  <a:path w="24137" h="24137" extrusionOk="0">
                    <a:moveTo>
                      <a:pt x="12076" y="0"/>
                    </a:moveTo>
                    <a:lnTo>
                      <a:pt x="11440" y="17"/>
                    </a:lnTo>
                    <a:lnTo>
                      <a:pt x="10836" y="66"/>
                    </a:lnTo>
                    <a:lnTo>
                      <a:pt x="10232" y="131"/>
                    </a:lnTo>
                    <a:lnTo>
                      <a:pt x="9645" y="245"/>
                    </a:lnTo>
                    <a:lnTo>
                      <a:pt x="9057" y="376"/>
                    </a:lnTo>
                    <a:lnTo>
                      <a:pt x="8486" y="539"/>
                    </a:lnTo>
                    <a:lnTo>
                      <a:pt x="7915" y="735"/>
                    </a:lnTo>
                    <a:lnTo>
                      <a:pt x="7376" y="947"/>
                    </a:lnTo>
                    <a:lnTo>
                      <a:pt x="6838" y="1192"/>
                    </a:lnTo>
                    <a:lnTo>
                      <a:pt x="6316" y="1453"/>
                    </a:lnTo>
                    <a:lnTo>
                      <a:pt x="5810" y="1747"/>
                    </a:lnTo>
                    <a:lnTo>
                      <a:pt x="5320" y="2057"/>
                    </a:lnTo>
                    <a:lnTo>
                      <a:pt x="4847" y="2399"/>
                    </a:lnTo>
                    <a:lnTo>
                      <a:pt x="4390" y="2758"/>
                    </a:lnTo>
                    <a:lnTo>
                      <a:pt x="3949" y="3134"/>
                    </a:lnTo>
                    <a:lnTo>
                      <a:pt x="3541" y="3542"/>
                    </a:lnTo>
                    <a:lnTo>
                      <a:pt x="3133" y="3950"/>
                    </a:lnTo>
                    <a:lnTo>
                      <a:pt x="2758" y="4390"/>
                    </a:lnTo>
                    <a:lnTo>
                      <a:pt x="2399" y="4847"/>
                    </a:lnTo>
                    <a:lnTo>
                      <a:pt x="2056" y="5320"/>
                    </a:lnTo>
                    <a:lnTo>
                      <a:pt x="1746" y="5810"/>
                    </a:lnTo>
                    <a:lnTo>
                      <a:pt x="1453" y="6316"/>
                    </a:lnTo>
                    <a:lnTo>
                      <a:pt x="1191" y="6838"/>
                    </a:lnTo>
                    <a:lnTo>
                      <a:pt x="947" y="7377"/>
                    </a:lnTo>
                    <a:lnTo>
                      <a:pt x="735" y="7915"/>
                    </a:lnTo>
                    <a:lnTo>
                      <a:pt x="539" y="8470"/>
                    </a:lnTo>
                    <a:lnTo>
                      <a:pt x="375" y="9058"/>
                    </a:lnTo>
                    <a:lnTo>
                      <a:pt x="245" y="9629"/>
                    </a:lnTo>
                    <a:lnTo>
                      <a:pt x="147" y="10233"/>
                    </a:lnTo>
                    <a:lnTo>
                      <a:pt x="65" y="10836"/>
                    </a:lnTo>
                    <a:lnTo>
                      <a:pt x="16" y="11440"/>
                    </a:lnTo>
                    <a:lnTo>
                      <a:pt x="0" y="12060"/>
                    </a:lnTo>
                    <a:lnTo>
                      <a:pt x="16" y="12680"/>
                    </a:lnTo>
                    <a:lnTo>
                      <a:pt x="65" y="13301"/>
                    </a:lnTo>
                    <a:lnTo>
                      <a:pt x="147" y="13904"/>
                    </a:lnTo>
                    <a:lnTo>
                      <a:pt x="245" y="14492"/>
                    </a:lnTo>
                    <a:lnTo>
                      <a:pt x="375" y="15079"/>
                    </a:lnTo>
                    <a:lnTo>
                      <a:pt x="539" y="15651"/>
                    </a:lnTo>
                    <a:lnTo>
                      <a:pt x="735" y="16222"/>
                    </a:lnTo>
                    <a:lnTo>
                      <a:pt x="947" y="16760"/>
                    </a:lnTo>
                    <a:lnTo>
                      <a:pt x="1191" y="17299"/>
                    </a:lnTo>
                    <a:lnTo>
                      <a:pt x="1453" y="17821"/>
                    </a:lnTo>
                    <a:lnTo>
                      <a:pt x="1746" y="18327"/>
                    </a:lnTo>
                    <a:lnTo>
                      <a:pt x="2056" y="18816"/>
                    </a:lnTo>
                    <a:lnTo>
                      <a:pt x="2399" y="19290"/>
                    </a:lnTo>
                    <a:lnTo>
                      <a:pt x="2758" y="19747"/>
                    </a:lnTo>
                    <a:lnTo>
                      <a:pt x="3133" y="20171"/>
                    </a:lnTo>
                    <a:lnTo>
                      <a:pt x="3541" y="20595"/>
                    </a:lnTo>
                    <a:lnTo>
                      <a:pt x="3949" y="21003"/>
                    </a:lnTo>
                    <a:lnTo>
                      <a:pt x="4390" y="21379"/>
                    </a:lnTo>
                    <a:lnTo>
                      <a:pt x="4847" y="21738"/>
                    </a:lnTo>
                    <a:lnTo>
                      <a:pt x="5320" y="22064"/>
                    </a:lnTo>
                    <a:lnTo>
                      <a:pt x="5810" y="22390"/>
                    </a:lnTo>
                    <a:lnTo>
                      <a:pt x="6316" y="22668"/>
                    </a:lnTo>
                    <a:lnTo>
                      <a:pt x="6838" y="22945"/>
                    </a:lnTo>
                    <a:lnTo>
                      <a:pt x="7376" y="23190"/>
                    </a:lnTo>
                    <a:lnTo>
                      <a:pt x="7915" y="23402"/>
                    </a:lnTo>
                    <a:lnTo>
                      <a:pt x="8486" y="23582"/>
                    </a:lnTo>
                    <a:lnTo>
                      <a:pt x="9057" y="23745"/>
                    </a:lnTo>
                    <a:lnTo>
                      <a:pt x="9645" y="23892"/>
                    </a:lnTo>
                    <a:lnTo>
                      <a:pt x="10232" y="23990"/>
                    </a:lnTo>
                    <a:lnTo>
                      <a:pt x="10836" y="24071"/>
                    </a:lnTo>
                    <a:lnTo>
                      <a:pt x="11440" y="24120"/>
                    </a:lnTo>
                    <a:lnTo>
                      <a:pt x="12076" y="24137"/>
                    </a:lnTo>
                    <a:lnTo>
                      <a:pt x="12697" y="24120"/>
                    </a:lnTo>
                    <a:lnTo>
                      <a:pt x="13300" y="24071"/>
                    </a:lnTo>
                    <a:lnTo>
                      <a:pt x="13904" y="23990"/>
                    </a:lnTo>
                    <a:lnTo>
                      <a:pt x="14508" y="23892"/>
                    </a:lnTo>
                    <a:lnTo>
                      <a:pt x="15079" y="23745"/>
                    </a:lnTo>
                    <a:lnTo>
                      <a:pt x="15650" y="23582"/>
                    </a:lnTo>
                    <a:lnTo>
                      <a:pt x="16221" y="23402"/>
                    </a:lnTo>
                    <a:lnTo>
                      <a:pt x="16760" y="23190"/>
                    </a:lnTo>
                    <a:lnTo>
                      <a:pt x="17299" y="22945"/>
                    </a:lnTo>
                    <a:lnTo>
                      <a:pt x="17821" y="22668"/>
                    </a:lnTo>
                    <a:lnTo>
                      <a:pt x="18327" y="22390"/>
                    </a:lnTo>
                    <a:lnTo>
                      <a:pt x="18816" y="22064"/>
                    </a:lnTo>
                    <a:lnTo>
                      <a:pt x="19289" y="21738"/>
                    </a:lnTo>
                    <a:lnTo>
                      <a:pt x="19746" y="21379"/>
                    </a:lnTo>
                    <a:lnTo>
                      <a:pt x="20187" y="21003"/>
                    </a:lnTo>
                    <a:lnTo>
                      <a:pt x="20595" y="20595"/>
                    </a:lnTo>
                    <a:lnTo>
                      <a:pt x="21003" y="20171"/>
                    </a:lnTo>
                    <a:lnTo>
                      <a:pt x="21378" y="19747"/>
                    </a:lnTo>
                    <a:lnTo>
                      <a:pt x="21737" y="19290"/>
                    </a:lnTo>
                    <a:lnTo>
                      <a:pt x="22080" y="18816"/>
                    </a:lnTo>
                    <a:lnTo>
                      <a:pt x="22390" y="18327"/>
                    </a:lnTo>
                    <a:lnTo>
                      <a:pt x="22684" y="17821"/>
                    </a:lnTo>
                    <a:lnTo>
                      <a:pt x="22945" y="17299"/>
                    </a:lnTo>
                    <a:lnTo>
                      <a:pt x="23190" y="16760"/>
                    </a:lnTo>
                    <a:lnTo>
                      <a:pt x="23402" y="16222"/>
                    </a:lnTo>
                    <a:lnTo>
                      <a:pt x="23598" y="15651"/>
                    </a:lnTo>
                    <a:lnTo>
                      <a:pt x="23761" y="15079"/>
                    </a:lnTo>
                    <a:lnTo>
                      <a:pt x="23892" y="14492"/>
                    </a:lnTo>
                    <a:lnTo>
                      <a:pt x="23989" y="13904"/>
                    </a:lnTo>
                    <a:lnTo>
                      <a:pt x="24071" y="13301"/>
                    </a:lnTo>
                    <a:lnTo>
                      <a:pt x="24120" y="12680"/>
                    </a:lnTo>
                    <a:lnTo>
                      <a:pt x="24136" y="12060"/>
                    </a:lnTo>
                    <a:lnTo>
                      <a:pt x="24120" y="11440"/>
                    </a:lnTo>
                    <a:lnTo>
                      <a:pt x="24071" y="10836"/>
                    </a:lnTo>
                    <a:lnTo>
                      <a:pt x="23989" y="10233"/>
                    </a:lnTo>
                    <a:lnTo>
                      <a:pt x="23892" y="9629"/>
                    </a:lnTo>
                    <a:lnTo>
                      <a:pt x="23761" y="9058"/>
                    </a:lnTo>
                    <a:lnTo>
                      <a:pt x="23598" y="8470"/>
                    </a:lnTo>
                    <a:lnTo>
                      <a:pt x="23402" y="7915"/>
                    </a:lnTo>
                    <a:lnTo>
                      <a:pt x="23190" y="7377"/>
                    </a:lnTo>
                    <a:lnTo>
                      <a:pt x="22945" y="6838"/>
                    </a:lnTo>
                    <a:lnTo>
                      <a:pt x="22684" y="6316"/>
                    </a:lnTo>
                    <a:lnTo>
                      <a:pt x="22390" y="5810"/>
                    </a:lnTo>
                    <a:lnTo>
                      <a:pt x="22080" y="5320"/>
                    </a:lnTo>
                    <a:lnTo>
                      <a:pt x="21737" y="4847"/>
                    </a:lnTo>
                    <a:lnTo>
                      <a:pt x="21378" y="4390"/>
                    </a:lnTo>
                    <a:lnTo>
                      <a:pt x="21003" y="3950"/>
                    </a:lnTo>
                    <a:lnTo>
                      <a:pt x="20595" y="3542"/>
                    </a:lnTo>
                    <a:lnTo>
                      <a:pt x="20187" y="3134"/>
                    </a:lnTo>
                    <a:lnTo>
                      <a:pt x="19746" y="2758"/>
                    </a:lnTo>
                    <a:lnTo>
                      <a:pt x="19289" y="2399"/>
                    </a:lnTo>
                    <a:lnTo>
                      <a:pt x="18816" y="2057"/>
                    </a:lnTo>
                    <a:lnTo>
                      <a:pt x="18327" y="1747"/>
                    </a:lnTo>
                    <a:lnTo>
                      <a:pt x="17821" y="1453"/>
                    </a:lnTo>
                    <a:lnTo>
                      <a:pt x="17299" y="1192"/>
                    </a:lnTo>
                    <a:lnTo>
                      <a:pt x="16760" y="947"/>
                    </a:lnTo>
                    <a:lnTo>
                      <a:pt x="16221" y="735"/>
                    </a:lnTo>
                    <a:lnTo>
                      <a:pt x="15650" y="539"/>
                    </a:lnTo>
                    <a:lnTo>
                      <a:pt x="15079" y="376"/>
                    </a:lnTo>
                    <a:lnTo>
                      <a:pt x="14508" y="245"/>
                    </a:lnTo>
                    <a:lnTo>
                      <a:pt x="13904" y="131"/>
                    </a:lnTo>
                    <a:lnTo>
                      <a:pt x="13300" y="66"/>
                    </a:lnTo>
                    <a:lnTo>
                      <a:pt x="12697" y="17"/>
                    </a:lnTo>
                    <a:lnTo>
                      <a:pt x="12076"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3" name="Google Shape;223;p4"/>
              <p:cNvSpPr/>
              <p:nvPr/>
            </p:nvSpPr>
            <p:spPr>
              <a:xfrm>
                <a:off x="2918557" y="2923514"/>
                <a:ext cx="289523" cy="289523"/>
              </a:xfrm>
              <a:custGeom>
                <a:avLst/>
                <a:gdLst/>
                <a:ahLst/>
                <a:cxnLst/>
                <a:rect l="l" t="t" r="r" b="b"/>
                <a:pathLst>
                  <a:path w="24137" h="24137" fill="none" extrusionOk="0">
                    <a:moveTo>
                      <a:pt x="24136" y="12060"/>
                    </a:moveTo>
                    <a:lnTo>
                      <a:pt x="24136" y="12060"/>
                    </a:lnTo>
                    <a:lnTo>
                      <a:pt x="24120" y="12680"/>
                    </a:lnTo>
                    <a:lnTo>
                      <a:pt x="24071" y="13301"/>
                    </a:lnTo>
                    <a:lnTo>
                      <a:pt x="23989" y="13904"/>
                    </a:lnTo>
                    <a:lnTo>
                      <a:pt x="23892" y="14492"/>
                    </a:lnTo>
                    <a:lnTo>
                      <a:pt x="23761" y="15079"/>
                    </a:lnTo>
                    <a:lnTo>
                      <a:pt x="23598" y="15651"/>
                    </a:lnTo>
                    <a:lnTo>
                      <a:pt x="23402" y="16222"/>
                    </a:lnTo>
                    <a:lnTo>
                      <a:pt x="23190" y="16760"/>
                    </a:lnTo>
                    <a:lnTo>
                      <a:pt x="22945" y="17299"/>
                    </a:lnTo>
                    <a:lnTo>
                      <a:pt x="22684" y="17821"/>
                    </a:lnTo>
                    <a:lnTo>
                      <a:pt x="22390" y="18327"/>
                    </a:lnTo>
                    <a:lnTo>
                      <a:pt x="22080" y="18816"/>
                    </a:lnTo>
                    <a:lnTo>
                      <a:pt x="21737" y="19290"/>
                    </a:lnTo>
                    <a:lnTo>
                      <a:pt x="21378" y="19747"/>
                    </a:lnTo>
                    <a:lnTo>
                      <a:pt x="21003" y="20171"/>
                    </a:lnTo>
                    <a:lnTo>
                      <a:pt x="20595" y="20595"/>
                    </a:lnTo>
                    <a:lnTo>
                      <a:pt x="20187" y="21003"/>
                    </a:lnTo>
                    <a:lnTo>
                      <a:pt x="19746" y="21379"/>
                    </a:lnTo>
                    <a:lnTo>
                      <a:pt x="19289" y="21738"/>
                    </a:lnTo>
                    <a:lnTo>
                      <a:pt x="18816" y="22064"/>
                    </a:lnTo>
                    <a:lnTo>
                      <a:pt x="18327" y="22390"/>
                    </a:lnTo>
                    <a:lnTo>
                      <a:pt x="17821" y="22668"/>
                    </a:lnTo>
                    <a:lnTo>
                      <a:pt x="17299" y="22945"/>
                    </a:lnTo>
                    <a:lnTo>
                      <a:pt x="16760" y="23190"/>
                    </a:lnTo>
                    <a:lnTo>
                      <a:pt x="16221" y="23402"/>
                    </a:lnTo>
                    <a:lnTo>
                      <a:pt x="15650" y="23582"/>
                    </a:lnTo>
                    <a:lnTo>
                      <a:pt x="15079" y="23745"/>
                    </a:lnTo>
                    <a:lnTo>
                      <a:pt x="14508" y="23892"/>
                    </a:lnTo>
                    <a:lnTo>
                      <a:pt x="13904" y="23990"/>
                    </a:lnTo>
                    <a:lnTo>
                      <a:pt x="13300" y="24071"/>
                    </a:lnTo>
                    <a:lnTo>
                      <a:pt x="12697" y="24120"/>
                    </a:lnTo>
                    <a:lnTo>
                      <a:pt x="12076" y="24137"/>
                    </a:lnTo>
                    <a:lnTo>
                      <a:pt x="12076" y="24137"/>
                    </a:lnTo>
                    <a:lnTo>
                      <a:pt x="11440" y="24120"/>
                    </a:lnTo>
                    <a:lnTo>
                      <a:pt x="10836" y="24071"/>
                    </a:lnTo>
                    <a:lnTo>
                      <a:pt x="10232" y="23990"/>
                    </a:lnTo>
                    <a:lnTo>
                      <a:pt x="9645" y="23892"/>
                    </a:lnTo>
                    <a:lnTo>
                      <a:pt x="9057" y="23745"/>
                    </a:lnTo>
                    <a:lnTo>
                      <a:pt x="8486" y="23582"/>
                    </a:lnTo>
                    <a:lnTo>
                      <a:pt x="7915" y="23402"/>
                    </a:lnTo>
                    <a:lnTo>
                      <a:pt x="7376" y="23190"/>
                    </a:lnTo>
                    <a:lnTo>
                      <a:pt x="6838" y="22945"/>
                    </a:lnTo>
                    <a:lnTo>
                      <a:pt x="6316" y="22668"/>
                    </a:lnTo>
                    <a:lnTo>
                      <a:pt x="5810" y="22390"/>
                    </a:lnTo>
                    <a:lnTo>
                      <a:pt x="5320" y="22064"/>
                    </a:lnTo>
                    <a:lnTo>
                      <a:pt x="4847" y="21738"/>
                    </a:lnTo>
                    <a:lnTo>
                      <a:pt x="4390" y="21379"/>
                    </a:lnTo>
                    <a:lnTo>
                      <a:pt x="3949" y="21003"/>
                    </a:lnTo>
                    <a:lnTo>
                      <a:pt x="3541" y="20595"/>
                    </a:lnTo>
                    <a:lnTo>
                      <a:pt x="3133" y="20171"/>
                    </a:lnTo>
                    <a:lnTo>
                      <a:pt x="2758" y="19747"/>
                    </a:lnTo>
                    <a:lnTo>
                      <a:pt x="2399" y="19290"/>
                    </a:lnTo>
                    <a:lnTo>
                      <a:pt x="2056" y="18816"/>
                    </a:lnTo>
                    <a:lnTo>
                      <a:pt x="1746" y="18327"/>
                    </a:lnTo>
                    <a:lnTo>
                      <a:pt x="1453" y="17821"/>
                    </a:lnTo>
                    <a:lnTo>
                      <a:pt x="1191" y="17299"/>
                    </a:lnTo>
                    <a:lnTo>
                      <a:pt x="947" y="16760"/>
                    </a:lnTo>
                    <a:lnTo>
                      <a:pt x="735" y="16222"/>
                    </a:lnTo>
                    <a:lnTo>
                      <a:pt x="539" y="15651"/>
                    </a:lnTo>
                    <a:lnTo>
                      <a:pt x="375" y="15079"/>
                    </a:lnTo>
                    <a:lnTo>
                      <a:pt x="245" y="14492"/>
                    </a:lnTo>
                    <a:lnTo>
                      <a:pt x="147" y="13904"/>
                    </a:lnTo>
                    <a:lnTo>
                      <a:pt x="65" y="13301"/>
                    </a:lnTo>
                    <a:lnTo>
                      <a:pt x="16" y="12680"/>
                    </a:lnTo>
                    <a:lnTo>
                      <a:pt x="0" y="12060"/>
                    </a:lnTo>
                    <a:lnTo>
                      <a:pt x="0" y="12060"/>
                    </a:lnTo>
                    <a:lnTo>
                      <a:pt x="16" y="11440"/>
                    </a:lnTo>
                    <a:lnTo>
                      <a:pt x="65" y="10836"/>
                    </a:lnTo>
                    <a:lnTo>
                      <a:pt x="147" y="10233"/>
                    </a:lnTo>
                    <a:lnTo>
                      <a:pt x="245" y="9629"/>
                    </a:lnTo>
                    <a:lnTo>
                      <a:pt x="375" y="9058"/>
                    </a:lnTo>
                    <a:lnTo>
                      <a:pt x="539" y="8470"/>
                    </a:lnTo>
                    <a:lnTo>
                      <a:pt x="735" y="7915"/>
                    </a:lnTo>
                    <a:lnTo>
                      <a:pt x="947" y="7377"/>
                    </a:lnTo>
                    <a:lnTo>
                      <a:pt x="1191" y="6838"/>
                    </a:lnTo>
                    <a:lnTo>
                      <a:pt x="1453" y="6316"/>
                    </a:lnTo>
                    <a:lnTo>
                      <a:pt x="1746" y="5810"/>
                    </a:lnTo>
                    <a:lnTo>
                      <a:pt x="2056" y="5320"/>
                    </a:lnTo>
                    <a:lnTo>
                      <a:pt x="2399" y="4847"/>
                    </a:lnTo>
                    <a:lnTo>
                      <a:pt x="2758" y="4390"/>
                    </a:lnTo>
                    <a:lnTo>
                      <a:pt x="3133" y="3950"/>
                    </a:lnTo>
                    <a:lnTo>
                      <a:pt x="3541" y="3542"/>
                    </a:lnTo>
                    <a:lnTo>
                      <a:pt x="3949" y="3134"/>
                    </a:lnTo>
                    <a:lnTo>
                      <a:pt x="4390" y="2758"/>
                    </a:lnTo>
                    <a:lnTo>
                      <a:pt x="4847" y="2399"/>
                    </a:lnTo>
                    <a:lnTo>
                      <a:pt x="5320" y="2057"/>
                    </a:lnTo>
                    <a:lnTo>
                      <a:pt x="5810" y="1747"/>
                    </a:lnTo>
                    <a:lnTo>
                      <a:pt x="6316" y="1453"/>
                    </a:lnTo>
                    <a:lnTo>
                      <a:pt x="6838" y="1192"/>
                    </a:lnTo>
                    <a:lnTo>
                      <a:pt x="7376" y="947"/>
                    </a:lnTo>
                    <a:lnTo>
                      <a:pt x="7915" y="735"/>
                    </a:lnTo>
                    <a:lnTo>
                      <a:pt x="8486" y="539"/>
                    </a:lnTo>
                    <a:lnTo>
                      <a:pt x="9057" y="376"/>
                    </a:lnTo>
                    <a:lnTo>
                      <a:pt x="9645" y="245"/>
                    </a:lnTo>
                    <a:lnTo>
                      <a:pt x="10232" y="131"/>
                    </a:lnTo>
                    <a:lnTo>
                      <a:pt x="10836" y="66"/>
                    </a:lnTo>
                    <a:lnTo>
                      <a:pt x="11440" y="17"/>
                    </a:lnTo>
                    <a:lnTo>
                      <a:pt x="12076" y="0"/>
                    </a:lnTo>
                    <a:lnTo>
                      <a:pt x="12076" y="0"/>
                    </a:lnTo>
                    <a:lnTo>
                      <a:pt x="12697" y="17"/>
                    </a:lnTo>
                    <a:lnTo>
                      <a:pt x="13300" y="66"/>
                    </a:lnTo>
                    <a:lnTo>
                      <a:pt x="13904" y="131"/>
                    </a:lnTo>
                    <a:lnTo>
                      <a:pt x="14508" y="245"/>
                    </a:lnTo>
                    <a:lnTo>
                      <a:pt x="15079" y="376"/>
                    </a:lnTo>
                    <a:lnTo>
                      <a:pt x="15650" y="539"/>
                    </a:lnTo>
                    <a:lnTo>
                      <a:pt x="16221" y="735"/>
                    </a:lnTo>
                    <a:lnTo>
                      <a:pt x="16760" y="947"/>
                    </a:lnTo>
                    <a:lnTo>
                      <a:pt x="17299" y="1192"/>
                    </a:lnTo>
                    <a:lnTo>
                      <a:pt x="17821" y="1453"/>
                    </a:lnTo>
                    <a:lnTo>
                      <a:pt x="18327" y="1747"/>
                    </a:lnTo>
                    <a:lnTo>
                      <a:pt x="18816" y="2057"/>
                    </a:lnTo>
                    <a:lnTo>
                      <a:pt x="19289" y="2399"/>
                    </a:lnTo>
                    <a:lnTo>
                      <a:pt x="19746" y="2758"/>
                    </a:lnTo>
                    <a:lnTo>
                      <a:pt x="20187" y="3134"/>
                    </a:lnTo>
                    <a:lnTo>
                      <a:pt x="20595" y="3542"/>
                    </a:lnTo>
                    <a:lnTo>
                      <a:pt x="21003" y="3950"/>
                    </a:lnTo>
                    <a:lnTo>
                      <a:pt x="21378" y="4390"/>
                    </a:lnTo>
                    <a:lnTo>
                      <a:pt x="21737" y="4847"/>
                    </a:lnTo>
                    <a:lnTo>
                      <a:pt x="22080" y="5320"/>
                    </a:lnTo>
                    <a:lnTo>
                      <a:pt x="22390" y="5810"/>
                    </a:lnTo>
                    <a:lnTo>
                      <a:pt x="22684" y="6316"/>
                    </a:lnTo>
                    <a:lnTo>
                      <a:pt x="22945" y="6838"/>
                    </a:lnTo>
                    <a:lnTo>
                      <a:pt x="23190" y="7377"/>
                    </a:lnTo>
                    <a:lnTo>
                      <a:pt x="23402" y="7915"/>
                    </a:lnTo>
                    <a:lnTo>
                      <a:pt x="23598" y="8470"/>
                    </a:lnTo>
                    <a:lnTo>
                      <a:pt x="23761" y="9058"/>
                    </a:lnTo>
                    <a:lnTo>
                      <a:pt x="23892" y="9629"/>
                    </a:lnTo>
                    <a:lnTo>
                      <a:pt x="23989" y="10233"/>
                    </a:lnTo>
                    <a:lnTo>
                      <a:pt x="24071" y="10836"/>
                    </a:lnTo>
                    <a:lnTo>
                      <a:pt x="24120" y="11440"/>
                    </a:lnTo>
                    <a:lnTo>
                      <a:pt x="24136" y="1206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4" name="Google Shape;224;p4"/>
              <p:cNvSpPr/>
              <p:nvPr/>
            </p:nvSpPr>
            <p:spPr>
              <a:xfrm>
                <a:off x="3007814" y="2979113"/>
                <a:ext cx="126079" cy="165027"/>
              </a:xfrm>
              <a:custGeom>
                <a:avLst/>
                <a:gdLst/>
                <a:ahLst/>
                <a:cxnLst/>
                <a:rect l="l" t="t" r="r" b="b"/>
                <a:pathLst>
                  <a:path w="10511" h="13758" extrusionOk="0">
                    <a:moveTo>
                      <a:pt x="4032" y="0"/>
                    </a:moveTo>
                    <a:lnTo>
                      <a:pt x="3803" y="33"/>
                    </a:lnTo>
                    <a:lnTo>
                      <a:pt x="3575" y="65"/>
                    </a:lnTo>
                    <a:lnTo>
                      <a:pt x="3362" y="114"/>
                    </a:lnTo>
                    <a:lnTo>
                      <a:pt x="3150" y="163"/>
                    </a:lnTo>
                    <a:lnTo>
                      <a:pt x="2938" y="229"/>
                    </a:lnTo>
                    <a:lnTo>
                      <a:pt x="2742" y="310"/>
                    </a:lnTo>
                    <a:lnTo>
                      <a:pt x="2547" y="408"/>
                    </a:lnTo>
                    <a:lnTo>
                      <a:pt x="2351" y="506"/>
                    </a:lnTo>
                    <a:lnTo>
                      <a:pt x="2171" y="620"/>
                    </a:lnTo>
                    <a:lnTo>
                      <a:pt x="1992" y="734"/>
                    </a:lnTo>
                    <a:lnTo>
                      <a:pt x="1828" y="865"/>
                    </a:lnTo>
                    <a:lnTo>
                      <a:pt x="1649" y="1012"/>
                    </a:lnTo>
                    <a:lnTo>
                      <a:pt x="1502" y="1159"/>
                    </a:lnTo>
                    <a:lnTo>
                      <a:pt x="1339" y="1306"/>
                    </a:lnTo>
                    <a:lnTo>
                      <a:pt x="1192" y="1469"/>
                    </a:lnTo>
                    <a:lnTo>
                      <a:pt x="1061" y="1648"/>
                    </a:lnTo>
                    <a:lnTo>
                      <a:pt x="931" y="1828"/>
                    </a:lnTo>
                    <a:lnTo>
                      <a:pt x="800" y="2007"/>
                    </a:lnTo>
                    <a:lnTo>
                      <a:pt x="686" y="2187"/>
                    </a:lnTo>
                    <a:lnTo>
                      <a:pt x="490" y="2595"/>
                    </a:lnTo>
                    <a:lnTo>
                      <a:pt x="311" y="3003"/>
                    </a:lnTo>
                    <a:lnTo>
                      <a:pt x="245" y="3215"/>
                    </a:lnTo>
                    <a:lnTo>
                      <a:pt x="180" y="3427"/>
                    </a:lnTo>
                    <a:lnTo>
                      <a:pt x="115" y="3656"/>
                    </a:lnTo>
                    <a:lnTo>
                      <a:pt x="82" y="3868"/>
                    </a:lnTo>
                    <a:lnTo>
                      <a:pt x="50" y="4096"/>
                    </a:lnTo>
                    <a:lnTo>
                      <a:pt x="17" y="4325"/>
                    </a:lnTo>
                    <a:lnTo>
                      <a:pt x="1" y="4553"/>
                    </a:lnTo>
                    <a:lnTo>
                      <a:pt x="1" y="4798"/>
                    </a:lnTo>
                    <a:lnTo>
                      <a:pt x="1" y="13757"/>
                    </a:lnTo>
                    <a:lnTo>
                      <a:pt x="8813" y="13757"/>
                    </a:lnTo>
                    <a:lnTo>
                      <a:pt x="8813" y="9351"/>
                    </a:lnTo>
                    <a:lnTo>
                      <a:pt x="10510" y="9351"/>
                    </a:lnTo>
                    <a:lnTo>
                      <a:pt x="8715" y="4602"/>
                    </a:lnTo>
                    <a:lnTo>
                      <a:pt x="8699" y="4374"/>
                    </a:lnTo>
                    <a:lnTo>
                      <a:pt x="8683" y="4145"/>
                    </a:lnTo>
                    <a:lnTo>
                      <a:pt x="8666" y="3917"/>
                    </a:lnTo>
                    <a:lnTo>
                      <a:pt x="8617" y="3705"/>
                    </a:lnTo>
                    <a:lnTo>
                      <a:pt x="8568" y="3476"/>
                    </a:lnTo>
                    <a:lnTo>
                      <a:pt x="8503" y="3264"/>
                    </a:lnTo>
                    <a:lnTo>
                      <a:pt x="8438" y="3052"/>
                    </a:lnTo>
                    <a:lnTo>
                      <a:pt x="8356" y="2840"/>
                    </a:lnTo>
                    <a:lnTo>
                      <a:pt x="8275" y="2644"/>
                    </a:lnTo>
                    <a:lnTo>
                      <a:pt x="8177" y="2448"/>
                    </a:lnTo>
                    <a:lnTo>
                      <a:pt x="8062" y="2252"/>
                    </a:lnTo>
                    <a:lnTo>
                      <a:pt x="7948" y="2073"/>
                    </a:lnTo>
                    <a:lnTo>
                      <a:pt x="7834" y="1893"/>
                    </a:lnTo>
                    <a:lnTo>
                      <a:pt x="7687" y="1714"/>
                    </a:lnTo>
                    <a:lnTo>
                      <a:pt x="7557" y="1550"/>
                    </a:lnTo>
                    <a:lnTo>
                      <a:pt x="7410" y="1387"/>
                    </a:lnTo>
                    <a:lnTo>
                      <a:pt x="7246" y="1224"/>
                    </a:lnTo>
                    <a:lnTo>
                      <a:pt x="7083" y="1077"/>
                    </a:lnTo>
                    <a:lnTo>
                      <a:pt x="6920" y="947"/>
                    </a:lnTo>
                    <a:lnTo>
                      <a:pt x="6741" y="816"/>
                    </a:lnTo>
                    <a:lnTo>
                      <a:pt x="6561" y="685"/>
                    </a:lnTo>
                    <a:lnTo>
                      <a:pt x="6382" y="571"/>
                    </a:lnTo>
                    <a:lnTo>
                      <a:pt x="6186" y="473"/>
                    </a:lnTo>
                    <a:lnTo>
                      <a:pt x="5990" y="375"/>
                    </a:lnTo>
                    <a:lnTo>
                      <a:pt x="5794" y="294"/>
                    </a:lnTo>
                    <a:lnTo>
                      <a:pt x="5582" y="212"/>
                    </a:lnTo>
                    <a:lnTo>
                      <a:pt x="5370" y="147"/>
                    </a:lnTo>
                    <a:lnTo>
                      <a:pt x="5158" y="98"/>
                    </a:lnTo>
                    <a:lnTo>
                      <a:pt x="4929" y="49"/>
                    </a:lnTo>
                    <a:lnTo>
                      <a:pt x="4717" y="33"/>
                    </a:lnTo>
                    <a:lnTo>
                      <a:pt x="4489"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5" name="Google Shape;225;p4"/>
              <p:cNvSpPr/>
              <p:nvPr/>
            </p:nvSpPr>
            <p:spPr>
              <a:xfrm>
                <a:off x="3058326" y="2979113"/>
                <a:ext cx="984" cy="12"/>
              </a:xfrm>
              <a:custGeom>
                <a:avLst/>
                <a:gdLst/>
                <a:ahLst/>
                <a:cxnLst/>
                <a:rect l="l" t="t" r="r" b="b"/>
                <a:pathLst>
                  <a:path w="82" h="1" fill="none" extrusionOk="0">
                    <a:moveTo>
                      <a:pt x="82" y="0"/>
                    </a:moveTo>
                    <a:lnTo>
                      <a:pt x="0" y="0"/>
                    </a:lnTo>
                    <a:lnTo>
                      <a:pt x="0" y="0"/>
                    </a:lnTo>
                    <a:lnTo>
                      <a:pt x="49" y="0"/>
                    </a:lnTo>
                    <a:lnTo>
                      <a:pt x="49" y="0"/>
                    </a:lnTo>
                    <a:lnTo>
                      <a:pt x="82"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6" name="Google Shape;226;p4"/>
              <p:cNvSpPr/>
              <p:nvPr/>
            </p:nvSpPr>
            <p:spPr>
              <a:xfrm>
                <a:off x="3216101" y="2873397"/>
                <a:ext cx="389742" cy="389754"/>
              </a:xfrm>
              <a:custGeom>
                <a:avLst/>
                <a:gdLst/>
                <a:ahLst/>
                <a:cxnLst/>
                <a:rect l="l" t="t" r="r" b="b"/>
                <a:pathLst>
                  <a:path w="32492" h="32493" extrusionOk="0">
                    <a:moveTo>
                      <a:pt x="15830" y="1"/>
                    </a:moveTo>
                    <a:lnTo>
                      <a:pt x="15406" y="17"/>
                    </a:lnTo>
                    <a:lnTo>
                      <a:pt x="14998" y="50"/>
                    </a:lnTo>
                    <a:lnTo>
                      <a:pt x="14573" y="82"/>
                    </a:lnTo>
                    <a:lnTo>
                      <a:pt x="14166" y="131"/>
                    </a:lnTo>
                    <a:lnTo>
                      <a:pt x="13774" y="180"/>
                    </a:lnTo>
                    <a:lnTo>
                      <a:pt x="13366" y="245"/>
                    </a:lnTo>
                    <a:lnTo>
                      <a:pt x="12974" y="327"/>
                    </a:lnTo>
                    <a:lnTo>
                      <a:pt x="12566" y="409"/>
                    </a:lnTo>
                    <a:lnTo>
                      <a:pt x="12175" y="507"/>
                    </a:lnTo>
                    <a:lnTo>
                      <a:pt x="11799" y="621"/>
                    </a:lnTo>
                    <a:lnTo>
                      <a:pt x="11408" y="735"/>
                    </a:lnTo>
                    <a:lnTo>
                      <a:pt x="11032" y="849"/>
                    </a:lnTo>
                    <a:lnTo>
                      <a:pt x="10657" y="980"/>
                    </a:lnTo>
                    <a:lnTo>
                      <a:pt x="9922" y="1274"/>
                    </a:lnTo>
                    <a:lnTo>
                      <a:pt x="9204" y="1600"/>
                    </a:lnTo>
                    <a:lnTo>
                      <a:pt x="8503" y="1959"/>
                    </a:lnTo>
                    <a:lnTo>
                      <a:pt x="7817" y="2351"/>
                    </a:lnTo>
                    <a:lnTo>
                      <a:pt x="7165" y="2775"/>
                    </a:lnTo>
                    <a:lnTo>
                      <a:pt x="6528" y="3232"/>
                    </a:lnTo>
                    <a:lnTo>
                      <a:pt x="5908" y="3705"/>
                    </a:lnTo>
                    <a:lnTo>
                      <a:pt x="5320" y="4227"/>
                    </a:lnTo>
                    <a:lnTo>
                      <a:pt x="4749" y="4750"/>
                    </a:lnTo>
                    <a:lnTo>
                      <a:pt x="4211" y="5321"/>
                    </a:lnTo>
                    <a:lnTo>
                      <a:pt x="3705" y="5908"/>
                    </a:lnTo>
                    <a:lnTo>
                      <a:pt x="3232" y="6528"/>
                    </a:lnTo>
                    <a:lnTo>
                      <a:pt x="2775" y="7165"/>
                    </a:lnTo>
                    <a:lnTo>
                      <a:pt x="2350" y="7818"/>
                    </a:lnTo>
                    <a:lnTo>
                      <a:pt x="1959" y="8503"/>
                    </a:lnTo>
                    <a:lnTo>
                      <a:pt x="1600" y="9205"/>
                    </a:lnTo>
                    <a:lnTo>
                      <a:pt x="1273" y="9923"/>
                    </a:lnTo>
                    <a:lnTo>
                      <a:pt x="980" y="10657"/>
                    </a:lnTo>
                    <a:lnTo>
                      <a:pt x="849" y="11032"/>
                    </a:lnTo>
                    <a:lnTo>
                      <a:pt x="735" y="11408"/>
                    </a:lnTo>
                    <a:lnTo>
                      <a:pt x="621" y="11799"/>
                    </a:lnTo>
                    <a:lnTo>
                      <a:pt x="506" y="12191"/>
                    </a:lnTo>
                    <a:lnTo>
                      <a:pt x="408" y="12583"/>
                    </a:lnTo>
                    <a:lnTo>
                      <a:pt x="327" y="12974"/>
                    </a:lnTo>
                    <a:lnTo>
                      <a:pt x="245" y="13366"/>
                    </a:lnTo>
                    <a:lnTo>
                      <a:pt x="180" y="13774"/>
                    </a:lnTo>
                    <a:lnTo>
                      <a:pt x="131" y="14182"/>
                    </a:lnTo>
                    <a:lnTo>
                      <a:pt x="82" y="14590"/>
                    </a:lnTo>
                    <a:lnTo>
                      <a:pt x="49" y="14998"/>
                    </a:lnTo>
                    <a:lnTo>
                      <a:pt x="17" y="15406"/>
                    </a:lnTo>
                    <a:lnTo>
                      <a:pt x="0" y="15830"/>
                    </a:lnTo>
                    <a:lnTo>
                      <a:pt x="0" y="16238"/>
                    </a:lnTo>
                    <a:lnTo>
                      <a:pt x="0" y="16663"/>
                    </a:lnTo>
                    <a:lnTo>
                      <a:pt x="17" y="17087"/>
                    </a:lnTo>
                    <a:lnTo>
                      <a:pt x="49" y="17495"/>
                    </a:lnTo>
                    <a:lnTo>
                      <a:pt x="82" y="17903"/>
                    </a:lnTo>
                    <a:lnTo>
                      <a:pt x="131" y="18311"/>
                    </a:lnTo>
                    <a:lnTo>
                      <a:pt x="180" y="18719"/>
                    </a:lnTo>
                    <a:lnTo>
                      <a:pt x="245" y="19127"/>
                    </a:lnTo>
                    <a:lnTo>
                      <a:pt x="327" y="19518"/>
                    </a:lnTo>
                    <a:lnTo>
                      <a:pt x="408" y="19910"/>
                    </a:lnTo>
                    <a:lnTo>
                      <a:pt x="506" y="20302"/>
                    </a:lnTo>
                    <a:lnTo>
                      <a:pt x="621" y="20693"/>
                    </a:lnTo>
                    <a:lnTo>
                      <a:pt x="735" y="21069"/>
                    </a:lnTo>
                    <a:lnTo>
                      <a:pt x="849" y="21460"/>
                    </a:lnTo>
                    <a:lnTo>
                      <a:pt x="980" y="21836"/>
                    </a:lnTo>
                    <a:lnTo>
                      <a:pt x="1273" y="22570"/>
                    </a:lnTo>
                    <a:lnTo>
                      <a:pt x="1600" y="23288"/>
                    </a:lnTo>
                    <a:lnTo>
                      <a:pt x="1959" y="23990"/>
                    </a:lnTo>
                    <a:lnTo>
                      <a:pt x="2350" y="24659"/>
                    </a:lnTo>
                    <a:lnTo>
                      <a:pt x="2775" y="25328"/>
                    </a:lnTo>
                    <a:lnTo>
                      <a:pt x="3232" y="25965"/>
                    </a:lnTo>
                    <a:lnTo>
                      <a:pt x="3705" y="26568"/>
                    </a:lnTo>
                    <a:lnTo>
                      <a:pt x="4211" y="27172"/>
                    </a:lnTo>
                    <a:lnTo>
                      <a:pt x="4749" y="27727"/>
                    </a:lnTo>
                    <a:lnTo>
                      <a:pt x="5320" y="28266"/>
                    </a:lnTo>
                    <a:lnTo>
                      <a:pt x="5908" y="28771"/>
                    </a:lnTo>
                    <a:lnTo>
                      <a:pt x="6528" y="29261"/>
                    </a:lnTo>
                    <a:lnTo>
                      <a:pt x="7165" y="29718"/>
                    </a:lnTo>
                    <a:lnTo>
                      <a:pt x="7817" y="30142"/>
                    </a:lnTo>
                    <a:lnTo>
                      <a:pt x="8503" y="30534"/>
                    </a:lnTo>
                    <a:lnTo>
                      <a:pt x="9204" y="30893"/>
                    </a:lnTo>
                    <a:lnTo>
                      <a:pt x="9922" y="31203"/>
                    </a:lnTo>
                    <a:lnTo>
                      <a:pt x="10657" y="31497"/>
                    </a:lnTo>
                    <a:lnTo>
                      <a:pt x="11032" y="31627"/>
                    </a:lnTo>
                    <a:lnTo>
                      <a:pt x="11408" y="31758"/>
                    </a:lnTo>
                    <a:lnTo>
                      <a:pt x="11799" y="31872"/>
                    </a:lnTo>
                    <a:lnTo>
                      <a:pt x="12175" y="31970"/>
                    </a:lnTo>
                    <a:lnTo>
                      <a:pt x="12566" y="32068"/>
                    </a:lnTo>
                    <a:lnTo>
                      <a:pt x="12974" y="32150"/>
                    </a:lnTo>
                    <a:lnTo>
                      <a:pt x="13366" y="32231"/>
                    </a:lnTo>
                    <a:lnTo>
                      <a:pt x="13774" y="32296"/>
                    </a:lnTo>
                    <a:lnTo>
                      <a:pt x="14166" y="32362"/>
                    </a:lnTo>
                    <a:lnTo>
                      <a:pt x="14573" y="32411"/>
                    </a:lnTo>
                    <a:lnTo>
                      <a:pt x="14998" y="32443"/>
                    </a:lnTo>
                    <a:lnTo>
                      <a:pt x="15406" y="32460"/>
                    </a:lnTo>
                    <a:lnTo>
                      <a:pt x="15830" y="32476"/>
                    </a:lnTo>
                    <a:lnTo>
                      <a:pt x="16238" y="32492"/>
                    </a:lnTo>
                    <a:lnTo>
                      <a:pt x="16662" y="32476"/>
                    </a:lnTo>
                    <a:lnTo>
                      <a:pt x="17070" y="32460"/>
                    </a:lnTo>
                    <a:lnTo>
                      <a:pt x="17495" y="32443"/>
                    </a:lnTo>
                    <a:lnTo>
                      <a:pt x="17903" y="32411"/>
                    </a:lnTo>
                    <a:lnTo>
                      <a:pt x="18311" y="32362"/>
                    </a:lnTo>
                    <a:lnTo>
                      <a:pt x="18719" y="32296"/>
                    </a:lnTo>
                    <a:lnTo>
                      <a:pt x="19110" y="32231"/>
                    </a:lnTo>
                    <a:lnTo>
                      <a:pt x="19518" y="32150"/>
                    </a:lnTo>
                    <a:lnTo>
                      <a:pt x="19910" y="32068"/>
                    </a:lnTo>
                    <a:lnTo>
                      <a:pt x="20302" y="31970"/>
                    </a:lnTo>
                    <a:lnTo>
                      <a:pt x="20693" y="31872"/>
                    </a:lnTo>
                    <a:lnTo>
                      <a:pt x="21069" y="31758"/>
                    </a:lnTo>
                    <a:lnTo>
                      <a:pt x="21444" y="31627"/>
                    </a:lnTo>
                    <a:lnTo>
                      <a:pt x="21819" y="31497"/>
                    </a:lnTo>
                    <a:lnTo>
                      <a:pt x="22570" y="31203"/>
                    </a:lnTo>
                    <a:lnTo>
                      <a:pt x="23288" y="30893"/>
                    </a:lnTo>
                    <a:lnTo>
                      <a:pt x="23990" y="30534"/>
                    </a:lnTo>
                    <a:lnTo>
                      <a:pt x="24659" y="30142"/>
                    </a:lnTo>
                    <a:lnTo>
                      <a:pt x="25328" y="29718"/>
                    </a:lnTo>
                    <a:lnTo>
                      <a:pt x="25964" y="29261"/>
                    </a:lnTo>
                    <a:lnTo>
                      <a:pt x="26568" y="28771"/>
                    </a:lnTo>
                    <a:lnTo>
                      <a:pt x="27172" y="28266"/>
                    </a:lnTo>
                    <a:lnTo>
                      <a:pt x="27727" y="27727"/>
                    </a:lnTo>
                    <a:lnTo>
                      <a:pt x="28265" y="27172"/>
                    </a:lnTo>
                    <a:lnTo>
                      <a:pt x="28771" y="26568"/>
                    </a:lnTo>
                    <a:lnTo>
                      <a:pt x="29261" y="25965"/>
                    </a:lnTo>
                    <a:lnTo>
                      <a:pt x="29718" y="25328"/>
                    </a:lnTo>
                    <a:lnTo>
                      <a:pt x="30142" y="24659"/>
                    </a:lnTo>
                    <a:lnTo>
                      <a:pt x="30517" y="23990"/>
                    </a:lnTo>
                    <a:lnTo>
                      <a:pt x="30876" y="23288"/>
                    </a:lnTo>
                    <a:lnTo>
                      <a:pt x="31203" y="22570"/>
                    </a:lnTo>
                    <a:lnTo>
                      <a:pt x="31497" y="21836"/>
                    </a:lnTo>
                    <a:lnTo>
                      <a:pt x="31627" y="21460"/>
                    </a:lnTo>
                    <a:lnTo>
                      <a:pt x="31758" y="21069"/>
                    </a:lnTo>
                    <a:lnTo>
                      <a:pt x="31872" y="20693"/>
                    </a:lnTo>
                    <a:lnTo>
                      <a:pt x="31970" y="20302"/>
                    </a:lnTo>
                    <a:lnTo>
                      <a:pt x="32068" y="19910"/>
                    </a:lnTo>
                    <a:lnTo>
                      <a:pt x="32149" y="19518"/>
                    </a:lnTo>
                    <a:lnTo>
                      <a:pt x="32231" y="19127"/>
                    </a:lnTo>
                    <a:lnTo>
                      <a:pt x="32296" y="18719"/>
                    </a:lnTo>
                    <a:lnTo>
                      <a:pt x="32361" y="18311"/>
                    </a:lnTo>
                    <a:lnTo>
                      <a:pt x="32394" y="17903"/>
                    </a:lnTo>
                    <a:lnTo>
                      <a:pt x="32443" y="17495"/>
                    </a:lnTo>
                    <a:lnTo>
                      <a:pt x="32459" y="17087"/>
                    </a:lnTo>
                    <a:lnTo>
                      <a:pt x="32476" y="16663"/>
                    </a:lnTo>
                    <a:lnTo>
                      <a:pt x="32492" y="16238"/>
                    </a:lnTo>
                    <a:lnTo>
                      <a:pt x="32476" y="15830"/>
                    </a:lnTo>
                    <a:lnTo>
                      <a:pt x="32459" y="15406"/>
                    </a:lnTo>
                    <a:lnTo>
                      <a:pt x="32443" y="14998"/>
                    </a:lnTo>
                    <a:lnTo>
                      <a:pt x="32394" y="14590"/>
                    </a:lnTo>
                    <a:lnTo>
                      <a:pt x="32361" y="14182"/>
                    </a:lnTo>
                    <a:lnTo>
                      <a:pt x="32296" y="13774"/>
                    </a:lnTo>
                    <a:lnTo>
                      <a:pt x="32231" y="13366"/>
                    </a:lnTo>
                    <a:lnTo>
                      <a:pt x="32149" y="12974"/>
                    </a:lnTo>
                    <a:lnTo>
                      <a:pt x="32068" y="12583"/>
                    </a:lnTo>
                    <a:lnTo>
                      <a:pt x="31970" y="12191"/>
                    </a:lnTo>
                    <a:lnTo>
                      <a:pt x="31872" y="11799"/>
                    </a:lnTo>
                    <a:lnTo>
                      <a:pt x="31758" y="11408"/>
                    </a:lnTo>
                    <a:lnTo>
                      <a:pt x="31627" y="11032"/>
                    </a:lnTo>
                    <a:lnTo>
                      <a:pt x="31497" y="10657"/>
                    </a:lnTo>
                    <a:lnTo>
                      <a:pt x="31203" y="9923"/>
                    </a:lnTo>
                    <a:lnTo>
                      <a:pt x="30876" y="9205"/>
                    </a:lnTo>
                    <a:lnTo>
                      <a:pt x="30517" y="8503"/>
                    </a:lnTo>
                    <a:lnTo>
                      <a:pt x="30142" y="7818"/>
                    </a:lnTo>
                    <a:lnTo>
                      <a:pt x="29718" y="7165"/>
                    </a:lnTo>
                    <a:lnTo>
                      <a:pt x="29261" y="6528"/>
                    </a:lnTo>
                    <a:lnTo>
                      <a:pt x="28771" y="5908"/>
                    </a:lnTo>
                    <a:lnTo>
                      <a:pt x="28265" y="5321"/>
                    </a:lnTo>
                    <a:lnTo>
                      <a:pt x="27727" y="4750"/>
                    </a:lnTo>
                    <a:lnTo>
                      <a:pt x="27172" y="4227"/>
                    </a:lnTo>
                    <a:lnTo>
                      <a:pt x="26568" y="3705"/>
                    </a:lnTo>
                    <a:lnTo>
                      <a:pt x="25964" y="3232"/>
                    </a:lnTo>
                    <a:lnTo>
                      <a:pt x="25328" y="2775"/>
                    </a:lnTo>
                    <a:lnTo>
                      <a:pt x="24659" y="2351"/>
                    </a:lnTo>
                    <a:lnTo>
                      <a:pt x="23990" y="1959"/>
                    </a:lnTo>
                    <a:lnTo>
                      <a:pt x="23288" y="1600"/>
                    </a:lnTo>
                    <a:lnTo>
                      <a:pt x="22570" y="1274"/>
                    </a:lnTo>
                    <a:lnTo>
                      <a:pt x="21819" y="980"/>
                    </a:lnTo>
                    <a:lnTo>
                      <a:pt x="21444" y="849"/>
                    </a:lnTo>
                    <a:lnTo>
                      <a:pt x="21069" y="735"/>
                    </a:lnTo>
                    <a:lnTo>
                      <a:pt x="20693" y="621"/>
                    </a:lnTo>
                    <a:lnTo>
                      <a:pt x="20302" y="507"/>
                    </a:lnTo>
                    <a:lnTo>
                      <a:pt x="19910" y="409"/>
                    </a:lnTo>
                    <a:lnTo>
                      <a:pt x="19518" y="327"/>
                    </a:lnTo>
                    <a:lnTo>
                      <a:pt x="19110" y="245"/>
                    </a:lnTo>
                    <a:lnTo>
                      <a:pt x="18719" y="180"/>
                    </a:lnTo>
                    <a:lnTo>
                      <a:pt x="18311" y="131"/>
                    </a:lnTo>
                    <a:lnTo>
                      <a:pt x="17903" y="82"/>
                    </a:lnTo>
                    <a:lnTo>
                      <a:pt x="17495" y="50"/>
                    </a:lnTo>
                    <a:lnTo>
                      <a:pt x="17070" y="17"/>
                    </a:lnTo>
                    <a:lnTo>
                      <a:pt x="16662"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7" name="Google Shape;227;p4"/>
              <p:cNvSpPr/>
              <p:nvPr/>
            </p:nvSpPr>
            <p:spPr>
              <a:xfrm>
                <a:off x="3266218" y="2923514"/>
                <a:ext cx="289523" cy="289523"/>
              </a:xfrm>
              <a:custGeom>
                <a:avLst/>
                <a:gdLst/>
                <a:ahLst/>
                <a:cxnLst/>
                <a:rect l="l" t="t" r="r" b="b"/>
                <a:pathLst>
                  <a:path w="24137" h="24137" extrusionOk="0">
                    <a:moveTo>
                      <a:pt x="12060" y="0"/>
                    </a:moveTo>
                    <a:lnTo>
                      <a:pt x="11440" y="17"/>
                    </a:lnTo>
                    <a:lnTo>
                      <a:pt x="10836" y="66"/>
                    </a:lnTo>
                    <a:lnTo>
                      <a:pt x="10232" y="131"/>
                    </a:lnTo>
                    <a:lnTo>
                      <a:pt x="9628" y="245"/>
                    </a:lnTo>
                    <a:lnTo>
                      <a:pt x="9041" y="376"/>
                    </a:lnTo>
                    <a:lnTo>
                      <a:pt x="8470" y="539"/>
                    </a:lnTo>
                    <a:lnTo>
                      <a:pt x="7915" y="735"/>
                    </a:lnTo>
                    <a:lnTo>
                      <a:pt x="7360" y="947"/>
                    </a:lnTo>
                    <a:lnTo>
                      <a:pt x="6838" y="1192"/>
                    </a:lnTo>
                    <a:lnTo>
                      <a:pt x="6316" y="1453"/>
                    </a:lnTo>
                    <a:lnTo>
                      <a:pt x="5810" y="1747"/>
                    </a:lnTo>
                    <a:lnTo>
                      <a:pt x="5320" y="2057"/>
                    </a:lnTo>
                    <a:lnTo>
                      <a:pt x="4847" y="2399"/>
                    </a:lnTo>
                    <a:lnTo>
                      <a:pt x="4390" y="2758"/>
                    </a:lnTo>
                    <a:lnTo>
                      <a:pt x="3949" y="3134"/>
                    </a:lnTo>
                    <a:lnTo>
                      <a:pt x="3525" y="3542"/>
                    </a:lnTo>
                    <a:lnTo>
                      <a:pt x="3133" y="3950"/>
                    </a:lnTo>
                    <a:lnTo>
                      <a:pt x="2758" y="4390"/>
                    </a:lnTo>
                    <a:lnTo>
                      <a:pt x="2399" y="4847"/>
                    </a:lnTo>
                    <a:lnTo>
                      <a:pt x="2056" y="5320"/>
                    </a:lnTo>
                    <a:lnTo>
                      <a:pt x="1746" y="5810"/>
                    </a:lnTo>
                    <a:lnTo>
                      <a:pt x="1453" y="6316"/>
                    </a:lnTo>
                    <a:lnTo>
                      <a:pt x="1191" y="6838"/>
                    </a:lnTo>
                    <a:lnTo>
                      <a:pt x="947" y="7377"/>
                    </a:lnTo>
                    <a:lnTo>
                      <a:pt x="734" y="7915"/>
                    </a:lnTo>
                    <a:lnTo>
                      <a:pt x="539" y="8470"/>
                    </a:lnTo>
                    <a:lnTo>
                      <a:pt x="375" y="9058"/>
                    </a:lnTo>
                    <a:lnTo>
                      <a:pt x="245" y="9629"/>
                    </a:lnTo>
                    <a:lnTo>
                      <a:pt x="131" y="10233"/>
                    </a:lnTo>
                    <a:lnTo>
                      <a:pt x="65" y="10836"/>
                    </a:lnTo>
                    <a:lnTo>
                      <a:pt x="16" y="11440"/>
                    </a:lnTo>
                    <a:lnTo>
                      <a:pt x="0" y="12060"/>
                    </a:lnTo>
                    <a:lnTo>
                      <a:pt x="16" y="12680"/>
                    </a:lnTo>
                    <a:lnTo>
                      <a:pt x="65" y="13301"/>
                    </a:lnTo>
                    <a:lnTo>
                      <a:pt x="131" y="13904"/>
                    </a:lnTo>
                    <a:lnTo>
                      <a:pt x="245" y="14492"/>
                    </a:lnTo>
                    <a:lnTo>
                      <a:pt x="375" y="15079"/>
                    </a:lnTo>
                    <a:lnTo>
                      <a:pt x="539" y="15651"/>
                    </a:lnTo>
                    <a:lnTo>
                      <a:pt x="734" y="16222"/>
                    </a:lnTo>
                    <a:lnTo>
                      <a:pt x="947" y="16760"/>
                    </a:lnTo>
                    <a:lnTo>
                      <a:pt x="1191" y="17299"/>
                    </a:lnTo>
                    <a:lnTo>
                      <a:pt x="1453" y="17821"/>
                    </a:lnTo>
                    <a:lnTo>
                      <a:pt x="1746" y="18327"/>
                    </a:lnTo>
                    <a:lnTo>
                      <a:pt x="2056" y="18816"/>
                    </a:lnTo>
                    <a:lnTo>
                      <a:pt x="2399" y="19290"/>
                    </a:lnTo>
                    <a:lnTo>
                      <a:pt x="2758" y="19747"/>
                    </a:lnTo>
                    <a:lnTo>
                      <a:pt x="3133" y="20171"/>
                    </a:lnTo>
                    <a:lnTo>
                      <a:pt x="3525" y="20595"/>
                    </a:lnTo>
                    <a:lnTo>
                      <a:pt x="3949" y="21003"/>
                    </a:lnTo>
                    <a:lnTo>
                      <a:pt x="4390" y="21379"/>
                    </a:lnTo>
                    <a:lnTo>
                      <a:pt x="4847" y="21738"/>
                    </a:lnTo>
                    <a:lnTo>
                      <a:pt x="5320" y="22064"/>
                    </a:lnTo>
                    <a:lnTo>
                      <a:pt x="5810" y="22390"/>
                    </a:lnTo>
                    <a:lnTo>
                      <a:pt x="6316" y="22668"/>
                    </a:lnTo>
                    <a:lnTo>
                      <a:pt x="6838" y="22945"/>
                    </a:lnTo>
                    <a:lnTo>
                      <a:pt x="7360" y="23190"/>
                    </a:lnTo>
                    <a:lnTo>
                      <a:pt x="7915" y="23402"/>
                    </a:lnTo>
                    <a:lnTo>
                      <a:pt x="8470" y="23582"/>
                    </a:lnTo>
                    <a:lnTo>
                      <a:pt x="9041" y="23745"/>
                    </a:lnTo>
                    <a:lnTo>
                      <a:pt x="9628" y="23892"/>
                    </a:lnTo>
                    <a:lnTo>
                      <a:pt x="10232" y="23990"/>
                    </a:lnTo>
                    <a:lnTo>
                      <a:pt x="10836" y="24071"/>
                    </a:lnTo>
                    <a:lnTo>
                      <a:pt x="11440" y="24120"/>
                    </a:lnTo>
                    <a:lnTo>
                      <a:pt x="12060" y="24137"/>
                    </a:lnTo>
                    <a:lnTo>
                      <a:pt x="12680" y="24120"/>
                    </a:lnTo>
                    <a:lnTo>
                      <a:pt x="13300" y="24071"/>
                    </a:lnTo>
                    <a:lnTo>
                      <a:pt x="13904" y="23990"/>
                    </a:lnTo>
                    <a:lnTo>
                      <a:pt x="14492" y="23892"/>
                    </a:lnTo>
                    <a:lnTo>
                      <a:pt x="15079" y="23745"/>
                    </a:lnTo>
                    <a:lnTo>
                      <a:pt x="15650" y="23582"/>
                    </a:lnTo>
                    <a:lnTo>
                      <a:pt x="16205" y="23402"/>
                    </a:lnTo>
                    <a:lnTo>
                      <a:pt x="16760" y="23190"/>
                    </a:lnTo>
                    <a:lnTo>
                      <a:pt x="17299" y="22945"/>
                    </a:lnTo>
                    <a:lnTo>
                      <a:pt x="17821" y="22668"/>
                    </a:lnTo>
                    <a:lnTo>
                      <a:pt x="18327" y="22390"/>
                    </a:lnTo>
                    <a:lnTo>
                      <a:pt x="18816" y="22064"/>
                    </a:lnTo>
                    <a:lnTo>
                      <a:pt x="19289" y="21738"/>
                    </a:lnTo>
                    <a:lnTo>
                      <a:pt x="19746" y="21379"/>
                    </a:lnTo>
                    <a:lnTo>
                      <a:pt x="20171" y="21003"/>
                    </a:lnTo>
                    <a:lnTo>
                      <a:pt x="20595" y="20595"/>
                    </a:lnTo>
                    <a:lnTo>
                      <a:pt x="21003" y="20171"/>
                    </a:lnTo>
                    <a:lnTo>
                      <a:pt x="21378" y="19747"/>
                    </a:lnTo>
                    <a:lnTo>
                      <a:pt x="21737" y="19290"/>
                    </a:lnTo>
                    <a:lnTo>
                      <a:pt x="22064" y="18816"/>
                    </a:lnTo>
                    <a:lnTo>
                      <a:pt x="22390" y="18327"/>
                    </a:lnTo>
                    <a:lnTo>
                      <a:pt x="22668" y="17821"/>
                    </a:lnTo>
                    <a:lnTo>
                      <a:pt x="22945" y="17299"/>
                    </a:lnTo>
                    <a:lnTo>
                      <a:pt x="23173" y="16760"/>
                    </a:lnTo>
                    <a:lnTo>
                      <a:pt x="23402" y="16222"/>
                    </a:lnTo>
                    <a:lnTo>
                      <a:pt x="23581" y="15651"/>
                    </a:lnTo>
                    <a:lnTo>
                      <a:pt x="23745" y="15079"/>
                    </a:lnTo>
                    <a:lnTo>
                      <a:pt x="23891" y="14492"/>
                    </a:lnTo>
                    <a:lnTo>
                      <a:pt x="23989" y="13904"/>
                    </a:lnTo>
                    <a:lnTo>
                      <a:pt x="24071" y="13301"/>
                    </a:lnTo>
                    <a:lnTo>
                      <a:pt x="24120" y="12680"/>
                    </a:lnTo>
                    <a:lnTo>
                      <a:pt x="24136" y="12060"/>
                    </a:lnTo>
                    <a:lnTo>
                      <a:pt x="24120" y="11440"/>
                    </a:lnTo>
                    <a:lnTo>
                      <a:pt x="24071" y="10836"/>
                    </a:lnTo>
                    <a:lnTo>
                      <a:pt x="23989" y="10233"/>
                    </a:lnTo>
                    <a:lnTo>
                      <a:pt x="23891" y="9629"/>
                    </a:lnTo>
                    <a:lnTo>
                      <a:pt x="23745" y="9058"/>
                    </a:lnTo>
                    <a:lnTo>
                      <a:pt x="23581" y="8470"/>
                    </a:lnTo>
                    <a:lnTo>
                      <a:pt x="23402" y="7915"/>
                    </a:lnTo>
                    <a:lnTo>
                      <a:pt x="23173" y="7377"/>
                    </a:lnTo>
                    <a:lnTo>
                      <a:pt x="22945" y="6838"/>
                    </a:lnTo>
                    <a:lnTo>
                      <a:pt x="22668" y="6316"/>
                    </a:lnTo>
                    <a:lnTo>
                      <a:pt x="22390" y="5810"/>
                    </a:lnTo>
                    <a:lnTo>
                      <a:pt x="22064" y="5320"/>
                    </a:lnTo>
                    <a:lnTo>
                      <a:pt x="21737" y="4847"/>
                    </a:lnTo>
                    <a:lnTo>
                      <a:pt x="21378" y="4390"/>
                    </a:lnTo>
                    <a:lnTo>
                      <a:pt x="21003" y="3950"/>
                    </a:lnTo>
                    <a:lnTo>
                      <a:pt x="20595" y="3542"/>
                    </a:lnTo>
                    <a:lnTo>
                      <a:pt x="20171" y="3134"/>
                    </a:lnTo>
                    <a:lnTo>
                      <a:pt x="19746" y="2758"/>
                    </a:lnTo>
                    <a:lnTo>
                      <a:pt x="19289" y="2399"/>
                    </a:lnTo>
                    <a:lnTo>
                      <a:pt x="18816" y="2057"/>
                    </a:lnTo>
                    <a:lnTo>
                      <a:pt x="18327" y="1747"/>
                    </a:lnTo>
                    <a:lnTo>
                      <a:pt x="17821" y="1453"/>
                    </a:lnTo>
                    <a:lnTo>
                      <a:pt x="17299" y="1192"/>
                    </a:lnTo>
                    <a:lnTo>
                      <a:pt x="16760" y="947"/>
                    </a:lnTo>
                    <a:lnTo>
                      <a:pt x="16205" y="735"/>
                    </a:lnTo>
                    <a:lnTo>
                      <a:pt x="15650" y="539"/>
                    </a:lnTo>
                    <a:lnTo>
                      <a:pt x="15079" y="376"/>
                    </a:lnTo>
                    <a:lnTo>
                      <a:pt x="14492" y="245"/>
                    </a:lnTo>
                    <a:lnTo>
                      <a:pt x="13904" y="131"/>
                    </a:lnTo>
                    <a:lnTo>
                      <a:pt x="13300" y="66"/>
                    </a:lnTo>
                    <a:lnTo>
                      <a:pt x="12680" y="17"/>
                    </a:lnTo>
                    <a:lnTo>
                      <a:pt x="12060" y="0"/>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8" name="Google Shape;228;p4"/>
              <p:cNvSpPr/>
              <p:nvPr/>
            </p:nvSpPr>
            <p:spPr>
              <a:xfrm>
                <a:off x="3266218" y="2923514"/>
                <a:ext cx="289523" cy="289523"/>
              </a:xfrm>
              <a:custGeom>
                <a:avLst/>
                <a:gdLst/>
                <a:ahLst/>
                <a:cxnLst/>
                <a:rect l="l" t="t" r="r" b="b"/>
                <a:pathLst>
                  <a:path w="24137" h="24137" fill="none" extrusionOk="0">
                    <a:moveTo>
                      <a:pt x="24136" y="12060"/>
                    </a:moveTo>
                    <a:lnTo>
                      <a:pt x="24136" y="12060"/>
                    </a:lnTo>
                    <a:lnTo>
                      <a:pt x="24120" y="12680"/>
                    </a:lnTo>
                    <a:lnTo>
                      <a:pt x="24071" y="13301"/>
                    </a:lnTo>
                    <a:lnTo>
                      <a:pt x="23989" y="13904"/>
                    </a:lnTo>
                    <a:lnTo>
                      <a:pt x="23891" y="14492"/>
                    </a:lnTo>
                    <a:lnTo>
                      <a:pt x="23745" y="15079"/>
                    </a:lnTo>
                    <a:lnTo>
                      <a:pt x="23581" y="15651"/>
                    </a:lnTo>
                    <a:lnTo>
                      <a:pt x="23402" y="16222"/>
                    </a:lnTo>
                    <a:lnTo>
                      <a:pt x="23173" y="16760"/>
                    </a:lnTo>
                    <a:lnTo>
                      <a:pt x="22945" y="17299"/>
                    </a:lnTo>
                    <a:lnTo>
                      <a:pt x="22668" y="17821"/>
                    </a:lnTo>
                    <a:lnTo>
                      <a:pt x="22390" y="18327"/>
                    </a:lnTo>
                    <a:lnTo>
                      <a:pt x="22064" y="18816"/>
                    </a:lnTo>
                    <a:lnTo>
                      <a:pt x="21737" y="19290"/>
                    </a:lnTo>
                    <a:lnTo>
                      <a:pt x="21378" y="19747"/>
                    </a:lnTo>
                    <a:lnTo>
                      <a:pt x="21003" y="20171"/>
                    </a:lnTo>
                    <a:lnTo>
                      <a:pt x="20595" y="20595"/>
                    </a:lnTo>
                    <a:lnTo>
                      <a:pt x="20171" y="21003"/>
                    </a:lnTo>
                    <a:lnTo>
                      <a:pt x="19746" y="21379"/>
                    </a:lnTo>
                    <a:lnTo>
                      <a:pt x="19289" y="21738"/>
                    </a:lnTo>
                    <a:lnTo>
                      <a:pt x="18816" y="22064"/>
                    </a:lnTo>
                    <a:lnTo>
                      <a:pt x="18327" y="22390"/>
                    </a:lnTo>
                    <a:lnTo>
                      <a:pt x="17821" y="22668"/>
                    </a:lnTo>
                    <a:lnTo>
                      <a:pt x="17299" y="22945"/>
                    </a:lnTo>
                    <a:lnTo>
                      <a:pt x="16760" y="23190"/>
                    </a:lnTo>
                    <a:lnTo>
                      <a:pt x="16205" y="23402"/>
                    </a:lnTo>
                    <a:lnTo>
                      <a:pt x="15650" y="23582"/>
                    </a:lnTo>
                    <a:lnTo>
                      <a:pt x="15079" y="23745"/>
                    </a:lnTo>
                    <a:lnTo>
                      <a:pt x="14492" y="23892"/>
                    </a:lnTo>
                    <a:lnTo>
                      <a:pt x="13904" y="23990"/>
                    </a:lnTo>
                    <a:lnTo>
                      <a:pt x="13300" y="24071"/>
                    </a:lnTo>
                    <a:lnTo>
                      <a:pt x="12680" y="24120"/>
                    </a:lnTo>
                    <a:lnTo>
                      <a:pt x="12060" y="24137"/>
                    </a:lnTo>
                    <a:lnTo>
                      <a:pt x="12060" y="24137"/>
                    </a:lnTo>
                    <a:lnTo>
                      <a:pt x="11440" y="24120"/>
                    </a:lnTo>
                    <a:lnTo>
                      <a:pt x="10836" y="24071"/>
                    </a:lnTo>
                    <a:lnTo>
                      <a:pt x="10232" y="23990"/>
                    </a:lnTo>
                    <a:lnTo>
                      <a:pt x="9628" y="23892"/>
                    </a:lnTo>
                    <a:lnTo>
                      <a:pt x="9041" y="23745"/>
                    </a:lnTo>
                    <a:lnTo>
                      <a:pt x="8470" y="23582"/>
                    </a:lnTo>
                    <a:lnTo>
                      <a:pt x="7915" y="23402"/>
                    </a:lnTo>
                    <a:lnTo>
                      <a:pt x="7360" y="23190"/>
                    </a:lnTo>
                    <a:lnTo>
                      <a:pt x="6838" y="22945"/>
                    </a:lnTo>
                    <a:lnTo>
                      <a:pt x="6316" y="22668"/>
                    </a:lnTo>
                    <a:lnTo>
                      <a:pt x="5810" y="22390"/>
                    </a:lnTo>
                    <a:lnTo>
                      <a:pt x="5320" y="22064"/>
                    </a:lnTo>
                    <a:lnTo>
                      <a:pt x="4847" y="21738"/>
                    </a:lnTo>
                    <a:lnTo>
                      <a:pt x="4390" y="21379"/>
                    </a:lnTo>
                    <a:lnTo>
                      <a:pt x="3949" y="21003"/>
                    </a:lnTo>
                    <a:lnTo>
                      <a:pt x="3525" y="20595"/>
                    </a:lnTo>
                    <a:lnTo>
                      <a:pt x="3133" y="20171"/>
                    </a:lnTo>
                    <a:lnTo>
                      <a:pt x="2758" y="19747"/>
                    </a:lnTo>
                    <a:lnTo>
                      <a:pt x="2399" y="19290"/>
                    </a:lnTo>
                    <a:lnTo>
                      <a:pt x="2056" y="18816"/>
                    </a:lnTo>
                    <a:lnTo>
                      <a:pt x="1746" y="18327"/>
                    </a:lnTo>
                    <a:lnTo>
                      <a:pt x="1453" y="17821"/>
                    </a:lnTo>
                    <a:lnTo>
                      <a:pt x="1191" y="17299"/>
                    </a:lnTo>
                    <a:lnTo>
                      <a:pt x="947" y="16760"/>
                    </a:lnTo>
                    <a:lnTo>
                      <a:pt x="734" y="16222"/>
                    </a:lnTo>
                    <a:lnTo>
                      <a:pt x="539" y="15651"/>
                    </a:lnTo>
                    <a:lnTo>
                      <a:pt x="375" y="15079"/>
                    </a:lnTo>
                    <a:lnTo>
                      <a:pt x="245" y="14492"/>
                    </a:lnTo>
                    <a:lnTo>
                      <a:pt x="131" y="13904"/>
                    </a:lnTo>
                    <a:lnTo>
                      <a:pt x="65" y="13301"/>
                    </a:lnTo>
                    <a:lnTo>
                      <a:pt x="16" y="12680"/>
                    </a:lnTo>
                    <a:lnTo>
                      <a:pt x="0" y="12060"/>
                    </a:lnTo>
                    <a:lnTo>
                      <a:pt x="0" y="12060"/>
                    </a:lnTo>
                    <a:lnTo>
                      <a:pt x="16" y="11440"/>
                    </a:lnTo>
                    <a:lnTo>
                      <a:pt x="65" y="10836"/>
                    </a:lnTo>
                    <a:lnTo>
                      <a:pt x="131" y="10233"/>
                    </a:lnTo>
                    <a:lnTo>
                      <a:pt x="245" y="9629"/>
                    </a:lnTo>
                    <a:lnTo>
                      <a:pt x="375" y="9058"/>
                    </a:lnTo>
                    <a:lnTo>
                      <a:pt x="539" y="8470"/>
                    </a:lnTo>
                    <a:lnTo>
                      <a:pt x="734" y="7915"/>
                    </a:lnTo>
                    <a:lnTo>
                      <a:pt x="947" y="7377"/>
                    </a:lnTo>
                    <a:lnTo>
                      <a:pt x="1191" y="6838"/>
                    </a:lnTo>
                    <a:lnTo>
                      <a:pt x="1453" y="6316"/>
                    </a:lnTo>
                    <a:lnTo>
                      <a:pt x="1746" y="5810"/>
                    </a:lnTo>
                    <a:lnTo>
                      <a:pt x="2056" y="5320"/>
                    </a:lnTo>
                    <a:lnTo>
                      <a:pt x="2399" y="4847"/>
                    </a:lnTo>
                    <a:lnTo>
                      <a:pt x="2758" y="4390"/>
                    </a:lnTo>
                    <a:lnTo>
                      <a:pt x="3133" y="3950"/>
                    </a:lnTo>
                    <a:lnTo>
                      <a:pt x="3525" y="3542"/>
                    </a:lnTo>
                    <a:lnTo>
                      <a:pt x="3949" y="3134"/>
                    </a:lnTo>
                    <a:lnTo>
                      <a:pt x="4390" y="2758"/>
                    </a:lnTo>
                    <a:lnTo>
                      <a:pt x="4847" y="2399"/>
                    </a:lnTo>
                    <a:lnTo>
                      <a:pt x="5320" y="2057"/>
                    </a:lnTo>
                    <a:lnTo>
                      <a:pt x="5810" y="1747"/>
                    </a:lnTo>
                    <a:lnTo>
                      <a:pt x="6316" y="1453"/>
                    </a:lnTo>
                    <a:lnTo>
                      <a:pt x="6838" y="1192"/>
                    </a:lnTo>
                    <a:lnTo>
                      <a:pt x="7360" y="947"/>
                    </a:lnTo>
                    <a:lnTo>
                      <a:pt x="7915" y="735"/>
                    </a:lnTo>
                    <a:lnTo>
                      <a:pt x="8470" y="539"/>
                    </a:lnTo>
                    <a:lnTo>
                      <a:pt x="9041" y="376"/>
                    </a:lnTo>
                    <a:lnTo>
                      <a:pt x="9628" y="245"/>
                    </a:lnTo>
                    <a:lnTo>
                      <a:pt x="10232" y="131"/>
                    </a:lnTo>
                    <a:lnTo>
                      <a:pt x="10836" y="66"/>
                    </a:lnTo>
                    <a:lnTo>
                      <a:pt x="11440" y="17"/>
                    </a:lnTo>
                    <a:lnTo>
                      <a:pt x="12060" y="0"/>
                    </a:lnTo>
                    <a:lnTo>
                      <a:pt x="12060" y="0"/>
                    </a:lnTo>
                    <a:lnTo>
                      <a:pt x="12680" y="17"/>
                    </a:lnTo>
                    <a:lnTo>
                      <a:pt x="13300" y="66"/>
                    </a:lnTo>
                    <a:lnTo>
                      <a:pt x="13904" y="131"/>
                    </a:lnTo>
                    <a:lnTo>
                      <a:pt x="14492" y="245"/>
                    </a:lnTo>
                    <a:lnTo>
                      <a:pt x="15079" y="376"/>
                    </a:lnTo>
                    <a:lnTo>
                      <a:pt x="15650" y="539"/>
                    </a:lnTo>
                    <a:lnTo>
                      <a:pt x="16205" y="735"/>
                    </a:lnTo>
                    <a:lnTo>
                      <a:pt x="16760" y="947"/>
                    </a:lnTo>
                    <a:lnTo>
                      <a:pt x="17299" y="1192"/>
                    </a:lnTo>
                    <a:lnTo>
                      <a:pt x="17821" y="1453"/>
                    </a:lnTo>
                    <a:lnTo>
                      <a:pt x="18327" y="1747"/>
                    </a:lnTo>
                    <a:lnTo>
                      <a:pt x="18816" y="2057"/>
                    </a:lnTo>
                    <a:lnTo>
                      <a:pt x="19289" y="2399"/>
                    </a:lnTo>
                    <a:lnTo>
                      <a:pt x="19746" y="2758"/>
                    </a:lnTo>
                    <a:lnTo>
                      <a:pt x="20171" y="3134"/>
                    </a:lnTo>
                    <a:lnTo>
                      <a:pt x="20595" y="3542"/>
                    </a:lnTo>
                    <a:lnTo>
                      <a:pt x="21003" y="3950"/>
                    </a:lnTo>
                    <a:lnTo>
                      <a:pt x="21378" y="4390"/>
                    </a:lnTo>
                    <a:lnTo>
                      <a:pt x="21737" y="4847"/>
                    </a:lnTo>
                    <a:lnTo>
                      <a:pt x="22064" y="5320"/>
                    </a:lnTo>
                    <a:lnTo>
                      <a:pt x="22390" y="5810"/>
                    </a:lnTo>
                    <a:lnTo>
                      <a:pt x="22668" y="6316"/>
                    </a:lnTo>
                    <a:lnTo>
                      <a:pt x="22945" y="6838"/>
                    </a:lnTo>
                    <a:lnTo>
                      <a:pt x="23173" y="7377"/>
                    </a:lnTo>
                    <a:lnTo>
                      <a:pt x="23402" y="7915"/>
                    </a:lnTo>
                    <a:lnTo>
                      <a:pt x="23581" y="8470"/>
                    </a:lnTo>
                    <a:lnTo>
                      <a:pt x="23745" y="9058"/>
                    </a:lnTo>
                    <a:lnTo>
                      <a:pt x="23891" y="9629"/>
                    </a:lnTo>
                    <a:lnTo>
                      <a:pt x="23989" y="10233"/>
                    </a:lnTo>
                    <a:lnTo>
                      <a:pt x="24071" y="10836"/>
                    </a:lnTo>
                    <a:lnTo>
                      <a:pt x="24120" y="11440"/>
                    </a:lnTo>
                    <a:lnTo>
                      <a:pt x="24136" y="1206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9" name="Google Shape;229;p4"/>
              <p:cNvSpPr/>
              <p:nvPr/>
            </p:nvSpPr>
            <p:spPr>
              <a:xfrm>
                <a:off x="3355283" y="2979113"/>
                <a:ext cx="126271" cy="165027"/>
              </a:xfrm>
              <a:custGeom>
                <a:avLst/>
                <a:gdLst/>
                <a:ahLst/>
                <a:cxnLst/>
                <a:rect l="l" t="t" r="r" b="b"/>
                <a:pathLst>
                  <a:path w="10527" h="13758" extrusionOk="0">
                    <a:moveTo>
                      <a:pt x="4031" y="0"/>
                    </a:moveTo>
                    <a:lnTo>
                      <a:pt x="3819" y="33"/>
                    </a:lnTo>
                    <a:lnTo>
                      <a:pt x="3591" y="65"/>
                    </a:lnTo>
                    <a:lnTo>
                      <a:pt x="3378" y="114"/>
                    </a:lnTo>
                    <a:lnTo>
                      <a:pt x="3166" y="163"/>
                    </a:lnTo>
                    <a:lnTo>
                      <a:pt x="2954" y="229"/>
                    </a:lnTo>
                    <a:lnTo>
                      <a:pt x="2758" y="310"/>
                    </a:lnTo>
                    <a:lnTo>
                      <a:pt x="2563" y="408"/>
                    </a:lnTo>
                    <a:lnTo>
                      <a:pt x="2367" y="506"/>
                    </a:lnTo>
                    <a:lnTo>
                      <a:pt x="2187" y="620"/>
                    </a:lnTo>
                    <a:lnTo>
                      <a:pt x="2008" y="734"/>
                    </a:lnTo>
                    <a:lnTo>
                      <a:pt x="1828" y="865"/>
                    </a:lnTo>
                    <a:lnTo>
                      <a:pt x="1665" y="1012"/>
                    </a:lnTo>
                    <a:lnTo>
                      <a:pt x="1502" y="1159"/>
                    </a:lnTo>
                    <a:lnTo>
                      <a:pt x="1355" y="1306"/>
                    </a:lnTo>
                    <a:lnTo>
                      <a:pt x="1208" y="1469"/>
                    </a:lnTo>
                    <a:lnTo>
                      <a:pt x="1077" y="1648"/>
                    </a:lnTo>
                    <a:lnTo>
                      <a:pt x="947" y="1828"/>
                    </a:lnTo>
                    <a:lnTo>
                      <a:pt x="816" y="2007"/>
                    </a:lnTo>
                    <a:lnTo>
                      <a:pt x="702" y="2187"/>
                    </a:lnTo>
                    <a:lnTo>
                      <a:pt x="490" y="2595"/>
                    </a:lnTo>
                    <a:lnTo>
                      <a:pt x="327" y="3003"/>
                    </a:lnTo>
                    <a:lnTo>
                      <a:pt x="245" y="3215"/>
                    </a:lnTo>
                    <a:lnTo>
                      <a:pt x="196" y="3427"/>
                    </a:lnTo>
                    <a:lnTo>
                      <a:pt x="131" y="3656"/>
                    </a:lnTo>
                    <a:lnTo>
                      <a:pt x="82" y="3868"/>
                    </a:lnTo>
                    <a:lnTo>
                      <a:pt x="49" y="4096"/>
                    </a:lnTo>
                    <a:lnTo>
                      <a:pt x="33" y="4325"/>
                    </a:lnTo>
                    <a:lnTo>
                      <a:pt x="17" y="4553"/>
                    </a:lnTo>
                    <a:lnTo>
                      <a:pt x="0" y="4798"/>
                    </a:lnTo>
                    <a:lnTo>
                      <a:pt x="0" y="13757"/>
                    </a:lnTo>
                    <a:lnTo>
                      <a:pt x="8813" y="13757"/>
                    </a:lnTo>
                    <a:lnTo>
                      <a:pt x="8813" y="9351"/>
                    </a:lnTo>
                    <a:lnTo>
                      <a:pt x="10526" y="9351"/>
                    </a:lnTo>
                    <a:lnTo>
                      <a:pt x="8715" y="4602"/>
                    </a:lnTo>
                    <a:lnTo>
                      <a:pt x="8715" y="4374"/>
                    </a:lnTo>
                    <a:lnTo>
                      <a:pt x="8699" y="4145"/>
                    </a:lnTo>
                    <a:lnTo>
                      <a:pt x="8666" y="3917"/>
                    </a:lnTo>
                    <a:lnTo>
                      <a:pt x="8633" y="3705"/>
                    </a:lnTo>
                    <a:lnTo>
                      <a:pt x="8584" y="3476"/>
                    </a:lnTo>
                    <a:lnTo>
                      <a:pt x="8519" y="3264"/>
                    </a:lnTo>
                    <a:lnTo>
                      <a:pt x="8454" y="3052"/>
                    </a:lnTo>
                    <a:lnTo>
                      <a:pt x="8372" y="2840"/>
                    </a:lnTo>
                    <a:lnTo>
                      <a:pt x="8291" y="2644"/>
                    </a:lnTo>
                    <a:lnTo>
                      <a:pt x="8193" y="2448"/>
                    </a:lnTo>
                    <a:lnTo>
                      <a:pt x="8078" y="2252"/>
                    </a:lnTo>
                    <a:lnTo>
                      <a:pt x="7964" y="2073"/>
                    </a:lnTo>
                    <a:lnTo>
                      <a:pt x="7834" y="1893"/>
                    </a:lnTo>
                    <a:lnTo>
                      <a:pt x="7703" y="1714"/>
                    </a:lnTo>
                    <a:lnTo>
                      <a:pt x="7573" y="1550"/>
                    </a:lnTo>
                    <a:lnTo>
                      <a:pt x="7426" y="1387"/>
                    </a:lnTo>
                    <a:lnTo>
                      <a:pt x="7262" y="1224"/>
                    </a:lnTo>
                    <a:lnTo>
                      <a:pt x="7099" y="1077"/>
                    </a:lnTo>
                    <a:lnTo>
                      <a:pt x="6936" y="947"/>
                    </a:lnTo>
                    <a:lnTo>
                      <a:pt x="6757" y="816"/>
                    </a:lnTo>
                    <a:lnTo>
                      <a:pt x="6577" y="685"/>
                    </a:lnTo>
                    <a:lnTo>
                      <a:pt x="6398" y="571"/>
                    </a:lnTo>
                    <a:lnTo>
                      <a:pt x="6202" y="473"/>
                    </a:lnTo>
                    <a:lnTo>
                      <a:pt x="6006" y="375"/>
                    </a:lnTo>
                    <a:lnTo>
                      <a:pt x="5794" y="294"/>
                    </a:lnTo>
                    <a:lnTo>
                      <a:pt x="5598" y="212"/>
                    </a:lnTo>
                    <a:lnTo>
                      <a:pt x="5386" y="147"/>
                    </a:lnTo>
                    <a:lnTo>
                      <a:pt x="5157" y="98"/>
                    </a:lnTo>
                    <a:lnTo>
                      <a:pt x="4945" y="49"/>
                    </a:lnTo>
                    <a:lnTo>
                      <a:pt x="4717" y="33"/>
                    </a:lnTo>
                    <a:lnTo>
                      <a:pt x="448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0" name="Google Shape;230;p4"/>
              <p:cNvSpPr/>
              <p:nvPr/>
            </p:nvSpPr>
            <p:spPr>
              <a:xfrm>
                <a:off x="3355283" y="2979113"/>
                <a:ext cx="126271" cy="165027"/>
              </a:xfrm>
              <a:custGeom>
                <a:avLst/>
                <a:gdLst/>
                <a:ahLst/>
                <a:cxnLst/>
                <a:rect l="l" t="t" r="r" b="b"/>
                <a:pathLst>
                  <a:path w="10527" h="13758" fill="none" extrusionOk="0">
                    <a:moveTo>
                      <a:pt x="4260" y="0"/>
                    </a:moveTo>
                    <a:lnTo>
                      <a:pt x="4260" y="0"/>
                    </a:lnTo>
                    <a:lnTo>
                      <a:pt x="4031" y="0"/>
                    </a:lnTo>
                    <a:lnTo>
                      <a:pt x="3819" y="33"/>
                    </a:lnTo>
                    <a:lnTo>
                      <a:pt x="3591" y="65"/>
                    </a:lnTo>
                    <a:lnTo>
                      <a:pt x="3378" y="114"/>
                    </a:lnTo>
                    <a:lnTo>
                      <a:pt x="3166" y="163"/>
                    </a:lnTo>
                    <a:lnTo>
                      <a:pt x="2954" y="229"/>
                    </a:lnTo>
                    <a:lnTo>
                      <a:pt x="2758" y="310"/>
                    </a:lnTo>
                    <a:lnTo>
                      <a:pt x="2563" y="408"/>
                    </a:lnTo>
                    <a:lnTo>
                      <a:pt x="2367" y="506"/>
                    </a:lnTo>
                    <a:lnTo>
                      <a:pt x="2187" y="620"/>
                    </a:lnTo>
                    <a:lnTo>
                      <a:pt x="2008" y="734"/>
                    </a:lnTo>
                    <a:lnTo>
                      <a:pt x="1828" y="865"/>
                    </a:lnTo>
                    <a:lnTo>
                      <a:pt x="1665" y="1012"/>
                    </a:lnTo>
                    <a:lnTo>
                      <a:pt x="1502" y="1159"/>
                    </a:lnTo>
                    <a:lnTo>
                      <a:pt x="1355" y="1306"/>
                    </a:lnTo>
                    <a:lnTo>
                      <a:pt x="1208" y="1469"/>
                    </a:lnTo>
                    <a:lnTo>
                      <a:pt x="1077" y="1648"/>
                    </a:lnTo>
                    <a:lnTo>
                      <a:pt x="947" y="1828"/>
                    </a:lnTo>
                    <a:lnTo>
                      <a:pt x="816" y="2007"/>
                    </a:lnTo>
                    <a:lnTo>
                      <a:pt x="702" y="2187"/>
                    </a:lnTo>
                    <a:lnTo>
                      <a:pt x="490" y="2595"/>
                    </a:lnTo>
                    <a:lnTo>
                      <a:pt x="327" y="3003"/>
                    </a:lnTo>
                    <a:lnTo>
                      <a:pt x="245" y="3215"/>
                    </a:lnTo>
                    <a:lnTo>
                      <a:pt x="196" y="3427"/>
                    </a:lnTo>
                    <a:lnTo>
                      <a:pt x="131" y="3656"/>
                    </a:lnTo>
                    <a:lnTo>
                      <a:pt x="82" y="3868"/>
                    </a:lnTo>
                    <a:lnTo>
                      <a:pt x="49" y="4096"/>
                    </a:lnTo>
                    <a:lnTo>
                      <a:pt x="33" y="4325"/>
                    </a:lnTo>
                    <a:lnTo>
                      <a:pt x="17" y="4553"/>
                    </a:lnTo>
                    <a:lnTo>
                      <a:pt x="0" y="4798"/>
                    </a:lnTo>
                    <a:lnTo>
                      <a:pt x="0" y="13757"/>
                    </a:lnTo>
                    <a:lnTo>
                      <a:pt x="8813" y="13757"/>
                    </a:lnTo>
                    <a:lnTo>
                      <a:pt x="8813" y="9351"/>
                    </a:lnTo>
                    <a:lnTo>
                      <a:pt x="10526" y="9351"/>
                    </a:lnTo>
                    <a:lnTo>
                      <a:pt x="8715" y="4602"/>
                    </a:lnTo>
                    <a:lnTo>
                      <a:pt x="8715" y="4602"/>
                    </a:lnTo>
                    <a:lnTo>
                      <a:pt x="8715" y="4374"/>
                    </a:lnTo>
                    <a:lnTo>
                      <a:pt x="8699" y="4145"/>
                    </a:lnTo>
                    <a:lnTo>
                      <a:pt x="8666" y="3917"/>
                    </a:lnTo>
                    <a:lnTo>
                      <a:pt x="8633" y="3705"/>
                    </a:lnTo>
                    <a:lnTo>
                      <a:pt x="8584" y="3476"/>
                    </a:lnTo>
                    <a:lnTo>
                      <a:pt x="8519" y="3264"/>
                    </a:lnTo>
                    <a:lnTo>
                      <a:pt x="8454" y="3052"/>
                    </a:lnTo>
                    <a:lnTo>
                      <a:pt x="8372" y="2840"/>
                    </a:lnTo>
                    <a:lnTo>
                      <a:pt x="8291" y="2644"/>
                    </a:lnTo>
                    <a:lnTo>
                      <a:pt x="8193" y="2448"/>
                    </a:lnTo>
                    <a:lnTo>
                      <a:pt x="8078" y="2252"/>
                    </a:lnTo>
                    <a:lnTo>
                      <a:pt x="7964" y="2073"/>
                    </a:lnTo>
                    <a:lnTo>
                      <a:pt x="7834" y="1893"/>
                    </a:lnTo>
                    <a:lnTo>
                      <a:pt x="7703" y="1714"/>
                    </a:lnTo>
                    <a:lnTo>
                      <a:pt x="7573" y="1550"/>
                    </a:lnTo>
                    <a:lnTo>
                      <a:pt x="7426" y="1387"/>
                    </a:lnTo>
                    <a:lnTo>
                      <a:pt x="7262" y="1224"/>
                    </a:lnTo>
                    <a:lnTo>
                      <a:pt x="7099" y="1077"/>
                    </a:lnTo>
                    <a:lnTo>
                      <a:pt x="6936" y="947"/>
                    </a:lnTo>
                    <a:lnTo>
                      <a:pt x="6757" y="816"/>
                    </a:lnTo>
                    <a:lnTo>
                      <a:pt x="6577" y="685"/>
                    </a:lnTo>
                    <a:lnTo>
                      <a:pt x="6398" y="571"/>
                    </a:lnTo>
                    <a:lnTo>
                      <a:pt x="6202" y="473"/>
                    </a:lnTo>
                    <a:lnTo>
                      <a:pt x="6006" y="375"/>
                    </a:lnTo>
                    <a:lnTo>
                      <a:pt x="5794" y="294"/>
                    </a:lnTo>
                    <a:lnTo>
                      <a:pt x="5598" y="212"/>
                    </a:lnTo>
                    <a:lnTo>
                      <a:pt x="5386" y="147"/>
                    </a:lnTo>
                    <a:lnTo>
                      <a:pt x="5157" y="98"/>
                    </a:lnTo>
                    <a:lnTo>
                      <a:pt x="4945" y="49"/>
                    </a:lnTo>
                    <a:lnTo>
                      <a:pt x="4717" y="33"/>
                    </a:lnTo>
                    <a:lnTo>
                      <a:pt x="4488" y="0"/>
                    </a:lnTo>
                    <a:lnTo>
                      <a:pt x="4260"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1" name="Google Shape;231;p4"/>
              <p:cNvSpPr/>
              <p:nvPr/>
            </p:nvSpPr>
            <p:spPr>
              <a:xfrm>
                <a:off x="3405988" y="2979113"/>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2" name="Google Shape;232;p4"/>
              <p:cNvSpPr/>
              <p:nvPr/>
            </p:nvSpPr>
            <p:spPr>
              <a:xfrm>
                <a:off x="1293594" y="2466221"/>
                <a:ext cx="389742" cy="389754"/>
              </a:xfrm>
              <a:custGeom>
                <a:avLst/>
                <a:gdLst/>
                <a:ahLst/>
                <a:cxnLst/>
                <a:rect l="l" t="t" r="r" b="b"/>
                <a:pathLst>
                  <a:path w="32492" h="32493" extrusionOk="0">
                    <a:moveTo>
                      <a:pt x="16238" y="1"/>
                    </a:moveTo>
                    <a:lnTo>
                      <a:pt x="15830" y="17"/>
                    </a:lnTo>
                    <a:lnTo>
                      <a:pt x="15405" y="33"/>
                    </a:lnTo>
                    <a:lnTo>
                      <a:pt x="14997" y="50"/>
                    </a:lnTo>
                    <a:lnTo>
                      <a:pt x="14589" y="82"/>
                    </a:lnTo>
                    <a:lnTo>
                      <a:pt x="14181" y="131"/>
                    </a:lnTo>
                    <a:lnTo>
                      <a:pt x="13774" y="197"/>
                    </a:lnTo>
                    <a:lnTo>
                      <a:pt x="13366" y="262"/>
                    </a:lnTo>
                    <a:lnTo>
                      <a:pt x="12974" y="343"/>
                    </a:lnTo>
                    <a:lnTo>
                      <a:pt x="12582" y="425"/>
                    </a:lnTo>
                    <a:lnTo>
                      <a:pt x="12191" y="523"/>
                    </a:lnTo>
                    <a:lnTo>
                      <a:pt x="11799" y="621"/>
                    </a:lnTo>
                    <a:lnTo>
                      <a:pt x="11407" y="735"/>
                    </a:lnTo>
                    <a:lnTo>
                      <a:pt x="11032" y="866"/>
                    </a:lnTo>
                    <a:lnTo>
                      <a:pt x="10657" y="996"/>
                    </a:lnTo>
                    <a:lnTo>
                      <a:pt x="9922" y="1290"/>
                    </a:lnTo>
                    <a:lnTo>
                      <a:pt x="9204" y="1616"/>
                    </a:lnTo>
                    <a:lnTo>
                      <a:pt x="8502" y="1959"/>
                    </a:lnTo>
                    <a:lnTo>
                      <a:pt x="7817" y="2351"/>
                    </a:lnTo>
                    <a:lnTo>
                      <a:pt x="7164" y="2775"/>
                    </a:lnTo>
                    <a:lnTo>
                      <a:pt x="6528" y="3232"/>
                    </a:lnTo>
                    <a:lnTo>
                      <a:pt x="5908" y="3722"/>
                    </a:lnTo>
                    <a:lnTo>
                      <a:pt x="5320" y="4227"/>
                    </a:lnTo>
                    <a:lnTo>
                      <a:pt x="4749" y="4766"/>
                    </a:lnTo>
                    <a:lnTo>
                      <a:pt x="4227" y="5321"/>
                    </a:lnTo>
                    <a:lnTo>
                      <a:pt x="3705" y="5925"/>
                    </a:lnTo>
                    <a:lnTo>
                      <a:pt x="3231" y="6528"/>
                    </a:lnTo>
                    <a:lnTo>
                      <a:pt x="2774" y="7165"/>
                    </a:lnTo>
                    <a:lnTo>
                      <a:pt x="2350" y="7834"/>
                    </a:lnTo>
                    <a:lnTo>
                      <a:pt x="1958" y="8503"/>
                    </a:lnTo>
                    <a:lnTo>
                      <a:pt x="1599" y="9205"/>
                    </a:lnTo>
                    <a:lnTo>
                      <a:pt x="1273" y="9923"/>
                    </a:lnTo>
                    <a:lnTo>
                      <a:pt x="979" y="10674"/>
                    </a:lnTo>
                    <a:lnTo>
                      <a:pt x="849" y="11049"/>
                    </a:lnTo>
                    <a:lnTo>
                      <a:pt x="734" y="11424"/>
                    </a:lnTo>
                    <a:lnTo>
                      <a:pt x="620" y="11800"/>
                    </a:lnTo>
                    <a:lnTo>
                      <a:pt x="506" y="12191"/>
                    </a:lnTo>
                    <a:lnTo>
                      <a:pt x="408" y="12583"/>
                    </a:lnTo>
                    <a:lnTo>
                      <a:pt x="326" y="12975"/>
                    </a:lnTo>
                    <a:lnTo>
                      <a:pt x="245" y="13382"/>
                    </a:lnTo>
                    <a:lnTo>
                      <a:pt x="180" y="13774"/>
                    </a:lnTo>
                    <a:lnTo>
                      <a:pt x="131" y="14182"/>
                    </a:lnTo>
                    <a:lnTo>
                      <a:pt x="82" y="14590"/>
                    </a:lnTo>
                    <a:lnTo>
                      <a:pt x="49" y="14998"/>
                    </a:lnTo>
                    <a:lnTo>
                      <a:pt x="16" y="15422"/>
                    </a:lnTo>
                    <a:lnTo>
                      <a:pt x="0" y="15830"/>
                    </a:lnTo>
                    <a:lnTo>
                      <a:pt x="0" y="16255"/>
                    </a:lnTo>
                    <a:lnTo>
                      <a:pt x="0" y="16663"/>
                    </a:lnTo>
                    <a:lnTo>
                      <a:pt x="16" y="17087"/>
                    </a:lnTo>
                    <a:lnTo>
                      <a:pt x="49" y="17495"/>
                    </a:lnTo>
                    <a:lnTo>
                      <a:pt x="82" y="17919"/>
                    </a:lnTo>
                    <a:lnTo>
                      <a:pt x="131" y="18327"/>
                    </a:lnTo>
                    <a:lnTo>
                      <a:pt x="180" y="18719"/>
                    </a:lnTo>
                    <a:lnTo>
                      <a:pt x="245" y="19127"/>
                    </a:lnTo>
                    <a:lnTo>
                      <a:pt x="326" y="19519"/>
                    </a:lnTo>
                    <a:lnTo>
                      <a:pt x="408" y="19926"/>
                    </a:lnTo>
                    <a:lnTo>
                      <a:pt x="506" y="20318"/>
                    </a:lnTo>
                    <a:lnTo>
                      <a:pt x="620" y="20693"/>
                    </a:lnTo>
                    <a:lnTo>
                      <a:pt x="734" y="21085"/>
                    </a:lnTo>
                    <a:lnTo>
                      <a:pt x="849" y="21461"/>
                    </a:lnTo>
                    <a:lnTo>
                      <a:pt x="979" y="21836"/>
                    </a:lnTo>
                    <a:lnTo>
                      <a:pt x="1273" y="22570"/>
                    </a:lnTo>
                    <a:lnTo>
                      <a:pt x="1599" y="23288"/>
                    </a:lnTo>
                    <a:lnTo>
                      <a:pt x="1958" y="23990"/>
                    </a:lnTo>
                    <a:lnTo>
                      <a:pt x="2350" y="24675"/>
                    </a:lnTo>
                    <a:lnTo>
                      <a:pt x="2774" y="25328"/>
                    </a:lnTo>
                    <a:lnTo>
                      <a:pt x="3231" y="25965"/>
                    </a:lnTo>
                    <a:lnTo>
                      <a:pt x="3705" y="26585"/>
                    </a:lnTo>
                    <a:lnTo>
                      <a:pt x="4227" y="27172"/>
                    </a:lnTo>
                    <a:lnTo>
                      <a:pt x="4749" y="27743"/>
                    </a:lnTo>
                    <a:lnTo>
                      <a:pt x="5320" y="28282"/>
                    </a:lnTo>
                    <a:lnTo>
                      <a:pt x="5908" y="28788"/>
                    </a:lnTo>
                    <a:lnTo>
                      <a:pt x="6528" y="29261"/>
                    </a:lnTo>
                    <a:lnTo>
                      <a:pt x="7164" y="29718"/>
                    </a:lnTo>
                    <a:lnTo>
                      <a:pt x="7817" y="30142"/>
                    </a:lnTo>
                    <a:lnTo>
                      <a:pt x="8502" y="30534"/>
                    </a:lnTo>
                    <a:lnTo>
                      <a:pt x="9204" y="30893"/>
                    </a:lnTo>
                    <a:lnTo>
                      <a:pt x="9922" y="31219"/>
                    </a:lnTo>
                    <a:lnTo>
                      <a:pt x="10657" y="31513"/>
                    </a:lnTo>
                    <a:lnTo>
                      <a:pt x="11032" y="31644"/>
                    </a:lnTo>
                    <a:lnTo>
                      <a:pt x="11407" y="31758"/>
                    </a:lnTo>
                    <a:lnTo>
                      <a:pt x="11799" y="31872"/>
                    </a:lnTo>
                    <a:lnTo>
                      <a:pt x="12191" y="31986"/>
                    </a:lnTo>
                    <a:lnTo>
                      <a:pt x="12582" y="32084"/>
                    </a:lnTo>
                    <a:lnTo>
                      <a:pt x="12974" y="32166"/>
                    </a:lnTo>
                    <a:lnTo>
                      <a:pt x="13366" y="32248"/>
                    </a:lnTo>
                    <a:lnTo>
                      <a:pt x="13774" y="32313"/>
                    </a:lnTo>
                    <a:lnTo>
                      <a:pt x="14181" y="32362"/>
                    </a:lnTo>
                    <a:lnTo>
                      <a:pt x="14589" y="32411"/>
                    </a:lnTo>
                    <a:lnTo>
                      <a:pt x="14997" y="32443"/>
                    </a:lnTo>
                    <a:lnTo>
                      <a:pt x="15405" y="32476"/>
                    </a:lnTo>
                    <a:lnTo>
                      <a:pt x="15830" y="32492"/>
                    </a:lnTo>
                    <a:lnTo>
                      <a:pt x="16662" y="32492"/>
                    </a:lnTo>
                    <a:lnTo>
                      <a:pt x="17086" y="32476"/>
                    </a:lnTo>
                    <a:lnTo>
                      <a:pt x="17494" y="32443"/>
                    </a:lnTo>
                    <a:lnTo>
                      <a:pt x="17902" y="32411"/>
                    </a:lnTo>
                    <a:lnTo>
                      <a:pt x="18310" y="32362"/>
                    </a:lnTo>
                    <a:lnTo>
                      <a:pt x="18718" y="32313"/>
                    </a:lnTo>
                    <a:lnTo>
                      <a:pt x="19126" y="32248"/>
                    </a:lnTo>
                    <a:lnTo>
                      <a:pt x="19518" y="32166"/>
                    </a:lnTo>
                    <a:lnTo>
                      <a:pt x="19910" y="32084"/>
                    </a:lnTo>
                    <a:lnTo>
                      <a:pt x="20301" y="31986"/>
                    </a:lnTo>
                    <a:lnTo>
                      <a:pt x="20693" y="31872"/>
                    </a:lnTo>
                    <a:lnTo>
                      <a:pt x="21068" y="31758"/>
                    </a:lnTo>
                    <a:lnTo>
                      <a:pt x="21460" y="31644"/>
                    </a:lnTo>
                    <a:lnTo>
                      <a:pt x="21835" y="31513"/>
                    </a:lnTo>
                    <a:lnTo>
                      <a:pt x="22570" y="31219"/>
                    </a:lnTo>
                    <a:lnTo>
                      <a:pt x="23288" y="30893"/>
                    </a:lnTo>
                    <a:lnTo>
                      <a:pt x="23989" y="30534"/>
                    </a:lnTo>
                    <a:lnTo>
                      <a:pt x="24658" y="30142"/>
                    </a:lnTo>
                    <a:lnTo>
                      <a:pt x="25328" y="29718"/>
                    </a:lnTo>
                    <a:lnTo>
                      <a:pt x="25964" y="29261"/>
                    </a:lnTo>
                    <a:lnTo>
                      <a:pt x="26568" y="28788"/>
                    </a:lnTo>
                    <a:lnTo>
                      <a:pt x="27172" y="28282"/>
                    </a:lnTo>
                    <a:lnTo>
                      <a:pt x="27726" y="27743"/>
                    </a:lnTo>
                    <a:lnTo>
                      <a:pt x="28265" y="27172"/>
                    </a:lnTo>
                    <a:lnTo>
                      <a:pt x="28771" y="26585"/>
                    </a:lnTo>
                    <a:lnTo>
                      <a:pt x="29260" y="25965"/>
                    </a:lnTo>
                    <a:lnTo>
                      <a:pt x="29717" y="25328"/>
                    </a:lnTo>
                    <a:lnTo>
                      <a:pt x="30142" y="24675"/>
                    </a:lnTo>
                    <a:lnTo>
                      <a:pt x="30533" y="23990"/>
                    </a:lnTo>
                    <a:lnTo>
                      <a:pt x="30892" y="23288"/>
                    </a:lnTo>
                    <a:lnTo>
                      <a:pt x="31219" y="22570"/>
                    </a:lnTo>
                    <a:lnTo>
                      <a:pt x="31496" y="21836"/>
                    </a:lnTo>
                    <a:lnTo>
                      <a:pt x="31627" y="21461"/>
                    </a:lnTo>
                    <a:lnTo>
                      <a:pt x="31757" y="21085"/>
                    </a:lnTo>
                    <a:lnTo>
                      <a:pt x="31872" y="20693"/>
                    </a:lnTo>
                    <a:lnTo>
                      <a:pt x="31969" y="20318"/>
                    </a:lnTo>
                    <a:lnTo>
                      <a:pt x="32067" y="19926"/>
                    </a:lnTo>
                    <a:lnTo>
                      <a:pt x="32165" y="19519"/>
                    </a:lnTo>
                    <a:lnTo>
                      <a:pt x="32231" y="19127"/>
                    </a:lnTo>
                    <a:lnTo>
                      <a:pt x="32296" y="18719"/>
                    </a:lnTo>
                    <a:lnTo>
                      <a:pt x="32361" y="18327"/>
                    </a:lnTo>
                    <a:lnTo>
                      <a:pt x="32410" y="17919"/>
                    </a:lnTo>
                    <a:lnTo>
                      <a:pt x="32443" y="17495"/>
                    </a:lnTo>
                    <a:lnTo>
                      <a:pt x="32459" y="17087"/>
                    </a:lnTo>
                    <a:lnTo>
                      <a:pt x="32475" y="16663"/>
                    </a:lnTo>
                    <a:lnTo>
                      <a:pt x="32492" y="16255"/>
                    </a:lnTo>
                    <a:lnTo>
                      <a:pt x="32475" y="15830"/>
                    </a:lnTo>
                    <a:lnTo>
                      <a:pt x="32459" y="15422"/>
                    </a:lnTo>
                    <a:lnTo>
                      <a:pt x="32443" y="14998"/>
                    </a:lnTo>
                    <a:lnTo>
                      <a:pt x="32410" y="14590"/>
                    </a:lnTo>
                    <a:lnTo>
                      <a:pt x="32361" y="14182"/>
                    </a:lnTo>
                    <a:lnTo>
                      <a:pt x="32296" y="13774"/>
                    </a:lnTo>
                    <a:lnTo>
                      <a:pt x="32231" y="13382"/>
                    </a:lnTo>
                    <a:lnTo>
                      <a:pt x="32165" y="12975"/>
                    </a:lnTo>
                    <a:lnTo>
                      <a:pt x="32067" y="12583"/>
                    </a:lnTo>
                    <a:lnTo>
                      <a:pt x="31969" y="12191"/>
                    </a:lnTo>
                    <a:lnTo>
                      <a:pt x="31872" y="11800"/>
                    </a:lnTo>
                    <a:lnTo>
                      <a:pt x="31757" y="11424"/>
                    </a:lnTo>
                    <a:lnTo>
                      <a:pt x="31627" y="11049"/>
                    </a:lnTo>
                    <a:lnTo>
                      <a:pt x="31496" y="10674"/>
                    </a:lnTo>
                    <a:lnTo>
                      <a:pt x="31219" y="9923"/>
                    </a:lnTo>
                    <a:lnTo>
                      <a:pt x="30892" y="9205"/>
                    </a:lnTo>
                    <a:lnTo>
                      <a:pt x="30533" y="8503"/>
                    </a:lnTo>
                    <a:lnTo>
                      <a:pt x="30142" y="7834"/>
                    </a:lnTo>
                    <a:lnTo>
                      <a:pt x="29717" y="7165"/>
                    </a:lnTo>
                    <a:lnTo>
                      <a:pt x="29260" y="6528"/>
                    </a:lnTo>
                    <a:lnTo>
                      <a:pt x="28771" y="5925"/>
                    </a:lnTo>
                    <a:lnTo>
                      <a:pt x="28265" y="5321"/>
                    </a:lnTo>
                    <a:lnTo>
                      <a:pt x="27726" y="4766"/>
                    </a:lnTo>
                    <a:lnTo>
                      <a:pt x="27172" y="4227"/>
                    </a:lnTo>
                    <a:lnTo>
                      <a:pt x="26568" y="3722"/>
                    </a:lnTo>
                    <a:lnTo>
                      <a:pt x="25964" y="3232"/>
                    </a:lnTo>
                    <a:lnTo>
                      <a:pt x="25328" y="2775"/>
                    </a:lnTo>
                    <a:lnTo>
                      <a:pt x="24658" y="2351"/>
                    </a:lnTo>
                    <a:lnTo>
                      <a:pt x="23989" y="1959"/>
                    </a:lnTo>
                    <a:lnTo>
                      <a:pt x="23288" y="1616"/>
                    </a:lnTo>
                    <a:lnTo>
                      <a:pt x="22570" y="1290"/>
                    </a:lnTo>
                    <a:lnTo>
                      <a:pt x="21835" y="996"/>
                    </a:lnTo>
                    <a:lnTo>
                      <a:pt x="21460" y="866"/>
                    </a:lnTo>
                    <a:lnTo>
                      <a:pt x="21068" y="735"/>
                    </a:lnTo>
                    <a:lnTo>
                      <a:pt x="20693" y="621"/>
                    </a:lnTo>
                    <a:lnTo>
                      <a:pt x="20301" y="523"/>
                    </a:lnTo>
                    <a:lnTo>
                      <a:pt x="19910" y="425"/>
                    </a:lnTo>
                    <a:lnTo>
                      <a:pt x="19518" y="343"/>
                    </a:lnTo>
                    <a:lnTo>
                      <a:pt x="19126" y="262"/>
                    </a:lnTo>
                    <a:lnTo>
                      <a:pt x="18718" y="197"/>
                    </a:lnTo>
                    <a:lnTo>
                      <a:pt x="18310" y="131"/>
                    </a:lnTo>
                    <a:lnTo>
                      <a:pt x="17902" y="82"/>
                    </a:lnTo>
                    <a:lnTo>
                      <a:pt x="17494" y="50"/>
                    </a:lnTo>
                    <a:lnTo>
                      <a:pt x="17086" y="33"/>
                    </a:lnTo>
                    <a:lnTo>
                      <a:pt x="16662" y="17"/>
                    </a:lnTo>
                    <a:lnTo>
                      <a:pt x="16238"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3" name="Google Shape;233;p4"/>
              <p:cNvSpPr/>
              <p:nvPr/>
            </p:nvSpPr>
            <p:spPr>
              <a:xfrm>
                <a:off x="1343699" y="2516338"/>
                <a:ext cx="289523" cy="289523"/>
              </a:xfrm>
              <a:custGeom>
                <a:avLst/>
                <a:gdLst/>
                <a:ahLst/>
                <a:cxnLst/>
                <a:rect l="l" t="t" r="r" b="b"/>
                <a:pathLst>
                  <a:path w="24137" h="24137" extrusionOk="0">
                    <a:moveTo>
                      <a:pt x="12061" y="0"/>
                    </a:moveTo>
                    <a:lnTo>
                      <a:pt x="11441" y="17"/>
                    </a:lnTo>
                    <a:lnTo>
                      <a:pt x="10837" y="66"/>
                    </a:lnTo>
                    <a:lnTo>
                      <a:pt x="10233" y="147"/>
                    </a:lnTo>
                    <a:lnTo>
                      <a:pt x="9629" y="245"/>
                    </a:lnTo>
                    <a:lnTo>
                      <a:pt x="9058" y="392"/>
                    </a:lnTo>
                    <a:lnTo>
                      <a:pt x="8470" y="555"/>
                    </a:lnTo>
                    <a:lnTo>
                      <a:pt x="7916" y="735"/>
                    </a:lnTo>
                    <a:lnTo>
                      <a:pt x="7377" y="947"/>
                    </a:lnTo>
                    <a:lnTo>
                      <a:pt x="6839" y="1192"/>
                    </a:lnTo>
                    <a:lnTo>
                      <a:pt x="6316" y="1469"/>
                    </a:lnTo>
                    <a:lnTo>
                      <a:pt x="5810" y="1747"/>
                    </a:lnTo>
                    <a:lnTo>
                      <a:pt x="5321" y="2073"/>
                    </a:lnTo>
                    <a:lnTo>
                      <a:pt x="4848" y="2399"/>
                    </a:lnTo>
                    <a:lnTo>
                      <a:pt x="4391" y="2758"/>
                    </a:lnTo>
                    <a:lnTo>
                      <a:pt x="3950" y="3134"/>
                    </a:lnTo>
                    <a:lnTo>
                      <a:pt x="3542" y="3542"/>
                    </a:lnTo>
                    <a:lnTo>
                      <a:pt x="3134" y="3966"/>
                    </a:lnTo>
                    <a:lnTo>
                      <a:pt x="2759" y="4390"/>
                    </a:lnTo>
                    <a:lnTo>
                      <a:pt x="2400" y="4847"/>
                    </a:lnTo>
                    <a:lnTo>
                      <a:pt x="2057" y="5321"/>
                    </a:lnTo>
                    <a:lnTo>
                      <a:pt x="1747" y="5810"/>
                    </a:lnTo>
                    <a:lnTo>
                      <a:pt x="1453" y="6316"/>
                    </a:lnTo>
                    <a:lnTo>
                      <a:pt x="1192" y="6838"/>
                    </a:lnTo>
                    <a:lnTo>
                      <a:pt x="947" y="7377"/>
                    </a:lnTo>
                    <a:lnTo>
                      <a:pt x="735" y="7932"/>
                    </a:lnTo>
                    <a:lnTo>
                      <a:pt x="539" y="8486"/>
                    </a:lnTo>
                    <a:lnTo>
                      <a:pt x="376" y="9058"/>
                    </a:lnTo>
                    <a:lnTo>
                      <a:pt x="246" y="9645"/>
                    </a:lnTo>
                    <a:lnTo>
                      <a:pt x="131" y="10233"/>
                    </a:lnTo>
                    <a:lnTo>
                      <a:pt x="66" y="10836"/>
                    </a:lnTo>
                    <a:lnTo>
                      <a:pt x="17" y="11457"/>
                    </a:lnTo>
                    <a:lnTo>
                      <a:pt x="1" y="12077"/>
                    </a:lnTo>
                    <a:lnTo>
                      <a:pt x="17" y="12697"/>
                    </a:lnTo>
                    <a:lnTo>
                      <a:pt x="66" y="13301"/>
                    </a:lnTo>
                    <a:lnTo>
                      <a:pt x="131" y="13904"/>
                    </a:lnTo>
                    <a:lnTo>
                      <a:pt x="246" y="14508"/>
                    </a:lnTo>
                    <a:lnTo>
                      <a:pt x="376" y="15096"/>
                    </a:lnTo>
                    <a:lnTo>
                      <a:pt x="539" y="15667"/>
                    </a:lnTo>
                    <a:lnTo>
                      <a:pt x="735" y="16222"/>
                    </a:lnTo>
                    <a:lnTo>
                      <a:pt x="947" y="16777"/>
                    </a:lnTo>
                    <a:lnTo>
                      <a:pt x="1192" y="17299"/>
                    </a:lnTo>
                    <a:lnTo>
                      <a:pt x="1453" y="17821"/>
                    </a:lnTo>
                    <a:lnTo>
                      <a:pt x="1747" y="18327"/>
                    </a:lnTo>
                    <a:lnTo>
                      <a:pt x="2057" y="18817"/>
                    </a:lnTo>
                    <a:lnTo>
                      <a:pt x="2400" y="19290"/>
                    </a:lnTo>
                    <a:lnTo>
                      <a:pt x="2759" y="19747"/>
                    </a:lnTo>
                    <a:lnTo>
                      <a:pt x="3134" y="20187"/>
                    </a:lnTo>
                    <a:lnTo>
                      <a:pt x="3542" y="20612"/>
                    </a:lnTo>
                    <a:lnTo>
                      <a:pt x="3950" y="21003"/>
                    </a:lnTo>
                    <a:lnTo>
                      <a:pt x="4391" y="21379"/>
                    </a:lnTo>
                    <a:lnTo>
                      <a:pt x="4848" y="21738"/>
                    </a:lnTo>
                    <a:lnTo>
                      <a:pt x="5321" y="22080"/>
                    </a:lnTo>
                    <a:lnTo>
                      <a:pt x="5810" y="22390"/>
                    </a:lnTo>
                    <a:lnTo>
                      <a:pt x="6316" y="22684"/>
                    </a:lnTo>
                    <a:lnTo>
                      <a:pt x="6839" y="22945"/>
                    </a:lnTo>
                    <a:lnTo>
                      <a:pt x="7377" y="23190"/>
                    </a:lnTo>
                    <a:lnTo>
                      <a:pt x="7916" y="23402"/>
                    </a:lnTo>
                    <a:lnTo>
                      <a:pt x="8470" y="23598"/>
                    </a:lnTo>
                    <a:lnTo>
                      <a:pt x="9058" y="23761"/>
                    </a:lnTo>
                    <a:lnTo>
                      <a:pt x="9629" y="23892"/>
                    </a:lnTo>
                    <a:lnTo>
                      <a:pt x="10233" y="24006"/>
                    </a:lnTo>
                    <a:lnTo>
                      <a:pt x="10837" y="24071"/>
                    </a:lnTo>
                    <a:lnTo>
                      <a:pt x="11441" y="24120"/>
                    </a:lnTo>
                    <a:lnTo>
                      <a:pt x="12061" y="24137"/>
                    </a:lnTo>
                    <a:lnTo>
                      <a:pt x="12681" y="24120"/>
                    </a:lnTo>
                    <a:lnTo>
                      <a:pt x="13301" y="24071"/>
                    </a:lnTo>
                    <a:lnTo>
                      <a:pt x="13905" y="24006"/>
                    </a:lnTo>
                    <a:lnTo>
                      <a:pt x="14492" y="23892"/>
                    </a:lnTo>
                    <a:lnTo>
                      <a:pt x="15080" y="23761"/>
                    </a:lnTo>
                    <a:lnTo>
                      <a:pt x="15651" y="23598"/>
                    </a:lnTo>
                    <a:lnTo>
                      <a:pt x="16222" y="23402"/>
                    </a:lnTo>
                    <a:lnTo>
                      <a:pt x="16761" y="23190"/>
                    </a:lnTo>
                    <a:lnTo>
                      <a:pt x="17299" y="22945"/>
                    </a:lnTo>
                    <a:lnTo>
                      <a:pt x="17821" y="22684"/>
                    </a:lnTo>
                    <a:lnTo>
                      <a:pt x="18327" y="22390"/>
                    </a:lnTo>
                    <a:lnTo>
                      <a:pt x="18817" y="22080"/>
                    </a:lnTo>
                    <a:lnTo>
                      <a:pt x="19290" y="21738"/>
                    </a:lnTo>
                    <a:lnTo>
                      <a:pt x="19747" y="21379"/>
                    </a:lnTo>
                    <a:lnTo>
                      <a:pt x="20171" y="21003"/>
                    </a:lnTo>
                    <a:lnTo>
                      <a:pt x="20596" y="20612"/>
                    </a:lnTo>
                    <a:lnTo>
                      <a:pt x="21004" y="20187"/>
                    </a:lnTo>
                    <a:lnTo>
                      <a:pt x="21379" y="19747"/>
                    </a:lnTo>
                    <a:lnTo>
                      <a:pt x="21738" y="19290"/>
                    </a:lnTo>
                    <a:lnTo>
                      <a:pt x="22064" y="18817"/>
                    </a:lnTo>
                    <a:lnTo>
                      <a:pt x="22391" y="18327"/>
                    </a:lnTo>
                    <a:lnTo>
                      <a:pt x="22668" y="17821"/>
                    </a:lnTo>
                    <a:lnTo>
                      <a:pt x="22946" y="17299"/>
                    </a:lnTo>
                    <a:lnTo>
                      <a:pt x="23190" y="16777"/>
                    </a:lnTo>
                    <a:lnTo>
                      <a:pt x="23403" y="16222"/>
                    </a:lnTo>
                    <a:lnTo>
                      <a:pt x="23582" y="15667"/>
                    </a:lnTo>
                    <a:lnTo>
                      <a:pt x="23745" y="15096"/>
                    </a:lnTo>
                    <a:lnTo>
                      <a:pt x="23892" y="14508"/>
                    </a:lnTo>
                    <a:lnTo>
                      <a:pt x="23990" y="13904"/>
                    </a:lnTo>
                    <a:lnTo>
                      <a:pt x="24072" y="13301"/>
                    </a:lnTo>
                    <a:lnTo>
                      <a:pt x="24121" y="12697"/>
                    </a:lnTo>
                    <a:lnTo>
                      <a:pt x="24137" y="12077"/>
                    </a:lnTo>
                    <a:lnTo>
                      <a:pt x="24121" y="11457"/>
                    </a:lnTo>
                    <a:lnTo>
                      <a:pt x="24072" y="10836"/>
                    </a:lnTo>
                    <a:lnTo>
                      <a:pt x="23990" y="10233"/>
                    </a:lnTo>
                    <a:lnTo>
                      <a:pt x="23892" y="9645"/>
                    </a:lnTo>
                    <a:lnTo>
                      <a:pt x="23745" y="9058"/>
                    </a:lnTo>
                    <a:lnTo>
                      <a:pt x="23582" y="8486"/>
                    </a:lnTo>
                    <a:lnTo>
                      <a:pt x="23403" y="7932"/>
                    </a:lnTo>
                    <a:lnTo>
                      <a:pt x="23190" y="7377"/>
                    </a:lnTo>
                    <a:lnTo>
                      <a:pt x="22946" y="6838"/>
                    </a:lnTo>
                    <a:lnTo>
                      <a:pt x="22668" y="6316"/>
                    </a:lnTo>
                    <a:lnTo>
                      <a:pt x="22391" y="5810"/>
                    </a:lnTo>
                    <a:lnTo>
                      <a:pt x="22064" y="5321"/>
                    </a:lnTo>
                    <a:lnTo>
                      <a:pt x="21738" y="4847"/>
                    </a:lnTo>
                    <a:lnTo>
                      <a:pt x="21379" y="4390"/>
                    </a:lnTo>
                    <a:lnTo>
                      <a:pt x="21004" y="3966"/>
                    </a:lnTo>
                    <a:lnTo>
                      <a:pt x="20596" y="3542"/>
                    </a:lnTo>
                    <a:lnTo>
                      <a:pt x="20171" y="3134"/>
                    </a:lnTo>
                    <a:lnTo>
                      <a:pt x="19747" y="2758"/>
                    </a:lnTo>
                    <a:lnTo>
                      <a:pt x="19290" y="2399"/>
                    </a:lnTo>
                    <a:lnTo>
                      <a:pt x="18817" y="2073"/>
                    </a:lnTo>
                    <a:lnTo>
                      <a:pt x="18327" y="1747"/>
                    </a:lnTo>
                    <a:lnTo>
                      <a:pt x="17821" y="1469"/>
                    </a:lnTo>
                    <a:lnTo>
                      <a:pt x="17299" y="1192"/>
                    </a:lnTo>
                    <a:lnTo>
                      <a:pt x="16761" y="947"/>
                    </a:lnTo>
                    <a:lnTo>
                      <a:pt x="16222" y="735"/>
                    </a:lnTo>
                    <a:lnTo>
                      <a:pt x="15651" y="555"/>
                    </a:lnTo>
                    <a:lnTo>
                      <a:pt x="15080" y="392"/>
                    </a:lnTo>
                    <a:lnTo>
                      <a:pt x="14492" y="245"/>
                    </a:lnTo>
                    <a:lnTo>
                      <a:pt x="13905" y="147"/>
                    </a:lnTo>
                    <a:lnTo>
                      <a:pt x="13301" y="66"/>
                    </a:lnTo>
                    <a:lnTo>
                      <a:pt x="12681" y="17"/>
                    </a:lnTo>
                    <a:lnTo>
                      <a:pt x="1206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4" name="Google Shape;234;p4"/>
              <p:cNvSpPr/>
              <p:nvPr/>
            </p:nvSpPr>
            <p:spPr>
              <a:xfrm>
                <a:off x="1432776" y="2571937"/>
                <a:ext cx="126259" cy="165219"/>
              </a:xfrm>
              <a:custGeom>
                <a:avLst/>
                <a:gdLst/>
                <a:ahLst/>
                <a:cxnLst/>
                <a:rect l="l" t="t" r="r" b="b"/>
                <a:pathLst>
                  <a:path w="10526" h="13774" extrusionOk="0">
                    <a:moveTo>
                      <a:pt x="4259" y="0"/>
                    </a:moveTo>
                    <a:lnTo>
                      <a:pt x="4031" y="16"/>
                    </a:lnTo>
                    <a:lnTo>
                      <a:pt x="3819" y="33"/>
                    </a:lnTo>
                    <a:lnTo>
                      <a:pt x="3590" y="65"/>
                    </a:lnTo>
                    <a:lnTo>
                      <a:pt x="3378" y="114"/>
                    </a:lnTo>
                    <a:lnTo>
                      <a:pt x="3166" y="180"/>
                    </a:lnTo>
                    <a:lnTo>
                      <a:pt x="2954" y="245"/>
                    </a:lnTo>
                    <a:lnTo>
                      <a:pt x="2758" y="327"/>
                    </a:lnTo>
                    <a:lnTo>
                      <a:pt x="2562" y="408"/>
                    </a:lnTo>
                    <a:lnTo>
                      <a:pt x="2366" y="522"/>
                    </a:lnTo>
                    <a:lnTo>
                      <a:pt x="2187" y="637"/>
                    </a:lnTo>
                    <a:lnTo>
                      <a:pt x="2007" y="751"/>
                    </a:lnTo>
                    <a:lnTo>
                      <a:pt x="1828" y="881"/>
                    </a:lnTo>
                    <a:lnTo>
                      <a:pt x="1665" y="1012"/>
                    </a:lnTo>
                    <a:lnTo>
                      <a:pt x="1518" y="1159"/>
                    </a:lnTo>
                    <a:lnTo>
                      <a:pt x="1355" y="1322"/>
                    </a:lnTo>
                    <a:lnTo>
                      <a:pt x="1208" y="1485"/>
                    </a:lnTo>
                    <a:lnTo>
                      <a:pt x="1077" y="1648"/>
                    </a:lnTo>
                    <a:lnTo>
                      <a:pt x="947" y="1828"/>
                    </a:lnTo>
                    <a:lnTo>
                      <a:pt x="816" y="2007"/>
                    </a:lnTo>
                    <a:lnTo>
                      <a:pt x="702" y="2203"/>
                    </a:lnTo>
                    <a:lnTo>
                      <a:pt x="506" y="2595"/>
                    </a:lnTo>
                    <a:lnTo>
                      <a:pt x="326" y="3003"/>
                    </a:lnTo>
                    <a:lnTo>
                      <a:pt x="261" y="3215"/>
                    </a:lnTo>
                    <a:lnTo>
                      <a:pt x="196" y="3443"/>
                    </a:lnTo>
                    <a:lnTo>
                      <a:pt x="131" y="3656"/>
                    </a:lnTo>
                    <a:lnTo>
                      <a:pt x="98" y="3884"/>
                    </a:lnTo>
                    <a:lnTo>
                      <a:pt x="49" y="4113"/>
                    </a:lnTo>
                    <a:lnTo>
                      <a:pt x="33" y="4341"/>
                    </a:lnTo>
                    <a:lnTo>
                      <a:pt x="16" y="4569"/>
                    </a:lnTo>
                    <a:lnTo>
                      <a:pt x="0" y="4798"/>
                    </a:lnTo>
                    <a:lnTo>
                      <a:pt x="0" y="13774"/>
                    </a:lnTo>
                    <a:lnTo>
                      <a:pt x="8812" y="13774"/>
                    </a:lnTo>
                    <a:lnTo>
                      <a:pt x="8812" y="9367"/>
                    </a:lnTo>
                    <a:lnTo>
                      <a:pt x="10526" y="9367"/>
                    </a:lnTo>
                    <a:lnTo>
                      <a:pt x="8731" y="4618"/>
                    </a:lnTo>
                    <a:lnTo>
                      <a:pt x="8715" y="4374"/>
                    </a:lnTo>
                    <a:lnTo>
                      <a:pt x="8698" y="4145"/>
                    </a:lnTo>
                    <a:lnTo>
                      <a:pt x="8666" y="3933"/>
                    </a:lnTo>
                    <a:lnTo>
                      <a:pt x="8633" y="3705"/>
                    </a:lnTo>
                    <a:lnTo>
                      <a:pt x="8584" y="3492"/>
                    </a:lnTo>
                    <a:lnTo>
                      <a:pt x="8519" y="3264"/>
                    </a:lnTo>
                    <a:lnTo>
                      <a:pt x="8453" y="3052"/>
                    </a:lnTo>
                    <a:lnTo>
                      <a:pt x="8372" y="2856"/>
                    </a:lnTo>
                    <a:lnTo>
                      <a:pt x="8290" y="2644"/>
                    </a:lnTo>
                    <a:lnTo>
                      <a:pt x="8192" y="2448"/>
                    </a:lnTo>
                    <a:lnTo>
                      <a:pt x="8078" y="2252"/>
                    </a:lnTo>
                    <a:lnTo>
                      <a:pt x="7964" y="2073"/>
                    </a:lnTo>
                    <a:lnTo>
                      <a:pt x="7833" y="1893"/>
                    </a:lnTo>
                    <a:lnTo>
                      <a:pt x="7703" y="1714"/>
                    </a:lnTo>
                    <a:lnTo>
                      <a:pt x="7572" y="1550"/>
                    </a:lnTo>
                    <a:lnTo>
                      <a:pt x="7425" y="1387"/>
                    </a:lnTo>
                    <a:lnTo>
                      <a:pt x="7262" y="1240"/>
                    </a:lnTo>
                    <a:lnTo>
                      <a:pt x="7099" y="1094"/>
                    </a:lnTo>
                    <a:lnTo>
                      <a:pt x="6936" y="947"/>
                    </a:lnTo>
                    <a:lnTo>
                      <a:pt x="6756" y="816"/>
                    </a:lnTo>
                    <a:lnTo>
                      <a:pt x="6577" y="702"/>
                    </a:lnTo>
                    <a:lnTo>
                      <a:pt x="6397" y="588"/>
                    </a:lnTo>
                    <a:lnTo>
                      <a:pt x="6201" y="473"/>
                    </a:lnTo>
                    <a:lnTo>
                      <a:pt x="6006" y="392"/>
                    </a:lnTo>
                    <a:lnTo>
                      <a:pt x="5793" y="294"/>
                    </a:lnTo>
                    <a:lnTo>
                      <a:pt x="5598" y="229"/>
                    </a:lnTo>
                    <a:lnTo>
                      <a:pt x="5385" y="163"/>
                    </a:lnTo>
                    <a:lnTo>
                      <a:pt x="5173" y="114"/>
                    </a:lnTo>
                    <a:lnTo>
                      <a:pt x="4945" y="65"/>
                    </a:lnTo>
                    <a:lnTo>
                      <a:pt x="4716" y="33"/>
                    </a:lnTo>
                    <a:lnTo>
                      <a:pt x="4504" y="16"/>
                    </a:lnTo>
                    <a:lnTo>
                      <a:pt x="4259"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5" name="Google Shape;235;p4"/>
              <p:cNvSpPr/>
              <p:nvPr/>
            </p:nvSpPr>
            <p:spPr>
              <a:xfrm>
                <a:off x="1483469" y="2571937"/>
                <a:ext cx="996" cy="12"/>
              </a:xfrm>
              <a:custGeom>
                <a:avLst/>
                <a:gdLst/>
                <a:ahLst/>
                <a:cxnLst/>
                <a:rect l="l" t="t" r="r" b="b"/>
                <a:pathLst>
                  <a:path w="83" h="1" fill="none" extrusionOk="0">
                    <a:moveTo>
                      <a:pt x="82" y="0"/>
                    </a:moveTo>
                    <a:lnTo>
                      <a:pt x="1" y="0"/>
                    </a:lnTo>
                    <a:lnTo>
                      <a:pt x="1"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6" name="Google Shape;236;p4"/>
              <p:cNvSpPr/>
              <p:nvPr/>
            </p:nvSpPr>
            <p:spPr>
              <a:xfrm>
                <a:off x="2913267" y="2077253"/>
                <a:ext cx="654603" cy="1103444"/>
              </a:xfrm>
              <a:custGeom>
                <a:avLst/>
                <a:gdLst/>
                <a:ahLst/>
                <a:cxnLst/>
                <a:rect l="l" t="t" r="r" b="b"/>
                <a:pathLst>
                  <a:path w="54573" h="91992" fill="none" extrusionOk="0">
                    <a:moveTo>
                      <a:pt x="54572" y="91992"/>
                    </a:moveTo>
                    <a:lnTo>
                      <a:pt x="27286" y="0"/>
                    </a:lnTo>
                    <a:lnTo>
                      <a:pt x="1" y="91992"/>
                    </a:lnTo>
                  </a:path>
                </a:pathLst>
              </a:custGeom>
              <a:noFill/>
              <a:ln w="159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7" name="Google Shape;237;p4"/>
              <p:cNvSpPr/>
              <p:nvPr/>
            </p:nvSpPr>
            <p:spPr>
              <a:xfrm>
                <a:off x="2908768" y="3179763"/>
                <a:ext cx="662820" cy="205354"/>
              </a:xfrm>
              <a:custGeom>
                <a:avLst/>
                <a:gdLst/>
                <a:ahLst/>
                <a:cxnLst/>
                <a:rect l="l" t="t" r="r" b="b"/>
                <a:pathLst>
                  <a:path w="55258" h="17120" extrusionOk="0">
                    <a:moveTo>
                      <a:pt x="0" y="0"/>
                    </a:moveTo>
                    <a:lnTo>
                      <a:pt x="16" y="441"/>
                    </a:lnTo>
                    <a:lnTo>
                      <a:pt x="49" y="865"/>
                    </a:lnTo>
                    <a:lnTo>
                      <a:pt x="82" y="1306"/>
                    </a:lnTo>
                    <a:lnTo>
                      <a:pt x="147" y="1730"/>
                    </a:lnTo>
                    <a:lnTo>
                      <a:pt x="229" y="2154"/>
                    </a:lnTo>
                    <a:lnTo>
                      <a:pt x="327" y="2579"/>
                    </a:lnTo>
                    <a:lnTo>
                      <a:pt x="441" y="3003"/>
                    </a:lnTo>
                    <a:lnTo>
                      <a:pt x="571" y="3427"/>
                    </a:lnTo>
                    <a:lnTo>
                      <a:pt x="718" y="3835"/>
                    </a:lnTo>
                    <a:lnTo>
                      <a:pt x="881" y="4243"/>
                    </a:lnTo>
                    <a:lnTo>
                      <a:pt x="1061" y="4651"/>
                    </a:lnTo>
                    <a:lnTo>
                      <a:pt x="1240" y="5059"/>
                    </a:lnTo>
                    <a:lnTo>
                      <a:pt x="1453" y="5451"/>
                    </a:lnTo>
                    <a:lnTo>
                      <a:pt x="1681" y="5843"/>
                    </a:lnTo>
                    <a:lnTo>
                      <a:pt x="1926" y="6234"/>
                    </a:lnTo>
                    <a:lnTo>
                      <a:pt x="2171" y="6626"/>
                    </a:lnTo>
                    <a:lnTo>
                      <a:pt x="2448" y="7001"/>
                    </a:lnTo>
                    <a:lnTo>
                      <a:pt x="2725" y="7377"/>
                    </a:lnTo>
                    <a:lnTo>
                      <a:pt x="3036" y="7752"/>
                    </a:lnTo>
                    <a:lnTo>
                      <a:pt x="3346" y="8111"/>
                    </a:lnTo>
                    <a:lnTo>
                      <a:pt x="3672" y="8470"/>
                    </a:lnTo>
                    <a:lnTo>
                      <a:pt x="3998" y="8829"/>
                    </a:lnTo>
                    <a:lnTo>
                      <a:pt x="4357" y="9188"/>
                    </a:lnTo>
                    <a:lnTo>
                      <a:pt x="4733" y="9531"/>
                    </a:lnTo>
                    <a:lnTo>
                      <a:pt x="5108" y="9873"/>
                    </a:lnTo>
                    <a:lnTo>
                      <a:pt x="5500" y="10200"/>
                    </a:lnTo>
                    <a:lnTo>
                      <a:pt x="5891" y="10526"/>
                    </a:lnTo>
                    <a:lnTo>
                      <a:pt x="6316" y="10853"/>
                    </a:lnTo>
                    <a:lnTo>
                      <a:pt x="6740" y="11163"/>
                    </a:lnTo>
                    <a:lnTo>
                      <a:pt x="7181" y="11473"/>
                    </a:lnTo>
                    <a:lnTo>
                      <a:pt x="7638" y="11766"/>
                    </a:lnTo>
                    <a:lnTo>
                      <a:pt x="8095" y="12060"/>
                    </a:lnTo>
                    <a:lnTo>
                      <a:pt x="8568" y="12354"/>
                    </a:lnTo>
                    <a:lnTo>
                      <a:pt x="9057" y="12631"/>
                    </a:lnTo>
                    <a:lnTo>
                      <a:pt x="9547" y="12909"/>
                    </a:lnTo>
                    <a:lnTo>
                      <a:pt x="10053" y="13170"/>
                    </a:lnTo>
                    <a:lnTo>
                      <a:pt x="10575" y="13431"/>
                    </a:lnTo>
                    <a:lnTo>
                      <a:pt x="11097" y="13692"/>
                    </a:lnTo>
                    <a:lnTo>
                      <a:pt x="11636" y="13937"/>
                    </a:lnTo>
                    <a:lnTo>
                      <a:pt x="12191" y="14165"/>
                    </a:lnTo>
                    <a:lnTo>
                      <a:pt x="12746" y="14394"/>
                    </a:lnTo>
                    <a:lnTo>
                      <a:pt x="13300" y="14622"/>
                    </a:lnTo>
                    <a:lnTo>
                      <a:pt x="13888" y="14834"/>
                    </a:lnTo>
                    <a:lnTo>
                      <a:pt x="14459" y="15030"/>
                    </a:lnTo>
                    <a:lnTo>
                      <a:pt x="15063" y="15226"/>
                    </a:lnTo>
                    <a:lnTo>
                      <a:pt x="15650" y="15406"/>
                    </a:lnTo>
                    <a:lnTo>
                      <a:pt x="16270" y="15585"/>
                    </a:lnTo>
                    <a:lnTo>
                      <a:pt x="16874" y="15748"/>
                    </a:lnTo>
                    <a:lnTo>
                      <a:pt x="17511" y="15911"/>
                    </a:lnTo>
                    <a:lnTo>
                      <a:pt x="18131" y="16058"/>
                    </a:lnTo>
                    <a:lnTo>
                      <a:pt x="18767" y="16205"/>
                    </a:lnTo>
                    <a:lnTo>
                      <a:pt x="19420" y="16336"/>
                    </a:lnTo>
                    <a:lnTo>
                      <a:pt x="20073" y="16450"/>
                    </a:lnTo>
                    <a:lnTo>
                      <a:pt x="20726" y="16564"/>
                    </a:lnTo>
                    <a:lnTo>
                      <a:pt x="21395" y="16678"/>
                    </a:lnTo>
                    <a:lnTo>
                      <a:pt x="22064" y="16760"/>
                    </a:lnTo>
                    <a:lnTo>
                      <a:pt x="22749" y="16842"/>
                    </a:lnTo>
                    <a:lnTo>
                      <a:pt x="23435" y="16907"/>
                    </a:lnTo>
                    <a:lnTo>
                      <a:pt x="24120" y="16972"/>
                    </a:lnTo>
                    <a:lnTo>
                      <a:pt x="24805" y="17021"/>
                    </a:lnTo>
                    <a:lnTo>
                      <a:pt x="25507" y="17070"/>
                    </a:lnTo>
                    <a:lnTo>
                      <a:pt x="26209" y="17086"/>
                    </a:lnTo>
                    <a:lnTo>
                      <a:pt x="26927" y="17103"/>
                    </a:lnTo>
                    <a:lnTo>
                      <a:pt x="27629" y="17119"/>
                    </a:lnTo>
                    <a:lnTo>
                      <a:pt x="28347" y="17103"/>
                    </a:lnTo>
                    <a:lnTo>
                      <a:pt x="29048" y="17086"/>
                    </a:lnTo>
                    <a:lnTo>
                      <a:pt x="29766" y="17070"/>
                    </a:lnTo>
                    <a:lnTo>
                      <a:pt x="30452" y="17021"/>
                    </a:lnTo>
                    <a:lnTo>
                      <a:pt x="31154" y="16972"/>
                    </a:lnTo>
                    <a:lnTo>
                      <a:pt x="31839" y="16907"/>
                    </a:lnTo>
                    <a:lnTo>
                      <a:pt x="32524" y="16842"/>
                    </a:lnTo>
                    <a:lnTo>
                      <a:pt x="33210" y="16760"/>
                    </a:lnTo>
                    <a:lnTo>
                      <a:pt x="33879" y="16678"/>
                    </a:lnTo>
                    <a:lnTo>
                      <a:pt x="34532" y="16564"/>
                    </a:lnTo>
                    <a:lnTo>
                      <a:pt x="35201" y="16450"/>
                    </a:lnTo>
                    <a:lnTo>
                      <a:pt x="35854" y="16336"/>
                    </a:lnTo>
                    <a:lnTo>
                      <a:pt x="36490" y="16205"/>
                    </a:lnTo>
                    <a:lnTo>
                      <a:pt x="37126" y="16058"/>
                    </a:lnTo>
                    <a:lnTo>
                      <a:pt x="37763" y="15911"/>
                    </a:lnTo>
                    <a:lnTo>
                      <a:pt x="38383" y="15748"/>
                    </a:lnTo>
                    <a:lnTo>
                      <a:pt x="39003" y="15585"/>
                    </a:lnTo>
                    <a:lnTo>
                      <a:pt x="39607" y="15406"/>
                    </a:lnTo>
                    <a:lnTo>
                      <a:pt x="40211" y="15226"/>
                    </a:lnTo>
                    <a:lnTo>
                      <a:pt x="40798" y="15030"/>
                    </a:lnTo>
                    <a:lnTo>
                      <a:pt x="41386" y="14834"/>
                    </a:lnTo>
                    <a:lnTo>
                      <a:pt x="41957" y="14622"/>
                    </a:lnTo>
                    <a:lnTo>
                      <a:pt x="42528" y="14394"/>
                    </a:lnTo>
                    <a:lnTo>
                      <a:pt x="43083" y="14165"/>
                    </a:lnTo>
                    <a:lnTo>
                      <a:pt x="43622" y="13937"/>
                    </a:lnTo>
                    <a:lnTo>
                      <a:pt x="44160" y="13692"/>
                    </a:lnTo>
                    <a:lnTo>
                      <a:pt x="44699" y="13431"/>
                    </a:lnTo>
                    <a:lnTo>
                      <a:pt x="45204" y="13170"/>
                    </a:lnTo>
                    <a:lnTo>
                      <a:pt x="45710" y="12909"/>
                    </a:lnTo>
                    <a:lnTo>
                      <a:pt x="46216" y="12631"/>
                    </a:lnTo>
                    <a:lnTo>
                      <a:pt x="46690" y="12354"/>
                    </a:lnTo>
                    <a:lnTo>
                      <a:pt x="47163" y="12060"/>
                    </a:lnTo>
                    <a:lnTo>
                      <a:pt x="47636" y="11766"/>
                    </a:lnTo>
                    <a:lnTo>
                      <a:pt x="48093" y="11473"/>
                    </a:lnTo>
                    <a:lnTo>
                      <a:pt x="48517" y="11163"/>
                    </a:lnTo>
                    <a:lnTo>
                      <a:pt x="48958" y="10853"/>
                    </a:lnTo>
                    <a:lnTo>
                      <a:pt x="49366" y="10526"/>
                    </a:lnTo>
                    <a:lnTo>
                      <a:pt x="49774" y="10200"/>
                    </a:lnTo>
                    <a:lnTo>
                      <a:pt x="50166" y="9873"/>
                    </a:lnTo>
                    <a:lnTo>
                      <a:pt x="50541" y="9531"/>
                    </a:lnTo>
                    <a:lnTo>
                      <a:pt x="50916" y="9188"/>
                    </a:lnTo>
                    <a:lnTo>
                      <a:pt x="51259" y="8829"/>
                    </a:lnTo>
                    <a:lnTo>
                      <a:pt x="51602" y="8470"/>
                    </a:lnTo>
                    <a:lnTo>
                      <a:pt x="51928" y="8111"/>
                    </a:lnTo>
                    <a:lnTo>
                      <a:pt x="52238" y="7752"/>
                    </a:lnTo>
                    <a:lnTo>
                      <a:pt x="52532" y="7377"/>
                    </a:lnTo>
                    <a:lnTo>
                      <a:pt x="52826" y="7001"/>
                    </a:lnTo>
                    <a:lnTo>
                      <a:pt x="53087" y="6626"/>
                    </a:lnTo>
                    <a:lnTo>
                      <a:pt x="53348" y="6234"/>
                    </a:lnTo>
                    <a:lnTo>
                      <a:pt x="53593" y="5843"/>
                    </a:lnTo>
                    <a:lnTo>
                      <a:pt x="53805" y="5451"/>
                    </a:lnTo>
                    <a:lnTo>
                      <a:pt x="54017" y="5059"/>
                    </a:lnTo>
                    <a:lnTo>
                      <a:pt x="54213" y="4651"/>
                    </a:lnTo>
                    <a:lnTo>
                      <a:pt x="54392" y="4243"/>
                    </a:lnTo>
                    <a:lnTo>
                      <a:pt x="54555" y="3835"/>
                    </a:lnTo>
                    <a:lnTo>
                      <a:pt x="54702" y="3427"/>
                    </a:lnTo>
                    <a:lnTo>
                      <a:pt x="54833" y="3003"/>
                    </a:lnTo>
                    <a:lnTo>
                      <a:pt x="54947" y="2579"/>
                    </a:lnTo>
                    <a:lnTo>
                      <a:pt x="55045" y="2154"/>
                    </a:lnTo>
                    <a:lnTo>
                      <a:pt x="55127" y="1730"/>
                    </a:lnTo>
                    <a:lnTo>
                      <a:pt x="55176" y="1306"/>
                    </a:lnTo>
                    <a:lnTo>
                      <a:pt x="55225" y="865"/>
                    </a:lnTo>
                    <a:lnTo>
                      <a:pt x="55257" y="441"/>
                    </a:lnTo>
                    <a:lnTo>
                      <a:pt x="5525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8" name="Google Shape;238;p4"/>
              <p:cNvSpPr/>
              <p:nvPr/>
            </p:nvSpPr>
            <p:spPr>
              <a:xfrm>
                <a:off x="1166744" y="1715492"/>
                <a:ext cx="654591" cy="1103648"/>
              </a:xfrm>
              <a:custGeom>
                <a:avLst/>
                <a:gdLst/>
                <a:ahLst/>
                <a:cxnLst/>
                <a:rect l="l" t="t" r="r" b="b"/>
                <a:pathLst>
                  <a:path w="54572" h="92009" fill="none" extrusionOk="0">
                    <a:moveTo>
                      <a:pt x="0" y="92008"/>
                    </a:moveTo>
                    <a:lnTo>
                      <a:pt x="27286" y="1"/>
                    </a:lnTo>
                    <a:lnTo>
                      <a:pt x="54572" y="92008"/>
                    </a:lnTo>
                  </a:path>
                </a:pathLst>
              </a:custGeom>
              <a:noFill/>
              <a:ln w="159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9" name="Google Shape;239;p4"/>
              <p:cNvSpPr/>
              <p:nvPr/>
            </p:nvSpPr>
            <p:spPr>
              <a:xfrm>
                <a:off x="1163025" y="2818001"/>
                <a:ext cx="662616" cy="205354"/>
              </a:xfrm>
              <a:custGeom>
                <a:avLst/>
                <a:gdLst/>
                <a:ahLst/>
                <a:cxnLst/>
                <a:rect l="l" t="t" r="r" b="b"/>
                <a:pathLst>
                  <a:path w="55241" h="17120" extrusionOk="0">
                    <a:moveTo>
                      <a:pt x="0" y="0"/>
                    </a:moveTo>
                    <a:lnTo>
                      <a:pt x="0" y="441"/>
                    </a:lnTo>
                    <a:lnTo>
                      <a:pt x="33" y="882"/>
                    </a:lnTo>
                    <a:lnTo>
                      <a:pt x="65" y="1306"/>
                    </a:lnTo>
                    <a:lnTo>
                      <a:pt x="131" y="1730"/>
                    </a:lnTo>
                    <a:lnTo>
                      <a:pt x="212" y="2171"/>
                    </a:lnTo>
                    <a:lnTo>
                      <a:pt x="310" y="2595"/>
                    </a:lnTo>
                    <a:lnTo>
                      <a:pt x="424" y="3003"/>
                    </a:lnTo>
                    <a:lnTo>
                      <a:pt x="555" y="3427"/>
                    </a:lnTo>
                    <a:lnTo>
                      <a:pt x="702" y="3835"/>
                    </a:lnTo>
                    <a:lnTo>
                      <a:pt x="865" y="4243"/>
                    </a:lnTo>
                    <a:lnTo>
                      <a:pt x="1045" y="4651"/>
                    </a:lnTo>
                    <a:lnTo>
                      <a:pt x="1240" y="5059"/>
                    </a:lnTo>
                    <a:lnTo>
                      <a:pt x="1436" y="5451"/>
                    </a:lnTo>
                    <a:lnTo>
                      <a:pt x="1665" y="5859"/>
                    </a:lnTo>
                    <a:lnTo>
                      <a:pt x="1909" y="6234"/>
                    </a:lnTo>
                    <a:lnTo>
                      <a:pt x="2171" y="6626"/>
                    </a:lnTo>
                    <a:lnTo>
                      <a:pt x="2432" y="7001"/>
                    </a:lnTo>
                    <a:lnTo>
                      <a:pt x="2709" y="7377"/>
                    </a:lnTo>
                    <a:lnTo>
                      <a:pt x="3019" y="7752"/>
                    </a:lnTo>
                    <a:lnTo>
                      <a:pt x="3329" y="8127"/>
                    </a:lnTo>
                    <a:lnTo>
                      <a:pt x="3656" y="8486"/>
                    </a:lnTo>
                    <a:lnTo>
                      <a:pt x="3998" y="8845"/>
                    </a:lnTo>
                    <a:lnTo>
                      <a:pt x="4341" y="9188"/>
                    </a:lnTo>
                    <a:lnTo>
                      <a:pt x="4716" y="9531"/>
                    </a:lnTo>
                    <a:lnTo>
                      <a:pt x="5092" y="9873"/>
                    </a:lnTo>
                    <a:lnTo>
                      <a:pt x="5483" y="10200"/>
                    </a:lnTo>
                    <a:lnTo>
                      <a:pt x="5891" y="10526"/>
                    </a:lnTo>
                    <a:lnTo>
                      <a:pt x="6299" y="10853"/>
                    </a:lnTo>
                    <a:lnTo>
                      <a:pt x="6724" y="11163"/>
                    </a:lnTo>
                    <a:lnTo>
                      <a:pt x="7164" y="11473"/>
                    </a:lnTo>
                    <a:lnTo>
                      <a:pt x="7621" y="11783"/>
                    </a:lnTo>
                    <a:lnTo>
                      <a:pt x="8078" y="12077"/>
                    </a:lnTo>
                    <a:lnTo>
                      <a:pt x="8551" y="12354"/>
                    </a:lnTo>
                    <a:lnTo>
                      <a:pt x="9041" y="12648"/>
                    </a:lnTo>
                    <a:lnTo>
                      <a:pt x="9547" y="12909"/>
                    </a:lnTo>
                    <a:lnTo>
                      <a:pt x="10053" y="13186"/>
                    </a:lnTo>
                    <a:lnTo>
                      <a:pt x="10559" y="13447"/>
                    </a:lnTo>
                    <a:lnTo>
                      <a:pt x="11097" y="13692"/>
                    </a:lnTo>
                    <a:lnTo>
                      <a:pt x="11619" y="13937"/>
                    </a:lnTo>
                    <a:lnTo>
                      <a:pt x="12174" y="14165"/>
                    </a:lnTo>
                    <a:lnTo>
                      <a:pt x="12729" y="14394"/>
                    </a:lnTo>
                    <a:lnTo>
                      <a:pt x="13300" y="14622"/>
                    </a:lnTo>
                    <a:lnTo>
                      <a:pt x="13871" y="14835"/>
                    </a:lnTo>
                    <a:lnTo>
                      <a:pt x="14459" y="15030"/>
                    </a:lnTo>
                    <a:lnTo>
                      <a:pt x="15046" y="15226"/>
                    </a:lnTo>
                    <a:lnTo>
                      <a:pt x="15650" y="15422"/>
                    </a:lnTo>
                    <a:lnTo>
                      <a:pt x="16254" y="15602"/>
                    </a:lnTo>
                    <a:lnTo>
                      <a:pt x="16874" y="15765"/>
                    </a:lnTo>
                    <a:lnTo>
                      <a:pt x="17494" y="15928"/>
                    </a:lnTo>
                    <a:lnTo>
                      <a:pt x="18114" y="16075"/>
                    </a:lnTo>
                    <a:lnTo>
                      <a:pt x="18767" y="16205"/>
                    </a:lnTo>
                    <a:lnTo>
                      <a:pt x="19404" y="16336"/>
                    </a:lnTo>
                    <a:lnTo>
                      <a:pt x="20056" y="16466"/>
                    </a:lnTo>
                    <a:lnTo>
                      <a:pt x="20709" y="16581"/>
                    </a:lnTo>
                    <a:lnTo>
                      <a:pt x="21378" y="16679"/>
                    </a:lnTo>
                    <a:lnTo>
                      <a:pt x="22047" y="16777"/>
                    </a:lnTo>
                    <a:lnTo>
                      <a:pt x="22733" y="16858"/>
                    </a:lnTo>
                    <a:lnTo>
                      <a:pt x="23418" y="16923"/>
                    </a:lnTo>
                    <a:lnTo>
                      <a:pt x="24104" y="16989"/>
                    </a:lnTo>
                    <a:lnTo>
                      <a:pt x="24789" y="17038"/>
                    </a:lnTo>
                    <a:lnTo>
                      <a:pt x="25491" y="17070"/>
                    </a:lnTo>
                    <a:lnTo>
                      <a:pt x="26193" y="17103"/>
                    </a:lnTo>
                    <a:lnTo>
                      <a:pt x="26911" y="17119"/>
                    </a:lnTo>
                    <a:lnTo>
                      <a:pt x="28330" y="17119"/>
                    </a:lnTo>
                    <a:lnTo>
                      <a:pt x="29048" y="17103"/>
                    </a:lnTo>
                    <a:lnTo>
                      <a:pt x="29750" y="17070"/>
                    </a:lnTo>
                    <a:lnTo>
                      <a:pt x="30452" y="17038"/>
                    </a:lnTo>
                    <a:lnTo>
                      <a:pt x="31137" y="16989"/>
                    </a:lnTo>
                    <a:lnTo>
                      <a:pt x="31823" y="16923"/>
                    </a:lnTo>
                    <a:lnTo>
                      <a:pt x="32508" y="16858"/>
                    </a:lnTo>
                    <a:lnTo>
                      <a:pt x="33193" y="16777"/>
                    </a:lnTo>
                    <a:lnTo>
                      <a:pt x="33863" y="16679"/>
                    </a:lnTo>
                    <a:lnTo>
                      <a:pt x="34532" y="16581"/>
                    </a:lnTo>
                    <a:lnTo>
                      <a:pt x="35184" y="16466"/>
                    </a:lnTo>
                    <a:lnTo>
                      <a:pt x="35837" y="16336"/>
                    </a:lnTo>
                    <a:lnTo>
                      <a:pt x="36474" y="16205"/>
                    </a:lnTo>
                    <a:lnTo>
                      <a:pt x="37126" y="16075"/>
                    </a:lnTo>
                    <a:lnTo>
                      <a:pt x="37747" y="15928"/>
                    </a:lnTo>
                    <a:lnTo>
                      <a:pt x="38367" y="15765"/>
                    </a:lnTo>
                    <a:lnTo>
                      <a:pt x="38987" y="15602"/>
                    </a:lnTo>
                    <a:lnTo>
                      <a:pt x="39591" y="15422"/>
                    </a:lnTo>
                    <a:lnTo>
                      <a:pt x="40194" y="15226"/>
                    </a:lnTo>
                    <a:lnTo>
                      <a:pt x="40782" y="15030"/>
                    </a:lnTo>
                    <a:lnTo>
                      <a:pt x="41369" y="14835"/>
                    </a:lnTo>
                    <a:lnTo>
                      <a:pt x="41941" y="14622"/>
                    </a:lnTo>
                    <a:lnTo>
                      <a:pt x="42512" y="14394"/>
                    </a:lnTo>
                    <a:lnTo>
                      <a:pt x="43067" y="14165"/>
                    </a:lnTo>
                    <a:lnTo>
                      <a:pt x="43621" y="13937"/>
                    </a:lnTo>
                    <a:lnTo>
                      <a:pt x="44144" y="13692"/>
                    </a:lnTo>
                    <a:lnTo>
                      <a:pt x="44682" y="13447"/>
                    </a:lnTo>
                    <a:lnTo>
                      <a:pt x="45188" y="13186"/>
                    </a:lnTo>
                    <a:lnTo>
                      <a:pt x="45694" y="12909"/>
                    </a:lnTo>
                    <a:lnTo>
                      <a:pt x="46200" y="12648"/>
                    </a:lnTo>
                    <a:lnTo>
                      <a:pt x="46689" y="12354"/>
                    </a:lnTo>
                    <a:lnTo>
                      <a:pt x="47163" y="12077"/>
                    </a:lnTo>
                    <a:lnTo>
                      <a:pt x="47620" y="11783"/>
                    </a:lnTo>
                    <a:lnTo>
                      <a:pt x="48077" y="11473"/>
                    </a:lnTo>
                    <a:lnTo>
                      <a:pt x="48517" y="11163"/>
                    </a:lnTo>
                    <a:lnTo>
                      <a:pt x="48942" y="10853"/>
                    </a:lnTo>
                    <a:lnTo>
                      <a:pt x="49350" y="10526"/>
                    </a:lnTo>
                    <a:lnTo>
                      <a:pt x="49758" y="10200"/>
                    </a:lnTo>
                    <a:lnTo>
                      <a:pt x="50149" y="9873"/>
                    </a:lnTo>
                    <a:lnTo>
                      <a:pt x="50525" y="9531"/>
                    </a:lnTo>
                    <a:lnTo>
                      <a:pt x="50900" y="9188"/>
                    </a:lnTo>
                    <a:lnTo>
                      <a:pt x="51243" y="8845"/>
                    </a:lnTo>
                    <a:lnTo>
                      <a:pt x="51585" y="8486"/>
                    </a:lnTo>
                    <a:lnTo>
                      <a:pt x="51912" y="8127"/>
                    </a:lnTo>
                    <a:lnTo>
                      <a:pt x="52222" y="7752"/>
                    </a:lnTo>
                    <a:lnTo>
                      <a:pt x="52532" y="7377"/>
                    </a:lnTo>
                    <a:lnTo>
                      <a:pt x="52809" y="7001"/>
                    </a:lnTo>
                    <a:lnTo>
                      <a:pt x="53070" y="6626"/>
                    </a:lnTo>
                    <a:lnTo>
                      <a:pt x="53331" y="6234"/>
                    </a:lnTo>
                    <a:lnTo>
                      <a:pt x="53576" y="5859"/>
                    </a:lnTo>
                    <a:lnTo>
                      <a:pt x="53805" y="5451"/>
                    </a:lnTo>
                    <a:lnTo>
                      <a:pt x="54001" y="5059"/>
                    </a:lnTo>
                    <a:lnTo>
                      <a:pt x="54196" y="4651"/>
                    </a:lnTo>
                    <a:lnTo>
                      <a:pt x="54376" y="4243"/>
                    </a:lnTo>
                    <a:lnTo>
                      <a:pt x="54539" y="3835"/>
                    </a:lnTo>
                    <a:lnTo>
                      <a:pt x="54686" y="3427"/>
                    </a:lnTo>
                    <a:lnTo>
                      <a:pt x="54816" y="3003"/>
                    </a:lnTo>
                    <a:lnTo>
                      <a:pt x="54931" y="2595"/>
                    </a:lnTo>
                    <a:lnTo>
                      <a:pt x="55029" y="2171"/>
                    </a:lnTo>
                    <a:lnTo>
                      <a:pt x="55110" y="1730"/>
                    </a:lnTo>
                    <a:lnTo>
                      <a:pt x="55176" y="1306"/>
                    </a:lnTo>
                    <a:lnTo>
                      <a:pt x="55208" y="882"/>
                    </a:lnTo>
                    <a:lnTo>
                      <a:pt x="55241" y="441"/>
                    </a:lnTo>
                    <a:lnTo>
                      <a:pt x="5524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0" name="Google Shape;240;p4"/>
              <p:cNvSpPr/>
              <p:nvPr/>
            </p:nvSpPr>
            <p:spPr>
              <a:xfrm>
                <a:off x="2303099" y="1599411"/>
                <a:ext cx="128418" cy="2037951"/>
              </a:xfrm>
              <a:custGeom>
                <a:avLst/>
                <a:gdLst/>
                <a:ahLst/>
                <a:cxnLst/>
                <a:rect l="l" t="t" r="r" b="b"/>
                <a:pathLst>
                  <a:path w="10706" h="169900" extrusionOk="0">
                    <a:moveTo>
                      <a:pt x="1926" y="0"/>
                    </a:moveTo>
                    <a:lnTo>
                      <a:pt x="0" y="169900"/>
                    </a:lnTo>
                    <a:lnTo>
                      <a:pt x="10706" y="169900"/>
                    </a:lnTo>
                    <a:lnTo>
                      <a:pt x="878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1" name="Google Shape;241;p4"/>
              <p:cNvSpPr/>
              <p:nvPr/>
            </p:nvSpPr>
            <p:spPr>
              <a:xfrm>
                <a:off x="2303099" y="3480839"/>
                <a:ext cx="128418" cy="156607"/>
              </a:xfrm>
              <a:custGeom>
                <a:avLst/>
                <a:gdLst/>
                <a:ahLst/>
                <a:cxnLst/>
                <a:rect l="l" t="t" r="r" b="b"/>
                <a:pathLst>
                  <a:path w="10706" h="13056" extrusionOk="0">
                    <a:moveTo>
                      <a:pt x="147" y="0"/>
                    </a:moveTo>
                    <a:lnTo>
                      <a:pt x="0" y="13056"/>
                    </a:lnTo>
                    <a:lnTo>
                      <a:pt x="10706" y="13056"/>
                    </a:lnTo>
                    <a:lnTo>
                      <a:pt x="1055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2" name="Google Shape;242;p4"/>
              <p:cNvSpPr/>
              <p:nvPr/>
            </p:nvSpPr>
            <p:spPr>
              <a:xfrm>
                <a:off x="1610128" y="3545039"/>
                <a:ext cx="1514321" cy="128227"/>
              </a:xfrm>
              <a:custGeom>
                <a:avLst/>
                <a:gdLst/>
                <a:ahLst/>
                <a:cxnLst/>
                <a:rect l="l" t="t" r="r" b="b"/>
                <a:pathLst>
                  <a:path w="126246" h="10690" extrusionOk="0">
                    <a:moveTo>
                      <a:pt x="7001" y="1"/>
                    </a:moveTo>
                    <a:lnTo>
                      <a:pt x="6626" y="34"/>
                    </a:lnTo>
                    <a:lnTo>
                      <a:pt x="6251" y="82"/>
                    </a:lnTo>
                    <a:lnTo>
                      <a:pt x="5892" y="148"/>
                    </a:lnTo>
                    <a:lnTo>
                      <a:pt x="5533" y="229"/>
                    </a:lnTo>
                    <a:lnTo>
                      <a:pt x="5190" y="327"/>
                    </a:lnTo>
                    <a:lnTo>
                      <a:pt x="4847" y="442"/>
                    </a:lnTo>
                    <a:lnTo>
                      <a:pt x="4504" y="572"/>
                    </a:lnTo>
                    <a:lnTo>
                      <a:pt x="4178" y="719"/>
                    </a:lnTo>
                    <a:lnTo>
                      <a:pt x="3868" y="882"/>
                    </a:lnTo>
                    <a:lnTo>
                      <a:pt x="3558" y="1062"/>
                    </a:lnTo>
                    <a:lnTo>
                      <a:pt x="3248" y="1257"/>
                    </a:lnTo>
                    <a:lnTo>
                      <a:pt x="2970" y="1453"/>
                    </a:lnTo>
                    <a:lnTo>
                      <a:pt x="2693" y="1682"/>
                    </a:lnTo>
                    <a:lnTo>
                      <a:pt x="2416" y="1910"/>
                    </a:lnTo>
                    <a:lnTo>
                      <a:pt x="2171" y="2155"/>
                    </a:lnTo>
                    <a:lnTo>
                      <a:pt x="1926" y="2416"/>
                    </a:lnTo>
                    <a:lnTo>
                      <a:pt x="1681" y="2677"/>
                    </a:lnTo>
                    <a:lnTo>
                      <a:pt x="1469" y="2955"/>
                    </a:lnTo>
                    <a:lnTo>
                      <a:pt x="1257" y="3248"/>
                    </a:lnTo>
                    <a:lnTo>
                      <a:pt x="1077" y="3542"/>
                    </a:lnTo>
                    <a:lnTo>
                      <a:pt x="898" y="3852"/>
                    </a:lnTo>
                    <a:lnTo>
                      <a:pt x="735" y="4179"/>
                    </a:lnTo>
                    <a:lnTo>
                      <a:pt x="588" y="4505"/>
                    </a:lnTo>
                    <a:lnTo>
                      <a:pt x="457" y="4831"/>
                    </a:lnTo>
                    <a:lnTo>
                      <a:pt x="327" y="5174"/>
                    </a:lnTo>
                    <a:lnTo>
                      <a:pt x="229" y="5533"/>
                    </a:lnTo>
                    <a:lnTo>
                      <a:pt x="147" y="5892"/>
                    </a:lnTo>
                    <a:lnTo>
                      <a:pt x="82" y="6251"/>
                    </a:lnTo>
                    <a:lnTo>
                      <a:pt x="33" y="6610"/>
                    </a:lnTo>
                    <a:lnTo>
                      <a:pt x="17" y="6986"/>
                    </a:lnTo>
                    <a:lnTo>
                      <a:pt x="0" y="7377"/>
                    </a:lnTo>
                    <a:lnTo>
                      <a:pt x="0" y="10690"/>
                    </a:lnTo>
                    <a:lnTo>
                      <a:pt x="126246" y="10690"/>
                    </a:lnTo>
                    <a:lnTo>
                      <a:pt x="126246" y="7377"/>
                    </a:lnTo>
                    <a:lnTo>
                      <a:pt x="126230" y="6986"/>
                    </a:lnTo>
                    <a:lnTo>
                      <a:pt x="126197" y="6610"/>
                    </a:lnTo>
                    <a:lnTo>
                      <a:pt x="126148" y="6251"/>
                    </a:lnTo>
                    <a:lnTo>
                      <a:pt x="126099" y="5892"/>
                    </a:lnTo>
                    <a:lnTo>
                      <a:pt x="126001" y="5533"/>
                    </a:lnTo>
                    <a:lnTo>
                      <a:pt x="125903" y="5174"/>
                    </a:lnTo>
                    <a:lnTo>
                      <a:pt x="125789" y="4831"/>
                    </a:lnTo>
                    <a:lnTo>
                      <a:pt x="125658" y="4505"/>
                    </a:lnTo>
                    <a:lnTo>
                      <a:pt x="125512" y="4179"/>
                    </a:lnTo>
                    <a:lnTo>
                      <a:pt x="125348" y="3852"/>
                    </a:lnTo>
                    <a:lnTo>
                      <a:pt x="125169" y="3542"/>
                    </a:lnTo>
                    <a:lnTo>
                      <a:pt x="124989" y="3248"/>
                    </a:lnTo>
                    <a:lnTo>
                      <a:pt x="124777" y="2955"/>
                    </a:lnTo>
                    <a:lnTo>
                      <a:pt x="124565" y="2677"/>
                    </a:lnTo>
                    <a:lnTo>
                      <a:pt x="124320" y="2416"/>
                    </a:lnTo>
                    <a:lnTo>
                      <a:pt x="124076" y="2155"/>
                    </a:lnTo>
                    <a:lnTo>
                      <a:pt x="123831" y="1910"/>
                    </a:lnTo>
                    <a:lnTo>
                      <a:pt x="123553" y="1682"/>
                    </a:lnTo>
                    <a:lnTo>
                      <a:pt x="123276" y="1453"/>
                    </a:lnTo>
                    <a:lnTo>
                      <a:pt x="122982" y="1257"/>
                    </a:lnTo>
                    <a:lnTo>
                      <a:pt x="122688" y="1062"/>
                    </a:lnTo>
                    <a:lnTo>
                      <a:pt x="122378" y="882"/>
                    </a:lnTo>
                    <a:lnTo>
                      <a:pt x="122068" y="719"/>
                    </a:lnTo>
                    <a:lnTo>
                      <a:pt x="121742" y="572"/>
                    </a:lnTo>
                    <a:lnTo>
                      <a:pt x="121399" y="442"/>
                    </a:lnTo>
                    <a:lnTo>
                      <a:pt x="121056" y="327"/>
                    </a:lnTo>
                    <a:lnTo>
                      <a:pt x="120714" y="229"/>
                    </a:lnTo>
                    <a:lnTo>
                      <a:pt x="120355" y="148"/>
                    </a:lnTo>
                    <a:lnTo>
                      <a:pt x="119996" y="82"/>
                    </a:lnTo>
                    <a:lnTo>
                      <a:pt x="119620" y="34"/>
                    </a:lnTo>
                    <a:lnTo>
                      <a:pt x="119245"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3" name="Google Shape;243;p4"/>
              <p:cNvSpPr/>
              <p:nvPr/>
            </p:nvSpPr>
            <p:spPr>
              <a:xfrm>
                <a:off x="1562554" y="3663087"/>
                <a:ext cx="1609465" cy="51291"/>
              </a:xfrm>
              <a:custGeom>
                <a:avLst/>
                <a:gdLst/>
                <a:ahLst/>
                <a:cxnLst/>
                <a:rect l="l" t="t" r="r" b="b"/>
                <a:pathLst>
                  <a:path w="134178" h="4276" extrusionOk="0">
                    <a:moveTo>
                      <a:pt x="1" y="0"/>
                    </a:moveTo>
                    <a:lnTo>
                      <a:pt x="1" y="4276"/>
                    </a:lnTo>
                    <a:lnTo>
                      <a:pt x="134178" y="4276"/>
                    </a:lnTo>
                    <a:lnTo>
                      <a:pt x="13417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4" name="Google Shape;244;p4"/>
              <p:cNvSpPr/>
              <p:nvPr/>
            </p:nvSpPr>
            <p:spPr>
              <a:xfrm>
                <a:off x="2295458" y="1525027"/>
                <a:ext cx="143700" cy="143688"/>
              </a:xfrm>
              <a:custGeom>
                <a:avLst/>
                <a:gdLst/>
                <a:ahLst/>
                <a:cxnLst/>
                <a:rect l="l" t="t" r="r" b="b"/>
                <a:pathLst>
                  <a:path w="11980" h="11979" extrusionOk="0">
                    <a:moveTo>
                      <a:pt x="5990" y="0"/>
                    </a:moveTo>
                    <a:lnTo>
                      <a:pt x="5680" y="16"/>
                    </a:lnTo>
                    <a:lnTo>
                      <a:pt x="5370" y="33"/>
                    </a:lnTo>
                    <a:lnTo>
                      <a:pt x="5076" y="82"/>
                    </a:lnTo>
                    <a:lnTo>
                      <a:pt x="4783" y="131"/>
                    </a:lnTo>
                    <a:lnTo>
                      <a:pt x="4489" y="196"/>
                    </a:lnTo>
                    <a:lnTo>
                      <a:pt x="4211" y="277"/>
                    </a:lnTo>
                    <a:lnTo>
                      <a:pt x="3934" y="375"/>
                    </a:lnTo>
                    <a:lnTo>
                      <a:pt x="3656" y="473"/>
                    </a:lnTo>
                    <a:lnTo>
                      <a:pt x="3395" y="587"/>
                    </a:lnTo>
                    <a:lnTo>
                      <a:pt x="3134" y="734"/>
                    </a:lnTo>
                    <a:lnTo>
                      <a:pt x="2889" y="865"/>
                    </a:lnTo>
                    <a:lnTo>
                      <a:pt x="2645" y="1028"/>
                    </a:lnTo>
                    <a:lnTo>
                      <a:pt x="2400" y="1191"/>
                    </a:lnTo>
                    <a:lnTo>
                      <a:pt x="2171" y="1371"/>
                    </a:lnTo>
                    <a:lnTo>
                      <a:pt x="1959" y="1567"/>
                    </a:lnTo>
                    <a:lnTo>
                      <a:pt x="1747" y="1762"/>
                    </a:lnTo>
                    <a:lnTo>
                      <a:pt x="1551" y="1975"/>
                    </a:lnTo>
                    <a:lnTo>
                      <a:pt x="1372" y="2187"/>
                    </a:lnTo>
                    <a:lnTo>
                      <a:pt x="1192" y="2415"/>
                    </a:lnTo>
                    <a:lnTo>
                      <a:pt x="1029" y="2644"/>
                    </a:lnTo>
                    <a:lnTo>
                      <a:pt x="866" y="2889"/>
                    </a:lnTo>
                    <a:lnTo>
                      <a:pt x="719" y="3133"/>
                    </a:lnTo>
                    <a:lnTo>
                      <a:pt x="588" y="3394"/>
                    </a:lnTo>
                    <a:lnTo>
                      <a:pt x="474" y="3656"/>
                    </a:lnTo>
                    <a:lnTo>
                      <a:pt x="360" y="3933"/>
                    </a:lnTo>
                    <a:lnTo>
                      <a:pt x="262" y="4210"/>
                    </a:lnTo>
                    <a:lnTo>
                      <a:pt x="180" y="4504"/>
                    </a:lnTo>
                    <a:lnTo>
                      <a:pt x="115" y="4782"/>
                    </a:lnTo>
                    <a:lnTo>
                      <a:pt x="66" y="5075"/>
                    </a:lnTo>
                    <a:lnTo>
                      <a:pt x="34" y="5385"/>
                    </a:lnTo>
                    <a:lnTo>
                      <a:pt x="1" y="5679"/>
                    </a:lnTo>
                    <a:lnTo>
                      <a:pt x="1" y="5989"/>
                    </a:lnTo>
                    <a:lnTo>
                      <a:pt x="1" y="6299"/>
                    </a:lnTo>
                    <a:lnTo>
                      <a:pt x="34" y="6609"/>
                    </a:lnTo>
                    <a:lnTo>
                      <a:pt x="66" y="6903"/>
                    </a:lnTo>
                    <a:lnTo>
                      <a:pt x="115" y="7197"/>
                    </a:lnTo>
                    <a:lnTo>
                      <a:pt x="180" y="7491"/>
                    </a:lnTo>
                    <a:lnTo>
                      <a:pt x="262" y="7784"/>
                    </a:lnTo>
                    <a:lnTo>
                      <a:pt x="360" y="8062"/>
                    </a:lnTo>
                    <a:lnTo>
                      <a:pt x="474" y="8323"/>
                    </a:lnTo>
                    <a:lnTo>
                      <a:pt x="588" y="8600"/>
                    </a:lnTo>
                    <a:lnTo>
                      <a:pt x="719" y="8845"/>
                    </a:lnTo>
                    <a:lnTo>
                      <a:pt x="866" y="9106"/>
                    </a:lnTo>
                    <a:lnTo>
                      <a:pt x="1029" y="9351"/>
                    </a:lnTo>
                    <a:lnTo>
                      <a:pt x="1192" y="9579"/>
                    </a:lnTo>
                    <a:lnTo>
                      <a:pt x="1372" y="9808"/>
                    </a:lnTo>
                    <a:lnTo>
                      <a:pt x="1551" y="10020"/>
                    </a:lnTo>
                    <a:lnTo>
                      <a:pt x="1747" y="10232"/>
                    </a:lnTo>
                    <a:lnTo>
                      <a:pt x="1959" y="10428"/>
                    </a:lnTo>
                    <a:lnTo>
                      <a:pt x="2171" y="10624"/>
                    </a:lnTo>
                    <a:lnTo>
                      <a:pt x="2400" y="10803"/>
                    </a:lnTo>
                    <a:lnTo>
                      <a:pt x="2645" y="10967"/>
                    </a:lnTo>
                    <a:lnTo>
                      <a:pt x="2889" y="11113"/>
                    </a:lnTo>
                    <a:lnTo>
                      <a:pt x="3134" y="11260"/>
                    </a:lnTo>
                    <a:lnTo>
                      <a:pt x="3395" y="11391"/>
                    </a:lnTo>
                    <a:lnTo>
                      <a:pt x="3656" y="11521"/>
                    </a:lnTo>
                    <a:lnTo>
                      <a:pt x="3934" y="11619"/>
                    </a:lnTo>
                    <a:lnTo>
                      <a:pt x="4211" y="11717"/>
                    </a:lnTo>
                    <a:lnTo>
                      <a:pt x="4489" y="11799"/>
                    </a:lnTo>
                    <a:lnTo>
                      <a:pt x="4783" y="11864"/>
                    </a:lnTo>
                    <a:lnTo>
                      <a:pt x="5076" y="11913"/>
                    </a:lnTo>
                    <a:lnTo>
                      <a:pt x="5370" y="11962"/>
                    </a:lnTo>
                    <a:lnTo>
                      <a:pt x="5680" y="11978"/>
                    </a:lnTo>
                    <a:lnTo>
                      <a:pt x="6300" y="11978"/>
                    </a:lnTo>
                    <a:lnTo>
                      <a:pt x="6594" y="11962"/>
                    </a:lnTo>
                    <a:lnTo>
                      <a:pt x="6904" y="11913"/>
                    </a:lnTo>
                    <a:lnTo>
                      <a:pt x="7198" y="11864"/>
                    </a:lnTo>
                    <a:lnTo>
                      <a:pt x="7492" y="11799"/>
                    </a:lnTo>
                    <a:lnTo>
                      <a:pt x="7769" y="11717"/>
                    </a:lnTo>
                    <a:lnTo>
                      <a:pt x="8046" y="11619"/>
                    </a:lnTo>
                    <a:lnTo>
                      <a:pt x="8324" y="11521"/>
                    </a:lnTo>
                    <a:lnTo>
                      <a:pt x="8585" y="11391"/>
                    </a:lnTo>
                    <a:lnTo>
                      <a:pt x="8846" y="11260"/>
                    </a:lnTo>
                    <a:lnTo>
                      <a:pt x="9091" y="11113"/>
                    </a:lnTo>
                    <a:lnTo>
                      <a:pt x="9336" y="10967"/>
                    </a:lnTo>
                    <a:lnTo>
                      <a:pt x="9580" y="10803"/>
                    </a:lnTo>
                    <a:lnTo>
                      <a:pt x="9793" y="10624"/>
                    </a:lnTo>
                    <a:lnTo>
                      <a:pt x="10021" y="10428"/>
                    </a:lnTo>
                    <a:lnTo>
                      <a:pt x="10233" y="10232"/>
                    </a:lnTo>
                    <a:lnTo>
                      <a:pt x="10429" y="10020"/>
                    </a:lnTo>
                    <a:lnTo>
                      <a:pt x="10608" y="9808"/>
                    </a:lnTo>
                    <a:lnTo>
                      <a:pt x="10788" y="9579"/>
                    </a:lnTo>
                    <a:lnTo>
                      <a:pt x="10951" y="9351"/>
                    </a:lnTo>
                    <a:lnTo>
                      <a:pt x="11114" y="9106"/>
                    </a:lnTo>
                    <a:lnTo>
                      <a:pt x="11261" y="8845"/>
                    </a:lnTo>
                    <a:lnTo>
                      <a:pt x="11392" y="8600"/>
                    </a:lnTo>
                    <a:lnTo>
                      <a:pt x="11506" y="8323"/>
                    </a:lnTo>
                    <a:lnTo>
                      <a:pt x="11620" y="8062"/>
                    </a:lnTo>
                    <a:lnTo>
                      <a:pt x="11718" y="7784"/>
                    </a:lnTo>
                    <a:lnTo>
                      <a:pt x="11783" y="7491"/>
                    </a:lnTo>
                    <a:lnTo>
                      <a:pt x="11865" y="7197"/>
                    </a:lnTo>
                    <a:lnTo>
                      <a:pt x="11914" y="6903"/>
                    </a:lnTo>
                    <a:lnTo>
                      <a:pt x="11947" y="6609"/>
                    </a:lnTo>
                    <a:lnTo>
                      <a:pt x="11979" y="6299"/>
                    </a:lnTo>
                    <a:lnTo>
                      <a:pt x="11979" y="5989"/>
                    </a:lnTo>
                    <a:lnTo>
                      <a:pt x="11979" y="5679"/>
                    </a:lnTo>
                    <a:lnTo>
                      <a:pt x="11947" y="5385"/>
                    </a:lnTo>
                    <a:lnTo>
                      <a:pt x="11914" y="5075"/>
                    </a:lnTo>
                    <a:lnTo>
                      <a:pt x="11865" y="4782"/>
                    </a:lnTo>
                    <a:lnTo>
                      <a:pt x="11783" y="4504"/>
                    </a:lnTo>
                    <a:lnTo>
                      <a:pt x="11718" y="4210"/>
                    </a:lnTo>
                    <a:lnTo>
                      <a:pt x="11620" y="3933"/>
                    </a:lnTo>
                    <a:lnTo>
                      <a:pt x="11506" y="3656"/>
                    </a:lnTo>
                    <a:lnTo>
                      <a:pt x="11392" y="3394"/>
                    </a:lnTo>
                    <a:lnTo>
                      <a:pt x="11261" y="3133"/>
                    </a:lnTo>
                    <a:lnTo>
                      <a:pt x="11114" y="2889"/>
                    </a:lnTo>
                    <a:lnTo>
                      <a:pt x="10951" y="2644"/>
                    </a:lnTo>
                    <a:lnTo>
                      <a:pt x="10788" y="2415"/>
                    </a:lnTo>
                    <a:lnTo>
                      <a:pt x="10608" y="2187"/>
                    </a:lnTo>
                    <a:lnTo>
                      <a:pt x="10429" y="1975"/>
                    </a:lnTo>
                    <a:lnTo>
                      <a:pt x="10233" y="1762"/>
                    </a:lnTo>
                    <a:lnTo>
                      <a:pt x="10021" y="1567"/>
                    </a:lnTo>
                    <a:lnTo>
                      <a:pt x="9793" y="1371"/>
                    </a:lnTo>
                    <a:lnTo>
                      <a:pt x="9580" y="1191"/>
                    </a:lnTo>
                    <a:lnTo>
                      <a:pt x="9336" y="1028"/>
                    </a:lnTo>
                    <a:lnTo>
                      <a:pt x="9091" y="865"/>
                    </a:lnTo>
                    <a:lnTo>
                      <a:pt x="8846" y="734"/>
                    </a:lnTo>
                    <a:lnTo>
                      <a:pt x="8585" y="587"/>
                    </a:lnTo>
                    <a:lnTo>
                      <a:pt x="8324" y="473"/>
                    </a:lnTo>
                    <a:lnTo>
                      <a:pt x="8046" y="375"/>
                    </a:lnTo>
                    <a:lnTo>
                      <a:pt x="7769" y="277"/>
                    </a:lnTo>
                    <a:lnTo>
                      <a:pt x="7492" y="196"/>
                    </a:lnTo>
                    <a:lnTo>
                      <a:pt x="7198" y="131"/>
                    </a:lnTo>
                    <a:lnTo>
                      <a:pt x="6904" y="82"/>
                    </a:lnTo>
                    <a:lnTo>
                      <a:pt x="6594" y="33"/>
                    </a:lnTo>
                    <a:lnTo>
                      <a:pt x="6300" y="16"/>
                    </a:lnTo>
                    <a:lnTo>
                      <a:pt x="599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5" name="Google Shape;245;p4"/>
              <p:cNvSpPr/>
              <p:nvPr/>
            </p:nvSpPr>
            <p:spPr>
              <a:xfrm>
                <a:off x="1407514" y="1663420"/>
                <a:ext cx="1915230" cy="424599"/>
              </a:xfrm>
              <a:custGeom>
                <a:avLst/>
                <a:gdLst/>
                <a:ahLst/>
                <a:cxnLst/>
                <a:rect l="l" t="t" r="r" b="b"/>
                <a:pathLst>
                  <a:path w="159669" h="35398" extrusionOk="0">
                    <a:moveTo>
                      <a:pt x="2073" y="1"/>
                    </a:moveTo>
                    <a:lnTo>
                      <a:pt x="1861" y="33"/>
                    </a:lnTo>
                    <a:lnTo>
                      <a:pt x="1682" y="82"/>
                    </a:lnTo>
                    <a:lnTo>
                      <a:pt x="1486" y="148"/>
                    </a:lnTo>
                    <a:lnTo>
                      <a:pt x="1306" y="229"/>
                    </a:lnTo>
                    <a:lnTo>
                      <a:pt x="1143" y="327"/>
                    </a:lnTo>
                    <a:lnTo>
                      <a:pt x="980" y="458"/>
                    </a:lnTo>
                    <a:lnTo>
                      <a:pt x="849" y="572"/>
                    </a:lnTo>
                    <a:lnTo>
                      <a:pt x="703" y="719"/>
                    </a:lnTo>
                    <a:lnTo>
                      <a:pt x="588" y="882"/>
                    </a:lnTo>
                    <a:lnTo>
                      <a:pt x="490" y="1045"/>
                    </a:lnTo>
                    <a:lnTo>
                      <a:pt x="393" y="1241"/>
                    </a:lnTo>
                    <a:lnTo>
                      <a:pt x="327" y="1420"/>
                    </a:lnTo>
                    <a:lnTo>
                      <a:pt x="278" y="1633"/>
                    </a:lnTo>
                    <a:lnTo>
                      <a:pt x="1" y="2987"/>
                    </a:lnTo>
                    <a:lnTo>
                      <a:pt x="159342" y="35397"/>
                    </a:lnTo>
                    <a:lnTo>
                      <a:pt x="159619" y="34043"/>
                    </a:lnTo>
                    <a:lnTo>
                      <a:pt x="159652" y="33830"/>
                    </a:lnTo>
                    <a:lnTo>
                      <a:pt x="159668" y="33635"/>
                    </a:lnTo>
                    <a:lnTo>
                      <a:pt x="159652" y="33422"/>
                    </a:lnTo>
                    <a:lnTo>
                      <a:pt x="159619" y="33227"/>
                    </a:lnTo>
                    <a:lnTo>
                      <a:pt x="159570" y="33047"/>
                    </a:lnTo>
                    <a:lnTo>
                      <a:pt x="159505" y="32851"/>
                    </a:lnTo>
                    <a:lnTo>
                      <a:pt x="159424" y="32672"/>
                    </a:lnTo>
                    <a:lnTo>
                      <a:pt x="159326" y="32509"/>
                    </a:lnTo>
                    <a:lnTo>
                      <a:pt x="159211" y="32345"/>
                    </a:lnTo>
                    <a:lnTo>
                      <a:pt x="159081" y="32198"/>
                    </a:lnTo>
                    <a:lnTo>
                      <a:pt x="158934" y="32068"/>
                    </a:lnTo>
                    <a:lnTo>
                      <a:pt x="158771" y="31954"/>
                    </a:lnTo>
                    <a:lnTo>
                      <a:pt x="158608" y="31839"/>
                    </a:lnTo>
                    <a:lnTo>
                      <a:pt x="158428" y="31758"/>
                    </a:lnTo>
                    <a:lnTo>
                      <a:pt x="158232" y="31693"/>
                    </a:lnTo>
                    <a:lnTo>
                      <a:pt x="158036" y="31644"/>
                    </a:lnTo>
                    <a:lnTo>
                      <a:pt x="2677" y="33"/>
                    </a:lnTo>
                    <a:lnTo>
                      <a:pt x="246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cxnSp>
            <p:nvCxnSpPr>
              <p:cNvPr id="246" name="Google Shape;246;p4"/>
              <p:cNvCxnSpPr/>
              <p:nvPr/>
            </p:nvCxnSpPr>
            <p:spPr>
              <a:xfrm>
                <a:off x="1103250" y="3714375"/>
                <a:ext cx="2528100" cy="0"/>
              </a:xfrm>
              <a:prstGeom prst="straightConnector1">
                <a:avLst/>
              </a:prstGeom>
              <a:noFill/>
              <a:ln w="9525" cap="flat" cmpd="sng">
                <a:solidFill>
                  <a:schemeClr val="dk2"/>
                </a:solidFill>
                <a:prstDash val="solid"/>
                <a:round/>
                <a:headEnd type="none" w="sm" len="sm"/>
                <a:tailEnd type="none" w="sm" len="sm"/>
              </a:ln>
            </p:spPr>
          </p:cxnSp>
        </p:grpSp>
        <p:sp>
          <p:nvSpPr>
            <p:cNvPr id="247" name="Google Shape;247;p4"/>
            <p:cNvSpPr/>
            <p:nvPr/>
          </p:nvSpPr>
          <p:spPr>
            <a:xfrm>
              <a:off x="11226360" y="447489"/>
              <a:ext cx="322613" cy="221643"/>
            </a:xfrm>
            <a:custGeom>
              <a:avLst/>
              <a:gdLst/>
              <a:ahLst/>
              <a:cxnLst/>
              <a:rect l="l" t="t" r="r" b="b"/>
              <a:pathLst>
                <a:path w="151044" h="109477" extrusionOk="0">
                  <a:moveTo>
                    <a:pt x="47372" y="33679"/>
                  </a:moveTo>
                  <a:lnTo>
                    <a:pt x="48091" y="33695"/>
                  </a:lnTo>
                  <a:lnTo>
                    <a:pt x="48827" y="33725"/>
                  </a:lnTo>
                  <a:lnTo>
                    <a:pt x="49546" y="33771"/>
                  </a:lnTo>
                  <a:lnTo>
                    <a:pt x="50266" y="33832"/>
                  </a:lnTo>
                  <a:lnTo>
                    <a:pt x="50986" y="33909"/>
                  </a:lnTo>
                  <a:lnTo>
                    <a:pt x="51691" y="34016"/>
                  </a:lnTo>
                  <a:lnTo>
                    <a:pt x="52395" y="34123"/>
                  </a:lnTo>
                  <a:lnTo>
                    <a:pt x="53100" y="34261"/>
                  </a:lnTo>
                  <a:lnTo>
                    <a:pt x="53789" y="34414"/>
                  </a:lnTo>
                  <a:lnTo>
                    <a:pt x="54463" y="34583"/>
                  </a:lnTo>
                  <a:lnTo>
                    <a:pt x="55152" y="34767"/>
                  </a:lnTo>
                  <a:lnTo>
                    <a:pt x="55811" y="34966"/>
                  </a:lnTo>
                  <a:lnTo>
                    <a:pt x="56484" y="35180"/>
                  </a:lnTo>
                  <a:lnTo>
                    <a:pt x="57143" y="35410"/>
                  </a:lnTo>
                  <a:lnTo>
                    <a:pt x="57786" y="35655"/>
                  </a:lnTo>
                  <a:lnTo>
                    <a:pt x="58430" y="35915"/>
                  </a:lnTo>
                  <a:lnTo>
                    <a:pt x="59057" y="36191"/>
                  </a:lnTo>
                  <a:lnTo>
                    <a:pt x="59685" y="36482"/>
                  </a:lnTo>
                  <a:lnTo>
                    <a:pt x="60298" y="36788"/>
                  </a:lnTo>
                  <a:lnTo>
                    <a:pt x="60911" y="37110"/>
                  </a:lnTo>
                  <a:lnTo>
                    <a:pt x="61508" y="37447"/>
                  </a:lnTo>
                  <a:lnTo>
                    <a:pt x="62105" y="37799"/>
                  </a:lnTo>
                  <a:lnTo>
                    <a:pt x="62687" y="38167"/>
                  </a:lnTo>
                  <a:lnTo>
                    <a:pt x="63254" y="38534"/>
                  </a:lnTo>
                  <a:lnTo>
                    <a:pt x="63821" y="38933"/>
                  </a:lnTo>
                  <a:lnTo>
                    <a:pt x="64372" y="39331"/>
                  </a:lnTo>
                  <a:lnTo>
                    <a:pt x="64908" y="39744"/>
                  </a:lnTo>
                  <a:lnTo>
                    <a:pt x="65444" y="40173"/>
                  </a:lnTo>
                  <a:lnTo>
                    <a:pt x="65965" y="40617"/>
                  </a:lnTo>
                  <a:lnTo>
                    <a:pt x="66470" y="41062"/>
                  </a:lnTo>
                  <a:lnTo>
                    <a:pt x="66976" y="41536"/>
                  </a:lnTo>
                  <a:lnTo>
                    <a:pt x="67466" y="42011"/>
                  </a:lnTo>
                  <a:lnTo>
                    <a:pt x="67941" y="42501"/>
                  </a:lnTo>
                  <a:lnTo>
                    <a:pt x="68400" y="42991"/>
                  </a:lnTo>
                  <a:lnTo>
                    <a:pt x="68860" y="43512"/>
                  </a:lnTo>
                  <a:lnTo>
                    <a:pt x="69288" y="44033"/>
                  </a:lnTo>
                  <a:lnTo>
                    <a:pt x="69717" y="44553"/>
                  </a:lnTo>
                  <a:lnTo>
                    <a:pt x="70131" y="45105"/>
                  </a:lnTo>
                  <a:lnTo>
                    <a:pt x="70544" y="45656"/>
                  </a:lnTo>
                  <a:lnTo>
                    <a:pt x="70927" y="46208"/>
                  </a:lnTo>
                  <a:lnTo>
                    <a:pt x="71310" y="46790"/>
                  </a:lnTo>
                  <a:lnTo>
                    <a:pt x="71662" y="47372"/>
                  </a:lnTo>
                  <a:lnTo>
                    <a:pt x="72015" y="47954"/>
                  </a:lnTo>
                  <a:lnTo>
                    <a:pt x="72352" y="48551"/>
                  </a:lnTo>
                  <a:lnTo>
                    <a:pt x="72673" y="49164"/>
                  </a:lnTo>
                  <a:lnTo>
                    <a:pt x="72979" y="49776"/>
                  </a:lnTo>
                  <a:lnTo>
                    <a:pt x="73270" y="50404"/>
                  </a:lnTo>
                  <a:lnTo>
                    <a:pt x="73546" y="51047"/>
                  </a:lnTo>
                  <a:lnTo>
                    <a:pt x="73807" y="51691"/>
                  </a:lnTo>
                  <a:lnTo>
                    <a:pt x="74067" y="52334"/>
                  </a:lnTo>
                  <a:lnTo>
                    <a:pt x="74297" y="52992"/>
                  </a:lnTo>
                  <a:lnTo>
                    <a:pt x="74511" y="53651"/>
                  </a:lnTo>
                  <a:lnTo>
                    <a:pt x="74710" y="54325"/>
                  </a:lnTo>
                  <a:lnTo>
                    <a:pt x="74894" y="54999"/>
                  </a:lnTo>
                  <a:lnTo>
                    <a:pt x="75062" y="55688"/>
                  </a:lnTo>
                  <a:lnTo>
                    <a:pt x="75200" y="56377"/>
                  </a:lnTo>
                  <a:lnTo>
                    <a:pt x="75338" y="57066"/>
                  </a:lnTo>
                  <a:lnTo>
                    <a:pt x="75461" y="57771"/>
                  </a:lnTo>
                  <a:lnTo>
                    <a:pt x="75553" y="58491"/>
                  </a:lnTo>
                  <a:lnTo>
                    <a:pt x="75644" y="59195"/>
                  </a:lnTo>
                  <a:lnTo>
                    <a:pt x="75706" y="59915"/>
                  </a:lnTo>
                  <a:lnTo>
                    <a:pt x="75752" y="60635"/>
                  </a:lnTo>
                  <a:lnTo>
                    <a:pt x="75782" y="61370"/>
                  </a:lnTo>
                  <a:lnTo>
                    <a:pt x="75782" y="62105"/>
                  </a:lnTo>
                  <a:lnTo>
                    <a:pt x="75782" y="62840"/>
                  </a:lnTo>
                  <a:lnTo>
                    <a:pt x="75752" y="63560"/>
                  </a:lnTo>
                  <a:lnTo>
                    <a:pt x="75706" y="64295"/>
                  </a:lnTo>
                  <a:lnTo>
                    <a:pt x="75644" y="65015"/>
                  </a:lnTo>
                  <a:lnTo>
                    <a:pt x="75553" y="65720"/>
                  </a:lnTo>
                  <a:lnTo>
                    <a:pt x="75461" y="66440"/>
                  </a:lnTo>
                  <a:lnTo>
                    <a:pt x="75338" y="67129"/>
                  </a:lnTo>
                  <a:lnTo>
                    <a:pt x="75200" y="67833"/>
                  </a:lnTo>
                  <a:lnTo>
                    <a:pt x="75062" y="68523"/>
                  </a:lnTo>
                  <a:lnTo>
                    <a:pt x="74894" y="69212"/>
                  </a:lnTo>
                  <a:lnTo>
                    <a:pt x="74710" y="69886"/>
                  </a:lnTo>
                  <a:lnTo>
                    <a:pt x="74511" y="70560"/>
                  </a:lnTo>
                  <a:lnTo>
                    <a:pt x="74297" y="71218"/>
                  </a:lnTo>
                  <a:lnTo>
                    <a:pt x="74067" y="71877"/>
                  </a:lnTo>
                  <a:lnTo>
                    <a:pt x="73807" y="72520"/>
                  </a:lnTo>
                  <a:lnTo>
                    <a:pt x="73546" y="73163"/>
                  </a:lnTo>
                  <a:lnTo>
                    <a:pt x="73270" y="73807"/>
                  </a:lnTo>
                  <a:lnTo>
                    <a:pt x="72979" y="74419"/>
                  </a:lnTo>
                  <a:lnTo>
                    <a:pt x="72673" y="75047"/>
                  </a:lnTo>
                  <a:lnTo>
                    <a:pt x="72352" y="75644"/>
                  </a:lnTo>
                  <a:lnTo>
                    <a:pt x="72015" y="76257"/>
                  </a:lnTo>
                  <a:lnTo>
                    <a:pt x="71662" y="76839"/>
                  </a:lnTo>
                  <a:lnTo>
                    <a:pt x="71310" y="77421"/>
                  </a:lnTo>
                  <a:lnTo>
                    <a:pt x="70927" y="77988"/>
                  </a:lnTo>
                  <a:lnTo>
                    <a:pt x="70544" y="78554"/>
                  </a:lnTo>
                  <a:lnTo>
                    <a:pt x="70131" y="79106"/>
                  </a:lnTo>
                  <a:lnTo>
                    <a:pt x="69717" y="79657"/>
                  </a:lnTo>
                  <a:lnTo>
                    <a:pt x="69288" y="80178"/>
                  </a:lnTo>
                  <a:lnTo>
                    <a:pt x="68860" y="80699"/>
                  </a:lnTo>
                  <a:lnTo>
                    <a:pt x="68400" y="81219"/>
                  </a:lnTo>
                  <a:lnTo>
                    <a:pt x="67941" y="81709"/>
                  </a:lnTo>
                  <a:lnTo>
                    <a:pt x="67466" y="82200"/>
                  </a:lnTo>
                  <a:lnTo>
                    <a:pt x="66976" y="82674"/>
                  </a:lnTo>
                  <a:lnTo>
                    <a:pt x="66470" y="83134"/>
                  </a:lnTo>
                  <a:lnTo>
                    <a:pt x="65965" y="83593"/>
                  </a:lnTo>
                  <a:lnTo>
                    <a:pt x="65444" y="84037"/>
                  </a:lnTo>
                  <a:lnTo>
                    <a:pt x="64908" y="84466"/>
                  </a:lnTo>
                  <a:lnTo>
                    <a:pt x="64372" y="84880"/>
                  </a:lnTo>
                  <a:lnTo>
                    <a:pt x="63821" y="85278"/>
                  </a:lnTo>
                  <a:lnTo>
                    <a:pt x="63254" y="85676"/>
                  </a:lnTo>
                  <a:lnTo>
                    <a:pt x="62687" y="86044"/>
                  </a:lnTo>
                  <a:lnTo>
                    <a:pt x="62105" y="86411"/>
                  </a:lnTo>
                  <a:lnTo>
                    <a:pt x="61508" y="86764"/>
                  </a:lnTo>
                  <a:lnTo>
                    <a:pt x="60911" y="87101"/>
                  </a:lnTo>
                  <a:lnTo>
                    <a:pt x="60298" y="87422"/>
                  </a:lnTo>
                  <a:lnTo>
                    <a:pt x="59685" y="87729"/>
                  </a:lnTo>
                  <a:lnTo>
                    <a:pt x="59057" y="88020"/>
                  </a:lnTo>
                  <a:lnTo>
                    <a:pt x="58430" y="88295"/>
                  </a:lnTo>
                  <a:lnTo>
                    <a:pt x="57786" y="88556"/>
                  </a:lnTo>
                  <a:lnTo>
                    <a:pt x="57143" y="88801"/>
                  </a:lnTo>
                  <a:lnTo>
                    <a:pt x="56484" y="89030"/>
                  </a:lnTo>
                  <a:lnTo>
                    <a:pt x="55811" y="89245"/>
                  </a:lnTo>
                  <a:lnTo>
                    <a:pt x="55152" y="89444"/>
                  </a:lnTo>
                  <a:lnTo>
                    <a:pt x="54463" y="89628"/>
                  </a:lnTo>
                  <a:lnTo>
                    <a:pt x="53789" y="89796"/>
                  </a:lnTo>
                  <a:lnTo>
                    <a:pt x="53100" y="89949"/>
                  </a:lnTo>
                  <a:lnTo>
                    <a:pt x="52395" y="90087"/>
                  </a:lnTo>
                  <a:lnTo>
                    <a:pt x="51691" y="90194"/>
                  </a:lnTo>
                  <a:lnTo>
                    <a:pt x="50986" y="90302"/>
                  </a:lnTo>
                  <a:lnTo>
                    <a:pt x="50266" y="90378"/>
                  </a:lnTo>
                  <a:lnTo>
                    <a:pt x="49546" y="90439"/>
                  </a:lnTo>
                  <a:lnTo>
                    <a:pt x="48827" y="90485"/>
                  </a:lnTo>
                  <a:lnTo>
                    <a:pt x="48091" y="90516"/>
                  </a:lnTo>
                  <a:lnTo>
                    <a:pt x="47372" y="90531"/>
                  </a:lnTo>
                  <a:lnTo>
                    <a:pt x="46636" y="90516"/>
                  </a:lnTo>
                  <a:lnTo>
                    <a:pt x="45901" y="90485"/>
                  </a:lnTo>
                  <a:lnTo>
                    <a:pt x="45181" y="90439"/>
                  </a:lnTo>
                  <a:lnTo>
                    <a:pt x="44462" y="90378"/>
                  </a:lnTo>
                  <a:lnTo>
                    <a:pt x="43742" y="90302"/>
                  </a:lnTo>
                  <a:lnTo>
                    <a:pt x="43037" y="90194"/>
                  </a:lnTo>
                  <a:lnTo>
                    <a:pt x="42333" y="90087"/>
                  </a:lnTo>
                  <a:lnTo>
                    <a:pt x="41643" y="89949"/>
                  </a:lnTo>
                  <a:lnTo>
                    <a:pt x="40939" y="89796"/>
                  </a:lnTo>
                  <a:lnTo>
                    <a:pt x="40265" y="89628"/>
                  </a:lnTo>
                  <a:lnTo>
                    <a:pt x="39591" y="89444"/>
                  </a:lnTo>
                  <a:lnTo>
                    <a:pt x="38917" y="89245"/>
                  </a:lnTo>
                  <a:lnTo>
                    <a:pt x="38243" y="89030"/>
                  </a:lnTo>
                  <a:lnTo>
                    <a:pt x="37600" y="88801"/>
                  </a:lnTo>
                  <a:lnTo>
                    <a:pt x="36942" y="88556"/>
                  </a:lnTo>
                  <a:lnTo>
                    <a:pt x="36298" y="88295"/>
                  </a:lnTo>
                  <a:lnTo>
                    <a:pt x="35670" y="88020"/>
                  </a:lnTo>
                  <a:lnTo>
                    <a:pt x="35042" y="87729"/>
                  </a:lnTo>
                  <a:lnTo>
                    <a:pt x="34430" y="87422"/>
                  </a:lnTo>
                  <a:lnTo>
                    <a:pt x="33817" y="87101"/>
                  </a:lnTo>
                  <a:lnTo>
                    <a:pt x="33220" y="86764"/>
                  </a:lnTo>
                  <a:lnTo>
                    <a:pt x="32623" y="86411"/>
                  </a:lnTo>
                  <a:lnTo>
                    <a:pt x="32041" y="86044"/>
                  </a:lnTo>
                  <a:lnTo>
                    <a:pt x="31474" y="85676"/>
                  </a:lnTo>
                  <a:lnTo>
                    <a:pt x="30907" y="85278"/>
                  </a:lnTo>
                  <a:lnTo>
                    <a:pt x="30356" y="84880"/>
                  </a:lnTo>
                  <a:lnTo>
                    <a:pt x="29820" y="84466"/>
                  </a:lnTo>
                  <a:lnTo>
                    <a:pt x="29284" y="84037"/>
                  </a:lnTo>
                  <a:lnTo>
                    <a:pt x="28763" y="83593"/>
                  </a:lnTo>
                  <a:lnTo>
                    <a:pt x="28258" y="83134"/>
                  </a:lnTo>
                  <a:lnTo>
                    <a:pt x="27752" y="82674"/>
                  </a:lnTo>
                  <a:lnTo>
                    <a:pt x="27262" y="82200"/>
                  </a:lnTo>
                  <a:lnTo>
                    <a:pt x="26787" y="81709"/>
                  </a:lnTo>
                  <a:lnTo>
                    <a:pt x="26328" y="81219"/>
                  </a:lnTo>
                  <a:lnTo>
                    <a:pt x="25868" y="80699"/>
                  </a:lnTo>
                  <a:lnTo>
                    <a:pt x="25439" y="80178"/>
                  </a:lnTo>
                  <a:lnTo>
                    <a:pt x="25011" y="79657"/>
                  </a:lnTo>
                  <a:lnTo>
                    <a:pt x="24597" y="79106"/>
                  </a:lnTo>
                  <a:lnTo>
                    <a:pt x="24184" y="78554"/>
                  </a:lnTo>
                  <a:lnTo>
                    <a:pt x="23801" y="77988"/>
                  </a:lnTo>
                  <a:lnTo>
                    <a:pt x="23418" y="77421"/>
                  </a:lnTo>
                  <a:lnTo>
                    <a:pt x="23065" y="76839"/>
                  </a:lnTo>
                  <a:lnTo>
                    <a:pt x="22713" y="76257"/>
                  </a:lnTo>
                  <a:lnTo>
                    <a:pt x="22376" y="75644"/>
                  </a:lnTo>
                  <a:lnTo>
                    <a:pt x="22055" y="75047"/>
                  </a:lnTo>
                  <a:lnTo>
                    <a:pt x="21748" y="74419"/>
                  </a:lnTo>
                  <a:lnTo>
                    <a:pt x="21457" y="73807"/>
                  </a:lnTo>
                  <a:lnTo>
                    <a:pt x="21182" y="73163"/>
                  </a:lnTo>
                  <a:lnTo>
                    <a:pt x="20921" y="72520"/>
                  </a:lnTo>
                  <a:lnTo>
                    <a:pt x="20676" y="71877"/>
                  </a:lnTo>
                  <a:lnTo>
                    <a:pt x="20431" y="71218"/>
                  </a:lnTo>
                  <a:lnTo>
                    <a:pt x="20217" y="70560"/>
                  </a:lnTo>
                  <a:lnTo>
                    <a:pt x="20018" y="69886"/>
                  </a:lnTo>
                  <a:lnTo>
                    <a:pt x="19834" y="69212"/>
                  </a:lnTo>
                  <a:lnTo>
                    <a:pt x="19681" y="68523"/>
                  </a:lnTo>
                  <a:lnTo>
                    <a:pt x="19528" y="67833"/>
                  </a:lnTo>
                  <a:lnTo>
                    <a:pt x="19390" y="67129"/>
                  </a:lnTo>
                  <a:lnTo>
                    <a:pt x="19267" y="66440"/>
                  </a:lnTo>
                  <a:lnTo>
                    <a:pt x="19175" y="65720"/>
                  </a:lnTo>
                  <a:lnTo>
                    <a:pt x="19099" y="65015"/>
                  </a:lnTo>
                  <a:lnTo>
                    <a:pt x="19022" y="64295"/>
                  </a:lnTo>
                  <a:lnTo>
                    <a:pt x="18976" y="63560"/>
                  </a:lnTo>
                  <a:lnTo>
                    <a:pt x="18961" y="62840"/>
                  </a:lnTo>
                  <a:lnTo>
                    <a:pt x="18946" y="62105"/>
                  </a:lnTo>
                  <a:lnTo>
                    <a:pt x="18961" y="61370"/>
                  </a:lnTo>
                  <a:lnTo>
                    <a:pt x="18976" y="60635"/>
                  </a:lnTo>
                  <a:lnTo>
                    <a:pt x="19022" y="59915"/>
                  </a:lnTo>
                  <a:lnTo>
                    <a:pt x="19099" y="59195"/>
                  </a:lnTo>
                  <a:lnTo>
                    <a:pt x="19175" y="58491"/>
                  </a:lnTo>
                  <a:lnTo>
                    <a:pt x="19267" y="57771"/>
                  </a:lnTo>
                  <a:lnTo>
                    <a:pt x="19390" y="57066"/>
                  </a:lnTo>
                  <a:lnTo>
                    <a:pt x="19528" y="56377"/>
                  </a:lnTo>
                  <a:lnTo>
                    <a:pt x="19681" y="55688"/>
                  </a:lnTo>
                  <a:lnTo>
                    <a:pt x="19834" y="54999"/>
                  </a:lnTo>
                  <a:lnTo>
                    <a:pt x="20018" y="54325"/>
                  </a:lnTo>
                  <a:lnTo>
                    <a:pt x="20217" y="53651"/>
                  </a:lnTo>
                  <a:lnTo>
                    <a:pt x="20431" y="52992"/>
                  </a:lnTo>
                  <a:lnTo>
                    <a:pt x="20676" y="52334"/>
                  </a:lnTo>
                  <a:lnTo>
                    <a:pt x="20921" y="51691"/>
                  </a:lnTo>
                  <a:lnTo>
                    <a:pt x="21182" y="51047"/>
                  </a:lnTo>
                  <a:lnTo>
                    <a:pt x="21457" y="50404"/>
                  </a:lnTo>
                  <a:lnTo>
                    <a:pt x="21748" y="49776"/>
                  </a:lnTo>
                  <a:lnTo>
                    <a:pt x="22055" y="49164"/>
                  </a:lnTo>
                  <a:lnTo>
                    <a:pt x="22376" y="48551"/>
                  </a:lnTo>
                  <a:lnTo>
                    <a:pt x="22713" y="47954"/>
                  </a:lnTo>
                  <a:lnTo>
                    <a:pt x="23065" y="47372"/>
                  </a:lnTo>
                  <a:lnTo>
                    <a:pt x="23418" y="46790"/>
                  </a:lnTo>
                  <a:lnTo>
                    <a:pt x="23801" y="46208"/>
                  </a:lnTo>
                  <a:lnTo>
                    <a:pt x="24184" y="45656"/>
                  </a:lnTo>
                  <a:lnTo>
                    <a:pt x="24597" y="45105"/>
                  </a:lnTo>
                  <a:lnTo>
                    <a:pt x="25011" y="44553"/>
                  </a:lnTo>
                  <a:lnTo>
                    <a:pt x="25439" y="44033"/>
                  </a:lnTo>
                  <a:lnTo>
                    <a:pt x="25868" y="43512"/>
                  </a:lnTo>
                  <a:lnTo>
                    <a:pt x="26328" y="42991"/>
                  </a:lnTo>
                  <a:lnTo>
                    <a:pt x="26787" y="42501"/>
                  </a:lnTo>
                  <a:lnTo>
                    <a:pt x="27262" y="42011"/>
                  </a:lnTo>
                  <a:lnTo>
                    <a:pt x="27752" y="41536"/>
                  </a:lnTo>
                  <a:lnTo>
                    <a:pt x="28258" y="41062"/>
                  </a:lnTo>
                  <a:lnTo>
                    <a:pt x="28763" y="40617"/>
                  </a:lnTo>
                  <a:lnTo>
                    <a:pt x="29284" y="40173"/>
                  </a:lnTo>
                  <a:lnTo>
                    <a:pt x="29820" y="39744"/>
                  </a:lnTo>
                  <a:lnTo>
                    <a:pt x="30356" y="39331"/>
                  </a:lnTo>
                  <a:lnTo>
                    <a:pt x="30907" y="38933"/>
                  </a:lnTo>
                  <a:lnTo>
                    <a:pt x="31474" y="38534"/>
                  </a:lnTo>
                  <a:lnTo>
                    <a:pt x="32041" y="38167"/>
                  </a:lnTo>
                  <a:lnTo>
                    <a:pt x="32623" y="37799"/>
                  </a:lnTo>
                  <a:lnTo>
                    <a:pt x="33220" y="37447"/>
                  </a:lnTo>
                  <a:lnTo>
                    <a:pt x="33817" y="37110"/>
                  </a:lnTo>
                  <a:lnTo>
                    <a:pt x="34430" y="36788"/>
                  </a:lnTo>
                  <a:lnTo>
                    <a:pt x="35042" y="36482"/>
                  </a:lnTo>
                  <a:lnTo>
                    <a:pt x="35670" y="36191"/>
                  </a:lnTo>
                  <a:lnTo>
                    <a:pt x="36298" y="35915"/>
                  </a:lnTo>
                  <a:lnTo>
                    <a:pt x="36942" y="35655"/>
                  </a:lnTo>
                  <a:lnTo>
                    <a:pt x="37600" y="35410"/>
                  </a:lnTo>
                  <a:lnTo>
                    <a:pt x="38243" y="35180"/>
                  </a:lnTo>
                  <a:lnTo>
                    <a:pt x="38917" y="34966"/>
                  </a:lnTo>
                  <a:lnTo>
                    <a:pt x="39591" y="34767"/>
                  </a:lnTo>
                  <a:lnTo>
                    <a:pt x="40265" y="34583"/>
                  </a:lnTo>
                  <a:lnTo>
                    <a:pt x="40939" y="34414"/>
                  </a:lnTo>
                  <a:lnTo>
                    <a:pt x="41643" y="34261"/>
                  </a:lnTo>
                  <a:lnTo>
                    <a:pt x="42333" y="34123"/>
                  </a:lnTo>
                  <a:lnTo>
                    <a:pt x="43037" y="34016"/>
                  </a:lnTo>
                  <a:lnTo>
                    <a:pt x="43742" y="33909"/>
                  </a:lnTo>
                  <a:lnTo>
                    <a:pt x="44462" y="33832"/>
                  </a:lnTo>
                  <a:lnTo>
                    <a:pt x="45181" y="33771"/>
                  </a:lnTo>
                  <a:lnTo>
                    <a:pt x="45901" y="33725"/>
                  </a:lnTo>
                  <a:lnTo>
                    <a:pt x="46636" y="33695"/>
                  </a:lnTo>
                  <a:lnTo>
                    <a:pt x="47372" y="33679"/>
                  </a:lnTo>
                  <a:close/>
                  <a:moveTo>
                    <a:pt x="117073" y="0"/>
                  </a:moveTo>
                  <a:lnTo>
                    <a:pt x="116905" y="15"/>
                  </a:lnTo>
                  <a:lnTo>
                    <a:pt x="116752" y="31"/>
                  </a:lnTo>
                  <a:lnTo>
                    <a:pt x="116599" y="61"/>
                  </a:lnTo>
                  <a:lnTo>
                    <a:pt x="116461" y="107"/>
                  </a:lnTo>
                  <a:lnTo>
                    <a:pt x="116323" y="153"/>
                  </a:lnTo>
                  <a:lnTo>
                    <a:pt x="116200" y="214"/>
                  </a:lnTo>
                  <a:lnTo>
                    <a:pt x="116093" y="291"/>
                  </a:lnTo>
                  <a:lnTo>
                    <a:pt x="115986" y="368"/>
                  </a:lnTo>
                  <a:lnTo>
                    <a:pt x="115894" y="444"/>
                  </a:lnTo>
                  <a:lnTo>
                    <a:pt x="115818" y="536"/>
                  </a:lnTo>
                  <a:lnTo>
                    <a:pt x="115741" y="643"/>
                  </a:lnTo>
                  <a:lnTo>
                    <a:pt x="115680" y="750"/>
                  </a:lnTo>
                  <a:lnTo>
                    <a:pt x="115634" y="873"/>
                  </a:lnTo>
                  <a:lnTo>
                    <a:pt x="115588" y="996"/>
                  </a:lnTo>
                  <a:lnTo>
                    <a:pt x="115557" y="1118"/>
                  </a:lnTo>
                  <a:lnTo>
                    <a:pt x="115542" y="1256"/>
                  </a:lnTo>
                  <a:lnTo>
                    <a:pt x="115527" y="1409"/>
                  </a:lnTo>
                  <a:lnTo>
                    <a:pt x="115527" y="1562"/>
                  </a:lnTo>
                  <a:lnTo>
                    <a:pt x="115542" y="1715"/>
                  </a:lnTo>
                  <a:lnTo>
                    <a:pt x="115573" y="1884"/>
                  </a:lnTo>
                  <a:lnTo>
                    <a:pt x="115603" y="2052"/>
                  </a:lnTo>
                  <a:lnTo>
                    <a:pt x="115649" y="2236"/>
                  </a:lnTo>
                  <a:lnTo>
                    <a:pt x="115710" y="2420"/>
                  </a:lnTo>
                  <a:lnTo>
                    <a:pt x="115787" y="2604"/>
                  </a:lnTo>
                  <a:lnTo>
                    <a:pt x="115971" y="3002"/>
                  </a:lnTo>
                  <a:lnTo>
                    <a:pt x="121607" y="14106"/>
                  </a:lnTo>
                  <a:lnTo>
                    <a:pt x="84987" y="33342"/>
                  </a:lnTo>
                  <a:lnTo>
                    <a:pt x="84589" y="32822"/>
                  </a:lnTo>
                  <a:lnTo>
                    <a:pt x="84160" y="32301"/>
                  </a:lnTo>
                  <a:lnTo>
                    <a:pt x="83746" y="31780"/>
                  </a:lnTo>
                  <a:lnTo>
                    <a:pt x="83318" y="31275"/>
                  </a:lnTo>
                  <a:lnTo>
                    <a:pt x="82873" y="30769"/>
                  </a:lnTo>
                  <a:lnTo>
                    <a:pt x="82429" y="30279"/>
                  </a:lnTo>
                  <a:lnTo>
                    <a:pt x="81985" y="29789"/>
                  </a:lnTo>
                  <a:lnTo>
                    <a:pt x="81526" y="29299"/>
                  </a:lnTo>
                  <a:lnTo>
                    <a:pt x="81051" y="28824"/>
                  </a:lnTo>
                  <a:lnTo>
                    <a:pt x="80591" y="28349"/>
                  </a:lnTo>
                  <a:lnTo>
                    <a:pt x="80101" y="27890"/>
                  </a:lnTo>
                  <a:lnTo>
                    <a:pt x="79626" y="27430"/>
                  </a:lnTo>
                  <a:lnTo>
                    <a:pt x="79136" y="26986"/>
                  </a:lnTo>
                  <a:lnTo>
                    <a:pt x="78631" y="26542"/>
                  </a:lnTo>
                  <a:lnTo>
                    <a:pt x="78126" y="26098"/>
                  </a:lnTo>
                  <a:lnTo>
                    <a:pt x="77620" y="25669"/>
                  </a:lnTo>
                  <a:lnTo>
                    <a:pt x="77099" y="25240"/>
                  </a:lnTo>
                  <a:lnTo>
                    <a:pt x="76579" y="24827"/>
                  </a:lnTo>
                  <a:lnTo>
                    <a:pt x="76058" y="24429"/>
                  </a:lnTo>
                  <a:lnTo>
                    <a:pt x="75522" y="24015"/>
                  </a:lnTo>
                  <a:lnTo>
                    <a:pt x="74986" y="23632"/>
                  </a:lnTo>
                  <a:lnTo>
                    <a:pt x="74434" y="23234"/>
                  </a:lnTo>
                  <a:lnTo>
                    <a:pt x="73883" y="22866"/>
                  </a:lnTo>
                  <a:lnTo>
                    <a:pt x="73332" y="22484"/>
                  </a:lnTo>
                  <a:lnTo>
                    <a:pt x="72765" y="22131"/>
                  </a:lnTo>
                  <a:lnTo>
                    <a:pt x="72198" y="21764"/>
                  </a:lnTo>
                  <a:lnTo>
                    <a:pt x="71632" y="21427"/>
                  </a:lnTo>
                  <a:lnTo>
                    <a:pt x="71050" y="21074"/>
                  </a:lnTo>
                  <a:lnTo>
                    <a:pt x="70468" y="20753"/>
                  </a:lnTo>
                  <a:lnTo>
                    <a:pt x="69870" y="20431"/>
                  </a:lnTo>
                  <a:lnTo>
                    <a:pt x="69288" y="20110"/>
                  </a:lnTo>
                  <a:lnTo>
                    <a:pt x="68691" y="19803"/>
                  </a:lnTo>
                  <a:lnTo>
                    <a:pt x="68078" y="19497"/>
                  </a:lnTo>
                  <a:lnTo>
                    <a:pt x="67481" y="19206"/>
                  </a:lnTo>
                  <a:lnTo>
                    <a:pt x="66868" y="18930"/>
                  </a:lnTo>
                  <a:lnTo>
                    <a:pt x="66241" y="18655"/>
                  </a:lnTo>
                  <a:lnTo>
                    <a:pt x="65628" y="18394"/>
                  </a:lnTo>
                  <a:lnTo>
                    <a:pt x="65000" y="18134"/>
                  </a:lnTo>
                  <a:lnTo>
                    <a:pt x="64372" y="17889"/>
                  </a:lnTo>
                  <a:lnTo>
                    <a:pt x="63729" y="17644"/>
                  </a:lnTo>
                  <a:lnTo>
                    <a:pt x="63086" y="17414"/>
                  </a:lnTo>
                  <a:lnTo>
                    <a:pt x="62442" y="17200"/>
                  </a:lnTo>
                  <a:lnTo>
                    <a:pt x="61799" y="16985"/>
                  </a:lnTo>
                  <a:lnTo>
                    <a:pt x="61140" y="16771"/>
                  </a:lnTo>
                  <a:lnTo>
                    <a:pt x="60497" y="16587"/>
                  </a:lnTo>
                  <a:lnTo>
                    <a:pt x="59823" y="16403"/>
                  </a:lnTo>
                  <a:lnTo>
                    <a:pt x="59165" y="16219"/>
                  </a:lnTo>
                  <a:lnTo>
                    <a:pt x="58506" y="16051"/>
                  </a:lnTo>
                  <a:lnTo>
                    <a:pt x="57832" y="15898"/>
                  </a:lnTo>
                  <a:lnTo>
                    <a:pt x="57158" y="15745"/>
                  </a:lnTo>
                  <a:lnTo>
                    <a:pt x="56469" y="15607"/>
                  </a:lnTo>
                  <a:lnTo>
                    <a:pt x="55795" y="15484"/>
                  </a:lnTo>
                  <a:lnTo>
                    <a:pt x="55106" y="15362"/>
                  </a:lnTo>
                  <a:lnTo>
                    <a:pt x="54417" y="15254"/>
                  </a:lnTo>
                  <a:lnTo>
                    <a:pt x="53728" y="15163"/>
                  </a:lnTo>
                  <a:lnTo>
                    <a:pt x="53038" y="15071"/>
                  </a:lnTo>
                  <a:lnTo>
                    <a:pt x="52334" y="14994"/>
                  </a:lnTo>
                  <a:lnTo>
                    <a:pt x="51629" y="14933"/>
                  </a:lnTo>
                  <a:lnTo>
                    <a:pt x="50925" y="14872"/>
                  </a:lnTo>
                  <a:lnTo>
                    <a:pt x="50220" y="14826"/>
                  </a:lnTo>
                  <a:lnTo>
                    <a:pt x="49516" y="14780"/>
                  </a:lnTo>
                  <a:lnTo>
                    <a:pt x="48796" y="14764"/>
                  </a:lnTo>
                  <a:lnTo>
                    <a:pt x="48076" y="14749"/>
                  </a:lnTo>
                  <a:lnTo>
                    <a:pt x="47372" y="14734"/>
                  </a:lnTo>
                  <a:lnTo>
                    <a:pt x="46146" y="14749"/>
                  </a:lnTo>
                  <a:lnTo>
                    <a:pt x="44921" y="14795"/>
                  </a:lnTo>
                  <a:lnTo>
                    <a:pt x="43726" y="14872"/>
                  </a:lnTo>
                  <a:lnTo>
                    <a:pt x="42516" y="14979"/>
                  </a:lnTo>
                  <a:lnTo>
                    <a:pt x="41337" y="15117"/>
                  </a:lnTo>
                  <a:lnTo>
                    <a:pt x="40158" y="15285"/>
                  </a:lnTo>
                  <a:lnTo>
                    <a:pt x="38979" y="15484"/>
                  </a:lnTo>
                  <a:lnTo>
                    <a:pt x="37815" y="15699"/>
                  </a:lnTo>
                  <a:lnTo>
                    <a:pt x="36666" y="15944"/>
                  </a:lnTo>
                  <a:lnTo>
                    <a:pt x="35533" y="16235"/>
                  </a:lnTo>
                  <a:lnTo>
                    <a:pt x="34399" y="16541"/>
                  </a:lnTo>
                  <a:lnTo>
                    <a:pt x="33281" y="16863"/>
                  </a:lnTo>
                  <a:lnTo>
                    <a:pt x="32178" y="17230"/>
                  </a:lnTo>
                  <a:lnTo>
                    <a:pt x="31076" y="17613"/>
                  </a:lnTo>
                  <a:lnTo>
                    <a:pt x="30004" y="18027"/>
                  </a:lnTo>
                  <a:lnTo>
                    <a:pt x="28931" y="18455"/>
                  </a:lnTo>
                  <a:lnTo>
                    <a:pt x="27875" y="18915"/>
                  </a:lnTo>
                  <a:lnTo>
                    <a:pt x="26833" y="19405"/>
                  </a:lnTo>
                  <a:lnTo>
                    <a:pt x="25807" y="19926"/>
                  </a:lnTo>
                  <a:lnTo>
                    <a:pt x="24781" y="20462"/>
                  </a:lnTo>
                  <a:lnTo>
                    <a:pt x="23785" y="21013"/>
                  </a:lnTo>
                  <a:lnTo>
                    <a:pt x="22805" y="21595"/>
                  </a:lnTo>
                  <a:lnTo>
                    <a:pt x="21840" y="22208"/>
                  </a:lnTo>
                  <a:lnTo>
                    <a:pt x="20875" y="22820"/>
                  </a:lnTo>
                  <a:lnTo>
                    <a:pt x="19941" y="23479"/>
                  </a:lnTo>
                  <a:lnTo>
                    <a:pt x="19022" y="24153"/>
                  </a:lnTo>
                  <a:lnTo>
                    <a:pt x="18119" y="24842"/>
                  </a:lnTo>
                  <a:lnTo>
                    <a:pt x="17230" y="25562"/>
                  </a:lnTo>
                  <a:lnTo>
                    <a:pt x="16373" y="26282"/>
                  </a:lnTo>
                  <a:lnTo>
                    <a:pt x="15515" y="27048"/>
                  </a:lnTo>
                  <a:lnTo>
                    <a:pt x="14688" y="27813"/>
                  </a:lnTo>
                  <a:lnTo>
                    <a:pt x="13876" y="28610"/>
                  </a:lnTo>
                  <a:lnTo>
                    <a:pt x="13080" y="29422"/>
                  </a:lnTo>
                  <a:lnTo>
                    <a:pt x="12299" y="30264"/>
                  </a:lnTo>
                  <a:lnTo>
                    <a:pt x="11548" y="31106"/>
                  </a:lnTo>
                  <a:lnTo>
                    <a:pt x="10813" y="31979"/>
                  </a:lnTo>
                  <a:lnTo>
                    <a:pt x="10108" y="32868"/>
                  </a:lnTo>
                  <a:lnTo>
                    <a:pt x="9404" y="33771"/>
                  </a:lnTo>
                  <a:lnTo>
                    <a:pt x="8745" y="34690"/>
                  </a:lnTo>
                  <a:lnTo>
                    <a:pt x="8087" y="35624"/>
                  </a:lnTo>
                  <a:lnTo>
                    <a:pt x="7459" y="36574"/>
                  </a:lnTo>
                  <a:lnTo>
                    <a:pt x="6861" y="37539"/>
                  </a:lnTo>
                  <a:lnTo>
                    <a:pt x="6279" y="38534"/>
                  </a:lnTo>
                  <a:lnTo>
                    <a:pt x="5713" y="39530"/>
                  </a:lnTo>
                  <a:lnTo>
                    <a:pt x="5177" y="40541"/>
                  </a:lnTo>
                  <a:lnTo>
                    <a:pt x="4671" y="41567"/>
                  </a:lnTo>
                  <a:lnTo>
                    <a:pt x="4181" y="42608"/>
                  </a:lnTo>
                  <a:lnTo>
                    <a:pt x="3722" y="43665"/>
                  </a:lnTo>
                  <a:lnTo>
                    <a:pt x="3278" y="44737"/>
                  </a:lnTo>
                  <a:lnTo>
                    <a:pt x="2879" y="45825"/>
                  </a:lnTo>
                  <a:lnTo>
                    <a:pt x="2481" y="46912"/>
                  </a:lnTo>
                  <a:lnTo>
                    <a:pt x="2129" y="48015"/>
                  </a:lnTo>
                  <a:lnTo>
                    <a:pt x="1792" y="49133"/>
                  </a:lnTo>
                  <a:lnTo>
                    <a:pt x="1486" y="50266"/>
                  </a:lnTo>
                  <a:lnTo>
                    <a:pt x="1210" y="51400"/>
                  </a:lnTo>
                  <a:lnTo>
                    <a:pt x="965" y="52564"/>
                  </a:lnTo>
                  <a:lnTo>
                    <a:pt x="735" y="53712"/>
                  </a:lnTo>
                  <a:lnTo>
                    <a:pt x="551" y="54892"/>
                  </a:lnTo>
                  <a:lnTo>
                    <a:pt x="383" y="56071"/>
                  </a:lnTo>
                  <a:lnTo>
                    <a:pt x="245" y="57266"/>
                  </a:lnTo>
                  <a:lnTo>
                    <a:pt x="138" y="58460"/>
                  </a:lnTo>
                  <a:lnTo>
                    <a:pt x="61" y="59670"/>
                  </a:lnTo>
                  <a:lnTo>
                    <a:pt x="15" y="60880"/>
                  </a:lnTo>
                  <a:lnTo>
                    <a:pt x="0" y="62105"/>
                  </a:lnTo>
                  <a:lnTo>
                    <a:pt x="15" y="63331"/>
                  </a:lnTo>
                  <a:lnTo>
                    <a:pt x="61" y="64541"/>
                  </a:lnTo>
                  <a:lnTo>
                    <a:pt x="138" y="65750"/>
                  </a:lnTo>
                  <a:lnTo>
                    <a:pt x="245" y="66945"/>
                  </a:lnTo>
                  <a:lnTo>
                    <a:pt x="383" y="68140"/>
                  </a:lnTo>
                  <a:lnTo>
                    <a:pt x="551" y="69319"/>
                  </a:lnTo>
                  <a:lnTo>
                    <a:pt x="735" y="70483"/>
                  </a:lnTo>
                  <a:lnTo>
                    <a:pt x="965" y="71647"/>
                  </a:lnTo>
                  <a:lnTo>
                    <a:pt x="1210" y="72796"/>
                  </a:lnTo>
                  <a:lnTo>
                    <a:pt x="1486" y="73944"/>
                  </a:lnTo>
                  <a:lnTo>
                    <a:pt x="1792" y="75078"/>
                  </a:lnTo>
                  <a:lnTo>
                    <a:pt x="2129" y="76196"/>
                  </a:lnTo>
                  <a:lnTo>
                    <a:pt x="2481" y="77299"/>
                  </a:lnTo>
                  <a:lnTo>
                    <a:pt x="2879" y="78386"/>
                  </a:lnTo>
                  <a:lnTo>
                    <a:pt x="3278" y="79473"/>
                  </a:lnTo>
                  <a:lnTo>
                    <a:pt x="3722" y="80545"/>
                  </a:lnTo>
                  <a:lnTo>
                    <a:pt x="4181" y="81602"/>
                  </a:lnTo>
                  <a:lnTo>
                    <a:pt x="4671" y="82644"/>
                  </a:lnTo>
                  <a:lnTo>
                    <a:pt x="5177" y="83670"/>
                  </a:lnTo>
                  <a:lnTo>
                    <a:pt x="5713" y="84681"/>
                  </a:lnTo>
                  <a:lnTo>
                    <a:pt x="6279" y="85676"/>
                  </a:lnTo>
                  <a:lnTo>
                    <a:pt x="6861" y="86672"/>
                  </a:lnTo>
                  <a:lnTo>
                    <a:pt x="7459" y="87637"/>
                  </a:lnTo>
                  <a:lnTo>
                    <a:pt x="8087" y="88586"/>
                  </a:lnTo>
                  <a:lnTo>
                    <a:pt x="8745" y="89521"/>
                  </a:lnTo>
                  <a:lnTo>
                    <a:pt x="9404" y="90439"/>
                  </a:lnTo>
                  <a:lnTo>
                    <a:pt x="10108" y="91343"/>
                  </a:lnTo>
                  <a:lnTo>
                    <a:pt x="10813" y="92231"/>
                  </a:lnTo>
                  <a:lnTo>
                    <a:pt x="11548" y="93104"/>
                  </a:lnTo>
                  <a:lnTo>
                    <a:pt x="12299" y="93947"/>
                  </a:lnTo>
                  <a:lnTo>
                    <a:pt x="13080" y="94789"/>
                  </a:lnTo>
                  <a:lnTo>
                    <a:pt x="13876" y="95601"/>
                  </a:lnTo>
                  <a:lnTo>
                    <a:pt x="14688" y="96397"/>
                  </a:lnTo>
                  <a:lnTo>
                    <a:pt x="15515" y="97163"/>
                  </a:lnTo>
                  <a:lnTo>
                    <a:pt x="16373" y="97914"/>
                  </a:lnTo>
                  <a:lnTo>
                    <a:pt x="17230" y="98649"/>
                  </a:lnTo>
                  <a:lnTo>
                    <a:pt x="18119" y="99369"/>
                  </a:lnTo>
                  <a:lnTo>
                    <a:pt x="19022" y="100058"/>
                  </a:lnTo>
                  <a:lnTo>
                    <a:pt x="19941" y="100732"/>
                  </a:lnTo>
                  <a:lnTo>
                    <a:pt x="20875" y="101375"/>
                  </a:lnTo>
                  <a:lnTo>
                    <a:pt x="21840" y="102003"/>
                  </a:lnTo>
                  <a:lnTo>
                    <a:pt x="22805" y="102615"/>
                  </a:lnTo>
                  <a:lnTo>
                    <a:pt x="23785" y="103197"/>
                  </a:lnTo>
                  <a:lnTo>
                    <a:pt x="24781" y="103749"/>
                  </a:lnTo>
                  <a:lnTo>
                    <a:pt x="25807" y="104285"/>
                  </a:lnTo>
                  <a:lnTo>
                    <a:pt x="26833" y="104806"/>
                  </a:lnTo>
                  <a:lnTo>
                    <a:pt x="27875" y="105280"/>
                  </a:lnTo>
                  <a:lnTo>
                    <a:pt x="28931" y="105755"/>
                  </a:lnTo>
                  <a:lnTo>
                    <a:pt x="30004" y="106184"/>
                  </a:lnTo>
                  <a:lnTo>
                    <a:pt x="31076" y="106598"/>
                  </a:lnTo>
                  <a:lnTo>
                    <a:pt x="32178" y="106980"/>
                  </a:lnTo>
                  <a:lnTo>
                    <a:pt x="33281" y="107348"/>
                  </a:lnTo>
                  <a:lnTo>
                    <a:pt x="34399" y="107670"/>
                  </a:lnTo>
                  <a:lnTo>
                    <a:pt x="35533" y="107976"/>
                  </a:lnTo>
                  <a:lnTo>
                    <a:pt x="36666" y="108252"/>
                  </a:lnTo>
                  <a:lnTo>
                    <a:pt x="37815" y="108512"/>
                  </a:lnTo>
                  <a:lnTo>
                    <a:pt x="38979" y="108726"/>
                  </a:lnTo>
                  <a:lnTo>
                    <a:pt x="40158" y="108926"/>
                  </a:lnTo>
                  <a:lnTo>
                    <a:pt x="41337" y="109094"/>
                  </a:lnTo>
                  <a:lnTo>
                    <a:pt x="42516" y="109232"/>
                  </a:lnTo>
                  <a:lnTo>
                    <a:pt x="43726" y="109339"/>
                  </a:lnTo>
                  <a:lnTo>
                    <a:pt x="44921" y="109416"/>
                  </a:lnTo>
                  <a:lnTo>
                    <a:pt x="46146" y="109462"/>
                  </a:lnTo>
                  <a:lnTo>
                    <a:pt x="47372" y="109477"/>
                  </a:lnTo>
                  <a:lnTo>
                    <a:pt x="48582" y="109462"/>
                  </a:lnTo>
                  <a:lnTo>
                    <a:pt x="49807" y="109416"/>
                  </a:lnTo>
                  <a:lnTo>
                    <a:pt x="51017" y="109339"/>
                  </a:lnTo>
                  <a:lnTo>
                    <a:pt x="52211" y="109232"/>
                  </a:lnTo>
                  <a:lnTo>
                    <a:pt x="53391" y="109094"/>
                  </a:lnTo>
                  <a:lnTo>
                    <a:pt x="54585" y="108926"/>
                  </a:lnTo>
                  <a:lnTo>
                    <a:pt x="55749" y="108726"/>
                  </a:lnTo>
                  <a:lnTo>
                    <a:pt x="56913" y="108512"/>
                  </a:lnTo>
                  <a:lnTo>
                    <a:pt x="58062" y="108252"/>
                  </a:lnTo>
                  <a:lnTo>
                    <a:pt x="59195" y="107976"/>
                  </a:lnTo>
                  <a:lnTo>
                    <a:pt x="60329" y="107670"/>
                  </a:lnTo>
                  <a:lnTo>
                    <a:pt x="61447" y="107348"/>
                  </a:lnTo>
                  <a:lnTo>
                    <a:pt x="62549" y="106980"/>
                  </a:lnTo>
                  <a:lnTo>
                    <a:pt x="63652" y="106598"/>
                  </a:lnTo>
                  <a:lnTo>
                    <a:pt x="64740" y="106184"/>
                  </a:lnTo>
                  <a:lnTo>
                    <a:pt x="65796" y="105755"/>
                  </a:lnTo>
                  <a:lnTo>
                    <a:pt x="66853" y="105280"/>
                  </a:lnTo>
                  <a:lnTo>
                    <a:pt x="67895" y="104806"/>
                  </a:lnTo>
                  <a:lnTo>
                    <a:pt x="68921" y="104285"/>
                  </a:lnTo>
                  <a:lnTo>
                    <a:pt x="69947" y="103749"/>
                  </a:lnTo>
                  <a:lnTo>
                    <a:pt x="70942" y="103197"/>
                  </a:lnTo>
                  <a:lnTo>
                    <a:pt x="71923" y="102615"/>
                  </a:lnTo>
                  <a:lnTo>
                    <a:pt x="72888" y="102003"/>
                  </a:lnTo>
                  <a:lnTo>
                    <a:pt x="73852" y="101375"/>
                  </a:lnTo>
                  <a:lnTo>
                    <a:pt x="74787" y="100732"/>
                  </a:lnTo>
                  <a:lnTo>
                    <a:pt x="75706" y="100058"/>
                  </a:lnTo>
                  <a:lnTo>
                    <a:pt x="76609" y="99369"/>
                  </a:lnTo>
                  <a:lnTo>
                    <a:pt x="77498" y="98649"/>
                  </a:lnTo>
                  <a:lnTo>
                    <a:pt x="78355" y="97914"/>
                  </a:lnTo>
                  <a:lnTo>
                    <a:pt x="79213" y="97163"/>
                  </a:lnTo>
                  <a:lnTo>
                    <a:pt x="80040" y="96397"/>
                  </a:lnTo>
                  <a:lnTo>
                    <a:pt x="80852" y="95601"/>
                  </a:lnTo>
                  <a:lnTo>
                    <a:pt x="81648" y="94789"/>
                  </a:lnTo>
                  <a:lnTo>
                    <a:pt x="82429" y="93947"/>
                  </a:lnTo>
                  <a:lnTo>
                    <a:pt x="83180" y="93104"/>
                  </a:lnTo>
                  <a:lnTo>
                    <a:pt x="83915" y="92231"/>
                  </a:lnTo>
                  <a:lnTo>
                    <a:pt x="84635" y="91343"/>
                  </a:lnTo>
                  <a:lnTo>
                    <a:pt x="85324" y="90439"/>
                  </a:lnTo>
                  <a:lnTo>
                    <a:pt x="85998" y="89521"/>
                  </a:lnTo>
                  <a:lnTo>
                    <a:pt x="86641" y="88586"/>
                  </a:lnTo>
                  <a:lnTo>
                    <a:pt x="87269" y="87637"/>
                  </a:lnTo>
                  <a:lnTo>
                    <a:pt x="87866" y="86672"/>
                  </a:lnTo>
                  <a:lnTo>
                    <a:pt x="88448" y="85676"/>
                  </a:lnTo>
                  <a:lnTo>
                    <a:pt x="89015" y="84681"/>
                  </a:lnTo>
                  <a:lnTo>
                    <a:pt x="89551" y="83670"/>
                  </a:lnTo>
                  <a:lnTo>
                    <a:pt x="90057" y="82644"/>
                  </a:lnTo>
                  <a:lnTo>
                    <a:pt x="90547" y="81602"/>
                  </a:lnTo>
                  <a:lnTo>
                    <a:pt x="91006" y="80545"/>
                  </a:lnTo>
                  <a:lnTo>
                    <a:pt x="91450" y="79473"/>
                  </a:lnTo>
                  <a:lnTo>
                    <a:pt x="91864" y="78386"/>
                  </a:lnTo>
                  <a:lnTo>
                    <a:pt x="92247" y="77299"/>
                  </a:lnTo>
                  <a:lnTo>
                    <a:pt x="92599" y="76196"/>
                  </a:lnTo>
                  <a:lnTo>
                    <a:pt x="92936" y="75078"/>
                  </a:lnTo>
                  <a:lnTo>
                    <a:pt x="93242" y="73944"/>
                  </a:lnTo>
                  <a:lnTo>
                    <a:pt x="93518" y="72796"/>
                  </a:lnTo>
                  <a:lnTo>
                    <a:pt x="93763" y="71647"/>
                  </a:lnTo>
                  <a:lnTo>
                    <a:pt x="93993" y="70483"/>
                  </a:lnTo>
                  <a:lnTo>
                    <a:pt x="94192" y="69319"/>
                  </a:lnTo>
                  <a:lnTo>
                    <a:pt x="94345" y="68140"/>
                  </a:lnTo>
                  <a:lnTo>
                    <a:pt x="94483" y="66945"/>
                  </a:lnTo>
                  <a:lnTo>
                    <a:pt x="94590" y="65750"/>
                  </a:lnTo>
                  <a:lnTo>
                    <a:pt x="94667" y="64541"/>
                  </a:lnTo>
                  <a:lnTo>
                    <a:pt x="94712" y="63331"/>
                  </a:lnTo>
                  <a:lnTo>
                    <a:pt x="94728" y="62105"/>
                  </a:lnTo>
                  <a:lnTo>
                    <a:pt x="94728" y="61340"/>
                  </a:lnTo>
                  <a:lnTo>
                    <a:pt x="94712" y="60589"/>
                  </a:lnTo>
                  <a:lnTo>
                    <a:pt x="94682" y="59839"/>
                  </a:lnTo>
                  <a:lnTo>
                    <a:pt x="94636" y="59073"/>
                  </a:lnTo>
                  <a:lnTo>
                    <a:pt x="94575" y="58338"/>
                  </a:lnTo>
                  <a:lnTo>
                    <a:pt x="94513" y="57587"/>
                  </a:lnTo>
                  <a:lnTo>
                    <a:pt x="94437" y="56852"/>
                  </a:lnTo>
                  <a:lnTo>
                    <a:pt x="94360" y="56102"/>
                  </a:lnTo>
                  <a:lnTo>
                    <a:pt x="94253" y="55366"/>
                  </a:lnTo>
                  <a:lnTo>
                    <a:pt x="94146" y="54647"/>
                  </a:lnTo>
                  <a:lnTo>
                    <a:pt x="94023" y="53911"/>
                  </a:lnTo>
                  <a:lnTo>
                    <a:pt x="93885" y="53192"/>
                  </a:lnTo>
                  <a:lnTo>
                    <a:pt x="93748" y="52472"/>
                  </a:lnTo>
                  <a:lnTo>
                    <a:pt x="93594" y="51752"/>
                  </a:lnTo>
                  <a:lnTo>
                    <a:pt x="93426" y="51047"/>
                  </a:lnTo>
                  <a:lnTo>
                    <a:pt x="93257" y="50328"/>
                  </a:lnTo>
                  <a:lnTo>
                    <a:pt x="130168" y="30938"/>
                  </a:lnTo>
                  <a:lnTo>
                    <a:pt x="135881" y="42180"/>
                  </a:lnTo>
                  <a:lnTo>
                    <a:pt x="136096" y="42562"/>
                  </a:lnTo>
                  <a:lnTo>
                    <a:pt x="136203" y="42731"/>
                  </a:lnTo>
                  <a:lnTo>
                    <a:pt x="136310" y="42884"/>
                  </a:lnTo>
                  <a:lnTo>
                    <a:pt x="136433" y="43037"/>
                  </a:lnTo>
                  <a:lnTo>
                    <a:pt x="136555" y="43160"/>
                  </a:lnTo>
                  <a:lnTo>
                    <a:pt x="136662" y="43282"/>
                  </a:lnTo>
                  <a:lnTo>
                    <a:pt x="136785" y="43390"/>
                  </a:lnTo>
                  <a:lnTo>
                    <a:pt x="136907" y="43481"/>
                  </a:lnTo>
                  <a:lnTo>
                    <a:pt x="137030" y="43558"/>
                  </a:lnTo>
                  <a:lnTo>
                    <a:pt x="137152" y="43619"/>
                  </a:lnTo>
                  <a:lnTo>
                    <a:pt x="137275" y="43665"/>
                  </a:lnTo>
                  <a:lnTo>
                    <a:pt x="137397" y="43711"/>
                  </a:lnTo>
                  <a:lnTo>
                    <a:pt x="137520" y="43742"/>
                  </a:lnTo>
                  <a:lnTo>
                    <a:pt x="137642" y="43742"/>
                  </a:lnTo>
                  <a:lnTo>
                    <a:pt x="137765" y="43757"/>
                  </a:lnTo>
                  <a:lnTo>
                    <a:pt x="137888" y="43742"/>
                  </a:lnTo>
                  <a:lnTo>
                    <a:pt x="138010" y="43711"/>
                  </a:lnTo>
                  <a:lnTo>
                    <a:pt x="138133" y="43665"/>
                  </a:lnTo>
                  <a:lnTo>
                    <a:pt x="138240" y="43619"/>
                  </a:lnTo>
                  <a:lnTo>
                    <a:pt x="138362" y="43558"/>
                  </a:lnTo>
                  <a:lnTo>
                    <a:pt x="138470" y="43481"/>
                  </a:lnTo>
                  <a:lnTo>
                    <a:pt x="138592" y="43390"/>
                  </a:lnTo>
                  <a:lnTo>
                    <a:pt x="138699" y="43282"/>
                  </a:lnTo>
                  <a:lnTo>
                    <a:pt x="138806" y="43175"/>
                  </a:lnTo>
                  <a:lnTo>
                    <a:pt x="138914" y="43037"/>
                  </a:lnTo>
                  <a:lnTo>
                    <a:pt x="139021" y="42899"/>
                  </a:lnTo>
                  <a:lnTo>
                    <a:pt x="139113" y="42746"/>
                  </a:lnTo>
                  <a:lnTo>
                    <a:pt x="139205" y="42578"/>
                  </a:lnTo>
                  <a:lnTo>
                    <a:pt x="139312" y="42394"/>
                  </a:lnTo>
                  <a:lnTo>
                    <a:pt x="139480" y="41996"/>
                  </a:lnTo>
                  <a:lnTo>
                    <a:pt x="150753" y="12819"/>
                  </a:lnTo>
                  <a:lnTo>
                    <a:pt x="150829" y="12620"/>
                  </a:lnTo>
                  <a:lnTo>
                    <a:pt x="150906" y="12406"/>
                  </a:lnTo>
                  <a:lnTo>
                    <a:pt x="150952" y="12191"/>
                  </a:lnTo>
                  <a:lnTo>
                    <a:pt x="150998" y="11977"/>
                  </a:lnTo>
                  <a:lnTo>
                    <a:pt x="151013" y="11762"/>
                  </a:lnTo>
                  <a:lnTo>
                    <a:pt x="151044" y="11563"/>
                  </a:lnTo>
                  <a:lnTo>
                    <a:pt x="151044" y="11349"/>
                  </a:lnTo>
                  <a:lnTo>
                    <a:pt x="151044" y="11135"/>
                  </a:lnTo>
                  <a:lnTo>
                    <a:pt x="151028" y="10935"/>
                  </a:lnTo>
                  <a:lnTo>
                    <a:pt x="150998" y="10736"/>
                  </a:lnTo>
                  <a:lnTo>
                    <a:pt x="150967" y="10537"/>
                  </a:lnTo>
                  <a:lnTo>
                    <a:pt x="150921" y="10338"/>
                  </a:lnTo>
                  <a:lnTo>
                    <a:pt x="150860" y="10154"/>
                  </a:lnTo>
                  <a:lnTo>
                    <a:pt x="150783" y="9971"/>
                  </a:lnTo>
                  <a:lnTo>
                    <a:pt x="150707" y="9787"/>
                  </a:lnTo>
                  <a:lnTo>
                    <a:pt x="150630" y="9603"/>
                  </a:lnTo>
                  <a:lnTo>
                    <a:pt x="150523" y="9434"/>
                  </a:lnTo>
                  <a:lnTo>
                    <a:pt x="150431" y="9251"/>
                  </a:lnTo>
                  <a:lnTo>
                    <a:pt x="150309" y="9098"/>
                  </a:lnTo>
                  <a:lnTo>
                    <a:pt x="150186" y="8944"/>
                  </a:lnTo>
                  <a:lnTo>
                    <a:pt x="150048" y="8791"/>
                  </a:lnTo>
                  <a:lnTo>
                    <a:pt x="149910" y="8638"/>
                  </a:lnTo>
                  <a:lnTo>
                    <a:pt x="149757" y="8500"/>
                  </a:lnTo>
                  <a:lnTo>
                    <a:pt x="149604" y="8378"/>
                  </a:lnTo>
                  <a:lnTo>
                    <a:pt x="149436" y="8255"/>
                  </a:lnTo>
                  <a:lnTo>
                    <a:pt x="149267" y="8133"/>
                  </a:lnTo>
                  <a:lnTo>
                    <a:pt x="149083" y="8025"/>
                  </a:lnTo>
                  <a:lnTo>
                    <a:pt x="148900" y="7934"/>
                  </a:lnTo>
                  <a:lnTo>
                    <a:pt x="148700" y="7842"/>
                  </a:lnTo>
                  <a:lnTo>
                    <a:pt x="148501" y="7765"/>
                  </a:lnTo>
                  <a:lnTo>
                    <a:pt x="148287" y="7689"/>
                  </a:lnTo>
                  <a:lnTo>
                    <a:pt x="148073" y="7627"/>
                  </a:lnTo>
                  <a:lnTo>
                    <a:pt x="118253" y="138"/>
                  </a:lnTo>
                  <a:lnTo>
                    <a:pt x="117824" y="61"/>
                  </a:lnTo>
                  <a:lnTo>
                    <a:pt x="117625" y="31"/>
                  </a:lnTo>
                  <a:lnTo>
                    <a:pt x="117426" y="15"/>
                  </a:lnTo>
                  <a:lnTo>
                    <a:pt x="11724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8" name="Google Shape;248;p4"/>
            <p:cNvSpPr/>
            <p:nvPr/>
          </p:nvSpPr>
          <p:spPr>
            <a:xfrm>
              <a:off x="9982899" y="274495"/>
              <a:ext cx="322612" cy="210891"/>
            </a:xfrm>
            <a:custGeom>
              <a:avLst/>
              <a:gdLst/>
              <a:ahLst/>
              <a:cxnLst/>
              <a:rect l="l" t="t" r="r" b="b"/>
              <a:pathLst>
                <a:path w="150861" h="108865" extrusionOk="0">
                  <a:moveTo>
                    <a:pt x="103504" y="18946"/>
                  </a:moveTo>
                  <a:lnTo>
                    <a:pt x="104239" y="18961"/>
                  </a:lnTo>
                  <a:lnTo>
                    <a:pt x="104959" y="18977"/>
                  </a:lnTo>
                  <a:lnTo>
                    <a:pt x="105694" y="19023"/>
                  </a:lnTo>
                  <a:lnTo>
                    <a:pt x="106414" y="19099"/>
                  </a:lnTo>
                  <a:lnTo>
                    <a:pt x="107118" y="19176"/>
                  </a:lnTo>
                  <a:lnTo>
                    <a:pt x="107823" y="19268"/>
                  </a:lnTo>
                  <a:lnTo>
                    <a:pt x="108527" y="19390"/>
                  </a:lnTo>
                  <a:lnTo>
                    <a:pt x="109232" y="19528"/>
                  </a:lnTo>
                  <a:lnTo>
                    <a:pt x="109921" y="19666"/>
                  </a:lnTo>
                  <a:lnTo>
                    <a:pt x="110610" y="19834"/>
                  </a:lnTo>
                  <a:lnTo>
                    <a:pt x="111284" y="20018"/>
                  </a:lnTo>
                  <a:lnTo>
                    <a:pt x="111958" y="20217"/>
                  </a:lnTo>
                  <a:lnTo>
                    <a:pt x="112617" y="20432"/>
                  </a:lnTo>
                  <a:lnTo>
                    <a:pt x="113275" y="20677"/>
                  </a:lnTo>
                  <a:lnTo>
                    <a:pt x="113918" y="20922"/>
                  </a:lnTo>
                  <a:lnTo>
                    <a:pt x="114562" y="21182"/>
                  </a:lnTo>
                  <a:lnTo>
                    <a:pt x="115190" y="21458"/>
                  </a:lnTo>
                  <a:lnTo>
                    <a:pt x="115818" y="21749"/>
                  </a:lnTo>
                  <a:lnTo>
                    <a:pt x="116446" y="22055"/>
                  </a:lnTo>
                  <a:lnTo>
                    <a:pt x="117043" y="22377"/>
                  </a:lnTo>
                  <a:lnTo>
                    <a:pt x="117640" y="22714"/>
                  </a:lnTo>
                  <a:lnTo>
                    <a:pt x="118237" y="23066"/>
                  </a:lnTo>
                  <a:lnTo>
                    <a:pt x="118819" y="23418"/>
                  </a:lnTo>
                  <a:lnTo>
                    <a:pt x="119386" y="23801"/>
                  </a:lnTo>
                  <a:lnTo>
                    <a:pt x="119953" y="24184"/>
                  </a:lnTo>
                  <a:lnTo>
                    <a:pt x="120504" y="24597"/>
                  </a:lnTo>
                  <a:lnTo>
                    <a:pt x="121040" y="25011"/>
                  </a:lnTo>
                  <a:lnTo>
                    <a:pt x="121576" y="25440"/>
                  </a:lnTo>
                  <a:lnTo>
                    <a:pt x="122097" y="25869"/>
                  </a:lnTo>
                  <a:lnTo>
                    <a:pt x="122602" y="26328"/>
                  </a:lnTo>
                  <a:lnTo>
                    <a:pt x="123108" y="26788"/>
                  </a:lnTo>
                  <a:lnTo>
                    <a:pt x="123598" y="27262"/>
                  </a:lnTo>
                  <a:lnTo>
                    <a:pt x="124073" y="27753"/>
                  </a:lnTo>
                  <a:lnTo>
                    <a:pt x="124532" y="28258"/>
                  </a:lnTo>
                  <a:lnTo>
                    <a:pt x="124992" y="28763"/>
                  </a:lnTo>
                  <a:lnTo>
                    <a:pt x="125436" y="29284"/>
                  </a:lnTo>
                  <a:lnTo>
                    <a:pt x="125865" y="29820"/>
                  </a:lnTo>
                  <a:lnTo>
                    <a:pt x="126278" y="30356"/>
                  </a:lnTo>
                  <a:lnTo>
                    <a:pt x="126676" y="30908"/>
                  </a:lnTo>
                  <a:lnTo>
                    <a:pt x="127059" y="31474"/>
                  </a:lnTo>
                  <a:lnTo>
                    <a:pt x="127442" y="32041"/>
                  </a:lnTo>
                  <a:lnTo>
                    <a:pt x="127810" y="32623"/>
                  </a:lnTo>
                  <a:lnTo>
                    <a:pt x="128162" y="33220"/>
                  </a:lnTo>
                  <a:lnTo>
                    <a:pt x="128484" y="33818"/>
                  </a:lnTo>
                  <a:lnTo>
                    <a:pt x="128805" y="34430"/>
                  </a:lnTo>
                  <a:lnTo>
                    <a:pt x="129112" y="35043"/>
                  </a:lnTo>
                  <a:lnTo>
                    <a:pt x="129403" y="35671"/>
                  </a:lnTo>
                  <a:lnTo>
                    <a:pt x="129694" y="36299"/>
                  </a:lnTo>
                  <a:lnTo>
                    <a:pt x="129954" y="36942"/>
                  </a:lnTo>
                  <a:lnTo>
                    <a:pt x="130199" y="37585"/>
                  </a:lnTo>
                  <a:lnTo>
                    <a:pt x="130429" y="38244"/>
                  </a:lnTo>
                  <a:lnTo>
                    <a:pt x="130643" y="38918"/>
                  </a:lnTo>
                  <a:lnTo>
                    <a:pt x="130842" y="39576"/>
                  </a:lnTo>
                  <a:lnTo>
                    <a:pt x="131026" y="40265"/>
                  </a:lnTo>
                  <a:lnTo>
                    <a:pt x="131195" y="40939"/>
                  </a:lnTo>
                  <a:lnTo>
                    <a:pt x="131348" y="41644"/>
                  </a:lnTo>
                  <a:lnTo>
                    <a:pt x="131470" y="42333"/>
                  </a:lnTo>
                  <a:lnTo>
                    <a:pt x="131593" y="43038"/>
                  </a:lnTo>
                  <a:lnTo>
                    <a:pt x="131685" y="43742"/>
                  </a:lnTo>
                  <a:lnTo>
                    <a:pt x="131777" y="44462"/>
                  </a:lnTo>
                  <a:lnTo>
                    <a:pt x="131838" y="45182"/>
                  </a:lnTo>
                  <a:lnTo>
                    <a:pt x="131884" y="45902"/>
                  </a:lnTo>
                  <a:lnTo>
                    <a:pt x="131914" y="46637"/>
                  </a:lnTo>
                  <a:lnTo>
                    <a:pt x="131914" y="47357"/>
                  </a:lnTo>
                  <a:lnTo>
                    <a:pt x="131914" y="48092"/>
                  </a:lnTo>
                  <a:lnTo>
                    <a:pt x="131884" y="48827"/>
                  </a:lnTo>
                  <a:lnTo>
                    <a:pt x="131838" y="49547"/>
                  </a:lnTo>
                  <a:lnTo>
                    <a:pt x="131777" y="50267"/>
                  </a:lnTo>
                  <a:lnTo>
                    <a:pt x="131685" y="50986"/>
                  </a:lnTo>
                  <a:lnTo>
                    <a:pt x="131593" y="51691"/>
                  </a:lnTo>
                  <a:lnTo>
                    <a:pt x="131470" y="52396"/>
                  </a:lnTo>
                  <a:lnTo>
                    <a:pt x="131348" y="53085"/>
                  </a:lnTo>
                  <a:lnTo>
                    <a:pt x="131195" y="53774"/>
                  </a:lnTo>
                  <a:lnTo>
                    <a:pt x="131026" y="54463"/>
                  </a:lnTo>
                  <a:lnTo>
                    <a:pt x="130842" y="55137"/>
                  </a:lnTo>
                  <a:lnTo>
                    <a:pt x="130643" y="55811"/>
                  </a:lnTo>
                  <a:lnTo>
                    <a:pt x="130429" y="56485"/>
                  </a:lnTo>
                  <a:lnTo>
                    <a:pt x="130199" y="57128"/>
                  </a:lnTo>
                  <a:lnTo>
                    <a:pt x="129954" y="57787"/>
                  </a:lnTo>
                  <a:lnTo>
                    <a:pt x="129694" y="58430"/>
                  </a:lnTo>
                  <a:lnTo>
                    <a:pt x="129403" y="59058"/>
                  </a:lnTo>
                  <a:lnTo>
                    <a:pt x="129112" y="59686"/>
                  </a:lnTo>
                  <a:lnTo>
                    <a:pt x="128805" y="60298"/>
                  </a:lnTo>
                  <a:lnTo>
                    <a:pt x="128484" y="60911"/>
                  </a:lnTo>
                  <a:lnTo>
                    <a:pt x="128162" y="61508"/>
                  </a:lnTo>
                  <a:lnTo>
                    <a:pt x="127810" y="62106"/>
                  </a:lnTo>
                  <a:lnTo>
                    <a:pt x="127442" y="62688"/>
                  </a:lnTo>
                  <a:lnTo>
                    <a:pt x="127059" y="63254"/>
                  </a:lnTo>
                  <a:lnTo>
                    <a:pt x="126676" y="63821"/>
                  </a:lnTo>
                  <a:lnTo>
                    <a:pt x="126278" y="64372"/>
                  </a:lnTo>
                  <a:lnTo>
                    <a:pt x="125865" y="64909"/>
                  </a:lnTo>
                  <a:lnTo>
                    <a:pt x="125436" y="65445"/>
                  </a:lnTo>
                  <a:lnTo>
                    <a:pt x="124992" y="65965"/>
                  </a:lnTo>
                  <a:lnTo>
                    <a:pt x="124532" y="66471"/>
                  </a:lnTo>
                  <a:lnTo>
                    <a:pt x="124073" y="66976"/>
                  </a:lnTo>
                  <a:lnTo>
                    <a:pt x="123598" y="67451"/>
                  </a:lnTo>
                  <a:lnTo>
                    <a:pt x="123108" y="67941"/>
                  </a:lnTo>
                  <a:lnTo>
                    <a:pt x="122602" y="68400"/>
                  </a:lnTo>
                  <a:lnTo>
                    <a:pt x="122097" y="68845"/>
                  </a:lnTo>
                  <a:lnTo>
                    <a:pt x="121576" y="69289"/>
                  </a:lnTo>
                  <a:lnTo>
                    <a:pt x="121040" y="69718"/>
                  </a:lnTo>
                  <a:lnTo>
                    <a:pt x="120504" y="70131"/>
                  </a:lnTo>
                  <a:lnTo>
                    <a:pt x="119953" y="70545"/>
                  </a:lnTo>
                  <a:lnTo>
                    <a:pt x="119386" y="70928"/>
                  </a:lnTo>
                  <a:lnTo>
                    <a:pt x="118819" y="71310"/>
                  </a:lnTo>
                  <a:lnTo>
                    <a:pt x="118237" y="71663"/>
                  </a:lnTo>
                  <a:lnTo>
                    <a:pt x="117640" y="72015"/>
                  </a:lnTo>
                  <a:lnTo>
                    <a:pt x="117043" y="72352"/>
                  </a:lnTo>
                  <a:lnTo>
                    <a:pt x="116446" y="72674"/>
                  </a:lnTo>
                  <a:lnTo>
                    <a:pt x="115818" y="72980"/>
                  </a:lnTo>
                  <a:lnTo>
                    <a:pt x="115190" y="73271"/>
                  </a:lnTo>
                  <a:lnTo>
                    <a:pt x="114562" y="73547"/>
                  </a:lnTo>
                  <a:lnTo>
                    <a:pt x="113918" y="73807"/>
                  </a:lnTo>
                  <a:lnTo>
                    <a:pt x="113275" y="74052"/>
                  </a:lnTo>
                  <a:lnTo>
                    <a:pt x="112617" y="74282"/>
                  </a:lnTo>
                  <a:lnTo>
                    <a:pt x="111958" y="74511"/>
                  </a:lnTo>
                  <a:lnTo>
                    <a:pt x="111284" y="74711"/>
                  </a:lnTo>
                  <a:lnTo>
                    <a:pt x="110610" y="74894"/>
                  </a:lnTo>
                  <a:lnTo>
                    <a:pt x="109921" y="75048"/>
                  </a:lnTo>
                  <a:lnTo>
                    <a:pt x="109232" y="75201"/>
                  </a:lnTo>
                  <a:lnTo>
                    <a:pt x="108527" y="75339"/>
                  </a:lnTo>
                  <a:lnTo>
                    <a:pt x="107823" y="75461"/>
                  </a:lnTo>
                  <a:lnTo>
                    <a:pt x="107118" y="75553"/>
                  </a:lnTo>
                  <a:lnTo>
                    <a:pt x="106414" y="75630"/>
                  </a:lnTo>
                  <a:lnTo>
                    <a:pt x="105694" y="75706"/>
                  </a:lnTo>
                  <a:lnTo>
                    <a:pt x="104959" y="75752"/>
                  </a:lnTo>
                  <a:lnTo>
                    <a:pt x="104239" y="75767"/>
                  </a:lnTo>
                  <a:lnTo>
                    <a:pt x="103504" y="75783"/>
                  </a:lnTo>
                  <a:lnTo>
                    <a:pt x="102769" y="75767"/>
                  </a:lnTo>
                  <a:lnTo>
                    <a:pt x="102033" y="75752"/>
                  </a:lnTo>
                  <a:lnTo>
                    <a:pt x="101314" y="75706"/>
                  </a:lnTo>
                  <a:lnTo>
                    <a:pt x="100594" y="75630"/>
                  </a:lnTo>
                  <a:lnTo>
                    <a:pt x="99889" y="75553"/>
                  </a:lnTo>
                  <a:lnTo>
                    <a:pt x="99169" y="75461"/>
                  </a:lnTo>
                  <a:lnTo>
                    <a:pt x="98465" y="75339"/>
                  </a:lnTo>
                  <a:lnTo>
                    <a:pt x="97776" y="75201"/>
                  </a:lnTo>
                  <a:lnTo>
                    <a:pt x="97086" y="75048"/>
                  </a:lnTo>
                  <a:lnTo>
                    <a:pt x="96397" y="74894"/>
                  </a:lnTo>
                  <a:lnTo>
                    <a:pt x="95723" y="74711"/>
                  </a:lnTo>
                  <a:lnTo>
                    <a:pt x="95049" y="74511"/>
                  </a:lnTo>
                  <a:lnTo>
                    <a:pt x="94391" y="74282"/>
                  </a:lnTo>
                  <a:lnTo>
                    <a:pt x="93732" y="74052"/>
                  </a:lnTo>
                  <a:lnTo>
                    <a:pt x="93089" y="73807"/>
                  </a:lnTo>
                  <a:lnTo>
                    <a:pt x="92446" y="73547"/>
                  </a:lnTo>
                  <a:lnTo>
                    <a:pt x="91803" y="73271"/>
                  </a:lnTo>
                  <a:lnTo>
                    <a:pt x="91175" y="72980"/>
                  </a:lnTo>
                  <a:lnTo>
                    <a:pt x="90562" y="72674"/>
                  </a:lnTo>
                  <a:lnTo>
                    <a:pt x="89949" y="72352"/>
                  </a:lnTo>
                  <a:lnTo>
                    <a:pt x="89352" y="72015"/>
                  </a:lnTo>
                  <a:lnTo>
                    <a:pt x="88770" y="71663"/>
                  </a:lnTo>
                  <a:lnTo>
                    <a:pt x="88188" y="71310"/>
                  </a:lnTo>
                  <a:lnTo>
                    <a:pt x="87606" y="70928"/>
                  </a:lnTo>
                  <a:lnTo>
                    <a:pt x="87055" y="70545"/>
                  </a:lnTo>
                  <a:lnTo>
                    <a:pt x="86503" y="70131"/>
                  </a:lnTo>
                  <a:lnTo>
                    <a:pt x="85952" y="69718"/>
                  </a:lnTo>
                  <a:lnTo>
                    <a:pt x="85431" y="69289"/>
                  </a:lnTo>
                  <a:lnTo>
                    <a:pt x="84910" y="68845"/>
                  </a:lnTo>
                  <a:lnTo>
                    <a:pt x="84390" y="68400"/>
                  </a:lnTo>
                  <a:lnTo>
                    <a:pt x="83900" y="67941"/>
                  </a:lnTo>
                  <a:lnTo>
                    <a:pt x="83410" y="67451"/>
                  </a:lnTo>
                  <a:lnTo>
                    <a:pt x="82935" y="66976"/>
                  </a:lnTo>
                  <a:lnTo>
                    <a:pt x="82460" y="66471"/>
                  </a:lnTo>
                  <a:lnTo>
                    <a:pt x="82016" y="65965"/>
                  </a:lnTo>
                  <a:lnTo>
                    <a:pt x="81572" y="65445"/>
                  </a:lnTo>
                  <a:lnTo>
                    <a:pt x="81143" y="64909"/>
                  </a:lnTo>
                  <a:lnTo>
                    <a:pt x="80729" y="64372"/>
                  </a:lnTo>
                  <a:lnTo>
                    <a:pt x="80331" y="63821"/>
                  </a:lnTo>
                  <a:lnTo>
                    <a:pt x="79933" y="63254"/>
                  </a:lnTo>
                  <a:lnTo>
                    <a:pt x="79565" y="62688"/>
                  </a:lnTo>
                  <a:lnTo>
                    <a:pt x="79198" y="62106"/>
                  </a:lnTo>
                  <a:lnTo>
                    <a:pt x="78845" y="61508"/>
                  </a:lnTo>
                  <a:lnTo>
                    <a:pt x="78508" y="60911"/>
                  </a:lnTo>
                  <a:lnTo>
                    <a:pt x="78187" y="60298"/>
                  </a:lnTo>
                  <a:lnTo>
                    <a:pt x="77881" y="59686"/>
                  </a:lnTo>
                  <a:lnTo>
                    <a:pt x="77590" y="59058"/>
                  </a:lnTo>
                  <a:lnTo>
                    <a:pt x="77314" y="58430"/>
                  </a:lnTo>
                  <a:lnTo>
                    <a:pt x="77053" y="57787"/>
                  </a:lnTo>
                  <a:lnTo>
                    <a:pt x="76808" y="57128"/>
                  </a:lnTo>
                  <a:lnTo>
                    <a:pt x="76579" y="56485"/>
                  </a:lnTo>
                  <a:lnTo>
                    <a:pt x="76364" y="55811"/>
                  </a:lnTo>
                  <a:lnTo>
                    <a:pt x="76165" y="55137"/>
                  </a:lnTo>
                  <a:lnTo>
                    <a:pt x="75981" y="54463"/>
                  </a:lnTo>
                  <a:lnTo>
                    <a:pt x="75813" y="53774"/>
                  </a:lnTo>
                  <a:lnTo>
                    <a:pt x="75660" y="53085"/>
                  </a:lnTo>
                  <a:lnTo>
                    <a:pt x="75522" y="52396"/>
                  </a:lnTo>
                  <a:lnTo>
                    <a:pt x="75415" y="51691"/>
                  </a:lnTo>
                  <a:lnTo>
                    <a:pt x="75307" y="50986"/>
                  </a:lnTo>
                  <a:lnTo>
                    <a:pt x="75231" y="50267"/>
                  </a:lnTo>
                  <a:lnTo>
                    <a:pt x="75170" y="49547"/>
                  </a:lnTo>
                  <a:lnTo>
                    <a:pt x="75124" y="48827"/>
                  </a:lnTo>
                  <a:lnTo>
                    <a:pt x="75093" y="48092"/>
                  </a:lnTo>
                  <a:lnTo>
                    <a:pt x="75078" y="47357"/>
                  </a:lnTo>
                  <a:lnTo>
                    <a:pt x="75093" y="46637"/>
                  </a:lnTo>
                  <a:lnTo>
                    <a:pt x="75124" y="45902"/>
                  </a:lnTo>
                  <a:lnTo>
                    <a:pt x="75170" y="45182"/>
                  </a:lnTo>
                  <a:lnTo>
                    <a:pt x="75231" y="44462"/>
                  </a:lnTo>
                  <a:lnTo>
                    <a:pt x="75307" y="43742"/>
                  </a:lnTo>
                  <a:lnTo>
                    <a:pt x="75415" y="43038"/>
                  </a:lnTo>
                  <a:lnTo>
                    <a:pt x="75522" y="42333"/>
                  </a:lnTo>
                  <a:lnTo>
                    <a:pt x="75660" y="41644"/>
                  </a:lnTo>
                  <a:lnTo>
                    <a:pt x="75813" y="40939"/>
                  </a:lnTo>
                  <a:lnTo>
                    <a:pt x="75981" y="40265"/>
                  </a:lnTo>
                  <a:lnTo>
                    <a:pt x="76165" y="39576"/>
                  </a:lnTo>
                  <a:lnTo>
                    <a:pt x="76364" y="38918"/>
                  </a:lnTo>
                  <a:lnTo>
                    <a:pt x="76579" y="38244"/>
                  </a:lnTo>
                  <a:lnTo>
                    <a:pt x="76808" y="37585"/>
                  </a:lnTo>
                  <a:lnTo>
                    <a:pt x="77053" y="36942"/>
                  </a:lnTo>
                  <a:lnTo>
                    <a:pt x="77314" y="36299"/>
                  </a:lnTo>
                  <a:lnTo>
                    <a:pt x="77590" y="35671"/>
                  </a:lnTo>
                  <a:lnTo>
                    <a:pt x="77881" y="35043"/>
                  </a:lnTo>
                  <a:lnTo>
                    <a:pt x="78187" y="34430"/>
                  </a:lnTo>
                  <a:lnTo>
                    <a:pt x="78508" y="33818"/>
                  </a:lnTo>
                  <a:lnTo>
                    <a:pt x="78845" y="33220"/>
                  </a:lnTo>
                  <a:lnTo>
                    <a:pt x="79198" y="32623"/>
                  </a:lnTo>
                  <a:lnTo>
                    <a:pt x="79565" y="32041"/>
                  </a:lnTo>
                  <a:lnTo>
                    <a:pt x="79933" y="31474"/>
                  </a:lnTo>
                  <a:lnTo>
                    <a:pt x="80331" y="30908"/>
                  </a:lnTo>
                  <a:lnTo>
                    <a:pt x="80729" y="30356"/>
                  </a:lnTo>
                  <a:lnTo>
                    <a:pt x="81143" y="29820"/>
                  </a:lnTo>
                  <a:lnTo>
                    <a:pt x="81572" y="29284"/>
                  </a:lnTo>
                  <a:lnTo>
                    <a:pt x="82016" y="28763"/>
                  </a:lnTo>
                  <a:lnTo>
                    <a:pt x="82460" y="28258"/>
                  </a:lnTo>
                  <a:lnTo>
                    <a:pt x="82935" y="27753"/>
                  </a:lnTo>
                  <a:lnTo>
                    <a:pt x="83410" y="27262"/>
                  </a:lnTo>
                  <a:lnTo>
                    <a:pt x="83900" y="26788"/>
                  </a:lnTo>
                  <a:lnTo>
                    <a:pt x="84390" y="26328"/>
                  </a:lnTo>
                  <a:lnTo>
                    <a:pt x="84910" y="25869"/>
                  </a:lnTo>
                  <a:lnTo>
                    <a:pt x="85431" y="25440"/>
                  </a:lnTo>
                  <a:lnTo>
                    <a:pt x="85952" y="25011"/>
                  </a:lnTo>
                  <a:lnTo>
                    <a:pt x="86503" y="24597"/>
                  </a:lnTo>
                  <a:lnTo>
                    <a:pt x="87055" y="24184"/>
                  </a:lnTo>
                  <a:lnTo>
                    <a:pt x="87606" y="23801"/>
                  </a:lnTo>
                  <a:lnTo>
                    <a:pt x="88188" y="23418"/>
                  </a:lnTo>
                  <a:lnTo>
                    <a:pt x="88770" y="23066"/>
                  </a:lnTo>
                  <a:lnTo>
                    <a:pt x="89352" y="22714"/>
                  </a:lnTo>
                  <a:lnTo>
                    <a:pt x="89949" y="22377"/>
                  </a:lnTo>
                  <a:lnTo>
                    <a:pt x="90562" y="22055"/>
                  </a:lnTo>
                  <a:lnTo>
                    <a:pt x="91175" y="21749"/>
                  </a:lnTo>
                  <a:lnTo>
                    <a:pt x="91803" y="21458"/>
                  </a:lnTo>
                  <a:lnTo>
                    <a:pt x="92446" y="21182"/>
                  </a:lnTo>
                  <a:lnTo>
                    <a:pt x="93089" y="20922"/>
                  </a:lnTo>
                  <a:lnTo>
                    <a:pt x="93732" y="20677"/>
                  </a:lnTo>
                  <a:lnTo>
                    <a:pt x="94391" y="20432"/>
                  </a:lnTo>
                  <a:lnTo>
                    <a:pt x="95049" y="20217"/>
                  </a:lnTo>
                  <a:lnTo>
                    <a:pt x="95723" y="20018"/>
                  </a:lnTo>
                  <a:lnTo>
                    <a:pt x="96397" y="19834"/>
                  </a:lnTo>
                  <a:lnTo>
                    <a:pt x="97086" y="19666"/>
                  </a:lnTo>
                  <a:lnTo>
                    <a:pt x="97776" y="19528"/>
                  </a:lnTo>
                  <a:lnTo>
                    <a:pt x="98465" y="19390"/>
                  </a:lnTo>
                  <a:lnTo>
                    <a:pt x="99169" y="19268"/>
                  </a:lnTo>
                  <a:lnTo>
                    <a:pt x="99889" y="19176"/>
                  </a:lnTo>
                  <a:lnTo>
                    <a:pt x="100594" y="19099"/>
                  </a:lnTo>
                  <a:lnTo>
                    <a:pt x="101314" y="19023"/>
                  </a:lnTo>
                  <a:lnTo>
                    <a:pt x="102033" y="18977"/>
                  </a:lnTo>
                  <a:lnTo>
                    <a:pt x="102769" y="18961"/>
                  </a:lnTo>
                  <a:lnTo>
                    <a:pt x="103504" y="18946"/>
                  </a:lnTo>
                  <a:close/>
                  <a:moveTo>
                    <a:pt x="103504" y="0"/>
                  </a:moveTo>
                  <a:lnTo>
                    <a:pt x="102279" y="16"/>
                  </a:lnTo>
                  <a:lnTo>
                    <a:pt x="101069" y="62"/>
                  </a:lnTo>
                  <a:lnTo>
                    <a:pt x="99859" y="138"/>
                  </a:lnTo>
                  <a:lnTo>
                    <a:pt x="98664" y="245"/>
                  </a:lnTo>
                  <a:lnTo>
                    <a:pt x="97469" y="383"/>
                  </a:lnTo>
                  <a:lnTo>
                    <a:pt x="96290" y="552"/>
                  </a:lnTo>
                  <a:lnTo>
                    <a:pt x="95111" y="736"/>
                  </a:lnTo>
                  <a:lnTo>
                    <a:pt x="93962" y="965"/>
                  </a:lnTo>
                  <a:lnTo>
                    <a:pt x="92798" y="1210"/>
                  </a:lnTo>
                  <a:lnTo>
                    <a:pt x="91665" y="1486"/>
                  </a:lnTo>
                  <a:lnTo>
                    <a:pt x="90531" y="1792"/>
                  </a:lnTo>
                  <a:lnTo>
                    <a:pt x="89413" y="2129"/>
                  </a:lnTo>
                  <a:lnTo>
                    <a:pt x="88311" y="2482"/>
                  </a:lnTo>
                  <a:lnTo>
                    <a:pt x="87223" y="2880"/>
                  </a:lnTo>
                  <a:lnTo>
                    <a:pt x="86136" y="3278"/>
                  </a:lnTo>
                  <a:lnTo>
                    <a:pt x="85064" y="3722"/>
                  </a:lnTo>
                  <a:lnTo>
                    <a:pt x="84007" y="4182"/>
                  </a:lnTo>
                  <a:lnTo>
                    <a:pt x="82965" y="4672"/>
                  </a:lnTo>
                  <a:lnTo>
                    <a:pt x="81939" y="5177"/>
                  </a:lnTo>
                  <a:lnTo>
                    <a:pt x="80928" y="5713"/>
                  </a:lnTo>
                  <a:lnTo>
                    <a:pt x="79933" y="6280"/>
                  </a:lnTo>
                  <a:lnTo>
                    <a:pt x="78937" y="6862"/>
                  </a:lnTo>
                  <a:lnTo>
                    <a:pt x="77972" y="7459"/>
                  </a:lnTo>
                  <a:lnTo>
                    <a:pt x="77023" y="8087"/>
                  </a:lnTo>
                  <a:lnTo>
                    <a:pt x="76089" y="8746"/>
                  </a:lnTo>
                  <a:lnTo>
                    <a:pt x="75170" y="9404"/>
                  </a:lnTo>
                  <a:lnTo>
                    <a:pt x="74266" y="10109"/>
                  </a:lnTo>
                  <a:lnTo>
                    <a:pt x="73378" y="10813"/>
                  </a:lnTo>
                  <a:lnTo>
                    <a:pt x="72505" y="11548"/>
                  </a:lnTo>
                  <a:lnTo>
                    <a:pt x="71662" y="12299"/>
                  </a:lnTo>
                  <a:lnTo>
                    <a:pt x="70820" y="13080"/>
                  </a:lnTo>
                  <a:lnTo>
                    <a:pt x="70008" y="13876"/>
                  </a:lnTo>
                  <a:lnTo>
                    <a:pt x="69212" y="14688"/>
                  </a:lnTo>
                  <a:lnTo>
                    <a:pt x="68446" y="15515"/>
                  </a:lnTo>
                  <a:lnTo>
                    <a:pt x="67696" y="16373"/>
                  </a:lnTo>
                  <a:lnTo>
                    <a:pt x="66960" y="17231"/>
                  </a:lnTo>
                  <a:lnTo>
                    <a:pt x="66241" y="18119"/>
                  </a:lnTo>
                  <a:lnTo>
                    <a:pt x="65551" y="19023"/>
                  </a:lnTo>
                  <a:lnTo>
                    <a:pt x="64877" y="19941"/>
                  </a:lnTo>
                  <a:lnTo>
                    <a:pt x="64234" y="20876"/>
                  </a:lnTo>
                  <a:lnTo>
                    <a:pt x="63606" y="21841"/>
                  </a:lnTo>
                  <a:lnTo>
                    <a:pt x="62994" y="22806"/>
                  </a:lnTo>
                  <a:lnTo>
                    <a:pt x="62412" y="23786"/>
                  </a:lnTo>
                  <a:lnTo>
                    <a:pt x="61860" y="24781"/>
                  </a:lnTo>
                  <a:lnTo>
                    <a:pt x="61324" y="25807"/>
                  </a:lnTo>
                  <a:lnTo>
                    <a:pt x="60804" y="26834"/>
                  </a:lnTo>
                  <a:lnTo>
                    <a:pt x="60329" y="27875"/>
                  </a:lnTo>
                  <a:lnTo>
                    <a:pt x="59854" y="28932"/>
                  </a:lnTo>
                  <a:lnTo>
                    <a:pt x="59425" y="30004"/>
                  </a:lnTo>
                  <a:lnTo>
                    <a:pt x="59012" y="31076"/>
                  </a:lnTo>
                  <a:lnTo>
                    <a:pt x="58629" y="32179"/>
                  </a:lnTo>
                  <a:lnTo>
                    <a:pt x="58261" y="33281"/>
                  </a:lnTo>
                  <a:lnTo>
                    <a:pt x="57939" y="34400"/>
                  </a:lnTo>
                  <a:lnTo>
                    <a:pt x="57633" y="35533"/>
                  </a:lnTo>
                  <a:lnTo>
                    <a:pt x="57357" y="36666"/>
                  </a:lnTo>
                  <a:lnTo>
                    <a:pt x="57097" y="37815"/>
                  </a:lnTo>
                  <a:lnTo>
                    <a:pt x="56883" y="38979"/>
                  </a:lnTo>
                  <a:lnTo>
                    <a:pt x="56684" y="40158"/>
                  </a:lnTo>
                  <a:lnTo>
                    <a:pt x="56515" y="41338"/>
                  </a:lnTo>
                  <a:lnTo>
                    <a:pt x="56377" y="42517"/>
                  </a:lnTo>
                  <a:lnTo>
                    <a:pt x="56270" y="43727"/>
                  </a:lnTo>
                  <a:lnTo>
                    <a:pt x="56193" y="44921"/>
                  </a:lnTo>
                  <a:lnTo>
                    <a:pt x="56148" y="46147"/>
                  </a:lnTo>
                  <a:lnTo>
                    <a:pt x="56132" y="47357"/>
                  </a:lnTo>
                  <a:lnTo>
                    <a:pt x="56148" y="48122"/>
                  </a:lnTo>
                  <a:lnTo>
                    <a:pt x="56163" y="48873"/>
                  </a:lnTo>
                  <a:lnTo>
                    <a:pt x="56193" y="49608"/>
                  </a:lnTo>
                  <a:lnTo>
                    <a:pt x="56239" y="50359"/>
                  </a:lnTo>
                  <a:lnTo>
                    <a:pt x="56285" y="51094"/>
                  </a:lnTo>
                  <a:lnTo>
                    <a:pt x="56347" y="51844"/>
                  </a:lnTo>
                  <a:lnTo>
                    <a:pt x="56423" y="52579"/>
                  </a:lnTo>
                  <a:lnTo>
                    <a:pt x="56515" y="53299"/>
                  </a:lnTo>
                  <a:lnTo>
                    <a:pt x="56607" y="54034"/>
                  </a:lnTo>
                  <a:lnTo>
                    <a:pt x="56714" y="54754"/>
                  </a:lnTo>
                  <a:lnTo>
                    <a:pt x="56837" y="55474"/>
                  </a:lnTo>
                  <a:lnTo>
                    <a:pt x="56959" y="56194"/>
                  </a:lnTo>
                  <a:lnTo>
                    <a:pt x="57097" y="56914"/>
                  </a:lnTo>
                  <a:lnTo>
                    <a:pt x="57250" y="57618"/>
                  </a:lnTo>
                  <a:lnTo>
                    <a:pt x="57419" y="58323"/>
                  </a:lnTo>
                  <a:lnTo>
                    <a:pt x="57587" y="59027"/>
                  </a:lnTo>
                  <a:lnTo>
                    <a:pt x="36298" y="69855"/>
                  </a:lnTo>
                  <a:lnTo>
                    <a:pt x="30815" y="58706"/>
                  </a:lnTo>
                  <a:lnTo>
                    <a:pt x="30708" y="58507"/>
                  </a:lnTo>
                  <a:lnTo>
                    <a:pt x="30601" y="58307"/>
                  </a:lnTo>
                  <a:lnTo>
                    <a:pt x="30478" y="58124"/>
                  </a:lnTo>
                  <a:lnTo>
                    <a:pt x="30341" y="57940"/>
                  </a:lnTo>
                  <a:lnTo>
                    <a:pt x="30203" y="57771"/>
                  </a:lnTo>
                  <a:lnTo>
                    <a:pt x="30065" y="57618"/>
                  </a:lnTo>
                  <a:lnTo>
                    <a:pt x="29912" y="57465"/>
                  </a:lnTo>
                  <a:lnTo>
                    <a:pt x="29743" y="57312"/>
                  </a:lnTo>
                  <a:lnTo>
                    <a:pt x="29575" y="57189"/>
                  </a:lnTo>
                  <a:lnTo>
                    <a:pt x="29406" y="57052"/>
                  </a:lnTo>
                  <a:lnTo>
                    <a:pt x="29238" y="56944"/>
                  </a:lnTo>
                  <a:lnTo>
                    <a:pt x="29054" y="56837"/>
                  </a:lnTo>
                  <a:lnTo>
                    <a:pt x="28870" y="56730"/>
                  </a:lnTo>
                  <a:lnTo>
                    <a:pt x="28671" y="56638"/>
                  </a:lnTo>
                  <a:lnTo>
                    <a:pt x="28487" y="56561"/>
                  </a:lnTo>
                  <a:lnTo>
                    <a:pt x="28288" y="56485"/>
                  </a:lnTo>
                  <a:lnTo>
                    <a:pt x="28089" y="56424"/>
                  </a:lnTo>
                  <a:lnTo>
                    <a:pt x="27875" y="56378"/>
                  </a:lnTo>
                  <a:lnTo>
                    <a:pt x="27676" y="56332"/>
                  </a:lnTo>
                  <a:lnTo>
                    <a:pt x="27461" y="56301"/>
                  </a:lnTo>
                  <a:lnTo>
                    <a:pt x="27247" y="56286"/>
                  </a:lnTo>
                  <a:lnTo>
                    <a:pt x="27032" y="56270"/>
                  </a:lnTo>
                  <a:lnTo>
                    <a:pt x="26619" y="56270"/>
                  </a:lnTo>
                  <a:lnTo>
                    <a:pt x="26404" y="56301"/>
                  </a:lnTo>
                  <a:lnTo>
                    <a:pt x="26190" y="56332"/>
                  </a:lnTo>
                  <a:lnTo>
                    <a:pt x="25976" y="56362"/>
                  </a:lnTo>
                  <a:lnTo>
                    <a:pt x="25761" y="56424"/>
                  </a:lnTo>
                  <a:lnTo>
                    <a:pt x="25547" y="56485"/>
                  </a:lnTo>
                  <a:lnTo>
                    <a:pt x="25348" y="56561"/>
                  </a:lnTo>
                  <a:lnTo>
                    <a:pt x="25133" y="56638"/>
                  </a:lnTo>
                  <a:lnTo>
                    <a:pt x="24934" y="56745"/>
                  </a:lnTo>
                  <a:lnTo>
                    <a:pt x="16158" y="61202"/>
                  </a:lnTo>
                  <a:lnTo>
                    <a:pt x="15959" y="61309"/>
                  </a:lnTo>
                  <a:lnTo>
                    <a:pt x="15775" y="61432"/>
                  </a:lnTo>
                  <a:lnTo>
                    <a:pt x="15591" y="61554"/>
                  </a:lnTo>
                  <a:lnTo>
                    <a:pt x="15408" y="61692"/>
                  </a:lnTo>
                  <a:lnTo>
                    <a:pt x="15239" y="61830"/>
                  </a:lnTo>
                  <a:lnTo>
                    <a:pt x="15086" y="61983"/>
                  </a:lnTo>
                  <a:lnTo>
                    <a:pt x="14933" y="62136"/>
                  </a:lnTo>
                  <a:lnTo>
                    <a:pt x="14780" y="62290"/>
                  </a:lnTo>
                  <a:lnTo>
                    <a:pt x="14657" y="62458"/>
                  </a:lnTo>
                  <a:lnTo>
                    <a:pt x="14519" y="62642"/>
                  </a:lnTo>
                  <a:lnTo>
                    <a:pt x="14412" y="62826"/>
                  </a:lnTo>
                  <a:lnTo>
                    <a:pt x="14290" y="63009"/>
                  </a:lnTo>
                  <a:lnTo>
                    <a:pt x="14198" y="63193"/>
                  </a:lnTo>
                  <a:lnTo>
                    <a:pt x="14106" y="63392"/>
                  </a:lnTo>
                  <a:lnTo>
                    <a:pt x="14029" y="63591"/>
                  </a:lnTo>
                  <a:lnTo>
                    <a:pt x="13953" y="63790"/>
                  </a:lnTo>
                  <a:lnTo>
                    <a:pt x="13891" y="63990"/>
                  </a:lnTo>
                  <a:lnTo>
                    <a:pt x="13830" y="64204"/>
                  </a:lnTo>
                  <a:lnTo>
                    <a:pt x="13800" y="64403"/>
                  </a:lnTo>
                  <a:lnTo>
                    <a:pt x="13754" y="64618"/>
                  </a:lnTo>
                  <a:lnTo>
                    <a:pt x="13738" y="64832"/>
                  </a:lnTo>
                  <a:lnTo>
                    <a:pt x="13723" y="65046"/>
                  </a:lnTo>
                  <a:lnTo>
                    <a:pt x="13723" y="65261"/>
                  </a:lnTo>
                  <a:lnTo>
                    <a:pt x="13723" y="65475"/>
                  </a:lnTo>
                  <a:lnTo>
                    <a:pt x="13738" y="65690"/>
                  </a:lnTo>
                  <a:lnTo>
                    <a:pt x="13769" y="65904"/>
                  </a:lnTo>
                  <a:lnTo>
                    <a:pt x="13815" y="66118"/>
                  </a:lnTo>
                  <a:lnTo>
                    <a:pt x="13861" y="66333"/>
                  </a:lnTo>
                  <a:lnTo>
                    <a:pt x="13922" y="66547"/>
                  </a:lnTo>
                  <a:lnTo>
                    <a:pt x="13999" y="66762"/>
                  </a:lnTo>
                  <a:lnTo>
                    <a:pt x="14075" y="66961"/>
                  </a:lnTo>
                  <a:lnTo>
                    <a:pt x="14167" y="67175"/>
                  </a:lnTo>
                  <a:lnTo>
                    <a:pt x="19650" y="78325"/>
                  </a:lnTo>
                  <a:lnTo>
                    <a:pt x="2451" y="87086"/>
                  </a:lnTo>
                  <a:lnTo>
                    <a:pt x="2251" y="87193"/>
                  </a:lnTo>
                  <a:lnTo>
                    <a:pt x="2052" y="87300"/>
                  </a:lnTo>
                  <a:lnTo>
                    <a:pt x="1869" y="87438"/>
                  </a:lnTo>
                  <a:lnTo>
                    <a:pt x="1700" y="87560"/>
                  </a:lnTo>
                  <a:lnTo>
                    <a:pt x="1532" y="87714"/>
                  </a:lnTo>
                  <a:lnTo>
                    <a:pt x="1363" y="87851"/>
                  </a:lnTo>
                  <a:lnTo>
                    <a:pt x="1210" y="88005"/>
                  </a:lnTo>
                  <a:lnTo>
                    <a:pt x="1072" y="88173"/>
                  </a:lnTo>
                  <a:lnTo>
                    <a:pt x="934" y="88342"/>
                  </a:lnTo>
                  <a:lnTo>
                    <a:pt x="812" y="88510"/>
                  </a:lnTo>
                  <a:lnTo>
                    <a:pt x="689" y="88694"/>
                  </a:lnTo>
                  <a:lnTo>
                    <a:pt x="582" y="88878"/>
                  </a:lnTo>
                  <a:lnTo>
                    <a:pt x="490" y="89061"/>
                  </a:lnTo>
                  <a:lnTo>
                    <a:pt x="398" y="89261"/>
                  </a:lnTo>
                  <a:lnTo>
                    <a:pt x="306" y="89460"/>
                  </a:lnTo>
                  <a:lnTo>
                    <a:pt x="245" y="89659"/>
                  </a:lnTo>
                  <a:lnTo>
                    <a:pt x="184" y="89873"/>
                  </a:lnTo>
                  <a:lnTo>
                    <a:pt x="123" y="90072"/>
                  </a:lnTo>
                  <a:lnTo>
                    <a:pt x="77" y="90287"/>
                  </a:lnTo>
                  <a:lnTo>
                    <a:pt x="46" y="90501"/>
                  </a:lnTo>
                  <a:lnTo>
                    <a:pt x="15" y="90700"/>
                  </a:lnTo>
                  <a:lnTo>
                    <a:pt x="15" y="90915"/>
                  </a:lnTo>
                  <a:lnTo>
                    <a:pt x="0" y="91144"/>
                  </a:lnTo>
                  <a:lnTo>
                    <a:pt x="15" y="91359"/>
                  </a:lnTo>
                  <a:lnTo>
                    <a:pt x="31" y="91573"/>
                  </a:lnTo>
                  <a:lnTo>
                    <a:pt x="61" y="91788"/>
                  </a:lnTo>
                  <a:lnTo>
                    <a:pt x="92" y="92002"/>
                  </a:lnTo>
                  <a:lnTo>
                    <a:pt x="153" y="92216"/>
                  </a:lnTo>
                  <a:lnTo>
                    <a:pt x="214" y="92431"/>
                  </a:lnTo>
                  <a:lnTo>
                    <a:pt x="276" y="92630"/>
                  </a:lnTo>
                  <a:lnTo>
                    <a:pt x="368" y="92844"/>
                  </a:lnTo>
                  <a:lnTo>
                    <a:pt x="460" y="93044"/>
                  </a:lnTo>
                  <a:lnTo>
                    <a:pt x="4870" y="102065"/>
                  </a:lnTo>
                  <a:lnTo>
                    <a:pt x="4978" y="102264"/>
                  </a:lnTo>
                  <a:lnTo>
                    <a:pt x="5100" y="102463"/>
                  </a:lnTo>
                  <a:lnTo>
                    <a:pt x="5223" y="102647"/>
                  </a:lnTo>
                  <a:lnTo>
                    <a:pt x="5345" y="102830"/>
                  </a:lnTo>
                  <a:lnTo>
                    <a:pt x="5483" y="102999"/>
                  </a:lnTo>
                  <a:lnTo>
                    <a:pt x="5636" y="103152"/>
                  </a:lnTo>
                  <a:lnTo>
                    <a:pt x="5789" y="103305"/>
                  </a:lnTo>
                  <a:lnTo>
                    <a:pt x="5943" y="103458"/>
                  </a:lnTo>
                  <a:lnTo>
                    <a:pt x="6111" y="103581"/>
                  </a:lnTo>
                  <a:lnTo>
                    <a:pt x="6279" y="103719"/>
                  </a:lnTo>
                  <a:lnTo>
                    <a:pt x="6448" y="103826"/>
                  </a:lnTo>
                  <a:lnTo>
                    <a:pt x="6632" y="103933"/>
                  </a:lnTo>
                  <a:lnTo>
                    <a:pt x="6816" y="104040"/>
                  </a:lnTo>
                  <a:lnTo>
                    <a:pt x="7015" y="104132"/>
                  </a:lnTo>
                  <a:lnTo>
                    <a:pt x="7214" y="104209"/>
                  </a:lnTo>
                  <a:lnTo>
                    <a:pt x="7413" y="104285"/>
                  </a:lnTo>
                  <a:lnTo>
                    <a:pt x="7612" y="104347"/>
                  </a:lnTo>
                  <a:lnTo>
                    <a:pt x="7811" y="104392"/>
                  </a:lnTo>
                  <a:lnTo>
                    <a:pt x="8025" y="104438"/>
                  </a:lnTo>
                  <a:lnTo>
                    <a:pt x="8225" y="104469"/>
                  </a:lnTo>
                  <a:lnTo>
                    <a:pt x="8439" y="104484"/>
                  </a:lnTo>
                  <a:lnTo>
                    <a:pt x="8653" y="104500"/>
                  </a:lnTo>
                  <a:lnTo>
                    <a:pt x="9082" y="104500"/>
                  </a:lnTo>
                  <a:lnTo>
                    <a:pt x="9281" y="104469"/>
                  </a:lnTo>
                  <a:lnTo>
                    <a:pt x="9496" y="104454"/>
                  </a:lnTo>
                  <a:lnTo>
                    <a:pt x="9710" y="104408"/>
                  </a:lnTo>
                  <a:lnTo>
                    <a:pt x="9925" y="104347"/>
                  </a:lnTo>
                  <a:lnTo>
                    <a:pt x="10139" y="104285"/>
                  </a:lnTo>
                  <a:lnTo>
                    <a:pt x="10353" y="104209"/>
                  </a:lnTo>
                  <a:lnTo>
                    <a:pt x="10553" y="104132"/>
                  </a:lnTo>
                  <a:lnTo>
                    <a:pt x="10752" y="104025"/>
                  </a:lnTo>
                  <a:lnTo>
                    <a:pt x="27967" y="95264"/>
                  </a:lnTo>
                  <a:lnTo>
                    <a:pt x="33465" y="106445"/>
                  </a:lnTo>
                  <a:lnTo>
                    <a:pt x="33557" y="106644"/>
                  </a:lnTo>
                  <a:lnTo>
                    <a:pt x="33679" y="106828"/>
                  </a:lnTo>
                  <a:lnTo>
                    <a:pt x="33802" y="107011"/>
                  </a:lnTo>
                  <a:lnTo>
                    <a:pt x="33924" y="107195"/>
                  </a:lnTo>
                  <a:lnTo>
                    <a:pt x="34062" y="107364"/>
                  </a:lnTo>
                  <a:lnTo>
                    <a:pt x="34215" y="107517"/>
                  </a:lnTo>
                  <a:lnTo>
                    <a:pt x="34369" y="107670"/>
                  </a:lnTo>
                  <a:lnTo>
                    <a:pt x="34522" y="107823"/>
                  </a:lnTo>
                  <a:lnTo>
                    <a:pt x="34690" y="107961"/>
                  </a:lnTo>
                  <a:lnTo>
                    <a:pt x="34859" y="108084"/>
                  </a:lnTo>
                  <a:lnTo>
                    <a:pt x="35042" y="108191"/>
                  </a:lnTo>
                  <a:lnTo>
                    <a:pt x="35226" y="108313"/>
                  </a:lnTo>
                  <a:lnTo>
                    <a:pt x="35410" y="108405"/>
                  </a:lnTo>
                  <a:lnTo>
                    <a:pt x="35594" y="108497"/>
                  </a:lnTo>
                  <a:lnTo>
                    <a:pt x="35793" y="108574"/>
                  </a:lnTo>
                  <a:lnTo>
                    <a:pt x="35992" y="108650"/>
                  </a:lnTo>
                  <a:lnTo>
                    <a:pt x="36191" y="108712"/>
                  </a:lnTo>
                  <a:lnTo>
                    <a:pt x="36390" y="108757"/>
                  </a:lnTo>
                  <a:lnTo>
                    <a:pt x="36605" y="108803"/>
                  </a:lnTo>
                  <a:lnTo>
                    <a:pt x="36804" y="108834"/>
                  </a:lnTo>
                  <a:lnTo>
                    <a:pt x="37018" y="108865"/>
                  </a:lnTo>
                  <a:lnTo>
                    <a:pt x="37661" y="108865"/>
                  </a:lnTo>
                  <a:lnTo>
                    <a:pt x="37876" y="108849"/>
                  </a:lnTo>
                  <a:lnTo>
                    <a:pt x="38090" y="108819"/>
                  </a:lnTo>
                  <a:lnTo>
                    <a:pt x="38305" y="108773"/>
                  </a:lnTo>
                  <a:lnTo>
                    <a:pt x="38504" y="108712"/>
                  </a:lnTo>
                  <a:lnTo>
                    <a:pt x="38718" y="108650"/>
                  </a:lnTo>
                  <a:lnTo>
                    <a:pt x="38933" y="108574"/>
                  </a:lnTo>
                  <a:lnTo>
                    <a:pt x="39132" y="108497"/>
                  </a:lnTo>
                  <a:lnTo>
                    <a:pt x="39346" y="108390"/>
                  </a:lnTo>
                  <a:lnTo>
                    <a:pt x="48107" y="103933"/>
                  </a:lnTo>
                  <a:lnTo>
                    <a:pt x="48306" y="103826"/>
                  </a:lnTo>
                  <a:lnTo>
                    <a:pt x="48505" y="103703"/>
                  </a:lnTo>
                  <a:lnTo>
                    <a:pt x="48689" y="103581"/>
                  </a:lnTo>
                  <a:lnTo>
                    <a:pt x="48857" y="103443"/>
                  </a:lnTo>
                  <a:lnTo>
                    <a:pt x="49026" y="103305"/>
                  </a:lnTo>
                  <a:lnTo>
                    <a:pt x="49194" y="103152"/>
                  </a:lnTo>
                  <a:lnTo>
                    <a:pt x="49347" y="102999"/>
                  </a:lnTo>
                  <a:lnTo>
                    <a:pt x="49485" y="102846"/>
                  </a:lnTo>
                  <a:lnTo>
                    <a:pt x="49623" y="102677"/>
                  </a:lnTo>
                  <a:lnTo>
                    <a:pt x="49746" y="102493"/>
                  </a:lnTo>
                  <a:lnTo>
                    <a:pt x="49868" y="102325"/>
                  </a:lnTo>
                  <a:lnTo>
                    <a:pt x="49975" y="102126"/>
                  </a:lnTo>
                  <a:lnTo>
                    <a:pt x="50082" y="101942"/>
                  </a:lnTo>
                  <a:lnTo>
                    <a:pt x="50159" y="101743"/>
                  </a:lnTo>
                  <a:lnTo>
                    <a:pt x="50251" y="101559"/>
                  </a:lnTo>
                  <a:lnTo>
                    <a:pt x="50328" y="101345"/>
                  </a:lnTo>
                  <a:lnTo>
                    <a:pt x="50389" y="101146"/>
                  </a:lnTo>
                  <a:lnTo>
                    <a:pt x="50435" y="100946"/>
                  </a:lnTo>
                  <a:lnTo>
                    <a:pt x="50481" y="100732"/>
                  </a:lnTo>
                  <a:lnTo>
                    <a:pt x="50511" y="100518"/>
                  </a:lnTo>
                  <a:lnTo>
                    <a:pt x="50542" y="100303"/>
                  </a:lnTo>
                  <a:lnTo>
                    <a:pt x="50557" y="100089"/>
                  </a:lnTo>
                  <a:lnTo>
                    <a:pt x="50557" y="99874"/>
                  </a:lnTo>
                  <a:lnTo>
                    <a:pt x="50542" y="99660"/>
                  </a:lnTo>
                  <a:lnTo>
                    <a:pt x="50527" y="99446"/>
                  </a:lnTo>
                  <a:lnTo>
                    <a:pt x="50496" y="99231"/>
                  </a:lnTo>
                  <a:lnTo>
                    <a:pt x="50465" y="99017"/>
                  </a:lnTo>
                  <a:lnTo>
                    <a:pt x="50404" y="98802"/>
                  </a:lnTo>
                  <a:lnTo>
                    <a:pt x="50358" y="98588"/>
                  </a:lnTo>
                  <a:lnTo>
                    <a:pt x="50282" y="98373"/>
                  </a:lnTo>
                  <a:lnTo>
                    <a:pt x="50190" y="98174"/>
                  </a:lnTo>
                  <a:lnTo>
                    <a:pt x="50098" y="97960"/>
                  </a:lnTo>
                  <a:lnTo>
                    <a:pt x="44615" y="86795"/>
                  </a:lnTo>
                  <a:lnTo>
                    <a:pt x="65796" y="76028"/>
                  </a:lnTo>
                  <a:lnTo>
                    <a:pt x="66210" y="76548"/>
                  </a:lnTo>
                  <a:lnTo>
                    <a:pt x="66623" y="77069"/>
                  </a:lnTo>
                  <a:lnTo>
                    <a:pt x="67052" y="77590"/>
                  </a:lnTo>
                  <a:lnTo>
                    <a:pt x="67481" y="78111"/>
                  </a:lnTo>
                  <a:lnTo>
                    <a:pt x="67910" y="78616"/>
                  </a:lnTo>
                  <a:lnTo>
                    <a:pt x="68369" y="79106"/>
                  </a:lnTo>
                  <a:lnTo>
                    <a:pt x="68814" y="79596"/>
                  </a:lnTo>
                  <a:lnTo>
                    <a:pt x="69273" y="80086"/>
                  </a:lnTo>
                  <a:lnTo>
                    <a:pt x="69733" y="80561"/>
                  </a:lnTo>
                  <a:lnTo>
                    <a:pt x="70207" y="81036"/>
                  </a:lnTo>
                  <a:lnTo>
                    <a:pt x="70682" y="81511"/>
                  </a:lnTo>
                  <a:lnTo>
                    <a:pt x="71172" y="81970"/>
                  </a:lnTo>
                  <a:lnTo>
                    <a:pt x="71662" y="82414"/>
                  </a:lnTo>
                  <a:lnTo>
                    <a:pt x="72168" y="82874"/>
                  </a:lnTo>
                  <a:lnTo>
                    <a:pt x="72673" y="83303"/>
                  </a:lnTo>
                  <a:lnTo>
                    <a:pt x="73179" y="83732"/>
                  </a:lnTo>
                  <a:lnTo>
                    <a:pt x="73699" y="84160"/>
                  </a:lnTo>
                  <a:lnTo>
                    <a:pt x="74220" y="84589"/>
                  </a:lnTo>
                  <a:lnTo>
                    <a:pt x="74741" y="84987"/>
                  </a:lnTo>
                  <a:lnTo>
                    <a:pt x="75277" y="85401"/>
                  </a:lnTo>
                  <a:lnTo>
                    <a:pt x="75813" y="85799"/>
                  </a:lnTo>
                  <a:lnTo>
                    <a:pt x="76364" y="86182"/>
                  </a:lnTo>
                  <a:lnTo>
                    <a:pt x="76916" y="86565"/>
                  </a:lnTo>
                  <a:lnTo>
                    <a:pt x="77467" y="86933"/>
                  </a:lnTo>
                  <a:lnTo>
                    <a:pt x="78034" y="87300"/>
                  </a:lnTo>
                  <a:lnTo>
                    <a:pt x="78600" y="87652"/>
                  </a:lnTo>
                  <a:lnTo>
                    <a:pt x="79182" y="88005"/>
                  </a:lnTo>
                  <a:lnTo>
                    <a:pt x="79764" y="88357"/>
                  </a:lnTo>
                  <a:lnTo>
                    <a:pt x="80346" y="88679"/>
                  </a:lnTo>
                  <a:lnTo>
                    <a:pt x="80928" y="89015"/>
                  </a:lnTo>
                  <a:lnTo>
                    <a:pt x="81526" y="89322"/>
                  </a:lnTo>
                  <a:lnTo>
                    <a:pt x="82123" y="89643"/>
                  </a:lnTo>
                  <a:lnTo>
                    <a:pt x="82736" y="89934"/>
                  </a:lnTo>
                  <a:lnTo>
                    <a:pt x="83333" y="90225"/>
                  </a:lnTo>
                  <a:lnTo>
                    <a:pt x="83946" y="90516"/>
                  </a:lnTo>
                  <a:lnTo>
                    <a:pt x="84574" y="90792"/>
                  </a:lnTo>
                  <a:lnTo>
                    <a:pt x="85201" y="91052"/>
                  </a:lnTo>
                  <a:lnTo>
                    <a:pt x="85829" y="91313"/>
                  </a:lnTo>
                  <a:lnTo>
                    <a:pt x="86457" y="91558"/>
                  </a:lnTo>
                  <a:lnTo>
                    <a:pt x="87085" y="91803"/>
                  </a:lnTo>
                  <a:lnTo>
                    <a:pt x="87729" y="92033"/>
                  </a:lnTo>
                  <a:lnTo>
                    <a:pt x="88372" y="92262"/>
                  </a:lnTo>
                  <a:lnTo>
                    <a:pt x="89030" y="92477"/>
                  </a:lnTo>
                  <a:lnTo>
                    <a:pt x="89689" y="92676"/>
                  </a:lnTo>
                  <a:lnTo>
                    <a:pt x="90348" y="92875"/>
                  </a:lnTo>
                  <a:lnTo>
                    <a:pt x="91006" y="93059"/>
                  </a:lnTo>
                  <a:lnTo>
                    <a:pt x="91665" y="93243"/>
                  </a:lnTo>
                  <a:lnTo>
                    <a:pt x="92339" y="93396"/>
                  </a:lnTo>
                  <a:lnTo>
                    <a:pt x="93012" y="93564"/>
                  </a:lnTo>
                  <a:lnTo>
                    <a:pt x="93686" y="93702"/>
                  </a:lnTo>
                  <a:lnTo>
                    <a:pt x="94360" y="93840"/>
                  </a:lnTo>
                  <a:lnTo>
                    <a:pt x="95049" y="93978"/>
                  </a:lnTo>
                  <a:lnTo>
                    <a:pt x="95739" y="94100"/>
                  </a:lnTo>
                  <a:lnTo>
                    <a:pt x="96428" y="94208"/>
                  </a:lnTo>
                  <a:lnTo>
                    <a:pt x="97117" y="94299"/>
                  </a:lnTo>
                  <a:lnTo>
                    <a:pt x="97822" y="94391"/>
                  </a:lnTo>
                  <a:lnTo>
                    <a:pt x="98526" y="94468"/>
                  </a:lnTo>
                  <a:lnTo>
                    <a:pt x="99215" y="94529"/>
                  </a:lnTo>
                  <a:lnTo>
                    <a:pt x="99935" y="94590"/>
                  </a:lnTo>
                  <a:lnTo>
                    <a:pt x="100640" y="94636"/>
                  </a:lnTo>
                  <a:lnTo>
                    <a:pt x="101344" y="94682"/>
                  </a:lnTo>
                  <a:lnTo>
                    <a:pt x="102064" y="94713"/>
                  </a:lnTo>
                  <a:lnTo>
                    <a:pt x="102784" y="94728"/>
                  </a:lnTo>
                  <a:lnTo>
                    <a:pt x="103504" y="94728"/>
                  </a:lnTo>
                  <a:lnTo>
                    <a:pt x="104729" y="94713"/>
                  </a:lnTo>
                  <a:lnTo>
                    <a:pt x="105939" y="94667"/>
                  </a:lnTo>
                  <a:lnTo>
                    <a:pt x="107149" y="94590"/>
                  </a:lnTo>
                  <a:lnTo>
                    <a:pt x="108344" y="94483"/>
                  </a:lnTo>
                  <a:lnTo>
                    <a:pt x="109538" y="94345"/>
                  </a:lnTo>
                  <a:lnTo>
                    <a:pt x="110717" y="94177"/>
                  </a:lnTo>
                  <a:lnTo>
                    <a:pt x="111881" y="93993"/>
                  </a:lnTo>
                  <a:lnTo>
                    <a:pt x="113045" y="93763"/>
                  </a:lnTo>
                  <a:lnTo>
                    <a:pt x="114194" y="93518"/>
                  </a:lnTo>
                  <a:lnTo>
                    <a:pt x="115343" y="93243"/>
                  </a:lnTo>
                  <a:lnTo>
                    <a:pt x="116461" y="92936"/>
                  </a:lnTo>
                  <a:lnTo>
                    <a:pt x="117579" y="92599"/>
                  </a:lnTo>
                  <a:lnTo>
                    <a:pt x="118697" y="92232"/>
                  </a:lnTo>
                  <a:lnTo>
                    <a:pt x="119784" y="91849"/>
                  </a:lnTo>
                  <a:lnTo>
                    <a:pt x="120872" y="91435"/>
                  </a:lnTo>
                  <a:lnTo>
                    <a:pt x="121944" y="91007"/>
                  </a:lnTo>
                  <a:lnTo>
                    <a:pt x="123001" y="90547"/>
                  </a:lnTo>
                  <a:lnTo>
                    <a:pt x="124042" y="90057"/>
                  </a:lnTo>
                  <a:lnTo>
                    <a:pt x="125068" y="89552"/>
                  </a:lnTo>
                  <a:lnTo>
                    <a:pt x="126079" y="89015"/>
                  </a:lnTo>
                  <a:lnTo>
                    <a:pt x="127075" y="88449"/>
                  </a:lnTo>
                  <a:lnTo>
                    <a:pt x="128055" y="87867"/>
                  </a:lnTo>
                  <a:lnTo>
                    <a:pt x="129035" y="87269"/>
                  </a:lnTo>
                  <a:lnTo>
                    <a:pt x="129985" y="86642"/>
                  </a:lnTo>
                  <a:lnTo>
                    <a:pt x="130919" y="85983"/>
                  </a:lnTo>
                  <a:lnTo>
                    <a:pt x="131838" y="85324"/>
                  </a:lnTo>
                  <a:lnTo>
                    <a:pt x="132741" y="84620"/>
                  </a:lnTo>
                  <a:lnTo>
                    <a:pt x="133630" y="83915"/>
                  </a:lnTo>
                  <a:lnTo>
                    <a:pt x="134503" y="83180"/>
                  </a:lnTo>
                  <a:lnTo>
                    <a:pt x="135345" y="82430"/>
                  </a:lnTo>
                  <a:lnTo>
                    <a:pt x="136188" y="81649"/>
                  </a:lnTo>
                  <a:lnTo>
                    <a:pt x="136999" y="80852"/>
                  </a:lnTo>
                  <a:lnTo>
                    <a:pt x="137780" y="80040"/>
                  </a:lnTo>
                  <a:lnTo>
                    <a:pt x="138561" y="79213"/>
                  </a:lnTo>
                  <a:lnTo>
                    <a:pt x="139312" y="78356"/>
                  </a:lnTo>
                  <a:lnTo>
                    <a:pt x="140047" y="77498"/>
                  </a:lnTo>
                  <a:lnTo>
                    <a:pt x="140767" y="76610"/>
                  </a:lnTo>
                  <a:lnTo>
                    <a:pt x="141456" y="75706"/>
                  </a:lnTo>
                  <a:lnTo>
                    <a:pt x="142130" y="74787"/>
                  </a:lnTo>
                  <a:lnTo>
                    <a:pt x="142773" y="73838"/>
                  </a:lnTo>
                  <a:lnTo>
                    <a:pt x="143401" y="72888"/>
                  </a:lnTo>
                  <a:lnTo>
                    <a:pt x="144014" y="71923"/>
                  </a:lnTo>
                  <a:lnTo>
                    <a:pt x="144596" y="70943"/>
                  </a:lnTo>
                  <a:lnTo>
                    <a:pt x="145147" y="69947"/>
                  </a:lnTo>
                  <a:lnTo>
                    <a:pt x="145683" y="68921"/>
                  </a:lnTo>
                  <a:lnTo>
                    <a:pt x="146189" y="67895"/>
                  </a:lnTo>
                  <a:lnTo>
                    <a:pt x="146679" y="66854"/>
                  </a:lnTo>
                  <a:lnTo>
                    <a:pt x="147138" y="65797"/>
                  </a:lnTo>
                  <a:lnTo>
                    <a:pt x="147582" y="64725"/>
                  </a:lnTo>
                  <a:lnTo>
                    <a:pt x="147996" y="63653"/>
                  </a:lnTo>
                  <a:lnTo>
                    <a:pt x="148379" y="62550"/>
                  </a:lnTo>
                  <a:lnTo>
                    <a:pt x="148731" y="61447"/>
                  </a:lnTo>
                  <a:lnTo>
                    <a:pt x="149068" y="60329"/>
                  </a:lnTo>
                  <a:lnTo>
                    <a:pt x="149374" y="59196"/>
                  </a:lnTo>
                  <a:lnTo>
                    <a:pt x="149650" y="58062"/>
                  </a:lnTo>
                  <a:lnTo>
                    <a:pt x="149910" y="56914"/>
                  </a:lnTo>
                  <a:lnTo>
                    <a:pt x="150125" y="55750"/>
                  </a:lnTo>
                  <a:lnTo>
                    <a:pt x="150324" y="54570"/>
                  </a:lnTo>
                  <a:lnTo>
                    <a:pt x="150492" y="53391"/>
                  </a:lnTo>
                  <a:lnTo>
                    <a:pt x="150615" y="52212"/>
                  </a:lnTo>
                  <a:lnTo>
                    <a:pt x="150722" y="51002"/>
                  </a:lnTo>
                  <a:lnTo>
                    <a:pt x="150799" y="49807"/>
                  </a:lnTo>
                  <a:lnTo>
                    <a:pt x="150845" y="48582"/>
                  </a:lnTo>
                  <a:lnTo>
                    <a:pt x="150860" y="47357"/>
                  </a:lnTo>
                  <a:lnTo>
                    <a:pt x="150845" y="46147"/>
                  </a:lnTo>
                  <a:lnTo>
                    <a:pt x="150799" y="44921"/>
                  </a:lnTo>
                  <a:lnTo>
                    <a:pt x="150722" y="43727"/>
                  </a:lnTo>
                  <a:lnTo>
                    <a:pt x="150615" y="42517"/>
                  </a:lnTo>
                  <a:lnTo>
                    <a:pt x="150492" y="41338"/>
                  </a:lnTo>
                  <a:lnTo>
                    <a:pt x="150324" y="40158"/>
                  </a:lnTo>
                  <a:lnTo>
                    <a:pt x="150125" y="38979"/>
                  </a:lnTo>
                  <a:lnTo>
                    <a:pt x="149910" y="37815"/>
                  </a:lnTo>
                  <a:lnTo>
                    <a:pt x="149650" y="36666"/>
                  </a:lnTo>
                  <a:lnTo>
                    <a:pt x="149374" y="35533"/>
                  </a:lnTo>
                  <a:lnTo>
                    <a:pt x="149068" y="34400"/>
                  </a:lnTo>
                  <a:lnTo>
                    <a:pt x="148731" y="33281"/>
                  </a:lnTo>
                  <a:lnTo>
                    <a:pt x="148379" y="32179"/>
                  </a:lnTo>
                  <a:lnTo>
                    <a:pt x="147996" y="31076"/>
                  </a:lnTo>
                  <a:lnTo>
                    <a:pt x="147582" y="30004"/>
                  </a:lnTo>
                  <a:lnTo>
                    <a:pt x="147138" y="28932"/>
                  </a:lnTo>
                  <a:lnTo>
                    <a:pt x="146679" y="27875"/>
                  </a:lnTo>
                  <a:lnTo>
                    <a:pt x="146189" y="26834"/>
                  </a:lnTo>
                  <a:lnTo>
                    <a:pt x="145683" y="25807"/>
                  </a:lnTo>
                  <a:lnTo>
                    <a:pt x="145147" y="24781"/>
                  </a:lnTo>
                  <a:lnTo>
                    <a:pt x="144596" y="23786"/>
                  </a:lnTo>
                  <a:lnTo>
                    <a:pt x="144014" y="22806"/>
                  </a:lnTo>
                  <a:lnTo>
                    <a:pt x="143401" y="21841"/>
                  </a:lnTo>
                  <a:lnTo>
                    <a:pt x="142773" y="20876"/>
                  </a:lnTo>
                  <a:lnTo>
                    <a:pt x="142130" y="19941"/>
                  </a:lnTo>
                  <a:lnTo>
                    <a:pt x="141456" y="19023"/>
                  </a:lnTo>
                  <a:lnTo>
                    <a:pt x="140767" y="18119"/>
                  </a:lnTo>
                  <a:lnTo>
                    <a:pt x="140047" y="17231"/>
                  </a:lnTo>
                  <a:lnTo>
                    <a:pt x="139312" y="16373"/>
                  </a:lnTo>
                  <a:lnTo>
                    <a:pt x="138561" y="15515"/>
                  </a:lnTo>
                  <a:lnTo>
                    <a:pt x="137780" y="14688"/>
                  </a:lnTo>
                  <a:lnTo>
                    <a:pt x="136999" y="13876"/>
                  </a:lnTo>
                  <a:lnTo>
                    <a:pt x="136188" y="13080"/>
                  </a:lnTo>
                  <a:lnTo>
                    <a:pt x="135345" y="12299"/>
                  </a:lnTo>
                  <a:lnTo>
                    <a:pt x="134503" y="11548"/>
                  </a:lnTo>
                  <a:lnTo>
                    <a:pt x="133630" y="10813"/>
                  </a:lnTo>
                  <a:lnTo>
                    <a:pt x="132741" y="10109"/>
                  </a:lnTo>
                  <a:lnTo>
                    <a:pt x="131838" y="9404"/>
                  </a:lnTo>
                  <a:lnTo>
                    <a:pt x="130919" y="8746"/>
                  </a:lnTo>
                  <a:lnTo>
                    <a:pt x="129985" y="8087"/>
                  </a:lnTo>
                  <a:lnTo>
                    <a:pt x="129035" y="7459"/>
                  </a:lnTo>
                  <a:lnTo>
                    <a:pt x="128055" y="6862"/>
                  </a:lnTo>
                  <a:lnTo>
                    <a:pt x="127075" y="6280"/>
                  </a:lnTo>
                  <a:lnTo>
                    <a:pt x="126079" y="5713"/>
                  </a:lnTo>
                  <a:lnTo>
                    <a:pt x="125068" y="5177"/>
                  </a:lnTo>
                  <a:lnTo>
                    <a:pt x="124042" y="4672"/>
                  </a:lnTo>
                  <a:lnTo>
                    <a:pt x="123001" y="4182"/>
                  </a:lnTo>
                  <a:lnTo>
                    <a:pt x="121944" y="3722"/>
                  </a:lnTo>
                  <a:lnTo>
                    <a:pt x="120872" y="3278"/>
                  </a:lnTo>
                  <a:lnTo>
                    <a:pt x="119784" y="2880"/>
                  </a:lnTo>
                  <a:lnTo>
                    <a:pt x="118697" y="2482"/>
                  </a:lnTo>
                  <a:lnTo>
                    <a:pt x="117579" y="2129"/>
                  </a:lnTo>
                  <a:lnTo>
                    <a:pt x="116461" y="1792"/>
                  </a:lnTo>
                  <a:lnTo>
                    <a:pt x="115343" y="1486"/>
                  </a:lnTo>
                  <a:lnTo>
                    <a:pt x="114194" y="1210"/>
                  </a:lnTo>
                  <a:lnTo>
                    <a:pt x="113045" y="965"/>
                  </a:lnTo>
                  <a:lnTo>
                    <a:pt x="111881" y="736"/>
                  </a:lnTo>
                  <a:lnTo>
                    <a:pt x="110717" y="552"/>
                  </a:lnTo>
                  <a:lnTo>
                    <a:pt x="109538" y="383"/>
                  </a:lnTo>
                  <a:lnTo>
                    <a:pt x="108344" y="245"/>
                  </a:lnTo>
                  <a:lnTo>
                    <a:pt x="107149" y="138"/>
                  </a:lnTo>
                  <a:lnTo>
                    <a:pt x="105939" y="62"/>
                  </a:lnTo>
                  <a:lnTo>
                    <a:pt x="104729" y="16"/>
                  </a:lnTo>
                  <a:lnTo>
                    <a:pt x="103504" y="0"/>
                  </a:lnTo>
                  <a:close/>
                </a:path>
              </a:pathLst>
            </a:custGeom>
            <a:solidFill>
              <a:srgbClr val="F7CA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21" name="Footer Placeholder 2">
            <a:extLst>
              <a:ext uri="{FF2B5EF4-FFF2-40B4-BE49-F238E27FC236}">
                <a16:creationId xmlns:a16="http://schemas.microsoft.com/office/drawing/2014/main" id="{F1470231-58AF-954F-B8BF-45E2BA133EFA}"/>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sp>
        <p:nvSpPr>
          <p:cNvPr id="22" name="Google Shape;97;p2">
            <a:extLst>
              <a:ext uri="{FF2B5EF4-FFF2-40B4-BE49-F238E27FC236}">
                <a16:creationId xmlns:a16="http://schemas.microsoft.com/office/drawing/2014/main" id="{D44B397E-F244-4E0E-AD69-B44D64A6FF58}"/>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SI" sz="3200" dirty="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UNDERSTANDING INTEREST RATES AND COSTS</a:t>
            </a:r>
            <a:endParaRPr sz="3200" dirty="0">
              <a:solidFill>
                <a:schemeClr val="bg1"/>
              </a:solidFill>
              <a:latin typeface="Century Gothic" panose="020B0502020202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7202715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6.1.4122"/>
  <p:tag name="SLIDO_PRESENTATION_ID" val="00000000-0000-0000-0000-000000000000"/>
  <p:tag name="SLIDO_EVENT_UUID" val="ab968c0b-df80-4b41-a419-05be7aab59c0"/>
  <p:tag name="SLIDO_EVENT_SECTION_UUID" val="53359807-12b0-419f-85cf-048c4fa1bcf9"/>
</p:tagLst>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0074f12-bfdc-41d8-b838-b193552acce8" xsi:nil="true"/>
    <lcf76f155ced4ddcb4097134ff3c332f xmlns="86cb58b5-1153-41b1-b5f9-2f3fec42a65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29E2EB6DC2567043A37FF8060E956B7B" ma:contentTypeVersion="22" ma:contentTypeDescription="Ustvari nov dokument." ma:contentTypeScope="" ma:versionID="84e9408f7989b88943c4f86caf4e064c">
  <xsd:schema xmlns:xsd="http://www.w3.org/2001/XMLSchema" xmlns:xs="http://www.w3.org/2001/XMLSchema" xmlns:p="http://schemas.microsoft.com/office/2006/metadata/properties" xmlns:ns2="c0074f12-bfdc-41d8-b838-b193552acce8" xmlns:ns3="86cb58b5-1153-41b1-b5f9-2f3fec42a658" targetNamespace="http://schemas.microsoft.com/office/2006/metadata/properties" ma:root="true" ma:fieldsID="ba19aba34ee54fb75957dab7a9c87fe0" ns2:_="" ns3:_="">
    <xsd:import namespace="c0074f12-bfdc-41d8-b838-b193552acce8"/>
    <xsd:import namespace="86cb58b5-1153-41b1-b5f9-2f3fec42a65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2:TaxCatchAll" minOccurs="0"/>
                <xsd:element ref="ns3:lcf76f155ced4ddcb4097134ff3c332f"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074f12-bfdc-41d8-b838-b193552acce8" elementFormDefault="qualified">
    <xsd:import namespace="http://schemas.microsoft.com/office/2006/documentManagement/types"/>
    <xsd:import namespace="http://schemas.microsoft.com/office/infopath/2007/PartnerControls"/>
    <xsd:element name="SharedWithUsers" ma:index="8"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V skupni rabi s podrobnostmi" ma:internalName="SharedWithDetails" ma:readOnly="true">
      <xsd:simpleType>
        <xsd:restriction base="dms:Note">
          <xsd:maxLength value="255"/>
        </xsd:restriction>
      </xsd:simpleType>
    </xsd:element>
    <xsd:element name="TaxCatchAll" ma:index="20" nillable="true" ma:displayName="Taxonomy Catch All Column" ma:hidden="true" ma:list="{0566e342-f856-4e42-963c-46776f865606}" ma:internalName="TaxCatchAll" ma:showField="CatchAllData" ma:web="c0074f12-bfdc-41d8-b838-b193552acce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6cb58b5-1153-41b1-b5f9-2f3fec42a65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Oznake slike" ma:readOnly="false" ma:fieldId="{5cf76f15-5ced-4ddc-b409-7134ff3c332f}" ma:taxonomyMulti="true" ma:sspId="3213ba4d-4ff2-410f-8850-8053d14020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57FEB5-B813-4BF7-86F8-B0785138F1B0}">
  <ds:schemaRefs>
    <ds:schemaRef ds:uri="http://purl.org/dc/terms/"/>
    <ds:schemaRef ds:uri="http://purl.org/dc/elements/1.1/"/>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86cb58b5-1153-41b1-b5f9-2f3fec42a658"/>
    <ds:schemaRef ds:uri="c0074f12-bfdc-41d8-b838-b193552acce8"/>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228C82E-DA0E-4943-A5E3-ABFBE399CE0E}">
  <ds:schemaRefs>
    <ds:schemaRef ds:uri="http://schemas.microsoft.com/sharepoint/v3/contenttype/forms"/>
  </ds:schemaRefs>
</ds:datastoreItem>
</file>

<file path=customXml/itemProps3.xml><?xml version="1.0" encoding="utf-8"?>
<ds:datastoreItem xmlns:ds="http://schemas.openxmlformats.org/officeDocument/2006/customXml" ds:itemID="{3D5355B5-4C6C-4286-B7F7-FCFD169FDED8}"/>
</file>

<file path=docProps/app.xml><?xml version="1.0" encoding="utf-8"?>
<Properties xmlns="http://schemas.openxmlformats.org/officeDocument/2006/extended-properties" xmlns:vt="http://schemas.openxmlformats.org/officeDocument/2006/docPropsVTypes">
  <TotalTime>0</TotalTime>
  <Words>12668</Words>
  <Application>Microsoft Macintosh PowerPoint</Application>
  <PresentationFormat>Widescreen</PresentationFormat>
  <Paragraphs>633</Paragraphs>
  <Slides>33</Slides>
  <Notes>33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Calibri</vt:lpstr>
      <vt:lpstr>Arial</vt:lpstr>
      <vt:lpstr>Open Sans</vt:lpstr>
      <vt:lpstr>Symbol</vt:lpstr>
      <vt:lpstr>Calibri Light</vt:lpstr>
      <vt:lpstr>Century Gothic</vt:lpstr>
      <vt:lpstr>Söhne</vt:lpstr>
      <vt:lpstr>Times New Roman</vt:lpstr>
      <vt:lpstr>SourceSansPro</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Macek Anita</dc:creator>
  <cp:lastModifiedBy>Tina Vukasović</cp:lastModifiedBy>
  <cp:revision>16</cp:revision>
  <cp:lastPrinted>2023-09-28T11:40:16Z</cp:lastPrinted>
  <dcterms:created xsi:type="dcterms:W3CDTF">2022-11-21T10:01:51Z</dcterms:created>
  <dcterms:modified xsi:type="dcterms:W3CDTF">2024-04-24T11:01:10Z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0x01010029E2EB6DC2567043A37FF8060E956B7B</vt:lpwstr>
  </property>
  <property fmtid="{D5CDD505-2E9C-101B-9397-08002B2CF9AE}" pid="3" name="MediaServiceImageTags">
    <vt:lpwstr/>
  </property>
  <property fmtid="{D5CDD505-2E9C-101B-9397-08002B2CF9AE}" pid="4" name="SlidoAppVersion">
    <vt:lpwstr>1.6.1.4122</vt:lpwstr>
  </property>
</Properties>
</file>