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34"/>
  </p:notesMasterIdLst>
  <p:sldIdLst>
    <p:sldId id="256" r:id="rId5"/>
    <p:sldId id="257" r:id="rId6"/>
    <p:sldId id="258" r:id="rId7"/>
    <p:sldId id="260" r:id="rId8"/>
    <p:sldId id="261" r:id="rId9"/>
    <p:sldId id="262" r:id="rId10"/>
    <p:sldId id="264" r:id="rId11"/>
    <p:sldId id="267" r:id="rId12"/>
    <p:sldId id="265" r:id="rId13"/>
    <p:sldId id="273" r:id="rId14"/>
    <p:sldId id="268" r:id="rId15"/>
    <p:sldId id="269" r:id="rId16"/>
    <p:sldId id="270" r:id="rId17"/>
    <p:sldId id="271" r:id="rId18"/>
    <p:sldId id="276" r:id="rId19"/>
    <p:sldId id="277" r:id="rId20"/>
    <p:sldId id="278" r:id="rId21"/>
    <p:sldId id="279" r:id="rId22"/>
    <p:sldId id="274" r:id="rId23"/>
    <p:sldId id="291" r:id="rId24"/>
    <p:sldId id="266" r:id="rId25"/>
    <p:sldId id="275" r:id="rId26"/>
    <p:sldId id="281" r:id="rId27"/>
    <p:sldId id="280" r:id="rId28"/>
    <p:sldId id="282" r:id="rId29"/>
    <p:sldId id="285" r:id="rId30"/>
    <p:sldId id="286" r:id="rId31"/>
    <p:sldId id="288" r:id="rId32"/>
    <p:sldId id="290" r:id="rId33"/>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1" roundtripDataSignature="AMtx7mjTPCFEWcQwPuer77x8x8YNKgCCR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BF4C6E5-C60C-80AC-E6B8-0604982752A6}" name="Macek Anita" initials="AM" userId="S::anita.macek@fh-joanneum.at::9970a0cd-72f2-447a-8ae3-55167c3bcd3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1" autoAdjust="0"/>
    <p:restoredTop sz="69188" autoAdjust="0"/>
  </p:normalViewPr>
  <p:slideViewPr>
    <p:cSldViewPr snapToGrid="0">
      <p:cViewPr varScale="1">
        <p:scale>
          <a:sx n="30" d="100"/>
          <a:sy n="30" d="100"/>
        </p:scale>
        <p:origin x="1452"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46"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customschemas.google.com/relationships/presentationmetadata" Target="meta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E306DB-7B73-47E6-A2F3-B02D17AD9BD0}" type="doc">
      <dgm:prSet loTypeId="urn:microsoft.com/office/officeart/2016/7/layout/BasicProcessNew" loCatId="process" qsTypeId="urn:microsoft.com/office/officeart/2005/8/quickstyle/simple1" qsCatId="simple" csTypeId="urn:microsoft.com/office/officeart/2005/8/colors/accent1_2" csCatId="accent1" phldr="1"/>
      <dgm:spPr/>
      <dgm:t>
        <a:bodyPr/>
        <a:lstStyle/>
        <a:p>
          <a:endParaRPr lang="de-AT"/>
        </a:p>
      </dgm:t>
    </dgm:pt>
    <dgm:pt modelId="{51CF4D77-A7F4-4893-BF35-339F2A0B6682}">
      <dgm:prSet phldrT="[Text]" custT="1"/>
      <dgm:spPr/>
      <dgm:t>
        <a:bodyPr/>
        <a:lstStyle/>
        <a:p>
          <a:r>
            <a:rPr lang="de-DE" sz="2200" dirty="0" err="1">
              <a:latin typeface="Century Gothic" panose="020B0502020202020204" pitchFamily="34" charset="0"/>
            </a:rPr>
            <a:t>Determine</a:t>
          </a:r>
          <a:r>
            <a:rPr lang="de-DE" sz="2200" dirty="0">
              <a:latin typeface="Century Gothic" panose="020B0502020202020204" pitchFamily="34" charset="0"/>
            </a:rPr>
            <a:t> </a:t>
          </a:r>
          <a:r>
            <a:rPr lang="de-DE" sz="2200" dirty="0" err="1">
              <a:latin typeface="Century Gothic" panose="020B0502020202020204" pitchFamily="34" charset="0"/>
            </a:rPr>
            <a:t>your</a:t>
          </a:r>
          <a:r>
            <a:rPr lang="de-DE" sz="2200" dirty="0">
              <a:latin typeface="Century Gothic" panose="020B0502020202020204" pitchFamily="34" charset="0"/>
            </a:rPr>
            <a:t> </a:t>
          </a:r>
          <a:r>
            <a:rPr lang="de-DE" sz="2200" dirty="0" err="1">
              <a:latin typeface="Century Gothic" panose="020B0502020202020204" pitchFamily="34" charset="0"/>
            </a:rPr>
            <a:t>income</a:t>
          </a:r>
          <a:r>
            <a:rPr lang="de-DE" sz="2200" dirty="0">
              <a:latin typeface="Century Gothic" panose="020B0502020202020204" pitchFamily="34" charset="0"/>
            </a:rPr>
            <a:t> </a:t>
          </a:r>
          <a:endParaRPr lang="de-AT" sz="2200" dirty="0">
            <a:latin typeface="Century Gothic" panose="020B0502020202020204" pitchFamily="34" charset="0"/>
          </a:endParaRPr>
        </a:p>
      </dgm:t>
    </dgm:pt>
    <dgm:pt modelId="{D1667C93-73D0-4851-8732-16034DC70BAE}" type="parTrans" cxnId="{FAA34E07-2517-4726-A480-46F023EB043D}">
      <dgm:prSet/>
      <dgm:spPr/>
      <dgm:t>
        <a:bodyPr/>
        <a:lstStyle/>
        <a:p>
          <a:endParaRPr lang="de-AT" sz="2200">
            <a:latin typeface="Century Gothic" panose="020B0502020202020204" pitchFamily="34" charset="0"/>
          </a:endParaRPr>
        </a:p>
      </dgm:t>
    </dgm:pt>
    <dgm:pt modelId="{9F66F138-E43C-44AE-9B9F-C8CE2DCD2249}" type="sibTrans" cxnId="{FAA34E07-2517-4726-A480-46F023EB043D}">
      <dgm:prSet phldrT="1" custT="1"/>
      <dgm:spPr/>
      <dgm:t>
        <a:bodyPr/>
        <a:lstStyle/>
        <a:p>
          <a:endParaRPr lang="de-AT" sz="2200">
            <a:latin typeface="Century Gothic" panose="020B0502020202020204" pitchFamily="34" charset="0"/>
          </a:endParaRPr>
        </a:p>
      </dgm:t>
    </dgm:pt>
    <dgm:pt modelId="{4D8A9BCA-B473-402C-8A5F-7E33D0D7C678}">
      <dgm:prSet phldrT="[Text]" custT="1"/>
      <dgm:spPr/>
      <dgm:t>
        <a:bodyPr/>
        <a:lstStyle/>
        <a:p>
          <a:r>
            <a:rPr lang="de-DE" sz="2200" dirty="0">
              <a:latin typeface="Century Gothic" panose="020B0502020202020204" pitchFamily="34" charset="0"/>
            </a:rPr>
            <a:t>List </a:t>
          </a:r>
          <a:r>
            <a:rPr lang="de-DE" sz="2200" dirty="0" err="1">
              <a:latin typeface="Century Gothic" panose="020B0502020202020204" pitchFamily="34" charset="0"/>
            </a:rPr>
            <a:t>your</a:t>
          </a:r>
          <a:r>
            <a:rPr lang="de-DE" sz="2200" dirty="0">
              <a:latin typeface="Century Gothic" panose="020B0502020202020204" pitchFamily="34" charset="0"/>
            </a:rPr>
            <a:t> </a:t>
          </a:r>
          <a:r>
            <a:rPr lang="de-DE" sz="2200" dirty="0" err="1">
              <a:latin typeface="Century Gothic" panose="020B0502020202020204" pitchFamily="34" charset="0"/>
            </a:rPr>
            <a:t>expences</a:t>
          </a:r>
          <a:r>
            <a:rPr lang="de-DE" sz="2200" dirty="0">
              <a:latin typeface="Century Gothic" panose="020B0502020202020204" pitchFamily="34" charset="0"/>
            </a:rPr>
            <a:t> </a:t>
          </a:r>
          <a:endParaRPr lang="de-AT" sz="2200" dirty="0">
            <a:latin typeface="Century Gothic" panose="020B0502020202020204" pitchFamily="34" charset="0"/>
          </a:endParaRPr>
        </a:p>
      </dgm:t>
    </dgm:pt>
    <dgm:pt modelId="{E9170F69-2203-4C07-9A9A-6047732D101D}" type="parTrans" cxnId="{345B6E13-8A2A-4D54-A3B0-F36C9325AA3A}">
      <dgm:prSet/>
      <dgm:spPr/>
      <dgm:t>
        <a:bodyPr/>
        <a:lstStyle/>
        <a:p>
          <a:endParaRPr lang="de-AT" sz="2200">
            <a:latin typeface="Century Gothic" panose="020B0502020202020204" pitchFamily="34" charset="0"/>
          </a:endParaRPr>
        </a:p>
      </dgm:t>
    </dgm:pt>
    <dgm:pt modelId="{39756FBB-FF0F-4BD7-9DDA-13871B382EF5}" type="sibTrans" cxnId="{345B6E13-8A2A-4D54-A3B0-F36C9325AA3A}">
      <dgm:prSet phldrT="2" custT="1"/>
      <dgm:spPr/>
      <dgm:t>
        <a:bodyPr/>
        <a:lstStyle/>
        <a:p>
          <a:endParaRPr lang="de-AT" sz="2200">
            <a:latin typeface="Century Gothic" panose="020B0502020202020204" pitchFamily="34" charset="0"/>
          </a:endParaRPr>
        </a:p>
      </dgm:t>
    </dgm:pt>
    <dgm:pt modelId="{25F305BB-2D2A-42D1-9ACF-EB8525C785EF}">
      <dgm:prSet phldrT="[Text]" custT="1"/>
      <dgm:spPr/>
      <dgm:t>
        <a:bodyPr/>
        <a:lstStyle/>
        <a:p>
          <a:r>
            <a:rPr lang="de-DE" sz="2200" dirty="0" err="1">
              <a:latin typeface="Century Gothic" panose="020B0502020202020204" pitchFamily="34" charset="0"/>
            </a:rPr>
            <a:t>Differentiate</a:t>
          </a:r>
          <a:r>
            <a:rPr lang="de-DE" sz="2200" dirty="0">
              <a:latin typeface="Century Gothic" panose="020B0502020202020204" pitchFamily="34" charset="0"/>
            </a:rPr>
            <a:t> </a:t>
          </a:r>
          <a:r>
            <a:rPr lang="de-DE" sz="2200" dirty="0" err="1">
              <a:latin typeface="Century Gothic" panose="020B0502020202020204" pitchFamily="34" charset="0"/>
            </a:rPr>
            <a:t>between</a:t>
          </a:r>
          <a:r>
            <a:rPr lang="de-DE" sz="2200" dirty="0">
              <a:latin typeface="Century Gothic" panose="020B0502020202020204" pitchFamily="34" charset="0"/>
            </a:rPr>
            <a:t> variable and </a:t>
          </a:r>
          <a:r>
            <a:rPr lang="de-DE" sz="2200" dirty="0" err="1">
              <a:latin typeface="Century Gothic" panose="020B0502020202020204" pitchFamily="34" charset="0"/>
            </a:rPr>
            <a:t>fiyed</a:t>
          </a:r>
          <a:r>
            <a:rPr lang="de-DE" sz="2200" dirty="0">
              <a:latin typeface="Century Gothic" panose="020B0502020202020204" pitchFamily="34" charset="0"/>
            </a:rPr>
            <a:t> </a:t>
          </a:r>
          <a:r>
            <a:rPr lang="de-DE" sz="2200" dirty="0" err="1">
              <a:latin typeface="Century Gothic" panose="020B0502020202020204" pitchFamily="34" charset="0"/>
            </a:rPr>
            <a:t>expenses</a:t>
          </a:r>
          <a:endParaRPr lang="de-AT" sz="2200" dirty="0">
            <a:latin typeface="Century Gothic" panose="020B0502020202020204" pitchFamily="34" charset="0"/>
          </a:endParaRPr>
        </a:p>
      </dgm:t>
    </dgm:pt>
    <dgm:pt modelId="{EEE74824-09E5-433B-B5BA-EE6234CCE92D}" type="parTrans" cxnId="{43DF8F68-655F-4225-AB65-CE810C58B24C}">
      <dgm:prSet/>
      <dgm:spPr/>
      <dgm:t>
        <a:bodyPr/>
        <a:lstStyle/>
        <a:p>
          <a:endParaRPr lang="de-AT" sz="2200">
            <a:latin typeface="Century Gothic" panose="020B0502020202020204" pitchFamily="34" charset="0"/>
          </a:endParaRPr>
        </a:p>
      </dgm:t>
    </dgm:pt>
    <dgm:pt modelId="{632AE339-9B8A-4878-A294-71333FA625E9}" type="sibTrans" cxnId="{43DF8F68-655F-4225-AB65-CE810C58B24C}">
      <dgm:prSet phldrT="3" custT="1"/>
      <dgm:spPr/>
      <dgm:t>
        <a:bodyPr/>
        <a:lstStyle/>
        <a:p>
          <a:endParaRPr lang="de-AT" sz="2200">
            <a:latin typeface="Century Gothic" panose="020B0502020202020204" pitchFamily="34" charset="0"/>
          </a:endParaRPr>
        </a:p>
      </dgm:t>
    </dgm:pt>
    <dgm:pt modelId="{90099371-6777-4050-9590-A0F10C204065}">
      <dgm:prSet phldrT="[Text]" custT="1"/>
      <dgm:spPr/>
      <dgm:t>
        <a:bodyPr/>
        <a:lstStyle/>
        <a:p>
          <a:r>
            <a:rPr lang="de-DE" sz="2200" dirty="0">
              <a:latin typeface="Century Gothic" panose="020B0502020202020204" pitchFamily="34" charset="0"/>
            </a:rPr>
            <a:t>Set </a:t>
          </a:r>
          <a:r>
            <a:rPr lang="de-DE" sz="2200" dirty="0" err="1">
              <a:latin typeface="Century Gothic" panose="020B0502020202020204" pitchFamily="34" charset="0"/>
            </a:rPr>
            <a:t>financial</a:t>
          </a:r>
          <a:r>
            <a:rPr lang="de-DE" sz="2200" dirty="0">
              <a:latin typeface="Century Gothic" panose="020B0502020202020204" pitchFamily="34" charset="0"/>
            </a:rPr>
            <a:t> </a:t>
          </a:r>
          <a:r>
            <a:rPr lang="de-DE" sz="2200" dirty="0" err="1">
              <a:latin typeface="Century Gothic" panose="020B0502020202020204" pitchFamily="34" charset="0"/>
            </a:rPr>
            <a:t>goals</a:t>
          </a:r>
          <a:endParaRPr lang="de-AT" sz="2200" dirty="0">
            <a:latin typeface="Century Gothic" panose="020B0502020202020204" pitchFamily="34" charset="0"/>
          </a:endParaRPr>
        </a:p>
      </dgm:t>
    </dgm:pt>
    <dgm:pt modelId="{60AE7126-C403-4D14-81D5-2FF3455A7CB4}" type="parTrans" cxnId="{BFFFF157-ABDE-43F0-8622-E6CA8B1719A1}">
      <dgm:prSet/>
      <dgm:spPr/>
      <dgm:t>
        <a:bodyPr/>
        <a:lstStyle/>
        <a:p>
          <a:endParaRPr lang="de-AT" sz="2200">
            <a:latin typeface="Century Gothic" panose="020B0502020202020204" pitchFamily="34" charset="0"/>
          </a:endParaRPr>
        </a:p>
      </dgm:t>
    </dgm:pt>
    <dgm:pt modelId="{D70CBB76-5BF6-4400-96B2-91AD3F9704FD}" type="sibTrans" cxnId="{BFFFF157-ABDE-43F0-8622-E6CA8B1719A1}">
      <dgm:prSet phldrT="4" custT="1"/>
      <dgm:spPr/>
      <dgm:t>
        <a:bodyPr/>
        <a:lstStyle/>
        <a:p>
          <a:endParaRPr lang="de-AT" sz="2200">
            <a:latin typeface="Century Gothic" panose="020B0502020202020204" pitchFamily="34" charset="0"/>
          </a:endParaRPr>
        </a:p>
      </dgm:t>
    </dgm:pt>
    <dgm:pt modelId="{2AEDD17C-EA49-49FF-A322-6EF973D6EFA7}">
      <dgm:prSet phldrT="[Text]" custT="1"/>
      <dgm:spPr/>
      <dgm:t>
        <a:bodyPr/>
        <a:lstStyle/>
        <a:p>
          <a:r>
            <a:rPr lang="de-DE" sz="2200" dirty="0" err="1">
              <a:latin typeface="Century Gothic" panose="020B0502020202020204" pitchFamily="34" charset="0"/>
            </a:rPr>
            <a:t>Allocate</a:t>
          </a:r>
          <a:r>
            <a:rPr lang="de-DE" sz="2200" dirty="0">
              <a:latin typeface="Century Gothic" panose="020B0502020202020204" pitchFamily="34" charset="0"/>
            </a:rPr>
            <a:t> </a:t>
          </a:r>
          <a:r>
            <a:rPr lang="de-DE" sz="2200" dirty="0" err="1">
              <a:latin typeface="Century Gothic" panose="020B0502020202020204" pitchFamily="34" charset="0"/>
            </a:rPr>
            <a:t>funds</a:t>
          </a:r>
          <a:r>
            <a:rPr lang="de-DE" sz="2200" dirty="0">
              <a:latin typeface="Century Gothic" panose="020B0502020202020204" pitchFamily="34" charset="0"/>
            </a:rPr>
            <a:t> </a:t>
          </a:r>
          <a:endParaRPr lang="de-AT" sz="2200" dirty="0">
            <a:latin typeface="Century Gothic" panose="020B0502020202020204" pitchFamily="34" charset="0"/>
          </a:endParaRPr>
        </a:p>
      </dgm:t>
    </dgm:pt>
    <dgm:pt modelId="{0AC72927-A6A0-4250-9C1D-56387CE69D7A}" type="parTrans" cxnId="{0299B2B8-5E8D-449D-BAED-62432B795043}">
      <dgm:prSet/>
      <dgm:spPr/>
      <dgm:t>
        <a:bodyPr/>
        <a:lstStyle/>
        <a:p>
          <a:endParaRPr lang="de-AT" sz="2200">
            <a:latin typeface="Century Gothic" panose="020B0502020202020204" pitchFamily="34" charset="0"/>
          </a:endParaRPr>
        </a:p>
      </dgm:t>
    </dgm:pt>
    <dgm:pt modelId="{CE9BBCBD-9A1C-4A77-A0A7-BBD310923058}" type="sibTrans" cxnId="{0299B2B8-5E8D-449D-BAED-62432B795043}">
      <dgm:prSet phldrT="5" custT="1"/>
      <dgm:spPr/>
      <dgm:t>
        <a:bodyPr/>
        <a:lstStyle/>
        <a:p>
          <a:endParaRPr lang="de-AT" sz="2200">
            <a:latin typeface="Century Gothic" panose="020B0502020202020204" pitchFamily="34" charset="0"/>
          </a:endParaRPr>
        </a:p>
      </dgm:t>
    </dgm:pt>
    <dgm:pt modelId="{7DE0C407-6733-408D-A547-649A4559553F}">
      <dgm:prSet phldrT="[Text]" custT="1"/>
      <dgm:spPr/>
      <dgm:t>
        <a:bodyPr/>
        <a:lstStyle/>
        <a:p>
          <a:r>
            <a:rPr lang="de-DE" sz="2200" dirty="0">
              <a:latin typeface="Century Gothic" panose="020B0502020202020204" pitchFamily="34" charset="0"/>
            </a:rPr>
            <a:t>Track and </a:t>
          </a:r>
          <a:r>
            <a:rPr lang="de-DE" sz="2200" dirty="0" err="1">
              <a:latin typeface="Century Gothic" panose="020B0502020202020204" pitchFamily="34" charset="0"/>
            </a:rPr>
            <a:t>adjust</a:t>
          </a:r>
          <a:endParaRPr lang="de-AT" sz="2200" dirty="0">
            <a:latin typeface="Century Gothic" panose="020B0502020202020204" pitchFamily="34" charset="0"/>
          </a:endParaRPr>
        </a:p>
      </dgm:t>
    </dgm:pt>
    <dgm:pt modelId="{1AB28ABD-4D12-4D9C-A2B4-86EED9DB865A}" type="parTrans" cxnId="{6A7793E6-0B9A-4D46-B3C3-8EF4E983AA03}">
      <dgm:prSet/>
      <dgm:spPr/>
      <dgm:t>
        <a:bodyPr/>
        <a:lstStyle/>
        <a:p>
          <a:endParaRPr lang="de-AT" sz="2200">
            <a:latin typeface="Century Gothic" panose="020B0502020202020204" pitchFamily="34" charset="0"/>
          </a:endParaRPr>
        </a:p>
      </dgm:t>
    </dgm:pt>
    <dgm:pt modelId="{C41612C4-2564-45EB-8B31-8BFB964DEB81}" type="sibTrans" cxnId="{6A7793E6-0B9A-4D46-B3C3-8EF4E983AA03}">
      <dgm:prSet phldrT="6" custT="1"/>
      <dgm:spPr/>
      <dgm:t>
        <a:bodyPr/>
        <a:lstStyle/>
        <a:p>
          <a:endParaRPr lang="de-AT" sz="2200">
            <a:latin typeface="Century Gothic" panose="020B0502020202020204" pitchFamily="34" charset="0"/>
          </a:endParaRPr>
        </a:p>
      </dgm:t>
    </dgm:pt>
    <dgm:pt modelId="{6A95BB40-4400-4764-A73C-B3D9F446B9A8}" type="pres">
      <dgm:prSet presAssocID="{EBE306DB-7B73-47E6-A2F3-B02D17AD9BD0}" presName="Name0" presStyleCnt="0">
        <dgm:presLayoutVars>
          <dgm:dir/>
          <dgm:resizeHandles val="exact"/>
        </dgm:presLayoutVars>
      </dgm:prSet>
      <dgm:spPr/>
    </dgm:pt>
    <dgm:pt modelId="{0413680C-D7A4-4475-9E7A-EBA6C84F18BD}" type="pres">
      <dgm:prSet presAssocID="{51CF4D77-A7F4-4893-BF35-339F2A0B6682}" presName="node" presStyleLbl="node1" presStyleIdx="0" presStyleCnt="11">
        <dgm:presLayoutVars>
          <dgm:bulletEnabled val="1"/>
        </dgm:presLayoutVars>
      </dgm:prSet>
      <dgm:spPr/>
    </dgm:pt>
    <dgm:pt modelId="{D31F697F-C612-4098-9FCE-15D2707E5CB6}" type="pres">
      <dgm:prSet presAssocID="{9F66F138-E43C-44AE-9B9F-C8CE2DCD2249}" presName="sibTransSpacerBeforeConnector" presStyleCnt="0"/>
      <dgm:spPr/>
    </dgm:pt>
    <dgm:pt modelId="{F41BF542-56A1-460E-8456-CA957C2A15AA}" type="pres">
      <dgm:prSet presAssocID="{9F66F138-E43C-44AE-9B9F-C8CE2DCD2249}" presName="sibTrans" presStyleLbl="node1" presStyleIdx="1" presStyleCnt="11"/>
      <dgm:spPr/>
    </dgm:pt>
    <dgm:pt modelId="{279BEFF1-1FD5-470B-BBD8-97424A9749FB}" type="pres">
      <dgm:prSet presAssocID="{9F66F138-E43C-44AE-9B9F-C8CE2DCD2249}" presName="sibTransSpacerAfterConnector" presStyleCnt="0"/>
      <dgm:spPr/>
    </dgm:pt>
    <dgm:pt modelId="{851B2874-0122-468B-9194-29FF3182415C}" type="pres">
      <dgm:prSet presAssocID="{4D8A9BCA-B473-402C-8A5F-7E33D0D7C678}" presName="node" presStyleLbl="node1" presStyleIdx="2" presStyleCnt="11">
        <dgm:presLayoutVars>
          <dgm:bulletEnabled val="1"/>
        </dgm:presLayoutVars>
      </dgm:prSet>
      <dgm:spPr/>
    </dgm:pt>
    <dgm:pt modelId="{D5A03741-C21A-40D8-9BC1-B4D71970205D}" type="pres">
      <dgm:prSet presAssocID="{39756FBB-FF0F-4BD7-9DDA-13871B382EF5}" presName="sibTransSpacerBeforeConnector" presStyleCnt="0"/>
      <dgm:spPr/>
    </dgm:pt>
    <dgm:pt modelId="{86FE8CE0-2BFC-4F17-808E-21812DE42C49}" type="pres">
      <dgm:prSet presAssocID="{39756FBB-FF0F-4BD7-9DDA-13871B382EF5}" presName="sibTrans" presStyleLbl="node1" presStyleIdx="3" presStyleCnt="11"/>
      <dgm:spPr/>
    </dgm:pt>
    <dgm:pt modelId="{DF7C0C1F-CDB0-4EDE-B9FA-43C60EFBB63B}" type="pres">
      <dgm:prSet presAssocID="{39756FBB-FF0F-4BD7-9DDA-13871B382EF5}" presName="sibTransSpacerAfterConnector" presStyleCnt="0"/>
      <dgm:spPr/>
    </dgm:pt>
    <dgm:pt modelId="{2A7A9C6F-2BF9-4DD5-A7EE-E3268C319067}" type="pres">
      <dgm:prSet presAssocID="{25F305BB-2D2A-42D1-9ACF-EB8525C785EF}" presName="node" presStyleLbl="node1" presStyleIdx="4" presStyleCnt="11">
        <dgm:presLayoutVars>
          <dgm:bulletEnabled val="1"/>
        </dgm:presLayoutVars>
      </dgm:prSet>
      <dgm:spPr/>
    </dgm:pt>
    <dgm:pt modelId="{25FFAEE1-0001-4582-BD68-CE5514E47F36}" type="pres">
      <dgm:prSet presAssocID="{632AE339-9B8A-4878-A294-71333FA625E9}" presName="sibTransSpacerBeforeConnector" presStyleCnt="0"/>
      <dgm:spPr/>
    </dgm:pt>
    <dgm:pt modelId="{A27AB660-0114-4799-AB14-FB46D6A1E826}" type="pres">
      <dgm:prSet presAssocID="{632AE339-9B8A-4878-A294-71333FA625E9}" presName="sibTrans" presStyleLbl="node1" presStyleIdx="5" presStyleCnt="11"/>
      <dgm:spPr/>
    </dgm:pt>
    <dgm:pt modelId="{1008A213-B5A8-4AE8-B138-C763B74B3C92}" type="pres">
      <dgm:prSet presAssocID="{632AE339-9B8A-4878-A294-71333FA625E9}" presName="sibTransSpacerAfterConnector" presStyleCnt="0"/>
      <dgm:spPr/>
    </dgm:pt>
    <dgm:pt modelId="{290C1F47-3853-4F38-B00D-A54EBB3285DD}" type="pres">
      <dgm:prSet presAssocID="{90099371-6777-4050-9590-A0F10C204065}" presName="node" presStyleLbl="node1" presStyleIdx="6" presStyleCnt="11">
        <dgm:presLayoutVars>
          <dgm:bulletEnabled val="1"/>
        </dgm:presLayoutVars>
      </dgm:prSet>
      <dgm:spPr/>
    </dgm:pt>
    <dgm:pt modelId="{C84E91DD-A21F-409C-8E0E-DE310D9BBE68}" type="pres">
      <dgm:prSet presAssocID="{D70CBB76-5BF6-4400-96B2-91AD3F9704FD}" presName="sibTransSpacerBeforeConnector" presStyleCnt="0"/>
      <dgm:spPr/>
    </dgm:pt>
    <dgm:pt modelId="{0A90F5CA-D40F-4AD6-9865-E8130C13E9A7}" type="pres">
      <dgm:prSet presAssocID="{D70CBB76-5BF6-4400-96B2-91AD3F9704FD}" presName="sibTrans" presStyleLbl="node1" presStyleIdx="7" presStyleCnt="11"/>
      <dgm:spPr/>
    </dgm:pt>
    <dgm:pt modelId="{42DE4151-A3DB-4ACB-BAF5-3419DD35EBD8}" type="pres">
      <dgm:prSet presAssocID="{D70CBB76-5BF6-4400-96B2-91AD3F9704FD}" presName="sibTransSpacerAfterConnector" presStyleCnt="0"/>
      <dgm:spPr/>
    </dgm:pt>
    <dgm:pt modelId="{B098967B-5103-49FB-B222-85FECFD89211}" type="pres">
      <dgm:prSet presAssocID="{2AEDD17C-EA49-49FF-A322-6EF973D6EFA7}" presName="node" presStyleLbl="node1" presStyleIdx="8" presStyleCnt="11">
        <dgm:presLayoutVars>
          <dgm:bulletEnabled val="1"/>
        </dgm:presLayoutVars>
      </dgm:prSet>
      <dgm:spPr/>
    </dgm:pt>
    <dgm:pt modelId="{C34582AB-C0DA-4473-AE55-0DFA0A64AF71}" type="pres">
      <dgm:prSet presAssocID="{CE9BBCBD-9A1C-4A77-A0A7-BBD310923058}" presName="sibTransSpacerBeforeConnector" presStyleCnt="0"/>
      <dgm:spPr/>
    </dgm:pt>
    <dgm:pt modelId="{A39CE1C2-D22B-459E-BDA4-AAFE52009F28}" type="pres">
      <dgm:prSet presAssocID="{CE9BBCBD-9A1C-4A77-A0A7-BBD310923058}" presName="sibTrans" presStyleLbl="node1" presStyleIdx="9" presStyleCnt="11"/>
      <dgm:spPr/>
    </dgm:pt>
    <dgm:pt modelId="{28D9A5B7-4C38-4E4E-AE36-7D0458C2B7AC}" type="pres">
      <dgm:prSet presAssocID="{CE9BBCBD-9A1C-4A77-A0A7-BBD310923058}" presName="sibTransSpacerAfterConnector" presStyleCnt="0"/>
      <dgm:spPr/>
    </dgm:pt>
    <dgm:pt modelId="{44F51E71-FDAC-4AA4-984D-3471CBC9DD66}" type="pres">
      <dgm:prSet presAssocID="{7DE0C407-6733-408D-A547-649A4559553F}" presName="node" presStyleLbl="node1" presStyleIdx="10" presStyleCnt="11">
        <dgm:presLayoutVars>
          <dgm:bulletEnabled val="1"/>
        </dgm:presLayoutVars>
      </dgm:prSet>
      <dgm:spPr/>
    </dgm:pt>
  </dgm:ptLst>
  <dgm:cxnLst>
    <dgm:cxn modelId="{FAA34E07-2517-4726-A480-46F023EB043D}" srcId="{EBE306DB-7B73-47E6-A2F3-B02D17AD9BD0}" destId="{51CF4D77-A7F4-4893-BF35-339F2A0B6682}" srcOrd="0" destOrd="0" parTransId="{D1667C93-73D0-4851-8732-16034DC70BAE}" sibTransId="{9F66F138-E43C-44AE-9B9F-C8CE2DCD2249}"/>
    <dgm:cxn modelId="{E3589B09-96ED-45F7-B3E3-F6603C4E7906}" type="presOf" srcId="{D70CBB76-5BF6-4400-96B2-91AD3F9704FD}" destId="{0A90F5CA-D40F-4AD6-9865-E8130C13E9A7}" srcOrd="0" destOrd="0" presId="urn:microsoft.com/office/officeart/2016/7/layout/BasicProcessNew"/>
    <dgm:cxn modelId="{345B6E13-8A2A-4D54-A3B0-F36C9325AA3A}" srcId="{EBE306DB-7B73-47E6-A2F3-B02D17AD9BD0}" destId="{4D8A9BCA-B473-402C-8A5F-7E33D0D7C678}" srcOrd="1" destOrd="0" parTransId="{E9170F69-2203-4C07-9A9A-6047732D101D}" sibTransId="{39756FBB-FF0F-4BD7-9DDA-13871B382EF5}"/>
    <dgm:cxn modelId="{68536119-2E56-4C38-97B1-D2777BBA51CA}" type="presOf" srcId="{90099371-6777-4050-9590-A0F10C204065}" destId="{290C1F47-3853-4F38-B00D-A54EBB3285DD}" srcOrd="0" destOrd="0" presId="urn:microsoft.com/office/officeart/2016/7/layout/BasicProcessNew"/>
    <dgm:cxn modelId="{2BB2B82C-DE67-4B09-AA39-E1AA7E460B87}" type="presOf" srcId="{51CF4D77-A7F4-4893-BF35-339F2A0B6682}" destId="{0413680C-D7A4-4475-9E7A-EBA6C84F18BD}" srcOrd="0" destOrd="0" presId="urn:microsoft.com/office/officeart/2016/7/layout/BasicProcessNew"/>
    <dgm:cxn modelId="{494AB65E-EF06-4F95-B35A-DC5EFA7573CE}" type="presOf" srcId="{4D8A9BCA-B473-402C-8A5F-7E33D0D7C678}" destId="{851B2874-0122-468B-9194-29FF3182415C}" srcOrd="0" destOrd="0" presId="urn:microsoft.com/office/officeart/2016/7/layout/BasicProcessNew"/>
    <dgm:cxn modelId="{4D35A246-4152-42B2-ABFD-B4C5F1DB220B}" type="presOf" srcId="{7DE0C407-6733-408D-A547-649A4559553F}" destId="{44F51E71-FDAC-4AA4-984D-3471CBC9DD66}" srcOrd="0" destOrd="0" presId="urn:microsoft.com/office/officeart/2016/7/layout/BasicProcessNew"/>
    <dgm:cxn modelId="{43DF8F68-655F-4225-AB65-CE810C58B24C}" srcId="{EBE306DB-7B73-47E6-A2F3-B02D17AD9BD0}" destId="{25F305BB-2D2A-42D1-9ACF-EB8525C785EF}" srcOrd="2" destOrd="0" parTransId="{EEE74824-09E5-433B-B5BA-EE6234CCE92D}" sibTransId="{632AE339-9B8A-4878-A294-71333FA625E9}"/>
    <dgm:cxn modelId="{B2F90A4B-7A23-410A-8C26-44553F8F188C}" type="presOf" srcId="{CE9BBCBD-9A1C-4A77-A0A7-BBD310923058}" destId="{A39CE1C2-D22B-459E-BDA4-AAFE52009F28}" srcOrd="0" destOrd="0" presId="urn:microsoft.com/office/officeart/2016/7/layout/BasicProcessNew"/>
    <dgm:cxn modelId="{BFFFF157-ABDE-43F0-8622-E6CA8B1719A1}" srcId="{EBE306DB-7B73-47E6-A2F3-B02D17AD9BD0}" destId="{90099371-6777-4050-9590-A0F10C204065}" srcOrd="3" destOrd="0" parTransId="{60AE7126-C403-4D14-81D5-2FF3455A7CB4}" sibTransId="{D70CBB76-5BF6-4400-96B2-91AD3F9704FD}"/>
    <dgm:cxn modelId="{34360290-EEF2-4EF1-A6E7-2CA8A6A98228}" type="presOf" srcId="{632AE339-9B8A-4878-A294-71333FA625E9}" destId="{A27AB660-0114-4799-AB14-FB46D6A1E826}" srcOrd="0" destOrd="0" presId="urn:microsoft.com/office/officeart/2016/7/layout/BasicProcessNew"/>
    <dgm:cxn modelId="{42CB2591-949A-48B6-AE18-7ED1555F8226}" type="presOf" srcId="{39756FBB-FF0F-4BD7-9DDA-13871B382EF5}" destId="{86FE8CE0-2BFC-4F17-808E-21812DE42C49}" srcOrd="0" destOrd="0" presId="urn:microsoft.com/office/officeart/2016/7/layout/BasicProcessNew"/>
    <dgm:cxn modelId="{E5141994-7682-4062-B9B7-506291BF0432}" type="presOf" srcId="{9F66F138-E43C-44AE-9B9F-C8CE2DCD2249}" destId="{F41BF542-56A1-460E-8456-CA957C2A15AA}" srcOrd="0" destOrd="0" presId="urn:microsoft.com/office/officeart/2016/7/layout/BasicProcessNew"/>
    <dgm:cxn modelId="{6263FF9C-6798-4E5D-B653-738E70F7D437}" type="presOf" srcId="{25F305BB-2D2A-42D1-9ACF-EB8525C785EF}" destId="{2A7A9C6F-2BF9-4DD5-A7EE-E3268C319067}" srcOrd="0" destOrd="0" presId="urn:microsoft.com/office/officeart/2016/7/layout/BasicProcessNew"/>
    <dgm:cxn modelId="{0299B2B8-5E8D-449D-BAED-62432B795043}" srcId="{EBE306DB-7B73-47E6-A2F3-B02D17AD9BD0}" destId="{2AEDD17C-EA49-49FF-A322-6EF973D6EFA7}" srcOrd="4" destOrd="0" parTransId="{0AC72927-A6A0-4250-9C1D-56387CE69D7A}" sibTransId="{CE9BBCBD-9A1C-4A77-A0A7-BBD310923058}"/>
    <dgm:cxn modelId="{CAF49EE4-0EBF-4CDE-A2AD-E9832B56BFE5}" type="presOf" srcId="{EBE306DB-7B73-47E6-A2F3-B02D17AD9BD0}" destId="{6A95BB40-4400-4764-A73C-B3D9F446B9A8}" srcOrd="0" destOrd="0" presId="urn:microsoft.com/office/officeart/2016/7/layout/BasicProcessNew"/>
    <dgm:cxn modelId="{6A7793E6-0B9A-4D46-B3C3-8EF4E983AA03}" srcId="{EBE306DB-7B73-47E6-A2F3-B02D17AD9BD0}" destId="{7DE0C407-6733-408D-A547-649A4559553F}" srcOrd="5" destOrd="0" parTransId="{1AB28ABD-4D12-4D9C-A2B4-86EED9DB865A}" sibTransId="{C41612C4-2564-45EB-8B31-8BFB964DEB81}"/>
    <dgm:cxn modelId="{52A2FBF9-FAFF-4C17-A788-DAAB5EB2749A}" type="presOf" srcId="{2AEDD17C-EA49-49FF-A322-6EF973D6EFA7}" destId="{B098967B-5103-49FB-B222-85FECFD89211}" srcOrd="0" destOrd="0" presId="urn:microsoft.com/office/officeart/2016/7/layout/BasicProcessNew"/>
    <dgm:cxn modelId="{E57CCFFC-28E2-45CB-9C60-EC3838F7EBE3}" type="presParOf" srcId="{6A95BB40-4400-4764-A73C-B3D9F446B9A8}" destId="{0413680C-D7A4-4475-9E7A-EBA6C84F18BD}" srcOrd="0" destOrd="0" presId="urn:microsoft.com/office/officeart/2016/7/layout/BasicProcessNew"/>
    <dgm:cxn modelId="{6A6C55A9-77CF-4ACC-A8F8-A88BA39E252E}" type="presParOf" srcId="{6A95BB40-4400-4764-A73C-B3D9F446B9A8}" destId="{D31F697F-C612-4098-9FCE-15D2707E5CB6}" srcOrd="1" destOrd="0" presId="urn:microsoft.com/office/officeart/2016/7/layout/BasicProcessNew"/>
    <dgm:cxn modelId="{C7B387A9-1727-4FC5-9AD3-B5C58A7863AA}" type="presParOf" srcId="{6A95BB40-4400-4764-A73C-B3D9F446B9A8}" destId="{F41BF542-56A1-460E-8456-CA957C2A15AA}" srcOrd="2" destOrd="0" presId="urn:microsoft.com/office/officeart/2016/7/layout/BasicProcessNew"/>
    <dgm:cxn modelId="{E37EC36B-5EA8-4F43-892E-1EA8402E9A16}" type="presParOf" srcId="{6A95BB40-4400-4764-A73C-B3D9F446B9A8}" destId="{279BEFF1-1FD5-470B-BBD8-97424A9749FB}" srcOrd="3" destOrd="0" presId="urn:microsoft.com/office/officeart/2016/7/layout/BasicProcessNew"/>
    <dgm:cxn modelId="{F5F6F01B-9475-487A-839F-21B258388986}" type="presParOf" srcId="{6A95BB40-4400-4764-A73C-B3D9F446B9A8}" destId="{851B2874-0122-468B-9194-29FF3182415C}" srcOrd="4" destOrd="0" presId="urn:microsoft.com/office/officeart/2016/7/layout/BasicProcessNew"/>
    <dgm:cxn modelId="{81FC3B1C-CF39-443D-9217-35CEB9386417}" type="presParOf" srcId="{6A95BB40-4400-4764-A73C-B3D9F446B9A8}" destId="{D5A03741-C21A-40D8-9BC1-B4D71970205D}" srcOrd="5" destOrd="0" presId="urn:microsoft.com/office/officeart/2016/7/layout/BasicProcessNew"/>
    <dgm:cxn modelId="{BFDC2125-23F3-465A-9DC6-B0428F8C673C}" type="presParOf" srcId="{6A95BB40-4400-4764-A73C-B3D9F446B9A8}" destId="{86FE8CE0-2BFC-4F17-808E-21812DE42C49}" srcOrd="6" destOrd="0" presId="urn:microsoft.com/office/officeart/2016/7/layout/BasicProcessNew"/>
    <dgm:cxn modelId="{54A0BA2A-FAA6-4654-9719-25DF9F485A06}" type="presParOf" srcId="{6A95BB40-4400-4764-A73C-B3D9F446B9A8}" destId="{DF7C0C1F-CDB0-4EDE-B9FA-43C60EFBB63B}" srcOrd="7" destOrd="0" presId="urn:microsoft.com/office/officeart/2016/7/layout/BasicProcessNew"/>
    <dgm:cxn modelId="{11D8C924-024E-4835-AFC0-EE4D935437DF}" type="presParOf" srcId="{6A95BB40-4400-4764-A73C-B3D9F446B9A8}" destId="{2A7A9C6F-2BF9-4DD5-A7EE-E3268C319067}" srcOrd="8" destOrd="0" presId="urn:microsoft.com/office/officeart/2016/7/layout/BasicProcessNew"/>
    <dgm:cxn modelId="{909320C0-2457-4DEA-8A89-1070B755E655}" type="presParOf" srcId="{6A95BB40-4400-4764-A73C-B3D9F446B9A8}" destId="{25FFAEE1-0001-4582-BD68-CE5514E47F36}" srcOrd="9" destOrd="0" presId="urn:microsoft.com/office/officeart/2016/7/layout/BasicProcessNew"/>
    <dgm:cxn modelId="{0076CB3C-64A3-4D48-80C9-F4B251CD1ED3}" type="presParOf" srcId="{6A95BB40-4400-4764-A73C-B3D9F446B9A8}" destId="{A27AB660-0114-4799-AB14-FB46D6A1E826}" srcOrd="10" destOrd="0" presId="urn:microsoft.com/office/officeart/2016/7/layout/BasicProcessNew"/>
    <dgm:cxn modelId="{181BA407-7DD8-498D-829F-633D08A77332}" type="presParOf" srcId="{6A95BB40-4400-4764-A73C-B3D9F446B9A8}" destId="{1008A213-B5A8-4AE8-B138-C763B74B3C92}" srcOrd="11" destOrd="0" presId="urn:microsoft.com/office/officeart/2016/7/layout/BasicProcessNew"/>
    <dgm:cxn modelId="{29385B86-C193-4F9D-BA46-E96074EFB257}" type="presParOf" srcId="{6A95BB40-4400-4764-A73C-B3D9F446B9A8}" destId="{290C1F47-3853-4F38-B00D-A54EBB3285DD}" srcOrd="12" destOrd="0" presId="urn:microsoft.com/office/officeart/2016/7/layout/BasicProcessNew"/>
    <dgm:cxn modelId="{562A37B8-5BC9-4921-8D95-AFEE2FE854F5}" type="presParOf" srcId="{6A95BB40-4400-4764-A73C-B3D9F446B9A8}" destId="{C84E91DD-A21F-409C-8E0E-DE310D9BBE68}" srcOrd="13" destOrd="0" presId="urn:microsoft.com/office/officeart/2016/7/layout/BasicProcessNew"/>
    <dgm:cxn modelId="{8C8F0DEC-E41B-48A1-B9E1-8A3D32EE4CAD}" type="presParOf" srcId="{6A95BB40-4400-4764-A73C-B3D9F446B9A8}" destId="{0A90F5CA-D40F-4AD6-9865-E8130C13E9A7}" srcOrd="14" destOrd="0" presId="urn:microsoft.com/office/officeart/2016/7/layout/BasicProcessNew"/>
    <dgm:cxn modelId="{EBA025CC-35BD-4069-BB17-C817F88434F4}" type="presParOf" srcId="{6A95BB40-4400-4764-A73C-B3D9F446B9A8}" destId="{42DE4151-A3DB-4ACB-BAF5-3419DD35EBD8}" srcOrd="15" destOrd="0" presId="urn:microsoft.com/office/officeart/2016/7/layout/BasicProcessNew"/>
    <dgm:cxn modelId="{2E6DD6C7-37BE-4BF9-8725-F06DD4581320}" type="presParOf" srcId="{6A95BB40-4400-4764-A73C-B3D9F446B9A8}" destId="{B098967B-5103-49FB-B222-85FECFD89211}" srcOrd="16" destOrd="0" presId="urn:microsoft.com/office/officeart/2016/7/layout/BasicProcessNew"/>
    <dgm:cxn modelId="{5AB6BC89-05BF-4AF7-B8C6-2413B4626544}" type="presParOf" srcId="{6A95BB40-4400-4764-A73C-B3D9F446B9A8}" destId="{C34582AB-C0DA-4473-AE55-0DFA0A64AF71}" srcOrd="17" destOrd="0" presId="urn:microsoft.com/office/officeart/2016/7/layout/BasicProcessNew"/>
    <dgm:cxn modelId="{A7F27614-A4D7-4AE7-AAB8-DBE3607ACACB}" type="presParOf" srcId="{6A95BB40-4400-4764-A73C-B3D9F446B9A8}" destId="{A39CE1C2-D22B-459E-BDA4-AAFE52009F28}" srcOrd="18" destOrd="0" presId="urn:microsoft.com/office/officeart/2016/7/layout/BasicProcessNew"/>
    <dgm:cxn modelId="{AC438B06-2EDE-44DA-B4C2-C8714AA1558B}" type="presParOf" srcId="{6A95BB40-4400-4764-A73C-B3D9F446B9A8}" destId="{28D9A5B7-4C38-4E4E-AE36-7D0458C2B7AC}" srcOrd="19" destOrd="0" presId="urn:microsoft.com/office/officeart/2016/7/layout/BasicProcessNew"/>
    <dgm:cxn modelId="{B5892E6C-894A-4534-B1FD-131C3D4E3536}" type="presParOf" srcId="{6A95BB40-4400-4764-A73C-B3D9F446B9A8}" destId="{44F51E71-FDAC-4AA4-984D-3471CBC9DD66}" srcOrd="20" destOrd="0" presId="urn:microsoft.com/office/officeart/2016/7/layout/BasicProcessNew"/>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D58F9E-75C5-4994-939D-673909A707B5}"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A6B02171-963C-471A-BE54-89196BCB95FD}">
      <dgm:prSet custT="1"/>
      <dgm:spPr/>
      <dgm:t>
        <a:bodyPr/>
        <a:lstStyle/>
        <a:p>
          <a:r>
            <a:rPr lang="en-GB" sz="2400">
              <a:latin typeface="Century Gothic" panose="020B0502020202020204" pitchFamily="34" charset="0"/>
            </a:rPr>
            <a:t>1. Keep Track of Expenses</a:t>
          </a:r>
          <a:endParaRPr lang="en-US" sz="2400">
            <a:latin typeface="Century Gothic" panose="020B0502020202020204" pitchFamily="34" charset="0"/>
          </a:endParaRPr>
        </a:p>
      </dgm:t>
    </dgm:pt>
    <dgm:pt modelId="{30BE9FEB-9565-40BE-8B4C-76F13C16F980}" type="parTrans" cxnId="{8F11075B-2798-4895-A06E-35CBCB23F1DD}">
      <dgm:prSet/>
      <dgm:spPr/>
      <dgm:t>
        <a:bodyPr/>
        <a:lstStyle/>
        <a:p>
          <a:endParaRPr lang="en-US" sz="2400">
            <a:latin typeface="Century Gothic" panose="020B0502020202020204" pitchFamily="34" charset="0"/>
          </a:endParaRPr>
        </a:p>
      </dgm:t>
    </dgm:pt>
    <dgm:pt modelId="{25B07F21-3AC2-4F67-9032-4D11D29717E3}" type="sibTrans" cxnId="{8F11075B-2798-4895-A06E-35CBCB23F1DD}">
      <dgm:prSet/>
      <dgm:spPr/>
      <dgm:t>
        <a:bodyPr/>
        <a:lstStyle/>
        <a:p>
          <a:endParaRPr lang="en-US" sz="2400">
            <a:latin typeface="Century Gothic" panose="020B0502020202020204" pitchFamily="34" charset="0"/>
          </a:endParaRPr>
        </a:p>
      </dgm:t>
    </dgm:pt>
    <dgm:pt modelId="{3E183DDC-B883-45EC-9519-5D50B5B9993F}">
      <dgm:prSet custT="1"/>
      <dgm:spPr/>
      <dgm:t>
        <a:bodyPr/>
        <a:lstStyle/>
        <a:p>
          <a:r>
            <a:rPr lang="en-GB" sz="2400">
              <a:latin typeface="Century Gothic" panose="020B0502020202020204" pitchFamily="34" charset="0"/>
            </a:rPr>
            <a:t>2. Review Bank Statements</a:t>
          </a:r>
          <a:endParaRPr lang="en-US" sz="2400">
            <a:latin typeface="Century Gothic" panose="020B0502020202020204" pitchFamily="34" charset="0"/>
          </a:endParaRPr>
        </a:p>
      </dgm:t>
    </dgm:pt>
    <dgm:pt modelId="{E333AF3F-5463-44A3-BF11-0E194518F88E}" type="parTrans" cxnId="{9754CA1C-C8F3-46EE-9503-04F1519E4B9B}">
      <dgm:prSet/>
      <dgm:spPr/>
      <dgm:t>
        <a:bodyPr/>
        <a:lstStyle/>
        <a:p>
          <a:endParaRPr lang="en-US" sz="2400">
            <a:latin typeface="Century Gothic" panose="020B0502020202020204" pitchFamily="34" charset="0"/>
          </a:endParaRPr>
        </a:p>
      </dgm:t>
    </dgm:pt>
    <dgm:pt modelId="{2739C39E-9FEC-40FD-BCF3-A5862FE32F71}" type="sibTrans" cxnId="{9754CA1C-C8F3-46EE-9503-04F1519E4B9B}">
      <dgm:prSet/>
      <dgm:spPr/>
      <dgm:t>
        <a:bodyPr/>
        <a:lstStyle/>
        <a:p>
          <a:endParaRPr lang="en-US" sz="2400">
            <a:latin typeface="Century Gothic" panose="020B0502020202020204" pitchFamily="34" charset="0"/>
          </a:endParaRPr>
        </a:p>
      </dgm:t>
    </dgm:pt>
    <dgm:pt modelId="{8A6C61F9-861E-43AA-BB8B-F4776F22036F}">
      <dgm:prSet custT="1"/>
      <dgm:spPr/>
      <dgm:t>
        <a:bodyPr/>
        <a:lstStyle/>
        <a:p>
          <a:r>
            <a:rPr lang="en-GB" sz="2400">
              <a:latin typeface="Century Gothic" panose="020B0502020202020204" pitchFamily="34" charset="0"/>
            </a:rPr>
            <a:t>3. Set Spending Limits</a:t>
          </a:r>
          <a:endParaRPr lang="en-US" sz="2400">
            <a:latin typeface="Century Gothic" panose="020B0502020202020204" pitchFamily="34" charset="0"/>
          </a:endParaRPr>
        </a:p>
      </dgm:t>
    </dgm:pt>
    <dgm:pt modelId="{E6C95AAE-D5E8-4359-AD29-AAA1E01A8075}" type="parTrans" cxnId="{3118DC60-A1C0-40A2-BB61-8960674C3CD2}">
      <dgm:prSet/>
      <dgm:spPr/>
      <dgm:t>
        <a:bodyPr/>
        <a:lstStyle/>
        <a:p>
          <a:endParaRPr lang="en-US" sz="2400">
            <a:latin typeface="Century Gothic" panose="020B0502020202020204" pitchFamily="34" charset="0"/>
          </a:endParaRPr>
        </a:p>
      </dgm:t>
    </dgm:pt>
    <dgm:pt modelId="{18714BCF-D538-4443-B579-6417171A48C4}" type="sibTrans" cxnId="{3118DC60-A1C0-40A2-BB61-8960674C3CD2}">
      <dgm:prSet/>
      <dgm:spPr/>
      <dgm:t>
        <a:bodyPr/>
        <a:lstStyle/>
        <a:p>
          <a:endParaRPr lang="en-US" sz="2400">
            <a:latin typeface="Century Gothic" panose="020B0502020202020204" pitchFamily="34" charset="0"/>
          </a:endParaRPr>
        </a:p>
      </dgm:t>
    </dgm:pt>
    <dgm:pt modelId="{6AB401FF-4EA7-490E-8F1D-C7A691D9014E}">
      <dgm:prSet custT="1"/>
      <dgm:spPr/>
      <dgm:t>
        <a:bodyPr/>
        <a:lstStyle/>
        <a:p>
          <a:r>
            <a:rPr lang="en-GB" sz="2400">
              <a:latin typeface="Century Gothic" panose="020B0502020202020204" pitchFamily="34" charset="0"/>
            </a:rPr>
            <a:t>4. Use Budgeting Apps</a:t>
          </a:r>
          <a:endParaRPr lang="en-US" sz="2400">
            <a:latin typeface="Century Gothic" panose="020B0502020202020204" pitchFamily="34" charset="0"/>
          </a:endParaRPr>
        </a:p>
      </dgm:t>
    </dgm:pt>
    <dgm:pt modelId="{5B99FEB4-A065-4A3D-AC42-08DD94F7C0A1}" type="parTrans" cxnId="{A2E7DEB5-7B31-42FD-9711-A8E2A6E4E45B}">
      <dgm:prSet/>
      <dgm:spPr/>
      <dgm:t>
        <a:bodyPr/>
        <a:lstStyle/>
        <a:p>
          <a:endParaRPr lang="en-US" sz="2400">
            <a:latin typeface="Century Gothic" panose="020B0502020202020204" pitchFamily="34" charset="0"/>
          </a:endParaRPr>
        </a:p>
      </dgm:t>
    </dgm:pt>
    <dgm:pt modelId="{D5C3B3F2-6656-4732-9617-75065E81B35A}" type="sibTrans" cxnId="{A2E7DEB5-7B31-42FD-9711-A8E2A6E4E45B}">
      <dgm:prSet/>
      <dgm:spPr/>
      <dgm:t>
        <a:bodyPr/>
        <a:lstStyle/>
        <a:p>
          <a:endParaRPr lang="en-US" sz="2400">
            <a:latin typeface="Century Gothic" panose="020B0502020202020204" pitchFamily="34" charset="0"/>
          </a:endParaRPr>
        </a:p>
      </dgm:t>
    </dgm:pt>
    <dgm:pt modelId="{916C03F4-CF7C-463C-BD14-7A39965D0B67}">
      <dgm:prSet custT="1"/>
      <dgm:spPr/>
      <dgm:t>
        <a:bodyPr/>
        <a:lstStyle/>
        <a:p>
          <a:r>
            <a:rPr lang="en-GB" sz="2400">
              <a:latin typeface="Century Gothic" panose="020B0502020202020204" pitchFamily="34" charset="0"/>
            </a:rPr>
            <a:t>5. Check-In Regularly</a:t>
          </a:r>
          <a:endParaRPr lang="en-US" sz="2400">
            <a:latin typeface="Century Gothic" panose="020B0502020202020204" pitchFamily="34" charset="0"/>
          </a:endParaRPr>
        </a:p>
      </dgm:t>
    </dgm:pt>
    <dgm:pt modelId="{2A26CC56-9B3D-49B2-AF8D-0B49642CFF45}" type="parTrans" cxnId="{CED79362-DC96-47BB-8738-2788616CBC3E}">
      <dgm:prSet/>
      <dgm:spPr/>
      <dgm:t>
        <a:bodyPr/>
        <a:lstStyle/>
        <a:p>
          <a:endParaRPr lang="en-US" sz="2400">
            <a:latin typeface="Century Gothic" panose="020B0502020202020204" pitchFamily="34" charset="0"/>
          </a:endParaRPr>
        </a:p>
      </dgm:t>
    </dgm:pt>
    <dgm:pt modelId="{83092E2A-0856-4FEE-B648-AF46D4A15B21}" type="sibTrans" cxnId="{CED79362-DC96-47BB-8738-2788616CBC3E}">
      <dgm:prSet/>
      <dgm:spPr/>
      <dgm:t>
        <a:bodyPr/>
        <a:lstStyle/>
        <a:p>
          <a:endParaRPr lang="en-US" sz="2400">
            <a:latin typeface="Century Gothic" panose="020B0502020202020204" pitchFamily="34" charset="0"/>
          </a:endParaRPr>
        </a:p>
      </dgm:t>
    </dgm:pt>
    <dgm:pt modelId="{F30B1606-1028-489F-B100-EEAC05F045F3}">
      <dgm:prSet custT="1"/>
      <dgm:spPr/>
      <dgm:t>
        <a:bodyPr/>
        <a:lstStyle/>
        <a:p>
          <a:r>
            <a:rPr lang="en-GB" sz="2400">
              <a:latin typeface="Century Gothic" panose="020B0502020202020204" pitchFamily="34" charset="0"/>
            </a:rPr>
            <a:t>6. Practice Mindful Spending</a:t>
          </a:r>
          <a:endParaRPr lang="en-US" sz="2400">
            <a:latin typeface="Century Gothic" panose="020B0502020202020204" pitchFamily="34" charset="0"/>
          </a:endParaRPr>
        </a:p>
      </dgm:t>
    </dgm:pt>
    <dgm:pt modelId="{A4A69234-B1E0-4DA1-8ECD-E5DE516D0EA7}" type="parTrans" cxnId="{FA1ED498-4C70-4F84-9FD7-3B39166813D2}">
      <dgm:prSet/>
      <dgm:spPr/>
      <dgm:t>
        <a:bodyPr/>
        <a:lstStyle/>
        <a:p>
          <a:endParaRPr lang="en-US" sz="2400">
            <a:latin typeface="Century Gothic" panose="020B0502020202020204" pitchFamily="34" charset="0"/>
          </a:endParaRPr>
        </a:p>
      </dgm:t>
    </dgm:pt>
    <dgm:pt modelId="{0BC3515F-F58C-41CE-826C-A92E6304F542}" type="sibTrans" cxnId="{FA1ED498-4C70-4F84-9FD7-3B39166813D2}">
      <dgm:prSet/>
      <dgm:spPr/>
      <dgm:t>
        <a:bodyPr/>
        <a:lstStyle/>
        <a:p>
          <a:endParaRPr lang="en-US" sz="2400">
            <a:latin typeface="Century Gothic" panose="020B0502020202020204" pitchFamily="34" charset="0"/>
          </a:endParaRPr>
        </a:p>
      </dgm:t>
    </dgm:pt>
    <dgm:pt modelId="{344FDEBC-5D3E-4281-8A2C-D46FE6E1FE73}">
      <dgm:prSet custT="1"/>
      <dgm:spPr/>
      <dgm:t>
        <a:bodyPr/>
        <a:lstStyle/>
        <a:p>
          <a:r>
            <a:rPr lang="en-GB" sz="2400">
              <a:latin typeface="Century Gothic" panose="020B0502020202020204" pitchFamily="34" charset="0"/>
            </a:rPr>
            <a:t>7. Identify Patterns</a:t>
          </a:r>
          <a:endParaRPr lang="en-US" sz="2400">
            <a:latin typeface="Century Gothic" panose="020B0502020202020204" pitchFamily="34" charset="0"/>
          </a:endParaRPr>
        </a:p>
      </dgm:t>
    </dgm:pt>
    <dgm:pt modelId="{5603B67F-C131-4708-AF09-0F9212500C58}" type="parTrans" cxnId="{A119FAF6-2EEE-4A2A-8CF2-2D5A0588745F}">
      <dgm:prSet/>
      <dgm:spPr/>
      <dgm:t>
        <a:bodyPr/>
        <a:lstStyle/>
        <a:p>
          <a:endParaRPr lang="en-US" sz="2400">
            <a:latin typeface="Century Gothic" panose="020B0502020202020204" pitchFamily="34" charset="0"/>
          </a:endParaRPr>
        </a:p>
      </dgm:t>
    </dgm:pt>
    <dgm:pt modelId="{D391E897-AD0A-48D2-B556-A7796A000669}" type="sibTrans" cxnId="{A119FAF6-2EEE-4A2A-8CF2-2D5A0588745F}">
      <dgm:prSet/>
      <dgm:spPr/>
      <dgm:t>
        <a:bodyPr/>
        <a:lstStyle/>
        <a:p>
          <a:endParaRPr lang="en-US" sz="2400">
            <a:latin typeface="Century Gothic" panose="020B0502020202020204" pitchFamily="34" charset="0"/>
          </a:endParaRPr>
        </a:p>
      </dgm:t>
    </dgm:pt>
    <dgm:pt modelId="{5617484C-C47E-4178-8462-14B649BB386E}" type="pres">
      <dgm:prSet presAssocID="{31D58F9E-75C5-4994-939D-673909A707B5}" presName="vert0" presStyleCnt="0">
        <dgm:presLayoutVars>
          <dgm:dir/>
          <dgm:animOne val="branch"/>
          <dgm:animLvl val="lvl"/>
        </dgm:presLayoutVars>
      </dgm:prSet>
      <dgm:spPr/>
    </dgm:pt>
    <dgm:pt modelId="{C18FD784-EE3D-44C1-8EEA-E3C1A9292D31}" type="pres">
      <dgm:prSet presAssocID="{A6B02171-963C-471A-BE54-89196BCB95FD}" presName="thickLine" presStyleLbl="alignNode1" presStyleIdx="0" presStyleCnt="7"/>
      <dgm:spPr/>
    </dgm:pt>
    <dgm:pt modelId="{B39558BF-4220-429E-9E2A-829CFFF23B96}" type="pres">
      <dgm:prSet presAssocID="{A6B02171-963C-471A-BE54-89196BCB95FD}" presName="horz1" presStyleCnt="0"/>
      <dgm:spPr/>
    </dgm:pt>
    <dgm:pt modelId="{D17CC16E-4B36-477F-A1E4-21A62F6E32FC}" type="pres">
      <dgm:prSet presAssocID="{A6B02171-963C-471A-BE54-89196BCB95FD}" presName="tx1" presStyleLbl="revTx" presStyleIdx="0" presStyleCnt="7"/>
      <dgm:spPr/>
    </dgm:pt>
    <dgm:pt modelId="{227E0FC9-15DD-4797-833C-DCA78649E0B3}" type="pres">
      <dgm:prSet presAssocID="{A6B02171-963C-471A-BE54-89196BCB95FD}" presName="vert1" presStyleCnt="0"/>
      <dgm:spPr/>
    </dgm:pt>
    <dgm:pt modelId="{DB9D7DE3-49A8-49DE-80D6-14B9ED1F1B32}" type="pres">
      <dgm:prSet presAssocID="{3E183DDC-B883-45EC-9519-5D50B5B9993F}" presName="thickLine" presStyleLbl="alignNode1" presStyleIdx="1" presStyleCnt="7"/>
      <dgm:spPr/>
    </dgm:pt>
    <dgm:pt modelId="{76FDC886-C62A-477D-B506-F07F4B6F47FF}" type="pres">
      <dgm:prSet presAssocID="{3E183DDC-B883-45EC-9519-5D50B5B9993F}" presName="horz1" presStyleCnt="0"/>
      <dgm:spPr/>
    </dgm:pt>
    <dgm:pt modelId="{7497298D-882A-43FD-B13A-5CD7AF49F346}" type="pres">
      <dgm:prSet presAssocID="{3E183DDC-B883-45EC-9519-5D50B5B9993F}" presName="tx1" presStyleLbl="revTx" presStyleIdx="1" presStyleCnt="7"/>
      <dgm:spPr/>
    </dgm:pt>
    <dgm:pt modelId="{EAD6977B-2039-4578-81FC-9D0C868C7485}" type="pres">
      <dgm:prSet presAssocID="{3E183DDC-B883-45EC-9519-5D50B5B9993F}" presName="vert1" presStyleCnt="0"/>
      <dgm:spPr/>
    </dgm:pt>
    <dgm:pt modelId="{986BEF8A-6E47-48D9-8D12-EE17FADA8DE7}" type="pres">
      <dgm:prSet presAssocID="{8A6C61F9-861E-43AA-BB8B-F4776F22036F}" presName="thickLine" presStyleLbl="alignNode1" presStyleIdx="2" presStyleCnt="7"/>
      <dgm:spPr/>
    </dgm:pt>
    <dgm:pt modelId="{8F3490C0-52C5-42B8-BD09-3D07F9390C4C}" type="pres">
      <dgm:prSet presAssocID="{8A6C61F9-861E-43AA-BB8B-F4776F22036F}" presName="horz1" presStyleCnt="0"/>
      <dgm:spPr/>
    </dgm:pt>
    <dgm:pt modelId="{9468CC31-6258-4084-BE07-3D6A038FEB51}" type="pres">
      <dgm:prSet presAssocID="{8A6C61F9-861E-43AA-BB8B-F4776F22036F}" presName="tx1" presStyleLbl="revTx" presStyleIdx="2" presStyleCnt="7"/>
      <dgm:spPr/>
    </dgm:pt>
    <dgm:pt modelId="{ACD07CB3-B635-43C0-9A56-349096955028}" type="pres">
      <dgm:prSet presAssocID="{8A6C61F9-861E-43AA-BB8B-F4776F22036F}" presName="vert1" presStyleCnt="0"/>
      <dgm:spPr/>
    </dgm:pt>
    <dgm:pt modelId="{AC0934E6-CA59-4476-B008-5089D894FC16}" type="pres">
      <dgm:prSet presAssocID="{6AB401FF-4EA7-490E-8F1D-C7A691D9014E}" presName="thickLine" presStyleLbl="alignNode1" presStyleIdx="3" presStyleCnt="7"/>
      <dgm:spPr/>
    </dgm:pt>
    <dgm:pt modelId="{B2028864-E86C-4BF5-B164-3FD69B0F1116}" type="pres">
      <dgm:prSet presAssocID="{6AB401FF-4EA7-490E-8F1D-C7A691D9014E}" presName="horz1" presStyleCnt="0"/>
      <dgm:spPr/>
    </dgm:pt>
    <dgm:pt modelId="{689F81BC-618A-400E-9F93-049854867A8F}" type="pres">
      <dgm:prSet presAssocID="{6AB401FF-4EA7-490E-8F1D-C7A691D9014E}" presName="tx1" presStyleLbl="revTx" presStyleIdx="3" presStyleCnt="7"/>
      <dgm:spPr/>
    </dgm:pt>
    <dgm:pt modelId="{45BBBD56-F645-4092-8609-46D092B7AB57}" type="pres">
      <dgm:prSet presAssocID="{6AB401FF-4EA7-490E-8F1D-C7A691D9014E}" presName="vert1" presStyleCnt="0"/>
      <dgm:spPr/>
    </dgm:pt>
    <dgm:pt modelId="{F1E6D067-0E1A-4472-8D6E-F2D529E3CB27}" type="pres">
      <dgm:prSet presAssocID="{916C03F4-CF7C-463C-BD14-7A39965D0B67}" presName="thickLine" presStyleLbl="alignNode1" presStyleIdx="4" presStyleCnt="7"/>
      <dgm:spPr/>
    </dgm:pt>
    <dgm:pt modelId="{16828B1F-E13F-420B-BF07-01DDCA77C4A6}" type="pres">
      <dgm:prSet presAssocID="{916C03F4-CF7C-463C-BD14-7A39965D0B67}" presName="horz1" presStyleCnt="0"/>
      <dgm:spPr/>
    </dgm:pt>
    <dgm:pt modelId="{D9041B65-9738-444E-86A6-82DB686122F0}" type="pres">
      <dgm:prSet presAssocID="{916C03F4-CF7C-463C-BD14-7A39965D0B67}" presName="tx1" presStyleLbl="revTx" presStyleIdx="4" presStyleCnt="7"/>
      <dgm:spPr/>
    </dgm:pt>
    <dgm:pt modelId="{514BAC5B-47C7-4355-ACBF-E94D61F6D80C}" type="pres">
      <dgm:prSet presAssocID="{916C03F4-CF7C-463C-BD14-7A39965D0B67}" presName="vert1" presStyleCnt="0"/>
      <dgm:spPr/>
    </dgm:pt>
    <dgm:pt modelId="{BE895BFB-4C47-4775-87B2-1B82E1161755}" type="pres">
      <dgm:prSet presAssocID="{F30B1606-1028-489F-B100-EEAC05F045F3}" presName="thickLine" presStyleLbl="alignNode1" presStyleIdx="5" presStyleCnt="7"/>
      <dgm:spPr/>
    </dgm:pt>
    <dgm:pt modelId="{F8FF8AF9-EEC8-4165-BF73-9591A01CA147}" type="pres">
      <dgm:prSet presAssocID="{F30B1606-1028-489F-B100-EEAC05F045F3}" presName="horz1" presStyleCnt="0"/>
      <dgm:spPr/>
    </dgm:pt>
    <dgm:pt modelId="{82873D56-B8D1-41C1-876E-8AD2F229840A}" type="pres">
      <dgm:prSet presAssocID="{F30B1606-1028-489F-B100-EEAC05F045F3}" presName="tx1" presStyleLbl="revTx" presStyleIdx="5" presStyleCnt="7"/>
      <dgm:spPr/>
    </dgm:pt>
    <dgm:pt modelId="{072A0B66-6869-4749-AFB3-468FB892CB9F}" type="pres">
      <dgm:prSet presAssocID="{F30B1606-1028-489F-B100-EEAC05F045F3}" presName="vert1" presStyleCnt="0"/>
      <dgm:spPr/>
    </dgm:pt>
    <dgm:pt modelId="{E615E7FC-BB3D-4861-904B-106DF8115347}" type="pres">
      <dgm:prSet presAssocID="{344FDEBC-5D3E-4281-8A2C-D46FE6E1FE73}" presName="thickLine" presStyleLbl="alignNode1" presStyleIdx="6" presStyleCnt="7"/>
      <dgm:spPr/>
    </dgm:pt>
    <dgm:pt modelId="{ED56E16E-C7DB-4919-8E98-FBD1DC867DD5}" type="pres">
      <dgm:prSet presAssocID="{344FDEBC-5D3E-4281-8A2C-D46FE6E1FE73}" presName="horz1" presStyleCnt="0"/>
      <dgm:spPr/>
    </dgm:pt>
    <dgm:pt modelId="{E0A234BE-4A85-4F21-803D-EF7D4A45A6A5}" type="pres">
      <dgm:prSet presAssocID="{344FDEBC-5D3E-4281-8A2C-D46FE6E1FE73}" presName="tx1" presStyleLbl="revTx" presStyleIdx="6" presStyleCnt="7"/>
      <dgm:spPr/>
    </dgm:pt>
    <dgm:pt modelId="{89D29B12-8DB4-4C76-A93E-A96652409F83}" type="pres">
      <dgm:prSet presAssocID="{344FDEBC-5D3E-4281-8A2C-D46FE6E1FE73}" presName="vert1" presStyleCnt="0"/>
      <dgm:spPr/>
    </dgm:pt>
  </dgm:ptLst>
  <dgm:cxnLst>
    <dgm:cxn modelId="{7DF0B71B-1705-4B67-92C3-3C2391EF5FBA}" type="presOf" srcId="{3E183DDC-B883-45EC-9519-5D50B5B9993F}" destId="{7497298D-882A-43FD-B13A-5CD7AF49F346}" srcOrd="0" destOrd="0" presId="urn:microsoft.com/office/officeart/2008/layout/LinedList"/>
    <dgm:cxn modelId="{9754CA1C-C8F3-46EE-9503-04F1519E4B9B}" srcId="{31D58F9E-75C5-4994-939D-673909A707B5}" destId="{3E183DDC-B883-45EC-9519-5D50B5B9993F}" srcOrd="1" destOrd="0" parTransId="{E333AF3F-5463-44A3-BF11-0E194518F88E}" sibTransId="{2739C39E-9FEC-40FD-BCF3-A5862FE32F71}"/>
    <dgm:cxn modelId="{8F11075B-2798-4895-A06E-35CBCB23F1DD}" srcId="{31D58F9E-75C5-4994-939D-673909A707B5}" destId="{A6B02171-963C-471A-BE54-89196BCB95FD}" srcOrd="0" destOrd="0" parTransId="{30BE9FEB-9565-40BE-8B4C-76F13C16F980}" sibTransId="{25B07F21-3AC2-4F67-9032-4D11D29717E3}"/>
    <dgm:cxn modelId="{3118DC60-A1C0-40A2-BB61-8960674C3CD2}" srcId="{31D58F9E-75C5-4994-939D-673909A707B5}" destId="{8A6C61F9-861E-43AA-BB8B-F4776F22036F}" srcOrd="2" destOrd="0" parTransId="{E6C95AAE-D5E8-4359-AD29-AAA1E01A8075}" sibTransId="{18714BCF-D538-4443-B579-6417171A48C4}"/>
    <dgm:cxn modelId="{CED79362-DC96-47BB-8738-2788616CBC3E}" srcId="{31D58F9E-75C5-4994-939D-673909A707B5}" destId="{916C03F4-CF7C-463C-BD14-7A39965D0B67}" srcOrd="4" destOrd="0" parTransId="{2A26CC56-9B3D-49B2-AF8D-0B49642CFF45}" sibTransId="{83092E2A-0856-4FEE-B648-AF46D4A15B21}"/>
    <dgm:cxn modelId="{B819BE4A-E737-40D7-8508-A6DCBE2198EA}" type="presOf" srcId="{A6B02171-963C-471A-BE54-89196BCB95FD}" destId="{D17CC16E-4B36-477F-A1E4-21A62F6E32FC}" srcOrd="0" destOrd="0" presId="urn:microsoft.com/office/officeart/2008/layout/LinedList"/>
    <dgm:cxn modelId="{2D59D272-5895-45DD-A6D1-7AAD9AD3B27C}" type="presOf" srcId="{F30B1606-1028-489F-B100-EEAC05F045F3}" destId="{82873D56-B8D1-41C1-876E-8AD2F229840A}" srcOrd="0" destOrd="0" presId="urn:microsoft.com/office/officeart/2008/layout/LinedList"/>
    <dgm:cxn modelId="{FA1ED498-4C70-4F84-9FD7-3B39166813D2}" srcId="{31D58F9E-75C5-4994-939D-673909A707B5}" destId="{F30B1606-1028-489F-B100-EEAC05F045F3}" srcOrd="5" destOrd="0" parTransId="{A4A69234-B1E0-4DA1-8ECD-E5DE516D0EA7}" sibTransId="{0BC3515F-F58C-41CE-826C-A92E6304F542}"/>
    <dgm:cxn modelId="{00F145A2-D943-42B5-9639-57420D47F505}" type="presOf" srcId="{8A6C61F9-861E-43AA-BB8B-F4776F22036F}" destId="{9468CC31-6258-4084-BE07-3D6A038FEB51}" srcOrd="0" destOrd="0" presId="urn:microsoft.com/office/officeart/2008/layout/LinedList"/>
    <dgm:cxn modelId="{C56C16AD-9B85-491C-964A-20F65D398518}" type="presOf" srcId="{6AB401FF-4EA7-490E-8F1D-C7A691D9014E}" destId="{689F81BC-618A-400E-9F93-049854867A8F}" srcOrd="0" destOrd="0" presId="urn:microsoft.com/office/officeart/2008/layout/LinedList"/>
    <dgm:cxn modelId="{5E6403AF-1097-414F-9076-485956118703}" type="presOf" srcId="{31D58F9E-75C5-4994-939D-673909A707B5}" destId="{5617484C-C47E-4178-8462-14B649BB386E}" srcOrd="0" destOrd="0" presId="urn:microsoft.com/office/officeart/2008/layout/LinedList"/>
    <dgm:cxn modelId="{A2E7DEB5-7B31-42FD-9711-A8E2A6E4E45B}" srcId="{31D58F9E-75C5-4994-939D-673909A707B5}" destId="{6AB401FF-4EA7-490E-8F1D-C7A691D9014E}" srcOrd="3" destOrd="0" parTransId="{5B99FEB4-A065-4A3D-AC42-08DD94F7C0A1}" sibTransId="{D5C3B3F2-6656-4732-9617-75065E81B35A}"/>
    <dgm:cxn modelId="{EA008FE4-185B-4DF7-A8A6-9074D362D403}" type="presOf" srcId="{344FDEBC-5D3E-4281-8A2C-D46FE6E1FE73}" destId="{E0A234BE-4A85-4F21-803D-EF7D4A45A6A5}" srcOrd="0" destOrd="0" presId="urn:microsoft.com/office/officeart/2008/layout/LinedList"/>
    <dgm:cxn modelId="{537E6BF2-094D-4E69-902A-407ECFC6E96B}" type="presOf" srcId="{916C03F4-CF7C-463C-BD14-7A39965D0B67}" destId="{D9041B65-9738-444E-86A6-82DB686122F0}" srcOrd="0" destOrd="0" presId="urn:microsoft.com/office/officeart/2008/layout/LinedList"/>
    <dgm:cxn modelId="{A119FAF6-2EEE-4A2A-8CF2-2D5A0588745F}" srcId="{31D58F9E-75C5-4994-939D-673909A707B5}" destId="{344FDEBC-5D3E-4281-8A2C-D46FE6E1FE73}" srcOrd="6" destOrd="0" parTransId="{5603B67F-C131-4708-AF09-0F9212500C58}" sibTransId="{D391E897-AD0A-48D2-B556-A7796A000669}"/>
    <dgm:cxn modelId="{7C184443-3C46-4F67-8955-1E12A9F1FAA8}" type="presParOf" srcId="{5617484C-C47E-4178-8462-14B649BB386E}" destId="{C18FD784-EE3D-44C1-8EEA-E3C1A9292D31}" srcOrd="0" destOrd="0" presId="urn:microsoft.com/office/officeart/2008/layout/LinedList"/>
    <dgm:cxn modelId="{916433E9-1165-4B6A-AA0B-56B566C91B59}" type="presParOf" srcId="{5617484C-C47E-4178-8462-14B649BB386E}" destId="{B39558BF-4220-429E-9E2A-829CFFF23B96}" srcOrd="1" destOrd="0" presId="urn:microsoft.com/office/officeart/2008/layout/LinedList"/>
    <dgm:cxn modelId="{2F14E406-841F-4ADB-8BE8-CC3D8B84ADE8}" type="presParOf" srcId="{B39558BF-4220-429E-9E2A-829CFFF23B96}" destId="{D17CC16E-4B36-477F-A1E4-21A62F6E32FC}" srcOrd="0" destOrd="0" presId="urn:microsoft.com/office/officeart/2008/layout/LinedList"/>
    <dgm:cxn modelId="{6AFE559C-F3FD-4A75-AE54-04391595A7CB}" type="presParOf" srcId="{B39558BF-4220-429E-9E2A-829CFFF23B96}" destId="{227E0FC9-15DD-4797-833C-DCA78649E0B3}" srcOrd="1" destOrd="0" presId="urn:microsoft.com/office/officeart/2008/layout/LinedList"/>
    <dgm:cxn modelId="{771DE9B6-C913-4FE5-A527-4EB922300FDF}" type="presParOf" srcId="{5617484C-C47E-4178-8462-14B649BB386E}" destId="{DB9D7DE3-49A8-49DE-80D6-14B9ED1F1B32}" srcOrd="2" destOrd="0" presId="urn:microsoft.com/office/officeart/2008/layout/LinedList"/>
    <dgm:cxn modelId="{CDF59D4E-8813-4E90-94D4-292267F22EF1}" type="presParOf" srcId="{5617484C-C47E-4178-8462-14B649BB386E}" destId="{76FDC886-C62A-477D-B506-F07F4B6F47FF}" srcOrd="3" destOrd="0" presId="urn:microsoft.com/office/officeart/2008/layout/LinedList"/>
    <dgm:cxn modelId="{875AEDCF-3824-425F-BA38-D4BB74695516}" type="presParOf" srcId="{76FDC886-C62A-477D-B506-F07F4B6F47FF}" destId="{7497298D-882A-43FD-B13A-5CD7AF49F346}" srcOrd="0" destOrd="0" presId="urn:microsoft.com/office/officeart/2008/layout/LinedList"/>
    <dgm:cxn modelId="{AC332947-2912-4CEA-8BD3-2BFB623E509A}" type="presParOf" srcId="{76FDC886-C62A-477D-B506-F07F4B6F47FF}" destId="{EAD6977B-2039-4578-81FC-9D0C868C7485}" srcOrd="1" destOrd="0" presId="urn:microsoft.com/office/officeart/2008/layout/LinedList"/>
    <dgm:cxn modelId="{8E429904-387C-42AD-99F2-1EC4D291AA95}" type="presParOf" srcId="{5617484C-C47E-4178-8462-14B649BB386E}" destId="{986BEF8A-6E47-48D9-8D12-EE17FADA8DE7}" srcOrd="4" destOrd="0" presId="urn:microsoft.com/office/officeart/2008/layout/LinedList"/>
    <dgm:cxn modelId="{8D64B121-1CCB-4D4E-89F3-0D14DA5A137D}" type="presParOf" srcId="{5617484C-C47E-4178-8462-14B649BB386E}" destId="{8F3490C0-52C5-42B8-BD09-3D07F9390C4C}" srcOrd="5" destOrd="0" presId="urn:microsoft.com/office/officeart/2008/layout/LinedList"/>
    <dgm:cxn modelId="{A0F70E8A-F54E-4689-8DF9-15AA5425F851}" type="presParOf" srcId="{8F3490C0-52C5-42B8-BD09-3D07F9390C4C}" destId="{9468CC31-6258-4084-BE07-3D6A038FEB51}" srcOrd="0" destOrd="0" presId="urn:microsoft.com/office/officeart/2008/layout/LinedList"/>
    <dgm:cxn modelId="{FA238475-B8D4-41D4-A5E9-AAD3DE47BFCE}" type="presParOf" srcId="{8F3490C0-52C5-42B8-BD09-3D07F9390C4C}" destId="{ACD07CB3-B635-43C0-9A56-349096955028}" srcOrd="1" destOrd="0" presId="urn:microsoft.com/office/officeart/2008/layout/LinedList"/>
    <dgm:cxn modelId="{217F88B9-50BA-444A-85ED-E5D9F5EC3AF6}" type="presParOf" srcId="{5617484C-C47E-4178-8462-14B649BB386E}" destId="{AC0934E6-CA59-4476-B008-5089D894FC16}" srcOrd="6" destOrd="0" presId="urn:microsoft.com/office/officeart/2008/layout/LinedList"/>
    <dgm:cxn modelId="{C431AA97-F491-4C13-A088-3079ECA75416}" type="presParOf" srcId="{5617484C-C47E-4178-8462-14B649BB386E}" destId="{B2028864-E86C-4BF5-B164-3FD69B0F1116}" srcOrd="7" destOrd="0" presId="urn:microsoft.com/office/officeart/2008/layout/LinedList"/>
    <dgm:cxn modelId="{90892DFD-E739-41E0-9B45-447CABE4E4A4}" type="presParOf" srcId="{B2028864-E86C-4BF5-B164-3FD69B0F1116}" destId="{689F81BC-618A-400E-9F93-049854867A8F}" srcOrd="0" destOrd="0" presId="urn:microsoft.com/office/officeart/2008/layout/LinedList"/>
    <dgm:cxn modelId="{3459809C-B25A-4C7A-9F48-9052FD9EE375}" type="presParOf" srcId="{B2028864-E86C-4BF5-B164-3FD69B0F1116}" destId="{45BBBD56-F645-4092-8609-46D092B7AB57}" srcOrd="1" destOrd="0" presId="urn:microsoft.com/office/officeart/2008/layout/LinedList"/>
    <dgm:cxn modelId="{898D3D3C-8BBB-4F2F-A6F2-66F28CCF5694}" type="presParOf" srcId="{5617484C-C47E-4178-8462-14B649BB386E}" destId="{F1E6D067-0E1A-4472-8D6E-F2D529E3CB27}" srcOrd="8" destOrd="0" presId="urn:microsoft.com/office/officeart/2008/layout/LinedList"/>
    <dgm:cxn modelId="{BBA4C4E6-E47B-4F14-B2A2-4A32316408E6}" type="presParOf" srcId="{5617484C-C47E-4178-8462-14B649BB386E}" destId="{16828B1F-E13F-420B-BF07-01DDCA77C4A6}" srcOrd="9" destOrd="0" presId="urn:microsoft.com/office/officeart/2008/layout/LinedList"/>
    <dgm:cxn modelId="{C3D89911-2AEA-407C-951E-E772341CEBD8}" type="presParOf" srcId="{16828B1F-E13F-420B-BF07-01DDCA77C4A6}" destId="{D9041B65-9738-444E-86A6-82DB686122F0}" srcOrd="0" destOrd="0" presId="urn:microsoft.com/office/officeart/2008/layout/LinedList"/>
    <dgm:cxn modelId="{9C0080F5-00B2-424B-BB4C-470352993634}" type="presParOf" srcId="{16828B1F-E13F-420B-BF07-01DDCA77C4A6}" destId="{514BAC5B-47C7-4355-ACBF-E94D61F6D80C}" srcOrd="1" destOrd="0" presId="urn:microsoft.com/office/officeart/2008/layout/LinedList"/>
    <dgm:cxn modelId="{B7944751-AE75-4020-A8A9-3E17D248870F}" type="presParOf" srcId="{5617484C-C47E-4178-8462-14B649BB386E}" destId="{BE895BFB-4C47-4775-87B2-1B82E1161755}" srcOrd="10" destOrd="0" presId="urn:microsoft.com/office/officeart/2008/layout/LinedList"/>
    <dgm:cxn modelId="{056B9EE7-AD5F-425C-9EE6-E26DC77BC0C6}" type="presParOf" srcId="{5617484C-C47E-4178-8462-14B649BB386E}" destId="{F8FF8AF9-EEC8-4165-BF73-9591A01CA147}" srcOrd="11" destOrd="0" presId="urn:microsoft.com/office/officeart/2008/layout/LinedList"/>
    <dgm:cxn modelId="{6E0A7459-E8C8-4353-BC81-03AF9B5FCD40}" type="presParOf" srcId="{F8FF8AF9-EEC8-4165-BF73-9591A01CA147}" destId="{82873D56-B8D1-41C1-876E-8AD2F229840A}" srcOrd="0" destOrd="0" presId="urn:microsoft.com/office/officeart/2008/layout/LinedList"/>
    <dgm:cxn modelId="{82CA233E-08FE-4B88-A6B1-A7B3BE7C030D}" type="presParOf" srcId="{F8FF8AF9-EEC8-4165-BF73-9591A01CA147}" destId="{072A0B66-6869-4749-AFB3-468FB892CB9F}" srcOrd="1" destOrd="0" presId="urn:microsoft.com/office/officeart/2008/layout/LinedList"/>
    <dgm:cxn modelId="{9D700924-FC8D-4F5B-801E-D73273D924D7}" type="presParOf" srcId="{5617484C-C47E-4178-8462-14B649BB386E}" destId="{E615E7FC-BB3D-4861-904B-106DF8115347}" srcOrd="12" destOrd="0" presId="urn:microsoft.com/office/officeart/2008/layout/LinedList"/>
    <dgm:cxn modelId="{81140EC0-B244-409D-AFF9-2B7D74D45741}" type="presParOf" srcId="{5617484C-C47E-4178-8462-14B649BB386E}" destId="{ED56E16E-C7DB-4919-8E98-FBD1DC867DD5}" srcOrd="13" destOrd="0" presId="urn:microsoft.com/office/officeart/2008/layout/LinedList"/>
    <dgm:cxn modelId="{EC639EC7-3C70-4C90-B8F1-45C904835558}" type="presParOf" srcId="{ED56E16E-C7DB-4919-8E98-FBD1DC867DD5}" destId="{E0A234BE-4A85-4F21-803D-EF7D4A45A6A5}" srcOrd="0" destOrd="0" presId="urn:microsoft.com/office/officeart/2008/layout/LinedList"/>
    <dgm:cxn modelId="{777B07EE-CADB-476D-B1E3-331E998E0971}" type="presParOf" srcId="{ED56E16E-C7DB-4919-8E98-FBD1DC867DD5}" destId="{89D29B12-8DB4-4C76-A93E-A96652409F83}"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E2C76B-6CD6-45BC-AC84-80B417A53F0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51EA5FA-6CB5-456F-86A9-FB929A5A97CF}">
      <dgm:prSet custT="1"/>
      <dgm:spPr/>
      <dgm:t>
        <a:bodyPr/>
        <a:lstStyle/>
        <a:p>
          <a:r>
            <a:rPr lang="en-US" sz="2400">
              <a:latin typeface="Century Gothic" panose="020B0502020202020204" pitchFamily="34" charset="0"/>
            </a:rPr>
            <a:t>Setting</a:t>
          </a:r>
          <a:r>
            <a:rPr lang="en-US" sz="2400" b="0" i="0">
              <a:latin typeface="Century Gothic" panose="020B0502020202020204" pitchFamily="34" charset="0"/>
            </a:rPr>
            <a:t> your total vacation budget. </a:t>
          </a:r>
          <a:endParaRPr lang="en-US" sz="2400">
            <a:latin typeface="Century Gothic" panose="020B0502020202020204" pitchFamily="34" charset="0"/>
          </a:endParaRPr>
        </a:p>
      </dgm:t>
    </dgm:pt>
    <dgm:pt modelId="{7DCCDBC2-E90B-4F31-86F8-92D828696DC2}" type="parTrans" cxnId="{63FD9F52-4C75-4311-AB87-7B621B612537}">
      <dgm:prSet/>
      <dgm:spPr/>
      <dgm:t>
        <a:bodyPr/>
        <a:lstStyle/>
        <a:p>
          <a:endParaRPr lang="en-US" sz="2400">
            <a:latin typeface="Century Gothic" panose="020B0502020202020204" pitchFamily="34" charset="0"/>
          </a:endParaRPr>
        </a:p>
      </dgm:t>
    </dgm:pt>
    <dgm:pt modelId="{BAFC83BC-632F-44C0-A09E-A274D2258254}" type="sibTrans" cxnId="{63FD9F52-4C75-4311-AB87-7B621B612537}">
      <dgm:prSet/>
      <dgm:spPr/>
      <dgm:t>
        <a:bodyPr/>
        <a:lstStyle/>
        <a:p>
          <a:endParaRPr lang="en-US" sz="2400">
            <a:latin typeface="Century Gothic" panose="020B0502020202020204" pitchFamily="34" charset="0"/>
          </a:endParaRPr>
        </a:p>
      </dgm:t>
    </dgm:pt>
    <dgm:pt modelId="{A2616894-FF5C-4AAC-9DC6-C3D715B1D279}">
      <dgm:prSet custT="1"/>
      <dgm:spPr/>
      <dgm:t>
        <a:bodyPr/>
        <a:lstStyle/>
        <a:p>
          <a:r>
            <a:rPr lang="en-US" sz="2400" b="0" i="0">
              <a:latin typeface="Century Gothic" panose="020B0502020202020204" pitchFamily="34" charset="0"/>
            </a:rPr>
            <a:t>Planning in advance </a:t>
          </a:r>
          <a:endParaRPr lang="en-US" sz="2400">
            <a:latin typeface="Century Gothic" panose="020B0502020202020204" pitchFamily="34" charset="0"/>
          </a:endParaRPr>
        </a:p>
      </dgm:t>
    </dgm:pt>
    <dgm:pt modelId="{E74E6FBC-E3B7-46F1-88F3-C46376D02C22}" type="parTrans" cxnId="{4763C184-D009-4E76-933D-F9137D888E79}">
      <dgm:prSet/>
      <dgm:spPr/>
      <dgm:t>
        <a:bodyPr/>
        <a:lstStyle/>
        <a:p>
          <a:endParaRPr lang="en-US" sz="2400">
            <a:latin typeface="Century Gothic" panose="020B0502020202020204" pitchFamily="34" charset="0"/>
          </a:endParaRPr>
        </a:p>
      </dgm:t>
    </dgm:pt>
    <dgm:pt modelId="{D69CC078-EE54-4F6C-AF59-20BDE51E8C98}" type="sibTrans" cxnId="{4763C184-D009-4E76-933D-F9137D888E79}">
      <dgm:prSet/>
      <dgm:spPr/>
      <dgm:t>
        <a:bodyPr/>
        <a:lstStyle/>
        <a:p>
          <a:endParaRPr lang="en-US" sz="2400">
            <a:latin typeface="Century Gothic" panose="020B0502020202020204" pitchFamily="34" charset="0"/>
          </a:endParaRPr>
        </a:p>
      </dgm:t>
    </dgm:pt>
    <dgm:pt modelId="{3B1E14D0-C40F-4D38-AC25-622CE66166FA}">
      <dgm:prSet custT="1"/>
      <dgm:spPr/>
      <dgm:t>
        <a:bodyPr/>
        <a:lstStyle/>
        <a:p>
          <a:r>
            <a:rPr lang="en-US" sz="2400" b="0" i="0">
              <a:latin typeface="Century Gothic" panose="020B0502020202020204" pitchFamily="34" charset="0"/>
            </a:rPr>
            <a:t>Embracing flexibility </a:t>
          </a:r>
          <a:endParaRPr lang="en-US" sz="2400">
            <a:latin typeface="Century Gothic" panose="020B0502020202020204" pitchFamily="34" charset="0"/>
          </a:endParaRPr>
        </a:p>
      </dgm:t>
    </dgm:pt>
    <dgm:pt modelId="{DDC0F8BB-E13A-4967-A855-6822C657D7B5}" type="parTrans" cxnId="{5C1B18B0-DFE0-410B-9D30-6228FC25B30B}">
      <dgm:prSet/>
      <dgm:spPr/>
      <dgm:t>
        <a:bodyPr/>
        <a:lstStyle/>
        <a:p>
          <a:endParaRPr lang="en-US" sz="2400">
            <a:latin typeface="Century Gothic" panose="020B0502020202020204" pitchFamily="34" charset="0"/>
          </a:endParaRPr>
        </a:p>
      </dgm:t>
    </dgm:pt>
    <dgm:pt modelId="{35334775-3F51-47FA-BA32-9B1800019C1B}" type="sibTrans" cxnId="{5C1B18B0-DFE0-410B-9D30-6228FC25B30B}">
      <dgm:prSet/>
      <dgm:spPr/>
      <dgm:t>
        <a:bodyPr/>
        <a:lstStyle/>
        <a:p>
          <a:endParaRPr lang="en-US" sz="2400">
            <a:latin typeface="Century Gothic" panose="020B0502020202020204" pitchFamily="34" charset="0"/>
          </a:endParaRPr>
        </a:p>
      </dgm:t>
    </dgm:pt>
    <dgm:pt modelId="{39ABAF51-7C73-4769-9DAF-E65869B04947}">
      <dgm:prSet custT="1"/>
      <dgm:spPr/>
      <dgm:t>
        <a:bodyPr/>
        <a:lstStyle/>
        <a:p>
          <a:r>
            <a:rPr lang="en-US" sz="2400" b="0" i="0">
              <a:latin typeface="Century Gothic" panose="020B0502020202020204" pitchFamily="34" charset="0"/>
            </a:rPr>
            <a:t>Researching your destination </a:t>
          </a:r>
          <a:endParaRPr lang="en-US" sz="2400">
            <a:latin typeface="Century Gothic" panose="020B0502020202020204" pitchFamily="34" charset="0"/>
          </a:endParaRPr>
        </a:p>
      </dgm:t>
    </dgm:pt>
    <dgm:pt modelId="{AD68B1FB-40E3-47E4-9BB9-4B6817EE2F36}" type="parTrans" cxnId="{CED24573-A93F-4395-9598-025DC584540F}">
      <dgm:prSet/>
      <dgm:spPr/>
      <dgm:t>
        <a:bodyPr/>
        <a:lstStyle/>
        <a:p>
          <a:endParaRPr lang="en-US" sz="2400">
            <a:latin typeface="Century Gothic" panose="020B0502020202020204" pitchFamily="34" charset="0"/>
          </a:endParaRPr>
        </a:p>
      </dgm:t>
    </dgm:pt>
    <dgm:pt modelId="{4221FC0D-C425-426E-A562-2CE32856DBB1}" type="sibTrans" cxnId="{CED24573-A93F-4395-9598-025DC584540F}">
      <dgm:prSet/>
      <dgm:spPr/>
      <dgm:t>
        <a:bodyPr/>
        <a:lstStyle/>
        <a:p>
          <a:endParaRPr lang="en-US" sz="2400">
            <a:latin typeface="Century Gothic" panose="020B0502020202020204" pitchFamily="34" charset="0"/>
          </a:endParaRPr>
        </a:p>
      </dgm:t>
    </dgm:pt>
    <dgm:pt modelId="{35F5D108-DF3D-4E40-8DB5-D8A4993E1994}">
      <dgm:prSet custT="1"/>
      <dgm:spPr/>
      <dgm:t>
        <a:bodyPr/>
        <a:lstStyle/>
        <a:p>
          <a:r>
            <a:rPr lang="en-US" sz="2400" b="0" i="0">
              <a:latin typeface="Century Gothic" panose="020B0502020202020204" pitchFamily="34" charset="0"/>
            </a:rPr>
            <a:t>Pre-Planning your activities</a:t>
          </a:r>
          <a:endParaRPr lang="en-US" sz="2400">
            <a:latin typeface="Century Gothic" panose="020B0502020202020204" pitchFamily="34" charset="0"/>
          </a:endParaRPr>
        </a:p>
      </dgm:t>
    </dgm:pt>
    <dgm:pt modelId="{F2D7DAA6-0EBC-43FC-9E3D-46F3C0F7AD99}" type="parTrans" cxnId="{BEE597EF-B21C-40D6-ABAD-991F88CE1B5E}">
      <dgm:prSet/>
      <dgm:spPr/>
      <dgm:t>
        <a:bodyPr/>
        <a:lstStyle/>
        <a:p>
          <a:endParaRPr lang="en-US" sz="2400">
            <a:latin typeface="Century Gothic" panose="020B0502020202020204" pitchFamily="34" charset="0"/>
          </a:endParaRPr>
        </a:p>
      </dgm:t>
    </dgm:pt>
    <dgm:pt modelId="{959EAA6D-7C25-4D81-83AB-A20A20C68B4B}" type="sibTrans" cxnId="{BEE597EF-B21C-40D6-ABAD-991F88CE1B5E}">
      <dgm:prSet/>
      <dgm:spPr/>
      <dgm:t>
        <a:bodyPr/>
        <a:lstStyle/>
        <a:p>
          <a:endParaRPr lang="en-US" sz="2400">
            <a:latin typeface="Century Gothic" panose="020B0502020202020204" pitchFamily="34" charset="0"/>
          </a:endParaRPr>
        </a:p>
      </dgm:t>
    </dgm:pt>
    <dgm:pt modelId="{E45CBA59-6042-4D63-8BD2-C14219B612CE}">
      <dgm:prSet custT="1"/>
      <dgm:spPr/>
      <dgm:t>
        <a:bodyPr/>
        <a:lstStyle/>
        <a:p>
          <a:r>
            <a:rPr lang="en-US" sz="2400" b="0" i="0">
              <a:latin typeface="Century Gothic" panose="020B0502020202020204" pitchFamily="34" charset="0"/>
            </a:rPr>
            <a:t>When exchanging the money, do it in larger amounts, so you would not overpay the rate (keep in mind- exchanging too much will lead to a loss. )</a:t>
          </a:r>
          <a:endParaRPr lang="en-US" sz="2400">
            <a:latin typeface="Century Gothic" panose="020B0502020202020204" pitchFamily="34" charset="0"/>
          </a:endParaRPr>
        </a:p>
      </dgm:t>
    </dgm:pt>
    <dgm:pt modelId="{C02E686F-33F7-484B-9440-1F368BEF51C4}" type="parTrans" cxnId="{232F123D-8FE5-41D7-B6A6-940C27246454}">
      <dgm:prSet/>
      <dgm:spPr/>
      <dgm:t>
        <a:bodyPr/>
        <a:lstStyle/>
        <a:p>
          <a:endParaRPr lang="en-US" sz="2400">
            <a:latin typeface="Century Gothic" panose="020B0502020202020204" pitchFamily="34" charset="0"/>
          </a:endParaRPr>
        </a:p>
      </dgm:t>
    </dgm:pt>
    <dgm:pt modelId="{8DB22787-E91E-4F85-826A-6F92DEA31D9D}" type="sibTrans" cxnId="{232F123D-8FE5-41D7-B6A6-940C27246454}">
      <dgm:prSet/>
      <dgm:spPr/>
      <dgm:t>
        <a:bodyPr/>
        <a:lstStyle/>
        <a:p>
          <a:endParaRPr lang="en-US" sz="2400">
            <a:latin typeface="Century Gothic" panose="020B0502020202020204" pitchFamily="34" charset="0"/>
          </a:endParaRPr>
        </a:p>
      </dgm:t>
    </dgm:pt>
    <dgm:pt modelId="{1A8BC433-0FA9-4084-B144-A4F56D998D27}" type="pres">
      <dgm:prSet presAssocID="{5DE2C76B-6CD6-45BC-AC84-80B417A53F03}" presName="linear" presStyleCnt="0">
        <dgm:presLayoutVars>
          <dgm:animLvl val="lvl"/>
          <dgm:resizeHandles val="exact"/>
        </dgm:presLayoutVars>
      </dgm:prSet>
      <dgm:spPr/>
    </dgm:pt>
    <dgm:pt modelId="{27DAD7DE-0196-431F-907D-BCCF867F96EF}" type="pres">
      <dgm:prSet presAssocID="{551EA5FA-6CB5-456F-86A9-FB929A5A97CF}" presName="parentText" presStyleLbl="node1" presStyleIdx="0" presStyleCnt="6">
        <dgm:presLayoutVars>
          <dgm:chMax val="0"/>
          <dgm:bulletEnabled val="1"/>
        </dgm:presLayoutVars>
      </dgm:prSet>
      <dgm:spPr/>
    </dgm:pt>
    <dgm:pt modelId="{092E5615-95BB-459D-A47E-1933D1AE92BC}" type="pres">
      <dgm:prSet presAssocID="{BAFC83BC-632F-44C0-A09E-A274D2258254}" presName="spacer" presStyleCnt="0"/>
      <dgm:spPr/>
    </dgm:pt>
    <dgm:pt modelId="{B8D9CD80-B3FC-4FF4-BB45-00D84C5A327E}" type="pres">
      <dgm:prSet presAssocID="{A2616894-FF5C-4AAC-9DC6-C3D715B1D279}" presName="parentText" presStyleLbl="node1" presStyleIdx="1" presStyleCnt="6">
        <dgm:presLayoutVars>
          <dgm:chMax val="0"/>
          <dgm:bulletEnabled val="1"/>
        </dgm:presLayoutVars>
      </dgm:prSet>
      <dgm:spPr/>
    </dgm:pt>
    <dgm:pt modelId="{7BF83614-6E98-49A3-9B4E-AAF0CE89991A}" type="pres">
      <dgm:prSet presAssocID="{D69CC078-EE54-4F6C-AF59-20BDE51E8C98}" presName="spacer" presStyleCnt="0"/>
      <dgm:spPr/>
    </dgm:pt>
    <dgm:pt modelId="{C895A311-3F90-42B1-89DE-67DE53673A8B}" type="pres">
      <dgm:prSet presAssocID="{3B1E14D0-C40F-4D38-AC25-622CE66166FA}" presName="parentText" presStyleLbl="node1" presStyleIdx="2" presStyleCnt="6">
        <dgm:presLayoutVars>
          <dgm:chMax val="0"/>
          <dgm:bulletEnabled val="1"/>
        </dgm:presLayoutVars>
      </dgm:prSet>
      <dgm:spPr/>
    </dgm:pt>
    <dgm:pt modelId="{81F080BE-0BF7-4B11-A8C1-851BA09B00DE}" type="pres">
      <dgm:prSet presAssocID="{35334775-3F51-47FA-BA32-9B1800019C1B}" presName="spacer" presStyleCnt="0"/>
      <dgm:spPr/>
    </dgm:pt>
    <dgm:pt modelId="{4C16CC73-56D0-4EBA-A4EF-B0E229028546}" type="pres">
      <dgm:prSet presAssocID="{39ABAF51-7C73-4769-9DAF-E65869B04947}" presName="parentText" presStyleLbl="node1" presStyleIdx="3" presStyleCnt="6">
        <dgm:presLayoutVars>
          <dgm:chMax val="0"/>
          <dgm:bulletEnabled val="1"/>
        </dgm:presLayoutVars>
      </dgm:prSet>
      <dgm:spPr/>
    </dgm:pt>
    <dgm:pt modelId="{B7FD8E1B-0531-4F98-911C-80A2F6961536}" type="pres">
      <dgm:prSet presAssocID="{4221FC0D-C425-426E-A562-2CE32856DBB1}" presName="spacer" presStyleCnt="0"/>
      <dgm:spPr/>
    </dgm:pt>
    <dgm:pt modelId="{E3067A07-F184-4A20-8E69-B17522EF9A88}" type="pres">
      <dgm:prSet presAssocID="{35F5D108-DF3D-4E40-8DB5-D8A4993E1994}" presName="parentText" presStyleLbl="node1" presStyleIdx="4" presStyleCnt="6">
        <dgm:presLayoutVars>
          <dgm:chMax val="0"/>
          <dgm:bulletEnabled val="1"/>
        </dgm:presLayoutVars>
      </dgm:prSet>
      <dgm:spPr/>
    </dgm:pt>
    <dgm:pt modelId="{D110EDD2-A0D8-412C-8F7F-873146EB2FFA}" type="pres">
      <dgm:prSet presAssocID="{959EAA6D-7C25-4D81-83AB-A20A20C68B4B}" presName="spacer" presStyleCnt="0"/>
      <dgm:spPr/>
    </dgm:pt>
    <dgm:pt modelId="{6AFB711D-7253-4C51-8055-A0EB5639CB7E}" type="pres">
      <dgm:prSet presAssocID="{E45CBA59-6042-4D63-8BD2-C14219B612CE}" presName="parentText" presStyleLbl="node1" presStyleIdx="5" presStyleCnt="6">
        <dgm:presLayoutVars>
          <dgm:chMax val="0"/>
          <dgm:bulletEnabled val="1"/>
        </dgm:presLayoutVars>
      </dgm:prSet>
      <dgm:spPr/>
    </dgm:pt>
  </dgm:ptLst>
  <dgm:cxnLst>
    <dgm:cxn modelId="{2EA2E003-51A1-48CC-8C42-839877B56869}" type="presOf" srcId="{A2616894-FF5C-4AAC-9DC6-C3D715B1D279}" destId="{B8D9CD80-B3FC-4FF4-BB45-00D84C5A327E}" srcOrd="0" destOrd="0" presId="urn:microsoft.com/office/officeart/2005/8/layout/vList2"/>
    <dgm:cxn modelId="{F95ABD31-317B-4CF9-AF39-71AC0814FE10}" type="presOf" srcId="{3B1E14D0-C40F-4D38-AC25-622CE66166FA}" destId="{C895A311-3F90-42B1-89DE-67DE53673A8B}" srcOrd="0" destOrd="0" presId="urn:microsoft.com/office/officeart/2005/8/layout/vList2"/>
    <dgm:cxn modelId="{1FCD1036-77E0-45D7-8158-44217A40DBF7}" type="presOf" srcId="{551EA5FA-6CB5-456F-86A9-FB929A5A97CF}" destId="{27DAD7DE-0196-431F-907D-BCCF867F96EF}" srcOrd="0" destOrd="0" presId="urn:microsoft.com/office/officeart/2005/8/layout/vList2"/>
    <dgm:cxn modelId="{232F123D-8FE5-41D7-B6A6-940C27246454}" srcId="{5DE2C76B-6CD6-45BC-AC84-80B417A53F03}" destId="{E45CBA59-6042-4D63-8BD2-C14219B612CE}" srcOrd="5" destOrd="0" parTransId="{C02E686F-33F7-484B-9440-1F368BEF51C4}" sibTransId="{8DB22787-E91E-4F85-826A-6F92DEA31D9D}"/>
    <dgm:cxn modelId="{63FD9F52-4C75-4311-AB87-7B621B612537}" srcId="{5DE2C76B-6CD6-45BC-AC84-80B417A53F03}" destId="{551EA5FA-6CB5-456F-86A9-FB929A5A97CF}" srcOrd="0" destOrd="0" parTransId="{7DCCDBC2-E90B-4F31-86F8-92D828696DC2}" sibTransId="{BAFC83BC-632F-44C0-A09E-A274D2258254}"/>
    <dgm:cxn modelId="{CED24573-A93F-4395-9598-025DC584540F}" srcId="{5DE2C76B-6CD6-45BC-AC84-80B417A53F03}" destId="{39ABAF51-7C73-4769-9DAF-E65869B04947}" srcOrd="3" destOrd="0" parTransId="{AD68B1FB-40E3-47E4-9BB9-4B6817EE2F36}" sibTransId="{4221FC0D-C425-426E-A562-2CE32856DBB1}"/>
    <dgm:cxn modelId="{074ABA75-77B5-430D-89EF-C9A87225CBB4}" type="presOf" srcId="{E45CBA59-6042-4D63-8BD2-C14219B612CE}" destId="{6AFB711D-7253-4C51-8055-A0EB5639CB7E}" srcOrd="0" destOrd="0" presId="urn:microsoft.com/office/officeart/2005/8/layout/vList2"/>
    <dgm:cxn modelId="{4763C184-D009-4E76-933D-F9137D888E79}" srcId="{5DE2C76B-6CD6-45BC-AC84-80B417A53F03}" destId="{A2616894-FF5C-4AAC-9DC6-C3D715B1D279}" srcOrd="1" destOrd="0" parTransId="{E74E6FBC-E3B7-46F1-88F3-C46376D02C22}" sibTransId="{D69CC078-EE54-4F6C-AF59-20BDE51E8C98}"/>
    <dgm:cxn modelId="{45596C8C-4D17-438D-A02F-CBBA0F003042}" type="presOf" srcId="{5DE2C76B-6CD6-45BC-AC84-80B417A53F03}" destId="{1A8BC433-0FA9-4084-B144-A4F56D998D27}" srcOrd="0" destOrd="0" presId="urn:microsoft.com/office/officeart/2005/8/layout/vList2"/>
    <dgm:cxn modelId="{74AF5FA7-34B4-40E5-A4A3-7B72A5D4C507}" type="presOf" srcId="{35F5D108-DF3D-4E40-8DB5-D8A4993E1994}" destId="{E3067A07-F184-4A20-8E69-B17522EF9A88}" srcOrd="0" destOrd="0" presId="urn:microsoft.com/office/officeart/2005/8/layout/vList2"/>
    <dgm:cxn modelId="{5C1B18B0-DFE0-410B-9D30-6228FC25B30B}" srcId="{5DE2C76B-6CD6-45BC-AC84-80B417A53F03}" destId="{3B1E14D0-C40F-4D38-AC25-622CE66166FA}" srcOrd="2" destOrd="0" parTransId="{DDC0F8BB-E13A-4967-A855-6822C657D7B5}" sibTransId="{35334775-3F51-47FA-BA32-9B1800019C1B}"/>
    <dgm:cxn modelId="{55FF9CD1-2843-4614-A6BE-1A45D6C8A2EF}" type="presOf" srcId="{39ABAF51-7C73-4769-9DAF-E65869B04947}" destId="{4C16CC73-56D0-4EBA-A4EF-B0E229028546}" srcOrd="0" destOrd="0" presId="urn:microsoft.com/office/officeart/2005/8/layout/vList2"/>
    <dgm:cxn modelId="{BEE597EF-B21C-40D6-ABAD-991F88CE1B5E}" srcId="{5DE2C76B-6CD6-45BC-AC84-80B417A53F03}" destId="{35F5D108-DF3D-4E40-8DB5-D8A4993E1994}" srcOrd="4" destOrd="0" parTransId="{F2D7DAA6-0EBC-43FC-9E3D-46F3C0F7AD99}" sibTransId="{959EAA6D-7C25-4D81-83AB-A20A20C68B4B}"/>
    <dgm:cxn modelId="{58EB8AC4-4BBD-4FE7-BABD-35869C5F876E}" type="presParOf" srcId="{1A8BC433-0FA9-4084-B144-A4F56D998D27}" destId="{27DAD7DE-0196-431F-907D-BCCF867F96EF}" srcOrd="0" destOrd="0" presId="urn:microsoft.com/office/officeart/2005/8/layout/vList2"/>
    <dgm:cxn modelId="{1FFC6299-33B3-4772-A513-EE394B97E738}" type="presParOf" srcId="{1A8BC433-0FA9-4084-B144-A4F56D998D27}" destId="{092E5615-95BB-459D-A47E-1933D1AE92BC}" srcOrd="1" destOrd="0" presId="urn:microsoft.com/office/officeart/2005/8/layout/vList2"/>
    <dgm:cxn modelId="{427397C5-053B-49F5-9523-B78AF0C531BD}" type="presParOf" srcId="{1A8BC433-0FA9-4084-B144-A4F56D998D27}" destId="{B8D9CD80-B3FC-4FF4-BB45-00D84C5A327E}" srcOrd="2" destOrd="0" presId="urn:microsoft.com/office/officeart/2005/8/layout/vList2"/>
    <dgm:cxn modelId="{157C78F9-A10D-4D2F-83B5-3CE034E035A1}" type="presParOf" srcId="{1A8BC433-0FA9-4084-B144-A4F56D998D27}" destId="{7BF83614-6E98-49A3-9B4E-AAF0CE89991A}" srcOrd="3" destOrd="0" presId="urn:microsoft.com/office/officeart/2005/8/layout/vList2"/>
    <dgm:cxn modelId="{01CC7C2A-E15A-4023-AF17-3D5DD2B0FD02}" type="presParOf" srcId="{1A8BC433-0FA9-4084-B144-A4F56D998D27}" destId="{C895A311-3F90-42B1-89DE-67DE53673A8B}" srcOrd="4" destOrd="0" presId="urn:microsoft.com/office/officeart/2005/8/layout/vList2"/>
    <dgm:cxn modelId="{949D429C-6CE9-4EA9-A483-504A3368E580}" type="presParOf" srcId="{1A8BC433-0FA9-4084-B144-A4F56D998D27}" destId="{81F080BE-0BF7-4B11-A8C1-851BA09B00DE}" srcOrd="5" destOrd="0" presId="urn:microsoft.com/office/officeart/2005/8/layout/vList2"/>
    <dgm:cxn modelId="{5CAA519F-BDFB-44E5-83F6-BC8F62E55301}" type="presParOf" srcId="{1A8BC433-0FA9-4084-B144-A4F56D998D27}" destId="{4C16CC73-56D0-4EBA-A4EF-B0E229028546}" srcOrd="6" destOrd="0" presId="urn:microsoft.com/office/officeart/2005/8/layout/vList2"/>
    <dgm:cxn modelId="{D7B60642-AF84-4919-9931-213814384BFD}" type="presParOf" srcId="{1A8BC433-0FA9-4084-B144-A4F56D998D27}" destId="{B7FD8E1B-0531-4F98-911C-80A2F6961536}" srcOrd="7" destOrd="0" presId="urn:microsoft.com/office/officeart/2005/8/layout/vList2"/>
    <dgm:cxn modelId="{248AF4E1-C552-4846-BBC3-7E0A6D38C06B}" type="presParOf" srcId="{1A8BC433-0FA9-4084-B144-A4F56D998D27}" destId="{E3067A07-F184-4A20-8E69-B17522EF9A88}" srcOrd="8" destOrd="0" presId="urn:microsoft.com/office/officeart/2005/8/layout/vList2"/>
    <dgm:cxn modelId="{DF04494C-F4A8-4120-93E8-7200F7EAFE76}" type="presParOf" srcId="{1A8BC433-0FA9-4084-B144-A4F56D998D27}" destId="{D110EDD2-A0D8-412C-8F7F-873146EB2FFA}" srcOrd="9" destOrd="0" presId="urn:microsoft.com/office/officeart/2005/8/layout/vList2"/>
    <dgm:cxn modelId="{3A359024-5EE4-47EA-883D-537BFCB4685C}" type="presParOf" srcId="{1A8BC433-0FA9-4084-B144-A4F56D998D27}" destId="{6AFB711D-7253-4C51-8055-A0EB5639CB7E}" srcOrd="1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13680C-D7A4-4475-9E7A-EBA6C84F18BD}">
      <dsp:nvSpPr>
        <dsp:cNvPr id="0" name=""/>
        <dsp:cNvSpPr/>
      </dsp:nvSpPr>
      <dsp:spPr>
        <a:xfrm>
          <a:off x="10061" y="3100728"/>
          <a:ext cx="2309076" cy="15802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977900">
            <a:lnSpc>
              <a:spcPct val="90000"/>
            </a:lnSpc>
            <a:spcBef>
              <a:spcPct val="0"/>
            </a:spcBef>
            <a:spcAft>
              <a:spcPct val="35000"/>
            </a:spcAft>
            <a:buNone/>
          </a:pPr>
          <a:r>
            <a:rPr lang="de-DE" sz="2200" kern="1200" dirty="0" err="1">
              <a:latin typeface="Century Gothic" panose="020B0502020202020204" pitchFamily="34" charset="0"/>
            </a:rPr>
            <a:t>Determine</a:t>
          </a:r>
          <a:r>
            <a:rPr lang="de-DE" sz="2200" kern="1200" dirty="0">
              <a:latin typeface="Century Gothic" panose="020B0502020202020204" pitchFamily="34" charset="0"/>
            </a:rPr>
            <a:t> </a:t>
          </a:r>
          <a:r>
            <a:rPr lang="de-DE" sz="2200" kern="1200" dirty="0" err="1">
              <a:latin typeface="Century Gothic" panose="020B0502020202020204" pitchFamily="34" charset="0"/>
            </a:rPr>
            <a:t>your</a:t>
          </a:r>
          <a:r>
            <a:rPr lang="de-DE" sz="2200" kern="1200" dirty="0">
              <a:latin typeface="Century Gothic" panose="020B0502020202020204" pitchFamily="34" charset="0"/>
            </a:rPr>
            <a:t> </a:t>
          </a:r>
          <a:r>
            <a:rPr lang="de-DE" sz="2200" kern="1200" dirty="0" err="1">
              <a:latin typeface="Century Gothic" panose="020B0502020202020204" pitchFamily="34" charset="0"/>
            </a:rPr>
            <a:t>income</a:t>
          </a:r>
          <a:r>
            <a:rPr lang="de-DE" sz="2200" kern="1200" dirty="0">
              <a:latin typeface="Century Gothic" panose="020B0502020202020204" pitchFamily="34" charset="0"/>
            </a:rPr>
            <a:t> </a:t>
          </a:r>
          <a:endParaRPr lang="de-AT" sz="2200" kern="1200" dirty="0">
            <a:latin typeface="Century Gothic" panose="020B0502020202020204" pitchFamily="34" charset="0"/>
          </a:endParaRPr>
        </a:p>
      </dsp:txBody>
      <dsp:txXfrm>
        <a:off x="10061" y="3100728"/>
        <a:ext cx="2309076" cy="1580274"/>
      </dsp:txXfrm>
    </dsp:sp>
    <dsp:sp modelId="{F41BF542-56A1-460E-8456-CA957C2A15AA}">
      <dsp:nvSpPr>
        <dsp:cNvPr id="0" name=""/>
        <dsp:cNvSpPr/>
      </dsp:nvSpPr>
      <dsp:spPr>
        <a:xfrm>
          <a:off x="2342750" y="3769366"/>
          <a:ext cx="346361" cy="243000"/>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1B2874-0122-468B-9194-29FF3182415C}">
      <dsp:nvSpPr>
        <dsp:cNvPr id="0" name=""/>
        <dsp:cNvSpPr/>
      </dsp:nvSpPr>
      <dsp:spPr>
        <a:xfrm>
          <a:off x="2712723" y="3100728"/>
          <a:ext cx="2309076" cy="15802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977900">
            <a:lnSpc>
              <a:spcPct val="90000"/>
            </a:lnSpc>
            <a:spcBef>
              <a:spcPct val="0"/>
            </a:spcBef>
            <a:spcAft>
              <a:spcPct val="35000"/>
            </a:spcAft>
            <a:buNone/>
          </a:pPr>
          <a:r>
            <a:rPr lang="de-DE" sz="2200" kern="1200" dirty="0">
              <a:latin typeface="Century Gothic" panose="020B0502020202020204" pitchFamily="34" charset="0"/>
            </a:rPr>
            <a:t>List </a:t>
          </a:r>
          <a:r>
            <a:rPr lang="de-DE" sz="2200" kern="1200" dirty="0" err="1">
              <a:latin typeface="Century Gothic" panose="020B0502020202020204" pitchFamily="34" charset="0"/>
            </a:rPr>
            <a:t>your</a:t>
          </a:r>
          <a:r>
            <a:rPr lang="de-DE" sz="2200" kern="1200" dirty="0">
              <a:latin typeface="Century Gothic" panose="020B0502020202020204" pitchFamily="34" charset="0"/>
            </a:rPr>
            <a:t> </a:t>
          </a:r>
          <a:r>
            <a:rPr lang="de-DE" sz="2200" kern="1200" dirty="0" err="1">
              <a:latin typeface="Century Gothic" panose="020B0502020202020204" pitchFamily="34" charset="0"/>
            </a:rPr>
            <a:t>expences</a:t>
          </a:r>
          <a:r>
            <a:rPr lang="de-DE" sz="2200" kern="1200" dirty="0">
              <a:latin typeface="Century Gothic" panose="020B0502020202020204" pitchFamily="34" charset="0"/>
            </a:rPr>
            <a:t> </a:t>
          </a:r>
          <a:endParaRPr lang="de-AT" sz="2200" kern="1200" dirty="0">
            <a:latin typeface="Century Gothic" panose="020B0502020202020204" pitchFamily="34" charset="0"/>
          </a:endParaRPr>
        </a:p>
      </dsp:txBody>
      <dsp:txXfrm>
        <a:off x="2712723" y="3100728"/>
        <a:ext cx="2309076" cy="1580274"/>
      </dsp:txXfrm>
    </dsp:sp>
    <dsp:sp modelId="{86FE8CE0-2BFC-4F17-808E-21812DE42C49}">
      <dsp:nvSpPr>
        <dsp:cNvPr id="0" name=""/>
        <dsp:cNvSpPr/>
      </dsp:nvSpPr>
      <dsp:spPr>
        <a:xfrm>
          <a:off x="5045412" y="3769366"/>
          <a:ext cx="346361" cy="243000"/>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7A9C6F-2BF9-4DD5-A7EE-E3268C319067}">
      <dsp:nvSpPr>
        <dsp:cNvPr id="0" name=""/>
        <dsp:cNvSpPr/>
      </dsp:nvSpPr>
      <dsp:spPr>
        <a:xfrm>
          <a:off x="5415385" y="3100728"/>
          <a:ext cx="2309076" cy="15802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977900">
            <a:lnSpc>
              <a:spcPct val="90000"/>
            </a:lnSpc>
            <a:spcBef>
              <a:spcPct val="0"/>
            </a:spcBef>
            <a:spcAft>
              <a:spcPct val="35000"/>
            </a:spcAft>
            <a:buNone/>
          </a:pPr>
          <a:r>
            <a:rPr lang="de-DE" sz="2200" kern="1200" dirty="0" err="1">
              <a:latin typeface="Century Gothic" panose="020B0502020202020204" pitchFamily="34" charset="0"/>
            </a:rPr>
            <a:t>Differentiate</a:t>
          </a:r>
          <a:r>
            <a:rPr lang="de-DE" sz="2200" kern="1200" dirty="0">
              <a:latin typeface="Century Gothic" panose="020B0502020202020204" pitchFamily="34" charset="0"/>
            </a:rPr>
            <a:t> </a:t>
          </a:r>
          <a:r>
            <a:rPr lang="de-DE" sz="2200" kern="1200" dirty="0" err="1">
              <a:latin typeface="Century Gothic" panose="020B0502020202020204" pitchFamily="34" charset="0"/>
            </a:rPr>
            <a:t>between</a:t>
          </a:r>
          <a:r>
            <a:rPr lang="de-DE" sz="2200" kern="1200" dirty="0">
              <a:latin typeface="Century Gothic" panose="020B0502020202020204" pitchFamily="34" charset="0"/>
            </a:rPr>
            <a:t> variable and </a:t>
          </a:r>
          <a:r>
            <a:rPr lang="de-DE" sz="2200" kern="1200" dirty="0" err="1">
              <a:latin typeface="Century Gothic" panose="020B0502020202020204" pitchFamily="34" charset="0"/>
            </a:rPr>
            <a:t>fiyed</a:t>
          </a:r>
          <a:r>
            <a:rPr lang="de-DE" sz="2200" kern="1200" dirty="0">
              <a:latin typeface="Century Gothic" panose="020B0502020202020204" pitchFamily="34" charset="0"/>
            </a:rPr>
            <a:t> </a:t>
          </a:r>
          <a:r>
            <a:rPr lang="de-DE" sz="2200" kern="1200" dirty="0" err="1">
              <a:latin typeface="Century Gothic" panose="020B0502020202020204" pitchFamily="34" charset="0"/>
            </a:rPr>
            <a:t>expenses</a:t>
          </a:r>
          <a:endParaRPr lang="de-AT" sz="2200" kern="1200" dirty="0">
            <a:latin typeface="Century Gothic" panose="020B0502020202020204" pitchFamily="34" charset="0"/>
          </a:endParaRPr>
        </a:p>
      </dsp:txBody>
      <dsp:txXfrm>
        <a:off x="5415385" y="3100728"/>
        <a:ext cx="2309076" cy="1580274"/>
      </dsp:txXfrm>
    </dsp:sp>
    <dsp:sp modelId="{A27AB660-0114-4799-AB14-FB46D6A1E826}">
      <dsp:nvSpPr>
        <dsp:cNvPr id="0" name=""/>
        <dsp:cNvSpPr/>
      </dsp:nvSpPr>
      <dsp:spPr>
        <a:xfrm>
          <a:off x="7748074" y="3769366"/>
          <a:ext cx="346361" cy="243000"/>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0C1F47-3853-4F38-B00D-A54EBB3285DD}">
      <dsp:nvSpPr>
        <dsp:cNvPr id="0" name=""/>
        <dsp:cNvSpPr/>
      </dsp:nvSpPr>
      <dsp:spPr>
        <a:xfrm>
          <a:off x="8118048" y="3100728"/>
          <a:ext cx="2309076" cy="15802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977900">
            <a:lnSpc>
              <a:spcPct val="90000"/>
            </a:lnSpc>
            <a:spcBef>
              <a:spcPct val="0"/>
            </a:spcBef>
            <a:spcAft>
              <a:spcPct val="35000"/>
            </a:spcAft>
            <a:buNone/>
          </a:pPr>
          <a:r>
            <a:rPr lang="de-DE" sz="2200" kern="1200" dirty="0">
              <a:latin typeface="Century Gothic" panose="020B0502020202020204" pitchFamily="34" charset="0"/>
            </a:rPr>
            <a:t>Set </a:t>
          </a:r>
          <a:r>
            <a:rPr lang="de-DE" sz="2200" kern="1200" dirty="0" err="1">
              <a:latin typeface="Century Gothic" panose="020B0502020202020204" pitchFamily="34" charset="0"/>
            </a:rPr>
            <a:t>financial</a:t>
          </a:r>
          <a:r>
            <a:rPr lang="de-DE" sz="2200" kern="1200" dirty="0">
              <a:latin typeface="Century Gothic" panose="020B0502020202020204" pitchFamily="34" charset="0"/>
            </a:rPr>
            <a:t> </a:t>
          </a:r>
          <a:r>
            <a:rPr lang="de-DE" sz="2200" kern="1200" dirty="0" err="1">
              <a:latin typeface="Century Gothic" panose="020B0502020202020204" pitchFamily="34" charset="0"/>
            </a:rPr>
            <a:t>goals</a:t>
          </a:r>
          <a:endParaRPr lang="de-AT" sz="2200" kern="1200" dirty="0">
            <a:latin typeface="Century Gothic" panose="020B0502020202020204" pitchFamily="34" charset="0"/>
          </a:endParaRPr>
        </a:p>
      </dsp:txBody>
      <dsp:txXfrm>
        <a:off x="8118048" y="3100728"/>
        <a:ext cx="2309076" cy="1580274"/>
      </dsp:txXfrm>
    </dsp:sp>
    <dsp:sp modelId="{0A90F5CA-D40F-4AD6-9865-E8130C13E9A7}">
      <dsp:nvSpPr>
        <dsp:cNvPr id="0" name=""/>
        <dsp:cNvSpPr/>
      </dsp:nvSpPr>
      <dsp:spPr>
        <a:xfrm>
          <a:off x="10450736" y="3769366"/>
          <a:ext cx="346361" cy="243000"/>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98967B-5103-49FB-B222-85FECFD89211}">
      <dsp:nvSpPr>
        <dsp:cNvPr id="0" name=""/>
        <dsp:cNvSpPr/>
      </dsp:nvSpPr>
      <dsp:spPr>
        <a:xfrm>
          <a:off x="10820710" y="3100728"/>
          <a:ext cx="2309076" cy="15802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977900">
            <a:lnSpc>
              <a:spcPct val="90000"/>
            </a:lnSpc>
            <a:spcBef>
              <a:spcPct val="0"/>
            </a:spcBef>
            <a:spcAft>
              <a:spcPct val="35000"/>
            </a:spcAft>
            <a:buNone/>
          </a:pPr>
          <a:r>
            <a:rPr lang="de-DE" sz="2200" kern="1200" dirty="0" err="1">
              <a:latin typeface="Century Gothic" panose="020B0502020202020204" pitchFamily="34" charset="0"/>
            </a:rPr>
            <a:t>Allocate</a:t>
          </a:r>
          <a:r>
            <a:rPr lang="de-DE" sz="2200" kern="1200" dirty="0">
              <a:latin typeface="Century Gothic" panose="020B0502020202020204" pitchFamily="34" charset="0"/>
            </a:rPr>
            <a:t> </a:t>
          </a:r>
          <a:r>
            <a:rPr lang="de-DE" sz="2200" kern="1200" dirty="0" err="1">
              <a:latin typeface="Century Gothic" panose="020B0502020202020204" pitchFamily="34" charset="0"/>
            </a:rPr>
            <a:t>funds</a:t>
          </a:r>
          <a:r>
            <a:rPr lang="de-DE" sz="2200" kern="1200" dirty="0">
              <a:latin typeface="Century Gothic" panose="020B0502020202020204" pitchFamily="34" charset="0"/>
            </a:rPr>
            <a:t> </a:t>
          </a:r>
          <a:endParaRPr lang="de-AT" sz="2200" kern="1200" dirty="0">
            <a:latin typeface="Century Gothic" panose="020B0502020202020204" pitchFamily="34" charset="0"/>
          </a:endParaRPr>
        </a:p>
      </dsp:txBody>
      <dsp:txXfrm>
        <a:off x="10820710" y="3100728"/>
        <a:ext cx="2309076" cy="1580274"/>
      </dsp:txXfrm>
    </dsp:sp>
    <dsp:sp modelId="{A39CE1C2-D22B-459E-BDA4-AAFE52009F28}">
      <dsp:nvSpPr>
        <dsp:cNvPr id="0" name=""/>
        <dsp:cNvSpPr/>
      </dsp:nvSpPr>
      <dsp:spPr>
        <a:xfrm>
          <a:off x="13153398" y="3769366"/>
          <a:ext cx="346361" cy="243000"/>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F51E71-FDAC-4AA4-984D-3471CBC9DD66}">
      <dsp:nvSpPr>
        <dsp:cNvPr id="0" name=""/>
        <dsp:cNvSpPr/>
      </dsp:nvSpPr>
      <dsp:spPr>
        <a:xfrm>
          <a:off x="13523372" y="3100728"/>
          <a:ext cx="2309076" cy="15802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977900">
            <a:lnSpc>
              <a:spcPct val="90000"/>
            </a:lnSpc>
            <a:spcBef>
              <a:spcPct val="0"/>
            </a:spcBef>
            <a:spcAft>
              <a:spcPct val="35000"/>
            </a:spcAft>
            <a:buNone/>
          </a:pPr>
          <a:r>
            <a:rPr lang="de-DE" sz="2200" kern="1200" dirty="0">
              <a:latin typeface="Century Gothic" panose="020B0502020202020204" pitchFamily="34" charset="0"/>
            </a:rPr>
            <a:t>Track and </a:t>
          </a:r>
          <a:r>
            <a:rPr lang="de-DE" sz="2200" kern="1200" dirty="0" err="1">
              <a:latin typeface="Century Gothic" panose="020B0502020202020204" pitchFamily="34" charset="0"/>
            </a:rPr>
            <a:t>adjust</a:t>
          </a:r>
          <a:endParaRPr lang="de-AT" sz="2200" kern="1200" dirty="0">
            <a:latin typeface="Century Gothic" panose="020B0502020202020204" pitchFamily="34" charset="0"/>
          </a:endParaRPr>
        </a:p>
      </dsp:txBody>
      <dsp:txXfrm>
        <a:off x="13523372" y="3100728"/>
        <a:ext cx="2309076" cy="15802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8FD784-EE3D-44C1-8EEA-E3C1A9292D31}">
      <dsp:nvSpPr>
        <dsp:cNvPr id="0" name=""/>
        <dsp:cNvSpPr/>
      </dsp:nvSpPr>
      <dsp:spPr>
        <a:xfrm>
          <a:off x="0" y="704"/>
          <a:ext cx="16558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7CC16E-4B36-477F-A1E4-21A62F6E32FC}">
      <dsp:nvSpPr>
        <dsp:cNvPr id="0" name=""/>
        <dsp:cNvSpPr/>
      </dsp:nvSpPr>
      <dsp:spPr>
        <a:xfrm>
          <a:off x="0" y="704"/>
          <a:ext cx="16558200" cy="824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a:latin typeface="Century Gothic" panose="020B0502020202020204" pitchFamily="34" charset="0"/>
            </a:rPr>
            <a:t>1. Keep Track of Expenses</a:t>
          </a:r>
          <a:endParaRPr lang="en-US" sz="2400" kern="1200">
            <a:latin typeface="Century Gothic" panose="020B0502020202020204" pitchFamily="34" charset="0"/>
          </a:endParaRPr>
        </a:p>
      </dsp:txBody>
      <dsp:txXfrm>
        <a:off x="0" y="704"/>
        <a:ext cx="16558200" cy="824319"/>
      </dsp:txXfrm>
    </dsp:sp>
    <dsp:sp modelId="{DB9D7DE3-49A8-49DE-80D6-14B9ED1F1B32}">
      <dsp:nvSpPr>
        <dsp:cNvPr id="0" name=""/>
        <dsp:cNvSpPr/>
      </dsp:nvSpPr>
      <dsp:spPr>
        <a:xfrm>
          <a:off x="0" y="825023"/>
          <a:ext cx="16558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97298D-882A-43FD-B13A-5CD7AF49F346}">
      <dsp:nvSpPr>
        <dsp:cNvPr id="0" name=""/>
        <dsp:cNvSpPr/>
      </dsp:nvSpPr>
      <dsp:spPr>
        <a:xfrm>
          <a:off x="0" y="825023"/>
          <a:ext cx="16558200" cy="824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a:latin typeface="Century Gothic" panose="020B0502020202020204" pitchFamily="34" charset="0"/>
            </a:rPr>
            <a:t>2. Review Bank Statements</a:t>
          </a:r>
          <a:endParaRPr lang="en-US" sz="2400" kern="1200">
            <a:latin typeface="Century Gothic" panose="020B0502020202020204" pitchFamily="34" charset="0"/>
          </a:endParaRPr>
        </a:p>
      </dsp:txBody>
      <dsp:txXfrm>
        <a:off x="0" y="825023"/>
        <a:ext cx="16558200" cy="824319"/>
      </dsp:txXfrm>
    </dsp:sp>
    <dsp:sp modelId="{986BEF8A-6E47-48D9-8D12-EE17FADA8DE7}">
      <dsp:nvSpPr>
        <dsp:cNvPr id="0" name=""/>
        <dsp:cNvSpPr/>
      </dsp:nvSpPr>
      <dsp:spPr>
        <a:xfrm>
          <a:off x="0" y="1649343"/>
          <a:ext cx="16558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68CC31-6258-4084-BE07-3D6A038FEB51}">
      <dsp:nvSpPr>
        <dsp:cNvPr id="0" name=""/>
        <dsp:cNvSpPr/>
      </dsp:nvSpPr>
      <dsp:spPr>
        <a:xfrm>
          <a:off x="0" y="1649343"/>
          <a:ext cx="16558200" cy="824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a:latin typeface="Century Gothic" panose="020B0502020202020204" pitchFamily="34" charset="0"/>
            </a:rPr>
            <a:t>3. Set Spending Limits</a:t>
          </a:r>
          <a:endParaRPr lang="en-US" sz="2400" kern="1200">
            <a:latin typeface="Century Gothic" panose="020B0502020202020204" pitchFamily="34" charset="0"/>
          </a:endParaRPr>
        </a:p>
      </dsp:txBody>
      <dsp:txXfrm>
        <a:off x="0" y="1649343"/>
        <a:ext cx="16558200" cy="824319"/>
      </dsp:txXfrm>
    </dsp:sp>
    <dsp:sp modelId="{AC0934E6-CA59-4476-B008-5089D894FC16}">
      <dsp:nvSpPr>
        <dsp:cNvPr id="0" name=""/>
        <dsp:cNvSpPr/>
      </dsp:nvSpPr>
      <dsp:spPr>
        <a:xfrm>
          <a:off x="0" y="2473662"/>
          <a:ext cx="16558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9F81BC-618A-400E-9F93-049854867A8F}">
      <dsp:nvSpPr>
        <dsp:cNvPr id="0" name=""/>
        <dsp:cNvSpPr/>
      </dsp:nvSpPr>
      <dsp:spPr>
        <a:xfrm>
          <a:off x="0" y="2473662"/>
          <a:ext cx="16558200" cy="824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a:latin typeface="Century Gothic" panose="020B0502020202020204" pitchFamily="34" charset="0"/>
            </a:rPr>
            <a:t>4. Use Budgeting Apps</a:t>
          </a:r>
          <a:endParaRPr lang="en-US" sz="2400" kern="1200">
            <a:latin typeface="Century Gothic" panose="020B0502020202020204" pitchFamily="34" charset="0"/>
          </a:endParaRPr>
        </a:p>
      </dsp:txBody>
      <dsp:txXfrm>
        <a:off x="0" y="2473662"/>
        <a:ext cx="16558200" cy="824319"/>
      </dsp:txXfrm>
    </dsp:sp>
    <dsp:sp modelId="{F1E6D067-0E1A-4472-8D6E-F2D529E3CB27}">
      <dsp:nvSpPr>
        <dsp:cNvPr id="0" name=""/>
        <dsp:cNvSpPr/>
      </dsp:nvSpPr>
      <dsp:spPr>
        <a:xfrm>
          <a:off x="0" y="3297982"/>
          <a:ext cx="16558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041B65-9738-444E-86A6-82DB686122F0}">
      <dsp:nvSpPr>
        <dsp:cNvPr id="0" name=""/>
        <dsp:cNvSpPr/>
      </dsp:nvSpPr>
      <dsp:spPr>
        <a:xfrm>
          <a:off x="0" y="3297982"/>
          <a:ext cx="16558200" cy="824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a:latin typeface="Century Gothic" panose="020B0502020202020204" pitchFamily="34" charset="0"/>
            </a:rPr>
            <a:t>5. Check-In Regularly</a:t>
          </a:r>
          <a:endParaRPr lang="en-US" sz="2400" kern="1200">
            <a:latin typeface="Century Gothic" panose="020B0502020202020204" pitchFamily="34" charset="0"/>
          </a:endParaRPr>
        </a:p>
      </dsp:txBody>
      <dsp:txXfrm>
        <a:off x="0" y="3297982"/>
        <a:ext cx="16558200" cy="824319"/>
      </dsp:txXfrm>
    </dsp:sp>
    <dsp:sp modelId="{BE895BFB-4C47-4775-87B2-1B82E1161755}">
      <dsp:nvSpPr>
        <dsp:cNvPr id="0" name=""/>
        <dsp:cNvSpPr/>
      </dsp:nvSpPr>
      <dsp:spPr>
        <a:xfrm>
          <a:off x="0" y="4122301"/>
          <a:ext cx="16558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873D56-B8D1-41C1-876E-8AD2F229840A}">
      <dsp:nvSpPr>
        <dsp:cNvPr id="0" name=""/>
        <dsp:cNvSpPr/>
      </dsp:nvSpPr>
      <dsp:spPr>
        <a:xfrm>
          <a:off x="0" y="4122301"/>
          <a:ext cx="16558200" cy="824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a:latin typeface="Century Gothic" panose="020B0502020202020204" pitchFamily="34" charset="0"/>
            </a:rPr>
            <a:t>6. Practice Mindful Spending</a:t>
          </a:r>
          <a:endParaRPr lang="en-US" sz="2400" kern="1200">
            <a:latin typeface="Century Gothic" panose="020B0502020202020204" pitchFamily="34" charset="0"/>
          </a:endParaRPr>
        </a:p>
      </dsp:txBody>
      <dsp:txXfrm>
        <a:off x="0" y="4122301"/>
        <a:ext cx="16558200" cy="824319"/>
      </dsp:txXfrm>
    </dsp:sp>
    <dsp:sp modelId="{E615E7FC-BB3D-4861-904B-106DF8115347}">
      <dsp:nvSpPr>
        <dsp:cNvPr id="0" name=""/>
        <dsp:cNvSpPr/>
      </dsp:nvSpPr>
      <dsp:spPr>
        <a:xfrm>
          <a:off x="0" y="4946621"/>
          <a:ext cx="16558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A234BE-4A85-4F21-803D-EF7D4A45A6A5}">
      <dsp:nvSpPr>
        <dsp:cNvPr id="0" name=""/>
        <dsp:cNvSpPr/>
      </dsp:nvSpPr>
      <dsp:spPr>
        <a:xfrm>
          <a:off x="0" y="4946621"/>
          <a:ext cx="16558200" cy="824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a:latin typeface="Century Gothic" panose="020B0502020202020204" pitchFamily="34" charset="0"/>
            </a:rPr>
            <a:t>7. Identify Patterns</a:t>
          </a:r>
          <a:endParaRPr lang="en-US" sz="2400" kern="1200">
            <a:latin typeface="Century Gothic" panose="020B0502020202020204" pitchFamily="34" charset="0"/>
          </a:endParaRPr>
        </a:p>
      </dsp:txBody>
      <dsp:txXfrm>
        <a:off x="0" y="4946621"/>
        <a:ext cx="16558200" cy="8243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AD7DE-0196-431F-907D-BCCF867F96EF}">
      <dsp:nvSpPr>
        <dsp:cNvPr id="0" name=""/>
        <dsp:cNvSpPr/>
      </dsp:nvSpPr>
      <dsp:spPr>
        <a:xfrm>
          <a:off x="0" y="1124"/>
          <a:ext cx="14278012" cy="8568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latin typeface="Century Gothic" panose="020B0502020202020204" pitchFamily="34" charset="0"/>
            </a:rPr>
            <a:t>Setting</a:t>
          </a:r>
          <a:r>
            <a:rPr lang="en-US" sz="2400" b="0" i="0" kern="1200">
              <a:latin typeface="Century Gothic" panose="020B0502020202020204" pitchFamily="34" charset="0"/>
            </a:rPr>
            <a:t> your total vacation budget. </a:t>
          </a:r>
          <a:endParaRPr lang="en-US" sz="2400" kern="1200">
            <a:latin typeface="Century Gothic" panose="020B0502020202020204" pitchFamily="34" charset="0"/>
          </a:endParaRPr>
        </a:p>
      </dsp:txBody>
      <dsp:txXfrm>
        <a:off x="41829" y="42953"/>
        <a:ext cx="14194354" cy="773204"/>
      </dsp:txXfrm>
    </dsp:sp>
    <dsp:sp modelId="{B8D9CD80-B3FC-4FF4-BB45-00D84C5A327E}">
      <dsp:nvSpPr>
        <dsp:cNvPr id="0" name=""/>
        <dsp:cNvSpPr/>
      </dsp:nvSpPr>
      <dsp:spPr>
        <a:xfrm>
          <a:off x="0" y="870966"/>
          <a:ext cx="14278012" cy="8568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a:latin typeface="Century Gothic" panose="020B0502020202020204" pitchFamily="34" charset="0"/>
            </a:rPr>
            <a:t>Planning in advance </a:t>
          </a:r>
          <a:endParaRPr lang="en-US" sz="2400" kern="1200">
            <a:latin typeface="Century Gothic" panose="020B0502020202020204" pitchFamily="34" charset="0"/>
          </a:endParaRPr>
        </a:p>
      </dsp:txBody>
      <dsp:txXfrm>
        <a:off x="41829" y="912795"/>
        <a:ext cx="14194354" cy="773204"/>
      </dsp:txXfrm>
    </dsp:sp>
    <dsp:sp modelId="{C895A311-3F90-42B1-89DE-67DE53673A8B}">
      <dsp:nvSpPr>
        <dsp:cNvPr id="0" name=""/>
        <dsp:cNvSpPr/>
      </dsp:nvSpPr>
      <dsp:spPr>
        <a:xfrm>
          <a:off x="0" y="1740808"/>
          <a:ext cx="14278012" cy="8568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a:latin typeface="Century Gothic" panose="020B0502020202020204" pitchFamily="34" charset="0"/>
            </a:rPr>
            <a:t>Embracing flexibility </a:t>
          </a:r>
          <a:endParaRPr lang="en-US" sz="2400" kern="1200">
            <a:latin typeface="Century Gothic" panose="020B0502020202020204" pitchFamily="34" charset="0"/>
          </a:endParaRPr>
        </a:p>
      </dsp:txBody>
      <dsp:txXfrm>
        <a:off x="41829" y="1782637"/>
        <a:ext cx="14194354" cy="773204"/>
      </dsp:txXfrm>
    </dsp:sp>
    <dsp:sp modelId="{4C16CC73-56D0-4EBA-A4EF-B0E229028546}">
      <dsp:nvSpPr>
        <dsp:cNvPr id="0" name=""/>
        <dsp:cNvSpPr/>
      </dsp:nvSpPr>
      <dsp:spPr>
        <a:xfrm>
          <a:off x="0" y="2610650"/>
          <a:ext cx="14278012" cy="8568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a:latin typeface="Century Gothic" panose="020B0502020202020204" pitchFamily="34" charset="0"/>
            </a:rPr>
            <a:t>Researching your destination </a:t>
          </a:r>
          <a:endParaRPr lang="en-US" sz="2400" kern="1200">
            <a:latin typeface="Century Gothic" panose="020B0502020202020204" pitchFamily="34" charset="0"/>
          </a:endParaRPr>
        </a:p>
      </dsp:txBody>
      <dsp:txXfrm>
        <a:off x="41829" y="2652479"/>
        <a:ext cx="14194354" cy="773204"/>
      </dsp:txXfrm>
    </dsp:sp>
    <dsp:sp modelId="{E3067A07-F184-4A20-8E69-B17522EF9A88}">
      <dsp:nvSpPr>
        <dsp:cNvPr id="0" name=""/>
        <dsp:cNvSpPr/>
      </dsp:nvSpPr>
      <dsp:spPr>
        <a:xfrm>
          <a:off x="0" y="3480492"/>
          <a:ext cx="14278012" cy="8568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a:latin typeface="Century Gothic" panose="020B0502020202020204" pitchFamily="34" charset="0"/>
            </a:rPr>
            <a:t>Pre-Planning your activities</a:t>
          </a:r>
          <a:endParaRPr lang="en-US" sz="2400" kern="1200">
            <a:latin typeface="Century Gothic" panose="020B0502020202020204" pitchFamily="34" charset="0"/>
          </a:endParaRPr>
        </a:p>
      </dsp:txBody>
      <dsp:txXfrm>
        <a:off x="41829" y="3522321"/>
        <a:ext cx="14194354" cy="773204"/>
      </dsp:txXfrm>
    </dsp:sp>
    <dsp:sp modelId="{6AFB711D-7253-4C51-8055-A0EB5639CB7E}">
      <dsp:nvSpPr>
        <dsp:cNvPr id="0" name=""/>
        <dsp:cNvSpPr/>
      </dsp:nvSpPr>
      <dsp:spPr>
        <a:xfrm>
          <a:off x="0" y="4350334"/>
          <a:ext cx="14278012" cy="8568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a:latin typeface="Century Gothic" panose="020B0502020202020204" pitchFamily="34" charset="0"/>
            </a:rPr>
            <a:t>When exchanging the money, do it in larger amounts, so you would not overpay the rate (keep in mind- exchanging too much will lead to a loss. )</a:t>
          </a:r>
          <a:endParaRPr lang="en-US" sz="2400" kern="1200">
            <a:latin typeface="Century Gothic" panose="020B0502020202020204" pitchFamily="34" charset="0"/>
          </a:endParaRPr>
        </a:p>
      </dsp:txBody>
      <dsp:txXfrm>
        <a:off x="41829" y="4392163"/>
        <a:ext cx="14194354" cy="773204"/>
      </dsp:txXfrm>
    </dsp:sp>
  </dsp:spTree>
</dsp:drawing>
</file>

<file path=ppt/diagrams/layout1.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KEQSdLM_hR4"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To navigate the budgeting process effectively, individuals can employ a range of budgeting techniques, each offering unique advantages and considerations.</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marL="342900" lvl="0" indent="-342900" algn="just">
              <a:buFont typeface="Century Gothic" panose="020B0502020202020204" pitchFamily="34" charset="0"/>
              <a:buChar char="-"/>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Proportional Budgeting: One such technique is proportional budgeting, which involves allocating a fixed percentage of income to different expense categories. This approach promotes a balanced distribution of funds, ensuring that priorities are met without overspending in any particular area. By adhering to predetermined percentages for essentials, savings, and discretionary spending, individuals can maintain financial discipline while still enjoying flexibility in their budget.</a:t>
            </a:r>
            <a:endParaRPr lang="de-AT" sz="1800" dirty="0">
              <a:effectLst/>
              <a:latin typeface="Times New Roman" panose="02020603050405020304" pitchFamily="18" charset="0"/>
              <a:ea typeface="Century Gothic" panose="020B0502020202020204" pitchFamily="34" charset="0"/>
              <a:cs typeface="Century Gothic" panose="020B0502020202020204" pitchFamily="34" charset="0"/>
            </a:endParaRPr>
          </a:p>
          <a:p>
            <a:pPr algn="just">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marL="342900" lvl="0" indent="-342900" algn="just">
              <a:buFont typeface="Century Gothic" panose="020B0502020202020204" pitchFamily="34" charset="0"/>
              <a:buChar char="-"/>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Envelope System: For those seeking a more hands-on approach to budgeting, the envelope system provides a tangible solution. With this method, cash is divided into envelopes designated for specific spending categories. Once an envelope is empty, no further spending is permitted in that category until the next budgeting period. This system encourages disciplined spending and helps individuals stay accountable to their budgetary limits.</a:t>
            </a:r>
            <a:endParaRPr lang="de-AT" sz="1800" dirty="0">
              <a:effectLst/>
              <a:latin typeface="Times New Roman" panose="02020603050405020304" pitchFamily="18" charset="0"/>
              <a:ea typeface="Century Gothic" panose="020B0502020202020204" pitchFamily="34" charset="0"/>
              <a:cs typeface="Century Gothic" panose="020B0502020202020204" pitchFamily="34" charset="0"/>
            </a:endParaRPr>
          </a:p>
          <a:p>
            <a:pPr algn="just">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marL="342900" lvl="0" indent="-342900" algn="just">
              <a:buFont typeface="Century Gothic" panose="020B0502020202020204" pitchFamily="34" charset="0"/>
              <a:buChar char="-"/>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Periodic Budgeting: Focusing on longer time frames, periodic budgeting is particularly useful for managing larger, infrequent expenses. By planning and allocating funds over months or even a year, individuals can ensure that they have adequate resources to cover expenses such as annual subscriptions or vacations. This approach also facilitates better long-term financial planning and goal setting.</a:t>
            </a:r>
            <a:endParaRPr lang="de-AT" sz="1800" dirty="0">
              <a:effectLst/>
              <a:latin typeface="Times New Roman" panose="02020603050405020304" pitchFamily="18" charset="0"/>
              <a:ea typeface="Century Gothic" panose="020B0502020202020204" pitchFamily="34" charset="0"/>
              <a:cs typeface="Century Gothic" panose="020B0502020202020204" pitchFamily="34" charset="0"/>
            </a:endParaRPr>
          </a:p>
          <a:p>
            <a:pPr algn="just">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marL="342900" lvl="0" indent="-342900" algn="just">
              <a:buFont typeface="Century Gothic" panose="020B0502020202020204" pitchFamily="34" charset="0"/>
              <a:buChar char="-"/>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80/20 Rule: Derived from the Pareto Principle, the 80/20 rule emphasizes allocating the majority of income to fixed expenses to optimize financial outcomes. By prioritizing essential expenditures and allocating a smaller portion of income to discretionary spending, individuals can maintain financial stability while still enjoying some flexibility in their budget.</a:t>
            </a:r>
            <a:endParaRPr lang="de-AT" sz="1800" dirty="0">
              <a:effectLst/>
              <a:latin typeface="Times New Roman" panose="02020603050405020304" pitchFamily="18" charset="0"/>
              <a:ea typeface="Century Gothic" panose="020B0502020202020204" pitchFamily="34" charset="0"/>
              <a:cs typeface="Century Gothic" panose="020B0502020202020204" pitchFamily="34" charset="0"/>
            </a:endParaRPr>
          </a:p>
          <a:p>
            <a:pPr algn="just">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marL="342900" lvl="0" indent="-342900" algn="just">
              <a:buFont typeface="Century Gothic" panose="020B0502020202020204" pitchFamily="34" charset="0"/>
              <a:buChar char="-"/>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Zero-Based Budgeting: In zero-based budgeting, every euro of income is allocated to specific expenses or savings goals, leaving no funds unassigned. This method forces individuals to prioritize their spending and ensures that every euro has a purpose. By meticulously planning and tracking expenses, individuals can make informed decisions about where to allocate their resources for maximum impact.</a:t>
            </a:r>
            <a:endParaRPr lang="de-AT" sz="1800" dirty="0">
              <a:effectLst/>
              <a:latin typeface="Times New Roman" panose="02020603050405020304" pitchFamily="18" charset="0"/>
              <a:ea typeface="Century Gothic" panose="020B0502020202020204" pitchFamily="34" charset="0"/>
              <a:cs typeface="Century Gothic" panose="020B0502020202020204" pitchFamily="34" charset="0"/>
            </a:endParaRPr>
          </a:p>
          <a:p>
            <a:pPr algn="just">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marL="342900" lvl="0" indent="-342900" algn="just">
              <a:buFont typeface="Century Gothic" panose="020B0502020202020204" pitchFamily="34" charset="0"/>
              <a:buChar char="-"/>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Pay Yourself First: Prioritizing savings is the cornerstone of the "pay yourself first" approach. By setting aside a portion of income for savings before addressing other expenses, individuals prioritize their long-term financial goals. This technique </a:t>
            </a:r>
            <a:r>
              <a:rPr lang="en-GB" sz="1800" dirty="0" err="1">
                <a:effectLst/>
                <a:latin typeface="Century Gothic" panose="020B0502020202020204" pitchFamily="34" charset="0"/>
                <a:ea typeface="Century Gothic" panose="020B0502020202020204" pitchFamily="34" charset="0"/>
                <a:cs typeface="Century Gothic" panose="020B0502020202020204" pitchFamily="34" charset="0"/>
              </a:rPr>
              <a:t>instills</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a habit of saving and ensures that individuals are actively working towards building wealth and financial security.</a:t>
            </a:r>
            <a:endParaRPr lang="de-AT" sz="1800" dirty="0">
              <a:effectLst/>
              <a:latin typeface="Times New Roman" panose="02020603050405020304" pitchFamily="18" charset="0"/>
              <a:ea typeface="Century Gothic" panose="020B0502020202020204" pitchFamily="34" charset="0"/>
              <a:cs typeface="Century Gothic" panose="020B0502020202020204" pitchFamily="34" charset="0"/>
            </a:endParaRPr>
          </a:p>
          <a:p>
            <a:pPr algn="just">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marL="342900" lvl="0" indent="-342900" algn="just">
              <a:buFont typeface="Century Gothic" panose="020B0502020202020204" pitchFamily="34" charset="0"/>
              <a:buChar char="-"/>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60% Solution: The 60% solution suggests allocating 60% of income to fixed expenses, providing a guideline for budgeting priorities. By adhering to this rule, individuals can ensure that a significant portion of their income is allocated to essential expenses, while still leaving room for discretionary spending and savings.</a:t>
            </a:r>
            <a:endParaRPr lang="de-AT" sz="1800" dirty="0">
              <a:effectLst/>
              <a:latin typeface="Times New Roman" panose="02020603050405020304" pitchFamily="18" charset="0"/>
              <a:ea typeface="Century Gothic" panose="020B0502020202020204" pitchFamily="34" charset="0"/>
              <a:cs typeface="Century Gothic" panose="020B0502020202020204" pitchFamily="34" charset="0"/>
            </a:endParaRPr>
          </a:p>
          <a:p>
            <a:pPr algn="just">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marL="342900" lvl="0" indent="-342900" algn="just">
              <a:buFont typeface="Century Gothic" panose="020B0502020202020204" pitchFamily="34" charset="0"/>
              <a:buChar char="-"/>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50/30/20 Budgeting: Another popular budgeting method is the 50/30/20 rule, which divides income into three categories: 50% for needs, 30% for wants, and 20% for savings and debt repayment. This balanced approach ensures that individuals prioritize both essential expenses and long-term financial goals, while still allowing for some flexibility in discretionary spending.</a:t>
            </a:r>
            <a:endParaRPr lang="de-AT" sz="1800" dirty="0">
              <a:effectLst/>
              <a:latin typeface="Times New Roman" panose="02020603050405020304" pitchFamily="18" charset="0"/>
              <a:ea typeface="Century Gothic" panose="020B0502020202020204" pitchFamily="34" charset="0"/>
              <a:cs typeface="Century Gothic" panose="020B0502020202020204" pitchFamily="34" charset="0"/>
            </a:endParaRPr>
          </a:p>
          <a:p>
            <a:pPr algn="just">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marL="342900" lvl="0" indent="-342900" algn="just">
              <a:buFont typeface="Century Gothic" panose="020B0502020202020204" pitchFamily="34" charset="0"/>
              <a:buChar char="-"/>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Reverse Budgeting: Lastly, reverse budgeting flips the traditional budgeting approach on its head by prioritizing savings and investments first before allocating the rest to living expenses. This method emphasizes building wealth as a primary goal and encourages individuals to adjust their spending habits to align with their financial priorities.</a:t>
            </a:r>
            <a:endParaRPr lang="de-AT" sz="1800" dirty="0">
              <a:effectLst/>
              <a:latin typeface="Times New Roman" panose="02020603050405020304" pitchFamily="18" charset="0"/>
              <a:ea typeface="Century Gothic" panose="020B0502020202020204" pitchFamily="34" charset="0"/>
              <a:cs typeface="Century Gothic" panose="020B0502020202020204" pitchFamily="34" charset="0"/>
            </a:endParaRPr>
          </a:p>
          <a:p>
            <a:pPr algn="just">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Mastering budgeting techniques is essential for effective financial management. By understanding the advantages and considerations of various budgeting methods, individuals can tailor their approach to suit their unique financial goals and circumstances. Whether it's through proportional budgeting, the envelope system, or another technique, adopting a structured approach to budgeting empowers individuals to take control of their finances and work towards a more secure financial future. </a:t>
            </a:r>
            <a:endParaRPr lang="de-AT" sz="18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dirty="0"/>
          </a:p>
        </p:txBody>
      </p:sp>
      <p:sp>
        <p:nvSpPr>
          <p:cNvPr id="374" name="Google Shape;374;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sng" dirty="0">
                <a:solidFill>
                  <a:schemeClr val="dk1"/>
                </a:solidFill>
                <a:latin typeface="Calibri"/>
                <a:ea typeface="Calibri"/>
                <a:cs typeface="Calibri"/>
                <a:sym typeface="Calibri"/>
              </a:rPr>
              <a:t>The primary objective of this activity is</a:t>
            </a:r>
            <a:r>
              <a:rPr lang="en-US" sz="1200" b="0" i="0" dirty="0">
                <a:solidFill>
                  <a:schemeClr val="dk1"/>
                </a:solidFill>
                <a:latin typeface="Calibri"/>
                <a:ea typeface="Calibri"/>
                <a:cs typeface="Calibri"/>
                <a:sym typeface="Calibri"/>
              </a:rPr>
              <a:t>: identification of individuals' financial values. By selecting a category, it assists in identifying areas where income reallocation may be needed, serving a purpose and guide for personal budgeting.</a:t>
            </a:r>
            <a:endParaRPr dirty="0"/>
          </a:p>
          <a:p>
            <a:pPr marL="0" lvl="0" indent="0" algn="l" rtl="0">
              <a:spcBef>
                <a:spcPts val="0"/>
              </a:spcBef>
              <a:spcAft>
                <a:spcPts val="0"/>
              </a:spcAft>
              <a:buNone/>
            </a:pP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en-US" dirty="0"/>
              <a:t>Instructions how to do the activity: </a:t>
            </a:r>
            <a:endParaRPr dirty="0"/>
          </a:p>
          <a:p>
            <a:pPr marL="0" lvl="0" indent="0" algn="l" rtl="0">
              <a:spcBef>
                <a:spcPts val="0"/>
              </a:spcBef>
              <a:spcAft>
                <a:spcPts val="0"/>
              </a:spcAft>
              <a:buNone/>
            </a:pPr>
            <a:endParaRPr dirty="0"/>
          </a:p>
          <a:p>
            <a:pPr marL="171450" lvl="0" indent="-171450" algn="l" rtl="0">
              <a:spcBef>
                <a:spcPts val="0"/>
              </a:spcBef>
              <a:spcAft>
                <a:spcPts val="0"/>
              </a:spcAft>
              <a:buClr>
                <a:schemeClr val="dk1"/>
              </a:buClr>
              <a:buSzPts val="1200"/>
              <a:buFont typeface="Arial"/>
              <a:buChar char="•"/>
            </a:pPr>
            <a:r>
              <a:rPr lang="en-US" sz="1200" b="0" i="0" dirty="0">
                <a:solidFill>
                  <a:schemeClr val="dk1"/>
                </a:solidFill>
                <a:latin typeface="Calibri"/>
                <a:ea typeface="Calibri"/>
                <a:cs typeface="Calibri"/>
                <a:sym typeface="Calibri"/>
              </a:rPr>
              <a:t>Instruct learners to indicate in Table No.1 whether they would prefer to allocate their income to Category A or Category B if they had an extra 100 euros.</a:t>
            </a:r>
            <a:endParaRPr dirty="0"/>
          </a:p>
          <a:p>
            <a:pPr marL="171450" lvl="0" indent="-171450" algn="l" rtl="0">
              <a:spcBef>
                <a:spcPts val="0"/>
              </a:spcBef>
              <a:spcAft>
                <a:spcPts val="0"/>
              </a:spcAft>
              <a:buClr>
                <a:schemeClr val="dk1"/>
              </a:buClr>
              <a:buSzPts val="1200"/>
              <a:buFont typeface="Arial"/>
              <a:buChar char="•"/>
            </a:pPr>
            <a:r>
              <a:rPr lang="en-US" sz="1200" b="0" i="0" dirty="0">
                <a:solidFill>
                  <a:schemeClr val="dk1"/>
                </a:solidFill>
                <a:latin typeface="Calibri"/>
                <a:ea typeface="Calibri"/>
                <a:cs typeface="Calibri"/>
                <a:sym typeface="Calibri"/>
              </a:rPr>
              <a:t>Once they have completed this for all 20 scenarios, prompt them to tally the number of check marks for each category.</a:t>
            </a:r>
            <a:endParaRPr dirty="0"/>
          </a:p>
          <a:p>
            <a:pPr marL="171450" lvl="0" indent="-171450" algn="l" rtl="0">
              <a:spcBef>
                <a:spcPts val="0"/>
              </a:spcBef>
              <a:spcAft>
                <a:spcPts val="0"/>
              </a:spcAft>
              <a:buClr>
                <a:schemeClr val="dk1"/>
              </a:buClr>
              <a:buSzPts val="1200"/>
              <a:buFont typeface="Arial"/>
              <a:buChar char="•"/>
            </a:pPr>
            <a:r>
              <a:rPr lang="en-US" sz="1200" b="0" i="0" dirty="0">
                <a:solidFill>
                  <a:schemeClr val="dk1"/>
                </a:solidFill>
                <a:latin typeface="Calibri"/>
                <a:ea typeface="Calibri"/>
                <a:cs typeface="Calibri"/>
                <a:sym typeface="Calibri"/>
              </a:rPr>
              <a:t>Record the results in Table No.2.</a:t>
            </a:r>
            <a:endParaRPr dirty="0"/>
          </a:p>
          <a:p>
            <a:pPr marL="171450" lvl="0" indent="-171450" algn="l" rtl="0">
              <a:spcBef>
                <a:spcPts val="0"/>
              </a:spcBef>
              <a:spcAft>
                <a:spcPts val="0"/>
              </a:spcAft>
              <a:buClr>
                <a:schemeClr val="dk1"/>
              </a:buClr>
              <a:buSzPts val="1200"/>
              <a:buFont typeface="Arial"/>
              <a:buChar char="•"/>
            </a:pPr>
            <a:r>
              <a:rPr lang="en-US" sz="1200" b="0" i="0" dirty="0">
                <a:solidFill>
                  <a:schemeClr val="dk1"/>
                </a:solidFill>
                <a:latin typeface="Calibri"/>
                <a:ea typeface="Calibri"/>
                <a:cs typeface="Calibri"/>
                <a:sym typeface="Calibri"/>
              </a:rPr>
              <a:t>Encourage learners to reflect on their responses. Do they agree with the category that got most of check marks? Is it an area in their current budgets where they allocate sufficient amounts of income? Were there any scenarios where they found it difficult to decide between Category A and Category B? How they feel about the results recorded in Table No. 2? Do they surprise them in any way? </a:t>
            </a:r>
            <a:endParaRPr dirty="0"/>
          </a:p>
          <a:p>
            <a:pPr marL="171450" lvl="0" indent="-171450" algn="l" rtl="0">
              <a:spcBef>
                <a:spcPts val="0"/>
              </a:spcBef>
              <a:spcAft>
                <a:spcPts val="0"/>
              </a:spcAft>
              <a:buClr>
                <a:schemeClr val="dk1"/>
              </a:buClr>
              <a:buSzPts val="1200"/>
              <a:buFont typeface="Arial"/>
              <a:buChar char="•"/>
            </a:pPr>
            <a:r>
              <a:rPr lang="en-US" sz="1200" b="0" i="0" dirty="0">
                <a:solidFill>
                  <a:schemeClr val="dk1"/>
                </a:solidFill>
                <a:latin typeface="Calibri"/>
                <a:ea typeface="Calibri"/>
                <a:cs typeface="Calibri"/>
                <a:sym typeface="Calibri"/>
              </a:rPr>
              <a:t>Ask them what insights or lessons have they gained from this exercise that they can apply to their future financial decision-making?</a:t>
            </a:r>
            <a:endParaRPr dirty="0"/>
          </a:p>
        </p:txBody>
      </p:sp>
      <p:sp>
        <p:nvSpPr>
          <p:cNvPr id="295" name="Google Shape;29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Table No.1</a:t>
            </a:r>
            <a:endParaRPr/>
          </a:p>
        </p:txBody>
      </p:sp>
      <p:sp>
        <p:nvSpPr>
          <p:cNvPr id="310" name="Google Shape;310;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Table No.2 </a:t>
            </a:r>
            <a:endParaRPr/>
          </a:p>
        </p:txBody>
      </p:sp>
      <p:sp>
        <p:nvSpPr>
          <p:cNvPr id="318" name="Google Shape;318;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a:t>ACTIVITY: Setting financial goals</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US" i="0" u="sng">
                <a:solidFill>
                  <a:schemeClr val="dk1"/>
                </a:solidFill>
              </a:rPr>
              <a:t>The primary objective of this activity is</a:t>
            </a:r>
            <a:r>
              <a:rPr lang="en-US" i="0">
                <a:solidFill>
                  <a:schemeClr val="dk1"/>
                </a:solidFill>
              </a:rPr>
              <a:t>: to set personal financial goals for the learners. </a:t>
            </a:r>
            <a:endParaRPr/>
          </a:p>
          <a:p>
            <a:pPr marL="0" lvl="0" indent="0" algn="l" rtl="0">
              <a:lnSpc>
                <a:spcPct val="100000"/>
              </a:lnSpc>
              <a:spcBef>
                <a:spcPts val="0"/>
              </a:spcBef>
              <a:spcAft>
                <a:spcPts val="0"/>
              </a:spcAft>
              <a:buNone/>
            </a:pPr>
            <a:endParaRPr i="0">
              <a:solidFill>
                <a:schemeClr val="dk1"/>
              </a:solidFill>
            </a:endParaRPr>
          </a:p>
          <a:p>
            <a:pPr marL="0" lvl="0" indent="0" algn="l" rtl="0">
              <a:lnSpc>
                <a:spcPct val="100000"/>
              </a:lnSpc>
              <a:spcBef>
                <a:spcPts val="0"/>
              </a:spcBef>
              <a:spcAft>
                <a:spcPts val="0"/>
              </a:spcAft>
              <a:buNone/>
            </a:pPr>
            <a:r>
              <a:rPr lang="en-US" i="0">
                <a:solidFill>
                  <a:schemeClr val="dk1"/>
                </a:solidFill>
              </a:rPr>
              <a:t>Ask learners to follow these instructions, for best results do it together with the group. Explain every step and the importance of them. </a:t>
            </a:r>
            <a:endParaRPr/>
          </a:p>
          <a:p>
            <a:pPr marL="0" lvl="0" indent="0" algn="l" rtl="0">
              <a:lnSpc>
                <a:spcPct val="100000"/>
              </a:lnSpc>
              <a:spcBef>
                <a:spcPts val="0"/>
              </a:spcBef>
              <a:spcAft>
                <a:spcPts val="0"/>
              </a:spcAft>
              <a:buNone/>
            </a:pPr>
            <a:endParaRPr i="0">
              <a:solidFill>
                <a:schemeClr val="dk1"/>
              </a:solidFill>
            </a:endParaRPr>
          </a:p>
          <a:p>
            <a:pPr marL="0" lvl="0" indent="0" algn="l" rtl="0">
              <a:lnSpc>
                <a:spcPct val="100000"/>
              </a:lnSpc>
              <a:spcBef>
                <a:spcPts val="0"/>
              </a:spcBef>
              <a:spcAft>
                <a:spcPts val="0"/>
              </a:spcAft>
              <a:buNone/>
            </a:pPr>
            <a:r>
              <a:rPr lang="en-US" b="1">
                <a:solidFill>
                  <a:srgbClr val="000000"/>
                </a:solidFill>
              </a:rPr>
              <a:t>List and prioritize your financial goals. Be: specific, timely, action-oriented,     REALISTIC. (examples: saving up for retirement, paying off debt, buying a house, investing…)</a:t>
            </a:r>
            <a:endParaRPr/>
          </a:p>
          <a:p>
            <a:pPr marL="589637" lvl="1" indent="-294818" algn="just" rtl="0">
              <a:lnSpc>
                <a:spcPct val="100000"/>
              </a:lnSpc>
              <a:spcBef>
                <a:spcPts val="0"/>
              </a:spcBef>
              <a:spcAft>
                <a:spcPts val="0"/>
              </a:spcAft>
              <a:buClr>
                <a:schemeClr val="dk1"/>
              </a:buClr>
              <a:buSzPts val="1200"/>
              <a:buFont typeface="Calibri"/>
              <a:buChar char="•"/>
            </a:pPr>
            <a:r>
              <a:rPr lang="en-US" i="0">
                <a:solidFill>
                  <a:schemeClr val="dk1"/>
                </a:solidFill>
              </a:rPr>
              <a:t>By listing and prioritizing financial goals, learners gain clarity and focus on what they want to achieve financially. This process helps them identify their most important objectives, ensuring they allocate resources and efforts effectively toward achieving them</a:t>
            </a:r>
            <a:endParaRPr i="0">
              <a:solidFill>
                <a:srgbClr val="000000"/>
              </a:solidFill>
            </a:endParaRPr>
          </a:p>
          <a:p>
            <a:pPr marL="294819" marR="0" lvl="1" indent="0" algn="l" rtl="0">
              <a:lnSpc>
                <a:spcPct val="100000"/>
              </a:lnSpc>
              <a:spcBef>
                <a:spcPts val="0"/>
              </a:spcBef>
              <a:spcAft>
                <a:spcPts val="0"/>
              </a:spcAft>
              <a:buClr>
                <a:schemeClr val="dk1"/>
              </a:buClr>
              <a:buSzPts val="2731"/>
              <a:buFont typeface="Arial"/>
              <a:buNone/>
            </a:pPr>
            <a:endParaRPr>
              <a:solidFill>
                <a:srgbClr val="000000"/>
              </a:solidFill>
            </a:endParaRPr>
          </a:p>
          <a:p>
            <a:pPr marL="0" lvl="0" indent="0" algn="l" rtl="0">
              <a:lnSpc>
                <a:spcPct val="100000"/>
              </a:lnSpc>
              <a:spcBef>
                <a:spcPts val="0"/>
              </a:spcBef>
              <a:spcAft>
                <a:spcPts val="0"/>
              </a:spcAft>
              <a:buClr>
                <a:srgbClr val="000000"/>
              </a:buClr>
              <a:buSzPts val="2731"/>
              <a:buFont typeface="Arial"/>
              <a:buNone/>
            </a:pPr>
            <a:r>
              <a:rPr lang="en-US" b="1">
                <a:solidFill>
                  <a:srgbClr val="000000"/>
                </a:solidFill>
              </a:rPr>
              <a:t>Specify how much you want to save up to and until when. </a:t>
            </a:r>
            <a:endParaRPr/>
          </a:p>
          <a:p>
            <a:pPr marL="466269" lvl="1" indent="-171450" algn="l" rtl="0">
              <a:lnSpc>
                <a:spcPct val="100000"/>
              </a:lnSpc>
              <a:spcBef>
                <a:spcPts val="0"/>
              </a:spcBef>
              <a:spcAft>
                <a:spcPts val="0"/>
              </a:spcAft>
              <a:buClr>
                <a:schemeClr val="dk1"/>
              </a:buClr>
              <a:buSzPts val="1200"/>
              <a:buFont typeface="Calibri"/>
              <a:buChar char="•"/>
            </a:pPr>
            <a:r>
              <a:rPr lang="en-US" i="0">
                <a:solidFill>
                  <a:schemeClr val="dk1"/>
                </a:solidFill>
              </a:rPr>
              <a:t>Learners with concrete milestones to strive towards, enhancing motivation and accountability. It allows for better tracking of progress and ensures that individuals remain on track to achieve their goals within the desired timeframe.</a:t>
            </a:r>
            <a:endParaRPr b="1">
              <a:solidFill>
                <a:srgbClr val="000000"/>
              </a:solidFill>
            </a:endParaRPr>
          </a:p>
          <a:p>
            <a:pPr marL="0" lvl="0" indent="0" algn="just" rtl="0">
              <a:lnSpc>
                <a:spcPct val="100000"/>
              </a:lnSpc>
              <a:spcBef>
                <a:spcPts val="0"/>
              </a:spcBef>
              <a:spcAft>
                <a:spcPts val="0"/>
              </a:spcAft>
              <a:buNone/>
            </a:pPr>
            <a:endParaRPr>
              <a:solidFill>
                <a:srgbClr val="000000"/>
              </a:solidFill>
            </a:endParaRPr>
          </a:p>
          <a:p>
            <a:pPr marL="0" lvl="0" indent="0" algn="l" rtl="0">
              <a:lnSpc>
                <a:spcPct val="100000"/>
              </a:lnSpc>
              <a:spcBef>
                <a:spcPts val="0"/>
              </a:spcBef>
              <a:spcAft>
                <a:spcPts val="0"/>
              </a:spcAft>
              <a:buClr>
                <a:srgbClr val="000000"/>
              </a:buClr>
              <a:buSzPts val="2731"/>
              <a:buFont typeface="Arial"/>
              <a:buNone/>
            </a:pPr>
            <a:r>
              <a:rPr lang="en-US" b="1">
                <a:solidFill>
                  <a:srgbClr val="000000"/>
                </a:solidFill>
              </a:rPr>
              <a:t>Specify how much you can relocate and from where to achieve set goal.</a:t>
            </a:r>
            <a:endParaRPr/>
          </a:p>
          <a:p>
            <a:pPr marL="589637" lvl="1" indent="-294818" algn="just" rtl="0">
              <a:lnSpc>
                <a:spcPct val="100000"/>
              </a:lnSpc>
              <a:spcBef>
                <a:spcPts val="0"/>
              </a:spcBef>
              <a:spcAft>
                <a:spcPts val="0"/>
              </a:spcAft>
              <a:buClr>
                <a:schemeClr val="dk1"/>
              </a:buClr>
              <a:buSzPts val="1200"/>
              <a:buFont typeface="Calibri"/>
              <a:buChar char="•"/>
            </a:pPr>
            <a:r>
              <a:rPr lang="en-US" i="0">
                <a:solidFill>
                  <a:schemeClr val="dk1"/>
                </a:solidFill>
              </a:rPr>
              <a:t>Identifying sources from which to reallocate funds enables learners to make informed decisions about prioritizing spending and reallocating resources towards their financial goals. This process ensures that individuals optimize their financial resources and maximize their ability to achieve their goals.</a:t>
            </a:r>
            <a:endParaRPr>
              <a:solidFill>
                <a:srgbClr val="000000"/>
              </a:solidFill>
            </a:endParaRPr>
          </a:p>
          <a:p>
            <a:pPr marL="0" lvl="0" indent="0" algn="just" rtl="0">
              <a:lnSpc>
                <a:spcPct val="100000"/>
              </a:lnSpc>
              <a:spcBef>
                <a:spcPts val="0"/>
              </a:spcBef>
              <a:spcAft>
                <a:spcPts val="0"/>
              </a:spcAft>
              <a:buNone/>
            </a:pPr>
            <a:endParaRPr>
              <a:solidFill>
                <a:srgbClr val="000000"/>
              </a:solidFill>
            </a:endParaRPr>
          </a:p>
          <a:p>
            <a:pPr marL="0" lvl="0" indent="0" algn="just" rtl="0">
              <a:lnSpc>
                <a:spcPct val="100000"/>
              </a:lnSpc>
              <a:spcBef>
                <a:spcPts val="0"/>
              </a:spcBef>
              <a:spcAft>
                <a:spcPts val="0"/>
              </a:spcAft>
              <a:buClr>
                <a:srgbClr val="000000"/>
              </a:buClr>
              <a:buSzPts val="2731"/>
              <a:buFont typeface="Arial"/>
              <a:buNone/>
            </a:pPr>
            <a:r>
              <a:rPr lang="en-US" b="1">
                <a:solidFill>
                  <a:srgbClr val="000000"/>
                </a:solidFill>
              </a:rPr>
              <a:t>Revisit set financial goals regularly. Make changes if the circumstances change. </a:t>
            </a:r>
            <a:endParaRPr/>
          </a:p>
          <a:p>
            <a:pPr marL="589637" lvl="1" indent="-294818" algn="just" rtl="0">
              <a:lnSpc>
                <a:spcPct val="100000"/>
              </a:lnSpc>
              <a:spcBef>
                <a:spcPts val="0"/>
              </a:spcBef>
              <a:spcAft>
                <a:spcPts val="0"/>
              </a:spcAft>
              <a:buClr>
                <a:schemeClr val="dk1"/>
              </a:buClr>
              <a:buSzPts val="1200"/>
              <a:buFont typeface="Calibri"/>
              <a:buChar char="•"/>
            </a:pPr>
            <a:r>
              <a:rPr lang="en-US" i="0">
                <a:solidFill>
                  <a:schemeClr val="dk1"/>
                </a:solidFill>
              </a:rPr>
              <a:t>Allows learners to refine their financial plan, identify areas for improvement, and make strategic adjustments to enhance their likelihood of success.</a:t>
            </a:r>
            <a:endParaRPr>
              <a:solidFill>
                <a:srgbClr val="000000"/>
              </a:solidFill>
            </a:endParaRPr>
          </a:p>
          <a:p>
            <a:pPr marL="0" lvl="0" indent="0" algn="just" rtl="0">
              <a:lnSpc>
                <a:spcPct val="100000"/>
              </a:lnSpc>
              <a:spcBef>
                <a:spcPts val="0"/>
              </a:spcBef>
              <a:spcAft>
                <a:spcPts val="0"/>
              </a:spcAft>
              <a:buNone/>
            </a:pPr>
            <a:endParaRPr>
              <a:solidFill>
                <a:srgbClr val="000000"/>
              </a:solidFill>
            </a:endParaRPr>
          </a:p>
          <a:p>
            <a:pPr marL="0" lvl="0" indent="0" algn="just" rtl="0">
              <a:lnSpc>
                <a:spcPct val="100000"/>
              </a:lnSpc>
              <a:spcBef>
                <a:spcPts val="0"/>
              </a:spcBef>
              <a:spcAft>
                <a:spcPts val="0"/>
              </a:spcAft>
              <a:buClr>
                <a:srgbClr val="000000"/>
              </a:buClr>
              <a:buSzPts val="2731"/>
              <a:buFont typeface="Arial"/>
              <a:buNone/>
            </a:pPr>
            <a:r>
              <a:rPr lang="en-US" b="1">
                <a:solidFill>
                  <a:srgbClr val="000000"/>
                </a:solidFill>
              </a:rPr>
              <a:t>Avoid unnecessary expenses, stay disciplined and committed to your plan. </a:t>
            </a:r>
            <a:endParaRPr/>
          </a:p>
          <a:p>
            <a:pPr marL="589637" lvl="1" indent="-294818" algn="just" rtl="0">
              <a:lnSpc>
                <a:spcPct val="100000"/>
              </a:lnSpc>
              <a:spcBef>
                <a:spcPts val="0"/>
              </a:spcBef>
              <a:spcAft>
                <a:spcPts val="0"/>
              </a:spcAft>
              <a:buClr>
                <a:schemeClr val="dk1"/>
              </a:buClr>
              <a:buSzPts val="1200"/>
              <a:buFont typeface="Calibri"/>
              <a:buChar char="•"/>
            </a:pPr>
            <a:r>
              <a:rPr lang="en-US" i="0">
                <a:solidFill>
                  <a:schemeClr val="dk1"/>
                </a:solidFill>
              </a:rPr>
              <a:t>Practicing discipline and commitment to the financial plan helps learners avoid unnecessary expenses, stay focused on their goals, and maintain progress towards achieving them. It creates positive financial habits, reinforces self-control, and increases the likelihood of long-term financial success.</a:t>
            </a:r>
            <a:endParaRPr/>
          </a:p>
          <a:p>
            <a:pPr marL="589637" lvl="1" indent="-218618" algn="just" rtl="0">
              <a:lnSpc>
                <a:spcPct val="100000"/>
              </a:lnSpc>
              <a:spcBef>
                <a:spcPts val="0"/>
              </a:spcBef>
              <a:spcAft>
                <a:spcPts val="0"/>
              </a:spcAft>
              <a:buClr>
                <a:schemeClr val="dk1"/>
              </a:buClr>
              <a:buSzPts val="1200"/>
              <a:buFont typeface="Arial"/>
              <a:buNone/>
            </a:pPr>
            <a:endParaRPr i="0">
              <a:solidFill>
                <a:schemeClr val="dk1"/>
              </a:solidFill>
            </a:endParaRPr>
          </a:p>
          <a:p>
            <a:pPr marL="589637" lvl="1" indent="-218618" algn="just" rtl="0">
              <a:lnSpc>
                <a:spcPct val="100000"/>
              </a:lnSpc>
              <a:spcBef>
                <a:spcPts val="0"/>
              </a:spcBef>
              <a:spcAft>
                <a:spcPts val="0"/>
              </a:spcAft>
              <a:buClr>
                <a:schemeClr val="dk1"/>
              </a:buClr>
              <a:buSzPts val="1200"/>
              <a:buFont typeface="Arial"/>
              <a:buNone/>
            </a:pPr>
            <a:endParaRPr i="0">
              <a:solidFill>
                <a:schemeClr val="dk1"/>
              </a:solidFill>
            </a:endParaRPr>
          </a:p>
          <a:p>
            <a:pPr marL="0" marR="0" lvl="0" indent="0" algn="just" rtl="0">
              <a:lnSpc>
                <a:spcPct val="100000"/>
              </a:lnSpc>
              <a:spcBef>
                <a:spcPts val="0"/>
              </a:spcBef>
              <a:spcAft>
                <a:spcPts val="0"/>
              </a:spcAft>
              <a:buClr>
                <a:srgbClr val="000000"/>
              </a:buClr>
              <a:buSzPts val="2731"/>
              <a:buFont typeface="Arial"/>
              <a:buNone/>
            </a:pPr>
            <a:r>
              <a:rPr lang="en-US">
                <a:solidFill>
                  <a:srgbClr val="000000"/>
                </a:solidFill>
              </a:rPr>
              <a:t>If needed, watch a YouTube video together with learners: </a:t>
            </a:r>
            <a:r>
              <a:rPr lang="en-US" u="sng">
                <a:solidFill>
                  <a:srgbClr val="000000"/>
                </a:solidFill>
                <a:hlinkClick r:id="rId3">
                  <a:extLst>
                    <a:ext uri="{A12FA001-AC4F-418D-AE19-62706E023703}">
                      <ahyp:hlinkClr xmlns:ahyp="http://schemas.microsoft.com/office/drawing/2018/hyperlinkcolor" val="tx"/>
                    </a:ext>
                  </a:extLst>
                </a:hlinkClick>
              </a:rPr>
              <a:t>https://www.youtube.com/watch?v=KEQSdLM_hR4 </a:t>
            </a:r>
            <a:r>
              <a:rPr lang="en-US" u="none">
                <a:solidFill>
                  <a:srgbClr val="000000"/>
                </a:solidFill>
              </a:rPr>
              <a:t>  about setting financial goals. </a:t>
            </a:r>
            <a:endParaRPr/>
          </a:p>
          <a:p>
            <a:pPr marL="0" marR="0" lvl="0" indent="0" algn="just" rtl="0">
              <a:lnSpc>
                <a:spcPct val="100000"/>
              </a:lnSpc>
              <a:spcBef>
                <a:spcPts val="0"/>
              </a:spcBef>
              <a:spcAft>
                <a:spcPts val="0"/>
              </a:spcAft>
              <a:buClr>
                <a:schemeClr val="dk1"/>
              </a:buClr>
              <a:buSzPts val="2731"/>
              <a:buFont typeface="Arial"/>
              <a:buNone/>
            </a:pPr>
            <a:endParaRPr u="none">
              <a:solidFill>
                <a:srgbClr val="000000"/>
              </a:solidFill>
            </a:endParaRPr>
          </a:p>
          <a:p>
            <a:pPr marL="0" marR="0" lvl="0" indent="0" algn="just" rtl="0">
              <a:lnSpc>
                <a:spcPct val="100000"/>
              </a:lnSpc>
              <a:spcBef>
                <a:spcPts val="0"/>
              </a:spcBef>
              <a:spcAft>
                <a:spcPts val="0"/>
              </a:spcAft>
              <a:buClr>
                <a:schemeClr val="dk1"/>
              </a:buClr>
              <a:buSzPts val="2731"/>
              <a:buFont typeface="Arial"/>
              <a:buNone/>
            </a:pPr>
            <a:endParaRPr u="none">
              <a:solidFill>
                <a:srgbClr val="000000"/>
              </a:solidFill>
            </a:endParaRPr>
          </a:p>
          <a:p>
            <a:pPr marL="0" marR="0" lvl="0" indent="0" algn="just" rtl="0">
              <a:lnSpc>
                <a:spcPct val="96997"/>
              </a:lnSpc>
              <a:spcBef>
                <a:spcPts val="0"/>
              </a:spcBef>
              <a:spcAft>
                <a:spcPts val="0"/>
              </a:spcAft>
              <a:buClr>
                <a:schemeClr val="dk1"/>
              </a:buClr>
              <a:buSzPts val="2731"/>
              <a:buFont typeface="Arial"/>
              <a:buNone/>
            </a:pPr>
            <a:endParaRPr sz="2731" u="none">
              <a:solidFill>
                <a:srgbClr val="000000"/>
              </a:solidFill>
              <a:latin typeface="Arial"/>
              <a:ea typeface="Arial"/>
              <a:cs typeface="Arial"/>
              <a:sym typeface="Arial"/>
            </a:endParaRPr>
          </a:p>
          <a:p>
            <a:pPr marL="0" marR="0" lvl="0" indent="0" algn="just" rtl="0">
              <a:lnSpc>
                <a:spcPct val="96997"/>
              </a:lnSpc>
              <a:spcBef>
                <a:spcPts val="0"/>
              </a:spcBef>
              <a:spcAft>
                <a:spcPts val="0"/>
              </a:spcAft>
              <a:buClr>
                <a:schemeClr val="dk1"/>
              </a:buClr>
              <a:buSzPts val="2731"/>
              <a:buFont typeface="Arial"/>
              <a:buNone/>
            </a:pPr>
            <a:endParaRPr sz="2731">
              <a:solidFill>
                <a:srgbClr val="000000"/>
              </a:solidFill>
              <a:latin typeface="Arial"/>
              <a:ea typeface="Arial"/>
              <a:cs typeface="Arial"/>
              <a:sym typeface="Arial"/>
            </a:endParaRPr>
          </a:p>
          <a:p>
            <a:pPr marL="0" lvl="0" indent="0" algn="l" rtl="0">
              <a:spcBef>
                <a:spcPts val="0"/>
              </a:spcBef>
              <a:spcAft>
                <a:spcPts val="0"/>
              </a:spcAft>
              <a:buNone/>
            </a:pPr>
            <a:endParaRPr/>
          </a:p>
        </p:txBody>
      </p:sp>
      <p:sp>
        <p:nvSpPr>
          <p:cNvPr id="333" name="Google Shape;333;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 name="Google Shape;409;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1200" dirty="0">
                <a:solidFill>
                  <a:srgbClr val="000000"/>
                </a:solidFill>
              </a:rPr>
              <a:t>Here are some applications that could be used for budgeting. They are available in English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and is advisable to be shown to learners. </a:t>
            </a:r>
            <a:endParaRPr dirty="0"/>
          </a:p>
          <a:p>
            <a:pPr marL="0" lvl="0" indent="0" algn="l" rtl="0">
              <a:lnSpc>
                <a:spcPct val="100000"/>
              </a:lnSpc>
              <a:spcBef>
                <a:spcPts val="0"/>
              </a:spcBef>
              <a:spcAft>
                <a:spcPts val="0"/>
              </a:spcAft>
              <a:buNone/>
            </a:pPr>
            <a:endParaRPr sz="1200" dirty="0">
              <a:solidFill>
                <a:srgbClr val="000000"/>
              </a:solidFill>
            </a:endParaRPr>
          </a:p>
          <a:p>
            <a:pPr marL="0" lvl="0" indent="0" algn="l" rtl="0">
              <a:lnSpc>
                <a:spcPct val="100000"/>
              </a:lnSpc>
              <a:spcBef>
                <a:spcPts val="0"/>
              </a:spcBef>
              <a:spcAft>
                <a:spcPts val="0"/>
              </a:spcAft>
              <a:buNone/>
            </a:pPr>
            <a:r>
              <a:rPr lang="en-US" sz="1200" b="1" dirty="0">
                <a:solidFill>
                  <a:srgbClr val="000000"/>
                </a:solidFill>
              </a:rPr>
              <a:t>“Mint”- </a:t>
            </a:r>
            <a:r>
              <a:rPr lang="en-US" sz="1200" dirty="0">
                <a:solidFill>
                  <a:srgbClr val="000000"/>
                </a:solidFill>
              </a:rPr>
              <a:t>“free, tracks your expenses and places them in budget categories. You can </a:t>
            </a:r>
            <a:r>
              <a:rPr lang="en-US" sz="1200" dirty="0" err="1">
                <a:solidFill>
                  <a:srgbClr val="000000"/>
                </a:solidFill>
              </a:rPr>
              <a:t>personalise</a:t>
            </a:r>
            <a:r>
              <a:rPr lang="en-US" sz="1200" dirty="0">
                <a:solidFill>
                  <a:srgbClr val="000000"/>
                </a:solidFill>
              </a:rPr>
              <a:t> these categories, which are unlimited. You set limits for these categories, and Mint lets you know if you’re approaching those limits.”</a:t>
            </a:r>
            <a:endParaRPr sz="1200" dirty="0">
              <a:solidFill>
                <a:srgbClr val="000000"/>
              </a:solidFill>
            </a:endParaRPr>
          </a:p>
          <a:p>
            <a:pPr marL="0" lvl="0" indent="0" algn="l" rtl="0">
              <a:lnSpc>
                <a:spcPct val="100000"/>
              </a:lnSpc>
              <a:spcBef>
                <a:spcPts val="0"/>
              </a:spcBef>
              <a:spcAft>
                <a:spcPts val="0"/>
              </a:spcAft>
              <a:buNone/>
            </a:pPr>
            <a:r>
              <a:rPr lang="en-US" sz="1200" b="1" dirty="0">
                <a:solidFill>
                  <a:srgbClr val="000000"/>
                </a:solidFill>
              </a:rPr>
              <a:t>“</a:t>
            </a:r>
            <a:r>
              <a:rPr lang="en-US" sz="1200" b="1" dirty="0" err="1">
                <a:solidFill>
                  <a:srgbClr val="000000"/>
                </a:solidFill>
              </a:rPr>
              <a:t>Goodbudget</a:t>
            </a:r>
            <a:r>
              <a:rPr lang="en-US" sz="1200" b="1" dirty="0">
                <a:solidFill>
                  <a:srgbClr val="000000"/>
                </a:solidFill>
              </a:rPr>
              <a:t>”- </a:t>
            </a:r>
            <a:r>
              <a:rPr lang="en-US" sz="1200" dirty="0">
                <a:solidFill>
                  <a:srgbClr val="000000"/>
                </a:solidFill>
              </a:rPr>
              <a:t>great for planning in advance. </a:t>
            </a:r>
            <a:endParaRPr sz="1200" dirty="0">
              <a:solidFill>
                <a:srgbClr val="000000"/>
              </a:solidFill>
            </a:endParaRPr>
          </a:p>
          <a:p>
            <a:pPr marL="0" lvl="0" indent="0" algn="l" rtl="0">
              <a:lnSpc>
                <a:spcPct val="100000"/>
              </a:lnSpc>
              <a:spcBef>
                <a:spcPts val="0"/>
              </a:spcBef>
              <a:spcAft>
                <a:spcPts val="0"/>
              </a:spcAft>
              <a:buNone/>
            </a:pPr>
            <a:r>
              <a:rPr lang="en-US" sz="1200" b="1" dirty="0">
                <a:solidFill>
                  <a:srgbClr val="000000"/>
                </a:solidFill>
              </a:rPr>
              <a:t>“</a:t>
            </a:r>
            <a:r>
              <a:rPr lang="en-US" sz="1200" b="1" dirty="0" err="1">
                <a:solidFill>
                  <a:srgbClr val="000000"/>
                </a:solidFill>
              </a:rPr>
              <a:t>Honeydue</a:t>
            </a:r>
            <a:r>
              <a:rPr lang="en-US" sz="1200" b="1" dirty="0">
                <a:solidFill>
                  <a:srgbClr val="000000"/>
                </a:solidFill>
              </a:rPr>
              <a:t>”- </a:t>
            </a:r>
            <a:r>
              <a:rPr lang="en-US" sz="1200" dirty="0">
                <a:solidFill>
                  <a:srgbClr val="000000"/>
                </a:solidFill>
              </a:rPr>
              <a:t>for families with dual income.</a:t>
            </a:r>
            <a:endParaRPr dirty="0"/>
          </a:p>
          <a:p>
            <a:pPr marL="0" lvl="0" indent="0" algn="l" rtl="0">
              <a:spcBef>
                <a:spcPts val="0"/>
              </a:spcBef>
              <a:spcAft>
                <a:spcPts val="0"/>
              </a:spcAft>
              <a:buNone/>
            </a:pPr>
            <a:endParaRPr dirty="0"/>
          </a:p>
        </p:txBody>
      </p:sp>
      <p:sp>
        <p:nvSpPr>
          <p:cNvPr id="410" name="Google Shape;410;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1063000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4" name="Google Shape;424;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Here is a brief guide how to find already created templates on your computer for budgeting. The learners need to choose which template would work the best for them. Using already created templates would be a great start into the budgeting journey.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1. Open “Excel” application on the computer. </a:t>
            </a:r>
            <a:endParaRPr dirty="0"/>
          </a:p>
          <a:p>
            <a:pPr marL="0" lvl="0" indent="0" algn="l" rtl="0">
              <a:spcBef>
                <a:spcPts val="0"/>
              </a:spcBef>
              <a:spcAft>
                <a:spcPts val="0"/>
              </a:spcAft>
              <a:buNone/>
            </a:pPr>
            <a:r>
              <a:rPr lang="en-US" dirty="0"/>
              <a:t>2. On the introduction page find a search engine. </a:t>
            </a:r>
            <a:endParaRPr dirty="0"/>
          </a:p>
          <a:p>
            <a:pPr marL="0" lvl="0" indent="0" algn="l" rtl="0">
              <a:spcBef>
                <a:spcPts val="0"/>
              </a:spcBef>
              <a:spcAft>
                <a:spcPts val="0"/>
              </a:spcAft>
              <a:buNone/>
            </a:pPr>
            <a:r>
              <a:rPr lang="en-US" dirty="0"/>
              <a:t>3. Type in “Budgeting” in English or try typing in the same word in your national language. </a:t>
            </a:r>
            <a:endParaRPr dirty="0"/>
          </a:p>
          <a:p>
            <a:pPr marL="0" lvl="0" indent="0" algn="l" rtl="0">
              <a:spcBef>
                <a:spcPts val="0"/>
              </a:spcBef>
              <a:spcAft>
                <a:spcPts val="0"/>
              </a:spcAft>
              <a:buNone/>
            </a:pPr>
            <a:r>
              <a:rPr lang="en-US" dirty="0"/>
              <a:t>4. Choose the most suitable template and start budgeting. </a:t>
            </a:r>
            <a:endParaRPr dirty="0"/>
          </a:p>
        </p:txBody>
      </p:sp>
      <p:sp>
        <p:nvSpPr>
          <p:cNvPr id="425" name="Google Shape;425;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13111857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6" name="Google Shape;446;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lnSpc>
                <a:spcPct val="107000"/>
              </a:lnSpc>
              <a:spcAft>
                <a:spcPts val="800"/>
              </a:spcAft>
            </a:pPr>
            <a:r>
              <a:rPr lang="en-GB" sz="1200" b="0" i="0" u="none" strike="noStrike" cap="none" dirty="0">
                <a:solidFill>
                  <a:schemeClr val="dk1"/>
                </a:solidFill>
                <a:latin typeface="Calibri"/>
                <a:ea typeface="Century Gothic" panose="020B0502020202020204" pitchFamily="34" charset="0"/>
                <a:cs typeface="Calibri"/>
                <a:sym typeface="Calibri"/>
              </a:rPr>
              <a:t>Here are some online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templates in various languages. Learners can choose the one that is the most suitable for them and use it as a budgeting tool:</a:t>
            </a:r>
            <a:endParaRPr lang="de-AT" sz="1800" dirty="0">
              <a:effectLst/>
              <a:latin typeface="Calibri" panose="020F0502020204030204" pitchFamily="34" charset="0"/>
              <a:ea typeface="Calibri" panose="020F0502020204030204" pitchFamily="34" charset="0"/>
            </a:endParaRPr>
          </a:p>
          <a:p>
            <a:pPr marL="0" lvl="0" indent="0" algn="l" rtl="0">
              <a:lnSpc>
                <a:spcPct val="100000"/>
              </a:lnSpc>
              <a:spcBef>
                <a:spcPts val="0"/>
              </a:spcBef>
              <a:spcAft>
                <a:spcPts val="0"/>
              </a:spcAft>
              <a:buNone/>
            </a:pPr>
            <a:r>
              <a:rPr lang="en-US" sz="1200" dirty="0">
                <a:solidFill>
                  <a:srgbClr val="000000"/>
                </a:solidFill>
              </a:rPr>
              <a:t>https://create.microsoft.com/en-us/search?query=budget (</a:t>
            </a:r>
            <a:r>
              <a:rPr lang="en-US" sz="1200" dirty="0" err="1">
                <a:solidFill>
                  <a:srgbClr val="000000"/>
                </a:solidFill>
              </a:rPr>
              <a:t>en</a:t>
            </a:r>
            <a:r>
              <a:rPr lang="en-US" sz="1200" dirty="0">
                <a:solidFill>
                  <a:srgbClr val="000000"/>
                </a:solidFill>
              </a:rPr>
              <a:t>)</a:t>
            </a:r>
            <a:endParaRPr dirty="0"/>
          </a:p>
          <a:p>
            <a:pPr marL="0" lvl="0" indent="0" algn="l" rtl="0">
              <a:lnSpc>
                <a:spcPct val="100000"/>
              </a:lnSpc>
              <a:spcBef>
                <a:spcPts val="0"/>
              </a:spcBef>
              <a:spcAft>
                <a:spcPts val="0"/>
              </a:spcAft>
              <a:buNone/>
            </a:pPr>
            <a:r>
              <a:rPr lang="en-US" sz="1200" dirty="0">
                <a:solidFill>
                  <a:srgbClr val="000000"/>
                </a:solidFill>
              </a:rPr>
              <a:t>https://create.microsoft.com/lt-lt/templates/biud%C5%BEetus  (</a:t>
            </a:r>
            <a:r>
              <a:rPr lang="en-US" sz="1200" dirty="0" err="1">
                <a:solidFill>
                  <a:srgbClr val="000000"/>
                </a:solidFill>
              </a:rPr>
              <a:t>lt</a:t>
            </a:r>
            <a:r>
              <a:rPr lang="en-US" sz="1200" dirty="0">
                <a:solidFill>
                  <a:srgbClr val="000000"/>
                </a:solidFill>
              </a:rPr>
              <a:t>)</a:t>
            </a:r>
            <a:endParaRPr dirty="0"/>
          </a:p>
          <a:p>
            <a:pPr marL="0" lvl="0" indent="0" algn="l" rtl="0">
              <a:lnSpc>
                <a:spcPct val="100000"/>
              </a:lnSpc>
              <a:spcBef>
                <a:spcPts val="0"/>
              </a:spcBef>
              <a:spcAft>
                <a:spcPts val="0"/>
              </a:spcAft>
              <a:buNone/>
            </a:pPr>
            <a:r>
              <a:rPr lang="en-US" sz="1200" dirty="0">
                <a:solidFill>
                  <a:srgbClr val="000000"/>
                </a:solidFill>
              </a:rPr>
              <a:t>https://create.microsoft.com/it-it/search?query=bilancio (it)</a:t>
            </a:r>
            <a:endParaRPr dirty="0"/>
          </a:p>
          <a:p>
            <a:pPr marL="0" lvl="0" indent="0" algn="l" rtl="0">
              <a:lnSpc>
                <a:spcPct val="100000"/>
              </a:lnSpc>
              <a:spcBef>
                <a:spcPts val="0"/>
              </a:spcBef>
              <a:spcAft>
                <a:spcPts val="0"/>
              </a:spcAft>
              <a:buNone/>
            </a:pPr>
            <a:r>
              <a:rPr lang="en-US" sz="1200" dirty="0">
                <a:solidFill>
                  <a:srgbClr val="000000"/>
                </a:solidFill>
              </a:rPr>
              <a:t>https://create.microsoft.com/pt-br/search?query=or%C3%A7amento (pt)</a:t>
            </a:r>
            <a:endParaRPr dirty="0"/>
          </a:p>
          <a:p>
            <a:pPr marL="0" lvl="0" indent="0" algn="l" rtl="0">
              <a:lnSpc>
                <a:spcPct val="100000"/>
              </a:lnSpc>
              <a:spcBef>
                <a:spcPts val="0"/>
              </a:spcBef>
              <a:spcAft>
                <a:spcPts val="0"/>
              </a:spcAft>
              <a:buNone/>
            </a:pPr>
            <a:r>
              <a:rPr lang="en-US" sz="1200" dirty="0">
                <a:solidFill>
                  <a:srgbClr val="000000"/>
                </a:solidFill>
              </a:rPr>
              <a:t>https://create.microsoft.com/sl-si/search?query=prora%C4%8Dun (</a:t>
            </a:r>
            <a:r>
              <a:rPr lang="en-US" sz="1200" dirty="0" err="1">
                <a:solidFill>
                  <a:srgbClr val="000000"/>
                </a:solidFill>
              </a:rPr>
              <a:t>sl</a:t>
            </a:r>
            <a:r>
              <a:rPr lang="en-US" sz="1200" dirty="0">
                <a:solidFill>
                  <a:srgbClr val="000000"/>
                </a:solidFill>
              </a:rPr>
              <a:t>)</a:t>
            </a:r>
            <a:endParaRPr dirty="0"/>
          </a:p>
          <a:p>
            <a:pPr marL="0" lvl="0" indent="0" algn="l" rtl="0">
              <a:lnSpc>
                <a:spcPct val="100000"/>
              </a:lnSpc>
              <a:spcBef>
                <a:spcPts val="0"/>
              </a:spcBef>
              <a:spcAft>
                <a:spcPts val="0"/>
              </a:spcAft>
              <a:buNone/>
            </a:pPr>
            <a:r>
              <a:rPr lang="en-US" sz="1200" dirty="0">
                <a:solidFill>
                  <a:srgbClr val="000000"/>
                </a:solidFill>
              </a:rPr>
              <a:t>https://create.microsoft.com/de-de/search?query=budget (de)</a:t>
            </a:r>
            <a:endParaRPr dirty="0"/>
          </a:p>
          <a:p>
            <a:pPr marL="0" lvl="0" indent="0" algn="l" rtl="0">
              <a:spcBef>
                <a:spcPts val="0"/>
              </a:spcBef>
              <a:spcAft>
                <a:spcPts val="0"/>
              </a:spcAft>
              <a:buNone/>
            </a:pPr>
            <a:endParaRPr lang="de-DE"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These online tools offer a convenient and accessible way to start budgeting in various languages. Learners can explore the options available in their preferred language and select the template that best fits their needs and preferences. Whether it's for personal finance management, household budgeting, or business expenses, these templates provide a helpful starting point for individuals embarking on their budgeting journey.</a:t>
            </a:r>
            <a:endParaRPr lang="de-AT" sz="18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dirty="0"/>
          </a:p>
        </p:txBody>
      </p:sp>
      <p:sp>
        <p:nvSpPr>
          <p:cNvPr id="447" name="Google Shape;447;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41081243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0" name="Google Shape;460;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Additionally, there are some online budget calculators, but unfortunately most of them are available only in English:</a:t>
            </a:r>
            <a:endParaRPr dirty="0">
              <a:solidFill>
                <a:srgbClr val="000000"/>
              </a:solidFill>
            </a:endParaRPr>
          </a:p>
          <a:p>
            <a:pPr marL="712470" lvl="1" indent="-222884" algn="l" rtl="0">
              <a:lnSpc>
                <a:spcPct val="100000"/>
              </a:lnSpc>
              <a:spcBef>
                <a:spcPts val="0"/>
              </a:spcBef>
              <a:spcAft>
                <a:spcPts val="0"/>
              </a:spcAft>
              <a:buClr>
                <a:srgbClr val="000000"/>
              </a:buClr>
              <a:buSzPts val="1200"/>
              <a:buFont typeface="Calibri"/>
              <a:buChar char="•"/>
            </a:pPr>
            <a:r>
              <a:rPr lang="en-US" dirty="0">
                <a:solidFill>
                  <a:srgbClr val="000000"/>
                </a:solidFill>
              </a:rPr>
              <a:t>https://www.moneyhelper.org.uk/en/everyday-money/budgeting/use-our-budget-planner</a:t>
            </a:r>
            <a:endParaRPr dirty="0"/>
          </a:p>
          <a:p>
            <a:pPr marL="712470" lvl="1" indent="-222884" algn="l" rtl="0">
              <a:lnSpc>
                <a:spcPct val="100000"/>
              </a:lnSpc>
              <a:spcBef>
                <a:spcPts val="0"/>
              </a:spcBef>
              <a:spcAft>
                <a:spcPts val="0"/>
              </a:spcAft>
              <a:buClr>
                <a:srgbClr val="000000"/>
              </a:buClr>
              <a:buSzPts val="1200"/>
              <a:buFont typeface="Calibri"/>
              <a:buChar char="•"/>
            </a:pPr>
            <a:r>
              <a:rPr lang="en-US" dirty="0">
                <a:solidFill>
                  <a:srgbClr val="000000"/>
                </a:solidFill>
              </a:rPr>
              <a:t>https://www.voya.com/tool/budget-calculator</a:t>
            </a:r>
            <a:endParaRPr dirty="0"/>
          </a:p>
          <a:p>
            <a:pPr marL="712470" lvl="1" indent="-222884" algn="l" rtl="0">
              <a:lnSpc>
                <a:spcPct val="100000"/>
              </a:lnSpc>
              <a:spcBef>
                <a:spcPts val="0"/>
              </a:spcBef>
              <a:spcAft>
                <a:spcPts val="0"/>
              </a:spcAft>
              <a:buClr>
                <a:srgbClr val="000000"/>
              </a:buClr>
              <a:buSzPts val="1200"/>
              <a:buFont typeface="Calibri"/>
              <a:buChar char="•"/>
            </a:pPr>
            <a:r>
              <a:rPr lang="en-US" dirty="0">
                <a:solidFill>
                  <a:srgbClr val="000000"/>
                </a:solidFill>
              </a:rPr>
              <a:t>https://www.quicken.com/resources/calculators/budget-calculator</a:t>
            </a:r>
            <a:endParaRPr dirty="0"/>
          </a:p>
          <a:p>
            <a:pPr marL="0" lvl="0" indent="0" algn="l" rtl="0">
              <a:lnSpc>
                <a:spcPct val="100000"/>
              </a:lnSpc>
              <a:spcBef>
                <a:spcPts val="0"/>
              </a:spcBef>
              <a:spcAft>
                <a:spcPts val="0"/>
              </a:spcAft>
              <a:buNone/>
            </a:pPr>
            <a:endParaRPr dirty="0"/>
          </a:p>
          <a:p>
            <a:pPr marL="0" lvl="0" indent="0" algn="l" rtl="0">
              <a:lnSpc>
                <a:spcPct val="100000"/>
              </a:lnSpc>
              <a:spcBef>
                <a:spcPts val="0"/>
              </a:spcBef>
              <a:spcAft>
                <a:spcPts val="0"/>
              </a:spcAft>
              <a:buNone/>
            </a:pPr>
            <a:r>
              <a:rPr lang="en-US" dirty="0"/>
              <a:t>Briefly go through them with the learners. Mention, that they could easily do this on a piece of paper. </a:t>
            </a:r>
            <a:endParaRPr dirty="0"/>
          </a:p>
        </p:txBody>
      </p:sp>
      <p:sp>
        <p:nvSpPr>
          <p:cNvPr id="461" name="Google Shape;461;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4524141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Regularly monitoring spending habits is a cornerstone of effective financial management, offering numerous benefits that contribute to overall financial well-being and success. Here's why it's crucial:</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Allows to Track Financial Goals:</a:t>
            </a:r>
            <a:endParaRPr lang="de-AT" sz="1800" b="1"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Regular monitoring of spending habits enables learners to track their progress towards financial goals. By comparing actual spending against budgeted amounts, individuals can assess whether they are on track to achieve their goals. This insight provides valuable feedback and allows for adjustments to be made as needed to stay aligned with financial objectives.</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Stops Overspending:</a:t>
            </a:r>
            <a:endParaRPr lang="de-AT" sz="1800" b="1"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Keeping a close eye on expenses helps learners recognize patterns of excessive spending. This proactive approach not only prevents financial strain but also ensures that resources are allocated effectively towards priority areas. By curbing overspending, individuals can maintain better control over their finances and work towards achieving a healthier financial position.</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Identifying Main Spending Areas Leads to Better Planning</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Regularly monitoring spending habits allows learners to identify their main spending areas or categories. Understanding where the majority of their money is being allocated enables individuals to make more informed decisions about budgeting and resource allocation. This knowledge facilitates better planning and optimization of spending to align with financial goals and priorities.</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Reduced Fraud and Errors:</a:t>
            </a:r>
            <a:endParaRPr lang="de-AT" sz="1800" b="1"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Monitoring spending habits helps detect any unauthorized or fraudulent transactions in financial accounts. By reviewing transaction records regularly, individuals can identify any suspicious activity and take appropriate measures to address it, such as reporting fraudulent charges or updating security measures. This proactive approach enhances financial security and safeguards against potential losses.</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Making Better Spending Decisions:</a:t>
            </a:r>
            <a:endParaRPr lang="de-AT" sz="1800" b="1"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By regularly reviewing their spending habits, learners gain a better understanding of their financial </a:t>
            </a:r>
            <a:r>
              <a:rPr lang="en-GB" sz="1800" dirty="0" err="1">
                <a:effectLst/>
                <a:latin typeface="Century Gothic" panose="020B0502020202020204" pitchFamily="34" charset="0"/>
                <a:ea typeface="Century Gothic" panose="020B0502020202020204" pitchFamily="34" charset="0"/>
                <a:cs typeface="Century Gothic" panose="020B0502020202020204" pitchFamily="34" charset="0"/>
              </a:rPr>
              <a:t>behavior</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and patterns. This awareness empowers them to make better spending decisions based on their values, priorities, and long-term objectives. Individuals can identify areas where spending can be optimized or reduced, leading to more intentional and mindful use of financial resources.</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Regularly monitoring spending habits is essential for maintaining financial health and achieving long-term financial goals. By staying vigilant and proactive in tracking expenses, individuals can make informed decisions, prevent overspending, and work towards a more secure and prosperous financial future.</a:t>
            </a:r>
            <a:endParaRPr lang="de-AT" sz="1800" dirty="0">
              <a:effectLst/>
              <a:latin typeface="Calibri" panose="020F0502020204030204" pitchFamily="34" charset="0"/>
              <a:ea typeface="Calibri" panose="020F0502020204030204" pitchFamily="34" charset="0"/>
            </a:endParaRPr>
          </a:p>
        </p:txBody>
      </p:sp>
      <p:sp>
        <p:nvSpPr>
          <p:cNvPr id="389" name="Google Shape;389;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dirty="0">
                <a:solidFill>
                  <a:schemeClr val="dk1"/>
                </a:solidFill>
                <a:latin typeface="Calibri"/>
                <a:ea typeface="Calibri"/>
                <a:cs typeface="Calibri"/>
                <a:sym typeface="Calibri"/>
              </a:rPr>
              <a:t>Budgeting module provides necessary skills, that will be beneficial with financial discipline, resource allocation, financial literacy among women by encouraging intentional decision-making. By empowering women to take control of their finances through budgeting, they can achieve greater financial independence, security, and success! The end goal is to prove practical financial management skills and knowledge. </a:t>
            </a:r>
            <a:endParaRPr dirty="0"/>
          </a:p>
        </p:txBody>
      </p:sp>
      <p:sp>
        <p:nvSpPr>
          <p:cNvPr id="98" name="Google Shape;98;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Monitoring spending habits is crucial for maintaining a healthy financial lifestyle. Here are some effective ways to do it:</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1. Keep Track of Expenses: Record all expenses, no matter how small, in a journal, spreadsheet, or budgeting app. This includes both cash and card transactions.</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2. Review Bank Statements: Regularly review your bank and credit card statements to identify where your money is going. Look for any recurring expenses or areas where you may be overspending.</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3. Set Spending Limits: Establish spending limits for different categories, such as groceries, dining out, entertainment, etc. Stick to these limits as much as possible to avoid overspending.</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4. Use Budgeting Apps: Utilize budgeting apps to automatically track your spending and categorize expenses. These apps can provide insights into your spending habits and help you identify areas for improvement.</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5. Check-In Regularly: Set aside time each week or month to review your spending and assess your progress towards your financial goals. Make adjustments to your budget as needed to stay on track.</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6. Practice Mindful Spending: Before making a purchase, ask yourself if it aligns with your financial goals and priorities. Consider if it's a need or a want and if there are more cost-effective alternatives available.</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7. Identify Patterns: Look for patterns in your spending habits, such as impulse purchases, recurring subscriptions, or seasonal spikes in spending. Identifying these patterns can help you make more informed decisions about where to allocate your money.</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By actively monitoring their spending habits and making adjustments as needed, individuals can better control their finances and work towards achieving their financial goals.</a:t>
            </a:r>
            <a:endParaRPr lang="de-AT" sz="1800" dirty="0">
              <a:effectLst/>
              <a:latin typeface="Calibri" panose="020F0502020204030204" pitchFamily="34" charset="0"/>
              <a:ea typeface="Calibri" panose="020F0502020204030204" pitchFamily="34" charset="0"/>
            </a:endParaRPr>
          </a:p>
          <a:p>
            <a:pPr>
              <a:lnSpc>
                <a:spcPct val="107000"/>
              </a:lnSpc>
              <a:spcAft>
                <a:spcPts val="800"/>
              </a:spcAft>
            </a:pPr>
            <a:b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b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Regularly monitoring spending habits is offering numerous benefits that contribute to overall financial well-being and success. Here's why it's crucial:</a:t>
            </a:r>
            <a:endParaRPr lang="de-AT" sz="1800" dirty="0">
              <a:effectLst/>
              <a:latin typeface="Calibri" panose="020F0502020204030204" pitchFamily="34" charset="0"/>
              <a:ea typeface="Calibri" panose="020F0502020204030204" pitchFamily="34" charset="0"/>
            </a:endParaRPr>
          </a:p>
          <a:p>
            <a:pPr indent="457200" algn="just">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Allows to Track Financial Goals:</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Regular monitoring of spending habits enables learners to track their progress towards financial goals. By comparing actual spending against budgeted amounts, individuals can assess whether they are on track to achieve their goals. This insight provides valuable feedback and allows for adjustments to be made as needed to stay aligned with financial objectives.</a:t>
            </a:r>
            <a:endParaRPr lang="de-AT" sz="1800" dirty="0">
              <a:effectLst/>
              <a:latin typeface="Calibri" panose="020F0502020204030204" pitchFamily="34" charset="0"/>
              <a:ea typeface="Calibri" panose="020F0502020204030204" pitchFamily="34" charset="0"/>
            </a:endParaRPr>
          </a:p>
          <a:p>
            <a:pPr indent="457200" algn="just">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Stops Overspending:</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Keeping a close eye on expenses helps learners recognize patterns of excessive spending. This proactive approach not only prevents financial strain but also ensures that resources are allocated effectively towards priority areas. By curbing overspending, individuals can maintain better control over their finances and work towards achieving a healthier financial position.</a:t>
            </a:r>
            <a:endParaRPr lang="de-AT" sz="1800" dirty="0">
              <a:effectLst/>
              <a:latin typeface="Calibri" panose="020F0502020204030204" pitchFamily="34" charset="0"/>
              <a:ea typeface="Calibri" panose="020F0502020204030204" pitchFamily="34" charset="0"/>
            </a:endParaRPr>
          </a:p>
          <a:p>
            <a:pPr indent="457200" algn="just">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Identifying Main Spending Areas Leads to Better Planning:</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Regularly monitoring spending habits allows learners to identify their main spending areas or categories. Understanding where the majority of their money is being allocated enables individuals to make more informed decisions about budgeting and resource allocation. This knowledge facilitates better planning and optimization of spending to align with financial goals and priorities.</a:t>
            </a:r>
            <a:endParaRPr lang="de-AT" sz="1800" dirty="0">
              <a:effectLst/>
              <a:latin typeface="Calibri" panose="020F0502020204030204" pitchFamily="34" charset="0"/>
              <a:ea typeface="Calibri" panose="020F0502020204030204" pitchFamily="34" charset="0"/>
            </a:endParaRPr>
          </a:p>
          <a:p>
            <a:pPr indent="457200" algn="just">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Reduced Fraud and Errors:</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Monitoring spending habits helps detect any unauthorized or fraudulent transactions in financial accounts. By reviewing transaction records regularly, individuals can identify any suspicious activity and take appropriate measures to address it, such as reporting fraudulent charges or updating security measures. This proactive approach enhances financial security and safeguards against potential losses.</a:t>
            </a:r>
            <a:endParaRPr lang="de-AT" sz="1800" dirty="0">
              <a:effectLst/>
              <a:latin typeface="Calibri" panose="020F0502020204030204" pitchFamily="34" charset="0"/>
              <a:ea typeface="Calibri" panose="020F0502020204030204" pitchFamily="34" charset="0"/>
            </a:endParaRPr>
          </a:p>
          <a:p>
            <a:pPr indent="457200" algn="just">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Making Better Spending Decisions:</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By regularly reviewing their spending habits, learners gain a better understanding of their financial </a:t>
            </a:r>
            <a:r>
              <a:rPr lang="en-GB" sz="1800" dirty="0" err="1">
                <a:effectLst/>
                <a:latin typeface="Century Gothic" panose="020B0502020202020204" pitchFamily="34" charset="0"/>
                <a:ea typeface="Century Gothic" panose="020B0502020202020204" pitchFamily="34" charset="0"/>
                <a:cs typeface="Century Gothic" panose="020B0502020202020204" pitchFamily="34" charset="0"/>
              </a:rPr>
              <a:t>behavior</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and patterns. This awareness empowers them to make better spending decisions based on their values, priorities, and long-term objectives. Individuals can identify areas where spending can be optimized or reduced, leading to more intentional and mindful use of financial resources.</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Regularly monitoring spending habits is essential for maintaining financial health and achieving long-term financial goals. By staying vigilant and proactive in tracking expenses, individuals can make informed decisions, prevent overspending, and work towards a more secure and prosperous financial future.</a:t>
            </a:r>
            <a:endParaRPr lang="de-AT" sz="1800" dirty="0">
              <a:effectLst/>
              <a:latin typeface="Calibri" panose="020F0502020204030204" pitchFamily="34" charset="0"/>
              <a:ea typeface="Calibri" panose="020F0502020204030204" pitchFamily="34" charset="0"/>
            </a:endParaRPr>
          </a:p>
        </p:txBody>
      </p:sp>
      <p:sp>
        <p:nvSpPr>
          <p:cNvPr id="389" name="Google Shape;389;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extLst>
      <p:ext uri="{BB962C8B-B14F-4D97-AF65-F5344CB8AC3E}">
        <p14:creationId xmlns:p14="http://schemas.microsoft.com/office/powerpoint/2010/main" val="31118548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lnSpc>
                <a:spcPct val="107000"/>
              </a:lnSpc>
              <a:spcAft>
                <a:spcPts val="800"/>
              </a:spcAft>
            </a:pPr>
            <a:r>
              <a:rPr lang="en-GB" sz="1100" dirty="0">
                <a:effectLst/>
                <a:latin typeface="Century Gothic" panose="020B0502020202020204" pitchFamily="34" charset="0"/>
                <a:ea typeface="Century Gothic" panose="020B0502020202020204" pitchFamily="34" charset="0"/>
                <a:cs typeface="Century Gothic" panose="020B0502020202020204" pitchFamily="34" charset="0"/>
              </a:rPr>
              <a:t>In the intricate landscape of personal finance, one of the most crucial aspects is understanding and managing expenses. These financial obligations span a spectrum, from fixed commitments to discretionary indulgences, each playing a unique role in shaping our financial journey.</a:t>
            </a:r>
            <a:endParaRPr lang="de-AT" sz="110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100" dirty="0">
                <a:effectLst/>
                <a:latin typeface="Century Gothic" panose="020B0502020202020204" pitchFamily="34" charset="0"/>
                <a:ea typeface="Century Gothic" panose="020B0502020202020204" pitchFamily="34" charset="0"/>
                <a:cs typeface="Century Gothic" panose="020B0502020202020204" pitchFamily="34" charset="0"/>
              </a:rPr>
              <a:t>Bellow are some tips for controlled budget: </a:t>
            </a:r>
            <a:endParaRPr lang="de-AT" sz="1100" dirty="0">
              <a:effectLst/>
              <a:latin typeface="Calibri" panose="020F0502020204030204" pitchFamily="34" charset="0"/>
              <a:ea typeface="Calibri" panose="020F0502020204030204" pitchFamily="34" charset="0"/>
            </a:endParaRPr>
          </a:p>
          <a:p>
            <a:pPr marL="742950" lvl="1" indent="-285750" algn="just">
              <a:buFont typeface="Century Gothic" panose="020B0502020202020204" pitchFamily="34" charset="0"/>
              <a:buChar char="-"/>
            </a:pPr>
            <a:r>
              <a:rPr lang="en-GB" sz="1100" b="1" dirty="0">
                <a:effectLst/>
                <a:latin typeface="Century Gothic" panose="020B0502020202020204" pitchFamily="34" charset="0"/>
                <a:ea typeface="Century Gothic" panose="020B0502020202020204" pitchFamily="34" charset="0"/>
                <a:cs typeface="Century Gothic" panose="020B0502020202020204" pitchFamily="34" charset="0"/>
              </a:rPr>
              <a:t>Follow an inflexible budgeting plan to avoid excessive expenses</a:t>
            </a:r>
            <a:endParaRPr lang="de-AT" sz="1200" dirty="0">
              <a:effectLst/>
              <a:latin typeface="Times New Roman" panose="02020603050405020304" pitchFamily="18" charset="0"/>
              <a:ea typeface="Century Gothic" panose="020B0502020202020204" pitchFamily="34" charset="0"/>
              <a:cs typeface="Century Gothic" panose="020B0502020202020204" pitchFamily="34" charset="0"/>
            </a:endParaRPr>
          </a:p>
          <a:p>
            <a:pPr algn="just">
              <a:lnSpc>
                <a:spcPct val="107000"/>
              </a:lnSpc>
              <a:spcAft>
                <a:spcPts val="800"/>
              </a:spcAft>
            </a:pPr>
            <a:r>
              <a:rPr lang="en-GB" sz="1100" dirty="0">
                <a:effectLst/>
                <a:latin typeface="Century Gothic" panose="020B0502020202020204" pitchFamily="34" charset="0"/>
                <a:ea typeface="Century Gothic" panose="020B0502020202020204" pitchFamily="34" charset="0"/>
                <a:cs typeface="Century Gothic" panose="020B0502020202020204" pitchFamily="34" charset="0"/>
              </a:rPr>
              <a:t>Inflexible budgeting plan can help prevent overspending by imposing strict limits on various spending categories. By setting predetermined allocations, taking over your whole income will teach discipline and accountability in financial management, reducing the likelihood of unnecessary purchases or impulse buying.</a:t>
            </a:r>
            <a:endParaRPr lang="de-AT" sz="110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100" b="1"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100" dirty="0">
              <a:effectLst/>
              <a:latin typeface="Calibri" panose="020F0502020204030204" pitchFamily="34" charset="0"/>
              <a:ea typeface="Calibri" panose="020F0502020204030204" pitchFamily="34" charset="0"/>
            </a:endParaRPr>
          </a:p>
          <a:p>
            <a:pPr marL="742950" lvl="1" indent="-285750" algn="just">
              <a:buFont typeface="Century Gothic" panose="020B0502020202020204" pitchFamily="34" charset="0"/>
              <a:buChar char="-"/>
            </a:pPr>
            <a:r>
              <a:rPr lang="en-GB" sz="1100" b="1" dirty="0">
                <a:effectLst/>
                <a:latin typeface="Century Gothic" panose="020B0502020202020204" pitchFamily="34" charset="0"/>
                <a:ea typeface="Century Gothic" panose="020B0502020202020204" pitchFamily="34" charset="0"/>
                <a:cs typeface="Century Gothic" panose="020B0502020202020204" pitchFamily="34" charset="0"/>
              </a:rPr>
              <a:t>Set spending limits every time you shop (having cash could help not to overspend)</a:t>
            </a:r>
            <a:endParaRPr lang="de-AT" sz="1200" dirty="0">
              <a:effectLst/>
              <a:latin typeface="Times New Roman" panose="02020603050405020304" pitchFamily="18" charset="0"/>
              <a:ea typeface="Century Gothic" panose="020B0502020202020204" pitchFamily="34" charset="0"/>
              <a:cs typeface="Century Gothic" panose="020B0502020202020204" pitchFamily="34" charset="0"/>
            </a:endParaRPr>
          </a:p>
          <a:p>
            <a:pPr algn="just">
              <a:lnSpc>
                <a:spcPct val="107000"/>
              </a:lnSpc>
              <a:spcAft>
                <a:spcPts val="800"/>
              </a:spcAft>
            </a:pPr>
            <a:r>
              <a:rPr lang="en-GB" sz="1100" dirty="0">
                <a:effectLst/>
                <a:latin typeface="Century Gothic" panose="020B0502020202020204" pitchFamily="34" charset="0"/>
                <a:ea typeface="Century Gothic" panose="020B0502020202020204" pitchFamily="34" charset="0"/>
                <a:cs typeface="Century Gothic" panose="020B0502020202020204" pitchFamily="34" charset="0"/>
              </a:rPr>
              <a:t>Establishing spending limits before each shopping trip is essential for staying within budget. One effective strategy is to use cash instead of credit or debit cards, as it provides a tangible limit on spending and reduces the temptation to exceed budgeted amounts. By allocating a specific amount of cash for each shopping excursion, learners can better control their spending and make more mindful purchasing decisions.</a:t>
            </a:r>
            <a:endParaRPr lang="de-AT" sz="110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100" b="1"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100" dirty="0">
              <a:effectLst/>
              <a:latin typeface="Calibri" panose="020F0502020204030204" pitchFamily="34" charset="0"/>
              <a:ea typeface="Calibri" panose="020F0502020204030204" pitchFamily="34" charset="0"/>
            </a:endParaRPr>
          </a:p>
          <a:p>
            <a:pPr marL="742950" lvl="1" indent="-285750" algn="just">
              <a:buFont typeface="Century Gothic" panose="020B0502020202020204" pitchFamily="34" charset="0"/>
              <a:buChar char="-"/>
            </a:pPr>
            <a:r>
              <a:rPr lang="en-GB" sz="1100" b="1" dirty="0">
                <a:effectLst/>
                <a:latin typeface="Century Gothic" panose="020B0502020202020204" pitchFamily="34" charset="0"/>
                <a:ea typeface="Century Gothic" panose="020B0502020202020204" pitchFamily="34" charset="0"/>
                <a:cs typeface="Century Gothic" panose="020B0502020202020204" pitchFamily="34" charset="0"/>
              </a:rPr>
              <a:t>Removing card details from websites (laziness can stop the purchase)</a:t>
            </a:r>
            <a:endParaRPr lang="de-AT" sz="1200" dirty="0">
              <a:effectLst/>
              <a:latin typeface="Times New Roman" panose="02020603050405020304" pitchFamily="18" charset="0"/>
              <a:ea typeface="Century Gothic" panose="020B0502020202020204" pitchFamily="34" charset="0"/>
              <a:cs typeface="Century Gothic" panose="020B0502020202020204" pitchFamily="34" charset="0"/>
            </a:endParaRPr>
          </a:p>
          <a:p>
            <a:pPr algn="just">
              <a:lnSpc>
                <a:spcPct val="107000"/>
              </a:lnSpc>
              <a:spcAft>
                <a:spcPts val="800"/>
              </a:spcAft>
            </a:pPr>
            <a:r>
              <a:rPr lang="en-GB" sz="1100" dirty="0">
                <a:effectLst/>
                <a:latin typeface="Century Gothic" panose="020B0502020202020204" pitchFamily="34" charset="0"/>
                <a:ea typeface="Century Gothic" panose="020B0502020202020204" pitchFamily="34" charset="0"/>
                <a:cs typeface="Century Gothic" panose="020B0502020202020204" pitchFamily="34" charset="0"/>
              </a:rPr>
              <a:t>Removing stored card details from online shopping websites can serve against impulse purchases driven by convenience or laziness. By requiring manual entry of payment information for each transaction, individuals are forced to pause and reconsider their purchasing decisions. This extra step provides an opportunity to evaluate whether the purchase aligns with budgetary priorities and avoid unnecessary or impulse buys.</a:t>
            </a:r>
            <a:endParaRPr lang="de-AT" sz="110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100" b="1"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100" dirty="0">
              <a:effectLst/>
              <a:latin typeface="Calibri" panose="020F0502020204030204" pitchFamily="34" charset="0"/>
              <a:ea typeface="Calibri" panose="020F0502020204030204" pitchFamily="34" charset="0"/>
            </a:endParaRPr>
          </a:p>
          <a:p>
            <a:pPr marL="742950" lvl="1" indent="-285750" algn="just">
              <a:buFont typeface="Century Gothic" panose="020B0502020202020204" pitchFamily="34" charset="0"/>
              <a:buChar char="-"/>
            </a:pPr>
            <a:r>
              <a:rPr lang="en-GB" sz="1100" b="1" dirty="0">
                <a:effectLst/>
                <a:latin typeface="Century Gothic" panose="020B0502020202020204" pitchFamily="34" charset="0"/>
                <a:ea typeface="Century Gothic" panose="020B0502020202020204" pitchFamily="34" charset="0"/>
                <a:cs typeface="Century Gothic" panose="020B0502020202020204" pitchFamily="34" charset="0"/>
              </a:rPr>
              <a:t>Unsubscribing from</a:t>
            </a:r>
            <a:r>
              <a:rPr lang="en-GB" sz="1200" b="1" dirty="0">
                <a:effectLst/>
                <a:latin typeface="Century Gothic" panose="020B0502020202020204" pitchFamily="34" charset="0"/>
                <a:ea typeface="Century Gothic" panose="020B0502020202020204" pitchFamily="34" charset="0"/>
                <a:cs typeface="Century Gothic" panose="020B0502020202020204" pitchFamily="34" charset="0"/>
              </a:rPr>
              <a:t> promotional materials (newsletters)</a:t>
            </a:r>
            <a:endParaRPr lang="de-AT" sz="1200" dirty="0">
              <a:effectLst/>
              <a:latin typeface="Times New Roman" panose="02020603050405020304" pitchFamily="18" charset="0"/>
              <a:ea typeface="Century Gothic" panose="020B0502020202020204" pitchFamily="34" charset="0"/>
              <a:cs typeface="Century Gothic" panose="020B0502020202020204" pitchFamily="34" charset="0"/>
            </a:endParaRPr>
          </a:p>
          <a:p>
            <a:pPr algn="just">
              <a:lnSpc>
                <a:spcPct val="107000"/>
              </a:lnSpc>
              <a:spcAft>
                <a:spcPts val="800"/>
              </a:spcAft>
            </a:pPr>
            <a:r>
              <a:rPr lang="en-GB" sz="1100" dirty="0">
                <a:effectLst/>
                <a:latin typeface="Century Gothic" panose="020B0502020202020204" pitchFamily="34" charset="0"/>
                <a:ea typeface="Century Gothic" panose="020B0502020202020204" pitchFamily="34" charset="0"/>
                <a:cs typeface="Century Gothic" panose="020B0502020202020204" pitchFamily="34" charset="0"/>
              </a:rPr>
              <a:t>Unsubscribing from promotional materials, such as newsletters or email advertisements, can help reduce the temptation to make unnecessary purchases influenced by marketing tactics. </a:t>
            </a:r>
            <a:endParaRPr lang="de-AT" sz="110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1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100" dirty="0">
              <a:effectLst/>
              <a:latin typeface="Calibri" panose="020F0502020204030204" pitchFamily="34" charset="0"/>
              <a:ea typeface="Calibri" panose="020F0502020204030204" pitchFamily="34" charset="0"/>
            </a:endParaRPr>
          </a:p>
          <a:p>
            <a:pPr marL="742950" lvl="1" indent="-285750" algn="just">
              <a:buFont typeface="Century Gothic" panose="020B0502020202020204" pitchFamily="34" charset="0"/>
              <a:buChar char="-"/>
            </a:pPr>
            <a:r>
              <a:rPr lang="en-GB" sz="1100" b="1" dirty="0">
                <a:effectLst/>
                <a:latin typeface="Century Gothic" panose="020B0502020202020204" pitchFamily="34" charset="0"/>
                <a:ea typeface="Century Gothic" panose="020B0502020202020204" pitchFamily="34" charset="0"/>
                <a:cs typeface="Century Gothic" panose="020B0502020202020204" pitchFamily="34" charset="0"/>
              </a:rPr>
              <a:t>The longer the budgeting period, the less reliable are the estimates</a:t>
            </a:r>
            <a:endParaRPr lang="de-AT" sz="1200" dirty="0">
              <a:effectLst/>
              <a:latin typeface="Times New Roman" panose="02020603050405020304" pitchFamily="18" charset="0"/>
              <a:ea typeface="Century Gothic" panose="020B0502020202020204" pitchFamily="34" charset="0"/>
              <a:cs typeface="Century Gothic" panose="020B0502020202020204" pitchFamily="34" charset="0"/>
            </a:endParaRPr>
          </a:p>
          <a:p>
            <a:pPr algn="just">
              <a:lnSpc>
                <a:spcPct val="107000"/>
              </a:lnSpc>
              <a:spcAft>
                <a:spcPts val="800"/>
              </a:spcAft>
            </a:pPr>
            <a:r>
              <a:rPr lang="en-GB" sz="1100" dirty="0">
                <a:effectLst/>
                <a:latin typeface="Century Gothic" panose="020B0502020202020204" pitchFamily="34" charset="0"/>
                <a:ea typeface="Century Gothic" panose="020B0502020202020204" pitchFamily="34" charset="0"/>
                <a:cs typeface="Century Gothic" panose="020B0502020202020204" pitchFamily="34" charset="0"/>
              </a:rPr>
              <a:t>While shorter budgeting periods, such as weekly or monthly, may offer more precise estimates of income and expenses, longer periods, such as quarterly or annually, may be less accurate due to fluctuating factors like income changes, unexpected expenses, or evolving financial priorities. Therefore, it's essential to regularly review and adjust budget plans to reflect changing circumstances and ensure continued financial stability.</a:t>
            </a:r>
            <a:endParaRPr lang="de-AT" sz="1100" dirty="0">
              <a:effectLst/>
              <a:latin typeface="Calibri" panose="020F0502020204030204" pitchFamily="34" charset="0"/>
              <a:ea typeface="Calibri" panose="020F0502020204030204" pitchFamily="34" charset="0"/>
            </a:endParaRPr>
          </a:p>
        </p:txBody>
      </p:sp>
      <p:sp>
        <p:nvSpPr>
          <p:cNvPr id="265" name="Google Shape;26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3" name="Google Shape;403;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lnSpc>
                <a:spcPct val="107000"/>
              </a:lnSpc>
              <a:spcAft>
                <a:spcPts val="800"/>
              </a:spcAft>
            </a:pPr>
            <a:r>
              <a:rPr lang="en-GB" sz="1800" dirty="0">
                <a:effectLst/>
                <a:latin typeface="Century Gothic" panose="020B0502020202020204" pitchFamily="34" charset="0"/>
                <a:ea typeface="Calibri" panose="020F0502020204030204" pitchFamily="34" charset="0"/>
              </a:rPr>
              <a:t>Below the template, as a tool for creating "My ideal budget," is prepared. For optimal results, provide printed versions to learners. This tool will require some calculations, but by the end of the activity, learners should have a personalized budgeting plan that suits them best.</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800" dirty="0">
                <a:effectLst/>
                <a:latin typeface="Century Gothic" panose="020B0502020202020204" pitchFamily="34" charset="0"/>
                <a:ea typeface="Calibri" panose="020F0502020204030204" pitchFamily="34" charset="0"/>
              </a:rPr>
              <a:t>Encourage learners to fill in the template, beginning with defining their income at the top of the form. The next step is for learners to consider how much they spend in each category and record the data in the form.</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800" dirty="0">
                <a:effectLst/>
                <a:latin typeface="Century Gothic" panose="020B0502020202020204" pitchFamily="34" charset="0"/>
                <a:ea typeface="Calibri" panose="020F0502020204030204" pitchFamily="34" charset="0"/>
              </a:rPr>
              <a:t>In the subsequent step, learners should select a budgeting technique that best suits their situation based on the numbers. This could be any technique learned previously, such as the 80/20 rule, 60/30/10 rule, zero-based budgeting, etc.</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800" dirty="0">
                <a:effectLst/>
                <a:latin typeface="Century Gothic" panose="020B0502020202020204" pitchFamily="34" charset="0"/>
                <a:ea typeface="Calibri" panose="020F0502020204030204" pitchFamily="34" charset="0"/>
              </a:rPr>
              <a:t>Choosing the appropriate budgeting technique may present a significant challenge. However, doing so allows learners to identify the technique they are currently using and understand how to maximize its effectiveness.</a:t>
            </a:r>
            <a:endParaRPr lang="de-AT" sz="18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dirty="0"/>
          </a:p>
        </p:txBody>
      </p:sp>
      <p:sp>
        <p:nvSpPr>
          <p:cNvPr id="404" name="Google Shape;404;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2" name="Google Shape;492;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dirty="0"/>
              <a:t>TIPS that will help plan a vacation on a budget: </a:t>
            </a:r>
            <a:endParaRPr dirty="0"/>
          </a:p>
          <a:p>
            <a:pPr marL="0" lvl="0" indent="0" algn="l" rtl="0">
              <a:lnSpc>
                <a:spcPct val="100000"/>
              </a:lnSpc>
              <a:spcBef>
                <a:spcPts val="0"/>
              </a:spcBef>
              <a:spcAft>
                <a:spcPts val="0"/>
              </a:spcAft>
              <a:buNone/>
            </a:pPr>
            <a:endParaRPr dirty="0"/>
          </a:p>
          <a:p>
            <a:pPr marL="0" lvl="0" indent="0" algn="l" rtl="0">
              <a:lnSpc>
                <a:spcPct val="100000"/>
              </a:lnSpc>
              <a:spcBef>
                <a:spcPts val="0"/>
              </a:spcBef>
              <a:spcAft>
                <a:spcPts val="0"/>
              </a:spcAft>
              <a:buClr>
                <a:srgbClr val="000000"/>
              </a:buClr>
              <a:buSzPts val="3300"/>
              <a:buFont typeface="Arial"/>
              <a:buNone/>
            </a:pPr>
            <a:r>
              <a:rPr lang="en-US" b="1" dirty="0">
                <a:solidFill>
                  <a:srgbClr val="000000"/>
                </a:solidFill>
              </a:rPr>
              <a:t>Setting your total vacation budget. </a:t>
            </a:r>
            <a:endParaRPr dirty="0"/>
          </a:p>
          <a:p>
            <a:pPr marL="457200" lvl="1" indent="-100965" algn="l" rtl="0">
              <a:lnSpc>
                <a:spcPct val="100000"/>
              </a:lnSpc>
              <a:spcBef>
                <a:spcPts val="0"/>
              </a:spcBef>
              <a:spcAft>
                <a:spcPts val="0"/>
              </a:spcAft>
              <a:buClr>
                <a:schemeClr val="dk1"/>
              </a:buClr>
              <a:buSzPts val="1200"/>
              <a:buFont typeface="Arial"/>
              <a:buNone/>
            </a:pPr>
            <a:r>
              <a:rPr lang="en-US" i="0" dirty="0">
                <a:solidFill>
                  <a:schemeClr val="dk1"/>
                </a:solidFill>
              </a:rPr>
              <a:t>Before embarking on your trip, it's crucial to establish a total vacation budget. This includes accounting for expenses such as transportation, accommodation, meals, activities, souvenirs, and any unexpected costs. Setting a clear budget provides a framework for planning and helps ensure that expenses remain within your financial means.</a:t>
            </a:r>
            <a:endParaRPr dirty="0"/>
          </a:p>
          <a:p>
            <a:pPr marL="356235" lvl="1" indent="0" algn="l" rtl="0">
              <a:lnSpc>
                <a:spcPct val="100000"/>
              </a:lnSpc>
              <a:spcBef>
                <a:spcPts val="0"/>
              </a:spcBef>
              <a:spcAft>
                <a:spcPts val="0"/>
              </a:spcAft>
              <a:buClr>
                <a:schemeClr val="dk1"/>
              </a:buClr>
              <a:buSzPts val="3300"/>
              <a:buFont typeface="Arial"/>
              <a:buNone/>
            </a:pPr>
            <a:endParaRPr b="1" dirty="0">
              <a:solidFill>
                <a:srgbClr val="000000"/>
              </a:solidFill>
            </a:endParaRPr>
          </a:p>
          <a:p>
            <a:pPr marL="0" lvl="0" indent="0" algn="l" rtl="0">
              <a:lnSpc>
                <a:spcPct val="100000"/>
              </a:lnSpc>
              <a:spcBef>
                <a:spcPts val="0"/>
              </a:spcBef>
              <a:spcAft>
                <a:spcPts val="0"/>
              </a:spcAft>
              <a:buClr>
                <a:srgbClr val="000000"/>
              </a:buClr>
              <a:buSzPts val="3300"/>
              <a:buFont typeface="Arial"/>
              <a:buNone/>
            </a:pPr>
            <a:r>
              <a:rPr lang="en-US" b="1" dirty="0">
                <a:solidFill>
                  <a:srgbClr val="000000"/>
                </a:solidFill>
              </a:rPr>
              <a:t>Planning in advance </a:t>
            </a:r>
            <a:endParaRPr dirty="0"/>
          </a:p>
          <a:p>
            <a:pPr marL="457200" lvl="1" indent="-100965" algn="l" rtl="0">
              <a:lnSpc>
                <a:spcPct val="100000"/>
              </a:lnSpc>
              <a:spcBef>
                <a:spcPts val="0"/>
              </a:spcBef>
              <a:spcAft>
                <a:spcPts val="0"/>
              </a:spcAft>
              <a:buClr>
                <a:schemeClr val="dk1"/>
              </a:buClr>
              <a:buSzPts val="1200"/>
              <a:buFont typeface="Arial"/>
              <a:buNone/>
            </a:pPr>
            <a:r>
              <a:rPr lang="en-US" i="0" dirty="0">
                <a:solidFill>
                  <a:schemeClr val="dk1"/>
                </a:solidFill>
              </a:rPr>
              <a:t>Planning your vacation well in advance allows you to research and book accommodations, transportation, and activities at the best possible prices. Early planning also gives you time to take advantage of discounts, deals, and promotions, maximizing your budget and reducing last-minute expenses.</a:t>
            </a:r>
            <a:endParaRPr dirty="0"/>
          </a:p>
          <a:p>
            <a:pPr marL="457200" lvl="1" indent="-100965" algn="l" rtl="0">
              <a:lnSpc>
                <a:spcPct val="100000"/>
              </a:lnSpc>
              <a:spcBef>
                <a:spcPts val="0"/>
              </a:spcBef>
              <a:spcAft>
                <a:spcPts val="0"/>
              </a:spcAft>
              <a:buClr>
                <a:schemeClr val="dk1"/>
              </a:buClr>
              <a:buSzPts val="3300"/>
              <a:buFont typeface="Arial"/>
              <a:buNone/>
            </a:pPr>
            <a:endParaRPr b="1" i="0" dirty="0">
              <a:solidFill>
                <a:srgbClr val="000000"/>
              </a:solidFill>
            </a:endParaRPr>
          </a:p>
          <a:p>
            <a:pPr marL="0" lvl="0" indent="0" algn="l" rtl="0">
              <a:lnSpc>
                <a:spcPct val="100000"/>
              </a:lnSpc>
              <a:spcBef>
                <a:spcPts val="0"/>
              </a:spcBef>
              <a:spcAft>
                <a:spcPts val="0"/>
              </a:spcAft>
              <a:buClr>
                <a:srgbClr val="000000"/>
              </a:buClr>
              <a:buSzPts val="3300"/>
              <a:buFont typeface="Arial"/>
              <a:buNone/>
            </a:pPr>
            <a:r>
              <a:rPr lang="en-US" b="1" dirty="0">
                <a:solidFill>
                  <a:srgbClr val="000000"/>
                </a:solidFill>
              </a:rPr>
              <a:t>Embracing flexibility </a:t>
            </a:r>
            <a:endParaRPr dirty="0"/>
          </a:p>
          <a:p>
            <a:pPr marL="457200" lvl="1" indent="-100965" algn="l" rtl="0">
              <a:lnSpc>
                <a:spcPct val="100000"/>
              </a:lnSpc>
              <a:spcBef>
                <a:spcPts val="0"/>
              </a:spcBef>
              <a:spcAft>
                <a:spcPts val="0"/>
              </a:spcAft>
              <a:buClr>
                <a:schemeClr val="dk1"/>
              </a:buClr>
              <a:buSzPts val="1200"/>
              <a:buFont typeface="Arial"/>
              <a:buNone/>
            </a:pPr>
            <a:r>
              <a:rPr lang="en-US" i="0" dirty="0">
                <a:solidFill>
                  <a:schemeClr val="dk1"/>
                </a:solidFill>
              </a:rPr>
              <a:t>While it's essential to have a plan in place, being flexible with your itinerary can help save money and reduce stress. Embracing flexibility allows you to take advantage of spontaneous opportunities, adjust plans based on changing circumstances or weather conditions, and explore budget-friendly alternatives for activities or dining options.</a:t>
            </a:r>
            <a:endParaRPr dirty="0"/>
          </a:p>
          <a:p>
            <a:pPr marL="457200" lvl="1" indent="-100965" algn="l" rtl="0">
              <a:lnSpc>
                <a:spcPct val="100000"/>
              </a:lnSpc>
              <a:spcBef>
                <a:spcPts val="0"/>
              </a:spcBef>
              <a:spcAft>
                <a:spcPts val="0"/>
              </a:spcAft>
              <a:buClr>
                <a:schemeClr val="dk1"/>
              </a:buClr>
              <a:buSzPts val="3300"/>
              <a:buFont typeface="Arial"/>
              <a:buNone/>
            </a:pPr>
            <a:endParaRPr b="1" dirty="0">
              <a:solidFill>
                <a:srgbClr val="000000"/>
              </a:solidFill>
            </a:endParaRPr>
          </a:p>
          <a:p>
            <a:pPr marL="0" lvl="0" indent="0" algn="l" rtl="0">
              <a:lnSpc>
                <a:spcPct val="100000"/>
              </a:lnSpc>
              <a:spcBef>
                <a:spcPts val="0"/>
              </a:spcBef>
              <a:spcAft>
                <a:spcPts val="0"/>
              </a:spcAft>
              <a:buClr>
                <a:srgbClr val="000000"/>
              </a:buClr>
              <a:buSzPts val="3300"/>
              <a:buFont typeface="Arial"/>
              <a:buNone/>
            </a:pPr>
            <a:r>
              <a:rPr lang="en-US" b="1" dirty="0">
                <a:solidFill>
                  <a:srgbClr val="000000"/>
                </a:solidFill>
              </a:rPr>
              <a:t>Researching your destination </a:t>
            </a:r>
            <a:endParaRPr dirty="0"/>
          </a:p>
          <a:p>
            <a:pPr marL="457200" lvl="1" indent="-100965" algn="l" rtl="0">
              <a:lnSpc>
                <a:spcPct val="100000"/>
              </a:lnSpc>
              <a:spcBef>
                <a:spcPts val="0"/>
              </a:spcBef>
              <a:spcAft>
                <a:spcPts val="0"/>
              </a:spcAft>
              <a:buClr>
                <a:schemeClr val="dk1"/>
              </a:buClr>
              <a:buSzPts val="1200"/>
              <a:buFont typeface="Arial"/>
              <a:buNone/>
            </a:pPr>
            <a:r>
              <a:rPr lang="en-US" i="0" dirty="0">
                <a:solidFill>
                  <a:schemeClr val="dk1"/>
                </a:solidFill>
              </a:rPr>
              <a:t>Conducting thorough research on your destination helps you gain insight into the local cost of living, currency exchange rates, and typical expenses. Understanding these factors allows you to budget more accurately and avoid unexpected financial surprises during your trip. Additionally, researching free or low-cost attractions and dining options can help stretch your vacation budget further.</a:t>
            </a:r>
            <a:endParaRPr b="1" dirty="0">
              <a:solidFill>
                <a:srgbClr val="000000"/>
              </a:solidFill>
            </a:endParaRPr>
          </a:p>
          <a:p>
            <a:pPr marL="712470" lvl="1" indent="-146684" algn="l" rtl="0">
              <a:lnSpc>
                <a:spcPct val="100000"/>
              </a:lnSpc>
              <a:spcBef>
                <a:spcPts val="0"/>
              </a:spcBef>
              <a:spcAft>
                <a:spcPts val="0"/>
              </a:spcAft>
              <a:buClr>
                <a:schemeClr val="dk1"/>
              </a:buClr>
              <a:buSzPts val="3300"/>
              <a:buFont typeface="Arial"/>
              <a:buNone/>
            </a:pPr>
            <a:endParaRPr b="1" dirty="0">
              <a:solidFill>
                <a:srgbClr val="000000"/>
              </a:solidFill>
            </a:endParaRPr>
          </a:p>
          <a:p>
            <a:pPr marL="0" lvl="0" indent="0" algn="l" rtl="0">
              <a:lnSpc>
                <a:spcPct val="100000"/>
              </a:lnSpc>
              <a:spcBef>
                <a:spcPts val="0"/>
              </a:spcBef>
              <a:spcAft>
                <a:spcPts val="0"/>
              </a:spcAft>
              <a:buClr>
                <a:srgbClr val="000000"/>
              </a:buClr>
              <a:buSzPts val="3300"/>
              <a:buFont typeface="Arial"/>
              <a:buNone/>
            </a:pPr>
            <a:r>
              <a:rPr lang="en-US" b="1" dirty="0">
                <a:solidFill>
                  <a:srgbClr val="000000"/>
                </a:solidFill>
              </a:rPr>
              <a:t>Pre-Planning your activities</a:t>
            </a:r>
            <a:endParaRPr dirty="0"/>
          </a:p>
          <a:p>
            <a:pPr marL="457200" lvl="1" indent="-100965" algn="l" rtl="0">
              <a:lnSpc>
                <a:spcPct val="100000"/>
              </a:lnSpc>
              <a:spcBef>
                <a:spcPts val="0"/>
              </a:spcBef>
              <a:spcAft>
                <a:spcPts val="0"/>
              </a:spcAft>
              <a:buClr>
                <a:schemeClr val="dk1"/>
              </a:buClr>
              <a:buSzPts val="1200"/>
              <a:buFont typeface="Arial"/>
              <a:buNone/>
            </a:pPr>
            <a:r>
              <a:rPr lang="en-US" i="0" dirty="0">
                <a:solidFill>
                  <a:schemeClr val="dk1"/>
                </a:solidFill>
              </a:rPr>
              <a:t>Pre-planning your activities allows you to allocate funds strategically and prioritize experiences that align with your interests and budget. Consider creating a list of must-see attractions and estimating their costs in advance. This allows you to budget accordingly and avoid overspending on impulse activities while ensuring you don't miss out on key experiences.</a:t>
            </a:r>
            <a:endParaRPr dirty="0"/>
          </a:p>
          <a:p>
            <a:pPr marL="457200" lvl="1" indent="-100965" algn="l" rtl="0">
              <a:lnSpc>
                <a:spcPct val="100000"/>
              </a:lnSpc>
              <a:spcBef>
                <a:spcPts val="0"/>
              </a:spcBef>
              <a:spcAft>
                <a:spcPts val="0"/>
              </a:spcAft>
              <a:buClr>
                <a:schemeClr val="dk1"/>
              </a:buClr>
              <a:buSzPts val="3300"/>
              <a:buFont typeface="Arial"/>
              <a:buNone/>
            </a:pPr>
            <a:endParaRPr b="1" dirty="0">
              <a:solidFill>
                <a:srgbClr val="000000"/>
              </a:solidFill>
            </a:endParaRPr>
          </a:p>
          <a:p>
            <a:pPr marL="0" lvl="0" indent="0" algn="l" rtl="0">
              <a:lnSpc>
                <a:spcPct val="100000"/>
              </a:lnSpc>
              <a:spcBef>
                <a:spcPts val="0"/>
              </a:spcBef>
              <a:spcAft>
                <a:spcPts val="0"/>
              </a:spcAft>
              <a:buClr>
                <a:srgbClr val="000000"/>
              </a:buClr>
              <a:buSzPts val="3300"/>
              <a:buFont typeface="Arial"/>
              <a:buNone/>
            </a:pPr>
            <a:r>
              <a:rPr lang="en-US" b="1" dirty="0">
                <a:solidFill>
                  <a:srgbClr val="000000"/>
                </a:solidFill>
              </a:rPr>
              <a:t>When exchanging the money, do it in larger amounts, so you would not overpay the rate (keep in mind- exchanging too much will lead to a loss. )</a:t>
            </a:r>
            <a:endParaRPr dirty="0"/>
          </a:p>
          <a:p>
            <a:pPr marL="457200" lvl="1" indent="-100965" algn="l" rtl="0">
              <a:lnSpc>
                <a:spcPct val="100000"/>
              </a:lnSpc>
              <a:spcBef>
                <a:spcPts val="0"/>
              </a:spcBef>
              <a:spcAft>
                <a:spcPts val="0"/>
              </a:spcAft>
              <a:buClr>
                <a:schemeClr val="dk1"/>
              </a:buClr>
              <a:buSzPts val="1200"/>
              <a:buFont typeface="Arial"/>
              <a:buNone/>
            </a:pPr>
            <a:r>
              <a:rPr lang="en-US" i="0" dirty="0">
                <a:solidFill>
                  <a:schemeClr val="dk1"/>
                </a:solidFill>
              </a:rPr>
              <a:t>When exchanging currency for your trip, consider exchanging larger amounts at once to minimize exchange fees and obtain a favorable rate. However, it's essential to strike a balance and avoid exchanging more money than you'll need, as exchanging too much can result in unnecessary losses due to fluctuating exchange rates. Additionally, consider using a combination of cash and credit/debit cards to maximize convenience and security while managing expenses effectively.</a:t>
            </a:r>
            <a:endParaRPr b="1" dirty="0">
              <a:solidFill>
                <a:srgbClr val="000000"/>
              </a:solidFill>
            </a:endParaRPr>
          </a:p>
          <a:p>
            <a:pPr marL="0" lvl="0" indent="0" algn="l" rtl="0">
              <a:spcBef>
                <a:spcPts val="0"/>
              </a:spcBef>
              <a:spcAft>
                <a:spcPts val="0"/>
              </a:spcAft>
              <a:buNone/>
            </a:pPr>
            <a:endParaRPr dirty="0"/>
          </a:p>
        </p:txBody>
      </p:sp>
      <p:sp>
        <p:nvSpPr>
          <p:cNvPr id="493" name="Google Shape;493;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6" name="Google Shape;476;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nSpc>
                <a:spcPct val="107000"/>
              </a:lnSpc>
              <a:spcAft>
                <a:spcPts val="800"/>
              </a:spcAft>
            </a:pPr>
            <a:r>
              <a:rPr lang="en-GB" sz="1800" u="sng" dirty="0">
                <a:effectLst/>
                <a:latin typeface="Century Gothic" panose="020B0502020202020204" pitchFamily="34" charset="0"/>
                <a:ea typeface="Century Gothic" panose="020B0502020202020204" pitchFamily="34" charset="0"/>
                <a:cs typeface="Century Gothic" panose="020B0502020202020204" pitchFamily="34" charset="0"/>
              </a:rPr>
              <a:t>The main goal</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of this activity is to guide learners in preparing for significant purchases, such as vacations, by developing budgeting and planning skills.</a:t>
            </a:r>
            <a:endParaRPr lang="de-AT" sz="1800" dirty="0">
              <a:effectLst/>
              <a:latin typeface="Calibri" panose="020F0502020204030204" pitchFamily="34" charset="0"/>
              <a:ea typeface="Calibri" panose="020F0502020204030204" pitchFamily="34" charset="0"/>
            </a:endParaRPr>
          </a:p>
          <a:p>
            <a:pPr>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Instructions:</a:t>
            </a:r>
            <a:endParaRPr lang="de-AT" sz="1800" dirty="0">
              <a:effectLst/>
              <a:latin typeface="Calibri" panose="020F0502020204030204" pitchFamily="34" charset="0"/>
              <a:ea typeface="Calibri" panose="020F0502020204030204" pitchFamily="34" charset="0"/>
            </a:endParaRPr>
          </a:p>
          <a:p>
            <a:pPr>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1. Setting the Scene: Begin by asking learners to imagine planning a dream vacation. Encourage them to choose a destination they've always wanted to visit.</a:t>
            </a:r>
            <a:endParaRPr lang="de-AT" sz="1800" dirty="0">
              <a:effectLst/>
              <a:latin typeface="Calibri" panose="020F0502020204030204" pitchFamily="34" charset="0"/>
              <a:ea typeface="Calibri" panose="020F0502020204030204" pitchFamily="34" charset="0"/>
            </a:endParaRPr>
          </a:p>
          <a:p>
            <a:pPr>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2. Budgeting Basics: Provide learners with a hypothetical monthly income. This income represents their financial resources for the vacation. Emphasize the importance of sticking to a fixed budget and managing expenses wisely.</a:t>
            </a:r>
            <a:endParaRPr lang="de-AT" sz="1800" dirty="0">
              <a:effectLst/>
              <a:latin typeface="Calibri" panose="020F0502020204030204" pitchFamily="34" charset="0"/>
              <a:ea typeface="Calibri" panose="020F0502020204030204" pitchFamily="34" charset="0"/>
            </a:endParaRPr>
          </a:p>
          <a:p>
            <a:pPr>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3. Expense Tracking: Ask learners to create a list of potential expenses for their vacation, including accommodation, transportation, meals, activities, and any additional costs. Encourage them to research and estimate the costs accurately.</a:t>
            </a:r>
            <a:endParaRPr lang="de-AT" sz="1800" dirty="0">
              <a:effectLst/>
              <a:latin typeface="Calibri" panose="020F0502020204030204" pitchFamily="34" charset="0"/>
              <a:ea typeface="Calibri" panose="020F0502020204030204" pitchFamily="34" charset="0"/>
            </a:endParaRPr>
          </a:p>
          <a:p>
            <a:pPr>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4. Increasing Income: Prompt learners to consider ways to boost their income if needed to cover the expenses of their dream vacation. This could involve exploring part-time job opportunities, selling unused items, or finding creative ways to generate additional income.</a:t>
            </a:r>
            <a:endParaRPr lang="de-AT" sz="1800" dirty="0">
              <a:effectLst/>
              <a:latin typeface="Calibri" panose="020F0502020204030204" pitchFamily="34" charset="0"/>
              <a:ea typeface="Calibri" panose="020F0502020204030204" pitchFamily="34" charset="0"/>
            </a:endParaRPr>
          </a:p>
          <a:p>
            <a:pPr>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5. Budget Optimization: Encourage learners to review their expense list and identify areas where they can cut back to save money or areas where they may need to allocate more funds. This might involve prioritizing expenses, finding cost-effective alternatives, or eliminating non-essential purchases.</a:t>
            </a:r>
            <a:endParaRPr lang="de-AT" sz="1800" dirty="0">
              <a:effectLst/>
              <a:latin typeface="Calibri" panose="020F0502020204030204" pitchFamily="34" charset="0"/>
              <a:ea typeface="Calibri" panose="020F0502020204030204" pitchFamily="34" charset="0"/>
            </a:endParaRPr>
          </a:p>
          <a:p>
            <a:pPr>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6. Vacation Plan Presentation: Ask learners to present their vacation plan, detailing their chosen destination, estimated expenses, and strategies for financing the trip within their budget. Encourage discussion on the feasibility and effectiveness of their plan.</a:t>
            </a:r>
            <a:endParaRPr lang="de-AT" sz="1800" dirty="0">
              <a:effectLst/>
              <a:latin typeface="Calibri" panose="020F0502020204030204" pitchFamily="34" charset="0"/>
              <a:ea typeface="Calibri" panose="020F0502020204030204" pitchFamily="34" charset="0"/>
            </a:endParaRPr>
          </a:p>
          <a:p>
            <a:pPr>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7. Reflection and Real-world Application: Conclude the activity by facilitating a discussion on the challenges and lessons learned from planning the dream vacation. Encourage learners to reflect on how they can apply budgeting and planning skills to real-life scenarios and future financial goals.</a:t>
            </a:r>
            <a:endParaRPr lang="de-AT" sz="1800" dirty="0">
              <a:effectLst/>
              <a:latin typeface="Calibri" panose="020F0502020204030204" pitchFamily="34" charset="0"/>
              <a:ea typeface="Calibri" panose="020F0502020204030204" pitchFamily="34" charset="0"/>
            </a:endParaRPr>
          </a:p>
          <a:p>
            <a:pPr>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By engaging in this activity, learners will develop practical budgeting skills, learn to prioritize expenses, and gain a deeper understanding of the importance of financial planning when making significant purchases like vacations.</a:t>
            </a:r>
            <a:endParaRPr lang="de-AT" sz="1800" dirty="0">
              <a:effectLst/>
              <a:latin typeface="Calibri" panose="020F0502020204030204" pitchFamily="34" charset="0"/>
              <a:ea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endParaRPr dirty="0">
              <a:solidFill>
                <a:srgbClr val="000000"/>
              </a:solidFill>
            </a:endParaRPr>
          </a:p>
        </p:txBody>
      </p:sp>
      <p:sp>
        <p:nvSpPr>
          <p:cNvPr id="477" name="Google Shape;477;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Google Shape;506;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lnSpc>
                <a:spcPct val="120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Budgeting is also a fundamental skill that empowers families to take control of their finances, achieve their goals, and build a secure future. By understanding income, expenses, and financial priorities, families can make informed decisions that support their well-being and long-term prosperity.</a:t>
            </a:r>
            <a:endParaRPr lang="de-AT" sz="1800" dirty="0">
              <a:effectLst/>
              <a:latin typeface="Calibri" panose="020F0502020204030204" pitchFamily="34" charset="0"/>
              <a:ea typeface="Calibri" panose="020F0502020204030204" pitchFamily="34" charset="0"/>
            </a:endParaRPr>
          </a:p>
          <a:p>
            <a:pPr>
              <a:lnSpc>
                <a:spcPct val="120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marL="342900" lvl="0" indent="-342900">
              <a:lnSpc>
                <a:spcPct val="120000"/>
              </a:lnSpc>
              <a:buFont typeface="Symbol" panose="05050102010706020507" pitchFamily="18" charset="2"/>
              <a:buChar char=""/>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Understanding Income and Expenses:</a:t>
            </a:r>
            <a:endParaRPr lang="de-AT" sz="1800" dirty="0">
              <a:effectLst/>
              <a:latin typeface="Times New Roman" panose="02020603050405020304" pitchFamily="18" charset="0"/>
              <a:ea typeface="Times New Roman" panose="02020603050405020304" pitchFamily="18" charset="0"/>
            </a:endParaRPr>
          </a:p>
          <a:p>
            <a:pPr>
              <a:lnSpc>
                <a:spcPct val="120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a:lnSpc>
                <a:spcPct val="120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Families are comprised of diverse sources of income, ranging from salaries and wages to bonuses, allowances, and other financial inflows. It's crucial to identify and understand these income streams to create a comprehensive budget.</a:t>
            </a:r>
            <a:endParaRPr lang="de-AT" sz="1800" dirty="0">
              <a:effectLst/>
              <a:latin typeface="Calibri" panose="020F0502020204030204" pitchFamily="34" charset="0"/>
              <a:ea typeface="Calibri" panose="020F0502020204030204" pitchFamily="34" charset="0"/>
            </a:endParaRPr>
          </a:p>
          <a:p>
            <a:pPr>
              <a:lnSpc>
                <a:spcPct val="120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a:lnSpc>
                <a:spcPct val="120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On the expense side, families must consider both fixed costs, such as rent or mortgage payments, utilities, groceries, and transportation, as well as variable expenses like entertainment, dining out, and discretionary spending. Understanding these expenses helps families prioritize their financial commitments and allocate resources effectively.</a:t>
            </a:r>
            <a:endParaRPr lang="de-AT" sz="1800" dirty="0">
              <a:effectLst/>
              <a:latin typeface="Calibri" panose="020F0502020204030204" pitchFamily="34" charset="0"/>
              <a:ea typeface="Calibri" panose="020F0502020204030204" pitchFamily="34" charset="0"/>
            </a:endParaRPr>
          </a:p>
          <a:p>
            <a:pPr>
              <a:lnSpc>
                <a:spcPct val="120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marL="342900" lvl="0" indent="-342900">
              <a:lnSpc>
                <a:spcPct val="120000"/>
              </a:lnSpc>
              <a:buFont typeface="Symbol" panose="05050102010706020507" pitchFamily="18" charset="2"/>
              <a:buChar char=""/>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Creating a Household Budget:</a:t>
            </a:r>
            <a:endParaRPr lang="de-AT" sz="1800" dirty="0">
              <a:effectLst/>
              <a:latin typeface="Times New Roman" panose="02020603050405020304" pitchFamily="18" charset="0"/>
              <a:ea typeface="Times New Roman" panose="02020603050405020304" pitchFamily="18" charset="0"/>
            </a:endParaRPr>
          </a:p>
          <a:p>
            <a:pPr>
              <a:lnSpc>
                <a:spcPct val="120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20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A household budget serves as a roadmap for managing family finances. By aligning income with expenses and financial goals, families can ensure that every dollar is allocated purposefully. A well-designed budget includes provisions for essential needs, savings, debt repayment, and discretionary spending.</a:t>
            </a:r>
            <a:endParaRPr lang="de-AT" sz="1800" dirty="0">
              <a:effectLst/>
              <a:latin typeface="Calibri" panose="020F0502020204030204" pitchFamily="34" charset="0"/>
              <a:ea typeface="Calibri" panose="020F0502020204030204" pitchFamily="34" charset="0"/>
            </a:endParaRPr>
          </a:p>
          <a:p>
            <a:pPr>
              <a:lnSpc>
                <a:spcPct val="120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a:lnSpc>
                <a:spcPct val="120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Setting realistic budgeting goals and sticking to them is key. Families may need to make trade-offs and adjustments along the way, but having a clear plan in place provides stability and direction.</a:t>
            </a:r>
            <a:endParaRPr lang="de-AT" sz="1800" dirty="0">
              <a:effectLst/>
              <a:latin typeface="Calibri" panose="020F0502020204030204" pitchFamily="34" charset="0"/>
              <a:ea typeface="Calibri" panose="020F0502020204030204" pitchFamily="34" charset="0"/>
            </a:endParaRPr>
          </a:p>
          <a:p>
            <a:pPr>
              <a:lnSpc>
                <a:spcPct val="120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marL="342900" lvl="0" indent="-342900">
              <a:lnSpc>
                <a:spcPct val="120000"/>
              </a:lnSpc>
              <a:buFont typeface="Symbol" panose="05050102010706020507" pitchFamily="18" charset="2"/>
              <a:buChar char=""/>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Tracking Spending:</a:t>
            </a:r>
            <a:endParaRPr lang="de-AT" sz="1800" dirty="0">
              <a:effectLst/>
              <a:latin typeface="Times New Roman" panose="02020603050405020304" pitchFamily="18" charset="0"/>
              <a:ea typeface="Times New Roman" panose="02020603050405020304" pitchFamily="18" charset="0"/>
            </a:endParaRPr>
          </a:p>
          <a:p>
            <a:pPr>
              <a:lnSpc>
                <a:spcPct val="120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20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Tracking spending is essential for maintaining financial discipline and staying within budget. Families can utilize various tools and methods, such as budgeting apps, spreadsheets, or simple pen-and-paper systems, to monitor their expenses regularly.</a:t>
            </a:r>
            <a:endParaRPr lang="de-AT" sz="1800" dirty="0">
              <a:effectLst/>
              <a:latin typeface="Calibri" panose="020F0502020204030204" pitchFamily="34" charset="0"/>
              <a:ea typeface="Calibri" panose="020F0502020204030204" pitchFamily="34" charset="0"/>
            </a:endParaRPr>
          </a:p>
          <a:p>
            <a:pPr algn="just">
              <a:lnSpc>
                <a:spcPct val="120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20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By reviewing spending habits regularly, families can identify areas where adjustments may be needed and make informed decisions about their financial priorities.</a:t>
            </a:r>
            <a:endParaRPr lang="de-AT" sz="1800" dirty="0">
              <a:effectLst/>
              <a:latin typeface="Calibri" panose="020F0502020204030204" pitchFamily="34" charset="0"/>
              <a:ea typeface="Calibri" panose="020F0502020204030204" pitchFamily="34" charset="0"/>
            </a:endParaRPr>
          </a:p>
          <a:p>
            <a:pPr marL="342900" lvl="0" indent="-342900">
              <a:lnSpc>
                <a:spcPct val="120000"/>
              </a:lnSpc>
              <a:buFont typeface="Symbol" panose="05050102010706020507" pitchFamily="18" charset="2"/>
              <a:buChar char=""/>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Debt Management:</a:t>
            </a:r>
            <a:endParaRPr lang="de-AT" sz="1800" dirty="0">
              <a:effectLst/>
              <a:latin typeface="Times New Roman" panose="02020603050405020304" pitchFamily="18" charset="0"/>
              <a:ea typeface="Times New Roman" panose="02020603050405020304" pitchFamily="18" charset="0"/>
            </a:endParaRPr>
          </a:p>
          <a:p>
            <a:pPr>
              <a:lnSpc>
                <a:spcPct val="120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a:lnSpc>
                <a:spcPct val="120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Many families grapple with debt, whether it's credit card debt, loans, or mortgages. Effective debt management strategies are crucial for reducing financial stress and achieving long-term financial stability.</a:t>
            </a:r>
            <a:endParaRPr lang="de-AT" sz="1800" dirty="0">
              <a:effectLst/>
              <a:latin typeface="Calibri" panose="020F0502020204030204" pitchFamily="34" charset="0"/>
              <a:ea typeface="Calibri" panose="020F0502020204030204" pitchFamily="34" charset="0"/>
            </a:endParaRPr>
          </a:p>
          <a:p>
            <a:pPr>
              <a:lnSpc>
                <a:spcPct val="120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a:lnSpc>
                <a:spcPct val="120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Families can employ tactics such as the debt snowball or debt avalanche methods to pay down debt systematically. Additionally, negotiating lower interest rates and avoiding new debt can accelerate the path to becoming debt-free.</a:t>
            </a:r>
            <a:endParaRPr lang="de-AT" sz="1800" dirty="0">
              <a:effectLst/>
              <a:latin typeface="Calibri" panose="020F0502020204030204" pitchFamily="34" charset="0"/>
              <a:ea typeface="Calibri" panose="020F0502020204030204" pitchFamily="34" charset="0"/>
            </a:endParaRPr>
          </a:p>
          <a:p>
            <a:pPr>
              <a:lnSpc>
                <a:spcPct val="120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marL="342900" lvl="0" indent="-342900">
              <a:lnSpc>
                <a:spcPct val="120000"/>
              </a:lnSpc>
              <a:buFont typeface="Symbol" panose="05050102010706020507" pitchFamily="18" charset="2"/>
              <a:buChar char=""/>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Emergency Savings:</a:t>
            </a:r>
            <a:endParaRPr lang="de-AT" sz="1800" dirty="0">
              <a:effectLst/>
              <a:latin typeface="Times New Roman" panose="02020603050405020304" pitchFamily="18" charset="0"/>
              <a:ea typeface="Times New Roman" panose="02020603050405020304" pitchFamily="18" charset="0"/>
            </a:endParaRPr>
          </a:p>
          <a:p>
            <a:pPr>
              <a:lnSpc>
                <a:spcPct val="120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a:lnSpc>
                <a:spcPct val="120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Building an emergency fund is a cornerstone of financial resilience for families. Having a cushion of savings to cover unexpected expenses or financial emergencies provides peace of mind and prevents the need to rely on high-interest debt in times of crisis.</a:t>
            </a:r>
            <a:endParaRPr lang="de-AT" sz="1800" dirty="0">
              <a:effectLst/>
              <a:latin typeface="Calibri" panose="020F0502020204030204" pitchFamily="34" charset="0"/>
              <a:ea typeface="Calibri" panose="020F0502020204030204" pitchFamily="34" charset="0"/>
            </a:endParaRPr>
          </a:p>
          <a:p>
            <a:pPr>
              <a:lnSpc>
                <a:spcPct val="120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a:lnSpc>
                <a:spcPct val="120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Families should aim to set aside a portion of their income each month until they reach their desired emergency savings goal, typically equivalent to three to six months' worth of living expenses.</a:t>
            </a:r>
            <a:endParaRPr lang="de-AT" sz="1800" dirty="0">
              <a:effectLst/>
              <a:latin typeface="Calibri" panose="020F0502020204030204" pitchFamily="34" charset="0"/>
              <a:ea typeface="Calibri" panose="020F0502020204030204" pitchFamily="34" charset="0"/>
            </a:endParaRPr>
          </a:p>
          <a:p>
            <a:pPr>
              <a:lnSpc>
                <a:spcPct val="120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marL="342900" lvl="0" indent="-342900">
              <a:lnSpc>
                <a:spcPct val="120000"/>
              </a:lnSpc>
              <a:buFont typeface="Symbol" panose="05050102010706020507" pitchFamily="18" charset="2"/>
              <a:buChar char=""/>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Setting Financial Goals:</a:t>
            </a:r>
            <a:endParaRPr lang="de-AT" sz="1800" dirty="0">
              <a:effectLst/>
              <a:latin typeface="Times New Roman" panose="02020603050405020304" pitchFamily="18" charset="0"/>
              <a:ea typeface="Times New Roman" panose="02020603050405020304" pitchFamily="18" charset="0"/>
            </a:endParaRPr>
          </a:p>
          <a:p>
            <a:pPr>
              <a:lnSpc>
                <a:spcPct val="120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a:lnSpc>
                <a:spcPct val="120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Setting clear financial goals gives families something to strive for and helps them stay motivated on their financial journey. Whether it's saving for a down payment on a home, funding a child's education, or planning for retirement, SMART (Specific, Measurable, Achievable, Relevant, Time-bound) goals provide a roadmap for success.</a:t>
            </a:r>
            <a:endParaRPr lang="de-AT" sz="1800" dirty="0">
              <a:effectLst/>
              <a:latin typeface="Calibri" panose="020F0502020204030204" pitchFamily="34" charset="0"/>
              <a:ea typeface="Calibri" panose="020F0502020204030204" pitchFamily="34" charset="0"/>
            </a:endParaRPr>
          </a:p>
          <a:p>
            <a:pPr>
              <a:lnSpc>
                <a:spcPct val="120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a:lnSpc>
                <a:spcPct val="120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By breaking down larger goals into smaller, actionable steps, families can make progress over time and celebrate their achievements along the way.</a:t>
            </a:r>
            <a:endParaRPr lang="de-AT" sz="1800" dirty="0">
              <a:effectLst/>
              <a:latin typeface="Calibri" panose="020F0502020204030204" pitchFamily="34" charset="0"/>
              <a:ea typeface="Calibri" panose="020F0502020204030204" pitchFamily="34" charset="0"/>
            </a:endParaRPr>
          </a:p>
          <a:p>
            <a:pPr>
              <a:lnSpc>
                <a:spcPct val="120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marL="342900" lvl="0" indent="-342900">
              <a:lnSpc>
                <a:spcPct val="120000"/>
              </a:lnSpc>
              <a:buFont typeface="Symbol" panose="05050102010706020507" pitchFamily="18" charset="2"/>
              <a:buChar char=""/>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Communication and Collaboration:</a:t>
            </a:r>
            <a:endParaRPr lang="de-AT" sz="1800" dirty="0">
              <a:effectLst/>
              <a:latin typeface="Times New Roman" panose="02020603050405020304" pitchFamily="18" charset="0"/>
              <a:ea typeface="Times New Roman" panose="02020603050405020304" pitchFamily="18" charset="0"/>
            </a:endParaRPr>
          </a:p>
          <a:p>
            <a:pPr>
              <a:lnSpc>
                <a:spcPct val="120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a:lnSpc>
                <a:spcPct val="120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Open and honest communication about finances is essential within families. Regular discussions about budgeting, financial goals, and spending decisions foster transparency and unity.</a:t>
            </a:r>
            <a:endParaRPr lang="de-AT" sz="1800" dirty="0">
              <a:effectLst/>
              <a:latin typeface="Calibri" panose="020F0502020204030204" pitchFamily="34" charset="0"/>
              <a:ea typeface="Calibri" panose="020F0502020204030204" pitchFamily="34" charset="0"/>
            </a:endParaRPr>
          </a:p>
          <a:p>
            <a:pPr>
              <a:lnSpc>
                <a:spcPct val="120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a:lnSpc>
                <a:spcPct val="120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Involving all family members in financial discussions and decisions, including children in age-appropriate ways, promotes a sense of shared responsibility and teamwork in managing family finances.</a:t>
            </a:r>
            <a:endParaRPr lang="de-AT" sz="1800" dirty="0">
              <a:effectLst/>
              <a:latin typeface="Calibri" panose="020F0502020204030204" pitchFamily="34" charset="0"/>
              <a:ea typeface="Calibri" panose="020F0502020204030204" pitchFamily="34" charset="0"/>
            </a:endParaRPr>
          </a:p>
          <a:p>
            <a:pPr>
              <a:lnSpc>
                <a:spcPct val="120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marL="342900" lvl="0" indent="-342900">
              <a:lnSpc>
                <a:spcPct val="120000"/>
              </a:lnSpc>
              <a:buFont typeface="Symbol" panose="05050102010706020507" pitchFamily="18" charset="2"/>
              <a:buChar char=""/>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Adapting to Life Changes:</a:t>
            </a:r>
            <a:endParaRPr lang="de-AT" sz="1800" dirty="0">
              <a:effectLst/>
              <a:latin typeface="Times New Roman" panose="02020603050405020304" pitchFamily="18" charset="0"/>
              <a:ea typeface="Times New Roman" panose="02020603050405020304" pitchFamily="18" charset="0"/>
            </a:endParaRPr>
          </a:p>
          <a:p>
            <a:pPr>
              <a:lnSpc>
                <a:spcPct val="120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a:lnSpc>
                <a:spcPct val="120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Life is full of unexpected twists and turns, and families must be prepared to adapt their budgeting strategies accordingly. Whether it's welcoming a new family member, navigating a job loss, or facing unforeseen expenses, flexibility and resilience are key.</a:t>
            </a:r>
            <a:endParaRPr lang="de-AT" sz="1800" dirty="0">
              <a:effectLst/>
              <a:latin typeface="Calibri" panose="020F0502020204030204" pitchFamily="34" charset="0"/>
              <a:ea typeface="Calibri" panose="020F0502020204030204" pitchFamily="34" charset="0"/>
            </a:endParaRPr>
          </a:p>
          <a:p>
            <a:pPr>
              <a:lnSpc>
                <a:spcPct val="120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a:lnSpc>
                <a:spcPct val="120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By regularly reassessing their financial situation and adjusting their budgeting priorities as needed, families can navigate life's challenges with confidence and continue working towards their long-term financial goals.</a:t>
            </a:r>
            <a:endParaRPr lang="de-AT" sz="1800" dirty="0">
              <a:effectLst/>
              <a:latin typeface="Calibri" panose="020F0502020204030204" pitchFamily="34" charset="0"/>
              <a:ea typeface="Calibri" panose="020F0502020204030204" pitchFamily="34" charset="0"/>
            </a:endParaRPr>
          </a:p>
          <a:p>
            <a:pPr>
              <a:lnSpc>
                <a:spcPct val="120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20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Effective budgeting is a cornerstone of financial well-being for families. By understanding their income and expenses, creating a realistic budget, tracking spending, managing debt, building emergency savings, setting financial goals, fostering communication and collaboration, and adapting to life changes, families can achieve financial stability and build a brighter future together.</a:t>
            </a:r>
            <a:endParaRPr lang="de-AT" sz="18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dirty="0"/>
          </a:p>
        </p:txBody>
      </p:sp>
      <p:sp>
        <p:nvSpPr>
          <p:cNvPr id="507" name="Google Shape;507;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2" name="Google Shape;552;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lnSpc>
                <a:spcPct val="107000"/>
              </a:lnSpc>
              <a:spcAft>
                <a:spcPts val="800"/>
              </a:spcAft>
            </a:pPr>
            <a:r>
              <a:rPr lang="en-GB" sz="1800" u="sng" dirty="0">
                <a:effectLst/>
                <a:latin typeface="Century Gothic" panose="020B0502020202020204" pitchFamily="34" charset="0"/>
                <a:ea typeface="Century Gothic" panose="020B0502020202020204" pitchFamily="34" charset="0"/>
                <a:cs typeface="Century Gothic" panose="020B0502020202020204" pitchFamily="34" charset="0"/>
              </a:rPr>
              <a:t>The objective of this activity is</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to learn how to create a family budget and reflect on the needs of family members.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800" i="1" dirty="0">
                <a:effectLst/>
                <a:latin typeface="Century Gothic" panose="020B0502020202020204" pitchFamily="34" charset="0"/>
                <a:ea typeface="Century Gothic" panose="020B0502020202020204" pitchFamily="34" charset="0"/>
                <a:cs typeface="Century Gothic" panose="020B0502020202020204" pitchFamily="34" charset="0"/>
              </a:rPr>
              <a:t>Role play guidelines</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 Separate learners in teams, give them different roles (mother, father, kids, grandma, etc.) to each member in the group.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800" i="1" dirty="0">
                <a:effectLst/>
                <a:latin typeface="Century Gothic" panose="020B0502020202020204" pitchFamily="34" charset="0"/>
                <a:ea typeface="Century Gothic" panose="020B0502020202020204" pitchFamily="34" charset="0"/>
                <a:cs typeface="Century Gothic" panose="020B0502020202020204" pitchFamily="34" charset="0"/>
              </a:rPr>
              <a:t>Income identification</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Ask them to create and write down all the sources of income in “their family”. It is important to know your monthly earnings (consider salaries, pensions, investments etc). Encourage them to be thorough in documenting their family's earnings.</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800" i="1" dirty="0">
                <a:effectLst/>
                <a:latin typeface="Century Gothic" panose="020B0502020202020204" pitchFamily="34" charset="0"/>
                <a:ea typeface="Century Gothic" panose="020B0502020202020204" pitchFamily="34" charset="0"/>
                <a:cs typeface="Century Gothic" panose="020B0502020202020204" pitchFamily="34" charset="0"/>
              </a:rPr>
              <a:t>Expense categorization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All members should identify expenses that they need. Organise them into categories: Utilities- bills; food; social- entertainment, gifts, eating out.; transportation; healthcare; education. </a:t>
            </a:r>
            <a:endParaRPr lang="de-AT" sz="18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dirty="0"/>
          </a:p>
        </p:txBody>
      </p:sp>
      <p:sp>
        <p:nvSpPr>
          <p:cNvPr id="553" name="Google Shape;553;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just">
              <a:lnSpc>
                <a:spcPct val="107000"/>
              </a:lnSpc>
              <a:spcAft>
                <a:spcPts val="800"/>
              </a:spcAft>
            </a:pPr>
            <a:r>
              <a:rPr lang="en-GB" sz="1200" i="1" dirty="0">
                <a:effectLst/>
                <a:latin typeface="Century Gothic" panose="020B0502020202020204" pitchFamily="34" charset="0"/>
                <a:ea typeface="Century Gothic" panose="020B0502020202020204" pitchFamily="34" charset="0"/>
                <a:cs typeface="Century Gothic" panose="020B0502020202020204" pitchFamily="34" charset="0"/>
              </a:rPr>
              <a:t>Budget allocation </a:t>
            </a:r>
            <a:endParaRPr lang="de-AT" sz="120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200" dirty="0">
                <a:effectLst/>
                <a:latin typeface="Century Gothic" panose="020B0502020202020204" pitchFamily="34" charset="0"/>
                <a:ea typeface="Century Gothic" panose="020B0502020202020204" pitchFamily="34" charset="0"/>
                <a:cs typeface="Century Gothic" panose="020B0502020202020204" pitchFamily="34" charset="0"/>
              </a:rPr>
              <a:t>- Encourage participants to prioritize essential expenses such as housing, food, and healthcare while also considering discretionary spending for entertainment and leisure activities.</a:t>
            </a:r>
            <a:endParaRPr lang="de-AT" sz="120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200" i="1" dirty="0">
                <a:effectLst/>
                <a:latin typeface="Century Gothic" panose="020B0502020202020204" pitchFamily="34" charset="0"/>
                <a:ea typeface="Century Gothic" panose="020B0502020202020204" pitchFamily="34" charset="0"/>
                <a:cs typeface="Century Gothic" panose="020B0502020202020204" pitchFamily="34" charset="0"/>
              </a:rPr>
              <a:t>Emergency simulation </a:t>
            </a:r>
            <a:endParaRPr lang="de-AT" sz="120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200" dirty="0">
                <a:effectLst/>
                <a:latin typeface="Century Gothic" panose="020B0502020202020204" pitchFamily="34" charset="0"/>
                <a:ea typeface="Century Gothic" panose="020B0502020202020204" pitchFamily="34" charset="0"/>
                <a:cs typeface="Century Gothic" panose="020B0502020202020204" pitchFamily="34" charset="0"/>
              </a:rPr>
              <a:t>- Introduce unexpected emergencies or financial challenges to test the resilience of the family budgets. Encourage participants to brainstorm creative solutions and adaptations to address these scenarios. (Emergencies that could be part of the simulation: funerals, birthdays, expensive school trips, lost jobs, broken phones (or other appliances), etc.)</a:t>
            </a:r>
            <a:endParaRPr lang="de-AT" sz="120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200" i="1" dirty="0">
                <a:effectLst/>
                <a:latin typeface="Century Gothic" panose="020B0502020202020204" pitchFamily="34" charset="0"/>
                <a:ea typeface="Century Gothic" panose="020B0502020202020204" pitchFamily="34" charset="0"/>
                <a:cs typeface="Century Gothic" panose="020B0502020202020204" pitchFamily="34" charset="0"/>
              </a:rPr>
              <a:t>Reflection questions</a:t>
            </a:r>
            <a:endParaRPr lang="de-AT" sz="120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200" dirty="0">
                <a:effectLst/>
                <a:latin typeface="Century Gothic" panose="020B0502020202020204" pitchFamily="34" charset="0"/>
                <a:ea typeface="Century Gothic" panose="020B0502020202020204" pitchFamily="34" charset="0"/>
                <a:cs typeface="Century Gothic" panose="020B0502020202020204" pitchFamily="34" charset="0"/>
              </a:rPr>
              <a:t>- After family budgets are created. Have a reflection. Ask some questions:</a:t>
            </a:r>
            <a:endParaRPr lang="de-AT" sz="120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200" dirty="0">
                <a:effectLst/>
                <a:latin typeface="Century Gothic" panose="020B0502020202020204" pitchFamily="34" charset="0"/>
                <a:ea typeface="Century Gothic" panose="020B0502020202020204" pitchFamily="34" charset="0"/>
                <a:cs typeface="Century Gothic" panose="020B0502020202020204" pitchFamily="34" charset="0"/>
              </a:rPr>
              <a:t>1. What budgeting strategy have you used? </a:t>
            </a:r>
            <a:endParaRPr lang="de-AT" sz="120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200" dirty="0">
                <a:effectLst/>
                <a:latin typeface="Century Gothic" panose="020B0502020202020204" pitchFamily="34" charset="0"/>
                <a:ea typeface="Century Gothic" panose="020B0502020202020204" pitchFamily="34" charset="0"/>
                <a:cs typeface="Century Gothic" panose="020B0502020202020204" pitchFamily="34" charset="0"/>
              </a:rPr>
              <a:t>2. What were the challenges while allocating the funds?</a:t>
            </a:r>
            <a:endParaRPr lang="de-AT" sz="120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200" dirty="0">
                <a:effectLst/>
                <a:latin typeface="Century Gothic" panose="020B0502020202020204" pitchFamily="34" charset="0"/>
                <a:ea typeface="Century Gothic" panose="020B0502020202020204" pitchFamily="34" charset="0"/>
                <a:cs typeface="Century Gothic" panose="020B0502020202020204" pitchFamily="34" charset="0"/>
              </a:rPr>
              <a:t>3. Was it enough money?</a:t>
            </a:r>
            <a:endParaRPr lang="de-AT" sz="120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200" dirty="0">
                <a:effectLst/>
                <a:latin typeface="Century Gothic" panose="020B0502020202020204" pitchFamily="34" charset="0"/>
                <a:ea typeface="Century Gothic" panose="020B0502020202020204" pitchFamily="34" charset="0"/>
                <a:cs typeface="Century Gothic" panose="020B0502020202020204" pitchFamily="34" charset="0"/>
              </a:rPr>
              <a:t>4. Do they have spare money? </a:t>
            </a:r>
            <a:endParaRPr lang="de-AT" sz="120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200" dirty="0">
                <a:effectLst/>
                <a:latin typeface="Century Gothic" panose="020B0502020202020204" pitchFamily="34" charset="0"/>
                <a:ea typeface="Century Gothic" panose="020B0502020202020204" pitchFamily="34" charset="0"/>
                <a:cs typeface="Century Gothic" panose="020B0502020202020204" pitchFamily="34" charset="0"/>
              </a:rPr>
              <a:t>5. Would the situation be the same in your own family?</a:t>
            </a:r>
            <a:endParaRPr lang="de-AT" sz="120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200" dirty="0">
                <a:effectLst/>
                <a:latin typeface="Century Gothic" panose="020B0502020202020204" pitchFamily="34" charset="0"/>
                <a:ea typeface="Century Gothic" panose="020B0502020202020204" pitchFamily="34" charset="0"/>
                <a:cs typeface="Century Gothic" panose="020B0502020202020204" pitchFamily="34" charset="0"/>
              </a:rPr>
              <a:t>6. Was it easy to allocate the expenses? </a:t>
            </a:r>
            <a:endParaRPr lang="de-AT" sz="120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200" i="1" dirty="0">
                <a:effectLst/>
                <a:latin typeface="Century Gothic" panose="020B0502020202020204" pitchFamily="34" charset="0"/>
                <a:ea typeface="Century Gothic" panose="020B0502020202020204" pitchFamily="34" charset="0"/>
                <a:cs typeface="Century Gothic" panose="020B0502020202020204" pitchFamily="34" charset="0"/>
              </a:rPr>
              <a:t>Conclusion</a:t>
            </a:r>
          </a:p>
          <a:p>
            <a:pPr algn="just">
              <a:lnSpc>
                <a:spcPct val="107000"/>
              </a:lnSpc>
              <a:spcAft>
                <a:spcPts val="800"/>
              </a:spcAft>
            </a:pPr>
            <a:r>
              <a:rPr lang="en-GB" sz="1200" dirty="0">
                <a:effectLst/>
                <a:latin typeface="Century Gothic" panose="020B0502020202020204" pitchFamily="34" charset="0"/>
                <a:ea typeface="Century Gothic" panose="020B0502020202020204" pitchFamily="34" charset="0"/>
                <a:cs typeface="Century Gothic" panose="020B0502020202020204" pitchFamily="34" charset="0"/>
              </a:rPr>
              <a:t>- Summarize key takeaways from the activity, highlighting successful budgeting strategies, common challenges, and areas for improvement. </a:t>
            </a:r>
            <a:endParaRPr lang="de-AT" sz="12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dirty="0"/>
          </a:p>
        </p:txBody>
      </p:sp>
      <p:sp>
        <p:nvSpPr>
          <p:cNvPr id="568" name="Google Shape;568;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3" name="Google Shape;613;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a:solidFill>
                  <a:schemeClr val="dk1"/>
                </a:solidFill>
                <a:latin typeface="Calibri"/>
                <a:ea typeface="Calibri"/>
                <a:cs typeface="Calibri"/>
                <a:sym typeface="Calibri"/>
              </a:rPr>
              <a:t>In this module, we've covered the essentials of budgeting, from understanding its principles to practical steps like creating budgets and categorizing expenses. </a:t>
            </a:r>
            <a:r>
              <a:rPr lang="en-US" sz="1200" b="0" i="0" dirty="0">
                <a:solidFill>
                  <a:schemeClr val="dk1"/>
                </a:solidFill>
                <a:latin typeface="Calibri"/>
                <a:ea typeface="Calibri"/>
                <a:cs typeface="Calibri"/>
                <a:sym typeface="Calibri"/>
              </a:rPr>
              <a:t>We've also delved into identifying our financial values and using various tools to craft effective budgets. Additionally, we've explored the importance of budgeting for families and special occasions, equipping ourselves with valuable insights for managing finances in diverse situations.</a:t>
            </a:r>
            <a:endParaRPr dirty="0"/>
          </a:p>
        </p:txBody>
      </p:sp>
      <p:sp>
        <p:nvSpPr>
          <p:cNvPr id="614" name="Google Shape;614;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0" name="Google Shape;640;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dirty="0">
                <a:solidFill>
                  <a:srgbClr val="000000"/>
                </a:solidFill>
              </a:rPr>
              <a:t>The learning outcomes of the module are that learners:</a:t>
            </a:r>
            <a:endParaRPr dirty="0"/>
          </a:p>
          <a:p>
            <a:pPr marL="763141" lvl="1" indent="-233362" algn="l" rtl="0">
              <a:lnSpc>
                <a:spcPct val="100000"/>
              </a:lnSpc>
              <a:spcBef>
                <a:spcPts val="0"/>
              </a:spcBef>
              <a:spcAft>
                <a:spcPts val="0"/>
              </a:spcAft>
              <a:buClr>
                <a:srgbClr val="000000"/>
              </a:buClr>
              <a:buSzPts val="1200"/>
              <a:buFont typeface="Calibri"/>
              <a:buChar char="•"/>
            </a:pPr>
            <a:r>
              <a:rPr lang="en-US" dirty="0">
                <a:solidFill>
                  <a:srgbClr val="000000"/>
                </a:solidFill>
              </a:rPr>
              <a:t>Understand the basic principles of budgeting and be able to set and achieve financial goals.</a:t>
            </a:r>
            <a:endParaRPr dirty="0"/>
          </a:p>
          <a:p>
            <a:pPr marL="763141" lvl="1" indent="-233362" algn="l" rtl="0">
              <a:lnSpc>
                <a:spcPct val="100000"/>
              </a:lnSpc>
              <a:spcBef>
                <a:spcPts val="0"/>
              </a:spcBef>
              <a:spcAft>
                <a:spcPts val="0"/>
              </a:spcAft>
              <a:buClr>
                <a:srgbClr val="000000"/>
              </a:buClr>
              <a:buSzPts val="1200"/>
              <a:buFont typeface="Calibri"/>
              <a:buChar char="•"/>
            </a:pPr>
            <a:r>
              <a:rPr lang="en-US" dirty="0">
                <a:solidFill>
                  <a:srgbClr val="000000"/>
                </a:solidFill>
              </a:rPr>
              <a:t>Ability to categorize expenses and allocate the income.</a:t>
            </a:r>
            <a:endParaRPr dirty="0"/>
          </a:p>
          <a:p>
            <a:pPr marL="763141" lvl="1" indent="-233362" algn="l" rtl="0">
              <a:lnSpc>
                <a:spcPct val="100000"/>
              </a:lnSpc>
              <a:spcBef>
                <a:spcPts val="0"/>
              </a:spcBef>
              <a:spcAft>
                <a:spcPts val="0"/>
              </a:spcAft>
              <a:buClr>
                <a:srgbClr val="000000"/>
              </a:buClr>
              <a:buSzPts val="1200"/>
              <a:buFont typeface="Calibri"/>
              <a:buChar char="•"/>
            </a:pPr>
            <a:r>
              <a:rPr lang="en-US" dirty="0">
                <a:solidFill>
                  <a:srgbClr val="000000"/>
                </a:solidFill>
              </a:rPr>
              <a:t>Understanding financial stability and cons of excessive spending.</a:t>
            </a:r>
            <a:endParaRPr dirty="0"/>
          </a:p>
          <a:p>
            <a:pPr marL="763141" lvl="1" indent="-233362" algn="l" rtl="0">
              <a:lnSpc>
                <a:spcPct val="100000"/>
              </a:lnSpc>
              <a:spcBef>
                <a:spcPts val="0"/>
              </a:spcBef>
              <a:spcAft>
                <a:spcPts val="0"/>
              </a:spcAft>
              <a:buClr>
                <a:srgbClr val="000000"/>
              </a:buClr>
              <a:buSzPts val="1200"/>
              <a:buFont typeface="Calibri"/>
              <a:buChar char="•"/>
            </a:pPr>
            <a:r>
              <a:rPr lang="en-US" dirty="0">
                <a:solidFill>
                  <a:srgbClr val="000000"/>
                </a:solidFill>
              </a:rPr>
              <a:t>Allocating expenses to big investments.</a:t>
            </a:r>
            <a:endParaRPr dirty="0"/>
          </a:p>
          <a:p>
            <a:pPr marL="763141" lvl="1" indent="-233362" algn="l" rtl="0">
              <a:lnSpc>
                <a:spcPct val="100000"/>
              </a:lnSpc>
              <a:spcBef>
                <a:spcPts val="0"/>
              </a:spcBef>
              <a:spcAft>
                <a:spcPts val="0"/>
              </a:spcAft>
              <a:buClr>
                <a:srgbClr val="000000"/>
              </a:buClr>
              <a:buSzPts val="1200"/>
              <a:buFont typeface="Calibri"/>
              <a:buChar char="•"/>
            </a:pPr>
            <a:r>
              <a:rPr lang="en-US" dirty="0">
                <a:solidFill>
                  <a:srgbClr val="000000"/>
                </a:solidFill>
              </a:rPr>
              <a:t>Budgeting for families.</a:t>
            </a:r>
            <a:endParaRPr dirty="0"/>
          </a:p>
          <a:p>
            <a:pPr marL="0" lvl="0" indent="0" algn="l" rtl="0">
              <a:lnSpc>
                <a:spcPct val="100000"/>
              </a:lnSpc>
              <a:spcBef>
                <a:spcPts val="0"/>
              </a:spcBef>
              <a:spcAft>
                <a:spcPts val="0"/>
              </a:spcAft>
              <a:buNone/>
            </a:pPr>
            <a:endParaRPr lang="en-US" dirty="0"/>
          </a:p>
          <a:p>
            <a:pPr marL="0" lvl="0" indent="0" algn="l" rtl="0">
              <a:lnSpc>
                <a:spcPct val="100000"/>
              </a:lnSpc>
              <a:spcBef>
                <a:spcPts val="0"/>
              </a:spcBef>
              <a:spcAft>
                <a:spcPts val="0"/>
              </a:spcAft>
              <a:buNone/>
            </a:pPr>
            <a:r>
              <a:rPr lang="en-US" dirty="0"/>
              <a:t>In the modules the following topics will be discussed: </a:t>
            </a:r>
          </a:p>
          <a:p>
            <a:pPr marL="712470" lvl="1" indent="-222884" algn="l" rtl="0">
              <a:lnSpc>
                <a:spcPct val="100000"/>
              </a:lnSpc>
              <a:spcBef>
                <a:spcPts val="0"/>
              </a:spcBef>
              <a:spcAft>
                <a:spcPts val="0"/>
              </a:spcAft>
              <a:buClr>
                <a:srgbClr val="000000"/>
              </a:buClr>
              <a:buSzPts val="1200"/>
              <a:buFont typeface="Calibri"/>
              <a:buChar char="•"/>
            </a:pPr>
            <a:r>
              <a:rPr lang="en-US" dirty="0">
                <a:solidFill>
                  <a:srgbClr val="000000"/>
                </a:solidFill>
              </a:rPr>
              <a:t>Budgeting basics</a:t>
            </a:r>
            <a:endParaRPr lang="en-US" dirty="0"/>
          </a:p>
          <a:p>
            <a:pPr marL="712470" lvl="1" indent="-222884" algn="l" rtl="0">
              <a:lnSpc>
                <a:spcPct val="100000"/>
              </a:lnSpc>
              <a:spcBef>
                <a:spcPts val="0"/>
              </a:spcBef>
              <a:spcAft>
                <a:spcPts val="0"/>
              </a:spcAft>
              <a:buClr>
                <a:srgbClr val="000000"/>
              </a:buClr>
              <a:buSzPts val="1200"/>
              <a:buFont typeface="Calibri"/>
              <a:buChar char="•"/>
            </a:pPr>
            <a:r>
              <a:rPr lang="en-US" dirty="0">
                <a:solidFill>
                  <a:srgbClr val="000000"/>
                </a:solidFill>
              </a:rPr>
              <a:t>Setting financial goals</a:t>
            </a:r>
            <a:endParaRPr lang="en-US" dirty="0"/>
          </a:p>
          <a:p>
            <a:pPr marL="712470" lvl="1" indent="-222884" algn="l" rtl="0">
              <a:lnSpc>
                <a:spcPct val="100000"/>
              </a:lnSpc>
              <a:spcBef>
                <a:spcPts val="0"/>
              </a:spcBef>
              <a:spcAft>
                <a:spcPts val="0"/>
              </a:spcAft>
              <a:buClr>
                <a:srgbClr val="000000"/>
              </a:buClr>
              <a:buSzPts val="1200"/>
              <a:buFont typeface="Calibri"/>
              <a:buChar char="•"/>
            </a:pPr>
            <a:r>
              <a:rPr lang="en-US" dirty="0">
                <a:solidFill>
                  <a:srgbClr val="000000"/>
                </a:solidFill>
              </a:rPr>
              <a:t>Tracking and allocating expenses</a:t>
            </a:r>
            <a:endParaRPr lang="en-US" dirty="0"/>
          </a:p>
          <a:p>
            <a:pPr marL="712470" lvl="1" indent="-222884" algn="l" rtl="0">
              <a:lnSpc>
                <a:spcPct val="100000"/>
              </a:lnSpc>
              <a:spcBef>
                <a:spcPts val="0"/>
              </a:spcBef>
              <a:spcAft>
                <a:spcPts val="0"/>
              </a:spcAft>
              <a:buClr>
                <a:srgbClr val="000000"/>
              </a:buClr>
              <a:buSzPts val="1200"/>
              <a:buFont typeface="Calibri"/>
              <a:buChar char="•"/>
            </a:pPr>
            <a:r>
              <a:rPr lang="en-US" dirty="0">
                <a:solidFill>
                  <a:srgbClr val="000000"/>
                </a:solidFill>
              </a:rPr>
              <a:t>How to budget using technology?</a:t>
            </a:r>
            <a:endParaRPr lang="en-US" dirty="0"/>
          </a:p>
          <a:p>
            <a:pPr marL="712470" lvl="1" indent="-222884" algn="l" rtl="0">
              <a:lnSpc>
                <a:spcPct val="100000"/>
              </a:lnSpc>
              <a:spcBef>
                <a:spcPts val="0"/>
              </a:spcBef>
              <a:spcAft>
                <a:spcPts val="0"/>
              </a:spcAft>
              <a:buClr>
                <a:srgbClr val="000000"/>
              </a:buClr>
              <a:buSzPts val="1200"/>
              <a:buFont typeface="Calibri"/>
              <a:buChar char="•"/>
            </a:pPr>
            <a:r>
              <a:rPr lang="en-US" dirty="0">
                <a:solidFill>
                  <a:srgbClr val="000000"/>
                </a:solidFill>
              </a:rPr>
              <a:t>Budget for a special occasion </a:t>
            </a:r>
            <a:endParaRPr lang="en-US" dirty="0"/>
          </a:p>
          <a:p>
            <a:pPr marL="712470" lvl="1" indent="-222884" algn="l" rtl="0">
              <a:lnSpc>
                <a:spcPct val="100000"/>
              </a:lnSpc>
              <a:spcBef>
                <a:spcPts val="0"/>
              </a:spcBef>
              <a:spcAft>
                <a:spcPts val="0"/>
              </a:spcAft>
              <a:buClr>
                <a:srgbClr val="000000"/>
              </a:buClr>
              <a:buSzPts val="1200"/>
              <a:buFont typeface="Calibri"/>
              <a:buChar char="•"/>
            </a:pPr>
            <a:r>
              <a:rPr lang="en-US" dirty="0">
                <a:solidFill>
                  <a:srgbClr val="000000"/>
                </a:solidFill>
              </a:rPr>
              <a:t>Budgeting for families</a:t>
            </a:r>
            <a:endParaRPr lang="en-US" dirty="0"/>
          </a:p>
          <a:p>
            <a:pPr marL="0" lvl="0" indent="0" algn="l" rtl="0">
              <a:spcBef>
                <a:spcPts val="0"/>
              </a:spcBef>
              <a:spcAft>
                <a:spcPts val="0"/>
              </a:spcAft>
              <a:buNone/>
            </a:pPr>
            <a:endParaRPr dirty="0"/>
          </a:p>
        </p:txBody>
      </p:sp>
      <p:sp>
        <p:nvSpPr>
          <p:cNvPr id="113" name="Google Shape;11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None/>
            </a:pPr>
            <a:r>
              <a:rPr lang="en-US" dirty="0">
                <a:solidFill>
                  <a:srgbClr val="000000"/>
                </a:solidFill>
              </a:rPr>
              <a:t>Budgeting means allocation of your income to different aspects of your life.</a:t>
            </a:r>
            <a:endParaRPr dirty="0"/>
          </a:p>
          <a:p>
            <a:pPr marL="0" lvl="0" indent="0" algn="just" rtl="0">
              <a:lnSpc>
                <a:spcPct val="100000"/>
              </a:lnSpc>
              <a:spcBef>
                <a:spcPts val="0"/>
              </a:spcBef>
              <a:spcAft>
                <a:spcPts val="0"/>
              </a:spcAft>
              <a:buNone/>
            </a:pPr>
            <a:endParaRPr dirty="0">
              <a:solidFill>
                <a:srgbClr val="000000"/>
              </a:solidFill>
            </a:endParaRPr>
          </a:p>
          <a:p>
            <a:pPr marL="0" lvl="0" indent="0" algn="just" rtl="0">
              <a:lnSpc>
                <a:spcPct val="100000"/>
              </a:lnSpc>
              <a:spcBef>
                <a:spcPts val="0"/>
              </a:spcBef>
              <a:spcAft>
                <a:spcPts val="0"/>
              </a:spcAft>
              <a:buNone/>
            </a:pPr>
            <a:r>
              <a:rPr lang="en-US" i="0" dirty="0">
                <a:solidFill>
                  <a:schemeClr val="dk1"/>
                </a:solidFill>
              </a:rPr>
              <a:t>In technical terms, the money that ‘comes in’ is referred to by terms such as income, revenue, receipts, etc., and the money that ‘goes out’ is referred to as expenses, expenditure, spending, etc. </a:t>
            </a:r>
            <a:r>
              <a:rPr lang="en-US" dirty="0">
                <a:solidFill>
                  <a:srgbClr val="000000"/>
                </a:solidFill>
              </a:rPr>
              <a:t> </a:t>
            </a:r>
            <a:endParaRPr dirty="0"/>
          </a:p>
          <a:p>
            <a:pPr marL="0" lvl="0" indent="0" algn="just" rtl="0">
              <a:lnSpc>
                <a:spcPct val="100000"/>
              </a:lnSpc>
              <a:spcBef>
                <a:spcPts val="0"/>
              </a:spcBef>
              <a:spcAft>
                <a:spcPts val="0"/>
              </a:spcAft>
              <a:buNone/>
            </a:pPr>
            <a:endParaRPr dirty="0">
              <a:solidFill>
                <a:srgbClr val="000000"/>
              </a:solidFill>
            </a:endParaRPr>
          </a:p>
          <a:p>
            <a:pPr marL="0" lvl="0" indent="0" algn="l" rtl="0">
              <a:lnSpc>
                <a:spcPct val="100000"/>
              </a:lnSpc>
              <a:spcBef>
                <a:spcPts val="0"/>
              </a:spcBef>
              <a:spcAft>
                <a:spcPts val="0"/>
              </a:spcAft>
              <a:buNone/>
            </a:pPr>
            <a:r>
              <a:rPr lang="en-US" dirty="0">
                <a:solidFill>
                  <a:srgbClr val="000000"/>
                </a:solidFill>
              </a:rPr>
              <a:t>Budget should have: </a:t>
            </a:r>
            <a:endParaRPr dirty="0"/>
          </a:p>
          <a:p>
            <a:pPr marL="712470" lvl="1" indent="-356235" algn="l" rtl="0">
              <a:lnSpc>
                <a:spcPct val="100000"/>
              </a:lnSpc>
              <a:spcBef>
                <a:spcPts val="0"/>
              </a:spcBef>
              <a:spcAft>
                <a:spcPts val="0"/>
              </a:spcAft>
              <a:buClr>
                <a:schemeClr val="dk1"/>
              </a:buClr>
              <a:buSzPts val="1200"/>
              <a:buFont typeface="Calibri"/>
              <a:buChar char="•"/>
            </a:pPr>
            <a:r>
              <a:rPr lang="en-US" i="0" dirty="0">
                <a:solidFill>
                  <a:schemeClr val="dk1"/>
                </a:solidFill>
              </a:rPr>
              <a:t>A clearly defined purpose, whether it's for managing family finances, saving for a vacation, planning for retirement, or any other financial goal. Defining the purpose of the budget provides clarity and direction, guiding financial decisions and priorities.</a:t>
            </a:r>
            <a:endParaRPr dirty="0">
              <a:solidFill>
                <a:srgbClr val="000000"/>
              </a:solidFill>
            </a:endParaRPr>
          </a:p>
          <a:p>
            <a:pPr marL="712470" lvl="1" indent="-356235" algn="l" rtl="0">
              <a:lnSpc>
                <a:spcPct val="100000"/>
              </a:lnSpc>
              <a:spcBef>
                <a:spcPts val="0"/>
              </a:spcBef>
              <a:spcAft>
                <a:spcPts val="0"/>
              </a:spcAft>
              <a:buClr>
                <a:schemeClr val="dk1"/>
              </a:buClr>
              <a:buSzPts val="1200"/>
              <a:buFont typeface="Calibri"/>
              <a:buChar char="•"/>
            </a:pPr>
            <a:r>
              <a:rPr lang="en-US" i="0" dirty="0">
                <a:solidFill>
                  <a:schemeClr val="dk1"/>
                </a:solidFill>
              </a:rPr>
              <a:t>Whether it's on a yearly, monthly, weekly, or even daily basis, setting a specific time frame helps individuals track their financial progress and make timely adjustments as needed. Different time frames may be appropriate depending on the nature of the financial goal and the frequency of income and expenses.</a:t>
            </a:r>
            <a:endParaRPr dirty="0"/>
          </a:p>
          <a:p>
            <a:pPr marL="712470" lvl="1" indent="-356235" algn="l" rtl="0">
              <a:lnSpc>
                <a:spcPct val="100000"/>
              </a:lnSpc>
              <a:spcBef>
                <a:spcPts val="0"/>
              </a:spcBef>
              <a:spcAft>
                <a:spcPts val="0"/>
              </a:spcAft>
              <a:buClr>
                <a:schemeClr val="dk1"/>
              </a:buClr>
              <a:buSzPts val="1200"/>
              <a:buFont typeface="Calibri"/>
              <a:buChar char="•"/>
            </a:pPr>
            <a:r>
              <a:rPr lang="en-US" i="0" dirty="0">
                <a:solidFill>
                  <a:schemeClr val="dk1"/>
                </a:solidFill>
              </a:rPr>
              <a:t>Tracking income sources and amounts provides insight into available funds, while monitoring expenses helps ensure spending stays within budgetary limits. This tracking mechanism allows individuals to identify areas of overspending, make informed financial decisions, and ultimately achieve their financial goals.</a:t>
            </a:r>
            <a:endParaRPr dirty="0"/>
          </a:p>
        </p:txBody>
      </p:sp>
      <p:sp>
        <p:nvSpPr>
          <p:cNvPr id="142" name="Google Shape;14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None/>
            </a:pPr>
            <a:r>
              <a:rPr lang="en-US" sz="1200" dirty="0">
                <a:solidFill>
                  <a:srgbClr val="000000"/>
                </a:solidFill>
              </a:rPr>
              <a:t>What is a financial goal?</a:t>
            </a:r>
          </a:p>
          <a:p>
            <a:pPr marL="0" lvl="0" indent="0" algn="just" rtl="0">
              <a:lnSpc>
                <a:spcPct val="100000"/>
              </a:lnSpc>
              <a:spcBef>
                <a:spcPts val="0"/>
              </a:spcBef>
              <a:spcAft>
                <a:spcPts val="0"/>
              </a:spcAft>
              <a:buNone/>
            </a:pPr>
            <a:endParaRPr lang="en-US" sz="1200" i="0" dirty="0">
              <a:solidFill>
                <a:srgbClr val="000000"/>
              </a:solidFill>
            </a:endParaRPr>
          </a:p>
          <a:p>
            <a:pPr marL="0" lvl="0" indent="0" algn="just" rtl="0">
              <a:lnSpc>
                <a:spcPct val="100000"/>
              </a:lnSpc>
              <a:spcBef>
                <a:spcPts val="0"/>
              </a:spcBef>
              <a:spcAft>
                <a:spcPts val="0"/>
              </a:spcAft>
              <a:buNone/>
            </a:pPr>
            <a:r>
              <a:rPr lang="en-US" sz="1200" i="0" dirty="0">
                <a:solidFill>
                  <a:schemeClr val="dk1"/>
                </a:solidFill>
              </a:rPr>
              <a:t>A financial goal is a </a:t>
            </a:r>
            <a:r>
              <a:rPr lang="en-US" sz="1200" b="1" i="0" dirty="0">
                <a:solidFill>
                  <a:schemeClr val="dk1"/>
                </a:solidFill>
              </a:rPr>
              <a:t>specific, measurable objective </a:t>
            </a:r>
            <a:r>
              <a:rPr lang="en-US" sz="1200" i="0" dirty="0">
                <a:solidFill>
                  <a:schemeClr val="dk1"/>
                </a:solidFill>
              </a:rPr>
              <a:t>that individuals set to achieve within a defined period. Financial goals can vary widely depending on personal priorities. Examples of financial goals include saving for retirement, purchasing a home, paying off debt, building an emergency fund, funding education, or taking a dream vacation. </a:t>
            </a:r>
            <a:r>
              <a:rPr lang="en-US" sz="1200" b="1" i="0" u="sng" dirty="0">
                <a:solidFill>
                  <a:schemeClr val="dk1"/>
                </a:solidFill>
              </a:rPr>
              <a:t>Setting clear financial goals helps provide direction, motivation, and focus in managing finances effectively.</a:t>
            </a:r>
            <a:endParaRPr dirty="0"/>
          </a:p>
          <a:p>
            <a:pPr marL="0" lvl="0" indent="0" algn="l" rtl="0">
              <a:lnSpc>
                <a:spcPct val="100000"/>
              </a:lnSpc>
              <a:spcBef>
                <a:spcPts val="0"/>
              </a:spcBef>
              <a:spcAft>
                <a:spcPts val="0"/>
              </a:spcAft>
              <a:buNone/>
            </a:pPr>
            <a:endParaRPr lang="en-US" sz="1200" dirty="0">
              <a:solidFill>
                <a:srgbClr val="000000"/>
              </a:solidFill>
            </a:endParaRPr>
          </a:p>
          <a:p>
            <a:pPr marL="0" lvl="0" indent="0" algn="l" rtl="0">
              <a:lnSpc>
                <a:spcPct val="100000"/>
              </a:lnSpc>
              <a:spcBef>
                <a:spcPts val="0"/>
              </a:spcBef>
              <a:spcAft>
                <a:spcPts val="0"/>
              </a:spcAft>
              <a:buNone/>
            </a:pPr>
            <a:r>
              <a:rPr lang="en-US" sz="1200" dirty="0">
                <a:solidFill>
                  <a:srgbClr val="000000"/>
                </a:solidFill>
              </a:rPr>
              <a:t>What is debt?</a:t>
            </a:r>
          </a:p>
          <a:p>
            <a:pPr marL="0" lvl="0" indent="0" algn="l" rtl="0">
              <a:lnSpc>
                <a:spcPct val="100000"/>
              </a:lnSpc>
              <a:spcBef>
                <a:spcPts val="0"/>
              </a:spcBef>
              <a:spcAft>
                <a:spcPts val="0"/>
              </a:spcAft>
              <a:buNone/>
            </a:pPr>
            <a:endParaRPr lang="en-US" sz="1200" i="0" dirty="0">
              <a:solidFill>
                <a:srgbClr val="000000"/>
              </a:solidFill>
            </a:endParaRPr>
          </a:p>
          <a:p>
            <a:pPr marL="0" lvl="0" indent="0" algn="l" rtl="0">
              <a:lnSpc>
                <a:spcPct val="100000"/>
              </a:lnSpc>
              <a:spcBef>
                <a:spcPts val="0"/>
              </a:spcBef>
              <a:spcAft>
                <a:spcPts val="0"/>
              </a:spcAft>
              <a:buNone/>
            </a:pPr>
            <a:r>
              <a:rPr lang="en-US" sz="1200" i="0" dirty="0">
                <a:solidFill>
                  <a:schemeClr val="dk1"/>
                </a:solidFill>
              </a:rPr>
              <a:t>Debt can take </a:t>
            </a:r>
            <a:r>
              <a:rPr lang="en-US" sz="1200" b="1" i="0" dirty="0">
                <a:solidFill>
                  <a:schemeClr val="dk1"/>
                </a:solidFill>
              </a:rPr>
              <a:t>various forms, including mortgages, car loans, student loans, credit card balances, personal loans, and business loans. </a:t>
            </a:r>
            <a:r>
              <a:rPr lang="en-US" sz="1200" i="0" dirty="0">
                <a:solidFill>
                  <a:schemeClr val="dk1"/>
                </a:solidFill>
              </a:rPr>
              <a:t>While debt can be a useful tool for financing large purchases or investments, excessive or mismanaged debt </a:t>
            </a:r>
            <a:r>
              <a:rPr lang="en-US" sz="1200" i="0" u="sng" dirty="0">
                <a:solidFill>
                  <a:schemeClr val="dk1"/>
                </a:solidFill>
              </a:rPr>
              <a:t>can lead to financial strain, high-interest costs, and potential financial instability. </a:t>
            </a:r>
            <a:r>
              <a:rPr lang="en-US" sz="1200" i="0" dirty="0">
                <a:solidFill>
                  <a:schemeClr val="dk1"/>
                </a:solidFill>
              </a:rPr>
              <a:t>Therefore, it's essential to manage debt responsibly and strive to maintain a healthy balance between borrowing and repayment to achieve long-term financial well-being.</a:t>
            </a:r>
            <a:endParaRPr dirty="0"/>
          </a:p>
          <a:p>
            <a:pPr marL="0" lvl="0" indent="0" algn="l" rtl="0">
              <a:spcBef>
                <a:spcPts val="0"/>
              </a:spcBef>
              <a:spcAft>
                <a:spcPts val="0"/>
              </a:spcAft>
              <a:buNone/>
            </a:pPr>
            <a:br>
              <a:rPr lang="en-US" sz="1200" b="0" i="0" dirty="0">
                <a:solidFill>
                  <a:schemeClr val="dk1"/>
                </a:solidFill>
                <a:latin typeface="Calibri"/>
                <a:ea typeface="Calibri"/>
                <a:cs typeface="Calibri"/>
                <a:sym typeface="Calibri"/>
              </a:rPr>
            </a:b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157" name="Google Shape;15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a:t>Why we should budget? </a:t>
            </a:r>
            <a:endParaRPr/>
          </a:p>
          <a:p>
            <a:pPr marL="0" lvl="0" indent="0" algn="l" rtl="0">
              <a:lnSpc>
                <a:spcPct val="100000"/>
              </a:lnSpc>
              <a:spcBef>
                <a:spcPts val="0"/>
              </a:spcBef>
              <a:spcAft>
                <a:spcPts val="0"/>
              </a:spcAft>
              <a:buNone/>
            </a:pPr>
            <a:endParaRPr/>
          </a:p>
          <a:p>
            <a:pPr marL="712470" lvl="1" indent="-222884" algn="l" rtl="0">
              <a:lnSpc>
                <a:spcPct val="100000"/>
              </a:lnSpc>
              <a:spcBef>
                <a:spcPts val="0"/>
              </a:spcBef>
              <a:spcAft>
                <a:spcPts val="0"/>
              </a:spcAft>
              <a:buClr>
                <a:srgbClr val="000000"/>
              </a:buClr>
              <a:buSzPts val="1200"/>
              <a:buFont typeface="Arial"/>
              <a:buChar char="•"/>
            </a:pPr>
            <a:r>
              <a:rPr lang="en-US" b="1" u="sng">
                <a:solidFill>
                  <a:srgbClr val="000000"/>
                </a:solidFill>
              </a:rPr>
              <a:t>Helps track income and expenses, fix bad spending habits</a:t>
            </a:r>
            <a:r>
              <a:rPr lang="en-US" b="1">
                <a:solidFill>
                  <a:srgbClr val="000000"/>
                </a:solidFill>
              </a:rPr>
              <a:t> - </a:t>
            </a:r>
            <a:r>
              <a:rPr lang="en-US" i="0">
                <a:solidFill>
                  <a:schemeClr val="dk1"/>
                </a:solidFill>
              </a:rPr>
              <a:t>By maintaining a comprehensive record of income and expenses, learners can assess their financial stability, identify areas of overspending, and make informed decisions to optimize their finances.</a:t>
            </a:r>
            <a:r>
              <a:rPr lang="en-US">
                <a:solidFill>
                  <a:srgbClr val="000000"/>
                </a:solidFill>
              </a:rPr>
              <a:t> </a:t>
            </a:r>
            <a:r>
              <a:rPr lang="en-US" i="0">
                <a:solidFill>
                  <a:schemeClr val="dk1"/>
                </a:solidFill>
              </a:rPr>
              <a:t>Having a budget, sets spending limits and encourages people to evaluate their spending patterns, identify unnecessary or impulsive purchases, and make conscious choices about money. By adhering to a budget, individuals can curb overspending, reduce debt, build savings, and achieve greater financial stability and success.</a:t>
            </a:r>
            <a:endParaRPr/>
          </a:p>
          <a:p>
            <a:pPr marL="0" lvl="1" indent="0" algn="l" rtl="0">
              <a:lnSpc>
                <a:spcPct val="100000"/>
              </a:lnSpc>
              <a:spcBef>
                <a:spcPts val="0"/>
              </a:spcBef>
              <a:spcAft>
                <a:spcPts val="0"/>
              </a:spcAft>
              <a:buClr>
                <a:schemeClr val="dk1"/>
              </a:buClr>
              <a:buSzPts val="3300"/>
              <a:buFont typeface="Arial"/>
              <a:buNone/>
            </a:pPr>
            <a:endParaRPr>
              <a:solidFill>
                <a:srgbClr val="000000"/>
              </a:solidFill>
            </a:endParaRPr>
          </a:p>
          <a:p>
            <a:pPr marL="712470" lvl="1" indent="-222884" algn="l" rtl="0">
              <a:lnSpc>
                <a:spcPct val="100000"/>
              </a:lnSpc>
              <a:spcBef>
                <a:spcPts val="0"/>
              </a:spcBef>
              <a:spcAft>
                <a:spcPts val="0"/>
              </a:spcAft>
              <a:buClr>
                <a:srgbClr val="000000"/>
              </a:buClr>
              <a:buSzPts val="1200"/>
              <a:buFont typeface="Arial"/>
              <a:buChar char="•"/>
            </a:pPr>
            <a:r>
              <a:rPr lang="en-US" b="1" u="sng">
                <a:solidFill>
                  <a:srgbClr val="000000"/>
                </a:solidFill>
              </a:rPr>
              <a:t>Allows for better financial decision making</a:t>
            </a:r>
            <a:r>
              <a:rPr lang="en-US" b="1" u="none">
                <a:solidFill>
                  <a:srgbClr val="000000"/>
                </a:solidFill>
              </a:rPr>
              <a:t> </a:t>
            </a:r>
            <a:r>
              <a:rPr lang="en-US" b="1" i="0" u="none">
                <a:solidFill>
                  <a:srgbClr val="000000"/>
                </a:solidFill>
              </a:rPr>
              <a:t>- </a:t>
            </a:r>
            <a:r>
              <a:rPr lang="en-US" i="0">
                <a:solidFill>
                  <a:schemeClr val="dk1"/>
                </a:solidFill>
              </a:rPr>
              <a:t>By aligning spending with priorities and goals, learners can make informed decisions about saving, investing, debt management, and discretionary spending. Through regular monitoring and adjustment of their budget, individuals can adapt to changing circumstances, seize opportunities, and navigate financial challenges with confidence.</a:t>
            </a:r>
            <a:endParaRPr/>
          </a:p>
          <a:p>
            <a:pPr marL="0" lvl="1" indent="0" algn="l" rtl="0">
              <a:lnSpc>
                <a:spcPct val="100000"/>
              </a:lnSpc>
              <a:spcBef>
                <a:spcPts val="0"/>
              </a:spcBef>
              <a:spcAft>
                <a:spcPts val="0"/>
              </a:spcAft>
              <a:buClr>
                <a:schemeClr val="dk1"/>
              </a:buClr>
              <a:buSzPts val="3300"/>
              <a:buFont typeface="Arial"/>
              <a:buNone/>
            </a:pPr>
            <a:endParaRPr>
              <a:solidFill>
                <a:srgbClr val="000000"/>
              </a:solidFill>
            </a:endParaRPr>
          </a:p>
          <a:p>
            <a:pPr marL="712470" lvl="1" indent="-222884" algn="l" rtl="0">
              <a:lnSpc>
                <a:spcPct val="100000"/>
              </a:lnSpc>
              <a:spcBef>
                <a:spcPts val="0"/>
              </a:spcBef>
              <a:spcAft>
                <a:spcPts val="0"/>
              </a:spcAft>
              <a:buClr>
                <a:srgbClr val="000000"/>
              </a:buClr>
              <a:buSzPts val="1200"/>
              <a:buFont typeface="Arial"/>
              <a:buChar char="•"/>
            </a:pPr>
            <a:r>
              <a:rPr lang="en-US" b="1" u="sng">
                <a:solidFill>
                  <a:srgbClr val="000000"/>
                </a:solidFill>
              </a:rPr>
              <a:t>Enables setting and achieving financial goals/ targets </a:t>
            </a:r>
            <a:r>
              <a:rPr lang="en-US" b="1">
                <a:solidFill>
                  <a:srgbClr val="000000"/>
                </a:solidFill>
              </a:rPr>
              <a:t>- </a:t>
            </a:r>
            <a:r>
              <a:rPr lang="en-US" i="0">
                <a:solidFill>
                  <a:schemeClr val="dk1"/>
                </a:solidFill>
              </a:rPr>
              <a:t>Identifying specific goals, breaking them down into manageable steps, and allocating resources accordingly helps to achieve set targets. By monitoring progress and making adjustments as needed, learners can stay on track towards achieving their financial goals over time. Budgeting enables individuals to take control of their finances, prioritize what matters most to them, and work towards the set targets.</a:t>
            </a:r>
            <a:endParaRPr/>
          </a:p>
        </p:txBody>
      </p:sp>
      <p:sp>
        <p:nvSpPr>
          <p:cNvPr id="172" name="Google Shape;17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In the realm of personal finance, there exists a diverse array of expenses that individuals navigate on a daily basis. These expenses, ranging from the essential to the discretionary, form the cornerstone of financial management and play a pivotal role in shaping one's financial health.</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Fixed expenses are regular payments that individuals need to make consistently. They remain constant or nearly constant from month to month. Examples include rent or mortgage payments, loan repayments, insurance premiums, and subscription services.</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Variable expenses are costs that fluctuate, meaning you don't spend the same amount every time. These expenses can vary based on factors such as usage or consumption. Examples include transportation costs (like gas or public transit fares), groceries, utilities (which may vary with usage), and clothing purchases.</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Intermittent expenses are rare but significant costs that occur irregularly. These expenses typically don't happen every month but can have a substantial impact on one's finances when they do occur. Examples include tuition fees, major repairs or renovations, medical expenses not covered by insurance, and taxes.</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Discretionary expenses are optional spending that isn't necessary for survival or maintaining a basic standard of living. Individuals have more control over these expenses and can choose whether or not to incur them. Examples include dining out, entertainment (such as movies, concerts, or vacations), gifts for others, hobbies, and charitable donations.</a:t>
            </a:r>
            <a:endParaRPr lang="de-AT" sz="18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dirty="0"/>
          </a:p>
        </p:txBody>
      </p:sp>
      <p:sp>
        <p:nvSpPr>
          <p:cNvPr id="209" name="Google Shape;20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lnSpc>
                <a:spcPct val="107000"/>
              </a:lnSpc>
              <a:spcAft>
                <a:spcPts val="800"/>
              </a:spcAft>
            </a:pPr>
            <a:r>
              <a:rPr lang="en-GB" sz="1800" i="0" u="sng" dirty="0">
                <a:effectLst/>
                <a:latin typeface="Century Gothic" panose="020B0502020202020204" pitchFamily="34" charset="0"/>
                <a:ea typeface="Century Gothic" panose="020B0502020202020204" pitchFamily="34" charset="0"/>
                <a:cs typeface="Century Gothic" panose="020B0502020202020204" pitchFamily="34" charset="0"/>
              </a:rPr>
              <a:t>The primary objective of this activity is</a:t>
            </a:r>
            <a:r>
              <a:rPr lang="en-GB" sz="1800" i="0" dirty="0">
                <a:effectLst/>
                <a:latin typeface="Century Gothic" panose="020B0502020202020204" pitchFamily="34" charset="0"/>
                <a:ea typeface="Century Gothic" panose="020B0502020202020204" pitchFamily="34" charset="0"/>
                <a:cs typeface="Century Gothic" panose="020B0502020202020204" pitchFamily="34" charset="0"/>
              </a:rPr>
              <a:t>: engaging in discussions about spending consciousness to promote awareness, responsible habits, and empowerment in managing personal finances.</a:t>
            </a:r>
            <a:endParaRPr lang="de-AT" sz="1800" i="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800" i="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i="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800" i="0" dirty="0">
                <a:effectLst/>
                <a:latin typeface="Century Gothic" panose="020B0502020202020204" pitchFamily="34" charset="0"/>
                <a:ea typeface="Century Gothic" panose="020B0502020202020204" pitchFamily="34" charset="0"/>
                <a:cs typeface="Century Gothic" panose="020B0502020202020204" pitchFamily="34" charset="0"/>
              </a:rPr>
              <a:t>Have a discussion with the learners about making decisions for significant purchases. </a:t>
            </a:r>
            <a:endParaRPr lang="de-AT" sz="1800" i="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800" i="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i="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800" i="0" dirty="0">
                <a:effectLst/>
                <a:latin typeface="Century Gothic" panose="020B0502020202020204" pitchFamily="34" charset="0"/>
                <a:ea typeface="Century Gothic" panose="020B0502020202020204" pitchFamily="34" charset="0"/>
                <a:cs typeface="Century Gothic" panose="020B0502020202020204" pitchFamily="34" charset="0"/>
              </a:rPr>
              <a:t>Here are some of the questions to facilitate the discussion: </a:t>
            </a:r>
            <a:endParaRPr lang="de-AT" sz="1800" i="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800" i="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i="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800" b="1" i="0" dirty="0">
                <a:effectLst/>
                <a:latin typeface="Century Gothic" panose="020B0502020202020204" pitchFamily="34" charset="0"/>
                <a:ea typeface="Century Gothic" panose="020B0502020202020204" pitchFamily="34" charset="0"/>
                <a:cs typeface="Century Gothic" panose="020B0502020202020204" pitchFamily="34" charset="0"/>
              </a:rPr>
              <a:t>1. What factors typically influence your purchasing decisions? </a:t>
            </a:r>
            <a:endParaRPr lang="de-AT" sz="1800" i="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800" i="0" dirty="0">
                <a:effectLst/>
                <a:latin typeface="Century Gothic" panose="020B0502020202020204" pitchFamily="34" charset="0"/>
                <a:ea typeface="Century Gothic" panose="020B0502020202020204" pitchFamily="34" charset="0"/>
                <a:cs typeface="Century Gothic" panose="020B0502020202020204" pitchFamily="34" charset="0"/>
              </a:rPr>
              <a:t>This question encourages individuals to reflect on their spending habits, triggers, and influences, fostering self-awareness and insight into their financial behaviours.</a:t>
            </a:r>
            <a:endParaRPr lang="de-AT" sz="1800" i="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800" i="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i="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800" b="1" i="0" dirty="0">
                <a:effectLst/>
                <a:latin typeface="Century Gothic" panose="020B0502020202020204" pitchFamily="34" charset="0"/>
                <a:ea typeface="Century Gothic" panose="020B0502020202020204" pitchFamily="34" charset="0"/>
                <a:cs typeface="Century Gothic" panose="020B0502020202020204" pitchFamily="34" charset="0"/>
              </a:rPr>
              <a:t>2. Can you recall a recent purchase that you made impulsively? What triggered that impulse?</a:t>
            </a:r>
            <a:endParaRPr lang="de-AT" sz="1800" i="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800" i="0" dirty="0">
                <a:effectLst/>
                <a:latin typeface="Century Gothic" panose="020B0502020202020204" pitchFamily="34" charset="0"/>
                <a:ea typeface="Century Gothic" panose="020B0502020202020204" pitchFamily="34" charset="0"/>
                <a:cs typeface="Century Gothic" panose="020B0502020202020204" pitchFamily="34" charset="0"/>
              </a:rPr>
              <a:t>This question helps to identify recurring patterns or tendencies in spending behaviour, such as impulse purchases or overspending in certain categories.</a:t>
            </a:r>
            <a:endParaRPr lang="de-AT" sz="1800" i="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800" b="1" i="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i="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800" b="1" i="0" dirty="0">
                <a:effectLst/>
                <a:latin typeface="Century Gothic" panose="020B0502020202020204" pitchFamily="34" charset="0"/>
                <a:ea typeface="Century Gothic" panose="020B0502020202020204" pitchFamily="34" charset="0"/>
                <a:cs typeface="Century Gothic" panose="020B0502020202020204" pitchFamily="34" charset="0"/>
              </a:rPr>
              <a:t>3. Have you ever regretted a purchase due to its long-term impact on your finances?</a:t>
            </a:r>
            <a:endParaRPr lang="de-AT" sz="1800" i="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800" i="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i="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800" b="1" i="0" dirty="0">
                <a:effectLst/>
                <a:latin typeface="Century Gothic" panose="020B0502020202020204" pitchFamily="34" charset="0"/>
                <a:ea typeface="Century Gothic" panose="020B0502020202020204" pitchFamily="34" charset="0"/>
                <a:cs typeface="Century Gothic" panose="020B0502020202020204" pitchFamily="34" charset="0"/>
              </a:rPr>
              <a:t>4. How do you determine whether a purchase is essential or discretionary?</a:t>
            </a:r>
            <a:endParaRPr lang="de-AT" sz="1800" i="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800" i="0" dirty="0">
                <a:effectLst/>
                <a:latin typeface="Century Gothic" panose="020B0502020202020204" pitchFamily="34" charset="0"/>
                <a:ea typeface="Century Gothic" panose="020B0502020202020204" pitchFamily="34" charset="0"/>
                <a:cs typeface="Century Gothic" panose="020B0502020202020204" pitchFamily="34" charset="0"/>
              </a:rPr>
              <a:t>This question encourages consideration of the long-term consequences of spending decisions, helping individuals assess whether purchases contribute to their overall financial well-being.</a:t>
            </a:r>
            <a:endParaRPr lang="de-AT" sz="1800" i="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800" i="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i="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800" b="1" i="0" dirty="0">
                <a:effectLst/>
                <a:latin typeface="Century Gothic" panose="020B0502020202020204" pitchFamily="34" charset="0"/>
                <a:ea typeface="Century Gothic" panose="020B0502020202020204" pitchFamily="34" charset="0"/>
                <a:cs typeface="Century Gothic" panose="020B0502020202020204" pitchFamily="34" charset="0"/>
              </a:rPr>
              <a:t>5. Do you find it challenging to resist societal pressures or advertising when making purchasing decisions?</a:t>
            </a:r>
            <a:endParaRPr lang="de-AT" sz="1800" i="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800" i="0" dirty="0">
                <a:effectLst/>
                <a:latin typeface="Century Gothic" panose="020B0502020202020204" pitchFamily="34" charset="0"/>
                <a:ea typeface="Century Gothic" panose="020B0502020202020204" pitchFamily="34" charset="0"/>
                <a:cs typeface="Century Gothic" panose="020B0502020202020204" pitchFamily="34" charset="0"/>
              </a:rPr>
              <a:t>This question explores the role of external factors, such as societal pressures or advertising, in shaping spending habits, empowering individuals to make more conscious choices.</a:t>
            </a:r>
            <a:endParaRPr lang="de-AT" sz="1800" i="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800" i="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i="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800" b="1" i="0" dirty="0">
                <a:effectLst/>
                <a:latin typeface="Century Gothic" panose="020B0502020202020204" pitchFamily="34" charset="0"/>
                <a:ea typeface="Century Gothic" panose="020B0502020202020204" pitchFamily="34" charset="0"/>
                <a:cs typeface="Century Gothic" panose="020B0502020202020204" pitchFamily="34" charset="0"/>
              </a:rPr>
              <a:t>6. What strategies do you use to ensure that your spending aligns with your financial goals?</a:t>
            </a:r>
            <a:endParaRPr lang="de-AT" sz="1800" i="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800" i="0" dirty="0">
                <a:effectLst/>
                <a:latin typeface="Century Gothic" panose="020B0502020202020204" pitchFamily="34" charset="0"/>
                <a:ea typeface="Century Gothic" panose="020B0502020202020204" pitchFamily="34" charset="0"/>
                <a:cs typeface="Century Gothic" panose="020B0502020202020204" pitchFamily="34" charset="0"/>
              </a:rPr>
              <a:t>This question foster discussion on how spending decisions impact progress towards financial goals, promoting alignment between spending habits and long-term aspirations.</a:t>
            </a:r>
            <a:endParaRPr lang="de-AT" sz="1800" i="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800" i="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i="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800" b="1" i="0" dirty="0">
                <a:effectLst/>
                <a:latin typeface="Century Gothic" panose="020B0502020202020204" pitchFamily="34" charset="0"/>
                <a:ea typeface="Century Gothic" panose="020B0502020202020204" pitchFamily="34" charset="0"/>
                <a:cs typeface="Century Gothic" panose="020B0502020202020204" pitchFamily="34" charset="0"/>
              </a:rPr>
              <a:t>7. Are there any areas of your budget where you tend to overspend? </a:t>
            </a:r>
            <a:endParaRPr lang="de-AT" sz="1800" i="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800" i="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i="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800" b="1" i="0" dirty="0">
                <a:effectLst/>
                <a:latin typeface="Century Gothic" panose="020B0502020202020204" pitchFamily="34" charset="0"/>
                <a:ea typeface="Century Gothic" panose="020B0502020202020204" pitchFamily="34" charset="0"/>
                <a:cs typeface="Century Gothic" panose="020B0502020202020204" pitchFamily="34" charset="0"/>
              </a:rPr>
              <a:t>8. How do you differentiate between needs and wants when considering a purchase?</a:t>
            </a:r>
            <a:endParaRPr lang="de-AT" sz="1800" i="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800" i="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i="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800" b="1" i="0" dirty="0">
                <a:effectLst/>
                <a:latin typeface="Century Gothic" panose="020B0502020202020204" pitchFamily="34" charset="0"/>
                <a:ea typeface="Century Gothic" panose="020B0502020202020204" pitchFamily="34" charset="0"/>
                <a:cs typeface="Century Gothic" panose="020B0502020202020204" pitchFamily="34" charset="0"/>
              </a:rPr>
              <a:t>9. Can you share an example of a purchase that you made recently where you consciously weighed its impact on your long-term financial goals?</a:t>
            </a:r>
            <a:endParaRPr lang="de-AT" sz="1800" i="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800" i="0" dirty="0">
                <a:effectLst/>
                <a:latin typeface="Century Gothic" panose="020B0502020202020204" pitchFamily="34" charset="0"/>
                <a:ea typeface="Century Gothic" panose="020B0502020202020204" pitchFamily="34" charset="0"/>
                <a:cs typeface="Century Gothic" panose="020B0502020202020204" pitchFamily="34" charset="0"/>
              </a:rPr>
              <a:t>These questions encourage individuals to take ownership of their spending behaviour and identify strategies for improving financial habits or addressing areas of concern.</a:t>
            </a:r>
            <a:endParaRPr lang="de-AT" sz="1800" i="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800" i="0" dirty="0">
                <a:effectLst/>
                <a:latin typeface="Century Gothic" panose="020B0502020202020204" pitchFamily="34" charset="0"/>
                <a:ea typeface="Century Gothic" panose="020B0502020202020204" pitchFamily="34" charset="0"/>
                <a:cs typeface="Century Gothic" panose="020B0502020202020204" pitchFamily="34" charset="0"/>
              </a:rPr>
              <a:t>Continue discussion with thinking about making significant purchases. </a:t>
            </a:r>
            <a:endParaRPr lang="de-AT" sz="1800" i="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800" i="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i="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800" i="0" dirty="0">
                <a:effectLst/>
                <a:latin typeface="Century Gothic" panose="020B0502020202020204" pitchFamily="34" charset="0"/>
                <a:ea typeface="Century Gothic" panose="020B0502020202020204" pitchFamily="34" charset="0"/>
                <a:cs typeface="Century Gothic" panose="020B0502020202020204" pitchFamily="34" charset="0"/>
              </a:rPr>
              <a:t>The following questions are essentials before making significant purchases. </a:t>
            </a:r>
            <a:endParaRPr lang="de-AT" sz="1800" i="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800" i="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i="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800" i="0" dirty="0">
                <a:effectLst/>
                <a:latin typeface="Century Gothic" panose="020B0502020202020204" pitchFamily="34" charset="0"/>
                <a:ea typeface="Century Gothic" panose="020B0502020202020204" pitchFamily="34" charset="0"/>
                <a:cs typeface="Century Gothic" panose="020B0502020202020204" pitchFamily="34" charset="0"/>
              </a:rPr>
              <a:t>Learners should have them in mind when purchasing significant stuff. </a:t>
            </a:r>
            <a:endParaRPr lang="de-AT" sz="1800" i="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800" i="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i="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800" i="0" dirty="0">
                <a:effectLst/>
                <a:latin typeface="Century Gothic" panose="020B0502020202020204" pitchFamily="34" charset="0"/>
                <a:ea typeface="Century Gothic" panose="020B0502020202020204" pitchFamily="34" charset="0"/>
                <a:cs typeface="Century Gothic" panose="020B0502020202020204" pitchFamily="34" charset="0"/>
              </a:rPr>
              <a:t>- If you see it, do you get it straight away? If yes, what triggered it (emotions, society, curiosity)? </a:t>
            </a:r>
            <a:endParaRPr lang="de-AT" sz="1800" i="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800" i="0" dirty="0">
                <a:effectLst/>
                <a:latin typeface="Century Gothic" panose="020B0502020202020204" pitchFamily="34" charset="0"/>
                <a:ea typeface="Century Gothic" panose="020B0502020202020204" pitchFamily="34" charset="0"/>
                <a:cs typeface="Century Gothic" panose="020B0502020202020204" pitchFamily="34" charset="0"/>
              </a:rPr>
              <a:t>- Does it fit into your budget? If not, what did you sacrifice? </a:t>
            </a:r>
            <a:endParaRPr lang="de-AT" sz="1800" i="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800" i="0" dirty="0">
                <a:effectLst/>
                <a:latin typeface="Century Gothic" panose="020B0502020202020204" pitchFamily="34" charset="0"/>
                <a:ea typeface="Century Gothic" panose="020B0502020202020204" pitchFamily="34" charset="0"/>
                <a:cs typeface="Century Gothic" panose="020B0502020202020204" pitchFamily="34" charset="0"/>
              </a:rPr>
              <a:t>- Will it have a long-term impact?  </a:t>
            </a:r>
            <a:endParaRPr lang="de-AT" sz="1800" i="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800" i="0" dirty="0">
                <a:effectLst/>
                <a:latin typeface="Century Gothic" panose="020B0502020202020204" pitchFamily="34" charset="0"/>
                <a:ea typeface="Century Gothic" panose="020B0502020202020204" pitchFamily="34" charset="0"/>
                <a:cs typeface="Century Gothic" panose="020B0502020202020204" pitchFamily="34" charset="0"/>
              </a:rPr>
              <a:t>- Could you have used the money on something else that is essential?</a:t>
            </a:r>
            <a:endParaRPr lang="de-AT" sz="1800" i="0" dirty="0">
              <a:effectLst/>
              <a:latin typeface="Calibri" panose="020F0502020204030204" pitchFamily="34" charset="0"/>
              <a:ea typeface="Calibri" panose="020F0502020204030204" pitchFamily="34" charset="0"/>
            </a:endParaRPr>
          </a:p>
          <a:p>
            <a:r>
              <a:rPr lang="en-GB" sz="1800" i="0" dirty="0">
                <a:effectLst/>
                <a:latin typeface="Century Gothic" panose="020B0502020202020204" pitchFamily="34" charset="0"/>
                <a:ea typeface="Century Gothic" panose="020B0502020202020204" pitchFamily="34" charset="0"/>
                <a:cs typeface="Century Gothic" panose="020B0502020202020204" pitchFamily="34" charset="0"/>
              </a:rPr>
              <a:t>- Do you have set financial goals already? Does the purchase interfere with them? </a:t>
            </a:r>
            <a:endParaRPr i="0" dirty="0"/>
          </a:p>
        </p:txBody>
      </p:sp>
      <p:sp>
        <p:nvSpPr>
          <p:cNvPr id="280" name="Google Shape;28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Embarking on the journey of budgeting can be daunting, but it's a crucial step towards financial empowerment. By following the six simple steps, everyone can gain control over own finances and work towards achieving financial goals.</a:t>
            </a:r>
            <a:endParaRPr lang="de-AT" sz="1800" dirty="0">
              <a:effectLst/>
              <a:latin typeface="Calibri" panose="020F0502020204030204" pitchFamily="34" charset="0"/>
              <a:ea typeface="Calibri" panose="020F0502020204030204" pitchFamily="34" charset="0"/>
            </a:endParaRPr>
          </a:p>
          <a:p>
            <a:pPr>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Here's a simple guide on how to create a budget in six steps:</a:t>
            </a:r>
            <a:endParaRPr lang="de-AT" sz="1800" dirty="0">
              <a:effectLst/>
              <a:latin typeface="Calibri" panose="020F0502020204030204" pitchFamily="34" charset="0"/>
              <a:ea typeface="Calibri" panose="020F0502020204030204" pitchFamily="34" charset="0"/>
            </a:endParaRPr>
          </a:p>
          <a:p>
            <a:pPr>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1. Determine Your Income: Start by calculating your total monthly income. This includes your salary, any freelance or side hustle earnings, as well as any other sources of income you may have.</a:t>
            </a:r>
            <a:endParaRPr lang="de-AT" sz="1800" dirty="0">
              <a:effectLst/>
              <a:latin typeface="Calibri" panose="020F0502020204030204" pitchFamily="34" charset="0"/>
              <a:ea typeface="Calibri" panose="020F0502020204030204" pitchFamily="34" charset="0"/>
            </a:endParaRPr>
          </a:p>
          <a:p>
            <a:pPr>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2. List Your Expenses: Make a comprehensive list of all your monthly expenses. This should include essentials like rent or mortgage payments, utilities, groceries, transportation, insurance, and any debt repayments.</a:t>
            </a:r>
            <a:endParaRPr lang="de-AT" sz="1800" dirty="0">
              <a:effectLst/>
              <a:latin typeface="Calibri" panose="020F0502020204030204" pitchFamily="34" charset="0"/>
              <a:ea typeface="Calibri" panose="020F0502020204030204" pitchFamily="34" charset="0"/>
            </a:endParaRPr>
          </a:p>
          <a:p>
            <a:pPr>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3. Differentiate Between Fixed and Variable Expenses: Sort your expenses into fixed and variable categories. Fixed expenses remain relatively constant each month, such as rent or loan payments, while variable expenses fluctuate, like dining out or entertainment.</a:t>
            </a:r>
            <a:endParaRPr lang="de-AT" sz="1800" dirty="0">
              <a:effectLst/>
              <a:latin typeface="Calibri" panose="020F0502020204030204" pitchFamily="34" charset="0"/>
              <a:ea typeface="Calibri" panose="020F0502020204030204" pitchFamily="34" charset="0"/>
            </a:endParaRPr>
          </a:p>
          <a:p>
            <a:pPr>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4. Set Financial Goals: Determine your short-term and long-term financial goals. These could include paying off debt, saving for a vacation, buying a home, or investing for retirement. Assign a timeframe and monetary value to each goal.</a:t>
            </a:r>
            <a:endParaRPr lang="de-AT" sz="1800" dirty="0">
              <a:effectLst/>
              <a:latin typeface="Calibri" panose="020F0502020204030204" pitchFamily="34" charset="0"/>
              <a:ea typeface="Calibri" panose="020F0502020204030204" pitchFamily="34" charset="0"/>
            </a:endParaRPr>
          </a:p>
          <a:p>
            <a:pPr>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5. Allocate Funds: Allocate a portion of your income to each expense category based on priority and necessity. Start by covering your fixed expenses, then allocate funds towards your financial goals, and finally, allocate discretionary spending for variable expenses.</a:t>
            </a:r>
            <a:endParaRPr lang="de-AT" sz="1800" dirty="0">
              <a:effectLst/>
              <a:latin typeface="Calibri" panose="020F0502020204030204" pitchFamily="34" charset="0"/>
              <a:ea typeface="Calibri" panose="020F0502020204030204" pitchFamily="34" charset="0"/>
            </a:endParaRPr>
          </a:p>
          <a:p>
            <a:pPr>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6. Track and Adjust: Regularly track your spending against your budget to ensure you're staying on track. Review your budget monthly and adjust it as necessary to accommodate any changes in income, expenses, or financial goals.</a:t>
            </a:r>
            <a:endParaRPr lang="de-AT" sz="1800" dirty="0">
              <a:effectLst/>
              <a:latin typeface="Calibri" panose="020F0502020204030204" pitchFamily="34" charset="0"/>
              <a:ea typeface="Calibri" panose="020F0502020204030204" pitchFamily="34" charset="0"/>
            </a:endParaRPr>
          </a:p>
          <a:p>
            <a:pPr>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By following these steps, you can create a budget that helps you effectively manage your finances, achieve your financial goals, and maintain financial stability.</a:t>
            </a:r>
            <a:endParaRPr lang="de-AT" sz="1800" dirty="0">
              <a:effectLst/>
              <a:latin typeface="Calibri" panose="020F0502020204030204" pitchFamily="34" charset="0"/>
              <a:ea typeface="Calibri" panose="020F0502020204030204" pitchFamily="34" charset="0"/>
            </a:endParaRPr>
          </a:p>
        </p:txBody>
      </p:sp>
      <p:sp>
        <p:nvSpPr>
          <p:cNvPr id="243" name="Google Shape;243;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6"/>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4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7"/>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7"/>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4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3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3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4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4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4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41"/>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41"/>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4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4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4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4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42"/>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4"/>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4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5"/>
          <p:cNvSpPr>
            <a:spLocks noGrp="1"/>
          </p:cNvSpPr>
          <p:nvPr>
            <p:ph type="pic" idx="2"/>
          </p:nvPr>
        </p:nvSpPr>
        <p:spPr>
          <a:xfrm>
            <a:off x="1792288" y="612775"/>
            <a:ext cx="5486400" cy="4114800"/>
          </a:xfrm>
          <a:prstGeom prst="rect">
            <a:avLst/>
          </a:prstGeom>
          <a:noFill/>
          <a:ln>
            <a:noFill/>
          </a:ln>
        </p:spPr>
      </p:sp>
      <p:sp>
        <p:nvSpPr>
          <p:cNvPr id="68" name="Google Shape;68;p4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hyperlink" Target="https://creativecommons.org/licenses/by/3.0/" TargetMode="External"/><Relationship Id="rId3" Type="http://schemas.openxmlformats.org/officeDocument/2006/relationships/image" Target="../media/image4.png"/><Relationship Id="rId7" Type="http://schemas.openxmlformats.org/officeDocument/2006/relationships/hyperlink" Target="https://foto.wuestenigel.com/wait-text-on-blackboard/"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8.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8.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hyperlink" Target="https://creativecommons.org/licenses/by/3.0/" TargetMode="External"/><Relationship Id="rId3" Type="http://schemas.openxmlformats.org/officeDocument/2006/relationships/image" Target="../media/image4.png"/><Relationship Id="rId7" Type="http://schemas.openxmlformats.org/officeDocument/2006/relationships/hyperlink" Target="https://foto.wuestenigel.com/wait-text-on-blackboard/"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hyperlink" Target="https://www.youtube.com/watch?v=KEQSdLM_hR4" TargetMode="Externa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4.png"/><Relationship Id="rId7"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4.png"/><Relationship Id="rId7" Type="http://schemas.openxmlformats.org/officeDocument/2006/relationships/diagramQuickStyle" Target="../diagrams/quickStyle2.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png"/><Relationship Id="rId9" Type="http://schemas.microsoft.com/office/2007/relationships/diagramDrawing" Target="../diagrams/drawing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4.png"/><Relationship Id="rId7" Type="http://schemas.openxmlformats.org/officeDocument/2006/relationships/diagramQuickStyle" Target="../diagrams/quickStyle3.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2.png"/><Relationship Id="rId9" Type="http://schemas.microsoft.com/office/2007/relationships/diagramDrawing" Target="../diagrams/drawing3.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4.png"/><Relationship Id="rId7"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2.png"/><Relationship Id="rId9" Type="http://schemas.openxmlformats.org/officeDocument/2006/relationships/image" Target="../media/image14.jpg"/></Relationships>
</file>

<file path=ppt/slides/_rels/slide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4.png"/><Relationship Id="rId7" Type="http://schemas.openxmlformats.org/officeDocument/2006/relationships/hyperlink" Target="https://creativecommons.org/licenses/by/3.0/"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pixabay.com/fr/vectors/bulle-discours-discussion-mots-157916/" TargetMode="External"/><Relationship Id="rId5" Type="http://schemas.openxmlformats.org/officeDocument/2006/relationships/image" Target="../media/image15.png"/><Relationship Id="rId4" Type="http://schemas.openxmlformats.org/officeDocument/2006/relationships/image" Target="../media/image2.png"/><Relationship Id="rId9" Type="http://schemas.openxmlformats.org/officeDocument/2006/relationships/hyperlink" Target="https://foto.wuestenigel.com/wait-text-on-blackboard/" TargetMode="Externa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png"/><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p:nvPr/>
        </p:nvSpPr>
        <p:spPr>
          <a:xfrm>
            <a:off x="0" y="27709"/>
            <a:ext cx="18283612" cy="10349541"/>
          </a:xfrm>
          <a:custGeom>
            <a:avLst/>
            <a:gdLst/>
            <a:ahLst/>
            <a:cxnLst/>
            <a:rect l="l" t="t" r="r" b="b"/>
            <a:pathLst>
              <a:path w="18283612" h="10349541" extrusionOk="0">
                <a:moveTo>
                  <a:pt x="0" y="0"/>
                </a:moveTo>
                <a:lnTo>
                  <a:pt x="18283612" y="0"/>
                </a:lnTo>
                <a:lnTo>
                  <a:pt x="18283612" y="10349541"/>
                </a:lnTo>
                <a:lnTo>
                  <a:pt x="0" y="10349541"/>
                </a:lnTo>
                <a:lnTo>
                  <a:pt x="0" y="0"/>
                </a:lnTo>
                <a:close/>
              </a:path>
            </a:pathLst>
          </a:custGeom>
          <a:blipFill rotWithShape="1">
            <a:blip r:embed="rId3">
              <a:alphaModFix/>
            </a:blip>
            <a:stretch>
              <a:fillRect b="-12948"/>
            </a:stretch>
          </a:blipFill>
          <a:ln>
            <a:noFill/>
          </a:ln>
        </p:spPr>
        <p:txBody>
          <a:bodyPr/>
          <a:lstStyle/>
          <a:p>
            <a:endParaRPr lang="de-AT"/>
          </a:p>
        </p:txBody>
      </p:sp>
      <p:sp>
        <p:nvSpPr>
          <p:cNvPr id="89" name="Google Shape;89;p1"/>
          <p:cNvSpPr/>
          <p:nvPr/>
        </p:nvSpPr>
        <p:spPr>
          <a:xfrm>
            <a:off x="0" y="6613677"/>
            <a:ext cx="18288000" cy="3673316"/>
          </a:xfrm>
          <a:custGeom>
            <a:avLst/>
            <a:gdLst/>
            <a:ahLst/>
            <a:cxnLst/>
            <a:rect l="l" t="t" r="r" b="b"/>
            <a:pathLst>
              <a:path w="24384000" h="4897755" extrusionOk="0">
                <a:moveTo>
                  <a:pt x="0" y="0"/>
                </a:moveTo>
                <a:lnTo>
                  <a:pt x="24384000" y="0"/>
                </a:lnTo>
                <a:lnTo>
                  <a:pt x="24384000" y="4897755"/>
                </a:lnTo>
                <a:lnTo>
                  <a:pt x="0" y="4897755"/>
                </a:lnTo>
                <a:close/>
              </a:path>
            </a:pathLst>
          </a:custGeom>
          <a:solidFill>
            <a:srgbClr val="AEABAB">
              <a:alpha val="60000"/>
            </a:srgbClr>
          </a:solidFill>
          <a:ln>
            <a:noFill/>
          </a:ln>
        </p:spPr>
        <p:txBody>
          <a:bodyPr/>
          <a:lstStyle/>
          <a:p>
            <a:endParaRPr lang="de-AT"/>
          </a:p>
        </p:txBody>
      </p:sp>
      <p:sp>
        <p:nvSpPr>
          <p:cNvPr id="90" name="Google Shape;90;p1"/>
          <p:cNvSpPr/>
          <p:nvPr/>
        </p:nvSpPr>
        <p:spPr>
          <a:xfrm>
            <a:off x="15139413" y="133350"/>
            <a:ext cx="2517778" cy="2781300"/>
          </a:xfrm>
          <a:custGeom>
            <a:avLst/>
            <a:gdLst/>
            <a:ahLst/>
            <a:cxnLst/>
            <a:rect l="l" t="t" r="r" b="b"/>
            <a:pathLst>
              <a:path w="2517778" h="2781300" extrusionOk="0">
                <a:moveTo>
                  <a:pt x="0" y="0"/>
                </a:moveTo>
                <a:lnTo>
                  <a:pt x="2517779" y="0"/>
                </a:lnTo>
                <a:lnTo>
                  <a:pt x="2517779" y="2781300"/>
                </a:lnTo>
                <a:lnTo>
                  <a:pt x="0" y="2781300"/>
                </a:lnTo>
                <a:lnTo>
                  <a:pt x="0" y="0"/>
                </a:lnTo>
                <a:close/>
              </a:path>
            </a:pathLst>
          </a:custGeom>
          <a:blipFill rotWithShape="1">
            <a:blip r:embed="rId4">
              <a:alphaModFix/>
            </a:blip>
            <a:stretch>
              <a:fillRect/>
            </a:stretch>
          </a:blipFill>
          <a:ln>
            <a:noFill/>
          </a:ln>
        </p:spPr>
        <p:txBody>
          <a:bodyPr/>
          <a:lstStyle/>
          <a:p>
            <a:endParaRPr lang="de-AT"/>
          </a:p>
        </p:txBody>
      </p:sp>
      <p:sp>
        <p:nvSpPr>
          <p:cNvPr id="91" name="Google Shape;91;p1"/>
          <p:cNvSpPr txBox="1"/>
          <p:nvPr/>
        </p:nvSpPr>
        <p:spPr>
          <a:xfrm>
            <a:off x="4686803" y="6654469"/>
            <a:ext cx="8909850" cy="9906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5400" b="0" i="0" u="none" strike="noStrike" cap="none">
                <a:solidFill>
                  <a:srgbClr val="000000"/>
                </a:solidFill>
                <a:latin typeface="Arial"/>
                <a:ea typeface="Arial"/>
                <a:cs typeface="Arial"/>
                <a:sym typeface="Arial"/>
              </a:rPr>
              <a:t>BUDGETING/ SPENDING</a:t>
            </a:r>
            <a:endParaRPr/>
          </a:p>
        </p:txBody>
      </p:sp>
      <p:cxnSp>
        <p:nvCxnSpPr>
          <p:cNvPr id="92" name="Google Shape;92;p1"/>
          <p:cNvCxnSpPr/>
          <p:nvPr/>
        </p:nvCxnSpPr>
        <p:spPr>
          <a:xfrm rot="8202">
            <a:off x="6147612" y="7863840"/>
            <a:ext cx="5988385" cy="0"/>
          </a:xfrm>
          <a:prstGeom prst="straightConnector1">
            <a:avLst/>
          </a:prstGeom>
          <a:noFill/>
          <a:ln w="9525" cap="rnd" cmpd="sng">
            <a:solidFill>
              <a:srgbClr val="3E6EC2"/>
            </a:solidFill>
            <a:prstDash val="solid"/>
            <a:round/>
            <a:headEnd type="none" w="sm" len="sm"/>
            <a:tailEnd type="none" w="sm" len="sm"/>
          </a:ln>
        </p:spPr>
      </p:cxnSp>
      <p:sp>
        <p:nvSpPr>
          <p:cNvPr id="93" name="Google Shape;93;p1"/>
          <p:cNvSpPr txBox="1"/>
          <p:nvPr/>
        </p:nvSpPr>
        <p:spPr>
          <a:xfrm>
            <a:off x="6598905" y="8204815"/>
            <a:ext cx="5074950" cy="4953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2700" b="0" i="0" u="none" strike="noStrike" cap="none">
                <a:solidFill>
                  <a:srgbClr val="000000"/>
                </a:solidFill>
                <a:latin typeface="Arial"/>
                <a:ea typeface="Arial"/>
                <a:cs typeface="Arial"/>
                <a:sym typeface="Arial"/>
              </a:rPr>
              <a:t>Author: Knowledge Code</a:t>
            </a:r>
            <a:endParaRPr/>
          </a:p>
        </p:txBody>
      </p:sp>
      <p:sp>
        <p:nvSpPr>
          <p:cNvPr id="94" name="Google Shape;94;p1"/>
          <p:cNvSpPr/>
          <p:nvPr/>
        </p:nvSpPr>
        <p:spPr>
          <a:xfrm>
            <a:off x="167640" y="9012054"/>
            <a:ext cx="4427738" cy="929700"/>
          </a:xfrm>
          <a:custGeom>
            <a:avLst/>
            <a:gdLst/>
            <a:ahLst/>
            <a:cxnLst/>
            <a:rect l="l" t="t" r="r" b="b"/>
            <a:pathLst>
              <a:path w="4427738" h="929700" extrusionOk="0">
                <a:moveTo>
                  <a:pt x="0" y="0"/>
                </a:moveTo>
                <a:lnTo>
                  <a:pt x="4427738" y="0"/>
                </a:lnTo>
                <a:lnTo>
                  <a:pt x="4427738" y="929700"/>
                </a:lnTo>
                <a:lnTo>
                  <a:pt x="0" y="929700"/>
                </a:lnTo>
                <a:lnTo>
                  <a:pt x="0" y="0"/>
                </a:lnTo>
                <a:close/>
              </a:path>
            </a:pathLst>
          </a:custGeom>
          <a:blipFill rotWithShape="1">
            <a:blip r:embed="rId5">
              <a:alphaModFix/>
            </a:blip>
            <a:stretch>
              <a:fillRect/>
            </a:stretch>
          </a:blipFill>
          <a:ln>
            <a:noFill/>
          </a:ln>
        </p:spPr>
        <p:txBody>
          <a:bodyPr/>
          <a:lstStyle/>
          <a:p>
            <a:endParaRPr lang="de-AT"/>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18"/>
          <p:cNvSpPr/>
          <p:nvPr/>
        </p:nvSpPr>
        <p:spPr>
          <a:xfrm rot="-5400000">
            <a:off x="8222456" y="221456"/>
            <a:ext cx="1843088" cy="18288000"/>
          </a:xfrm>
          <a:custGeom>
            <a:avLst/>
            <a:gdLst/>
            <a:ahLst/>
            <a:cxnLst/>
            <a:rect l="l" t="t" r="r" b="b"/>
            <a:pathLst>
              <a:path w="2457450" h="24384000" extrusionOk="0">
                <a:moveTo>
                  <a:pt x="0" y="0"/>
                </a:moveTo>
                <a:lnTo>
                  <a:pt x="2457450" y="0"/>
                </a:lnTo>
                <a:lnTo>
                  <a:pt x="2457450" y="24384000"/>
                </a:lnTo>
                <a:lnTo>
                  <a:pt x="0" y="24384000"/>
                </a:lnTo>
                <a:close/>
              </a:path>
            </a:pathLst>
          </a:custGeom>
          <a:solidFill>
            <a:srgbClr val="AEABAB">
              <a:alpha val="60000"/>
            </a:srgbClr>
          </a:solidFill>
          <a:ln>
            <a:noFill/>
          </a:ln>
        </p:spPr>
        <p:txBody>
          <a:bodyPr/>
          <a:lstStyle/>
          <a:p>
            <a:endParaRPr lang="de-AT"/>
          </a:p>
        </p:txBody>
      </p:sp>
      <p:sp>
        <p:nvSpPr>
          <p:cNvPr id="377" name="Google Shape;377;p18"/>
          <p:cNvSpPr/>
          <p:nvPr/>
        </p:nvSpPr>
        <p:spPr>
          <a:xfrm>
            <a:off x="14872456" y="8861232"/>
            <a:ext cx="3173424" cy="860791"/>
          </a:xfrm>
          <a:custGeom>
            <a:avLst/>
            <a:gdLst/>
            <a:ahLst/>
            <a:cxnLst/>
            <a:rect l="l" t="t" r="r" b="b"/>
            <a:pathLst>
              <a:path w="3173424" h="860791" extrusionOk="0">
                <a:moveTo>
                  <a:pt x="0" y="0"/>
                </a:moveTo>
                <a:lnTo>
                  <a:pt x="3173424" y="0"/>
                </a:lnTo>
                <a:lnTo>
                  <a:pt x="3173424" y="860791"/>
                </a:lnTo>
                <a:lnTo>
                  <a:pt x="0" y="860791"/>
                </a:lnTo>
                <a:lnTo>
                  <a:pt x="0" y="0"/>
                </a:lnTo>
                <a:close/>
              </a:path>
            </a:pathLst>
          </a:custGeom>
          <a:blipFill rotWithShape="1">
            <a:blip r:embed="rId3">
              <a:alphaModFix/>
            </a:blip>
            <a:stretch>
              <a:fillRect/>
            </a:stretch>
          </a:blipFill>
          <a:ln>
            <a:noFill/>
          </a:ln>
        </p:spPr>
        <p:txBody>
          <a:bodyPr/>
          <a:lstStyle/>
          <a:p>
            <a:endParaRPr lang="de-AT"/>
          </a:p>
        </p:txBody>
      </p:sp>
      <p:sp>
        <p:nvSpPr>
          <p:cNvPr id="378" name="Google Shape;378;p18"/>
          <p:cNvSpPr/>
          <p:nvPr/>
        </p:nvSpPr>
        <p:spPr>
          <a:xfrm>
            <a:off x="16459168" y="265476"/>
            <a:ext cx="1462527" cy="1622708"/>
          </a:xfrm>
          <a:custGeom>
            <a:avLst/>
            <a:gdLst/>
            <a:ahLst/>
            <a:cxnLst/>
            <a:rect l="l" t="t" r="r" b="b"/>
            <a:pathLst>
              <a:path w="1462527" h="1622708" extrusionOk="0">
                <a:moveTo>
                  <a:pt x="0" y="0"/>
                </a:moveTo>
                <a:lnTo>
                  <a:pt x="1462528" y="0"/>
                </a:lnTo>
                <a:lnTo>
                  <a:pt x="1462528" y="1622708"/>
                </a:lnTo>
                <a:lnTo>
                  <a:pt x="0" y="1622708"/>
                </a:lnTo>
                <a:lnTo>
                  <a:pt x="0" y="0"/>
                </a:lnTo>
                <a:close/>
              </a:path>
            </a:pathLst>
          </a:custGeom>
          <a:blipFill rotWithShape="1">
            <a:blip r:embed="rId4">
              <a:alphaModFix/>
            </a:blip>
            <a:stretch>
              <a:fillRect r="-437"/>
            </a:stretch>
          </a:blipFill>
          <a:ln>
            <a:noFill/>
          </a:ln>
        </p:spPr>
        <p:txBody>
          <a:bodyPr/>
          <a:lstStyle/>
          <a:p>
            <a:endParaRPr lang="de-AT"/>
          </a:p>
        </p:txBody>
      </p:sp>
      <p:grpSp>
        <p:nvGrpSpPr>
          <p:cNvPr id="379" name="Google Shape;379;p18"/>
          <p:cNvGrpSpPr/>
          <p:nvPr/>
        </p:nvGrpSpPr>
        <p:grpSpPr>
          <a:xfrm>
            <a:off x="-408249" y="-67969"/>
            <a:ext cx="10819067" cy="2186273"/>
            <a:chOff x="0" y="-9525"/>
            <a:chExt cx="14425423" cy="2915031"/>
          </a:xfrm>
        </p:grpSpPr>
        <p:sp>
          <p:nvSpPr>
            <p:cNvPr id="380" name="Google Shape;380;p18"/>
            <p:cNvSpPr/>
            <p:nvPr/>
          </p:nvSpPr>
          <p:spPr>
            <a:xfrm>
              <a:off x="12700" y="12700"/>
              <a:ext cx="14400023" cy="2880106"/>
            </a:xfrm>
            <a:custGeom>
              <a:avLst/>
              <a:gdLst/>
              <a:ahLst/>
              <a:cxnLst/>
              <a:rect l="l" t="t" r="r" b="b"/>
              <a:pathLst>
                <a:path w="14400023" h="2880106" extrusionOk="0">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8"/>
            <p:cNvSpPr/>
            <p:nvPr/>
          </p:nvSpPr>
          <p:spPr>
            <a:xfrm>
              <a:off x="0" y="0"/>
              <a:ext cx="14425423" cy="2905506"/>
            </a:xfrm>
            <a:custGeom>
              <a:avLst/>
              <a:gdLst/>
              <a:ahLst/>
              <a:cxnLst/>
              <a:rect l="l" t="t" r="r" b="b"/>
              <a:pathLst>
                <a:path w="14425423" h="2905506" extrusionOk="0">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8"/>
            <p:cNvSpPr txBox="1"/>
            <p:nvPr/>
          </p:nvSpPr>
          <p:spPr>
            <a:xfrm>
              <a:off x="0" y="-9525"/>
              <a:ext cx="14425400" cy="2914925"/>
            </a:xfrm>
            <a:prstGeom prst="rect">
              <a:avLst/>
            </a:prstGeom>
            <a:noFill/>
            <a:ln>
              <a:noFill/>
            </a:ln>
          </p:spPr>
          <p:txBody>
            <a:bodyPr spcFirstLastPara="1" wrap="square" lIns="50800" tIns="50800" rIns="50800" bIns="50800" anchor="ctr" anchorCtr="0">
              <a:noAutofit/>
            </a:bodyPr>
            <a:lstStyle/>
            <a:p>
              <a:pPr marL="0" marR="0" lvl="0" indent="0" algn="ctr" rtl="0">
                <a:lnSpc>
                  <a:spcPct val="120000"/>
                </a:lnSpc>
                <a:spcBef>
                  <a:spcPts val="0"/>
                </a:spcBef>
                <a:spcAft>
                  <a:spcPts val="0"/>
                </a:spcAft>
                <a:buNone/>
              </a:pPr>
              <a:r>
                <a:rPr lang="en-US" sz="5100" b="0" i="0" u="none" strike="noStrike" cap="none" dirty="0">
                  <a:solidFill>
                    <a:srgbClr val="FFFFFF"/>
                  </a:solidFill>
                  <a:latin typeface="Arial"/>
                  <a:ea typeface="Arial"/>
                  <a:cs typeface="Arial"/>
                  <a:sym typeface="Arial"/>
                </a:rPr>
                <a:t>BUDGETING TECHNIQUES</a:t>
              </a:r>
              <a:endParaRPr dirty="0"/>
            </a:p>
          </p:txBody>
        </p:sp>
      </p:grpSp>
      <p:sp>
        <p:nvSpPr>
          <p:cNvPr id="383" name="Google Shape;383;p18"/>
          <p:cNvSpPr txBox="1"/>
          <p:nvPr/>
        </p:nvSpPr>
        <p:spPr>
          <a:xfrm>
            <a:off x="488854" y="2640306"/>
            <a:ext cx="14852233" cy="5281446"/>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None/>
            </a:pPr>
            <a:r>
              <a:rPr lang="en-US" sz="2600" b="0" i="0" u="none" strike="noStrike" cap="none" dirty="0">
                <a:solidFill>
                  <a:srgbClr val="000000"/>
                </a:solidFill>
                <a:latin typeface="Century Gothic" panose="020B0502020202020204" pitchFamily="34" charset="0"/>
                <a:sym typeface="Arial"/>
              </a:rPr>
              <a:t>The techniques of budgeting could be: </a:t>
            </a:r>
            <a:endParaRPr sz="2600" dirty="0">
              <a:latin typeface="Century Gothic" panose="020B0502020202020204" pitchFamily="34" charset="0"/>
            </a:endParaRPr>
          </a:p>
          <a:p>
            <a:pPr marL="712470" marR="0" lvl="1" indent="-356235" algn="just" rtl="0">
              <a:lnSpc>
                <a:spcPct val="120000"/>
              </a:lnSpc>
              <a:spcBef>
                <a:spcPts val="0"/>
              </a:spcBef>
              <a:spcAft>
                <a:spcPts val="0"/>
              </a:spcAft>
              <a:buClr>
                <a:srgbClr val="000000"/>
              </a:buClr>
              <a:buSzPts val="3300"/>
              <a:buFont typeface="Arial"/>
              <a:buChar char="•"/>
            </a:pPr>
            <a:r>
              <a:rPr lang="en-US" sz="2600" b="0" i="0" u="none" strike="noStrike" cap="none" dirty="0">
                <a:solidFill>
                  <a:srgbClr val="000000"/>
                </a:solidFill>
                <a:latin typeface="Century Gothic" panose="020B0502020202020204" pitchFamily="34" charset="0"/>
                <a:sym typeface="Arial"/>
              </a:rPr>
              <a:t>Proportional budgeting, </a:t>
            </a:r>
            <a:endParaRPr sz="2600" dirty="0">
              <a:latin typeface="Century Gothic" panose="020B0502020202020204" pitchFamily="34" charset="0"/>
            </a:endParaRPr>
          </a:p>
          <a:p>
            <a:pPr marL="712470" marR="0" lvl="1" indent="-356235" algn="just" rtl="0">
              <a:lnSpc>
                <a:spcPct val="120000"/>
              </a:lnSpc>
              <a:spcBef>
                <a:spcPts val="0"/>
              </a:spcBef>
              <a:spcAft>
                <a:spcPts val="0"/>
              </a:spcAft>
              <a:buClr>
                <a:srgbClr val="000000"/>
              </a:buClr>
              <a:buSzPts val="3300"/>
              <a:buFont typeface="Arial"/>
              <a:buChar char="•"/>
            </a:pPr>
            <a:r>
              <a:rPr lang="en-US" sz="2600" b="0" i="0" u="none" strike="noStrike" cap="none" dirty="0">
                <a:solidFill>
                  <a:srgbClr val="000000"/>
                </a:solidFill>
                <a:latin typeface="Century Gothic" panose="020B0502020202020204" pitchFamily="34" charset="0"/>
                <a:sym typeface="Arial"/>
              </a:rPr>
              <a:t>envelope system, </a:t>
            </a:r>
            <a:endParaRPr sz="2600" dirty="0">
              <a:latin typeface="Century Gothic" panose="020B0502020202020204" pitchFamily="34" charset="0"/>
            </a:endParaRPr>
          </a:p>
          <a:p>
            <a:pPr marL="712470" marR="0" lvl="1" indent="-356235" algn="just" rtl="0">
              <a:lnSpc>
                <a:spcPct val="120000"/>
              </a:lnSpc>
              <a:spcBef>
                <a:spcPts val="0"/>
              </a:spcBef>
              <a:spcAft>
                <a:spcPts val="0"/>
              </a:spcAft>
              <a:buClr>
                <a:srgbClr val="000000"/>
              </a:buClr>
              <a:buSzPts val="3300"/>
              <a:buFont typeface="Arial"/>
              <a:buChar char="•"/>
            </a:pPr>
            <a:r>
              <a:rPr lang="en-US" sz="2600" b="0" i="0" u="none" strike="noStrike" cap="none" dirty="0">
                <a:solidFill>
                  <a:srgbClr val="000000"/>
                </a:solidFill>
                <a:latin typeface="Century Gothic" panose="020B0502020202020204" pitchFamily="34" charset="0"/>
                <a:sym typeface="Arial"/>
              </a:rPr>
              <a:t>periodic budgeting, </a:t>
            </a:r>
            <a:endParaRPr sz="2600" dirty="0">
              <a:latin typeface="Century Gothic" panose="020B0502020202020204" pitchFamily="34" charset="0"/>
            </a:endParaRPr>
          </a:p>
          <a:p>
            <a:pPr marL="712470" marR="0" lvl="1" indent="-356235" algn="just" rtl="0">
              <a:lnSpc>
                <a:spcPct val="120000"/>
              </a:lnSpc>
              <a:spcBef>
                <a:spcPts val="0"/>
              </a:spcBef>
              <a:spcAft>
                <a:spcPts val="0"/>
              </a:spcAft>
              <a:buClr>
                <a:srgbClr val="000000"/>
              </a:buClr>
              <a:buSzPts val="3300"/>
              <a:buFont typeface="Arial"/>
              <a:buChar char="•"/>
            </a:pPr>
            <a:r>
              <a:rPr lang="en-US" sz="2600" b="0" i="0" u="none" strike="noStrike" cap="none" dirty="0">
                <a:solidFill>
                  <a:srgbClr val="000000"/>
                </a:solidFill>
                <a:latin typeface="Century Gothic" panose="020B0502020202020204" pitchFamily="34" charset="0"/>
                <a:sym typeface="Arial"/>
              </a:rPr>
              <a:t>80/20 rule, </a:t>
            </a:r>
            <a:endParaRPr sz="2600" dirty="0">
              <a:latin typeface="Century Gothic" panose="020B0502020202020204" pitchFamily="34" charset="0"/>
            </a:endParaRPr>
          </a:p>
          <a:p>
            <a:pPr marL="712470" marR="0" lvl="1" indent="-356235" algn="just" rtl="0">
              <a:lnSpc>
                <a:spcPct val="120000"/>
              </a:lnSpc>
              <a:spcBef>
                <a:spcPts val="0"/>
              </a:spcBef>
              <a:spcAft>
                <a:spcPts val="0"/>
              </a:spcAft>
              <a:buClr>
                <a:srgbClr val="000000"/>
              </a:buClr>
              <a:buSzPts val="3300"/>
              <a:buFont typeface="Arial"/>
              <a:buChar char="•"/>
            </a:pPr>
            <a:r>
              <a:rPr lang="en-US" sz="2600" b="0" i="0" u="none" strike="noStrike" cap="none" dirty="0">
                <a:solidFill>
                  <a:srgbClr val="000000"/>
                </a:solidFill>
                <a:latin typeface="Century Gothic" panose="020B0502020202020204" pitchFamily="34" charset="0"/>
                <a:sym typeface="Arial"/>
              </a:rPr>
              <a:t>zero-based budgeting, </a:t>
            </a:r>
            <a:endParaRPr sz="2600" dirty="0">
              <a:latin typeface="Century Gothic" panose="020B0502020202020204" pitchFamily="34" charset="0"/>
            </a:endParaRPr>
          </a:p>
          <a:p>
            <a:pPr marL="712470" marR="0" lvl="1" indent="-356235" algn="just" rtl="0">
              <a:lnSpc>
                <a:spcPct val="120000"/>
              </a:lnSpc>
              <a:spcBef>
                <a:spcPts val="0"/>
              </a:spcBef>
              <a:spcAft>
                <a:spcPts val="0"/>
              </a:spcAft>
              <a:buClr>
                <a:srgbClr val="000000"/>
              </a:buClr>
              <a:buSzPts val="3300"/>
              <a:buFont typeface="Arial"/>
              <a:buChar char="•"/>
            </a:pPr>
            <a:r>
              <a:rPr lang="en-US" sz="2600" b="0" i="0" u="none" strike="noStrike" cap="none" dirty="0">
                <a:solidFill>
                  <a:srgbClr val="000000"/>
                </a:solidFill>
                <a:latin typeface="Century Gothic" panose="020B0502020202020204" pitchFamily="34" charset="0"/>
                <a:sym typeface="Arial"/>
              </a:rPr>
              <a:t>pay yourself first, </a:t>
            </a:r>
            <a:endParaRPr sz="2600" dirty="0">
              <a:latin typeface="Century Gothic" panose="020B0502020202020204" pitchFamily="34" charset="0"/>
            </a:endParaRPr>
          </a:p>
          <a:p>
            <a:pPr marL="712470" marR="0" lvl="1" indent="-356235" algn="just" rtl="0">
              <a:lnSpc>
                <a:spcPct val="120000"/>
              </a:lnSpc>
              <a:spcBef>
                <a:spcPts val="0"/>
              </a:spcBef>
              <a:spcAft>
                <a:spcPts val="0"/>
              </a:spcAft>
              <a:buClr>
                <a:srgbClr val="000000"/>
              </a:buClr>
              <a:buSzPts val="3300"/>
              <a:buFont typeface="Arial"/>
              <a:buChar char="•"/>
            </a:pPr>
            <a:r>
              <a:rPr lang="en-US" sz="2600" b="0" i="0" u="none" strike="noStrike" cap="none" dirty="0">
                <a:solidFill>
                  <a:srgbClr val="000000"/>
                </a:solidFill>
                <a:latin typeface="Century Gothic" panose="020B0502020202020204" pitchFamily="34" charset="0"/>
                <a:sym typeface="Arial"/>
              </a:rPr>
              <a:t>60% solution, </a:t>
            </a:r>
            <a:endParaRPr sz="2600" dirty="0">
              <a:latin typeface="Century Gothic" panose="020B0502020202020204" pitchFamily="34" charset="0"/>
            </a:endParaRPr>
          </a:p>
          <a:p>
            <a:pPr marL="712470" marR="0" lvl="1" indent="-356235" algn="just" rtl="0">
              <a:lnSpc>
                <a:spcPct val="120000"/>
              </a:lnSpc>
              <a:spcBef>
                <a:spcPts val="0"/>
              </a:spcBef>
              <a:spcAft>
                <a:spcPts val="0"/>
              </a:spcAft>
              <a:buClr>
                <a:srgbClr val="000000"/>
              </a:buClr>
              <a:buSzPts val="3300"/>
              <a:buFont typeface="Arial"/>
              <a:buChar char="•"/>
            </a:pPr>
            <a:r>
              <a:rPr lang="en-US" sz="2600" b="0" i="0" u="none" strike="noStrike" cap="none" dirty="0">
                <a:solidFill>
                  <a:srgbClr val="000000"/>
                </a:solidFill>
                <a:latin typeface="Century Gothic" panose="020B0502020202020204" pitchFamily="34" charset="0"/>
                <a:sym typeface="Arial"/>
              </a:rPr>
              <a:t>50/30/20 budgeting (or any other measurements) </a:t>
            </a:r>
            <a:endParaRPr sz="2600" dirty="0">
              <a:latin typeface="Century Gothic" panose="020B0502020202020204" pitchFamily="34" charset="0"/>
            </a:endParaRPr>
          </a:p>
          <a:p>
            <a:pPr marL="712470" marR="0" lvl="1" indent="-356235" algn="just" rtl="0">
              <a:lnSpc>
                <a:spcPct val="120000"/>
              </a:lnSpc>
              <a:spcBef>
                <a:spcPts val="0"/>
              </a:spcBef>
              <a:spcAft>
                <a:spcPts val="0"/>
              </a:spcAft>
              <a:buClr>
                <a:srgbClr val="000000"/>
              </a:buClr>
              <a:buSzPts val="3300"/>
              <a:buFont typeface="Arial"/>
              <a:buChar char="•"/>
            </a:pPr>
            <a:r>
              <a:rPr lang="en-US" sz="2600" b="0" i="0" u="none" strike="noStrike" cap="none" dirty="0">
                <a:solidFill>
                  <a:srgbClr val="000000"/>
                </a:solidFill>
                <a:latin typeface="Century Gothic" panose="020B0502020202020204" pitchFamily="34" charset="0"/>
                <a:sym typeface="Arial"/>
              </a:rPr>
              <a:t>reverse budgeting. </a:t>
            </a:r>
            <a:endParaRPr sz="2600" dirty="0">
              <a:latin typeface="Century Gothic" panose="020B0502020202020204" pitchFamily="34" charset="0"/>
            </a:endParaRPr>
          </a:p>
          <a:p>
            <a:pPr marL="0" marR="0" lvl="0" indent="0" algn="just" rtl="0">
              <a:lnSpc>
                <a:spcPct val="120000"/>
              </a:lnSpc>
              <a:spcBef>
                <a:spcPts val="0"/>
              </a:spcBef>
              <a:spcAft>
                <a:spcPts val="0"/>
              </a:spcAft>
              <a:buNone/>
            </a:pPr>
            <a:endParaRPr sz="2600" b="0" i="0" u="none" strike="noStrike" cap="none" dirty="0">
              <a:solidFill>
                <a:srgbClr val="000000"/>
              </a:solidFill>
              <a:latin typeface="Century Gothic" panose="020B0502020202020204" pitchFamily="34" charset="0"/>
              <a:sym typeface="Arial"/>
            </a:endParaRPr>
          </a:p>
        </p:txBody>
      </p:sp>
      <p:sp>
        <p:nvSpPr>
          <p:cNvPr id="384" name="Google Shape;384;p18"/>
          <p:cNvSpPr/>
          <p:nvPr/>
        </p:nvSpPr>
        <p:spPr>
          <a:xfrm>
            <a:off x="11909627" y="2556918"/>
            <a:ext cx="5280805" cy="4594300"/>
          </a:xfrm>
          <a:custGeom>
            <a:avLst/>
            <a:gdLst/>
            <a:ahLst/>
            <a:cxnLst/>
            <a:rect l="l" t="t" r="r" b="b"/>
            <a:pathLst>
              <a:path w="5280805" h="4594300" extrusionOk="0">
                <a:moveTo>
                  <a:pt x="0" y="0"/>
                </a:moveTo>
                <a:lnTo>
                  <a:pt x="5280805" y="0"/>
                </a:lnTo>
                <a:lnTo>
                  <a:pt x="5280805" y="4594300"/>
                </a:lnTo>
                <a:lnTo>
                  <a:pt x="0" y="4594300"/>
                </a:lnTo>
                <a:lnTo>
                  <a:pt x="0" y="0"/>
                </a:lnTo>
                <a:close/>
              </a:path>
            </a:pathLst>
          </a:custGeom>
          <a:blipFill rotWithShape="1">
            <a:blip r:embed="rId5">
              <a:alphaModFix/>
            </a:blip>
            <a:stretch>
              <a:fillRect/>
            </a:stretch>
          </a:blipFill>
          <a:ln>
            <a:noFill/>
          </a:ln>
        </p:spPr>
        <p:txBody>
          <a:bodyPr/>
          <a:lstStyle/>
          <a:p>
            <a:endParaRPr lang="de-AT"/>
          </a:p>
        </p:txBody>
      </p:sp>
      <p:sp>
        <p:nvSpPr>
          <p:cNvPr id="385" name="Google Shape;385;p18"/>
          <p:cNvSpPr txBox="1"/>
          <p:nvPr/>
        </p:nvSpPr>
        <p:spPr>
          <a:xfrm>
            <a:off x="594444" y="8997745"/>
            <a:ext cx="12657256" cy="800687"/>
          </a:xfrm>
          <a:prstGeom prst="rect">
            <a:avLst/>
          </a:prstGeom>
          <a:noFill/>
          <a:ln>
            <a:noFill/>
          </a:ln>
        </p:spPr>
        <p:txBody>
          <a:bodyPr spcFirstLastPara="1" wrap="square" lIns="0" tIns="0" rIns="0" bIns="0" anchor="t" anchorCtr="0">
            <a:spAutoFit/>
          </a:bodyPr>
          <a:lstStyle/>
          <a:p>
            <a:pPr marL="0" marR="0" lvl="0" indent="0" algn="just" rtl="0">
              <a:lnSpc>
                <a:spcPct val="119916"/>
              </a:lnSpc>
              <a:spcBef>
                <a:spcPts val="0"/>
              </a:spcBef>
              <a:spcAft>
                <a:spcPts val="0"/>
              </a:spcAft>
              <a:buNone/>
            </a:pPr>
            <a:r>
              <a:rPr lang="en-US" sz="1200" b="0" i="0" u="none" strike="noStrike" cap="none">
                <a:solidFill>
                  <a:srgbClr val="00000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marR="0" lvl="0" indent="0" algn="just" rtl="0">
              <a:lnSpc>
                <a:spcPct val="180000"/>
              </a:lnSpc>
              <a:spcBef>
                <a:spcPts val="0"/>
              </a:spcBef>
              <a:spcAft>
                <a:spcPts val="0"/>
              </a:spcAft>
              <a:buNone/>
            </a:pP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grpSp>
        <p:nvGrpSpPr>
          <p:cNvPr id="297" name="Google Shape;297;p13"/>
          <p:cNvGrpSpPr/>
          <p:nvPr/>
        </p:nvGrpSpPr>
        <p:grpSpPr>
          <a:xfrm>
            <a:off x="-408249" y="-67969"/>
            <a:ext cx="10819067" cy="2186273"/>
            <a:chOff x="0" y="-9525"/>
            <a:chExt cx="14425423" cy="2915031"/>
          </a:xfrm>
        </p:grpSpPr>
        <p:sp>
          <p:nvSpPr>
            <p:cNvPr id="298" name="Google Shape;298;p13"/>
            <p:cNvSpPr/>
            <p:nvPr/>
          </p:nvSpPr>
          <p:spPr>
            <a:xfrm>
              <a:off x="12700" y="12700"/>
              <a:ext cx="14400023" cy="2880106"/>
            </a:xfrm>
            <a:custGeom>
              <a:avLst/>
              <a:gdLst/>
              <a:ahLst/>
              <a:cxnLst/>
              <a:rect l="l" t="t" r="r" b="b"/>
              <a:pathLst>
                <a:path w="14400023" h="2880106" extrusionOk="0">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3"/>
            <p:cNvSpPr/>
            <p:nvPr/>
          </p:nvSpPr>
          <p:spPr>
            <a:xfrm>
              <a:off x="0" y="0"/>
              <a:ext cx="14425423" cy="2905506"/>
            </a:xfrm>
            <a:custGeom>
              <a:avLst/>
              <a:gdLst/>
              <a:ahLst/>
              <a:cxnLst/>
              <a:rect l="l" t="t" r="r" b="b"/>
              <a:pathLst>
                <a:path w="14425423" h="2905506" extrusionOk="0">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3"/>
            <p:cNvSpPr txBox="1"/>
            <p:nvPr/>
          </p:nvSpPr>
          <p:spPr>
            <a:xfrm>
              <a:off x="0" y="-9525"/>
              <a:ext cx="14425400" cy="2914925"/>
            </a:xfrm>
            <a:prstGeom prst="rect">
              <a:avLst/>
            </a:prstGeom>
            <a:noFill/>
            <a:ln>
              <a:noFill/>
            </a:ln>
          </p:spPr>
          <p:txBody>
            <a:bodyPr spcFirstLastPara="1" wrap="square" lIns="50800" tIns="50800" rIns="50800" bIns="50800" anchor="ctr" anchorCtr="0">
              <a:noAutofit/>
            </a:bodyPr>
            <a:lstStyle/>
            <a:p>
              <a:pPr marL="0" marR="0" lvl="0" indent="0" algn="ctr" rtl="0">
                <a:lnSpc>
                  <a:spcPct val="120000"/>
                </a:lnSpc>
                <a:spcBef>
                  <a:spcPts val="0"/>
                </a:spcBef>
                <a:spcAft>
                  <a:spcPts val="0"/>
                </a:spcAft>
                <a:buNone/>
              </a:pPr>
              <a:r>
                <a:rPr lang="en-US" sz="5100" b="0" i="0" u="none" strike="noStrike" cap="none" dirty="0">
                  <a:solidFill>
                    <a:srgbClr val="FFFFFF"/>
                  </a:solidFill>
                  <a:latin typeface="Arial"/>
                  <a:ea typeface="Arial"/>
                  <a:cs typeface="Arial"/>
                  <a:sym typeface="Arial"/>
                </a:rPr>
                <a:t>FINDING FINANCIAL VALUES</a:t>
              </a:r>
              <a:endParaRPr dirty="0"/>
            </a:p>
          </p:txBody>
        </p:sp>
      </p:grpSp>
      <p:sp>
        <p:nvSpPr>
          <p:cNvPr id="301" name="Google Shape;301;p13"/>
          <p:cNvSpPr/>
          <p:nvPr/>
        </p:nvSpPr>
        <p:spPr>
          <a:xfrm rot="-5400000">
            <a:off x="8119295" y="118295"/>
            <a:ext cx="2049408" cy="18288000"/>
          </a:xfrm>
          <a:custGeom>
            <a:avLst/>
            <a:gdLst/>
            <a:ahLst/>
            <a:cxnLst/>
            <a:rect l="l" t="t" r="r" b="b"/>
            <a:pathLst>
              <a:path w="2732544" h="24384000" extrusionOk="0">
                <a:moveTo>
                  <a:pt x="0" y="0"/>
                </a:moveTo>
                <a:lnTo>
                  <a:pt x="2732544" y="0"/>
                </a:lnTo>
                <a:lnTo>
                  <a:pt x="2732544" y="24384000"/>
                </a:lnTo>
                <a:lnTo>
                  <a:pt x="0" y="24384000"/>
                </a:lnTo>
                <a:close/>
              </a:path>
            </a:pathLst>
          </a:custGeom>
          <a:solidFill>
            <a:srgbClr val="AEABAB">
              <a:alpha val="60000"/>
            </a:srgbClr>
          </a:solidFill>
          <a:ln>
            <a:noFill/>
          </a:ln>
        </p:spPr>
        <p:txBody>
          <a:bodyPr/>
          <a:lstStyle/>
          <a:p>
            <a:endParaRPr lang="de-AT"/>
          </a:p>
        </p:txBody>
      </p:sp>
      <p:sp>
        <p:nvSpPr>
          <p:cNvPr id="302" name="Google Shape;302;p13"/>
          <p:cNvSpPr/>
          <p:nvPr/>
        </p:nvSpPr>
        <p:spPr>
          <a:xfrm>
            <a:off x="14872456" y="8861232"/>
            <a:ext cx="3173424" cy="860791"/>
          </a:xfrm>
          <a:custGeom>
            <a:avLst/>
            <a:gdLst/>
            <a:ahLst/>
            <a:cxnLst/>
            <a:rect l="l" t="t" r="r" b="b"/>
            <a:pathLst>
              <a:path w="3173424" h="860791" extrusionOk="0">
                <a:moveTo>
                  <a:pt x="0" y="0"/>
                </a:moveTo>
                <a:lnTo>
                  <a:pt x="3173424" y="0"/>
                </a:lnTo>
                <a:lnTo>
                  <a:pt x="3173424" y="860791"/>
                </a:lnTo>
                <a:lnTo>
                  <a:pt x="0" y="860791"/>
                </a:lnTo>
                <a:lnTo>
                  <a:pt x="0" y="0"/>
                </a:lnTo>
                <a:close/>
              </a:path>
            </a:pathLst>
          </a:custGeom>
          <a:blipFill rotWithShape="1">
            <a:blip r:embed="rId3">
              <a:alphaModFix/>
            </a:blip>
            <a:stretch>
              <a:fillRect/>
            </a:stretch>
          </a:blipFill>
          <a:ln>
            <a:noFill/>
          </a:ln>
        </p:spPr>
        <p:txBody>
          <a:bodyPr/>
          <a:lstStyle/>
          <a:p>
            <a:endParaRPr lang="de-AT"/>
          </a:p>
        </p:txBody>
      </p:sp>
      <p:sp>
        <p:nvSpPr>
          <p:cNvPr id="303" name="Google Shape;303;p13"/>
          <p:cNvSpPr/>
          <p:nvPr/>
        </p:nvSpPr>
        <p:spPr>
          <a:xfrm>
            <a:off x="16459168" y="265476"/>
            <a:ext cx="1462527" cy="1622708"/>
          </a:xfrm>
          <a:custGeom>
            <a:avLst/>
            <a:gdLst/>
            <a:ahLst/>
            <a:cxnLst/>
            <a:rect l="l" t="t" r="r" b="b"/>
            <a:pathLst>
              <a:path w="1462527" h="1622708" extrusionOk="0">
                <a:moveTo>
                  <a:pt x="0" y="0"/>
                </a:moveTo>
                <a:lnTo>
                  <a:pt x="1462528" y="0"/>
                </a:lnTo>
                <a:lnTo>
                  <a:pt x="1462528" y="1622708"/>
                </a:lnTo>
                <a:lnTo>
                  <a:pt x="0" y="1622708"/>
                </a:lnTo>
                <a:lnTo>
                  <a:pt x="0" y="0"/>
                </a:lnTo>
                <a:close/>
              </a:path>
            </a:pathLst>
          </a:custGeom>
          <a:blipFill rotWithShape="1">
            <a:blip r:embed="rId4">
              <a:alphaModFix/>
            </a:blip>
            <a:stretch>
              <a:fillRect r="-437"/>
            </a:stretch>
          </a:blipFill>
          <a:ln>
            <a:noFill/>
          </a:ln>
        </p:spPr>
        <p:txBody>
          <a:bodyPr/>
          <a:lstStyle/>
          <a:p>
            <a:endParaRPr lang="de-AT"/>
          </a:p>
        </p:txBody>
      </p:sp>
      <p:sp>
        <p:nvSpPr>
          <p:cNvPr id="304" name="Google Shape;304;p13"/>
          <p:cNvSpPr/>
          <p:nvPr/>
        </p:nvSpPr>
        <p:spPr>
          <a:xfrm>
            <a:off x="12977979" y="3507600"/>
            <a:ext cx="9608687" cy="4729991"/>
          </a:xfrm>
          <a:custGeom>
            <a:avLst/>
            <a:gdLst/>
            <a:ahLst/>
            <a:cxnLst/>
            <a:rect l="l" t="t" r="r" b="b"/>
            <a:pathLst>
              <a:path w="9608687" h="4729991" extrusionOk="0">
                <a:moveTo>
                  <a:pt x="0" y="0"/>
                </a:moveTo>
                <a:lnTo>
                  <a:pt x="9608687" y="0"/>
                </a:lnTo>
                <a:lnTo>
                  <a:pt x="9608687" y="4729991"/>
                </a:lnTo>
                <a:lnTo>
                  <a:pt x="0" y="4729991"/>
                </a:lnTo>
                <a:lnTo>
                  <a:pt x="0" y="0"/>
                </a:lnTo>
                <a:close/>
              </a:path>
            </a:pathLst>
          </a:custGeom>
          <a:blipFill rotWithShape="1">
            <a:blip r:embed="rId5">
              <a:alphaModFix amt="23000"/>
            </a:blip>
            <a:stretch>
              <a:fillRect b="-35341"/>
            </a:stretch>
          </a:blipFill>
          <a:ln>
            <a:noFill/>
          </a:ln>
        </p:spPr>
        <p:txBody>
          <a:bodyPr/>
          <a:lstStyle/>
          <a:p>
            <a:endParaRPr lang="de-AT"/>
          </a:p>
        </p:txBody>
      </p:sp>
      <p:sp>
        <p:nvSpPr>
          <p:cNvPr id="305" name="Google Shape;305;p13"/>
          <p:cNvSpPr txBox="1"/>
          <p:nvPr/>
        </p:nvSpPr>
        <p:spPr>
          <a:xfrm>
            <a:off x="242119" y="3064833"/>
            <a:ext cx="14630337" cy="3877985"/>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None/>
            </a:pPr>
            <a:r>
              <a:rPr lang="en-US" sz="2800" dirty="0">
                <a:latin typeface="Century Gothic" panose="020B0502020202020204" pitchFamily="34" charset="0"/>
              </a:rPr>
              <a:t>If</a:t>
            </a:r>
            <a:r>
              <a:rPr lang="en-US" sz="2800" b="0" i="0" u="none" strike="noStrike" cap="none" dirty="0">
                <a:solidFill>
                  <a:srgbClr val="000000"/>
                </a:solidFill>
                <a:latin typeface="Century Gothic" panose="020B0502020202020204" pitchFamily="34" charset="0"/>
                <a:sym typeface="Arial"/>
              </a:rPr>
              <a:t> you had an extra 100 euros, how would you spend it? </a:t>
            </a:r>
          </a:p>
          <a:p>
            <a:pPr marL="0" marR="0" lvl="0" indent="0" algn="just" rtl="0">
              <a:lnSpc>
                <a:spcPct val="120000"/>
              </a:lnSpc>
              <a:spcBef>
                <a:spcPts val="0"/>
              </a:spcBef>
              <a:spcAft>
                <a:spcPts val="0"/>
              </a:spcAft>
              <a:buNone/>
            </a:pPr>
            <a:endParaRPr lang="en-US" sz="2800" dirty="0">
              <a:latin typeface="Century Gothic" panose="020B0502020202020204" pitchFamily="34" charset="0"/>
            </a:endParaRPr>
          </a:p>
          <a:p>
            <a:pPr marL="0" marR="0" lvl="0" indent="0" algn="just" rtl="0">
              <a:lnSpc>
                <a:spcPct val="120000"/>
              </a:lnSpc>
              <a:spcBef>
                <a:spcPts val="0"/>
              </a:spcBef>
              <a:spcAft>
                <a:spcPts val="0"/>
              </a:spcAft>
              <a:buNone/>
            </a:pPr>
            <a:r>
              <a:rPr lang="en-US" sz="2800" b="0" i="0" u="none" strike="noStrike" cap="none" dirty="0">
                <a:solidFill>
                  <a:srgbClr val="000000"/>
                </a:solidFill>
                <a:latin typeface="Century Gothic" panose="020B0502020202020204" pitchFamily="34" charset="0"/>
                <a:sym typeface="Arial"/>
              </a:rPr>
              <a:t>From the list choose your priorities. </a:t>
            </a:r>
          </a:p>
          <a:p>
            <a:pPr marL="0" marR="0" lvl="0" indent="0" algn="just" rtl="0">
              <a:lnSpc>
                <a:spcPct val="120000"/>
              </a:lnSpc>
              <a:spcBef>
                <a:spcPts val="0"/>
              </a:spcBef>
              <a:spcAft>
                <a:spcPts val="0"/>
              </a:spcAft>
              <a:buNone/>
            </a:pPr>
            <a:endParaRPr lang="en-US" sz="2800" dirty="0">
              <a:latin typeface="Century Gothic" panose="020B0502020202020204" pitchFamily="34" charset="0"/>
            </a:endParaRPr>
          </a:p>
          <a:p>
            <a:pPr marL="0" marR="0" lvl="0" indent="0" algn="just" rtl="0">
              <a:lnSpc>
                <a:spcPct val="120000"/>
              </a:lnSpc>
              <a:spcBef>
                <a:spcPts val="0"/>
              </a:spcBef>
              <a:spcAft>
                <a:spcPts val="0"/>
              </a:spcAft>
              <a:buNone/>
            </a:pPr>
            <a:r>
              <a:rPr lang="en-US" sz="2800" b="0" i="0" u="none" strike="noStrike" cap="none" dirty="0">
                <a:solidFill>
                  <a:srgbClr val="000000"/>
                </a:solidFill>
                <a:latin typeface="Century Gothic" panose="020B0502020202020204" pitchFamily="34" charset="0"/>
                <a:sym typeface="Arial"/>
              </a:rPr>
              <a:t>Count how many times each topic was chosen.</a:t>
            </a:r>
            <a:endParaRPr sz="2800" dirty="0">
              <a:latin typeface="Century Gothic" panose="020B0502020202020204" pitchFamily="34" charset="0"/>
            </a:endParaRPr>
          </a:p>
          <a:p>
            <a:pPr marL="0" marR="0" lvl="0" indent="0" algn="just" rtl="0">
              <a:lnSpc>
                <a:spcPct val="120000"/>
              </a:lnSpc>
              <a:spcBef>
                <a:spcPts val="0"/>
              </a:spcBef>
              <a:spcAft>
                <a:spcPts val="0"/>
              </a:spcAft>
              <a:buNone/>
            </a:pPr>
            <a:endParaRPr sz="2800" b="0" i="0" u="none" strike="noStrike" cap="none" dirty="0">
              <a:solidFill>
                <a:srgbClr val="000000"/>
              </a:solidFill>
              <a:latin typeface="Century Gothic" panose="020B0502020202020204" pitchFamily="34" charset="0"/>
              <a:sym typeface="Arial"/>
            </a:endParaRPr>
          </a:p>
          <a:p>
            <a:pPr marL="0" marR="0" lvl="0" indent="0" algn="just" rtl="0">
              <a:lnSpc>
                <a:spcPct val="180000"/>
              </a:lnSpc>
              <a:spcBef>
                <a:spcPts val="0"/>
              </a:spcBef>
              <a:spcAft>
                <a:spcPts val="0"/>
              </a:spcAft>
              <a:buNone/>
            </a:pPr>
            <a:endParaRPr sz="2800" b="0" i="0" u="none" strike="noStrike" cap="none" dirty="0">
              <a:solidFill>
                <a:srgbClr val="000000"/>
              </a:solidFill>
              <a:latin typeface="Century Gothic" panose="020B0502020202020204" pitchFamily="34" charset="0"/>
              <a:sym typeface="Arial"/>
            </a:endParaRPr>
          </a:p>
        </p:txBody>
      </p:sp>
      <p:pic>
        <p:nvPicPr>
          <p:cNvPr id="3" name="Grafik 2" descr="Ein Bild, das Handschrift, Text, Schrift, Schreibwaren enthält.&#10;&#10;Automatisch generierte Beschreibung">
            <a:extLst>
              <a:ext uri="{FF2B5EF4-FFF2-40B4-BE49-F238E27FC236}">
                <a16:creationId xmlns:a16="http://schemas.microsoft.com/office/drawing/2014/main" id="{E69063EE-D025-F1AC-BE1C-3B6BADBA6402}"/>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10893080" y="2724216"/>
            <a:ext cx="3369141" cy="22208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Textfeld 3">
            <a:extLst>
              <a:ext uri="{FF2B5EF4-FFF2-40B4-BE49-F238E27FC236}">
                <a16:creationId xmlns:a16="http://schemas.microsoft.com/office/drawing/2014/main" id="{CB1C3234-C2AF-F24E-8E57-1AF74064D4EF}"/>
              </a:ext>
            </a:extLst>
          </p:cNvPr>
          <p:cNvSpPr txBox="1"/>
          <p:nvPr/>
        </p:nvSpPr>
        <p:spPr>
          <a:xfrm>
            <a:off x="12177489" y="5366690"/>
            <a:ext cx="2130979" cy="230832"/>
          </a:xfrm>
          <a:prstGeom prst="rect">
            <a:avLst/>
          </a:prstGeom>
          <a:noFill/>
        </p:spPr>
        <p:txBody>
          <a:bodyPr wrap="square" rtlCol="0">
            <a:spAutoFit/>
          </a:bodyPr>
          <a:lstStyle/>
          <a:p>
            <a:r>
              <a:rPr lang="de-AT" sz="900" dirty="0">
                <a:hlinkClick r:id="rId8" tooltip="https://creativecommons.org/licenses/by/3.0/"/>
              </a:rPr>
              <a:t>Source: CC BY</a:t>
            </a:r>
            <a:endParaRPr lang="de-AT" sz="9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14"/>
          <p:cNvSpPr/>
          <p:nvPr/>
        </p:nvSpPr>
        <p:spPr>
          <a:xfrm>
            <a:off x="2438562" y="256512"/>
            <a:ext cx="14387779" cy="9773977"/>
          </a:xfrm>
          <a:custGeom>
            <a:avLst/>
            <a:gdLst/>
            <a:ahLst/>
            <a:cxnLst/>
            <a:rect l="l" t="t" r="r" b="b"/>
            <a:pathLst>
              <a:path w="14387779" h="9773977" extrusionOk="0">
                <a:moveTo>
                  <a:pt x="0" y="0"/>
                </a:moveTo>
                <a:lnTo>
                  <a:pt x="14387779" y="0"/>
                </a:lnTo>
                <a:lnTo>
                  <a:pt x="14387779" y="9773976"/>
                </a:lnTo>
                <a:lnTo>
                  <a:pt x="0" y="9773976"/>
                </a:lnTo>
                <a:lnTo>
                  <a:pt x="0" y="0"/>
                </a:lnTo>
                <a:close/>
              </a:path>
            </a:pathLst>
          </a:custGeom>
          <a:blipFill rotWithShape="1">
            <a:blip r:embed="rId3">
              <a:alphaModFix/>
            </a:blip>
            <a:stretch>
              <a:fillRect/>
            </a:stretch>
          </a:blipFill>
          <a:ln>
            <a:noFill/>
          </a:ln>
        </p:spPr>
        <p:txBody>
          <a:bodyPr/>
          <a:lstStyle/>
          <a:p>
            <a:endParaRPr lang="de-AT"/>
          </a:p>
        </p:txBody>
      </p:sp>
      <p:sp>
        <p:nvSpPr>
          <p:cNvPr id="313" name="Google Shape;313;p14"/>
          <p:cNvSpPr/>
          <p:nvPr/>
        </p:nvSpPr>
        <p:spPr>
          <a:xfrm>
            <a:off x="14431531" y="6518545"/>
            <a:ext cx="9608687" cy="4729991"/>
          </a:xfrm>
          <a:custGeom>
            <a:avLst/>
            <a:gdLst/>
            <a:ahLst/>
            <a:cxnLst/>
            <a:rect l="l" t="t" r="r" b="b"/>
            <a:pathLst>
              <a:path w="9608687" h="4729991" extrusionOk="0">
                <a:moveTo>
                  <a:pt x="0" y="0"/>
                </a:moveTo>
                <a:lnTo>
                  <a:pt x="9608688" y="0"/>
                </a:lnTo>
                <a:lnTo>
                  <a:pt x="9608688" y="4729991"/>
                </a:lnTo>
                <a:lnTo>
                  <a:pt x="0" y="4729991"/>
                </a:lnTo>
                <a:lnTo>
                  <a:pt x="0" y="0"/>
                </a:lnTo>
                <a:close/>
              </a:path>
            </a:pathLst>
          </a:custGeom>
          <a:blipFill rotWithShape="1">
            <a:blip r:embed="rId4">
              <a:alphaModFix amt="23000"/>
            </a:blip>
            <a:stretch>
              <a:fillRect b="-35341"/>
            </a:stretch>
          </a:blipFill>
          <a:ln>
            <a:noFill/>
          </a:ln>
        </p:spPr>
        <p:txBody>
          <a:bodyPr/>
          <a:lstStyle/>
          <a:p>
            <a:endParaRPr lang="de-AT"/>
          </a:p>
        </p:txBody>
      </p:sp>
      <p:sp>
        <p:nvSpPr>
          <p:cNvPr id="314" name="Google Shape;314;p14"/>
          <p:cNvSpPr/>
          <p:nvPr/>
        </p:nvSpPr>
        <p:spPr>
          <a:xfrm rot="7469815">
            <a:off x="-3775644" y="-589398"/>
            <a:ext cx="9608687" cy="4729991"/>
          </a:xfrm>
          <a:custGeom>
            <a:avLst/>
            <a:gdLst/>
            <a:ahLst/>
            <a:cxnLst/>
            <a:rect l="l" t="t" r="r" b="b"/>
            <a:pathLst>
              <a:path w="9608687" h="4729991" extrusionOk="0">
                <a:moveTo>
                  <a:pt x="0" y="0"/>
                </a:moveTo>
                <a:lnTo>
                  <a:pt x="9608688" y="0"/>
                </a:lnTo>
                <a:lnTo>
                  <a:pt x="9608688" y="4729991"/>
                </a:lnTo>
                <a:lnTo>
                  <a:pt x="0" y="4729991"/>
                </a:lnTo>
                <a:lnTo>
                  <a:pt x="0" y="0"/>
                </a:lnTo>
                <a:close/>
              </a:path>
            </a:pathLst>
          </a:custGeom>
          <a:blipFill rotWithShape="1">
            <a:blip r:embed="rId4">
              <a:alphaModFix amt="23000"/>
            </a:blip>
            <a:stretch>
              <a:fillRect b="-35341"/>
            </a:stretch>
          </a:blipFill>
          <a:ln>
            <a:noFill/>
          </a:ln>
        </p:spPr>
        <p:txBody>
          <a:bodyPr/>
          <a:lstStyle/>
          <a:p>
            <a:endParaRPr lang="de-AT"/>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grpSp>
        <p:nvGrpSpPr>
          <p:cNvPr id="320" name="Google Shape;320;p15"/>
          <p:cNvGrpSpPr/>
          <p:nvPr/>
        </p:nvGrpSpPr>
        <p:grpSpPr>
          <a:xfrm>
            <a:off x="-408249" y="-67969"/>
            <a:ext cx="10819067" cy="2186273"/>
            <a:chOff x="0" y="-9525"/>
            <a:chExt cx="14425423" cy="2915031"/>
          </a:xfrm>
        </p:grpSpPr>
        <p:sp>
          <p:nvSpPr>
            <p:cNvPr id="321" name="Google Shape;321;p15"/>
            <p:cNvSpPr/>
            <p:nvPr/>
          </p:nvSpPr>
          <p:spPr>
            <a:xfrm>
              <a:off x="12700" y="12700"/>
              <a:ext cx="14400023" cy="2880106"/>
            </a:xfrm>
            <a:custGeom>
              <a:avLst/>
              <a:gdLst/>
              <a:ahLst/>
              <a:cxnLst/>
              <a:rect l="l" t="t" r="r" b="b"/>
              <a:pathLst>
                <a:path w="14400023" h="2880106" extrusionOk="0">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5"/>
            <p:cNvSpPr/>
            <p:nvPr/>
          </p:nvSpPr>
          <p:spPr>
            <a:xfrm>
              <a:off x="0" y="0"/>
              <a:ext cx="14425423" cy="2905506"/>
            </a:xfrm>
            <a:custGeom>
              <a:avLst/>
              <a:gdLst/>
              <a:ahLst/>
              <a:cxnLst/>
              <a:rect l="l" t="t" r="r" b="b"/>
              <a:pathLst>
                <a:path w="14425423" h="2905506" extrusionOk="0">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5"/>
            <p:cNvSpPr txBox="1"/>
            <p:nvPr/>
          </p:nvSpPr>
          <p:spPr>
            <a:xfrm>
              <a:off x="0" y="-9525"/>
              <a:ext cx="14425400" cy="2914925"/>
            </a:xfrm>
            <a:prstGeom prst="rect">
              <a:avLst/>
            </a:prstGeom>
            <a:noFill/>
            <a:ln>
              <a:noFill/>
            </a:ln>
          </p:spPr>
          <p:txBody>
            <a:bodyPr spcFirstLastPara="1" wrap="square" lIns="50800" tIns="50800" rIns="50800" bIns="50800" anchor="ctr" anchorCtr="0">
              <a:noAutofit/>
            </a:bodyPr>
            <a:lstStyle/>
            <a:p>
              <a:pPr marL="0" marR="0" lvl="0" indent="0" algn="ctr" rtl="0">
                <a:lnSpc>
                  <a:spcPct val="120000"/>
                </a:lnSpc>
                <a:spcBef>
                  <a:spcPts val="0"/>
                </a:spcBef>
                <a:spcAft>
                  <a:spcPts val="0"/>
                </a:spcAft>
                <a:buNone/>
              </a:pPr>
              <a:r>
                <a:rPr lang="en-US" sz="5100" b="0" i="0" u="none" strike="noStrike" cap="none" dirty="0">
                  <a:solidFill>
                    <a:srgbClr val="FFFFFF"/>
                  </a:solidFill>
                  <a:latin typeface="Arial"/>
                  <a:ea typeface="Arial"/>
                  <a:cs typeface="Arial"/>
                  <a:sym typeface="Arial"/>
                </a:rPr>
                <a:t>FINDING FINANCIAL VALUES</a:t>
              </a:r>
              <a:endParaRPr lang="en-US" sz="5400" dirty="0"/>
            </a:p>
          </p:txBody>
        </p:sp>
      </p:grpSp>
      <p:sp>
        <p:nvSpPr>
          <p:cNvPr id="324" name="Google Shape;324;p15"/>
          <p:cNvSpPr/>
          <p:nvPr/>
        </p:nvSpPr>
        <p:spPr>
          <a:xfrm rot="-5400000">
            <a:off x="8119295" y="118295"/>
            <a:ext cx="2049408" cy="18288000"/>
          </a:xfrm>
          <a:custGeom>
            <a:avLst/>
            <a:gdLst/>
            <a:ahLst/>
            <a:cxnLst/>
            <a:rect l="l" t="t" r="r" b="b"/>
            <a:pathLst>
              <a:path w="2732544" h="24384000" extrusionOk="0">
                <a:moveTo>
                  <a:pt x="0" y="0"/>
                </a:moveTo>
                <a:lnTo>
                  <a:pt x="2732544" y="0"/>
                </a:lnTo>
                <a:lnTo>
                  <a:pt x="2732544" y="24384000"/>
                </a:lnTo>
                <a:lnTo>
                  <a:pt x="0" y="24384000"/>
                </a:lnTo>
                <a:close/>
              </a:path>
            </a:pathLst>
          </a:custGeom>
          <a:solidFill>
            <a:srgbClr val="AEABAB">
              <a:alpha val="60000"/>
            </a:srgbClr>
          </a:solidFill>
          <a:ln>
            <a:noFill/>
          </a:ln>
        </p:spPr>
        <p:txBody>
          <a:bodyPr/>
          <a:lstStyle/>
          <a:p>
            <a:endParaRPr lang="de-AT"/>
          </a:p>
        </p:txBody>
      </p:sp>
      <p:sp>
        <p:nvSpPr>
          <p:cNvPr id="325" name="Google Shape;325;p15"/>
          <p:cNvSpPr/>
          <p:nvPr/>
        </p:nvSpPr>
        <p:spPr>
          <a:xfrm>
            <a:off x="14872456" y="8861232"/>
            <a:ext cx="3173424" cy="860791"/>
          </a:xfrm>
          <a:custGeom>
            <a:avLst/>
            <a:gdLst/>
            <a:ahLst/>
            <a:cxnLst/>
            <a:rect l="l" t="t" r="r" b="b"/>
            <a:pathLst>
              <a:path w="3173424" h="860791" extrusionOk="0">
                <a:moveTo>
                  <a:pt x="0" y="0"/>
                </a:moveTo>
                <a:lnTo>
                  <a:pt x="3173424" y="0"/>
                </a:lnTo>
                <a:lnTo>
                  <a:pt x="3173424" y="860791"/>
                </a:lnTo>
                <a:lnTo>
                  <a:pt x="0" y="860791"/>
                </a:lnTo>
                <a:lnTo>
                  <a:pt x="0" y="0"/>
                </a:lnTo>
                <a:close/>
              </a:path>
            </a:pathLst>
          </a:custGeom>
          <a:blipFill rotWithShape="1">
            <a:blip r:embed="rId3">
              <a:alphaModFix/>
            </a:blip>
            <a:stretch>
              <a:fillRect/>
            </a:stretch>
          </a:blipFill>
          <a:ln>
            <a:noFill/>
          </a:ln>
        </p:spPr>
        <p:txBody>
          <a:bodyPr/>
          <a:lstStyle/>
          <a:p>
            <a:endParaRPr lang="de-AT"/>
          </a:p>
        </p:txBody>
      </p:sp>
      <p:sp>
        <p:nvSpPr>
          <p:cNvPr id="326" name="Google Shape;326;p15"/>
          <p:cNvSpPr/>
          <p:nvPr/>
        </p:nvSpPr>
        <p:spPr>
          <a:xfrm>
            <a:off x="16459168" y="265476"/>
            <a:ext cx="1462527" cy="1622708"/>
          </a:xfrm>
          <a:custGeom>
            <a:avLst/>
            <a:gdLst/>
            <a:ahLst/>
            <a:cxnLst/>
            <a:rect l="l" t="t" r="r" b="b"/>
            <a:pathLst>
              <a:path w="1462527" h="1622708" extrusionOk="0">
                <a:moveTo>
                  <a:pt x="0" y="0"/>
                </a:moveTo>
                <a:lnTo>
                  <a:pt x="1462528" y="0"/>
                </a:lnTo>
                <a:lnTo>
                  <a:pt x="1462528" y="1622708"/>
                </a:lnTo>
                <a:lnTo>
                  <a:pt x="0" y="1622708"/>
                </a:lnTo>
                <a:lnTo>
                  <a:pt x="0" y="0"/>
                </a:lnTo>
                <a:close/>
              </a:path>
            </a:pathLst>
          </a:custGeom>
          <a:blipFill rotWithShape="1">
            <a:blip r:embed="rId4">
              <a:alphaModFix/>
            </a:blip>
            <a:stretch>
              <a:fillRect r="-437"/>
            </a:stretch>
          </a:blipFill>
          <a:ln>
            <a:noFill/>
          </a:ln>
        </p:spPr>
        <p:txBody>
          <a:bodyPr/>
          <a:lstStyle/>
          <a:p>
            <a:endParaRPr lang="de-AT"/>
          </a:p>
        </p:txBody>
      </p:sp>
      <p:sp>
        <p:nvSpPr>
          <p:cNvPr id="327" name="Google Shape;327;p15"/>
          <p:cNvSpPr/>
          <p:nvPr/>
        </p:nvSpPr>
        <p:spPr>
          <a:xfrm>
            <a:off x="12977979" y="3507600"/>
            <a:ext cx="9608687" cy="4729991"/>
          </a:xfrm>
          <a:custGeom>
            <a:avLst/>
            <a:gdLst/>
            <a:ahLst/>
            <a:cxnLst/>
            <a:rect l="l" t="t" r="r" b="b"/>
            <a:pathLst>
              <a:path w="9608687" h="4729991" extrusionOk="0">
                <a:moveTo>
                  <a:pt x="0" y="0"/>
                </a:moveTo>
                <a:lnTo>
                  <a:pt x="9608687" y="0"/>
                </a:lnTo>
                <a:lnTo>
                  <a:pt x="9608687" y="4729991"/>
                </a:lnTo>
                <a:lnTo>
                  <a:pt x="0" y="4729991"/>
                </a:lnTo>
                <a:lnTo>
                  <a:pt x="0" y="0"/>
                </a:lnTo>
                <a:close/>
              </a:path>
            </a:pathLst>
          </a:custGeom>
          <a:blipFill rotWithShape="1">
            <a:blip r:embed="rId5">
              <a:alphaModFix amt="23000"/>
            </a:blip>
            <a:stretch>
              <a:fillRect b="-35341"/>
            </a:stretch>
          </a:blipFill>
          <a:ln>
            <a:noFill/>
          </a:ln>
        </p:spPr>
        <p:txBody>
          <a:bodyPr/>
          <a:lstStyle/>
          <a:p>
            <a:endParaRPr lang="de-AT"/>
          </a:p>
        </p:txBody>
      </p:sp>
      <p:sp>
        <p:nvSpPr>
          <p:cNvPr id="328" name="Google Shape;328;p15"/>
          <p:cNvSpPr/>
          <p:nvPr/>
        </p:nvSpPr>
        <p:spPr>
          <a:xfrm>
            <a:off x="2933241" y="2388271"/>
            <a:ext cx="8918660" cy="5510458"/>
          </a:xfrm>
          <a:custGeom>
            <a:avLst/>
            <a:gdLst/>
            <a:ahLst/>
            <a:cxnLst/>
            <a:rect l="l" t="t" r="r" b="b"/>
            <a:pathLst>
              <a:path w="8918660" h="5510458" extrusionOk="0">
                <a:moveTo>
                  <a:pt x="0" y="0"/>
                </a:moveTo>
                <a:lnTo>
                  <a:pt x="8918660" y="0"/>
                </a:lnTo>
                <a:lnTo>
                  <a:pt x="8918660" y="5510458"/>
                </a:lnTo>
                <a:lnTo>
                  <a:pt x="0" y="5510458"/>
                </a:lnTo>
                <a:lnTo>
                  <a:pt x="0" y="0"/>
                </a:lnTo>
                <a:close/>
              </a:path>
            </a:pathLst>
          </a:custGeom>
          <a:blipFill rotWithShape="1">
            <a:blip r:embed="rId6">
              <a:alphaModFix/>
            </a:blip>
            <a:stretch>
              <a:fillRect/>
            </a:stretch>
          </a:blipFill>
          <a:ln>
            <a:noFill/>
          </a:ln>
        </p:spPr>
        <p:txBody>
          <a:bodyPr/>
          <a:lstStyle/>
          <a:p>
            <a:endParaRPr lang="de-AT"/>
          </a:p>
        </p:txBody>
      </p:sp>
      <p:sp>
        <p:nvSpPr>
          <p:cNvPr id="329" name="Google Shape;329;p15"/>
          <p:cNvSpPr txBox="1"/>
          <p:nvPr/>
        </p:nvSpPr>
        <p:spPr>
          <a:xfrm>
            <a:off x="594444" y="8997745"/>
            <a:ext cx="12657256" cy="800687"/>
          </a:xfrm>
          <a:prstGeom prst="rect">
            <a:avLst/>
          </a:prstGeom>
          <a:noFill/>
          <a:ln>
            <a:noFill/>
          </a:ln>
        </p:spPr>
        <p:txBody>
          <a:bodyPr spcFirstLastPara="1" wrap="square" lIns="0" tIns="0" rIns="0" bIns="0" anchor="t" anchorCtr="0">
            <a:spAutoFit/>
          </a:bodyPr>
          <a:lstStyle/>
          <a:p>
            <a:pPr marL="0" marR="0" lvl="0" indent="0" algn="just" rtl="0">
              <a:lnSpc>
                <a:spcPct val="119916"/>
              </a:lnSpc>
              <a:spcBef>
                <a:spcPts val="0"/>
              </a:spcBef>
              <a:spcAft>
                <a:spcPts val="0"/>
              </a:spcAft>
              <a:buNone/>
            </a:pPr>
            <a:r>
              <a:rPr lang="en-US" sz="1200" b="0" i="0" u="none" strike="noStrike" cap="none">
                <a:solidFill>
                  <a:srgbClr val="00000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marR="0" lvl="0" indent="0" algn="just" rtl="0">
              <a:lnSpc>
                <a:spcPct val="180000"/>
              </a:lnSpc>
              <a:spcBef>
                <a:spcPts val="0"/>
              </a:spcBef>
              <a:spcAft>
                <a:spcPts val="0"/>
              </a:spcAft>
              <a:buNone/>
            </a:pP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grpSp>
        <p:nvGrpSpPr>
          <p:cNvPr id="335" name="Google Shape;335;p16"/>
          <p:cNvGrpSpPr/>
          <p:nvPr/>
        </p:nvGrpSpPr>
        <p:grpSpPr>
          <a:xfrm>
            <a:off x="-408249" y="-67969"/>
            <a:ext cx="10819067" cy="2186273"/>
            <a:chOff x="0" y="-9525"/>
            <a:chExt cx="14425423" cy="2915031"/>
          </a:xfrm>
        </p:grpSpPr>
        <p:sp>
          <p:nvSpPr>
            <p:cNvPr id="336" name="Google Shape;336;p16"/>
            <p:cNvSpPr/>
            <p:nvPr/>
          </p:nvSpPr>
          <p:spPr>
            <a:xfrm>
              <a:off x="12700" y="12700"/>
              <a:ext cx="14400023" cy="2880106"/>
            </a:xfrm>
            <a:custGeom>
              <a:avLst/>
              <a:gdLst/>
              <a:ahLst/>
              <a:cxnLst/>
              <a:rect l="l" t="t" r="r" b="b"/>
              <a:pathLst>
                <a:path w="14400023" h="2880106" extrusionOk="0">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6"/>
            <p:cNvSpPr/>
            <p:nvPr/>
          </p:nvSpPr>
          <p:spPr>
            <a:xfrm>
              <a:off x="0" y="0"/>
              <a:ext cx="14425423" cy="2905506"/>
            </a:xfrm>
            <a:custGeom>
              <a:avLst/>
              <a:gdLst/>
              <a:ahLst/>
              <a:cxnLst/>
              <a:rect l="l" t="t" r="r" b="b"/>
              <a:pathLst>
                <a:path w="14425423" h="2905506" extrusionOk="0">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6"/>
            <p:cNvSpPr txBox="1"/>
            <p:nvPr/>
          </p:nvSpPr>
          <p:spPr>
            <a:xfrm>
              <a:off x="0" y="-9525"/>
              <a:ext cx="14425400" cy="2914925"/>
            </a:xfrm>
            <a:prstGeom prst="rect">
              <a:avLst/>
            </a:prstGeom>
            <a:noFill/>
            <a:ln>
              <a:noFill/>
            </a:ln>
          </p:spPr>
          <p:txBody>
            <a:bodyPr spcFirstLastPara="1" wrap="square" lIns="50800" tIns="50800" rIns="50800" bIns="50800" anchor="ctr" anchorCtr="0">
              <a:noAutofit/>
            </a:bodyPr>
            <a:lstStyle/>
            <a:p>
              <a:pPr marL="0" marR="0" lvl="0" indent="0" algn="ctr" rtl="0">
                <a:lnSpc>
                  <a:spcPct val="120000"/>
                </a:lnSpc>
                <a:spcBef>
                  <a:spcPts val="0"/>
                </a:spcBef>
                <a:spcAft>
                  <a:spcPts val="0"/>
                </a:spcAft>
                <a:buNone/>
              </a:pPr>
              <a:r>
                <a:rPr lang="en-US" sz="5100" b="0" i="0" u="none" strike="noStrike" cap="none">
                  <a:solidFill>
                    <a:srgbClr val="FFFFFF"/>
                  </a:solidFill>
                  <a:latin typeface="Arial"/>
                  <a:ea typeface="Arial"/>
                  <a:cs typeface="Arial"/>
                  <a:sym typeface="Arial"/>
                </a:rPr>
                <a:t>SETTING FINANCIAL GOALS </a:t>
              </a:r>
              <a:endParaRPr/>
            </a:p>
          </p:txBody>
        </p:sp>
      </p:grpSp>
      <p:sp>
        <p:nvSpPr>
          <p:cNvPr id="339" name="Google Shape;339;p16"/>
          <p:cNvSpPr/>
          <p:nvPr/>
        </p:nvSpPr>
        <p:spPr>
          <a:xfrm rot="-5400000">
            <a:off x="8119295" y="118295"/>
            <a:ext cx="2049408" cy="18288000"/>
          </a:xfrm>
          <a:custGeom>
            <a:avLst/>
            <a:gdLst/>
            <a:ahLst/>
            <a:cxnLst/>
            <a:rect l="l" t="t" r="r" b="b"/>
            <a:pathLst>
              <a:path w="2732544" h="24384000" extrusionOk="0">
                <a:moveTo>
                  <a:pt x="0" y="0"/>
                </a:moveTo>
                <a:lnTo>
                  <a:pt x="2732544" y="0"/>
                </a:lnTo>
                <a:lnTo>
                  <a:pt x="2732544" y="24384000"/>
                </a:lnTo>
                <a:lnTo>
                  <a:pt x="0" y="24384000"/>
                </a:lnTo>
                <a:close/>
              </a:path>
            </a:pathLst>
          </a:custGeom>
          <a:solidFill>
            <a:srgbClr val="AEABAB">
              <a:alpha val="60000"/>
            </a:srgbClr>
          </a:solidFill>
          <a:ln>
            <a:noFill/>
          </a:ln>
        </p:spPr>
        <p:txBody>
          <a:bodyPr/>
          <a:lstStyle/>
          <a:p>
            <a:endParaRPr lang="de-AT"/>
          </a:p>
        </p:txBody>
      </p:sp>
      <p:sp>
        <p:nvSpPr>
          <p:cNvPr id="340" name="Google Shape;340;p16"/>
          <p:cNvSpPr/>
          <p:nvPr/>
        </p:nvSpPr>
        <p:spPr>
          <a:xfrm>
            <a:off x="14872456" y="8861232"/>
            <a:ext cx="3173424" cy="860791"/>
          </a:xfrm>
          <a:custGeom>
            <a:avLst/>
            <a:gdLst/>
            <a:ahLst/>
            <a:cxnLst/>
            <a:rect l="l" t="t" r="r" b="b"/>
            <a:pathLst>
              <a:path w="3173424" h="860791" extrusionOk="0">
                <a:moveTo>
                  <a:pt x="0" y="0"/>
                </a:moveTo>
                <a:lnTo>
                  <a:pt x="3173424" y="0"/>
                </a:lnTo>
                <a:lnTo>
                  <a:pt x="3173424" y="860791"/>
                </a:lnTo>
                <a:lnTo>
                  <a:pt x="0" y="860791"/>
                </a:lnTo>
                <a:lnTo>
                  <a:pt x="0" y="0"/>
                </a:lnTo>
                <a:close/>
              </a:path>
            </a:pathLst>
          </a:custGeom>
          <a:blipFill rotWithShape="1">
            <a:blip r:embed="rId3">
              <a:alphaModFix/>
            </a:blip>
            <a:stretch>
              <a:fillRect/>
            </a:stretch>
          </a:blipFill>
          <a:ln>
            <a:noFill/>
          </a:ln>
        </p:spPr>
        <p:txBody>
          <a:bodyPr/>
          <a:lstStyle/>
          <a:p>
            <a:endParaRPr lang="de-AT"/>
          </a:p>
        </p:txBody>
      </p:sp>
      <p:sp>
        <p:nvSpPr>
          <p:cNvPr id="341" name="Google Shape;341;p16"/>
          <p:cNvSpPr/>
          <p:nvPr/>
        </p:nvSpPr>
        <p:spPr>
          <a:xfrm>
            <a:off x="16459168" y="265476"/>
            <a:ext cx="1462527" cy="1622708"/>
          </a:xfrm>
          <a:custGeom>
            <a:avLst/>
            <a:gdLst/>
            <a:ahLst/>
            <a:cxnLst/>
            <a:rect l="l" t="t" r="r" b="b"/>
            <a:pathLst>
              <a:path w="1462527" h="1622708" extrusionOk="0">
                <a:moveTo>
                  <a:pt x="0" y="0"/>
                </a:moveTo>
                <a:lnTo>
                  <a:pt x="1462528" y="0"/>
                </a:lnTo>
                <a:lnTo>
                  <a:pt x="1462528" y="1622708"/>
                </a:lnTo>
                <a:lnTo>
                  <a:pt x="0" y="1622708"/>
                </a:lnTo>
                <a:lnTo>
                  <a:pt x="0" y="0"/>
                </a:lnTo>
                <a:close/>
              </a:path>
            </a:pathLst>
          </a:custGeom>
          <a:blipFill rotWithShape="1">
            <a:blip r:embed="rId4">
              <a:alphaModFix/>
            </a:blip>
            <a:stretch>
              <a:fillRect r="-437"/>
            </a:stretch>
          </a:blipFill>
          <a:ln>
            <a:noFill/>
          </a:ln>
        </p:spPr>
        <p:txBody>
          <a:bodyPr/>
          <a:lstStyle/>
          <a:p>
            <a:endParaRPr lang="de-AT"/>
          </a:p>
        </p:txBody>
      </p:sp>
      <p:sp>
        <p:nvSpPr>
          <p:cNvPr id="343" name="Google Shape;343;p16"/>
          <p:cNvSpPr txBox="1"/>
          <p:nvPr/>
        </p:nvSpPr>
        <p:spPr>
          <a:xfrm>
            <a:off x="594444" y="8997745"/>
            <a:ext cx="12657256" cy="800687"/>
          </a:xfrm>
          <a:prstGeom prst="rect">
            <a:avLst/>
          </a:prstGeom>
          <a:noFill/>
          <a:ln>
            <a:noFill/>
          </a:ln>
        </p:spPr>
        <p:txBody>
          <a:bodyPr spcFirstLastPara="1" wrap="square" lIns="0" tIns="0" rIns="0" bIns="0" anchor="t" anchorCtr="0">
            <a:spAutoFit/>
          </a:bodyPr>
          <a:lstStyle/>
          <a:p>
            <a:pPr marL="0" marR="0" lvl="0" indent="0" algn="just" rtl="0">
              <a:lnSpc>
                <a:spcPct val="119916"/>
              </a:lnSpc>
              <a:spcBef>
                <a:spcPts val="0"/>
              </a:spcBef>
              <a:spcAft>
                <a:spcPts val="0"/>
              </a:spcAft>
              <a:buNone/>
            </a:pPr>
            <a:r>
              <a:rPr lang="en-US" sz="1200" b="0" i="0" u="none" strike="noStrike" cap="none">
                <a:solidFill>
                  <a:srgbClr val="00000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marR="0" lvl="0" indent="0" algn="just" rtl="0">
              <a:lnSpc>
                <a:spcPct val="180000"/>
              </a:lnSpc>
              <a:spcBef>
                <a:spcPts val="0"/>
              </a:spcBef>
              <a:spcAft>
                <a:spcPts val="0"/>
              </a:spcAft>
              <a:buNone/>
            </a:pPr>
            <a:endParaRPr sz="1200" b="0" i="0" u="none" strike="noStrike" cap="none">
              <a:solidFill>
                <a:srgbClr val="000000"/>
              </a:solidFill>
              <a:latin typeface="Arial"/>
              <a:ea typeface="Arial"/>
              <a:cs typeface="Arial"/>
              <a:sym typeface="Arial"/>
            </a:endParaRPr>
          </a:p>
        </p:txBody>
      </p:sp>
      <p:sp>
        <p:nvSpPr>
          <p:cNvPr id="344" name="Google Shape;344;p16"/>
          <p:cNvSpPr txBox="1"/>
          <p:nvPr/>
        </p:nvSpPr>
        <p:spPr>
          <a:xfrm>
            <a:off x="247189" y="2648717"/>
            <a:ext cx="16558200" cy="5458546"/>
          </a:xfrm>
          <a:prstGeom prst="rect">
            <a:avLst/>
          </a:prstGeom>
          <a:noFill/>
          <a:ln>
            <a:noFill/>
          </a:ln>
        </p:spPr>
        <p:txBody>
          <a:bodyPr spcFirstLastPara="1" wrap="square" lIns="0" tIns="0" rIns="0" bIns="0" anchor="t" anchorCtr="0">
            <a:spAutoFit/>
          </a:bodyPr>
          <a:lstStyle/>
          <a:p>
            <a:pPr marL="589637" marR="0" lvl="1" indent="-294818" algn="just" rtl="0">
              <a:lnSpc>
                <a:spcPct val="96997"/>
              </a:lnSpc>
              <a:spcBef>
                <a:spcPts val="0"/>
              </a:spcBef>
              <a:spcAft>
                <a:spcPts val="0"/>
              </a:spcAft>
              <a:buClr>
                <a:srgbClr val="000000"/>
              </a:buClr>
              <a:buSzPts val="2731"/>
              <a:buFont typeface="Arial"/>
              <a:buChar char="•"/>
            </a:pPr>
            <a:r>
              <a:rPr lang="en-US" sz="2400" b="0" i="0" u="none" strike="noStrike" cap="none" dirty="0">
                <a:solidFill>
                  <a:srgbClr val="000000"/>
                </a:solidFill>
                <a:latin typeface="Century Gothic" panose="020B0502020202020204" pitchFamily="34" charset="0"/>
                <a:sym typeface="Arial"/>
              </a:rPr>
              <a:t>List and prioritize your financial goals. </a:t>
            </a:r>
          </a:p>
          <a:p>
            <a:pPr marL="294819" marR="0" lvl="1" algn="just" rtl="0">
              <a:lnSpc>
                <a:spcPct val="96997"/>
              </a:lnSpc>
              <a:spcBef>
                <a:spcPts val="0"/>
              </a:spcBef>
              <a:spcAft>
                <a:spcPts val="0"/>
              </a:spcAft>
              <a:buClr>
                <a:srgbClr val="000000"/>
              </a:buClr>
              <a:buSzPts val="2731"/>
            </a:pPr>
            <a:r>
              <a:rPr lang="en-US" sz="2400" b="0" i="0" u="none" strike="noStrike" cap="none" dirty="0">
                <a:solidFill>
                  <a:srgbClr val="000000"/>
                </a:solidFill>
                <a:latin typeface="Century Gothic" panose="020B0502020202020204" pitchFamily="34" charset="0"/>
                <a:sym typeface="Arial"/>
              </a:rPr>
              <a:t>Be: specific, timely, action-oriented, REALISTIC. (examples: saving up for retirement, paying off debt, buying a house, investing…)</a:t>
            </a:r>
            <a:endParaRPr sz="2400" dirty="0">
              <a:latin typeface="Century Gothic" panose="020B0502020202020204" pitchFamily="34" charset="0"/>
            </a:endParaRPr>
          </a:p>
          <a:p>
            <a:pPr marL="0" marR="0" lvl="0" indent="0" algn="just" rtl="0">
              <a:lnSpc>
                <a:spcPct val="96997"/>
              </a:lnSpc>
              <a:spcBef>
                <a:spcPts val="0"/>
              </a:spcBef>
              <a:spcAft>
                <a:spcPts val="0"/>
              </a:spcAft>
              <a:buNone/>
            </a:pPr>
            <a:endParaRPr sz="2400" b="0" i="0" u="none" strike="noStrike" cap="none" dirty="0">
              <a:solidFill>
                <a:srgbClr val="000000"/>
              </a:solidFill>
              <a:latin typeface="Century Gothic" panose="020B0502020202020204" pitchFamily="34" charset="0"/>
              <a:sym typeface="Arial"/>
            </a:endParaRPr>
          </a:p>
          <a:p>
            <a:pPr marL="589637" marR="0" lvl="1" indent="-294818" algn="just" rtl="0">
              <a:lnSpc>
                <a:spcPct val="96997"/>
              </a:lnSpc>
              <a:spcBef>
                <a:spcPts val="0"/>
              </a:spcBef>
              <a:spcAft>
                <a:spcPts val="0"/>
              </a:spcAft>
              <a:buClr>
                <a:srgbClr val="000000"/>
              </a:buClr>
              <a:buSzPts val="2731"/>
              <a:buFont typeface="Arial"/>
              <a:buChar char="•"/>
            </a:pPr>
            <a:r>
              <a:rPr lang="en-US" sz="2400" b="0" i="0" u="none" strike="noStrike" cap="none" dirty="0">
                <a:solidFill>
                  <a:srgbClr val="000000"/>
                </a:solidFill>
                <a:latin typeface="Century Gothic" panose="020B0502020202020204" pitchFamily="34" charset="0"/>
                <a:sym typeface="Arial"/>
              </a:rPr>
              <a:t>Specify how much you want to save up to and until when. </a:t>
            </a:r>
            <a:endParaRPr sz="2400" dirty="0">
              <a:latin typeface="Century Gothic" panose="020B0502020202020204" pitchFamily="34" charset="0"/>
            </a:endParaRPr>
          </a:p>
          <a:p>
            <a:pPr marL="0" marR="0" lvl="0" indent="0" algn="just" rtl="0">
              <a:lnSpc>
                <a:spcPct val="96997"/>
              </a:lnSpc>
              <a:spcBef>
                <a:spcPts val="0"/>
              </a:spcBef>
              <a:spcAft>
                <a:spcPts val="0"/>
              </a:spcAft>
              <a:buNone/>
            </a:pPr>
            <a:endParaRPr sz="2400" b="0" i="0" u="none" strike="noStrike" cap="none" dirty="0">
              <a:solidFill>
                <a:srgbClr val="000000"/>
              </a:solidFill>
              <a:latin typeface="Century Gothic" panose="020B0502020202020204" pitchFamily="34" charset="0"/>
              <a:sym typeface="Arial"/>
            </a:endParaRPr>
          </a:p>
          <a:p>
            <a:pPr marL="589637" marR="0" lvl="1" indent="-294818" algn="just" rtl="0">
              <a:lnSpc>
                <a:spcPct val="96997"/>
              </a:lnSpc>
              <a:spcBef>
                <a:spcPts val="0"/>
              </a:spcBef>
              <a:spcAft>
                <a:spcPts val="0"/>
              </a:spcAft>
              <a:buClr>
                <a:srgbClr val="000000"/>
              </a:buClr>
              <a:buSzPts val="2731"/>
              <a:buFont typeface="Arial"/>
              <a:buChar char="•"/>
            </a:pPr>
            <a:r>
              <a:rPr lang="en-US" sz="2400" b="0" i="0" u="none" strike="noStrike" cap="none" dirty="0">
                <a:solidFill>
                  <a:srgbClr val="000000"/>
                </a:solidFill>
                <a:latin typeface="Century Gothic" panose="020B0502020202020204" pitchFamily="34" charset="0"/>
                <a:sym typeface="Arial"/>
              </a:rPr>
              <a:t>Specify how much you can relocate and from where to achieve set goal.</a:t>
            </a:r>
            <a:endParaRPr sz="2400" dirty="0">
              <a:latin typeface="Century Gothic" panose="020B0502020202020204" pitchFamily="34" charset="0"/>
            </a:endParaRPr>
          </a:p>
          <a:p>
            <a:pPr marL="0" marR="0" lvl="0" indent="0" algn="just" rtl="0">
              <a:lnSpc>
                <a:spcPct val="96997"/>
              </a:lnSpc>
              <a:spcBef>
                <a:spcPts val="0"/>
              </a:spcBef>
              <a:spcAft>
                <a:spcPts val="0"/>
              </a:spcAft>
              <a:buNone/>
            </a:pPr>
            <a:endParaRPr sz="2400" b="0" i="0" u="none" strike="noStrike" cap="none" dirty="0">
              <a:solidFill>
                <a:srgbClr val="000000"/>
              </a:solidFill>
              <a:latin typeface="Century Gothic" panose="020B0502020202020204" pitchFamily="34" charset="0"/>
              <a:sym typeface="Arial"/>
            </a:endParaRPr>
          </a:p>
          <a:p>
            <a:pPr marL="589637" marR="0" lvl="1" indent="-294818" algn="just" rtl="0">
              <a:lnSpc>
                <a:spcPct val="96997"/>
              </a:lnSpc>
              <a:spcBef>
                <a:spcPts val="0"/>
              </a:spcBef>
              <a:spcAft>
                <a:spcPts val="0"/>
              </a:spcAft>
              <a:buClr>
                <a:srgbClr val="000000"/>
              </a:buClr>
              <a:buSzPts val="2731"/>
              <a:buFont typeface="Arial"/>
              <a:buChar char="•"/>
            </a:pPr>
            <a:r>
              <a:rPr lang="en-US" sz="2400" b="0" i="0" u="none" strike="noStrike" cap="none" dirty="0">
                <a:solidFill>
                  <a:srgbClr val="000000"/>
                </a:solidFill>
                <a:latin typeface="Century Gothic" panose="020B0502020202020204" pitchFamily="34" charset="0"/>
                <a:sym typeface="Arial"/>
              </a:rPr>
              <a:t>Revisit set financial goals regularly. Make changes if the circumstances change. </a:t>
            </a:r>
            <a:endParaRPr sz="2400" dirty="0">
              <a:latin typeface="Century Gothic" panose="020B0502020202020204" pitchFamily="34" charset="0"/>
            </a:endParaRPr>
          </a:p>
          <a:p>
            <a:pPr marL="0" marR="0" lvl="0" indent="0" algn="just" rtl="0">
              <a:lnSpc>
                <a:spcPct val="96997"/>
              </a:lnSpc>
              <a:spcBef>
                <a:spcPts val="0"/>
              </a:spcBef>
              <a:spcAft>
                <a:spcPts val="0"/>
              </a:spcAft>
              <a:buNone/>
            </a:pPr>
            <a:endParaRPr sz="2400" b="0" i="0" u="none" strike="noStrike" cap="none" dirty="0">
              <a:solidFill>
                <a:srgbClr val="000000"/>
              </a:solidFill>
              <a:latin typeface="Century Gothic" panose="020B0502020202020204" pitchFamily="34" charset="0"/>
              <a:sym typeface="Arial"/>
            </a:endParaRPr>
          </a:p>
          <a:p>
            <a:pPr marL="589637" marR="0" lvl="1" indent="-294818" algn="just" rtl="0">
              <a:lnSpc>
                <a:spcPct val="96997"/>
              </a:lnSpc>
              <a:spcBef>
                <a:spcPts val="0"/>
              </a:spcBef>
              <a:spcAft>
                <a:spcPts val="0"/>
              </a:spcAft>
              <a:buClr>
                <a:srgbClr val="000000"/>
              </a:buClr>
              <a:buSzPts val="2731"/>
              <a:buFont typeface="Arial"/>
              <a:buChar char="•"/>
            </a:pPr>
            <a:r>
              <a:rPr lang="en-US" sz="2400" b="0" i="0" u="none" strike="noStrike" cap="none" dirty="0">
                <a:solidFill>
                  <a:srgbClr val="000000"/>
                </a:solidFill>
                <a:latin typeface="Century Gothic" panose="020B0502020202020204" pitchFamily="34" charset="0"/>
                <a:sym typeface="Arial"/>
              </a:rPr>
              <a:t>Avoid unnecessary expenses, stay disciplined and committed to your plan. </a:t>
            </a:r>
            <a:endParaRPr sz="2400" dirty="0">
              <a:latin typeface="Century Gothic" panose="020B0502020202020204" pitchFamily="34" charset="0"/>
            </a:endParaRPr>
          </a:p>
          <a:p>
            <a:pPr marL="0" marR="0" lvl="0" indent="0" algn="just" rtl="0">
              <a:lnSpc>
                <a:spcPct val="96997"/>
              </a:lnSpc>
              <a:spcBef>
                <a:spcPts val="0"/>
              </a:spcBef>
              <a:spcAft>
                <a:spcPts val="0"/>
              </a:spcAft>
              <a:buNone/>
            </a:pPr>
            <a:endParaRPr sz="2400" b="0" i="0" u="none" strike="noStrike" cap="none" dirty="0">
              <a:solidFill>
                <a:srgbClr val="000000"/>
              </a:solidFill>
              <a:latin typeface="Century Gothic" panose="020B0502020202020204" pitchFamily="34" charset="0"/>
              <a:sym typeface="Arial"/>
            </a:endParaRPr>
          </a:p>
          <a:p>
            <a:pPr marL="0" marR="0" lvl="0" indent="0" algn="just" rtl="0">
              <a:lnSpc>
                <a:spcPct val="96997"/>
              </a:lnSpc>
              <a:spcBef>
                <a:spcPts val="0"/>
              </a:spcBef>
              <a:spcAft>
                <a:spcPts val="0"/>
              </a:spcAft>
              <a:buNone/>
            </a:pPr>
            <a:endParaRPr lang="en-US" sz="2400" b="0" i="0" u="none" strike="noStrike" cap="none" dirty="0">
              <a:solidFill>
                <a:srgbClr val="000000"/>
              </a:solidFill>
              <a:latin typeface="Century Gothic" panose="020B0502020202020204" pitchFamily="34" charset="0"/>
              <a:sym typeface="Arial"/>
            </a:endParaRPr>
          </a:p>
          <a:p>
            <a:pPr marL="0" marR="0" lvl="0" indent="0" algn="just" rtl="0">
              <a:lnSpc>
                <a:spcPct val="96997"/>
              </a:lnSpc>
              <a:spcBef>
                <a:spcPts val="0"/>
              </a:spcBef>
              <a:spcAft>
                <a:spcPts val="0"/>
              </a:spcAft>
              <a:buNone/>
            </a:pPr>
            <a:r>
              <a:rPr lang="en-US" sz="2400" b="0" i="0" u="none" strike="noStrike" cap="none" dirty="0">
                <a:solidFill>
                  <a:srgbClr val="000000"/>
                </a:solidFill>
                <a:latin typeface="Century Gothic" panose="020B0502020202020204" pitchFamily="34" charset="0"/>
                <a:sym typeface="Arial"/>
              </a:rPr>
              <a:t>Useful video about setting financial goals: </a:t>
            </a:r>
            <a:r>
              <a:rPr lang="en-US" sz="2400" b="0" i="0" u="sng" strike="noStrike" cap="none" dirty="0">
                <a:solidFill>
                  <a:srgbClr val="000000"/>
                </a:solidFill>
                <a:latin typeface="Century Gothic" panose="020B0502020202020204" pitchFamily="34" charset="0"/>
                <a:sym typeface="Arial"/>
                <a:hlinkClick r:id="rId5">
                  <a:extLst>
                    <a:ext uri="{A12FA001-AC4F-418D-AE19-62706E023703}">
                      <ahyp:hlinkClr xmlns:ahyp="http://schemas.microsoft.com/office/drawing/2018/hyperlinkcolor" val="tx"/>
                    </a:ext>
                  </a:extLst>
                </a:hlinkClick>
              </a:rPr>
              <a:t>https://www.youtube.com/watch?v=KEQSdLM_hR4  </a:t>
            </a:r>
            <a:endParaRPr sz="2400" dirty="0">
              <a:latin typeface="Century Gothic" panose="020B0502020202020204" pitchFamily="34" charset="0"/>
            </a:endParaRPr>
          </a:p>
          <a:p>
            <a:pPr marL="0" marR="0" lvl="0" indent="0" algn="just" rtl="0">
              <a:lnSpc>
                <a:spcPct val="119992"/>
              </a:lnSpc>
              <a:spcBef>
                <a:spcPts val="0"/>
              </a:spcBef>
              <a:spcAft>
                <a:spcPts val="0"/>
              </a:spcAft>
              <a:buNone/>
            </a:pPr>
            <a:endParaRPr sz="2400" b="0" i="0" u="sng" strike="noStrike" cap="none" dirty="0">
              <a:solidFill>
                <a:srgbClr val="000000"/>
              </a:solidFill>
              <a:latin typeface="Century Gothic" panose="020B0502020202020204" pitchFamily="34" charset="0"/>
              <a:sym typeface="Arial"/>
              <a:hlinkClick r:id="rId5">
                <a:extLst>
                  <a:ext uri="{A12FA001-AC4F-418D-AE19-62706E023703}">
                    <ahyp:hlinkClr xmlns:ahyp="http://schemas.microsoft.com/office/drawing/2018/hyperlinkcolor" val="tx"/>
                  </a:ext>
                </a:extLst>
              </a:hlinkClick>
            </a:endParaRPr>
          </a:p>
        </p:txBody>
      </p:sp>
      <p:pic>
        <p:nvPicPr>
          <p:cNvPr id="2" name="Grafik 1" descr="Ein Bild, das Handschrift, Text, Schrift, Schreibwaren enthält.&#10;&#10;Automatisch generierte Beschreibung">
            <a:extLst>
              <a:ext uri="{FF2B5EF4-FFF2-40B4-BE49-F238E27FC236}">
                <a16:creationId xmlns:a16="http://schemas.microsoft.com/office/drawing/2014/main" id="{322CE7E9-184E-DB8F-83E1-FF782DE35AC1}"/>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13968568" y="3770883"/>
            <a:ext cx="3369141" cy="22208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extfeld 2">
            <a:extLst>
              <a:ext uri="{FF2B5EF4-FFF2-40B4-BE49-F238E27FC236}">
                <a16:creationId xmlns:a16="http://schemas.microsoft.com/office/drawing/2014/main" id="{81C33E4F-6A8D-CAF6-C0DA-ED7B675DF3CF}"/>
              </a:ext>
            </a:extLst>
          </p:cNvPr>
          <p:cNvSpPr txBox="1"/>
          <p:nvPr/>
        </p:nvSpPr>
        <p:spPr>
          <a:xfrm>
            <a:off x="15133075" y="6300551"/>
            <a:ext cx="2130979" cy="230832"/>
          </a:xfrm>
          <a:prstGeom prst="rect">
            <a:avLst/>
          </a:prstGeom>
          <a:noFill/>
        </p:spPr>
        <p:txBody>
          <a:bodyPr wrap="square" rtlCol="0">
            <a:spAutoFit/>
          </a:bodyPr>
          <a:lstStyle/>
          <a:p>
            <a:r>
              <a:rPr lang="de-AT" sz="900" dirty="0">
                <a:hlinkClick r:id="rId8" tooltip="https://creativecommons.org/licenses/by/3.0/"/>
              </a:rPr>
              <a:t>Source: CC BY</a:t>
            </a:r>
            <a:endParaRPr lang="de-AT" sz="9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21"/>
          <p:cNvSpPr/>
          <p:nvPr/>
        </p:nvSpPr>
        <p:spPr>
          <a:xfrm rot="-5400000">
            <a:off x="8222456" y="221456"/>
            <a:ext cx="1843088" cy="18288000"/>
          </a:xfrm>
          <a:custGeom>
            <a:avLst/>
            <a:gdLst/>
            <a:ahLst/>
            <a:cxnLst/>
            <a:rect l="l" t="t" r="r" b="b"/>
            <a:pathLst>
              <a:path w="2457450" h="24384000" extrusionOk="0">
                <a:moveTo>
                  <a:pt x="0" y="0"/>
                </a:moveTo>
                <a:lnTo>
                  <a:pt x="2457450" y="0"/>
                </a:lnTo>
                <a:lnTo>
                  <a:pt x="2457450" y="24384000"/>
                </a:lnTo>
                <a:lnTo>
                  <a:pt x="0" y="24384000"/>
                </a:lnTo>
                <a:close/>
              </a:path>
            </a:pathLst>
          </a:custGeom>
          <a:solidFill>
            <a:srgbClr val="AEABAB">
              <a:alpha val="60000"/>
            </a:srgbClr>
          </a:solidFill>
          <a:ln>
            <a:noFill/>
          </a:ln>
        </p:spPr>
        <p:txBody>
          <a:bodyPr/>
          <a:lstStyle/>
          <a:p>
            <a:endParaRPr lang="de-AT"/>
          </a:p>
        </p:txBody>
      </p:sp>
      <p:sp>
        <p:nvSpPr>
          <p:cNvPr id="413" name="Google Shape;413;p21"/>
          <p:cNvSpPr/>
          <p:nvPr/>
        </p:nvSpPr>
        <p:spPr>
          <a:xfrm>
            <a:off x="14872456" y="8861232"/>
            <a:ext cx="3173424" cy="860791"/>
          </a:xfrm>
          <a:custGeom>
            <a:avLst/>
            <a:gdLst/>
            <a:ahLst/>
            <a:cxnLst/>
            <a:rect l="l" t="t" r="r" b="b"/>
            <a:pathLst>
              <a:path w="3173424" h="860791" extrusionOk="0">
                <a:moveTo>
                  <a:pt x="0" y="0"/>
                </a:moveTo>
                <a:lnTo>
                  <a:pt x="3173424" y="0"/>
                </a:lnTo>
                <a:lnTo>
                  <a:pt x="3173424" y="860791"/>
                </a:lnTo>
                <a:lnTo>
                  <a:pt x="0" y="860791"/>
                </a:lnTo>
                <a:lnTo>
                  <a:pt x="0" y="0"/>
                </a:lnTo>
                <a:close/>
              </a:path>
            </a:pathLst>
          </a:custGeom>
          <a:blipFill rotWithShape="1">
            <a:blip r:embed="rId3">
              <a:alphaModFix/>
            </a:blip>
            <a:stretch>
              <a:fillRect/>
            </a:stretch>
          </a:blipFill>
          <a:ln>
            <a:noFill/>
          </a:ln>
        </p:spPr>
        <p:txBody>
          <a:bodyPr/>
          <a:lstStyle/>
          <a:p>
            <a:endParaRPr lang="de-AT"/>
          </a:p>
        </p:txBody>
      </p:sp>
      <p:sp>
        <p:nvSpPr>
          <p:cNvPr id="414" name="Google Shape;414;p21"/>
          <p:cNvSpPr/>
          <p:nvPr/>
        </p:nvSpPr>
        <p:spPr>
          <a:xfrm>
            <a:off x="16459168" y="265476"/>
            <a:ext cx="1462527" cy="1622708"/>
          </a:xfrm>
          <a:custGeom>
            <a:avLst/>
            <a:gdLst/>
            <a:ahLst/>
            <a:cxnLst/>
            <a:rect l="l" t="t" r="r" b="b"/>
            <a:pathLst>
              <a:path w="1462527" h="1622708" extrusionOk="0">
                <a:moveTo>
                  <a:pt x="0" y="0"/>
                </a:moveTo>
                <a:lnTo>
                  <a:pt x="1462528" y="0"/>
                </a:lnTo>
                <a:lnTo>
                  <a:pt x="1462528" y="1622708"/>
                </a:lnTo>
                <a:lnTo>
                  <a:pt x="0" y="1622708"/>
                </a:lnTo>
                <a:lnTo>
                  <a:pt x="0" y="0"/>
                </a:lnTo>
                <a:close/>
              </a:path>
            </a:pathLst>
          </a:custGeom>
          <a:blipFill rotWithShape="1">
            <a:blip r:embed="rId4">
              <a:alphaModFix/>
            </a:blip>
            <a:stretch>
              <a:fillRect r="-437"/>
            </a:stretch>
          </a:blipFill>
          <a:ln>
            <a:noFill/>
          </a:ln>
        </p:spPr>
        <p:txBody>
          <a:bodyPr/>
          <a:lstStyle/>
          <a:p>
            <a:endParaRPr lang="de-AT"/>
          </a:p>
        </p:txBody>
      </p:sp>
      <p:grpSp>
        <p:nvGrpSpPr>
          <p:cNvPr id="415" name="Google Shape;415;p21"/>
          <p:cNvGrpSpPr/>
          <p:nvPr/>
        </p:nvGrpSpPr>
        <p:grpSpPr>
          <a:xfrm>
            <a:off x="-380909" y="-67969"/>
            <a:ext cx="10819067" cy="2186273"/>
            <a:chOff x="0" y="-9525"/>
            <a:chExt cx="14425423" cy="2915031"/>
          </a:xfrm>
        </p:grpSpPr>
        <p:sp>
          <p:nvSpPr>
            <p:cNvPr id="416" name="Google Shape;416;p21"/>
            <p:cNvSpPr/>
            <p:nvPr/>
          </p:nvSpPr>
          <p:spPr>
            <a:xfrm>
              <a:off x="12700" y="12700"/>
              <a:ext cx="14400023" cy="2880106"/>
            </a:xfrm>
            <a:custGeom>
              <a:avLst/>
              <a:gdLst/>
              <a:ahLst/>
              <a:cxnLst/>
              <a:rect l="l" t="t" r="r" b="b"/>
              <a:pathLst>
                <a:path w="14400023" h="2880106" extrusionOk="0">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1"/>
            <p:cNvSpPr/>
            <p:nvPr/>
          </p:nvSpPr>
          <p:spPr>
            <a:xfrm>
              <a:off x="0" y="0"/>
              <a:ext cx="14425423" cy="2905506"/>
            </a:xfrm>
            <a:custGeom>
              <a:avLst/>
              <a:gdLst/>
              <a:ahLst/>
              <a:cxnLst/>
              <a:rect l="l" t="t" r="r" b="b"/>
              <a:pathLst>
                <a:path w="14425423" h="2905506" extrusionOk="0">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1"/>
            <p:cNvSpPr txBox="1"/>
            <p:nvPr/>
          </p:nvSpPr>
          <p:spPr>
            <a:xfrm>
              <a:off x="0" y="-9525"/>
              <a:ext cx="14425400" cy="2914925"/>
            </a:xfrm>
            <a:prstGeom prst="rect">
              <a:avLst/>
            </a:prstGeom>
            <a:noFill/>
            <a:ln>
              <a:noFill/>
            </a:ln>
          </p:spPr>
          <p:txBody>
            <a:bodyPr spcFirstLastPara="1" wrap="square" lIns="50800" tIns="50800" rIns="50800" bIns="50800" anchor="ctr" anchorCtr="0">
              <a:noAutofit/>
            </a:bodyPr>
            <a:lstStyle/>
            <a:p>
              <a:pPr marL="0" marR="0" lvl="0" indent="0" algn="ctr" rtl="0">
                <a:lnSpc>
                  <a:spcPct val="120000"/>
                </a:lnSpc>
                <a:spcBef>
                  <a:spcPts val="0"/>
                </a:spcBef>
                <a:spcAft>
                  <a:spcPts val="0"/>
                </a:spcAft>
                <a:buNone/>
              </a:pPr>
              <a:r>
                <a:rPr lang="en-US" sz="5100" b="0" i="0" u="none" strike="noStrike" cap="none" dirty="0">
                  <a:solidFill>
                    <a:srgbClr val="FFFFFF"/>
                  </a:solidFill>
                  <a:latin typeface="Arial"/>
                  <a:ea typeface="Arial"/>
                  <a:cs typeface="Arial"/>
                  <a:sym typeface="Arial"/>
                </a:rPr>
                <a:t>BUDGETING USING TECHNOLOGY</a:t>
              </a:r>
              <a:endParaRPr dirty="0"/>
            </a:p>
          </p:txBody>
        </p:sp>
      </p:grpSp>
      <p:sp>
        <p:nvSpPr>
          <p:cNvPr id="419" name="Google Shape;419;p21"/>
          <p:cNvSpPr/>
          <p:nvPr/>
        </p:nvSpPr>
        <p:spPr>
          <a:xfrm>
            <a:off x="11618798" y="3069264"/>
            <a:ext cx="6427083" cy="5374648"/>
          </a:xfrm>
          <a:custGeom>
            <a:avLst/>
            <a:gdLst/>
            <a:ahLst/>
            <a:cxnLst/>
            <a:rect l="l" t="t" r="r" b="b"/>
            <a:pathLst>
              <a:path w="6427083" h="5374648" extrusionOk="0">
                <a:moveTo>
                  <a:pt x="0" y="0"/>
                </a:moveTo>
                <a:lnTo>
                  <a:pt x="6427082" y="0"/>
                </a:lnTo>
                <a:lnTo>
                  <a:pt x="6427082" y="5374648"/>
                </a:lnTo>
                <a:lnTo>
                  <a:pt x="0" y="5374648"/>
                </a:lnTo>
                <a:lnTo>
                  <a:pt x="0" y="0"/>
                </a:lnTo>
                <a:close/>
              </a:path>
            </a:pathLst>
          </a:custGeom>
          <a:blipFill rotWithShape="1">
            <a:blip r:embed="rId5">
              <a:alphaModFix/>
            </a:blip>
            <a:stretch>
              <a:fillRect/>
            </a:stretch>
          </a:blipFill>
          <a:ln>
            <a:noFill/>
          </a:ln>
        </p:spPr>
        <p:txBody>
          <a:bodyPr/>
          <a:lstStyle/>
          <a:p>
            <a:endParaRPr lang="de-AT"/>
          </a:p>
        </p:txBody>
      </p:sp>
      <p:sp>
        <p:nvSpPr>
          <p:cNvPr id="420" name="Google Shape;420;p21"/>
          <p:cNvSpPr txBox="1"/>
          <p:nvPr/>
        </p:nvSpPr>
        <p:spPr>
          <a:xfrm>
            <a:off x="594444" y="8997745"/>
            <a:ext cx="12657256" cy="800687"/>
          </a:xfrm>
          <a:prstGeom prst="rect">
            <a:avLst/>
          </a:prstGeom>
          <a:noFill/>
          <a:ln>
            <a:noFill/>
          </a:ln>
        </p:spPr>
        <p:txBody>
          <a:bodyPr spcFirstLastPara="1" wrap="square" lIns="0" tIns="0" rIns="0" bIns="0" anchor="t" anchorCtr="0">
            <a:spAutoFit/>
          </a:bodyPr>
          <a:lstStyle/>
          <a:p>
            <a:pPr marL="0" marR="0" lvl="0" indent="0" algn="just" rtl="0">
              <a:lnSpc>
                <a:spcPct val="119916"/>
              </a:lnSpc>
              <a:spcBef>
                <a:spcPts val="0"/>
              </a:spcBef>
              <a:spcAft>
                <a:spcPts val="0"/>
              </a:spcAft>
              <a:buNone/>
            </a:pPr>
            <a:r>
              <a:rPr lang="en-US" sz="1200" b="0" i="0" u="none" strike="noStrike" cap="none">
                <a:solidFill>
                  <a:srgbClr val="00000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marR="0" lvl="0" indent="0" algn="just" rtl="0">
              <a:lnSpc>
                <a:spcPct val="180000"/>
              </a:lnSpc>
              <a:spcBef>
                <a:spcPts val="0"/>
              </a:spcBef>
              <a:spcAft>
                <a:spcPts val="0"/>
              </a:spcAft>
              <a:buNone/>
            </a:pPr>
            <a:endParaRPr sz="1200" b="0" i="0" u="none" strike="noStrike" cap="none">
              <a:solidFill>
                <a:srgbClr val="000000"/>
              </a:solidFill>
              <a:latin typeface="Arial"/>
              <a:ea typeface="Arial"/>
              <a:cs typeface="Arial"/>
              <a:sym typeface="Arial"/>
            </a:endParaRPr>
          </a:p>
        </p:txBody>
      </p:sp>
      <p:sp>
        <p:nvSpPr>
          <p:cNvPr id="421" name="Google Shape;421;p21"/>
          <p:cNvSpPr txBox="1"/>
          <p:nvPr/>
        </p:nvSpPr>
        <p:spPr>
          <a:xfrm>
            <a:off x="369855" y="2304417"/>
            <a:ext cx="10240698" cy="4801314"/>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endParaRPr sz="2600" b="0" i="0" u="none" strike="noStrike" cap="none" dirty="0">
              <a:solidFill>
                <a:srgbClr val="000000"/>
              </a:solidFill>
              <a:latin typeface="Century Gothic" panose="020B0502020202020204" pitchFamily="34" charset="0"/>
              <a:sym typeface="Arial"/>
            </a:endParaRPr>
          </a:p>
          <a:p>
            <a:pPr marL="0" marR="0" lvl="0" indent="0" algn="l" rtl="0">
              <a:lnSpc>
                <a:spcPct val="120000"/>
              </a:lnSpc>
              <a:spcBef>
                <a:spcPts val="0"/>
              </a:spcBef>
              <a:spcAft>
                <a:spcPts val="0"/>
              </a:spcAft>
              <a:buNone/>
            </a:pPr>
            <a:r>
              <a:rPr lang="en-US" sz="2600" b="0" i="0" u="none" strike="noStrike" cap="none" dirty="0">
                <a:solidFill>
                  <a:srgbClr val="000000"/>
                </a:solidFill>
                <a:latin typeface="Century Gothic" panose="020B0502020202020204" pitchFamily="34" charset="0"/>
                <a:sym typeface="Arial"/>
              </a:rPr>
              <a:t>“Mint”- “free, tracks your expenses and places them in budget categories. You can </a:t>
            </a:r>
            <a:r>
              <a:rPr lang="en-US" sz="2600" b="0" i="0" u="none" strike="noStrike" cap="none" dirty="0" err="1">
                <a:solidFill>
                  <a:srgbClr val="000000"/>
                </a:solidFill>
                <a:latin typeface="Century Gothic" panose="020B0502020202020204" pitchFamily="34" charset="0"/>
                <a:sym typeface="Arial"/>
              </a:rPr>
              <a:t>personalise</a:t>
            </a:r>
            <a:r>
              <a:rPr lang="en-US" sz="2600" b="0" i="0" u="none" strike="noStrike" cap="none" dirty="0">
                <a:solidFill>
                  <a:srgbClr val="000000"/>
                </a:solidFill>
                <a:latin typeface="Century Gothic" panose="020B0502020202020204" pitchFamily="34" charset="0"/>
                <a:sym typeface="Arial"/>
              </a:rPr>
              <a:t> these categories, which are unlimited. You set limits for these categories, and Mint lets you know if you’re approaching those limits.”</a:t>
            </a:r>
          </a:p>
          <a:p>
            <a:pPr marL="0" marR="0" lvl="0" indent="0" algn="l" rtl="0">
              <a:lnSpc>
                <a:spcPct val="120000"/>
              </a:lnSpc>
              <a:spcBef>
                <a:spcPts val="0"/>
              </a:spcBef>
              <a:spcAft>
                <a:spcPts val="0"/>
              </a:spcAft>
              <a:buNone/>
            </a:pPr>
            <a:endParaRPr sz="2600" dirty="0">
              <a:latin typeface="Century Gothic" panose="020B0502020202020204" pitchFamily="34" charset="0"/>
            </a:endParaRPr>
          </a:p>
          <a:p>
            <a:pPr marL="0" marR="0" lvl="0" indent="0" algn="l" rtl="0">
              <a:lnSpc>
                <a:spcPct val="120000"/>
              </a:lnSpc>
              <a:spcBef>
                <a:spcPts val="0"/>
              </a:spcBef>
              <a:spcAft>
                <a:spcPts val="0"/>
              </a:spcAft>
              <a:buNone/>
            </a:pPr>
            <a:r>
              <a:rPr lang="en-US" sz="2600" b="0" i="0" u="none" strike="noStrike" cap="none" dirty="0">
                <a:solidFill>
                  <a:srgbClr val="000000"/>
                </a:solidFill>
                <a:latin typeface="Century Gothic" panose="020B0502020202020204" pitchFamily="34" charset="0"/>
                <a:sym typeface="Arial"/>
              </a:rPr>
              <a:t>“</a:t>
            </a:r>
            <a:r>
              <a:rPr lang="en-US" sz="2600" b="0" i="0" u="none" strike="noStrike" cap="none" dirty="0" err="1">
                <a:solidFill>
                  <a:srgbClr val="000000"/>
                </a:solidFill>
                <a:latin typeface="Century Gothic" panose="020B0502020202020204" pitchFamily="34" charset="0"/>
                <a:sym typeface="Arial"/>
              </a:rPr>
              <a:t>Goodbudget</a:t>
            </a:r>
            <a:r>
              <a:rPr lang="en-US" sz="2600" b="0" i="0" u="none" strike="noStrike" cap="none" dirty="0">
                <a:solidFill>
                  <a:srgbClr val="000000"/>
                </a:solidFill>
                <a:latin typeface="Century Gothic" panose="020B0502020202020204" pitchFamily="34" charset="0"/>
                <a:sym typeface="Arial"/>
              </a:rPr>
              <a:t>”- great for planning in advance. </a:t>
            </a:r>
          </a:p>
          <a:p>
            <a:pPr marL="0" marR="0" lvl="0" indent="0" algn="l" rtl="0">
              <a:lnSpc>
                <a:spcPct val="120000"/>
              </a:lnSpc>
              <a:spcBef>
                <a:spcPts val="0"/>
              </a:spcBef>
              <a:spcAft>
                <a:spcPts val="0"/>
              </a:spcAft>
              <a:buNone/>
            </a:pPr>
            <a:endParaRPr sz="2600" dirty="0">
              <a:latin typeface="Century Gothic" panose="020B0502020202020204" pitchFamily="34" charset="0"/>
            </a:endParaRPr>
          </a:p>
          <a:p>
            <a:pPr marL="0" marR="0" lvl="0" indent="0" algn="l" rtl="0">
              <a:lnSpc>
                <a:spcPct val="120000"/>
              </a:lnSpc>
              <a:spcBef>
                <a:spcPts val="0"/>
              </a:spcBef>
              <a:spcAft>
                <a:spcPts val="0"/>
              </a:spcAft>
              <a:buNone/>
            </a:pPr>
            <a:r>
              <a:rPr lang="en-US" sz="2600" b="0" i="0" u="none" strike="noStrike" cap="none" dirty="0">
                <a:solidFill>
                  <a:srgbClr val="000000"/>
                </a:solidFill>
                <a:latin typeface="Century Gothic" panose="020B0502020202020204" pitchFamily="34" charset="0"/>
                <a:sym typeface="Arial"/>
              </a:rPr>
              <a:t>“</a:t>
            </a:r>
            <a:r>
              <a:rPr lang="en-US" sz="2600" b="0" i="0" u="none" strike="noStrike" cap="none" dirty="0" err="1">
                <a:solidFill>
                  <a:srgbClr val="000000"/>
                </a:solidFill>
                <a:latin typeface="Century Gothic" panose="020B0502020202020204" pitchFamily="34" charset="0"/>
                <a:sym typeface="Arial"/>
              </a:rPr>
              <a:t>Honeydue</a:t>
            </a:r>
            <a:r>
              <a:rPr lang="en-US" sz="2600" b="0" i="0" u="none" strike="noStrike" cap="none" dirty="0">
                <a:solidFill>
                  <a:srgbClr val="000000"/>
                </a:solidFill>
                <a:latin typeface="Century Gothic" panose="020B0502020202020204" pitchFamily="34" charset="0"/>
                <a:sym typeface="Arial"/>
              </a:rPr>
              <a:t>”- for families with dual income.</a:t>
            </a:r>
            <a:endParaRPr sz="2600" dirty="0">
              <a:latin typeface="Century Gothic" panose="020B0502020202020204" pitchFamily="34" charset="0"/>
            </a:endParaRPr>
          </a:p>
          <a:p>
            <a:pPr marL="0" marR="0" lvl="0" indent="0" algn="l" rtl="0">
              <a:lnSpc>
                <a:spcPct val="120000"/>
              </a:lnSpc>
              <a:spcBef>
                <a:spcPts val="0"/>
              </a:spcBef>
              <a:spcAft>
                <a:spcPts val="0"/>
              </a:spcAft>
              <a:buNone/>
            </a:pPr>
            <a:endParaRPr sz="2600" b="0" i="0" u="none" strike="noStrike" cap="none" dirty="0">
              <a:solidFill>
                <a:srgbClr val="000000"/>
              </a:solidFill>
              <a:latin typeface="Century Gothic" panose="020B0502020202020204" pitchFamily="34" charset="0"/>
              <a:sym typeface="Arial"/>
            </a:endParaRPr>
          </a:p>
        </p:txBody>
      </p:sp>
    </p:spTree>
    <p:extLst>
      <p:ext uri="{BB962C8B-B14F-4D97-AF65-F5344CB8AC3E}">
        <p14:creationId xmlns:p14="http://schemas.microsoft.com/office/powerpoint/2010/main" val="229900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22"/>
          <p:cNvSpPr/>
          <p:nvPr/>
        </p:nvSpPr>
        <p:spPr>
          <a:xfrm rot="-5400000">
            <a:off x="8222456" y="221456"/>
            <a:ext cx="1843088" cy="18288000"/>
          </a:xfrm>
          <a:custGeom>
            <a:avLst/>
            <a:gdLst/>
            <a:ahLst/>
            <a:cxnLst/>
            <a:rect l="l" t="t" r="r" b="b"/>
            <a:pathLst>
              <a:path w="2457450" h="24384000" extrusionOk="0">
                <a:moveTo>
                  <a:pt x="0" y="0"/>
                </a:moveTo>
                <a:lnTo>
                  <a:pt x="2457450" y="0"/>
                </a:lnTo>
                <a:lnTo>
                  <a:pt x="2457450" y="24384000"/>
                </a:lnTo>
                <a:lnTo>
                  <a:pt x="0" y="24384000"/>
                </a:lnTo>
                <a:close/>
              </a:path>
            </a:pathLst>
          </a:custGeom>
          <a:solidFill>
            <a:srgbClr val="AEABAB">
              <a:alpha val="60000"/>
            </a:srgbClr>
          </a:solidFill>
          <a:ln>
            <a:noFill/>
          </a:ln>
        </p:spPr>
        <p:txBody>
          <a:bodyPr/>
          <a:lstStyle/>
          <a:p>
            <a:endParaRPr lang="de-AT"/>
          </a:p>
        </p:txBody>
      </p:sp>
      <p:sp>
        <p:nvSpPr>
          <p:cNvPr id="428" name="Google Shape;428;p22"/>
          <p:cNvSpPr/>
          <p:nvPr/>
        </p:nvSpPr>
        <p:spPr>
          <a:xfrm>
            <a:off x="14872456" y="8861232"/>
            <a:ext cx="3173424" cy="860791"/>
          </a:xfrm>
          <a:custGeom>
            <a:avLst/>
            <a:gdLst/>
            <a:ahLst/>
            <a:cxnLst/>
            <a:rect l="l" t="t" r="r" b="b"/>
            <a:pathLst>
              <a:path w="3173424" h="860791" extrusionOk="0">
                <a:moveTo>
                  <a:pt x="0" y="0"/>
                </a:moveTo>
                <a:lnTo>
                  <a:pt x="3173424" y="0"/>
                </a:lnTo>
                <a:lnTo>
                  <a:pt x="3173424" y="860791"/>
                </a:lnTo>
                <a:lnTo>
                  <a:pt x="0" y="860791"/>
                </a:lnTo>
                <a:lnTo>
                  <a:pt x="0" y="0"/>
                </a:lnTo>
                <a:close/>
              </a:path>
            </a:pathLst>
          </a:custGeom>
          <a:blipFill rotWithShape="1">
            <a:blip r:embed="rId3">
              <a:alphaModFix/>
            </a:blip>
            <a:stretch>
              <a:fillRect/>
            </a:stretch>
          </a:blipFill>
          <a:ln>
            <a:noFill/>
          </a:ln>
        </p:spPr>
        <p:txBody>
          <a:bodyPr/>
          <a:lstStyle/>
          <a:p>
            <a:endParaRPr lang="de-AT"/>
          </a:p>
        </p:txBody>
      </p:sp>
      <p:sp>
        <p:nvSpPr>
          <p:cNvPr id="429" name="Google Shape;429;p22"/>
          <p:cNvSpPr/>
          <p:nvPr/>
        </p:nvSpPr>
        <p:spPr>
          <a:xfrm>
            <a:off x="16459168" y="265476"/>
            <a:ext cx="1462527" cy="1622708"/>
          </a:xfrm>
          <a:custGeom>
            <a:avLst/>
            <a:gdLst/>
            <a:ahLst/>
            <a:cxnLst/>
            <a:rect l="l" t="t" r="r" b="b"/>
            <a:pathLst>
              <a:path w="1462527" h="1622708" extrusionOk="0">
                <a:moveTo>
                  <a:pt x="0" y="0"/>
                </a:moveTo>
                <a:lnTo>
                  <a:pt x="1462528" y="0"/>
                </a:lnTo>
                <a:lnTo>
                  <a:pt x="1462528" y="1622708"/>
                </a:lnTo>
                <a:lnTo>
                  <a:pt x="0" y="1622708"/>
                </a:lnTo>
                <a:lnTo>
                  <a:pt x="0" y="0"/>
                </a:lnTo>
                <a:close/>
              </a:path>
            </a:pathLst>
          </a:custGeom>
          <a:blipFill rotWithShape="1">
            <a:blip r:embed="rId4">
              <a:alphaModFix/>
            </a:blip>
            <a:stretch>
              <a:fillRect r="-437"/>
            </a:stretch>
          </a:blipFill>
          <a:ln>
            <a:noFill/>
          </a:ln>
        </p:spPr>
        <p:txBody>
          <a:bodyPr/>
          <a:lstStyle/>
          <a:p>
            <a:endParaRPr lang="de-AT"/>
          </a:p>
        </p:txBody>
      </p:sp>
      <p:grpSp>
        <p:nvGrpSpPr>
          <p:cNvPr id="430" name="Google Shape;430;p22"/>
          <p:cNvGrpSpPr/>
          <p:nvPr/>
        </p:nvGrpSpPr>
        <p:grpSpPr>
          <a:xfrm>
            <a:off x="-380909" y="-67969"/>
            <a:ext cx="10819067" cy="2186273"/>
            <a:chOff x="0" y="-9525"/>
            <a:chExt cx="14425423" cy="2915031"/>
          </a:xfrm>
        </p:grpSpPr>
        <p:sp>
          <p:nvSpPr>
            <p:cNvPr id="431" name="Google Shape;431;p22"/>
            <p:cNvSpPr/>
            <p:nvPr/>
          </p:nvSpPr>
          <p:spPr>
            <a:xfrm>
              <a:off x="12700" y="12700"/>
              <a:ext cx="14400023" cy="2880106"/>
            </a:xfrm>
            <a:custGeom>
              <a:avLst/>
              <a:gdLst/>
              <a:ahLst/>
              <a:cxnLst/>
              <a:rect l="l" t="t" r="r" b="b"/>
              <a:pathLst>
                <a:path w="14400023" h="2880106" extrusionOk="0">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2"/>
            <p:cNvSpPr/>
            <p:nvPr/>
          </p:nvSpPr>
          <p:spPr>
            <a:xfrm>
              <a:off x="0" y="0"/>
              <a:ext cx="14425423" cy="2905506"/>
            </a:xfrm>
            <a:custGeom>
              <a:avLst/>
              <a:gdLst/>
              <a:ahLst/>
              <a:cxnLst/>
              <a:rect l="l" t="t" r="r" b="b"/>
              <a:pathLst>
                <a:path w="14425423" h="2905506" extrusionOk="0">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2"/>
            <p:cNvSpPr txBox="1"/>
            <p:nvPr/>
          </p:nvSpPr>
          <p:spPr>
            <a:xfrm>
              <a:off x="0" y="-9525"/>
              <a:ext cx="14425400" cy="2914925"/>
            </a:xfrm>
            <a:prstGeom prst="rect">
              <a:avLst/>
            </a:prstGeom>
            <a:noFill/>
            <a:ln>
              <a:noFill/>
            </a:ln>
          </p:spPr>
          <p:txBody>
            <a:bodyPr spcFirstLastPara="1" wrap="square" lIns="50800" tIns="50800" rIns="50800" bIns="50800" anchor="ctr" anchorCtr="0">
              <a:noAutofit/>
            </a:bodyPr>
            <a:lstStyle/>
            <a:p>
              <a:pPr marL="0" marR="0" lvl="0" indent="0" algn="ctr" rtl="0">
                <a:lnSpc>
                  <a:spcPct val="120000"/>
                </a:lnSpc>
                <a:spcBef>
                  <a:spcPts val="0"/>
                </a:spcBef>
                <a:spcAft>
                  <a:spcPts val="0"/>
                </a:spcAft>
                <a:buNone/>
              </a:pPr>
              <a:r>
                <a:rPr lang="en-US" sz="5100" b="0" i="0" u="none" strike="noStrike" cap="none" dirty="0">
                  <a:solidFill>
                    <a:srgbClr val="FFFFFF"/>
                  </a:solidFill>
                  <a:latin typeface="Arial"/>
                  <a:ea typeface="Arial"/>
                  <a:cs typeface="Arial"/>
                  <a:sym typeface="Arial"/>
                </a:rPr>
                <a:t>BUDGETING USING TECHNOLOGY</a:t>
              </a:r>
              <a:endParaRPr lang="en-US" sz="5400" dirty="0"/>
            </a:p>
          </p:txBody>
        </p:sp>
      </p:grpSp>
      <p:sp>
        <p:nvSpPr>
          <p:cNvPr id="434" name="Google Shape;434;p22"/>
          <p:cNvSpPr/>
          <p:nvPr/>
        </p:nvSpPr>
        <p:spPr>
          <a:xfrm>
            <a:off x="594444" y="3808310"/>
            <a:ext cx="4434172" cy="2771358"/>
          </a:xfrm>
          <a:custGeom>
            <a:avLst/>
            <a:gdLst/>
            <a:ahLst/>
            <a:cxnLst/>
            <a:rect l="l" t="t" r="r" b="b"/>
            <a:pathLst>
              <a:path w="4434172" h="2771358" extrusionOk="0">
                <a:moveTo>
                  <a:pt x="0" y="0"/>
                </a:moveTo>
                <a:lnTo>
                  <a:pt x="4434172" y="0"/>
                </a:lnTo>
                <a:lnTo>
                  <a:pt x="4434172" y="2771357"/>
                </a:lnTo>
                <a:lnTo>
                  <a:pt x="0" y="2771357"/>
                </a:lnTo>
                <a:lnTo>
                  <a:pt x="0" y="0"/>
                </a:lnTo>
                <a:close/>
              </a:path>
            </a:pathLst>
          </a:custGeom>
          <a:blipFill rotWithShape="1">
            <a:blip r:embed="rId5">
              <a:alphaModFix/>
            </a:blip>
            <a:stretch>
              <a:fillRect/>
            </a:stretch>
          </a:blipFill>
          <a:ln>
            <a:noFill/>
          </a:ln>
        </p:spPr>
        <p:txBody>
          <a:bodyPr/>
          <a:lstStyle/>
          <a:p>
            <a:endParaRPr lang="de-AT"/>
          </a:p>
        </p:txBody>
      </p:sp>
      <p:sp>
        <p:nvSpPr>
          <p:cNvPr id="435" name="Google Shape;435;p22"/>
          <p:cNvSpPr/>
          <p:nvPr/>
        </p:nvSpPr>
        <p:spPr>
          <a:xfrm>
            <a:off x="2566908" y="6169409"/>
            <a:ext cx="4356165" cy="1670150"/>
          </a:xfrm>
          <a:custGeom>
            <a:avLst/>
            <a:gdLst/>
            <a:ahLst/>
            <a:cxnLst/>
            <a:rect l="l" t="t" r="r" b="b"/>
            <a:pathLst>
              <a:path w="4356165" h="1670150" extrusionOk="0">
                <a:moveTo>
                  <a:pt x="0" y="0"/>
                </a:moveTo>
                <a:lnTo>
                  <a:pt x="4356164" y="0"/>
                </a:lnTo>
                <a:lnTo>
                  <a:pt x="4356164" y="1670150"/>
                </a:lnTo>
                <a:lnTo>
                  <a:pt x="0" y="1670150"/>
                </a:lnTo>
                <a:lnTo>
                  <a:pt x="0" y="0"/>
                </a:lnTo>
                <a:close/>
              </a:path>
            </a:pathLst>
          </a:custGeom>
          <a:blipFill rotWithShape="1">
            <a:blip r:embed="rId6">
              <a:alphaModFix/>
            </a:blip>
            <a:stretch>
              <a:fillRect/>
            </a:stretch>
          </a:blipFill>
          <a:ln>
            <a:noFill/>
          </a:ln>
        </p:spPr>
        <p:txBody>
          <a:bodyPr/>
          <a:lstStyle/>
          <a:p>
            <a:endParaRPr lang="de-AT"/>
          </a:p>
        </p:txBody>
      </p:sp>
      <p:sp>
        <p:nvSpPr>
          <p:cNvPr id="436" name="Google Shape;436;p22"/>
          <p:cNvSpPr/>
          <p:nvPr/>
        </p:nvSpPr>
        <p:spPr>
          <a:xfrm>
            <a:off x="5985731" y="4241559"/>
            <a:ext cx="4452410" cy="2079018"/>
          </a:xfrm>
          <a:custGeom>
            <a:avLst/>
            <a:gdLst/>
            <a:ahLst/>
            <a:cxnLst/>
            <a:rect l="l" t="t" r="r" b="b"/>
            <a:pathLst>
              <a:path w="4452410" h="2079018" extrusionOk="0">
                <a:moveTo>
                  <a:pt x="0" y="0"/>
                </a:moveTo>
                <a:lnTo>
                  <a:pt x="4452410" y="0"/>
                </a:lnTo>
                <a:lnTo>
                  <a:pt x="4452410" y="2079018"/>
                </a:lnTo>
                <a:lnTo>
                  <a:pt x="0" y="2079018"/>
                </a:lnTo>
                <a:lnTo>
                  <a:pt x="0" y="0"/>
                </a:lnTo>
                <a:close/>
              </a:path>
            </a:pathLst>
          </a:custGeom>
          <a:blipFill rotWithShape="1">
            <a:blip r:embed="rId7">
              <a:alphaModFix/>
            </a:blip>
            <a:stretch>
              <a:fillRect/>
            </a:stretch>
          </a:blipFill>
          <a:ln>
            <a:noFill/>
          </a:ln>
        </p:spPr>
        <p:txBody>
          <a:bodyPr/>
          <a:lstStyle/>
          <a:p>
            <a:endParaRPr lang="de-AT"/>
          </a:p>
        </p:txBody>
      </p:sp>
      <p:sp>
        <p:nvSpPr>
          <p:cNvPr id="437" name="Google Shape;437;p22"/>
          <p:cNvSpPr/>
          <p:nvPr/>
        </p:nvSpPr>
        <p:spPr>
          <a:xfrm>
            <a:off x="10184304" y="3183172"/>
            <a:ext cx="7737392" cy="4656387"/>
          </a:xfrm>
          <a:custGeom>
            <a:avLst/>
            <a:gdLst/>
            <a:ahLst/>
            <a:cxnLst/>
            <a:rect l="l" t="t" r="r" b="b"/>
            <a:pathLst>
              <a:path w="7737392" h="4656387" extrusionOk="0">
                <a:moveTo>
                  <a:pt x="0" y="0"/>
                </a:moveTo>
                <a:lnTo>
                  <a:pt x="7737392" y="0"/>
                </a:lnTo>
                <a:lnTo>
                  <a:pt x="7737392" y="4656387"/>
                </a:lnTo>
                <a:lnTo>
                  <a:pt x="0" y="4656387"/>
                </a:lnTo>
                <a:lnTo>
                  <a:pt x="0" y="0"/>
                </a:lnTo>
                <a:close/>
              </a:path>
            </a:pathLst>
          </a:custGeom>
          <a:blipFill rotWithShape="1">
            <a:blip r:embed="rId8">
              <a:alphaModFix/>
            </a:blip>
            <a:stretch>
              <a:fillRect/>
            </a:stretch>
          </a:blipFill>
          <a:ln>
            <a:noFill/>
          </a:ln>
        </p:spPr>
        <p:txBody>
          <a:bodyPr/>
          <a:lstStyle/>
          <a:p>
            <a:endParaRPr lang="de-AT"/>
          </a:p>
        </p:txBody>
      </p:sp>
      <p:sp>
        <p:nvSpPr>
          <p:cNvPr id="438" name="Google Shape;438;p22"/>
          <p:cNvSpPr/>
          <p:nvPr/>
        </p:nvSpPr>
        <p:spPr>
          <a:xfrm>
            <a:off x="4338630" y="3676910"/>
            <a:ext cx="689986" cy="689986"/>
          </a:xfrm>
          <a:custGeom>
            <a:avLst/>
            <a:gdLst/>
            <a:ahLst/>
            <a:cxnLst/>
            <a:rect l="l" t="t" r="r" b="b"/>
            <a:pathLst>
              <a:path w="689986" h="689986" extrusionOk="0">
                <a:moveTo>
                  <a:pt x="0" y="0"/>
                </a:moveTo>
                <a:lnTo>
                  <a:pt x="689986" y="0"/>
                </a:lnTo>
                <a:lnTo>
                  <a:pt x="689986" y="689986"/>
                </a:lnTo>
                <a:lnTo>
                  <a:pt x="0" y="689986"/>
                </a:lnTo>
                <a:lnTo>
                  <a:pt x="0" y="0"/>
                </a:lnTo>
                <a:close/>
              </a:path>
            </a:pathLst>
          </a:custGeom>
          <a:blipFill rotWithShape="1">
            <a:blip r:embed="rId9">
              <a:alphaModFix/>
            </a:blip>
            <a:stretch>
              <a:fillRect/>
            </a:stretch>
          </a:blipFill>
          <a:ln>
            <a:noFill/>
          </a:ln>
        </p:spPr>
        <p:txBody>
          <a:bodyPr/>
          <a:lstStyle/>
          <a:p>
            <a:endParaRPr lang="de-AT"/>
          </a:p>
        </p:txBody>
      </p:sp>
      <p:sp>
        <p:nvSpPr>
          <p:cNvPr id="439" name="Google Shape;439;p22"/>
          <p:cNvSpPr txBox="1"/>
          <p:nvPr/>
        </p:nvSpPr>
        <p:spPr>
          <a:xfrm>
            <a:off x="594444" y="8997745"/>
            <a:ext cx="12657256" cy="800687"/>
          </a:xfrm>
          <a:prstGeom prst="rect">
            <a:avLst/>
          </a:prstGeom>
          <a:noFill/>
          <a:ln>
            <a:noFill/>
          </a:ln>
        </p:spPr>
        <p:txBody>
          <a:bodyPr spcFirstLastPara="1" wrap="square" lIns="0" tIns="0" rIns="0" bIns="0" anchor="t" anchorCtr="0">
            <a:spAutoFit/>
          </a:bodyPr>
          <a:lstStyle/>
          <a:p>
            <a:pPr marL="0" marR="0" lvl="0" indent="0" algn="just" rtl="0">
              <a:lnSpc>
                <a:spcPct val="119916"/>
              </a:lnSpc>
              <a:spcBef>
                <a:spcPts val="0"/>
              </a:spcBef>
              <a:spcAft>
                <a:spcPts val="0"/>
              </a:spcAft>
              <a:buNone/>
            </a:pPr>
            <a:r>
              <a:rPr lang="en-US" sz="1200" b="0" i="0" u="none" strike="noStrike" cap="none">
                <a:solidFill>
                  <a:srgbClr val="00000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marR="0" lvl="0" indent="0" algn="just" rtl="0">
              <a:lnSpc>
                <a:spcPct val="180000"/>
              </a:lnSpc>
              <a:spcBef>
                <a:spcPts val="0"/>
              </a:spcBef>
              <a:spcAft>
                <a:spcPts val="0"/>
              </a:spcAft>
              <a:buNone/>
            </a:pPr>
            <a:endParaRPr sz="1200" b="0" i="0" u="none" strike="noStrike" cap="none">
              <a:solidFill>
                <a:srgbClr val="000000"/>
              </a:solidFill>
              <a:latin typeface="Arial"/>
              <a:ea typeface="Arial"/>
              <a:cs typeface="Arial"/>
              <a:sym typeface="Arial"/>
            </a:endParaRPr>
          </a:p>
        </p:txBody>
      </p:sp>
      <p:sp>
        <p:nvSpPr>
          <p:cNvPr id="440" name="Google Shape;440;p22"/>
          <p:cNvSpPr txBox="1"/>
          <p:nvPr/>
        </p:nvSpPr>
        <p:spPr>
          <a:xfrm>
            <a:off x="450747" y="2454049"/>
            <a:ext cx="13952858" cy="1828193"/>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3300" b="0" i="0" u="none" strike="noStrike" cap="none" dirty="0">
                <a:solidFill>
                  <a:srgbClr val="000000"/>
                </a:solidFill>
                <a:latin typeface="Arial"/>
                <a:ea typeface="Arial"/>
                <a:cs typeface="Arial"/>
                <a:sym typeface="Arial"/>
              </a:rPr>
              <a:t>“</a:t>
            </a:r>
            <a:r>
              <a:rPr lang="en-US" sz="3300" b="0" i="0" u="none" strike="noStrike" cap="none" dirty="0">
                <a:solidFill>
                  <a:srgbClr val="000000"/>
                </a:solidFill>
                <a:latin typeface="Century Gothic" panose="020B0502020202020204" pitchFamily="34" charset="0"/>
                <a:sym typeface="Arial"/>
              </a:rPr>
              <a:t>EXCEL” SHEETS ALREADY AVAILABLE ON YOUR COMPUTER: </a:t>
            </a:r>
            <a:endParaRPr dirty="0">
              <a:latin typeface="Century Gothic" panose="020B0502020202020204" pitchFamily="34" charset="0"/>
            </a:endParaRPr>
          </a:p>
          <a:p>
            <a:pPr marL="0" marR="0" lvl="0" indent="0" algn="l" rtl="0">
              <a:lnSpc>
                <a:spcPct val="120000"/>
              </a:lnSpc>
              <a:spcBef>
                <a:spcPts val="0"/>
              </a:spcBef>
              <a:spcAft>
                <a:spcPts val="0"/>
              </a:spcAft>
              <a:buNone/>
            </a:pPr>
            <a:endParaRPr sz="3300" b="0" i="0" u="none" strike="noStrike" cap="none" dirty="0">
              <a:solidFill>
                <a:srgbClr val="000000"/>
              </a:solidFill>
              <a:latin typeface="Century Gothic" panose="020B0502020202020204" pitchFamily="34" charset="0"/>
              <a:sym typeface="Arial"/>
            </a:endParaRPr>
          </a:p>
          <a:p>
            <a:pPr marL="0" marR="0" lvl="0" indent="0" algn="l" rtl="0">
              <a:lnSpc>
                <a:spcPct val="120000"/>
              </a:lnSpc>
              <a:spcBef>
                <a:spcPts val="0"/>
              </a:spcBef>
              <a:spcAft>
                <a:spcPts val="0"/>
              </a:spcAft>
              <a:buNone/>
            </a:pPr>
            <a:endParaRPr sz="3300" b="0" i="0" u="none" strike="noStrike" cap="none" dirty="0">
              <a:solidFill>
                <a:srgbClr val="000000"/>
              </a:solidFill>
              <a:latin typeface="Arial"/>
              <a:ea typeface="Arial"/>
              <a:cs typeface="Arial"/>
              <a:sym typeface="Arial"/>
            </a:endParaRPr>
          </a:p>
        </p:txBody>
      </p:sp>
      <p:sp>
        <p:nvSpPr>
          <p:cNvPr id="441" name="Google Shape;441;p22"/>
          <p:cNvSpPr/>
          <p:nvPr/>
        </p:nvSpPr>
        <p:spPr>
          <a:xfrm rot="-9162036" flipH="1">
            <a:off x="1218741" y="6547694"/>
            <a:ext cx="1313627" cy="469622"/>
          </a:xfrm>
          <a:custGeom>
            <a:avLst/>
            <a:gdLst/>
            <a:ahLst/>
            <a:cxnLst/>
            <a:rect l="l" t="t" r="r" b="b"/>
            <a:pathLst>
              <a:path w="1313627" h="469622" extrusionOk="0">
                <a:moveTo>
                  <a:pt x="0" y="469622"/>
                </a:moveTo>
                <a:lnTo>
                  <a:pt x="1313628" y="469622"/>
                </a:lnTo>
                <a:lnTo>
                  <a:pt x="1313628" y="0"/>
                </a:lnTo>
                <a:lnTo>
                  <a:pt x="0" y="0"/>
                </a:lnTo>
                <a:lnTo>
                  <a:pt x="0" y="469622"/>
                </a:lnTo>
                <a:close/>
              </a:path>
            </a:pathLst>
          </a:custGeom>
          <a:blipFill rotWithShape="1">
            <a:blip r:embed="rId10">
              <a:alphaModFix/>
            </a:blip>
            <a:stretch>
              <a:fillRect/>
            </a:stretch>
          </a:blipFill>
          <a:ln>
            <a:noFill/>
          </a:ln>
        </p:spPr>
        <p:txBody>
          <a:bodyPr/>
          <a:lstStyle/>
          <a:p>
            <a:endParaRPr lang="de-AT"/>
          </a:p>
        </p:txBody>
      </p:sp>
      <p:sp>
        <p:nvSpPr>
          <p:cNvPr id="442" name="Google Shape;442;p22"/>
          <p:cNvSpPr/>
          <p:nvPr/>
        </p:nvSpPr>
        <p:spPr>
          <a:xfrm rot="7754203" flipH="1">
            <a:off x="6391216" y="6276475"/>
            <a:ext cx="1696180" cy="606384"/>
          </a:xfrm>
          <a:custGeom>
            <a:avLst/>
            <a:gdLst/>
            <a:ahLst/>
            <a:cxnLst/>
            <a:rect l="l" t="t" r="r" b="b"/>
            <a:pathLst>
              <a:path w="1696180" h="606384" extrusionOk="0">
                <a:moveTo>
                  <a:pt x="0" y="606385"/>
                </a:moveTo>
                <a:lnTo>
                  <a:pt x="1696180" y="606385"/>
                </a:lnTo>
                <a:lnTo>
                  <a:pt x="1696180" y="0"/>
                </a:lnTo>
                <a:lnTo>
                  <a:pt x="0" y="0"/>
                </a:lnTo>
                <a:lnTo>
                  <a:pt x="0" y="606385"/>
                </a:lnTo>
                <a:close/>
              </a:path>
            </a:pathLst>
          </a:custGeom>
          <a:blipFill rotWithShape="1">
            <a:blip r:embed="rId10">
              <a:alphaModFix/>
            </a:blip>
            <a:stretch>
              <a:fillRect/>
            </a:stretch>
          </a:blipFill>
          <a:ln>
            <a:noFill/>
          </a:ln>
        </p:spPr>
        <p:txBody>
          <a:bodyPr/>
          <a:lstStyle/>
          <a:p>
            <a:endParaRPr lang="de-AT"/>
          </a:p>
        </p:txBody>
      </p:sp>
      <p:sp>
        <p:nvSpPr>
          <p:cNvPr id="443" name="Google Shape;443;p22"/>
          <p:cNvSpPr/>
          <p:nvPr/>
        </p:nvSpPr>
        <p:spPr>
          <a:xfrm rot="-570079">
            <a:off x="8880070" y="3533037"/>
            <a:ext cx="2276432" cy="813824"/>
          </a:xfrm>
          <a:custGeom>
            <a:avLst/>
            <a:gdLst/>
            <a:ahLst/>
            <a:cxnLst/>
            <a:rect l="l" t="t" r="r" b="b"/>
            <a:pathLst>
              <a:path w="2276432" h="813824" extrusionOk="0">
                <a:moveTo>
                  <a:pt x="0" y="0"/>
                </a:moveTo>
                <a:lnTo>
                  <a:pt x="2276432" y="0"/>
                </a:lnTo>
                <a:lnTo>
                  <a:pt x="2276432" y="813824"/>
                </a:lnTo>
                <a:lnTo>
                  <a:pt x="0" y="813824"/>
                </a:lnTo>
                <a:lnTo>
                  <a:pt x="0" y="0"/>
                </a:lnTo>
                <a:close/>
              </a:path>
            </a:pathLst>
          </a:custGeom>
          <a:blipFill rotWithShape="1">
            <a:blip r:embed="rId10">
              <a:alphaModFix/>
            </a:blip>
            <a:stretch>
              <a:fillRect/>
            </a:stretch>
          </a:blipFill>
          <a:ln>
            <a:noFill/>
          </a:ln>
        </p:spPr>
        <p:txBody>
          <a:bodyPr/>
          <a:lstStyle/>
          <a:p>
            <a:endParaRPr lang="de-AT"/>
          </a:p>
        </p:txBody>
      </p:sp>
    </p:spTree>
    <p:extLst>
      <p:ext uri="{BB962C8B-B14F-4D97-AF65-F5344CB8AC3E}">
        <p14:creationId xmlns:p14="http://schemas.microsoft.com/office/powerpoint/2010/main" val="2903526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23"/>
          <p:cNvSpPr/>
          <p:nvPr/>
        </p:nvSpPr>
        <p:spPr>
          <a:xfrm rot="-5400000">
            <a:off x="8222456" y="221456"/>
            <a:ext cx="1843088" cy="18288000"/>
          </a:xfrm>
          <a:custGeom>
            <a:avLst/>
            <a:gdLst/>
            <a:ahLst/>
            <a:cxnLst/>
            <a:rect l="l" t="t" r="r" b="b"/>
            <a:pathLst>
              <a:path w="2457450" h="24384000" extrusionOk="0">
                <a:moveTo>
                  <a:pt x="0" y="0"/>
                </a:moveTo>
                <a:lnTo>
                  <a:pt x="2457450" y="0"/>
                </a:lnTo>
                <a:lnTo>
                  <a:pt x="2457450" y="24384000"/>
                </a:lnTo>
                <a:lnTo>
                  <a:pt x="0" y="24384000"/>
                </a:lnTo>
                <a:close/>
              </a:path>
            </a:pathLst>
          </a:custGeom>
          <a:solidFill>
            <a:srgbClr val="AEABAB">
              <a:alpha val="60000"/>
            </a:srgbClr>
          </a:solidFill>
          <a:ln>
            <a:noFill/>
          </a:ln>
        </p:spPr>
        <p:txBody>
          <a:bodyPr/>
          <a:lstStyle/>
          <a:p>
            <a:endParaRPr lang="de-AT"/>
          </a:p>
        </p:txBody>
      </p:sp>
      <p:sp>
        <p:nvSpPr>
          <p:cNvPr id="450" name="Google Shape;450;p23"/>
          <p:cNvSpPr/>
          <p:nvPr/>
        </p:nvSpPr>
        <p:spPr>
          <a:xfrm>
            <a:off x="14872456" y="8861232"/>
            <a:ext cx="3173424" cy="860791"/>
          </a:xfrm>
          <a:custGeom>
            <a:avLst/>
            <a:gdLst/>
            <a:ahLst/>
            <a:cxnLst/>
            <a:rect l="l" t="t" r="r" b="b"/>
            <a:pathLst>
              <a:path w="3173424" h="860791" extrusionOk="0">
                <a:moveTo>
                  <a:pt x="0" y="0"/>
                </a:moveTo>
                <a:lnTo>
                  <a:pt x="3173424" y="0"/>
                </a:lnTo>
                <a:lnTo>
                  <a:pt x="3173424" y="860791"/>
                </a:lnTo>
                <a:lnTo>
                  <a:pt x="0" y="860791"/>
                </a:lnTo>
                <a:lnTo>
                  <a:pt x="0" y="0"/>
                </a:lnTo>
                <a:close/>
              </a:path>
            </a:pathLst>
          </a:custGeom>
          <a:blipFill rotWithShape="1">
            <a:blip r:embed="rId3">
              <a:alphaModFix/>
            </a:blip>
            <a:stretch>
              <a:fillRect/>
            </a:stretch>
          </a:blipFill>
          <a:ln>
            <a:noFill/>
          </a:ln>
        </p:spPr>
        <p:txBody>
          <a:bodyPr/>
          <a:lstStyle/>
          <a:p>
            <a:endParaRPr lang="de-AT"/>
          </a:p>
        </p:txBody>
      </p:sp>
      <p:sp>
        <p:nvSpPr>
          <p:cNvPr id="451" name="Google Shape;451;p23"/>
          <p:cNvSpPr/>
          <p:nvPr/>
        </p:nvSpPr>
        <p:spPr>
          <a:xfrm>
            <a:off x="16459168" y="265476"/>
            <a:ext cx="1462527" cy="1622708"/>
          </a:xfrm>
          <a:custGeom>
            <a:avLst/>
            <a:gdLst/>
            <a:ahLst/>
            <a:cxnLst/>
            <a:rect l="l" t="t" r="r" b="b"/>
            <a:pathLst>
              <a:path w="1462527" h="1622708" extrusionOk="0">
                <a:moveTo>
                  <a:pt x="0" y="0"/>
                </a:moveTo>
                <a:lnTo>
                  <a:pt x="1462528" y="0"/>
                </a:lnTo>
                <a:lnTo>
                  <a:pt x="1462528" y="1622708"/>
                </a:lnTo>
                <a:lnTo>
                  <a:pt x="0" y="1622708"/>
                </a:lnTo>
                <a:lnTo>
                  <a:pt x="0" y="0"/>
                </a:lnTo>
                <a:close/>
              </a:path>
            </a:pathLst>
          </a:custGeom>
          <a:blipFill rotWithShape="1">
            <a:blip r:embed="rId4">
              <a:alphaModFix/>
            </a:blip>
            <a:stretch>
              <a:fillRect r="-437"/>
            </a:stretch>
          </a:blipFill>
          <a:ln>
            <a:noFill/>
          </a:ln>
        </p:spPr>
        <p:txBody>
          <a:bodyPr/>
          <a:lstStyle/>
          <a:p>
            <a:endParaRPr lang="de-AT"/>
          </a:p>
        </p:txBody>
      </p:sp>
      <p:grpSp>
        <p:nvGrpSpPr>
          <p:cNvPr id="452" name="Google Shape;452;p23"/>
          <p:cNvGrpSpPr/>
          <p:nvPr/>
        </p:nvGrpSpPr>
        <p:grpSpPr>
          <a:xfrm>
            <a:off x="-380909" y="-67969"/>
            <a:ext cx="10819067" cy="2186273"/>
            <a:chOff x="0" y="-9525"/>
            <a:chExt cx="14425423" cy="2915031"/>
          </a:xfrm>
        </p:grpSpPr>
        <p:sp>
          <p:nvSpPr>
            <p:cNvPr id="453" name="Google Shape;453;p23"/>
            <p:cNvSpPr/>
            <p:nvPr/>
          </p:nvSpPr>
          <p:spPr>
            <a:xfrm>
              <a:off x="12700" y="12700"/>
              <a:ext cx="14400023" cy="2880106"/>
            </a:xfrm>
            <a:custGeom>
              <a:avLst/>
              <a:gdLst/>
              <a:ahLst/>
              <a:cxnLst/>
              <a:rect l="l" t="t" r="r" b="b"/>
              <a:pathLst>
                <a:path w="14400023" h="2880106" extrusionOk="0">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3"/>
            <p:cNvSpPr/>
            <p:nvPr/>
          </p:nvSpPr>
          <p:spPr>
            <a:xfrm>
              <a:off x="0" y="0"/>
              <a:ext cx="14425423" cy="2905506"/>
            </a:xfrm>
            <a:custGeom>
              <a:avLst/>
              <a:gdLst/>
              <a:ahLst/>
              <a:cxnLst/>
              <a:rect l="l" t="t" r="r" b="b"/>
              <a:pathLst>
                <a:path w="14425423" h="2905506" extrusionOk="0">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3"/>
            <p:cNvSpPr txBox="1"/>
            <p:nvPr/>
          </p:nvSpPr>
          <p:spPr>
            <a:xfrm>
              <a:off x="0" y="-9525"/>
              <a:ext cx="14425400" cy="2914925"/>
            </a:xfrm>
            <a:prstGeom prst="rect">
              <a:avLst/>
            </a:prstGeom>
            <a:noFill/>
            <a:ln>
              <a:noFill/>
            </a:ln>
          </p:spPr>
          <p:txBody>
            <a:bodyPr spcFirstLastPara="1" wrap="square" lIns="50800" tIns="50800" rIns="50800" bIns="50800" anchor="ctr" anchorCtr="0">
              <a:noAutofit/>
            </a:bodyPr>
            <a:lstStyle/>
            <a:p>
              <a:pPr marL="0" marR="0" lvl="0" indent="0" algn="ctr" rtl="0">
                <a:lnSpc>
                  <a:spcPct val="120000"/>
                </a:lnSpc>
                <a:spcBef>
                  <a:spcPts val="0"/>
                </a:spcBef>
                <a:spcAft>
                  <a:spcPts val="0"/>
                </a:spcAft>
                <a:buNone/>
              </a:pPr>
              <a:r>
                <a:rPr lang="en-US" sz="5100" b="0" i="0" u="none" strike="noStrike" cap="none" dirty="0">
                  <a:solidFill>
                    <a:srgbClr val="FFFFFF"/>
                  </a:solidFill>
                  <a:latin typeface="Arial"/>
                  <a:ea typeface="Arial"/>
                  <a:cs typeface="Arial"/>
                  <a:sym typeface="Arial"/>
                </a:rPr>
                <a:t>BUDGETING USING TECHNOLOGY</a:t>
              </a:r>
              <a:endParaRPr lang="en-US" sz="5400" dirty="0"/>
            </a:p>
          </p:txBody>
        </p:sp>
      </p:grpSp>
      <p:sp>
        <p:nvSpPr>
          <p:cNvPr id="456" name="Google Shape;456;p23"/>
          <p:cNvSpPr txBox="1"/>
          <p:nvPr/>
        </p:nvSpPr>
        <p:spPr>
          <a:xfrm>
            <a:off x="594444" y="8997745"/>
            <a:ext cx="12657256" cy="800687"/>
          </a:xfrm>
          <a:prstGeom prst="rect">
            <a:avLst/>
          </a:prstGeom>
          <a:noFill/>
          <a:ln>
            <a:noFill/>
          </a:ln>
        </p:spPr>
        <p:txBody>
          <a:bodyPr spcFirstLastPara="1" wrap="square" lIns="0" tIns="0" rIns="0" bIns="0" anchor="t" anchorCtr="0">
            <a:spAutoFit/>
          </a:bodyPr>
          <a:lstStyle/>
          <a:p>
            <a:pPr marL="0" marR="0" lvl="0" indent="0" algn="just" rtl="0">
              <a:lnSpc>
                <a:spcPct val="119916"/>
              </a:lnSpc>
              <a:spcBef>
                <a:spcPts val="0"/>
              </a:spcBef>
              <a:spcAft>
                <a:spcPts val="0"/>
              </a:spcAft>
              <a:buNone/>
            </a:pPr>
            <a:r>
              <a:rPr lang="en-US" sz="1200" b="0" i="0" u="none" strike="noStrike" cap="none">
                <a:solidFill>
                  <a:srgbClr val="00000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marR="0" lvl="0" indent="0" algn="just" rtl="0">
              <a:lnSpc>
                <a:spcPct val="180000"/>
              </a:lnSpc>
              <a:spcBef>
                <a:spcPts val="0"/>
              </a:spcBef>
              <a:spcAft>
                <a:spcPts val="0"/>
              </a:spcAft>
              <a:buNone/>
            </a:pPr>
            <a:endParaRPr sz="1200" b="0" i="0" u="none" strike="noStrike" cap="none">
              <a:solidFill>
                <a:srgbClr val="000000"/>
              </a:solidFill>
              <a:latin typeface="Arial"/>
              <a:ea typeface="Arial"/>
              <a:cs typeface="Arial"/>
              <a:sym typeface="Arial"/>
            </a:endParaRPr>
          </a:p>
        </p:txBody>
      </p:sp>
      <p:sp>
        <p:nvSpPr>
          <p:cNvPr id="457" name="Google Shape;457;p23"/>
          <p:cNvSpPr txBox="1"/>
          <p:nvPr/>
        </p:nvSpPr>
        <p:spPr>
          <a:xfrm>
            <a:off x="450747" y="2454049"/>
            <a:ext cx="13952858" cy="7682103"/>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2600" b="0" i="0" u="none" strike="noStrike" cap="none" dirty="0">
                <a:solidFill>
                  <a:srgbClr val="000000"/>
                </a:solidFill>
                <a:latin typeface="Century Gothic" panose="020B0502020202020204" pitchFamily="34" charset="0"/>
                <a:sym typeface="Arial"/>
              </a:rPr>
              <a:t>“EXCEL” SHEETS ALREADY AVAILABLE ON YOUR COMPUTER, YOU CAN DOWNLOAD TEMPLATES IN DIFFERENT LANGUAGES</a:t>
            </a:r>
            <a:endParaRPr sz="2600" dirty="0">
              <a:latin typeface="Century Gothic" panose="020B0502020202020204" pitchFamily="34" charset="0"/>
            </a:endParaRPr>
          </a:p>
          <a:p>
            <a:pPr marL="0" marR="0" lvl="0" indent="0" algn="l" rtl="0">
              <a:lnSpc>
                <a:spcPct val="120000"/>
              </a:lnSpc>
              <a:spcBef>
                <a:spcPts val="0"/>
              </a:spcBef>
              <a:spcAft>
                <a:spcPts val="0"/>
              </a:spcAft>
              <a:buNone/>
            </a:pPr>
            <a:endParaRPr sz="2600" b="0" i="0" u="none" strike="noStrike" cap="none" dirty="0">
              <a:solidFill>
                <a:srgbClr val="000000"/>
              </a:solidFill>
              <a:latin typeface="Century Gothic" panose="020B0502020202020204" pitchFamily="34" charset="0"/>
              <a:sym typeface="Arial"/>
            </a:endParaRPr>
          </a:p>
          <a:p>
            <a:pPr marL="0" marR="0" lvl="0" indent="0" algn="l" rtl="0">
              <a:lnSpc>
                <a:spcPct val="120000"/>
              </a:lnSpc>
              <a:spcBef>
                <a:spcPts val="0"/>
              </a:spcBef>
              <a:spcAft>
                <a:spcPts val="0"/>
              </a:spcAft>
              <a:buNone/>
            </a:pPr>
            <a:r>
              <a:rPr lang="en-US" sz="2600" b="0" i="0" u="none" strike="noStrike" cap="none" dirty="0">
                <a:solidFill>
                  <a:srgbClr val="000000"/>
                </a:solidFill>
                <a:latin typeface="Century Gothic" panose="020B0502020202020204" pitchFamily="34" charset="0"/>
                <a:sym typeface="Arial"/>
              </a:rPr>
              <a:t>https://create.microsoft.com/en-us/search?query=budget (</a:t>
            </a:r>
            <a:r>
              <a:rPr lang="en-US" sz="2600" b="0" i="0" u="none" strike="noStrike" cap="none" dirty="0" err="1">
                <a:solidFill>
                  <a:srgbClr val="000000"/>
                </a:solidFill>
                <a:latin typeface="Century Gothic" panose="020B0502020202020204" pitchFamily="34" charset="0"/>
                <a:sym typeface="Arial"/>
              </a:rPr>
              <a:t>en</a:t>
            </a:r>
            <a:r>
              <a:rPr lang="en-US" sz="2600" b="0" i="0" u="none" strike="noStrike" cap="none" dirty="0">
                <a:solidFill>
                  <a:srgbClr val="000000"/>
                </a:solidFill>
                <a:latin typeface="Century Gothic" panose="020B0502020202020204" pitchFamily="34" charset="0"/>
                <a:sym typeface="Arial"/>
              </a:rPr>
              <a:t>)</a:t>
            </a:r>
            <a:endParaRPr sz="2600" dirty="0">
              <a:latin typeface="Century Gothic" panose="020B0502020202020204" pitchFamily="34" charset="0"/>
            </a:endParaRPr>
          </a:p>
          <a:p>
            <a:pPr marL="0" marR="0" lvl="0" indent="0" algn="l" rtl="0">
              <a:lnSpc>
                <a:spcPct val="120000"/>
              </a:lnSpc>
              <a:spcBef>
                <a:spcPts val="0"/>
              </a:spcBef>
              <a:spcAft>
                <a:spcPts val="0"/>
              </a:spcAft>
              <a:buNone/>
            </a:pPr>
            <a:r>
              <a:rPr lang="en-US" sz="2600" b="0" i="0" u="none" strike="noStrike" cap="none" dirty="0">
                <a:solidFill>
                  <a:srgbClr val="000000"/>
                </a:solidFill>
                <a:latin typeface="Century Gothic" panose="020B0502020202020204" pitchFamily="34" charset="0"/>
                <a:sym typeface="Arial"/>
              </a:rPr>
              <a:t>https://create.microsoft.com/lt-lt/templates/biud%C5%BEetus  (</a:t>
            </a:r>
            <a:r>
              <a:rPr lang="en-US" sz="2600" b="0" i="0" u="none" strike="noStrike" cap="none" dirty="0" err="1">
                <a:solidFill>
                  <a:srgbClr val="000000"/>
                </a:solidFill>
                <a:latin typeface="Century Gothic" panose="020B0502020202020204" pitchFamily="34" charset="0"/>
                <a:sym typeface="Arial"/>
              </a:rPr>
              <a:t>lt</a:t>
            </a:r>
            <a:r>
              <a:rPr lang="en-US" sz="2600" b="0" i="0" u="none" strike="noStrike" cap="none" dirty="0">
                <a:solidFill>
                  <a:srgbClr val="000000"/>
                </a:solidFill>
                <a:latin typeface="Century Gothic" panose="020B0502020202020204" pitchFamily="34" charset="0"/>
                <a:sym typeface="Arial"/>
              </a:rPr>
              <a:t>)</a:t>
            </a:r>
            <a:endParaRPr sz="2600" dirty="0">
              <a:latin typeface="Century Gothic" panose="020B0502020202020204" pitchFamily="34" charset="0"/>
            </a:endParaRPr>
          </a:p>
          <a:p>
            <a:pPr marL="0" marR="0" lvl="0" indent="0" algn="l" rtl="0">
              <a:lnSpc>
                <a:spcPct val="120000"/>
              </a:lnSpc>
              <a:spcBef>
                <a:spcPts val="0"/>
              </a:spcBef>
              <a:spcAft>
                <a:spcPts val="0"/>
              </a:spcAft>
              <a:buNone/>
            </a:pPr>
            <a:r>
              <a:rPr lang="en-US" sz="2600" b="0" i="0" u="none" strike="noStrike" cap="none" dirty="0">
                <a:solidFill>
                  <a:srgbClr val="000000"/>
                </a:solidFill>
                <a:latin typeface="Century Gothic" panose="020B0502020202020204" pitchFamily="34" charset="0"/>
                <a:sym typeface="Arial"/>
              </a:rPr>
              <a:t>https://create.microsoft.com/it-it/search?query=bilancio (it)</a:t>
            </a:r>
            <a:endParaRPr sz="2600" dirty="0">
              <a:latin typeface="Century Gothic" panose="020B0502020202020204" pitchFamily="34" charset="0"/>
            </a:endParaRPr>
          </a:p>
          <a:p>
            <a:pPr marL="0" marR="0" lvl="0" indent="0" algn="l" rtl="0">
              <a:lnSpc>
                <a:spcPct val="120000"/>
              </a:lnSpc>
              <a:spcBef>
                <a:spcPts val="0"/>
              </a:spcBef>
              <a:spcAft>
                <a:spcPts val="0"/>
              </a:spcAft>
              <a:buNone/>
            </a:pPr>
            <a:r>
              <a:rPr lang="en-US" sz="2600" b="0" i="0" u="none" strike="noStrike" cap="none" dirty="0">
                <a:solidFill>
                  <a:srgbClr val="000000"/>
                </a:solidFill>
                <a:latin typeface="Century Gothic" panose="020B0502020202020204" pitchFamily="34" charset="0"/>
                <a:sym typeface="Arial"/>
              </a:rPr>
              <a:t>https://create.microsoft.com/pt-br/search?query=or%C3%A7amento (pt)</a:t>
            </a:r>
            <a:endParaRPr sz="2600" dirty="0">
              <a:latin typeface="Century Gothic" panose="020B0502020202020204" pitchFamily="34" charset="0"/>
            </a:endParaRPr>
          </a:p>
          <a:p>
            <a:pPr marL="0" marR="0" lvl="0" indent="0" algn="l" rtl="0">
              <a:lnSpc>
                <a:spcPct val="120000"/>
              </a:lnSpc>
              <a:spcBef>
                <a:spcPts val="0"/>
              </a:spcBef>
              <a:spcAft>
                <a:spcPts val="0"/>
              </a:spcAft>
              <a:buNone/>
            </a:pPr>
            <a:r>
              <a:rPr lang="en-US" sz="2600" b="0" i="0" u="none" strike="noStrike" cap="none" dirty="0">
                <a:solidFill>
                  <a:srgbClr val="000000"/>
                </a:solidFill>
                <a:latin typeface="Century Gothic" panose="020B0502020202020204" pitchFamily="34" charset="0"/>
                <a:sym typeface="Arial"/>
              </a:rPr>
              <a:t>https://create.microsoft.com/sl-si/search?query=prora%C4%8Dun (</a:t>
            </a:r>
            <a:r>
              <a:rPr lang="en-US" sz="2600" b="0" i="0" u="none" strike="noStrike" cap="none" dirty="0" err="1">
                <a:solidFill>
                  <a:srgbClr val="000000"/>
                </a:solidFill>
                <a:latin typeface="Century Gothic" panose="020B0502020202020204" pitchFamily="34" charset="0"/>
                <a:sym typeface="Arial"/>
              </a:rPr>
              <a:t>sl</a:t>
            </a:r>
            <a:r>
              <a:rPr lang="en-US" sz="2600" b="0" i="0" u="none" strike="noStrike" cap="none" dirty="0">
                <a:solidFill>
                  <a:srgbClr val="000000"/>
                </a:solidFill>
                <a:latin typeface="Century Gothic" panose="020B0502020202020204" pitchFamily="34" charset="0"/>
                <a:sym typeface="Arial"/>
              </a:rPr>
              <a:t>)</a:t>
            </a:r>
            <a:endParaRPr sz="2600" dirty="0">
              <a:latin typeface="Century Gothic" panose="020B0502020202020204" pitchFamily="34" charset="0"/>
            </a:endParaRPr>
          </a:p>
          <a:p>
            <a:pPr marL="0" marR="0" lvl="0" indent="0" algn="l" rtl="0">
              <a:lnSpc>
                <a:spcPct val="120000"/>
              </a:lnSpc>
              <a:spcBef>
                <a:spcPts val="0"/>
              </a:spcBef>
              <a:spcAft>
                <a:spcPts val="0"/>
              </a:spcAft>
              <a:buNone/>
            </a:pPr>
            <a:r>
              <a:rPr lang="en-US" sz="2600" b="0" i="0" u="none" strike="noStrike" cap="none" dirty="0">
                <a:solidFill>
                  <a:srgbClr val="000000"/>
                </a:solidFill>
                <a:latin typeface="Century Gothic" panose="020B0502020202020204" pitchFamily="34" charset="0"/>
                <a:sym typeface="Arial"/>
              </a:rPr>
              <a:t>https://create.microsoft.com/de-de/search?query=budget (de)</a:t>
            </a:r>
            <a:endParaRPr sz="2600" dirty="0">
              <a:latin typeface="Century Gothic" panose="020B0502020202020204" pitchFamily="34" charset="0"/>
            </a:endParaRPr>
          </a:p>
          <a:p>
            <a:pPr marL="0" marR="0" lvl="0" indent="0" algn="l" rtl="0">
              <a:lnSpc>
                <a:spcPct val="120000"/>
              </a:lnSpc>
              <a:spcBef>
                <a:spcPts val="0"/>
              </a:spcBef>
              <a:spcAft>
                <a:spcPts val="0"/>
              </a:spcAft>
              <a:buNone/>
            </a:pPr>
            <a:endParaRPr sz="2600" b="0" i="0" u="none" strike="noStrike" cap="none" dirty="0">
              <a:solidFill>
                <a:srgbClr val="000000"/>
              </a:solidFill>
              <a:latin typeface="Century Gothic" panose="020B0502020202020204" pitchFamily="34" charset="0"/>
              <a:sym typeface="Arial"/>
            </a:endParaRPr>
          </a:p>
          <a:p>
            <a:pPr marL="0" marR="0" lvl="0" indent="0" algn="l" rtl="0">
              <a:lnSpc>
                <a:spcPct val="120000"/>
              </a:lnSpc>
              <a:spcBef>
                <a:spcPts val="0"/>
              </a:spcBef>
              <a:spcAft>
                <a:spcPts val="0"/>
              </a:spcAft>
              <a:buNone/>
            </a:pPr>
            <a:endParaRPr sz="2600" b="0" i="0" u="none" strike="noStrike" cap="none" dirty="0">
              <a:solidFill>
                <a:srgbClr val="000000"/>
              </a:solidFill>
              <a:latin typeface="Century Gothic" panose="020B0502020202020204" pitchFamily="34" charset="0"/>
              <a:sym typeface="Arial"/>
            </a:endParaRPr>
          </a:p>
          <a:p>
            <a:pPr marL="0" marR="0" lvl="0" indent="0" algn="l" rtl="0">
              <a:lnSpc>
                <a:spcPct val="120000"/>
              </a:lnSpc>
              <a:spcBef>
                <a:spcPts val="0"/>
              </a:spcBef>
              <a:spcAft>
                <a:spcPts val="0"/>
              </a:spcAft>
              <a:buNone/>
            </a:pPr>
            <a:endParaRPr sz="2600" b="0" i="0" u="none" strike="noStrike" cap="none" dirty="0">
              <a:solidFill>
                <a:srgbClr val="000000"/>
              </a:solidFill>
              <a:latin typeface="Century Gothic" panose="020B0502020202020204" pitchFamily="34" charset="0"/>
              <a:sym typeface="Arial"/>
            </a:endParaRPr>
          </a:p>
          <a:p>
            <a:pPr marL="0" marR="0" lvl="0" indent="0" algn="l" rtl="0">
              <a:lnSpc>
                <a:spcPct val="120000"/>
              </a:lnSpc>
              <a:spcBef>
                <a:spcPts val="0"/>
              </a:spcBef>
              <a:spcAft>
                <a:spcPts val="0"/>
              </a:spcAft>
              <a:buNone/>
            </a:pPr>
            <a:endParaRPr sz="2600" b="0" i="0" u="none" strike="noStrike" cap="none" dirty="0">
              <a:solidFill>
                <a:srgbClr val="000000"/>
              </a:solidFill>
              <a:latin typeface="Century Gothic" panose="020B0502020202020204" pitchFamily="34" charset="0"/>
              <a:sym typeface="Arial"/>
            </a:endParaRPr>
          </a:p>
          <a:p>
            <a:pPr marL="0" marR="0" lvl="0" indent="0" algn="l" rtl="0">
              <a:lnSpc>
                <a:spcPct val="120000"/>
              </a:lnSpc>
              <a:spcBef>
                <a:spcPts val="0"/>
              </a:spcBef>
              <a:spcAft>
                <a:spcPts val="0"/>
              </a:spcAft>
              <a:buNone/>
            </a:pPr>
            <a:r>
              <a:rPr lang="en-US" sz="2600" b="0" i="0" u="none" strike="noStrike" cap="none" dirty="0">
                <a:solidFill>
                  <a:srgbClr val="000000"/>
                </a:solidFill>
                <a:latin typeface="Century Gothic" panose="020B0502020202020204" pitchFamily="34" charset="0"/>
                <a:sym typeface="Arial"/>
              </a:rPr>
              <a:t> </a:t>
            </a:r>
            <a:endParaRPr sz="2600" dirty="0">
              <a:latin typeface="Century Gothic" panose="020B0502020202020204" pitchFamily="34" charset="0"/>
            </a:endParaRPr>
          </a:p>
          <a:p>
            <a:pPr marL="0" marR="0" lvl="0" indent="0" algn="l" rtl="0">
              <a:lnSpc>
                <a:spcPct val="120000"/>
              </a:lnSpc>
              <a:spcBef>
                <a:spcPts val="0"/>
              </a:spcBef>
              <a:spcAft>
                <a:spcPts val="0"/>
              </a:spcAft>
              <a:buNone/>
            </a:pPr>
            <a:endParaRPr sz="2600" b="0" i="0" u="none" strike="noStrike" cap="none" dirty="0">
              <a:solidFill>
                <a:srgbClr val="000000"/>
              </a:solidFill>
              <a:latin typeface="Century Gothic" panose="020B0502020202020204" pitchFamily="34" charset="0"/>
              <a:sym typeface="Arial"/>
            </a:endParaRPr>
          </a:p>
          <a:p>
            <a:pPr marL="0" marR="0" lvl="0" indent="0" algn="l" rtl="0">
              <a:lnSpc>
                <a:spcPct val="120000"/>
              </a:lnSpc>
              <a:spcBef>
                <a:spcPts val="0"/>
              </a:spcBef>
              <a:spcAft>
                <a:spcPts val="0"/>
              </a:spcAft>
              <a:buNone/>
            </a:pPr>
            <a:endParaRPr sz="2600" b="0" i="0" u="none" strike="noStrike" cap="none" dirty="0">
              <a:solidFill>
                <a:srgbClr val="000000"/>
              </a:solidFill>
              <a:latin typeface="Century Gothic" panose="020B0502020202020204" pitchFamily="34" charset="0"/>
              <a:sym typeface="Arial"/>
            </a:endParaRPr>
          </a:p>
        </p:txBody>
      </p:sp>
    </p:spTree>
    <p:extLst>
      <p:ext uri="{BB962C8B-B14F-4D97-AF65-F5344CB8AC3E}">
        <p14:creationId xmlns:p14="http://schemas.microsoft.com/office/powerpoint/2010/main" val="14558514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24"/>
          <p:cNvSpPr/>
          <p:nvPr/>
        </p:nvSpPr>
        <p:spPr>
          <a:xfrm rot="-5400000">
            <a:off x="8222456" y="221456"/>
            <a:ext cx="1843088" cy="18288000"/>
          </a:xfrm>
          <a:custGeom>
            <a:avLst/>
            <a:gdLst/>
            <a:ahLst/>
            <a:cxnLst/>
            <a:rect l="l" t="t" r="r" b="b"/>
            <a:pathLst>
              <a:path w="2457450" h="24384000" extrusionOk="0">
                <a:moveTo>
                  <a:pt x="0" y="0"/>
                </a:moveTo>
                <a:lnTo>
                  <a:pt x="2457450" y="0"/>
                </a:lnTo>
                <a:lnTo>
                  <a:pt x="2457450" y="24384000"/>
                </a:lnTo>
                <a:lnTo>
                  <a:pt x="0" y="24384000"/>
                </a:lnTo>
                <a:close/>
              </a:path>
            </a:pathLst>
          </a:custGeom>
          <a:solidFill>
            <a:srgbClr val="AEABAB">
              <a:alpha val="60000"/>
            </a:srgbClr>
          </a:solidFill>
          <a:ln>
            <a:noFill/>
          </a:ln>
        </p:spPr>
        <p:txBody>
          <a:bodyPr/>
          <a:lstStyle/>
          <a:p>
            <a:endParaRPr lang="de-AT"/>
          </a:p>
        </p:txBody>
      </p:sp>
      <p:sp>
        <p:nvSpPr>
          <p:cNvPr id="464" name="Google Shape;464;p24"/>
          <p:cNvSpPr/>
          <p:nvPr/>
        </p:nvSpPr>
        <p:spPr>
          <a:xfrm>
            <a:off x="14872456" y="8861232"/>
            <a:ext cx="3173424" cy="860791"/>
          </a:xfrm>
          <a:custGeom>
            <a:avLst/>
            <a:gdLst/>
            <a:ahLst/>
            <a:cxnLst/>
            <a:rect l="l" t="t" r="r" b="b"/>
            <a:pathLst>
              <a:path w="3173424" h="860791" extrusionOk="0">
                <a:moveTo>
                  <a:pt x="0" y="0"/>
                </a:moveTo>
                <a:lnTo>
                  <a:pt x="3173424" y="0"/>
                </a:lnTo>
                <a:lnTo>
                  <a:pt x="3173424" y="860791"/>
                </a:lnTo>
                <a:lnTo>
                  <a:pt x="0" y="860791"/>
                </a:lnTo>
                <a:lnTo>
                  <a:pt x="0" y="0"/>
                </a:lnTo>
                <a:close/>
              </a:path>
            </a:pathLst>
          </a:custGeom>
          <a:blipFill rotWithShape="1">
            <a:blip r:embed="rId3">
              <a:alphaModFix/>
            </a:blip>
            <a:stretch>
              <a:fillRect/>
            </a:stretch>
          </a:blipFill>
          <a:ln>
            <a:noFill/>
          </a:ln>
        </p:spPr>
        <p:txBody>
          <a:bodyPr/>
          <a:lstStyle/>
          <a:p>
            <a:endParaRPr lang="de-AT"/>
          </a:p>
        </p:txBody>
      </p:sp>
      <p:sp>
        <p:nvSpPr>
          <p:cNvPr id="465" name="Google Shape;465;p24"/>
          <p:cNvSpPr/>
          <p:nvPr/>
        </p:nvSpPr>
        <p:spPr>
          <a:xfrm>
            <a:off x="16459168" y="265476"/>
            <a:ext cx="1462527" cy="1622708"/>
          </a:xfrm>
          <a:custGeom>
            <a:avLst/>
            <a:gdLst/>
            <a:ahLst/>
            <a:cxnLst/>
            <a:rect l="l" t="t" r="r" b="b"/>
            <a:pathLst>
              <a:path w="1462527" h="1622708" extrusionOk="0">
                <a:moveTo>
                  <a:pt x="0" y="0"/>
                </a:moveTo>
                <a:lnTo>
                  <a:pt x="1462528" y="0"/>
                </a:lnTo>
                <a:lnTo>
                  <a:pt x="1462528" y="1622708"/>
                </a:lnTo>
                <a:lnTo>
                  <a:pt x="0" y="1622708"/>
                </a:lnTo>
                <a:lnTo>
                  <a:pt x="0" y="0"/>
                </a:lnTo>
                <a:close/>
              </a:path>
            </a:pathLst>
          </a:custGeom>
          <a:blipFill rotWithShape="1">
            <a:blip r:embed="rId4">
              <a:alphaModFix/>
            </a:blip>
            <a:stretch>
              <a:fillRect r="-437"/>
            </a:stretch>
          </a:blipFill>
          <a:ln>
            <a:noFill/>
          </a:ln>
        </p:spPr>
        <p:txBody>
          <a:bodyPr/>
          <a:lstStyle/>
          <a:p>
            <a:endParaRPr lang="de-AT"/>
          </a:p>
        </p:txBody>
      </p:sp>
      <p:grpSp>
        <p:nvGrpSpPr>
          <p:cNvPr id="466" name="Google Shape;466;p24"/>
          <p:cNvGrpSpPr/>
          <p:nvPr/>
        </p:nvGrpSpPr>
        <p:grpSpPr>
          <a:xfrm>
            <a:off x="-380909" y="-67969"/>
            <a:ext cx="10819067" cy="2186273"/>
            <a:chOff x="0" y="-9525"/>
            <a:chExt cx="14425423" cy="2915031"/>
          </a:xfrm>
        </p:grpSpPr>
        <p:sp>
          <p:nvSpPr>
            <p:cNvPr id="467" name="Google Shape;467;p24"/>
            <p:cNvSpPr/>
            <p:nvPr/>
          </p:nvSpPr>
          <p:spPr>
            <a:xfrm>
              <a:off x="12700" y="12700"/>
              <a:ext cx="14400023" cy="2880106"/>
            </a:xfrm>
            <a:custGeom>
              <a:avLst/>
              <a:gdLst/>
              <a:ahLst/>
              <a:cxnLst/>
              <a:rect l="l" t="t" r="r" b="b"/>
              <a:pathLst>
                <a:path w="14400023" h="2880106" extrusionOk="0">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4"/>
            <p:cNvSpPr/>
            <p:nvPr/>
          </p:nvSpPr>
          <p:spPr>
            <a:xfrm>
              <a:off x="0" y="0"/>
              <a:ext cx="14425423" cy="2905506"/>
            </a:xfrm>
            <a:custGeom>
              <a:avLst/>
              <a:gdLst/>
              <a:ahLst/>
              <a:cxnLst/>
              <a:rect l="l" t="t" r="r" b="b"/>
              <a:pathLst>
                <a:path w="14425423" h="2905506" extrusionOk="0">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4"/>
            <p:cNvSpPr txBox="1"/>
            <p:nvPr/>
          </p:nvSpPr>
          <p:spPr>
            <a:xfrm>
              <a:off x="0" y="-9525"/>
              <a:ext cx="14425400" cy="2914925"/>
            </a:xfrm>
            <a:prstGeom prst="rect">
              <a:avLst/>
            </a:prstGeom>
            <a:noFill/>
            <a:ln>
              <a:noFill/>
            </a:ln>
          </p:spPr>
          <p:txBody>
            <a:bodyPr spcFirstLastPara="1" wrap="square" lIns="50800" tIns="50800" rIns="50800" bIns="50800" anchor="ctr" anchorCtr="0">
              <a:noAutofit/>
            </a:bodyPr>
            <a:lstStyle/>
            <a:p>
              <a:pPr marL="0" marR="0" lvl="0" indent="0" algn="ctr" rtl="0">
                <a:lnSpc>
                  <a:spcPct val="120000"/>
                </a:lnSpc>
                <a:spcBef>
                  <a:spcPts val="0"/>
                </a:spcBef>
                <a:spcAft>
                  <a:spcPts val="0"/>
                </a:spcAft>
                <a:buNone/>
              </a:pPr>
              <a:r>
                <a:rPr lang="en-US" sz="5100" b="0" i="0" u="none" strike="noStrike" cap="none" dirty="0">
                  <a:solidFill>
                    <a:srgbClr val="FFFFFF"/>
                  </a:solidFill>
                  <a:latin typeface="Arial"/>
                  <a:ea typeface="Arial"/>
                  <a:cs typeface="Arial"/>
                  <a:sym typeface="Arial"/>
                </a:rPr>
                <a:t>BUDGETING USING TECHNOLOGY</a:t>
              </a:r>
              <a:endParaRPr lang="en-US" sz="5400" dirty="0"/>
            </a:p>
          </p:txBody>
        </p:sp>
      </p:grpSp>
      <p:sp>
        <p:nvSpPr>
          <p:cNvPr id="470" name="Google Shape;470;p24"/>
          <p:cNvSpPr/>
          <p:nvPr/>
        </p:nvSpPr>
        <p:spPr>
          <a:xfrm>
            <a:off x="11494972" y="2118225"/>
            <a:ext cx="6115381" cy="5542064"/>
          </a:xfrm>
          <a:custGeom>
            <a:avLst/>
            <a:gdLst/>
            <a:ahLst/>
            <a:cxnLst/>
            <a:rect l="l" t="t" r="r" b="b"/>
            <a:pathLst>
              <a:path w="6115381" h="5542064" extrusionOk="0">
                <a:moveTo>
                  <a:pt x="0" y="0"/>
                </a:moveTo>
                <a:lnTo>
                  <a:pt x="6115381" y="0"/>
                </a:lnTo>
                <a:lnTo>
                  <a:pt x="6115381" y="5542064"/>
                </a:lnTo>
                <a:lnTo>
                  <a:pt x="0" y="5542064"/>
                </a:lnTo>
                <a:lnTo>
                  <a:pt x="0" y="0"/>
                </a:lnTo>
                <a:close/>
              </a:path>
            </a:pathLst>
          </a:custGeom>
          <a:blipFill rotWithShape="1">
            <a:blip r:embed="rId5">
              <a:alphaModFix/>
            </a:blip>
            <a:stretch>
              <a:fillRect/>
            </a:stretch>
          </a:blipFill>
          <a:ln>
            <a:noFill/>
          </a:ln>
        </p:spPr>
        <p:txBody>
          <a:bodyPr/>
          <a:lstStyle/>
          <a:p>
            <a:endParaRPr lang="de-AT"/>
          </a:p>
        </p:txBody>
      </p:sp>
      <p:sp>
        <p:nvSpPr>
          <p:cNvPr id="471" name="Google Shape;471;p24"/>
          <p:cNvSpPr txBox="1"/>
          <p:nvPr/>
        </p:nvSpPr>
        <p:spPr>
          <a:xfrm>
            <a:off x="594444" y="8997745"/>
            <a:ext cx="12657256" cy="800687"/>
          </a:xfrm>
          <a:prstGeom prst="rect">
            <a:avLst/>
          </a:prstGeom>
          <a:noFill/>
          <a:ln>
            <a:noFill/>
          </a:ln>
        </p:spPr>
        <p:txBody>
          <a:bodyPr spcFirstLastPara="1" wrap="square" lIns="0" tIns="0" rIns="0" bIns="0" anchor="t" anchorCtr="0">
            <a:spAutoFit/>
          </a:bodyPr>
          <a:lstStyle/>
          <a:p>
            <a:pPr marL="0" marR="0" lvl="0" indent="0" algn="just" rtl="0">
              <a:lnSpc>
                <a:spcPct val="119916"/>
              </a:lnSpc>
              <a:spcBef>
                <a:spcPts val="0"/>
              </a:spcBef>
              <a:spcAft>
                <a:spcPts val="0"/>
              </a:spcAft>
              <a:buNone/>
            </a:pPr>
            <a:r>
              <a:rPr lang="en-US" sz="1200" b="0" i="0" u="none" strike="noStrike" cap="none">
                <a:solidFill>
                  <a:srgbClr val="00000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marR="0" lvl="0" indent="0" algn="just" rtl="0">
              <a:lnSpc>
                <a:spcPct val="180000"/>
              </a:lnSpc>
              <a:spcBef>
                <a:spcPts val="0"/>
              </a:spcBef>
              <a:spcAft>
                <a:spcPts val="0"/>
              </a:spcAft>
              <a:buNone/>
            </a:pPr>
            <a:endParaRPr sz="1200" b="0" i="0" u="none" strike="noStrike" cap="none">
              <a:solidFill>
                <a:srgbClr val="000000"/>
              </a:solidFill>
              <a:latin typeface="Arial"/>
              <a:ea typeface="Arial"/>
              <a:cs typeface="Arial"/>
              <a:sym typeface="Arial"/>
            </a:endParaRPr>
          </a:p>
        </p:txBody>
      </p:sp>
      <p:sp>
        <p:nvSpPr>
          <p:cNvPr id="472" name="Google Shape;472;p24"/>
          <p:cNvSpPr txBox="1"/>
          <p:nvPr/>
        </p:nvSpPr>
        <p:spPr>
          <a:xfrm>
            <a:off x="786039" y="2386012"/>
            <a:ext cx="10240698" cy="960263"/>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2600" b="0" i="0" u="none" strike="noStrike" cap="none" dirty="0">
                <a:solidFill>
                  <a:srgbClr val="000000"/>
                </a:solidFill>
                <a:latin typeface="Century Gothic" panose="020B0502020202020204" pitchFamily="34" charset="0"/>
                <a:sym typeface="Arial"/>
              </a:rPr>
              <a:t>Online calculators FINPOWER recommends (in English):</a:t>
            </a:r>
            <a:endParaRPr sz="2600" dirty="0">
              <a:latin typeface="Century Gothic" panose="020B0502020202020204" pitchFamily="34" charset="0"/>
            </a:endParaRPr>
          </a:p>
          <a:p>
            <a:pPr marL="0" marR="0" lvl="0" indent="0" algn="l" rtl="0">
              <a:lnSpc>
                <a:spcPct val="120000"/>
              </a:lnSpc>
              <a:spcBef>
                <a:spcPts val="0"/>
              </a:spcBef>
              <a:spcAft>
                <a:spcPts val="0"/>
              </a:spcAft>
              <a:buNone/>
            </a:pPr>
            <a:endParaRPr sz="2600" b="0" i="0" u="none" strike="noStrike" cap="none" dirty="0">
              <a:solidFill>
                <a:srgbClr val="000000"/>
              </a:solidFill>
              <a:latin typeface="Century Gothic" panose="020B0502020202020204" pitchFamily="34" charset="0"/>
              <a:sym typeface="Arial"/>
            </a:endParaRPr>
          </a:p>
        </p:txBody>
      </p:sp>
      <p:sp>
        <p:nvSpPr>
          <p:cNvPr id="473" name="Google Shape;473;p24"/>
          <p:cNvSpPr txBox="1"/>
          <p:nvPr/>
        </p:nvSpPr>
        <p:spPr>
          <a:xfrm>
            <a:off x="594444" y="3643312"/>
            <a:ext cx="10240698" cy="3360920"/>
          </a:xfrm>
          <a:prstGeom prst="rect">
            <a:avLst/>
          </a:prstGeom>
          <a:noFill/>
          <a:ln>
            <a:noFill/>
          </a:ln>
        </p:spPr>
        <p:txBody>
          <a:bodyPr spcFirstLastPara="1" wrap="square" lIns="0" tIns="0" rIns="0" bIns="0" anchor="t" anchorCtr="0">
            <a:spAutoFit/>
          </a:bodyPr>
          <a:lstStyle/>
          <a:p>
            <a:pPr marL="712470" marR="0" lvl="1" indent="-356235" algn="l" rtl="0">
              <a:lnSpc>
                <a:spcPct val="120000"/>
              </a:lnSpc>
              <a:spcBef>
                <a:spcPts val="0"/>
              </a:spcBef>
              <a:spcAft>
                <a:spcPts val="0"/>
              </a:spcAft>
              <a:buClr>
                <a:srgbClr val="000000"/>
              </a:buClr>
              <a:buSzPts val="3300"/>
              <a:buFont typeface="Arial"/>
              <a:buChar char="•"/>
            </a:pPr>
            <a:r>
              <a:rPr lang="en-US" sz="2600" b="0" i="0" u="none" strike="noStrike" cap="none" dirty="0">
                <a:solidFill>
                  <a:srgbClr val="000000"/>
                </a:solidFill>
                <a:latin typeface="Century Gothic" panose="020B0502020202020204" pitchFamily="34" charset="0"/>
                <a:sym typeface="Arial"/>
              </a:rPr>
              <a:t>https://www.moneyhelper.org.uk/en/everyday-money/budgeting/use-our-budget-planner</a:t>
            </a:r>
            <a:endParaRPr sz="2600" dirty="0">
              <a:latin typeface="Century Gothic" panose="020B0502020202020204" pitchFamily="34" charset="0"/>
            </a:endParaRPr>
          </a:p>
          <a:p>
            <a:pPr marL="0" marR="0" lvl="0" indent="0" algn="l" rtl="0">
              <a:lnSpc>
                <a:spcPct val="120000"/>
              </a:lnSpc>
              <a:spcBef>
                <a:spcPts val="0"/>
              </a:spcBef>
              <a:spcAft>
                <a:spcPts val="0"/>
              </a:spcAft>
              <a:buNone/>
            </a:pPr>
            <a:endParaRPr sz="2600" b="0" i="0" u="none" strike="noStrike" cap="none" dirty="0">
              <a:solidFill>
                <a:srgbClr val="000000"/>
              </a:solidFill>
              <a:latin typeface="Century Gothic" panose="020B0502020202020204" pitchFamily="34" charset="0"/>
              <a:sym typeface="Arial"/>
            </a:endParaRPr>
          </a:p>
          <a:p>
            <a:pPr marL="712470" marR="0" lvl="1" indent="-356235" algn="l" rtl="0">
              <a:lnSpc>
                <a:spcPct val="120000"/>
              </a:lnSpc>
              <a:spcBef>
                <a:spcPts val="0"/>
              </a:spcBef>
              <a:spcAft>
                <a:spcPts val="0"/>
              </a:spcAft>
              <a:buClr>
                <a:srgbClr val="000000"/>
              </a:buClr>
              <a:buSzPts val="3300"/>
              <a:buFont typeface="Arial"/>
              <a:buChar char="•"/>
            </a:pPr>
            <a:r>
              <a:rPr lang="en-US" sz="2600" b="0" i="0" u="none" strike="noStrike" cap="none" dirty="0">
                <a:solidFill>
                  <a:srgbClr val="000000"/>
                </a:solidFill>
                <a:latin typeface="Century Gothic" panose="020B0502020202020204" pitchFamily="34" charset="0"/>
                <a:sym typeface="Arial"/>
              </a:rPr>
              <a:t>https://www.voya.com/tool/budget-calculator</a:t>
            </a:r>
            <a:endParaRPr sz="2600" dirty="0">
              <a:latin typeface="Century Gothic" panose="020B0502020202020204" pitchFamily="34" charset="0"/>
            </a:endParaRPr>
          </a:p>
          <a:p>
            <a:pPr marL="0" marR="0" lvl="0" indent="0" algn="l" rtl="0">
              <a:lnSpc>
                <a:spcPct val="120000"/>
              </a:lnSpc>
              <a:spcBef>
                <a:spcPts val="0"/>
              </a:spcBef>
              <a:spcAft>
                <a:spcPts val="0"/>
              </a:spcAft>
              <a:buNone/>
            </a:pPr>
            <a:endParaRPr sz="2600" b="0" i="0" u="none" strike="noStrike" cap="none" dirty="0">
              <a:solidFill>
                <a:srgbClr val="000000"/>
              </a:solidFill>
              <a:latin typeface="Century Gothic" panose="020B0502020202020204" pitchFamily="34" charset="0"/>
              <a:sym typeface="Arial"/>
            </a:endParaRPr>
          </a:p>
          <a:p>
            <a:pPr marL="712470" marR="0" lvl="1" indent="-356235" algn="l" rtl="0">
              <a:lnSpc>
                <a:spcPct val="120000"/>
              </a:lnSpc>
              <a:spcBef>
                <a:spcPts val="0"/>
              </a:spcBef>
              <a:spcAft>
                <a:spcPts val="0"/>
              </a:spcAft>
              <a:buClr>
                <a:srgbClr val="000000"/>
              </a:buClr>
              <a:buSzPts val="3300"/>
              <a:buFont typeface="Arial"/>
              <a:buChar char="•"/>
            </a:pPr>
            <a:r>
              <a:rPr lang="en-US" sz="2600" b="0" i="0" u="none" strike="noStrike" cap="none" dirty="0">
                <a:solidFill>
                  <a:srgbClr val="000000"/>
                </a:solidFill>
                <a:latin typeface="Century Gothic" panose="020B0502020202020204" pitchFamily="34" charset="0"/>
                <a:sym typeface="Arial"/>
              </a:rPr>
              <a:t>https://www.quicken.com/resources/calculators/budget-calculator</a:t>
            </a:r>
            <a:endParaRPr sz="2600" dirty="0">
              <a:latin typeface="Century Gothic" panose="020B0502020202020204" pitchFamily="34" charset="0"/>
            </a:endParaRPr>
          </a:p>
        </p:txBody>
      </p:sp>
    </p:spTree>
    <p:extLst>
      <p:ext uri="{BB962C8B-B14F-4D97-AF65-F5344CB8AC3E}">
        <p14:creationId xmlns:p14="http://schemas.microsoft.com/office/powerpoint/2010/main" val="640324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19"/>
          <p:cNvSpPr/>
          <p:nvPr/>
        </p:nvSpPr>
        <p:spPr>
          <a:xfrm rot="-5400000">
            <a:off x="8222456" y="221456"/>
            <a:ext cx="1843088" cy="18288000"/>
          </a:xfrm>
          <a:custGeom>
            <a:avLst/>
            <a:gdLst/>
            <a:ahLst/>
            <a:cxnLst/>
            <a:rect l="l" t="t" r="r" b="b"/>
            <a:pathLst>
              <a:path w="2457450" h="24384000" extrusionOk="0">
                <a:moveTo>
                  <a:pt x="0" y="0"/>
                </a:moveTo>
                <a:lnTo>
                  <a:pt x="2457450" y="0"/>
                </a:lnTo>
                <a:lnTo>
                  <a:pt x="2457450" y="24384000"/>
                </a:lnTo>
                <a:lnTo>
                  <a:pt x="0" y="24384000"/>
                </a:lnTo>
                <a:close/>
              </a:path>
            </a:pathLst>
          </a:custGeom>
          <a:solidFill>
            <a:srgbClr val="AEABAB">
              <a:alpha val="60000"/>
            </a:srgbClr>
          </a:solidFill>
          <a:ln>
            <a:noFill/>
          </a:ln>
        </p:spPr>
        <p:txBody>
          <a:bodyPr/>
          <a:lstStyle/>
          <a:p>
            <a:endParaRPr lang="de-AT"/>
          </a:p>
        </p:txBody>
      </p:sp>
      <p:sp>
        <p:nvSpPr>
          <p:cNvPr id="392" name="Google Shape;392;p19"/>
          <p:cNvSpPr/>
          <p:nvPr/>
        </p:nvSpPr>
        <p:spPr>
          <a:xfrm>
            <a:off x="14872456" y="8861232"/>
            <a:ext cx="3173424" cy="860791"/>
          </a:xfrm>
          <a:custGeom>
            <a:avLst/>
            <a:gdLst/>
            <a:ahLst/>
            <a:cxnLst/>
            <a:rect l="l" t="t" r="r" b="b"/>
            <a:pathLst>
              <a:path w="3173424" h="860791" extrusionOk="0">
                <a:moveTo>
                  <a:pt x="0" y="0"/>
                </a:moveTo>
                <a:lnTo>
                  <a:pt x="3173424" y="0"/>
                </a:lnTo>
                <a:lnTo>
                  <a:pt x="3173424" y="860791"/>
                </a:lnTo>
                <a:lnTo>
                  <a:pt x="0" y="860791"/>
                </a:lnTo>
                <a:lnTo>
                  <a:pt x="0" y="0"/>
                </a:lnTo>
                <a:close/>
              </a:path>
            </a:pathLst>
          </a:custGeom>
          <a:blipFill rotWithShape="1">
            <a:blip r:embed="rId3">
              <a:alphaModFix/>
            </a:blip>
            <a:stretch>
              <a:fillRect/>
            </a:stretch>
          </a:blipFill>
          <a:ln>
            <a:noFill/>
          </a:ln>
        </p:spPr>
        <p:txBody>
          <a:bodyPr/>
          <a:lstStyle/>
          <a:p>
            <a:endParaRPr lang="de-AT"/>
          </a:p>
        </p:txBody>
      </p:sp>
      <p:sp>
        <p:nvSpPr>
          <p:cNvPr id="393" name="Google Shape;393;p19"/>
          <p:cNvSpPr/>
          <p:nvPr/>
        </p:nvSpPr>
        <p:spPr>
          <a:xfrm>
            <a:off x="16459168" y="265476"/>
            <a:ext cx="1462527" cy="1622708"/>
          </a:xfrm>
          <a:custGeom>
            <a:avLst/>
            <a:gdLst/>
            <a:ahLst/>
            <a:cxnLst/>
            <a:rect l="l" t="t" r="r" b="b"/>
            <a:pathLst>
              <a:path w="1462527" h="1622708" extrusionOk="0">
                <a:moveTo>
                  <a:pt x="0" y="0"/>
                </a:moveTo>
                <a:lnTo>
                  <a:pt x="1462528" y="0"/>
                </a:lnTo>
                <a:lnTo>
                  <a:pt x="1462528" y="1622708"/>
                </a:lnTo>
                <a:lnTo>
                  <a:pt x="0" y="1622708"/>
                </a:lnTo>
                <a:lnTo>
                  <a:pt x="0" y="0"/>
                </a:lnTo>
                <a:close/>
              </a:path>
            </a:pathLst>
          </a:custGeom>
          <a:blipFill rotWithShape="1">
            <a:blip r:embed="rId4">
              <a:alphaModFix/>
            </a:blip>
            <a:stretch>
              <a:fillRect r="-437"/>
            </a:stretch>
          </a:blipFill>
          <a:ln>
            <a:noFill/>
          </a:ln>
        </p:spPr>
        <p:txBody>
          <a:bodyPr/>
          <a:lstStyle/>
          <a:p>
            <a:endParaRPr lang="de-AT"/>
          </a:p>
        </p:txBody>
      </p:sp>
      <p:grpSp>
        <p:nvGrpSpPr>
          <p:cNvPr id="394" name="Google Shape;394;p19"/>
          <p:cNvGrpSpPr/>
          <p:nvPr/>
        </p:nvGrpSpPr>
        <p:grpSpPr>
          <a:xfrm>
            <a:off x="3645157" y="2943957"/>
            <a:ext cx="11227299" cy="2222091"/>
            <a:chOff x="0" y="0"/>
            <a:chExt cx="14969732" cy="2962789"/>
          </a:xfrm>
        </p:grpSpPr>
        <p:sp>
          <p:nvSpPr>
            <p:cNvPr id="395" name="Google Shape;395;p19"/>
            <p:cNvSpPr/>
            <p:nvPr/>
          </p:nvSpPr>
          <p:spPr>
            <a:xfrm>
              <a:off x="12700" y="12700"/>
              <a:ext cx="14400023" cy="2880106"/>
            </a:xfrm>
            <a:custGeom>
              <a:avLst/>
              <a:gdLst/>
              <a:ahLst/>
              <a:cxnLst/>
              <a:rect l="l" t="t" r="r" b="b"/>
              <a:pathLst>
                <a:path w="14400023" h="2880106" extrusionOk="0">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9"/>
            <p:cNvSpPr/>
            <p:nvPr/>
          </p:nvSpPr>
          <p:spPr>
            <a:xfrm>
              <a:off x="0" y="0"/>
              <a:ext cx="14425423" cy="2905506"/>
            </a:xfrm>
            <a:custGeom>
              <a:avLst/>
              <a:gdLst/>
              <a:ahLst/>
              <a:cxnLst/>
              <a:rect l="l" t="t" r="r" b="b"/>
              <a:pathLst>
                <a:path w="14425423" h="2905506" extrusionOk="0">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9"/>
            <p:cNvSpPr txBox="1"/>
            <p:nvPr/>
          </p:nvSpPr>
          <p:spPr>
            <a:xfrm>
              <a:off x="544332" y="47863"/>
              <a:ext cx="14425400" cy="2914926"/>
            </a:xfrm>
            <a:prstGeom prst="rect">
              <a:avLst/>
            </a:prstGeom>
            <a:noFill/>
            <a:ln>
              <a:noFill/>
            </a:ln>
          </p:spPr>
          <p:txBody>
            <a:bodyPr spcFirstLastPara="1" wrap="square" lIns="50800" tIns="50800" rIns="50800" bIns="50800" anchor="ctr" anchorCtr="0">
              <a:noAutofit/>
            </a:bodyPr>
            <a:lstStyle/>
            <a:p>
              <a:pPr marL="294819" marR="0" lvl="1" algn="just" rtl="0">
                <a:lnSpc>
                  <a:spcPct val="119992"/>
                </a:lnSpc>
                <a:spcBef>
                  <a:spcPts val="0"/>
                </a:spcBef>
                <a:spcAft>
                  <a:spcPts val="0"/>
                </a:spcAft>
                <a:buClr>
                  <a:srgbClr val="000000"/>
                </a:buClr>
                <a:buSzPts val="2731"/>
              </a:pPr>
              <a:r>
                <a:rPr lang="de-DE" sz="5400" dirty="0">
                  <a:solidFill>
                    <a:schemeClr val="bg1"/>
                  </a:solidFill>
                  <a:latin typeface="Century Gothic" panose="020B0502020202020204" pitchFamily="34" charset="0"/>
                </a:rPr>
                <a:t>MASTERING BUDGETING</a:t>
              </a:r>
            </a:p>
          </p:txBody>
        </p:sp>
      </p:grpSp>
      <p:sp>
        <p:nvSpPr>
          <p:cNvPr id="398" name="Google Shape;398;p19"/>
          <p:cNvSpPr txBox="1"/>
          <p:nvPr/>
        </p:nvSpPr>
        <p:spPr>
          <a:xfrm>
            <a:off x="594444" y="8997745"/>
            <a:ext cx="12657256" cy="800687"/>
          </a:xfrm>
          <a:prstGeom prst="rect">
            <a:avLst/>
          </a:prstGeom>
          <a:noFill/>
          <a:ln>
            <a:noFill/>
          </a:ln>
        </p:spPr>
        <p:txBody>
          <a:bodyPr spcFirstLastPara="1" wrap="square" lIns="0" tIns="0" rIns="0" bIns="0" anchor="t" anchorCtr="0">
            <a:spAutoFit/>
          </a:bodyPr>
          <a:lstStyle/>
          <a:p>
            <a:pPr marL="0" marR="0" lvl="0" indent="0" algn="just" rtl="0">
              <a:lnSpc>
                <a:spcPct val="119916"/>
              </a:lnSpc>
              <a:spcBef>
                <a:spcPts val="0"/>
              </a:spcBef>
              <a:spcAft>
                <a:spcPts val="0"/>
              </a:spcAft>
              <a:buNone/>
            </a:pPr>
            <a:r>
              <a:rPr lang="en-US" sz="1200" b="0" i="0" u="none" strike="noStrike" cap="none">
                <a:solidFill>
                  <a:srgbClr val="00000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marR="0" lvl="0" indent="0" algn="just" rtl="0">
              <a:lnSpc>
                <a:spcPct val="180000"/>
              </a:lnSpc>
              <a:spcBef>
                <a:spcPts val="0"/>
              </a:spcBef>
              <a:spcAft>
                <a:spcPts val="0"/>
              </a:spcAft>
              <a:buNone/>
            </a:pPr>
            <a:endParaRPr sz="1200" b="0" i="0" u="none" strike="noStrike" cap="none">
              <a:solidFill>
                <a:srgbClr val="000000"/>
              </a:solidFill>
              <a:latin typeface="Arial"/>
              <a:ea typeface="Arial"/>
              <a:cs typeface="Arial"/>
              <a:sym typeface="Arial"/>
            </a:endParaRPr>
          </a:p>
        </p:txBody>
      </p:sp>
      <p:sp>
        <p:nvSpPr>
          <p:cNvPr id="400" name="Google Shape;400;p19"/>
          <p:cNvSpPr txBox="1"/>
          <p:nvPr/>
        </p:nvSpPr>
        <p:spPr>
          <a:xfrm>
            <a:off x="632231" y="3635074"/>
            <a:ext cx="16558200" cy="2536720"/>
          </a:xfrm>
          <a:prstGeom prst="rect">
            <a:avLst/>
          </a:prstGeom>
          <a:noFill/>
          <a:ln>
            <a:noFill/>
          </a:ln>
        </p:spPr>
        <p:txBody>
          <a:bodyPr spcFirstLastPara="1" wrap="square" lIns="0" tIns="0" rIns="0" bIns="0" anchor="t" anchorCtr="0">
            <a:spAutoFit/>
          </a:bodyPr>
          <a:lstStyle/>
          <a:p>
            <a:pPr marL="0" marR="0" lvl="0" indent="0" algn="just" rtl="0">
              <a:lnSpc>
                <a:spcPct val="119992"/>
              </a:lnSpc>
              <a:spcBef>
                <a:spcPts val="0"/>
              </a:spcBef>
              <a:spcAft>
                <a:spcPts val="0"/>
              </a:spcAft>
              <a:buNone/>
            </a:pPr>
            <a:endParaRPr sz="2600" b="0" i="0" u="none" strike="noStrike" cap="none" dirty="0">
              <a:solidFill>
                <a:srgbClr val="000000"/>
              </a:solidFill>
              <a:latin typeface="Century Gothic" panose="020B0502020202020204" pitchFamily="34" charset="0"/>
              <a:sym typeface="Arial"/>
            </a:endParaRPr>
          </a:p>
          <a:p>
            <a:pPr marL="0" marR="0" lvl="0" indent="0" algn="just" rtl="0">
              <a:lnSpc>
                <a:spcPct val="119992"/>
              </a:lnSpc>
              <a:spcBef>
                <a:spcPts val="0"/>
              </a:spcBef>
              <a:spcAft>
                <a:spcPts val="0"/>
              </a:spcAft>
              <a:buNone/>
            </a:pPr>
            <a:endParaRPr sz="2600" b="0" i="0" u="none" strike="noStrike" cap="none" dirty="0">
              <a:solidFill>
                <a:srgbClr val="000000"/>
              </a:solidFill>
              <a:latin typeface="Century Gothic" panose="020B0502020202020204" pitchFamily="34" charset="0"/>
              <a:sym typeface="Arial"/>
            </a:endParaRPr>
          </a:p>
          <a:p>
            <a:pPr marL="0" marR="0" lvl="0" indent="0" algn="just" rtl="0">
              <a:lnSpc>
                <a:spcPct val="119992"/>
              </a:lnSpc>
              <a:spcBef>
                <a:spcPts val="0"/>
              </a:spcBef>
              <a:spcAft>
                <a:spcPts val="0"/>
              </a:spcAft>
              <a:buNone/>
            </a:pPr>
            <a:endParaRPr sz="2600" b="0" i="0" u="none" strike="noStrike" cap="none" dirty="0">
              <a:solidFill>
                <a:srgbClr val="000000"/>
              </a:solidFill>
              <a:latin typeface="Century Gothic" panose="020B0502020202020204" pitchFamily="34" charset="0"/>
              <a:sym typeface="Arial"/>
            </a:endParaRPr>
          </a:p>
          <a:p>
            <a:pPr marL="0" marR="0" lvl="0" indent="0" algn="just" rtl="0">
              <a:lnSpc>
                <a:spcPct val="119992"/>
              </a:lnSpc>
              <a:spcBef>
                <a:spcPts val="0"/>
              </a:spcBef>
              <a:spcAft>
                <a:spcPts val="0"/>
              </a:spcAft>
              <a:buNone/>
            </a:pPr>
            <a:endParaRPr sz="2600" b="0" i="0" u="none" strike="noStrike" cap="none" dirty="0">
              <a:solidFill>
                <a:srgbClr val="000000"/>
              </a:solidFill>
              <a:latin typeface="Century Gothic" panose="020B0502020202020204" pitchFamily="34" charset="0"/>
              <a:sym typeface="Arial"/>
            </a:endParaRPr>
          </a:p>
          <a:p>
            <a:pPr marL="0" marR="0" lvl="0" indent="0" algn="just" rtl="0">
              <a:lnSpc>
                <a:spcPct val="153777"/>
              </a:lnSpc>
              <a:spcBef>
                <a:spcPts val="0"/>
              </a:spcBef>
              <a:spcAft>
                <a:spcPts val="0"/>
              </a:spcAft>
              <a:buNone/>
            </a:pPr>
            <a:endParaRPr sz="2600" b="0" i="0" u="none" strike="noStrike" cap="none" dirty="0">
              <a:solidFill>
                <a:srgbClr val="000000"/>
              </a:solidFill>
              <a:latin typeface="Century Gothic" panose="020B0502020202020204" pitchFamily="34" charset="0"/>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grpSp>
        <p:nvGrpSpPr>
          <p:cNvPr id="100" name="Google Shape;100;p2"/>
          <p:cNvGrpSpPr/>
          <p:nvPr/>
        </p:nvGrpSpPr>
        <p:grpSpPr>
          <a:xfrm>
            <a:off x="-408248" y="-255901"/>
            <a:ext cx="10819067" cy="2186273"/>
            <a:chOff x="0" y="-9525"/>
            <a:chExt cx="14425423" cy="2915031"/>
          </a:xfrm>
        </p:grpSpPr>
        <p:sp>
          <p:nvSpPr>
            <p:cNvPr id="101" name="Google Shape;101;p2"/>
            <p:cNvSpPr/>
            <p:nvPr/>
          </p:nvSpPr>
          <p:spPr>
            <a:xfrm>
              <a:off x="12700" y="12700"/>
              <a:ext cx="14400023" cy="2880106"/>
            </a:xfrm>
            <a:custGeom>
              <a:avLst/>
              <a:gdLst/>
              <a:ahLst/>
              <a:cxnLst/>
              <a:rect l="l" t="t" r="r" b="b"/>
              <a:pathLst>
                <a:path w="14400023" h="2880106" extrusionOk="0">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0" y="0"/>
              <a:ext cx="14425423" cy="2905506"/>
            </a:xfrm>
            <a:custGeom>
              <a:avLst/>
              <a:gdLst/>
              <a:ahLst/>
              <a:cxnLst/>
              <a:rect l="l" t="t" r="r" b="b"/>
              <a:pathLst>
                <a:path w="14425423" h="2905506" extrusionOk="0">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txBox="1"/>
            <p:nvPr/>
          </p:nvSpPr>
          <p:spPr>
            <a:xfrm>
              <a:off x="0" y="-9525"/>
              <a:ext cx="14425400" cy="2914925"/>
            </a:xfrm>
            <a:prstGeom prst="rect">
              <a:avLst/>
            </a:prstGeom>
            <a:noFill/>
            <a:ln>
              <a:noFill/>
            </a:ln>
          </p:spPr>
          <p:txBody>
            <a:bodyPr spcFirstLastPara="1" wrap="square" lIns="50800" tIns="50800" rIns="50800" bIns="50800" anchor="ctr" anchorCtr="0">
              <a:noAutofit/>
            </a:bodyPr>
            <a:lstStyle/>
            <a:p>
              <a:pPr marL="0" marR="0" lvl="0" indent="0" algn="ctr" rtl="0">
                <a:lnSpc>
                  <a:spcPct val="120000"/>
                </a:lnSpc>
                <a:spcBef>
                  <a:spcPts val="0"/>
                </a:spcBef>
                <a:spcAft>
                  <a:spcPts val="0"/>
                </a:spcAft>
                <a:buNone/>
              </a:pPr>
              <a:r>
                <a:rPr lang="en-US" sz="5100" b="0" i="0" u="none" strike="noStrike" cap="none">
                  <a:solidFill>
                    <a:srgbClr val="FFFFFF"/>
                  </a:solidFill>
                  <a:latin typeface="Arial"/>
                  <a:ea typeface="Arial"/>
                  <a:cs typeface="Arial"/>
                  <a:sym typeface="Arial"/>
                </a:rPr>
                <a:t>INTRODUCTION </a:t>
              </a:r>
              <a:endParaRPr/>
            </a:p>
          </p:txBody>
        </p:sp>
      </p:grpSp>
      <p:sp>
        <p:nvSpPr>
          <p:cNvPr id="104" name="Google Shape;104;p2"/>
          <p:cNvSpPr/>
          <p:nvPr/>
        </p:nvSpPr>
        <p:spPr>
          <a:xfrm rot="-5400000">
            <a:off x="8222456" y="221456"/>
            <a:ext cx="1843088" cy="18288000"/>
          </a:xfrm>
          <a:custGeom>
            <a:avLst/>
            <a:gdLst/>
            <a:ahLst/>
            <a:cxnLst/>
            <a:rect l="l" t="t" r="r" b="b"/>
            <a:pathLst>
              <a:path w="2457450" h="24384000" extrusionOk="0">
                <a:moveTo>
                  <a:pt x="0" y="0"/>
                </a:moveTo>
                <a:lnTo>
                  <a:pt x="2457450" y="0"/>
                </a:lnTo>
                <a:lnTo>
                  <a:pt x="2457450" y="24384000"/>
                </a:lnTo>
                <a:lnTo>
                  <a:pt x="0" y="24384000"/>
                </a:lnTo>
                <a:close/>
              </a:path>
            </a:pathLst>
          </a:custGeom>
          <a:solidFill>
            <a:srgbClr val="AEABAB">
              <a:alpha val="60000"/>
            </a:srgbClr>
          </a:solidFill>
          <a:ln>
            <a:noFill/>
          </a:ln>
        </p:spPr>
        <p:txBody>
          <a:bodyPr/>
          <a:lstStyle/>
          <a:p>
            <a:endParaRPr lang="de-AT"/>
          </a:p>
        </p:txBody>
      </p:sp>
      <p:sp>
        <p:nvSpPr>
          <p:cNvPr id="105" name="Google Shape;105;p2"/>
          <p:cNvSpPr/>
          <p:nvPr/>
        </p:nvSpPr>
        <p:spPr>
          <a:xfrm>
            <a:off x="16459168" y="265476"/>
            <a:ext cx="1462527" cy="1622708"/>
          </a:xfrm>
          <a:custGeom>
            <a:avLst/>
            <a:gdLst/>
            <a:ahLst/>
            <a:cxnLst/>
            <a:rect l="l" t="t" r="r" b="b"/>
            <a:pathLst>
              <a:path w="1462527" h="1622708" extrusionOk="0">
                <a:moveTo>
                  <a:pt x="0" y="0"/>
                </a:moveTo>
                <a:lnTo>
                  <a:pt x="1462528" y="0"/>
                </a:lnTo>
                <a:lnTo>
                  <a:pt x="1462528" y="1622708"/>
                </a:lnTo>
                <a:lnTo>
                  <a:pt x="0" y="1622708"/>
                </a:lnTo>
                <a:lnTo>
                  <a:pt x="0" y="0"/>
                </a:lnTo>
                <a:close/>
              </a:path>
            </a:pathLst>
          </a:custGeom>
          <a:blipFill rotWithShape="1">
            <a:blip r:embed="rId3">
              <a:alphaModFix/>
            </a:blip>
            <a:stretch>
              <a:fillRect r="-437"/>
            </a:stretch>
          </a:blipFill>
          <a:ln>
            <a:noFill/>
          </a:ln>
        </p:spPr>
        <p:txBody>
          <a:bodyPr/>
          <a:lstStyle/>
          <a:p>
            <a:endParaRPr lang="de-AT"/>
          </a:p>
        </p:txBody>
      </p:sp>
      <p:sp>
        <p:nvSpPr>
          <p:cNvPr id="106" name="Google Shape;106;p2"/>
          <p:cNvSpPr/>
          <p:nvPr/>
        </p:nvSpPr>
        <p:spPr>
          <a:xfrm>
            <a:off x="14872456" y="8861232"/>
            <a:ext cx="3173424" cy="860791"/>
          </a:xfrm>
          <a:custGeom>
            <a:avLst/>
            <a:gdLst/>
            <a:ahLst/>
            <a:cxnLst/>
            <a:rect l="l" t="t" r="r" b="b"/>
            <a:pathLst>
              <a:path w="3173424" h="860791" extrusionOk="0">
                <a:moveTo>
                  <a:pt x="0" y="0"/>
                </a:moveTo>
                <a:lnTo>
                  <a:pt x="3173424" y="0"/>
                </a:lnTo>
                <a:lnTo>
                  <a:pt x="3173424" y="860791"/>
                </a:lnTo>
                <a:lnTo>
                  <a:pt x="0" y="860791"/>
                </a:lnTo>
                <a:lnTo>
                  <a:pt x="0" y="0"/>
                </a:lnTo>
                <a:close/>
              </a:path>
            </a:pathLst>
          </a:custGeom>
          <a:blipFill rotWithShape="1">
            <a:blip r:embed="rId4">
              <a:alphaModFix/>
            </a:blip>
            <a:stretch>
              <a:fillRect/>
            </a:stretch>
          </a:blipFill>
          <a:ln>
            <a:noFill/>
          </a:ln>
        </p:spPr>
        <p:txBody>
          <a:bodyPr/>
          <a:lstStyle/>
          <a:p>
            <a:endParaRPr lang="de-AT"/>
          </a:p>
        </p:txBody>
      </p:sp>
      <p:sp>
        <p:nvSpPr>
          <p:cNvPr id="107" name="Google Shape;107;p2"/>
          <p:cNvSpPr/>
          <p:nvPr/>
        </p:nvSpPr>
        <p:spPr>
          <a:xfrm>
            <a:off x="10975430" y="2497340"/>
            <a:ext cx="6048366" cy="5292320"/>
          </a:xfrm>
          <a:custGeom>
            <a:avLst/>
            <a:gdLst/>
            <a:ahLst/>
            <a:cxnLst/>
            <a:rect l="l" t="t" r="r" b="b"/>
            <a:pathLst>
              <a:path w="6048366" h="5292320" extrusionOk="0">
                <a:moveTo>
                  <a:pt x="0" y="0"/>
                </a:moveTo>
                <a:lnTo>
                  <a:pt x="6048366" y="0"/>
                </a:lnTo>
                <a:lnTo>
                  <a:pt x="6048366" y="5292320"/>
                </a:lnTo>
                <a:lnTo>
                  <a:pt x="0" y="5292320"/>
                </a:lnTo>
                <a:lnTo>
                  <a:pt x="0" y="0"/>
                </a:lnTo>
                <a:close/>
              </a:path>
            </a:pathLst>
          </a:custGeom>
          <a:blipFill rotWithShape="1">
            <a:blip r:embed="rId5">
              <a:alphaModFix/>
            </a:blip>
            <a:stretch>
              <a:fillRect/>
            </a:stretch>
          </a:blipFill>
          <a:ln>
            <a:noFill/>
          </a:ln>
        </p:spPr>
        <p:txBody>
          <a:bodyPr/>
          <a:lstStyle/>
          <a:p>
            <a:endParaRPr lang="de-AT"/>
          </a:p>
        </p:txBody>
      </p:sp>
      <p:sp>
        <p:nvSpPr>
          <p:cNvPr id="108" name="Google Shape;108;p2"/>
          <p:cNvSpPr txBox="1"/>
          <p:nvPr/>
        </p:nvSpPr>
        <p:spPr>
          <a:xfrm>
            <a:off x="594444" y="8997745"/>
            <a:ext cx="12657256" cy="800687"/>
          </a:xfrm>
          <a:prstGeom prst="rect">
            <a:avLst/>
          </a:prstGeom>
          <a:noFill/>
          <a:ln>
            <a:noFill/>
          </a:ln>
        </p:spPr>
        <p:txBody>
          <a:bodyPr spcFirstLastPara="1" wrap="square" lIns="0" tIns="0" rIns="0" bIns="0" anchor="t" anchorCtr="0">
            <a:spAutoFit/>
          </a:bodyPr>
          <a:lstStyle/>
          <a:p>
            <a:pPr marL="0" marR="0" lvl="0" indent="0" algn="just" rtl="0">
              <a:lnSpc>
                <a:spcPct val="119916"/>
              </a:lnSpc>
              <a:spcBef>
                <a:spcPts val="0"/>
              </a:spcBef>
              <a:spcAft>
                <a:spcPts val="0"/>
              </a:spcAft>
              <a:buNone/>
            </a:pPr>
            <a:r>
              <a:rPr lang="en-US" sz="1200" b="0" i="0" u="none" strike="noStrike" cap="none">
                <a:solidFill>
                  <a:srgbClr val="00000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marR="0" lvl="0" indent="0" algn="just" rtl="0">
              <a:lnSpc>
                <a:spcPct val="180000"/>
              </a:lnSpc>
              <a:spcBef>
                <a:spcPts val="0"/>
              </a:spcBef>
              <a:spcAft>
                <a:spcPts val="0"/>
              </a:spcAft>
              <a:buNone/>
            </a:pPr>
            <a:endParaRPr sz="1200" b="0" i="0" u="none" strike="noStrike" cap="none">
              <a:solidFill>
                <a:srgbClr val="000000"/>
              </a:solidFill>
              <a:latin typeface="Arial"/>
              <a:ea typeface="Arial"/>
              <a:cs typeface="Arial"/>
              <a:sym typeface="Arial"/>
            </a:endParaRPr>
          </a:p>
        </p:txBody>
      </p:sp>
      <p:sp>
        <p:nvSpPr>
          <p:cNvPr id="109" name="Google Shape;109;p2"/>
          <p:cNvSpPr txBox="1"/>
          <p:nvPr/>
        </p:nvSpPr>
        <p:spPr>
          <a:xfrm>
            <a:off x="594444" y="3547812"/>
            <a:ext cx="9030938" cy="2400657"/>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None/>
            </a:pPr>
            <a:r>
              <a:rPr lang="en-US" sz="2600" b="0" i="0" u="none" strike="noStrike" cap="none" dirty="0">
                <a:solidFill>
                  <a:srgbClr val="000000"/>
                </a:solidFill>
                <a:latin typeface="Century Gothic" panose="020B0502020202020204" pitchFamily="34" charset="0"/>
                <a:sym typeface="Arial"/>
              </a:rPr>
              <a:t>Budgeting module promotes financial discipline, efficient resource allocation, and enables women to monitor and adjust their financial literacy in the long term.</a:t>
            </a:r>
            <a:endParaRPr sz="2600" dirty="0">
              <a:latin typeface="Century Gothic" panose="020B0502020202020204" pitchFamily="34" charset="0"/>
            </a:endParaRPr>
          </a:p>
          <a:p>
            <a:pPr marL="0" marR="0" lvl="0" indent="0" algn="just" rtl="0">
              <a:lnSpc>
                <a:spcPct val="120000"/>
              </a:lnSpc>
              <a:spcBef>
                <a:spcPts val="0"/>
              </a:spcBef>
              <a:spcAft>
                <a:spcPts val="0"/>
              </a:spcAft>
              <a:buNone/>
            </a:pPr>
            <a:endParaRPr sz="2600" b="0" i="0" u="none" strike="noStrike" cap="none" dirty="0">
              <a:solidFill>
                <a:srgbClr val="000000"/>
              </a:solidFill>
              <a:latin typeface="Century Gothic" panose="020B0502020202020204" pitchFamily="34" charset="0"/>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19"/>
          <p:cNvSpPr/>
          <p:nvPr/>
        </p:nvSpPr>
        <p:spPr>
          <a:xfrm rot="-5400000">
            <a:off x="8222456" y="221456"/>
            <a:ext cx="1843088" cy="18288000"/>
          </a:xfrm>
          <a:custGeom>
            <a:avLst/>
            <a:gdLst/>
            <a:ahLst/>
            <a:cxnLst/>
            <a:rect l="l" t="t" r="r" b="b"/>
            <a:pathLst>
              <a:path w="2457450" h="24384000" extrusionOk="0">
                <a:moveTo>
                  <a:pt x="0" y="0"/>
                </a:moveTo>
                <a:lnTo>
                  <a:pt x="2457450" y="0"/>
                </a:lnTo>
                <a:lnTo>
                  <a:pt x="2457450" y="24384000"/>
                </a:lnTo>
                <a:lnTo>
                  <a:pt x="0" y="24384000"/>
                </a:lnTo>
                <a:close/>
              </a:path>
            </a:pathLst>
          </a:custGeom>
          <a:solidFill>
            <a:srgbClr val="AEABAB">
              <a:alpha val="60000"/>
            </a:srgbClr>
          </a:solidFill>
          <a:ln>
            <a:noFill/>
          </a:ln>
        </p:spPr>
        <p:txBody>
          <a:bodyPr/>
          <a:lstStyle/>
          <a:p>
            <a:endParaRPr lang="de-AT"/>
          </a:p>
        </p:txBody>
      </p:sp>
      <p:sp>
        <p:nvSpPr>
          <p:cNvPr id="392" name="Google Shape;392;p19"/>
          <p:cNvSpPr/>
          <p:nvPr/>
        </p:nvSpPr>
        <p:spPr>
          <a:xfrm>
            <a:off x="14872456" y="8861232"/>
            <a:ext cx="3173424" cy="860791"/>
          </a:xfrm>
          <a:custGeom>
            <a:avLst/>
            <a:gdLst/>
            <a:ahLst/>
            <a:cxnLst/>
            <a:rect l="l" t="t" r="r" b="b"/>
            <a:pathLst>
              <a:path w="3173424" h="860791" extrusionOk="0">
                <a:moveTo>
                  <a:pt x="0" y="0"/>
                </a:moveTo>
                <a:lnTo>
                  <a:pt x="3173424" y="0"/>
                </a:lnTo>
                <a:lnTo>
                  <a:pt x="3173424" y="860791"/>
                </a:lnTo>
                <a:lnTo>
                  <a:pt x="0" y="860791"/>
                </a:lnTo>
                <a:lnTo>
                  <a:pt x="0" y="0"/>
                </a:lnTo>
                <a:close/>
              </a:path>
            </a:pathLst>
          </a:custGeom>
          <a:blipFill rotWithShape="1">
            <a:blip r:embed="rId3">
              <a:alphaModFix/>
            </a:blip>
            <a:stretch>
              <a:fillRect/>
            </a:stretch>
          </a:blipFill>
          <a:ln>
            <a:noFill/>
          </a:ln>
        </p:spPr>
        <p:txBody>
          <a:bodyPr/>
          <a:lstStyle/>
          <a:p>
            <a:endParaRPr lang="de-AT"/>
          </a:p>
        </p:txBody>
      </p:sp>
      <p:sp>
        <p:nvSpPr>
          <p:cNvPr id="393" name="Google Shape;393;p19"/>
          <p:cNvSpPr/>
          <p:nvPr/>
        </p:nvSpPr>
        <p:spPr>
          <a:xfrm>
            <a:off x="16459168" y="265476"/>
            <a:ext cx="1462527" cy="1622708"/>
          </a:xfrm>
          <a:custGeom>
            <a:avLst/>
            <a:gdLst/>
            <a:ahLst/>
            <a:cxnLst/>
            <a:rect l="l" t="t" r="r" b="b"/>
            <a:pathLst>
              <a:path w="1462527" h="1622708" extrusionOk="0">
                <a:moveTo>
                  <a:pt x="0" y="0"/>
                </a:moveTo>
                <a:lnTo>
                  <a:pt x="1462528" y="0"/>
                </a:lnTo>
                <a:lnTo>
                  <a:pt x="1462528" y="1622708"/>
                </a:lnTo>
                <a:lnTo>
                  <a:pt x="0" y="1622708"/>
                </a:lnTo>
                <a:lnTo>
                  <a:pt x="0" y="0"/>
                </a:lnTo>
                <a:close/>
              </a:path>
            </a:pathLst>
          </a:custGeom>
          <a:blipFill rotWithShape="1">
            <a:blip r:embed="rId4">
              <a:alphaModFix/>
            </a:blip>
            <a:stretch>
              <a:fillRect r="-437"/>
            </a:stretch>
          </a:blipFill>
          <a:ln>
            <a:noFill/>
          </a:ln>
        </p:spPr>
        <p:txBody>
          <a:bodyPr/>
          <a:lstStyle/>
          <a:p>
            <a:endParaRPr lang="de-AT"/>
          </a:p>
        </p:txBody>
      </p:sp>
      <p:grpSp>
        <p:nvGrpSpPr>
          <p:cNvPr id="394" name="Google Shape;394;p19"/>
          <p:cNvGrpSpPr/>
          <p:nvPr/>
        </p:nvGrpSpPr>
        <p:grpSpPr>
          <a:xfrm>
            <a:off x="-408249" y="-67969"/>
            <a:ext cx="10819067" cy="2186273"/>
            <a:chOff x="0" y="-9525"/>
            <a:chExt cx="14425423" cy="2915031"/>
          </a:xfrm>
        </p:grpSpPr>
        <p:sp>
          <p:nvSpPr>
            <p:cNvPr id="395" name="Google Shape;395;p19"/>
            <p:cNvSpPr/>
            <p:nvPr/>
          </p:nvSpPr>
          <p:spPr>
            <a:xfrm>
              <a:off x="12700" y="12700"/>
              <a:ext cx="14400023" cy="2880106"/>
            </a:xfrm>
            <a:custGeom>
              <a:avLst/>
              <a:gdLst/>
              <a:ahLst/>
              <a:cxnLst/>
              <a:rect l="l" t="t" r="r" b="b"/>
              <a:pathLst>
                <a:path w="14400023" h="2880106" extrusionOk="0">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9"/>
            <p:cNvSpPr/>
            <p:nvPr/>
          </p:nvSpPr>
          <p:spPr>
            <a:xfrm>
              <a:off x="0" y="0"/>
              <a:ext cx="14425423" cy="2905506"/>
            </a:xfrm>
            <a:custGeom>
              <a:avLst/>
              <a:gdLst/>
              <a:ahLst/>
              <a:cxnLst/>
              <a:rect l="l" t="t" r="r" b="b"/>
              <a:pathLst>
                <a:path w="14425423" h="2905506" extrusionOk="0">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9"/>
            <p:cNvSpPr txBox="1"/>
            <p:nvPr/>
          </p:nvSpPr>
          <p:spPr>
            <a:xfrm>
              <a:off x="0" y="-9525"/>
              <a:ext cx="14425400" cy="2914925"/>
            </a:xfrm>
            <a:prstGeom prst="rect">
              <a:avLst/>
            </a:prstGeom>
            <a:noFill/>
            <a:ln>
              <a:noFill/>
            </a:ln>
          </p:spPr>
          <p:txBody>
            <a:bodyPr spcFirstLastPara="1" wrap="square" lIns="50800" tIns="50800" rIns="50800" bIns="50800" anchor="ctr" anchorCtr="0">
              <a:noAutofit/>
            </a:bodyPr>
            <a:lstStyle/>
            <a:p>
              <a:pPr marL="0" marR="0" lvl="0" indent="0" algn="ctr" rtl="0">
                <a:lnSpc>
                  <a:spcPct val="120000"/>
                </a:lnSpc>
                <a:spcBef>
                  <a:spcPts val="0"/>
                </a:spcBef>
                <a:spcAft>
                  <a:spcPts val="0"/>
                </a:spcAft>
                <a:buNone/>
              </a:pPr>
              <a:r>
                <a:rPr lang="en-US" sz="5100" b="0" i="0" u="none" strike="noStrike" cap="none" dirty="0">
                  <a:solidFill>
                    <a:srgbClr val="FFFFFF"/>
                  </a:solidFill>
                  <a:latin typeface="Arial"/>
                  <a:ea typeface="Arial"/>
                  <a:cs typeface="Arial"/>
                  <a:sym typeface="Arial"/>
                </a:rPr>
                <a:t>MONITORING SPENDING HABITS</a:t>
              </a:r>
              <a:endParaRPr lang="en-US" dirty="0"/>
            </a:p>
          </p:txBody>
        </p:sp>
      </p:grpSp>
      <p:sp>
        <p:nvSpPr>
          <p:cNvPr id="398" name="Google Shape;398;p19"/>
          <p:cNvSpPr txBox="1"/>
          <p:nvPr/>
        </p:nvSpPr>
        <p:spPr>
          <a:xfrm>
            <a:off x="594444" y="8997745"/>
            <a:ext cx="12657256" cy="800687"/>
          </a:xfrm>
          <a:prstGeom prst="rect">
            <a:avLst/>
          </a:prstGeom>
          <a:noFill/>
          <a:ln>
            <a:noFill/>
          </a:ln>
        </p:spPr>
        <p:txBody>
          <a:bodyPr spcFirstLastPara="1" wrap="square" lIns="0" tIns="0" rIns="0" bIns="0" anchor="t" anchorCtr="0">
            <a:spAutoFit/>
          </a:bodyPr>
          <a:lstStyle/>
          <a:p>
            <a:pPr marL="0" marR="0" lvl="0" indent="0" algn="just" rtl="0">
              <a:lnSpc>
                <a:spcPct val="119916"/>
              </a:lnSpc>
              <a:spcBef>
                <a:spcPts val="0"/>
              </a:spcBef>
              <a:spcAft>
                <a:spcPts val="0"/>
              </a:spcAft>
              <a:buNone/>
            </a:pPr>
            <a:r>
              <a:rPr lang="en-US" sz="1200" b="0" i="0" u="none" strike="noStrike" cap="none">
                <a:solidFill>
                  <a:srgbClr val="00000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marR="0" lvl="0" indent="0" algn="just" rtl="0">
              <a:lnSpc>
                <a:spcPct val="180000"/>
              </a:lnSpc>
              <a:spcBef>
                <a:spcPts val="0"/>
              </a:spcBef>
              <a:spcAft>
                <a:spcPts val="0"/>
              </a:spcAft>
              <a:buNone/>
            </a:pPr>
            <a:endParaRPr sz="1200" b="0" i="0" u="none" strike="noStrike" cap="none">
              <a:solidFill>
                <a:srgbClr val="000000"/>
              </a:solidFill>
              <a:latin typeface="Arial"/>
              <a:ea typeface="Arial"/>
              <a:cs typeface="Arial"/>
              <a:sym typeface="Arial"/>
            </a:endParaRPr>
          </a:p>
        </p:txBody>
      </p:sp>
      <p:graphicFrame>
        <p:nvGraphicFramePr>
          <p:cNvPr id="402" name="Google Shape;400;p19">
            <a:extLst>
              <a:ext uri="{FF2B5EF4-FFF2-40B4-BE49-F238E27FC236}">
                <a16:creationId xmlns:a16="http://schemas.microsoft.com/office/drawing/2014/main" id="{D746356C-E9FC-EE44-4A24-C9CD82C2A0C0}"/>
              </a:ext>
            </a:extLst>
          </p:cNvPr>
          <p:cNvGraphicFramePr/>
          <p:nvPr>
            <p:extLst>
              <p:ext uri="{D42A27DB-BD31-4B8C-83A1-F6EECF244321}">
                <p14:modId xmlns:p14="http://schemas.microsoft.com/office/powerpoint/2010/main" val="3596583832"/>
              </p:ext>
            </p:extLst>
          </p:nvPr>
        </p:nvGraphicFramePr>
        <p:xfrm>
          <a:off x="381793" y="2697546"/>
          <a:ext cx="16558200" cy="577164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840847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grpSp>
        <p:nvGrpSpPr>
          <p:cNvPr id="267" name="Google Shape;267;p11"/>
          <p:cNvGrpSpPr/>
          <p:nvPr/>
        </p:nvGrpSpPr>
        <p:grpSpPr>
          <a:xfrm>
            <a:off x="-305089" y="-67969"/>
            <a:ext cx="10819067" cy="2186273"/>
            <a:chOff x="0" y="-9525"/>
            <a:chExt cx="14425423" cy="2915031"/>
          </a:xfrm>
        </p:grpSpPr>
        <p:sp>
          <p:nvSpPr>
            <p:cNvPr id="268" name="Google Shape;268;p11"/>
            <p:cNvSpPr/>
            <p:nvPr/>
          </p:nvSpPr>
          <p:spPr>
            <a:xfrm>
              <a:off x="12700" y="12700"/>
              <a:ext cx="14400023" cy="2880106"/>
            </a:xfrm>
            <a:custGeom>
              <a:avLst/>
              <a:gdLst/>
              <a:ahLst/>
              <a:cxnLst/>
              <a:rect l="l" t="t" r="r" b="b"/>
              <a:pathLst>
                <a:path w="14400023" h="2880106" extrusionOk="0">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1"/>
            <p:cNvSpPr/>
            <p:nvPr/>
          </p:nvSpPr>
          <p:spPr>
            <a:xfrm>
              <a:off x="0" y="0"/>
              <a:ext cx="14425423" cy="2905506"/>
            </a:xfrm>
            <a:custGeom>
              <a:avLst/>
              <a:gdLst/>
              <a:ahLst/>
              <a:cxnLst/>
              <a:rect l="l" t="t" r="r" b="b"/>
              <a:pathLst>
                <a:path w="14425423" h="2905506" extrusionOk="0">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1"/>
            <p:cNvSpPr txBox="1"/>
            <p:nvPr/>
          </p:nvSpPr>
          <p:spPr>
            <a:xfrm>
              <a:off x="0" y="-9525"/>
              <a:ext cx="14425400" cy="2914926"/>
            </a:xfrm>
            <a:prstGeom prst="rect">
              <a:avLst/>
            </a:prstGeom>
            <a:noFill/>
            <a:ln>
              <a:noFill/>
            </a:ln>
          </p:spPr>
          <p:txBody>
            <a:bodyPr spcFirstLastPara="1" wrap="square" lIns="50800" tIns="50800" rIns="50800" bIns="50800" anchor="ctr" anchorCtr="0">
              <a:noAutofit/>
            </a:bodyPr>
            <a:lstStyle/>
            <a:p>
              <a:pPr marL="0" marR="0" lvl="0" indent="0" algn="ctr" rtl="0">
                <a:lnSpc>
                  <a:spcPct val="120000"/>
                </a:lnSpc>
                <a:spcBef>
                  <a:spcPts val="0"/>
                </a:spcBef>
                <a:spcAft>
                  <a:spcPts val="0"/>
                </a:spcAft>
                <a:buNone/>
              </a:pPr>
              <a:r>
                <a:rPr lang="en-US" sz="5100" b="0" i="0" u="none" strike="noStrike" cap="none" dirty="0">
                  <a:solidFill>
                    <a:srgbClr val="FFFFFF"/>
                  </a:solidFill>
                  <a:latin typeface="Arial"/>
                  <a:ea typeface="Arial"/>
                  <a:cs typeface="Arial"/>
                  <a:sym typeface="Arial"/>
                </a:rPr>
                <a:t>TIPS FOR CONTROLLED BUDGET</a:t>
              </a:r>
              <a:endParaRPr lang="en-US" dirty="0"/>
            </a:p>
          </p:txBody>
        </p:sp>
      </p:grpSp>
      <p:sp>
        <p:nvSpPr>
          <p:cNvPr id="271" name="Google Shape;271;p11"/>
          <p:cNvSpPr/>
          <p:nvPr/>
        </p:nvSpPr>
        <p:spPr>
          <a:xfrm rot="-5400000">
            <a:off x="8119295" y="118295"/>
            <a:ext cx="2049408" cy="18288000"/>
          </a:xfrm>
          <a:custGeom>
            <a:avLst/>
            <a:gdLst/>
            <a:ahLst/>
            <a:cxnLst/>
            <a:rect l="l" t="t" r="r" b="b"/>
            <a:pathLst>
              <a:path w="2732544" h="24384000" extrusionOk="0">
                <a:moveTo>
                  <a:pt x="0" y="0"/>
                </a:moveTo>
                <a:lnTo>
                  <a:pt x="2732544" y="0"/>
                </a:lnTo>
                <a:lnTo>
                  <a:pt x="2732544" y="24384000"/>
                </a:lnTo>
                <a:lnTo>
                  <a:pt x="0" y="24384000"/>
                </a:lnTo>
                <a:close/>
              </a:path>
            </a:pathLst>
          </a:custGeom>
          <a:solidFill>
            <a:srgbClr val="AEABAB">
              <a:alpha val="60000"/>
            </a:srgbClr>
          </a:solidFill>
          <a:ln>
            <a:noFill/>
          </a:ln>
        </p:spPr>
        <p:txBody>
          <a:bodyPr/>
          <a:lstStyle/>
          <a:p>
            <a:endParaRPr lang="de-AT"/>
          </a:p>
        </p:txBody>
      </p:sp>
      <p:sp>
        <p:nvSpPr>
          <p:cNvPr id="272" name="Google Shape;272;p11"/>
          <p:cNvSpPr/>
          <p:nvPr/>
        </p:nvSpPr>
        <p:spPr>
          <a:xfrm>
            <a:off x="14872456" y="8861232"/>
            <a:ext cx="3173424" cy="860791"/>
          </a:xfrm>
          <a:custGeom>
            <a:avLst/>
            <a:gdLst/>
            <a:ahLst/>
            <a:cxnLst/>
            <a:rect l="l" t="t" r="r" b="b"/>
            <a:pathLst>
              <a:path w="3173424" h="860791" extrusionOk="0">
                <a:moveTo>
                  <a:pt x="0" y="0"/>
                </a:moveTo>
                <a:lnTo>
                  <a:pt x="3173424" y="0"/>
                </a:lnTo>
                <a:lnTo>
                  <a:pt x="3173424" y="860791"/>
                </a:lnTo>
                <a:lnTo>
                  <a:pt x="0" y="860791"/>
                </a:lnTo>
                <a:lnTo>
                  <a:pt x="0" y="0"/>
                </a:lnTo>
                <a:close/>
              </a:path>
            </a:pathLst>
          </a:custGeom>
          <a:blipFill rotWithShape="1">
            <a:blip r:embed="rId3">
              <a:alphaModFix/>
            </a:blip>
            <a:stretch>
              <a:fillRect/>
            </a:stretch>
          </a:blipFill>
          <a:ln>
            <a:noFill/>
          </a:ln>
        </p:spPr>
        <p:txBody>
          <a:bodyPr/>
          <a:lstStyle/>
          <a:p>
            <a:endParaRPr lang="de-AT"/>
          </a:p>
        </p:txBody>
      </p:sp>
      <p:sp>
        <p:nvSpPr>
          <p:cNvPr id="273" name="Google Shape;273;p11"/>
          <p:cNvSpPr/>
          <p:nvPr/>
        </p:nvSpPr>
        <p:spPr>
          <a:xfrm>
            <a:off x="16459168" y="265476"/>
            <a:ext cx="1462527" cy="1622708"/>
          </a:xfrm>
          <a:custGeom>
            <a:avLst/>
            <a:gdLst/>
            <a:ahLst/>
            <a:cxnLst/>
            <a:rect l="l" t="t" r="r" b="b"/>
            <a:pathLst>
              <a:path w="1462527" h="1622708" extrusionOk="0">
                <a:moveTo>
                  <a:pt x="0" y="0"/>
                </a:moveTo>
                <a:lnTo>
                  <a:pt x="1462528" y="0"/>
                </a:lnTo>
                <a:lnTo>
                  <a:pt x="1462528" y="1622708"/>
                </a:lnTo>
                <a:lnTo>
                  <a:pt x="0" y="1622708"/>
                </a:lnTo>
                <a:lnTo>
                  <a:pt x="0" y="0"/>
                </a:lnTo>
                <a:close/>
              </a:path>
            </a:pathLst>
          </a:custGeom>
          <a:blipFill rotWithShape="1">
            <a:blip r:embed="rId4">
              <a:alphaModFix/>
            </a:blip>
            <a:stretch>
              <a:fillRect r="-437"/>
            </a:stretch>
          </a:blipFill>
          <a:ln>
            <a:noFill/>
          </a:ln>
        </p:spPr>
        <p:txBody>
          <a:bodyPr/>
          <a:lstStyle/>
          <a:p>
            <a:endParaRPr lang="de-AT"/>
          </a:p>
        </p:txBody>
      </p:sp>
      <p:sp>
        <p:nvSpPr>
          <p:cNvPr id="274" name="Google Shape;274;p11"/>
          <p:cNvSpPr txBox="1"/>
          <p:nvPr/>
        </p:nvSpPr>
        <p:spPr>
          <a:xfrm>
            <a:off x="594444" y="8997745"/>
            <a:ext cx="12657256" cy="800687"/>
          </a:xfrm>
          <a:prstGeom prst="rect">
            <a:avLst/>
          </a:prstGeom>
          <a:noFill/>
          <a:ln>
            <a:noFill/>
          </a:ln>
        </p:spPr>
        <p:txBody>
          <a:bodyPr spcFirstLastPara="1" wrap="square" lIns="0" tIns="0" rIns="0" bIns="0" anchor="t" anchorCtr="0">
            <a:spAutoFit/>
          </a:bodyPr>
          <a:lstStyle/>
          <a:p>
            <a:pPr marL="0" marR="0" lvl="0" indent="0" algn="just" rtl="0">
              <a:lnSpc>
                <a:spcPct val="119916"/>
              </a:lnSpc>
              <a:spcBef>
                <a:spcPts val="0"/>
              </a:spcBef>
              <a:spcAft>
                <a:spcPts val="0"/>
              </a:spcAft>
              <a:buNone/>
            </a:pPr>
            <a:r>
              <a:rPr lang="en-US" sz="1200" b="0" i="0" u="none" strike="noStrike" cap="none">
                <a:solidFill>
                  <a:srgbClr val="00000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marR="0" lvl="0" indent="0" algn="just" rtl="0">
              <a:lnSpc>
                <a:spcPct val="180000"/>
              </a:lnSpc>
              <a:spcBef>
                <a:spcPts val="0"/>
              </a:spcBef>
              <a:spcAft>
                <a:spcPts val="0"/>
              </a:spcAft>
              <a:buNone/>
            </a:pPr>
            <a:endParaRPr sz="1200" b="0" i="0" u="none" strike="noStrike" cap="none">
              <a:solidFill>
                <a:srgbClr val="000000"/>
              </a:solidFill>
              <a:latin typeface="Arial"/>
              <a:ea typeface="Arial"/>
              <a:cs typeface="Arial"/>
              <a:sym typeface="Arial"/>
            </a:endParaRPr>
          </a:p>
        </p:txBody>
      </p:sp>
      <p:sp>
        <p:nvSpPr>
          <p:cNvPr id="275" name="Google Shape;275;p11"/>
          <p:cNvSpPr txBox="1"/>
          <p:nvPr/>
        </p:nvSpPr>
        <p:spPr>
          <a:xfrm>
            <a:off x="300836" y="3135920"/>
            <a:ext cx="17152444" cy="2880789"/>
          </a:xfrm>
          <a:prstGeom prst="rect">
            <a:avLst/>
          </a:prstGeom>
          <a:noFill/>
          <a:ln>
            <a:noFill/>
          </a:ln>
        </p:spPr>
        <p:txBody>
          <a:bodyPr spcFirstLastPara="1" wrap="square" lIns="0" tIns="0" rIns="0" bIns="0" anchor="t" anchorCtr="0">
            <a:spAutoFit/>
          </a:bodyPr>
          <a:lstStyle/>
          <a:p>
            <a:pPr marL="712470" marR="0" lvl="1" indent="-356235" algn="just" rtl="0">
              <a:lnSpc>
                <a:spcPct val="120000"/>
              </a:lnSpc>
              <a:spcBef>
                <a:spcPts val="0"/>
              </a:spcBef>
              <a:spcAft>
                <a:spcPts val="0"/>
              </a:spcAft>
              <a:buClr>
                <a:srgbClr val="000000"/>
              </a:buClr>
              <a:buSzPts val="3300"/>
              <a:buFont typeface="Arial"/>
              <a:buChar char="•"/>
            </a:pPr>
            <a:r>
              <a:rPr lang="en-US" sz="2600" b="0" i="0" u="none" strike="noStrike" cap="none" dirty="0">
                <a:solidFill>
                  <a:srgbClr val="000000"/>
                </a:solidFill>
                <a:latin typeface="Century Gothic" panose="020B0502020202020204" pitchFamily="34" charset="0"/>
                <a:sym typeface="Arial"/>
              </a:rPr>
              <a:t>Follow inflexible budgeting plan to avoid excessive expenses. </a:t>
            </a:r>
            <a:endParaRPr sz="2600" dirty="0">
              <a:latin typeface="Century Gothic" panose="020B0502020202020204" pitchFamily="34" charset="0"/>
            </a:endParaRPr>
          </a:p>
          <a:p>
            <a:pPr marL="712470" marR="0" lvl="1" indent="-356235" algn="just" rtl="0">
              <a:lnSpc>
                <a:spcPct val="120000"/>
              </a:lnSpc>
              <a:spcBef>
                <a:spcPts val="0"/>
              </a:spcBef>
              <a:spcAft>
                <a:spcPts val="0"/>
              </a:spcAft>
              <a:buClr>
                <a:srgbClr val="000000"/>
              </a:buClr>
              <a:buSzPts val="3300"/>
              <a:buFont typeface="Arial"/>
              <a:buChar char="•"/>
            </a:pPr>
            <a:r>
              <a:rPr lang="en-US" sz="2600" b="0" i="0" u="none" strike="noStrike" cap="none" dirty="0">
                <a:solidFill>
                  <a:srgbClr val="000000"/>
                </a:solidFill>
                <a:latin typeface="Century Gothic" panose="020B0502020202020204" pitchFamily="34" charset="0"/>
                <a:sym typeface="Arial"/>
              </a:rPr>
              <a:t>Set spending limits every time you shop (having cash could help not to overspend)</a:t>
            </a:r>
            <a:endParaRPr sz="2600" dirty="0">
              <a:latin typeface="Century Gothic" panose="020B0502020202020204" pitchFamily="34" charset="0"/>
            </a:endParaRPr>
          </a:p>
          <a:p>
            <a:pPr marL="712470" marR="0" lvl="1" indent="-356235" algn="just" rtl="0">
              <a:lnSpc>
                <a:spcPct val="120000"/>
              </a:lnSpc>
              <a:spcBef>
                <a:spcPts val="0"/>
              </a:spcBef>
              <a:spcAft>
                <a:spcPts val="0"/>
              </a:spcAft>
              <a:buClr>
                <a:srgbClr val="000000"/>
              </a:buClr>
              <a:buSzPts val="3300"/>
              <a:buFont typeface="Arial"/>
              <a:buChar char="•"/>
            </a:pPr>
            <a:r>
              <a:rPr lang="en-US" sz="2600" b="0" i="0" u="none" strike="noStrike" cap="none" dirty="0">
                <a:solidFill>
                  <a:srgbClr val="000000"/>
                </a:solidFill>
                <a:latin typeface="Century Gothic" panose="020B0502020202020204" pitchFamily="34" charset="0"/>
                <a:sym typeface="Arial"/>
              </a:rPr>
              <a:t>Removing card details from websites (laziness can stop the purchase).</a:t>
            </a:r>
            <a:endParaRPr sz="2600" dirty="0">
              <a:latin typeface="Century Gothic" panose="020B0502020202020204" pitchFamily="34" charset="0"/>
            </a:endParaRPr>
          </a:p>
          <a:p>
            <a:pPr marL="712470" marR="0" lvl="1" indent="-356235" algn="just" rtl="0">
              <a:lnSpc>
                <a:spcPct val="120000"/>
              </a:lnSpc>
              <a:spcBef>
                <a:spcPts val="0"/>
              </a:spcBef>
              <a:spcAft>
                <a:spcPts val="0"/>
              </a:spcAft>
              <a:buClr>
                <a:srgbClr val="000000"/>
              </a:buClr>
              <a:buSzPts val="3300"/>
              <a:buFont typeface="Arial"/>
              <a:buChar char="•"/>
            </a:pPr>
            <a:r>
              <a:rPr lang="en-US" sz="2600" b="0" i="0" u="none" strike="noStrike" cap="none" dirty="0">
                <a:solidFill>
                  <a:srgbClr val="000000"/>
                </a:solidFill>
                <a:latin typeface="Century Gothic" panose="020B0502020202020204" pitchFamily="34" charset="0"/>
                <a:sym typeface="Arial"/>
              </a:rPr>
              <a:t>Unsubscribing from promotional materials (newsletters).</a:t>
            </a:r>
            <a:endParaRPr sz="2600" dirty="0">
              <a:latin typeface="Century Gothic" panose="020B0502020202020204" pitchFamily="34" charset="0"/>
            </a:endParaRPr>
          </a:p>
          <a:p>
            <a:pPr marL="712470" marR="0" lvl="1" indent="-356235" algn="just" rtl="0">
              <a:lnSpc>
                <a:spcPct val="120000"/>
              </a:lnSpc>
              <a:spcBef>
                <a:spcPts val="0"/>
              </a:spcBef>
              <a:spcAft>
                <a:spcPts val="0"/>
              </a:spcAft>
              <a:buClr>
                <a:srgbClr val="000000"/>
              </a:buClr>
              <a:buSzPts val="3300"/>
              <a:buFont typeface="Arial"/>
              <a:buChar char="•"/>
            </a:pPr>
            <a:r>
              <a:rPr lang="en-US" sz="2600" b="0" i="0" u="none" strike="noStrike" cap="none" dirty="0">
                <a:solidFill>
                  <a:srgbClr val="000000"/>
                </a:solidFill>
                <a:latin typeface="Century Gothic" panose="020B0502020202020204" pitchFamily="34" charset="0"/>
                <a:sym typeface="Arial"/>
              </a:rPr>
              <a:t>The longer the budgeting period, the less reliable are the estimates.</a:t>
            </a:r>
            <a:endParaRPr sz="2600" dirty="0">
              <a:latin typeface="Century Gothic" panose="020B0502020202020204" pitchFamily="34" charset="0"/>
            </a:endParaRPr>
          </a:p>
          <a:p>
            <a:pPr marL="0" marR="0" lvl="0" indent="0" algn="just" rtl="0">
              <a:lnSpc>
                <a:spcPct val="120000"/>
              </a:lnSpc>
              <a:spcBef>
                <a:spcPts val="0"/>
              </a:spcBef>
              <a:spcAft>
                <a:spcPts val="0"/>
              </a:spcAft>
              <a:buNone/>
            </a:pPr>
            <a:endParaRPr sz="2600" b="0" i="0" u="sng" strike="noStrike" cap="none" dirty="0">
              <a:solidFill>
                <a:srgbClr val="000000"/>
              </a:solidFill>
              <a:latin typeface="Century Gothic" panose="020B0502020202020204" pitchFamily="34" charset="0"/>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20"/>
          <p:cNvSpPr/>
          <p:nvPr/>
        </p:nvSpPr>
        <p:spPr>
          <a:xfrm rot="-5400000">
            <a:off x="4168562" y="-1914389"/>
            <a:ext cx="9950876" cy="14115779"/>
          </a:xfrm>
          <a:custGeom>
            <a:avLst/>
            <a:gdLst/>
            <a:ahLst/>
            <a:cxnLst/>
            <a:rect l="l" t="t" r="r" b="b"/>
            <a:pathLst>
              <a:path w="9950876" h="14115779" extrusionOk="0">
                <a:moveTo>
                  <a:pt x="0" y="0"/>
                </a:moveTo>
                <a:lnTo>
                  <a:pt x="9950876" y="0"/>
                </a:lnTo>
                <a:lnTo>
                  <a:pt x="9950876" y="14115778"/>
                </a:lnTo>
                <a:lnTo>
                  <a:pt x="0" y="14115778"/>
                </a:lnTo>
                <a:lnTo>
                  <a:pt x="0" y="0"/>
                </a:lnTo>
                <a:close/>
              </a:path>
            </a:pathLst>
          </a:custGeom>
          <a:blipFill rotWithShape="1">
            <a:blip r:embed="rId3">
              <a:alphaModFix/>
            </a:blip>
            <a:stretch>
              <a:fillRect/>
            </a:stretch>
          </a:blipFill>
          <a:ln>
            <a:noFill/>
          </a:ln>
        </p:spPr>
        <p:txBody>
          <a:bodyPr/>
          <a:lstStyle/>
          <a:p>
            <a:endParaRPr lang="de-AT"/>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26"/>
          <p:cNvSpPr/>
          <p:nvPr/>
        </p:nvSpPr>
        <p:spPr>
          <a:xfrm rot="-5400000">
            <a:off x="8222456" y="221456"/>
            <a:ext cx="1843088" cy="18288000"/>
          </a:xfrm>
          <a:custGeom>
            <a:avLst/>
            <a:gdLst/>
            <a:ahLst/>
            <a:cxnLst/>
            <a:rect l="l" t="t" r="r" b="b"/>
            <a:pathLst>
              <a:path w="2457450" h="24384000" extrusionOk="0">
                <a:moveTo>
                  <a:pt x="0" y="0"/>
                </a:moveTo>
                <a:lnTo>
                  <a:pt x="2457450" y="0"/>
                </a:lnTo>
                <a:lnTo>
                  <a:pt x="2457450" y="24384000"/>
                </a:lnTo>
                <a:lnTo>
                  <a:pt x="0" y="24384000"/>
                </a:lnTo>
                <a:close/>
              </a:path>
            </a:pathLst>
          </a:custGeom>
          <a:solidFill>
            <a:srgbClr val="AEABAB">
              <a:alpha val="60000"/>
            </a:srgbClr>
          </a:solidFill>
          <a:ln>
            <a:noFill/>
          </a:ln>
        </p:spPr>
        <p:txBody>
          <a:bodyPr/>
          <a:lstStyle/>
          <a:p>
            <a:endParaRPr lang="de-AT"/>
          </a:p>
        </p:txBody>
      </p:sp>
      <p:sp>
        <p:nvSpPr>
          <p:cNvPr id="496" name="Google Shape;496;p26"/>
          <p:cNvSpPr txBox="1"/>
          <p:nvPr/>
        </p:nvSpPr>
        <p:spPr>
          <a:xfrm>
            <a:off x="594444" y="8997745"/>
            <a:ext cx="12657256" cy="800687"/>
          </a:xfrm>
          <a:prstGeom prst="rect">
            <a:avLst/>
          </a:prstGeom>
          <a:noFill/>
          <a:ln>
            <a:noFill/>
          </a:ln>
        </p:spPr>
        <p:txBody>
          <a:bodyPr spcFirstLastPara="1" wrap="square" lIns="0" tIns="0" rIns="0" bIns="0" anchor="t" anchorCtr="0">
            <a:spAutoFit/>
          </a:bodyPr>
          <a:lstStyle/>
          <a:p>
            <a:pPr marL="0" marR="0" lvl="0" indent="0" algn="just" rtl="0">
              <a:lnSpc>
                <a:spcPct val="119916"/>
              </a:lnSpc>
              <a:spcBef>
                <a:spcPts val="0"/>
              </a:spcBef>
              <a:spcAft>
                <a:spcPts val="0"/>
              </a:spcAft>
              <a:buNone/>
            </a:pPr>
            <a:r>
              <a:rPr lang="en-US" sz="1200" b="0" i="0" u="none" strike="noStrike" cap="none">
                <a:solidFill>
                  <a:srgbClr val="00000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marR="0" lvl="0" indent="0" algn="just" rtl="0">
              <a:lnSpc>
                <a:spcPct val="180000"/>
              </a:lnSpc>
              <a:spcBef>
                <a:spcPts val="0"/>
              </a:spcBef>
              <a:spcAft>
                <a:spcPts val="0"/>
              </a:spcAft>
              <a:buNone/>
            </a:pPr>
            <a:endParaRPr sz="1200" b="0" i="0" u="none" strike="noStrike" cap="none">
              <a:solidFill>
                <a:srgbClr val="000000"/>
              </a:solidFill>
              <a:latin typeface="Arial"/>
              <a:ea typeface="Arial"/>
              <a:cs typeface="Arial"/>
              <a:sym typeface="Arial"/>
            </a:endParaRPr>
          </a:p>
        </p:txBody>
      </p:sp>
      <p:sp>
        <p:nvSpPr>
          <p:cNvPr id="497" name="Google Shape;497;p26"/>
          <p:cNvSpPr/>
          <p:nvPr/>
        </p:nvSpPr>
        <p:spPr>
          <a:xfrm>
            <a:off x="14872456" y="8861232"/>
            <a:ext cx="3173424" cy="860791"/>
          </a:xfrm>
          <a:custGeom>
            <a:avLst/>
            <a:gdLst/>
            <a:ahLst/>
            <a:cxnLst/>
            <a:rect l="l" t="t" r="r" b="b"/>
            <a:pathLst>
              <a:path w="3173424" h="860791" extrusionOk="0">
                <a:moveTo>
                  <a:pt x="0" y="0"/>
                </a:moveTo>
                <a:lnTo>
                  <a:pt x="3173424" y="0"/>
                </a:lnTo>
                <a:lnTo>
                  <a:pt x="3173424" y="860791"/>
                </a:lnTo>
                <a:lnTo>
                  <a:pt x="0" y="860791"/>
                </a:lnTo>
                <a:lnTo>
                  <a:pt x="0" y="0"/>
                </a:lnTo>
                <a:close/>
              </a:path>
            </a:pathLst>
          </a:custGeom>
          <a:blipFill rotWithShape="1">
            <a:blip r:embed="rId3">
              <a:alphaModFix/>
            </a:blip>
            <a:stretch>
              <a:fillRect/>
            </a:stretch>
          </a:blipFill>
          <a:ln>
            <a:noFill/>
          </a:ln>
        </p:spPr>
        <p:txBody>
          <a:bodyPr/>
          <a:lstStyle/>
          <a:p>
            <a:endParaRPr lang="de-AT"/>
          </a:p>
        </p:txBody>
      </p:sp>
      <p:sp>
        <p:nvSpPr>
          <p:cNvPr id="498" name="Google Shape;498;p26"/>
          <p:cNvSpPr/>
          <p:nvPr/>
        </p:nvSpPr>
        <p:spPr>
          <a:xfrm>
            <a:off x="16459168" y="265476"/>
            <a:ext cx="1462527" cy="1622708"/>
          </a:xfrm>
          <a:custGeom>
            <a:avLst/>
            <a:gdLst/>
            <a:ahLst/>
            <a:cxnLst/>
            <a:rect l="l" t="t" r="r" b="b"/>
            <a:pathLst>
              <a:path w="1462527" h="1622708" extrusionOk="0">
                <a:moveTo>
                  <a:pt x="0" y="0"/>
                </a:moveTo>
                <a:lnTo>
                  <a:pt x="1462528" y="0"/>
                </a:lnTo>
                <a:lnTo>
                  <a:pt x="1462528" y="1622708"/>
                </a:lnTo>
                <a:lnTo>
                  <a:pt x="0" y="1622708"/>
                </a:lnTo>
                <a:lnTo>
                  <a:pt x="0" y="0"/>
                </a:lnTo>
                <a:close/>
              </a:path>
            </a:pathLst>
          </a:custGeom>
          <a:blipFill rotWithShape="1">
            <a:blip r:embed="rId4">
              <a:alphaModFix/>
            </a:blip>
            <a:stretch>
              <a:fillRect r="-437"/>
            </a:stretch>
          </a:blipFill>
          <a:ln>
            <a:noFill/>
          </a:ln>
        </p:spPr>
        <p:txBody>
          <a:bodyPr/>
          <a:lstStyle/>
          <a:p>
            <a:endParaRPr lang="de-AT"/>
          </a:p>
        </p:txBody>
      </p:sp>
      <p:grpSp>
        <p:nvGrpSpPr>
          <p:cNvPr id="499" name="Google Shape;499;p26"/>
          <p:cNvGrpSpPr/>
          <p:nvPr/>
        </p:nvGrpSpPr>
        <p:grpSpPr>
          <a:xfrm>
            <a:off x="-216654" y="-298010"/>
            <a:ext cx="10819067" cy="2186273"/>
            <a:chOff x="0" y="-9525"/>
            <a:chExt cx="14425423" cy="2915031"/>
          </a:xfrm>
        </p:grpSpPr>
        <p:sp>
          <p:nvSpPr>
            <p:cNvPr id="500" name="Google Shape;500;p26"/>
            <p:cNvSpPr/>
            <p:nvPr/>
          </p:nvSpPr>
          <p:spPr>
            <a:xfrm>
              <a:off x="12700" y="12700"/>
              <a:ext cx="14400023" cy="2880106"/>
            </a:xfrm>
            <a:custGeom>
              <a:avLst/>
              <a:gdLst/>
              <a:ahLst/>
              <a:cxnLst/>
              <a:rect l="l" t="t" r="r" b="b"/>
              <a:pathLst>
                <a:path w="14400023" h="2880106" extrusionOk="0">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6"/>
            <p:cNvSpPr/>
            <p:nvPr/>
          </p:nvSpPr>
          <p:spPr>
            <a:xfrm>
              <a:off x="0" y="0"/>
              <a:ext cx="14425423" cy="2905506"/>
            </a:xfrm>
            <a:custGeom>
              <a:avLst/>
              <a:gdLst/>
              <a:ahLst/>
              <a:cxnLst/>
              <a:rect l="l" t="t" r="r" b="b"/>
              <a:pathLst>
                <a:path w="14425423" h="2905506" extrusionOk="0">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6"/>
            <p:cNvSpPr txBox="1"/>
            <p:nvPr/>
          </p:nvSpPr>
          <p:spPr>
            <a:xfrm>
              <a:off x="0" y="-9525"/>
              <a:ext cx="14425400" cy="2914925"/>
            </a:xfrm>
            <a:prstGeom prst="rect">
              <a:avLst/>
            </a:prstGeom>
            <a:noFill/>
            <a:ln>
              <a:noFill/>
            </a:ln>
          </p:spPr>
          <p:txBody>
            <a:bodyPr spcFirstLastPara="1" wrap="square" lIns="50800" tIns="50800" rIns="50800" bIns="50800" anchor="ctr" anchorCtr="0">
              <a:noAutofit/>
            </a:bodyPr>
            <a:lstStyle/>
            <a:p>
              <a:pPr marL="0" marR="0" lvl="0" indent="0" algn="ctr" rtl="0">
                <a:lnSpc>
                  <a:spcPct val="120000"/>
                </a:lnSpc>
                <a:spcBef>
                  <a:spcPts val="0"/>
                </a:spcBef>
                <a:spcAft>
                  <a:spcPts val="0"/>
                </a:spcAft>
                <a:buNone/>
              </a:pPr>
              <a:r>
                <a:rPr lang="en-US" sz="5100" b="0" i="0" u="none" strike="noStrike" cap="none" dirty="0">
                  <a:solidFill>
                    <a:srgbClr val="FFFFFF"/>
                  </a:solidFill>
                  <a:latin typeface="Arial"/>
                  <a:ea typeface="Arial"/>
                  <a:cs typeface="Arial"/>
                  <a:sym typeface="Arial"/>
                </a:rPr>
                <a:t>TIPS FOR PLANNING A VACATION ON A BUDGET</a:t>
              </a:r>
              <a:endParaRPr dirty="0"/>
            </a:p>
          </p:txBody>
        </p:sp>
      </p:grpSp>
      <p:graphicFrame>
        <p:nvGraphicFramePr>
          <p:cNvPr id="505" name="Google Shape;503;p26">
            <a:extLst>
              <a:ext uri="{FF2B5EF4-FFF2-40B4-BE49-F238E27FC236}">
                <a16:creationId xmlns:a16="http://schemas.microsoft.com/office/drawing/2014/main" id="{E21CEBF6-C6AE-4D95-FAC3-F04F4C3B9974}"/>
              </a:ext>
            </a:extLst>
          </p:cNvPr>
          <p:cNvGraphicFramePr/>
          <p:nvPr>
            <p:extLst>
              <p:ext uri="{D42A27DB-BD31-4B8C-83A1-F6EECF244321}">
                <p14:modId xmlns:p14="http://schemas.microsoft.com/office/powerpoint/2010/main" val="2247443976"/>
              </p:ext>
            </p:extLst>
          </p:nvPr>
        </p:nvGraphicFramePr>
        <p:xfrm>
          <a:off x="594444" y="2747023"/>
          <a:ext cx="14278012" cy="520832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25"/>
          <p:cNvSpPr/>
          <p:nvPr/>
        </p:nvSpPr>
        <p:spPr>
          <a:xfrm rot="-5400000">
            <a:off x="8222456" y="221456"/>
            <a:ext cx="1843088" cy="18288000"/>
          </a:xfrm>
          <a:custGeom>
            <a:avLst/>
            <a:gdLst/>
            <a:ahLst/>
            <a:cxnLst/>
            <a:rect l="l" t="t" r="r" b="b"/>
            <a:pathLst>
              <a:path w="2457450" h="24384000" extrusionOk="0">
                <a:moveTo>
                  <a:pt x="0" y="0"/>
                </a:moveTo>
                <a:lnTo>
                  <a:pt x="2457450" y="0"/>
                </a:lnTo>
                <a:lnTo>
                  <a:pt x="2457450" y="24384000"/>
                </a:lnTo>
                <a:lnTo>
                  <a:pt x="0" y="24384000"/>
                </a:lnTo>
                <a:close/>
              </a:path>
            </a:pathLst>
          </a:custGeom>
          <a:solidFill>
            <a:srgbClr val="AEABAB">
              <a:alpha val="60000"/>
            </a:srgbClr>
          </a:solidFill>
          <a:ln>
            <a:noFill/>
          </a:ln>
        </p:spPr>
        <p:txBody>
          <a:bodyPr/>
          <a:lstStyle/>
          <a:p>
            <a:endParaRPr lang="de-AT"/>
          </a:p>
        </p:txBody>
      </p:sp>
      <p:sp>
        <p:nvSpPr>
          <p:cNvPr id="480" name="Google Shape;480;p25"/>
          <p:cNvSpPr txBox="1"/>
          <p:nvPr/>
        </p:nvSpPr>
        <p:spPr>
          <a:xfrm>
            <a:off x="594444" y="8997745"/>
            <a:ext cx="12657256" cy="800687"/>
          </a:xfrm>
          <a:prstGeom prst="rect">
            <a:avLst/>
          </a:prstGeom>
          <a:noFill/>
          <a:ln>
            <a:noFill/>
          </a:ln>
        </p:spPr>
        <p:txBody>
          <a:bodyPr spcFirstLastPara="1" wrap="square" lIns="0" tIns="0" rIns="0" bIns="0" anchor="t" anchorCtr="0">
            <a:spAutoFit/>
          </a:bodyPr>
          <a:lstStyle/>
          <a:p>
            <a:pPr marL="0" marR="0" lvl="0" indent="0" algn="just" rtl="0">
              <a:lnSpc>
                <a:spcPct val="119916"/>
              </a:lnSpc>
              <a:spcBef>
                <a:spcPts val="0"/>
              </a:spcBef>
              <a:spcAft>
                <a:spcPts val="0"/>
              </a:spcAft>
              <a:buNone/>
            </a:pPr>
            <a:r>
              <a:rPr lang="en-US" sz="1200" b="0" i="0" u="none" strike="noStrike" cap="none">
                <a:solidFill>
                  <a:srgbClr val="00000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marR="0" lvl="0" indent="0" algn="just" rtl="0">
              <a:lnSpc>
                <a:spcPct val="180000"/>
              </a:lnSpc>
              <a:spcBef>
                <a:spcPts val="0"/>
              </a:spcBef>
              <a:spcAft>
                <a:spcPts val="0"/>
              </a:spcAft>
              <a:buNone/>
            </a:pPr>
            <a:endParaRPr sz="1200" b="0" i="0" u="none" strike="noStrike" cap="none">
              <a:solidFill>
                <a:srgbClr val="000000"/>
              </a:solidFill>
              <a:latin typeface="Arial"/>
              <a:ea typeface="Arial"/>
              <a:cs typeface="Arial"/>
              <a:sym typeface="Arial"/>
            </a:endParaRPr>
          </a:p>
        </p:txBody>
      </p:sp>
      <p:sp>
        <p:nvSpPr>
          <p:cNvPr id="481" name="Google Shape;481;p25"/>
          <p:cNvSpPr/>
          <p:nvPr/>
        </p:nvSpPr>
        <p:spPr>
          <a:xfrm>
            <a:off x="14872456" y="8861232"/>
            <a:ext cx="3173424" cy="860791"/>
          </a:xfrm>
          <a:custGeom>
            <a:avLst/>
            <a:gdLst/>
            <a:ahLst/>
            <a:cxnLst/>
            <a:rect l="l" t="t" r="r" b="b"/>
            <a:pathLst>
              <a:path w="3173424" h="860791" extrusionOk="0">
                <a:moveTo>
                  <a:pt x="0" y="0"/>
                </a:moveTo>
                <a:lnTo>
                  <a:pt x="3173424" y="0"/>
                </a:lnTo>
                <a:lnTo>
                  <a:pt x="3173424" y="860791"/>
                </a:lnTo>
                <a:lnTo>
                  <a:pt x="0" y="860791"/>
                </a:lnTo>
                <a:lnTo>
                  <a:pt x="0" y="0"/>
                </a:lnTo>
                <a:close/>
              </a:path>
            </a:pathLst>
          </a:custGeom>
          <a:blipFill rotWithShape="1">
            <a:blip r:embed="rId3">
              <a:alphaModFix/>
            </a:blip>
            <a:stretch>
              <a:fillRect/>
            </a:stretch>
          </a:blipFill>
          <a:ln>
            <a:noFill/>
          </a:ln>
        </p:spPr>
        <p:txBody>
          <a:bodyPr/>
          <a:lstStyle/>
          <a:p>
            <a:endParaRPr lang="de-AT"/>
          </a:p>
        </p:txBody>
      </p:sp>
      <p:sp>
        <p:nvSpPr>
          <p:cNvPr id="482" name="Google Shape;482;p25"/>
          <p:cNvSpPr/>
          <p:nvPr/>
        </p:nvSpPr>
        <p:spPr>
          <a:xfrm>
            <a:off x="16459168" y="265476"/>
            <a:ext cx="1462527" cy="1622708"/>
          </a:xfrm>
          <a:custGeom>
            <a:avLst/>
            <a:gdLst/>
            <a:ahLst/>
            <a:cxnLst/>
            <a:rect l="l" t="t" r="r" b="b"/>
            <a:pathLst>
              <a:path w="1462527" h="1622708" extrusionOk="0">
                <a:moveTo>
                  <a:pt x="0" y="0"/>
                </a:moveTo>
                <a:lnTo>
                  <a:pt x="1462528" y="0"/>
                </a:lnTo>
                <a:lnTo>
                  <a:pt x="1462528" y="1622708"/>
                </a:lnTo>
                <a:lnTo>
                  <a:pt x="0" y="1622708"/>
                </a:lnTo>
                <a:lnTo>
                  <a:pt x="0" y="0"/>
                </a:lnTo>
                <a:close/>
              </a:path>
            </a:pathLst>
          </a:custGeom>
          <a:blipFill rotWithShape="1">
            <a:blip r:embed="rId4">
              <a:alphaModFix/>
            </a:blip>
            <a:stretch>
              <a:fillRect r="-437"/>
            </a:stretch>
          </a:blipFill>
          <a:ln>
            <a:noFill/>
          </a:ln>
        </p:spPr>
        <p:txBody>
          <a:bodyPr/>
          <a:lstStyle/>
          <a:p>
            <a:endParaRPr lang="de-AT"/>
          </a:p>
        </p:txBody>
      </p:sp>
      <p:grpSp>
        <p:nvGrpSpPr>
          <p:cNvPr id="483" name="Google Shape;483;p25"/>
          <p:cNvGrpSpPr/>
          <p:nvPr/>
        </p:nvGrpSpPr>
        <p:grpSpPr>
          <a:xfrm>
            <a:off x="-216654" y="-298010"/>
            <a:ext cx="10819067" cy="2186273"/>
            <a:chOff x="0" y="-9525"/>
            <a:chExt cx="14425423" cy="2915031"/>
          </a:xfrm>
        </p:grpSpPr>
        <p:sp>
          <p:nvSpPr>
            <p:cNvPr id="484" name="Google Shape;484;p25"/>
            <p:cNvSpPr/>
            <p:nvPr/>
          </p:nvSpPr>
          <p:spPr>
            <a:xfrm>
              <a:off x="12700" y="12700"/>
              <a:ext cx="14400023" cy="2880106"/>
            </a:xfrm>
            <a:custGeom>
              <a:avLst/>
              <a:gdLst/>
              <a:ahLst/>
              <a:cxnLst/>
              <a:rect l="l" t="t" r="r" b="b"/>
              <a:pathLst>
                <a:path w="14400023" h="2880106" extrusionOk="0">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5"/>
            <p:cNvSpPr/>
            <p:nvPr/>
          </p:nvSpPr>
          <p:spPr>
            <a:xfrm>
              <a:off x="0" y="0"/>
              <a:ext cx="14425423" cy="2905506"/>
            </a:xfrm>
            <a:custGeom>
              <a:avLst/>
              <a:gdLst/>
              <a:ahLst/>
              <a:cxnLst/>
              <a:rect l="l" t="t" r="r" b="b"/>
              <a:pathLst>
                <a:path w="14425423" h="2905506" extrusionOk="0">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5"/>
            <p:cNvSpPr txBox="1"/>
            <p:nvPr/>
          </p:nvSpPr>
          <p:spPr>
            <a:xfrm>
              <a:off x="0" y="-9525"/>
              <a:ext cx="14425400" cy="2914925"/>
            </a:xfrm>
            <a:prstGeom prst="rect">
              <a:avLst/>
            </a:prstGeom>
            <a:noFill/>
            <a:ln>
              <a:noFill/>
            </a:ln>
          </p:spPr>
          <p:txBody>
            <a:bodyPr spcFirstLastPara="1" wrap="square" lIns="50800" tIns="50800" rIns="50800" bIns="50800" anchor="ctr" anchorCtr="0">
              <a:noAutofit/>
            </a:bodyPr>
            <a:lstStyle/>
            <a:p>
              <a:pPr marL="0" marR="0" lvl="0" indent="0" algn="ctr" rtl="0">
                <a:lnSpc>
                  <a:spcPct val="120000"/>
                </a:lnSpc>
                <a:spcBef>
                  <a:spcPts val="0"/>
                </a:spcBef>
                <a:spcAft>
                  <a:spcPts val="0"/>
                </a:spcAft>
                <a:buNone/>
              </a:pPr>
              <a:r>
                <a:rPr lang="en-US" sz="5100" b="0" i="0" u="none" strike="noStrike" cap="none" dirty="0">
                  <a:solidFill>
                    <a:srgbClr val="FFFFFF"/>
                  </a:solidFill>
                  <a:latin typeface="Arial"/>
                  <a:ea typeface="Arial"/>
                  <a:cs typeface="Arial"/>
                  <a:sym typeface="Arial"/>
                </a:rPr>
                <a:t>TIPS FOR PLANNING A VACATION ON A BUDGET</a:t>
              </a:r>
              <a:endParaRPr lang="en-US" sz="5400" dirty="0"/>
            </a:p>
          </p:txBody>
        </p:sp>
      </p:grpSp>
      <p:sp>
        <p:nvSpPr>
          <p:cNvPr id="487" name="Google Shape;487;p25"/>
          <p:cNvSpPr txBox="1"/>
          <p:nvPr/>
        </p:nvSpPr>
        <p:spPr>
          <a:xfrm>
            <a:off x="1269497" y="2658336"/>
            <a:ext cx="10240698" cy="609398"/>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3300" b="0" i="0" u="none" strike="noStrike" cap="none" dirty="0">
                <a:solidFill>
                  <a:srgbClr val="000000"/>
                </a:solidFill>
                <a:latin typeface="Century Gothic" panose="020B0502020202020204" pitchFamily="34" charset="0"/>
                <a:sym typeface="Arial"/>
              </a:rPr>
              <a:t>ACTIVITY: </a:t>
            </a:r>
            <a:r>
              <a:rPr lang="en-US" sz="3300" dirty="0">
                <a:latin typeface="Century Gothic" panose="020B0502020202020204" pitchFamily="34" charset="0"/>
              </a:rPr>
              <a:t>Planning for a dream vacation</a:t>
            </a:r>
            <a:endParaRPr dirty="0">
              <a:latin typeface="Century Gothic" panose="020B0502020202020204" pitchFamily="34" charset="0"/>
            </a:endParaRPr>
          </a:p>
        </p:txBody>
      </p:sp>
      <p:sp>
        <p:nvSpPr>
          <p:cNvPr id="489" name="Google Shape;489;p25"/>
          <p:cNvSpPr/>
          <p:nvPr/>
        </p:nvSpPr>
        <p:spPr>
          <a:xfrm>
            <a:off x="9138921" y="2997065"/>
            <a:ext cx="5882934" cy="5446766"/>
          </a:xfrm>
          <a:custGeom>
            <a:avLst/>
            <a:gdLst/>
            <a:ahLst/>
            <a:cxnLst/>
            <a:rect l="l" t="t" r="r" b="b"/>
            <a:pathLst>
              <a:path w="2943113" h="3122666" extrusionOk="0">
                <a:moveTo>
                  <a:pt x="0" y="0"/>
                </a:moveTo>
                <a:lnTo>
                  <a:pt x="2943113" y="0"/>
                </a:lnTo>
                <a:lnTo>
                  <a:pt x="2943113" y="3122666"/>
                </a:lnTo>
                <a:lnTo>
                  <a:pt x="0" y="3122666"/>
                </a:lnTo>
                <a:lnTo>
                  <a:pt x="0" y="0"/>
                </a:lnTo>
                <a:close/>
              </a:path>
            </a:pathLst>
          </a:custGeom>
          <a:blipFill rotWithShape="1">
            <a:blip r:embed="rId5">
              <a:alphaModFix/>
            </a:blip>
            <a:stretch>
              <a:fillRect/>
            </a:stretch>
          </a:blipFill>
          <a:ln>
            <a:noFill/>
          </a:ln>
        </p:spPr>
        <p:txBody>
          <a:bodyPr/>
          <a:lstStyle/>
          <a:p>
            <a:endParaRPr lang="de-AT"/>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27"/>
          <p:cNvSpPr/>
          <p:nvPr/>
        </p:nvSpPr>
        <p:spPr>
          <a:xfrm rot="-5400000">
            <a:off x="8222456" y="221456"/>
            <a:ext cx="1843088" cy="18288000"/>
          </a:xfrm>
          <a:custGeom>
            <a:avLst/>
            <a:gdLst/>
            <a:ahLst/>
            <a:cxnLst/>
            <a:rect l="l" t="t" r="r" b="b"/>
            <a:pathLst>
              <a:path w="2457450" h="24384000" extrusionOk="0">
                <a:moveTo>
                  <a:pt x="0" y="0"/>
                </a:moveTo>
                <a:lnTo>
                  <a:pt x="2457450" y="0"/>
                </a:lnTo>
                <a:lnTo>
                  <a:pt x="2457450" y="24384000"/>
                </a:lnTo>
                <a:lnTo>
                  <a:pt x="0" y="24384000"/>
                </a:lnTo>
                <a:close/>
              </a:path>
            </a:pathLst>
          </a:custGeom>
          <a:solidFill>
            <a:srgbClr val="AEABAB">
              <a:alpha val="60000"/>
            </a:srgbClr>
          </a:solidFill>
          <a:ln>
            <a:noFill/>
          </a:ln>
        </p:spPr>
        <p:txBody>
          <a:bodyPr/>
          <a:lstStyle/>
          <a:p>
            <a:endParaRPr lang="de-AT"/>
          </a:p>
        </p:txBody>
      </p:sp>
      <p:sp>
        <p:nvSpPr>
          <p:cNvPr id="510" name="Google Shape;510;p27"/>
          <p:cNvSpPr/>
          <p:nvPr/>
        </p:nvSpPr>
        <p:spPr>
          <a:xfrm>
            <a:off x="14872456" y="8861232"/>
            <a:ext cx="3173424" cy="860791"/>
          </a:xfrm>
          <a:custGeom>
            <a:avLst/>
            <a:gdLst/>
            <a:ahLst/>
            <a:cxnLst/>
            <a:rect l="l" t="t" r="r" b="b"/>
            <a:pathLst>
              <a:path w="3173424" h="860791" extrusionOk="0">
                <a:moveTo>
                  <a:pt x="0" y="0"/>
                </a:moveTo>
                <a:lnTo>
                  <a:pt x="3173424" y="0"/>
                </a:lnTo>
                <a:lnTo>
                  <a:pt x="3173424" y="860791"/>
                </a:lnTo>
                <a:lnTo>
                  <a:pt x="0" y="860791"/>
                </a:lnTo>
                <a:lnTo>
                  <a:pt x="0" y="0"/>
                </a:lnTo>
                <a:close/>
              </a:path>
            </a:pathLst>
          </a:custGeom>
          <a:blipFill rotWithShape="1">
            <a:blip r:embed="rId3">
              <a:alphaModFix/>
            </a:blip>
            <a:stretch>
              <a:fillRect/>
            </a:stretch>
          </a:blipFill>
          <a:ln>
            <a:noFill/>
          </a:ln>
        </p:spPr>
        <p:txBody>
          <a:bodyPr/>
          <a:lstStyle/>
          <a:p>
            <a:endParaRPr lang="de-AT"/>
          </a:p>
        </p:txBody>
      </p:sp>
      <p:sp>
        <p:nvSpPr>
          <p:cNvPr id="511" name="Google Shape;511;p27"/>
          <p:cNvSpPr/>
          <p:nvPr/>
        </p:nvSpPr>
        <p:spPr>
          <a:xfrm>
            <a:off x="16459168" y="265476"/>
            <a:ext cx="1462527" cy="1622708"/>
          </a:xfrm>
          <a:custGeom>
            <a:avLst/>
            <a:gdLst/>
            <a:ahLst/>
            <a:cxnLst/>
            <a:rect l="l" t="t" r="r" b="b"/>
            <a:pathLst>
              <a:path w="1462527" h="1622708" extrusionOk="0">
                <a:moveTo>
                  <a:pt x="0" y="0"/>
                </a:moveTo>
                <a:lnTo>
                  <a:pt x="1462528" y="0"/>
                </a:lnTo>
                <a:lnTo>
                  <a:pt x="1462528" y="1622708"/>
                </a:lnTo>
                <a:lnTo>
                  <a:pt x="0" y="1622708"/>
                </a:lnTo>
                <a:lnTo>
                  <a:pt x="0" y="0"/>
                </a:lnTo>
                <a:close/>
              </a:path>
            </a:pathLst>
          </a:custGeom>
          <a:blipFill rotWithShape="1">
            <a:blip r:embed="rId4">
              <a:alphaModFix/>
            </a:blip>
            <a:stretch>
              <a:fillRect r="-437"/>
            </a:stretch>
          </a:blipFill>
          <a:ln>
            <a:noFill/>
          </a:ln>
        </p:spPr>
        <p:txBody>
          <a:bodyPr/>
          <a:lstStyle/>
          <a:p>
            <a:endParaRPr lang="de-AT"/>
          </a:p>
        </p:txBody>
      </p:sp>
      <p:grpSp>
        <p:nvGrpSpPr>
          <p:cNvPr id="512" name="Google Shape;512;p27"/>
          <p:cNvGrpSpPr/>
          <p:nvPr/>
        </p:nvGrpSpPr>
        <p:grpSpPr>
          <a:xfrm>
            <a:off x="-408249" y="-255901"/>
            <a:ext cx="10819067" cy="2186273"/>
            <a:chOff x="0" y="-9525"/>
            <a:chExt cx="14425423" cy="2915031"/>
          </a:xfrm>
        </p:grpSpPr>
        <p:sp>
          <p:nvSpPr>
            <p:cNvPr id="513" name="Google Shape;513;p27"/>
            <p:cNvSpPr/>
            <p:nvPr/>
          </p:nvSpPr>
          <p:spPr>
            <a:xfrm>
              <a:off x="12700" y="12700"/>
              <a:ext cx="14400023" cy="2880106"/>
            </a:xfrm>
            <a:custGeom>
              <a:avLst/>
              <a:gdLst/>
              <a:ahLst/>
              <a:cxnLst/>
              <a:rect l="l" t="t" r="r" b="b"/>
              <a:pathLst>
                <a:path w="14400023" h="2880106" extrusionOk="0">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7"/>
            <p:cNvSpPr/>
            <p:nvPr/>
          </p:nvSpPr>
          <p:spPr>
            <a:xfrm>
              <a:off x="0" y="0"/>
              <a:ext cx="14425423" cy="2905506"/>
            </a:xfrm>
            <a:custGeom>
              <a:avLst/>
              <a:gdLst/>
              <a:ahLst/>
              <a:cxnLst/>
              <a:rect l="l" t="t" r="r" b="b"/>
              <a:pathLst>
                <a:path w="14425423" h="2905506" extrusionOk="0">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7"/>
            <p:cNvSpPr txBox="1"/>
            <p:nvPr/>
          </p:nvSpPr>
          <p:spPr>
            <a:xfrm>
              <a:off x="0" y="-9525"/>
              <a:ext cx="14425400" cy="2914925"/>
            </a:xfrm>
            <a:prstGeom prst="rect">
              <a:avLst/>
            </a:prstGeom>
            <a:noFill/>
            <a:ln>
              <a:noFill/>
            </a:ln>
          </p:spPr>
          <p:txBody>
            <a:bodyPr spcFirstLastPara="1" wrap="square" lIns="50800" tIns="50800" rIns="50800" bIns="50800" anchor="ctr" anchorCtr="0">
              <a:noAutofit/>
            </a:bodyPr>
            <a:lstStyle/>
            <a:p>
              <a:pPr marL="0" marR="0" lvl="0" indent="0" algn="ctr" rtl="0">
                <a:lnSpc>
                  <a:spcPct val="120000"/>
                </a:lnSpc>
                <a:spcBef>
                  <a:spcPts val="0"/>
                </a:spcBef>
                <a:spcAft>
                  <a:spcPts val="0"/>
                </a:spcAft>
                <a:buNone/>
              </a:pPr>
              <a:r>
                <a:rPr lang="en-US" sz="5100" b="0" i="0" u="none" strike="noStrike" cap="none">
                  <a:solidFill>
                    <a:srgbClr val="FFFFFF"/>
                  </a:solidFill>
                  <a:latin typeface="Arial"/>
                  <a:ea typeface="Arial"/>
                  <a:cs typeface="Arial"/>
                  <a:sym typeface="Arial"/>
                </a:rPr>
                <a:t>BUDGETING FOR FAMILIES </a:t>
              </a:r>
              <a:endParaRPr/>
            </a:p>
          </p:txBody>
        </p:sp>
      </p:grpSp>
      <p:sp>
        <p:nvSpPr>
          <p:cNvPr id="516" name="Google Shape;516;p27"/>
          <p:cNvSpPr/>
          <p:nvPr/>
        </p:nvSpPr>
        <p:spPr>
          <a:xfrm>
            <a:off x="11884498" y="3118626"/>
            <a:ext cx="3684605" cy="5509689"/>
          </a:xfrm>
          <a:custGeom>
            <a:avLst/>
            <a:gdLst/>
            <a:ahLst/>
            <a:cxnLst/>
            <a:rect l="l" t="t" r="r" b="b"/>
            <a:pathLst>
              <a:path w="3684605" h="5509689" extrusionOk="0">
                <a:moveTo>
                  <a:pt x="0" y="0"/>
                </a:moveTo>
                <a:lnTo>
                  <a:pt x="3684605" y="0"/>
                </a:lnTo>
                <a:lnTo>
                  <a:pt x="3684605" y="5509689"/>
                </a:lnTo>
                <a:lnTo>
                  <a:pt x="0" y="5509689"/>
                </a:lnTo>
                <a:lnTo>
                  <a:pt x="0" y="0"/>
                </a:lnTo>
                <a:close/>
              </a:path>
            </a:pathLst>
          </a:custGeom>
          <a:blipFill rotWithShape="1">
            <a:blip r:embed="rId5">
              <a:alphaModFix/>
            </a:blip>
            <a:stretch>
              <a:fillRect/>
            </a:stretch>
          </a:blipFill>
          <a:ln>
            <a:noFill/>
          </a:ln>
        </p:spPr>
        <p:txBody>
          <a:bodyPr/>
          <a:lstStyle/>
          <a:p>
            <a:endParaRPr lang="de-AT"/>
          </a:p>
        </p:txBody>
      </p:sp>
      <p:sp>
        <p:nvSpPr>
          <p:cNvPr id="517" name="Google Shape;517;p27"/>
          <p:cNvSpPr txBox="1"/>
          <p:nvPr/>
        </p:nvSpPr>
        <p:spPr>
          <a:xfrm>
            <a:off x="594444" y="8997745"/>
            <a:ext cx="12657256" cy="800687"/>
          </a:xfrm>
          <a:prstGeom prst="rect">
            <a:avLst/>
          </a:prstGeom>
          <a:noFill/>
          <a:ln>
            <a:noFill/>
          </a:ln>
        </p:spPr>
        <p:txBody>
          <a:bodyPr spcFirstLastPara="1" wrap="square" lIns="0" tIns="0" rIns="0" bIns="0" anchor="t" anchorCtr="0">
            <a:spAutoFit/>
          </a:bodyPr>
          <a:lstStyle/>
          <a:p>
            <a:pPr marL="0" marR="0" lvl="0" indent="0" algn="just" rtl="0">
              <a:lnSpc>
                <a:spcPct val="119916"/>
              </a:lnSpc>
              <a:spcBef>
                <a:spcPts val="0"/>
              </a:spcBef>
              <a:spcAft>
                <a:spcPts val="0"/>
              </a:spcAft>
              <a:buNone/>
            </a:pPr>
            <a:r>
              <a:rPr lang="en-US" sz="1200" b="0" i="0" u="none" strike="noStrike" cap="none">
                <a:solidFill>
                  <a:srgbClr val="00000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marR="0" lvl="0" indent="0" algn="just" rtl="0">
              <a:lnSpc>
                <a:spcPct val="180000"/>
              </a:lnSpc>
              <a:spcBef>
                <a:spcPts val="0"/>
              </a:spcBef>
              <a:spcAft>
                <a:spcPts val="0"/>
              </a:spcAft>
              <a:buNone/>
            </a:pPr>
            <a:endParaRPr sz="1200" b="0" i="0" u="none" strike="noStrike" cap="none">
              <a:solidFill>
                <a:srgbClr val="000000"/>
              </a:solidFill>
              <a:latin typeface="Arial"/>
              <a:ea typeface="Arial"/>
              <a:cs typeface="Arial"/>
              <a:sym typeface="Arial"/>
            </a:endParaRPr>
          </a:p>
        </p:txBody>
      </p:sp>
      <p:sp>
        <p:nvSpPr>
          <p:cNvPr id="518" name="Google Shape;518;p27"/>
          <p:cNvSpPr txBox="1"/>
          <p:nvPr/>
        </p:nvSpPr>
        <p:spPr>
          <a:xfrm>
            <a:off x="594444" y="2984748"/>
            <a:ext cx="10240698" cy="3841052"/>
          </a:xfrm>
          <a:prstGeom prst="rect">
            <a:avLst/>
          </a:prstGeom>
          <a:noFill/>
          <a:ln>
            <a:noFill/>
          </a:ln>
        </p:spPr>
        <p:txBody>
          <a:bodyPr spcFirstLastPara="1" wrap="square" lIns="0" tIns="0" rIns="0" bIns="0" anchor="t" anchorCtr="0">
            <a:spAutoFit/>
          </a:bodyPr>
          <a:lstStyle/>
          <a:p>
            <a:pPr marL="712470" marR="0" lvl="1" indent="-356235" algn="l" rtl="0">
              <a:lnSpc>
                <a:spcPct val="120000"/>
              </a:lnSpc>
              <a:spcBef>
                <a:spcPts val="0"/>
              </a:spcBef>
              <a:spcAft>
                <a:spcPts val="0"/>
              </a:spcAft>
              <a:buClr>
                <a:srgbClr val="000000"/>
              </a:buClr>
              <a:buSzPts val="3300"/>
              <a:buFont typeface="Arial"/>
              <a:buChar char="•"/>
            </a:pPr>
            <a:r>
              <a:rPr lang="de-DE" sz="2600" b="0" i="0" u="none" strike="noStrike" cap="none" dirty="0">
                <a:solidFill>
                  <a:srgbClr val="000000"/>
                </a:solidFill>
                <a:latin typeface="Century Gothic" panose="020B0502020202020204" pitchFamily="34" charset="0"/>
                <a:sym typeface="Arial"/>
              </a:rPr>
              <a:t>Understanding </a:t>
            </a:r>
            <a:r>
              <a:rPr lang="de-DE" sz="2600" b="0" i="0" u="none" strike="noStrike" cap="none" dirty="0" err="1">
                <a:solidFill>
                  <a:srgbClr val="000000"/>
                </a:solidFill>
                <a:latin typeface="Century Gothic" panose="020B0502020202020204" pitchFamily="34" charset="0"/>
                <a:sym typeface="Arial"/>
              </a:rPr>
              <a:t>income</a:t>
            </a:r>
            <a:r>
              <a:rPr lang="de-DE" sz="2600" b="0" i="0" u="none" strike="noStrike" cap="none" dirty="0">
                <a:solidFill>
                  <a:srgbClr val="000000"/>
                </a:solidFill>
                <a:latin typeface="Century Gothic" panose="020B0502020202020204" pitchFamily="34" charset="0"/>
                <a:sym typeface="Arial"/>
              </a:rPr>
              <a:t> and </a:t>
            </a:r>
            <a:r>
              <a:rPr lang="de-DE" sz="2600" b="0" i="0" u="none" strike="noStrike" cap="none" dirty="0" err="1">
                <a:solidFill>
                  <a:srgbClr val="000000"/>
                </a:solidFill>
                <a:latin typeface="Century Gothic" panose="020B0502020202020204" pitchFamily="34" charset="0"/>
                <a:sym typeface="Arial"/>
              </a:rPr>
              <a:t>expences</a:t>
            </a:r>
            <a:r>
              <a:rPr lang="de-DE" sz="2600" b="0" i="0" u="none" strike="noStrike" cap="none" dirty="0">
                <a:solidFill>
                  <a:srgbClr val="000000"/>
                </a:solidFill>
                <a:latin typeface="Century Gothic" panose="020B0502020202020204" pitchFamily="34" charset="0"/>
                <a:sym typeface="Arial"/>
              </a:rPr>
              <a:t> </a:t>
            </a:r>
            <a:endParaRPr sz="2600" dirty="0">
              <a:latin typeface="Century Gothic" panose="020B0502020202020204" pitchFamily="34" charset="0"/>
            </a:endParaRPr>
          </a:p>
          <a:p>
            <a:pPr marL="712470" marR="0" lvl="1" indent="-356235" algn="l" rtl="0">
              <a:lnSpc>
                <a:spcPct val="120000"/>
              </a:lnSpc>
              <a:spcBef>
                <a:spcPts val="0"/>
              </a:spcBef>
              <a:spcAft>
                <a:spcPts val="0"/>
              </a:spcAft>
              <a:buClr>
                <a:srgbClr val="000000"/>
              </a:buClr>
              <a:buSzPts val="3300"/>
              <a:buFont typeface="Arial"/>
              <a:buChar char="•"/>
            </a:pPr>
            <a:r>
              <a:rPr lang="en-US" sz="2600" b="0" i="0" u="none" strike="noStrike" cap="none" dirty="0">
                <a:solidFill>
                  <a:srgbClr val="000000"/>
                </a:solidFill>
                <a:latin typeface="Century Gothic" panose="020B0502020202020204" pitchFamily="34" charset="0"/>
                <a:sym typeface="Arial"/>
              </a:rPr>
              <a:t>Creating a household budget </a:t>
            </a:r>
            <a:endParaRPr sz="2600" dirty="0">
              <a:latin typeface="Century Gothic" panose="020B0502020202020204" pitchFamily="34" charset="0"/>
            </a:endParaRPr>
          </a:p>
          <a:p>
            <a:pPr marL="712470" marR="0" lvl="1" indent="-356235" algn="l" rtl="0">
              <a:lnSpc>
                <a:spcPct val="120000"/>
              </a:lnSpc>
              <a:spcBef>
                <a:spcPts val="0"/>
              </a:spcBef>
              <a:spcAft>
                <a:spcPts val="0"/>
              </a:spcAft>
              <a:buClr>
                <a:srgbClr val="000000"/>
              </a:buClr>
              <a:buSzPts val="3300"/>
              <a:buFont typeface="Arial"/>
              <a:buChar char="•"/>
            </a:pPr>
            <a:r>
              <a:rPr lang="de-DE" sz="2600" b="0" i="0" u="none" strike="noStrike" cap="none" dirty="0">
                <a:solidFill>
                  <a:srgbClr val="000000"/>
                </a:solidFill>
                <a:latin typeface="Century Gothic" panose="020B0502020202020204" pitchFamily="34" charset="0"/>
                <a:sym typeface="Arial"/>
              </a:rPr>
              <a:t>Tracking spending </a:t>
            </a:r>
            <a:endParaRPr sz="2600" dirty="0">
              <a:latin typeface="Century Gothic" panose="020B0502020202020204" pitchFamily="34" charset="0"/>
            </a:endParaRPr>
          </a:p>
          <a:p>
            <a:pPr marL="712470" marR="0" lvl="1" indent="-356235" algn="l" rtl="0">
              <a:lnSpc>
                <a:spcPct val="120000"/>
              </a:lnSpc>
              <a:spcBef>
                <a:spcPts val="0"/>
              </a:spcBef>
              <a:spcAft>
                <a:spcPts val="0"/>
              </a:spcAft>
              <a:buClr>
                <a:srgbClr val="000000"/>
              </a:buClr>
              <a:buSzPts val="3300"/>
              <a:buFont typeface="Arial"/>
              <a:buChar char="•"/>
            </a:pPr>
            <a:r>
              <a:rPr lang="en-US" sz="2600" b="0" i="0" u="none" strike="noStrike" cap="none" dirty="0">
                <a:solidFill>
                  <a:srgbClr val="000000"/>
                </a:solidFill>
                <a:latin typeface="Century Gothic" panose="020B0502020202020204" pitchFamily="34" charset="0"/>
                <a:sym typeface="Arial"/>
              </a:rPr>
              <a:t>Debt management </a:t>
            </a:r>
          </a:p>
          <a:p>
            <a:pPr marL="712470" marR="0" lvl="1" indent="-356235" algn="l" rtl="0">
              <a:lnSpc>
                <a:spcPct val="120000"/>
              </a:lnSpc>
              <a:spcBef>
                <a:spcPts val="0"/>
              </a:spcBef>
              <a:spcAft>
                <a:spcPts val="0"/>
              </a:spcAft>
              <a:buClr>
                <a:srgbClr val="000000"/>
              </a:buClr>
              <a:buSzPts val="3300"/>
              <a:buFont typeface="Arial"/>
              <a:buChar char="•"/>
            </a:pPr>
            <a:r>
              <a:rPr lang="en-US" sz="2600" dirty="0">
                <a:latin typeface="Century Gothic" panose="020B0502020202020204" pitchFamily="34" charset="0"/>
              </a:rPr>
              <a:t>Emergency savings </a:t>
            </a:r>
          </a:p>
          <a:p>
            <a:pPr marL="712470" marR="0" lvl="1" indent="-356235" algn="l" rtl="0">
              <a:lnSpc>
                <a:spcPct val="120000"/>
              </a:lnSpc>
              <a:spcBef>
                <a:spcPts val="0"/>
              </a:spcBef>
              <a:spcAft>
                <a:spcPts val="0"/>
              </a:spcAft>
              <a:buClr>
                <a:srgbClr val="000000"/>
              </a:buClr>
              <a:buSzPts val="3300"/>
              <a:buFont typeface="Arial"/>
              <a:buChar char="•"/>
            </a:pPr>
            <a:r>
              <a:rPr lang="en-US" sz="2600" dirty="0">
                <a:latin typeface="Century Gothic" panose="020B0502020202020204" pitchFamily="34" charset="0"/>
              </a:rPr>
              <a:t>Setting financial goals </a:t>
            </a:r>
          </a:p>
          <a:p>
            <a:pPr marL="712470" marR="0" lvl="1" indent="-356235" algn="l" rtl="0">
              <a:lnSpc>
                <a:spcPct val="120000"/>
              </a:lnSpc>
              <a:spcBef>
                <a:spcPts val="0"/>
              </a:spcBef>
              <a:spcAft>
                <a:spcPts val="0"/>
              </a:spcAft>
              <a:buClr>
                <a:srgbClr val="000000"/>
              </a:buClr>
              <a:buSzPts val="3300"/>
              <a:buFont typeface="Arial"/>
              <a:buChar char="•"/>
            </a:pPr>
            <a:r>
              <a:rPr lang="en-US" sz="2600" dirty="0">
                <a:latin typeface="Century Gothic" panose="020B0502020202020204" pitchFamily="34" charset="0"/>
              </a:rPr>
              <a:t>Communication and collaboration </a:t>
            </a:r>
          </a:p>
          <a:p>
            <a:pPr marL="712470" marR="0" lvl="1" indent="-356235" algn="l" rtl="0">
              <a:lnSpc>
                <a:spcPct val="120000"/>
              </a:lnSpc>
              <a:spcBef>
                <a:spcPts val="0"/>
              </a:spcBef>
              <a:spcAft>
                <a:spcPts val="0"/>
              </a:spcAft>
              <a:buClr>
                <a:srgbClr val="000000"/>
              </a:buClr>
              <a:buSzPts val="3300"/>
              <a:buFont typeface="Arial"/>
              <a:buChar char="•"/>
            </a:pPr>
            <a:r>
              <a:rPr lang="en-US" sz="2600" dirty="0">
                <a:latin typeface="Century Gothic" panose="020B0502020202020204" pitchFamily="34" charset="0"/>
              </a:rPr>
              <a:t>Adapting to life changes </a:t>
            </a:r>
            <a:endParaRPr sz="2600" dirty="0">
              <a:latin typeface="Century Gothic" panose="020B0502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30"/>
          <p:cNvSpPr/>
          <p:nvPr/>
        </p:nvSpPr>
        <p:spPr>
          <a:xfrm rot="-5400000">
            <a:off x="8222456" y="221456"/>
            <a:ext cx="1843088" cy="18288000"/>
          </a:xfrm>
          <a:custGeom>
            <a:avLst/>
            <a:gdLst/>
            <a:ahLst/>
            <a:cxnLst/>
            <a:rect l="l" t="t" r="r" b="b"/>
            <a:pathLst>
              <a:path w="2457450" h="24384000" extrusionOk="0">
                <a:moveTo>
                  <a:pt x="0" y="0"/>
                </a:moveTo>
                <a:lnTo>
                  <a:pt x="2457450" y="0"/>
                </a:lnTo>
                <a:lnTo>
                  <a:pt x="2457450" y="24384000"/>
                </a:lnTo>
                <a:lnTo>
                  <a:pt x="0" y="24384000"/>
                </a:lnTo>
                <a:close/>
              </a:path>
            </a:pathLst>
          </a:custGeom>
          <a:solidFill>
            <a:srgbClr val="AEABAB">
              <a:alpha val="60000"/>
            </a:srgbClr>
          </a:solidFill>
          <a:ln>
            <a:noFill/>
          </a:ln>
        </p:spPr>
        <p:txBody>
          <a:bodyPr/>
          <a:lstStyle/>
          <a:p>
            <a:endParaRPr lang="de-AT"/>
          </a:p>
        </p:txBody>
      </p:sp>
      <p:sp>
        <p:nvSpPr>
          <p:cNvPr id="556" name="Google Shape;556;p30"/>
          <p:cNvSpPr/>
          <p:nvPr/>
        </p:nvSpPr>
        <p:spPr>
          <a:xfrm>
            <a:off x="14872456" y="8861232"/>
            <a:ext cx="3173424" cy="860791"/>
          </a:xfrm>
          <a:custGeom>
            <a:avLst/>
            <a:gdLst/>
            <a:ahLst/>
            <a:cxnLst/>
            <a:rect l="l" t="t" r="r" b="b"/>
            <a:pathLst>
              <a:path w="3173424" h="860791" extrusionOk="0">
                <a:moveTo>
                  <a:pt x="0" y="0"/>
                </a:moveTo>
                <a:lnTo>
                  <a:pt x="3173424" y="0"/>
                </a:lnTo>
                <a:lnTo>
                  <a:pt x="3173424" y="860791"/>
                </a:lnTo>
                <a:lnTo>
                  <a:pt x="0" y="860791"/>
                </a:lnTo>
                <a:lnTo>
                  <a:pt x="0" y="0"/>
                </a:lnTo>
                <a:close/>
              </a:path>
            </a:pathLst>
          </a:custGeom>
          <a:blipFill rotWithShape="1">
            <a:blip r:embed="rId3">
              <a:alphaModFix/>
            </a:blip>
            <a:stretch>
              <a:fillRect/>
            </a:stretch>
          </a:blipFill>
          <a:ln>
            <a:noFill/>
          </a:ln>
        </p:spPr>
        <p:txBody>
          <a:bodyPr/>
          <a:lstStyle/>
          <a:p>
            <a:endParaRPr lang="de-AT"/>
          </a:p>
        </p:txBody>
      </p:sp>
      <p:sp>
        <p:nvSpPr>
          <p:cNvPr id="557" name="Google Shape;557;p30"/>
          <p:cNvSpPr/>
          <p:nvPr/>
        </p:nvSpPr>
        <p:spPr>
          <a:xfrm>
            <a:off x="16459168" y="265476"/>
            <a:ext cx="1462527" cy="1622708"/>
          </a:xfrm>
          <a:custGeom>
            <a:avLst/>
            <a:gdLst/>
            <a:ahLst/>
            <a:cxnLst/>
            <a:rect l="l" t="t" r="r" b="b"/>
            <a:pathLst>
              <a:path w="1462527" h="1622708" extrusionOk="0">
                <a:moveTo>
                  <a:pt x="0" y="0"/>
                </a:moveTo>
                <a:lnTo>
                  <a:pt x="1462528" y="0"/>
                </a:lnTo>
                <a:lnTo>
                  <a:pt x="1462528" y="1622708"/>
                </a:lnTo>
                <a:lnTo>
                  <a:pt x="0" y="1622708"/>
                </a:lnTo>
                <a:lnTo>
                  <a:pt x="0" y="0"/>
                </a:lnTo>
                <a:close/>
              </a:path>
            </a:pathLst>
          </a:custGeom>
          <a:blipFill rotWithShape="1">
            <a:blip r:embed="rId4">
              <a:alphaModFix/>
            </a:blip>
            <a:stretch>
              <a:fillRect r="-437"/>
            </a:stretch>
          </a:blipFill>
          <a:ln>
            <a:noFill/>
          </a:ln>
        </p:spPr>
        <p:txBody>
          <a:bodyPr/>
          <a:lstStyle/>
          <a:p>
            <a:endParaRPr lang="de-AT"/>
          </a:p>
        </p:txBody>
      </p:sp>
      <p:grpSp>
        <p:nvGrpSpPr>
          <p:cNvPr id="558" name="Google Shape;558;p30"/>
          <p:cNvGrpSpPr/>
          <p:nvPr/>
        </p:nvGrpSpPr>
        <p:grpSpPr>
          <a:xfrm>
            <a:off x="-408249" y="-255901"/>
            <a:ext cx="10819067" cy="2186273"/>
            <a:chOff x="0" y="-9525"/>
            <a:chExt cx="14425423" cy="2915031"/>
          </a:xfrm>
        </p:grpSpPr>
        <p:sp>
          <p:nvSpPr>
            <p:cNvPr id="559" name="Google Shape;559;p30"/>
            <p:cNvSpPr/>
            <p:nvPr/>
          </p:nvSpPr>
          <p:spPr>
            <a:xfrm>
              <a:off x="12700" y="12700"/>
              <a:ext cx="14400023" cy="2880106"/>
            </a:xfrm>
            <a:custGeom>
              <a:avLst/>
              <a:gdLst/>
              <a:ahLst/>
              <a:cxnLst/>
              <a:rect l="l" t="t" r="r" b="b"/>
              <a:pathLst>
                <a:path w="14400023" h="2880106" extrusionOk="0">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0"/>
            <p:cNvSpPr/>
            <p:nvPr/>
          </p:nvSpPr>
          <p:spPr>
            <a:xfrm>
              <a:off x="0" y="0"/>
              <a:ext cx="14425423" cy="2905506"/>
            </a:xfrm>
            <a:custGeom>
              <a:avLst/>
              <a:gdLst/>
              <a:ahLst/>
              <a:cxnLst/>
              <a:rect l="l" t="t" r="r" b="b"/>
              <a:pathLst>
                <a:path w="14425423" h="2905506" extrusionOk="0">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0"/>
            <p:cNvSpPr txBox="1"/>
            <p:nvPr/>
          </p:nvSpPr>
          <p:spPr>
            <a:xfrm>
              <a:off x="0" y="-9525"/>
              <a:ext cx="14425400" cy="2914925"/>
            </a:xfrm>
            <a:prstGeom prst="rect">
              <a:avLst/>
            </a:prstGeom>
            <a:noFill/>
            <a:ln>
              <a:noFill/>
            </a:ln>
          </p:spPr>
          <p:txBody>
            <a:bodyPr spcFirstLastPara="1" wrap="square" lIns="50800" tIns="50800" rIns="50800" bIns="50800" anchor="ctr" anchorCtr="0">
              <a:noAutofit/>
            </a:bodyPr>
            <a:lstStyle/>
            <a:p>
              <a:pPr marL="0" marR="0" lvl="0" indent="0" algn="ctr" rtl="0">
                <a:lnSpc>
                  <a:spcPct val="120000"/>
                </a:lnSpc>
                <a:spcBef>
                  <a:spcPts val="0"/>
                </a:spcBef>
                <a:spcAft>
                  <a:spcPts val="0"/>
                </a:spcAft>
                <a:buNone/>
              </a:pPr>
              <a:r>
                <a:rPr lang="en-US" sz="5100" b="0" i="0" u="none" strike="noStrike" cap="none">
                  <a:solidFill>
                    <a:srgbClr val="FFFFFF"/>
                  </a:solidFill>
                  <a:latin typeface="Arial"/>
                  <a:ea typeface="Arial"/>
                  <a:cs typeface="Arial"/>
                  <a:sym typeface="Arial"/>
                </a:rPr>
                <a:t>BUDGETING FOR FAMILIES </a:t>
              </a:r>
              <a:endParaRPr/>
            </a:p>
          </p:txBody>
        </p:sp>
      </p:grpSp>
      <p:sp>
        <p:nvSpPr>
          <p:cNvPr id="562" name="Google Shape;562;p30"/>
          <p:cNvSpPr/>
          <p:nvPr/>
        </p:nvSpPr>
        <p:spPr>
          <a:xfrm>
            <a:off x="13400541" y="4329112"/>
            <a:ext cx="4756994" cy="4114800"/>
          </a:xfrm>
          <a:custGeom>
            <a:avLst/>
            <a:gdLst/>
            <a:ahLst/>
            <a:cxnLst/>
            <a:rect l="l" t="t" r="r" b="b"/>
            <a:pathLst>
              <a:path w="4756994" h="4114800" extrusionOk="0">
                <a:moveTo>
                  <a:pt x="0" y="0"/>
                </a:moveTo>
                <a:lnTo>
                  <a:pt x="4756994" y="0"/>
                </a:lnTo>
                <a:lnTo>
                  <a:pt x="4756994" y="4114800"/>
                </a:lnTo>
                <a:lnTo>
                  <a:pt x="0" y="4114800"/>
                </a:lnTo>
                <a:lnTo>
                  <a:pt x="0" y="0"/>
                </a:lnTo>
                <a:close/>
              </a:path>
            </a:pathLst>
          </a:custGeom>
          <a:blipFill rotWithShape="1">
            <a:blip r:embed="rId5">
              <a:alphaModFix/>
            </a:blip>
            <a:stretch>
              <a:fillRect/>
            </a:stretch>
          </a:blipFill>
          <a:ln>
            <a:noFill/>
          </a:ln>
        </p:spPr>
        <p:txBody>
          <a:bodyPr/>
          <a:lstStyle/>
          <a:p>
            <a:endParaRPr lang="de-AT"/>
          </a:p>
        </p:txBody>
      </p:sp>
      <p:sp>
        <p:nvSpPr>
          <p:cNvPr id="563" name="Google Shape;563;p30"/>
          <p:cNvSpPr txBox="1"/>
          <p:nvPr/>
        </p:nvSpPr>
        <p:spPr>
          <a:xfrm>
            <a:off x="594444" y="8997745"/>
            <a:ext cx="12657256" cy="800687"/>
          </a:xfrm>
          <a:prstGeom prst="rect">
            <a:avLst/>
          </a:prstGeom>
          <a:noFill/>
          <a:ln>
            <a:noFill/>
          </a:ln>
        </p:spPr>
        <p:txBody>
          <a:bodyPr spcFirstLastPara="1" wrap="square" lIns="0" tIns="0" rIns="0" bIns="0" anchor="t" anchorCtr="0">
            <a:spAutoFit/>
          </a:bodyPr>
          <a:lstStyle/>
          <a:p>
            <a:pPr marL="0" marR="0" lvl="0" indent="0" algn="just" rtl="0">
              <a:lnSpc>
                <a:spcPct val="119916"/>
              </a:lnSpc>
              <a:spcBef>
                <a:spcPts val="0"/>
              </a:spcBef>
              <a:spcAft>
                <a:spcPts val="0"/>
              </a:spcAft>
              <a:buNone/>
            </a:pPr>
            <a:r>
              <a:rPr lang="en-US" sz="1200" b="0" i="0" u="none" strike="noStrike" cap="none">
                <a:solidFill>
                  <a:srgbClr val="00000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marR="0" lvl="0" indent="0" algn="just" rtl="0">
              <a:lnSpc>
                <a:spcPct val="180000"/>
              </a:lnSpc>
              <a:spcBef>
                <a:spcPts val="0"/>
              </a:spcBef>
              <a:spcAft>
                <a:spcPts val="0"/>
              </a:spcAft>
              <a:buNone/>
            </a:pPr>
            <a:endParaRPr sz="1200" b="0" i="0" u="none" strike="noStrike" cap="none">
              <a:solidFill>
                <a:srgbClr val="000000"/>
              </a:solidFill>
              <a:latin typeface="Arial"/>
              <a:ea typeface="Arial"/>
              <a:cs typeface="Arial"/>
              <a:sym typeface="Arial"/>
            </a:endParaRPr>
          </a:p>
        </p:txBody>
      </p:sp>
      <p:sp>
        <p:nvSpPr>
          <p:cNvPr id="564" name="Google Shape;564;p30"/>
          <p:cNvSpPr txBox="1"/>
          <p:nvPr/>
        </p:nvSpPr>
        <p:spPr>
          <a:xfrm>
            <a:off x="160595" y="2286187"/>
            <a:ext cx="10240698" cy="609398"/>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3300" b="0" i="0" u="none" strike="noStrike" cap="none" dirty="0">
                <a:solidFill>
                  <a:srgbClr val="000000"/>
                </a:solidFill>
                <a:latin typeface="Century Gothic" panose="020B0502020202020204" pitchFamily="34" charset="0"/>
                <a:sym typeface="Arial"/>
              </a:rPr>
              <a:t>ACTIVITY: We are family</a:t>
            </a:r>
            <a:endParaRPr dirty="0">
              <a:latin typeface="Century Gothic" panose="020B0502020202020204" pitchFamily="34" charset="0"/>
            </a:endParaRPr>
          </a:p>
        </p:txBody>
      </p:sp>
      <p:sp>
        <p:nvSpPr>
          <p:cNvPr id="2" name="Textfeld 1">
            <a:extLst>
              <a:ext uri="{FF2B5EF4-FFF2-40B4-BE49-F238E27FC236}">
                <a16:creationId xmlns:a16="http://schemas.microsoft.com/office/drawing/2014/main" id="{FBD03EC9-A65E-26AA-237F-2C9F7ACF79FD}"/>
              </a:ext>
            </a:extLst>
          </p:cNvPr>
          <p:cNvSpPr txBox="1"/>
          <p:nvPr/>
        </p:nvSpPr>
        <p:spPr>
          <a:xfrm>
            <a:off x="160595" y="3251400"/>
            <a:ext cx="13885532" cy="5567678"/>
          </a:xfrm>
          <a:prstGeom prst="rect">
            <a:avLst/>
          </a:prstGeom>
          <a:noFill/>
        </p:spPr>
        <p:txBody>
          <a:bodyPr wrap="none" rtlCol="0">
            <a:spAutoFit/>
          </a:bodyPr>
          <a:lstStyle/>
          <a:p>
            <a:r>
              <a:rPr lang="en-GB" sz="2300" b="1" dirty="0">
                <a:effectLst/>
                <a:latin typeface="Century Gothic" panose="020B0502020202020204" pitchFamily="34" charset="0"/>
                <a:ea typeface="Aptos" panose="020B0004020202020204" pitchFamily="34" charset="0"/>
                <a:cs typeface="Times New Roman" panose="02020603050405020304" pitchFamily="18" charset="0"/>
              </a:rPr>
              <a:t>Team Formation and Role Assignment</a:t>
            </a:r>
          </a:p>
          <a:p>
            <a:pPr marL="342900" indent="-342900">
              <a:lnSpc>
                <a:spcPct val="120017"/>
              </a:lnSpc>
              <a:buSzPts val="2333"/>
              <a:buFont typeface="Symbol" panose="05050102010706020507" pitchFamily="18" charset="2"/>
              <a:buChar char="-"/>
            </a:pPr>
            <a:r>
              <a:rPr lang="en-GB" sz="2300" dirty="0">
                <a:latin typeface="Century Gothic" panose="020B0502020202020204" pitchFamily="34" charset="0"/>
              </a:rPr>
              <a:t>Form teams with each member assigned a different role (e.g., mother, father, kids, grandma).</a:t>
            </a:r>
            <a:endParaRPr lang="de-AT" sz="2300" dirty="0">
              <a:latin typeface="Century Gothic" panose="020B0502020202020204" pitchFamily="34" charset="0"/>
            </a:endParaRPr>
          </a:p>
          <a:p>
            <a:pPr marL="342900" indent="-342900">
              <a:lnSpc>
                <a:spcPct val="120017"/>
              </a:lnSpc>
              <a:buSzPts val="2333"/>
              <a:buFont typeface="Symbol" panose="05050102010706020507" pitchFamily="18" charset="2"/>
              <a:buChar char="-"/>
            </a:pPr>
            <a:r>
              <a:rPr lang="en-GB" sz="2300" dirty="0">
                <a:latin typeface="Century Gothic" panose="020B0502020202020204" pitchFamily="34" charset="0"/>
              </a:rPr>
              <a:t>Ensure that each team has a diverse mix of roles to simulate a typical family dynamic.</a:t>
            </a:r>
          </a:p>
          <a:p>
            <a:pPr>
              <a:spcAft>
                <a:spcPts val="800"/>
              </a:spcAft>
            </a:pPr>
            <a:r>
              <a:rPr lang="en-GB" sz="2300" b="1" kern="100" dirty="0">
                <a:effectLst/>
                <a:latin typeface="Century Gothic" panose="020B0502020202020204" pitchFamily="34" charset="0"/>
                <a:ea typeface="Aptos" panose="020B0004020202020204" pitchFamily="34" charset="0"/>
                <a:cs typeface="Times New Roman" panose="02020603050405020304" pitchFamily="18" charset="0"/>
              </a:rPr>
              <a:t>Income Identification:</a:t>
            </a:r>
            <a:endParaRPr lang="de-AT" sz="2300" b="1" kern="100" dirty="0">
              <a:effectLst/>
              <a:latin typeface="Century Gothic" panose="020B0502020202020204" pitchFamily="34" charset="0"/>
              <a:ea typeface="Aptos" panose="020B0004020202020204" pitchFamily="34" charset="0"/>
              <a:cs typeface="Times New Roman" panose="02020603050405020304" pitchFamily="18" charset="0"/>
            </a:endParaRPr>
          </a:p>
          <a:p>
            <a:pPr marL="594840" indent="-342900">
              <a:lnSpc>
                <a:spcPct val="120017"/>
              </a:lnSpc>
              <a:buSzPts val="2333"/>
              <a:buFont typeface="Symbol" panose="05050102010706020507" pitchFamily="18" charset="2"/>
              <a:buChar char="-"/>
            </a:pPr>
            <a:r>
              <a:rPr lang="en-GB" sz="2300" dirty="0">
                <a:latin typeface="Century Gothic" panose="020B0502020202020204" pitchFamily="34" charset="0"/>
              </a:rPr>
              <a:t>   Create a list of all sources of income for your family.</a:t>
            </a:r>
            <a:endParaRPr lang="de-AT" sz="2300" dirty="0">
              <a:latin typeface="Century Gothic" panose="020B0502020202020204" pitchFamily="34" charset="0"/>
            </a:endParaRPr>
          </a:p>
          <a:p>
            <a:pPr marL="594840" indent="-342900">
              <a:lnSpc>
                <a:spcPct val="120017"/>
              </a:lnSpc>
              <a:buSzPts val="2333"/>
              <a:buFont typeface="Symbol" panose="05050102010706020507" pitchFamily="18" charset="2"/>
              <a:buChar char="-"/>
            </a:pPr>
            <a:r>
              <a:rPr lang="en-GB" sz="2300" dirty="0">
                <a:latin typeface="Century Gothic" panose="020B0502020202020204" pitchFamily="34" charset="0"/>
              </a:rPr>
              <a:t>   Be aware of the importance of considering various sources such as salaries, pensions, </a:t>
            </a:r>
          </a:p>
          <a:p>
            <a:pPr marL="251940">
              <a:lnSpc>
                <a:spcPct val="120017"/>
              </a:lnSpc>
              <a:buSzPts val="2333"/>
            </a:pPr>
            <a:r>
              <a:rPr lang="en-GB" sz="2300" dirty="0">
                <a:latin typeface="Century Gothic" panose="020B0502020202020204" pitchFamily="34" charset="0"/>
              </a:rPr>
              <a:t>and investments to accurately reflect monthly earnings. </a:t>
            </a:r>
            <a:endParaRPr lang="de-AT" sz="2300" dirty="0">
              <a:latin typeface="Century Gothic" panose="020B0502020202020204" pitchFamily="34" charset="0"/>
            </a:endParaRPr>
          </a:p>
          <a:p>
            <a:pPr>
              <a:spcAft>
                <a:spcPts val="800"/>
              </a:spcAft>
            </a:pPr>
            <a:r>
              <a:rPr lang="en-GB" sz="2300" b="1" kern="100" dirty="0">
                <a:effectLst/>
                <a:latin typeface="Century Gothic" panose="020B0502020202020204" pitchFamily="34" charset="0"/>
                <a:ea typeface="Aptos" panose="020B0004020202020204" pitchFamily="34" charset="0"/>
                <a:cs typeface="Times New Roman" panose="02020603050405020304" pitchFamily="18" charset="0"/>
              </a:rPr>
              <a:t>Expense Identification and Categorization</a:t>
            </a:r>
            <a:r>
              <a:rPr lang="en-GB" sz="2300" kern="100" dirty="0">
                <a:effectLst/>
                <a:latin typeface="Century Gothic" panose="020B0502020202020204" pitchFamily="34" charset="0"/>
                <a:ea typeface="Aptos" panose="020B0004020202020204" pitchFamily="34" charset="0"/>
                <a:cs typeface="Times New Roman" panose="02020603050405020304" pitchFamily="18" charset="0"/>
              </a:rPr>
              <a:t>:</a:t>
            </a:r>
            <a:endParaRPr lang="de-AT" sz="2300" kern="100" dirty="0">
              <a:effectLst/>
              <a:latin typeface="Century Gothic" panose="020B0502020202020204" pitchFamily="34" charset="0"/>
              <a:ea typeface="Aptos" panose="020B0004020202020204" pitchFamily="34" charset="0"/>
              <a:cs typeface="Times New Roman" panose="02020603050405020304" pitchFamily="18" charset="0"/>
            </a:endParaRPr>
          </a:p>
          <a:p>
            <a:pPr marL="594840" indent="-342900">
              <a:lnSpc>
                <a:spcPct val="120017"/>
              </a:lnSpc>
              <a:buSzPts val="2333"/>
              <a:buFont typeface="Symbol" panose="05050102010706020507" pitchFamily="18" charset="2"/>
              <a:buChar char="-"/>
            </a:pPr>
            <a:r>
              <a:rPr lang="en-GB" sz="2300" dirty="0">
                <a:latin typeface="Century Gothic" panose="020B0502020202020204" pitchFamily="34" charset="0"/>
              </a:rPr>
              <a:t>  Identify and categorize your family's expenses into specific categories:</a:t>
            </a:r>
            <a:endParaRPr lang="de-AT" sz="2300" dirty="0">
              <a:latin typeface="Century Gothic" panose="020B0502020202020204" pitchFamily="34" charset="0"/>
            </a:endParaRPr>
          </a:p>
          <a:p>
            <a:pPr marL="594840" indent="-342900">
              <a:lnSpc>
                <a:spcPct val="120017"/>
              </a:lnSpc>
              <a:buSzPts val="2333"/>
              <a:buFont typeface="Symbol" panose="05050102010706020507" pitchFamily="18" charset="2"/>
              <a:buChar char="-"/>
            </a:pPr>
            <a:r>
              <a:rPr lang="en-GB" sz="2300" dirty="0">
                <a:latin typeface="Century Gothic" panose="020B0502020202020204" pitchFamily="34" charset="0"/>
              </a:rPr>
              <a:t>  Utilities (e.g., bills for electricity, water, gas); food; </a:t>
            </a:r>
          </a:p>
          <a:p>
            <a:pPr marL="251940">
              <a:lnSpc>
                <a:spcPct val="120017"/>
              </a:lnSpc>
              <a:buSzPts val="2333"/>
            </a:pPr>
            <a:r>
              <a:rPr lang="en-GB" sz="2300" dirty="0">
                <a:latin typeface="Century Gothic" panose="020B0502020202020204" pitchFamily="34" charset="0"/>
              </a:rPr>
              <a:t>social expenses (e.g., entertainment, gifts, dining out), transportation; healthcare; education.</a:t>
            </a:r>
            <a:endParaRPr lang="de-AT" sz="2300" dirty="0">
              <a:latin typeface="Century Gothic" panose="020B0502020202020204" pitchFamily="34" charset="0"/>
            </a:endParaRPr>
          </a:p>
          <a:p>
            <a:pPr>
              <a:spcAft>
                <a:spcPts val="800"/>
              </a:spcAft>
            </a:pPr>
            <a:r>
              <a:rPr lang="en-GB" sz="2300" kern="100" dirty="0">
                <a:effectLst/>
                <a:latin typeface="Century Gothic" panose="020B0502020202020204" pitchFamily="34" charset="0"/>
                <a:ea typeface="Aptos" panose="020B0004020202020204" pitchFamily="34" charset="0"/>
                <a:cs typeface="Times New Roman" panose="02020603050405020304" pitchFamily="18" charset="0"/>
              </a:rPr>
              <a:t> </a:t>
            </a:r>
            <a:endParaRPr lang="de-AT" sz="2300" kern="100" dirty="0">
              <a:effectLst/>
              <a:latin typeface="Century Gothic" panose="020B0502020202020204" pitchFamily="34" charset="0"/>
              <a:ea typeface="Aptos" panose="020B0004020202020204" pitchFamily="34" charset="0"/>
              <a:cs typeface="Times New Roman" panose="02020603050405020304" pitchFamily="18" charset="0"/>
            </a:endParaRPr>
          </a:p>
          <a:p>
            <a:pPr marL="285750" indent="-285750">
              <a:spcAft>
                <a:spcPts val="800"/>
              </a:spcAft>
              <a:buFontTx/>
              <a:buChar char="-"/>
            </a:pPr>
            <a:endParaRPr lang="de-AT" sz="2300" dirty="0">
              <a:latin typeface="Century Gothic" panose="020B0502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31"/>
          <p:cNvSpPr/>
          <p:nvPr/>
        </p:nvSpPr>
        <p:spPr>
          <a:xfrm rot="-5400000">
            <a:off x="8222456" y="221456"/>
            <a:ext cx="1843088" cy="18288000"/>
          </a:xfrm>
          <a:custGeom>
            <a:avLst/>
            <a:gdLst/>
            <a:ahLst/>
            <a:cxnLst/>
            <a:rect l="l" t="t" r="r" b="b"/>
            <a:pathLst>
              <a:path w="2457450" h="24384000" extrusionOk="0">
                <a:moveTo>
                  <a:pt x="0" y="0"/>
                </a:moveTo>
                <a:lnTo>
                  <a:pt x="2457450" y="0"/>
                </a:lnTo>
                <a:lnTo>
                  <a:pt x="2457450" y="24384000"/>
                </a:lnTo>
                <a:lnTo>
                  <a:pt x="0" y="24384000"/>
                </a:lnTo>
                <a:close/>
              </a:path>
            </a:pathLst>
          </a:custGeom>
          <a:solidFill>
            <a:srgbClr val="AEABAB">
              <a:alpha val="60000"/>
            </a:srgbClr>
          </a:solidFill>
          <a:ln>
            <a:noFill/>
          </a:ln>
        </p:spPr>
        <p:txBody>
          <a:bodyPr/>
          <a:lstStyle/>
          <a:p>
            <a:endParaRPr lang="de-AT"/>
          </a:p>
        </p:txBody>
      </p:sp>
      <p:sp>
        <p:nvSpPr>
          <p:cNvPr id="571" name="Google Shape;571;p31"/>
          <p:cNvSpPr/>
          <p:nvPr/>
        </p:nvSpPr>
        <p:spPr>
          <a:xfrm>
            <a:off x="14872456" y="8861232"/>
            <a:ext cx="3173424" cy="860791"/>
          </a:xfrm>
          <a:custGeom>
            <a:avLst/>
            <a:gdLst/>
            <a:ahLst/>
            <a:cxnLst/>
            <a:rect l="l" t="t" r="r" b="b"/>
            <a:pathLst>
              <a:path w="3173424" h="860791" extrusionOk="0">
                <a:moveTo>
                  <a:pt x="0" y="0"/>
                </a:moveTo>
                <a:lnTo>
                  <a:pt x="3173424" y="0"/>
                </a:lnTo>
                <a:lnTo>
                  <a:pt x="3173424" y="860791"/>
                </a:lnTo>
                <a:lnTo>
                  <a:pt x="0" y="860791"/>
                </a:lnTo>
                <a:lnTo>
                  <a:pt x="0" y="0"/>
                </a:lnTo>
                <a:close/>
              </a:path>
            </a:pathLst>
          </a:custGeom>
          <a:blipFill rotWithShape="1">
            <a:blip r:embed="rId3">
              <a:alphaModFix/>
            </a:blip>
            <a:stretch>
              <a:fillRect/>
            </a:stretch>
          </a:blipFill>
          <a:ln>
            <a:noFill/>
          </a:ln>
        </p:spPr>
        <p:txBody>
          <a:bodyPr/>
          <a:lstStyle/>
          <a:p>
            <a:endParaRPr lang="de-AT"/>
          </a:p>
        </p:txBody>
      </p:sp>
      <p:sp>
        <p:nvSpPr>
          <p:cNvPr id="572" name="Google Shape;572;p31"/>
          <p:cNvSpPr/>
          <p:nvPr/>
        </p:nvSpPr>
        <p:spPr>
          <a:xfrm>
            <a:off x="16459168" y="265476"/>
            <a:ext cx="1462527" cy="1622708"/>
          </a:xfrm>
          <a:custGeom>
            <a:avLst/>
            <a:gdLst/>
            <a:ahLst/>
            <a:cxnLst/>
            <a:rect l="l" t="t" r="r" b="b"/>
            <a:pathLst>
              <a:path w="1462527" h="1622708" extrusionOk="0">
                <a:moveTo>
                  <a:pt x="0" y="0"/>
                </a:moveTo>
                <a:lnTo>
                  <a:pt x="1462528" y="0"/>
                </a:lnTo>
                <a:lnTo>
                  <a:pt x="1462528" y="1622708"/>
                </a:lnTo>
                <a:lnTo>
                  <a:pt x="0" y="1622708"/>
                </a:lnTo>
                <a:lnTo>
                  <a:pt x="0" y="0"/>
                </a:lnTo>
                <a:close/>
              </a:path>
            </a:pathLst>
          </a:custGeom>
          <a:blipFill rotWithShape="1">
            <a:blip r:embed="rId4">
              <a:alphaModFix/>
            </a:blip>
            <a:stretch>
              <a:fillRect r="-437"/>
            </a:stretch>
          </a:blipFill>
          <a:ln>
            <a:noFill/>
          </a:ln>
        </p:spPr>
        <p:txBody>
          <a:bodyPr/>
          <a:lstStyle/>
          <a:p>
            <a:endParaRPr lang="de-AT"/>
          </a:p>
        </p:txBody>
      </p:sp>
      <p:grpSp>
        <p:nvGrpSpPr>
          <p:cNvPr id="573" name="Google Shape;573;p31"/>
          <p:cNvGrpSpPr/>
          <p:nvPr/>
        </p:nvGrpSpPr>
        <p:grpSpPr>
          <a:xfrm>
            <a:off x="-408249" y="-255901"/>
            <a:ext cx="10819067" cy="2186273"/>
            <a:chOff x="0" y="-9525"/>
            <a:chExt cx="14425423" cy="2915031"/>
          </a:xfrm>
        </p:grpSpPr>
        <p:sp>
          <p:nvSpPr>
            <p:cNvPr id="574" name="Google Shape;574;p31"/>
            <p:cNvSpPr/>
            <p:nvPr/>
          </p:nvSpPr>
          <p:spPr>
            <a:xfrm>
              <a:off x="12700" y="12700"/>
              <a:ext cx="14400023" cy="2880106"/>
            </a:xfrm>
            <a:custGeom>
              <a:avLst/>
              <a:gdLst/>
              <a:ahLst/>
              <a:cxnLst/>
              <a:rect l="l" t="t" r="r" b="b"/>
              <a:pathLst>
                <a:path w="14400023" h="2880106" extrusionOk="0">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1"/>
            <p:cNvSpPr/>
            <p:nvPr/>
          </p:nvSpPr>
          <p:spPr>
            <a:xfrm>
              <a:off x="0" y="0"/>
              <a:ext cx="14425423" cy="2905506"/>
            </a:xfrm>
            <a:custGeom>
              <a:avLst/>
              <a:gdLst/>
              <a:ahLst/>
              <a:cxnLst/>
              <a:rect l="l" t="t" r="r" b="b"/>
              <a:pathLst>
                <a:path w="14425423" h="2905506" extrusionOk="0">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1"/>
            <p:cNvSpPr txBox="1"/>
            <p:nvPr/>
          </p:nvSpPr>
          <p:spPr>
            <a:xfrm>
              <a:off x="0" y="-9525"/>
              <a:ext cx="14425400" cy="2914925"/>
            </a:xfrm>
            <a:prstGeom prst="rect">
              <a:avLst/>
            </a:prstGeom>
            <a:noFill/>
            <a:ln>
              <a:noFill/>
            </a:ln>
          </p:spPr>
          <p:txBody>
            <a:bodyPr spcFirstLastPara="1" wrap="square" lIns="50800" tIns="50800" rIns="50800" bIns="50800" anchor="ctr" anchorCtr="0">
              <a:noAutofit/>
            </a:bodyPr>
            <a:lstStyle/>
            <a:p>
              <a:pPr marL="0" marR="0" lvl="0" indent="0" algn="ctr" rtl="0">
                <a:lnSpc>
                  <a:spcPct val="120000"/>
                </a:lnSpc>
                <a:spcBef>
                  <a:spcPts val="0"/>
                </a:spcBef>
                <a:spcAft>
                  <a:spcPts val="0"/>
                </a:spcAft>
                <a:buNone/>
              </a:pPr>
              <a:r>
                <a:rPr lang="en-US" sz="5100" b="0" i="0" u="none" strike="noStrike" cap="none">
                  <a:solidFill>
                    <a:srgbClr val="FFFFFF"/>
                  </a:solidFill>
                  <a:latin typeface="Arial"/>
                  <a:ea typeface="Arial"/>
                  <a:cs typeface="Arial"/>
                  <a:sym typeface="Arial"/>
                </a:rPr>
                <a:t>BUDGETING FOR FAMILIES </a:t>
              </a:r>
              <a:endParaRPr/>
            </a:p>
          </p:txBody>
        </p:sp>
      </p:grpSp>
      <p:sp>
        <p:nvSpPr>
          <p:cNvPr id="577" name="Google Shape;577;p31"/>
          <p:cNvSpPr/>
          <p:nvPr/>
        </p:nvSpPr>
        <p:spPr>
          <a:xfrm>
            <a:off x="14856169" y="4329112"/>
            <a:ext cx="3065526" cy="4114800"/>
          </a:xfrm>
          <a:custGeom>
            <a:avLst/>
            <a:gdLst/>
            <a:ahLst/>
            <a:cxnLst/>
            <a:rect l="l" t="t" r="r" b="b"/>
            <a:pathLst>
              <a:path w="3065526" h="4114800" extrusionOk="0">
                <a:moveTo>
                  <a:pt x="0" y="0"/>
                </a:moveTo>
                <a:lnTo>
                  <a:pt x="3065526" y="0"/>
                </a:lnTo>
                <a:lnTo>
                  <a:pt x="3065526" y="4114800"/>
                </a:lnTo>
                <a:lnTo>
                  <a:pt x="0" y="4114800"/>
                </a:lnTo>
                <a:lnTo>
                  <a:pt x="0" y="0"/>
                </a:lnTo>
                <a:close/>
              </a:path>
            </a:pathLst>
          </a:custGeom>
          <a:blipFill rotWithShape="1">
            <a:blip r:embed="rId5">
              <a:alphaModFix/>
            </a:blip>
            <a:stretch>
              <a:fillRect/>
            </a:stretch>
          </a:blipFill>
          <a:ln>
            <a:noFill/>
          </a:ln>
        </p:spPr>
        <p:txBody>
          <a:bodyPr/>
          <a:lstStyle/>
          <a:p>
            <a:endParaRPr lang="de-AT"/>
          </a:p>
        </p:txBody>
      </p:sp>
      <p:sp>
        <p:nvSpPr>
          <p:cNvPr id="578" name="Google Shape;578;p31"/>
          <p:cNvSpPr txBox="1"/>
          <p:nvPr/>
        </p:nvSpPr>
        <p:spPr>
          <a:xfrm>
            <a:off x="594444" y="8997745"/>
            <a:ext cx="12657256" cy="800687"/>
          </a:xfrm>
          <a:prstGeom prst="rect">
            <a:avLst/>
          </a:prstGeom>
          <a:noFill/>
          <a:ln>
            <a:noFill/>
          </a:ln>
        </p:spPr>
        <p:txBody>
          <a:bodyPr spcFirstLastPara="1" wrap="square" lIns="0" tIns="0" rIns="0" bIns="0" anchor="t" anchorCtr="0">
            <a:spAutoFit/>
          </a:bodyPr>
          <a:lstStyle/>
          <a:p>
            <a:pPr marL="0" marR="0" lvl="0" indent="0" algn="just" rtl="0">
              <a:lnSpc>
                <a:spcPct val="119916"/>
              </a:lnSpc>
              <a:spcBef>
                <a:spcPts val="0"/>
              </a:spcBef>
              <a:spcAft>
                <a:spcPts val="0"/>
              </a:spcAft>
              <a:buNone/>
            </a:pPr>
            <a:r>
              <a:rPr lang="en-US" sz="1200" b="0" i="0" u="none" strike="noStrike" cap="none">
                <a:solidFill>
                  <a:srgbClr val="00000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marR="0" lvl="0" indent="0" algn="just" rtl="0">
              <a:lnSpc>
                <a:spcPct val="180000"/>
              </a:lnSpc>
              <a:spcBef>
                <a:spcPts val="0"/>
              </a:spcBef>
              <a:spcAft>
                <a:spcPts val="0"/>
              </a:spcAft>
              <a:buNone/>
            </a:pPr>
            <a:endParaRPr sz="1200" b="0" i="0" u="none" strike="noStrike" cap="none">
              <a:solidFill>
                <a:srgbClr val="000000"/>
              </a:solidFill>
              <a:latin typeface="Arial"/>
              <a:ea typeface="Arial"/>
              <a:cs typeface="Arial"/>
              <a:sym typeface="Arial"/>
            </a:endParaRPr>
          </a:p>
        </p:txBody>
      </p:sp>
      <p:sp>
        <p:nvSpPr>
          <p:cNvPr id="580" name="Google Shape;580;p31"/>
          <p:cNvSpPr txBox="1"/>
          <p:nvPr/>
        </p:nvSpPr>
        <p:spPr>
          <a:xfrm>
            <a:off x="242121" y="2251774"/>
            <a:ext cx="16493526" cy="7371890"/>
          </a:xfrm>
          <a:prstGeom prst="rect">
            <a:avLst/>
          </a:prstGeom>
          <a:noFill/>
          <a:ln>
            <a:noFill/>
          </a:ln>
        </p:spPr>
        <p:txBody>
          <a:bodyPr spcFirstLastPara="1" wrap="square" lIns="0" tIns="0" rIns="0" bIns="0" anchor="t" anchorCtr="0">
            <a:spAutoFit/>
          </a:bodyPr>
          <a:lstStyle/>
          <a:p>
            <a:pPr marL="0" marR="0" lvl="0" indent="0" algn="l" rtl="0">
              <a:lnSpc>
                <a:spcPct val="155555"/>
              </a:lnSpc>
              <a:spcBef>
                <a:spcPts val="0"/>
              </a:spcBef>
              <a:spcAft>
                <a:spcPts val="0"/>
              </a:spcAft>
              <a:buNone/>
            </a:pPr>
            <a:endParaRPr sz="2200" b="0" i="0" u="none" strike="noStrike" cap="none" dirty="0">
              <a:solidFill>
                <a:schemeClr val="dk1"/>
              </a:solidFill>
              <a:latin typeface="Calibri"/>
              <a:ea typeface="Calibri"/>
              <a:cs typeface="Calibri"/>
              <a:sym typeface="Calibri"/>
            </a:endParaRPr>
          </a:p>
          <a:p>
            <a:pPr marL="0" marR="0" lvl="0" indent="0" algn="l" rtl="0">
              <a:lnSpc>
                <a:spcPct val="155555"/>
              </a:lnSpc>
              <a:spcBef>
                <a:spcPts val="0"/>
              </a:spcBef>
              <a:spcAft>
                <a:spcPts val="0"/>
              </a:spcAft>
              <a:buNone/>
            </a:pPr>
            <a:endParaRPr sz="2200" b="0" i="0" u="none" strike="noStrike" cap="none" dirty="0">
              <a:solidFill>
                <a:schemeClr val="dk1"/>
              </a:solidFill>
              <a:latin typeface="Century Gothic" panose="020B0502020202020204" pitchFamily="34" charset="0"/>
              <a:ea typeface="Calibri"/>
              <a:cs typeface="Calibri"/>
              <a:sym typeface="Calibri"/>
            </a:endParaRPr>
          </a:p>
          <a:p>
            <a:pPr marL="0" marR="0" lvl="0" indent="0" algn="l" rtl="0">
              <a:lnSpc>
                <a:spcPct val="120017"/>
              </a:lnSpc>
              <a:spcBef>
                <a:spcPts val="0"/>
              </a:spcBef>
              <a:spcAft>
                <a:spcPts val="0"/>
              </a:spcAft>
              <a:buNone/>
            </a:pPr>
            <a:r>
              <a:rPr lang="en-US" sz="2300" b="1" dirty="0">
                <a:latin typeface="Century Gothic" panose="020B0502020202020204" pitchFamily="34" charset="0"/>
              </a:rPr>
              <a:t>Budget allocation </a:t>
            </a:r>
          </a:p>
          <a:p>
            <a:pPr marL="594840" indent="-342900">
              <a:lnSpc>
                <a:spcPct val="120017"/>
              </a:lnSpc>
              <a:buSzPts val="2333"/>
              <a:buFont typeface="Symbol" panose="05050102010706020507" pitchFamily="18" charset="2"/>
              <a:buChar char="-"/>
            </a:pPr>
            <a:r>
              <a:rPr lang="en-US" sz="2300" dirty="0">
                <a:latin typeface="Century Gothic" panose="020B0502020202020204" pitchFamily="34" charset="0"/>
              </a:rPr>
              <a:t>Allocate funds according to the identified needs, aiming to create a balanced budget that covers all essentials.</a:t>
            </a:r>
          </a:p>
          <a:p>
            <a:pPr marL="594840" indent="-342900">
              <a:lnSpc>
                <a:spcPct val="120017"/>
              </a:lnSpc>
              <a:buSzPts val="2333"/>
              <a:buFont typeface="Symbol" panose="05050102010706020507" pitchFamily="18" charset="2"/>
              <a:buChar char="-"/>
            </a:pPr>
            <a:r>
              <a:rPr lang="en-US" sz="2300" dirty="0">
                <a:latin typeface="Century Gothic" panose="020B0502020202020204" pitchFamily="34" charset="0"/>
              </a:rPr>
              <a:t>Prioritize essential expenses while considering discretionary spending within their budget constraints.</a:t>
            </a:r>
          </a:p>
          <a:p>
            <a:pPr marL="0" marR="0" lvl="0" indent="0" algn="l" rtl="0">
              <a:lnSpc>
                <a:spcPct val="120017"/>
              </a:lnSpc>
              <a:spcBef>
                <a:spcPts val="0"/>
              </a:spcBef>
              <a:spcAft>
                <a:spcPts val="0"/>
              </a:spcAft>
              <a:buNone/>
            </a:pPr>
            <a:r>
              <a:rPr lang="en-US" sz="2300" b="1" i="0" u="none" strike="noStrike" cap="none" dirty="0">
                <a:solidFill>
                  <a:srgbClr val="000000"/>
                </a:solidFill>
                <a:latin typeface="Century Gothic" panose="020B0502020202020204" pitchFamily="34" charset="0"/>
                <a:sym typeface="Arial"/>
              </a:rPr>
              <a:t>Emergency simulation </a:t>
            </a:r>
          </a:p>
          <a:p>
            <a:pPr marL="594840" indent="-342900">
              <a:lnSpc>
                <a:spcPct val="120017"/>
              </a:lnSpc>
              <a:buSzPts val="2333"/>
              <a:buFont typeface="Symbol" panose="05050102010706020507" pitchFamily="18" charset="2"/>
              <a:buChar char="-"/>
            </a:pPr>
            <a:r>
              <a:rPr lang="en-US" sz="2300" dirty="0">
                <a:latin typeface="Century Gothic" panose="020B0502020202020204" pitchFamily="34" charset="0"/>
              </a:rPr>
              <a:t>You are facing unexpected emergencies </a:t>
            </a:r>
          </a:p>
          <a:p>
            <a:pPr marL="594840" indent="-342900">
              <a:lnSpc>
                <a:spcPct val="120017"/>
              </a:lnSpc>
              <a:buSzPts val="2333"/>
              <a:buFont typeface="Symbol" panose="05050102010706020507" pitchFamily="18" charset="2"/>
              <a:buChar char="-"/>
            </a:pPr>
            <a:r>
              <a:rPr lang="en-US" sz="2300" dirty="0">
                <a:latin typeface="Century Gothic" panose="020B0502020202020204" pitchFamily="34" charset="0"/>
              </a:rPr>
              <a:t>funeral, birthday, expensive school trip, lost job, broken phone...</a:t>
            </a:r>
          </a:p>
          <a:p>
            <a:pPr marL="0" marR="0" lvl="0" indent="0" algn="l" rtl="0">
              <a:lnSpc>
                <a:spcPct val="120017"/>
              </a:lnSpc>
              <a:spcBef>
                <a:spcPts val="0"/>
              </a:spcBef>
              <a:spcAft>
                <a:spcPts val="0"/>
              </a:spcAft>
              <a:buNone/>
            </a:pPr>
            <a:r>
              <a:rPr lang="en-US" sz="2300" b="1" i="0" u="none" strike="noStrike" cap="none" dirty="0">
                <a:solidFill>
                  <a:srgbClr val="000000"/>
                </a:solidFill>
                <a:latin typeface="Century Gothic" panose="020B0502020202020204" pitchFamily="34" charset="0"/>
                <a:sym typeface="Arial"/>
              </a:rPr>
              <a:t>Reflection and </a:t>
            </a:r>
            <a:r>
              <a:rPr lang="en-US" sz="2300" b="1" dirty="0">
                <a:latin typeface="Century Gothic" panose="020B0502020202020204" pitchFamily="34" charset="0"/>
              </a:rPr>
              <a:t>discussion </a:t>
            </a:r>
          </a:p>
          <a:p>
            <a:pPr marL="594840" indent="-342900">
              <a:lnSpc>
                <a:spcPct val="120017"/>
              </a:lnSpc>
              <a:buSzPts val="2333"/>
              <a:buFont typeface="Symbol" panose="05050102010706020507" pitchFamily="18" charset="2"/>
              <a:buChar char="-"/>
            </a:pPr>
            <a:r>
              <a:rPr lang="en-US" sz="2300" b="0" i="0" u="none" strike="noStrike" cap="none" dirty="0">
                <a:solidFill>
                  <a:srgbClr val="000000"/>
                </a:solidFill>
                <a:latin typeface="Century Gothic" panose="020B0502020202020204" pitchFamily="34" charset="0"/>
                <a:sym typeface="Arial"/>
              </a:rPr>
              <a:t>What budgeting strategy have you used? </a:t>
            </a:r>
            <a:endParaRPr lang="en-US" sz="2300" dirty="0">
              <a:latin typeface="Century Gothic" panose="020B0502020202020204" pitchFamily="34" charset="0"/>
            </a:endParaRPr>
          </a:p>
          <a:p>
            <a:pPr marL="594840" indent="-342900">
              <a:lnSpc>
                <a:spcPct val="120017"/>
              </a:lnSpc>
              <a:buSzPts val="2333"/>
              <a:buFont typeface="Symbol" panose="05050102010706020507" pitchFamily="18" charset="2"/>
              <a:buChar char="-"/>
            </a:pPr>
            <a:r>
              <a:rPr lang="en-US" sz="2300" b="0" i="0" u="none" strike="noStrike" cap="none" dirty="0">
                <a:solidFill>
                  <a:srgbClr val="000000"/>
                </a:solidFill>
                <a:latin typeface="Century Gothic" panose="020B0502020202020204" pitchFamily="34" charset="0"/>
                <a:sym typeface="Arial"/>
              </a:rPr>
              <a:t>What were the challenges while allocating the funds?</a:t>
            </a:r>
            <a:endParaRPr lang="en-US" sz="2300" dirty="0">
              <a:latin typeface="Century Gothic" panose="020B0502020202020204" pitchFamily="34" charset="0"/>
            </a:endParaRPr>
          </a:p>
          <a:p>
            <a:pPr marL="594840" indent="-342900">
              <a:lnSpc>
                <a:spcPct val="120017"/>
              </a:lnSpc>
              <a:buSzPts val="2333"/>
              <a:buFont typeface="Symbol" panose="05050102010706020507" pitchFamily="18" charset="2"/>
              <a:buChar char="-"/>
            </a:pPr>
            <a:r>
              <a:rPr lang="en-US" sz="2300" b="0" i="0" u="none" strike="noStrike" cap="none" dirty="0">
                <a:solidFill>
                  <a:srgbClr val="000000"/>
                </a:solidFill>
                <a:latin typeface="Century Gothic" panose="020B0502020202020204" pitchFamily="34" charset="0"/>
                <a:sym typeface="Arial"/>
              </a:rPr>
              <a:t>Was it enough money?</a:t>
            </a:r>
            <a:endParaRPr lang="en-US" sz="2300" dirty="0">
              <a:latin typeface="Century Gothic" panose="020B0502020202020204" pitchFamily="34" charset="0"/>
            </a:endParaRPr>
          </a:p>
          <a:p>
            <a:pPr marL="594840" indent="-342900">
              <a:lnSpc>
                <a:spcPct val="120017"/>
              </a:lnSpc>
              <a:buSzPts val="2333"/>
              <a:buFont typeface="Symbol" panose="05050102010706020507" pitchFamily="18" charset="2"/>
              <a:buChar char="-"/>
            </a:pPr>
            <a:r>
              <a:rPr lang="en-US" sz="2300" b="0" i="0" u="none" strike="noStrike" cap="none" dirty="0">
                <a:solidFill>
                  <a:srgbClr val="000000"/>
                </a:solidFill>
                <a:latin typeface="Century Gothic" panose="020B0502020202020204" pitchFamily="34" charset="0"/>
                <a:sym typeface="Arial"/>
              </a:rPr>
              <a:t>Do they have spare money? </a:t>
            </a:r>
            <a:endParaRPr lang="en-US" sz="2300" dirty="0">
              <a:latin typeface="Century Gothic" panose="020B0502020202020204" pitchFamily="34" charset="0"/>
            </a:endParaRPr>
          </a:p>
          <a:p>
            <a:pPr marL="594840" indent="-342900">
              <a:lnSpc>
                <a:spcPct val="120017"/>
              </a:lnSpc>
              <a:buSzPts val="2333"/>
              <a:buFont typeface="Symbol" panose="05050102010706020507" pitchFamily="18" charset="2"/>
              <a:buChar char="-"/>
            </a:pPr>
            <a:r>
              <a:rPr lang="en-US" sz="2300" b="0" i="0" u="none" strike="noStrike" cap="none" dirty="0">
                <a:solidFill>
                  <a:srgbClr val="000000"/>
                </a:solidFill>
                <a:latin typeface="Century Gothic" panose="020B0502020202020204" pitchFamily="34" charset="0"/>
                <a:sym typeface="Arial"/>
              </a:rPr>
              <a:t>Would the situation be the same in your own family?</a:t>
            </a:r>
            <a:endParaRPr lang="en-US" sz="2300" dirty="0">
              <a:latin typeface="Century Gothic" panose="020B0502020202020204" pitchFamily="34" charset="0"/>
            </a:endParaRPr>
          </a:p>
          <a:p>
            <a:pPr marL="0" marR="0" lvl="0" indent="0" algn="l" rtl="0">
              <a:lnSpc>
                <a:spcPct val="120017"/>
              </a:lnSpc>
              <a:spcBef>
                <a:spcPts val="0"/>
              </a:spcBef>
              <a:spcAft>
                <a:spcPts val="0"/>
              </a:spcAft>
              <a:buNone/>
            </a:pPr>
            <a:endParaRPr sz="2200" b="0" i="0" u="none" strike="noStrike" cap="none" dirty="0">
              <a:solidFill>
                <a:srgbClr val="000000"/>
              </a:solidFill>
              <a:latin typeface="Arial"/>
              <a:ea typeface="Arial"/>
              <a:cs typeface="Arial"/>
              <a:sym typeface="Arial"/>
            </a:endParaRPr>
          </a:p>
          <a:p>
            <a:pPr marL="0" marR="0" lvl="0" indent="0" algn="l" rtl="0">
              <a:lnSpc>
                <a:spcPct val="120017"/>
              </a:lnSpc>
              <a:spcBef>
                <a:spcPts val="0"/>
              </a:spcBef>
              <a:spcAft>
                <a:spcPts val="0"/>
              </a:spcAft>
              <a:buNone/>
            </a:pPr>
            <a:endParaRPr sz="2200" b="0" i="0" u="none" strike="noStrike" cap="none" dirty="0">
              <a:solidFill>
                <a:srgbClr val="000000"/>
              </a:solidFill>
              <a:latin typeface="Arial"/>
              <a:ea typeface="Arial"/>
              <a:cs typeface="Arial"/>
              <a:sym typeface="Arial"/>
            </a:endParaRPr>
          </a:p>
          <a:p>
            <a:pPr marL="0" marR="0" lvl="0" indent="0" algn="l" rtl="0">
              <a:lnSpc>
                <a:spcPct val="120017"/>
              </a:lnSpc>
              <a:spcBef>
                <a:spcPts val="0"/>
              </a:spcBef>
              <a:spcAft>
                <a:spcPts val="0"/>
              </a:spcAft>
              <a:buNone/>
            </a:pPr>
            <a:endParaRPr sz="2200" b="0" i="0" u="none" strike="noStrike" cap="none" dirty="0">
              <a:solidFill>
                <a:srgbClr val="000000"/>
              </a:solidFill>
              <a:latin typeface="Arial"/>
              <a:ea typeface="Arial"/>
              <a:cs typeface="Arial"/>
              <a:sym typeface="Arial"/>
            </a:endParaRPr>
          </a:p>
        </p:txBody>
      </p:sp>
      <p:sp>
        <p:nvSpPr>
          <p:cNvPr id="2" name="Google Shape;564;p30">
            <a:extLst>
              <a:ext uri="{FF2B5EF4-FFF2-40B4-BE49-F238E27FC236}">
                <a16:creationId xmlns:a16="http://schemas.microsoft.com/office/drawing/2014/main" id="{3E8D8999-1470-3C19-023B-C4D34AF096A2}"/>
              </a:ext>
            </a:extLst>
          </p:cNvPr>
          <p:cNvSpPr txBox="1"/>
          <p:nvPr/>
        </p:nvSpPr>
        <p:spPr>
          <a:xfrm>
            <a:off x="160595" y="2286187"/>
            <a:ext cx="10240698" cy="609398"/>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3300" b="0" i="0" u="none" strike="noStrike" cap="none" dirty="0">
                <a:solidFill>
                  <a:srgbClr val="000000"/>
                </a:solidFill>
                <a:latin typeface="Century Gothic" panose="020B0502020202020204" pitchFamily="34" charset="0"/>
                <a:sym typeface="Arial"/>
              </a:rPr>
              <a:t>ACTIVITY: We are family</a:t>
            </a:r>
            <a:endParaRPr dirty="0">
              <a:latin typeface="Century Gothic" panose="020B0502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33"/>
          <p:cNvSpPr/>
          <p:nvPr/>
        </p:nvSpPr>
        <p:spPr>
          <a:xfrm rot="-5400000">
            <a:off x="8222456" y="221456"/>
            <a:ext cx="1843088" cy="18288000"/>
          </a:xfrm>
          <a:custGeom>
            <a:avLst/>
            <a:gdLst/>
            <a:ahLst/>
            <a:cxnLst/>
            <a:rect l="l" t="t" r="r" b="b"/>
            <a:pathLst>
              <a:path w="2457450" h="24384000" extrusionOk="0">
                <a:moveTo>
                  <a:pt x="0" y="0"/>
                </a:moveTo>
                <a:lnTo>
                  <a:pt x="2457450" y="0"/>
                </a:lnTo>
                <a:lnTo>
                  <a:pt x="2457450" y="24384000"/>
                </a:lnTo>
                <a:lnTo>
                  <a:pt x="0" y="24384000"/>
                </a:lnTo>
                <a:close/>
              </a:path>
            </a:pathLst>
          </a:custGeom>
          <a:solidFill>
            <a:srgbClr val="AEABAB">
              <a:alpha val="60000"/>
            </a:srgbClr>
          </a:solidFill>
          <a:ln>
            <a:noFill/>
          </a:ln>
        </p:spPr>
        <p:txBody>
          <a:bodyPr/>
          <a:lstStyle/>
          <a:p>
            <a:endParaRPr lang="de-AT"/>
          </a:p>
        </p:txBody>
      </p:sp>
      <p:sp>
        <p:nvSpPr>
          <p:cNvPr id="617" name="Google Shape;617;p33"/>
          <p:cNvSpPr/>
          <p:nvPr/>
        </p:nvSpPr>
        <p:spPr>
          <a:xfrm>
            <a:off x="14872456" y="8861232"/>
            <a:ext cx="3173424" cy="860791"/>
          </a:xfrm>
          <a:custGeom>
            <a:avLst/>
            <a:gdLst/>
            <a:ahLst/>
            <a:cxnLst/>
            <a:rect l="l" t="t" r="r" b="b"/>
            <a:pathLst>
              <a:path w="3173424" h="860791" extrusionOk="0">
                <a:moveTo>
                  <a:pt x="0" y="0"/>
                </a:moveTo>
                <a:lnTo>
                  <a:pt x="3173424" y="0"/>
                </a:lnTo>
                <a:lnTo>
                  <a:pt x="3173424" y="860791"/>
                </a:lnTo>
                <a:lnTo>
                  <a:pt x="0" y="860791"/>
                </a:lnTo>
                <a:lnTo>
                  <a:pt x="0" y="0"/>
                </a:lnTo>
                <a:close/>
              </a:path>
            </a:pathLst>
          </a:custGeom>
          <a:blipFill rotWithShape="1">
            <a:blip r:embed="rId3">
              <a:alphaModFix/>
            </a:blip>
            <a:stretch>
              <a:fillRect/>
            </a:stretch>
          </a:blipFill>
          <a:ln>
            <a:noFill/>
          </a:ln>
        </p:spPr>
        <p:txBody>
          <a:bodyPr/>
          <a:lstStyle/>
          <a:p>
            <a:endParaRPr lang="de-AT"/>
          </a:p>
        </p:txBody>
      </p:sp>
      <p:sp>
        <p:nvSpPr>
          <p:cNvPr id="618" name="Google Shape;618;p33"/>
          <p:cNvSpPr/>
          <p:nvPr/>
        </p:nvSpPr>
        <p:spPr>
          <a:xfrm>
            <a:off x="16459168" y="265476"/>
            <a:ext cx="1462527" cy="1622708"/>
          </a:xfrm>
          <a:custGeom>
            <a:avLst/>
            <a:gdLst/>
            <a:ahLst/>
            <a:cxnLst/>
            <a:rect l="l" t="t" r="r" b="b"/>
            <a:pathLst>
              <a:path w="1462527" h="1622708" extrusionOk="0">
                <a:moveTo>
                  <a:pt x="0" y="0"/>
                </a:moveTo>
                <a:lnTo>
                  <a:pt x="1462528" y="0"/>
                </a:lnTo>
                <a:lnTo>
                  <a:pt x="1462528" y="1622708"/>
                </a:lnTo>
                <a:lnTo>
                  <a:pt x="0" y="1622708"/>
                </a:lnTo>
                <a:lnTo>
                  <a:pt x="0" y="0"/>
                </a:lnTo>
                <a:close/>
              </a:path>
            </a:pathLst>
          </a:custGeom>
          <a:blipFill rotWithShape="1">
            <a:blip r:embed="rId4">
              <a:alphaModFix/>
            </a:blip>
            <a:stretch>
              <a:fillRect r="-437"/>
            </a:stretch>
          </a:blipFill>
          <a:ln>
            <a:noFill/>
          </a:ln>
        </p:spPr>
        <p:txBody>
          <a:bodyPr/>
          <a:lstStyle/>
          <a:p>
            <a:endParaRPr lang="de-AT"/>
          </a:p>
        </p:txBody>
      </p:sp>
      <p:grpSp>
        <p:nvGrpSpPr>
          <p:cNvPr id="619" name="Google Shape;619;p33"/>
          <p:cNvGrpSpPr/>
          <p:nvPr/>
        </p:nvGrpSpPr>
        <p:grpSpPr>
          <a:xfrm>
            <a:off x="-408249" y="-255901"/>
            <a:ext cx="10819067" cy="2186273"/>
            <a:chOff x="0" y="-9525"/>
            <a:chExt cx="14425423" cy="2915031"/>
          </a:xfrm>
        </p:grpSpPr>
        <p:sp>
          <p:nvSpPr>
            <p:cNvPr id="620" name="Google Shape;620;p33"/>
            <p:cNvSpPr/>
            <p:nvPr/>
          </p:nvSpPr>
          <p:spPr>
            <a:xfrm>
              <a:off x="12700" y="12700"/>
              <a:ext cx="14400023" cy="2880106"/>
            </a:xfrm>
            <a:custGeom>
              <a:avLst/>
              <a:gdLst/>
              <a:ahLst/>
              <a:cxnLst/>
              <a:rect l="l" t="t" r="r" b="b"/>
              <a:pathLst>
                <a:path w="14400023" h="2880106" extrusionOk="0">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3"/>
            <p:cNvSpPr/>
            <p:nvPr/>
          </p:nvSpPr>
          <p:spPr>
            <a:xfrm>
              <a:off x="0" y="0"/>
              <a:ext cx="14425423" cy="2905506"/>
            </a:xfrm>
            <a:custGeom>
              <a:avLst/>
              <a:gdLst/>
              <a:ahLst/>
              <a:cxnLst/>
              <a:rect l="l" t="t" r="r" b="b"/>
              <a:pathLst>
                <a:path w="14425423" h="2905506" extrusionOk="0">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3"/>
            <p:cNvSpPr txBox="1"/>
            <p:nvPr/>
          </p:nvSpPr>
          <p:spPr>
            <a:xfrm>
              <a:off x="0" y="-9525"/>
              <a:ext cx="14425400" cy="2914925"/>
            </a:xfrm>
            <a:prstGeom prst="rect">
              <a:avLst/>
            </a:prstGeom>
            <a:noFill/>
            <a:ln>
              <a:noFill/>
            </a:ln>
          </p:spPr>
          <p:txBody>
            <a:bodyPr spcFirstLastPara="1" wrap="square" lIns="50800" tIns="50800" rIns="50800" bIns="50800" anchor="ctr" anchorCtr="0">
              <a:noAutofit/>
            </a:bodyPr>
            <a:lstStyle/>
            <a:p>
              <a:pPr marL="0" marR="0" lvl="0" indent="0" algn="ctr" rtl="0">
                <a:lnSpc>
                  <a:spcPct val="120000"/>
                </a:lnSpc>
                <a:spcBef>
                  <a:spcPts val="0"/>
                </a:spcBef>
                <a:spcAft>
                  <a:spcPts val="0"/>
                </a:spcAft>
                <a:buNone/>
              </a:pPr>
              <a:r>
                <a:rPr lang="en-US" sz="5100" b="0" i="0" u="none" strike="noStrike" cap="none">
                  <a:solidFill>
                    <a:srgbClr val="FFFFFF"/>
                  </a:solidFill>
                  <a:latin typeface="Arial"/>
                  <a:ea typeface="Arial"/>
                  <a:cs typeface="Arial"/>
                  <a:sym typeface="Arial"/>
                </a:rPr>
                <a:t>CONCLUSION</a:t>
              </a:r>
              <a:endParaRPr/>
            </a:p>
          </p:txBody>
        </p:sp>
      </p:grpSp>
      <p:sp>
        <p:nvSpPr>
          <p:cNvPr id="623" name="Google Shape;623;p33"/>
          <p:cNvSpPr txBox="1"/>
          <p:nvPr/>
        </p:nvSpPr>
        <p:spPr>
          <a:xfrm>
            <a:off x="594444" y="8997745"/>
            <a:ext cx="12657256" cy="800687"/>
          </a:xfrm>
          <a:prstGeom prst="rect">
            <a:avLst/>
          </a:prstGeom>
          <a:noFill/>
          <a:ln>
            <a:noFill/>
          </a:ln>
        </p:spPr>
        <p:txBody>
          <a:bodyPr spcFirstLastPara="1" wrap="square" lIns="0" tIns="0" rIns="0" bIns="0" anchor="t" anchorCtr="0">
            <a:spAutoFit/>
          </a:bodyPr>
          <a:lstStyle/>
          <a:p>
            <a:pPr marL="0" marR="0" lvl="0" indent="0" algn="just" rtl="0">
              <a:lnSpc>
                <a:spcPct val="119916"/>
              </a:lnSpc>
              <a:spcBef>
                <a:spcPts val="0"/>
              </a:spcBef>
              <a:spcAft>
                <a:spcPts val="0"/>
              </a:spcAft>
              <a:buNone/>
            </a:pPr>
            <a:r>
              <a:rPr lang="en-US" sz="1200" b="0" i="0" u="none" strike="noStrike" cap="none">
                <a:solidFill>
                  <a:srgbClr val="00000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marR="0" lvl="0" indent="0" algn="just" rtl="0">
              <a:lnSpc>
                <a:spcPct val="180000"/>
              </a:lnSpc>
              <a:spcBef>
                <a:spcPts val="0"/>
              </a:spcBef>
              <a:spcAft>
                <a:spcPts val="0"/>
              </a:spcAft>
              <a:buNone/>
            </a:pPr>
            <a:endParaRPr sz="1200" b="0" i="0" u="none" strike="noStrike" cap="none">
              <a:solidFill>
                <a:srgbClr val="000000"/>
              </a:solidFill>
              <a:latin typeface="Arial"/>
              <a:ea typeface="Arial"/>
              <a:cs typeface="Arial"/>
              <a:sym typeface="Arial"/>
            </a:endParaRPr>
          </a:p>
        </p:txBody>
      </p:sp>
      <p:sp>
        <p:nvSpPr>
          <p:cNvPr id="624" name="Google Shape;624;p33"/>
          <p:cNvSpPr txBox="1"/>
          <p:nvPr/>
        </p:nvSpPr>
        <p:spPr>
          <a:xfrm>
            <a:off x="366758" y="2518350"/>
            <a:ext cx="16646623" cy="4321183"/>
          </a:xfrm>
          <a:prstGeom prst="rect">
            <a:avLst/>
          </a:prstGeom>
          <a:noFill/>
          <a:ln>
            <a:noFill/>
          </a:ln>
        </p:spPr>
        <p:txBody>
          <a:bodyPr spcFirstLastPara="1" wrap="square" lIns="0" tIns="0" rIns="0" bIns="0" anchor="t" anchorCtr="0">
            <a:spAutoFit/>
          </a:bodyPr>
          <a:lstStyle/>
          <a:p>
            <a:pPr marL="712470" marR="0" lvl="1" indent="-356235" algn="l" rtl="0">
              <a:lnSpc>
                <a:spcPct val="120000"/>
              </a:lnSpc>
              <a:spcBef>
                <a:spcPts val="0"/>
              </a:spcBef>
              <a:spcAft>
                <a:spcPts val="0"/>
              </a:spcAft>
              <a:buClr>
                <a:srgbClr val="000000"/>
              </a:buClr>
              <a:buSzPts val="3300"/>
              <a:buFont typeface="Arial"/>
              <a:buChar char="•"/>
            </a:pPr>
            <a:r>
              <a:rPr lang="en-US" sz="2600" dirty="0">
                <a:latin typeface="Century Gothic" panose="020B0502020202020204" pitchFamily="34" charset="0"/>
              </a:rPr>
              <a:t>B</a:t>
            </a:r>
            <a:r>
              <a:rPr lang="en-US" sz="2600" b="0" i="0" u="none" strike="noStrike" cap="none" dirty="0">
                <a:solidFill>
                  <a:srgbClr val="000000"/>
                </a:solidFill>
                <a:latin typeface="Century Gothic" panose="020B0502020202020204" pitchFamily="34" charset="0"/>
                <a:sym typeface="Arial"/>
              </a:rPr>
              <a:t>asic principles of budgeting</a:t>
            </a:r>
          </a:p>
          <a:p>
            <a:pPr marL="712470" marR="0" lvl="1" indent="-356235" algn="l" rtl="0">
              <a:lnSpc>
                <a:spcPct val="120000"/>
              </a:lnSpc>
              <a:spcBef>
                <a:spcPts val="0"/>
              </a:spcBef>
              <a:spcAft>
                <a:spcPts val="0"/>
              </a:spcAft>
              <a:buClr>
                <a:srgbClr val="000000"/>
              </a:buClr>
              <a:buSzPts val="3300"/>
              <a:buFont typeface="Arial"/>
              <a:buChar char="•"/>
            </a:pPr>
            <a:endParaRPr sz="2600" dirty="0">
              <a:latin typeface="Century Gothic" panose="020B0502020202020204" pitchFamily="34" charset="0"/>
            </a:endParaRPr>
          </a:p>
          <a:p>
            <a:pPr marL="712470" marR="0" lvl="1" indent="-356235" algn="l" rtl="0">
              <a:lnSpc>
                <a:spcPct val="120000"/>
              </a:lnSpc>
              <a:spcBef>
                <a:spcPts val="0"/>
              </a:spcBef>
              <a:spcAft>
                <a:spcPts val="0"/>
              </a:spcAft>
              <a:buClr>
                <a:srgbClr val="000000"/>
              </a:buClr>
              <a:buSzPts val="3300"/>
              <a:buFont typeface="Arial"/>
              <a:buChar char="•"/>
            </a:pPr>
            <a:r>
              <a:rPr lang="en-US" sz="2600" b="0" i="0" u="none" strike="noStrike" cap="none" dirty="0">
                <a:solidFill>
                  <a:srgbClr val="000000"/>
                </a:solidFill>
                <a:latin typeface="Century Gothic" panose="020B0502020202020204" pitchFamily="34" charset="0"/>
                <a:sym typeface="Arial"/>
              </a:rPr>
              <a:t>Categorization of expenses </a:t>
            </a:r>
          </a:p>
          <a:p>
            <a:pPr marL="712470" marR="0" lvl="1" indent="-356235" algn="l" rtl="0">
              <a:lnSpc>
                <a:spcPct val="120000"/>
              </a:lnSpc>
              <a:spcBef>
                <a:spcPts val="0"/>
              </a:spcBef>
              <a:spcAft>
                <a:spcPts val="0"/>
              </a:spcAft>
              <a:buClr>
                <a:srgbClr val="000000"/>
              </a:buClr>
              <a:buSzPts val="3300"/>
              <a:buFont typeface="Arial"/>
              <a:buChar char="•"/>
            </a:pPr>
            <a:endParaRPr lang="en-US" sz="2600" dirty="0">
              <a:latin typeface="Century Gothic" panose="020B0502020202020204" pitchFamily="34" charset="0"/>
            </a:endParaRPr>
          </a:p>
          <a:p>
            <a:pPr marL="712470" marR="0" lvl="1" indent="-356235" algn="l" rtl="0">
              <a:lnSpc>
                <a:spcPct val="120000"/>
              </a:lnSpc>
              <a:spcBef>
                <a:spcPts val="0"/>
              </a:spcBef>
              <a:spcAft>
                <a:spcPts val="0"/>
              </a:spcAft>
              <a:buClr>
                <a:srgbClr val="000000"/>
              </a:buClr>
              <a:buSzPts val="3300"/>
              <a:buFont typeface="Arial"/>
              <a:buChar char="•"/>
            </a:pPr>
            <a:r>
              <a:rPr lang="en-US" sz="2600" b="0" i="0" u="none" strike="noStrike" cap="none" dirty="0">
                <a:solidFill>
                  <a:srgbClr val="000000"/>
                </a:solidFill>
                <a:latin typeface="Century Gothic" panose="020B0502020202020204" pitchFamily="34" charset="0"/>
                <a:sym typeface="Arial"/>
              </a:rPr>
              <a:t>Creation of a budget using different tools. </a:t>
            </a:r>
          </a:p>
          <a:p>
            <a:pPr marL="712470" marR="0" lvl="1" indent="-356235" algn="l" rtl="0">
              <a:lnSpc>
                <a:spcPct val="120000"/>
              </a:lnSpc>
              <a:spcBef>
                <a:spcPts val="0"/>
              </a:spcBef>
              <a:spcAft>
                <a:spcPts val="0"/>
              </a:spcAft>
              <a:buClr>
                <a:srgbClr val="000000"/>
              </a:buClr>
              <a:buSzPts val="3300"/>
              <a:buFont typeface="Arial"/>
              <a:buChar char="•"/>
            </a:pPr>
            <a:endParaRPr lang="en-US" sz="2600" dirty="0">
              <a:latin typeface="Century Gothic" panose="020B0502020202020204" pitchFamily="34" charset="0"/>
            </a:endParaRPr>
          </a:p>
          <a:p>
            <a:pPr marL="712470" marR="0" lvl="1" indent="-356235" algn="l" rtl="0">
              <a:lnSpc>
                <a:spcPct val="120000"/>
              </a:lnSpc>
              <a:spcBef>
                <a:spcPts val="0"/>
              </a:spcBef>
              <a:spcAft>
                <a:spcPts val="0"/>
              </a:spcAft>
              <a:buClr>
                <a:srgbClr val="000000"/>
              </a:buClr>
              <a:buSzPts val="3300"/>
              <a:buFont typeface="Arial"/>
              <a:buChar char="•"/>
            </a:pPr>
            <a:r>
              <a:rPr lang="en-US" sz="2600" dirty="0">
                <a:latin typeface="Century Gothic" panose="020B0502020202020204" pitchFamily="34" charset="0"/>
              </a:rPr>
              <a:t>I</a:t>
            </a:r>
            <a:r>
              <a:rPr lang="en-US" sz="2600" b="0" i="0" u="none" strike="noStrike" cap="none" dirty="0">
                <a:solidFill>
                  <a:srgbClr val="000000"/>
                </a:solidFill>
                <a:latin typeface="Century Gothic" panose="020B0502020202020204" pitchFamily="34" charset="0"/>
                <a:sym typeface="Arial"/>
              </a:rPr>
              <a:t>mportance and tricks about budgeting for families, special occasions. </a:t>
            </a:r>
            <a:endParaRPr sz="2600" dirty="0">
              <a:latin typeface="Century Gothic" panose="020B0502020202020204" pitchFamily="34" charset="0"/>
            </a:endParaRPr>
          </a:p>
          <a:p>
            <a:pPr marL="0" marR="0" lvl="0" indent="0" algn="l" rtl="0">
              <a:lnSpc>
                <a:spcPct val="120000"/>
              </a:lnSpc>
              <a:spcBef>
                <a:spcPts val="0"/>
              </a:spcBef>
              <a:spcAft>
                <a:spcPts val="0"/>
              </a:spcAft>
              <a:buNone/>
            </a:pPr>
            <a:endParaRPr sz="2600" b="0" i="0" u="none" strike="noStrike" cap="none" dirty="0">
              <a:solidFill>
                <a:srgbClr val="000000"/>
              </a:solidFill>
              <a:latin typeface="Century Gothic" panose="020B0502020202020204" pitchFamily="34" charset="0"/>
              <a:sym typeface="Arial"/>
            </a:endParaRPr>
          </a:p>
          <a:p>
            <a:pPr marL="0" marR="0" lvl="0" indent="0" algn="l" rtl="0">
              <a:lnSpc>
                <a:spcPct val="120000"/>
              </a:lnSpc>
              <a:spcBef>
                <a:spcPts val="0"/>
              </a:spcBef>
              <a:spcAft>
                <a:spcPts val="0"/>
              </a:spcAft>
              <a:buNone/>
            </a:pPr>
            <a:endParaRPr sz="2600" b="0" i="0" u="none" strike="noStrike" cap="none" dirty="0">
              <a:solidFill>
                <a:srgbClr val="000000"/>
              </a:solidFill>
              <a:latin typeface="Century Gothic" panose="020B0502020202020204" pitchFamily="34" charset="0"/>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35"/>
          <p:cNvSpPr/>
          <p:nvPr/>
        </p:nvSpPr>
        <p:spPr>
          <a:xfrm>
            <a:off x="2471738" y="0"/>
            <a:ext cx="15816262" cy="9958393"/>
          </a:xfrm>
          <a:custGeom>
            <a:avLst/>
            <a:gdLst/>
            <a:ahLst/>
            <a:cxnLst/>
            <a:rect l="l" t="t" r="r" b="b"/>
            <a:pathLst>
              <a:path w="15816262" h="9958393" extrusionOk="0">
                <a:moveTo>
                  <a:pt x="0" y="0"/>
                </a:moveTo>
                <a:lnTo>
                  <a:pt x="15816262" y="0"/>
                </a:lnTo>
                <a:lnTo>
                  <a:pt x="15816262" y="9958393"/>
                </a:lnTo>
                <a:lnTo>
                  <a:pt x="0" y="9958393"/>
                </a:lnTo>
                <a:lnTo>
                  <a:pt x="0" y="0"/>
                </a:lnTo>
                <a:close/>
              </a:path>
            </a:pathLst>
          </a:custGeom>
          <a:blipFill rotWithShape="1">
            <a:blip r:embed="rId3">
              <a:alphaModFix/>
            </a:blip>
            <a:stretch>
              <a:fillRect b="-5900"/>
            </a:stretch>
          </a:blipFill>
          <a:ln>
            <a:noFill/>
          </a:ln>
        </p:spPr>
        <p:txBody>
          <a:bodyPr/>
          <a:lstStyle/>
          <a:p>
            <a:endParaRPr lang="de-AT"/>
          </a:p>
        </p:txBody>
      </p:sp>
      <p:sp>
        <p:nvSpPr>
          <p:cNvPr id="643" name="Google Shape;643;p35"/>
          <p:cNvSpPr/>
          <p:nvPr/>
        </p:nvSpPr>
        <p:spPr>
          <a:xfrm>
            <a:off x="0" y="2672271"/>
            <a:ext cx="9880187" cy="3683508"/>
          </a:xfrm>
          <a:custGeom>
            <a:avLst/>
            <a:gdLst/>
            <a:ahLst/>
            <a:cxnLst/>
            <a:rect l="l" t="t" r="r" b="b"/>
            <a:pathLst>
              <a:path w="13173583" h="4911344" extrusionOk="0">
                <a:moveTo>
                  <a:pt x="0" y="0"/>
                </a:moveTo>
                <a:lnTo>
                  <a:pt x="13173583" y="0"/>
                </a:lnTo>
                <a:lnTo>
                  <a:pt x="13173583" y="4911344"/>
                </a:lnTo>
                <a:lnTo>
                  <a:pt x="0" y="4911344"/>
                </a:lnTo>
                <a:close/>
              </a:path>
            </a:pathLst>
          </a:custGeom>
          <a:solidFill>
            <a:srgbClr val="AEABAB">
              <a:alpha val="60000"/>
            </a:srgbClr>
          </a:solidFill>
          <a:ln>
            <a:noFill/>
          </a:ln>
        </p:spPr>
        <p:txBody>
          <a:bodyPr/>
          <a:lstStyle/>
          <a:p>
            <a:endParaRPr lang="de-AT"/>
          </a:p>
        </p:txBody>
      </p:sp>
      <p:sp>
        <p:nvSpPr>
          <p:cNvPr id="644" name="Google Shape;644;p35"/>
          <p:cNvSpPr/>
          <p:nvPr/>
        </p:nvSpPr>
        <p:spPr>
          <a:xfrm>
            <a:off x="231170" y="280602"/>
            <a:ext cx="2009399" cy="2219712"/>
          </a:xfrm>
          <a:custGeom>
            <a:avLst/>
            <a:gdLst/>
            <a:ahLst/>
            <a:cxnLst/>
            <a:rect l="l" t="t" r="r" b="b"/>
            <a:pathLst>
              <a:path w="2009399" h="2219712" extrusionOk="0">
                <a:moveTo>
                  <a:pt x="0" y="0"/>
                </a:moveTo>
                <a:lnTo>
                  <a:pt x="2009398" y="0"/>
                </a:lnTo>
                <a:lnTo>
                  <a:pt x="2009398" y="2219712"/>
                </a:lnTo>
                <a:lnTo>
                  <a:pt x="0" y="2219712"/>
                </a:lnTo>
                <a:lnTo>
                  <a:pt x="0" y="0"/>
                </a:lnTo>
                <a:close/>
              </a:path>
            </a:pathLst>
          </a:custGeom>
          <a:blipFill rotWithShape="1">
            <a:blip r:embed="rId4">
              <a:alphaModFix/>
            </a:blip>
            <a:stretch>
              <a:fillRect/>
            </a:stretch>
          </a:blipFill>
          <a:ln>
            <a:noFill/>
          </a:ln>
        </p:spPr>
        <p:txBody>
          <a:bodyPr/>
          <a:lstStyle/>
          <a:p>
            <a:endParaRPr lang="de-AT"/>
          </a:p>
        </p:txBody>
      </p:sp>
      <p:sp>
        <p:nvSpPr>
          <p:cNvPr id="645" name="Google Shape;645;p35"/>
          <p:cNvSpPr txBox="1"/>
          <p:nvPr/>
        </p:nvSpPr>
        <p:spPr>
          <a:xfrm>
            <a:off x="734362" y="3007975"/>
            <a:ext cx="8203912" cy="1272311"/>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6600" b="0" i="0" u="none" strike="noStrike" cap="none">
                <a:solidFill>
                  <a:srgbClr val="000000"/>
                </a:solidFill>
                <a:latin typeface="Arial"/>
                <a:ea typeface="Arial"/>
                <a:cs typeface="Arial"/>
                <a:sym typeface="Arial"/>
              </a:rPr>
              <a:t>Thank you!</a:t>
            </a:r>
            <a:endParaRPr/>
          </a:p>
        </p:txBody>
      </p:sp>
      <p:sp>
        <p:nvSpPr>
          <p:cNvPr id="646" name="Google Shape;646;p35"/>
          <p:cNvSpPr/>
          <p:nvPr/>
        </p:nvSpPr>
        <p:spPr>
          <a:xfrm>
            <a:off x="231170" y="9031612"/>
            <a:ext cx="2126268" cy="446457"/>
          </a:xfrm>
          <a:custGeom>
            <a:avLst/>
            <a:gdLst/>
            <a:ahLst/>
            <a:cxnLst/>
            <a:rect l="l" t="t" r="r" b="b"/>
            <a:pathLst>
              <a:path w="2126268" h="446457" extrusionOk="0">
                <a:moveTo>
                  <a:pt x="0" y="0"/>
                </a:moveTo>
                <a:lnTo>
                  <a:pt x="2126268" y="0"/>
                </a:lnTo>
                <a:lnTo>
                  <a:pt x="2126268" y="446458"/>
                </a:lnTo>
                <a:lnTo>
                  <a:pt x="0" y="446458"/>
                </a:lnTo>
                <a:lnTo>
                  <a:pt x="0" y="0"/>
                </a:lnTo>
                <a:close/>
              </a:path>
            </a:pathLst>
          </a:custGeom>
          <a:blipFill rotWithShape="1">
            <a:blip r:embed="rId5">
              <a:alphaModFix/>
            </a:blip>
            <a:stretch>
              <a:fillRect/>
            </a:stretch>
          </a:blipFill>
          <a:ln>
            <a:noFill/>
          </a:ln>
        </p:spPr>
        <p:txBody>
          <a:bodyPr/>
          <a:lstStyle/>
          <a:p>
            <a:endParaRPr lang="de-AT"/>
          </a:p>
        </p:txBody>
      </p:sp>
      <p:sp>
        <p:nvSpPr>
          <p:cNvPr id="647" name="Google Shape;647;p35"/>
          <p:cNvSpPr/>
          <p:nvPr/>
        </p:nvSpPr>
        <p:spPr>
          <a:xfrm>
            <a:off x="340202" y="4574910"/>
            <a:ext cx="9199767" cy="1595336"/>
          </a:xfrm>
          <a:custGeom>
            <a:avLst/>
            <a:gdLst/>
            <a:ahLst/>
            <a:cxnLst/>
            <a:rect l="l" t="t" r="r" b="b"/>
            <a:pathLst>
              <a:path w="9199767" h="1595336" extrusionOk="0">
                <a:moveTo>
                  <a:pt x="0" y="0"/>
                </a:moveTo>
                <a:lnTo>
                  <a:pt x="9199766" y="0"/>
                </a:lnTo>
                <a:lnTo>
                  <a:pt x="9199766" y="1595336"/>
                </a:lnTo>
                <a:lnTo>
                  <a:pt x="0" y="1595336"/>
                </a:lnTo>
                <a:lnTo>
                  <a:pt x="0" y="0"/>
                </a:lnTo>
                <a:close/>
              </a:path>
            </a:pathLst>
          </a:custGeom>
          <a:blipFill rotWithShape="1">
            <a:blip r:embed="rId6">
              <a:alphaModFix/>
            </a:blip>
            <a:stretch>
              <a:fillRect/>
            </a:stretch>
          </a:blipFill>
          <a:ln>
            <a:noFill/>
          </a:ln>
        </p:spPr>
        <p:txBody>
          <a:bodyPr/>
          <a:lstStyle/>
          <a:p>
            <a:endParaRPr lang="de-AT"/>
          </a:p>
        </p:txBody>
      </p:sp>
      <p:sp>
        <p:nvSpPr>
          <p:cNvPr id="648" name="Google Shape;648;p35"/>
          <p:cNvSpPr txBox="1"/>
          <p:nvPr/>
        </p:nvSpPr>
        <p:spPr>
          <a:xfrm>
            <a:off x="-16962" y="9877077"/>
            <a:ext cx="18213537" cy="436941"/>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2100" b="0" i="0" u="none" strike="noStrike" cap="none">
                <a:solidFill>
                  <a:srgbClr val="000000"/>
                </a:solidFill>
                <a:latin typeface="Arial"/>
                <a:ea typeface="Arial"/>
                <a:cs typeface="Arial"/>
                <a:sym typeface="Arial"/>
              </a:rPr>
              <a:t>Project Number: 2022-1-AT01-KA220-ADU-000087985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grpSp>
        <p:nvGrpSpPr>
          <p:cNvPr id="115" name="Google Shape;115;p3"/>
          <p:cNvGrpSpPr/>
          <p:nvPr/>
        </p:nvGrpSpPr>
        <p:grpSpPr>
          <a:xfrm>
            <a:off x="-408248" y="-255901"/>
            <a:ext cx="10819067" cy="2186273"/>
            <a:chOff x="0" y="-9525"/>
            <a:chExt cx="14425423" cy="2915031"/>
          </a:xfrm>
        </p:grpSpPr>
        <p:sp>
          <p:nvSpPr>
            <p:cNvPr id="116" name="Google Shape;116;p3"/>
            <p:cNvSpPr/>
            <p:nvPr/>
          </p:nvSpPr>
          <p:spPr>
            <a:xfrm>
              <a:off x="12700" y="12700"/>
              <a:ext cx="14400023" cy="2880106"/>
            </a:xfrm>
            <a:custGeom>
              <a:avLst/>
              <a:gdLst/>
              <a:ahLst/>
              <a:cxnLst/>
              <a:rect l="l" t="t" r="r" b="b"/>
              <a:pathLst>
                <a:path w="14400023" h="2880106" extrusionOk="0">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0" y="0"/>
              <a:ext cx="14425423" cy="2905506"/>
            </a:xfrm>
            <a:custGeom>
              <a:avLst/>
              <a:gdLst/>
              <a:ahLst/>
              <a:cxnLst/>
              <a:rect l="l" t="t" r="r" b="b"/>
              <a:pathLst>
                <a:path w="14425423" h="2905506" extrusionOk="0">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txBox="1"/>
            <p:nvPr/>
          </p:nvSpPr>
          <p:spPr>
            <a:xfrm>
              <a:off x="0" y="-9525"/>
              <a:ext cx="14425400" cy="2914925"/>
            </a:xfrm>
            <a:prstGeom prst="rect">
              <a:avLst/>
            </a:prstGeom>
            <a:noFill/>
            <a:ln>
              <a:noFill/>
            </a:ln>
          </p:spPr>
          <p:txBody>
            <a:bodyPr spcFirstLastPara="1" wrap="square" lIns="50800" tIns="50800" rIns="50800" bIns="50800" anchor="ctr" anchorCtr="0">
              <a:noAutofit/>
            </a:bodyPr>
            <a:lstStyle/>
            <a:p>
              <a:pPr marL="0" marR="0" lvl="0" indent="0" algn="ctr" rtl="0">
                <a:lnSpc>
                  <a:spcPct val="120000"/>
                </a:lnSpc>
                <a:spcBef>
                  <a:spcPts val="0"/>
                </a:spcBef>
                <a:spcAft>
                  <a:spcPts val="0"/>
                </a:spcAft>
                <a:buNone/>
              </a:pPr>
              <a:r>
                <a:rPr lang="en-US" sz="5100" b="0" i="0" u="none" strike="noStrike" cap="none">
                  <a:solidFill>
                    <a:srgbClr val="FFFFFF"/>
                  </a:solidFill>
                  <a:latin typeface="Arial"/>
                  <a:ea typeface="Arial"/>
                  <a:cs typeface="Arial"/>
                  <a:sym typeface="Arial"/>
                </a:rPr>
                <a:t>LEARNING OBJECTIVES</a:t>
              </a:r>
              <a:endParaRPr/>
            </a:p>
          </p:txBody>
        </p:sp>
      </p:grpSp>
      <p:sp>
        <p:nvSpPr>
          <p:cNvPr id="119" name="Google Shape;119;p3"/>
          <p:cNvSpPr/>
          <p:nvPr/>
        </p:nvSpPr>
        <p:spPr>
          <a:xfrm rot="-5400000">
            <a:off x="8222456" y="221456"/>
            <a:ext cx="1843088" cy="18288000"/>
          </a:xfrm>
          <a:custGeom>
            <a:avLst/>
            <a:gdLst/>
            <a:ahLst/>
            <a:cxnLst/>
            <a:rect l="l" t="t" r="r" b="b"/>
            <a:pathLst>
              <a:path w="2457450" h="24384000" extrusionOk="0">
                <a:moveTo>
                  <a:pt x="0" y="0"/>
                </a:moveTo>
                <a:lnTo>
                  <a:pt x="2457450" y="0"/>
                </a:lnTo>
                <a:lnTo>
                  <a:pt x="2457450" y="24384000"/>
                </a:lnTo>
                <a:lnTo>
                  <a:pt x="0" y="24384000"/>
                </a:lnTo>
                <a:close/>
              </a:path>
            </a:pathLst>
          </a:custGeom>
          <a:solidFill>
            <a:srgbClr val="AEABAB">
              <a:alpha val="60000"/>
            </a:srgbClr>
          </a:solidFill>
          <a:ln>
            <a:noFill/>
          </a:ln>
        </p:spPr>
        <p:txBody>
          <a:bodyPr/>
          <a:lstStyle/>
          <a:p>
            <a:endParaRPr lang="de-AT"/>
          </a:p>
        </p:txBody>
      </p:sp>
      <p:sp>
        <p:nvSpPr>
          <p:cNvPr id="120" name="Google Shape;120;p3"/>
          <p:cNvSpPr/>
          <p:nvPr/>
        </p:nvSpPr>
        <p:spPr>
          <a:xfrm>
            <a:off x="13094083" y="697406"/>
            <a:ext cx="2955614" cy="2641902"/>
          </a:xfrm>
          <a:custGeom>
            <a:avLst/>
            <a:gdLst/>
            <a:ahLst/>
            <a:cxnLst/>
            <a:rect l="l" t="t" r="r" b="b"/>
            <a:pathLst>
              <a:path w="2955614" h="2641902" extrusionOk="0">
                <a:moveTo>
                  <a:pt x="0" y="0"/>
                </a:moveTo>
                <a:lnTo>
                  <a:pt x="2955614" y="0"/>
                </a:lnTo>
                <a:lnTo>
                  <a:pt x="2955614" y="2641902"/>
                </a:lnTo>
                <a:lnTo>
                  <a:pt x="0" y="2641902"/>
                </a:lnTo>
                <a:lnTo>
                  <a:pt x="0" y="0"/>
                </a:lnTo>
                <a:close/>
              </a:path>
            </a:pathLst>
          </a:custGeom>
          <a:blipFill rotWithShape="1">
            <a:blip r:embed="rId3">
              <a:alphaModFix/>
            </a:blip>
            <a:stretch>
              <a:fillRect/>
            </a:stretch>
          </a:blipFill>
          <a:ln>
            <a:noFill/>
          </a:ln>
        </p:spPr>
        <p:txBody>
          <a:bodyPr/>
          <a:lstStyle/>
          <a:p>
            <a:endParaRPr lang="de-AT"/>
          </a:p>
        </p:txBody>
      </p:sp>
      <p:sp>
        <p:nvSpPr>
          <p:cNvPr id="121" name="Google Shape;121;p3"/>
          <p:cNvSpPr/>
          <p:nvPr/>
        </p:nvSpPr>
        <p:spPr>
          <a:xfrm>
            <a:off x="16459168" y="265476"/>
            <a:ext cx="1462527" cy="1622708"/>
          </a:xfrm>
          <a:custGeom>
            <a:avLst/>
            <a:gdLst/>
            <a:ahLst/>
            <a:cxnLst/>
            <a:rect l="l" t="t" r="r" b="b"/>
            <a:pathLst>
              <a:path w="1462527" h="1622708" extrusionOk="0">
                <a:moveTo>
                  <a:pt x="0" y="0"/>
                </a:moveTo>
                <a:lnTo>
                  <a:pt x="1462528" y="0"/>
                </a:lnTo>
                <a:lnTo>
                  <a:pt x="1462528" y="1622708"/>
                </a:lnTo>
                <a:lnTo>
                  <a:pt x="0" y="1622708"/>
                </a:lnTo>
                <a:lnTo>
                  <a:pt x="0" y="0"/>
                </a:lnTo>
                <a:close/>
              </a:path>
            </a:pathLst>
          </a:custGeom>
          <a:blipFill rotWithShape="1">
            <a:blip r:embed="rId4">
              <a:alphaModFix/>
            </a:blip>
            <a:stretch>
              <a:fillRect r="-437"/>
            </a:stretch>
          </a:blipFill>
          <a:ln>
            <a:noFill/>
          </a:ln>
        </p:spPr>
        <p:txBody>
          <a:bodyPr/>
          <a:lstStyle/>
          <a:p>
            <a:endParaRPr lang="de-AT"/>
          </a:p>
        </p:txBody>
      </p:sp>
      <p:sp>
        <p:nvSpPr>
          <p:cNvPr id="122" name="Google Shape;122;p3"/>
          <p:cNvSpPr txBox="1"/>
          <p:nvPr/>
        </p:nvSpPr>
        <p:spPr>
          <a:xfrm>
            <a:off x="594444" y="8997745"/>
            <a:ext cx="12657256" cy="800687"/>
          </a:xfrm>
          <a:prstGeom prst="rect">
            <a:avLst/>
          </a:prstGeom>
          <a:noFill/>
          <a:ln>
            <a:noFill/>
          </a:ln>
        </p:spPr>
        <p:txBody>
          <a:bodyPr spcFirstLastPara="1" wrap="square" lIns="0" tIns="0" rIns="0" bIns="0" anchor="t" anchorCtr="0">
            <a:spAutoFit/>
          </a:bodyPr>
          <a:lstStyle/>
          <a:p>
            <a:pPr marL="0" marR="0" lvl="0" indent="0" algn="just" rtl="0">
              <a:lnSpc>
                <a:spcPct val="119916"/>
              </a:lnSpc>
              <a:spcBef>
                <a:spcPts val="0"/>
              </a:spcBef>
              <a:spcAft>
                <a:spcPts val="0"/>
              </a:spcAft>
              <a:buNone/>
            </a:pPr>
            <a:r>
              <a:rPr lang="en-US" sz="1200" b="0" i="0" u="none" strike="noStrike" cap="none">
                <a:solidFill>
                  <a:srgbClr val="00000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marR="0" lvl="0" indent="0" algn="just" rtl="0">
              <a:lnSpc>
                <a:spcPct val="180000"/>
              </a:lnSpc>
              <a:spcBef>
                <a:spcPts val="0"/>
              </a:spcBef>
              <a:spcAft>
                <a:spcPts val="0"/>
              </a:spcAft>
              <a:buNone/>
            </a:pPr>
            <a:endParaRPr sz="1200" b="0" i="0" u="none" strike="noStrike" cap="none">
              <a:solidFill>
                <a:srgbClr val="000000"/>
              </a:solidFill>
              <a:latin typeface="Arial"/>
              <a:ea typeface="Arial"/>
              <a:cs typeface="Arial"/>
              <a:sym typeface="Arial"/>
            </a:endParaRPr>
          </a:p>
        </p:txBody>
      </p:sp>
      <p:sp>
        <p:nvSpPr>
          <p:cNvPr id="123" name="Google Shape;123;p3"/>
          <p:cNvSpPr/>
          <p:nvPr/>
        </p:nvSpPr>
        <p:spPr>
          <a:xfrm>
            <a:off x="14872456" y="8861232"/>
            <a:ext cx="3173424" cy="860791"/>
          </a:xfrm>
          <a:custGeom>
            <a:avLst/>
            <a:gdLst/>
            <a:ahLst/>
            <a:cxnLst/>
            <a:rect l="l" t="t" r="r" b="b"/>
            <a:pathLst>
              <a:path w="3173424" h="860791" extrusionOk="0">
                <a:moveTo>
                  <a:pt x="0" y="0"/>
                </a:moveTo>
                <a:lnTo>
                  <a:pt x="3173424" y="0"/>
                </a:lnTo>
                <a:lnTo>
                  <a:pt x="3173424" y="860791"/>
                </a:lnTo>
                <a:lnTo>
                  <a:pt x="0" y="860791"/>
                </a:lnTo>
                <a:lnTo>
                  <a:pt x="0" y="0"/>
                </a:lnTo>
                <a:close/>
              </a:path>
            </a:pathLst>
          </a:custGeom>
          <a:blipFill rotWithShape="1">
            <a:blip r:embed="rId5">
              <a:alphaModFix/>
            </a:blip>
            <a:stretch>
              <a:fillRect/>
            </a:stretch>
          </a:blipFill>
          <a:ln>
            <a:noFill/>
          </a:ln>
        </p:spPr>
        <p:txBody>
          <a:bodyPr/>
          <a:lstStyle/>
          <a:p>
            <a:endParaRPr lang="de-AT"/>
          </a:p>
        </p:txBody>
      </p:sp>
      <p:sp>
        <p:nvSpPr>
          <p:cNvPr id="124" name="Google Shape;124;p3"/>
          <p:cNvSpPr txBox="1"/>
          <p:nvPr/>
        </p:nvSpPr>
        <p:spPr>
          <a:xfrm>
            <a:off x="356848" y="2562069"/>
            <a:ext cx="17115668" cy="3841052"/>
          </a:xfrm>
          <a:prstGeom prst="rect">
            <a:avLst/>
          </a:prstGeom>
          <a:noFill/>
          <a:ln>
            <a:noFill/>
          </a:ln>
        </p:spPr>
        <p:txBody>
          <a:bodyPr spcFirstLastPara="1" wrap="square" lIns="0" tIns="0" rIns="0" bIns="0" anchor="t" anchorCtr="0">
            <a:spAutoFit/>
          </a:bodyPr>
          <a:lstStyle/>
          <a:p>
            <a:pPr marL="0" marR="0" lvl="0" indent="0" algn="l" rtl="0">
              <a:lnSpc>
                <a:spcPct val="120005"/>
              </a:lnSpc>
              <a:spcBef>
                <a:spcPts val="0"/>
              </a:spcBef>
              <a:spcAft>
                <a:spcPts val="0"/>
              </a:spcAft>
              <a:buNone/>
            </a:pPr>
            <a:r>
              <a:rPr lang="en-US" sz="2600" b="0" i="0" u="none" strike="noStrike" cap="none" dirty="0">
                <a:solidFill>
                  <a:srgbClr val="000000"/>
                </a:solidFill>
                <a:latin typeface="Century Gothic" panose="020B0502020202020204" pitchFamily="34" charset="0"/>
                <a:sym typeface="Arial"/>
              </a:rPr>
              <a:t>The learning outcomes of the module are that learners:</a:t>
            </a:r>
            <a:endParaRPr sz="2600" dirty="0">
              <a:latin typeface="Century Gothic" panose="020B0502020202020204" pitchFamily="34" charset="0"/>
            </a:endParaRPr>
          </a:p>
          <a:p>
            <a:pPr marL="0" marR="0" lvl="0" indent="0" algn="l" rtl="0">
              <a:lnSpc>
                <a:spcPct val="120005"/>
              </a:lnSpc>
              <a:spcBef>
                <a:spcPts val="0"/>
              </a:spcBef>
              <a:spcAft>
                <a:spcPts val="0"/>
              </a:spcAft>
              <a:buNone/>
            </a:pPr>
            <a:endParaRPr sz="2600" b="0" i="0" u="none" strike="noStrike" cap="none" dirty="0">
              <a:solidFill>
                <a:srgbClr val="000000"/>
              </a:solidFill>
              <a:latin typeface="Century Gothic" panose="020B0502020202020204" pitchFamily="34" charset="0"/>
              <a:sym typeface="Arial"/>
            </a:endParaRPr>
          </a:p>
          <a:p>
            <a:pPr marL="763141" marR="0" lvl="1" indent="-381571" algn="l" rtl="0">
              <a:lnSpc>
                <a:spcPct val="120005"/>
              </a:lnSpc>
              <a:spcBef>
                <a:spcPts val="0"/>
              </a:spcBef>
              <a:spcAft>
                <a:spcPts val="0"/>
              </a:spcAft>
              <a:buClr>
                <a:srgbClr val="000000"/>
              </a:buClr>
              <a:buSzPts val="3534"/>
              <a:buFont typeface="Arial"/>
              <a:buChar char="•"/>
            </a:pPr>
            <a:r>
              <a:rPr lang="en-US" sz="2600" b="0" i="0" u="none" strike="noStrike" cap="none" dirty="0">
                <a:solidFill>
                  <a:srgbClr val="000000"/>
                </a:solidFill>
                <a:latin typeface="Century Gothic" panose="020B0502020202020204" pitchFamily="34" charset="0"/>
                <a:sym typeface="Arial"/>
              </a:rPr>
              <a:t>Understand the basic principles of budgeting and be able to set and achieve financial goals.</a:t>
            </a:r>
            <a:endParaRPr sz="2600" dirty="0">
              <a:latin typeface="Century Gothic" panose="020B0502020202020204" pitchFamily="34" charset="0"/>
            </a:endParaRPr>
          </a:p>
          <a:p>
            <a:pPr marL="763141" marR="0" lvl="1" indent="-381571" algn="l" rtl="0">
              <a:lnSpc>
                <a:spcPct val="120005"/>
              </a:lnSpc>
              <a:spcBef>
                <a:spcPts val="0"/>
              </a:spcBef>
              <a:spcAft>
                <a:spcPts val="0"/>
              </a:spcAft>
              <a:buClr>
                <a:srgbClr val="000000"/>
              </a:buClr>
              <a:buSzPts val="3534"/>
              <a:buFont typeface="Arial"/>
              <a:buChar char="•"/>
            </a:pPr>
            <a:r>
              <a:rPr lang="en-US" sz="2600" b="0" i="0" u="none" strike="noStrike" cap="none" dirty="0">
                <a:solidFill>
                  <a:srgbClr val="000000"/>
                </a:solidFill>
                <a:latin typeface="Century Gothic" panose="020B0502020202020204" pitchFamily="34" charset="0"/>
                <a:sym typeface="Arial"/>
              </a:rPr>
              <a:t>Ability to categorize expenses and allocate the income.</a:t>
            </a:r>
            <a:endParaRPr sz="2600" dirty="0">
              <a:latin typeface="Century Gothic" panose="020B0502020202020204" pitchFamily="34" charset="0"/>
            </a:endParaRPr>
          </a:p>
          <a:p>
            <a:pPr marL="763141" marR="0" lvl="1" indent="-381571" algn="l" rtl="0">
              <a:lnSpc>
                <a:spcPct val="120005"/>
              </a:lnSpc>
              <a:spcBef>
                <a:spcPts val="0"/>
              </a:spcBef>
              <a:spcAft>
                <a:spcPts val="0"/>
              </a:spcAft>
              <a:buClr>
                <a:srgbClr val="000000"/>
              </a:buClr>
              <a:buSzPts val="3534"/>
              <a:buFont typeface="Arial"/>
              <a:buChar char="•"/>
            </a:pPr>
            <a:r>
              <a:rPr lang="en-US" sz="2600" b="0" i="0" u="none" strike="noStrike" cap="none" dirty="0">
                <a:solidFill>
                  <a:srgbClr val="000000"/>
                </a:solidFill>
                <a:latin typeface="Century Gothic" panose="020B0502020202020204" pitchFamily="34" charset="0"/>
                <a:sym typeface="Arial"/>
              </a:rPr>
              <a:t>Understanding financial stability and cons of excessive spending.</a:t>
            </a:r>
            <a:endParaRPr sz="2600" dirty="0">
              <a:latin typeface="Century Gothic" panose="020B0502020202020204" pitchFamily="34" charset="0"/>
            </a:endParaRPr>
          </a:p>
          <a:p>
            <a:pPr marL="763141" marR="0" lvl="1" indent="-381571" algn="l" rtl="0">
              <a:lnSpc>
                <a:spcPct val="120005"/>
              </a:lnSpc>
              <a:spcBef>
                <a:spcPts val="0"/>
              </a:spcBef>
              <a:spcAft>
                <a:spcPts val="0"/>
              </a:spcAft>
              <a:buClr>
                <a:srgbClr val="000000"/>
              </a:buClr>
              <a:buSzPts val="3534"/>
              <a:buFont typeface="Arial"/>
              <a:buChar char="•"/>
            </a:pPr>
            <a:r>
              <a:rPr lang="en-US" sz="2600" b="0" i="0" u="none" strike="noStrike" cap="none" dirty="0">
                <a:solidFill>
                  <a:srgbClr val="000000"/>
                </a:solidFill>
                <a:latin typeface="Century Gothic" panose="020B0502020202020204" pitchFamily="34" charset="0"/>
                <a:sym typeface="Arial"/>
              </a:rPr>
              <a:t>Allocating expenses to big investments.</a:t>
            </a:r>
            <a:endParaRPr sz="2600" dirty="0">
              <a:latin typeface="Century Gothic" panose="020B0502020202020204" pitchFamily="34" charset="0"/>
            </a:endParaRPr>
          </a:p>
          <a:p>
            <a:pPr marL="763141" marR="0" lvl="1" indent="-381571" algn="l" rtl="0">
              <a:lnSpc>
                <a:spcPct val="120005"/>
              </a:lnSpc>
              <a:spcBef>
                <a:spcPts val="0"/>
              </a:spcBef>
              <a:spcAft>
                <a:spcPts val="0"/>
              </a:spcAft>
              <a:buClr>
                <a:srgbClr val="000000"/>
              </a:buClr>
              <a:buSzPts val="3534"/>
              <a:buFont typeface="Arial"/>
              <a:buChar char="•"/>
            </a:pPr>
            <a:r>
              <a:rPr lang="en-US" sz="2600" b="0" i="0" u="none" strike="noStrike" cap="none" dirty="0">
                <a:solidFill>
                  <a:srgbClr val="000000"/>
                </a:solidFill>
                <a:latin typeface="Century Gothic" panose="020B0502020202020204" pitchFamily="34" charset="0"/>
                <a:sym typeface="Arial"/>
              </a:rPr>
              <a:t>Budgeting for families. </a:t>
            </a:r>
            <a:endParaRPr sz="2600" dirty="0">
              <a:latin typeface="Century Gothic" panose="020B0502020202020204" pitchFamily="34" charset="0"/>
            </a:endParaRPr>
          </a:p>
          <a:p>
            <a:pPr marL="0" marR="0" lvl="0" indent="0" algn="l" rtl="0">
              <a:lnSpc>
                <a:spcPct val="120005"/>
              </a:lnSpc>
              <a:spcBef>
                <a:spcPts val="0"/>
              </a:spcBef>
              <a:spcAft>
                <a:spcPts val="0"/>
              </a:spcAft>
              <a:buNone/>
            </a:pPr>
            <a:endParaRPr sz="2600" b="0" i="0" u="none" strike="noStrike" cap="none" dirty="0">
              <a:solidFill>
                <a:srgbClr val="000000"/>
              </a:solidFill>
              <a:latin typeface="Century Gothic" panose="020B0502020202020204" pitchFamily="34" charset="0"/>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grpSp>
        <p:nvGrpSpPr>
          <p:cNvPr id="144" name="Google Shape;144;p5"/>
          <p:cNvGrpSpPr/>
          <p:nvPr/>
        </p:nvGrpSpPr>
        <p:grpSpPr>
          <a:xfrm>
            <a:off x="-408249" y="-255901"/>
            <a:ext cx="10819067" cy="2186273"/>
            <a:chOff x="0" y="-9525"/>
            <a:chExt cx="14425423" cy="2915031"/>
          </a:xfrm>
        </p:grpSpPr>
        <p:sp>
          <p:nvSpPr>
            <p:cNvPr id="145" name="Google Shape;145;p5"/>
            <p:cNvSpPr/>
            <p:nvPr/>
          </p:nvSpPr>
          <p:spPr>
            <a:xfrm>
              <a:off x="12700" y="12700"/>
              <a:ext cx="14400023" cy="2880106"/>
            </a:xfrm>
            <a:custGeom>
              <a:avLst/>
              <a:gdLst/>
              <a:ahLst/>
              <a:cxnLst/>
              <a:rect l="l" t="t" r="r" b="b"/>
              <a:pathLst>
                <a:path w="14400023" h="2880106" extrusionOk="0">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5"/>
            <p:cNvSpPr/>
            <p:nvPr/>
          </p:nvSpPr>
          <p:spPr>
            <a:xfrm>
              <a:off x="0" y="0"/>
              <a:ext cx="14425423" cy="2905506"/>
            </a:xfrm>
            <a:custGeom>
              <a:avLst/>
              <a:gdLst/>
              <a:ahLst/>
              <a:cxnLst/>
              <a:rect l="l" t="t" r="r" b="b"/>
              <a:pathLst>
                <a:path w="14425423" h="2905506" extrusionOk="0">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5"/>
            <p:cNvSpPr txBox="1"/>
            <p:nvPr/>
          </p:nvSpPr>
          <p:spPr>
            <a:xfrm>
              <a:off x="0" y="-9525"/>
              <a:ext cx="14425400" cy="2914925"/>
            </a:xfrm>
            <a:prstGeom prst="rect">
              <a:avLst/>
            </a:prstGeom>
            <a:noFill/>
            <a:ln>
              <a:noFill/>
            </a:ln>
          </p:spPr>
          <p:txBody>
            <a:bodyPr spcFirstLastPara="1" wrap="square" lIns="50800" tIns="50800" rIns="50800" bIns="50800" anchor="ctr" anchorCtr="0">
              <a:noAutofit/>
            </a:bodyPr>
            <a:lstStyle/>
            <a:p>
              <a:pPr marL="0" marR="0" lvl="0" indent="0" algn="ctr" rtl="0">
                <a:lnSpc>
                  <a:spcPct val="120000"/>
                </a:lnSpc>
                <a:spcBef>
                  <a:spcPts val="0"/>
                </a:spcBef>
                <a:spcAft>
                  <a:spcPts val="0"/>
                </a:spcAft>
                <a:buNone/>
              </a:pPr>
              <a:r>
                <a:rPr lang="en-US" sz="5100" b="0" i="0" u="none" strike="noStrike" cap="none" dirty="0">
                  <a:solidFill>
                    <a:srgbClr val="FFFFFF"/>
                  </a:solidFill>
                  <a:latin typeface="Arial"/>
                  <a:ea typeface="Arial"/>
                  <a:cs typeface="Arial"/>
                  <a:sym typeface="Arial"/>
                </a:rPr>
                <a:t>BUDGETING BASICS - Definitions </a:t>
              </a:r>
              <a:endParaRPr dirty="0"/>
            </a:p>
          </p:txBody>
        </p:sp>
      </p:grpSp>
      <p:sp>
        <p:nvSpPr>
          <p:cNvPr id="148" name="Google Shape;148;p5"/>
          <p:cNvSpPr/>
          <p:nvPr/>
        </p:nvSpPr>
        <p:spPr>
          <a:xfrm>
            <a:off x="12350991" y="3629890"/>
            <a:ext cx="5694889" cy="4617225"/>
          </a:xfrm>
          <a:custGeom>
            <a:avLst/>
            <a:gdLst/>
            <a:ahLst/>
            <a:cxnLst/>
            <a:rect l="l" t="t" r="r" b="b"/>
            <a:pathLst>
              <a:path w="6496309" h="5640908" extrusionOk="0">
                <a:moveTo>
                  <a:pt x="0" y="0"/>
                </a:moveTo>
                <a:lnTo>
                  <a:pt x="6496309" y="0"/>
                </a:lnTo>
                <a:lnTo>
                  <a:pt x="6496309" y="5640908"/>
                </a:lnTo>
                <a:lnTo>
                  <a:pt x="0" y="5640908"/>
                </a:lnTo>
                <a:lnTo>
                  <a:pt x="0" y="0"/>
                </a:lnTo>
                <a:close/>
              </a:path>
            </a:pathLst>
          </a:custGeom>
          <a:blipFill rotWithShape="1">
            <a:blip r:embed="rId3">
              <a:alphaModFix/>
            </a:blip>
            <a:stretch>
              <a:fillRect b="-3213"/>
            </a:stretch>
          </a:blipFill>
          <a:ln>
            <a:noFill/>
          </a:ln>
        </p:spPr>
        <p:txBody>
          <a:bodyPr/>
          <a:lstStyle/>
          <a:p>
            <a:endParaRPr lang="de-AT"/>
          </a:p>
        </p:txBody>
      </p:sp>
      <p:sp>
        <p:nvSpPr>
          <p:cNvPr id="149" name="Google Shape;149;p5"/>
          <p:cNvSpPr/>
          <p:nvPr/>
        </p:nvSpPr>
        <p:spPr>
          <a:xfrm rot="-5400000">
            <a:off x="8119295" y="118295"/>
            <a:ext cx="2049408" cy="18288000"/>
          </a:xfrm>
          <a:custGeom>
            <a:avLst/>
            <a:gdLst/>
            <a:ahLst/>
            <a:cxnLst/>
            <a:rect l="l" t="t" r="r" b="b"/>
            <a:pathLst>
              <a:path w="2732544" h="24384000" extrusionOk="0">
                <a:moveTo>
                  <a:pt x="0" y="0"/>
                </a:moveTo>
                <a:lnTo>
                  <a:pt x="2732544" y="0"/>
                </a:lnTo>
                <a:lnTo>
                  <a:pt x="2732544" y="24384000"/>
                </a:lnTo>
                <a:lnTo>
                  <a:pt x="0" y="24384000"/>
                </a:lnTo>
                <a:close/>
              </a:path>
            </a:pathLst>
          </a:custGeom>
          <a:solidFill>
            <a:srgbClr val="AEABAB">
              <a:alpha val="60000"/>
            </a:srgbClr>
          </a:solidFill>
          <a:ln>
            <a:noFill/>
          </a:ln>
        </p:spPr>
        <p:txBody>
          <a:bodyPr/>
          <a:lstStyle/>
          <a:p>
            <a:endParaRPr lang="de-AT"/>
          </a:p>
        </p:txBody>
      </p:sp>
      <p:sp>
        <p:nvSpPr>
          <p:cNvPr id="150" name="Google Shape;150;p5"/>
          <p:cNvSpPr/>
          <p:nvPr/>
        </p:nvSpPr>
        <p:spPr>
          <a:xfrm>
            <a:off x="14872456" y="8861232"/>
            <a:ext cx="3173424" cy="860791"/>
          </a:xfrm>
          <a:custGeom>
            <a:avLst/>
            <a:gdLst/>
            <a:ahLst/>
            <a:cxnLst/>
            <a:rect l="l" t="t" r="r" b="b"/>
            <a:pathLst>
              <a:path w="3173424" h="860791" extrusionOk="0">
                <a:moveTo>
                  <a:pt x="0" y="0"/>
                </a:moveTo>
                <a:lnTo>
                  <a:pt x="3173424" y="0"/>
                </a:lnTo>
                <a:lnTo>
                  <a:pt x="3173424" y="860791"/>
                </a:lnTo>
                <a:lnTo>
                  <a:pt x="0" y="860791"/>
                </a:lnTo>
                <a:lnTo>
                  <a:pt x="0" y="0"/>
                </a:lnTo>
                <a:close/>
              </a:path>
            </a:pathLst>
          </a:custGeom>
          <a:blipFill rotWithShape="1">
            <a:blip r:embed="rId4">
              <a:alphaModFix/>
            </a:blip>
            <a:stretch>
              <a:fillRect/>
            </a:stretch>
          </a:blipFill>
          <a:ln>
            <a:noFill/>
          </a:ln>
        </p:spPr>
        <p:txBody>
          <a:bodyPr/>
          <a:lstStyle/>
          <a:p>
            <a:endParaRPr lang="de-AT"/>
          </a:p>
        </p:txBody>
      </p:sp>
      <p:sp>
        <p:nvSpPr>
          <p:cNvPr id="151" name="Google Shape;151;p5"/>
          <p:cNvSpPr/>
          <p:nvPr/>
        </p:nvSpPr>
        <p:spPr>
          <a:xfrm>
            <a:off x="16459168" y="265476"/>
            <a:ext cx="1462527" cy="1622708"/>
          </a:xfrm>
          <a:custGeom>
            <a:avLst/>
            <a:gdLst/>
            <a:ahLst/>
            <a:cxnLst/>
            <a:rect l="l" t="t" r="r" b="b"/>
            <a:pathLst>
              <a:path w="1462527" h="1622708" extrusionOk="0">
                <a:moveTo>
                  <a:pt x="0" y="0"/>
                </a:moveTo>
                <a:lnTo>
                  <a:pt x="1462528" y="0"/>
                </a:lnTo>
                <a:lnTo>
                  <a:pt x="1462528" y="1622708"/>
                </a:lnTo>
                <a:lnTo>
                  <a:pt x="0" y="1622708"/>
                </a:lnTo>
                <a:lnTo>
                  <a:pt x="0" y="0"/>
                </a:lnTo>
                <a:close/>
              </a:path>
            </a:pathLst>
          </a:custGeom>
          <a:blipFill rotWithShape="1">
            <a:blip r:embed="rId5">
              <a:alphaModFix/>
            </a:blip>
            <a:stretch>
              <a:fillRect r="-437"/>
            </a:stretch>
          </a:blipFill>
          <a:ln>
            <a:noFill/>
          </a:ln>
        </p:spPr>
        <p:txBody>
          <a:bodyPr/>
          <a:lstStyle/>
          <a:p>
            <a:endParaRPr lang="de-AT"/>
          </a:p>
        </p:txBody>
      </p:sp>
      <p:sp>
        <p:nvSpPr>
          <p:cNvPr id="152" name="Google Shape;152;p5"/>
          <p:cNvSpPr txBox="1"/>
          <p:nvPr/>
        </p:nvSpPr>
        <p:spPr>
          <a:xfrm>
            <a:off x="594444" y="8997745"/>
            <a:ext cx="12657256" cy="800687"/>
          </a:xfrm>
          <a:prstGeom prst="rect">
            <a:avLst/>
          </a:prstGeom>
          <a:noFill/>
          <a:ln>
            <a:noFill/>
          </a:ln>
        </p:spPr>
        <p:txBody>
          <a:bodyPr spcFirstLastPara="1" wrap="square" lIns="0" tIns="0" rIns="0" bIns="0" anchor="t" anchorCtr="0">
            <a:spAutoFit/>
          </a:bodyPr>
          <a:lstStyle/>
          <a:p>
            <a:pPr marL="0" marR="0" lvl="0" indent="0" algn="just" rtl="0">
              <a:lnSpc>
                <a:spcPct val="119916"/>
              </a:lnSpc>
              <a:spcBef>
                <a:spcPts val="0"/>
              </a:spcBef>
              <a:spcAft>
                <a:spcPts val="0"/>
              </a:spcAft>
              <a:buNone/>
            </a:pPr>
            <a:r>
              <a:rPr lang="en-US" sz="1200" b="0" i="0" u="none" strike="noStrike" cap="none">
                <a:solidFill>
                  <a:srgbClr val="00000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marR="0" lvl="0" indent="0" algn="just" rtl="0">
              <a:lnSpc>
                <a:spcPct val="180000"/>
              </a:lnSpc>
              <a:spcBef>
                <a:spcPts val="0"/>
              </a:spcBef>
              <a:spcAft>
                <a:spcPts val="0"/>
              </a:spcAft>
              <a:buNone/>
            </a:pPr>
            <a:endParaRPr sz="1200" b="0" i="0" u="none" strike="noStrike" cap="none">
              <a:solidFill>
                <a:srgbClr val="000000"/>
              </a:solidFill>
              <a:latin typeface="Arial"/>
              <a:ea typeface="Arial"/>
              <a:cs typeface="Arial"/>
              <a:sym typeface="Arial"/>
            </a:endParaRPr>
          </a:p>
        </p:txBody>
      </p:sp>
      <p:sp>
        <p:nvSpPr>
          <p:cNvPr id="153" name="Google Shape;153;p5"/>
          <p:cNvSpPr txBox="1"/>
          <p:nvPr/>
        </p:nvSpPr>
        <p:spPr>
          <a:xfrm>
            <a:off x="234856" y="2247960"/>
            <a:ext cx="12116135" cy="5425460"/>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None/>
            </a:pPr>
            <a:r>
              <a:rPr lang="en-US" sz="2600" b="0" i="0" u="none" strike="noStrike" cap="none" dirty="0">
                <a:solidFill>
                  <a:srgbClr val="000000"/>
                </a:solidFill>
                <a:latin typeface="Century Gothic" panose="020B0502020202020204" pitchFamily="34" charset="0"/>
                <a:sym typeface="Arial"/>
              </a:rPr>
              <a:t>What is budgeting? </a:t>
            </a:r>
          </a:p>
          <a:p>
            <a:pPr marL="0" marR="0" lvl="0" indent="0" algn="just" rtl="0">
              <a:lnSpc>
                <a:spcPct val="120000"/>
              </a:lnSpc>
              <a:spcBef>
                <a:spcPts val="0"/>
              </a:spcBef>
              <a:spcAft>
                <a:spcPts val="0"/>
              </a:spcAft>
              <a:buNone/>
            </a:pPr>
            <a:r>
              <a:rPr lang="en-US" sz="2600" b="0" i="0" u="none" strike="noStrike" cap="none" dirty="0">
                <a:solidFill>
                  <a:srgbClr val="000000"/>
                </a:solidFill>
                <a:latin typeface="Century Gothic" panose="020B0502020202020204" pitchFamily="34" charset="0"/>
                <a:sym typeface="Arial"/>
              </a:rPr>
              <a:t>Allocation of your income to different aspects of your life. </a:t>
            </a:r>
            <a:endParaRPr sz="2600" dirty="0">
              <a:latin typeface="Century Gothic" panose="020B0502020202020204" pitchFamily="34" charset="0"/>
            </a:endParaRPr>
          </a:p>
          <a:p>
            <a:pPr marL="0" marR="0" lvl="0" indent="0" algn="just" rtl="0">
              <a:lnSpc>
                <a:spcPct val="120000"/>
              </a:lnSpc>
              <a:spcBef>
                <a:spcPts val="0"/>
              </a:spcBef>
              <a:spcAft>
                <a:spcPts val="0"/>
              </a:spcAft>
              <a:buNone/>
            </a:pPr>
            <a:endParaRPr sz="2600" b="0" i="0" u="none" strike="noStrike" cap="none" dirty="0">
              <a:solidFill>
                <a:srgbClr val="000000"/>
              </a:solidFill>
              <a:latin typeface="Century Gothic" panose="020B0502020202020204" pitchFamily="34" charset="0"/>
              <a:sym typeface="Arial"/>
            </a:endParaRPr>
          </a:p>
          <a:p>
            <a:pPr marL="0" marR="0" lvl="0" indent="0" algn="l" rtl="0">
              <a:lnSpc>
                <a:spcPct val="120000"/>
              </a:lnSpc>
              <a:spcBef>
                <a:spcPts val="0"/>
              </a:spcBef>
              <a:spcAft>
                <a:spcPts val="0"/>
              </a:spcAft>
              <a:buNone/>
            </a:pPr>
            <a:r>
              <a:rPr lang="en-US" sz="2600" b="0" i="0" u="none" strike="noStrike" cap="none" dirty="0">
                <a:solidFill>
                  <a:srgbClr val="000000"/>
                </a:solidFill>
                <a:latin typeface="Century Gothic" panose="020B0502020202020204" pitchFamily="34" charset="0"/>
                <a:sym typeface="Arial"/>
              </a:rPr>
              <a:t>Budget should have: </a:t>
            </a:r>
            <a:endParaRPr sz="2600" dirty="0">
              <a:latin typeface="Century Gothic" panose="020B0502020202020204" pitchFamily="34" charset="0"/>
            </a:endParaRPr>
          </a:p>
          <a:p>
            <a:pPr marL="712470" marR="0" lvl="1" indent="-356235" algn="l" rtl="0">
              <a:lnSpc>
                <a:spcPct val="120000"/>
              </a:lnSpc>
              <a:spcBef>
                <a:spcPts val="0"/>
              </a:spcBef>
              <a:spcAft>
                <a:spcPts val="0"/>
              </a:spcAft>
              <a:buClr>
                <a:srgbClr val="000000"/>
              </a:buClr>
              <a:buSzPts val="3300"/>
              <a:buFont typeface="Arial"/>
              <a:buChar char="•"/>
            </a:pPr>
            <a:r>
              <a:rPr lang="en-US" sz="2600" b="0" i="0" u="none" strike="noStrike" cap="none" dirty="0">
                <a:solidFill>
                  <a:srgbClr val="000000"/>
                </a:solidFill>
                <a:latin typeface="Century Gothic" panose="020B0502020202020204" pitchFamily="34" charset="0"/>
                <a:sym typeface="Arial"/>
              </a:rPr>
              <a:t>A defined purpose (it is for a family, vacation, retirement, </a:t>
            </a:r>
            <a:r>
              <a:rPr lang="en-US" sz="2600" b="0" i="0" u="none" strike="noStrike" cap="none" dirty="0" err="1">
                <a:solidFill>
                  <a:srgbClr val="000000"/>
                </a:solidFill>
                <a:latin typeface="Century Gothic" panose="020B0502020202020204" pitchFamily="34" charset="0"/>
                <a:sym typeface="Arial"/>
              </a:rPr>
              <a:t>etc</a:t>
            </a:r>
            <a:r>
              <a:rPr lang="en-US" sz="2600" b="0" i="0" u="none" strike="noStrike" cap="none" dirty="0">
                <a:solidFill>
                  <a:srgbClr val="000000"/>
                </a:solidFill>
                <a:latin typeface="Century Gothic" panose="020B0502020202020204" pitchFamily="34" charset="0"/>
                <a:sym typeface="Arial"/>
              </a:rPr>
              <a:t>)</a:t>
            </a:r>
            <a:endParaRPr sz="2600" dirty="0">
              <a:latin typeface="Century Gothic" panose="020B0502020202020204" pitchFamily="34" charset="0"/>
            </a:endParaRPr>
          </a:p>
          <a:p>
            <a:pPr marL="712470" marR="0" lvl="1" indent="-356235" algn="l" rtl="0">
              <a:lnSpc>
                <a:spcPct val="120000"/>
              </a:lnSpc>
              <a:spcBef>
                <a:spcPts val="0"/>
              </a:spcBef>
              <a:spcAft>
                <a:spcPts val="0"/>
              </a:spcAft>
              <a:buClr>
                <a:srgbClr val="000000"/>
              </a:buClr>
              <a:buSzPts val="3300"/>
              <a:buFont typeface="Arial"/>
              <a:buChar char="•"/>
            </a:pPr>
            <a:r>
              <a:rPr lang="en-US" sz="2600" b="0" i="0" u="none" strike="noStrike" cap="none" dirty="0">
                <a:solidFill>
                  <a:srgbClr val="000000"/>
                </a:solidFill>
                <a:latin typeface="Century Gothic" panose="020B0502020202020204" pitchFamily="34" charset="0"/>
                <a:sym typeface="Arial"/>
              </a:rPr>
              <a:t>A time frame (yearly, monthly, weekly, </a:t>
            </a:r>
            <a:r>
              <a:rPr lang="en-US" sz="2600" b="0" i="0" u="none" strike="noStrike" cap="none" dirty="0" err="1">
                <a:solidFill>
                  <a:srgbClr val="000000"/>
                </a:solidFill>
                <a:latin typeface="Century Gothic" panose="020B0502020202020204" pitchFamily="34" charset="0"/>
                <a:sym typeface="Arial"/>
              </a:rPr>
              <a:t>etc</a:t>
            </a:r>
            <a:r>
              <a:rPr lang="en-US" sz="2600" b="0" i="0" u="none" strike="noStrike" cap="none" dirty="0">
                <a:solidFill>
                  <a:srgbClr val="000000"/>
                </a:solidFill>
                <a:latin typeface="Century Gothic" panose="020B0502020202020204" pitchFamily="34" charset="0"/>
                <a:sym typeface="Arial"/>
              </a:rPr>
              <a:t>)</a:t>
            </a:r>
            <a:endParaRPr sz="2600" dirty="0">
              <a:latin typeface="Century Gothic" panose="020B0502020202020204" pitchFamily="34" charset="0"/>
            </a:endParaRPr>
          </a:p>
          <a:p>
            <a:pPr marL="712470" marR="0" lvl="1" indent="-356235" algn="l" rtl="0">
              <a:lnSpc>
                <a:spcPct val="120000"/>
              </a:lnSpc>
              <a:spcBef>
                <a:spcPts val="0"/>
              </a:spcBef>
              <a:spcAft>
                <a:spcPts val="0"/>
              </a:spcAft>
              <a:buClr>
                <a:srgbClr val="000000"/>
              </a:buClr>
              <a:buSzPts val="3300"/>
              <a:buFont typeface="Arial"/>
              <a:buChar char="•"/>
            </a:pPr>
            <a:r>
              <a:rPr lang="en-US" sz="2600" b="0" i="0" u="none" strike="noStrike" cap="none" dirty="0">
                <a:solidFill>
                  <a:srgbClr val="000000"/>
                </a:solidFill>
                <a:latin typeface="Century Gothic" panose="020B0502020202020204" pitchFamily="34" charset="0"/>
                <a:sym typeface="Arial"/>
              </a:rPr>
              <a:t>Money flow tracker (Income and expenses are tracked)</a:t>
            </a:r>
            <a:endParaRPr sz="2600" dirty="0">
              <a:latin typeface="Century Gothic" panose="020B0502020202020204" pitchFamily="34" charset="0"/>
            </a:endParaRPr>
          </a:p>
          <a:p>
            <a:pPr marL="0" marR="0" lvl="0" indent="0" algn="l" rtl="0">
              <a:lnSpc>
                <a:spcPct val="120000"/>
              </a:lnSpc>
              <a:spcBef>
                <a:spcPts val="0"/>
              </a:spcBef>
              <a:spcAft>
                <a:spcPts val="0"/>
              </a:spcAft>
              <a:buNone/>
            </a:pPr>
            <a:endParaRPr sz="2600" b="0" i="0" u="none" strike="noStrike" cap="none" dirty="0">
              <a:solidFill>
                <a:srgbClr val="000000"/>
              </a:solidFill>
              <a:latin typeface="Century Gothic" panose="020B0502020202020204" pitchFamily="34" charset="0"/>
              <a:sym typeface="Arial"/>
            </a:endParaRPr>
          </a:p>
          <a:p>
            <a:pPr marL="0" marR="0" lvl="0" indent="0" algn="l" rtl="0">
              <a:lnSpc>
                <a:spcPct val="198000"/>
              </a:lnSpc>
              <a:spcBef>
                <a:spcPts val="0"/>
              </a:spcBef>
              <a:spcAft>
                <a:spcPts val="0"/>
              </a:spcAft>
              <a:buNone/>
            </a:pPr>
            <a:endParaRPr sz="2600" b="0" i="0" u="none" strike="noStrike" cap="none" dirty="0">
              <a:solidFill>
                <a:srgbClr val="000000"/>
              </a:solidFill>
              <a:latin typeface="Century Gothic" panose="020B0502020202020204" pitchFamily="34" charset="0"/>
              <a:sym typeface="Arial"/>
            </a:endParaRPr>
          </a:p>
          <a:p>
            <a:pPr marL="0" marR="0" lvl="0" indent="0" algn="l" rtl="0">
              <a:lnSpc>
                <a:spcPct val="198000"/>
              </a:lnSpc>
              <a:spcBef>
                <a:spcPts val="0"/>
              </a:spcBef>
              <a:spcAft>
                <a:spcPts val="0"/>
              </a:spcAft>
              <a:buNone/>
            </a:pPr>
            <a:endParaRPr sz="2600" b="0" i="0" u="none" strike="noStrike" cap="none" dirty="0">
              <a:solidFill>
                <a:srgbClr val="000000"/>
              </a:solidFill>
              <a:latin typeface="Century Gothic" panose="020B0502020202020204" pitchFamily="34" charset="0"/>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grpSp>
        <p:nvGrpSpPr>
          <p:cNvPr id="159" name="Google Shape;159;p6"/>
          <p:cNvGrpSpPr/>
          <p:nvPr/>
        </p:nvGrpSpPr>
        <p:grpSpPr>
          <a:xfrm>
            <a:off x="-408249" y="-255901"/>
            <a:ext cx="10819067" cy="2186273"/>
            <a:chOff x="0" y="-9525"/>
            <a:chExt cx="14425423" cy="2915031"/>
          </a:xfrm>
        </p:grpSpPr>
        <p:sp>
          <p:nvSpPr>
            <p:cNvPr id="160" name="Google Shape;160;p6"/>
            <p:cNvSpPr/>
            <p:nvPr/>
          </p:nvSpPr>
          <p:spPr>
            <a:xfrm>
              <a:off x="12700" y="12700"/>
              <a:ext cx="14400023" cy="2880106"/>
            </a:xfrm>
            <a:custGeom>
              <a:avLst/>
              <a:gdLst/>
              <a:ahLst/>
              <a:cxnLst/>
              <a:rect l="l" t="t" r="r" b="b"/>
              <a:pathLst>
                <a:path w="14400023" h="2880106" extrusionOk="0">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6"/>
            <p:cNvSpPr/>
            <p:nvPr/>
          </p:nvSpPr>
          <p:spPr>
            <a:xfrm>
              <a:off x="0" y="0"/>
              <a:ext cx="14425423" cy="2905506"/>
            </a:xfrm>
            <a:custGeom>
              <a:avLst/>
              <a:gdLst/>
              <a:ahLst/>
              <a:cxnLst/>
              <a:rect l="l" t="t" r="r" b="b"/>
              <a:pathLst>
                <a:path w="14425423" h="2905506" extrusionOk="0">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6"/>
            <p:cNvSpPr txBox="1"/>
            <p:nvPr/>
          </p:nvSpPr>
          <p:spPr>
            <a:xfrm>
              <a:off x="0" y="-9525"/>
              <a:ext cx="14425400" cy="2914925"/>
            </a:xfrm>
            <a:prstGeom prst="rect">
              <a:avLst/>
            </a:prstGeom>
            <a:noFill/>
            <a:ln>
              <a:noFill/>
            </a:ln>
          </p:spPr>
          <p:txBody>
            <a:bodyPr spcFirstLastPara="1" wrap="square" lIns="50800" tIns="50800" rIns="50800" bIns="50800" anchor="ctr" anchorCtr="0">
              <a:noAutofit/>
            </a:bodyPr>
            <a:lstStyle/>
            <a:p>
              <a:pPr marL="0" marR="0" lvl="0" indent="0" algn="ctr" rtl="0">
                <a:lnSpc>
                  <a:spcPct val="120000"/>
                </a:lnSpc>
                <a:spcBef>
                  <a:spcPts val="0"/>
                </a:spcBef>
                <a:spcAft>
                  <a:spcPts val="0"/>
                </a:spcAft>
                <a:buNone/>
              </a:pPr>
              <a:r>
                <a:rPr lang="en-US" sz="5100" b="0" i="0" u="none" strike="noStrike" cap="none" dirty="0">
                  <a:solidFill>
                    <a:srgbClr val="FFFFFF"/>
                  </a:solidFill>
                  <a:latin typeface="Arial"/>
                  <a:ea typeface="Arial"/>
                  <a:cs typeface="Arial"/>
                  <a:sym typeface="Arial"/>
                </a:rPr>
                <a:t>BUDGETING BASICS - Definitions </a:t>
              </a:r>
              <a:endParaRPr dirty="0"/>
            </a:p>
          </p:txBody>
        </p:sp>
      </p:grpSp>
      <p:sp>
        <p:nvSpPr>
          <p:cNvPr id="163" name="Google Shape;163;p6"/>
          <p:cNvSpPr/>
          <p:nvPr/>
        </p:nvSpPr>
        <p:spPr>
          <a:xfrm rot="-5400000">
            <a:off x="8119295" y="118295"/>
            <a:ext cx="2049408" cy="18288000"/>
          </a:xfrm>
          <a:custGeom>
            <a:avLst/>
            <a:gdLst/>
            <a:ahLst/>
            <a:cxnLst/>
            <a:rect l="l" t="t" r="r" b="b"/>
            <a:pathLst>
              <a:path w="2732544" h="24384000" extrusionOk="0">
                <a:moveTo>
                  <a:pt x="0" y="0"/>
                </a:moveTo>
                <a:lnTo>
                  <a:pt x="2732544" y="0"/>
                </a:lnTo>
                <a:lnTo>
                  <a:pt x="2732544" y="24384000"/>
                </a:lnTo>
                <a:lnTo>
                  <a:pt x="0" y="24384000"/>
                </a:lnTo>
                <a:close/>
              </a:path>
            </a:pathLst>
          </a:custGeom>
          <a:solidFill>
            <a:srgbClr val="AEABAB">
              <a:alpha val="60000"/>
            </a:srgbClr>
          </a:solidFill>
          <a:ln>
            <a:noFill/>
          </a:ln>
        </p:spPr>
        <p:txBody>
          <a:bodyPr/>
          <a:lstStyle/>
          <a:p>
            <a:endParaRPr lang="de-AT"/>
          </a:p>
        </p:txBody>
      </p:sp>
      <p:sp>
        <p:nvSpPr>
          <p:cNvPr id="164" name="Google Shape;164;p6"/>
          <p:cNvSpPr/>
          <p:nvPr/>
        </p:nvSpPr>
        <p:spPr>
          <a:xfrm>
            <a:off x="14872456" y="8861232"/>
            <a:ext cx="3173424" cy="860791"/>
          </a:xfrm>
          <a:custGeom>
            <a:avLst/>
            <a:gdLst/>
            <a:ahLst/>
            <a:cxnLst/>
            <a:rect l="l" t="t" r="r" b="b"/>
            <a:pathLst>
              <a:path w="3173424" h="860791" extrusionOk="0">
                <a:moveTo>
                  <a:pt x="0" y="0"/>
                </a:moveTo>
                <a:lnTo>
                  <a:pt x="3173424" y="0"/>
                </a:lnTo>
                <a:lnTo>
                  <a:pt x="3173424" y="860791"/>
                </a:lnTo>
                <a:lnTo>
                  <a:pt x="0" y="860791"/>
                </a:lnTo>
                <a:lnTo>
                  <a:pt x="0" y="0"/>
                </a:lnTo>
                <a:close/>
              </a:path>
            </a:pathLst>
          </a:custGeom>
          <a:blipFill rotWithShape="1">
            <a:blip r:embed="rId3">
              <a:alphaModFix/>
            </a:blip>
            <a:stretch>
              <a:fillRect/>
            </a:stretch>
          </a:blipFill>
          <a:ln>
            <a:noFill/>
          </a:ln>
        </p:spPr>
        <p:txBody>
          <a:bodyPr/>
          <a:lstStyle/>
          <a:p>
            <a:endParaRPr lang="de-AT"/>
          </a:p>
        </p:txBody>
      </p:sp>
      <p:sp>
        <p:nvSpPr>
          <p:cNvPr id="165" name="Google Shape;165;p6"/>
          <p:cNvSpPr/>
          <p:nvPr/>
        </p:nvSpPr>
        <p:spPr>
          <a:xfrm>
            <a:off x="16459168" y="265476"/>
            <a:ext cx="1462527" cy="1622708"/>
          </a:xfrm>
          <a:custGeom>
            <a:avLst/>
            <a:gdLst/>
            <a:ahLst/>
            <a:cxnLst/>
            <a:rect l="l" t="t" r="r" b="b"/>
            <a:pathLst>
              <a:path w="1462527" h="1622708" extrusionOk="0">
                <a:moveTo>
                  <a:pt x="0" y="0"/>
                </a:moveTo>
                <a:lnTo>
                  <a:pt x="1462528" y="0"/>
                </a:lnTo>
                <a:lnTo>
                  <a:pt x="1462528" y="1622708"/>
                </a:lnTo>
                <a:lnTo>
                  <a:pt x="0" y="1622708"/>
                </a:lnTo>
                <a:lnTo>
                  <a:pt x="0" y="0"/>
                </a:lnTo>
                <a:close/>
              </a:path>
            </a:pathLst>
          </a:custGeom>
          <a:blipFill rotWithShape="1">
            <a:blip r:embed="rId4">
              <a:alphaModFix/>
            </a:blip>
            <a:stretch>
              <a:fillRect r="-437"/>
            </a:stretch>
          </a:blipFill>
          <a:ln>
            <a:noFill/>
          </a:ln>
        </p:spPr>
        <p:txBody>
          <a:bodyPr/>
          <a:lstStyle/>
          <a:p>
            <a:endParaRPr lang="de-AT"/>
          </a:p>
        </p:txBody>
      </p:sp>
      <p:sp>
        <p:nvSpPr>
          <p:cNvPr id="166" name="Google Shape;166;p6"/>
          <p:cNvSpPr/>
          <p:nvPr/>
        </p:nvSpPr>
        <p:spPr>
          <a:xfrm>
            <a:off x="12579926" y="4627418"/>
            <a:ext cx="4927999" cy="3610173"/>
          </a:xfrm>
          <a:custGeom>
            <a:avLst/>
            <a:gdLst/>
            <a:ahLst/>
            <a:cxnLst/>
            <a:rect l="l" t="t" r="r" b="b"/>
            <a:pathLst>
              <a:path w="6672784" h="4643829" extrusionOk="0">
                <a:moveTo>
                  <a:pt x="0" y="0"/>
                </a:moveTo>
                <a:lnTo>
                  <a:pt x="6672784" y="0"/>
                </a:lnTo>
                <a:lnTo>
                  <a:pt x="6672784" y="4643829"/>
                </a:lnTo>
                <a:lnTo>
                  <a:pt x="0" y="4643829"/>
                </a:lnTo>
                <a:lnTo>
                  <a:pt x="0" y="0"/>
                </a:lnTo>
                <a:close/>
              </a:path>
            </a:pathLst>
          </a:custGeom>
          <a:blipFill rotWithShape="1">
            <a:blip r:embed="rId5">
              <a:alphaModFix/>
            </a:blip>
            <a:stretch>
              <a:fillRect b="-24112"/>
            </a:stretch>
          </a:blipFill>
          <a:ln>
            <a:noFill/>
          </a:ln>
        </p:spPr>
        <p:txBody>
          <a:bodyPr/>
          <a:lstStyle/>
          <a:p>
            <a:endParaRPr lang="de-AT"/>
          </a:p>
        </p:txBody>
      </p:sp>
      <p:sp>
        <p:nvSpPr>
          <p:cNvPr id="167" name="Google Shape;167;p6"/>
          <p:cNvSpPr txBox="1"/>
          <p:nvPr/>
        </p:nvSpPr>
        <p:spPr>
          <a:xfrm>
            <a:off x="594444" y="8997745"/>
            <a:ext cx="12657256" cy="800687"/>
          </a:xfrm>
          <a:prstGeom prst="rect">
            <a:avLst/>
          </a:prstGeom>
          <a:noFill/>
          <a:ln>
            <a:noFill/>
          </a:ln>
        </p:spPr>
        <p:txBody>
          <a:bodyPr spcFirstLastPara="1" wrap="square" lIns="0" tIns="0" rIns="0" bIns="0" anchor="t" anchorCtr="0">
            <a:spAutoFit/>
          </a:bodyPr>
          <a:lstStyle/>
          <a:p>
            <a:pPr marL="0" marR="0" lvl="0" indent="0" algn="just" rtl="0">
              <a:lnSpc>
                <a:spcPct val="119916"/>
              </a:lnSpc>
              <a:spcBef>
                <a:spcPts val="0"/>
              </a:spcBef>
              <a:spcAft>
                <a:spcPts val="0"/>
              </a:spcAft>
              <a:buNone/>
            </a:pPr>
            <a:r>
              <a:rPr lang="en-US" sz="1200" b="0" i="0" u="none" strike="noStrike" cap="none">
                <a:solidFill>
                  <a:srgbClr val="00000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marR="0" lvl="0" indent="0" algn="just" rtl="0">
              <a:lnSpc>
                <a:spcPct val="180000"/>
              </a:lnSpc>
              <a:spcBef>
                <a:spcPts val="0"/>
              </a:spcBef>
              <a:spcAft>
                <a:spcPts val="0"/>
              </a:spcAft>
              <a:buNone/>
            </a:pPr>
            <a:endParaRPr sz="1200" b="0" i="0" u="none" strike="noStrike" cap="none">
              <a:solidFill>
                <a:srgbClr val="000000"/>
              </a:solidFill>
              <a:latin typeface="Arial"/>
              <a:ea typeface="Arial"/>
              <a:cs typeface="Arial"/>
              <a:sym typeface="Arial"/>
            </a:endParaRPr>
          </a:p>
        </p:txBody>
      </p:sp>
      <p:sp>
        <p:nvSpPr>
          <p:cNvPr id="168" name="Google Shape;168;p6"/>
          <p:cNvSpPr txBox="1"/>
          <p:nvPr/>
        </p:nvSpPr>
        <p:spPr>
          <a:xfrm>
            <a:off x="504793" y="2244610"/>
            <a:ext cx="11493243" cy="6721840"/>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None/>
            </a:pPr>
            <a:r>
              <a:rPr lang="en-US" sz="2600" b="0" i="0" u="none" strike="noStrike" cap="none" dirty="0">
                <a:solidFill>
                  <a:srgbClr val="000000"/>
                </a:solidFill>
                <a:latin typeface="Century Gothic" panose="020B0502020202020204" pitchFamily="34" charset="0"/>
                <a:sym typeface="Arial"/>
              </a:rPr>
              <a:t>What is a financial goal?</a:t>
            </a:r>
          </a:p>
          <a:p>
            <a:pPr marL="0" marR="0" lvl="0" indent="0" algn="just" rtl="0">
              <a:lnSpc>
                <a:spcPct val="120000"/>
              </a:lnSpc>
              <a:spcBef>
                <a:spcPts val="0"/>
              </a:spcBef>
              <a:spcAft>
                <a:spcPts val="0"/>
              </a:spcAft>
              <a:buNone/>
            </a:pPr>
            <a:r>
              <a:rPr lang="en-US" sz="2600" dirty="0">
                <a:latin typeface="Century Gothic" panose="020B0502020202020204" pitchFamily="34" charset="0"/>
              </a:rPr>
              <a:t>It is </a:t>
            </a:r>
            <a:r>
              <a:rPr lang="en-US" sz="2600" b="0" i="0" u="none" strike="noStrike" cap="none" dirty="0">
                <a:solidFill>
                  <a:srgbClr val="000000"/>
                </a:solidFill>
                <a:latin typeface="Century Gothic" panose="020B0502020202020204" pitchFamily="34" charset="0"/>
                <a:sym typeface="Arial"/>
              </a:rPr>
              <a:t>a wish, that individual is trying to achieve. It can be just one purchase, that a person is saving up for, but it could also be long term financial freedom or retirement, </a:t>
            </a:r>
          </a:p>
          <a:p>
            <a:pPr marL="0" marR="0" lvl="0" indent="0" algn="just" rtl="0">
              <a:lnSpc>
                <a:spcPct val="120000"/>
              </a:lnSpc>
              <a:spcBef>
                <a:spcPts val="0"/>
              </a:spcBef>
              <a:spcAft>
                <a:spcPts val="0"/>
              </a:spcAft>
              <a:buNone/>
            </a:pPr>
            <a:endParaRPr sz="2600" b="0" i="0" u="none" strike="noStrike" cap="none" dirty="0">
              <a:solidFill>
                <a:srgbClr val="000000"/>
              </a:solidFill>
              <a:latin typeface="Century Gothic" panose="020B0502020202020204" pitchFamily="34" charset="0"/>
              <a:sym typeface="Arial"/>
            </a:endParaRPr>
          </a:p>
          <a:p>
            <a:pPr marL="0" marR="0" lvl="0" indent="0" algn="just" rtl="0">
              <a:lnSpc>
                <a:spcPct val="120000"/>
              </a:lnSpc>
              <a:spcBef>
                <a:spcPts val="0"/>
              </a:spcBef>
              <a:spcAft>
                <a:spcPts val="0"/>
              </a:spcAft>
              <a:buNone/>
            </a:pPr>
            <a:r>
              <a:rPr lang="en-US" sz="2600" b="0" i="0" u="none" strike="noStrike" cap="none" dirty="0">
                <a:solidFill>
                  <a:srgbClr val="000000"/>
                </a:solidFill>
                <a:latin typeface="Century Gothic" panose="020B0502020202020204" pitchFamily="34" charset="0"/>
                <a:sym typeface="Arial"/>
              </a:rPr>
              <a:t>What is debt?</a:t>
            </a:r>
          </a:p>
          <a:p>
            <a:pPr marL="0" marR="0" lvl="0" indent="0" algn="just" rtl="0">
              <a:lnSpc>
                <a:spcPct val="120000"/>
              </a:lnSpc>
              <a:spcBef>
                <a:spcPts val="0"/>
              </a:spcBef>
              <a:spcAft>
                <a:spcPts val="0"/>
              </a:spcAft>
              <a:buNone/>
            </a:pPr>
            <a:r>
              <a:rPr lang="en-US" sz="2600" dirty="0">
                <a:latin typeface="Century Gothic" panose="020B0502020202020204" pitchFamily="34" charset="0"/>
              </a:rPr>
              <a:t>It is </a:t>
            </a:r>
            <a:r>
              <a:rPr lang="en-US" sz="2600" b="0" i="0" u="none" strike="noStrike" cap="none" dirty="0">
                <a:solidFill>
                  <a:srgbClr val="000000"/>
                </a:solidFill>
                <a:latin typeface="Century Gothic" panose="020B0502020202020204" pitchFamily="34" charset="0"/>
                <a:sym typeface="Arial"/>
              </a:rPr>
              <a:t>financial obligation or liability created when an individual, </a:t>
            </a:r>
            <a:r>
              <a:rPr lang="en-US" sz="2600" b="0" i="0" u="none" strike="noStrike" cap="none" dirty="0" err="1">
                <a:solidFill>
                  <a:srgbClr val="000000"/>
                </a:solidFill>
                <a:latin typeface="Century Gothic" panose="020B0502020202020204" pitchFamily="34" charset="0"/>
                <a:sym typeface="Arial"/>
              </a:rPr>
              <a:t>organisation</a:t>
            </a:r>
            <a:r>
              <a:rPr lang="en-US" sz="2600" b="0" i="0" u="none" strike="noStrike" cap="none" dirty="0">
                <a:solidFill>
                  <a:srgbClr val="000000"/>
                </a:solidFill>
                <a:latin typeface="Century Gothic" panose="020B0502020202020204" pitchFamily="34" charset="0"/>
                <a:sym typeface="Arial"/>
              </a:rPr>
              <a:t>, or government borrows money or receives goods and services with an agreement to repay the borrowed amount, often with interest.</a:t>
            </a:r>
            <a:endParaRPr sz="2600" dirty="0">
              <a:latin typeface="Century Gothic" panose="020B0502020202020204" pitchFamily="34" charset="0"/>
            </a:endParaRPr>
          </a:p>
          <a:p>
            <a:pPr marL="0" marR="0" lvl="0" indent="0" algn="just" rtl="0">
              <a:lnSpc>
                <a:spcPct val="120000"/>
              </a:lnSpc>
              <a:spcBef>
                <a:spcPts val="0"/>
              </a:spcBef>
              <a:spcAft>
                <a:spcPts val="0"/>
              </a:spcAft>
              <a:buNone/>
            </a:pPr>
            <a:endParaRPr sz="2600" b="0" i="0" u="none" strike="noStrike" cap="none" dirty="0">
              <a:solidFill>
                <a:srgbClr val="000000"/>
              </a:solidFill>
              <a:latin typeface="Century Gothic" panose="020B0502020202020204" pitchFamily="34" charset="0"/>
              <a:sym typeface="Arial"/>
            </a:endParaRPr>
          </a:p>
          <a:p>
            <a:pPr marL="0" marR="0" lvl="0" indent="0" algn="l" rtl="0">
              <a:lnSpc>
                <a:spcPct val="120000"/>
              </a:lnSpc>
              <a:spcBef>
                <a:spcPts val="0"/>
              </a:spcBef>
              <a:spcAft>
                <a:spcPts val="0"/>
              </a:spcAft>
              <a:buNone/>
            </a:pPr>
            <a:endParaRPr sz="2600" b="0" i="0" u="none" strike="noStrike" cap="none" dirty="0">
              <a:solidFill>
                <a:srgbClr val="000000"/>
              </a:solidFill>
              <a:latin typeface="Century Gothic" panose="020B0502020202020204" pitchFamily="34" charset="0"/>
              <a:sym typeface="Arial"/>
            </a:endParaRPr>
          </a:p>
          <a:p>
            <a:pPr marL="0" marR="0" lvl="0" indent="0" algn="l" rtl="0">
              <a:lnSpc>
                <a:spcPct val="120000"/>
              </a:lnSpc>
              <a:spcBef>
                <a:spcPts val="0"/>
              </a:spcBef>
              <a:spcAft>
                <a:spcPts val="0"/>
              </a:spcAft>
              <a:buNone/>
            </a:pPr>
            <a:endParaRPr sz="2600" b="0" i="0" u="none" strike="noStrike" cap="none" dirty="0">
              <a:solidFill>
                <a:srgbClr val="000000"/>
              </a:solidFill>
              <a:latin typeface="Century Gothic" panose="020B0502020202020204" pitchFamily="34" charset="0"/>
              <a:sym typeface="Arial"/>
            </a:endParaRPr>
          </a:p>
          <a:p>
            <a:pPr marL="0" marR="0" lvl="0" indent="0" algn="l" rtl="0">
              <a:lnSpc>
                <a:spcPct val="120000"/>
              </a:lnSpc>
              <a:spcBef>
                <a:spcPts val="0"/>
              </a:spcBef>
              <a:spcAft>
                <a:spcPts val="0"/>
              </a:spcAft>
              <a:buNone/>
            </a:pPr>
            <a:endParaRPr sz="2600" b="0" i="0" u="none" strike="noStrike" cap="none" dirty="0">
              <a:solidFill>
                <a:srgbClr val="000000"/>
              </a:solidFill>
              <a:latin typeface="Century Gothic" panose="020B0502020202020204" pitchFamily="34" charset="0"/>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grpSp>
        <p:nvGrpSpPr>
          <p:cNvPr id="174" name="Google Shape;174;p7"/>
          <p:cNvGrpSpPr/>
          <p:nvPr/>
        </p:nvGrpSpPr>
        <p:grpSpPr>
          <a:xfrm>
            <a:off x="-227274" y="-7144"/>
            <a:ext cx="10819067" cy="2186273"/>
            <a:chOff x="0" y="-9525"/>
            <a:chExt cx="14425423" cy="2915031"/>
          </a:xfrm>
        </p:grpSpPr>
        <p:sp>
          <p:nvSpPr>
            <p:cNvPr id="175" name="Google Shape;175;p7"/>
            <p:cNvSpPr/>
            <p:nvPr/>
          </p:nvSpPr>
          <p:spPr>
            <a:xfrm>
              <a:off x="12700" y="12700"/>
              <a:ext cx="14400023" cy="2880106"/>
            </a:xfrm>
            <a:custGeom>
              <a:avLst/>
              <a:gdLst/>
              <a:ahLst/>
              <a:cxnLst/>
              <a:rect l="l" t="t" r="r" b="b"/>
              <a:pathLst>
                <a:path w="14400023" h="2880106" extrusionOk="0">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7"/>
            <p:cNvSpPr/>
            <p:nvPr/>
          </p:nvSpPr>
          <p:spPr>
            <a:xfrm>
              <a:off x="0" y="0"/>
              <a:ext cx="14425423" cy="2905506"/>
            </a:xfrm>
            <a:custGeom>
              <a:avLst/>
              <a:gdLst/>
              <a:ahLst/>
              <a:cxnLst/>
              <a:rect l="l" t="t" r="r" b="b"/>
              <a:pathLst>
                <a:path w="14425423" h="2905506" extrusionOk="0">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7"/>
            <p:cNvSpPr txBox="1"/>
            <p:nvPr/>
          </p:nvSpPr>
          <p:spPr>
            <a:xfrm>
              <a:off x="0" y="-9525"/>
              <a:ext cx="14425400" cy="2914925"/>
            </a:xfrm>
            <a:prstGeom prst="rect">
              <a:avLst/>
            </a:prstGeom>
            <a:noFill/>
            <a:ln>
              <a:noFill/>
            </a:ln>
          </p:spPr>
          <p:txBody>
            <a:bodyPr spcFirstLastPara="1" wrap="square" lIns="50800" tIns="50800" rIns="50800" bIns="50800" anchor="ctr" anchorCtr="0">
              <a:noAutofit/>
            </a:bodyPr>
            <a:lstStyle/>
            <a:p>
              <a:pPr marL="0" marR="0" lvl="0" indent="0" algn="ctr" rtl="0">
                <a:lnSpc>
                  <a:spcPct val="120000"/>
                </a:lnSpc>
                <a:spcBef>
                  <a:spcPts val="0"/>
                </a:spcBef>
                <a:spcAft>
                  <a:spcPts val="0"/>
                </a:spcAft>
                <a:buNone/>
              </a:pPr>
              <a:r>
                <a:rPr lang="en-US" sz="5100" b="0" i="0" u="none" strike="noStrike" cap="none" dirty="0">
                  <a:solidFill>
                    <a:srgbClr val="FFFFFF"/>
                  </a:solidFill>
                  <a:latin typeface="Arial"/>
                  <a:ea typeface="Arial"/>
                  <a:cs typeface="Arial"/>
                  <a:sym typeface="Arial"/>
                </a:rPr>
                <a:t>BUDGETING BASICS - Why we should budget?</a:t>
              </a:r>
              <a:endParaRPr dirty="0"/>
            </a:p>
          </p:txBody>
        </p:sp>
      </p:grpSp>
      <p:sp>
        <p:nvSpPr>
          <p:cNvPr id="178" name="Google Shape;178;p7"/>
          <p:cNvSpPr/>
          <p:nvPr/>
        </p:nvSpPr>
        <p:spPr>
          <a:xfrm rot="-5400000">
            <a:off x="8119295" y="118295"/>
            <a:ext cx="2049408" cy="18288000"/>
          </a:xfrm>
          <a:custGeom>
            <a:avLst/>
            <a:gdLst/>
            <a:ahLst/>
            <a:cxnLst/>
            <a:rect l="l" t="t" r="r" b="b"/>
            <a:pathLst>
              <a:path w="2732544" h="24384000" extrusionOk="0">
                <a:moveTo>
                  <a:pt x="0" y="0"/>
                </a:moveTo>
                <a:lnTo>
                  <a:pt x="2732544" y="0"/>
                </a:lnTo>
                <a:lnTo>
                  <a:pt x="2732544" y="24384000"/>
                </a:lnTo>
                <a:lnTo>
                  <a:pt x="0" y="24384000"/>
                </a:lnTo>
                <a:close/>
              </a:path>
            </a:pathLst>
          </a:custGeom>
          <a:solidFill>
            <a:srgbClr val="AEABAB">
              <a:alpha val="60000"/>
            </a:srgbClr>
          </a:solidFill>
          <a:ln>
            <a:noFill/>
          </a:ln>
        </p:spPr>
        <p:txBody>
          <a:bodyPr/>
          <a:lstStyle/>
          <a:p>
            <a:endParaRPr lang="de-AT"/>
          </a:p>
        </p:txBody>
      </p:sp>
      <p:sp>
        <p:nvSpPr>
          <p:cNvPr id="179" name="Google Shape;179;p7"/>
          <p:cNvSpPr/>
          <p:nvPr/>
        </p:nvSpPr>
        <p:spPr>
          <a:xfrm>
            <a:off x="14872456" y="8861232"/>
            <a:ext cx="3173424" cy="860791"/>
          </a:xfrm>
          <a:custGeom>
            <a:avLst/>
            <a:gdLst/>
            <a:ahLst/>
            <a:cxnLst/>
            <a:rect l="l" t="t" r="r" b="b"/>
            <a:pathLst>
              <a:path w="3173424" h="860791" extrusionOk="0">
                <a:moveTo>
                  <a:pt x="0" y="0"/>
                </a:moveTo>
                <a:lnTo>
                  <a:pt x="3173424" y="0"/>
                </a:lnTo>
                <a:lnTo>
                  <a:pt x="3173424" y="860791"/>
                </a:lnTo>
                <a:lnTo>
                  <a:pt x="0" y="860791"/>
                </a:lnTo>
                <a:lnTo>
                  <a:pt x="0" y="0"/>
                </a:lnTo>
                <a:close/>
              </a:path>
            </a:pathLst>
          </a:custGeom>
          <a:blipFill rotWithShape="1">
            <a:blip r:embed="rId3">
              <a:alphaModFix/>
            </a:blip>
            <a:stretch>
              <a:fillRect/>
            </a:stretch>
          </a:blipFill>
          <a:ln>
            <a:noFill/>
          </a:ln>
        </p:spPr>
        <p:txBody>
          <a:bodyPr/>
          <a:lstStyle/>
          <a:p>
            <a:endParaRPr lang="de-AT"/>
          </a:p>
        </p:txBody>
      </p:sp>
      <p:sp>
        <p:nvSpPr>
          <p:cNvPr id="180" name="Google Shape;180;p7"/>
          <p:cNvSpPr/>
          <p:nvPr/>
        </p:nvSpPr>
        <p:spPr>
          <a:xfrm>
            <a:off x="16459168" y="265476"/>
            <a:ext cx="1462527" cy="1622708"/>
          </a:xfrm>
          <a:custGeom>
            <a:avLst/>
            <a:gdLst/>
            <a:ahLst/>
            <a:cxnLst/>
            <a:rect l="l" t="t" r="r" b="b"/>
            <a:pathLst>
              <a:path w="1462527" h="1622708" extrusionOk="0">
                <a:moveTo>
                  <a:pt x="0" y="0"/>
                </a:moveTo>
                <a:lnTo>
                  <a:pt x="1462528" y="0"/>
                </a:lnTo>
                <a:lnTo>
                  <a:pt x="1462528" y="1622708"/>
                </a:lnTo>
                <a:lnTo>
                  <a:pt x="0" y="1622708"/>
                </a:lnTo>
                <a:lnTo>
                  <a:pt x="0" y="0"/>
                </a:lnTo>
                <a:close/>
              </a:path>
            </a:pathLst>
          </a:custGeom>
          <a:blipFill rotWithShape="1">
            <a:blip r:embed="rId4">
              <a:alphaModFix/>
            </a:blip>
            <a:stretch>
              <a:fillRect r="-437"/>
            </a:stretch>
          </a:blipFill>
          <a:ln>
            <a:noFill/>
          </a:ln>
        </p:spPr>
        <p:txBody>
          <a:bodyPr/>
          <a:lstStyle/>
          <a:p>
            <a:endParaRPr lang="de-AT"/>
          </a:p>
        </p:txBody>
      </p:sp>
      <p:sp>
        <p:nvSpPr>
          <p:cNvPr id="181" name="Google Shape;181;p7"/>
          <p:cNvSpPr/>
          <p:nvPr/>
        </p:nvSpPr>
        <p:spPr>
          <a:xfrm flipH="1">
            <a:off x="12227934" y="2735708"/>
            <a:ext cx="5289044" cy="4654359"/>
          </a:xfrm>
          <a:custGeom>
            <a:avLst/>
            <a:gdLst/>
            <a:ahLst/>
            <a:cxnLst/>
            <a:rect l="l" t="t" r="r" b="b"/>
            <a:pathLst>
              <a:path w="5289044" h="4654359" extrusionOk="0">
                <a:moveTo>
                  <a:pt x="5289045" y="0"/>
                </a:moveTo>
                <a:lnTo>
                  <a:pt x="0" y="0"/>
                </a:lnTo>
                <a:lnTo>
                  <a:pt x="0" y="4654359"/>
                </a:lnTo>
                <a:lnTo>
                  <a:pt x="5289045" y="4654359"/>
                </a:lnTo>
                <a:lnTo>
                  <a:pt x="5289045" y="0"/>
                </a:lnTo>
                <a:close/>
              </a:path>
            </a:pathLst>
          </a:custGeom>
          <a:blipFill rotWithShape="1">
            <a:blip r:embed="rId5">
              <a:alphaModFix/>
            </a:blip>
            <a:stretch>
              <a:fillRect/>
            </a:stretch>
          </a:blipFill>
          <a:ln>
            <a:noFill/>
          </a:ln>
        </p:spPr>
        <p:txBody>
          <a:bodyPr/>
          <a:lstStyle/>
          <a:p>
            <a:endParaRPr lang="de-AT"/>
          </a:p>
        </p:txBody>
      </p:sp>
      <p:sp>
        <p:nvSpPr>
          <p:cNvPr id="182" name="Google Shape;182;p7"/>
          <p:cNvSpPr txBox="1"/>
          <p:nvPr/>
        </p:nvSpPr>
        <p:spPr>
          <a:xfrm>
            <a:off x="594444" y="8997745"/>
            <a:ext cx="12657256" cy="800687"/>
          </a:xfrm>
          <a:prstGeom prst="rect">
            <a:avLst/>
          </a:prstGeom>
          <a:noFill/>
          <a:ln>
            <a:noFill/>
          </a:ln>
        </p:spPr>
        <p:txBody>
          <a:bodyPr spcFirstLastPara="1" wrap="square" lIns="0" tIns="0" rIns="0" bIns="0" anchor="t" anchorCtr="0">
            <a:spAutoFit/>
          </a:bodyPr>
          <a:lstStyle/>
          <a:p>
            <a:pPr marL="0" marR="0" lvl="0" indent="0" algn="just" rtl="0">
              <a:lnSpc>
                <a:spcPct val="119916"/>
              </a:lnSpc>
              <a:spcBef>
                <a:spcPts val="0"/>
              </a:spcBef>
              <a:spcAft>
                <a:spcPts val="0"/>
              </a:spcAft>
              <a:buNone/>
            </a:pPr>
            <a:r>
              <a:rPr lang="en-US" sz="1200" b="0" i="0" u="none" strike="noStrike" cap="none">
                <a:solidFill>
                  <a:srgbClr val="00000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marR="0" lvl="0" indent="0" algn="just" rtl="0">
              <a:lnSpc>
                <a:spcPct val="180000"/>
              </a:lnSpc>
              <a:spcBef>
                <a:spcPts val="0"/>
              </a:spcBef>
              <a:spcAft>
                <a:spcPts val="0"/>
              </a:spcAft>
              <a:buNone/>
            </a:pPr>
            <a:endParaRPr sz="1200" b="0" i="0" u="none" strike="noStrike" cap="none">
              <a:solidFill>
                <a:srgbClr val="000000"/>
              </a:solidFill>
              <a:latin typeface="Arial"/>
              <a:ea typeface="Arial"/>
              <a:cs typeface="Arial"/>
              <a:sym typeface="Arial"/>
            </a:endParaRPr>
          </a:p>
        </p:txBody>
      </p:sp>
      <p:sp>
        <p:nvSpPr>
          <p:cNvPr id="183" name="Google Shape;183;p7"/>
          <p:cNvSpPr txBox="1"/>
          <p:nvPr/>
        </p:nvSpPr>
        <p:spPr>
          <a:xfrm>
            <a:off x="341499" y="3051707"/>
            <a:ext cx="11437135" cy="3740896"/>
          </a:xfrm>
          <a:prstGeom prst="rect">
            <a:avLst/>
          </a:prstGeom>
          <a:noFill/>
          <a:ln>
            <a:noFill/>
          </a:ln>
        </p:spPr>
        <p:txBody>
          <a:bodyPr spcFirstLastPara="1" wrap="square" lIns="0" tIns="0" rIns="0" bIns="0" anchor="t" anchorCtr="0">
            <a:spAutoFit/>
          </a:bodyPr>
          <a:lstStyle/>
          <a:p>
            <a:pPr marL="712470" marR="0" lvl="1" indent="-356235" algn="l" rtl="0">
              <a:lnSpc>
                <a:spcPct val="120000"/>
              </a:lnSpc>
              <a:spcBef>
                <a:spcPts val="0"/>
              </a:spcBef>
              <a:spcAft>
                <a:spcPts val="0"/>
              </a:spcAft>
              <a:buClr>
                <a:srgbClr val="000000"/>
              </a:buClr>
              <a:buSzPts val="3300"/>
              <a:buFont typeface="Arial"/>
              <a:buChar char="•"/>
            </a:pPr>
            <a:r>
              <a:rPr lang="en-US" sz="2600" b="0" i="0" u="none" strike="noStrike" cap="none" dirty="0">
                <a:solidFill>
                  <a:srgbClr val="000000"/>
                </a:solidFill>
                <a:latin typeface="Century Gothic" panose="020B0502020202020204" pitchFamily="34" charset="0"/>
                <a:sym typeface="Arial"/>
              </a:rPr>
              <a:t>helps track income and expenses, fix bad spending habits. </a:t>
            </a:r>
            <a:endParaRPr sz="2600" dirty="0">
              <a:latin typeface="Century Gothic" panose="020B0502020202020204" pitchFamily="34" charset="0"/>
            </a:endParaRPr>
          </a:p>
          <a:p>
            <a:pPr marL="712470" marR="0" lvl="1" indent="-356235" algn="l" rtl="0">
              <a:lnSpc>
                <a:spcPct val="120000"/>
              </a:lnSpc>
              <a:spcBef>
                <a:spcPts val="0"/>
              </a:spcBef>
              <a:spcAft>
                <a:spcPts val="0"/>
              </a:spcAft>
              <a:buClr>
                <a:srgbClr val="000000"/>
              </a:buClr>
              <a:buSzPts val="3300"/>
              <a:buFont typeface="Arial"/>
              <a:buChar char="•"/>
            </a:pPr>
            <a:r>
              <a:rPr lang="en-US" sz="2600" b="0" i="0" u="none" strike="noStrike" cap="none" dirty="0">
                <a:solidFill>
                  <a:srgbClr val="000000"/>
                </a:solidFill>
                <a:latin typeface="Century Gothic" panose="020B0502020202020204" pitchFamily="34" charset="0"/>
                <a:sym typeface="Arial"/>
              </a:rPr>
              <a:t>allows for better financial decision making,</a:t>
            </a:r>
            <a:endParaRPr sz="2600" dirty="0">
              <a:latin typeface="Century Gothic" panose="020B0502020202020204" pitchFamily="34" charset="0"/>
            </a:endParaRPr>
          </a:p>
          <a:p>
            <a:pPr marL="712470" marR="0" lvl="1" indent="-356235" algn="l" rtl="0">
              <a:lnSpc>
                <a:spcPct val="120000"/>
              </a:lnSpc>
              <a:spcBef>
                <a:spcPts val="0"/>
              </a:spcBef>
              <a:spcAft>
                <a:spcPts val="0"/>
              </a:spcAft>
              <a:buClr>
                <a:srgbClr val="000000"/>
              </a:buClr>
              <a:buSzPts val="3300"/>
              <a:buFont typeface="Arial"/>
              <a:buChar char="•"/>
            </a:pPr>
            <a:r>
              <a:rPr lang="en-US" sz="2600" b="0" i="0" u="none" strike="noStrike" cap="none" dirty="0">
                <a:solidFill>
                  <a:srgbClr val="000000"/>
                </a:solidFill>
                <a:latin typeface="Century Gothic" panose="020B0502020202020204" pitchFamily="34" charset="0"/>
                <a:sym typeface="Arial"/>
              </a:rPr>
              <a:t>enables setting and achieving financial goals/ targets</a:t>
            </a:r>
            <a:endParaRPr sz="2600" dirty="0">
              <a:latin typeface="Century Gothic" panose="020B0502020202020204" pitchFamily="34" charset="0"/>
            </a:endParaRPr>
          </a:p>
          <a:p>
            <a:pPr marL="0" marR="0" lvl="0" indent="0" algn="l" rtl="0">
              <a:lnSpc>
                <a:spcPct val="120000"/>
              </a:lnSpc>
              <a:spcBef>
                <a:spcPts val="0"/>
              </a:spcBef>
              <a:spcAft>
                <a:spcPts val="0"/>
              </a:spcAft>
              <a:buNone/>
            </a:pPr>
            <a:endParaRPr sz="2600" b="0" i="0" u="none" strike="noStrike" cap="none" dirty="0">
              <a:solidFill>
                <a:srgbClr val="000000"/>
              </a:solidFill>
              <a:latin typeface="Century Gothic" panose="020B0502020202020204" pitchFamily="34" charset="0"/>
              <a:sym typeface="Arial"/>
            </a:endParaRPr>
          </a:p>
          <a:p>
            <a:pPr marL="0" marR="0" lvl="0" indent="0" algn="l" rtl="0">
              <a:lnSpc>
                <a:spcPct val="90909"/>
              </a:lnSpc>
              <a:spcBef>
                <a:spcPts val="0"/>
              </a:spcBef>
              <a:spcAft>
                <a:spcPts val="0"/>
              </a:spcAft>
              <a:buNone/>
            </a:pPr>
            <a:endParaRPr sz="2600" b="0" i="0" u="none" strike="noStrike" cap="none" dirty="0">
              <a:solidFill>
                <a:srgbClr val="000000"/>
              </a:solidFill>
              <a:latin typeface="Century Gothic" panose="020B0502020202020204" pitchFamily="34" charset="0"/>
              <a:sym typeface="Arial"/>
            </a:endParaRPr>
          </a:p>
          <a:p>
            <a:pPr marL="0" marR="0" lvl="0" indent="0" algn="l" rtl="0">
              <a:lnSpc>
                <a:spcPct val="90909"/>
              </a:lnSpc>
              <a:spcBef>
                <a:spcPts val="0"/>
              </a:spcBef>
              <a:spcAft>
                <a:spcPts val="0"/>
              </a:spcAft>
              <a:buNone/>
            </a:pPr>
            <a:endParaRPr sz="2600" b="0" i="0" u="none" strike="noStrike" cap="none" dirty="0">
              <a:solidFill>
                <a:srgbClr val="000000"/>
              </a:solidFill>
              <a:latin typeface="Century Gothic" panose="020B0502020202020204" pitchFamily="34" charset="0"/>
              <a:sym typeface="Arial"/>
            </a:endParaRPr>
          </a:p>
          <a:p>
            <a:pPr marL="0" marR="0" lvl="0" indent="0" algn="l" rtl="0">
              <a:lnSpc>
                <a:spcPct val="90909"/>
              </a:lnSpc>
              <a:spcBef>
                <a:spcPts val="0"/>
              </a:spcBef>
              <a:spcAft>
                <a:spcPts val="0"/>
              </a:spcAft>
              <a:buNone/>
            </a:pPr>
            <a:endParaRPr sz="2600" b="0" i="0" u="none" strike="noStrike" cap="none" dirty="0">
              <a:solidFill>
                <a:srgbClr val="000000"/>
              </a:solidFill>
              <a:latin typeface="Century Gothic" panose="020B0502020202020204" pitchFamily="34" charset="0"/>
              <a:sym typeface="Arial"/>
            </a:endParaRPr>
          </a:p>
          <a:p>
            <a:pPr marL="0" marR="0" lvl="0" indent="0" algn="l" rtl="0">
              <a:lnSpc>
                <a:spcPct val="90909"/>
              </a:lnSpc>
              <a:spcBef>
                <a:spcPts val="0"/>
              </a:spcBef>
              <a:spcAft>
                <a:spcPts val="0"/>
              </a:spcAft>
              <a:buNone/>
            </a:pPr>
            <a:endParaRPr sz="2600" b="0" i="0" u="none" strike="noStrike" cap="none" dirty="0">
              <a:solidFill>
                <a:srgbClr val="000000"/>
              </a:solidFill>
              <a:latin typeface="Century Gothic" panose="020B0502020202020204" pitchFamily="34" charset="0"/>
              <a:sym typeface="Arial"/>
            </a:endParaRPr>
          </a:p>
          <a:p>
            <a:pPr marL="0" marR="0" lvl="0" indent="0" algn="l" rtl="0">
              <a:lnSpc>
                <a:spcPct val="90909"/>
              </a:lnSpc>
              <a:spcBef>
                <a:spcPts val="0"/>
              </a:spcBef>
              <a:spcAft>
                <a:spcPts val="0"/>
              </a:spcAft>
              <a:buNone/>
            </a:pPr>
            <a:endParaRPr sz="2600" b="0" i="0" u="none" strike="noStrike" cap="none" dirty="0">
              <a:solidFill>
                <a:srgbClr val="000000"/>
              </a:solidFill>
              <a:latin typeface="Century Gothic" panose="020B0502020202020204" pitchFamily="34" charset="0"/>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grpSp>
        <p:nvGrpSpPr>
          <p:cNvPr id="211" name="Google Shape;211;p9"/>
          <p:cNvGrpSpPr/>
          <p:nvPr/>
        </p:nvGrpSpPr>
        <p:grpSpPr>
          <a:xfrm>
            <a:off x="-408249" y="-255901"/>
            <a:ext cx="10819067" cy="2186273"/>
            <a:chOff x="0" y="-9525"/>
            <a:chExt cx="14425423" cy="2915031"/>
          </a:xfrm>
        </p:grpSpPr>
        <p:sp>
          <p:nvSpPr>
            <p:cNvPr id="212" name="Google Shape;212;p9"/>
            <p:cNvSpPr/>
            <p:nvPr/>
          </p:nvSpPr>
          <p:spPr>
            <a:xfrm>
              <a:off x="12700" y="12700"/>
              <a:ext cx="14400023" cy="2880106"/>
            </a:xfrm>
            <a:custGeom>
              <a:avLst/>
              <a:gdLst/>
              <a:ahLst/>
              <a:cxnLst/>
              <a:rect l="l" t="t" r="r" b="b"/>
              <a:pathLst>
                <a:path w="14400023" h="2880106" extrusionOk="0">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9"/>
            <p:cNvSpPr/>
            <p:nvPr/>
          </p:nvSpPr>
          <p:spPr>
            <a:xfrm>
              <a:off x="0" y="0"/>
              <a:ext cx="14425423" cy="2905506"/>
            </a:xfrm>
            <a:custGeom>
              <a:avLst/>
              <a:gdLst/>
              <a:ahLst/>
              <a:cxnLst/>
              <a:rect l="l" t="t" r="r" b="b"/>
              <a:pathLst>
                <a:path w="14425423" h="2905506" extrusionOk="0">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9"/>
            <p:cNvSpPr txBox="1"/>
            <p:nvPr/>
          </p:nvSpPr>
          <p:spPr>
            <a:xfrm>
              <a:off x="0" y="-9525"/>
              <a:ext cx="14425400" cy="2914925"/>
            </a:xfrm>
            <a:prstGeom prst="rect">
              <a:avLst/>
            </a:prstGeom>
            <a:noFill/>
            <a:ln>
              <a:noFill/>
            </a:ln>
          </p:spPr>
          <p:txBody>
            <a:bodyPr spcFirstLastPara="1" wrap="square" lIns="50800" tIns="50800" rIns="50800" bIns="50800" anchor="ctr" anchorCtr="0">
              <a:noAutofit/>
            </a:bodyPr>
            <a:lstStyle/>
            <a:p>
              <a:pPr marL="0" marR="0" lvl="0" indent="0" algn="ctr" rtl="0">
                <a:lnSpc>
                  <a:spcPct val="120000"/>
                </a:lnSpc>
                <a:spcBef>
                  <a:spcPts val="0"/>
                </a:spcBef>
                <a:spcAft>
                  <a:spcPts val="0"/>
                </a:spcAft>
                <a:buNone/>
              </a:pPr>
              <a:r>
                <a:rPr lang="en-US" sz="5100" b="0" i="0" u="none" strike="noStrike" cap="none" dirty="0">
                  <a:solidFill>
                    <a:srgbClr val="FFFFFF"/>
                  </a:solidFill>
                  <a:latin typeface="Arial"/>
                  <a:ea typeface="Arial"/>
                  <a:cs typeface="Arial"/>
                  <a:sym typeface="Arial"/>
                </a:rPr>
                <a:t>BUDGETING BASICS - </a:t>
              </a:r>
              <a:r>
                <a:rPr lang="en-US" sz="5100" dirty="0">
                  <a:solidFill>
                    <a:srgbClr val="FFFFFF"/>
                  </a:solidFill>
                </a:rPr>
                <a:t>E</a:t>
              </a:r>
              <a:r>
                <a:rPr lang="en-US" sz="5100" b="0" i="0" u="none" strike="noStrike" cap="none" dirty="0">
                  <a:solidFill>
                    <a:srgbClr val="FFFFFF"/>
                  </a:solidFill>
                  <a:latin typeface="Arial"/>
                  <a:ea typeface="Arial"/>
                  <a:cs typeface="Arial"/>
                  <a:sym typeface="Arial"/>
                </a:rPr>
                <a:t>xpenses</a:t>
              </a:r>
              <a:endParaRPr dirty="0"/>
            </a:p>
          </p:txBody>
        </p:sp>
      </p:grpSp>
      <p:sp>
        <p:nvSpPr>
          <p:cNvPr id="215" name="Google Shape;215;p9"/>
          <p:cNvSpPr/>
          <p:nvPr/>
        </p:nvSpPr>
        <p:spPr>
          <a:xfrm rot="-5400000">
            <a:off x="8119295" y="118295"/>
            <a:ext cx="2049408" cy="18288000"/>
          </a:xfrm>
          <a:custGeom>
            <a:avLst/>
            <a:gdLst/>
            <a:ahLst/>
            <a:cxnLst/>
            <a:rect l="l" t="t" r="r" b="b"/>
            <a:pathLst>
              <a:path w="2732544" h="24384000" extrusionOk="0">
                <a:moveTo>
                  <a:pt x="0" y="0"/>
                </a:moveTo>
                <a:lnTo>
                  <a:pt x="2732544" y="0"/>
                </a:lnTo>
                <a:lnTo>
                  <a:pt x="2732544" y="24384000"/>
                </a:lnTo>
                <a:lnTo>
                  <a:pt x="0" y="24384000"/>
                </a:lnTo>
                <a:close/>
              </a:path>
            </a:pathLst>
          </a:custGeom>
          <a:solidFill>
            <a:srgbClr val="AEABAB">
              <a:alpha val="60000"/>
            </a:srgbClr>
          </a:solidFill>
          <a:ln>
            <a:noFill/>
          </a:ln>
        </p:spPr>
        <p:txBody>
          <a:bodyPr/>
          <a:lstStyle/>
          <a:p>
            <a:endParaRPr lang="de-AT"/>
          </a:p>
        </p:txBody>
      </p:sp>
      <p:sp>
        <p:nvSpPr>
          <p:cNvPr id="216" name="Google Shape;216;p9"/>
          <p:cNvSpPr/>
          <p:nvPr/>
        </p:nvSpPr>
        <p:spPr>
          <a:xfrm>
            <a:off x="14872456" y="8861232"/>
            <a:ext cx="3173424" cy="860791"/>
          </a:xfrm>
          <a:custGeom>
            <a:avLst/>
            <a:gdLst/>
            <a:ahLst/>
            <a:cxnLst/>
            <a:rect l="l" t="t" r="r" b="b"/>
            <a:pathLst>
              <a:path w="3173424" h="860791" extrusionOk="0">
                <a:moveTo>
                  <a:pt x="0" y="0"/>
                </a:moveTo>
                <a:lnTo>
                  <a:pt x="3173424" y="0"/>
                </a:lnTo>
                <a:lnTo>
                  <a:pt x="3173424" y="860791"/>
                </a:lnTo>
                <a:lnTo>
                  <a:pt x="0" y="860791"/>
                </a:lnTo>
                <a:lnTo>
                  <a:pt x="0" y="0"/>
                </a:lnTo>
                <a:close/>
              </a:path>
            </a:pathLst>
          </a:custGeom>
          <a:blipFill rotWithShape="1">
            <a:blip r:embed="rId3">
              <a:alphaModFix/>
            </a:blip>
            <a:stretch>
              <a:fillRect/>
            </a:stretch>
          </a:blipFill>
          <a:ln>
            <a:noFill/>
          </a:ln>
        </p:spPr>
        <p:txBody>
          <a:bodyPr/>
          <a:lstStyle/>
          <a:p>
            <a:endParaRPr lang="de-AT"/>
          </a:p>
        </p:txBody>
      </p:sp>
      <p:sp>
        <p:nvSpPr>
          <p:cNvPr id="217" name="Google Shape;217;p9"/>
          <p:cNvSpPr/>
          <p:nvPr/>
        </p:nvSpPr>
        <p:spPr>
          <a:xfrm>
            <a:off x="16459168" y="265476"/>
            <a:ext cx="1462527" cy="1622708"/>
          </a:xfrm>
          <a:custGeom>
            <a:avLst/>
            <a:gdLst/>
            <a:ahLst/>
            <a:cxnLst/>
            <a:rect l="l" t="t" r="r" b="b"/>
            <a:pathLst>
              <a:path w="1462527" h="1622708" extrusionOk="0">
                <a:moveTo>
                  <a:pt x="0" y="0"/>
                </a:moveTo>
                <a:lnTo>
                  <a:pt x="1462528" y="0"/>
                </a:lnTo>
                <a:lnTo>
                  <a:pt x="1462528" y="1622708"/>
                </a:lnTo>
                <a:lnTo>
                  <a:pt x="0" y="1622708"/>
                </a:lnTo>
                <a:lnTo>
                  <a:pt x="0" y="0"/>
                </a:lnTo>
                <a:close/>
              </a:path>
            </a:pathLst>
          </a:custGeom>
          <a:blipFill rotWithShape="1">
            <a:blip r:embed="rId4">
              <a:alphaModFix/>
            </a:blip>
            <a:stretch>
              <a:fillRect r="-437"/>
            </a:stretch>
          </a:blipFill>
          <a:ln>
            <a:noFill/>
          </a:ln>
        </p:spPr>
        <p:txBody>
          <a:bodyPr/>
          <a:lstStyle/>
          <a:p>
            <a:endParaRPr lang="de-AT"/>
          </a:p>
        </p:txBody>
      </p:sp>
      <p:sp>
        <p:nvSpPr>
          <p:cNvPr id="218" name="Google Shape;218;p9"/>
          <p:cNvSpPr txBox="1"/>
          <p:nvPr/>
        </p:nvSpPr>
        <p:spPr>
          <a:xfrm>
            <a:off x="594444" y="8997745"/>
            <a:ext cx="12657256" cy="800687"/>
          </a:xfrm>
          <a:prstGeom prst="rect">
            <a:avLst/>
          </a:prstGeom>
          <a:noFill/>
          <a:ln>
            <a:noFill/>
          </a:ln>
        </p:spPr>
        <p:txBody>
          <a:bodyPr spcFirstLastPara="1" wrap="square" lIns="0" tIns="0" rIns="0" bIns="0" anchor="t" anchorCtr="0">
            <a:spAutoFit/>
          </a:bodyPr>
          <a:lstStyle/>
          <a:p>
            <a:pPr marL="0" marR="0" lvl="0" indent="0" algn="just" rtl="0">
              <a:lnSpc>
                <a:spcPct val="119916"/>
              </a:lnSpc>
              <a:spcBef>
                <a:spcPts val="0"/>
              </a:spcBef>
              <a:spcAft>
                <a:spcPts val="0"/>
              </a:spcAft>
              <a:buNone/>
            </a:pPr>
            <a:r>
              <a:rPr lang="en-US" sz="1200" b="0" i="0" u="none" strike="noStrike" cap="none">
                <a:solidFill>
                  <a:srgbClr val="00000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marR="0" lvl="0" indent="0" algn="just" rtl="0">
              <a:lnSpc>
                <a:spcPct val="180000"/>
              </a:lnSpc>
              <a:spcBef>
                <a:spcPts val="0"/>
              </a:spcBef>
              <a:spcAft>
                <a:spcPts val="0"/>
              </a:spcAft>
              <a:buNone/>
            </a:pPr>
            <a:endParaRPr sz="1200" b="0" i="0" u="none" strike="noStrike" cap="none">
              <a:solidFill>
                <a:srgbClr val="000000"/>
              </a:solidFill>
              <a:latin typeface="Arial"/>
              <a:ea typeface="Arial"/>
              <a:cs typeface="Arial"/>
              <a:sym typeface="Arial"/>
            </a:endParaRPr>
          </a:p>
        </p:txBody>
      </p:sp>
      <p:grpSp>
        <p:nvGrpSpPr>
          <p:cNvPr id="219" name="Google Shape;219;p9"/>
          <p:cNvGrpSpPr/>
          <p:nvPr/>
        </p:nvGrpSpPr>
        <p:grpSpPr>
          <a:xfrm>
            <a:off x="4842989" y="5404151"/>
            <a:ext cx="2866759" cy="2736213"/>
            <a:chOff x="-156812" y="-5088"/>
            <a:chExt cx="6663624" cy="6360176"/>
          </a:xfrm>
        </p:grpSpPr>
        <p:sp>
          <p:nvSpPr>
            <p:cNvPr id="220" name="Google Shape;220;p9"/>
            <p:cNvSpPr/>
            <p:nvPr/>
          </p:nvSpPr>
          <p:spPr>
            <a:xfrm>
              <a:off x="-156812" y="-5088"/>
              <a:ext cx="6663624" cy="6360176"/>
            </a:xfrm>
            <a:custGeom>
              <a:avLst/>
              <a:gdLst/>
              <a:ahLst/>
              <a:cxnLst/>
              <a:rect l="l" t="t" r="r" b="b"/>
              <a:pathLst>
                <a:path w="6663624" h="6360176" extrusionOk="0">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315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9"/>
            <p:cNvSpPr/>
            <p:nvPr/>
          </p:nvSpPr>
          <p:spPr>
            <a:xfrm>
              <a:off x="400267" y="526623"/>
              <a:ext cx="5549466" cy="5296755"/>
            </a:xfrm>
            <a:custGeom>
              <a:avLst/>
              <a:gdLst/>
              <a:ahLst/>
              <a:cxnLst/>
              <a:rect l="l" t="t" r="r" b="b"/>
              <a:pathLst>
                <a:path w="5549466" h="5296755" extrusionOk="0">
                  <a:moveTo>
                    <a:pt x="2774733" y="4237"/>
                  </a:moveTo>
                  <a:cubicBezTo>
                    <a:pt x="1827256" y="0"/>
                    <a:pt x="949932" y="503041"/>
                    <a:pt x="474966" y="1322882"/>
                  </a:cubicBezTo>
                  <a:cubicBezTo>
                    <a:pt x="0" y="2142722"/>
                    <a:pt x="0" y="3154032"/>
                    <a:pt x="474966" y="3973872"/>
                  </a:cubicBezTo>
                  <a:cubicBezTo>
                    <a:pt x="949932" y="4793713"/>
                    <a:pt x="1827256" y="5296754"/>
                    <a:pt x="2774733" y="5292517"/>
                  </a:cubicBezTo>
                  <a:cubicBezTo>
                    <a:pt x="3722210" y="5296754"/>
                    <a:pt x="4599534" y="4793713"/>
                    <a:pt x="5074500" y="3973872"/>
                  </a:cubicBezTo>
                  <a:cubicBezTo>
                    <a:pt x="5549466" y="3154032"/>
                    <a:pt x="5549466" y="2142722"/>
                    <a:pt x="5074500" y="1322882"/>
                  </a:cubicBezTo>
                  <a:cubicBezTo>
                    <a:pt x="4599534" y="503041"/>
                    <a:pt x="3722210" y="0"/>
                    <a:pt x="2774733" y="4237"/>
                  </a:cubicBezTo>
                  <a:close/>
                </a:path>
              </a:pathLst>
            </a:custGeom>
            <a:blipFill rotWithShape="1">
              <a:blip r:embed="rId5">
                <a:alphaModFix/>
              </a:blip>
              <a:stretch>
                <a:fillRect l="-49550" r="-49550"/>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2" name="Google Shape;222;p9"/>
          <p:cNvSpPr/>
          <p:nvPr/>
        </p:nvSpPr>
        <p:spPr>
          <a:xfrm rot="7346630">
            <a:off x="6651863" y="4684064"/>
            <a:ext cx="1313627" cy="469622"/>
          </a:xfrm>
          <a:custGeom>
            <a:avLst/>
            <a:gdLst/>
            <a:ahLst/>
            <a:cxnLst/>
            <a:rect l="l" t="t" r="r" b="b"/>
            <a:pathLst>
              <a:path w="1313627" h="469622" extrusionOk="0">
                <a:moveTo>
                  <a:pt x="0" y="0"/>
                </a:moveTo>
                <a:lnTo>
                  <a:pt x="1313627" y="0"/>
                </a:lnTo>
                <a:lnTo>
                  <a:pt x="1313627" y="469622"/>
                </a:lnTo>
                <a:lnTo>
                  <a:pt x="0" y="469622"/>
                </a:lnTo>
                <a:lnTo>
                  <a:pt x="0" y="0"/>
                </a:lnTo>
                <a:close/>
              </a:path>
            </a:pathLst>
          </a:custGeom>
          <a:blipFill rotWithShape="1">
            <a:blip r:embed="rId6">
              <a:alphaModFix/>
            </a:blip>
            <a:stretch>
              <a:fillRect/>
            </a:stretch>
          </a:blipFill>
          <a:ln>
            <a:noFill/>
          </a:ln>
        </p:spPr>
        <p:txBody>
          <a:bodyPr/>
          <a:lstStyle/>
          <a:p>
            <a:endParaRPr lang="de-AT"/>
          </a:p>
        </p:txBody>
      </p:sp>
      <p:sp>
        <p:nvSpPr>
          <p:cNvPr id="223" name="Google Shape;223;p9"/>
          <p:cNvSpPr txBox="1"/>
          <p:nvPr/>
        </p:nvSpPr>
        <p:spPr>
          <a:xfrm>
            <a:off x="4379111" y="2681811"/>
            <a:ext cx="4283107" cy="3585597"/>
          </a:xfrm>
          <a:prstGeom prst="rect">
            <a:avLst/>
          </a:prstGeom>
          <a:noFill/>
          <a:ln>
            <a:noFill/>
          </a:ln>
        </p:spPr>
        <p:txBody>
          <a:bodyPr spcFirstLastPara="1" wrap="square" lIns="0" tIns="0" rIns="0" bIns="0" anchor="t" anchorCtr="0">
            <a:spAutoFit/>
          </a:bodyPr>
          <a:lstStyle/>
          <a:p>
            <a:pPr marL="0" marR="0" lvl="0" indent="0" algn="just" rtl="0">
              <a:lnSpc>
                <a:spcPct val="119983"/>
              </a:lnSpc>
              <a:spcBef>
                <a:spcPts val="0"/>
              </a:spcBef>
              <a:spcAft>
                <a:spcPts val="0"/>
              </a:spcAft>
              <a:buNone/>
            </a:pPr>
            <a:r>
              <a:rPr lang="en-US" sz="2427" b="0" i="0" u="none" strike="noStrike" cap="none" dirty="0">
                <a:solidFill>
                  <a:srgbClr val="000000"/>
                </a:solidFill>
                <a:latin typeface="Century Gothic" panose="020B0502020202020204" pitchFamily="34" charset="0"/>
                <a:sym typeface="Arial"/>
              </a:rPr>
              <a:t>Variable- expenses that often change, meaning you do not spend the same amount every time. (Transportation, groceries, clothes). </a:t>
            </a:r>
            <a:endParaRPr dirty="0">
              <a:latin typeface="Century Gothic" panose="020B0502020202020204" pitchFamily="34" charset="0"/>
            </a:endParaRPr>
          </a:p>
          <a:p>
            <a:pPr marL="0" marR="0" lvl="0" indent="0" algn="l" rtl="0">
              <a:lnSpc>
                <a:spcPct val="119983"/>
              </a:lnSpc>
              <a:spcBef>
                <a:spcPts val="0"/>
              </a:spcBef>
              <a:spcAft>
                <a:spcPts val="0"/>
              </a:spcAft>
              <a:buNone/>
            </a:pPr>
            <a:endParaRPr sz="2427" b="0" i="0" u="none" strike="noStrike" cap="none" dirty="0">
              <a:solidFill>
                <a:srgbClr val="000000"/>
              </a:solidFill>
              <a:latin typeface="Century Gothic" panose="020B0502020202020204" pitchFamily="34" charset="0"/>
              <a:sym typeface="Arial"/>
            </a:endParaRPr>
          </a:p>
          <a:p>
            <a:pPr marL="0" marR="0" lvl="0" indent="0" algn="l" rtl="0">
              <a:lnSpc>
                <a:spcPct val="119983"/>
              </a:lnSpc>
              <a:spcBef>
                <a:spcPts val="0"/>
              </a:spcBef>
              <a:spcAft>
                <a:spcPts val="0"/>
              </a:spcAft>
              <a:buNone/>
            </a:pPr>
            <a:endParaRPr sz="2427" b="0" i="0" u="none" strike="noStrike" cap="none" dirty="0">
              <a:solidFill>
                <a:srgbClr val="000000"/>
              </a:solidFill>
              <a:latin typeface="Century Gothic" panose="020B0502020202020204" pitchFamily="34" charset="0"/>
              <a:sym typeface="Arial"/>
            </a:endParaRPr>
          </a:p>
        </p:txBody>
      </p:sp>
      <p:grpSp>
        <p:nvGrpSpPr>
          <p:cNvPr id="224" name="Google Shape;224;p9"/>
          <p:cNvGrpSpPr/>
          <p:nvPr/>
        </p:nvGrpSpPr>
        <p:grpSpPr>
          <a:xfrm>
            <a:off x="622033" y="2553869"/>
            <a:ext cx="2866759" cy="2736213"/>
            <a:chOff x="-156812" y="-5088"/>
            <a:chExt cx="6663624" cy="6360176"/>
          </a:xfrm>
        </p:grpSpPr>
        <p:sp>
          <p:nvSpPr>
            <p:cNvPr id="225" name="Google Shape;225;p9"/>
            <p:cNvSpPr/>
            <p:nvPr/>
          </p:nvSpPr>
          <p:spPr>
            <a:xfrm>
              <a:off x="-156812" y="-5088"/>
              <a:ext cx="6663624" cy="6360176"/>
            </a:xfrm>
            <a:custGeom>
              <a:avLst/>
              <a:gdLst/>
              <a:ahLst/>
              <a:cxnLst/>
              <a:rect l="l" t="t" r="r" b="b"/>
              <a:pathLst>
                <a:path w="6663624" h="6360176" extrusionOk="0">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315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9"/>
            <p:cNvSpPr/>
            <p:nvPr/>
          </p:nvSpPr>
          <p:spPr>
            <a:xfrm>
              <a:off x="400267" y="526623"/>
              <a:ext cx="5549466" cy="5296755"/>
            </a:xfrm>
            <a:custGeom>
              <a:avLst/>
              <a:gdLst/>
              <a:ahLst/>
              <a:cxnLst/>
              <a:rect l="l" t="t" r="r" b="b"/>
              <a:pathLst>
                <a:path w="5549466" h="5296755" extrusionOk="0">
                  <a:moveTo>
                    <a:pt x="2774733" y="4237"/>
                  </a:moveTo>
                  <a:cubicBezTo>
                    <a:pt x="1827256" y="0"/>
                    <a:pt x="949932" y="503041"/>
                    <a:pt x="474966" y="1322882"/>
                  </a:cubicBezTo>
                  <a:cubicBezTo>
                    <a:pt x="0" y="2142722"/>
                    <a:pt x="0" y="3154032"/>
                    <a:pt x="474966" y="3973872"/>
                  </a:cubicBezTo>
                  <a:cubicBezTo>
                    <a:pt x="949932" y="4793713"/>
                    <a:pt x="1827256" y="5296754"/>
                    <a:pt x="2774733" y="5292517"/>
                  </a:cubicBezTo>
                  <a:cubicBezTo>
                    <a:pt x="3722210" y="5296754"/>
                    <a:pt x="4599534" y="4793713"/>
                    <a:pt x="5074500" y="3973872"/>
                  </a:cubicBezTo>
                  <a:cubicBezTo>
                    <a:pt x="5549466" y="3154032"/>
                    <a:pt x="5549466" y="2142722"/>
                    <a:pt x="5074500" y="1322882"/>
                  </a:cubicBezTo>
                  <a:cubicBezTo>
                    <a:pt x="4599534" y="503041"/>
                    <a:pt x="3722210" y="0"/>
                    <a:pt x="2774733" y="4237"/>
                  </a:cubicBezTo>
                  <a:close/>
                </a:path>
              </a:pathLst>
            </a:custGeom>
            <a:blipFill rotWithShape="1">
              <a:blip r:embed="rId7">
                <a:alphaModFix/>
              </a:blip>
              <a:stretch>
                <a:fillRect l="-41035" t="-21792" r="-40948"/>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7" name="Google Shape;227;p9"/>
          <p:cNvSpPr txBox="1"/>
          <p:nvPr/>
        </p:nvSpPr>
        <p:spPr>
          <a:xfrm>
            <a:off x="594245" y="5859816"/>
            <a:ext cx="3303083" cy="3585597"/>
          </a:xfrm>
          <a:prstGeom prst="rect">
            <a:avLst/>
          </a:prstGeom>
          <a:noFill/>
          <a:ln>
            <a:noFill/>
          </a:ln>
        </p:spPr>
        <p:txBody>
          <a:bodyPr spcFirstLastPara="1" wrap="square" lIns="0" tIns="0" rIns="0" bIns="0" anchor="t" anchorCtr="0">
            <a:spAutoFit/>
          </a:bodyPr>
          <a:lstStyle/>
          <a:p>
            <a:pPr marL="0" marR="0" lvl="0" indent="0" algn="just" rtl="0">
              <a:lnSpc>
                <a:spcPct val="119983"/>
              </a:lnSpc>
              <a:spcBef>
                <a:spcPts val="0"/>
              </a:spcBef>
              <a:spcAft>
                <a:spcPts val="0"/>
              </a:spcAft>
              <a:buNone/>
            </a:pPr>
            <a:r>
              <a:rPr lang="en-US" sz="2427" b="0" i="0" u="none" strike="noStrike" cap="none">
                <a:solidFill>
                  <a:srgbClr val="000000"/>
                </a:solidFill>
                <a:latin typeface="Century Gothic" panose="020B0502020202020204" pitchFamily="34" charset="0"/>
                <a:sym typeface="Arial"/>
              </a:rPr>
              <a:t>Fixed- regular expenses, that individual needs to pay constantly. (Rent, loans, insurance)</a:t>
            </a:r>
            <a:endParaRPr>
              <a:latin typeface="Century Gothic" panose="020B0502020202020204" pitchFamily="34" charset="0"/>
            </a:endParaRPr>
          </a:p>
          <a:p>
            <a:pPr marL="0" marR="0" lvl="0" indent="0" algn="l" rtl="0">
              <a:lnSpc>
                <a:spcPct val="119983"/>
              </a:lnSpc>
              <a:spcBef>
                <a:spcPts val="0"/>
              </a:spcBef>
              <a:spcAft>
                <a:spcPts val="0"/>
              </a:spcAft>
              <a:buNone/>
            </a:pPr>
            <a:endParaRPr sz="2427" b="0" i="0" u="none" strike="noStrike" cap="none">
              <a:solidFill>
                <a:srgbClr val="000000"/>
              </a:solidFill>
              <a:latin typeface="Century Gothic" panose="020B0502020202020204" pitchFamily="34" charset="0"/>
              <a:sym typeface="Arial"/>
            </a:endParaRPr>
          </a:p>
          <a:p>
            <a:pPr marL="0" marR="0" lvl="0" indent="0" algn="l" rtl="0">
              <a:lnSpc>
                <a:spcPct val="119983"/>
              </a:lnSpc>
              <a:spcBef>
                <a:spcPts val="0"/>
              </a:spcBef>
              <a:spcAft>
                <a:spcPts val="0"/>
              </a:spcAft>
              <a:buNone/>
            </a:pPr>
            <a:endParaRPr sz="2427" b="0" i="0" u="none" strike="noStrike" cap="none">
              <a:solidFill>
                <a:srgbClr val="000000"/>
              </a:solidFill>
              <a:latin typeface="Century Gothic" panose="020B0502020202020204" pitchFamily="34" charset="0"/>
              <a:sym typeface="Arial"/>
            </a:endParaRPr>
          </a:p>
          <a:p>
            <a:pPr marL="0" marR="0" lvl="0" indent="0" algn="l" rtl="0">
              <a:lnSpc>
                <a:spcPct val="119983"/>
              </a:lnSpc>
              <a:spcBef>
                <a:spcPts val="0"/>
              </a:spcBef>
              <a:spcAft>
                <a:spcPts val="0"/>
              </a:spcAft>
              <a:buNone/>
            </a:pPr>
            <a:endParaRPr sz="2427" b="0" i="0" u="none" strike="noStrike" cap="none">
              <a:solidFill>
                <a:srgbClr val="000000"/>
              </a:solidFill>
              <a:latin typeface="Century Gothic" panose="020B0502020202020204" pitchFamily="34" charset="0"/>
              <a:sym typeface="Arial"/>
            </a:endParaRPr>
          </a:p>
        </p:txBody>
      </p:sp>
      <p:sp>
        <p:nvSpPr>
          <p:cNvPr id="228" name="Google Shape;228;p9"/>
          <p:cNvSpPr/>
          <p:nvPr/>
        </p:nvSpPr>
        <p:spPr>
          <a:xfrm rot="-3453370" flipH="1">
            <a:off x="301820" y="4763110"/>
            <a:ext cx="1313627" cy="469622"/>
          </a:xfrm>
          <a:custGeom>
            <a:avLst/>
            <a:gdLst/>
            <a:ahLst/>
            <a:cxnLst/>
            <a:rect l="l" t="t" r="r" b="b"/>
            <a:pathLst>
              <a:path w="1313627" h="469622" extrusionOk="0">
                <a:moveTo>
                  <a:pt x="0" y="469622"/>
                </a:moveTo>
                <a:lnTo>
                  <a:pt x="1313627" y="469622"/>
                </a:lnTo>
                <a:lnTo>
                  <a:pt x="1313627" y="0"/>
                </a:lnTo>
                <a:lnTo>
                  <a:pt x="0" y="0"/>
                </a:lnTo>
                <a:lnTo>
                  <a:pt x="0" y="469622"/>
                </a:lnTo>
                <a:close/>
              </a:path>
            </a:pathLst>
          </a:custGeom>
          <a:blipFill rotWithShape="1">
            <a:blip r:embed="rId6">
              <a:alphaModFix/>
            </a:blip>
            <a:stretch>
              <a:fillRect/>
            </a:stretch>
          </a:blipFill>
          <a:ln>
            <a:noFill/>
          </a:ln>
        </p:spPr>
        <p:txBody>
          <a:bodyPr/>
          <a:lstStyle/>
          <a:p>
            <a:endParaRPr lang="de-AT"/>
          </a:p>
        </p:txBody>
      </p:sp>
      <p:grpSp>
        <p:nvGrpSpPr>
          <p:cNvPr id="229" name="Google Shape;229;p9"/>
          <p:cNvGrpSpPr/>
          <p:nvPr/>
        </p:nvGrpSpPr>
        <p:grpSpPr>
          <a:xfrm>
            <a:off x="9118746" y="2773946"/>
            <a:ext cx="3947835" cy="5632800"/>
            <a:chOff x="-33672" y="-2919"/>
            <a:chExt cx="5263780" cy="7510402"/>
          </a:xfrm>
        </p:grpSpPr>
        <p:grpSp>
          <p:nvGrpSpPr>
            <p:cNvPr id="230" name="Google Shape;230;p9"/>
            <p:cNvGrpSpPr/>
            <p:nvPr/>
          </p:nvGrpSpPr>
          <p:grpSpPr>
            <a:xfrm>
              <a:off x="319744" y="-2919"/>
              <a:ext cx="3822346" cy="3648284"/>
              <a:chOff x="-156812" y="-5088"/>
              <a:chExt cx="6663624" cy="6360176"/>
            </a:xfrm>
          </p:grpSpPr>
          <p:sp>
            <p:nvSpPr>
              <p:cNvPr id="231" name="Google Shape;231;p9"/>
              <p:cNvSpPr/>
              <p:nvPr/>
            </p:nvSpPr>
            <p:spPr>
              <a:xfrm>
                <a:off x="-156812" y="-5088"/>
                <a:ext cx="6663624" cy="6360176"/>
              </a:xfrm>
              <a:custGeom>
                <a:avLst/>
                <a:gdLst/>
                <a:ahLst/>
                <a:cxnLst/>
                <a:rect l="l" t="t" r="r" b="b"/>
                <a:pathLst>
                  <a:path w="6663624" h="6360176" extrusionOk="0">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315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232" name="Google Shape;232;p9"/>
              <p:cNvSpPr/>
              <p:nvPr/>
            </p:nvSpPr>
            <p:spPr>
              <a:xfrm>
                <a:off x="400267" y="526623"/>
                <a:ext cx="5549466" cy="5296755"/>
              </a:xfrm>
              <a:custGeom>
                <a:avLst/>
                <a:gdLst/>
                <a:ahLst/>
                <a:cxnLst/>
                <a:rect l="l" t="t" r="r" b="b"/>
                <a:pathLst>
                  <a:path w="5549466" h="5296755" extrusionOk="0">
                    <a:moveTo>
                      <a:pt x="2774733" y="4237"/>
                    </a:moveTo>
                    <a:cubicBezTo>
                      <a:pt x="1827256" y="0"/>
                      <a:pt x="949932" y="503041"/>
                      <a:pt x="474966" y="1322882"/>
                    </a:cubicBezTo>
                    <a:cubicBezTo>
                      <a:pt x="0" y="2142722"/>
                      <a:pt x="0" y="3154032"/>
                      <a:pt x="474966" y="3973872"/>
                    </a:cubicBezTo>
                    <a:cubicBezTo>
                      <a:pt x="949932" y="4793713"/>
                      <a:pt x="1827256" y="5296754"/>
                      <a:pt x="2774733" y="5292517"/>
                    </a:cubicBezTo>
                    <a:cubicBezTo>
                      <a:pt x="3722210" y="5296754"/>
                      <a:pt x="4599534" y="4793713"/>
                      <a:pt x="5074500" y="3973872"/>
                    </a:cubicBezTo>
                    <a:cubicBezTo>
                      <a:pt x="5549466" y="3154032"/>
                      <a:pt x="5549466" y="2142722"/>
                      <a:pt x="5074500" y="1322882"/>
                    </a:cubicBezTo>
                    <a:cubicBezTo>
                      <a:pt x="4599534" y="503041"/>
                      <a:pt x="3722210" y="0"/>
                      <a:pt x="2774733" y="4237"/>
                    </a:cubicBezTo>
                    <a:close/>
                  </a:path>
                </a:pathLst>
              </a:custGeom>
              <a:blipFill rotWithShape="1">
                <a:blip r:embed="rId8">
                  <a:alphaModFix/>
                </a:blip>
                <a:stretch>
                  <a:fillRect l="222" r="-49645"/>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grpSp>
        <p:sp>
          <p:nvSpPr>
            <p:cNvPr id="233" name="Google Shape;233;p9"/>
            <p:cNvSpPr txBox="1"/>
            <p:nvPr/>
          </p:nvSpPr>
          <p:spPr>
            <a:xfrm>
              <a:off x="-33672" y="4519485"/>
              <a:ext cx="5263780" cy="2987998"/>
            </a:xfrm>
            <a:prstGeom prst="rect">
              <a:avLst/>
            </a:prstGeom>
            <a:noFill/>
            <a:ln>
              <a:noFill/>
            </a:ln>
          </p:spPr>
          <p:txBody>
            <a:bodyPr spcFirstLastPara="1" wrap="square" lIns="0" tIns="0" rIns="0" bIns="0" anchor="t" anchorCtr="0">
              <a:spAutoFit/>
            </a:bodyPr>
            <a:lstStyle/>
            <a:p>
              <a:pPr marL="0" marR="0" lvl="0" indent="0" algn="just" rtl="0">
                <a:lnSpc>
                  <a:spcPct val="119983"/>
                </a:lnSpc>
                <a:spcBef>
                  <a:spcPts val="0"/>
                </a:spcBef>
                <a:spcAft>
                  <a:spcPts val="0"/>
                </a:spcAft>
                <a:buNone/>
              </a:pPr>
              <a:r>
                <a:rPr lang="en-US" sz="2427" b="0" i="0" u="none" strike="noStrike" cap="none" dirty="0">
                  <a:solidFill>
                    <a:srgbClr val="000000"/>
                  </a:solidFill>
                  <a:latin typeface="Century Gothic" panose="020B0502020202020204" pitchFamily="34" charset="0"/>
                  <a:sym typeface="Arial"/>
                </a:rPr>
                <a:t>Intermittent - expenses that occur rarely, but are large sums (tuition, repairs) </a:t>
              </a:r>
              <a:endParaRPr dirty="0">
                <a:latin typeface="Century Gothic" panose="020B0502020202020204" pitchFamily="34" charset="0"/>
              </a:endParaRPr>
            </a:p>
            <a:p>
              <a:pPr marL="0" marR="0" lvl="0" indent="0" algn="just" rtl="0">
                <a:lnSpc>
                  <a:spcPct val="119983"/>
                </a:lnSpc>
                <a:spcBef>
                  <a:spcPts val="0"/>
                </a:spcBef>
                <a:spcAft>
                  <a:spcPts val="0"/>
                </a:spcAft>
                <a:buNone/>
              </a:pPr>
              <a:endParaRPr sz="2427" b="0" i="0" u="none" strike="noStrike" cap="none" dirty="0">
                <a:solidFill>
                  <a:srgbClr val="000000"/>
                </a:solidFill>
                <a:latin typeface="Century Gothic" panose="020B0502020202020204" pitchFamily="34" charset="0"/>
                <a:sym typeface="Arial"/>
              </a:endParaRPr>
            </a:p>
          </p:txBody>
        </p:sp>
        <p:sp>
          <p:nvSpPr>
            <p:cNvPr id="234" name="Google Shape;234;p9"/>
            <p:cNvSpPr/>
            <p:nvPr/>
          </p:nvSpPr>
          <p:spPr>
            <a:xfrm rot="-5879953" flipH="1">
              <a:off x="-364833" y="2765011"/>
              <a:ext cx="1751503" cy="626162"/>
            </a:xfrm>
            <a:custGeom>
              <a:avLst/>
              <a:gdLst/>
              <a:ahLst/>
              <a:cxnLst/>
              <a:rect l="l" t="t" r="r" b="b"/>
              <a:pathLst>
                <a:path w="1751503" h="626162" extrusionOk="0">
                  <a:moveTo>
                    <a:pt x="0" y="626162"/>
                  </a:moveTo>
                  <a:lnTo>
                    <a:pt x="1751503" y="626162"/>
                  </a:lnTo>
                  <a:lnTo>
                    <a:pt x="1751503" y="0"/>
                  </a:lnTo>
                  <a:lnTo>
                    <a:pt x="0" y="0"/>
                  </a:lnTo>
                  <a:lnTo>
                    <a:pt x="0" y="626162"/>
                  </a:lnTo>
                  <a:close/>
                </a:path>
              </a:pathLst>
            </a:custGeom>
            <a:blipFill rotWithShape="1">
              <a:blip r:embed="rId6">
                <a:alphaModFix/>
              </a:blip>
              <a:stretch>
                <a:fillRect/>
              </a:stretch>
            </a:blipFill>
            <a:ln>
              <a:noFill/>
            </a:ln>
          </p:spPr>
          <p:txBody>
            <a:bodyPr/>
            <a:lstStyle/>
            <a:p>
              <a:endParaRPr lang="de-AT">
                <a:latin typeface="Century Gothic" panose="020B0502020202020204" pitchFamily="34" charset="0"/>
              </a:endParaRPr>
            </a:p>
          </p:txBody>
        </p:sp>
      </p:grpSp>
      <p:grpSp>
        <p:nvGrpSpPr>
          <p:cNvPr id="235" name="Google Shape;235;p9"/>
          <p:cNvGrpSpPr/>
          <p:nvPr/>
        </p:nvGrpSpPr>
        <p:grpSpPr>
          <a:xfrm>
            <a:off x="14299582" y="5052817"/>
            <a:ext cx="2866759" cy="2736213"/>
            <a:chOff x="-156812" y="-5088"/>
            <a:chExt cx="6663624" cy="6360176"/>
          </a:xfrm>
        </p:grpSpPr>
        <p:sp>
          <p:nvSpPr>
            <p:cNvPr id="236" name="Google Shape;236;p9"/>
            <p:cNvSpPr/>
            <p:nvPr/>
          </p:nvSpPr>
          <p:spPr>
            <a:xfrm>
              <a:off x="-156812" y="-5088"/>
              <a:ext cx="6663624" cy="6360176"/>
            </a:xfrm>
            <a:custGeom>
              <a:avLst/>
              <a:gdLst/>
              <a:ahLst/>
              <a:cxnLst/>
              <a:rect l="l" t="t" r="r" b="b"/>
              <a:pathLst>
                <a:path w="6663624" h="6360176" extrusionOk="0">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315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9"/>
            <p:cNvSpPr/>
            <p:nvPr/>
          </p:nvSpPr>
          <p:spPr>
            <a:xfrm>
              <a:off x="400267" y="526623"/>
              <a:ext cx="5549466" cy="5296755"/>
            </a:xfrm>
            <a:custGeom>
              <a:avLst/>
              <a:gdLst/>
              <a:ahLst/>
              <a:cxnLst/>
              <a:rect l="l" t="t" r="r" b="b"/>
              <a:pathLst>
                <a:path w="5549466" h="5296755" extrusionOk="0">
                  <a:moveTo>
                    <a:pt x="2774733" y="4237"/>
                  </a:moveTo>
                  <a:cubicBezTo>
                    <a:pt x="1827256" y="0"/>
                    <a:pt x="949932" y="503041"/>
                    <a:pt x="474966" y="1322882"/>
                  </a:cubicBezTo>
                  <a:cubicBezTo>
                    <a:pt x="0" y="2142722"/>
                    <a:pt x="0" y="3154032"/>
                    <a:pt x="474966" y="3973872"/>
                  </a:cubicBezTo>
                  <a:cubicBezTo>
                    <a:pt x="949932" y="4793713"/>
                    <a:pt x="1827256" y="5296754"/>
                    <a:pt x="2774733" y="5292517"/>
                  </a:cubicBezTo>
                  <a:cubicBezTo>
                    <a:pt x="3722210" y="5296754"/>
                    <a:pt x="4599534" y="4793713"/>
                    <a:pt x="5074500" y="3973872"/>
                  </a:cubicBezTo>
                  <a:cubicBezTo>
                    <a:pt x="5549466" y="3154032"/>
                    <a:pt x="5549466" y="2142722"/>
                    <a:pt x="5074500" y="1322882"/>
                  </a:cubicBezTo>
                  <a:cubicBezTo>
                    <a:pt x="4599534" y="503041"/>
                    <a:pt x="3722210" y="0"/>
                    <a:pt x="2774733" y="4237"/>
                  </a:cubicBezTo>
                  <a:close/>
                </a:path>
              </a:pathLst>
            </a:custGeom>
            <a:blipFill rotWithShape="1">
              <a:blip r:embed="rId9">
                <a:alphaModFix/>
              </a:blip>
              <a:stretch>
                <a:fillRect l="-24850" r="-24850"/>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8" name="Google Shape;238;p9"/>
          <p:cNvSpPr txBox="1"/>
          <p:nvPr/>
        </p:nvSpPr>
        <p:spPr>
          <a:xfrm>
            <a:off x="13091835" y="2507905"/>
            <a:ext cx="4167465" cy="2689198"/>
          </a:xfrm>
          <a:prstGeom prst="rect">
            <a:avLst/>
          </a:prstGeom>
          <a:noFill/>
          <a:ln>
            <a:noFill/>
          </a:ln>
        </p:spPr>
        <p:txBody>
          <a:bodyPr spcFirstLastPara="1" wrap="square" lIns="0" tIns="0" rIns="0" bIns="0" anchor="t" anchorCtr="0">
            <a:spAutoFit/>
          </a:bodyPr>
          <a:lstStyle/>
          <a:p>
            <a:pPr marL="0" marR="0" lvl="0" indent="0" algn="just" rtl="0">
              <a:lnSpc>
                <a:spcPct val="119983"/>
              </a:lnSpc>
              <a:spcBef>
                <a:spcPts val="0"/>
              </a:spcBef>
              <a:spcAft>
                <a:spcPts val="0"/>
              </a:spcAft>
              <a:buNone/>
            </a:pPr>
            <a:r>
              <a:rPr lang="en-US" sz="2427" b="0" i="0" u="none" strike="noStrike" cap="none">
                <a:solidFill>
                  <a:srgbClr val="000000"/>
                </a:solidFill>
                <a:latin typeface="Century Gothic" panose="020B0502020202020204" pitchFamily="34" charset="0"/>
                <a:sym typeface="Arial"/>
              </a:rPr>
              <a:t>Discretionary (non-essential)-  expenses that are not a necessity, but are chosen to be paid. (Eating out, entertainment, gifts, charity). </a:t>
            </a:r>
            <a:endParaRPr>
              <a:latin typeface="Century Gothic" panose="020B0502020202020204" pitchFamily="34" charset="0"/>
            </a:endParaRPr>
          </a:p>
        </p:txBody>
      </p:sp>
      <p:sp>
        <p:nvSpPr>
          <p:cNvPr id="239" name="Google Shape;239;p9"/>
          <p:cNvSpPr/>
          <p:nvPr/>
        </p:nvSpPr>
        <p:spPr>
          <a:xfrm rot="4553842">
            <a:off x="16690703" y="4960065"/>
            <a:ext cx="1313627" cy="469622"/>
          </a:xfrm>
          <a:custGeom>
            <a:avLst/>
            <a:gdLst/>
            <a:ahLst/>
            <a:cxnLst/>
            <a:rect l="l" t="t" r="r" b="b"/>
            <a:pathLst>
              <a:path w="1313627" h="469622" extrusionOk="0">
                <a:moveTo>
                  <a:pt x="0" y="0"/>
                </a:moveTo>
                <a:lnTo>
                  <a:pt x="1313627" y="0"/>
                </a:lnTo>
                <a:lnTo>
                  <a:pt x="1313627" y="469622"/>
                </a:lnTo>
                <a:lnTo>
                  <a:pt x="0" y="469622"/>
                </a:lnTo>
                <a:lnTo>
                  <a:pt x="0" y="0"/>
                </a:lnTo>
                <a:close/>
              </a:path>
            </a:pathLst>
          </a:custGeom>
          <a:blipFill rotWithShape="1">
            <a:blip r:embed="rId6">
              <a:alphaModFix/>
            </a:blip>
            <a:stretch>
              <a:fillRect/>
            </a:stretch>
          </a:blipFill>
          <a:ln>
            <a:noFill/>
          </a:ln>
        </p:spPr>
        <p:txBody>
          <a:bodyPr/>
          <a:lstStyle/>
          <a:p>
            <a:endParaRPr lang="de-AT"/>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grpSp>
        <p:nvGrpSpPr>
          <p:cNvPr id="282" name="Google Shape;282;p12"/>
          <p:cNvGrpSpPr/>
          <p:nvPr/>
        </p:nvGrpSpPr>
        <p:grpSpPr>
          <a:xfrm>
            <a:off x="-408249" y="-7144"/>
            <a:ext cx="10819067" cy="2186273"/>
            <a:chOff x="0" y="-9525"/>
            <a:chExt cx="14425423" cy="2915031"/>
          </a:xfrm>
        </p:grpSpPr>
        <p:sp>
          <p:nvSpPr>
            <p:cNvPr id="283" name="Google Shape;283;p12"/>
            <p:cNvSpPr/>
            <p:nvPr/>
          </p:nvSpPr>
          <p:spPr>
            <a:xfrm>
              <a:off x="12700" y="12700"/>
              <a:ext cx="14400023" cy="2880106"/>
            </a:xfrm>
            <a:custGeom>
              <a:avLst/>
              <a:gdLst/>
              <a:ahLst/>
              <a:cxnLst/>
              <a:rect l="l" t="t" r="r" b="b"/>
              <a:pathLst>
                <a:path w="14400023" h="2880106" extrusionOk="0">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2"/>
            <p:cNvSpPr/>
            <p:nvPr/>
          </p:nvSpPr>
          <p:spPr>
            <a:xfrm>
              <a:off x="0" y="0"/>
              <a:ext cx="14425423" cy="2905506"/>
            </a:xfrm>
            <a:custGeom>
              <a:avLst/>
              <a:gdLst/>
              <a:ahLst/>
              <a:cxnLst/>
              <a:rect l="l" t="t" r="r" b="b"/>
              <a:pathLst>
                <a:path w="14425423" h="2905506" extrusionOk="0">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2"/>
            <p:cNvSpPr txBox="1"/>
            <p:nvPr/>
          </p:nvSpPr>
          <p:spPr>
            <a:xfrm>
              <a:off x="0" y="-9525"/>
              <a:ext cx="14425400" cy="2914925"/>
            </a:xfrm>
            <a:prstGeom prst="rect">
              <a:avLst/>
            </a:prstGeom>
            <a:noFill/>
            <a:ln>
              <a:noFill/>
            </a:ln>
          </p:spPr>
          <p:txBody>
            <a:bodyPr spcFirstLastPara="1" wrap="square" lIns="50800" tIns="50800" rIns="50800" bIns="50800" anchor="ctr" anchorCtr="0">
              <a:noAutofit/>
            </a:bodyPr>
            <a:lstStyle/>
            <a:p>
              <a:pPr marL="0" marR="0" lvl="0" indent="0" algn="ctr" rtl="0">
                <a:lnSpc>
                  <a:spcPct val="120000"/>
                </a:lnSpc>
                <a:spcBef>
                  <a:spcPts val="0"/>
                </a:spcBef>
                <a:spcAft>
                  <a:spcPts val="0"/>
                </a:spcAft>
                <a:buNone/>
              </a:pPr>
              <a:r>
                <a:rPr lang="en-US" sz="5100" dirty="0">
                  <a:solidFill>
                    <a:srgbClr val="FFFFFF"/>
                  </a:solidFill>
                </a:rPr>
                <a:t>SPENDING CONSIOUSNESS</a:t>
              </a:r>
              <a:endParaRPr dirty="0"/>
            </a:p>
          </p:txBody>
        </p:sp>
      </p:grpSp>
      <p:sp>
        <p:nvSpPr>
          <p:cNvPr id="286" name="Google Shape;286;p12"/>
          <p:cNvSpPr/>
          <p:nvPr/>
        </p:nvSpPr>
        <p:spPr>
          <a:xfrm rot="-5400000">
            <a:off x="8119295" y="118295"/>
            <a:ext cx="2049408" cy="18288000"/>
          </a:xfrm>
          <a:custGeom>
            <a:avLst/>
            <a:gdLst/>
            <a:ahLst/>
            <a:cxnLst/>
            <a:rect l="l" t="t" r="r" b="b"/>
            <a:pathLst>
              <a:path w="2732544" h="24384000" extrusionOk="0">
                <a:moveTo>
                  <a:pt x="0" y="0"/>
                </a:moveTo>
                <a:lnTo>
                  <a:pt x="2732544" y="0"/>
                </a:lnTo>
                <a:lnTo>
                  <a:pt x="2732544" y="24384000"/>
                </a:lnTo>
                <a:lnTo>
                  <a:pt x="0" y="24384000"/>
                </a:lnTo>
                <a:close/>
              </a:path>
            </a:pathLst>
          </a:custGeom>
          <a:solidFill>
            <a:srgbClr val="AEABAB">
              <a:alpha val="60000"/>
            </a:srgbClr>
          </a:solidFill>
          <a:ln>
            <a:noFill/>
          </a:ln>
        </p:spPr>
        <p:txBody>
          <a:bodyPr/>
          <a:lstStyle/>
          <a:p>
            <a:endParaRPr lang="de-AT"/>
          </a:p>
        </p:txBody>
      </p:sp>
      <p:sp>
        <p:nvSpPr>
          <p:cNvPr id="287" name="Google Shape;287;p12"/>
          <p:cNvSpPr/>
          <p:nvPr/>
        </p:nvSpPr>
        <p:spPr>
          <a:xfrm>
            <a:off x="14872456" y="8861232"/>
            <a:ext cx="3173424" cy="860791"/>
          </a:xfrm>
          <a:custGeom>
            <a:avLst/>
            <a:gdLst/>
            <a:ahLst/>
            <a:cxnLst/>
            <a:rect l="l" t="t" r="r" b="b"/>
            <a:pathLst>
              <a:path w="3173424" h="860791" extrusionOk="0">
                <a:moveTo>
                  <a:pt x="0" y="0"/>
                </a:moveTo>
                <a:lnTo>
                  <a:pt x="3173424" y="0"/>
                </a:lnTo>
                <a:lnTo>
                  <a:pt x="3173424" y="860791"/>
                </a:lnTo>
                <a:lnTo>
                  <a:pt x="0" y="860791"/>
                </a:lnTo>
                <a:lnTo>
                  <a:pt x="0" y="0"/>
                </a:lnTo>
                <a:close/>
              </a:path>
            </a:pathLst>
          </a:custGeom>
          <a:blipFill rotWithShape="1">
            <a:blip r:embed="rId3">
              <a:alphaModFix/>
            </a:blip>
            <a:stretch>
              <a:fillRect/>
            </a:stretch>
          </a:blipFill>
          <a:ln>
            <a:noFill/>
          </a:ln>
        </p:spPr>
        <p:txBody>
          <a:bodyPr/>
          <a:lstStyle/>
          <a:p>
            <a:endParaRPr lang="de-AT"/>
          </a:p>
        </p:txBody>
      </p:sp>
      <p:sp>
        <p:nvSpPr>
          <p:cNvPr id="288" name="Google Shape;288;p12"/>
          <p:cNvSpPr/>
          <p:nvPr/>
        </p:nvSpPr>
        <p:spPr>
          <a:xfrm>
            <a:off x="16459168" y="265476"/>
            <a:ext cx="1462527" cy="1622708"/>
          </a:xfrm>
          <a:custGeom>
            <a:avLst/>
            <a:gdLst/>
            <a:ahLst/>
            <a:cxnLst/>
            <a:rect l="l" t="t" r="r" b="b"/>
            <a:pathLst>
              <a:path w="1462527" h="1622708" extrusionOk="0">
                <a:moveTo>
                  <a:pt x="0" y="0"/>
                </a:moveTo>
                <a:lnTo>
                  <a:pt x="1462528" y="0"/>
                </a:lnTo>
                <a:lnTo>
                  <a:pt x="1462528" y="1622708"/>
                </a:lnTo>
                <a:lnTo>
                  <a:pt x="0" y="1622708"/>
                </a:lnTo>
                <a:lnTo>
                  <a:pt x="0" y="0"/>
                </a:lnTo>
                <a:close/>
              </a:path>
            </a:pathLst>
          </a:custGeom>
          <a:blipFill rotWithShape="1">
            <a:blip r:embed="rId4">
              <a:alphaModFix/>
            </a:blip>
            <a:stretch>
              <a:fillRect r="-437"/>
            </a:stretch>
          </a:blipFill>
          <a:ln>
            <a:noFill/>
          </a:ln>
        </p:spPr>
        <p:txBody>
          <a:bodyPr/>
          <a:lstStyle/>
          <a:p>
            <a:endParaRPr lang="de-AT"/>
          </a:p>
        </p:txBody>
      </p:sp>
      <p:sp>
        <p:nvSpPr>
          <p:cNvPr id="289" name="Google Shape;289;p12"/>
          <p:cNvSpPr txBox="1"/>
          <p:nvPr/>
        </p:nvSpPr>
        <p:spPr>
          <a:xfrm>
            <a:off x="594444" y="8997745"/>
            <a:ext cx="12657256" cy="800687"/>
          </a:xfrm>
          <a:prstGeom prst="rect">
            <a:avLst/>
          </a:prstGeom>
          <a:noFill/>
          <a:ln>
            <a:noFill/>
          </a:ln>
        </p:spPr>
        <p:txBody>
          <a:bodyPr spcFirstLastPara="1" wrap="square" lIns="0" tIns="0" rIns="0" bIns="0" anchor="t" anchorCtr="0">
            <a:spAutoFit/>
          </a:bodyPr>
          <a:lstStyle/>
          <a:p>
            <a:pPr marL="0" marR="0" lvl="0" indent="0" algn="just" rtl="0">
              <a:lnSpc>
                <a:spcPct val="119916"/>
              </a:lnSpc>
              <a:spcBef>
                <a:spcPts val="0"/>
              </a:spcBef>
              <a:spcAft>
                <a:spcPts val="0"/>
              </a:spcAft>
              <a:buNone/>
            </a:pPr>
            <a:r>
              <a:rPr lang="en-US" sz="1200" b="0" i="0" u="none" strike="noStrike" cap="none" dirty="0">
                <a:solidFill>
                  <a:srgbClr val="00000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dirty="0"/>
          </a:p>
          <a:p>
            <a:pPr marL="0" marR="0" lvl="0" indent="0" algn="just" rtl="0">
              <a:lnSpc>
                <a:spcPct val="180000"/>
              </a:lnSpc>
              <a:spcBef>
                <a:spcPts val="0"/>
              </a:spcBef>
              <a:spcAft>
                <a:spcPts val="0"/>
              </a:spcAft>
              <a:buNone/>
            </a:pPr>
            <a:endParaRPr sz="1200" b="0" i="0" u="none" strike="noStrike" cap="none" dirty="0">
              <a:solidFill>
                <a:srgbClr val="000000"/>
              </a:solidFill>
              <a:latin typeface="Arial"/>
              <a:ea typeface="Arial"/>
              <a:cs typeface="Arial"/>
              <a:sym typeface="Arial"/>
            </a:endParaRPr>
          </a:p>
        </p:txBody>
      </p:sp>
      <p:pic>
        <p:nvPicPr>
          <p:cNvPr id="3" name="Grafik 2" descr="Ein Bild, das Schwarz, Dunkelheit enthält.&#10;&#10;Automatisch generierte Beschreibung">
            <a:extLst>
              <a:ext uri="{FF2B5EF4-FFF2-40B4-BE49-F238E27FC236}">
                <a16:creationId xmlns:a16="http://schemas.microsoft.com/office/drawing/2014/main" id="{E64A33BC-9E61-778A-8839-C83B60A74959}"/>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4572000" y="2157412"/>
            <a:ext cx="9144000" cy="5972175"/>
          </a:xfrm>
          <a:prstGeom prst="rect">
            <a:avLst/>
          </a:prstGeom>
        </p:spPr>
      </p:pic>
      <p:sp>
        <p:nvSpPr>
          <p:cNvPr id="5" name="Textfeld 4">
            <a:extLst>
              <a:ext uri="{FF2B5EF4-FFF2-40B4-BE49-F238E27FC236}">
                <a16:creationId xmlns:a16="http://schemas.microsoft.com/office/drawing/2014/main" id="{A591F683-5F84-F72C-BEDE-6E7C14FEE7E2}"/>
              </a:ext>
            </a:extLst>
          </p:cNvPr>
          <p:cNvSpPr txBox="1"/>
          <p:nvPr/>
        </p:nvSpPr>
        <p:spPr>
          <a:xfrm>
            <a:off x="6788554" y="4653033"/>
            <a:ext cx="6463146" cy="646331"/>
          </a:xfrm>
          <a:prstGeom prst="rect">
            <a:avLst/>
          </a:prstGeom>
          <a:noFill/>
        </p:spPr>
        <p:txBody>
          <a:bodyPr wrap="square">
            <a:spAutoFit/>
          </a:bodyPr>
          <a:lstStyle/>
          <a:p>
            <a:r>
              <a:rPr lang="en-US" sz="3600" b="0" i="0" u="none" strike="noStrike" cap="none" dirty="0">
                <a:solidFill>
                  <a:schemeClr val="tx1"/>
                </a:solidFill>
                <a:latin typeface="Century Gothic" panose="020B0502020202020204" pitchFamily="34" charset="0"/>
                <a:sym typeface="Arial"/>
              </a:rPr>
              <a:t>Spending consciousness</a:t>
            </a:r>
            <a:endParaRPr lang="de-AT" sz="3600" dirty="0">
              <a:solidFill>
                <a:schemeClr val="tx1"/>
              </a:solidFill>
              <a:latin typeface="Century Gothic" panose="020B0502020202020204" pitchFamily="34" charset="0"/>
            </a:endParaRPr>
          </a:p>
        </p:txBody>
      </p:sp>
      <p:sp>
        <p:nvSpPr>
          <p:cNvPr id="6" name="Textfeld 5">
            <a:extLst>
              <a:ext uri="{FF2B5EF4-FFF2-40B4-BE49-F238E27FC236}">
                <a16:creationId xmlns:a16="http://schemas.microsoft.com/office/drawing/2014/main" id="{885E045C-102F-522A-486A-98D9C2AF7B45}"/>
              </a:ext>
            </a:extLst>
          </p:cNvPr>
          <p:cNvSpPr txBox="1"/>
          <p:nvPr/>
        </p:nvSpPr>
        <p:spPr>
          <a:xfrm>
            <a:off x="15291537" y="4976198"/>
            <a:ext cx="2130979" cy="230832"/>
          </a:xfrm>
          <a:prstGeom prst="rect">
            <a:avLst/>
          </a:prstGeom>
          <a:noFill/>
        </p:spPr>
        <p:txBody>
          <a:bodyPr wrap="square" rtlCol="0">
            <a:spAutoFit/>
          </a:bodyPr>
          <a:lstStyle/>
          <a:p>
            <a:r>
              <a:rPr lang="de-AT" sz="900" dirty="0">
                <a:hlinkClick r:id="rId7" tooltip="https://creativecommons.org/licenses/by/3.0/"/>
              </a:rPr>
              <a:t>Source: CC BY</a:t>
            </a:r>
            <a:endParaRPr lang="de-AT" sz="900" dirty="0"/>
          </a:p>
        </p:txBody>
      </p:sp>
      <p:pic>
        <p:nvPicPr>
          <p:cNvPr id="7" name="Grafik 6" descr="Ein Bild, das Handschrift, Text, Schrift, Schreibwaren enthält.&#10;&#10;Automatisch generierte Beschreibung">
            <a:extLst>
              <a:ext uri="{FF2B5EF4-FFF2-40B4-BE49-F238E27FC236}">
                <a16:creationId xmlns:a16="http://schemas.microsoft.com/office/drawing/2014/main" id="{942BDBD1-2E4B-200F-202D-EB52322279E0}"/>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14053375" y="2432164"/>
            <a:ext cx="3369141" cy="22208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grpSp>
        <p:nvGrpSpPr>
          <p:cNvPr id="245" name="Google Shape;245;p10"/>
          <p:cNvGrpSpPr/>
          <p:nvPr/>
        </p:nvGrpSpPr>
        <p:grpSpPr>
          <a:xfrm>
            <a:off x="-305089" y="-67969"/>
            <a:ext cx="10819067" cy="2186273"/>
            <a:chOff x="0" y="-9525"/>
            <a:chExt cx="14425423" cy="2915031"/>
          </a:xfrm>
        </p:grpSpPr>
        <p:sp>
          <p:nvSpPr>
            <p:cNvPr id="246" name="Google Shape;246;p10"/>
            <p:cNvSpPr/>
            <p:nvPr/>
          </p:nvSpPr>
          <p:spPr>
            <a:xfrm>
              <a:off x="12700" y="12700"/>
              <a:ext cx="14400023" cy="2880106"/>
            </a:xfrm>
            <a:custGeom>
              <a:avLst/>
              <a:gdLst/>
              <a:ahLst/>
              <a:cxnLst/>
              <a:rect l="l" t="t" r="r" b="b"/>
              <a:pathLst>
                <a:path w="14400023" h="2880106" extrusionOk="0">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0"/>
            <p:cNvSpPr/>
            <p:nvPr/>
          </p:nvSpPr>
          <p:spPr>
            <a:xfrm>
              <a:off x="0" y="0"/>
              <a:ext cx="14425423" cy="2905506"/>
            </a:xfrm>
            <a:custGeom>
              <a:avLst/>
              <a:gdLst/>
              <a:ahLst/>
              <a:cxnLst/>
              <a:rect l="l" t="t" r="r" b="b"/>
              <a:pathLst>
                <a:path w="14425423" h="2905506" extrusionOk="0">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0"/>
            <p:cNvSpPr txBox="1"/>
            <p:nvPr/>
          </p:nvSpPr>
          <p:spPr>
            <a:xfrm>
              <a:off x="0" y="-9525"/>
              <a:ext cx="14425400" cy="2914925"/>
            </a:xfrm>
            <a:prstGeom prst="rect">
              <a:avLst/>
            </a:prstGeom>
            <a:noFill/>
            <a:ln>
              <a:noFill/>
            </a:ln>
          </p:spPr>
          <p:txBody>
            <a:bodyPr spcFirstLastPara="1" wrap="square" lIns="50800" tIns="50800" rIns="50800" bIns="50800" anchor="ctr" anchorCtr="0">
              <a:noAutofit/>
            </a:bodyPr>
            <a:lstStyle/>
            <a:p>
              <a:pPr marL="0" marR="0" lvl="0" indent="0" algn="ctr" rtl="0">
                <a:lnSpc>
                  <a:spcPct val="120000"/>
                </a:lnSpc>
                <a:spcBef>
                  <a:spcPts val="0"/>
                </a:spcBef>
                <a:spcAft>
                  <a:spcPts val="0"/>
                </a:spcAft>
                <a:buNone/>
              </a:pPr>
              <a:r>
                <a:rPr lang="en-US" sz="5100" b="0" i="0" u="none" strike="noStrike" cap="none" dirty="0">
                  <a:solidFill>
                    <a:srgbClr val="FFFFFF"/>
                  </a:solidFill>
                  <a:latin typeface="Arial"/>
                  <a:ea typeface="Arial"/>
                  <a:cs typeface="Arial"/>
                  <a:sym typeface="Arial"/>
                </a:rPr>
                <a:t>BUDGETING BASICS - How to create a budget in 6 steps</a:t>
              </a:r>
              <a:endParaRPr dirty="0"/>
            </a:p>
          </p:txBody>
        </p:sp>
      </p:grpSp>
      <p:sp>
        <p:nvSpPr>
          <p:cNvPr id="249" name="Google Shape;249;p10"/>
          <p:cNvSpPr/>
          <p:nvPr/>
        </p:nvSpPr>
        <p:spPr>
          <a:xfrm rot="-5400000">
            <a:off x="8119295" y="118295"/>
            <a:ext cx="2049408" cy="18288000"/>
          </a:xfrm>
          <a:custGeom>
            <a:avLst/>
            <a:gdLst/>
            <a:ahLst/>
            <a:cxnLst/>
            <a:rect l="l" t="t" r="r" b="b"/>
            <a:pathLst>
              <a:path w="2732544" h="24384000" extrusionOk="0">
                <a:moveTo>
                  <a:pt x="0" y="0"/>
                </a:moveTo>
                <a:lnTo>
                  <a:pt x="2732544" y="0"/>
                </a:lnTo>
                <a:lnTo>
                  <a:pt x="2732544" y="24384000"/>
                </a:lnTo>
                <a:lnTo>
                  <a:pt x="0" y="24384000"/>
                </a:lnTo>
                <a:close/>
              </a:path>
            </a:pathLst>
          </a:custGeom>
          <a:solidFill>
            <a:srgbClr val="AEABAB">
              <a:alpha val="60000"/>
            </a:srgbClr>
          </a:solidFill>
          <a:ln>
            <a:noFill/>
          </a:ln>
        </p:spPr>
        <p:txBody>
          <a:bodyPr/>
          <a:lstStyle/>
          <a:p>
            <a:endParaRPr lang="de-AT"/>
          </a:p>
        </p:txBody>
      </p:sp>
      <p:sp>
        <p:nvSpPr>
          <p:cNvPr id="250" name="Google Shape;250;p10"/>
          <p:cNvSpPr/>
          <p:nvPr/>
        </p:nvSpPr>
        <p:spPr>
          <a:xfrm>
            <a:off x="14872456" y="8861232"/>
            <a:ext cx="3173424" cy="860791"/>
          </a:xfrm>
          <a:custGeom>
            <a:avLst/>
            <a:gdLst/>
            <a:ahLst/>
            <a:cxnLst/>
            <a:rect l="l" t="t" r="r" b="b"/>
            <a:pathLst>
              <a:path w="3173424" h="860791" extrusionOk="0">
                <a:moveTo>
                  <a:pt x="0" y="0"/>
                </a:moveTo>
                <a:lnTo>
                  <a:pt x="3173424" y="0"/>
                </a:lnTo>
                <a:lnTo>
                  <a:pt x="3173424" y="860791"/>
                </a:lnTo>
                <a:lnTo>
                  <a:pt x="0" y="860791"/>
                </a:lnTo>
                <a:lnTo>
                  <a:pt x="0" y="0"/>
                </a:lnTo>
                <a:close/>
              </a:path>
            </a:pathLst>
          </a:custGeom>
          <a:blipFill rotWithShape="1">
            <a:blip r:embed="rId3">
              <a:alphaModFix/>
            </a:blip>
            <a:stretch>
              <a:fillRect/>
            </a:stretch>
          </a:blipFill>
          <a:ln>
            <a:noFill/>
          </a:ln>
        </p:spPr>
        <p:txBody>
          <a:bodyPr/>
          <a:lstStyle/>
          <a:p>
            <a:endParaRPr lang="de-AT"/>
          </a:p>
        </p:txBody>
      </p:sp>
      <p:sp>
        <p:nvSpPr>
          <p:cNvPr id="251" name="Google Shape;251;p10"/>
          <p:cNvSpPr/>
          <p:nvPr/>
        </p:nvSpPr>
        <p:spPr>
          <a:xfrm>
            <a:off x="16459168" y="265476"/>
            <a:ext cx="1462527" cy="1622708"/>
          </a:xfrm>
          <a:custGeom>
            <a:avLst/>
            <a:gdLst/>
            <a:ahLst/>
            <a:cxnLst/>
            <a:rect l="l" t="t" r="r" b="b"/>
            <a:pathLst>
              <a:path w="1462527" h="1622708" extrusionOk="0">
                <a:moveTo>
                  <a:pt x="0" y="0"/>
                </a:moveTo>
                <a:lnTo>
                  <a:pt x="1462528" y="0"/>
                </a:lnTo>
                <a:lnTo>
                  <a:pt x="1462528" y="1622708"/>
                </a:lnTo>
                <a:lnTo>
                  <a:pt x="0" y="1622708"/>
                </a:lnTo>
                <a:lnTo>
                  <a:pt x="0" y="0"/>
                </a:lnTo>
                <a:close/>
              </a:path>
            </a:pathLst>
          </a:custGeom>
          <a:blipFill rotWithShape="1">
            <a:blip r:embed="rId4">
              <a:alphaModFix/>
            </a:blip>
            <a:stretch>
              <a:fillRect r="-437"/>
            </a:stretch>
          </a:blipFill>
          <a:ln>
            <a:noFill/>
          </a:ln>
        </p:spPr>
        <p:txBody>
          <a:bodyPr/>
          <a:lstStyle/>
          <a:p>
            <a:endParaRPr lang="de-AT"/>
          </a:p>
        </p:txBody>
      </p:sp>
      <p:sp>
        <p:nvSpPr>
          <p:cNvPr id="252" name="Google Shape;252;p10"/>
          <p:cNvSpPr txBox="1"/>
          <p:nvPr/>
        </p:nvSpPr>
        <p:spPr>
          <a:xfrm>
            <a:off x="594444" y="8997745"/>
            <a:ext cx="12657256" cy="800687"/>
          </a:xfrm>
          <a:prstGeom prst="rect">
            <a:avLst/>
          </a:prstGeom>
          <a:noFill/>
          <a:ln>
            <a:noFill/>
          </a:ln>
        </p:spPr>
        <p:txBody>
          <a:bodyPr spcFirstLastPara="1" wrap="square" lIns="0" tIns="0" rIns="0" bIns="0" anchor="t" anchorCtr="0">
            <a:spAutoFit/>
          </a:bodyPr>
          <a:lstStyle/>
          <a:p>
            <a:pPr marL="0" marR="0" lvl="0" indent="0" algn="just" rtl="0">
              <a:lnSpc>
                <a:spcPct val="119916"/>
              </a:lnSpc>
              <a:spcBef>
                <a:spcPts val="0"/>
              </a:spcBef>
              <a:spcAft>
                <a:spcPts val="0"/>
              </a:spcAft>
              <a:buNone/>
            </a:pPr>
            <a:r>
              <a:rPr lang="en-US" sz="1200" b="0" i="0" u="none" strike="noStrike" cap="none">
                <a:solidFill>
                  <a:srgbClr val="00000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marR="0" lvl="0" indent="0" algn="just" rtl="0">
              <a:lnSpc>
                <a:spcPct val="180000"/>
              </a:lnSpc>
              <a:spcBef>
                <a:spcPts val="0"/>
              </a:spcBef>
              <a:spcAft>
                <a:spcPts val="0"/>
              </a:spcAft>
              <a:buNone/>
            </a:pPr>
            <a:endParaRPr sz="1200" b="0" i="0" u="none" strike="noStrike" cap="none">
              <a:solidFill>
                <a:srgbClr val="000000"/>
              </a:solidFill>
              <a:latin typeface="Arial"/>
              <a:ea typeface="Arial"/>
              <a:cs typeface="Arial"/>
              <a:sym typeface="Arial"/>
            </a:endParaRPr>
          </a:p>
        </p:txBody>
      </p:sp>
      <p:graphicFrame>
        <p:nvGraphicFramePr>
          <p:cNvPr id="2" name="Diagramm 1">
            <a:extLst>
              <a:ext uri="{FF2B5EF4-FFF2-40B4-BE49-F238E27FC236}">
                <a16:creationId xmlns:a16="http://schemas.microsoft.com/office/drawing/2014/main" id="{6D2D3748-FA6D-C90F-666F-5A9D3BB8F4EA}"/>
              </a:ext>
            </a:extLst>
          </p:cNvPr>
          <p:cNvGraphicFramePr/>
          <p:nvPr>
            <p:extLst>
              <p:ext uri="{D42A27DB-BD31-4B8C-83A1-F6EECF244321}">
                <p14:modId xmlns:p14="http://schemas.microsoft.com/office/powerpoint/2010/main" val="4235470815"/>
              </p:ext>
            </p:extLst>
          </p:nvPr>
        </p:nvGraphicFramePr>
        <p:xfrm>
          <a:off x="1360967" y="1079500"/>
          <a:ext cx="15842511" cy="77817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0074f12-bfdc-41d8-b838-b193552acce8" xsi:nil="true"/>
    <lcf76f155ced4ddcb4097134ff3c332f xmlns="86cb58b5-1153-41b1-b5f9-2f3fec42a65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29E2EB6DC2567043A37FF8060E956B7B" ma:contentTypeVersion="22" ma:contentTypeDescription="Ustvari nov dokument." ma:contentTypeScope="" ma:versionID="84e9408f7989b88943c4f86caf4e064c">
  <xsd:schema xmlns:xsd="http://www.w3.org/2001/XMLSchema" xmlns:xs="http://www.w3.org/2001/XMLSchema" xmlns:p="http://schemas.microsoft.com/office/2006/metadata/properties" xmlns:ns2="c0074f12-bfdc-41d8-b838-b193552acce8" xmlns:ns3="86cb58b5-1153-41b1-b5f9-2f3fec42a658" targetNamespace="http://schemas.microsoft.com/office/2006/metadata/properties" ma:root="true" ma:fieldsID="ba19aba34ee54fb75957dab7a9c87fe0" ns2:_="" ns3:_="">
    <xsd:import namespace="c0074f12-bfdc-41d8-b838-b193552acce8"/>
    <xsd:import namespace="86cb58b5-1153-41b1-b5f9-2f3fec42a65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2:TaxCatchAll" minOccurs="0"/>
                <xsd:element ref="ns3:lcf76f155ced4ddcb4097134ff3c332f" minOccurs="0"/>
                <xsd:element ref="ns3:MediaServiceObjectDetectorVersions" minOccurs="0"/>
                <xsd:element ref="ns3:MediaLengthInSecond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074f12-bfdc-41d8-b838-b193552acce8" elementFormDefault="qualified">
    <xsd:import namespace="http://schemas.microsoft.com/office/2006/documentManagement/types"/>
    <xsd:import namespace="http://schemas.microsoft.com/office/infopath/2007/PartnerControls"/>
    <xsd:element name="SharedWithUsers" ma:index="8"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V skupni rabi s podrobnostmi" ma:internalName="SharedWithDetails" ma:readOnly="true">
      <xsd:simpleType>
        <xsd:restriction base="dms:Note">
          <xsd:maxLength value="255"/>
        </xsd:restriction>
      </xsd:simpleType>
    </xsd:element>
    <xsd:element name="TaxCatchAll" ma:index="20" nillable="true" ma:displayName="Taxonomy Catch All Column" ma:hidden="true" ma:list="{0566e342-f856-4e42-963c-46776f865606}" ma:internalName="TaxCatchAll" ma:showField="CatchAllData" ma:web="c0074f12-bfdc-41d8-b838-b193552acce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6cb58b5-1153-41b1-b5f9-2f3fec42a65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Oznake slike" ma:readOnly="false" ma:fieldId="{5cf76f15-5ced-4ddc-b409-7134ff3c332f}" ma:taxonomyMulti="true" ma:sspId="3213ba4d-4ff2-410f-8850-8053d140204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D82C3EE-4543-4C15-A150-362B0C167927}">
  <ds:schemaRefs>
    <ds:schemaRef ds:uri="http://schemas.microsoft.com/office/2006/metadata/properties"/>
    <ds:schemaRef ds:uri="http://schemas.microsoft.com/office/infopath/2007/PartnerControls"/>
    <ds:schemaRef ds:uri="c0074f12-bfdc-41d8-b838-b193552acce8"/>
    <ds:schemaRef ds:uri="86cb58b5-1153-41b1-b5f9-2f3fec42a658"/>
  </ds:schemaRefs>
</ds:datastoreItem>
</file>

<file path=customXml/itemProps2.xml><?xml version="1.0" encoding="utf-8"?>
<ds:datastoreItem xmlns:ds="http://schemas.openxmlformats.org/officeDocument/2006/customXml" ds:itemID="{1173B802-38CA-45A2-A482-51A5AC3F2A8E}">
  <ds:schemaRefs>
    <ds:schemaRef ds:uri="http://schemas.microsoft.com/sharepoint/v3/contenttype/forms"/>
  </ds:schemaRefs>
</ds:datastoreItem>
</file>

<file path=customXml/itemProps3.xml><?xml version="1.0" encoding="utf-8"?>
<ds:datastoreItem xmlns:ds="http://schemas.openxmlformats.org/officeDocument/2006/customXml" ds:itemID="{EF7EF0D2-1571-42F7-90F6-27AEF2D87217}"/>
</file>

<file path=docProps/app.xml><?xml version="1.0" encoding="utf-8"?>
<Properties xmlns="http://schemas.openxmlformats.org/officeDocument/2006/extended-properties" xmlns:vt="http://schemas.openxmlformats.org/officeDocument/2006/docPropsVTypes">
  <TotalTime>0</TotalTime>
  <Words>9902</Words>
  <Application>Microsoft Office PowerPoint</Application>
  <PresentationFormat>Benutzerdefiniert</PresentationFormat>
  <Paragraphs>589</Paragraphs>
  <Slides>29</Slides>
  <Notes>29</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29</vt:i4>
      </vt:variant>
    </vt:vector>
  </HeadingPairs>
  <TitlesOfParts>
    <vt:vector size="35" baseType="lpstr">
      <vt:lpstr>Arial</vt:lpstr>
      <vt:lpstr>Calibri</vt:lpstr>
      <vt:lpstr>Century Gothic</vt:lpstr>
      <vt:lpstr>Symbol</vt:lpstr>
      <vt:lpstr>Times New Roman</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Macek Anita</dc:creator>
  <cp:lastModifiedBy>Macek Anita</cp:lastModifiedBy>
  <cp:revision>9</cp:revision>
  <dcterms:created xsi:type="dcterms:W3CDTF">2006-08-16T00:00:00Z</dcterms:created>
  <dcterms:modified xsi:type="dcterms:W3CDTF">2024-05-06T19:53:45Z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0x01010029E2EB6DC2567043A37FF8060E956B7B</vt:lpwstr>
  </property>
  <property fmtid="{D5CDD505-2E9C-101B-9397-08002B2CF9AE}" pid="3" name="MediaServiceImageTags">
    <vt:lpwstr/>
  </property>
</Properties>
</file>