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8"/>
  </p:notesMasterIdLst>
  <p:sldIdLst>
    <p:sldId id="256" r:id="rId5"/>
    <p:sldId id="257" r:id="rId6"/>
    <p:sldId id="258" r:id="rId7"/>
    <p:sldId id="259" r:id="rId8"/>
    <p:sldId id="260" r:id="rId9"/>
    <p:sldId id="277" r:id="rId10"/>
    <p:sldId id="276" r:id="rId11"/>
    <p:sldId id="261" r:id="rId12"/>
    <p:sldId id="262" r:id="rId13"/>
    <p:sldId id="263" r:id="rId14"/>
    <p:sldId id="273" r:id="rId15"/>
    <p:sldId id="264" r:id="rId16"/>
    <p:sldId id="265" r:id="rId17"/>
    <p:sldId id="280" r:id="rId18"/>
    <p:sldId id="266" r:id="rId19"/>
    <p:sldId id="275" r:id="rId20"/>
    <p:sldId id="274" r:id="rId21"/>
    <p:sldId id="267" r:id="rId22"/>
    <p:sldId id="268" r:id="rId23"/>
    <p:sldId id="269" r:id="rId24"/>
    <p:sldId id="270" r:id="rId25"/>
    <p:sldId id="271" r:id="rId26"/>
    <p:sldId id="272" r:id="rId27"/>
  </p:sldIdLst>
  <p:sldSz cx="12192000" cy="6858000"/>
  <p:notesSz cx="6858000" cy="9144000"/>
  <p:embeddedFontLst>
    <p:embeddedFont>
      <p:font typeface="Century Gothic" panose="020B0502020202020204" pitchFamily="34"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
      <p:font typeface="Roboto" panose="02000000000000000000"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i4RrP8ysU78/3HXTWrf1WHDRJH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BD21E4E-FCDE-4300-AFC0-A37931053743}">
  <a:tblStyle styleId="{BBD21E4E-FCDE-4300-AFC0-A3793105374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62649" autoAdjust="0"/>
  </p:normalViewPr>
  <p:slideViewPr>
    <p:cSldViewPr snapToGrid="0">
      <p:cViewPr varScale="1">
        <p:scale>
          <a:sx n="70" d="100"/>
          <a:sy n="70" d="100"/>
        </p:scale>
        <p:origin x="21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46" Type="http://schemas.microsoft.com/office/2016/11/relationships/changesInfo" Target="changesInfos/changesInfo1.xml"/><Relationship Id="rId20" Type="http://schemas.openxmlformats.org/officeDocument/2006/relationships/slide" Target="slides/slide16.xml"/><Relationship Id="rId41"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ek Anita" userId="9970a0cd-72f2-447a-8ae3-55167c3bcd34" providerId="ADAL" clId="{255DF632-5114-424E-9C9F-F6E81C9015CD}"/>
    <pc:docChg chg="modSld">
      <pc:chgData name="Macek Anita" userId="9970a0cd-72f2-447a-8ae3-55167c3bcd34" providerId="ADAL" clId="{255DF632-5114-424E-9C9F-F6E81C9015CD}" dt="2025-01-17T08:34:25.319" v="9" actId="2165"/>
      <pc:docMkLst>
        <pc:docMk/>
      </pc:docMkLst>
      <pc:sldChg chg="modSp mod">
        <pc:chgData name="Macek Anita" userId="9970a0cd-72f2-447a-8ae3-55167c3bcd34" providerId="ADAL" clId="{255DF632-5114-424E-9C9F-F6E81C9015CD}" dt="2025-01-17T08:31:03.091" v="8" actId="20577"/>
        <pc:sldMkLst>
          <pc:docMk/>
          <pc:sldMk cId="0" sldId="256"/>
        </pc:sldMkLst>
        <pc:spChg chg="mod">
          <ac:chgData name="Macek Anita" userId="9970a0cd-72f2-447a-8ae3-55167c3bcd34" providerId="ADAL" clId="{255DF632-5114-424E-9C9F-F6E81C9015CD}" dt="2025-01-17T08:31:03.091" v="8" actId="20577"/>
          <ac:spMkLst>
            <pc:docMk/>
            <pc:sldMk cId="0" sldId="256"/>
            <ac:spMk id="91" creationId="{00000000-0000-0000-0000-000000000000}"/>
          </ac:spMkLst>
        </pc:spChg>
      </pc:sldChg>
      <pc:sldChg chg="modSp mod">
        <pc:chgData name="Macek Anita" userId="9970a0cd-72f2-447a-8ae3-55167c3bcd34" providerId="ADAL" clId="{255DF632-5114-424E-9C9F-F6E81C9015CD}" dt="2025-01-17T08:34:25.319" v="9" actId="2165"/>
        <pc:sldMkLst>
          <pc:docMk/>
          <pc:sldMk cId="0" sldId="260"/>
        </pc:sldMkLst>
        <pc:graphicFrameChg chg="modGraphic">
          <ac:chgData name="Macek Anita" userId="9970a0cd-72f2-447a-8ae3-55167c3bcd34" providerId="ADAL" clId="{255DF632-5114-424E-9C9F-F6E81C9015CD}" dt="2025-01-17T08:34:25.319" v="9" actId="2165"/>
          <ac:graphicFrameMkLst>
            <pc:docMk/>
            <pc:sldMk cId="0" sldId="260"/>
            <ac:graphicFrameMk id="142" creationId="{00000000-0000-0000-0000-00000000000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00315F-DB09-4F6B-80FB-870179222B16}"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de-AT"/>
        </a:p>
      </dgm:t>
    </dgm:pt>
    <dgm:pt modelId="{2A785648-B075-4AFF-A522-CC6880C88FB2}">
      <dgm:prSet phldrT="[Text]" custT="1"/>
      <dgm:spPr/>
      <dgm:t>
        <a:bodyPr/>
        <a:lstStyle/>
        <a:p>
          <a:r>
            <a:rPr lang="de-DE" sz="1600" dirty="0"/>
            <a:t>EARNING</a:t>
          </a:r>
          <a:endParaRPr lang="de-AT" sz="1600" dirty="0"/>
        </a:p>
      </dgm:t>
    </dgm:pt>
    <dgm:pt modelId="{39E34392-8837-4A31-96BA-E90F51B2F982}" type="parTrans" cxnId="{9B8D292B-1458-4C53-85FB-09D51D01F9E5}">
      <dgm:prSet/>
      <dgm:spPr/>
      <dgm:t>
        <a:bodyPr/>
        <a:lstStyle/>
        <a:p>
          <a:endParaRPr lang="de-AT" sz="1400"/>
        </a:p>
      </dgm:t>
    </dgm:pt>
    <dgm:pt modelId="{DDBE8725-581D-48C3-8556-C92CA4C7096E}" type="sibTrans" cxnId="{9B8D292B-1458-4C53-85FB-09D51D01F9E5}">
      <dgm:prSet/>
      <dgm:spPr/>
      <dgm:t>
        <a:bodyPr/>
        <a:lstStyle/>
        <a:p>
          <a:endParaRPr lang="de-AT" sz="1400"/>
        </a:p>
      </dgm:t>
    </dgm:pt>
    <dgm:pt modelId="{A450AD6C-E690-4B3C-93C4-65037F6395CD}">
      <dgm:prSet phldrT="[Text]" custT="1"/>
      <dgm:spPr/>
      <dgm:t>
        <a:bodyPr/>
        <a:lstStyle/>
        <a:p>
          <a:r>
            <a:rPr lang="de-AT" sz="1600" dirty="0"/>
            <a:t>Geld verdienen</a:t>
          </a:r>
        </a:p>
      </dgm:t>
    </dgm:pt>
    <dgm:pt modelId="{CA2AC271-1C1A-4311-9A79-F665F60E13A1}" type="parTrans" cxnId="{84F96A29-0ADF-46D9-AD0E-7BE6B0D6CD91}">
      <dgm:prSet/>
      <dgm:spPr/>
      <dgm:t>
        <a:bodyPr/>
        <a:lstStyle/>
        <a:p>
          <a:endParaRPr lang="de-AT" sz="1400"/>
        </a:p>
      </dgm:t>
    </dgm:pt>
    <dgm:pt modelId="{98A3B6A9-B601-45B8-B220-4230AECBAF6C}" type="sibTrans" cxnId="{84F96A29-0ADF-46D9-AD0E-7BE6B0D6CD91}">
      <dgm:prSet/>
      <dgm:spPr/>
      <dgm:t>
        <a:bodyPr/>
        <a:lstStyle/>
        <a:p>
          <a:endParaRPr lang="de-AT" sz="1400"/>
        </a:p>
      </dgm:t>
    </dgm:pt>
    <dgm:pt modelId="{516706C2-2202-4726-8A21-AB8CD3020768}">
      <dgm:prSet phldrT="[Text]" custT="1"/>
      <dgm:spPr/>
      <dgm:t>
        <a:bodyPr/>
        <a:lstStyle/>
        <a:p>
          <a:pPr algn="ctr"/>
          <a:r>
            <a:rPr lang="de-AT" sz="1600" dirty="0"/>
            <a:t>Erlangung der Unabhängigkeit</a:t>
          </a:r>
        </a:p>
      </dgm:t>
    </dgm:pt>
    <dgm:pt modelId="{FB20CC0C-AE36-4E83-9996-09CE425DBC31}" type="parTrans" cxnId="{9C83F9BE-91C1-4B14-ABD9-2E73254087A5}">
      <dgm:prSet/>
      <dgm:spPr/>
      <dgm:t>
        <a:bodyPr/>
        <a:lstStyle/>
        <a:p>
          <a:endParaRPr lang="de-AT" sz="1400"/>
        </a:p>
      </dgm:t>
    </dgm:pt>
    <dgm:pt modelId="{5024BCD3-EB95-4D38-B5C2-9582553FE664}" type="sibTrans" cxnId="{9C83F9BE-91C1-4B14-ABD9-2E73254087A5}">
      <dgm:prSet/>
      <dgm:spPr/>
      <dgm:t>
        <a:bodyPr/>
        <a:lstStyle/>
        <a:p>
          <a:endParaRPr lang="de-AT" sz="1400"/>
        </a:p>
      </dgm:t>
    </dgm:pt>
    <dgm:pt modelId="{8C04A534-B5B2-4BF1-9EE8-F7CD22016A11}">
      <dgm:prSet phldrT="[Text]" custT="1"/>
      <dgm:spPr/>
      <dgm:t>
        <a:bodyPr/>
        <a:lstStyle/>
        <a:p>
          <a:endParaRPr lang="de-DE" sz="1600" dirty="0"/>
        </a:p>
        <a:p>
          <a:endParaRPr lang="de-DE" sz="1600" dirty="0"/>
        </a:p>
        <a:p>
          <a:r>
            <a:rPr lang="de-AT" sz="1600" dirty="0"/>
            <a:t>Sicherheit</a:t>
          </a:r>
        </a:p>
      </dgm:t>
    </dgm:pt>
    <dgm:pt modelId="{8555712F-0B77-456F-89D8-3A9C698636F7}" type="parTrans" cxnId="{1316BE67-46AB-41A8-BE6B-17CB8754F3CC}">
      <dgm:prSet/>
      <dgm:spPr/>
      <dgm:t>
        <a:bodyPr/>
        <a:lstStyle/>
        <a:p>
          <a:endParaRPr lang="de-AT" sz="1400"/>
        </a:p>
      </dgm:t>
    </dgm:pt>
    <dgm:pt modelId="{4354B481-F939-4AEC-929C-A920E5AE9B83}" type="sibTrans" cxnId="{1316BE67-46AB-41A8-BE6B-17CB8754F3CC}">
      <dgm:prSet/>
      <dgm:spPr/>
      <dgm:t>
        <a:bodyPr/>
        <a:lstStyle/>
        <a:p>
          <a:endParaRPr lang="de-AT" sz="1400"/>
        </a:p>
      </dgm:t>
    </dgm:pt>
    <dgm:pt modelId="{81B2E5BB-2EBA-432A-AA9B-527D329571E6}">
      <dgm:prSet phldrT="[Text]" custT="1"/>
      <dgm:spPr/>
      <dgm:t>
        <a:bodyPr/>
        <a:lstStyle/>
        <a:p>
          <a:r>
            <a:rPr lang="de-DE" sz="1600" dirty="0"/>
            <a:t>Die Fähigkeit, Entscheidungen zu treffen, die das eigene Leben bestimmen</a:t>
          </a:r>
          <a:endParaRPr lang="de-AT" sz="1600" dirty="0"/>
        </a:p>
      </dgm:t>
    </dgm:pt>
    <dgm:pt modelId="{5A150DB7-3B7A-4DF6-B434-0F9E2AC548A2}" type="parTrans" cxnId="{957835EC-201A-4C35-8B7F-366230001C84}">
      <dgm:prSet/>
      <dgm:spPr/>
      <dgm:t>
        <a:bodyPr/>
        <a:lstStyle/>
        <a:p>
          <a:endParaRPr lang="de-AT" sz="1400"/>
        </a:p>
      </dgm:t>
    </dgm:pt>
    <dgm:pt modelId="{27F30535-948F-4996-B1D7-7D7649301A2A}" type="sibTrans" cxnId="{957835EC-201A-4C35-8B7F-366230001C84}">
      <dgm:prSet/>
      <dgm:spPr/>
      <dgm:t>
        <a:bodyPr/>
        <a:lstStyle/>
        <a:p>
          <a:endParaRPr lang="de-AT" sz="1400"/>
        </a:p>
      </dgm:t>
    </dgm:pt>
    <dgm:pt modelId="{016F0D2C-DB58-454D-91A7-1859C73C837E}" type="pres">
      <dgm:prSet presAssocID="{3200315F-DB09-4F6B-80FB-870179222B16}" presName="composite" presStyleCnt="0">
        <dgm:presLayoutVars>
          <dgm:chMax val="1"/>
          <dgm:dir/>
          <dgm:resizeHandles val="exact"/>
        </dgm:presLayoutVars>
      </dgm:prSet>
      <dgm:spPr/>
    </dgm:pt>
    <dgm:pt modelId="{A1813336-E2CD-4EFE-826B-7141DE48B562}" type="pres">
      <dgm:prSet presAssocID="{3200315F-DB09-4F6B-80FB-870179222B16}" presName="radial" presStyleCnt="0">
        <dgm:presLayoutVars>
          <dgm:animLvl val="ctr"/>
        </dgm:presLayoutVars>
      </dgm:prSet>
      <dgm:spPr/>
    </dgm:pt>
    <dgm:pt modelId="{6B24DAA3-037A-4E95-BD59-76E08A5C7BA0}" type="pres">
      <dgm:prSet presAssocID="{2A785648-B075-4AFF-A522-CC6880C88FB2}" presName="centerShape" presStyleLbl="vennNode1" presStyleIdx="0" presStyleCnt="5" custScaleX="86936" custScaleY="84231"/>
      <dgm:spPr/>
    </dgm:pt>
    <dgm:pt modelId="{7BF585C0-9E31-46F0-9C19-3314CACB5868}" type="pres">
      <dgm:prSet presAssocID="{A450AD6C-E690-4B3C-93C4-65037F6395CD}" presName="node" presStyleLbl="vennNode1" presStyleIdx="1" presStyleCnt="5" custScaleX="152726" custScaleY="136888" custRadScaleRad="83910" custRadScaleInc="-4352">
        <dgm:presLayoutVars>
          <dgm:bulletEnabled val="1"/>
        </dgm:presLayoutVars>
      </dgm:prSet>
      <dgm:spPr/>
    </dgm:pt>
    <dgm:pt modelId="{5EF7B6D8-5FAF-4AEE-9CAB-3E7626472E40}" type="pres">
      <dgm:prSet presAssocID="{516706C2-2202-4726-8A21-AB8CD3020768}" presName="node" presStyleLbl="vennNode1" presStyleIdx="2" presStyleCnt="5" custScaleX="152726" custScaleY="136888" custRadScaleRad="100283" custRadScaleInc="-1280">
        <dgm:presLayoutVars>
          <dgm:bulletEnabled val="1"/>
        </dgm:presLayoutVars>
      </dgm:prSet>
      <dgm:spPr/>
    </dgm:pt>
    <dgm:pt modelId="{9AF60F47-CE06-43B7-A4BD-A39CA3486296}" type="pres">
      <dgm:prSet presAssocID="{8C04A534-B5B2-4BF1-9EE8-F7CD22016A11}" presName="node" presStyleLbl="vennNode1" presStyleIdx="3" presStyleCnt="5" custScaleX="152726" custScaleY="136888" custRadScaleRad="72074" custRadScaleInc="-5402">
        <dgm:presLayoutVars>
          <dgm:bulletEnabled val="1"/>
        </dgm:presLayoutVars>
      </dgm:prSet>
      <dgm:spPr/>
    </dgm:pt>
    <dgm:pt modelId="{7F0F2456-B15B-4F64-B474-E4235DEEBF90}" type="pres">
      <dgm:prSet presAssocID="{81B2E5BB-2EBA-432A-AA9B-527D329571E6}" presName="node" presStyleLbl="vennNode1" presStyleIdx="4" presStyleCnt="5" custScaleX="152726" custScaleY="136888" custRadScaleRad="105416" custRadScaleInc="1217">
        <dgm:presLayoutVars>
          <dgm:bulletEnabled val="1"/>
        </dgm:presLayoutVars>
      </dgm:prSet>
      <dgm:spPr/>
    </dgm:pt>
  </dgm:ptLst>
  <dgm:cxnLst>
    <dgm:cxn modelId="{84F96A29-0ADF-46D9-AD0E-7BE6B0D6CD91}" srcId="{2A785648-B075-4AFF-A522-CC6880C88FB2}" destId="{A450AD6C-E690-4B3C-93C4-65037F6395CD}" srcOrd="0" destOrd="0" parTransId="{CA2AC271-1C1A-4311-9A79-F665F60E13A1}" sibTransId="{98A3B6A9-B601-45B8-B220-4230AECBAF6C}"/>
    <dgm:cxn modelId="{9B8D292B-1458-4C53-85FB-09D51D01F9E5}" srcId="{3200315F-DB09-4F6B-80FB-870179222B16}" destId="{2A785648-B075-4AFF-A522-CC6880C88FB2}" srcOrd="0" destOrd="0" parTransId="{39E34392-8837-4A31-96BA-E90F51B2F982}" sibTransId="{DDBE8725-581D-48C3-8556-C92CA4C7096E}"/>
    <dgm:cxn modelId="{1316BE67-46AB-41A8-BE6B-17CB8754F3CC}" srcId="{2A785648-B075-4AFF-A522-CC6880C88FB2}" destId="{8C04A534-B5B2-4BF1-9EE8-F7CD22016A11}" srcOrd="2" destOrd="0" parTransId="{8555712F-0B77-456F-89D8-3A9C698636F7}" sibTransId="{4354B481-F939-4AEC-929C-A920E5AE9B83}"/>
    <dgm:cxn modelId="{F5E50548-D982-46DB-A879-CC4C836EC060}" type="presOf" srcId="{3200315F-DB09-4F6B-80FB-870179222B16}" destId="{016F0D2C-DB58-454D-91A7-1859C73C837E}" srcOrd="0" destOrd="0" presId="urn:microsoft.com/office/officeart/2005/8/layout/radial3"/>
    <dgm:cxn modelId="{96F56B4E-CEED-4FD2-A7E5-99FA0610DED8}" type="presOf" srcId="{2A785648-B075-4AFF-A522-CC6880C88FB2}" destId="{6B24DAA3-037A-4E95-BD59-76E08A5C7BA0}" srcOrd="0" destOrd="0" presId="urn:microsoft.com/office/officeart/2005/8/layout/radial3"/>
    <dgm:cxn modelId="{025F2E9C-71E9-4313-A0EA-70FCA03D3F48}" type="presOf" srcId="{8C04A534-B5B2-4BF1-9EE8-F7CD22016A11}" destId="{9AF60F47-CE06-43B7-A4BD-A39CA3486296}" srcOrd="0" destOrd="0" presId="urn:microsoft.com/office/officeart/2005/8/layout/radial3"/>
    <dgm:cxn modelId="{9C83F9BE-91C1-4B14-ABD9-2E73254087A5}" srcId="{2A785648-B075-4AFF-A522-CC6880C88FB2}" destId="{516706C2-2202-4726-8A21-AB8CD3020768}" srcOrd="1" destOrd="0" parTransId="{FB20CC0C-AE36-4E83-9996-09CE425DBC31}" sibTransId="{5024BCD3-EB95-4D38-B5C2-9582553FE664}"/>
    <dgm:cxn modelId="{6FD444D6-3613-4BCA-B798-51B2EAB991C9}" type="presOf" srcId="{A450AD6C-E690-4B3C-93C4-65037F6395CD}" destId="{7BF585C0-9E31-46F0-9C19-3314CACB5868}" srcOrd="0" destOrd="0" presId="urn:microsoft.com/office/officeart/2005/8/layout/radial3"/>
    <dgm:cxn modelId="{6C3F7BE3-E6FA-423D-BC29-9768A016C6BB}" type="presOf" srcId="{516706C2-2202-4726-8A21-AB8CD3020768}" destId="{5EF7B6D8-5FAF-4AEE-9CAB-3E7626472E40}" srcOrd="0" destOrd="0" presId="urn:microsoft.com/office/officeart/2005/8/layout/radial3"/>
    <dgm:cxn modelId="{957835EC-201A-4C35-8B7F-366230001C84}" srcId="{2A785648-B075-4AFF-A522-CC6880C88FB2}" destId="{81B2E5BB-2EBA-432A-AA9B-527D329571E6}" srcOrd="3" destOrd="0" parTransId="{5A150DB7-3B7A-4DF6-B434-0F9E2AC548A2}" sibTransId="{27F30535-948F-4996-B1D7-7D7649301A2A}"/>
    <dgm:cxn modelId="{647754FF-3DDC-4E6B-AFBF-64AF247E47ED}" type="presOf" srcId="{81B2E5BB-2EBA-432A-AA9B-527D329571E6}" destId="{7F0F2456-B15B-4F64-B474-E4235DEEBF90}" srcOrd="0" destOrd="0" presId="urn:microsoft.com/office/officeart/2005/8/layout/radial3"/>
    <dgm:cxn modelId="{82271079-9627-4443-98F2-99D5947CAFC1}" type="presParOf" srcId="{016F0D2C-DB58-454D-91A7-1859C73C837E}" destId="{A1813336-E2CD-4EFE-826B-7141DE48B562}" srcOrd="0" destOrd="0" presId="urn:microsoft.com/office/officeart/2005/8/layout/radial3"/>
    <dgm:cxn modelId="{FA34CB04-78B1-45D7-9BD6-8338A4029D7F}" type="presParOf" srcId="{A1813336-E2CD-4EFE-826B-7141DE48B562}" destId="{6B24DAA3-037A-4E95-BD59-76E08A5C7BA0}" srcOrd="0" destOrd="0" presId="urn:microsoft.com/office/officeart/2005/8/layout/radial3"/>
    <dgm:cxn modelId="{AE93751C-FF3D-4731-9B41-3540399F5DD0}" type="presParOf" srcId="{A1813336-E2CD-4EFE-826B-7141DE48B562}" destId="{7BF585C0-9E31-46F0-9C19-3314CACB5868}" srcOrd="1" destOrd="0" presId="urn:microsoft.com/office/officeart/2005/8/layout/radial3"/>
    <dgm:cxn modelId="{ED49D401-7337-40F3-A1B7-B77270CFB22C}" type="presParOf" srcId="{A1813336-E2CD-4EFE-826B-7141DE48B562}" destId="{5EF7B6D8-5FAF-4AEE-9CAB-3E7626472E40}" srcOrd="2" destOrd="0" presId="urn:microsoft.com/office/officeart/2005/8/layout/radial3"/>
    <dgm:cxn modelId="{62EB9819-69CF-4F2B-BB0C-2AC3D010FBEF}" type="presParOf" srcId="{A1813336-E2CD-4EFE-826B-7141DE48B562}" destId="{9AF60F47-CE06-43B7-A4BD-A39CA3486296}" srcOrd="3" destOrd="0" presId="urn:microsoft.com/office/officeart/2005/8/layout/radial3"/>
    <dgm:cxn modelId="{1DFB370D-8466-4FD9-B222-C5383C0B5CF4}" type="presParOf" srcId="{A1813336-E2CD-4EFE-826B-7141DE48B562}" destId="{7F0F2456-B15B-4F64-B474-E4235DEEBF90}" srcOrd="4" destOrd="0" presId="urn:microsoft.com/office/officeart/2005/8/layout/radial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3A91F3-A964-4DCD-A0DC-C1A2A4035DD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E03D761-0EF6-4355-98F6-F1EC8DD0013F}">
      <dgm:prSet custT="1"/>
      <dgm:spPr/>
      <dgm:t>
        <a:bodyPr/>
        <a:lstStyle/>
        <a:p>
          <a:r>
            <a:rPr lang="de-DE" sz="1400" dirty="0"/>
            <a:t>Arbeits-Einkommen</a:t>
          </a:r>
          <a:endParaRPr lang="en-US" sz="1400" dirty="0"/>
        </a:p>
      </dgm:t>
    </dgm:pt>
    <dgm:pt modelId="{F2896B11-9632-4C25-BF3D-A9EAD62940FD}" type="parTrans" cxnId="{5A1D1178-6E2A-4F5F-91DA-DFDFB1A05ED1}">
      <dgm:prSet/>
      <dgm:spPr/>
      <dgm:t>
        <a:bodyPr/>
        <a:lstStyle/>
        <a:p>
          <a:endParaRPr lang="en-US" sz="1400"/>
        </a:p>
      </dgm:t>
    </dgm:pt>
    <dgm:pt modelId="{1929C815-2A9A-42D3-A22A-BC77A6561401}" type="sibTrans" cxnId="{5A1D1178-6E2A-4F5F-91DA-DFDFB1A05ED1}">
      <dgm:prSet/>
      <dgm:spPr/>
      <dgm:t>
        <a:bodyPr/>
        <a:lstStyle/>
        <a:p>
          <a:endParaRPr lang="en-US" sz="1400"/>
        </a:p>
      </dgm:t>
    </dgm:pt>
    <dgm:pt modelId="{4F57ABDA-7D20-4639-9176-3361015EE099}">
      <dgm:prSet custT="1"/>
      <dgm:spPr/>
      <dgm:t>
        <a:bodyPr/>
        <a:lstStyle/>
        <a:p>
          <a:r>
            <a:rPr lang="en-US" sz="1400" dirty="0"/>
            <a:t>Passives </a:t>
          </a:r>
          <a:r>
            <a:rPr lang="en-US" sz="1400" dirty="0" err="1"/>
            <a:t>Einkommen</a:t>
          </a:r>
          <a:endParaRPr lang="en-US" sz="1400" dirty="0"/>
        </a:p>
      </dgm:t>
    </dgm:pt>
    <dgm:pt modelId="{A80CFB89-5317-49EC-A527-49CD833F069D}" type="parTrans" cxnId="{C749FE21-EC99-452A-8278-B85BA99A517E}">
      <dgm:prSet/>
      <dgm:spPr/>
      <dgm:t>
        <a:bodyPr/>
        <a:lstStyle/>
        <a:p>
          <a:endParaRPr lang="en-US" sz="1400"/>
        </a:p>
      </dgm:t>
    </dgm:pt>
    <dgm:pt modelId="{CADF26AC-77B1-43DD-9F56-ECC254619795}" type="sibTrans" cxnId="{C749FE21-EC99-452A-8278-B85BA99A517E}">
      <dgm:prSet/>
      <dgm:spPr/>
      <dgm:t>
        <a:bodyPr/>
        <a:lstStyle/>
        <a:p>
          <a:endParaRPr lang="en-US" sz="1400"/>
        </a:p>
      </dgm:t>
    </dgm:pt>
    <dgm:pt modelId="{17026C92-28F1-472E-A4E6-B911BA55E5A6}">
      <dgm:prSet custT="1"/>
      <dgm:spPr/>
      <dgm:t>
        <a:bodyPr/>
        <a:lstStyle/>
        <a:p>
          <a:r>
            <a:rPr lang="de-DE" sz="1400" dirty="0"/>
            <a:t>Miet-einnahmen</a:t>
          </a:r>
          <a:endParaRPr lang="en-US" sz="1400" dirty="0"/>
        </a:p>
      </dgm:t>
    </dgm:pt>
    <dgm:pt modelId="{32B0197F-5242-45E5-87F5-67AE221C4903}" type="parTrans" cxnId="{833D28ED-BE60-4131-851F-3420F2DD7DB0}">
      <dgm:prSet/>
      <dgm:spPr/>
      <dgm:t>
        <a:bodyPr/>
        <a:lstStyle/>
        <a:p>
          <a:endParaRPr lang="en-US" sz="1400"/>
        </a:p>
      </dgm:t>
    </dgm:pt>
    <dgm:pt modelId="{D8B7E337-F820-40F0-864D-85BD3F350E4B}" type="sibTrans" cxnId="{833D28ED-BE60-4131-851F-3420F2DD7DB0}">
      <dgm:prSet/>
      <dgm:spPr/>
      <dgm:t>
        <a:bodyPr/>
        <a:lstStyle/>
        <a:p>
          <a:endParaRPr lang="en-US" sz="1400"/>
        </a:p>
      </dgm:t>
    </dgm:pt>
    <dgm:pt modelId="{5DA47393-9101-4765-9C18-0E4BED8C2182}">
      <dgm:prSet custT="1"/>
      <dgm:spPr/>
      <dgm:t>
        <a:bodyPr/>
        <a:lstStyle/>
        <a:p>
          <a:r>
            <a:rPr lang="de-DE" sz="1400" dirty="0"/>
            <a:t>Anlage-einkommen</a:t>
          </a:r>
          <a:endParaRPr lang="en-US" sz="1400" dirty="0"/>
        </a:p>
      </dgm:t>
    </dgm:pt>
    <dgm:pt modelId="{E8E625CC-5887-4A79-BC59-2DA491BA61AC}" type="parTrans" cxnId="{2EFC6C02-C73C-4317-8878-431D70AAD3DC}">
      <dgm:prSet/>
      <dgm:spPr/>
      <dgm:t>
        <a:bodyPr/>
        <a:lstStyle/>
        <a:p>
          <a:endParaRPr lang="en-US" sz="1400"/>
        </a:p>
      </dgm:t>
    </dgm:pt>
    <dgm:pt modelId="{0DEFC84A-ADF9-4754-B4C6-7911285815D6}" type="sibTrans" cxnId="{2EFC6C02-C73C-4317-8878-431D70AAD3DC}">
      <dgm:prSet/>
      <dgm:spPr/>
      <dgm:t>
        <a:bodyPr/>
        <a:lstStyle/>
        <a:p>
          <a:endParaRPr lang="en-US" sz="1400"/>
        </a:p>
      </dgm:t>
    </dgm:pt>
    <dgm:pt modelId="{473A9033-866C-4883-9AB9-FA8ED52D0FC8}">
      <dgm:prSet custT="1"/>
      <dgm:spPr/>
      <dgm:t>
        <a:bodyPr/>
        <a:lstStyle/>
        <a:p>
          <a:r>
            <a:rPr lang="de-DE" sz="1400" dirty="0"/>
            <a:t>Kapital-gewinne</a:t>
          </a:r>
          <a:endParaRPr lang="en-US" sz="1400" dirty="0"/>
        </a:p>
      </dgm:t>
    </dgm:pt>
    <dgm:pt modelId="{1EC3447A-BADD-48A2-BD12-E7E405803FA8}" type="parTrans" cxnId="{208ED780-7D7F-4EB8-A63F-7E658A5D030A}">
      <dgm:prSet/>
      <dgm:spPr/>
      <dgm:t>
        <a:bodyPr/>
        <a:lstStyle/>
        <a:p>
          <a:endParaRPr lang="en-US" sz="1400"/>
        </a:p>
      </dgm:t>
    </dgm:pt>
    <dgm:pt modelId="{2E1EE8C0-1AE1-47B2-B6EE-3A908840EFFD}" type="sibTrans" cxnId="{208ED780-7D7F-4EB8-A63F-7E658A5D030A}">
      <dgm:prSet/>
      <dgm:spPr/>
      <dgm:t>
        <a:bodyPr/>
        <a:lstStyle/>
        <a:p>
          <a:endParaRPr lang="en-US" sz="1400"/>
        </a:p>
      </dgm:t>
    </dgm:pt>
    <dgm:pt modelId="{608C70AA-4CDD-459F-9D00-DB06B339DA00}">
      <dgm:prSet custT="1"/>
      <dgm:spPr/>
      <dgm:t>
        <a:bodyPr/>
        <a:lstStyle/>
        <a:p>
          <a:r>
            <a:rPr lang="de-DE" sz="1400" dirty="0"/>
            <a:t>Dividenden</a:t>
          </a:r>
          <a:endParaRPr lang="en-US" sz="1400" dirty="0"/>
        </a:p>
      </dgm:t>
    </dgm:pt>
    <dgm:pt modelId="{822F058E-29EA-4D99-8CEF-6F6A3EC12B9A}" type="parTrans" cxnId="{3052FE45-C877-4B6E-9E75-88F023617293}">
      <dgm:prSet/>
      <dgm:spPr/>
      <dgm:t>
        <a:bodyPr/>
        <a:lstStyle/>
        <a:p>
          <a:endParaRPr lang="en-US" sz="1400"/>
        </a:p>
      </dgm:t>
    </dgm:pt>
    <dgm:pt modelId="{2665DD4E-19A0-4792-8C1E-4AAF656083AC}" type="sibTrans" cxnId="{3052FE45-C877-4B6E-9E75-88F023617293}">
      <dgm:prSet/>
      <dgm:spPr/>
      <dgm:t>
        <a:bodyPr/>
        <a:lstStyle/>
        <a:p>
          <a:endParaRPr lang="en-US" sz="1400"/>
        </a:p>
      </dgm:t>
    </dgm:pt>
    <dgm:pt modelId="{FC2265FA-B56A-4425-9407-786C276BB7F4}">
      <dgm:prSet custT="1"/>
      <dgm:spPr/>
      <dgm:t>
        <a:bodyPr/>
        <a:lstStyle/>
        <a:p>
          <a:r>
            <a:rPr lang="en-US" sz="1400" dirty="0" err="1"/>
            <a:t>Freiberufliche</a:t>
          </a:r>
          <a:r>
            <a:rPr lang="en-US" sz="1400" dirty="0"/>
            <a:t> </a:t>
          </a:r>
          <a:r>
            <a:rPr lang="en-US" sz="1400" dirty="0" err="1"/>
            <a:t>Tätigkeit</a:t>
          </a:r>
          <a:endParaRPr lang="en-US" sz="1400" dirty="0"/>
        </a:p>
      </dgm:t>
    </dgm:pt>
    <dgm:pt modelId="{20725FC8-0932-4997-8D40-221A889CAD45}" type="parTrans" cxnId="{281BC55C-FE5C-4054-947E-9BB989E2DEDF}">
      <dgm:prSet/>
      <dgm:spPr/>
      <dgm:t>
        <a:bodyPr/>
        <a:lstStyle/>
        <a:p>
          <a:endParaRPr lang="en-US" sz="1400"/>
        </a:p>
      </dgm:t>
    </dgm:pt>
    <dgm:pt modelId="{04675EC4-DB96-4D6A-AF1F-BA62CD71915D}" type="sibTrans" cxnId="{281BC55C-FE5C-4054-947E-9BB989E2DEDF}">
      <dgm:prSet/>
      <dgm:spPr/>
      <dgm:t>
        <a:bodyPr/>
        <a:lstStyle/>
        <a:p>
          <a:endParaRPr lang="en-US" sz="1400"/>
        </a:p>
      </dgm:t>
    </dgm:pt>
    <dgm:pt modelId="{C496E33F-2ECE-4114-A85F-D92C37B2491D}">
      <dgm:prSet custT="1"/>
      <dgm:spPr/>
      <dgm:t>
        <a:bodyPr/>
        <a:lstStyle/>
        <a:p>
          <a:r>
            <a:rPr lang="de-DE" sz="1400" dirty="0"/>
            <a:t>Geschäftseinkommen</a:t>
          </a:r>
          <a:endParaRPr lang="de-AT" sz="1400" dirty="0"/>
        </a:p>
      </dgm:t>
    </dgm:pt>
    <dgm:pt modelId="{2F646313-3331-4459-83DB-3B2075143F45}" type="parTrans" cxnId="{0808AAF2-E0CB-471F-9F14-323B7C785EC7}">
      <dgm:prSet/>
      <dgm:spPr/>
      <dgm:t>
        <a:bodyPr/>
        <a:lstStyle/>
        <a:p>
          <a:endParaRPr lang="de-AT" sz="1400"/>
        </a:p>
      </dgm:t>
    </dgm:pt>
    <dgm:pt modelId="{7EDA2B01-4B6B-4ECB-892D-414B48772E8B}" type="sibTrans" cxnId="{0808AAF2-E0CB-471F-9F14-323B7C785EC7}">
      <dgm:prSet/>
      <dgm:spPr/>
      <dgm:t>
        <a:bodyPr/>
        <a:lstStyle/>
        <a:p>
          <a:endParaRPr lang="de-AT" sz="1400"/>
        </a:p>
      </dgm:t>
    </dgm:pt>
    <dgm:pt modelId="{28731A3D-7FFB-47A5-882D-09EC9F4C1A06}">
      <dgm:prSet custT="1"/>
      <dgm:spPr/>
      <dgm:t>
        <a:bodyPr/>
        <a:lstStyle/>
        <a:p>
          <a:r>
            <a:rPr lang="de-DE" sz="1400" dirty="0"/>
            <a:t>Lizenz-gebühren, Patente</a:t>
          </a:r>
          <a:endParaRPr lang="de-AT" sz="1400" dirty="0"/>
        </a:p>
      </dgm:t>
    </dgm:pt>
    <dgm:pt modelId="{E4B0A3B3-1EBD-407B-92AC-6E4425375B15}" type="parTrans" cxnId="{04DBA211-C64B-45B0-BED5-0836EADDAB4C}">
      <dgm:prSet/>
      <dgm:spPr/>
      <dgm:t>
        <a:bodyPr/>
        <a:lstStyle/>
        <a:p>
          <a:endParaRPr lang="de-AT" sz="1400"/>
        </a:p>
      </dgm:t>
    </dgm:pt>
    <dgm:pt modelId="{E9058C42-B94B-467F-957D-AC7A1BAE6396}" type="sibTrans" cxnId="{04DBA211-C64B-45B0-BED5-0836EADDAB4C}">
      <dgm:prSet/>
      <dgm:spPr/>
      <dgm:t>
        <a:bodyPr/>
        <a:lstStyle/>
        <a:p>
          <a:endParaRPr lang="de-AT" sz="1400"/>
        </a:p>
      </dgm:t>
    </dgm:pt>
    <dgm:pt modelId="{6F22C33C-0181-485D-AE19-4326915F5A27}">
      <dgm:prSet custT="1"/>
      <dgm:spPr/>
      <dgm:t>
        <a:bodyPr/>
        <a:lstStyle/>
        <a:p>
          <a:r>
            <a:rPr lang="de-DE" sz="1400" dirty="0"/>
            <a:t>Einkommen aus Direktvertrieb</a:t>
          </a:r>
          <a:endParaRPr lang="de-AT" sz="1400" dirty="0"/>
        </a:p>
      </dgm:t>
    </dgm:pt>
    <dgm:pt modelId="{9862A729-2B16-4118-9A87-78AA01C029A0}" type="parTrans" cxnId="{45366DAD-2150-4C4C-A09B-0D5300BBAD05}">
      <dgm:prSet/>
      <dgm:spPr/>
      <dgm:t>
        <a:bodyPr/>
        <a:lstStyle/>
        <a:p>
          <a:endParaRPr lang="de-AT" sz="1400"/>
        </a:p>
      </dgm:t>
    </dgm:pt>
    <dgm:pt modelId="{55624BDE-AA4C-4427-8C0F-2F70C1C570BD}" type="sibTrans" cxnId="{45366DAD-2150-4C4C-A09B-0D5300BBAD05}">
      <dgm:prSet/>
      <dgm:spPr/>
      <dgm:t>
        <a:bodyPr/>
        <a:lstStyle/>
        <a:p>
          <a:endParaRPr lang="de-AT" sz="1400"/>
        </a:p>
      </dgm:t>
    </dgm:pt>
    <dgm:pt modelId="{FAB46C73-79A9-4562-98DE-3425FBE53399}" type="pres">
      <dgm:prSet presAssocID="{163A91F3-A964-4DCD-A0DC-C1A2A4035DDA}" presName="hierChild1" presStyleCnt="0">
        <dgm:presLayoutVars>
          <dgm:chPref val="1"/>
          <dgm:dir/>
          <dgm:animOne val="branch"/>
          <dgm:animLvl val="lvl"/>
          <dgm:resizeHandles/>
        </dgm:presLayoutVars>
      </dgm:prSet>
      <dgm:spPr/>
    </dgm:pt>
    <dgm:pt modelId="{4C5DD74A-94A4-4268-93D4-40B63E9AED17}" type="pres">
      <dgm:prSet presAssocID="{DE03D761-0EF6-4355-98F6-F1EC8DD0013F}" presName="hierRoot1" presStyleCnt="0"/>
      <dgm:spPr/>
    </dgm:pt>
    <dgm:pt modelId="{3F1600B4-16FF-4347-A53A-BA8E69C9FBF9}" type="pres">
      <dgm:prSet presAssocID="{DE03D761-0EF6-4355-98F6-F1EC8DD0013F}" presName="composite" presStyleCnt="0"/>
      <dgm:spPr/>
    </dgm:pt>
    <dgm:pt modelId="{641D9900-252F-482D-92F8-8FF913975F40}" type="pres">
      <dgm:prSet presAssocID="{DE03D761-0EF6-4355-98F6-F1EC8DD0013F}" presName="background" presStyleLbl="node0" presStyleIdx="0" presStyleCnt="10"/>
      <dgm:spPr/>
    </dgm:pt>
    <dgm:pt modelId="{8ED0603C-F35D-44CB-A7EE-BB79EA3D8652}" type="pres">
      <dgm:prSet presAssocID="{DE03D761-0EF6-4355-98F6-F1EC8DD0013F}" presName="text" presStyleLbl="fgAcc0" presStyleIdx="0" presStyleCnt="10">
        <dgm:presLayoutVars>
          <dgm:chPref val="3"/>
        </dgm:presLayoutVars>
      </dgm:prSet>
      <dgm:spPr/>
    </dgm:pt>
    <dgm:pt modelId="{7D42980E-12F2-41E8-B3D6-A21804140955}" type="pres">
      <dgm:prSet presAssocID="{DE03D761-0EF6-4355-98F6-F1EC8DD0013F}" presName="hierChild2" presStyleCnt="0"/>
      <dgm:spPr/>
    </dgm:pt>
    <dgm:pt modelId="{5412CE41-896E-481C-B2BD-20960A298753}" type="pres">
      <dgm:prSet presAssocID="{4F57ABDA-7D20-4639-9176-3361015EE099}" presName="hierRoot1" presStyleCnt="0"/>
      <dgm:spPr/>
    </dgm:pt>
    <dgm:pt modelId="{414203AF-1439-41EA-B9ED-184D33400F2F}" type="pres">
      <dgm:prSet presAssocID="{4F57ABDA-7D20-4639-9176-3361015EE099}" presName="composite" presStyleCnt="0"/>
      <dgm:spPr/>
    </dgm:pt>
    <dgm:pt modelId="{EF5DD314-43F7-4351-B290-23AAFA8DFF89}" type="pres">
      <dgm:prSet presAssocID="{4F57ABDA-7D20-4639-9176-3361015EE099}" presName="background" presStyleLbl="node0" presStyleIdx="1" presStyleCnt="10"/>
      <dgm:spPr/>
    </dgm:pt>
    <dgm:pt modelId="{9A7EFBE3-16C9-4160-9A20-19047BF163CA}" type="pres">
      <dgm:prSet presAssocID="{4F57ABDA-7D20-4639-9176-3361015EE099}" presName="text" presStyleLbl="fgAcc0" presStyleIdx="1" presStyleCnt="10">
        <dgm:presLayoutVars>
          <dgm:chPref val="3"/>
        </dgm:presLayoutVars>
      </dgm:prSet>
      <dgm:spPr/>
    </dgm:pt>
    <dgm:pt modelId="{F046178C-E4A8-4098-B227-98B3AA828431}" type="pres">
      <dgm:prSet presAssocID="{4F57ABDA-7D20-4639-9176-3361015EE099}" presName="hierChild2" presStyleCnt="0"/>
      <dgm:spPr/>
    </dgm:pt>
    <dgm:pt modelId="{4A669D00-F4C2-4427-A789-55184BFD0CD3}" type="pres">
      <dgm:prSet presAssocID="{C496E33F-2ECE-4114-A85F-D92C37B2491D}" presName="hierRoot1" presStyleCnt="0"/>
      <dgm:spPr/>
    </dgm:pt>
    <dgm:pt modelId="{4D4C98D8-8E91-4EE6-A96F-45482D65FF93}" type="pres">
      <dgm:prSet presAssocID="{C496E33F-2ECE-4114-A85F-D92C37B2491D}" presName="composite" presStyleCnt="0"/>
      <dgm:spPr/>
    </dgm:pt>
    <dgm:pt modelId="{30839B47-42EF-4057-88C0-4C9CF549203E}" type="pres">
      <dgm:prSet presAssocID="{C496E33F-2ECE-4114-A85F-D92C37B2491D}" presName="background" presStyleLbl="node0" presStyleIdx="2" presStyleCnt="10"/>
      <dgm:spPr/>
    </dgm:pt>
    <dgm:pt modelId="{3E3F4D75-76AB-4ACA-A6D7-69322C9C609B}" type="pres">
      <dgm:prSet presAssocID="{C496E33F-2ECE-4114-A85F-D92C37B2491D}" presName="text" presStyleLbl="fgAcc0" presStyleIdx="2" presStyleCnt="10">
        <dgm:presLayoutVars>
          <dgm:chPref val="3"/>
        </dgm:presLayoutVars>
      </dgm:prSet>
      <dgm:spPr/>
    </dgm:pt>
    <dgm:pt modelId="{CB0BCDA8-63B2-4650-8A54-788D8E9A63FE}" type="pres">
      <dgm:prSet presAssocID="{C496E33F-2ECE-4114-A85F-D92C37B2491D}" presName="hierChild2" presStyleCnt="0"/>
      <dgm:spPr/>
    </dgm:pt>
    <dgm:pt modelId="{85EA95DB-A08D-467E-AE9E-B979C55FFAB1}" type="pres">
      <dgm:prSet presAssocID="{17026C92-28F1-472E-A4E6-B911BA55E5A6}" presName="hierRoot1" presStyleCnt="0"/>
      <dgm:spPr/>
    </dgm:pt>
    <dgm:pt modelId="{AA2F748B-23FE-4984-969A-FE0B9E3A5B7D}" type="pres">
      <dgm:prSet presAssocID="{17026C92-28F1-472E-A4E6-B911BA55E5A6}" presName="composite" presStyleCnt="0"/>
      <dgm:spPr/>
    </dgm:pt>
    <dgm:pt modelId="{13EE3E14-5CD9-4179-99CD-59ABB401BFC0}" type="pres">
      <dgm:prSet presAssocID="{17026C92-28F1-472E-A4E6-B911BA55E5A6}" presName="background" presStyleLbl="node0" presStyleIdx="3" presStyleCnt="10"/>
      <dgm:spPr/>
    </dgm:pt>
    <dgm:pt modelId="{D3848220-C083-44ED-8F2B-366B6ABF8B51}" type="pres">
      <dgm:prSet presAssocID="{17026C92-28F1-472E-A4E6-B911BA55E5A6}" presName="text" presStyleLbl="fgAcc0" presStyleIdx="3" presStyleCnt="10">
        <dgm:presLayoutVars>
          <dgm:chPref val="3"/>
        </dgm:presLayoutVars>
      </dgm:prSet>
      <dgm:spPr/>
    </dgm:pt>
    <dgm:pt modelId="{AE2ABEAD-0841-49AC-B544-08401A066C1C}" type="pres">
      <dgm:prSet presAssocID="{17026C92-28F1-472E-A4E6-B911BA55E5A6}" presName="hierChild2" presStyleCnt="0"/>
      <dgm:spPr/>
    </dgm:pt>
    <dgm:pt modelId="{929E9AC4-8438-4FCA-943D-EBF5462AEABB}" type="pres">
      <dgm:prSet presAssocID="{5DA47393-9101-4765-9C18-0E4BED8C2182}" presName="hierRoot1" presStyleCnt="0"/>
      <dgm:spPr/>
    </dgm:pt>
    <dgm:pt modelId="{9DE4C680-4616-4D88-AA8A-2D675FC9FD35}" type="pres">
      <dgm:prSet presAssocID="{5DA47393-9101-4765-9C18-0E4BED8C2182}" presName="composite" presStyleCnt="0"/>
      <dgm:spPr/>
    </dgm:pt>
    <dgm:pt modelId="{B90EDBA0-3777-4168-8037-E4537FEED75E}" type="pres">
      <dgm:prSet presAssocID="{5DA47393-9101-4765-9C18-0E4BED8C2182}" presName="background" presStyleLbl="node0" presStyleIdx="4" presStyleCnt="10"/>
      <dgm:spPr/>
    </dgm:pt>
    <dgm:pt modelId="{6BBFD751-B2F0-4F58-AA5E-3773FA8C6A5C}" type="pres">
      <dgm:prSet presAssocID="{5DA47393-9101-4765-9C18-0E4BED8C2182}" presName="text" presStyleLbl="fgAcc0" presStyleIdx="4" presStyleCnt="10" custScaleX="111111">
        <dgm:presLayoutVars>
          <dgm:chPref val="3"/>
        </dgm:presLayoutVars>
      </dgm:prSet>
      <dgm:spPr/>
    </dgm:pt>
    <dgm:pt modelId="{83A27D13-1452-40C2-8B5B-B7E5186CCDEF}" type="pres">
      <dgm:prSet presAssocID="{5DA47393-9101-4765-9C18-0E4BED8C2182}" presName="hierChild2" presStyleCnt="0"/>
      <dgm:spPr/>
    </dgm:pt>
    <dgm:pt modelId="{21C1B920-3CCC-45AA-A3AE-5B523440A4CC}" type="pres">
      <dgm:prSet presAssocID="{473A9033-866C-4883-9AB9-FA8ED52D0FC8}" presName="hierRoot1" presStyleCnt="0"/>
      <dgm:spPr/>
    </dgm:pt>
    <dgm:pt modelId="{B6963113-99C2-496B-A9A1-FC9DC5D3A622}" type="pres">
      <dgm:prSet presAssocID="{473A9033-866C-4883-9AB9-FA8ED52D0FC8}" presName="composite" presStyleCnt="0"/>
      <dgm:spPr/>
    </dgm:pt>
    <dgm:pt modelId="{966F74BC-9A8A-45DB-84F9-83592CE32F93}" type="pres">
      <dgm:prSet presAssocID="{473A9033-866C-4883-9AB9-FA8ED52D0FC8}" presName="background" presStyleLbl="node0" presStyleIdx="5" presStyleCnt="10"/>
      <dgm:spPr/>
    </dgm:pt>
    <dgm:pt modelId="{95387890-4F8E-48D4-9E42-984A29FE7A1B}" type="pres">
      <dgm:prSet presAssocID="{473A9033-866C-4883-9AB9-FA8ED52D0FC8}" presName="text" presStyleLbl="fgAcc0" presStyleIdx="5" presStyleCnt="10">
        <dgm:presLayoutVars>
          <dgm:chPref val="3"/>
        </dgm:presLayoutVars>
      </dgm:prSet>
      <dgm:spPr/>
    </dgm:pt>
    <dgm:pt modelId="{AA7E9BDD-614C-4ED8-A9C4-DEF3055BEFA3}" type="pres">
      <dgm:prSet presAssocID="{473A9033-866C-4883-9AB9-FA8ED52D0FC8}" presName="hierChild2" presStyleCnt="0"/>
      <dgm:spPr/>
    </dgm:pt>
    <dgm:pt modelId="{A5B6863A-780F-4A11-A460-D265C85EDF9C}" type="pres">
      <dgm:prSet presAssocID="{608C70AA-4CDD-459F-9D00-DB06B339DA00}" presName="hierRoot1" presStyleCnt="0"/>
      <dgm:spPr/>
    </dgm:pt>
    <dgm:pt modelId="{6B9A9CE9-8DA0-4246-9D96-1A33B8D0F393}" type="pres">
      <dgm:prSet presAssocID="{608C70AA-4CDD-459F-9D00-DB06B339DA00}" presName="composite" presStyleCnt="0"/>
      <dgm:spPr/>
    </dgm:pt>
    <dgm:pt modelId="{5DFA1696-F001-4B6D-97D5-049559CF3230}" type="pres">
      <dgm:prSet presAssocID="{608C70AA-4CDD-459F-9D00-DB06B339DA00}" presName="background" presStyleLbl="node0" presStyleIdx="6" presStyleCnt="10"/>
      <dgm:spPr/>
    </dgm:pt>
    <dgm:pt modelId="{723F0B54-52A5-4CD5-BB0B-3E82C58F0FE4}" type="pres">
      <dgm:prSet presAssocID="{608C70AA-4CDD-459F-9D00-DB06B339DA00}" presName="text" presStyleLbl="fgAcc0" presStyleIdx="6" presStyleCnt="10">
        <dgm:presLayoutVars>
          <dgm:chPref val="3"/>
        </dgm:presLayoutVars>
      </dgm:prSet>
      <dgm:spPr/>
    </dgm:pt>
    <dgm:pt modelId="{6968AD7D-EEF1-458B-AB1B-D1058BB37A22}" type="pres">
      <dgm:prSet presAssocID="{608C70AA-4CDD-459F-9D00-DB06B339DA00}" presName="hierChild2" presStyleCnt="0"/>
      <dgm:spPr/>
    </dgm:pt>
    <dgm:pt modelId="{E8FB6718-B3EE-41F2-A62B-3D7755C7ED76}" type="pres">
      <dgm:prSet presAssocID="{FC2265FA-B56A-4425-9407-786C276BB7F4}" presName="hierRoot1" presStyleCnt="0"/>
      <dgm:spPr/>
    </dgm:pt>
    <dgm:pt modelId="{F07D0475-2FBF-4AFE-AE1F-542501CCCC51}" type="pres">
      <dgm:prSet presAssocID="{FC2265FA-B56A-4425-9407-786C276BB7F4}" presName="composite" presStyleCnt="0"/>
      <dgm:spPr/>
    </dgm:pt>
    <dgm:pt modelId="{9604C2CC-E929-4B3D-988E-6BDB92E8E57F}" type="pres">
      <dgm:prSet presAssocID="{FC2265FA-B56A-4425-9407-786C276BB7F4}" presName="background" presStyleLbl="node0" presStyleIdx="7" presStyleCnt="10"/>
      <dgm:spPr/>
    </dgm:pt>
    <dgm:pt modelId="{C387F9EF-9A40-481B-AAE0-C1633AD63AF1}" type="pres">
      <dgm:prSet presAssocID="{FC2265FA-B56A-4425-9407-786C276BB7F4}" presName="text" presStyleLbl="fgAcc0" presStyleIdx="7" presStyleCnt="10">
        <dgm:presLayoutVars>
          <dgm:chPref val="3"/>
        </dgm:presLayoutVars>
      </dgm:prSet>
      <dgm:spPr/>
    </dgm:pt>
    <dgm:pt modelId="{257CE389-3D1C-42BC-AC65-49159AAC3ED3}" type="pres">
      <dgm:prSet presAssocID="{FC2265FA-B56A-4425-9407-786C276BB7F4}" presName="hierChild2" presStyleCnt="0"/>
      <dgm:spPr/>
    </dgm:pt>
    <dgm:pt modelId="{B0591CDE-F75F-4947-A310-FF3FA98EE2BE}" type="pres">
      <dgm:prSet presAssocID="{28731A3D-7FFB-47A5-882D-09EC9F4C1A06}" presName="hierRoot1" presStyleCnt="0"/>
      <dgm:spPr/>
    </dgm:pt>
    <dgm:pt modelId="{409C7420-7783-46C5-B874-DCE5EB83577F}" type="pres">
      <dgm:prSet presAssocID="{28731A3D-7FFB-47A5-882D-09EC9F4C1A06}" presName="composite" presStyleCnt="0"/>
      <dgm:spPr/>
    </dgm:pt>
    <dgm:pt modelId="{DD1BBCA5-4D61-4D4C-A584-85741E41DD8F}" type="pres">
      <dgm:prSet presAssocID="{28731A3D-7FFB-47A5-882D-09EC9F4C1A06}" presName="background" presStyleLbl="node0" presStyleIdx="8" presStyleCnt="10"/>
      <dgm:spPr/>
    </dgm:pt>
    <dgm:pt modelId="{BFF4AADB-DE00-4899-A9C4-6279D8E71B4A}" type="pres">
      <dgm:prSet presAssocID="{28731A3D-7FFB-47A5-882D-09EC9F4C1A06}" presName="text" presStyleLbl="fgAcc0" presStyleIdx="8" presStyleCnt="10">
        <dgm:presLayoutVars>
          <dgm:chPref val="3"/>
        </dgm:presLayoutVars>
      </dgm:prSet>
      <dgm:spPr/>
    </dgm:pt>
    <dgm:pt modelId="{8E42F80B-C702-4056-AF6B-C2318DC19651}" type="pres">
      <dgm:prSet presAssocID="{28731A3D-7FFB-47A5-882D-09EC9F4C1A06}" presName="hierChild2" presStyleCnt="0"/>
      <dgm:spPr/>
    </dgm:pt>
    <dgm:pt modelId="{61C34017-BEF9-4D89-9068-346D4C0FFADA}" type="pres">
      <dgm:prSet presAssocID="{6F22C33C-0181-485D-AE19-4326915F5A27}" presName="hierRoot1" presStyleCnt="0"/>
      <dgm:spPr/>
    </dgm:pt>
    <dgm:pt modelId="{0A6027CC-4D83-44D8-AC1F-23E63A09E5BB}" type="pres">
      <dgm:prSet presAssocID="{6F22C33C-0181-485D-AE19-4326915F5A27}" presName="composite" presStyleCnt="0"/>
      <dgm:spPr/>
    </dgm:pt>
    <dgm:pt modelId="{D53304F0-7DEC-4F06-AE1B-217D179572BB}" type="pres">
      <dgm:prSet presAssocID="{6F22C33C-0181-485D-AE19-4326915F5A27}" presName="background" presStyleLbl="node0" presStyleIdx="9" presStyleCnt="10"/>
      <dgm:spPr/>
    </dgm:pt>
    <dgm:pt modelId="{D824BA95-CD0C-443E-B544-EECA033185F8}" type="pres">
      <dgm:prSet presAssocID="{6F22C33C-0181-485D-AE19-4326915F5A27}" presName="text" presStyleLbl="fgAcc0" presStyleIdx="9" presStyleCnt="10">
        <dgm:presLayoutVars>
          <dgm:chPref val="3"/>
        </dgm:presLayoutVars>
      </dgm:prSet>
      <dgm:spPr/>
    </dgm:pt>
    <dgm:pt modelId="{E5D2F35A-483C-4544-A999-51A016EC3F01}" type="pres">
      <dgm:prSet presAssocID="{6F22C33C-0181-485D-AE19-4326915F5A27}" presName="hierChild2" presStyleCnt="0"/>
      <dgm:spPr/>
    </dgm:pt>
  </dgm:ptLst>
  <dgm:cxnLst>
    <dgm:cxn modelId="{2EFC6C02-C73C-4317-8878-431D70AAD3DC}" srcId="{163A91F3-A964-4DCD-A0DC-C1A2A4035DDA}" destId="{5DA47393-9101-4765-9C18-0E4BED8C2182}" srcOrd="4" destOrd="0" parTransId="{E8E625CC-5887-4A79-BC59-2DA491BA61AC}" sibTransId="{0DEFC84A-ADF9-4754-B4C6-7911285815D6}"/>
    <dgm:cxn modelId="{04DBA211-C64B-45B0-BED5-0836EADDAB4C}" srcId="{163A91F3-A964-4DCD-A0DC-C1A2A4035DDA}" destId="{28731A3D-7FFB-47A5-882D-09EC9F4C1A06}" srcOrd="8" destOrd="0" parTransId="{E4B0A3B3-1EBD-407B-92AC-6E4425375B15}" sibTransId="{E9058C42-B94B-467F-957D-AC7A1BAE6396}"/>
    <dgm:cxn modelId="{C749FE21-EC99-452A-8278-B85BA99A517E}" srcId="{163A91F3-A964-4DCD-A0DC-C1A2A4035DDA}" destId="{4F57ABDA-7D20-4639-9176-3361015EE099}" srcOrd="1" destOrd="0" parTransId="{A80CFB89-5317-49EC-A527-49CD833F069D}" sibTransId="{CADF26AC-77B1-43DD-9F56-ECC254619795}"/>
    <dgm:cxn modelId="{8F01B33A-4174-409E-AC0D-B8C98F530847}" type="presOf" srcId="{163A91F3-A964-4DCD-A0DC-C1A2A4035DDA}" destId="{FAB46C73-79A9-4562-98DE-3425FBE53399}" srcOrd="0" destOrd="0" presId="urn:microsoft.com/office/officeart/2005/8/layout/hierarchy1"/>
    <dgm:cxn modelId="{281BC55C-FE5C-4054-947E-9BB989E2DEDF}" srcId="{163A91F3-A964-4DCD-A0DC-C1A2A4035DDA}" destId="{FC2265FA-B56A-4425-9407-786C276BB7F4}" srcOrd="7" destOrd="0" parTransId="{20725FC8-0932-4997-8D40-221A889CAD45}" sibTransId="{04675EC4-DB96-4D6A-AF1F-BA62CD71915D}"/>
    <dgm:cxn modelId="{3052FE45-C877-4B6E-9E75-88F023617293}" srcId="{163A91F3-A964-4DCD-A0DC-C1A2A4035DDA}" destId="{608C70AA-4CDD-459F-9D00-DB06B339DA00}" srcOrd="6" destOrd="0" parTransId="{822F058E-29EA-4D99-8CEF-6F6A3EC12B9A}" sibTransId="{2665DD4E-19A0-4792-8C1E-4AAF656083AC}"/>
    <dgm:cxn modelId="{7B77B36A-AE8F-455F-8D2C-98F9D9A3649E}" type="presOf" srcId="{28731A3D-7FFB-47A5-882D-09EC9F4C1A06}" destId="{BFF4AADB-DE00-4899-A9C4-6279D8E71B4A}" srcOrd="0" destOrd="0" presId="urn:microsoft.com/office/officeart/2005/8/layout/hierarchy1"/>
    <dgm:cxn modelId="{7B2A4C4E-E825-49EF-8E41-5B771781CDA2}" type="presOf" srcId="{473A9033-866C-4883-9AB9-FA8ED52D0FC8}" destId="{95387890-4F8E-48D4-9E42-984A29FE7A1B}" srcOrd="0" destOrd="0" presId="urn:microsoft.com/office/officeart/2005/8/layout/hierarchy1"/>
    <dgm:cxn modelId="{D077EC75-9AD0-46D7-9F50-CA33B33383C3}" type="presOf" srcId="{C496E33F-2ECE-4114-A85F-D92C37B2491D}" destId="{3E3F4D75-76AB-4ACA-A6D7-69322C9C609B}" srcOrd="0" destOrd="0" presId="urn:microsoft.com/office/officeart/2005/8/layout/hierarchy1"/>
    <dgm:cxn modelId="{50391957-AC6B-414D-8DE4-3AEB650930CA}" type="presOf" srcId="{17026C92-28F1-472E-A4E6-B911BA55E5A6}" destId="{D3848220-C083-44ED-8F2B-366B6ABF8B51}" srcOrd="0" destOrd="0" presId="urn:microsoft.com/office/officeart/2005/8/layout/hierarchy1"/>
    <dgm:cxn modelId="{5A1D1178-6E2A-4F5F-91DA-DFDFB1A05ED1}" srcId="{163A91F3-A964-4DCD-A0DC-C1A2A4035DDA}" destId="{DE03D761-0EF6-4355-98F6-F1EC8DD0013F}" srcOrd="0" destOrd="0" parTransId="{F2896B11-9632-4C25-BF3D-A9EAD62940FD}" sibTransId="{1929C815-2A9A-42D3-A22A-BC77A6561401}"/>
    <dgm:cxn modelId="{208ED780-7D7F-4EB8-A63F-7E658A5D030A}" srcId="{163A91F3-A964-4DCD-A0DC-C1A2A4035DDA}" destId="{473A9033-866C-4883-9AB9-FA8ED52D0FC8}" srcOrd="5" destOrd="0" parTransId="{1EC3447A-BADD-48A2-BD12-E7E405803FA8}" sibTransId="{2E1EE8C0-1AE1-47B2-B6EE-3A908840EFFD}"/>
    <dgm:cxn modelId="{2C3A0C8C-0ACF-4C98-A8D3-D512E47D09BF}" type="presOf" srcId="{DE03D761-0EF6-4355-98F6-F1EC8DD0013F}" destId="{8ED0603C-F35D-44CB-A7EE-BB79EA3D8652}" srcOrd="0" destOrd="0" presId="urn:microsoft.com/office/officeart/2005/8/layout/hierarchy1"/>
    <dgm:cxn modelId="{45366DAD-2150-4C4C-A09B-0D5300BBAD05}" srcId="{163A91F3-A964-4DCD-A0DC-C1A2A4035DDA}" destId="{6F22C33C-0181-485D-AE19-4326915F5A27}" srcOrd="9" destOrd="0" parTransId="{9862A729-2B16-4118-9A87-78AA01C029A0}" sibTransId="{55624BDE-AA4C-4427-8C0F-2F70C1C570BD}"/>
    <dgm:cxn modelId="{260A10B1-EBE1-4341-A9E9-C9DFB6A45E6D}" type="presOf" srcId="{608C70AA-4CDD-459F-9D00-DB06B339DA00}" destId="{723F0B54-52A5-4CD5-BB0B-3E82C58F0FE4}" srcOrd="0" destOrd="0" presId="urn:microsoft.com/office/officeart/2005/8/layout/hierarchy1"/>
    <dgm:cxn modelId="{0C9A80B7-FAD8-460E-95A2-A0EAFBB3E8D6}" type="presOf" srcId="{FC2265FA-B56A-4425-9407-786C276BB7F4}" destId="{C387F9EF-9A40-481B-AAE0-C1633AD63AF1}" srcOrd="0" destOrd="0" presId="urn:microsoft.com/office/officeart/2005/8/layout/hierarchy1"/>
    <dgm:cxn modelId="{ACE32DBD-02E1-46A9-9A75-2590A87B0A9D}" type="presOf" srcId="{5DA47393-9101-4765-9C18-0E4BED8C2182}" destId="{6BBFD751-B2F0-4F58-AA5E-3773FA8C6A5C}" srcOrd="0" destOrd="0" presId="urn:microsoft.com/office/officeart/2005/8/layout/hierarchy1"/>
    <dgm:cxn modelId="{833D28ED-BE60-4131-851F-3420F2DD7DB0}" srcId="{163A91F3-A964-4DCD-A0DC-C1A2A4035DDA}" destId="{17026C92-28F1-472E-A4E6-B911BA55E5A6}" srcOrd="3" destOrd="0" parTransId="{32B0197F-5242-45E5-87F5-67AE221C4903}" sibTransId="{D8B7E337-F820-40F0-864D-85BD3F350E4B}"/>
    <dgm:cxn modelId="{F36A6AEF-4236-4AE8-BD6B-85AC859ED479}" type="presOf" srcId="{4F57ABDA-7D20-4639-9176-3361015EE099}" destId="{9A7EFBE3-16C9-4160-9A20-19047BF163CA}" srcOrd="0" destOrd="0" presId="urn:microsoft.com/office/officeart/2005/8/layout/hierarchy1"/>
    <dgm:cxn modelId="{0808AAF2-E0CB-471F-9F14-323B7C785EC7}" srcId="{163A91F3-A964-4DCD-A0DC-C1A2A4035DDA}" destId="{C496E33F-2ECE-4114-A85F-D92C37B2491D}" srcOrd="2" destOrd="0" parTransId="{2F646313-3331-4459-83DB-3B2075143F45}" sibTransId="{7EDA2B01-4B6B-4ECB-892D-414B48772E8B}"/>
    <dgm:cxn modelId="{E2D4F8FD-FA9E-44F4-A56E-44459C94C8EA}" type="presOf" srcId="{6F22C33C-0181-485D-AE19-4326915F5A27}" destId="{D824BA95-CD0C-443E-B544-EECA033185F8}" srcOrd="0" destOrd="0" presId="urn:microsoft.com/office/officeart/2005/8/layout/hierarchy1"/>
    <dgm:cxn modelId="{A2391E8A-6CAC-4666-A9D1-BEAD3DEA325E}" type="presParOf" srcId="{FAB46C73-79A9-4562-98DE-3425FBE53399}" destId="{4C5DD74A-94A4-4268-93D4-40B63E9AED17}" srcOrd="0" destOrd="0" presId="urn:microsoft.com/office/officeart/2005/8/layout/hierarchy1"/>
    <dgm:cxn modelId="{BC636A09-8DF7-4BA9-BCE9-5690D849AF29}" type="presParOf" srcId="{4C5DD74A-94A4-4268-93D4-40B63E9AED17}" destId="{3F1600B4-16FF-4347-A53A-BA8E69C9FBF9}" srcOrd="0" destOrd="0" presId="urn:microsoft.com/office/officeart/2005/8/layout/hierarchy1"/>
    <dgm:cxn modelId="{949C691C-2F22-43A9-A4B4-0361454E7CA4}" type="presParOf" srcId="{3F1600B4-16FF-4347-A53A-BA8E69C9FBF9}" destId="{641D9900-252F-482D-92F8-8FF913975F40}" srcOrd="0" destOrd="0" presId="urn:microsoft.com/office/officeart/2005/8/layout/hierarchy1"/>
    <dgm:cxn modelId="{D6A9991A-5457-4BA3-AA5B-8C3E6B294D08}" type="presParOf" srcId="{3F1600B4-16FF-4347-A53A-BA8E69C9FBF9}" destId="{8ED0603C-F35D-44CB-A7EE-BB79EA3D8652}" srcOrd="1" destOrd="0" presId="urn:microsoft.com/office/officeart/2005/8/layout/hierarchy1"/>
    <dgm:cxn modelId="{0146C025-D736-477D-8AA2-5FA08863D092}" type="presParOf" srcId="{4C5DD74A-94A4-4268-93D4-40B63E9AED17}" destId="{7D42980E-12F2-41E8-B3D6-A21804140955}" srcOrd="1" destOrd="0" presId="urn:microsoft.com/office/officeart/2005/8/layout/hierarchy1"/>
    <dgm:cxn modelId="{D90BF69F-5F3D-4CB7-9679-C12F72A205FC}" type="presParOf" srcId="{FAB46C73-79A9-4562-98DE-3425FBE53399}" destId="{5412CE41-896E-481C-B2BD-20960A298753}" srcOrd="1" destOrd="0" presId="urn:microsoft.com/office/officeart/2005/8/layout/hierarchy1"/>
    <dgm:cxn modelId="{1618A3C9-175B-48A6-8B98-197DF4F942CF}" type="presParOf" srcId="{5412CE41-896E-481C-B2BD-20960A298753}" destId="{414203AF-1439-41EA-B9ED-184D33400F2F}" srcOrd="0" destOrd="0" presId="urn:microsoft.com/office/officeart/2005/8/layout/hierarchy1"/>
    <dgm:cxn modelId="{F518B673-0AE3-4741-B35A-444BA8EC13D5}" type="presParOf" srcId="{414203AF-1439-41EA-B9ED-184D33400F2F}" destId="{EF5DD314-43F7-4351-B290-23AAFA8DFF89}" srcOrd="0" destOrd="0" presId="urn:microsoft.com/office/officeart/2005/8/layout/hierarchy1"/>
    <dgm:cxn modelId="{C39A76B8-028B-4508-BFAD-0DA6F67D04EC}" type="presParOf" srcId="{414203AF-1439-41EA-B9ED-184D33400F2F}" destId="{9A7EFBE3-16C9-4160-9A20-19047BF163CA}" srcOrd="1" destOrd="0" presId="urn:microsoft.com/office/officeart/2005/8/layout/hierarchy1"/>
    <dgm:cxn modelId="{8754CB89-B375-48D6-92AD-3EC9ED4AABFB}" type="presParOf" srcId="{5412CE41-896E-481C-B2BD-20960A298753}" destId="{F046178C-E4A8-4098-B227-98B3AA828431}" srcOrd="1" destOrd="0" presId="urn:microsoft.com/office/officeart/2005/8/layout/hierarchy1"/>
    <dgm:cxn modelId="{E28E9F91-D75D-481D-BD8C-BF852156D432}" type="presParOf" srcId="{FAB46C73-79A9-4562-98DE-3425FBE53399}" destId="{4A669D00-F4C2-4427-A789-55184BFD0CD3}" srcOrd="2" destOrd="0" presId="urn:microsoft.com/office/officeart/2005/8/layout/hierarchy1"/>
    <dgm:cxn modelId="{B5B2456C-07F7-481F-807C-1C9E33F512B9}" type="presParOf" srcId="{4A669D00-F4C2-4427-A789-55184BFD0CD3}" destId="{4D4C98D8-8E91-4EE6-A96F-45482D65FF93}" srcOrd="0" destOrd="0" presId="urn:microsoft.com/office/officeart/2005/8/layout/hierarchy1"/>
    <dgm:cxn modelId="{50B06FB2-0A96-477D-96F5-91B51EFA632B}" type="presParOf" srcId="{4D4C98D8-8E91-4EE6-A96F-45482D65FF93}" destId="{30839B47-42EF-4057-88C0-4C9CF549203E}" srcOrd="0" destOrd="0" presId="urn:microsoft.com/office/officeart/2005/8/layout/hierarchy1"/>
    <dgm:cxn modelId="{C368E8BF-7ED2-443C-897F-139CC8A51F39}" type="presParOf" srcId="{4D4C98D8-8E91-4EE6-A96F-45482D65FF93}" destId="{3E3F4D75-76AB-4ACA-A6D7-69322C9C609B}" srcOrd="1" destOrd="0" presId="urn:microsoft.com/office/officeart/2005/8/layout/hierarchy1"/>
    <dgm:cxn modelId="{4CCD2A96-3C6C-452D-9B1F-1CAF504EA29E}" type="presParOf" srcId="{4A669D00-F4C2-4427-A789-55184BFD0CD3}" destId="{CB0BCDA8-63B2-4650-8A54-788D8E9A63FE}" srcOrd="1" destOrd="0" presId="urn:microsoft.com/office/officeart/2005/8/layout/hierarchy1"/>
    <dgm:cxn modelId="{FEF9D01D-70D9-485F-ABA3-B0D3DD76B0A7}" type="presParOf" srcId="{FAB46C73-79A9-4562-98DE-3425FBE53399}" destId="{85EA95DB-A08D-467E-AE9E-B979C55FFAB1}" srcOrd="3" destOrd="0" presId="urn:microsoft.com/office/officeart/2005/8/layout/hierarchy1"/>
    <dgm:cxn modelId="{384637E5-3910-4CD3-AA8D-54DEBFC1DD12}" type="presParOf" srcId="{85EA95DB-A08D-467E-AE9E-B979C55FFAB1}" destId="{AA2F748B-23FE-4984-969A-FE0B9E3A5B7D}" srcOrd="0" destOrd="0" presId="urn:microsoft.com/office/officeart/2005/8/layout/hierarchy1"/>
    <dgm:cxn modelId="{BB5106CB-638E-40AE-8167-5BD14A76EEED}" type="presParOf" srcId="{AA2F748B-23FE-4984-969A-FE0B9E3A5B7D}" destId="{13EE3E14-5CD9-4179-99CD-59ABB401BFC0}" srcOrd="0" destOrd="0" presId="urn:microsoft.com/office/officeart/2005/8/layout/hierarchy1"/>
    <dgm:cxn modelId="{E2C5EE29-46EB-47C1-B0F4-6620D399AD7F}" type="presParOf" srcId="{AA2F748B-23FE-4984-969A-FE0B9E3A5B7D}" destId="{D3848220-C083-44ED-8F2B-366B6ABF8B51}" srcOrd="1" destOrd="0" presId="urn:microsoft.com/office/officeart/2005/8/layout/hierarchy1"/>
    <dgm:cxn modelId="{8B93DB1C-19D8-43B8-9755-3AB3B7DF26A7}" type="presParOf" srcId="{85EA95DB-A08D-467E-AE9E-B979C55FFAB1}" destId="{AE2ABEAD-0841-49AC-B544-08401A066C1C}" srcOrd="1" destOrd="0" presId="urn:microsoft.com/office/officeart/2005/8/layout/hierarchy1"/>
    <dgm:cxn modelId="{12BAC529-1361-42CC-95FD-BF896E7DA9D7}" type="presParOf" srcId="{FAB46C73-79A9-4562-98DE-3425FBE53399}" destId="{929E9AC4-8438-4FCA-943D-EBF5462AEABB}" srcOrd="4" destOrd="0" presId="urn:microsoft.com/office/officeart/2005/8/layout/hierarchy1"/>
    <dgm:cxn modelId="{C6B115F3-166F-4618-A48E-230BB815FCB4}" type="presParOf" srcId="{929E9AC4-8438-4FCA-943D-EBF5462AEABB}" destId="{9DE4C680-4616-4D88-AA8A-2D675FC9FD35}" srcOrd="0" destOrd="0" presId="urn:microsoft.com/office/officeart/2005/8/layout/hierarchy1"/>
    <dgm:cxn modelId="{A25E6FD2-6CFE-4406-96C3-65845FEC385D}" type="presParOf" srcId="{9DE4C680-4616-4D88-AA8A-2D675FC9FD35}" destId="{B90EDBA0-3777-4168-8037-E4537FEED75E}" srcOrd="0" destOrd="0" presId="urn:microsoft.com/office/officeart/2005/8/layout/hierarchy1"/>
    <dgm:cxn modelId="{A533CD98-DCE3-4704-A4E3-5048D1047A04}" type="presParOf" srcId="{9DE4C680-4616-4D88-AA8A-2D675FC9FD35}" destId="{6BBFD751-B2F0-4F58-AA5E-3773FA8C6A5C}" srcOrd="1" destOrd="0" presId="urn:microsoft.com/office/officeart/2005/8/layout/hierarchy1"/>
    <dgm:cxn modelId="{E2751FDA-27AE-4996-8811-156C99875975}" type="presParOf" srcId="{929E9AC4-8438-4FCA-943D-EBF5462AEABB}" destId="{83A27D13-1452-40C2-8B5B-B7E5186CCDEF}" srcOrd="1" destOrd="0" presId="urn:microsoft.com/office/officeart/2005/8/layout/hierarchy1"/>
    <dgm:cxn modelId="{EB90862E-3CC0-49CC-8525-6CFB88D35719}" type="presParOf" srcId="{FAB46C73-79A9-4562-98DE-3425FBE53399}" destId="{21C1B920-3CCC-45AA-A3AE-5B523440A4CC}" srcOrd="5" destOrd="0" presId="urn:microsoft.com/office/officeart/2005/8/layout/hierarchy1"/>
    <dgm:cxn modelId="{26C68A12-C2E4-4AC9-B648-E9B0C7B71444}" type="presParOf" srcId="{21C1B920-3CCC-45AA-A3AE-5B523440A4CC}" destId="{B6963113-99C2-496B-A9A1-FC9DC5D3A622}" srcOrd="0" destOrd="0" presId="urn:microsoft.com/office/officeart/2005/8/layout/hierarchy1"/>
    <dgm:cxn modelId="{1315324F-E3E8-4FC4-B641-EEF4CCF7075D}" type="presParOf" srcId="{B6963113-99C2-496B-A9A1-FC9DC5D3A622}" destId="{966F74BC-9A8A-45DB-84F9-83592CE32F93}" srcOrd="0" destOrd="0" presId="urn:microsoft.com/office/officeart/2005/8/layout/hierarchy1"/>
    <dgm:cxn modelId="{C2CD9068-622D-46A0-8CA9-701A498DEBAB}" type="presParOf" srcId="{B6963113-99C2-496B-A9A1-FC9DC5D3A622}" destId="{95387890-4F8E-48D4-9E42-984A29FE7A1B}" srcOrd="1" destOrd="0" presId="urn:microsoft.com/office/officeart/2005/8/layout/hierarchy1"/>
    <dgm:cxn modelId="{66ADB15F-65BB-4C03-996B-98AB5A2D4783}" type="presParOf" srcId="{21C1B920-3CCC-45AA-A3AE-5B523440A4CC}" destId="{AA7E9BDD-614C-4ED8-A9C4-DEF3055BEFA3}" srcOrd="1" destOrd="0" presId="urn:microsoft.com/office/officeart/2005/8/layout/hierarchy1"/>
    <dgm:cxn modelId="{8BD2DE03-DB97-4B4E-BD86-8F76AA016ECA}" type="presParOf" srcId="{FAB46C73-79A9-4562-98DE-3425FBE53399}" destId="{A5B6863A-780F-4A11-A460-D265C85EDF9C}" srcOrd="6" destOrd="0" presId="urn:microsoft.com/office/officeart/2005/8/layout/hierarchy1"/>
    <dgm:cxn modelId="{8B6AD123-A9DF-4D12-9485-80BF246209A7}" type="presParOf" srcId="{A5B6863A-780F-4A11-A460-D265C85EDF9C}" destId="{6B9A9CE9-8DA0-4246-9D96-1A33B8D0F393}" srcOrd="0" destOrd="0" presId="urn:microsoft.com/office/officeart/2005/8/layout/hierarchy1"/>
    <dgm:cxn modelId="{525318E1-1892-40F7-8A03-BDD2151145D0}" type="presParOf" srcId="{6B9A9CE9-8DA0-4246-9D96-1A33B8D0F393}" destId="{5DFA1696-F001-4B6D-97D5-049559CF3230}" srcOrd="0" destOrd="0" presId="urn:microsoft.com/office/officeart/2005/8/layout/hierarchy1"/>
    <dgm:cxn modelId="{136AC228-F37C-4E74-AB2A-9F5BD0D550AA}" type="presParOf" srcId="{6B9A9CE9-8DA0-4246-9D96-1A33B8D0F393}" destId="{723F0B54-52A5-4CD5-BB0B-3E82C58F0FE4}" srcOrd="1" destOrd="0" presId="urn:microsoft.com/office/officeart/2005/8/layout/hierarchy1"/>
    <dgm:cxn modelId="{D3BAC44A-500A-405A-BD51-02AE6915C352}" type="presParOf" srcId="{A5B6863A-780F-4A11-A460-D265C85EDF9C}" destId="{6968AD7D-EEF1-458B-AB1B-D1058BB37A22}" srcOrd="1" destOrd="0" presId="urn:microsoft.com/office/officeart/2005/8/layout/hierarchy1"/>
    <dgm:cxn modelId="{1D301E51-73DB-4B46-8B44-EA2BC8700166}" type="presParOf" srcId="{FAB46C73-79A9-4562-98DE-3425FBE53399}" destId="{E8FB6718-B3EE-41F2-A62B-3D7755C7ED76}" srcOrd="7" destOrd="0" presId="urn:microsoft.com/office/officeart/2005/8/layout/hierarchy1"/>
    <dgm:cxn modelId="{9AFA2271-EFA5-44B5-A0DA-1D7B99E56E53}" type="presParOf" srcId="{E8FB6718-B3EE-41F2-A62B-3D7755C7ED76}" destId="{F07D0475-2FBF-4AFE-AE1F-542501CCCC51}" srcOrd="0" destOrd="0" presId="urn:microsoft.com/office/officeart/2005/8/layout/hierarchy1"/>
    <dgm:cxn modelId="{0F6B3AA2-3DD9-4F3A-9227-C0A17ED53569}" type="presParOf" srcId="{F07D0475-2FBF-4AFE-AE1F-542501CCCC51}" destId="{9604C2CC-E929-4B3D-988E-6BDB92E8E57F}" srcOrd="0" destOrd="0" presId="urn:microsoft.com/office/officeart/2005/8/layout/hierarchy1"/>
    <dgm:cxn modelId="{C89CBD8C-3902-4BAE-8A64-AC1C2F1A8E0A}" type="presParOf" srcId="{F07D0475-2FBF-4AFE-AE1F-542501CCCC51}" destId="{C387F9EF-9A40-481B-AAE0-C1633AD63AF1}" srcOrd="1" destOrd="0" presId="urn:microsoft.com/office/officeart/2005/8/layout/hierarchy1"/>
    <dgm:cxn modelId="{65416B13-8747-49B4-A5EE-BC7EA60FB305}" type="presParOf" srcId="{E8FB6718-B3EE-41F2-A62B-3D7755C7ED76}" destId="{257CE389-3D1C-42BC-AC65-49159AAC3ED3}" srcOrd="1" destOrd="0" presId="urn:microsoft.com/office/officeart/2005/8/layout/hierarchy1"/>
    <dgm:cxn modelId="{34626473-6008-490E-BE27-8BC65F3CA0BF}" type="presParOf" srcId="{FAB46C73-79A9-4562-98DE-3425FBE53399}" destId="{B0591CDE-F75F-4947-A310-FF3FA98EE2BE}" srcOrd="8" destOrd="0" presId="urn:microsoft.com/office/officeart/2005/8/layout/hierarchy1"/>
    <dgm:cxn modelId="{9175E4CB-A3A5-4BCC-9978-A45C4A67B381}" type="presParOf" srcId="{B0591CDE-F75F-4947-A310-FF3FA98EE2BE}" destId="{409C7420-7783-46C5-B874-DCE5EB83577F}" srcOrd="0" destOrd="0" presId="urn:microsoft.com/office/officeart/2005/8/layout/hierarchy1"/>
    <dgm:cxn modelId="{409EE97A-E4B6-42C1-B395-2FAEE4A7402F}" type="presParOf" srcId="{409C7420-7783-46C5-B874-DCE5EB83577F}" destId="{DD1BBCA5-4D61-4D4C-A584-85741E41DD8F}" srcOrd="0" destOrd="0" presId="urn:microsoft.com/office/officeart/2005/8/layout/hierarchy1"/>
    <dgm:cxn modelId="{682B1B84-B44D-426C-B745-799CFAF531EC}" type="presParOf" srcId="{409C7420-7783-46C5-B874-DCE5EB83577F}" destId="{BFF4AADB-DE00-4899-A9C4-6279D8E71B4A}" srcOrd="1" destOrd="0" presId="urn:microsoft.com/office/officeart/2005/8/layout/hierarchy1"/>
    <dgm:cxn modelId="{F8C7B4BB-C7D2-48A7-9784-7B4E915C07FB}" type="presParOf" srcId="{B0591CDE-F75F-4947-A310-FF3FA98EE2BE}" destId="{8E42F80B-C702-4056-AF6B-C2318DC19651}" srcOrd="1" destOrd="0" presId="urn:microsoft.com/office/officeart/2005/8/layout/hierarchy1"/>
    <dgm:cxn modelId="{F68485FC-0320-4980-99AF-1B9E374F6C42}" type="presParOf" srcId="{FAB46C73-79A9-4562-98DE-3425FBE53399}" destId="{61C34017-BEF9-4D89-9068-346D4C0FFADA}" srcOrd="9" destOrd="0" presId="urn:microsoft.com/office/officeart/2005/8/layout/hierarchy1"/>
    <dgm:cxn modelId="{239EC773-B6A6-4DBF-9C44-7BE0B1E2A267}" type="presParOf" srcId="{61C34017-BEF9-4D89-9068-346D4C0FFADA}" destId="{0A6027CC-4D83-44D8-AC1F-23E63A09E5BB}" srcOrd="0" destOrd="0" presId="urn:microsoft.com/office/officeart/2005/8/layout/hierarchy1"/>
    <dgm:cxn modelId="{CFBA679E-785D-4457-92FF-951CA9DB746B}" type="presParOf" srcId="{0A6027CC-4D83-44D8-AC1F-23E63A09E5BB}" destId="{D53304F0-7DEC-4F06-AE1B-217D179572BB}" srcOrd="0" destOrd="0" presId="urn:microsoft.com/office/officeart/2005/8/layout/hierarchy1"/>
    <dgm:cxn modelId="{06E9A3A5-7957-4B85-A191-1EB9D13B71FB}" type="presParOf" srcId="{0A6027CC-4D83-44D8-AC1F-23E63A09E5BB}" destId="{D824BA95-CD0C-443E-B544-EECA033185F8}" srcOrd="1" destOrd="0" presId="urn:microsoft.com/office/officeart/2005/8/layout/hierarchy1"/>
    <dgm:cxn modelId="{773321E9-F2EB-4AD7-BC28-BBD1BF2670D9}" type="presParOf" srcId="{61C34017-BEF9-4D89-9068-346D4C0FFADA}" destId="{E5D2F35A-483C-4544-A999-51A016EC3F01}"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074406-E158-4302-9A8D-300DF8D5CBEB}" type="doc">
      <dgm:prSet loTypeId="urn:microsoft.com/office/officeart/2005/8/layout/default" loCatId="list" qsTypeId="urn:microsoft.com/office/officeart/2005/8/quickstyle/simple3" qsCatId="simple" csTypeId="urn:microsoft.com/office/officeart/2005/8/colors/accent3_5" csCatId="accent3" phldr="1"/>
      <dgm:spPr/>
      <dgm:t>
        <a:bodyPr/>
        <a:lstStyle/>
        <a:p>
          <a:endParaRPr lang="en-US"/>
        </a:p>
      </dgm:t>
    </dgm:pt>
    <dgm:pt modelId="{845675FA-7CD9-4B4F-9E5F-7FDE3647D40D}">
      <dgm:prSet/>
      <dgm:spPr/>
      <dgm:t>
        <a:bodyPr/>
        <a:lstStyle/>
        <a:p>
          <a:r>
            <a:rPr lang="de-DE" b="0" i="0" dirty="0"/>
            <a:t>Klare Ziele setzen</a:t>
          </a:r>
          <a:endParaRPr lang="en-US" dirty="0"/>
        </a:p>
      </dgm:t>
    </dgm:pt>
    <dgm:pt modelId="{55620138-96A5-47C8-A628-2A88C0F7FE95}" type="parTrans" cxnId="{324D5F38-B2F9-4717-8EB8-BCFC260CB2F4}">
      <dgm:prSet/>
      <dgm:spPr/>
      <dgm:t>
        <a:bodyPr/>
        <a:lstStyle/>
        <a:p>
          <a:endParaRPr lang="en-US"/>
        </a:p>
      </dgm:t>
    </dgm:pt>
    <dgm:pt modelId="{9CB00491-12B0-4226-8BB2-6753032A372A}" type="sibTrans" cxnId="{324D5F38-B2F9-4717-8EB8-BCFC260CB2F4}">
      <dgm:prSet/>
      <dgm:spPr/>
      <dgm:t>
        <a:bodyPr/>
        <a:lstStyle/>
        <a:p>
          <a:endParaRPr lang="en-US"/>
        </a:p>
      </dgm:t>
    </dgm:pt>
    <dgm:pt modelId="{AE5BCCF2-E8DD-4542-AE92-C0E64780D531}">
      <dgm:prSet/>
      <dgm:spPr/>
      <dgm:t>
        <a:bodyPr/>
        <a:lstStyle/>
        <a:p>
          <a:r>
            <a:rPr lang="de-DE" dirty="0"/>
            <a:t>Kontinuierliches Lernen</a:t>
          </a:r>
          <a:endParaRPr lang="en-US" dirty="0"/>
        </a:p>
      </dgm:t>
    </dgm:pt>
    <dgm:pt modelId="{0DFA3CA9-CBB3-45CC-A32F-B11FBCCA9A46}" type="parTrans" cxnId="{F21E285E-BC4B-4C3E-9939-31E64EA4DFB6}">
      <dgm:prSet/>
      <dgm:spPr/>
      <dgm:t>
        <a:bodyPr/>
        <a:lstStyle/>
        <a:p>
          <a:endParaRPr lang="en-US"/>
        </a:p>
      </dgm:t>
    </dgm:pt>
    <dgm:pt modelId="{7756EB55-798D-41E9-86EE-56B25EFD62C4}" type="sibTrans" cxnId="{F21E285E-BC4B-4C3E-9939-31E64EA4DFB6}">
      <dgm:prSet/>
      <dgm:spPr/>
      <dgm:t>
        <a:bodyPr/>
        <a:lstStyle/>
        <a:p>
          <a:endParaRPr lang="en-US"/>
        </a:p>
      </dgm:t>
    </dgm:pt>
    <dgm:pt modelId="{5316943F-FC9A-45D0-810B-1D7FF78347B4}">
      <dgm:prSet/>
      <dgm:spPr/>
      <dgm:t>
        <a:bodyPr/>
        <a:lstStyle/>
        <a:p>
          <a:r>
            <a:rPr lang="de-DE" b="0" i="0" dirty="0"/>
            <a:t>Kompetenzentwicklung</a:t>
          </a:r>
          <a:endParaRPr lang="en-US" dirty="0"/>
        </a:p>
      </dgm:t>
    </dgm:pt>
    <dgm:pt modelId="{D7874B0A-5AF6-4EC0-98BE-8ABFD52435A4}" type="parTrans" cxnId="{426574B2-7988-43A5-ADCC-BE11E4FB6E9B}">
      <dgm:prSet/>
      <dgm:spPr/>
      <dgm:t>
        <a:bodyPr/>
        <a:lstStyle/>
        <a:p>
          <a:endParaRPr lang="en-US"/>
        </a:p>
      </dgm:t>
    </dgm:pt>
    <dgm:pt modelId="{E9DB989B-9BFA-4091-A4E9-6B25DF8E02C4}" type="sibTrans" cxnId="{426574B2-7988-43A5-ADCC-BE11E4FB6E9B}">
      <dgm:prSet/>
      <dgm:spPr/>
      <dgm:t>
        <a:bodyPr/>
        <a:lstStyle/>
        <a:p>
          <a:endParaRPr lang="en-US"/>
        </a:p>
      </dgm:t>
    </dgm:pt>
    <dgm:pt modelId="{5CF6D98D-ADE9-44CC-8217-A3F6A6E5EB05}">
      <dgm:prSet/>
      <dgm:spPr/>
      <dgm:t>
        <a:bodyPr/>
        <a:lstStyle/>
        <a:p>
          <a:r>
            <a:rPr lang="de-DE" dirty="0"/>
            <a:t>Feedback einholen</a:t>
          </a:r>
          <a:endParaRPr lang="en-US" dirty="0"/>
        </a:p>
      </dgm:t>
    </dgm:pt>
    <dgm:pt modelId="{60CEDA95-C21B-427E-9DAE-8684930170E5}" type="parTrans" cxnId="{DF927CA2-7FBE-43C6-AFF8-EC3E65D45C3E}">
      <dgm:prSet/>
      <dgm:spPr/>
      <dgm:t>
        <a:bodyPr/>
        <a:lstStyle/>
        <a:p>
          <a:endParaRPr lang="en-US"/>
        </a:p>
      </dgm:t>
    </dgm:pt>
    <dgm:pt modelId="{8CC254EC-3F84-42FA-9F4B-A166DBC39917}" type="sibTrans" cxnId="{DF927CA2-7FBE-43C6-AFF8-EC3E65D45C3E}">
      <dgm:prSet/>
      <dgm:spPr/>
      <dgm:t>
        <a:bodyPr/>
        <a:lstStyle/>
        <a:p>
          <a:endParaRPr lang="en-US"/>
        </a:p>
      </dgm:t>
    </dgm:pt>
    <dgm:pt modelId="{254764AB-0360-4806-AE3E-77D5CA0D417B}">
      <dgm:prSet/>
      <dgm:spPr/>
      <dgm:t>
        <a:bodyPr/>
        <a:lstStyle/>
        <a:p>
          <a:r>
            <a:rPr lang="de-DE" b="0" i="0" dirty="0"/>
            <a:t>Networking </a:t>
          </a:r>
          <a:endParaRPr lang="en-US" dirty="0"/>
        </a:p>
      </dgm:t>
    </dgm:pt>
    <dgm:pt modelId="{2FC459D7-20EA-46F0-8139-65853AF87E70}" type="parTrans" cxnId="{0D2DA614-09E4-4E36-8187-D9E27C281BB5}">
      <dgm:prSet/>
      <dgm:spPr/>
      <dgm:t>
        <a:bodyPr/>
        <a:lstStyle/>
        <a:p>
          <a:endParaRPr lang="en-US"/>
        </a:p>
      </dgm:t>
    </dgm:pt>
    <dgm:pt modelId="{6D39221A-1608-465F-ABFD-ED1E81898CD0}" type="sibTrans" cxnId="{0D2DA614-09E4-4E36-8187-D9E27C281BB5}">
      <dgm:prSet/>
      <dgm:spPr/>
      <dgm:t>
        <a:bodyPr/>
        <a:lstStyle/>
        <a:p>
          <a:endParaRPr lang="en-US"/>
        </a:p>
      </dgm:t>
    </dgm:pt>
    <dgm:pt modelId="{AD75385A-507C-4E49-9696-A748819B78BF}">
      <dgm:prSet/>
      <dgm:spPr/>
      <dgm:t>
        <a:bodyPr/>
        <a:lstStyle/>
        <a:p>
          <a:r>
            <a:rPr lang="de-DE" dirty="0"/>
            <a:t>Mentoring </a:t>
          </a:r>
          <a:endParaRPr lang="en-US" dirty="0"/>
        </a:p>
      </dgm:t>
    </dgm:pt>
    <dgm:pt modelId="{555D4254-BC3C-4EFF-BE8E-063FC5B98505}" type="parTrans" cxnId="{9CE5C289-C826-4323-8699-8E8E83FE0888}">
      <dgm:prSet/>
      <dgm:spPr/>
      <dgm:t>
        <a:bodyPr/>
        <a:lstStyle/>
        <a:p>
          <a:endParaRPr lang="en-US"/>
        </a:p>
      </dgm:t>
    </dgm:pt>
    <dgm:pt modelId="{33106144-BAAC-4496-A2B4-C99B63DB01C4}" type="sibTrans" cxnId="{9CE5C289-C826-4323-8699-8E8E83FE0888}">
      <dgm:prSet/>
      <dgm:spPr/>
      <dgm:t>
        <a:bodyPr/>
        <a:lstStyle/>
        <a:p>
          <a:endParaRPr lang="en-US"/>
        </a:p>
      </dgm:t>
    </dgm:pt>
    <dgm:pt modelId="{C2B0FD53-1267-45D4-B7F7-A40D14450A5F}">
      <dgm:prSet/>
      <dgm:spPr/>
      <dgm:t>
        <a:bodyPr/>
        <a:lstStyle/>
        <a:p>
          <a:r>
            <a:rPr lang="de-DE" b="0" i="0" dirty="0"/>
            <a:t>Sichtbarkeit </a:t>
          </a:r>
          <a:br>
            <a:rPr lang="de-DE" b="0" i="0" dirty="0"/>
          </a:br>
          <a:r>
            <a:rPr lang="de-DE" b="0" i="0" dirty="0"/>
            <a:t>erlangen</a:t>
          </a:r>
          <a:endParaRPr lang="en-US" dirty="0"/>
        </a:p>
      </dgm:t>
    </dgm:pt>
    <dgm:pt modelId="{7548AAEA-AE31-4D30-BB9F-436BECD077E1}" type="parTrans" cxnId="{D645D86C-577E-4408-BF45-511DDE214B38}">
      <dgm:prSet/>
      <dgm:spPr/>
      <dgm:t>
        <a:bodyPr/>
        <a:lstStyle/>
        <a:p>
          <a:endParaRPr lang="en-US"/>
        </a:p>
      </dgm:t>
    </dgm:pt>
    <dgm:pt modelId="{E82129D9-398D-4F50-A0B0-769A18B2A433}" type="sibTrans" cxnId="{D645D86C-577E-4408-BF45-511DDE214B38}">
      <dgm:prSet/>
      <dgm:spPr/>
      <dgm:t>
        <a:bodyPr/>
        <a:lstStyle/>
        <a:p>
          <a:endParaRPr lang="en-US"/>
        </a:p>
      </dgm:t>
    </dgm:pt>
    <dgm:pt modelId="{A2B93065-D781-4375-B7E6-A378D76D508E}">
      <dgm:prSet/>
      <dgm:spPr/>
      <dgm:t>
        <a:bodyPr/>
        <a:lstStyle/>
        <a:p>
          <a:r>
            <a:rPr lang="de-DE" dirty="0"/>
            <a:t>Initiative </a:t>
          </a:r>
          <a:br>
            <a:rPr lang="de-DE" dirty="0"/>
          </a:br>
          <a:r>
            <a:rPr lang="de-DE" dirty="0"/>
            <a:t>ergreifen</a:t>
          </a:r>
          <a:endParaRPr lang="en-US" dirty="0"/>
        </a:p>
      </dgm:t>
    </dgm:pt>
    <dgm:pt modelId="{719FC114-1489-4716-A3A5-DB76E9A6B1F7}" type="parTrans" cxnId="{73F5C21A-28B3-485C-BB42-1B21940BE36A}">
      <dgm:prSet/>
      <dgm:spPr/>
      <dgm:t>
        <a:bodyPr/>
        <a:lstStyle/>
        <a:p>
          <a:endParaRPr lang="en-US"/>
        </a:p>
      </dgm:t>
    </dgm:pt>
    <dgm:pt modelId="{BA35BFC2-7100-4DA5-BFE7-47F51AA87200}" type="sibTrans" cxnId="{73F5C21A-28B3-485C-BB42-1B21940BE36A}">
      <dgm:prSet/>
      <dgm:spPr/>
      <dgm:t>
        <a:bodyPr/>
        <a:lstStyle/>
        <a:p>
          <a:endParaRPr lang="en-US"/>
        </a:p>
      </dgm:t>
    </dgm:pt>
    <dgm:pt modelId="{075EE42A-958E-4786-AB0C-622FCA0E9628}">
      <dgm:prSet/>
      <dgm:spPr/>
      <dgm:t>
        <a:bodyPr/>
        <a:lstStyle/>
        <a:p>
          <a:r>
            <a:rPr lang="de-DE" dirty="0"/>
            <a:t>Eine persönliche Marke aufbauen</a:t>
          </a:r>
          <a:endParaRPr lang="en-US" dirty="0"/>
        </a:p>
      </dgm:t>
    </dgm:pt>
    <dgm:pt modelId="{F7A1A073-232B-4153-8944-A740EB88DE0D}" type="parTrans" cxnId="{8D00746B-3ECD-45FA-B5B5-4FCCCFB1EF11}">
      <dgm:prSet/>
      <dgm:spPr/>
      <dgm:t>
        <a:bodyPr/>
        <a:lstStyle/>
        <a:p>
          <a:endParaRPr lang="en-US"/>
        </a:p>
      </dgm:t>
    </dgm:pt>
    <dgm:pt modelId="{40558D2F-1B46-413A-B486-7AC231A916E6}" type="sibTrans" cxnId="{8D00746B-3ECD-45FA-B5B5-4FCCCFB1EF11}">
      <dgm:prSet/>
      <dgm:spPr/>
      <dgm:t>
        <a:bodyPr/>
        <a:lstStyle/>
        <a:p>
          <a:endParaRPr lang="en-US"/>
        </a:p>
      </dgm:t>
    </dgm:pt>
    <dgm:pt modelId="{8070F423-F8DF-45A0-A90B-E0C558578F43}">
      <dgm:prSet/>
      <dgm:spPr/>
      <dgm:t>
        <a:bodyPr/>
        <a:lstStyle/>
        <a:p>
          <a:r>
            <a:rPr lang="de-DE" dirty="0"/>
            <a:t>Effektive Kommunikation</a:t>
          </a:r>
          <a:endParaRPr lang="en-US" dirty="0"/>
        </a:p>
      </dgm:t>
    </dgm:pt>
    <dgm:pt modelId="{73E1AD1D-CC3A-4083-91C3-8B775F21E84B}" type="parTrans" cxnId="{9B7D0F87-9AD1-4486-890C-1AE203220602}">
      <dgm:prSet/>
      <dgm:spPr/>
      <dgm:t>
        <a:bodyPr/>
        <a:lstStyle/>
        <a:p>
          <a:endParaRPr lang="en-US"/>
        </a:p>
      </dgm:t>
    </dgm:pt>
    <dgm:pt modelId="{60E36C36-F305-4E85-82B6-77EBC8B0F101}" type="sibTrans" cxnId="{9B7D0F87-9AD1-4486-890C-1AE203220602}">
      <dgm:prSet/>
      <dgm:spPr/>
      <dgm:t>
        <a:bodyPr/>
        <a:lstStyle/>
        <a:p>
          <a:endParaRPr lang="en-US"/>
        </a:p>
      </dgm:t>
    </dgm:pt>
    <dgm:pt modelId="{7399DB66-266F-450B-842D-29892FDF3FF2}">
      <dgm:prSet/>
      <dgm:spPr/>
      <dgm:t>
        <a:bodyPr/>
        <a:lstStyle/>
        <a:p>
          <a:r>
            <a:rPr lang="de-DE" dirty="0"/>
            <a:t>Übergreifende Erfahrung sammeln</a:t>
          </a:r>
          <a:endParaRPr lang="en-US" dirty="0"/>
        </a:p>
      </dgm:t>
    </dgm:pt>
    <dgm:pt modelId="{7B3F258A-9A11-49D8-9395-D067B5C7D2B9}" type="parTrans" cxnId="{1C1B79C7-BAC1-4DF4-8BDD-004D5D3E2F52}">
      <dgm:prSet/>
      <dgm:spPr/>
      <dgm:t>
        <a:bodyPr/>
        <a:lstStyle/>
        <a:p>
          <a:endParaRPr lang="en-US"/>
        </a:p>
      </dgm:t>
    </dgm:pt>
    <dgm:pt modelId="{528DB5E5-430A-48A4-B9BF-F5E58B0B88D5}" type="sibTrans" cxnId="{1C1B79C7-BAC1-4DF4-8BDD-004D5D3E2F52}">
      <dgm:prSet/>
      <dgm:spPr/>
      <dgm:t>
        <a:bodyPr/>
        <a:lstStyle/>
        <a:p>
          <a:endParaRPr lang="en-US"/>
        </a:p>
      </dgm:t>
    </dgm:pt>
    <dgm:pt modelId="{EBCC9F72-37BE-4B4A-B3BB-B2F504BF1F68}">
      <dgm:prSet/>
      <dgm:spPr/>
      <dgm:t>
        <a:bodyPr/>
        <a:lstStyle/>
        <a:p>
          <a:r>
            <a:rPr lang="de-DE" dirty="0"/>
            <a:t>Anpassungsfähigkeit </a:t>
          </a:r>
          <a:endParaRPr lang="en-US" dirty="0"/>
        </a:p>
      </dgm:t>
    </dgm:pt>
    <dgm:pt modelId="{6B969115-16F6-4F42-8C36-6D7238AB4DBB}" type="parTrans" cxnId="{308320DF-6A05-423C-9526-2A8D77AF3CE6}">
      <dgm:prSet/>
      <dgm:spPr/>
      <dgm:t>
        <a:bodyPr/>
        <a:lstStyle/>
        <a:p>
          <a:endParaRPr lang="en-US"/>
        </a:p>
      </dgm:t>
    </dgm:pt>
    <dgm:pt modelId="{A5B79179-8A68-4785-BFE9-D8D0B1D8A2AE}" type="sibTrans" cxnId="{308320DF-6A05-423C-9526-2A8D77AF3CE6}">
      <dgm:prSet/>
      <dgm:spPr/>
      <dgm:t>
        <a:bodyPr/>
        <a:lstStyle/>
        <a:p>
          <a:endParaRPr lang="en-US"/>
        </a:p>
      </dgm:t>
    </dgm:pt>
    <dgm:pt modelId="{5F4A9CC4-530A-4D9A-9A5D-9E7AE6DD7F21}">
      <dgm:prSet/>
      <dgm:spPr/>
      <dgm:t>
        <a:bodyPr/>
        <a:lstStyle/>
        <a:p>
          <a:r>
            <a:rPr lang="en-US" dirty="0" err="1"/>
            <a:t>Führungskompetenz-entwicklung</a:t>
          </a:r>
          <a:endParaRPr lang="en-US" dirty="0"/>
        </a:p>
      </dgm:t>
    </dgm:pt>
    <dgm:pt modelId="{38BF926C-1D3A-4C48-ADB6-46821ED9ED43}" type="parTrans" cxnId="{2D3A8B46-F542-4170-9504-A3BFCDE2B420}">
      <dgm:prSet/>
      <dgm:spPr/>
      <dgm:t>
        <a:bodyPr/>
        <a:lstStyle/>
        <a:p>
          <a:endParaRPr lang="en-US"/>
        </a:p>
      </dgm:t>
    </dgm:pt>
    <dgm:pt modelId="{FED43D73-8CD5-49F8-8BFF-36F86AD50784}" type="sibTrans" cxnId="{2D3A8B46-F542-4170-9504-A3BFCDE2B420}">
      <dgm:prSet/>
      <dgm:spPr/>
      <dgm:t>
        <a:bodyPr/>
        <a:lstStyle/>
        <a:p>
          <a:endParaRPr lang="en-US"/>
        </a:p>
      </dgm:t>
    </dgm:pt>
    <dgm:pt modelId="{3D03A8C5-8101-4902-82C3-C0ABCE3436C1}">
      <dgm:prSet/>
      <dgm:spPr/>
      <dgm:t>
        <a:bodyPr/>
        <a:lstStyle/>
        <a:p>
          <a:r>
            <a:rPr lang="en-US" dirty="0" err="1"/>
            <a:t>Verhandlungsgeschick</a:t>
          </a:r>
          <a:endParaRPr lang="en-US" dirty="0"/>
        </a:p>
      </dgm:t>
    </dgm:pt>
    <dgm:pt modelId="{3503AD1B-5209-4274-9833-2950E9A99C6F}" type="parTrans" cxnId="{3FA27061-3FC9-4AE0-AF57-F2E08A30C144}">
      <dgm:prSet/>
      <dgm:spPr/>
      <dgm:t>
        <a:bodyPr/>
        <a:lstStyle/>
        <a:p>
          <a:endParaRPr lang="en-US"/>
        </a:p>
      </dgm:t>
    </dgm:pt>
    <dgm:pt modelId="{12E2C54A-40A2-47D3-B711-D569105948F3}" type="sibTrans" cxnId="{3FA27061-3FC9-4AE0-AF57-F2E08A30C144}">
      <dgm:prSet/>
      <dgm:spPr/>
      <dgm:t>
        <a:bodyPr/>
        <a:lstStyle/>
        <a:p>
          <a:endParaRPr lang="en-US"/>
        </a:p>
      </dgm:t>
    </dgm:pt>
    <dgm:pt modelId="{0B15B99D-4802-4DDC-9253-F2E3F08C034F}">
      <dgm:prSet/>
      <dgm:spPr/>
      <dgm:t>
        <a:bodyPr/>
        <a:lstStyle/>
        <a:p>
          <a:r>
            <a:rPr lang="en-US" dirty="0" err="1"/>
            <a:t>Unternehmensrichtlinien</a:t>
          </a:r>
          <a:endParaRPr lang="en-US" dirty="0"/>
        </a:p>
      </dgm:t>
    </dgm:pt>
    <dgm:pt modelId="{FC3ACEF0-277F-4A8E-A5CE-F0DEFE6B57DE}" type="parTrans" cxnId="{9CA74C73-D038-4466-8FE6-B79AB150AD9E}">
      <dgm:prSet/>
      <dgm:spPr/>
      <dgm:t>
        <a:bodyPr/>
        <a:lstStyle/>
        <a:p>
          <a:endParaRPr lang="en-US"/>
        </a:p>
      </dgm:t>
    </dgm:pt>
    <dgm:pt modelId="{D0FA58B6-C4F3-4CDB-898E-99B176F97827}" type="sibTrans" cxnId="{9CA74C73-D038-4466-8FE6-B79AB150AD9E}">
      <dgm:prSet/>
      <dgm:spPr/>
      <dgm:t>
        <a:bodyPr/>
        <a:lstStyle/>
        <a:p>
          <a:endParaRPr lang="en-US"/>
        </a:p>
      </dgm:t>
    </dgm:pt>
    <dgm:pt modelId="{A16298CD-5326-40D5-B995-FB0B94D78A44}">
      <dgm:prSet/>
      <dgm:spPr/>
      <dgm:t>
        <a:bodyPr/>
        <a:lstStyle/>
        <a:p>
          <a:r>
            <a:rPr lang="de-DE"/>
            <a:t>Work – Life Balance   </a:t>
          </a:r>
          <a:endParaRPr lang="en-US"/>
        </a:p>
      </dgm:t>
    </dgm:pt>
    <dgm:pt modelId="{7A26DA66-A694-4232-A0F1-2EB3E67A2D84}" type="parTrans" cxnId="{0FE80601-6A60-47E0-964D-41C4E177D3D4}">
      <dgm:prSet/>
      <dgm:spPr/>
      <dgm:t>
        <a:bodyPr/>
        <a:lstStyle/>
        <a:p>
          <a:endParaRPr lang="en-US"/>
        </a:p>
      </dgm:t>
    </dgm:pt>
    <dgm:pt modelId="{277ADAB8-7A9E-4071-8582-490939D3D98E}" type="sibTrans" cxnId="{0FE80601-6A60-47E0-964D-41C4E177D3D4}">
      <dgm:prSet/>
      <dgm:spPr/>
      <dgm:t>
        <a:bodyPr/>
        <a:lstStyle/>
        <a:p>
          <a:endParaRPr lang="en-US"/>
        </a:p>
      </dgm:t>
    </dgm:pt>
    <dgm:pt modelId="{10AABE32-B9A3-4EAF-B654-DDCA7424B9A3}" type="pres">
      <dgm:prSet presAssocID="{44074406-E158-4302-9A8D-300DF8D5CBEB}" presName="diagram" presStyleCnt="0">
        <dgm:presLayoutVars>
          <dgm:dir/>
          <dgm:resizeHandles val="exact"/>
        </dgm:presLayoutVars>
      </dgm:prSet>
      <dgm:spPr/>
    </dgm:pt>
    <dgm:pt modelId="{1341A90B-9262-4580-8D4D-01F56383C91C}" type="pres">
      <dgm:prSet presAssocID="{845675FA-7CD9-4B4F-9E5F-7FDE3647D40D}" presName="node" presStyleLbl="node1" presStyleIdx="0" presStyleCnt="16">
        <dgm:presLayoutVars>
          <dgm:bulletEnabled val="1"/>
        </dgm:presLayoutVars>
      </dgm:prSet>
      <dgm:spPr/>
    </dgm:pt>
    <dgm:pt modelId="{1C8CC3F3-E85F-40E7-9015-1639FD3461F2}" type="pres">
      <dgm:prSet presAssocID="{9CB00491-12B0-4226-8BB2-6753032A372A}" presName="sibTrans" presStyleCnt="0"/>
      <dgm:spPr/>
    </dgm:pt>
    <dgm:pt modelId="{89F4DB0E-C530-46D6-A87E-E46BDC6AC5E0}" type="pres">
      <dgm:prSet presAssocID="{AE5BCCF2-E8DD-4542-AE92-C0E64780D531}" presName="node" presStyleLbl="node1" presStyleIdx="1" presStyleCnt="16">
        <dgm:presLayoutVars>
          <dgm:bulletEnabled val="1"/>
        </dgm:presLayoutVars>
      </dgm:prSet>
      <dgm:spPr/>
    </dgm:pt>
    <dgm:pt modelId="{58C9B0F5-7DCB-44C5-8164-A4C118A064E7}" type="pres">
      <dgm:prSet presAssocID="{7756EB55-798D-41E9-86EE-56B25EFD62C4}" presName="sibTrans" presStyleCnt="0"/>
      <dgm:spPr/>
    </dgm:pt>
    <dgm:pt modelId="{1D872197-64CA-4209-B67F-AED55382B5D2}" type="pres">
      <dgm:prSet presAssocID="{5316943F-FC9A-45D0-810B-1D7FF78347B4}" presName="node" presStyleLbl="node1" presStyleIdx="2" presStyleCnt="16">
        <dgm:presLayoutVars>
          <dgm:bulletEnabled val="1"/>
        </dgm:presLayoutVars>
      </dgm:prSet>
      <dgm:spPr/>
    </dgm:pt>
    <dgm:pt modelId="{B3DA71CD-2CEA-43DF-A80D-10C3BDB33BE3}" type="pres">
      <dgm:prSet presAssocID="{E9DB989B-9BFA-4091-A4E9-6B25DF8E02C4}" presName="sibTrans" presStyleCnt="0"/>
      <dgm:spPr/>
    </dgm:pt>
    <dgm:pt modelId="{BE3EB149-58FA-4998-B638-EF7F5C4D07BC}" type="pres">
      <dgm:prSet presAssocID="{5CF6D98D-ADE9-44CC-8217-A3F6A6E5EB05}" presName="node" presStyleLbl="node1" presStyleIdx="3" presStyleCnt="16">
        <dgm:presLayoutVars>
          <dgm:bulletEnabled val="1"/>
        </dgm:presLayoutVars>
      </dgm:prSet>
      <dgm:spPr/>
    </dgm:pt>
    <dgm:pt modelId="{766F4ECA-0F8B-402A-AE73-3437E37C3E2A}" type="pres">
      <dgm:prSet presAssocID="{8CC254EC-3F84-42FA-9F4B-A166DBC39917}" presName="sibTrans" presStyleCnt="0"/>
      <dgm:spPr/>
    </dgm:pt>
    <dgm:pt modelId="{51ED6DDD-F3F9-40E6-AEB5-BD47585A3F5E}" type="pres">
      <dgm:prSet presAssocID="{254764AB-0360-4806-AE3E-77D5CA0D417B}" presName="node" presStyleLbl="node1" presStyleIdx="4" presStyleCnt="16">
        <dgm:presLayoutVars>
          <dgm:bulletEnabled val="1"/>
        </dgm:presLayoutVars>
      </dgm:prSet>
      <dgm:spPr/>
    </dgm:pt>
    <dgm:pt modelId="{3941865B-4BC5-4AA3-AF29-23F56C9B194A}" type="pres">
      <dgm:prSet presAssocID="{6D39221A-1608-465F-ABFD-ED1E81898CD0}" presName="sibTrans" presStyleCnt="0"/>
      <dgm:spPr/>
    </dgm:pt>
    <dgm:pt modelId="{01381D51-21B1-4E1C-B441-DED689E232E9}" type="pres">
      <dgm:prSet presAssocID="{AD75385A-507C-4E49-9696-A748819B78BF}" presName="node" presStyleLbl="node1" presStyleIdx="5" presStyleCnt="16">
        <dgm:presLayoutVars>
          <dgm:bulletEnabled val="1"/>
        </dgm:presLayoutVars>
      </dgm:prSet>
      <dgm:spPr/>
    </dgm:pt>
    <dgm:pt modelId="{F9BDD85E-84EF-45FE-9C15-0313C667D1A3}" type="pres">
      <dgm:prSet presAssocID="{33106144-BAAC-4496-A2B4-C99B63DB01C4}" presName="sibTrans" presStyleCnt="0"/>
      <dgm:spPr/>
    </dgm:pt>
    <dgm:pt modelId="{EA808C6E-DE94-4835-B950-C1ED62F396AA}" type="pres">
      <dgm:prSet presAssocID="{C2B0FD53-1267-45D4-B7F7-A40D14450A5F}" presName="node" presStyleLbl="node1" presStyleIdx="6" presStyleCnt="16">
        <dgm:presLayoutVars>
          <dgm:bulletEnabled val="1"/>
        </dgm:presLayoutVars>
      </dgm:prSet>
      <dgm:spPr/>
    </dgm:pt>
    <dgm:pt modelId="{519C5751-9CA7-48E8-A365-199652887AAE}" type="pres">
      <dgm:prSet presAssocID="{E82129D9-398D-4F50-A0B0-769A18B2A433}" presName="sibTrans" presStyleCnt="0"/>
      <dgm:spPr/>
    </dgm:pt>
    <dgm:pt modelId="{6CB91C72-9B77-4AE5-8FA1-5AD224246521}" type="pres">
      <dgm:prSet presAssocID="{A2B93065-D781-4375-B7E6-A378D76D508E}" presName="node" presStyleLbl="node1" presStyleIdx="7" presStyleCnt="16">
        <dgm:presLayoutVars>
          <dgm:bulletEnabled val="1"/>
        </dgm:presLayoutVars>
      </dgm:prSet>
      <dgm:spPr/>
    </dgm:pt>
    <dgm:pt modelId="{A36356F1-7164-4DF8-8FF4-3B5AF44EBD33}" type="pres">
      <dgm:prSet presAssocID="{BA35BFC2-7100-4DA5-BFE7-47F51AA87200}" presName="sibTrans" presStyleCnt="0"/>
      <dgm:spPr/>
    </dgm:pt>
    <dgm:pt modelId="{BEC1118B-CEAB-4BFE-BA3F-7C2CCE441ACB}" type="pres">
      <dgm:prSet presAssocID="{075EE42A-958E-4786-AB0C-622FCA0E9628}" presName="node" presStyleLbl="node1" presStyleIdx="8" presStyleCnt="16">
        <dgm:presLayoutVars>
          <dgm:bulletEnabled val="1"/>
        </dgm:presLayoutVars>
      </dgm:prSet>
      <dgm:spPr/>
    </dgm:pt>
    <dgm:pt modelId="{8926DAA6-D8C8-4B78-A405-515F92B3CCCA}" type="pres">
      <dgm:prSet presAssocID="{40558D2F-1B46-413A-B486-7AC231A916E6}" presName="sibTrans" presStyleCnt="0"/>
      <dgm:spPr/>
    </dgm:pt>
    <dgm:pt modelId="{309C8725-A6A7-4320-9D83-9A4B0011E2CC}" type="pres">
      <dgm:prSet presAssocID="{8070F423-F8DF-45A0-A90B-E0C558578F43}" presName="node" presStyleLbl="node1" presStyleIdx="9" presStyleCnt="16">
        <dgm:presLayoutVars>
          <dgm:bulletEnabled val="1"/>
        </dgm:presLayoutVars>
      </dgm:prSet>
      <dgm:spPr/>
    </dgm:pt>
    <dgm:pt modelId="{E2CB1B67-EF0D-4CF0-8B08-3D082210CBE1}" type="pres">
      <dgm:prSet presAssocID="{60E36C36-F305-4E85-82B6-77EBC8B0F101}" presName="sibTrans" presStyleCnt="0"/>
      <dgm:spPr/>
    </dgm:pt>
    <dgm:pt modelId="{9C238F11-CACB-49F0-A93E-2A5B7B43C57C}" type="pres">
      <dgm:prSet presAssocID="{7399DB66-266F-450B-842D-29892FDF3FF2}" presName="node" presStyleLbl="node1" presStyleIdx="10" presStyleCnt="16">
        <dgm:presLayoutVars>
          <dgm:bulletEnabled val="1"/>
        </dgm:presLayoutVars>
      </dgm:prSet>
      <dgm:spPr/>
    </dgm:pt>
    <dgm:pt modelId="{164271F7-D54E-44B8-9949-9AE775F71FF6}" type="pres">
      <dgm:prSet presAssocID="{528DB5E5-430A-48A4-B9BF-F5E58B0B88D5}" presName="sibTrans" presStyleCnt="0"/>
      <dgm:spPr/>
    </dgm:pt>
    <dgm:pt modelId="{0DDCFDCE-6EE0-4B31-9063-AF277D2D90FB}" type="pres">
      <dgm:prSet presAssocID="{EBCC9F72-37BE-4B4A-B3BB-B2F504BF1F68}" presName="node" presStyleLbl="node1" presStyleIdx="11" presStyleCnt="16">
        <dgm:presLayoutVars>
          <dgm:bulletEnabled val="1"/>
        </dgm:presLayoutVars>
      </dgm:prSet>
      <dgm:spPr/>
    </dgm:pt>
    <dgm:pt modelId="{B643629E-AD1E-4FAE-8154-4F221A4877CD}" type="pres">
      <dgm:prSet presAssocID="{A5B79179-8A68-4785-BFE9-D8D0B1D8A2AE}" presName="sibTrans" presStyleCnt="0"/>
      <dgm:spPr/>
    </dgm:pt>
    <dgm:pt modelId="{345A8D5B-CD6D-4375-A063-6BC789F21ADA}" type="pres">
      <dgm:prSet presAssocID="{5F4A9CC4-530A-4D9A-9A5D-9E7AE6DD7F21}" presName="node" presStyleLbl="node1" presStyleIdx="12" presStyleCnt="16">
        <dgm:presLayoutVars>
          <dgm:bulletEnabled val="1"/>
        </dgm:presLayoutVars>
      </dgm:prSet>
      <dgm:spPr/>
    </dgm:pt>
    <dgm:pt modelId="{ECEC6366-3D1C-48F1-B1CE-A589859941F3}" type="pres">
      <dgm:prSet presAssocID="{FED43D73-8CD5-49F8-8BFF-36F86AD50784}" presName="sibTrans" presStyleCnt="0"/>
      <dgm:spPr/>
    </dgm:pt>
    <dgm:pt modelId="{8740BE9B-497F-4790-B61F-1826AE3A0F3B}" type="pres">
      <dgm:prSet presAssocID="{3D03A8C5-8101-4902-82C3-C0ABCE3436C1}" presName="node" presStyleLbl="node1" presStyleIdx="13" presStyleCnt="16">
        <dgm:presLayoutVars>
          <dgm:bulletEnabled val="1"/>
        </dgm:presLayoutVars>
      </dgm:prSet>
      <dgm:spPr/>
    </dgm:pt>
    <dgm:pt modelId="{7242C7F9-065A-4D29-AC76-4197CFEF633A}" type="pres">
      <dgm:prSet presAssocID="{12E2C54A-40A2-47D3-B711-D569105948F3}" presName="sibTrans" presStyleCnt="0"/>
      <dgm:spPr/>
    </dgm:pt>
    <dgm:pt modelId="{11152DF5-A31F-4BE0-B803-BE36CFAC81B4}" type="pres">
      <dgm:prSet presAssocID="{0B15B99D-4802-4DDC-9253-F2E3F08C034F}" presName="node" presStyleLbl="node1" presStyleIdx="14" presStyleCnt="16">
        <dgm:presLayoutVars>
          <dgm:bulletEnabled val="1"/>
        </dgm:presLayoutVars>
      </dgm:prSet>
      <dgm:spPr/>
    </dgm:pt>
    <dgm:pt modelId="{94472854-2380-4938-98FF-6F9A86B00C29}" type="pres">
      <dgm:prSet presAssocID="{D0FA58B6-C4F3-4CDB-898E-99B176F97827}" presName="sibTrans" presStyleCnt="0"/>
      <dgm:spPr/>
    </dgm:pt>
    <dgm:pt modelId="{A55CA4E1-ACAA-41B0-8094-485284D71403}" type="pres">
      <dgm:prSet presAssocID="{A16298CD-5326-40D5-B995-FB0B94D78A44}" presName="node" presStyleLbl="node1" presStyleIdx="15" presStyleCnt="16">
        <dgm:presLayoutVars>
          <dgm:bulletEnabled val="1"/>
        </dgm:presLayoutVars>
      </dgm:prSet>
      <dgm:spPr/>
    </dgm:pt>
  </dgm:ptLst>
  <dgm:cxnLst>
    <dgm:cxn modelId="{0FE80601-6A60-47E0-964D-41C4E177D3D4}" srcId="{44074406-E158-4302-9A8D-300DF8D5CBEB}" destId="{A16298CD-5326-40D5-B995-FB0B94D78A44}" srcOrd="15" destOrd="0" parTransId="{7A26DA66-A694-4232-A0F1-2EB3E67A2D84}" sibTransId="{277ADAB8-7A9E-4071-8582-490939D3D98E}"/>
    <dgm:cxn modelId="{BDB27502-A19F-4EE1-AB72-0B3D150063A7}" type="presOf" srcId="{5CF6D98D-ADE9-44CC-8217-A3F6A6E5EB05}" destId="{BE3EB149-58FA-4998-B638-EF7F5C4D07BC}" srcOrd="0" destOrd="0" presId="urn:microsoft.com/office/officeart/2005/8/layout/default"/>
    <dgm:cxn modelId="{095E750B-1706-4392-8B9E-17BC3C118992}" type="presOf" srcId="{A16298CD-5326-40D5-B995-FB0B94D78A44}" destId="{A55CA4E1-ACAA-41B0-8094-485284D71403}" srcOrd="0" destOrd="0" presId="urn:microsoft.com/office/officeart/2005/8/layout/default"/>
    <dgm:cxn modelId="{0D2DA614-09E4-4E36-8187-D9E27C281BB5}" srcId="{44074406-E158-4302-9A8D-300DF8D5CBEB}" destId="{254764AB-0360-4806-AE3E-77D5CA0D417B}" srcOrd="4" destOrd="0" parTransId="{2FC459D7-20EA-46F0-8139-65853AF87E70}" sibTransId="{6D39221A-1608-465F-ABFD-ED1E81898CD0}"/>
    <dgm:cxn modelId="{1922461A-7463-4C74-A0F9-E8B452C8325D}" type="presOf" srcId="{075EE42A-958E-4786-AB0C-622FCA0E9628}" destId="{BEC1118B-CEAB-4BFE-BA3F-7C2CCE441ACB}" srcOrd="0" destOrd="0" presId="urn:microsoft.com/office/officeart/2005/8/layout/default"/>
    <dgm:cxn modelId="{73F5C21A-28B3-485C-BB42-1B21940BE36A}" srcId="{44074406-E158-4302-9A8D-300DF8D5CBEB}" destId="{A2B93065-D781-4375-B7E6-A378D76D508E}" srcOrd="7" destOrd="0" parTransId="{719FC114-1489-4716-A3A5-DB76E9A6B1F7}" sibTransId="{BA35BFC2-7100-4DA5-BFE7-47F51AA87200}"/>
    <dgm:cxn modelId="{4CCA582B-6B76-4952-88D1-62E9693D35B9}" type="presOf" srcId="{EBCC9F72-37BE-4B4A-B3BB-B2F504BF1F68}" destId="{0DDCFDCE-6EE0-4B31-9063-AF277D2D90FB}" srcOrd="0" destOrd="0" presId="urn:microsoft.com/office/officeart/2005/8/layout/default"/>
    <dgm:cxn modelId="{324D5F38-B2F9-4717-8EB8-BCFC260CB2F4}" srcId="{44074406-E158-4302-9A8D-300DF8D5CBEB}" destId="{845675FA-7CD9-4B4F-9E5F-7FDE3647D40D}" srcOrd="0" destOrd="0" parTransId="{55620138-96A5-47C8-A628-2A88C0F7FE95}" sibTransId="{9CB00491-12B0-4226-8BB2-6753032A372A}"/>
    <dgm:cxn modelId="{BE57AC3C-DDE1-4DD3-8480-191C257FDBA5}" type="presOf" srcId="{0B15B99D-4802-4DDC-9253-F2E3F08C034F}" destId="{11152DF5-A31F-4BE0-B803-BE36CFAC81B4}" srcOrd="0" destOrd="0" presId="urn:microsoft.com/office/officeart/2005/8/layout/default"/>
    <dgm:cxn modelId="{F21E285E-BC4B-4C3E-9939-31E64EA4DFB6}" srcId="{44074406-E158-4302-9A8D-300DF8D5CBEB}" destId="{AE5BCCF2-E8DD-4542-AE92-C0E64780D531}" srcOrd="1" destOrd="0" parTransId="{0DFA3CA9-CBB3-45CC-A32F-B11FBCCA9A46}" sibTransId="{7756EB55-798D-41E9-86EE-56B25EFD62C4}"/>
    <dgm:cxn modelId="{3FA27061-3FC9-4AE0-AF57-F2E08A30C144}" srcId="{44074406-E158-4302-9A8D-300DF8D5CBEB}" destId="{3D03A8C5-8101-4902-82C3-C0ABCE3436C1}" srcOrd="13" destOrd="0" parTransId="{3503AD1B-5209-4274-9833-2950E9A99C6F}" sibTransId="{12E2C54A-40A2-47D3-B711-D569105948F3}"/>
    <dgm:cxn modelId="{2D3A8B46-F542-4170-9504-A3BFCDE2B420}" srcId="{44074406-E158-4302-9A8D-300DF8D5CBEB}" destId="{5F4A9CC4-530A-4D9A-9A5D-9E7AE6DD7F21}" srcOrd="12" destOrd="0" parTransId="{38BF926C-1D3A-4C48-ADB6-46821ED9ED43}" sibTransId="{FED43D73-8CD5-49F8-8BFF-36F86AD50784}"/>
    <dgm:cxn modelId="{8D00746B-3ECD-45FA-B5B5-4FCCCFB1EF11}" srcId="{44074406-E158-4302-9A8D-300DF8D5CBEB}" destId="{075EE42A-958E-4786-AB0C-622FCA0E9628}" srcOrd="8" destOrd="0" parTransId="{F7A1A073-232B-4153-8944-A740EB88DE0D}" sibTransId="{40558D2F-1B46-413A-B486-7AC231A916E6}"/>
    <dgm:cxn modelId="{D645D86C-577E-4408-BF45-511DDE214B38}" srcId="{44074406-E158-4302-9A8D-300DF8D5CBEB}" destId="{C2B0FD53-1267-45D4-B7F7-A40D14450A5F}" srcOrd="6" destOrd="0" parTransId="{7548AAEA-AE31-4D30-BB9F-436BECD077E1}" sibTransId="{E82129D9-398D-4F50-A0B0-769A18B2A433}"/>
    <dgm:cxn modelId="{9CA74C73-D038-4466-8FE6-B79AB150AD9E}" srcId="{44074406-E158-4302-9A8D-300DF8D5CBEB}" destId="{0B15B99D-4802-4DDC-9253-F2E3F08C034F}" srcOrd="14" destOrd="0" parTransId="{FC3ACEF0-277F-4A8E-A5CE-F0DEFE6B57DE}" sibTransId="{D0FA58B6-C4F3-4CDB-898E-99B176F97827}"/>
    <dgm:cxn modelId="{3562A773-ABFB-411F-A98B-6B7D1E6EE256}" type="presOf" srcId="{AD75385A-507C-4E49-9696-A748819B78BF}" destId="{01381D51-21B1-4E1C-B441-DED689E232E9}" srcOrd="0" destOrd="0" presId="urn:microsoft.com/office/officeart/2005/8/layout/default"/>
    <dgm:cxn modelId="{9AC6C783-C1AC-4190-A1FD-649C3B40692E}" type="presOf" srcId="{3D03A8C5-8101-4902-82C3-C0ABCE3436C1}" destId="{8740BE9B-497F-4790-B61F-1826AE3A0F3B}" srcOrd="0" destOrd="0" presId="urn:microsoft.com/office/officeart/2005/8/layout/default"/>
    <dgm:cxn modelId="{9B7D0F87-9AD1-4486-890C-1AE203220602}" srcId="{44074406-E158-4302-9A8D-300DF8D5CBEB}" destId="{8070F423-F8DF-45A0-A90B-E0C558578F43}" srcOrd="9" destOrd="0" parTransId="{73E1AD1D-CC3A-4083-91C3-8B775F21E84B}" sibTransId="{60E36C36-F305-4E85-82B6-77EBC8B0F101}"/>
    <dgm:cxn modelId="{97F67D89-ADBE-4555-B61F-A95BE80DB9CF}" type="presOf" srcId="{254764AB-0360-4806-AE3E-77D5CA0D417B}" destId="{51ED6DDD-F3F9-40E6-AEB5-BD47585A3F5E}" srcOrd="0" destOrd="0" presId="urn:microsoft.com/office/officeart/2005/8/layout/default"/>
    <dgm:cxn modelId="{9CE5C289-C826-4323-8699-8E8E83FE0888}" srcId="{44074406-E158-4302-9A8D-300DF8D5CBEB}" destId="{AD75385A-507C-4E49-9696-A748819B78BF}" srcOrd="5" destOrd="0" parTransId="{555D4254-BC3C-4EFF-BE8E-063FC5B98505}" sibTransId="{33106144-BAAC-4496-A2B4-C99B63DB01C4}"/>
    <dgm:cxn modelId="{4B664E99-F915-4B6B-8C16-92A6F068910E}" type="presOf" srcId="{A2B93065-D781-4375-B7E6-A378D76D508E}" destId="{6CB91C72-9B77-4AE5-8FA1-5AD224246521}" srcOrd="0" destOrd="0" presId="urn:microsoft.com/office/officeart/2005/8/layout/default"/>
    <dgm:cxn modelId="{DF927CA2-7FBE-43C6-AFF8-EC3E65D45C3E}" srcId="{44074406-E158-4302-9A8D-300DF8D5CBEB}" destId="{5CF6D98D-ADE9-44CC-8217-A3F6A6E5EB05}" srcOrd="3" destOrd="0" parTransId="{60CEDA95-C21B-427E-9DAE-8684930170E5}" sibTransId="{8CC254EC-3F84-42FA-9F4B-A166DBC39917}"/>
    <dgm:cxn modelId="{9D4CA7A4-1DB0-42AB-A424-5A8A21D14D8B}" type="presOf" srcId="{845675FA-7CD9-4B4F-9E5F-7FDE3647D40D}" destId="{1341A90B-9262-4580-8D4D-01F56383C91C}" srcOrd="0" destOrd="0" presId="urn:microsoft.com/office/officeart/2005/8/layout/default"/>
    <dgm:cxn modelId="{426574B2-7988-43A5-ADCC-BE11E4FB6E9B}" srcId="{44074406-E158-4302-9A8D-300DF8D5CBEB}" destId="{5316943F-FC9A-45D0-810B-1D7FF78347B4}" srcOrd="2" destOrd="0" parTransId="{D7874B0A-5AF6-4EC0-98BE-8ABFD52435A4}" sibTransId="{E9DB989B-9BFA-4091-A4E9-6B25DF8E02C4}"/>
    <dgm:cxn modelId="{61DB7EB2-52FA-4EFF-9E76-C77666F48145}" type="presOf" srcId="{5316943F-FC9A-45D0-810B-1D7FF78347B4}" destId="{1D872197-64CA-4209-B67F-AED55382B5D2}" srcOrd="0" destOrd="0" presId="urn:microsoft.com/office/officeart/2005/8/layout/default"/>
    <dgm:cxn modelId="{4A269ABF-B3F4-4B55-A95F-D887719E3D0C}" type="presOf" srcId="{C2B0FD53-1267-45D4-B7F7-A40D14450A5F}" destId="{EA808C6E-DE94-4835-B950-C1ED62F396AA}" srcOrd="0" destOrd="0" presId="urn:microsoft.com/office/officeart/2005/8/layout/default"/>
    <dgm:cxn modelId="{1C1B79C7-BAC1-4DF4-8BDD-004D5D3E2F52}" srcId="{44074406-E158-4302-9A8D-300DF8D5CBEB}" destId="{7399DB66-266F-450B-842D-29892FDF3FF2}" srcOrd="10" destOrd="0" parTransId="{7B3F258A-9A11-49D8-9395-D067B5C7D2B9}" sibTransId="{528DB5E5-430A-48A4-B9BF-F5E58B0B88D5}"/>
    <dgm:cxn modelId="{4CB0E8D0-1619-45C5-9631-C8A756380C0B}" type="presOf" srcId="{44074406-E158-4302-9A8D-300DF8D5CBEB}" destId="{10AABE32-B9A3-4EAF-B654-DDCA7424B9A3}" srcOrd="0" destOrd="0" presId="urn:microsoft.com/office/officeart/2005/8/layout/default"/>
    <dgm:cxn modelId="{308320DF-6A05-423C-9526-2A8D77AF3CE6}" srcId="{44074406-E158-4302-9A8D-300DF8D5CBEB}" destId="{EBCC9F72-37BE-4B4A-B3BB-B2F504BF1F68}" srcOrd="11" destOrd="0" parTransId="{6B969115-16F6-4F42-8C36-6D7238AB4DBB}" sibTransId="{A5B79179-8A68-4785-BFE9-D8D0B1D8A2AE}"/>
    <dgm:cxn modelId="{93C047E7-7FFB-4EA9-A0A2-E40C36466B71}" type="presOf" srcId="{8070F423-F8DF-45A0-A90B-E0C558578F43}" destId="{309C8725-A6A7-4320-9D83-9A4B0011E2CC}" srcOrd="0" destOrd="0" presId="urn:microsoft.com/office/officeart/2005/8/layout/default"/>
    <dgm:cxn modelId="{2FFC60EA-7DE9-4FE6-9AB8-F40E962E36C6}" type="presOf" srcId="{5F4A9CC4-530A-4D9A-9A5D-9E7AE6DD7F21}" destId="{345A8D5B-CD6D-4375-A063-6BC789F21ADA}" srcOrd="0" destOrd="0" presId="urn:microsoft.com/office/officeart/2005/8/layout/default"/>
    <dgm:cxn modelId="{8FFA92EE-8D5A-4DFB-8366-5EAE4DCCA77F}" type="presOf" srcId="{AE5BCCF2-E8DD-4542-AE92-C0E64780D531}" destId="{89F4DB0E-C530-46D6-A87E-E46BDC6AC5E0}" srcOrd="0" destOrd="0" presId="urn:microsoft.com/office/officeart/2005/8/layout/default"/>
    <dgm:cxn modelId="{0AF2A6F8-BCA6-4A49-AE0F-32AB58B05C15}" type="presOf" srcId="{7399DB66-266F-450B-842D-29892FDF3FF2}" destId="{9C238F11-CACB-49F0-A93E-2A5B7B43C57C}" srcOrd="0" destOrd="0" presId="urn:microsoft.com/office/officeart/2005/8/layout/default"/>
    <dgm:cxn modelId="{CF3DBDE8-4616-4D9B-BDCA-34ED9A02C8AE}" type="presParOf" srcId="{10AABE32-B9A3-4EAF-B654-DDCA7424B9A3}" destId="{1341A90B-9262-4580-8D4D-01F56383C91C}" srcOrd="0" destOrd="0" presId="urn:microsoft.com/office/officeart/2005/8/layout/default"/>
    <dgm:cxn modelId="{F1E66BA8-E823-42BE-9BE9-CEFC08C4D899}" type="presParOf" srcId="{10AABE32-B9A3-4EAF-B654-DDCA7424B9A3}" destId="{1C8CC3F3-E85F-40E7-9015-1639FD3461F2}" srcOrd="1" destOrd="0" presId="urn:microsoft.com/office/officeart/2005/8/layout/default"/>
    <dgm:cxn modelId="{55610873-D33D-4138-BA1C-D6191063706E}" type="presParOf" srcId="{10AABE32-B9A3-4EAF-B654-DDCA7424B9A3}" destId="{89F4DB0E-C530-46D6-A87E-E46BDC6AC5E0}" srcOrd="2" destOrd="0" presId="urn:microsoft.com/office/officeart/2005/8/layout/default"/>
    <dgm:cxn modelId="{0ED453C8-9290-49A3-8822-0C2B02F05337}" type="presParOf" srcId="{10AABE32-B9A3-4EAF-B654-DDCA7424B9A3}" destId="{58C9B0F5-7DCB-44C5-8164-A4C118A064E7}" srcOrd="3" destOrd="0" presId="urn:microsoft.com/office/officeart/2005/8/layout/default"/>
    <dgm:cxn modelId="{8DB0828B-3052-4F1F-995B-80B19EFEA6A8}" type="presParOf" srcId="{10AABE32-B9A3-4EAF-B654-DDCA7424B9A3}" destId="{1D872197-64CA-4209-B67F-AED55382B5D2}" srcOrd="4" destOrd="0" presId="urn:microsoft.com/office/officeart/2005/8/layout/default"/>
    <dgm:cxn modelId="{45280BC1-6A50-4CB8-8199-70E3E8A0BE01}" type="presParOf" srcId="{10AABE32-B9A3-4EAF-B654-DDCA7424B9A3}" destId="{B3DA71CD-2CEA-43DF-A80D-10C3BDB33BE3}" srcOrd="5" destOrd="0" presId="urn:microsoft.com/office/officeart/2005/8/layout/default"/>
    <dgm:cxn modelId="{23ECF64D-C63F-4952-A75F-959702CBFEC9}" type="presParOf" srcId="{10AABE32-B9A3-4EAF-B654-DDCA7424B9A3}" destId="{BE3EB149-58FA-4998-B638-EF7F5C4D07BC}" srcOrd="6" destOrd="0" presId="urn:microsoft.com/office/officeart/2005/8/layout/default"/>
    <dgm:cxn modelId="{FE192991-EC6D-451D-9B51-2E529B4C385F}" type="presParOf" srcId="{10AABE32-B9A3-4EAF-B654-DDCA7424B9A3}" destId="{766F4ECA-0F8B-402A-AE73-3437E37C3E2A}" srcOrd="7" destOrd="0" presId="urn:microsoft.com/office/officeart/2005/8/layout/default"/>
    <dgm:cxn modelId="{53F75702-E3F0-495B-82BA-926875F9EDA4}" type="presParOf" srcId="{10AABE32-B9A3-4EAF-B654-DDCA7424B9A3}" destId="{51ED6DDD-F3F9-40E6-AEB5-BD47585A3F5E}" srcOrd="8" destOrd="0" presId="urn:microsoft.com/office/officeart/2005/8/layout/default"/>
    <dgm:cxn modelId="{7497BE2A-254D-4209-809B-6B089AB64349}" type="presParOf" srcId="{10AABE32-B9A3-4EAF-B654-DDCA7424B9A3}" destId="{3941865B-4BC5-4AA3-AF29-23F56C9B194A}" srcOrd="9" destOrd="0" presId="urn:microsoft.com/office/officeart/2005/8/layout/default"/>
    <dgm:cxn modelId="{7D87358C-3C92-44DB-A818-7858B7450C2E}" type="presParOf" srcId="{10AABE32-B9A3-4EAF-B654-DDCA7424B9A3}" destId="{01381D51-21B1-4E1C-B441-DED689E232E9}" srcOrd="10" destOrd="0" presId="urn:microsoft.com/office/officeart/2005/8/layout/default"/>
    <dgm:cxn modelId="{EDE98860-135C-49DE-A34A-E4AA9A74A0F2}" type="presParOf" srcId="{10AABE32-B9A3-4EAF-B654-DDCA7424B9A3}" destId="{F9BDD85E-84EF-45FE-9C15-0313C667D1A3}" srcOrd="11" destOrd="0" presId="urn:microsoft.com/office/officeart/2005/8/layout/default"/>
    <dgm:cxn modelId="{EB824ADF-A580-43B4-B66D-38013B59EF28}" type="presParOf" srcId="{10AABE32-B9A3-4EAF-B654-DDCA7424B9A3}" destId="{EA808C6E-DE94-4835-B950-C1ED62F396AA}" srcOrd="12" destOrd="0" presId="urn:microsoft.com/office/officeart/2005/8/layout/default"/>
    <dgm:cxn modelId="{CFBE2173-DEBD-469A-A021-4059DC7C815C}" type="presParOf" srcId="{10AABE32-B9A3-4EAF-B654-DDCA7424B9A3}" destId="{519C5751-9CA7-48E8-A365-199652887AAE}" srcOrd="13" destOrd="0" presId="urn:microsoft.com/office/officeart/2005/8/layout/default"/>
    <dgm:cxn modelId="{149256BD-F38B-4FE3-AF74-615E42E187B3}" type="presParOf" srcId="{10AABE32-B9A3-4EAF-B654-DDCA7424B9A3}" destId="{6CB91C72-9B77-4AE5-8FA1-5AD224246521}" srcOrd="14" destOrd="0" presId="urn:microsoft.com/office/officeart/2005/8/layout/default"/>
    <dgm:cxn modelId="{36BA559D-30E5-42F5-A5DD-32CC1EC18338}" type="presParOf" srcId="{10AABE32-B9A3-4EAF-B654-DDCA7424B9A3}" destId="{A36356F1-7164-4DF8-8FF4-3B5AF44EBD33}" srcOrd="15" destOrd="0" presId="urn:microsoft.com/office/officeart/2005/8/layout/default"/>
    <dgm:cxn modelId="{C8D2D788-1356-4E0C-85A2-E1C56BE0CEB1}" type="presParOf" srcId="{10AABE32-B9A3-4EAF-B654-DDCA7424B9A3}" destId="{BEC1118B-CEAB-4BFE-BA3F-7C2CCE441ACB}" srcOrd="16" destOrd="0" presId="urn:microsoft.com/office/officeart/2005/8/layout/default"/>
    <dgm:cxn modelId="{3C0B0C8F-442F-4CEB-B2DC-A8AFE4F6B661}" type="presParOf" srcId="{10AABE32-B9A3-4EAF-B654-DDCA7424B9A3}" destId="{8926DAA6-D8C8-4B78-A405-515F92B3CCCA}" srcOrd="17" destOrd="0" presId="urn:microsoft.com/office/officeart/2005/8/layout/default"/>
    <dgm:cxn modelId="{7C0D7438-D343-4CB2-841E-899F14222559}" type="presParOf" srcId="{10AABE32-B9A3-4EAF-B654-DDCA7424B9A3}" destId="{309C8725-A6A7-4320-9D83-9A4B0011E2CC}" srcOrd="18" destOrd="0" presId="urn:microsoft.com/office/officeart/2005/8/layout/default"/>
    <dgm:cxn modelId="{5187BEBE-DD41-4659-886A-751B85F6DDB5}" type="presParOf" srcId="{10AABE32-B9A3-4EAF-B654-DDCA7424B9A3}" destId="{E2CB1B67-EF0D-4CF0-8B08-3D082210CBE1}" srcOrd="19" destOrd="0" presId="urn:microsoft.com/office/officeart/2005/8/layout/default"/>
    <dgm:cxn modelId="{81A9351E-3455-44E6-A3F0-AF7E122BD678}" type="presParOf" srcId="{10AABE32-B9A3-4EAF-B654-DDCA7424B9A3}" destId="{9C238F11-CACB-49F0-A93E-2A5B7B43C57C}" srcOrd="20" destOrd="0" presId="urn:microsoft.com/office/officeart/2005/8/layout/default"/>
    <dgm:cxn modelId="{2E529A27-9AF1-4FD5-8EBA-5CA2259F0CCB}" type="presParOf" srcId="{10AABE32-B9A3-4EAF-B654-DDCA7424B9A3}" destId="{164271F7-D54E-44B8-9949-9AE775F71FF6}" srcOrd="21" destOrd="0" presId="urn:microsoft.com/office/officeart/2005/8/layout/default"/>
    <dgm:cxn modelId="{307B0935-D3CE-48F5-8999-84BF600B350A}" type="presParOf" srcId="{10AABE32-B9A3-4EAF-B654-DDCA7424B9A3}" destId="{0DDCFDCE-6EE0-4B31-9063-AF277D2D90FB}" srcOrd="22" destOrd="0" presId="urn:microsoft.com/office/officeart/2005/8/layout/default"/>
    <dgm:cxn modelId="{538E6D8A-EDA5-46FB-ADF8-B790024A2A2A}" type="presParOf" srcId="{10AABE32-B9A3-4EAF-B654-DDCA7424B9A3}" destId="{B643629E-AD1E-4FAE-8154-4F221A4877CD}" srcOrd="23" destOrd="0" presId="urn:microsoft.com/office/officeart/2005/8/layout/default"/>
    <dgm:cxn modelId="{F3BE5E1A-E036-4D12-8ACE-5BFEE0246B91}" type="presParOf" srcId="{10AABE32-B9A3-4EAF-B654-DDCA7424B9A3}" destId="{345A8D5B-CD6D-4375-A063-6BC789F21ADA}" srcOrd="24" destOrd="0" presId="urn:microsoft.com/office/officeart/2005/8/layout/default"/>
    <dgm:cxn modelId="{2E647CEC-B169-4465-A818-EFB5DAB363F0}" type="presParOf" srcId="{10AABE32-B9A3-4EAF-B654-DDCA7424B9A3}" destId="{ECEC6366-3D1C-48F1-B1CE-A589859941F3}" srcOrd="25" destOrd="0" presId="urn:microsoft.com/office/officeart/2005/8/layout/default"/>
    <dgm:cxn modelId="{64CE7AE4-65EA-4C9E-B834-86A2A5241EB6}" type="presParOf" srcId="{10AABE32-B9A3-4EAF-B654-DDCA7424B9A3}" destId="{8740BE9B-497F-4790-B61F-1826AE3A0F3B}" srcOrd="26" destOrd="0" presId="urn:microsoft.com/office/officeart/2005/8/layout/default"/>
    <dgm:cxn modelId="{5E38D6FA-8D2D-4241-B8A0-A726C2C25824}" type="presParOf" srcId="{10AABE32-B9A3-4EAF-B654-DDCA7424B9A3}" destId="{7242C7F9-065A-4D29-AC76-4197CFEF633A}" srcOrd="27" destOrd="0" presId="urn:microsoft.com/office/officeart/2005/8/layout/default"/>
    <dgm:cxn modelId="{4545FB99-96E4-481F-982D-550E9995350D}" type="presParOf" srcId="{10AABE32-B9A3-4EAF-B654-DDCA7424B9A3}" destId="{11152DF5-A31F-4BE0-B803-BE36CFAC81B4}" srcOrd="28" destOrd="0" presId="urn:microsoft.com/office/officeart/2005/8/layout/default"/>
    <dgm:cxn modelId="{C05ECD64-928E-4B2E-B6AF-54788CFF91E5}" type="presParOf" srcId="{10AABE32-B9A3-4EAF-B654-DDCA7424B9A3}" destId="{94472854-2380-4938-98FF-6F9A86B00C29}" srcOrd="29" destOrd="0" presId="urn:microsoft.com/office/officeart/2005/8/layout/default"/>
    <dgm:cxn modelId="{108952CD-11EB-400E-A987-FAF70531DF26}" type="presParOf" srcId="{10AABE32-B9A3-4EAF-B654-DDCA7424B9A3}" destId="{A55CA4E1-ACAA-41B0-8094-485284D71403}" srcOrd="3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7B2CA8-1891-4C05-9038-52FBAA0FEC8D}" type="doc">
      <dgm:prSet loTypeId="urn:microsoft.com/office/officeart/2016/7/layout/LinearArrowProcessNumbered" loCatId="process" qsTypeId="urn:microsoft.com/office/officeart/2005/8/quickstyle/simple1" qsCatId="simple" csTypeId="urn:microsoft.com/office/officeart/2005/8/colors/accent1_2" csCatId="accent1" phldr="1"/>
      <dgm:spPr/>
      <dgm:t>
        <a:bodyPr/>
        <a:lstStyle/>
        <a:p>
          <a:endParaRPr lang="de-AT"/>
        </a:p>
      </dgm:t>
    </dgm:pt>
    <dgm:pt modelId="{FEFE943C-9ADE-4DBD-859D-71193B49DA9E}">
      <dgm:prSet phldrT="[Text]" custT="1"/>
      <dgm:spPr/>
      <dgm:t>
        <a:bodyPr/>
        <a:lstStyle/>
        <a:p>
          <a:r>
            <a:rPr lang="de-DE" sz="1400" dirty="0">
              <a:latin typeface="Century Gothic" panose="020B0502020202020204" pitchFamily="34" charset="0"/>
            </a:rPr>
            <a:t>Recherche und Kenntnis des eigenen Werts</a:t>
          </a:r>
          <a:endParaRPr lang="de-AT" sz="1400" dirty="0">
            <a:latin typeface="Century Gothic" panose="020B0502020202020204" pitchFamily="34" charset="0"/>
          </a:endParaRPr>
        </a:p>
      </dgm:t>
    </dgm:pt>
    <dgm:pt modelId="{BFFC4706-5F70-489F-8E92-800B32034724}" type="parTrans" cxnId="{611A0461-C386-4D86-846A-C164F9181705}">
      <dgm:prSet/>
      <dgm:spPr/>
      <dgm:t>
        <a:bodyPr/>
        <a:lstStyle/>
        <a:p>
          <a:endParaRPr lang="de-AT"/>
        </a:p>
      </dgm:t>
    </dgm:pt>
    <dgm:pt modelId="{F81365AC-12E6-4C02-B7A4-936F7D943CAD}" type="sibTrans" cxnId="{611A0461-C386-4D86-846A-C164F9181705}">
      <dgm:prSet phldrT="1" phldr="0"/>
      <dgm:spPr/>
      <dgm:t>
        <a:bodyPr/>
        <a:lstStyle/>
        <a:p>
          <a:r>
            <a:rPr lang="de-AT"/>
            <a:t>1</a:t>
          </a:r>
        </a:p>
      </dgm:t>
    </dgm:pt>
    <dgm:pt modelId="{9593568E-C5C2-45DF-8783-793D963F16EF}">
      <dgm:prSet phldrT="[Text]" custT="1"/>
      <dgm:spPr/>
      <dgm:t>
        <a:bodyPr/>
        <a:lstStyle/>
        <a:p>
          <a:r>
            <a:rPr lang="de-DE" sz="1400" dirty="0">
              <a:latin typeface="Century Gothic" panose="020B0502020202020204" pitchFamily="34" charset="0"/>
            </a:rPr>
            <a:t>Verstehen des Gesamtpakets an Vergütungen</a:t>
          </a:r>
          <a:endParaRPr lang="de-AT" sz="1400" dirty="0">
            <a:latin typeface="Century Gothic" panose="020B0502020202020204" pitchFamily="34" charset="0"/>
          </a:endParaRPr>
        </a:p>
      </dgm:t>
    </dgm:pt>
    <dgm:pt modelId="{099366F6-63C3-4E60-8A07-DB40B0628C2D}" type="parTrans" cxnId="{049D1AB7-FEE2-408D-AD2F-73C99322B3B4}">
      <dgm:prSet/>
      <dgm:spPr/>
      <dgm:t>
        <a:bodyPr/>
        <a:lstStyle/>
        <a:p>
          <a:endParaRPr lang="de-AT"/>
        </a:p>
      </dgm:t>
    </dgm:pt>
    <dgm:pt modelId="{DFF085AB-5410-4329-A6D7-DC663220D923}" type="sibTrans" cxnId="{049D1AB7-FEE2-408D-AD2F-73C99322B3B4}">
      <dgm:prSet phldrT="2" phldr="0"/>
      <dgm:spPr/>
      <dgm:t>
        <a:bodyPr/>
        <a:lstStyle/>
        <a:p>
          <a:r>
            <a:rPr lang="de-AT"/>
            <a:t>2</a:t>
          </a:r>
        </a:p>
      </dgm:t>
    </dgm:pt>
    <dgm:pt modelId="{F25BEFA4-E665-41D5-BD64-4B372F4206D7}">
      <dgm:prSet phldrT="[Text]" custT="1"/>
      <dgm:spPr/>
      <dgm:t>
        <a:bodyPr/>
        <a:lstStyle/>
        <a:p>
          <a:r>
            <a:rPr lang="de-DE" sz="1400" dirty="0">
              <a:latin typeface="Century Gothic" panose="020B0502020202020204" pitchFamily="34" charset="0"/>
            </a:rPr>
            <a:t>Definieren Sie Ihre Prioritäten</a:t>
          </a:r>
          <a:endParaRPr lang="de-AT" sz="1400" dirty="0">
            <a:latin typeface="Century Gothic" panose="020B0502020202020204" pitchFamily="34" charset="0"/>
          </a:endParaRPr>
        </a:p>
      </dgm:t>
    </dgm:pt>
    <dgm:pt modelId="{AAA843FE-C60D-40EF-836F-B8112F44ED7A}" type="parTrans" cxnId="{A6B1078E-1AEC-41EF-9C8E-B7FFE79AEA8C}">
      <dgm:prSet/>
      <dgm:spPr/>
      <dgm:t>
        <a:bodyPr/>
        <a:lstStyle/>
        <a:p>
          <a:endParaRPr lang="de-AT"/>
        </a:p>
      </dgm:t>
    </dgm:pt>
    <dgm:pt modelId="{F39513C3-8576-4771-BA43-95CD0ABA5824}" type="sibTrans" cxnId="{A6B1078E-1AEC-41EF-9C8E-B7FFE79AEA8C}">
      <dgm:prSet phldrT="3" phldr="0"/>
      <dgm:spPr/>
      <dgm:t>
        <a:bodyPr/>
        <a:lstStyle/>
        <a:p>
          <a:r>
            <a:rPr lang="de-AT"/>
            <a:t>3</a:t>
          </a:r>
        </a:p>
      </dgm:t>
    </dgm:pt>
    <dgm:pt modelId="{7CD44DE1-8AC9-442F-A94A-5B2845031F4A}">
      <dgm:prSet phldrT="[Text]" custT="1"/>
      <dgm:spPr/>
      <dgm:t>
        <a:bodyPr/>
        <a:lstStyle/>
        <a:p>
          <a:r>
            <a:rPr lang="de-DE" sz="1400" dirty="0">
              <a:latin typeface="Century Gothic"/>
              <a:ea typeface="Century Gothic"/>
              <a:cs typeface="Century Gothic"/>
              <a:sym typeface="Century Gothic"/>
            </a:rPr>
            <a:t>Warten Sie auf den richtigen Moment</a:t>
          </a:r>
          <a:endParaRPr lang="de-AT" sz="1400" dirty="0"/>
        </a:p>
      </dgm:t>
    </dgm:pt>
    <dgm:pt modelId="{C52CCCB7-AE1E-477F-9A21-3521C6C24D26}" type="parTrans" cxnId="{2567AF35-C5B3-4E54-9436-1AA6BD28F6C4}">
      <dgm:prSet/>
      <dgm:spPr/>
      <dgm:t>
        <a:bodyPr/>
        <a:lstStyle/>
        <a:p>
          <a:endParaRPr lang="de-AT"/>
        </a:p>
      </dgm:t>
    </dgm:pt>
    <dgm:pt modelId="{4B64A3DC-3790-4A1B-9BD1-74D676344BE3}" type="sibTrans" cxnId="{2567AF35-C5B3-4E54-9436-1AA6BD28F6C4}">
      <dgm:prSet phldrT="4" phldr="0"/>
      <dgm:spPr/>
      <dgm:t>
        <a:bodyPr/>
        <a:lstStyle/>
        <a:p>
          <a:r>
            <a:rPr lang="de-AT"/>
            <a:t>4</a:t>
          </a:r>
        </a:p>
      </dgm:t>
    </dgm:pt>
    <dgm:pt modelId="{E34C06F6-D1B6-4B4E-A904-C0A2CE2F2971}">
      <dgm:prSet phldrT="[Text]" custT="1"/>
      <dgm:spPr/>
      <dgm:t>
        <a:bodyPr/>
        <a:lstStyle/>
        <a:p>
          <a:r>
            <a:rPr lang="de-DE" sz="1400" dirty="0">
              <a:latin typeface="Century Gothic"/>
              <a:ea typeface="Century Gothic"/>
              <a:cs typeface="Century Gothic"/>
              <a:sym typeface="Century Gothic"/>
            </a:rPr>
            <a:t>Enthusiasmus und Dankbarkeit ausdrücken</a:t>
          </a:r>
          <a:endParaRPr lang="de-AT" sz="1400" dirty="0"/>
        </a:p>
      </dgm:t>
    </dgm:pt>
    <dgm:pt modelId="{7BC5841A-EF60-4882-844B-B259799A2C0D}" type="parTrans" cxnId="{980AAE53-7564-41FE-83F3-0988BED212FB}">
      <dgm:prSet/>
      <dgm:spPr/>
      <dgm:t>
        <a:bodyPr/>
        <a:lstStyle/>
        <a:p>
          <a:endParaRPr lang="de-AT"/>
        </a:p>
      </dgm:t>
    </dgm:pt>
    <dgm:pt modelId="{9BEA892E-D2FA-45A7-8C3B-61448B9BD733}" type="sibTrans" cxnId="{980AAE53-7564-41FE-83F3-0988BED212FB}">
      <dgm:prSet phldrT="5" phldr="0"/>
      <dgm:spPr/>
      <dgm:t>
        <a:bodyPr/>
        <a:lstStyle/>
        <a:p>
          <a:r>
            <a:rPr lang="de-AT"/>
            <a:t>5</a:t>
          </a:r>
        </a:p>
      </dgm:t>
    </dgm:pt>
    <dgm:pt modelId="{F9B8B73D-507C-41CE-B443-2F928D2E22EA}">
      <dgm:prSet phldrT="[Text]" custT="1"/>
      <dgm:spPr/>
      <dgm:t>
        <a:bodyPr/>
        <a:lstStyle/>
        <a:p>
          <a:r>
            <a:rPr lang="de-DE" sz="1400" dirty="0">
              <a:latin typeface="Century Gothic"/>
              <a:ea typeface="Century Gothic"/>
              <a:cs typeface="Century Gothic"/>
              <a:sym typeface="Century Gothic"/>
            </a:rPr>
            <a:t>Fordern Sie Zeit zur Evaluierung an</a:t>
          </a:r>
          <a:endParaRPr lang="de-AT" sz="1400" dirty="0"/>
        </a:p>
      </dgm:t>
    </dgm:pt>
    <dgm:pt modelId="{18A723E0-C646-4645-8BC9-1C805719ADB9}" type="parTrans" cxnId="{C4D84230-D6BD-45D8-85B0-A8FC655A8E49}">
      <dgm:prSet/>
      <dgm:spPr/>
      <dgm:t>
        <a:bodyPr/>
        <a:lstStyle/>
        <a:p>
          <a:endParaRPr lang="de-AT"/>
        </a:p>
      </dgm:t>
    </dgm:pt>
    <dgm:pt modelId="{FB97572A-98A4-44C2-862A-58D59E538888}" type="sibTrans" cxnId="{C4D84230-D6BD-45D8-85B0-A8FC655A8E49}">
      <dgm:prSet phldrT="6" phldr="0"/>
      <dgm:spPr/>
      <dgm:t>
        <a:bodyPr/>
        <a:lstStyle/>
        <a:p>
          <a:r>
            <a:rPr lang="de-AT"/>
            <a:t>6</a:t>
          </a:r>
        </a:p>
      </dgm:t>
    </dgm:pt>
    <dgm:pt modelId="{9B1BE891-4026-47DE-BC5E-C22B7176741F}">
      <dgm:prSet phldrT="[Text]" custT="1"/>
      <dgm:spPr/>
      <dgm:t>
        <a:bodyPr/>
        <a:lstStyle/>
        <a:p>
          <a:r>
            <a:rPr lang="de-DE" sz="1400" dirty="0">
              <a:latin typeface="Century Gothic"/>
              <a:ea typeface="Century Gothic"/>
              <a:cs typeface="Century Gothic"/>
              <a:sym typeface="Century Gothic"/>
            </a:rPr>
            <a:t>Seien Sie bereit, Ihre Anfrage </a:t>
          </a:r>
          <a:r>
            <a:rPr lang="de-DE" sz="1400" dirty="0" err="1">
              <a:latin typeface="Century Gothic"/>
              <a:ea typeface="Century Gothic"/>
              <a:cs typeface="Century Gothic"/>
              <a:sym typeface="Century Gothic"/>
            </a:rPr>
            <a:t>rechtzufertigen</a:t>
          </a:r>
          <a:endParaRPr lang="de-AT" sz="1400" dirty="0"/>
        </a:p>
      </dgm:t>
    </dgm:pt>
    <dgm:pt modelId="{D2511CD3-8168-43CB-8499-9C70811B868E}" type="parTrans" cxnId="{3ABFA85C-CF2B-4377-B048-8BD735669818}">
      <dgm:prSet/>
      <dgm:spPr/>
      <dgm:t>
        <a:bodyPr/>
        <a:lstStyle/>
        <a:p>
          <a:endParaRPr lang="de-AT"/>
        </a:p>
      </dgm:t>
    </dgm:pt>
    <dgm:pt modelId="{767036C9-4ED1-47DA-9147-832C48BE8DB0}" type="sibTrans" cxnId="{3ABFA85C-CF2B-4377-B048-8BD735669818}">
      <dgm:prSet phldrT="7" phldr="0"/>
      <dgm:spPr/>
      <dgm:t>
        <a:bodyPr/>
        <a:lstStyle/>
        <a:p>
          <a:r>
            <a:rPr lang="de-AT"/>
            <a:t>7</a:t>
          </a:r>
        </a:p>
      </dgm:t>
    </dgm:pt>
    <dgm:pt modelId="{E58DB8A3-880D-4EDF-AFAA-527AD132AB93}">
      <dgm:prSet phldrT="[Text]" custT="1"/>
      <dgm:spPr/>
      <dgm:t>
        <a:bodyPr/>
        <a:lstStyle/>
        <a:p>
          <a:r>
            <a:rPr lang="de-DE" sz="1400" dirty="0">
              <a:latin typeface="Century Gothic"/>
              <a:ea typeface="Century Gothic"/>
              <a:cs typeface="Century Gothic"/>
              <a:sym typeface="Century Gothic"/>
            </a:rPr>
            <a:t>Verwenden Sie einen positiven und kooperativen Ansatz</a:t>
          </a:r>
          <a:endParaRPr lang="de-AT" sz="1400" dirty="0"/>
        </a:p>
      </dgm:t>
    </dgm:pt>
    <dgm:pt modelId="{1DF1C0DC-3AFD-4988-B0E8-73F8A7CDE27E}" type="parTrans" cxnId="{74E66EBB-50E8-48FE-B2F2-DE5C11B36FD3}">
      <dgm:prSet/>
      <dgm:spPr/>
      <dgm:t>
        <a:bodyPr/>
        <a:lstStyle/>
        <a:p>
          <a:endParaRPr lang="de-AT"/>
        </a:p>
      </dgm:t>
    </dgm:pt>
    <dgm:pt modelId="{6097053A-D22C-4022-B9E2-03DEEF8AC68F}" type="sibTrans" cxnId="{74E66EBB-50E8-48FE-B2F2-DE5C11B36FD3}">
      <dgm:prSet phldrT="8" phldr="0"/>
      <dgm:spPr/>
      <dgm:t>
        <a:bodyPr/>
        <a:lstStyle/>
        <a:p>
          <a:r>
            <a:rPr lang="de-AT"/>
            <a:t>8</a:t>
          </a:r>
        </a:p>
      </dgm:t>
    </dgm:pt>
    <dgm:pt modelId="{FC0382BE-525E-4D24-AB53-AE770E2AC8C6}">
      <dgm:prSet phldrT="[Text]" custT="1"/>
      <dgm:spPr/>
      <dgm:t>
        <a:bodyPr/>
        <a:lstStyle/>
        <a:p>
          <a:r>
            <a:rPr lang="de-DE" sz="1400" dirty="0">
              <a:latin typeface="Century Gothic"/>
              <a:ea typeface="Century Gothic"/>
              <a:cs typeface="Century Gothic"/>
              <a:sym typeface="Century Gothic"/>
            </a:rPr>
            <a:t>Berücksichtigen Sie das Gesamtpaket</a:t>
          </a:r>
          <a:endParaRPr lang="de-AT" sz="1400" dirty="0"/>
        </a:p>
      </dgm:t>
    </dgm:pt>
    <dgm:pt modelId="{70CC7E83-4CD9-4C88-93EF-894088A01181}" type="parTrans" cxnId="{6AD72298-1EFA-48A7-A6EF-FA04DC3A73CD}">
      <dgm:prSet/>
      <dgm:spPr/>
      <dgm:t>
        <a:bodyPr/>
        <a:lstStyle/>
        <a:p>
          <a:endParaRPr lang="de-AT"/>
        </a:p>
      </dgm:t>
    </dgm:pt>
    <dgm:pt modelId="{78CEA3FB-7970-4C83-ADD1-A962232A0CE3}" type="sibTrans" cxnId="{6AD72298-1EFA-48A7-A6EF-FA04DC3A73CD}">
      <dgm:prSet phldrT="9" phldr="0"/>
      <dgm:spPr/>
      <dgm:t>
        <a:bodyPr/>
        <a:lstStyle/>
        <a:p>
          <a:r>
            <a:rPr lang="de-AT"/>
            <a:t>9</a:t>
          </a:r>
        </a:p>
      </dgm:t>
    </dgm:pt>
    <dgm:pt modelId="{76D2D28B-A0A5-4799-A456-26B03C772287}" type="pres">
      <dgm:prSet presAssocID="{FF7B2CA8-1891-4C05-9038-52FBAA0FEC8D}" presName="linearFlow" presStyleCnt="0">
        <dgm:presLayoutVars>
          <dgm:dir/>
          <dgm:animLvl val="lvl"/>
          <dgm:resizeHandles val="exact"/>
        </dgm:presLayoutVars>
      </dgm:prSet>
      <dgm:spPr/>
    </dgm:pt>
    <dgm:pt modelId="{9476BF82-3EA2-4916-9FED-0099ACBD8257}" type="pres">
      <dgm:prSet presAssocID="{FEFE943C-9ADE-4DBD-859D-71193B49DA9E}" presName="compositeNode" presStyleCnt="0"/>
      <dgm:spPr/>
    </dgm:pt>
    <dgm:pt modelId="{615EA469-81E5-4C92-BBFA-706FF936C079}" type="pres">
      <dgm:prSet presAssocID="{FEFE943C-9ADE-4DBD-859D-71193B49DA9E}" presName="parTx" presStyleLbl="node1" presStyleIdx="0" presStyleCnt="0">
        <dgm:presLayoutVars>
          <dgm:chMax val="0"/>
          <dgm:chPref val="0"/>
          <dgm:bulletEnabled val="1"/>
        </dgm:presLayoutVars>
      </dgm:prSet>
      <dgm:spPr/>
    </dgm:pt>
    <dgm:pt modelId="{EF8858CB-C667-4C9E-87F4-A43450F047B5}" type="pres">
      <dgm:prSet presAssocID="{FEFE943C-9ADE-4DBD-859D-71193B49DA9E}" presName="parSh" presStyleCnt="0"/>
      <dgm:spPr/>
    </dgm:pt>
    <dgm:pt modelId="{FEBFC9CD-0D84-463B-83F1-2557923C9B89}" type="pres">
      <dgm:prSet presAssocID="{FEFE943C-9ADE-4DBD-859D-71193B49DA9E}" presName="lineNode" presStyleLbl="alignAccFollowNode1" presStyleIdx="0" presStyleCnt="27"/>
      <dgm:spPr/>
    </dgm:pt>
    <dgm:pt modelId="{C2C6D4ED-F37E-41F1-8E4D-ADDD4FB4E55E}" type="pres">
      <dgm:prSet presAssocID="{FEFE943C-9ADE-4DBD-859D-71193B49DA9E}" presName="lineArrowNode" presStyleLbl="alignAccFollowNode1" presStyleIdx="1" presStyleCnt="27"/>
      <dgm:spPr/>
    </dgm:pt>
    <dgm:pt modelId="{A62FEF80-098E-45B2-BF44-0D95F2134FAA}" type="pres">
      <dgm:prSet presAssocID="{F81365AC-12E6-4C02-B7A4-936F7D943CAD}" presName="sibTransNodeCircle" presStyleLbl="alignNode1" presStyleIdx="0" presStyleCnt="9">
        <dgm:presLayoutVars>
          <dgm:chMax val="0"/>
          <dgm:bulletEnabled/>
        </dgm:presLayoutVars>
      </dgm:prSet>
      <dgm:spPr/>
    </dgm:pt>
    <dgm:pt modelId="{B4A4A6B0-D893-45B8-A42A-CA20D98EDA99}" type="pres">
      <dgm:prSet presAssocID="{F81365AC-12E6-4C02-B7A4-936F7D943CAD}" presName="spacerBetweenCircleAndCallout" presStyleCnt="0">
        <dgm:presLayoutVars/>
      </dgm:prSet>
      <dgm:spPr/>
    </dgm:pt>
    <dgm:pt modelId="{0A009271-D5B2-4C37-A84E-DBED94377D40}" type="pres">
      <dgm:prSet presAssocID="{FEFE943C-9ADE-4DBD-859D-71193B49DA9E}" presName="nodeText" presStyleLbl="alignAccFollowNode1" presStyleIdx="2" presStyleCnt="27">
        <dgm:presLayoutVars>
          <dgm:bulletEnabled val="1"/>
        </dgm:presLayoutVars>
      </dgm:prSet>
      <dgm:spPr/>
    </dgm:pt>
    <dgm:pt modelId="{F941BF3A-776A-4882-94A3-B161E2D26D8F}" type="pres">
      <dgm:prSet presAssocID="{F81365AC-12E6-4C02-B7A4-936F7D943CAD}" presName="sibTransComposite" presStyleCnt="0"/>
      <dgm:spPr/>
    </dgm:pt>
    <dgm:pt modelId="{83F40FD9-6DB3-43CB-A44E-5301E3493E4C}" type="pres">
      <dgm:prSet presAssocID="{9593568E-C5C2-45DF-8783-793D963F16EF}" presName="compositeNode" presStyleCnt="0"/>
      <dgm:spPr/>
    </dgm:pt>
    <dgm:pt modelId="{E6133AD1-ADE0-4211-BAE0-EF96C3EBBDA6}" type="pres">
      <dgm:prSet presAssocID="{9593568E-C5C2-45DF-8783-793D963F16EF}" presName="parTx" presStyleLbl="node1" presStyleIdx="0" presStyleCnt="0">
        <dgm:presLayoutVars>
          <dgm:chMax val="0"/>
          <dgm:chPref val="0"/>
          <dgm:bulletEnabled val="1"/>
        </dgm:presLayoutVars>
      </dgm:prSet>
      <dgm:spPr/>
    </dgm:pt>
    <dgm:pt modelId="{9B6163A0-1BA9-4DC9-A652-2FCC71B08AB5}" type="pres">
      <dgm:prSet presAssocID="{9593568E-C5C2-45DF-8783-793D963F16EF}" presName="parSh" presStyleCnt="0"/>
      <dgm:spPr/>
    </dgm:pt>
    <dgm:pt modelId="{0E3D0C38-CF70-43D4-AAC8-243F9E19BC1C}" type="pres">
      <dgm:prSet presAssocID="{9593568E-C5C2-45DF-8783-793D963F16EF}" presName="lineNode" presStyleLbl="alignAccFollowNode1" presStyleIdx="3" presStyleCnt="27"/>
      <dgm:spPr/>
    </dgm:pt>
    <dgm:pt modelId="{09B0393F-EAE3-4F45-A0A6-2C057FF053F2}" type="pres">
      <dgm:prSet presAssocID="{9593568E-C5C2-45DF-8783-793D963F16EF}" presName="lineArrowNode" presStyleLbl="alignAccFollowNode1" presStyleIdx="4" presStyleCnt="27"/>
      <dgm:spPr/>
    </dgm:pt>
    <dgm:pt modelId="{9D19D1DA-96FF-45A4-AF0C-F2AF6AFC56A4}" type="pres">
      <dgm:prSet presAssocID="{DFF085AB-5410-4329-A6D7-DC663220D923}" presName="sibTransNodeCircle" presStyleLbl="alignNode1" presStyleIdx="1" presStyleCnt="9">
        <dgm:presLayoutVars>
          <dgm:chMax val="0"/>
          <dgm:bulletEnabled/>
        </dgm:presLayoutVars>
      </dgm:prSet>
      <dgm:spPr/>
    </dgm:pt>
    <dgm:pt modelId="{25933B12-B819-471B-B3B6-6507203AAB8C}" type="pres">
      <dgm:prSet presAssocID="{DFF085AB-5410-4329-A6D7-DC663220D923}" presName="spacerBetweenCircleAndCallout" presStyleCnt="0">
        <dgm:presLayoutVars/>
      </dgm:prSet>
      <dgm:spPr/>
    </dgm:pt>
    <dgm:pt modelId="{2F6F8CFB-06B9-456F-BB49-E4EB6E7A7490}" type="pres">
      <dgm:prSet presAssocID="{9593568E-C5C2-45DF-8783-793D963F16EF}" presName="nodeText" presStyleLbl="alignAccFollowNode1" presStyleIdx="5" presStyleCnt="27">
        <dgm:presLayoutVars>
          <dgm:bulletEnabled val="1"/>
        </dgm:presLayoutVars>
      </dgm:prSet>
      <dgm:spPr/>
    </dgm:pt>
    <dgm:pt modelId="{879250BF-A46F-4835-AEA1-AD1762B827A7}" type="pres">
      <dgm:prSet presAssocID="{DFF085AB-5410-4329-A6D7-DC663220D923}" presName="sibTransComposite" presStyleCnt="0"/>
      <dgm:spPr/>
    </dgm:pt>
    <dgm:pt modelId="{BF4A5E60-7140-4208-9407-C6284255054C}" type="pres">
      <dgm:prSet presAssocID="{F25BEFA4-E665-41D5-BD64-4B372F4206D7}" presName="compositeNode" presStyleCnt="0"/>
      <dgm:spPr/>
    </dgm:pt>
    <dgm:pt modelId="{3F63DCD2-FE5A-4BE2-A372-11110EBD524F}" type="pres">
      <dgm:prSet presAssocID="{F25BEFA4-E665-41D5-BD64-4B372F4206D7}" presName="parTx" presStyleLbl="node1" presStyleIdx="0" presStyleCnt="0">
        <dgm:presLayoutVars>
          <dgm:chMax val="0"/>
          <dgm:chPref val="0"/>
          <dgm:bulletEnabled val="1"/>
        </dgm:presLayoutVars>
      </dgm:prSet>
      <dgm:spPr/>
    </dgm:pt>
    <dgm:pt modelId="{BED8B5AE-20E8-4870-9824-020E3B4DFC50}" type="pres">
      <dgm:prSet presAssocID="{F25BEFA4-E665-41D5-BD64-4B372F4206D7}" presName="parSh" presStyleCnt="0"/>
      <dgm:spPr/>
    </dgm:pt>
    <dgm:pt modelId="{2067060A-216A-4978-8AB4-86EE90AC29A1}" type="pres">
      <dgm:prSet presAssocID="{F25BEFA4-E665-41D5-BD64-4B372F4206D7}" presName="lineNode" presStyleLbl="alignAccFollowNode1" presStyleIdx="6" presStyleCnt="27"/>
      <dgm:spPr/>
    </dgm:pt>
    <dgm:pt modelId="{C923706D-62F4-4F7A-B451-E916B47E5DFA}" type="pres">
      <dgm:prSet presAssocID="{F25BEFA4-E665-41D5-BD64-4B372F4206D7}" presName="lineArrowNode" presStyleLbl="alignAccFollowNode1" presStyleIdx="7" presStyleCnt="27"/>
      <dgm:spPr/>
    </dgm:pt>
    <dgm:pt modelId="{30E3156A-70FD-43CA-ABDB-206936AE5DE3}" type="pres">
      <dgm:prSet presAssocID="{F39513C3-8576-4771-BA43-95CD0ABA5824}" presName="sibTransNodeCircle" presStyleLbl="alignNode1" presStyleIdx="2" presStyleCnt="9">
        <dgm:presLayoutVars>
          <dgm:chMax val="0"/>
          <dgm:bulletEnabled/>
        </dgm:presLayoutVars>
      </dgm:prSet>
      <dgm:spPr/>
    </dgm:pt>
    <dgm:pt modelId="{BB5FCDB8-9CA4-46D6-B068-869C02911162}" type="pres">
      <dgm:prSet presAssocID="{F39513C3-8576-4771-BA43-95CD0ABA5824}" presName="spacerBetweenCircleAndCallout" presStyleCnt="0">
        <dgm:presLayoutVars/>
      </dgm:prSet>
      <dgm:spPr/>
    </dgm:pt>
    <dgm:pt modelId="{414E9AC2-708B-4205-A6E8-EFDC2B8CDBA6}" type="pres">
      <dgm:prSet presAssocID="{F25BEFA4-E665-41D5-BD64-4B372F4206D7}" presName="nodeText" presStyleLbl="alignAccFollowNode1" presStyleIdx="8" presStyleCnt="27">
        <dgm:presLayoutVars>
          <dgm:bulletEnabled val="1"/>
        </dgm:presLayoutVars>
      </dgm:prSet>
      <dgm:spPr/>
    </dgm:pt>
    <dgm:pt modelId="{CB08E65E-D91B-4589-9013-3A2245BDC3AF}" type="pres">
      <dgm:prSet presAssocID="{F39513C3-8576-4771-BA43-95CD0ABA5824}" presName="sibTransComposite" presStyleCnt="0"/>
      <dgm:spPr/>
    </dgm:pt>
    <dgm:pt modelId="{B64E787B-10B1-4612-93E0-12534B939F87}" type="pres">
      <dgm:prSet presAssocID="{7CD44DE1-8AC9-442F-A94A-5B2845031F4A}" presName="compositeNode" presStyleCnt="0"/>
      <dgm:spPr/>
    </dgm:pt>
    <dgm:pt modelId="{FF007C66-79D4-4B33-9052-29010E88126A}" type="pres">
      <dgm:prSet presAssocID="{7CD44DE1-8AC9-442F-A94A-5B2845031F4A}" presName="parTx" presStyleLbl="node1" presStyleIdx="0" presStyleCnt="0">
        <dgm:presLayoutVars>
          <dgm:chMax val="0"/>
          <dgm:chPref val="0"/>
          <dgm:bulletEnabled val="1"/>
        </dgm:presLayoutVars>
      </dgm:prSet>
      <dgm:spPr/>
    </dgm:pt>
    <dgm:pt modelId="{F12C6E86-0CBB-49E1-BB2F-4A54FD7C41D0}" type="pres">
      <dgm:prSet presAssocID="{7CD44DE1-8AC9-442F-A94A-5B2845031F4A}" presName="parSh" presStyleCnt="0"/>
      <dgm:spPr/>
    </dgm:pt>
    <dgm:pt modelId="{6F7AD26F-6A27-48B8-92AE-F0B0088562D7}" type="pres">
      <dgm:prSet presAssocID="{7CD44DE1-8AC9-442F-A94A-5B2845031F4A}" presName="lineNode" presStyleLbl="alignAccFollowNode1" presStyleIdx="9" presStyleCnt="27"/>
      <dgm:spPr/>
    </dgm:pt>
    <dgm:pt modelId="{EA7114E0-7D04-48C3-A79A-9540182BADF6}" type="pres">
      <dgm:prSet presAssocID="{7CD44DE1-8AC9-442F-A94A-5B2845031F4A}" presName="lineArrowNode" presStyleLbl="alignAccFollowNode1" presStyleIdx="10" presStyleCnt="27"/>
      <dgm:spPr/>
    </dgm:pt>
    <dgm:pt modelId="{F6146119-AF9D-4B8A-861B-FDD1E1F72083}" type="pres">
      <dgm:prSet presAssocID="{4B64A3DC-3790-4A1B-9BD1-74D676344BE3}" presName="sibTransNodeCircle" presStyleLbl="alignNode1" presStyleIdx="3" presStyleCnt="9">
        <dgm:presLayoutVars>
          <dgm:chMax val="0"/>
          <dgm:bulletEnabled/>
        </dgm:presLayoutVars>
      </dgm:prSet>
      <dgm:spPr/>
    </dgm:pt>
    <dgm:pt modelId="{E825C215-8513-48D1-AB46-7085CB55B1FB}" type="pres">
      <dgm:prSet presAssocID="{4B64A3DC-3790-4A1B-9BD1-74D676344BE3}" presName="spacerBetweenCircleAndCallout" presStyleCnt="0">
        <dgm:presLayoutVars/>
      </dgm:prSet>
      <dgm:spPr/>
    </dgm:pt>
    <dgm:pt modelId="{DFEF3FCF-E718-45E8-B35D-3C189AF2B386}" type="pres">
      <dgm:prSet presAssocID="{7CD44DE1-8AC9-442F-A94A-5B2845031F4A}" presName="nodeText" presStyleLbl="alignAccFollowNode1" presStyleIdx="11" presStyleCnt="27">
        <dgm:presLayoutVars>
          <dgm:bulletEnabled val="1"/>
        </dgm:presLayoutVars>
      </dgm:prSet>
      <dgm:spPr/>
    </dgm:pt>
    <dgm:pt modelId="{E0272167-5D06-4A46-A48B-B9F6DD22F75F}" type="pres">
      <dgm:prSet presAssocID="{4B64A3DC-3790-4A1B-9BD1-74D676344BE3}" presName="sibTransComposite" presStyleCnt="0"/>
      <dgm:spPr/>
    </dgm:pt>
    <dgm:pt modelId="{13F38A80-8CA3-4D13-B793-E8DE908A87E8}" type="pres">
      <dgm:prSet presAssocID="{E34C06F6-D1B6-4B4E-A904-C0A2CE2F2971}" presName="compositeNode" presStyleCnt="0"/>
      <dgm:spPr/>
    </dgm:pt>
    <dgm:pt modelId="{91345990-DE1B-4398-9CB4-6FF5620E116E}" type="pres">
      <dgm:prSet presAssocID="{E34C06F6-D1B6-4B4E-A904-C0A2CE2F2971}" presName="parTx" presStyleLbl="node1" presStyleIdx="0" presStyleCnt="0">
        <dgm:presLayoutVars>
          <dgm:chMax val="0"/>
          <dgm:chPref val="0"/>
          <dgm:bulletEnabled val="1"/>
        </dgm:presLayoutVars>
      </dgm:prSet>
      <dgm:spPr/>
    </dgm:pt>
    <dgm:pt modelId="{825AB2CA-68DD-4F5D-B4C6-BE8272AA184B}" type="pres">
      <dgm:prSet presAssocID="{E34C06F6-D1B6-4B4E-A904-C0A2CE2F2971}" presName="parSh" presStyleCnt="0"/>
      <dgm:spPr/>
    </dgm:pt>
    <dgm:pt modelId="{7D526857-5649-4C21-BA12-9BC975D7593D}" type="pres">
      <dgm:prSet presAssocID="{E34C06F6-D1B6-4B4E-A904-C0A2CE2F2971}" presName="lineNode" presStyleLbl="alignAccFollowNode1" presStyleIdx="12" presStyleCnt="27"/>
      <dgm:spPr/>
    </dgm:pt>
    <dgm:pt modelId="{1692AD89-598D-48DB-BF6E-18499B81095A}" type="pres">
      <dgm:prSet presAssocID="{E34C06F6-D1B6-4B4E-A904-C0A2CE2F2971}" presName="lineArrowNode" presStyleLbl="alignAccFollowNode1" presStyleIdx="13" presStyleCnt="27"/>
      <dgm:spPr/>
    </dgm:pt>
    <dgm:pt modelId="{17D8F218-BBFD-4EE9-A98A-7F298A1EE234}" type="pres">
      <dgm:prSet presAssocID="{9BEA892E-D2FA-45A7-8C3B-61448B9BD733}" presName="sibTransNodeCircle" presStyleLbl="alignNode1" presStyleIdx="4" presStyleCnt="9">
        <dgm:presLayoutVars>
          <dgm:chMax val="0"/>
          <dgm:bulletEnabled/>
        </dgm:presLayoutVars>
      </dgm:prSet>
      <dgm:spPr/>
    </dgm:pt>
    <dgm:pt modelId="{335D1538-FD7B-43CB-91CA-C08E24B87D01}" type="pres">
      <dgm:prSet presAssocID="{9BEA892E-D2FA-45A7-8C3B-61448B9BD733}" presName="spacerBetweenCircleAndCallout" presStyleCnt="0">
        <dgm:presLayoutVars/>
      </dgm:prSet>
      <dgm:spPr/>
    </dgm:pt>
    <dgm:pt modelId="{92995136-1D70-46B4-8F5B-5BB35EEFB986}" type="pres">
      <dgm:prSet presAssocID="{E34C06F6-D1B6-4B4E-A904-C0A2CE2F2971}" presName="nodeText" presStyleLbl="alignAccFollowNode1" presStyleIdx="14" presStyleCnt="27">
        <dgm:presLayoutVars>
          <dgm:bulletEnabled val="1"/>
        </dgm:presLayoutVars>
      </dgm:prSet>
      <dgm:spPr/>
    </dgm:pt>
    <dgm:pt modelId="{8EA39FA4-01C3-4F49-A5C6-F3789EC3ABFD}" type="pres">
      <dgm:prSet presAssocID="{9BEA892E-D2FA-45A7-8C3B-61448B9BD733}" presName="sibTransComposite" presStyleCnt="0"/>
      <dgm:spPr/>
    </dgm:pt>
    <dgm:pt modelId="{3DCDAEB0-9B29-44AC-A4FA-F3658F398E54}" type="pres">
      <dgm:prSet presAssocID="{F9B8B73D-507C-41CE-B443-2F928D2E22EA}" presName="compositeNode" presStyleCnt="0"/>
      <dgm:spPr/>
    </dgm:pt>
    <dgm:pt modelId="{C25E5F85-7958-44D0-8C9F-90457291F6A1}" type="pres">
      <dgm:prSet presAssocID="{F9B8B73D-507C-41CE-B443-2F928D2E22EA}" presName="parTx" presStyleLbl="node1" presStyleIdx="0" presStyleCnt="0">
        <dgm:presLayoutVars>
          <dgm:chMax val="0"/>
          <dgm:chPref val="0"/>
          <dgm:bulletEnabled val="1"/>
        </dgm:presLayoutVars>
      </dgm:prSet>
      <dgm:spPr/>
    </dgm:pt>
    <dgm:pt modelId="{933B473F-8EAC-44B0-85F2-D5ACA50F75BF}" type="pres">
      <dgm:prSet presAssocID="{F9B8B73D-507C-41CE-B443-2F928D2E22EA}" presName="parSh" presStyleCnt="0"/>
      <dgm:spPr/>
    </dgm:pt>
    <dgm:pt modelId="{D5ED2A74-B867-4F6A-A4E5-099D22E642B5}" type="pres">
      <dgm:prSet presAssocID="{F9B8B73D-507C-41CE-B443-2F928D2E22EA}" presName="lineNode" presStyleLbl="alignAccFollowNode1" presStyleIdx="15" presStyleCnt="27"/>
      <dgm:spPr/>
    </dgm:pt>
    <dgm:pt modelId="{BD445ED0-5D2C-4731-BBC8-CF3A496F605D}" type="pres">
      <dgm:prSet presAssocID="{F9B8B73D-507C-41CE-B443-2F928D2E22EA}" presName="lineArrowNode" presStyleLbl="alignAccFollowNode1" presStyleIdx="16" presStyleCnt="27"/>
      <dgm:spPr/>
    </dgm:pt>
    <dgm:pt modelId="{EB036883-979A-44CB-9667-58FD197D0872}" type="pres">
      <dgm:prSet presAssocID="{FB97572A-98A4-44C2-862A-58D59E538888}" presName="sibTransNodeCircle" presStyleLbl="alignNode1" presStyleIdx="5" presStyleCnt="9">
        <dgm:presLayoutVars>
          <dgm:chMax val="0"/>
          <dgm:bulletEnabled/>
        </dgm:presLayoutVars>
      </dgm:prSet>
      <dgm:spPr/>
    </dgm:pt>
    <dgm:pt modelId="{4C99FC54-2398-47DF-816F-E987ABB2E1D3}" type="pres">
      <dgm:prSet presAssocID="{FB97572A-98A4-44C2-862A-58D59E538888}" presName="spacerBetweenCircleAndCallout" presStyleCnt="0">
        <dgm:presLayoutVars/>
      </dgm:prSet>
      <dgm:spPr/>
    </dgm:pt>
    <dgm:pt modelId="{6DF83FC8-AAFF-4A87-95B6-10F3F8137F46}" type="pres">
      <dgm:prSet presAssocID="{F9B8B73D-507C-41CE-B443-2F928D2E22EA}" presName="nodeText" presStyleLbl="alignAccFollowNode1" presStyleIdx="17" presStyleCnt="27">
        <dgm:presLayoutVars>
          <dgm:bulletEnabled val="1"/>
        </dgm:presLayoutVars>
      </dgm:prSet>
      <dgm:spPr/>
    </dgm:pt>
    <dgm:pt modelId="{7182C16A-7F43-4591-8852-BDDF0D919A08}" type="pres">
      <dgm:prSet presAssocID="{FB97572A-98A4-44C2-862A-58D59E538888}" presName="sibTransComposite" presStyleCnt="0"/>
      <dgm:spPr/>
    </dgm:pt>
    <dgm:pt modelId="{DB39263B-A116-495F-9A17-FB808321D8EF}" type="pres">
      <dgm:prSet presAssocID="{9B1BE891-4026-47DE-BC5E-C22B7176741F}" presName="compositeNode" presStyleCnt="0"/>
      <dgm:spPr/>
    </dgm:pt>
    <dgm:pt modelId="{4AF6C131-740F-4FED-A50D-D472A2AA5010}" type="pres">
      <dgm:prSet presAssocID="{9B1BE891-4026-47DE-BC5E-C22B7176741F}" presName="parTx" presStyleLbl="node1" presStyleIdx="0" presStyleCnt="0">
        <dgm:presLayoutVars>
          <dgm:chMax val="0"/>
          <dgm:chPref val="0"/>
          <dgm:bulletEnabled val="1"/>
        </dgm:presLayoutVars>
      </dgm:prSet>
      <dgm:spPr/>
    </dgm:pt>
    <dgm:pt modelId="{34F2CACF-001D-4C82-B9C6-50F947EE5AFF}" type="pres">
      <dgm:prSet presAssocID="{9B1BE891-4026-47DE-BC5E-C22B7176741F}" presName="parSh" presStyleCnt="0"/>
      <dgm:spPr/>
    </dgm:pt>
    <dgm:pt modelId="{AABE3F38-602E-4508-B47F-EAE3DC98205F}" type="pres">
      <dgm:prSet presAssocID="{9B1BE891-4026-47DE-BC5E-C22B7176741F}" presName="lineNode" presStyleLbl="alignAccFollowNode1" presStyleIdx="18" presStyleCnt="27"/>
      <dgm:spPr/>
    </dgm:pt>
    <dgm:pt modelId="{60E74AEC-2D0D-4734-9B69-06C85B915C8E}" type="pres">
      <dgm:prSet presAssocID="{9B1BE891-4026-47DE-BC5E-C22B7176741F}" presName="lineArrowNode" presStyleLbl="alignAccFollowNode1" presStyleIdx="19" presStyleCnt="27"/>
      <dgm:spPr/>
    </dgm:pt>
    <dgm:pt modelId="{08719467-5B71-4E21-9FBF-265709B42700}" type="pres">
      <dgm:prSet presAssocID="{767036C9-4ED1-47DA-9147-832C48BE8DB0}" presName="sibTransNodeCircle" presStyleLbl="alignNode1" presStyleIdx="6" presStyleCnt="9">
        <dgm:presLayoutVars>
          <dgm:chMax val="0"/>
          <dgm:bulletEnabled/>
        </dgm:presLayoutVars>
      </dgm:prSet>
      <dgm:spPr/>
    </dgm:pt>
    <dgm:pt modelId="{5D226BA0-DBDC-41C8-B721-A341C8A31C1E}" type="pres">
      <dgm:prSet presAssocID="{767036C9-4ED1-47DA-9147-832C48BE8DB0}" presName="spacerBetweenCircleAndCallout" presStyleCnt="0">
        <dgm:presLayoutVars/>
      </dgm:prSet>
      <dgm:spPr/>
    </dgm:pt>
    <dgm:pt modelId="{BFCBE98A-31BC-4891-8839-FF4164E34480}" type="pres">
      <dgm:prSet presAssocID="{9B1BE891-4026-47DE-BC5E-C22B7176741F}" presName="nodeText" presStyleLbl="alignAccFollowNode1" presStyleIdx="20" presStyleCnt="27">
        <dgm:presLayoutVars>
          <dgm:bulletEnabled val="1"/>
        </dgm:presLayoutVars>
      </dgm:prSet>
      <dgm:spPr/>
    </dgm:pt>
    <dgm:pt modelId="{BD0691A0-D949-477F-AE25-6B2DA1BD5B91}" type="pres">
      <dgm:prSet presAssocID="{767036C9-4ED1-47DA-9147-832C48BE8DB0}" presName="sibTransComposite" presStyleCnt="0"/>
      <dgm:spPr/>
    </dgm:pt>
    <dgm:pt modelId="{0A723570-402F-4986-BEB3-A29BE2250881}" type="pres">
      <dgm:prSet presAssocID="{E58DB8A3-880D-4EDF-AFAA-527AD132AB93}" presName="compositeNode" presStyleCnt="0"/>
      <dgm:spPr/>
    </dgm:pt>
    <dgm:pt modelId="{2A2B812E-77BA-40BA-8EF4-23FF93D4448B}" type="pres">
      <dgm:prSet presAssocID="{E58DB8A3-880D-4EDF-AFAA-527AD132AB93}" presName="parTx" presStyleLbl="node1" presStyleIdx="0" presStyleCnt="0">
        <dgm:presLayoutVars>
          <dgm:chMax val="0"/>
          <dgm:chPref val="0"/>
          <dgm:bulletEnabled val="1"/>
        </dgm:presLayoutVars>
      </dgm:prSet>
      <dgm:spPr/>
    </dgm:pt>
    <dgm:pt modelId="{3776E866-F00D-40B5-8DB6-AA8D8A623A9B}" type="pres">
      <dgm:prSet presAssocID="{E58DB8A3-880D-4EDF-AFAA-527AD132AB93}" presName="parSh" presStyleCnt="0"/>
      <dgm:spPr/>
    </dgm:pt>
    <dgm:pt modelId="{947F187C-5A54-429E-9DFC-06B35D083319}" type="pres">
      <dgm:prSet presAssocID="{E58DB8A3-880D-4EDF-AFAA-527AD132AB93}" presName="lineNode" presStyleLbl="alignAccFollowNode1" presStyleIdx="21" presStyleCnt="27"/>
      <dgm:spPr/>
    </dgm:pt>
    <dgm:pt modelId="{87A79D4C-9010-4F09-9D31-5A0045F407D5}" type="pres">
      <dgm:prSet presAssocID="{E58DB8A3-880D-4EDF-AFAA-527AD132AB93}" presName="lineArrowNode" presStyleLbl="alignAccFollowNode1" presStyleIdx="22" presStyleCnt="27"/>
      <dgm:spPr/>
    </dgm:pt>
    <dgm:pt modelId="{68A37CBE-BC43-4FBA-B096-F26A9116570D}" type="pres">
      <dgm:prSet presAssocID="{6097053A-D22C-4022-B9E2-03DEEF8AC68F}" presName="sibTransNodeCircle" presStyleLbl="alignNode1" presStyleIdx="7" presStyleCnt="9">
        <dgm:presLayoutVars>
          <dgm:chMax val="0"/>
          <dgm:bulletEnabled/>
        </dgm:presLayoutVars>
      </dgm:prSet>
      <dgm:spPr/>
    </dgm:pt>
    <dgm:pt modelId="{C358297E-3F6C-4438-8798-E0F23D2351AF}" type="pres">
      <dgm:prSet presAssocID="{6097053A-D22C-4022-B9E2-03DEEF8AC68F}" presName="spacerBetweenCircleAndCallout" presStyleCnt="0">
        <dgm:presLayoutVars/>
      </dgm:prSet>
      <dgm:spPr/>
    </dgm:pt>
    <dgm:pt modelId="{D46A2028-EC15-40DF-90C4-53D7B5D5F92F}" type="pres">
      <dgm:prSet presAssocID="{E58DB8A3-880D-4EDF-AFAA-527AD132AB93}" presName="nodeText" presStyleLbl="alignAccFollowNode1" presStyleIdx="23" presStyleCnt="27">
        <dgm:presLayoutVars>
          <dgm:bulletEnabled val="1"/>
        </dgm:presLayoutVars>
      </dgm:prSet>
      <dgm:spPr/>
    </dgm:pt>
    <dgm:pt modelId="{5E88622E-6742-4EA4-932B-BA5EC388A53E}" type="pres">
      <dgm:prSet presAssocID="{6097053A-D22C-4022-B9E2-03DEEF8AC68F}" presName="sibTransComposite" presStyleCnt="0"/>
      <dgm:spPr/>
    </dgm:pt>
    <dgm:pt modelId="{2B5F8C49-7FB3-4128-9FA0-B06F8BB485BB}" type="pres">
      <dgm:prSet presAssocID="{FC0382BE-525E-4D24-AB53-AE770E2AC8C6}" presName="compositeNode" presStyleCnt="0"/>
      <dgm:spPr/>
    </dgm:pt>
    <dgm:pt modelId="{84E3CF57-406A-4FA5-B865-9F1F37EEC35C}" type="pres">
      <dgm:prSet presAssocID="{FC0382BE-525E-4D24-AB53-AE770E2AC8C6}" presName="parTx" presStyleLbl="node1" presStyleIdx="0" presStyleCnt="0">
        <dgm:presLayoutVars>
          <dgm:chMax val="0"/>
          <dgm:chPref val="0"/>
          <dgm:bulletEnabled val="1"/>
        </dgm:presLayoutVars>
      </dgm:prSet>
      <dgm:spPr/>
    </dgm:pt>
    <dgm:pt modelId="{92D0C09E-9A38-4647-B6A1-15723F0496F4}" type="pres">
      <dgm:prSet presAssocID="{FC0382BE-525E-4D24-AB53-AE770E2AC8C6}" presName="parSh" presStyleCnt="0"/>
      <dgm:spPr/>
    </dgm:pt>
    <dgm:pt modelId="{082A7307-00C9-4AFC-B411-BBBF50283773}" type="pres">
      <dgm:prSet presAssocID="{FC0382BE-525E-4D24-AB53-AE770E2AC8C6}" presName="lineNode" presStyleLbl="alignAccFollowNode1" presStyleIdx="24" presStyleCnt="27"/>
      <dgm:spPr/>
    </dgm:pt>
    <dgm:pt modelId="{30572B7E-DFE6-4037-B35D-A74102F9B842}" type="pres">
      <dgm:prSet presAssocID="{FC0382BE-525E-4D24-AB53-AE770E2AC8C6}" presName="lineArrowNode" presStyleLbl="alignAccFollowNode1" presStyleIdx="25" presStyleCnt="27"/>
      <dgm:spPr/>
    </dgm:pt>
    <dgm:pt modelId="{8A73498D-FBCD-49A4-9F9B-8170854468E7}" type="pres">
      <dgm:prSet presAssocID="{78CEA3FB-7970-4C83-ADD1-A962232A0CE3}" presName="sibTransNodeCircle" presStyleLbl="alignNode1" presStyleIdx="8" presStyleCnt="9">
        <dgm:presLayoutVars>
          <dgm:chMax val="0"/>
          <dgm:bulletEnabled/>
        </dgm:presLayoutVars>
      </dgm:prSet>
      <dgm:spPr/>
    </dgm:pt>
    <dgm:pt modelId="{0E195711-D3C9-412B-B3DD-983360FCB40A}" type="pres">
      <dgm:prSet presAssocID="{78CEA3FB-7970-4C83-ADD1-A962232A0CE3}" presName="spacerBetweenCircleAndCallout" presStyleCnt="0">
        <dgm:presLayoutVars/>
      </dgm:prSet>
      <dgm:spPr/>
    </dgm:pt>
    <dgm:pt modelId="{B59EB787-D570-41AF-B338-5427C49E339B}" type="pres">
      <dgm:prSet presAssocID="{FC0382BE-525E-4D24-AB53-AE770E2AC8C6}" presName="nodeText" presStyleLbl="alignAccFollowNode1" presStyleIdx="26" presStyleCnt="27">
        <dgm:presLayoutVars>
          <dgm:bulletEnabled val="1"/>
        </dgm:presLayoutVars>
      </dgm:prSet>
      <dgm:spPr/>
    </dgm:pt>
  </dgm:ptLst>
  <dgm:cxnLst>
    <dgm:cxn modelId="{45F9DE09-6E9F-4250-B25C-772CC14F17A7}" type="presOf" srcId="{767036C9-4ED1-47DA-9147-832C48BE8DB0}" destId="{08719467-5B71-4E21-9FBF-265709B42700}" srcOrd="0" destOrd="0" presId="urn:microsoft.com/office/officeart/2016/7/layout/LinearArrowProcessNumbered"/>
    <dgm:cxn modelId="{8D76B315-6C88-4C1A-BC10-FDD2570A0A12}" type="presOf" srcId="{FB97572A-98A4-44C2-862A-58D59E538888}" destId="{EB036883-979A-44CB-9667-58FD197D0872}" srcOrd="0" destOrd="0" presId="urn:microsoft.com/office/officeart/2016/7/layout/LinearArrowProcessNumbered"/>
    <dgm:cxn modelId="{C4D84230-D6BD-45D8-85B0-A8FC655A8E49}" srcId="{FF7B2CA8-1891-4C05-9038-52FBAA0FEC8D}" destId="{F9B8B73D-507C-41CE-B443-2F928D2E22EA}" srcOrd="5" destOrd="0" parTransId="{18A723E0-C646-4645-8BC9-1C805719ADB9}" sibTransId="{FB97572A-98A4-44C2-862A-58D59E538888}"/>
    <dgm:cxn modelId="{AD29A631-F967-4601-9868-5F54F558EEA3}" type="presOf" srcId="{9BEA892E-D2FA-45A7-8C3B-61448B9BD733}" destId="{17D8F218-BBFD-4EE9-A98A-7F298A1EE234}" srcOrd="0" destOrd="0" presId="urn:microsoft.com/office/officeart/2016/7/layout/LinearArrowProcessNumbered"/>
    <dgm:cxn modelId="{2567AF35-C5B3-4E54-9436-1AA6BD28F6C4}" srcId="{FF7B2CA8-1891-4C05-9038-52FBAA0FEC8D}" destId="{7CD44DE1-8AC9-442F-A94A-5B2845031F4A}" srcOrd="3" destOrd="0" parTransId="{C52CCCB7-AE1E-477F-9A21-3521C6C24D26}" sibTransId="{4B64A3DC-3790-4A1B-9BD1-74D676344BE3}"/>
    <dgm:cxn modelId="{3ABFA85C-CF2B-4377-B048-8BD735669818}" srcId="{FF7B2CA8-1891-4C05-9038-52FBAA0FEC8D}" destId="{9B1BE891-4026-47DE-BC5E-C22B7176741F}" srcOrd="6" destOrd="0" parTransId="{D2511CD3-8168-43CB-8499-9C70811B868E}" sibTransId="{767036C9-4ED1-47DA-9147-832C48BE8DB0}"/>
    <dgm:cxn modelId="{611A0461-C386-4D86-846A-C164F9181705}" srcId="{FF7B2CA8-1891-4C05-9038-52FBAA0FEC8D}" destId="{FEFE943C-9ADE-4DBD-859D-71193B49DA9E}" srcOrd="0" destOrd="0" parTransId="{BFFC4706-5F70-489F-8E92-800B32034724}" sibTransId="{F81365AC-12E6-4C02-B7A4-936F7D943CAD}"/>
    <dgm:cxn modelId="{F2EAD341-E7E6-41F4-9DC7-1AA05E2C17FA}" type="presOf" srcId="{F9B8B73D-507C-41CE-B443-2F928D2E22EA}" destId="{6DF83FC8-AAFF-4A87-95B6-10F3F8137F46}" srcOrd="0" destOrd="0" presId="urn:microsoft.com/office/officeart/2016/7/layout/LinearArrowProcessNumbered"/>
    <dgm:cxn modelId="{A8B98D45-76A0-4B89-8534-4F5F17B4002F}" type="presOf" srcId="{DFF085AB-5410-4329-A6D7-DC663220D923}" destId="{9D19D1DA-96FF-45A4-AF0C-F2AF6AFC56A4}" srcOrd="0" destOrd="0" presId="urn:microsoft.com/office/officeart/2016/7/layout/LinearArrowProcessNumbered"/>
    <dgm:cxn modelId="{A0758150-9A35-40E7-A9F6-F4085D8912FA}" type="presOf" srcId="{FF7B2CA8-1891-4C05-9038-52FBAA0FEC8D}" destId="{76D2D28B-A0A5-4799-A456-26B03C772287}" srcOrd="0" destOrd="0" presId="urn:microsoft.com/office/officeart/2016/7/layout/LinearArrowProcessNumbered"/>
    <dgm:cxn modelId="{980AAE53-7564-41FE-83F3-0988BED212FB}" srcId="{FF7B2CA8-1891-4C05-9038-52FBAA0FEC8D}" destId="{E34C06F6-D1B6-4B4E-A904-C0A2CE2F2971}" srcOrd="4" destOrd="0" parTransId="{7BC5841A-EF60-4882-844B-B259799A2C0D}" sibTransId="{9BEA892E-D2FA-45A7-8C3B-61448B9BD733}"/>
    <dgm:cxn modelId="{8A6DD556-A89E-467B-807A-160F88C3D56F}" type="presOf" srcId="{7CD44DE1-8AC9-442F-A94A-5B2845031F4A}" destId="{DFEF3FCF-E718-45E8-B35D-3C189AF2B386}" srcOrd="0" destOrd="0" presId="urn:microsoft.com/office/officeart/2016/7/layout/LinearArrowProcessNumbered"/>
    <dgm:cxn modelId="{CF9AE277-BE71-4C01-BF58-98925175AAB0}" type="presOf" srcId="{E58DB8A3-880D-4EDF-AFAA-527AD132AB93}" destId="{D46A2028-EC15-40DF-90C4-53D7B5D5F92F}" srcOrd="0" destOrd="0" presId="urn:microsoft.com/office/officeart/2016/7/layout/LinearArrowProcessNumbered"/>
    <dgm:cxn modelId="{55521F83-5700-4707-884A-31853B26DE4B}" type="presOf" srcId="{6097053A-D22C-4022-B9E2-03DEEF8AC68F}" destId="{68A37CBE-BC43-4FBA-B096-F26A9116570D}" srcOrd="0" destOrd="0" presId="urn:microsoft.com/office/officeart/2016/7/layout/LinearArrowProcessNumbered"/>
    <dgm:cxn modelId="{47062283-1918-42D1-A57F-F29A266A96ED}" type="presOf" srcId="{F39513C3-8576-4771-BA43-95CD0ABA5824}" destId="{30E3156A-70FD-43CA-ABDB-206936AE5DE3}" srcOrd="0" destOrd="0" presId="urn:microsoft.com/office/officeart/2016/7/layout/LinearArrowProcessNumbered"/>
    <dgm:cxn modelId="{1C33058A-12AD-402D-84B3-1BAC36ECE0AF}" type="presOf" srcId="{FC0382BE-525E-4D24-AB53-AE770E2AC8C6}" destId="{B59EB787-D570-41AF-B338-5427C49E339B}" srcOrd="0" destOrd="0" presId="urn:microsoft.com/office/officeart/2016/7/layout/LinearArrowProcessNumbered"/>
    <dgm:cxn modelId="{A6B1078E-1AEC-41EF-9C8E-B7FFE79AEA8C}" srcId="{FF7B2CA8-1891-4C05-9038-52FBAA0FEC8D}" destId="{F25BEFA4-E665-41D5-BD64-4B372F4206D7}" srcOrd="2" destOrd="0" parTransId="{AAA843FE-C60D-40EF-836F-B8112F44ED7A}" sibTransId="{F39513C3-8576-4771-BA43-95CD0ABA5824}"/>
    <dgm:cxn modelId="{C233E891-6A02-4333-810F-BE074DB2CF6A}" type="presOf" srcId="{4B64A3DC-3790-4A1B-9BD1-74D676344BE3}" destId="{F6146119-AF9D-4B8A-861B-FDD1E1F72083}" srcOrd="0" destOrd="0" presId="urn:microsoft.com/office/officeart/2016/7/layout/LinearArrowProcessNumbered"/>
    <dgm:cxn modelId="{6AD72298-1EFA-48A7-A6EF-FA04DC3A73CD}" srcId="{FF7B2CA8-1891-4C05-9038-52FBAA0FEC8D}" destId="{FC0382BE-525E-4D24-AB53-AE770E2AC8C6}" srcOrd="8" destOrd="0" parTransId="{70CC7E83-4CD9-4C88-93EF-894088A01181}" sibTransId="{78CEA3FB-7970-4C83-ADD1-A962232A0CE3}"/>
    <dgm:cxn modelId="{B8A01F9A-106A-4211-96B2-2CFAF461EFCE}" type="presOf" srcId="{F25BEFA4-E665-41D5-BD64-4B372F4206D7}" destId="{414E9AC2-708B-4205-A6E8-EFDC2B8CDBA6}" srcOrd="0" destOrd="0" presId="urn:microsoft.com/office/officeart/2016/7/layout/LinearArrowProcessNumbered"/>
    <dgm:cxn modelId="{D1783EA4-F40C-4CFA-B7FD-27807ABDA402}" type="presOf" srcId="{9B1BE891-4026-47DE-BC5E-C22B7176741F}" destId="{BFCBE98A-31BC-4891-8839-FF4164E34480}" srcOrd="0" destOrd="0" presId="urn:microsoft.com/office/officeart/2016/7/layout/LinearArrowProcessNumbered"/>
    <dgm:cxn modelId="{4DD8FDAA-27A8-44E4-98B8-564B5B81A6FC}" type="presOf" srcId="{78CEA3FB-7970-4C83-ADD1-A962232A0CE3}" destId="{8A73498D-FBCD-49A4-9F9B-8170854468E7}" srcOrd="0" destOrd="0" presId="urn:microsoft.com/office/officeart/2016/7/layout/LinearArrowProcessNumbered"/>
    <dgm:cxn modelId="{049D1AB7-FEE2-408D-AD2F-73C99322B3B4}" srcId="{FF7B2CA8-1891-4C05-9038-52FBAA0FEC8D}" destId="{9593568E-C5C2-45DF-8783-793D963F16EF}" srcOrd="1" destOrd="0" parTransId="{099366F6-63C3-4E60-8A07-DB40B0628C2D}" sibTransId="{DFF085AB-5410-4329-A6D7-DC663220D923}"/>
    <dgm:cxn modelId="{74E66EBB-50E8-48FE-B2F2-DE5C11B36FD3}" srcId="{FF7B2CA8-1891-4C05-9038-52FBAA0FEC8D}" destId="{E58DB8A3-880D-4EDF-AFAA-527AD132AB93}" srcOrd="7" destOrd="0" parTransId="{1DF1C0DC-3AFD-4988-B0E8-73F8A7CDE27E}" sibTransId="{6097053A-D22C-4022-B9E2-03DEEF8AC68F}"/>
    <dgm:cxn modelId="{F2948BCD-F0BE-49D7-A837-6694F68C80AB}" type="presOf" srcId="{FEFE943C-9ADE-4DBD-859D-71193B49DA9E}" destId="{0A009271-D5B2-4C37-A84E-DBED94377D40}" srcOrd="0" destOrd="0" presId="urn:microsoft.com/office/officeart/2016/7/layout/LinearArrowProcessNumbered"/>
    <dgm:cxn modelId="{893AB1D3-EDC9-4D66-AC5E-1629A8CE7366}" type="presOf" srcId="{E34C06F6-D1B6-4B4E-A904-C0A2CE2F2971}" destId="{92995136-1D70-46B4-8F5B-5BB35EEFB986}" srcOrd="0" destOrd="0" presId="urn:microsoft.com/office/officeart/2016/7/layout/LinearArrowProcessNumbered"/>
    <dgm:cxn modelId="{3A2519FA-26CB-48E6-9917-219C69F9809B}" type="presOf" srcId="{9593568E-C5C2-45DF-8783-793D963F16EF}" destId="{2F6F8CFB-06B9-456F-BB49-E4EB6E7A7490}" srcOrd="0" destOrd="0" presId="urn:microsoft.com/office/officeart/2016/7/layout/LinearArrowProcessNumbered"/>
    <dgm:cxn modelId="{302C48FF-D920-4ECF-B455-BE238E775EA4}" type="presOf" srcId="{F81365AC-12E6-4C02-B7A4-936F7D943CAD}" destId="{A62FEF80-098E-45B2-BF44-0D95F2134FAA}" srcOrd="0" destOrd="0" presId="urn:microsoft.com/office/officeart/2016/7/layout/LinearArrowProcessNumbered"/>
    <dgm:cxn modelId="{A112AF41-5D98-4666-8C06-1AA36F9D8724}" type="presParOf" srcId="{76D2D28B-A0A5-4799-A456-26B03C772287}" destId="{9476BF82-3EA2-4916-9FED-0099ACBD8257}" srcOrd="0" destOrd="0" presId="urn:microsoft.com/office/officeart/2016/7/layout/LinearArrowProcessNumbered"/>
    <dgm:cxn modelId="{40313FAF-041C-4863-B93B-89BB79308B38}" type="presParOf" srcId="{9476BF82-3EA2-4916-9FED-0099ACBD8257}" destId="{615EA469-81E5-4C92-BBFA-706FF936C079}" srcOrd="0" destOrd="0" presId="urn:microsoft.com/office/officeart/2016/7/layout/LinearArrowProcessNumbered"/>
    <dgm:cxn modelId="{F8B7B058-0332-499B-8567-4769B85EF034}" type="presParOf" srcId="{9476BF82-3EA2-4916-9FED-0099ACBD8257}" destId="{EF8858CB-C667-4C9E-87F4-A43450F047B5}" srcOrd="1" destOrd="0" presId="urn:microsoft.com/office/officeart/2016/7/layout/LinearArrowProcessNumbered"/>
    <dgm:cxn modelId="{FAC02ADC-AB57-4AD0-A9F0-BAB5162E8E6E}" type="presParOf" srcId="{EF8858CB-C667-4C9E-87F4-A43450F047B5}" destId="{FEBFC9CD-0D84-463B-83F1-2557923C9B89}" srcOrd="0" destOrd="0" presId="urn:microsoft.com/office/officeart/2016/7/layout/LinearArrowProcessNumbered"/>
    <dgm:cxn modelId="{1B7BCDBF-2EB2-4DCE-B6B7-FDCABF04EF59}" type="presParOf" srcId="{EF8858CB-C667-4C9E-87F4-A43450F047B5}" destId="{C2C6D4ED-F37E-41F1-8E4D-ADDD4FB4E55E}" srcOrd="1" destOrd="0" presId="urn:microsoft.com/office/officeart/2016/7/layout/LinearArrowProcessNumbered"/>
    <dgm:cxn modelId="{C526AE48-5E05-4C35-B2BF-B7D010D87884}" type="presParOf" srcId="{EF8858CB-C667-4C9E-87F4-A43450F047B5}" destId="{A62FEF80-098E-45B2-BF44-0D95F2134FAA}" srcOrd="2" destOrd="0" presId="urn:microsoft.com/office/officeart/2016/7/layout/LinearArrowProcessNumbered"/>
    <dgm:cxn modelId="{11E37ED0-6539-4B29-AA23-46687412EE5E}" type="presParOf" srcId="{EF8858CB-C667-4C9E-87F4-A43450F047B5}" destId="{B4A4A6B0-D893-45B8-A42A-CA20D98EDA99}" srcOrd="3" destOrd="0" presId="urn:microsoft.com/office/officeart/2016/7/layout/LinearArrowProcessNumbered"/>
    <dgm:cxn modelId="{75EFF900-B535-43EA-A9AC-1848C4CD8AEE}" type="presParOf" srcId="{9476BF82-3EA2-4916-9FED-0099ACBD8257}" destId="{0A009271-D5B2-4C37-A84E-DBED94377D40}" srcOrd="2" destOrd="0" presId="urn:microsoft.com/office/officeart/2016/7/layout/LinearArrowProcessNumbered"/>
    <dgm:cxn modelId="{0E5515F3-9022-4EB6-9681-6CEFE7B5C072}" type="presParOf" srcId="{76D2D28B-A0A5-4799-A456-26B03C772287}" destId="{F941BF3A-776A-4882-94A3-B161E2D26D8F}" srcOrd="1" destOrd="0" presId="urn:microsoft.com/office/officeart/2016/7/layout/LinearArrowProcessNumbered"/>
    <dgm:cxn modelId="{48AA3DA1-4C62-49EB-8603-D5F4E7131B2A}" type="presParOf" srcId="{76D2D28B-A0A5-4799-A456-26B03C772287}" destId="{83F40FD9-6DB3-43CB-A44E-5301E3493E4C}" srcOrd="2" destOrd="0" presId="urn:microsoft.com/office/officeart/2016/7/layout/LinearArrowProcessNumbered"/>
    <dgm:cxn modelId="{1FFED062-0A7E-4ACA-9EB5-724B1F2E27DD}" type="presParOf" srcId="{83F40FD9-6DB3-43CB-A44E-5301E3493E4C}" destId="{E6133AD1-ADE0-4211-BAE0-EF96C3EBBDA6}" srcOrd="0" destOrd="0" presId="urn:microsoft.com/office/officeart/2016/7/layout/LinearArrowProcessNumbered"/>
    <dgm:cxn modelId="{FB1119D1-28EE-452C-818B-1FC94AFA36DB}" type="presParOf" srcId="{83F40FD9-6DB3-43CB-A44E-5301E3493E4C}" destId="{9B6163A0-1BA9-4DC9-A652-2FCC71B08AB5}" srcOrd="1" destOrd="0" presId="urn:microsoft.com/office/officeart/2016/7/layout/LinearArrowProcessNumbered"/>
    <dgm:cxn modelId="{827E348A-8D96-4764-B333-C589C1BCDC72}" type="presParOf" srcId="{9B6163A0-1BA9-4DC9-A652-2FCC71B08AB5}" destId="{0E3D0C38-CF70-43D4-AAC8-243F9E19BC1C}" srcOrd="0" destOrd="0" presId="urn:microsoft.com/office/officeart/2016/7/layout/LinearArrowProcessNumbered"/>
    <dgm:cxn modelId="{E308E6C7-7FB3-4DBE-AF2A-07D4D5E7D06A}" type="presParOf" srcId="{9B6163A0-1BA9-4DC9-A652-2FCC71B08AB5}" destId="{09B0393F-EAE3-4F45-A0A6-2C057FF053F2}" srcOrd="1" destOrd="0" presId="urn:microsoft.com/office/officeart/2016/7/layout/LinearArrowProcessNumbered"/>
    <dgm:cxn modelId="{18EC4D2B-BA0C-4E84-B411-1E1F567DD6B1}" type="presParOf" srcId="{9B6163A0-1BA9-4DC9-A652-2FCC71B08AB5}" destId="{9D19D1DA-96FF-45A4-AF0C-F2AF6AFC56A4}" srcOrd="2" destOrd="0" presId="urn:microsoft.com/office/officeart/2016/7/layout/LinearArrowProcessNumbered"/>
    <dgm:cxn modelId="{E90C7856-A98F-44AB-89CD-8305963E09AF}" type="presParOf" srcId="{9B6163A0-1BA9-4DC9-A652-2FCC71B08AB5}" destId="{25933B12-B819-471B-B3B6-6507203AAB8C}" srcOrd="3" destOrd="0" presId="urn:microsoft.com/office/officeart/2016/7/layout/LinearArrowProcessNumbered"/>
    <dgm:cxn modelId="{9A44B020-5836-4EB1-96AC-C58D59C1CEE7}" type="presParOf" srcId="{83F40FD9-6DB3-43CB-A44E-5301E3493E4C}" destId="{2F6F8CFB-06B9-456F-BB49-E4EB6E7A7490}" srcOrd="2" destOrd="0" presId="urn:microsoft.com/office/officeart/2016/7/layout/LinearArrowProcessNumbered"/>
    <dgm:cxn modelId="{B194CCD6-473A-4AF9-997D-AB7552951575}" type="presParOf" srcId="{76D2D28B-A0A5-4799-A456-26B03C772287}" destId="{879250BF-A46F-4835-AEA1-AD1762B827A7}" srcOrd="3" destOrd="0" presId="urn:microsoft.com/office/officeart/2016/7/layout/LinearArrowProcessNumbered"/>
    <dgm:cxn modelId="{B39418C0-A902-480D-9445-4FDAEDABCE20}" type="presParOf" srcId="{76D2D28B-A0A5-4799-A456-26B03C772287}" destId="{BF4A5E60-7140-4208-9407-C6284255054C}" srcOrd="4" destOrd="0" presId="urn:microsoft.com/office/officeart/2016/7/layout/LinearArrowProcessNumbered"/>
    <dgm:cxn modelId="{16730F09-4B8F-4EA3-A753-63617347C435}" type="presParOf" srcId="{BF4A5E60-7140-4208-9407-C6284255054C}" destId="{3F63DCD2-FE5A-4BE2-A372-11110EBD524F}" srcOrd="0" destOrd="0" presId="urn:microsoft.com/office/officeart/2016/7/layout/LinearArrowProcessNumbered"/>
    <dgm:cxn modelId="{04660831-34A8-4251-BD00-49B0B975091D}" type="presParOf" srcId="{BF4A5E60-7140-4208-9407-C6284255054C}" destId="{BED8B5AE-20E8-4870-9824-020E3B4DFC50}" srcOrd="1" destOrd="0" presId="urn:microsoft.com/office/officeart/2016/7/layout/LinearArrowProcessNumbered"/>
    <dgm:cxn modelId="{7CC53883-7EC3-4560-BD02-BDCD80EC61B8}" type="presParOf" srcId="{BED8B5AE-20E8-4870-9824-020E3B4DFC50}" destId="{2067060A-216A-4978-8AB4-86EE90AC29A1}" srcOrd="0" destOrd="0" presId="urn:microsoft.com/office/officeart/2016/7/layout/LinearArrowProcessNumbered"/>
    <dgm:cxn modelId="{0BD656C8-B696-4274-B758-BAAFC57C725D}" type="presParOf" srcId="{BED8B5AE-20E8-4870-9824-020E3B4DFC50}" destId="{C923706D-62F4-4F7A-B451-E916B47E5DFA}" srcOrd="1" destOrd="0" presId="urn:microsoft.com/office/officeart/2016/7/layout/LinearArrowProcessNumbered"/>
    <dgm:cxn modelId="{1EA5569E-07D2-4D26-B070-4C81DC8FA4E4}" type="presParOf" srcId="{BED8B5AE-20E8-4870-9824-020E3B4DFC50}" destId="{30E3156A-70FD-43CA-ABDB-206936AE5DE3}" srcOrd="2" destOrd="0" presId="urn:microsoft.com/office/officeart/2016/7/layout/LinearArrowProcessNumbered"/>
    <dgm:cxn modelId="{D139DF7A-660E-4455-8A33-5A159094A686}" type="presParOf" srcId="{BED8B5AE-20E8-4870-9824-020E3B4DFC50}" destId="{BB5FCDB8-9CA4-46D6-B068-869C02911162}" srcOrd="3" destOrd="0" presId="urn:microsoft.com/office/officeart/2016/7/layout/LinearArrowProcessNumbered"/>
    <dgm:cxn modelId="{6394C39D-3FA9-4E0C-B59E-B67209178832}" type="presParOf" srcId="{BF4A5E60-7140-4208-9407-C6284255054C}" destId="{414E9AC2-708B-4205-A6E8-EFDC2B8CDBA6}" srcOrd="2" destOrd="0" presId="urn:microsoft.com/office/officeart/2016/7/layout/LinearArrowProcessNumbered"/>
    <dgm:cxn modelId="{8434EB98-A73A-45DB-A41E-BF82B170117F}" type="presParOf" srcId="{76D2D28B-A0A5-4799-A456-26B03C772287}" destId="{CB08E65E-D91B-4589-9013-3A2245BDC3AF}" srcOrd="5" destOrd="0" presId="urn:microsoft.com/office/officeart/2016/7/layout/LinearArrowProcessNumbered"/>
    <dgm:cxn modelId="{5F103F24-672F-41DA-9627-7519145EA252}" type="presParOf" srcId="{76D2D28B-A0A5-4799-A456-26B03C772287}" destId="{B64E787B-10B1-4612-93E0-12534B939F87}" srcOrd="6" destOrd="0" presId="urn:microsoft.com/office/officeart/2016/7/layout/LinearArrowProcessNumbered"/>
    <dgm:cxn modelId="{6DCFDCB1-D5D7-4116-8A0B-1AECFB852F81}" type="presParOf" srcId="{B64E787B-10B1-4612-93E0-12534B939F87}" destId="{FF007C66-79D4-4B33-9052-29010E88126A}" srcOrd="0" destOrd="0" presId="urn:microsoft.com/office/officeart/2016/7/layout/LinearArrowProcessNumbered"/>
    <dgm:cxn modelId="{1353CC46-F9EE-48C6-A698-759007C58EA8}" type="presParOf" srcId="{B64E787B-10B1-4612-93E0-12534B939F87}" destId="{F12C6E86-0CBB-49E1-BB2F-4A54FD7C41D0}" srcOrd="1" destOrd="0" presId="urn:microsoft.com/office/officeart/2016/7/layout/LinearArrowProcessNumbered"/>
    <dgm:cxn modelId="{4AB5B2CB-ED6F-46A0-AB81-57EFC46A64A7}" type="presParOf" srcId="{F12C6E86-0CBB-49E1-BB2F-4A54FD7C41D0}" destId="{6F7AD26F-6A27-48B8-92AE-F0B0088562D7}" srcOrd="0" destOrd="0" presId="urn:microsoft.com/office/officeart/2016/7/layout/LinearArrowProcessNumbered"/>
    <dgm:cxn modelId="{0408E6E4-D1AC-4B2F-8E88-9FB9F54CDB97}" type="presParOf" srcId="{F12C6E86-0CBB-49E1-BB2F-4A54FD7C41D0}" destId="{EA7114E0-7D04-48C3-A79A-9540182BADF6}" srcOrd="1" destOrd="0" presId="urn:microsoft.com/office/officeart/2016/7/layout/LinearArrowProcessNumbered"/>
    <dgm:cxn modelId="{EBB1C737-6FC0-431B-8DC4-91EBE4D2A282}" type="presParOf" srcId="{F12C6E86-0CBB-49E1-BB2F-4A54FD7C41D0}" destId="{F6146119-AF9D-4B8A-861B-FDD1E1F72083}" srcOrd="2" destOrd="0" presId="urn:microsoft.com/office/officeart/2016/7/layout/LinearArrowProcessNumbered"/>
    <dgm:cxn modelId="{6289B217-D139-47E1-8D9D-948563381669}" type="presParOf" srcId="{F12C6E86-0CBB-49E1-BB2F-4A54FD7C41D0}" destId="{E825C215-8513-48D1-AB46-7085CB55B1FB}" srcOrd="3" destOrd="0" presId="urn:microsoft.com/office/officeart/2016/7/layout/LinearArrowProcessNumbered"/>
    <dgm:cxn modelId="{71BDA8AB-ABBE-46BA-8686-664BE68D700F}" type="presParOf" srcId="{B64E787B-10B1-4612-93E0-12534B939F87}" destId="{DFEF3FCF-E718-45E8-B35D-3C189AF2B386}" srcOrd="2" destOrd="0" presId="urn:microsoft.com/office/officeart/2016/7/layout/LinearArrowProcessNumbered"/>
    <dgm:cxn modelId="{5CE5C006-7F0E-421B-BB98-37F73B2605E7}" type="presParOf" srcId="{76D2D28B-A0A5-4799-A456-26B03C772287}" destId="{E0272167-5D06-4A46-A48B-B9F6DD22F75F}" srcOrd="7" destOrd="0" presId="urn:microsoft.com/office/officeart/2016/7/layout/LinearArrowProcessNumbered"/>
    <dgm:cxn modelId="{E0C2B40E-C2FD-4919-B2A6-4A2E5CF7FE83}" type="presParOf" srcId="{76D2D28B-A0A5-4799-A456-26B03C772287}" destId="{13F38A80-8CA3-4D13-B793-E8DE908A87E8}" srcOrd="8" destOrd="0" presId="urn:microsoft.com/office/officeart/2016/7/layout/LinearArrowProcessNumbered"/>
    <dgm:cxn modelId="{211D8449-B45B-44D0-90EA-35DADCC2C663}" type="presParOf" srcId="{13F38A80-8CA3-4D13-B793-E8DE908A87E8}" destId="{91345990-DE1B-4398-9CB4-6FF5620E116E}" srcOrd="0" destOrd="0" presId="urn:microsoft.com/office/officeart/2016/7/layout/LinearArrowProcessNumbered"/>
    <dgm:cxn modelId="{14E82406-0DB0-4610-B6F1-7B036866AE46}" type="presParOf" srcId="{13F38A80-8CA3-4D13-B793-E8DE908A87E8}" destId="{825AB2CA-68DD-4F5D-B4C6-BE8272AA184B}" srcOrd="1" destOrd="0" presId="urn:microsoft.com/office/officeart/2016/7/layout/LinearArrowProcessNumbered"/>
    <dgm:cxn modelId="{66E7674B-B6FD-4548-B252-5E36C3F3E09F}" type="presParOf" srcId="{825AB2CA-68DD-4F5D-B4C6-BE8272AA184B}" destId="{7D526857-5649-4C21-BA12-9BC975D7593D}" srcOrd="0" destOrd="0" presId="urn:microsoft.com/office/officeart/2016/7/layout/LinearArrowProcessNumbered"/>
    <dgm:cxn modelId="{2DFC264A-81B2-4D85-9489-245CD4A822FD}" type="presParOf" srcId="{825AB2CA-68DD-4F5D-B4C6-BE8272AA184B}" destId="{1692AD89-598D-48DB-BF6E-18499B81095A}" srcOrd="1" destOrd="0" presId="urn:microsoft.com/office/officeart/2016/7/layout/LinearArrowProcessNumbered"/>
    <dgm:cxn modelId="{93E1D66B-17F4-42DA-A078-0BD9BBBF05BD}" type="presParOf" srcId="{825AB2CA-68DD-4F5D-B4C6-BE8272AA184B}" destId="{17D8F218-BBFD-4EE9-A98A-7F298A1EE234}" srcOrd="2" destOrd="0" presId="urn:microsoft.com/office/officeart/2016/7/layout/LinearArrowProcessNumbered"/>
    <dgm:cxn modelId="{827D7981-B6F9-4A20-B3DC-51BAFEE0254C}" type="presParOf" srcId="{825AB2CA-68DD-4F5D-B4C6-BE8272AA184B}" destId="{335D1538-FD7B-43CB-91CA-C08E24B87D01}" srcOrd="3" destOrd="0" presId="urn:microsoft.com/office/officeart/2016/7/layout/LinearArrowProcessNumbered"/>
    <dgm:cxn modelId="{363598DF-2244-407F-9A5A-65FC0E41438F}" type="presParOf" srcId="{13F38A80-8CA3-4D13-B793-E8DE908A87E8}" destId="{92995136-1D70-46B4-8F5B-5BB35EEFB986}" srcOrd="2" destOrd="0" presId="urn:microsoft.com/office/officeart/2016/7/layout/LinearArrowProcessNumbered"/>
    <dgm:cxn modelId="{2C1461F1-F72C-4924-AC62-8A7963A5209B}" type="presParOf" srcId="{76D2D28B-A0A5-4799-A456-26B03C772287}" destId="{8EA39FA4-01C3-4F49-A5C6-F3789EC3ABFD}" srcOrd="9" destOrd="0" presId="urn:microsoft.com/office/officeart/2016/7/layout/LinearArrowProcessNumbered"/>
    <dgm:cxn modelId="{A29D1E2D-FC39-4384-AD5E-D2AAA46B9620}" type="presParOf" srcId="{76D2D28B-A0A5-4799-A456-26B03C772287}" destId="{3DCDAEB0-9B29-44AC-A4FA-F3658F398E54}" srcOrd="10" destOrd="0" presId="urn:microsoft.com/office/officeart/2016/7/layout/LinearArrowProcessNumbered"/>
    <dgm:cxn modelId="{B5267683-5A9C-4D24-828A-F85D6136E892}" type="presParOf" srcId="{3DCDAEB0-9B29-44AC-A4FA-F3658F398E54}" destId="{C25E5F85-7958-44D0-8C9F-90457291F6A1}" srcOrd="0" destOrd="0" presId="urn:microsoft.com/office/officeart/2016/7/layout/LinearArrowProcessNumbered"/>
    <dgm:cxn modelId="{22B89B82-063B-4613-BB3C-31B946463D4C}" type="presParOf" srcId="{3DCDAEB0-9B29-44AC-A4FA-F3658F398E54}" destId="{933B473F-8EAC-44B0-85F2-D5ACA50F75BF}" srcOrd="1" destOrd="0" presId="urn:microsoft.com/office/officeart/2016/7/layout/LinearArrowProcessNumbered"/>
    <dgm:cxn modelId="{3427D9AA-414D-4D5D-A59E-77D613B21868}" type="presParOf" srcId="{933B473F-8EAC-44B0-85F2-D5ACA50F75BF}" destId="{D5ED2A74-B867-4F6A-A4E5-099D22E642B5}" srcOrd="0" destOrd="0" presId="urn:microsoft.com/office/officeart/2016/7/layout/LinearArrowProcessNumbered"/>
    <dgm:cxn modelId="{1E29E53B-D0E4-4F60-AEE5-4F1F8E23C121}" type="presParOf" srcId="{933B473F-8EAC-44B0-85F2-D5ACA50F75BF}" destId="{BD445ED0-5D2C-4731-BBC8-CF3A496F605D}" srcOrd="1" destOrd="0" presId="urn:microsoft.com/office/officeart/2016/7/layout/LinearArrowProcessNumbered"/>
    <dgm:cxn modelId="{6FD1338A-938F-4C8F-8A8D-E35DB2CF3112}" type="presParOf" srcId="{933B473F-8EAC-44B0-85F2-D5ACA50F75BF}" destId="{EB036883-979A-44CB-9667-58FD197D0872}" srcOrd="2" destOrd="0" presId="urn:microsoft.com/office/officeart/2016/7/layout/LinearArrowProcessNumbered"/>
    <dgm:cxn modelId="{C42BB9B0-B640-41D4-B71E-CE8D77C0B360}" type="presParOf" srcId="{933B473F-8EAC-44B0-85F2-D5ACA50F75BF}" destId="{4C99FC54-2398-47DF-816F-E987ABB2E1D3}" srcOrd="3" destOrd="0" presId="urn:microsoft.com/office/officeart/2016/7/layout/LinearArrowProcessNumbered"/>
    <dgm:cxn modelId="{424BCCA0-0A2A-48DB-80B3-5E6A2A13CD5D}" type="presParOf" srcId="{3DCDAEB0-9B29-44AC-A4FA-F3658F398E54}" destId="{6DF83FC8-AAFF-4A87-95B6-10F3F8137F46}" srcOrd="2" destOrd="0" presId="urn:microsoft.com/office/officeart/2016/7/layout/LinearArrowProcessNumbered"/>
    <dgm:cxn modelId="{2510C84A-893A-4F71-8272-16E9694E7C4E}" type="presParOf" srcId="{76D2D28B-A0A5-4799-A456-26B03C772287}" destId="{7182C16A-7F43-4591-8852-BDDF0D919A08}" srcOrd="11" destOrd="0" presId="urn:microsoft.com/office/officeart/2016/7/layout/LinearArrowProcessNumbered"/>
    <dgm:cxn modelId="{E2916569-459D-4554-BCFC-D244E4D42BA5}" type="presParOf" srcId="{76D2D28B-A0A5-4799-A456-26B03C772287}" destId="{DB39263B-A116-495F-9A17-FB808321D8EF}" srcOrd="12" destOrd="0" presId="urn:microsoft.com/office/officeart/2016/7/layout/LinearArrowProcessNumbered"/>
    <dgm:cxn modelId="{0F0B7205-C58F-4DEF-8477-2EC97ADC1901}" type="presParOf" srcId="{DB39263B-A116-495F-9A17-FB808321D8EF}" destId="{4AF6C131-740F-4FED-A50D-D472A2AA5010}" srcOrd="0" destOrd="0" presId="urn:microsoft.com/office/officeart/2016/7/layout/LinearArrowProcessNumbered"/>
    <dgm:cxn modelId="{B9CE3EB1-77C4-4462-AF01-3773F562347B}" type="presParOf" srcId="{DB39263B-A116-495F-9A17-FB808321D8EF}" destId="{34F2CACF-001D-4C82-B9C6-50F947EE5AFF}" srcOrd="1" destOrd="0" presId="urn:microsoft.com/office/officeart/2016/7/layout/LinearArrowProcessNumbered"/>
    <dgm:cxn modelId="{EF816B35-699A-4147-ABCA-705A92B838F3}" type="presParOf" srcId="{34F2CACF-001D-4C82-B9C6-50F947EE5AFF}" destId="{AABE3F38-602E-4508-B47F-EAE3DC98205F}" srcOrd="0" destOrd="0" presId="urn:microsoft.com/office/officeart/2016/7/layout/LinearArrowProcessNumbered"/>
    <dgm:cxn modelId="{22245217-75A0-4E28-9A90-C684029138D5}" type="presParOf" srcId="{34F2CACF-001D-4C82-B9C6-50F947EE5AFF}" destId="{60E74AEC-2D0D-4734-9B69-06C85B915C8E}" srcOrd="1" destOrd="0" presId="urn:microsoft.com/office/officeart/2016/7/layout/LinearArrowProcessNumbered"/>
    <dgm:cxn modelId="{CE6EF973-CEF4-4E46-B84D-6D5316BD3317}" type="presParOf" srcId="{34F2CACF-001D-4C82-B9C6-50F947EE5AFF}" destId="{08719467-5B71-4E21-9FBF-265709B42700}" srcOrd="2" destOrd="0" presId="urn:microsoft.com/office/officeart/2016/7/layout/LinearArrowProcessNumbered"/>
    <dgm:cxn modelId="{8F0BEEAA-AAC1-4A70-A6B1-B960910BC8B9}" type="presParOf" srcId="{34F2CACF-001D-4C82-B9C6-50F947EE5AFF}" destId="{5D226BA0-DBDC-41C8-B721-A341C8A31C1E}" srcOrd="3" destOrd="0" presId="urn:microsoft.com/office/officeart/2016/7/layout/LinearArrowProcessNumbered"/>
    <dgm:cxn modelId="{60DC482F-DCD4-40C5-9853-586F3E9B8F80}" type="presParOf" srcId="{DB39263B-A116-495F-9A17-FB808321D8EF}" destId="{BFCBE98A-31BC-4891-8839-FF4164E34480}" srcOrd="2" destOrd="0" presId="urn:microsoft.com/office/officeart/2016/7/layout/LinearArrowProcessNumbered"/>
    <dgm:cxn modelId="{2C990846-8C3D-420E-B42E-1D209A2E7A81}" type="presParOf" srcId="{76D2D28B-A0A5-4799-A456-26B03C772287}" destId="{BD0691A0-D949-477F-AE25-6B2DA1BD5B91}" srcOrd="13" destOrd="0" presId="urn:microsoft.com/office/officeart/2016/7/layout/LinearArrowProcessNumbered"/>
    <dgm:cxn modelId="{49770D7E-71A3-43DE-9220-4B4874114D61}" type="presParOf" srcId="{76D2D28B-A0A5-4799-A456-26B03C772287}" destId="{0A723570-402F-4986-BEB3-A29BE2250881}" srcOrd="14" destOrd="0" presId="urn:microsoft.com/office/officeart/2016/7/layout/LinearArrowProcessNumbered"/>
    <dgm:cxn modelId="{22A79B0D-97A5-4AD1-9E4D-575BA3516ADD}" type="presParOf" srcId="{0A723570-402F-4986-BEB3-A29BE2250881}" destId="{2A2B812E-77BA-40BA-8EF4-23FF93D4448B}" srcOrd="0" destOrd="0" presId="urn:microsoft.com/office/officeart/2016/7/layout/LinearArrowProcessNumbered"/>
    <dgm:cxn modelId="{7181F132-021D-4535-8C81-4553BBB30F7D}" type="presParOf" srcId="{0A723570-402F-4986-BEB3-A29BE2250881}" destId="{3776E866-F00D-40B5-8DB6-AA8D8A623A9B}" srcOrd="1" destOrd="0" presId="urn:microsoft.com/office/officeart/2016/7/layout/LinearArrowProcessNumbered"/>
    <dgm:cxn modelId="{BAC5F8B8-F7AA-4745-B275-E23355BAB226}" type="presParOf" srcId="{3776E866-F00D-40B5-8DB6-AA8D8A623A9B}" destId="{947F187C-5A54-429E-9DFC-06B35D083319}" srcOrd="0" destOrd="0" presId="urn:microsoft.com/office/officeart/2016/7/layout/LinearArrowProcessNumbered"/>
    <dgm:cxn modelId="{FFD2AFF5-F981-43BF-8A01-10E60E94A26C}" type="presParOf" srcId="{3776E866-F00D-40B5-8DB6-AA8D8A623A9B}" destId="{87A79D4C-9010-4F09-9D31-5A0045F407D5}" srcOrd="1" destOrd="0" presId="urn:microsoft.com/office/officeart/2016/7/layout/LinearArrowProcessNumbered"/>
    <dgm:cxn modelId="{581D0480-27F6-4C73-BDCF-8EAE0EDB58D5}" type="presParOf" srcId="{3776E866-F00D-40B5-8DB6-AA8D8A623A9B}" destId="{68A37CBE-BC43-4FBA-B096-F26A9116570D}" srcOrd="2" destOrd="0" presId="urn:microsoft.com/office/officeart/2016/7/layout/LinearArrowProcessNumbered"/>
    <dgm:cxn modelId="{E0B95855-C5DA-4141-ADCA-13AF9E1DEE53}" type="presParOf" srcId="{3776E866-F00D-40B5-8DB6-AA8D8A623A9B}" destId="{C358297E-3F6C-4438-8798-E0F23D2351AF}" srcOrd="3" destOrd="0" presId="urn:microsoft.com/office/officeart/2016/7/layout/LinearArrowProcessNumbered"/>
    <dgm:cxn modelId="{32172709-98E3-41BC-A815-FE44AF7761DF}" type="presParOf" srcId="{0A723570-402F-4986-BEB3-A29BE2250881}" destId="{D46A2028-EC15-40DF-90C4-53D7B5D5F92F}" srcOrd="2" destOrd="0" presId="urn:microsoft.com/office/officeart/2016/7/layout/LinearArrowProcessNumbered"/>
    <dgm:cxn modelId="{155C7362-7B00-494C-AEC3-900E1AB5A210}" type="presParOf" srcId="{76D2D28B-A0A5-4799-A456-26B03C772287}" destId="{5E88622E-6742-4EA4-932B-BA5EC388A53E}" srcOrd="15" destOrd="0" presId="urn:microsoft.com/office/officeart/2016/7/layout/LinearArrowProcessNumbered"/>
    <dgm:cxn modelId="{D00D80CC-7F09-4BBD-BF82-1C7A3C7C18DE}" type="presParOf" srcId="{76D2D28B-A0A5-4799-A456-26B03C772287}" destId="{2B5F8C49-7FB3-4128-9FA0-B06F8BB485BB}" srcOrd="16" destOrd="0" presId="urn:microsoft.com/office/officeart/2016/7/layout/LinearArrowProcessNumbered"/>
    <dgm:cxn modelId="{0F086ADB-5C2F-4C0F-9EA3-4AF92A0593C2}" type="presParOf" srcId="{2B5F8C49-7FB3-4128-9FA0-B06F8BB485BB}" destId="{84E3CF57-406A-4FA5-B865-9F1F37EEC35C}" srcOrd="0" destOrd="0" presId="urn:microsoft.com/office/officeart/2016/7/layout/LinearArrowProcessNumbered"/>
    <dgm:cxn modelId="{04C2B981-7040-4272-A2FC-EB48BF3AC3AD}" type="presParOf" srcId="{2B5F8C49-7FB3-4128-9FA0-B06F8BB485BB}" destId="{92D0C09E-9A38-4647-B6A1-15723F0496F4}" srcOrd="1" destOrd="0" presId="urn:microsoft.com/office/officeart/2016/7/layout/LinearArrowProcessNumbered"/>
    <dgm:cxn modelId="{D553FB2B-E87F-4142-BC7F-E1047AB240A8}" type="presParOf" srcId="{92D0C09E-9A38-4647-B6A1-15723F0496F4}" destId="{082A7307-00C9-4AFC-B411-BBBF50283773}" srcOrd="0" destOrd="0" presId="urn:microsoft.com/office/officeart/2016/7/layout/LinearArrowProcessNumbered"/>
    <dgm:cxn modelId="{E9160F92-B074-499C-B03B-F1B1768C7327}" type="presParOf" srcId="{92D0C09E-9A38-4647-B6A1-15723F0496F4}" destId="{30572B7E-DFE6-4037-B35D-A74102F9B842}" srcOrd="1" destOrd="0" presId="urn:microsoft.com/office/officeart/2016/7/layout/LinearArrowProcessNumbered"/>
    <dgm:cxn modelId="{57C52CF2-F443-49B8-B029-D984EEB41556}" type="presParOf" srcId="{92D0C09E-9A38-4647-B6A1-15723F0496F4}" destId="{8A73498D-FBCD-49A4-9F9B-8170854468E7}" srcOrd="2" destOrd="0" presId="urn:microsoft.com/office/officeart/2016/7/layout/LinearArrowProcessNumbered"/>
    <dgm:cxn modelId="{F0B39FEF-BE85-435F-A09B-E29EFB05631D}" type="presParOf" srcId="{92D0C09E-9A38-4647-B6A1-15723F0496F4}" destId="{0E195711-D3C9-412B-B3DD-983360FCB40A}" srcOrd="3" destOrd="0" presId="urn:microsoft.com/office/officeart/2016/7/layout/LinearArrowProcessNumbered"/>
    <dgm:cxn modelId="{5073139D-595F-40B1-A399-2615A65E4B33}" type="presParOf" srcId="{2B5F8C49-7FB3-4128-9FA0-B06F8BB485BB}" destId="{B59EB787-D570-41AF-B338-5427C49E339B}" srcOrd="2" destOrd="0" presId="urn:microsoft.com/office/officeart/2016/7/layout/LinearArrowProcessNumbered"/>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4DAA3-037A-4E95-BD59-76E08A5C7BA0}">
      <dsp:nvSpPr>
        <dsp:cNvPr id="0" name=""/>
        <dsp:cNvSpPr/>
      </dsp:nvSpPr>
      <dsp:spPr>
        <a:xfrm>
          <a:off x="3602714" y="1549446"/>
          <a:ext cx="2804824" cy="271755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kern="1200" dirty="0"/>
            <a:t>EARNING</a:t>
          </a:r>
          <a:endParaRPr lang="de-AT" sz="1600" kern="1200" dirty="0"/>
        </a:p>
      </dsp:txBody>
      <dsp:txXfrm>
        <a:off x="4013471" y="1947422"/>
        <a:ext cx="1983310" cy="1921601"/>
      </dsp:txXfrm>
    </dsp:sp>
    <dsp:sp modelId="{7BF585C0-9E31-46F0-9C19-3314CACB5868}">
      <dsp:nvSpPr>
        <dsp:cNvPr id="0" name=""/>
        <dsp:cNvSpPr/>
      </dsp:nvSpPr>
      <dsp:spPr>
        <a:xfrm>
          <a:off x="3652845" y="45225"/>
          <a:ext cx="2463707" cy="220821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AT" sz="1600" kern="1200" dirty="0"/>
            <a:t>Geld verdienen</a:t>
          </a:r>
        </a:p>
      </dsp:txBody>
      <dsp:txXfrm>
        <a:off x="4013647" y="368611"/>
        <a:ext cx="1742103" cy="1561443"/>
      </dsp:txXfrm>
    </dsp:sp>
    <dsp:sp modelId="{5EF7B6D8-5FAF-4AEE-9CAB-3E7626472E40}">
      <dsp:nvSpPr>
        <dsp:cNvPr id="0" name=""/>
        <dsp:cNvSpPr/>
      </dsp:nvSpPr>
      <dsp:spPr>
        <a:xfrm>
          <a:off x="5879862" y="1761754"/>
          <a:ext cx="2463707" cy="220821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AT" sz="1600" kern="1200" dirty="0"/>
            <a:t>Erlangung der Unabhängigkeit</a:t>
          </a:r>
        </a:p>
      </dsp:txBody>
      <dsp:txXfrm>
        <a:off x="6240664" y="2085140"/>
        <a:ext cx="1742103" cy="1561443"/>
      </dsp:txXfrm>
    </dsp:sp>
    <dsp:sp modelId="{9AF60F47-CE06-43B7-A4BD-A39CA3486296}">
      <dsp:nvSpPr>
        <dsp:cNvPr id="0" name=""/>
        <dsp:cNvSpPr/>
      </dsp:nvSpPr>
      <dsp:spPr>
        <a:xfrm>
          <a:off x="3901616" y="3312991"/>
          <a:ext cx="2463707" cy="220821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de-DE" sz="1600" kern="1200" dirty="0"/>
        </a:p>
        <a:p>
          <a:pPr marL="0" lvl="0" indent="0" algn="ctr" defTabSz="711200">
            <a:lnSpc>
              <a:spcPct val="90000"/>
            </a:lnSpc>
            <a:spcBef>
              <a:spcPct val="0"/>
            </a:spcBef>
            <a:spcAft>
              <a:spcPct val="35000"/>
            </a:spcAft>
            <a:buNone/>
          </a:pPr>
          <a:endParaRPr lang="de-DE" sz="1600" kern="1200" dirty="0"/>
        </a:p>
        <a:p>
          <a:pPr marL="0" lvl="0" indent="0" algn="ctr" defTabSz="711200">
            <a:lnSpc>
              <a:spcPct val="90000"/>
            </a:lnSpc>
            <a:spcBef>
              <a:spcPct val="0"/>
            </a:spcBef>
            <a:spcAft>
              <a:spcPct val="35000"/>
            </a:spcAft>
            <a:buNone/>
          </a:pPr>
          <a:r>
            <a:rPr lang="de-AT" sz="1600" kern="1200" dirty="0"/>
            <a:t>Sicherheit</a:t>
          </a:r>
        </a:p>
      </dsp:txBody>
      <dsp:txXfrm>
        <a:off x="4262418" y="3636377"/>
        <a:ext cx="1742103" cy="1561443"/>
      </dsp:txXfrm>
    </dsp:sp>
    <dsp:sp modelId="{7F0F2456-B15B-4F64-B474-E4235DEEBF90}">
      <dsp:nvSpPr>
        <dsp:cNvPr id="0" name=""/>
        <dsp:cNvSpPr/>
      </dsp:nvSpPr>
      <dsp:spPr>
        <a:xfrm>
          <a:off x="1558814" y="1761777"/>
          <a:ext cx="2463707" cy="220821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kern="1200" dirty="0"/>
            <a:t>Die Fähigkeit, Entscheidungen zu treffen, die das eigene Leben bestimmen</a:t>
          </a:r>
          <a:endParaRPr lang="de-AT" sz="1600" kern="1200" dirty="0"/>
        </a:p>
      </dsp:txBody>
      <dsp:txXfrm>
        <a:off x="1919616" y="2085163"/>
        <a:ext cx="1742103" cy="1561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D9900-252F-482D-92F8-8FF913975F40}">
      <dsp:nvSpPr>
        <dsp:cNvPr id="0" name=""/>
        <dsp:cNvSpPr/>
      </dsp:nvSpPr>
      <dsp:spPr>
        <a:xfrm>
          <a:off x="5953" y="1376388"/>
          <a:ext cx="996553" cy="6328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D0603C-F35D-44CB-A7EE-BB79EA3D8652}">
      <dsp:nvSpPr>
        <dsp:cNvPr id="0" name=""/>
        <dsp:cNvSpPr/>
      </dsp:nvSpPr>
      <dsp:spPr>
        <a:xfrm>
          <a:off x="116681" y="1481580"/>
          <a:ext cx="996553" cy="6328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Arbeits-Einkommen</a:t>
          </a:r>
          <a:endParaRPr lang="en-US" sz="1400" kern="1200" dirty="0"/>
        </a:p>
      </dsp:txBody>
      <dsp:txXfrm>
        <a:off x="135215" y="1500114"/>
        <a:ext cx="959485" cy="595743"/>
      </dsp:txXfrm>
    </dsp:sp>
    <dsp:sp modelId="{EF5DD314-43F7-4351-B290-23AAFA8DFF89}">
      <dsp:nvSpPr>
        <dsp:cNvPr id="0" name=""/>
        <dsp:cNvSpPr/>
      </dsp:nvSpPr>
      <dsp:spPr>
        <a:xfrm>
          <a:off x="1223963" y="1376388"/>
          <a:ext cx="996553" cy="6328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7EFBE3-16C9-4160-9A20-19047BF163CA}">
      <dsp:nvSpPr>
        <dsp:cNvPr id="0" name=""/>
        <dsp:cNvSpPr/>
      </dsp:nvSpPr>
      <dsp:spPr>
        <a:xfrm>
          <a:off x="1334691" y="1481580"/>
          <a:ext cx="996553" cy="6328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Passives </a:t>
          </a:r>
          <a:r>
            <a:rPr lang="en-US" sz="1400" kern="1200" dirty="0" err="1"/>
            <a:t>Einkommen</a:t>
          </a:r>
          <a:endParaRPr lang="en-US" sz="1400" kern="1200" dirty="0"/>
        </a:p>
      </dsp:txBody>
      <dsp:txXfrm>
        <a:off x="1353225" y="1500114"/>
        <a:ext cx="959485" cy="595743"/>
      </dsp:txXfrm>
    </dsp:sp>
    <dsp:sp modelId="{30839B47-42EF-4057-88C0-4C9CF549203E}">
      <dsp:nvSpPr>
        <dsp:cNvPr id="0" name=""/>
        <dsp:cNvSpPr/>
      </dsp:nvSpPr>
      <dsp:spPr>
        <a:xfrm>
          <a:off x="2441972" y="1376388"/>
          <a:ext cx="996553" cy="6328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3F4D75-76AB-4ACA-A6D7-69322C9C609B}">
      <dsp:nvSpPr>
        <dsp:cNvPr id="0" name=""/>
        <dsp:cNvSpPr/>
      </dsp:nvSpPr>
      <dsp:spPr>
        <a:xfrm>
          <a:off x="2552700" y="1481580"/>
          <a:ext cx="996553" cy="6328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Geschäftseinkommen</a:t>
          </a:r>
          <a:endParaRPr lang="de-AT" sz="1400" kern="1200" dirty="0"/>
        </a:p>
      </dsp:txBody>
      <dsp:txXfrm>
        <a:off x="2571234" y="1500114"/>
        <a:ext cx="959485" cy="595743"/>
      </dsp:txXfrm>
    </dsp:sp>
    <dsp:sp modelId="{13EE3E14-5CD9-4179-99CD-59ABB401BFC0}">
      <dsp:nvSpPr>
        <dsp:cNvPr id="0" name=""/>
        <dsp:cNvSpPr/>
      </dsp:nvSpPr>
      <dsp:spPr>
        <a:xfrm>
          <a:off x="3659982" y="1376388"/>
          <a:ext cx="996553" cy="6328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848220-C083-44ED-8F2B-366B6ABF8B51}">
      <dsp:nvSpPr>
        <dsp:cNvPr id="0" name=""/>
        <dsp:cNvSpPr/>
      </dsp:nvSpPr>
      <dsp:spPr>
        <a:xfrm>
          <a:off x="3770710" y="1481580"/>
          <a:ext cx="996553" cy="6328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Miet-einnahmen</a:t>
          </a:r>
          <a:endParaRPr lang="en-US" sz="1400" kern="1200" dirty="0"/>
        </a:p>
      </dsp:txBody>
      <dsp:txXfrm>
        <a:off x="3789244" y="1500114"/>
        <a:ext cx="959485" cy="595743"/>
      </dsp:txXfrm>
    </dsp:sp>
    <dsp:sp modelId="{B90EDBA0-3777-4168-8037-E4537FEED75E}">
      <dsp:nvSpPr>
        <dsp:cNvPr id="0" name=""/>
        <dsp:cNvSpPr/>
      </dsp:nvSpPr>
      <dsp:spPr>
        <a:xfrm>
          <a:off x="4877991" y="1376388"/>
          <a:ext cx="1107280" cy="6328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BFD751-B2F0-4F58-AA5E-3773FA8C6A5C}">
      <dsp:nvSpPr>
        <dsp:cNvPr id="0" name=""/>
        <dsp:cNvSpPr/>
      </dsp:nvSpPr>
      <dsp:spPr>
        <a:xfrm>
          <a:off x="4988719" y="1481580"/>
          <a:ext cx="1107280" cy="6328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Anlage-einkommen</a:t>
          </a:r>
          <a:endParaRPr lang="en-US" sz="1400" kern="1200" dirty="0"/>
        </a:p>
      </dsp:txBody>
      <dsp:txXfrm>
        <a:off x="5007253" y="1500114"/>
        <a:ext cx="1070212" cy="595743"/>
      </dsp:txXfrm>
    </dsp:sp>
    <dsp:sp modelId="{966F74BC-9A8A-45DB-84F9-83592CE32F93}">
      <dsp:nvSpPr>
        <dsp:cNvPr id="0" name=""/>
        <dsp:cNvSpPr/>
      </dsp:nvSpPr>
      <dsp:spPr>
        <a:xfrm>
          <a:off x="6206728" y="1376388"/>
          <a:ext cx="996553" cy="6328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387890-4F8E-48D4-9E42-984A29FE7A1B}">
      <dsp:nvSpPr>
        <dsp:cNvPr id="0" name=""/>
        <dsp:cNvSpPr/>
      </dsp:nvSpPr>
      <dsp:spPr>
        <a:xfrm>
          <a:off x="6317456" y="1481580"/>
          <a:ext cx="996553" cy="6328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Kapital-gewinne</a:t>
          </a:r>
          <a:endParaRPr lang="en-US" sz="1400" kern="1200" dirty="0"/>
        </a:p>
      </dsp:txBody>
      <dsp:txXfrm>
        <a:off x="6335990" y="1500114"/>
        <a:ext cx="959485" cy="595743"/>
      </dsp:txXfrm>
    </dsp:sp>
    <dsp:sp modelId="{5DFA1696-F001-4B6D-97D5-049559CF3230}">
      <dsp:nvSpPr>
        <dsp:cNvPr id="0" name=""/>
        <dsp:cNvSpPr/>
      </dsp:nvSpPr>
      <dsp:spPr>
        <a:xfrm>
          <a:off x="7424737" y="1376388"/>
          <a:ext cx="996553" cy="6328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3F0B54-52A5-4CD5-BB0B-3E82C58F0FE4}">
      <dsp:nvSpPr>
        <dsp:cNvPr id="0" name=""/>
        <dsp:cNvSpPr/>
      </dsp:nvSpPr>
      <dsp:spPr>
        <a:xfrm>
          <a:off x="7535465" y="1481580"/>
          <a:ext cx="996553" cy="6328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Dividenden</a:t>
          </a:r>
          <a:endParaRPr lang="en-US" sz="1400" kern="1200" dirty="0"/>
        </a:p>
      </dsp:txBody>
      <dsp:txXfrm>
        <a:off x="7553999" y="1500114"/>
        <a:ext cx="959485" cy="595743"/>
      </dsp:txXfrm>
    </dsp:sp>
    <dsp:sp modelId="{9604C2CC-E929-4B3D-988E-6BDB92E8E57F}">
      <dsp:nvSpPr>
        <dsp:cNvPr id="0" name=""/>
        <dsp:cNvSpPr/>
      </dsp:nvSpPr>
      <dsp:spPr>
        <a:xfrm>
          <a:off x="8642747" y="1376388"/>
          <a:ext cx="996553" cy="6328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87F9EF-9A40-481B-AAE0-C1633AD63AF1}">
      <dsp:nvSpPr>
        <dsp:cNvPr id="0" name=""/>
        <dsp:cNvSpPr/>
      </dsp:nvSpPr>
      <dsp:spPr>
        <a:xfrm>
          <a:off x="8753475" y="1481580"/>
          <a:ext cx="996553" cy="6328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t>Freiberufliche</a:t>
          </a:r>
          <a:r>
            <a:rPr lang="en-US" sz="1400" kern="1200" dirty="0"/>
            <a:t> </a:t>
          </a:r>
          <a:r>
            <a:rPr lang="en-US" sz="1400" kern="1200" dirty="0" err="1"/>
            <a:t>Tätigkeit</a:t>
          </a:r>
          <a:endParaRPr lang="en-US" sz="1400" kern="1200" dirty="0"/>
        </a:p>
      </dsp:txBody>
      <dsp:txXfrm>
        <a:off x="8772009" y="1500114"/>
        <a:ext cx="959485" cy="595743"/>
      </dsp:txXfrm>
    </dsp:sp>
    <dsp:sp modelId="{DD1BBCA5-4D61-4D4C-A584-85741E41DD8F}">
      <dsp:nvSpPr>
        <dsp:cNvPr id="0" name=""/>
        <dsp:cNvSpPr/>
      </dsp:nvSpPr>
      <dsp:spPr>
        <a:xfrm>
          <a:off x="9860756" y="1376388"/>
          <a:ext cx="996553" cy="6328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F4AADB-DE00-4899-A9C4-6279D8E71B4A}">
      <dsp:nvSpPr>
        <dsp:cNvPr id="0" name=""/>
        <dsp:cNvSpPr/>
      </dsp:nvSpPr>
      <dsp:spPr>
        <a:xfrm>
          <a:off x="9971484" y="1481580"/>
          <a:ext cx="996553" cy="6328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Lizenz-gebühren, Patente</a:t>
          </a:r>
          <a:endParaRPr lang="de-AT" sz="1400" kern="1200" dirty="0"/>
        </a:p>
      </dsp:txBody>
      <dsp:txXfrm>
        <a:off x="9990018" y="1500114"/>
        <a:ext cx="959485" cy="595743"/>
      </dsp:txXfrm>
    </dsp:sp>
    <dsp:sp modelId="{D53304F0-7DEC-4F06-AE1B-217D179572BB}">
      <dsp:nvSpPr>
        <dsp:cNvPr id="0" name=""/>
        <dsp:cNvSpPr/>
      </dsp:nvSpPr>
      <dsp:spPr>
        <a:xfrm>
          <a:off x="11078765" y="1376388"/>
          <a:ext cx="996553" cy="6328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24BA95-CD0C-443E-B544-EECA033185F8}">
      <dsp:nvSpPr>
        <dsp:cNvPr id="0" name=""/>
        <dsp:cNvSpPr/>
      </dsp:nvSpPr>
      <dsp:spPr>
        <a:xfrm>
          <a:off x="11189494" y="1481580"/>
          <a:ext cx="996553" cy="6328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Einkommen aus Direktvertrieb</a:t>
          </a:r>
          <a:endParaRPr lang="de-AT" sz="1400" kern="1200" dirty="0"/>
        </a:p>
      </dsp:txBody>
      <dsp:txXfrm>
        <a:off x="11208028" y="1500114"/>
        <a:ext cx="959485" cy="5957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1A90B-9262-4580-8D4D-01F56383C91C}">
      <dsp:nvSpPr>
        <dsp:cNvPr id="0" name=""/>
        <dsp:cNvSpPr/>
      </dsp:nvSpPr>
      <dsp:spPr>
        <a:xfrm>
          <a:off x="1934" y="20406"/>
          <a:ext cx="1534985" cy="920991"/>
        </a:xfrm>
        <a:prstGeom prst="rect">
          <a:avLst/>
        </a:prstGeom>
        <a:gradFill rotWithShape="0">
          <a:gsLst>
            <a:gs pos="0">
              <a:schemeClr val="accent3">
                <a:alpha val="90000"/>
                <a:hueOff val="0"/>
                <a:satOff val="0"/>
                <a:lumOff val="0"/>
                <a:alphaOff val="0"/>
                <a:tint val="50000"/>
                <a:satMod val="300000"/>
              </a:schemeClr>
            </a:gs>
            <a:gs pos="35000">
              <a:schemeClr val="accent3">
                <a:alpha val="90000"/>
                <a:hueOff val="0"/>
                <a:satOff val="0"/>
                <a:lumOff val="0"/>
                <a:alphaOff val="0"/>
                <a:tint val="37000"/>
                <a:satMod val="300000"/>
              </a:schemeClr>
            </a:gs>
            <a:gs pos="100000">
              <a:schemeClr val="accent3">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b="0" i="0" kern="1200" dirty="0"/>
            <a:t>Klare Ziele setzen</a:t>
          </a:r>
          <a:endParaRPr lang="en-US" sz="1000" kern="1200" dirty="0"/>
        </a:p>
      </dsp:txBody>
      <dsp:txXfrm>
        <a:off x="1934" y="20406"/>
        <a:ext cx="1534985" cy="920991"/>
      </dsp:txXfrm>
    </dsp:sp>
    <dsp:sp modelId="{89F4DB0E-C530-46D6-A87E-E46BDC6AC5E0}">
      <dsp:nvSpPr>
        <dsp:cNvPr id="0" name=""/>
        <dsp:cNvSpPr/>
      </dsp:nvSpPr>
      <dsp:spPr>
        <a:xfrm>
          <a:off x="1690419" y="20406"/>
          <a:ext cx="1534985" cy="920991"/>
        </a:xfrm>
        <a:prstGeom prst="rect">
          <a:avLst/>
        </a:prstGeom>
        <a:gradFill rotWithShape="0">
          <a:gsLst>
            <a:gs pos="0">
              <a:schemeClr val="accent3">
                <a:alpha val="90000"/>
                <a:hueOff val="0"/>
                <a:satOff val="0"/>
                <a:lumOff val="0"/>
                <a:alphaOff val="-2667"/>
                <a:tint val="50000"/>
                <a:satMod val="300000"/>
              </a:schemeClr>
            </a:gs>
            <a:gs pos="35000">
              <a:schemeClr val="accent3">
                <a:alpha val="90000"/>
                <a:hueOff val="0"/>
                <a:satOff val="0"/>
                <a:lumOff val="0"/>
                <a:alphaOff val="-2667"/>
                <a:tint val="37000"/>
                <a:satMod val="300000"/>
              </a:schemeClr>
            </a:gs>
            <a:gs pos="100000">
              <a:schemeClr val="accent3">
                <a:alpha val="90000"/>
                <a:hueOff val="0"/>
                <a:satOff val="0"/>
                <a:lumOff val="0"/>
                <a:alphaOff val="-2667"/>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kern="1200" dirty="0"/>
            <a:t>Kontinuierliches Lernen</a:t>
          </a:r>
          <a:endParaRPr lang="en-US" sz="1000" kern="1200" dirty="0"/>
        </a:p>
      </dsp:txBody>
      <dsp:txXfrm>
        <a:off x="1690419" y="20406"/>
        <a:ext cx="1534985" cy="920991"/>
      </dsp:txXfrm>
    </dsp:sp>
    <dsp:sp modelId="{1D872197-64CA-4209-B67F-AED55382B5D2}">
      <dsp:nvSpPr>
        <dsp:cNvPr id="0" name=""/>
        <dsp:cNvSpPr/>
      </dsp:nvSpPr>
      <dsp:spPr>
        <a:xfrm>
          <a:off x="3378903" y="20406"/>
          <a:ext cx="1534985" cy="920991"/>
        </a:xfrm>
        <a:prstGeom prst="rect">
          <a:avLst/>
        </a:prstGeom>
        <a:gradFill rotWithShape="0">
          <a:gsLst>
            <a:gs pos="0">
              <a:schemeClr val="accent3">
                <a:alpha val="90000"/>
                <a:hueOff val="0"/>
                <a:satOff val="0"/>
                <a:lumOff val="0"/>
                <a:alphaOff val="-5333"/>
                <a:tint val="50000"/>
                <a:satMod val="300000"/>
              </a:schemeClr>
            </a:gs>
            <a:gs pos="35000">
              <a:schemeClr val="accent3">
                <a:alpha val="90000"/>
                <a:hueOff val="0"/>
                <a:satOff val="0"/>
                <a:lumOff val="0"/>
                <a:alphaOff val="-5333"/>
                <a:tint val="37000"/>
                <a:satMod val="300000"/>
              </a:schemeClr>
            </a:gs>
            <a:gs pos="100000">
              <a:schemeClr val="accent3">
                <a:alpha val="90000"/>
                <a:hueOff val="0"/>
                <a:satOff val="0"/>
                <a:lumOff val="0"/>
                <a:alphaOff val="-5333"/>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b="0" i="0" kern="1200" dirty="0"/>
            <a:t>Kompetenzentwicklung</a:t>
          </a:r>
          <a:endParaRPr lang="en-US" sz="1000" kern="1200" dirty="0"/>
        </a:p>
      </dsp:txBody>
      <dsp:txXfrm>
        <a:off x="3378903" y="20406"/>
        <a:ext cx="1534985" cy="920991"/>
      </dsp:txXfrm>
    </dsp:sp>
    <dsp:sp modelId="{BE3EB149-58FA-4998-B638-EF7F5C4D07BC}">
      <dsp:nvSpPr>
        <dsp:cNvPr id="0" name=""/>
        <dsp:cNvSpPr/>
      </dsp:nvSpPr>
      <dsp:spPr>
        <a:xfrm>
          <a:off x="5067388" y="20406"/>
          <a:ext cx="1534985" cy="920991"/>
        </a:xfrm>
        <a:prstGeom prst="rect">
          <a:avLst/>
        </a:prstGeom>
        <a:gradFill rotWithShape="0">
          <a:gsLst>
            <a:gs pos="0">
              <a:schemeClr val="accent3">
                <a:alpha val="90000"/>
                <a:hueOff val="0"/>
                <a:satOff val="0"/>
                <a:lumOff val="0"/>
                <a:alphaOff val="-8000"/>
                <a:tint val="50000"/>
                <a:satMod val="300000"/>
              </a:schemeClr>
            </a:gs>
            <a:gs pos="35000">
              <a:schemeClr val="accent3">
                <a:alpha val="90000"/>
                <a:hueOff val="0"/>
                <a:satOff val="0"/>
                <a:lumOff val="0"/>
                <a:alphaOff val="-8000"/>
                <a:tint val="37000"/>
                <a:satMod val="300000"/>
              </a:schemeClr>
            </a:gs>
            <a:gs pos="100000">
              <a:schemeClr val="accent3">
                <a:alpha val="90000"/>
                <a:hueOff val="0"/>
                <a:satOff val="0"/>
                <a:lumOff val="0"/>
                <a:alphaOff val="-8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kern="1200" dirty="0"/>
            <a:t>Feedback einholen</a:t>
          </a:r>
          <a:endParaRPr lang="en-US" sz="1000" kern="1200" dirty="0"/>
        </a:p>
      </dsp:txBody>
      <dsp:txXfrm>
        <a:off x="5067388" y="20406"/>
        <a:ext cx="1534985" cy="920991"/>
      </dsp:txXfrm>
    </dsp:sp>
    <dsp:sp modelId="{51ED6DDD-F3F9-40E6-AEB5-BD47585A3F5E}">
      <dsp:nvSpPr>
        <dsp:cNvPr id="0" name=""/>
        <dsp:cNvSpPr/>
      </dsp:nvSpPr>
      <dsp:spPr>
        <a:xfrm>
          <a:off x="1934" y="1094896"/>
          <a:ext cx="1534985" cy="920991"/>
        </a:xfrm>
        <a:prstGeom prst="rect">
          <a:avLst/>
        </a:prstGeom>
        <a:gradFill rotWithShape="0">
          <a:gsLst>
            <a:gs pos="0">
              <a:schemeClr val="accent3">
                <a:alpha val="90000"/>
                <a:hueOff val="0"/>
                <a:satOff val="0"/>
                <a:lumOff val="0"/>
                <a:alphaOff val="-10667"/>
                <a:tint val="50000"/>
                <a:satMod val="300000"/>
              </a:schemeClr>
            </a:gs>
            <a:gs pos="35000">
              <a:schemeClr val="accent3">
                <a:alpha val="90000"/>
                <a:hueOff val="0"/>
                <a:satOff val="0"/>
                <a:lumOff val="0"/>
                <a:alphaOff val="-10667"/>
                <a:tint val="37000"/>
                <a:satMod val="300000"/>
              </a:schemeClr>
            </a:gs>
            <a:gs pos="100000">
              <a:schemeClr val="accent3">
                <a:alpha val="90000"/>
                <a:hueOff val="0"/>
                <a:satOff val="0"/>
                <a:lumOff val="0"/>
                <a:alphaOff val="-10667"/>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b="0" i="0" kern="1200" dirty="0"/>
            <a:t>Networking </a:t>
          </a:r>
          <a:endParaRPr lang="en-US" sz="1000" kern="1200" dirty="0"/>
        </a:p>
      </dsp:txBody>
      <dsp:txXfrm>
        <a:off x="1934" y="1094896"/>
        <a:ext cx="1534985" cy="920991"/>
      </dsp:txXfrm>
    </dsp:sp>
    <dsp:sp modelId="{01381D51-21B1-4E1C-B441-DED689E232E9}">
      <dsp:nvSpPr>
        <dsp:cNvPr id="0" name=""/>
        <dsp:cNvSpPr/>
      </dsp:nvSpPr>
      <dsp:spPr>
        <a:xfrm>
          <a:off x="1690419" y="1094896"/>
          <a:ext cx="1534985" cy="920991"/>
        </a:xfrm>
        <a:prstGeom prst="rect">
          <a:avLst/>
        </a:prstGeom>
        <a:gradFill rotWithShape="0">
          <a:gsLst>
            <a:gs pos="0">
              <a:schemeClr val="accent3">
                <a:alpha val="90000"/>
                <a:hueOff val="0"/>
                <a:satOff val="0"/>
                <a:lumOff val="0"/>
                <a:alphaOff val="-13333"/>
                <a:tint val="50000"/>
                <a:satMod val="300000"/>
              </a:schemeClr>
            </a:gs>
            <a:gs pos="35000">
              <a:schemeClr val="accent3">
                <a:alpha val="90000"/>
                <a:hueOff val="0"/>
                <a:satOff val="0"/>
                <a:lumOff val="0"/>
                <a:alphaOff val="-13333"/>
                <a:tint val="37000"/>
                <a:satMod val="300000"/>
              </a:schemeClr>
            </a:gs>
            <a:gs pos="100000">
              <a:schemeClr val="accent3">
                <a:alpha val="90000"/>
                <a:hueOff val="0"/>
                <a:satOff val="0"/>
                <a:lumOff val="0"/>
                <a:alphaOff val="-13333"/>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kern="1200" dirty="0"/>
            <a:t>Mentoring </a:t>
          </a:r>
          <a:endParaRPr lang="en-US" sz="1000" kern="1200" dirty="0"/>
        </a:p>
      </dsp:txBody>
      <dsp:txXfrm>
        <a:off x="1690419" y="1094896"/>
        <a:ext cx="1534985" cy="920991"/>
      </dsp:txXfrm>
    </dsp:sp>
    <dsp:sp modelId="{EA808C6E-DE94-4835-B950-C1ED62F396AA}">
      <dsp:nvSpPr>
        <dsp:cNvPr id="0" name=""/>
        <dsp:cNvSpPr/>
      </dsp:nvSpPr>
      <dsp:spPr>
        <a:xfrm>
          <a:off x="3378903" y="1094896"/>
          <a:ext cx="1534985" cy="920991"/>
        </a:xfrm>
        <a:prstGeom prst="rect">
          <a:avLst/>
        </a:prstGeom>
        <a:gradFill rotWithShape="0">
          <a:gsLst>
            <a:gs pos="0">
              <a:schemeClr val="accent3">
                <a:alpha val="90000"/>
                <a:hueOff val="0"/>
                <a:satOff val="0"/>
                <a:lumOff val="0"/>
                <a:alphaOff val="-16000"/>
                <a:tint val="50000"/>
                <a:satMod val="300000"/>
              </a:schemeClr>
            </a:gs>
            <a:gs pos="35000">
              <a:schemeClr val="accent3">
                <a:alpha val="90000"/>
                <a:hueOff val="0"/>
                <a:satOff val="0"/>
                <a:lumOff val="0"/>
                <a:alphaOff val="-16000"/>
                <a:tint val="37000"/>
                <a:satMod val="300000"/>
              </a:schemeClr>
            </a:gs>
            <a:gs pos="100000">
              <a:schemeClr val="accent3">
                <a:alpha val="90000"/>
                <a:hueOff val="0"/>
                <a:satOff val="0"/>
                <a:lumOff val="0"/>
                <a:alphaOff val="-16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b="0" i="0" kern="1200" dirty="0"/>
            <a:t>Sichtbarkeit </a:t>
          </a:r>
          <a:br>
            <a:rPr lang="de-DE" sz="1000" b="0" i="0" kern="1200" dirty="0"/>
          </a:br>
          <a:r>
            <a:rPr lang="de-DE" sz="1000" b="0" i="0" kern="1200" dirty="0"/>
            <a:t>erlangen</a:t>
          </a:r>
          <a:endParaRPr lang="en-US" sz="1000" kern="1200" dirty="0"/>
        </a:p>
      </dsp:txBody>
      <dsp:txXfrm>
        <a:off x="3378903" y="1094896"/>
        <a:ext cx="1534985" cy="920991"/>
      </dsp:txXfrm>
    </dsp:sp>
    <dsp:sp modelId="{6CB91C72-9B77-4AE5-8FA1-5AD224246521}">
      <dsp:nvSpPr>
        <dsp:cNvPr id="0" name=""/>
        <dsp:cNvSpPr/>
      </dsp:nvSpPr>
      <dsp:spPr>
        <a:xfrm>
          <a:off x="5067388" y="1094896"/>
          <a:ext cx="1534985" cy="920991"/>
        </a:xfrm>
        <a:prstGeom prst="rect">
          <a:avLst/>
        </a:prstGeom>
        <a:gradFill rotWithShape="0">
          <a:gsLst>
            <a:gs pos="0">
              <a:schemeClr val="accent3">
                <a:alpha val="90000"/>
                <a:hueOff val="0"/>
                <a:satOff val="0"/>
                <a:lumOff val="0"/>
                <a:alphaOff val="-18667"/>
                <a:tint val="50000"/>
                <a:satMod val="300000"/>
              </a:schemeClr>
            </a:gs>
            <a:gs pos="35000">
              <a:schemeClr val="accent3">
                <a:alpha val="90000"/>
                <a:hueOff val="0"/>
                <a:satOff val="0"/>
                <a:lumOff val="0"/>
                <a:alphaOff val="-18667"/>
                <a:tint val="37000"/>
                <a:satMod val="300000"/>
              </a:schemeClr>
            </a:gs>
            <a:gs pos="100000">
              <a:schemeClr val="accent3">
                <a:alpha val="90000"/>
                <a:hueOff val="0"/>
                <a:satOff val="0"/>
                <a:lumOff val="0"/>
                <a:alphaOff val="-18667"/>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kern="1200" dirty="0"/>
            <a:t>Initiative </a:t>
          </a:r>
          <a:br>
            <a:rPr lang="de-DE" sz="1000" kern="1200" dirty="0"/>
          </a:br>
          <a:r>
            <a:rPr lang="de-DE" sz="1000" kern="1200" dirty="0"/>
            <a:t>ergreifen</a:t>
          </a:r>
          <a:endParaRPr lang="en-US" sz="1000" kern="1200" dirty="0"/>
        </a:p>
      </dsp:txBody>
      <dsp:txXfrm>
        <a:off x="5067388" y="1094896"/>
        <a:ext cx="1534985" cy="920991"/>
      </dsp:txXfrm>
    </dsp:sp>
    <dsp:sp modelId="{BEC1118B-CEAB-4BFE-BA3F-7C2CCE441ACB}">
      <dsp:nvSpPr>
        <dsp:cNvPr id="0" name=""/>
        <dsp:cNvSpPr/>
      </dsp:nvSpPr>
      <dsp:spPr>
        <a:xfrm>
          <a:off x="1934" y="2169386"/>
          <a:ext cx="1534985" cy="920991"/>
        </a:xfrm>
        <a:prstGeom prst="rect">
          <a:avLst/>
        </a:prstGeom>
        <a:gradFill rotWithShape="0">
          <a:gsLst>
            <a:gs pos="0">
              <a:schemeClr val="accent3">
                <a:alpha val="90000"/>
                <a:hueOff val="0"/>
                <a:satOff val="0"/>
                <a:lumOff val="0"/>
                <a:alphaOff val="-21333"/>
                <a:tint val="50000"/>
                <a:satMod val="300000"/>
              </a:schemeClr>
            </a:gs>
            <a:gs pos="35000">
              <a:schemeClr val="accent3">
                <a:alpha val="90000"/>
                <a:hueOff val="0"/>
                <a:satOff val="0"/>
                <a:lumOff val="0"/>
                <a:alphaOff val="-21333"/>
                <a:tint val="37000"/>
                <a:satMod val="300000"/>
              </a:schemeClr>
            </a:gs>
            <a:gs pos="100000">
              <a:schemeClr val="accent3">
                <a:alpha val="90000"/>
                <a:hueOff val="0"/>
                <a:satOff val="0"/>
                <a:lumOff val="0"/>
                <a:alphaOff val="-21333"/>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kern="1200" dirty="0"/>
            <a:t>Eine persönliche Marke aufbauen</a:t>
          </a:r>
          <a:endParaRPr lang="en-US" sz="1000" kern="1200" dirty="0"/>
        </a:p>
      </dsp:txBody>
      <dsp:txXfrm>
        <a:off x="1934" y="2169386"/>
        <a:ext cx="1534985" cy="920991"/>
      </dsp:txXfrm>
    </dsp:sp>
    <dsp:sp modelId="{309C8725-A6A7-4320-9D83-9A4B0011E2CC}">
      <dsp:nvSpPr>
        <dsp:cNvPr id="0" name=""/>
        <dsp:cNvSpPr/>
      </dsp:nvSpPr>
      <dsp:spPr>
        <a:xfrm>
          <a:off x="1690419" y="2169386"/>
          <a:ext cx="1534985" cy="920991"/>
        </a:xfrm>
        <a:prstGeom prst="rect">
          <a:avLst/>
        </a:prstGeom>
        <a:gradFill rotWithShape="0">
          <a:gsLst>
            <a:gs pos="0">
              <a:schemeClr val="accent3">
                <a:alpha val="90000"/>
                <a:hueOff val="0"/>
                <a:satOff val="0"/>
                <a:lumOff val="0"/>
                <a:alphaOff val="-24000"/>
                <a:tint val="50000"/>
                <a:satMod val="300000"/>
              </a:schemeClr>
            </a:gs>
            <a:gs pos="35000">
              <a:schemeClr val="accent3">
                <a:alpha val="90000"/>
                <a:hueOff val="0"/>
                <a:satOff val="0"/>
                <a:lumOff val="0"/>
                <a:alphaOff val="-24000"/>
                <a:tint val="37000"/>
                <a:satMod val="300000"/>
              </a:schemeClr>
            </a:gs>
            <a:gs pos="100000">
              <a:schemeClr val="accent3">
                <a:alpha val="90000"/>
                <a:hueOff val="0"/>
                <a:satOff val="0"/>
                <a:lumOff val="0"/>
                <a:alphaOff val="-24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kern="1200" dirty="0"/>
            <a:t>Effektive Kommunikation</a:t>
          </a:r>
          <a:endParaRPr lang="en-US" sz="1000" kern="1200" dirty="0"/>
        </a:p>
      </dsp:txBody>
      <dsp:txXfrm>
        <a:off x="1690419" y="2169386"/>
        <a:ext cx="1534985" cy="920991"/>
      </dsp:txXfrm>
    </dsp:sp>
    <dsp:sp modelId="{9C238F11-CACB-49F0-A93E-2A5B7B43C57C}">
      <dsp:nvSpPr>
        <dsp:cNvPr id="0" name=""/>
        <dsp:cNvSpPr/>
      </dsp:nvSpPr>
      <dsp:spPr>
        <a:xfrm>
          <a:off x="3378903" y="2169386"/>
          <a:ext cx="1534985" cy="920991"/>
        </a:xfrm>
        <a:prstGeom prst="rect">
          <a:avLst/>
        </a:prstGeom>
        <a:gradFill rotWithShape="0">
          <a:gsLst>
            <a:gs pos="0">
              <a:schemeClr val="accent3">
                <a:alpha val="90000"/>
                <a:hueOff val="0"/>
                <a:satOff val="0"/>
                <a:lumOff val="0"/>
                <a:alphaOff val="-26667"/>
                <a:tint val="50000"/>
                <a:satMod val="300000"/>
              </a:schemeClr>
            </a:gs>
            <a:gs pos="35000">
              <a:schemeClr val="accent3">
                <a:alpha val="90000"/>
                <a:hueOff val="0"/>
                <a:satOff val="0"/>
                <a:lumOff val="0"/>
                <a:alphaOff val="-26667"/>
                <a:tint val="37000"/>
                <a:satMod val="300000"/>
              </a:schemeClr>
            </a:gs>
            <a:gs pos="100000">
              <a:schemeClr val="accent3">
                <a:alpha val="90000"/>
                <a:hueOff val="0"/>
                <a:satOff val="0"/>
                <a:lumOff val="0"/>
                <a:alphaOff val="-26667"/>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kern="1200" dirty="0"/>
            <a:t>Übergreifende Erfahrung sammeln</a:t>
          </a:r>
          <a:endParaRPr lang="en-US" sz="1000" kern="1200" dirty="0"/>
        </a:p>
      </dsp:txBody>
      <dsp:txXfrm>
        <a:off x="3378903" y="2169386"/>
        <a:ext cx="1534985" cy="920991"/>
      </dsp:txXfrm>
    </dsp:sp>
    <dsp:sp modelId="{0DDCFDCE-6EE0-4B31-9063-AF277D2D90FB}">
      <dsp:nvSpPr>
        <dsp:cNvPr id="0" name=""/>
        <dsp:cNvSpPr/>
      </dsp:nvSpPr>
      <dsp:spPr>
        <a:xfrm>
          <a:off x="5067388" y="2169386"/>
          <a:ext cx="1534985" cy="920991"/>
        </a:xfrm>
        <a:prstGeom prst="rect">
          <a:avLst/>
        </a:prstGeom>
        <a:gradFill rotWithShape="0">
          <a:gsLst>
            <a:gs pos="0">
              <a:schemeClr val="accent3">
                <a:alpha val="90000"/>
                <a:hueOff val="0"/>
                <a:satOff val="0"/>
                <a:lumOff val="0"/>
                <a:alphaOff val="-29333"/>
                <a:tint val="50000"/>
                <a:satMod val="300000"/>
              </a:schemeClr>
            </a:gs>
            <a:gs pos="35000">
              <a:schemeClr val="accent3">
                <a:alpha val="90000"/>
                <a:hueOff val="0"/>
                <a:satOff val="0"/>
                <a:lumOff val="0"/>
                <a:alphaOff val="-29333"/>
                <a:tint val="37000"/>
                <a:satMod val="300000"/>
              </a:schemeClr>
            </a:gs>
            <a:gs pos="100000">
              <a:schemeClr val="accent3">
                <a:alpha val="90000"/>
                <a:hueOff val="0"/>
                <a:satOff val="0"/>
                <a:lumOff val="0"/>
                <a:alphaOff val="-29333"/>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kern="1200" dirty="0"/>
            <a:t>Anpassungsfähigkeit </a:t>
          </a:r>
          <a:endParaRPr lang="en-US" sz="1000" kern="1200" dirty="0"/>
        </a:p>
      </dsp:txBody>
      <dsp:txXfrm>
        <a:off x="5067388" y="2169386"/>
        <a:ext cx="1534985" cy="920991"/>
      </dsp:txXfrm>
    </dsp:sp>
    <dsp:sp modelId="{345A8D5B-CD6D-4375-A063-6BC789F21ADA}">
      <dsp:nvSpPr>
        <dsp:cNvPr id="0" name=""/>
        <dsp:cNvSpPr/>
      </dsp:nvSpPr>
      <dsp:spPr>
        <a:xfrm>
          <a:off x="1934" y="3243876"/>
          <a:ext cx="1534985" cy="920991"/>
        </a:xfrm>
        <a:prstGeom prst="rect">
          <a:avLst/>
        </a:prstGeom>
        <a:gradFill rotWithShape="0">
          <a:gsLst>
            <a:gs pos="0">
              <a:schemeClr val="accent3">
                <a:alpha val="90000"/>
                <a:hueOff val="0"/>
                <a:satOff val="0"/>
                <a:lumOff val="0"/>
                <a:alphaOff val="-32000"/>
                <a:tint val="50000"/>
                <a:satMod val="300000"/>
              </a:schemeClr>
            </a:gs>
            <a:gs pos="35000">
              <a:schemeClr val="accent3">
                <a:alpha val="90000"/>
                <a:hueOff val="0"/>
                <a:satOff val="0"/>
                <a:lumOff val="0"/>
                <a:alphaOff val="-32000"/>
                <a:tint val="37000"/>
                <a:satMod val="300000"/>
              </a:schemeClr>
            </a:gs>
            <a:gs pos="100000">
              <a:schemeClr val="accent3">
                <a:alpha val="90000"/>
                <a:hueOff val="0"/>
                <a:satOff val="0"/>
                <a:lumOff val="0"/>
                <a:alphaOff val="-32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err="1"/>
            <a:t>Führungskompetenz-entwicklung</a:t>
          </a:r>
          <a:endParaRPr lang="en-US" sz="1000" kern="1200" dirty="0"/>
        </a:p>
      </dsp:txBody>
      <dsp:txXfrm>
        <a:off x="1934" y="3243876"/>
        <a:ext cx="1534985" cy="920991"/>
      </dsp:txXfrm>
    </dsp:sp>
    <dsp:sp modelId="{8740BE9B-497F-4790-B61F-1826AE3A0F3B}">
      <dsp:nvSpPr>
        <dsp:cNvPr id="0" name=""/>
        <dsp:cNvSpPr/>
      </dsp:nvSpPr>
      <dsp:spPr>
        <a:xfrm>
          <a:off x="1690419" y="3243876"/>
          <a:ext cx="1534985" cy="920991"/>
        </a:xfrm>
        <a:prstGeom prst="rect">
          <a:avLst/>
        </a:prstGeom>
        <a:gradFill rotWithShape="0">
          <a:gsLst>
            <a:gs pos="0">
              <a:schemeClr val="accent3">
                <a:alpha val="90000"/>
                <a:hueOff val="0"/>
                <a:satOff val="0"/>
                <a:lumOff val="0"/>
                <a:alphaOff val="-34667"/>
                <a:tint val="50000"/>
                <a:satMod val="300000"/>
              </a:schemeClr>
            </a:gs>
            <a:gs pos="35000">
              <a:schemeClr val="accent3">
                <a:alpha val="90000"/>
                <a:hueOff val="0"/>
                <a:satOff val="0"/>
                <a:lumOff val="0"/>
                <a:alphaOff val="-34667"/>
                <a:tint val="37000"/>
                <a:satMod val="300000"/>
              </a:schemeClr>
            </a:gs>
            <a:gs pos="100000">
              <a:schemeClr val="accent3">
                <a:alpha val="90000"/>
                <a:hueOff val="0"/>
                <a:satOff val="0"/>
                <a:lumOff val="0"/>
                <a:alphaOff val="-34667"/>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err="1"/>
            <a:t>Verhandlungsgeschick</a:t>
          </a:r>
          <a:endParaRPr lang="en-US" sz="1000" kern="1200" dirty="0"/>
        </a:p>
      </dsp:txBody>
      <dsp:txXfrm>
        <a:off x="1690419" y="3243876"/>
        <a:ext cx="1534985" cy="920991"/>
      </dsp:txXfrm>
    </dsp:sp>
    <dsp:sp modelId="{11152DF5-A31F-4BE0-B803-BE36CFAC81B4}">
      <dsp:nvSpPr>
        <dsp:cNvPr id="0" name=""/>
        <dsp:cNvSpPr/>
      </dsp:nvSpPr>
      <dsp:spPr>
        <a:xfrm>
          <a:off x="3378903" y="3243876"/>
          <a:ext cx="1534985" cy="920991"/>
        </a:xfrm>
        <a:prstGeom prst="rect">
          <a:avLst/>
        </a:prstGeom>
        <a:gradFill rotWithShape="0">
          <a:gsLst>
            <a:gs pos="0">
              <a:schemeClr val="accent3">
                <a:alpha val="90000"/>
                <a:hueOff val="0"/>
                <a:satOff val="0"/>
                <a:lumOff val="0"/>
                <a:alphaOff val="-37333"/>
                <a:tint val="50000"/>
                <a:satMod val="300000"/>
              </a:schemeClr>
            </a:gs>
            <a:gs pos="35000">
              <a:schemeClr val="accent3">
                <a:alpha val="90000"/>
                <a:hueOff val="0"/>
                <a:satOff val="0"/>
                <a:lumOff val="0"/>
                <a:alphaOff val="-37333"/>
                <a:tint val="37000"/>
                <a:satMod val="300000"/>
              </a:schemeClr>
            </a:gs>
            <a:gs pos="100000">
              <a:schemeClr val="accent3">
                <a:alpha val="90000"/>
                <a:hueOff val="0"/>
                <a:satOff val="0"/>
                <a:lumOff val="0"/>
                <a:alphaOff val="-37333"/>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err="1"/>
            <a:t>Unternehmensrichtlinien</a:t>
          </a:r>
          <a:endParaRPr lang="en-US" sz="1000" kern="1200" dirty="0"/>
        </a:p>
      </dsp:txBody>
      <dsp:txXfrm>
        <a:off x="3378903" y="3243876"/>
        <a:ext cx="1534985" cy="920991"/>
      </dsp:txXfrm>
    </dsp:sp>
    <dsp:sp modelId="{A55CA4E1-ACAA-41B0-8094-485284D71403}">
      <dsp:nvSpPr>
        <dsp:cNvPr id="0" name=""/>
        <dsp:cNvSpPr/>
      </dsp:nvSpPr>
      <dsp:spPr>
        <a:xfrm>
          <a:off x="5067388" y="3243876"/>
          <a:ext cx="1534985" cy="920991"/>
        </a:xfrm>
        <a:prstGeom prst="rect">
          <a:avLst/>
        </a:prstGeom>
        <a:gradFill rotWithShape="0">
          <a:gsLst>
            <a:gs pos="0">
              <a:schemeClr val="accent3">
                <a:alpha val="90000"/>
                <a:hueOff val="0"/>
                <a:satOff val="0"/>
                <a:lumOff val="0"/>
                <a:alphaOff val="-40000"/>
                <a:tint val="50000"/>
                <a:satMod val="300000"/>
              </a:schemeClr>
            </a:gs>
            <a:gs pos="35000">
              <a:schemeClr val="accent3">
                <a:alpha val="90000"/>
                <a:hueOff val="0"/>
                <a:satOff val="0"/>
                <a:lumOff val="0"/>
                <a:alphaOff val="-40000"/>
                <a:tint val="37000"/>
                <a:satMod val="300000"/>
              </a:schemeClr>
            </a:gs>
            <a:gs pos="100000">
              <a:schemeClr val="accent3">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kern="1200"/>
            <a:t>Work – Life Balance   </a:t>
          </a:r>
          <a:endParaRPr lang="en-US" sz="1000" kern="1200"/>
        </a:p>
      </dsp:txBody>
      <dsp:txXfrm>
        <a:off x="5067388" y="3243876"/>
        <a:ext cx="1534985" cy="9209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BFC9CD-0D84-463B-83F1-2557923C9B89}">
      <dsp:nvSpPr>
        <dsp:cNvPr id="0" name=""/>
        <dsp:cNvSpPr/>
      </dsp:nvSpPr>
      <dsp:spPr>
        <a:xfrm>
          <a:off x="667016" y="1509304"/>
          <a:ext cx="527844" cy="7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C6D4ED-F37E-41F1-8E4D-ADDD4FB4E55E}">
      <dsp:nvSpPr>
        <dsp:cNvPr id="0" name=""/>
        <dsp:cNvSpPr/>
      </dsp:nvSpPr>
      <dsp:spPr>
        <a:xfrm>
          <a:off x="1226531" y="1464958"/>
          <a:ext cx="60702" cy="114125"/>
        </a:xfrm>
        <a:prstGeom prst="chevron">
          <a:avLst>
            <a:gd name="adj" fmla="val 9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2FEF80-098E-45B2-BF44-0D95F2134FAA}">
      <dsp:nvSpPr>
        <dsp:cNvPr id="0" name=""/>
        <dsp:cNvSpPr/>
      </dsp:nvSpPr>
      <dsp:spPr>
        <a:xfrm>
          <a:off x="366820" y="1275124"/>
          <a:ext cx="468432" cy="46843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78" tIns="18178" rIns="18178" bIns="18178" numCol="1" spcCol="1270" anchor="ctr" anchorCtr="0">
          <a:noAutofit/>
        </a:bodyPr>
        <a:lstStyle/>
        <a:p>
          <a:pPr marL="0" lvl="0" indent="0" algn="ctr" defTabSz="977900">
            <a:lnSpc>
              <a:spcPct val="90000"/>
            </a:lnSpc>
            <a:spcBef>
              <a:spcPct val="0"/>
            </a:spcBef>
            <a:spcAft>
              <a:spcPct val="35000"/>
            </a:spcAft>
            <a:buNone/>
          </a:pPr>
          <a:r>
            <a:rPr lang="de-AT" sz="2200" kern="1200"/>
            <a:t>1</a:t>
          </a:r>
        </a:p>
      </dsp:txBody>
      <dsp:txXfrm>
        <a:off x="435420" y="1343724"/>
        <a:ext cx="331232" cy="331232"/>
      </dsp:txXfrm>
    </dsp:sp>
    <dsp:sp modelId="{0A009271-D5B2-4C37-A84E-DBED94377D40}">
      <dsp:nvSpPr>
        <dsp:cNvPr id="0" name=""/>
        <dsp:cNvSpPr/>
      </dsp:nvSpPr>
      <dsp:spPr>
        <a:xfrm>
          <a:off x="7211" y="1909156"/>
          <a:ext cx="1187649"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3683" tIns="165100" rIns="93683" bIns="165100" numCol="1" spcCol="1270" anchor="t" anchorCtr="0">
          <a:noAutofit/>
        </a:bodyPr>
        <a:lstStyle/>
        <a:p>
          <a:pPr marL="0" lvl="0" indent="0" algn="l" defTabSz="622300">
            <a:lnSpc>
              <a:spcPct val="90000"/>
            </a:lnSpc>
            <a:spcBef>
              <a:spcPct val="0"/>
            </a:spcBef>
            <a:spcAft>
              <a:spcPct val="35000"/>
            </a:spcAft>
            <a:buNone/>
          </a:pPr>
          <a:r>
            <a:rPr lang="de-DE" sz="1400" kern="1200" dirty="0">
              <a:latin typeface="Century Gothic" panose="020B0502020202020204" pitchFamily="34" charset="0"/>
            </a:rPr>
            <a:t>Recherche und Kenntnis des eigenen Werts</a:t>
          </a:r>
          <a:endParaRPr lang="de-AT" sz="1400" kern="1200" dirty="0">
            <a:latin typeface="Century Gothic" panose="020B0502020202020204" pitchFamily="34" charset="0"/>
          </a:endParaRPr>
        </a:p>
      </dsp:txBody>
      <dsp:txXfrm>
        <a:off x="7211" y="2146686"/>
        <a:ext cx="1187649" cy="1728070"/>
      </dsp:txXfrm>
    </dsp:sp>
    <dsp:sp modelId="{0E3D0C38-CF70-43D4-AAC8-243F9E19BC1C}">
      <dsp:nvSpPr>
        <dsp:cNvPr id="0" name=""/>
        <dsp:cNvSpPr/>
      </dsp:nvSpPr>
      <dsp:spPr>
        <a:xfrm>
          <a:off x="1326822" y="1509304"/>
          <a:ext cx="1187649" cy="7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B0393F-EAE3-4F45-A0A6-2C057FF053F2}">
      <dsp:nvSpPr>
        <dsp:cNvPr id="0" name=""/>
        <dsp:cNvSpPr/>
      </dsp:nvSpPr>
      <dsp:spPr>
        <a:xfrm>
          <a:off x="2546142" y="1464957"/>
          <a:ext cx="60702" cy="114125"/>
        </a:xfrm>
        <a:prstGeom prst="chevron">
          <a:avLst>
            <a:gd name="adj" fmla="val 9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19D1DA-96FF-45A4-AF0C-F2AF6AFC56A4}">
      <dsp:nvSpPr>
        <dsp:cNvPr id="0" name=""/>
        <dsp:cNvSpPr/>
      </dsp:nvSpPr>
      <dsp:spPr>
        <a:xfrm>
          <a:off x="1686430" y="1275123"/>
          <a:ext cx="468432" cy="46843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78" tIns="18178" rIns="18178" bIns="18178" numCol="1" spcCol="1270" anchor="ctr" anchorCtr="0">
          <a:noAutofit/>
        </a:bodyPr>
        <a:lstStyle/>
        <a:p>
          <a:pPr marL="0" lvl="0" indent="0" algn="ctr" defTabSz="977900">
            <a:lnSpc>
              <a:spcPct val="90000"/>
            </a:lnSpc>
            <a:spcBef>
              <a:spcPct val="0"/>
            </a:spcBef>
            <a:spcAft>
              <a:spcPct val="35000"/>
            </a:spcAft>
            <a:buNone/>
          </a:pPr>
          <a:r>
            <a:rPr lang="de-AT" sz="2200" kern="1200"/>
            <a:t>2</a:t>
          </a:r>
        </a:p>
      </dsp:txBody>
      <dsp:txXfrm>
        <a:off x="1755030" y="1343723"/>
        <a:ext cx="331232" cy="331232"/>
      </dsp:txXfrm>
    </dsp:sp>
    <dsp:sp modelId="{2F6F8CFB-06B9-456F-BB49-E4EB6E7A7490}">
      <dsp:nvSpPr>
        <dsp:cNvPr id="0" name=""/>
        <dsp:cNvSpPr/>
      </dsp:nvSpPr>
      <dsp:spPr>
        <a:xfrm>
          <a:off x="1326822" y="1909156"/>
          <a:ext cx="1187649"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3683" tIns="165100" rIns="93683" bIns="165100" numCol="1" spcCol="1270" anchor="t" anchorCtr="0">
          <a:noAutofit/>
        </a:bodyPr>
        <a:lstStyle/>
        <a:p>
          <a:pPr marL="0" lvl="0" indent="0" algn="l" defTabSz="622300">
            <a:lnSpc>
              <a:spcPct val="90000"/>
            </a:lnSpc>
            <a:spcBef>
              <a:spcPct val="0"/>
            </a:spcBef>
            <a:spcAft>
              <a:spcPct val="35000"/>
            </a:spcAft>
            <a:buNone/>
          </a:pPr>
          <a:r>
            <a:rPr lang="de-DE" sz="1400" kern="1200" dirty="0">
              <a:latin typeface="Century Gothic" panose="020B0502020202020204" pitchFamily="34" charset="0"/>
            </a:rPr>
            <a:t>Verstehen des Gesamtpakets an Vergütungen</a:t>
          </a:r>
          <a:endParaRPr lang="de-AT" sz="1400" kern="1200" dirty="0">
            <a:latin typeface="Century Gothic" panose="020B0502020202020204" pitchFamily="34" charset="0"/>
          </a:endParaRPr>
        </a:p>
      </dsp:txBody>
      <dsp:txXfrm>
        <a:off x="1326822" y="2146686"/>
        <a:ext cx="1187649" cy="1728070"/>
      </dsp:txXfrm>
    </dsp:sp>
    <dsp:sp modelId="{2067060A-216A-4978-8AB4-86EE90AC29A1}">
      <dsp:nvSpPr>
        <dsp:cNvPr id="0" name=""/>
        <dsp:cNvSpPr/>
      </dsp:nvSpPr>
      <dsp:spPr>
        <a:xfrm>
          <a:off x="2646433" y="1509304"/>
          <a:ext cx="1187649" cy="7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23706D-62F4-4F7A-B451-E916B47E5DFA}">
      <dsp:nvSpPr>
        <dsp:cNvPr id="0" name=""/>
        <dsp:cNvSpPr/>
      </dsp:nvSpPr>
      <dsp:spPr>
        <a:xfrm>
          <a:off x="3865753" y="1464957"/>
          <a:ext cx="60702" cy="114125"/>
        </a:xfrm>
        <a:prstGeom prst="chevron">
          <a:avLst>
            <a:gd name="adj" fmla="val 9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E3156A-70FD-43CA-ABDB-206936AE5DE3}">
      <dsp:nvSpPr>
        <dsp:cNvPr id="0" name=""/>
        <dsp:cNvSpPr/>
      </dsp:nvSpPr>
      <dsp:spPr>
        <a:xfrm>
          <a:off x="3006041" y="1275123"/>
          <a:ext cx="468432" cy="46843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78" tIns="18178" rIns="18178" bIns="18178" numCol="1" spcCol="1270" anchor="ctr" anchorCtr="0">
          <a:noAutofit/>
        </a:bodyPr>
        <a:lstStyle/>
        <a:p>
          <a:pPr marL="0" lvl="0" indent="0" algn="ctr" defTabSz="977900">
            <a:lnSpc>
              <a:spcPct val="90000"/>
            </a:lnSpc>
            <a:spcBef>
              <a:spcPct val="0"/>
            </a:spcBef>
            <a:spcAft>
              <a:spcPct val="35000"/>
            </a:spcAft>
            <a:buNone/>
          </a:pPr>
          <a:r>
            <a:rPr lang="de-AT" sz="2200" kern="1200"/>
            <a:t>3</a:t>
          </a:r>
        </a:p>
      </dsp:txBody>
      <dsp:txXfrm>
        <a:off x="3074641" y="1343723"/>
        <a:ext cx="331232" cy="331232"/>
      </dsp:txXfrm>
    </dsp:sp>
    <dsp:sp modelId="{414E9AC2-708B-4205-A6E8-EFDC2B8CDBA6}">
      <dsp:nvSpPr>
        <dsp:cNvPr id="0" name=""/>
        <dsp:cNvSpPr/>
      </dsp:nvSpPr>
      <dsp:spPr>
        <a:xfrm>
          <a:off x="2646433" y="1909156"/>
          <a:ext cx="1187649"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3683" tIns="165100" rIns="93683" bIns="165100" numCol="1" spcCol="1270" anchor="t" anchorCtr="0">
          <a:noAutofit/>
        </a:bodyPr>
        <a:lstStyle/>
        <a:p>
          <a:pPr marL="0" lvl="0" indent="0" algn="l" defTabSz="622300">
            <a:lnSpc>
              <a:spcPct val="90000"/>
            </a:lnSpc>
            <a:spcBef>
              <a:spcPct val="0"/>
            </a:spcBef>
            <a:spcAft>
              <a:spcPct val="35000"/>
            </a:spcAft>
            <a:buNone/>
          </a:pPr>
          <a:r>
            <a:rPr lang="de-DE" sz="1400" kern="1200" dirty="0">
              <a:latin typeface="Century Gothic" panose="020B0502020202020204" pitchFamily="34" charset="0"/>
            </a:rPr>
            <a:t>Definieren Sie Ihre Prioritäten</a:t>
          </a:r>
          <a:endParaRPr lang="de-AT" sz="1400" kern="1200" dirty="0">
            <a:latin typeface="Century Gothic" panose="020B0502020202020204" pitchFamily="34" charset="0"/>
          </a:endParaRPr>
        </a:p>
      </dsp:txBody>
      <dsp:txXfrm>
        <a:off x="2646433" y="2146686"/>
        <a:ext cx="1187649" cy="1728070"/>
      </dsp:txXfrm>
    </dsp:sp>
    <dsp:sp modelId="{6F7AD26F-6A27-48B8-92AE-F0B0088562D7}">
      <dsp:nvSpPr>
        <dsp:cNvPr id="0" name=""/>
        <dsp:cNvSpPr/>
      </dsp:nvSpPr>
      <dsp:spPr>
        <a:xfrm>
          <a:off x="3966044" y="1509304"/>
          <a:ext cx="1187649" cy="7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7114E0-7D04-48C3-A79A-9540182BADF6}">
      <dsp:nvSpPr>
        <dsp:cNvPr id="0" name=""/>
        <dsp:cNvSpPr/>
      </dsp:nvSpPr>
      <dsp:spPr>
        <a:xfrm>
          <a:off x="5185364" y="1464957"/>
          <a:ext cx="60702" cy="114125"/>
        </a:xfrm>
        <a:prstGeom prst="chevron">
          <a:avLst>
            <a:gd name="adj" fmla="val 9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146119-AF9D-4B8A-861B-FDD1E1F72083}">
      <dsp:nvSpPr>
        <dsp:cNvPr id="0" name=""/>
        <dsp:cNvSpPr/>
      </dsp:nvSpPr>
      <dsp:spPr>
        <a:xfrm>
          <a:off x="4325652" y="1275123"/>
          <a:ext cx="468432" cy="46843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78" tIns="18178" rIns="18178" bIns="18178" numCol="1" spcCol="1270" anchor="ctr" anchorCtr="0">
          <a:noAutofit/>
        </a:bodyPr>
        <a:lstStyle/>
        <a:p>
          <a:pPr marL="0" lvl="0" indent="0" algn="ctr" defTabSz="977900">
            <a:lnSpc>
              <a:spcPct val="90000"/>
            </a:lnSpc>
            <a:spcBef>
              <a:spcPct val="0"/>
            </a:spcBef>
            <a:spcAft>
              <a:spcPct val="35000"/>
            </a:spcAft>
            <a:buNone/>
          </a:pPr>
          <a:r>
            <a:rPr lang="de-AT" sz="2200" kern="1200"/>
            <a:t>4</a:t>
          </a:r>
        </a:p>
      </dsp:txBody>
      <dsp:txXfrm>
        <a:off x="4394252" y="1343723"/>
        <a:ext cx="331232" cy="331232"/>
      </dsp:txXfrm>
    </dsp:sp>
    <dsp:sp modelId="{DFEF3FCF-E718-45E8-B35D-3C189AF2B386}">
      <dsp:nvSpPr>
        <dsp:cNvPr id="0" name=""/>
        <dsp:cNvSpPr/>
      </dsp:nvSpPr>
      <dsp:spPr>
        <a:xfrm>
          <a:off x="3966044" y="1909156"/>
          <a:ext cx="1187649"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3683" tIns="165100" rIns="93683" bIns="165100" numCol="1" spcCol="1270" anchor="t" anchorCtr="0">
          <a:noAutofit/>
        </a:bodyPr>
        <a:lstStyle/>
        <a:p>
          <a:pPr marL="0" lvl="0" indent="0" algn="l" defTabSz="622300">
            <a:lnSpc>
              <a:spcPct val="90000"/>
            </a:lnSpc>
            <a:spcBef>
              <a:spcPct val="0"/>
            </a:spcBef>
            <a:spcAft>
              <a:spcPct val="35000"/>
            </a:spcAft>
            <a:buNone/>
          </a:pPr>
          <a:r>
            <a:rPr lang="de-DE" sz="1400" kern="1200" dirty="0">
              <a:latin typeface="Century Gothic"/>
              <a:ea typeface="Century Gothic"/>
              <a:cs typeface="Century Gothic"/>
              <a:sym typeface="Century Gothic"/>
            </a:rPr>
            <a:t>Warten Sie auf den richtigen Moment</a:t>
          </a:r>
          <a:endParaRPr lang="de-AT" sz="1400" kern="1200" dirty="0"/>
        </a:p>
      </dsp:txBody>
      <dsp:txXfrm>
        <a:off x="3966044" y="2146686"/>
        <a:ext cx="1187649" cy="1728070"/>
      </dsp:txXfrm>
    </dsp:sp>
    <dsp:sp modelId="{7D526857-5649-4C21-BA12-9BC975D7593D}">
      <dsp:nvSpPr>
        <dsp:cNvPr id="0" name=""/>
        <dsp:cNvSpPr/>
      </dsp:nvSpPr>
      <dsp:spPr>
        <a:xfrm>
          <a:off x="5285655" y="1509304"/>
          <a:ext cx="1187649" cy="7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92AD89-598D-48DB-BF6E-18499B81095A}">
      <dsp:nvSpPr>
        <dsp:cNvPr id="0" name=""/>
        <dsp:cNvSpPr/>
      </dsp:nvSpPr>
      <dsp:spPr>
        <a:xfrm>
          <a:off x="6504975" y="1464957"/>
          <a:ext cx="60702" cy="114125"/>
        </a:xfrm>
        <a:prstGeom prst="chevron">
          <a:avLst>
            <a:gd name="adj" fmla="val 9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D8F218-BBFD-4EE9-A98A-7F298A1EE234}">
      <dsp:nvSpPr>
        <dsp:cNvPr id="0" name=""/>
        <dsp:cNvSpPr/>
      </dsp:nvSpPr>
      <dsp:spPr>
        <a:xfrm>
          <a:off x="5645263" y="1275123"/>
          <a:ext cx="468432" cy="46843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78" tIns="18178" rIns="18178" bIns="18178" numCol="1" spcCol="1270" anchor="ctr" anchorCtr="0">
          <a:noAutofit/>
        </a:bodyPr>
        <a:lstStyle/>
        <a:p>
          <a:pPr marL="0" lvl="0" indent="0" algn="ctr" defTabSz="977900">
            <a:lnSpc>
              <a:spcPct val="90000"/>
            </a:lnSpc>
            <a:spcBef>
              <a:spcPct val="0"/>
            </a:spcBef>
            <a:spcAft>
              <a:spcPct val="35000"/>
            </a:spcAft>
            <a:buNone/>
          </a:pPr>
          <a:r>
            <a:rPr lang="de-AT" sz="2200" kern="1200"/>
            <a:t>5</a:t>
          </a:r>
        </a:p>
      </dsp:txBody>
      <dsp:txXfrm>
        <a:off x="5713863" y="1343723"/>
        <a:ext cx="331232" cy="331232"/>
      </dsp:txXfrm>
    </dsp:sp>
    <dsp:sp modelId="{92995136-1D70-46B4-8F5B-5BB35EEFB986}">
      <dsp:nvSpPr>
        <dsp:cNvPr id="0" name=""/>
        <dsp:cNvSpPr/>
      </dsp:nvSpPr>
      <dsp:spPr>
        <a:xfrm>
          <a:off x="5285655" y="1909156"/>
          <a:ext cx="1187649"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3683" tIns="165100" rIns="93683" bIns="165100" numCol="1" spcCol="1270" anchor="t" anchorCtr="0">
          <a:noAutofit/>
        </a:bodyPr>
        <a:lstStyle/>
        <a:p>
          <a:pPr marL="0" lvl="0" indent="0" algn="l" defTabSz="622300">
            <a:lnSpc>
              <a:spcPct val="90000"/>
            </a:lnSpc>
            <a:spcBef>
              <a:spcPct val="0"/>
            </a:spcBef>
            <a:spcAft>
              <a:spcPct val="35000"/>
            </a:spcAft>
            <a:buNone/>
          </a:pPr>
          <a:r>
            <a:rPr lang="de-DE" sz="1400" kern="1200" dirty="0">
              <a:latin typeface="Century Gothic"/>
              <a:ea typeface="Century Gothic"/>
              <a:cs typeface="Century Gothic"/>
              <a:sym typeface="Century Gothic"/>
            </a:rPr>
            <a:t>Enthusiasmus und Dankbarkeit ausdrücken</a:t>
          </a:r>
          <a:endParaRPr lang="de-AT" sz="1400" kern="1200" dirty="0"/>
        </a:p>
      </dsp:txBody>
      <dsp:txXfrm>
        <a:off x="5285655" y="2146686"/>
        <a:ext cx="1187649" cy="1728070"/>
      </dsp:txXfrm>
    </dsp:sp>
    <dsp:sp modelId="{D5ED2A74-B867-4F6A-A4E5-099D22E642B5}">
      <dsp:nvSpPr>
        <dsp:cNvPr id="0" name=""/>
        <dsp:cNvSpPr/>
      </dsp:nvSpPr>
      <dsp:spPr>
        <a:xfrm>
          <a:off x="6605266" y="1509304"/>
          <a:ext cx="1187649" cy="7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445ED0-5D2C-4731-BBC8-CF3A496F605D}">
      <dsp:nvSpPr>
        <dsp:cNvPr id="0" name=""/>
        <dsp:cNvSpPr/>
      </dsp:nvSpPr>
      <dsp:spPr>
        <a:xfrm>
          <a:off x="7824586" y="1464957"/>
          <a:ext cx="60702" cy="114125"/>
        </a:xfrm>
        <a:prstGeom prst="chevron">
          <a:avLst>
            <a:gd name="adj" fmla="val 9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036883-979A-44CB-9667-58FD197D0872}">
      <dsp:nvSpPr>
        <dsp:cNvPr id="0" name=""/>
        <dsp:cNvSpPr/>
      </dsp:nvSpPr>
      <dsp:spPr>
        <a:xfrm>
          <a:off x="6964874" y="1275123"/>
          <a:ext cx="468432" cy="46843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78" tIns="18178" rIns="18178" bIns="18178" numCol="1" spcCol="1270" anchor="ctr" anchorCtr="0">
          <a:noAutofit/>
        </a:bodyPr>
        <a:lstStyle/>
        <a:p>
          <a:pPr marL="0" lvl="0" indent="0" algn="ctr" defTabSz="977900">
            <a:lnSpc>
              <a:spcPct val="90000"/>
            </a:lnSpc>
            <a:spcBef>
              <a:spcPct val="0"/>
            </a:spcBef>
            <a:spcAft>
              <a:spcPct val="35000"/>
            </a:spcAft>
            <a:buNone/>
          </a:pPr>
          <a:r>
            <a:rPr lang="de-AT" sz="2200" kern="1200"/>
            <a:t>6</a:t>
          </a:r>
        </a:p>
      </dsp:txBody>
      <dsp:txXfrm>
        <a:off x="7033474" y="1343723"/>
        <a:ext cx="331232" cy="331232"/>
      </dsp:txXfrm>
    </dsp:sp>
    <dsp:sp modelId="{6DF83FC8-AAFF-4A87-95B6-10F3F8137F46}">
      <dsp:nvSpPr>
        <dsp:cNvPr id="0" name=""/>
        <dsp:cNvSpPr/>
      </dsp:nvSpPr>
      <dsp:spPr>
        <a:xfrm>
          <a:off x="6605266" y="1909156"/>
          <a:ext cx="1187649"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3683" tIns="165100" rIns="93683" bIns="165100" numCol="1" spcCol="1270" anchor="t" anchorCtr="0">
          <a:noAutofit/>
        </a:bodyPr>
        <a:lstStyle/>
        <a:p>
          <a:pPr marL="0" lvl="0" indent="0" algn="l" defTabSz="622300">
            <a:lnSpc>
              <a:spcPct val="90000"/>
            </a:lnSpc>
            <a:spcBef>
              <a:spcPct val="0"/>
            </a:spcBef>
            <a:spcAft>
              <a:spcPct val="35000"/>
            </a:spcAft>
            <a:buNone/>
          </a:pPr>
          <a:r>
            <a:rPr lang="de-DE" sz="1400" kern="1200" dirty="0">
              <a:latin typeface="Century Gothic"/>
              <a:ea typeface="Century Gothic"/>
              <a:cs typeface="Century Gothic"/>
              <a:sym typeface="Century Gothic"/>
            </a:rPr>
            <a:t>Fordern Sie Zeit zur Evaluierung an</a:t>
          </a:r>
          <a:endParaRPr lang="de-AT" sz="1400" kern="1200" dirty="0"/>
        </a:p>
      </dsp:txBody>
      <dsp:txXfrm>
        <a:off x="6605266" y="2146686"/>
        <a:ext cx="1187649" cy="1728070"/>
      </dsp:txXfrm>
    </dsp:sp>
    <dsp:sp modelId="{AABE3F38-602E-4508-B47F-EAE3DC98205F}">
      <dsp:nvSpPr>
        <dsp:cNvPr id="0" name=""/>
        <dsp:cNvSpPr/>
      </dsp:nvSpPr>
      <dsp:spPr>
        <a:xfrm>
          <a:off x="7924876" y="1509303"/>
          <a:ext cx="1187730" cy="7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E74AEC-2D0D-4734-9B69-06C85B915C8E}">
      <dsp:nvSpPr>
        <dsp:cNvPr id="0" name=""/>
        <dsp:cNvSpPr/>
      </dsp:nvSpPr>
      <dsp:spPr>
        <a:xfrm>
          <a:off x="9144280" y="1464957"/>
          <a:ext cx="60706" cy="114125"/>
        </a:xfrm>
        <a:prstGeom prst="chevron">
          <a:avLst>
            <a:gd name="adj" fmla="val 9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719467-5B71-4E21-9FBF-265709B42700}">
      <dsp:nvSpPr>
        <dsp:cNvPr id="0" name=""/>
        <dsp:cNvSpPr/>
      </dsp:nvSpPr>
      <dsp:spPr>
        <a:xfrm>
          <a:off x="8284526" y="1275123"/>
          <a:ext cx="468432" cy="46843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78" tIns="18178" rIns="18178" bIns="18178" numCol="1" spcCol="1270" anchor="ctr" anchorCtr="0">
          <a:noAutofit/>
        </a:bodyPr>
        <a:lstStyle/>
        <a:p>
          <a:pPr marL="0" lvl="0" indent="0" algn="ctr" defTabSz="977900">
            <a:lnSpc>
              <a:spcPct val="90000"/>
            </a:lnSpc>
            <a:spcBef>
              <a:spcPct val="0"/>
            </a:spcBef>
            <a:spcAft>
              <a:spcPct val="35000"/>
            </a:spcAft>
            <a:buNone/>
          </a:pPr>
          <a:r>
            <a:rPr lang="de-AT" sz="2200" kern="1200"/>
            <a:t>7</a:t>
          </a:r>
        </a:p>
      </dsp:txBody>
      <dsp:txXfrm>
        <a:off x="8353126" y="1343723"/>
        <a:ext cx="331232" cy="331232"/>
      </dsp:txXfrm>
    </dsp:sp>
    <dsp:sp modelId="{BFCBE98A-31BC-4891-8839-FF4164E34480}">
      <dsp:nvSpPr>
        <dsp:cNvPr id="0" name=""/>
        <dsp:cNvSpPr/>
      </dsp:nvSpPr>
      <dsp:spPr>
        <a:xfrm>
          <a:off x="7924876" y="1909156"/>
          <a:ext cx="1187730"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3690" tIns="165100" rIns="93690" bIns="165100" numCol="1" spcCol="1270" anchor="t" anchorCtr="0">
          <a:noAutofit/>
        </a:bodyPr>
        <a:lstStyle/>
        <a:p>
          <a:pPr marL="0" lvl="0" indent="0" algn="l" defTabSz="622300">
            <a:lnSpc>
              <a:spcPct val="90000"/>
            </a:lnSpc>
            <a:spcBef>
              <a:spcPct val="0"/>
            </a:spcBef>
            <a:spcAft>
              <a:spcPct val="35000"/>
            </a:spcAft>
            <a:buNone/>
          </a:pPr>
          <a:r>
            <a:rPr lang="de-DE" sz="1400" kern="1200" dirty="0">
              <a:latin typeface="Century Gothic"/>
              <a:ea typeface="Century Gothic"/>
              <a:cs typeface="Century Gothic"/>
              <a:sym typeface="Century Gothic"/>
            </a:rPr>
            <a:t>Seien Sie bereit, Ihre Anfrage </a:t>
          </a:r>
          <a:r>
            <a:rPr lang="de-DE" sz="1400" kern="1200" dirty="0" err="1">
              <a:latin typeface="Century Gothic"/>
              <a:ea typeface="Century Gothic"/>
              <a:cs typeface="Century Gothic"/>
              <a:sym typeface="Century Gothic"/>
            </a:rPr>
            <a:t>rechtzufertigen</a:t>
          </a:r>
          <a:endParaRPr lang="de-AT" sz="1400" kern="1200" dirty="0"/>
        </a:p>
      </dsp:txBody>
      <dsp:txXfrm>
        <a:off x="7924876" y="2146702"/>
        <a:ext cx="1187730" cy="1728054"/>
      </dsp:txXfrm>
    </dsp:sp>
    <dsp:sp modelId="{947F187C-5A54-429E-9DFC-06B35D083319}">
      <dsp:nvSpPr>
        <dsp:cNvPr id="0" name=""/>
        <dsp:cNvSpPr/>
      </dsp:nvSpPr>
      <dsp:spPr>
        <a:xfrm>
          <a:off x="9244577" y="1509303"/>
          <a:ext cx="1187649" cy="7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A79D4C-9010-4F09-9D31-5A0045F407D5}">
      <dsp:nvSpPr>
        <dsp:cNvPr id="0" name=""/>
        <dsp:cNvSpPr/>
      </dsp:nvSpPr>
      <dsp:spPr>
        <a:xfrm>
          <a:off x="10463898" y="1464957"/>
          <a:ext cx="60702" cy="114125"/>
        </a:xfrm>
        <a:prstGeom prst="chevron">
          <a:avLst>
            <a:gd name="adj" fmla="val 9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A37CBE-BC43-4FBA-B096-F26A9116570D}">
      <dsp:nvSpPr>
        <dsp:cNvPr id="0" name=""/>
        <dsp:cNvSpPr/>
      </dsp:nvSpPr>
      <dsp:spPr>
        <a:xfrm>
          <a:off x="9604186" y="1275123"/>
          <a:ext cx="468432" cy="46843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78" tIns="18178" rIns="18178" bIns="18178" numCol="1" spcCol="1270" anchor="ctr" anchorCtr="0">
          <a:noAutofit/>
        </a:bodyPr>
        <a:lstStyle/>
        <a:p>
          <a:pPr marL="0" lvl="0" indent="0" algn="ctr" defTabSz="977900">
            <a:lnSpc>
              <a:spcPct val="90000"/>
            </a:lnSpc>
            <a:spcBef>
              <a:spcPct val="0"/>
            </a:spcBef>
            <a:spcAft>
              <a:spcPct val="35000"/>
            </a:spcAft>
            <a:buNone/>
          </a:pPr>
          <a:r>
            <a:rPr lang="de-AT" sz="2200" kern="1200"/>
            <a:t>8</a:t>
          </a:r>
        </a:p>
      </dsp:txBody>
      <dsp:txXfrm>
        <a:off x="9672786" y="1343723"/>
        <a:ext cx="331232" cy="331232"/>
      </dsp:txXfrm>
    </dsp:sp>
    <dsp:sp modelId="{D46A2028-EC15-40DF-90C4-53D7B5D5F92F}">
      <dsp:nvSpPr>
        <dsp:cNvPr id="0" name=""/>
        <dsp:cNvSpPr/>
      </dsp:nvSpPr>
      <dsp:spPr>
        <a:xfrm>
          <a:off x="9244577" y="1909156"/>
          <a:ext cx="1187649"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3683" tIns="165100" rIns="93683" bIns="165100" numCol="1" spcCol="1270" anchor="t" anchorCtr="0">
          <a:noAutofit/>
        </a:bodyPr>
        <a:lstStyle/>
        <a:p>
          <a:pPr marL="0" lvl="0" indent="0" algn="l" defTabSz="622300">
            <a:lnSpc>
              <a:spcPct val="90000"/>
            </a:lnSpc>
            <a:spcBef>
              <a:spcPct val="0"/>
            </a:spcBef>
            <a:spcAft>
              <a:spcPct val="35000"/>
            </a:spcAft>
            <a:buNone/>
          </a:pPr>
          <a:r>
            <a:rPr lang="de-DE" sz="1400" kern="1200" dirty="0">
              <a:latin typeface="Century Gothic"/>
              <a:ea typeface="Century Gothic"/>
              <a:cs typeface="Century Gothic"/>
              <a:sym typeface="Century Gothic"/>
            </a:rPr>
            <a:t>Verwenden Sie einen positiven und kooperativen Ansatz</a:t>
          </a:r>
          <a:endParaRPr lang="de-AT" sz="1400" kern="1200" dirty="0"/>
        </a:p>
      </dsp:txBody>
      <dsp:txXfrm>
        <a:off x="9244577" y="2146686"/>
        <a:ext cx="1187649" cy="1728070"/>
      </dsp:txXfrm>
    </dsp:sp>
    <dsp:sp modelId="{082A7307-00C9-4AFC-B411-BBBF50283773}">
      <dsp:nvSpPr>
        <dsp:cNvPr id="0" name=""/>
        <dsp:cNvSpPr/>
      </dsp:nvSpPr>
      <dsp:spPr>
        <a:xfrm>
          <a:off x="10564188" y="1509303"/>
          <a:ext cx="593824" cy="7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73498D-FBCD-49A4-9F9B-8170854468E7}">
      <dsp:nvSpPr>
        <dsp:cNvPr id="0" name=""/>
        <dsp:cNvSpPr/>
      </dsp:nvSpPr>
      <dsp:spPr>
        <a:xfrm>
          <a:off x="10923797" y="1275123"/>
          <a:ext cx="468432" cy="46843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78" tIns="18178" rIns="18178" bIns="18178" numCol="1" spcCol="1270" anchor="ctr" anchorCtr="0">
          <a:noAutofit/>
        </a:bodyPr>
        <a:lstStyle/>
        <a:p>
          <a:pPr marL="0" lvl="0" indent="0" algn="ctr" defTabSz="977900">
            <a:lnSpc>
              <a:spcPct val="90000"/>
            </a:lnSpc>
            <a:spcBef>
              <a:spcPct val="0"/>
            </a:spcBef>
            <a:spcAft>
              <a:spcPct val="35000"/>
            </a:spcAft>
            <a:buNone/>
          </a:pPr>
          <a:r>
            <a:rPr lang="de-AT" sz="2200" kern="1200"/>
            <a:t>9</a:t>
          </a:r>
        </a:p>
      </dsp:txBody>
      <dsp:txXfrm>
        <a:off x="10992397" y="1343723"/>
        <a:ext cx="331232" cy="331232"/>
      </dsp:txXfrm>
    </dsp:sp>
    <dsp:sp modelId="{B59EB787-D570-41AF-B338-5427C49E339B}">
      <dsp:nvSpPr>
        <dsp:cNvPr id="0" name=""/>
        <dsp:cNvSpPr/>
      </dsp:nvSpPr>
      <dsp:spPr>
        <a:xfrm>
          <a:off x="10564188" y="1909156"/>
          <a:ext cx="1187649"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3683" tIns="165100" rIns="93683" bIns="165100" numCol="1" spcCol="1270" anchor="t" anchorCtr="0">
          <a:noAutofit/>
        </a:bodyPr>
        <a:lstStyle/>
        <a:p>
          <a:pPr marL="0" lvl="0" indent="0" algn="l" defTabSz="622300">
            <a:lnSpc>
              <a:spcPct val="90000"/>
            </a:lnSpc>
            <a:spcBef>
              <a:spcPct val="0"/>
            </a:spcBef>
            <a:spcAft>
              <a:spcPct val="35000"/>
            </a:spcAft>
            <a:buNone/>
          </a:pPr>
          <a:r>
            <a:rPr lang="de-DE" sz="1400" kern="1200" dirty="0">
              <a:latin typeface="Century Gothic"/>
              <a:ea typeface="Century Gothic"/>
              <a:cs typeface="Century Gothic"/>
              <a:sym typeface="Century Gothic"/>
            </a:rPr>
            <a:t>Berücksichtigen Sie das Gesamtpaket</a:t>
          </a:r>
          <a:endParaRPr lang="de-AT" sz="1400" kern="1200" dirty="0"/>
        </a:p>
      </dsp:txBody>
      <dsp:txXfrm>
        <a:off x="10564188" y="2146686"/>
        <a:ext cx="1187649" cy="172807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Das Verdienstpotenzial wird von einer Vielzahl von Faktoren beeinflusst, und diese Faktoren können je nach individuellen Umständen und Karrierewegen erheblich variieren. Hier sind</a:t>
            </a:r>
          </a:p>
          <a:p>
            <a:pPr>
              <a:lnSpc>
                <a:spcPct val="107000"/>
              </a:lnSpc>
              <a:spcAft>
                <a:spcPts val="800"/>
              </a:spcAft>
            </a:pP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einige wichtige Faktoren, die häufig das Verdienstpotenzial beeinflussen (</a:t>
            </a:r>
            <a:r>
              <a:rPr lang="de-AT" sz="1800" kern="100" dirty="0" err="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Antonji</a:t>
            </a: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et al., 2022):</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1. Bildung und Fähigkeiten: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entury Gothic" panose="020B0502020202020204" pitchFamily="34" charset="0"/>
              <a:buChar char="-"/>
            </a:pP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Das Bildungsniveau und der Erwerb spezialisierter Fähigkeiten korrelieren oft mit einem höheren Verdienstpotenzial. Fortgeschrittene Abschlüsse, Zertifizierungen und Expertise in bestimmten Bereichen können höhere Gehälter einbringen.</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a:lnSpc>
                <a:spcPct val="107000"/>
              </a:lnSpc>
              <a:spcAft>
                <a:spcPts val="800"/>
              </a:spcAft>
            </a:pPr>
            <a:r>
              <a:rPr lang="de-AT" sz="1800" b="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2. Erfahrung:</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entury Gothic" panose="020B0502020202020204" pitchFamily="34" charset="0"/>
              <a:buChar char="-"/>
            </a:pP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Berufserfahrung ist ein wesentlicher Faktor. Mit zunehmender Berufserfahrung in ihren jeweiligen Bereichen werden Personen in der Regel wertvoller und können höhere Gehälter verlangen.</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a:lnSpc>
                <a:spcPct val="107000"/>
              </a:lnSpc>
              <a:spcAft>
                <a:spcPts val="800"/>
              </a:spcAft>
            </a:pP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3. Beruf und Branche:</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entury Gothic" panose="020B0502020202020204" pitchFamily="34" charset="0"/>
              <a:buChar char="-"/>
            </a:pP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Unterschiedliche Berufe und Branchen haben unterschiedliche Gehaltsniveaus. Berufe in Bereichen wie Technologie, Finanzen und Gesundheitswesen bieten oft ein höheres Verdienstpotenzial als einige andere Sektoren.</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a:lnSpc>
                <a:spcPct val="107000"/>
              </a:lnSpc>
              <a:spcAft>
                <a:spcPts val="800"/>
              </a:spcAft>
            </a:pP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4. Standort:</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entury Gothic" panose="020B0502020202020204" pitchFamily="34" charset="0"/>
              <a:buChar char="-"/>
            </a:pP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Die Lebenshaltungskosten und die Nachfrage nach bestimmten Fähigkeiten können je nach Standort variieren. Gehälter in städtischen Gebieten mit hohen Lebenshaltungskosten tendieren dazu, höher zu sein, um die Lebenshaltungskosten auszugleichen.</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a:lnSpc>
                <a:spcPct val="107000"/>
              </a:lnSpc>
              <a:spcAft>
                <a:spcPts val="800"/>
              </a:spcAft>
            </a:pP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5. Unternehmensgröße und -typ:</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entury Gothic" panose="020B0502020202020204" pitchFamily="34" charset="0"/>
              <a:buChar char="-"/>
            </a:pP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Größere Unternehmen oder solche in schnell wachsenden Branchen können höhere Gehälter bieten. Darüber hinaus kann die Arbeit für etablierte und finanziell erfolgreiche Unternehmen zu besseren Vergütungspaketen führen, einschließlich Leistungen wie Umzugspaketen, Boni oder anderen Vorteilen.</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a:lnSpc>
                <a:spcPct val="107000"/>
              </a:lnSpc>
              <a:spcAft>
                <a:spcPts val="800"/>
              </a:spcAft>
            </a:pP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6. Verhandlungsfähigkeiten: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entury Gothic" panose="020B0502020202020204" pitchFamily="34" charset="0"/>
              <a:buChar char="-"/>
            </a:pP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Die Fähigkeit, effektiv bei Jobangeboten oder Leistungsbeurteilungen zu verhandeln, kann das Verdienstpotenzial erheblich beeinflussen. Personen, die geschickte Verhandler sind, können bessere Gehälter und Vorteile aushandeln. Verhandlungsfähigkeiten können Selbstbewusstsein, Argumentationsfähigkeiten und andere Eigenschaften umfassen, die Ihnen helfen würden, auf ein Gehalt hinzuarbeiten, das Ihre Fähigkeiten widerspiegelt.</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a:lnSpc>
                <a:spcPct val="107000"/>
              </a:lnSpc>
              <a:spcAft>
                <a:spcPts val="800"/>
              </a:spcAft>
            </a:pP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7. Networking und Kontakte:</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entury Gothic" panose="020B0502020202020204" pitchFamily="34" charset="0"/>
              <a:buChar char="-"/>
            </a:pP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Der Aufbau eines starken beruflichen Netzwerks und das Knüpfen von Kontakten innerhalb einer Branche können Möglichkeiten für besser bezahlte Positionen und Fortschritte in der Karriere eröffnen. Eine gute Möglichkeit, Kontakte zu knüpfen, ist die Teilnahme an Konferenzen, Webinaren und Veranstaltungen in Ihrem Arbeitsbereich.</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a:lnSpc>
                <a:spcPct val="107000"/>
              </a:lnSpc>
              <a:spcAft>
                <a:spcPts val="800"/>
              </a:spcAft>
            </a:pP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8. Arbeitsleistung:</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entury Gothic" panose="020B0502020202020204" pitchFamily="34" charset="0"/>
              <a:buChar char="-"/>
            </a:pP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Hohe Leistung und kontinuierliche Zielerreichung in einer Rolle können zu Beförderungen, Boni und Gehaltserhöhungen führen. Arbeitgeber belohnen oft Mitarbeiter, die positiv zum Erfolg des Unternehmens beitragen.</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a:lnSpc>
                <a:spcPct val="107000"/>
              </a:lnSpc>
              <a:spcAft>
                <a:spcPts val="800"/>
              </a:spcAft>
            </a:pP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9. Branchentrends und Marktnachfrage:</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entury Gothic" panose="020B0502020202020204" pitchFamily="34" charset="0"/>
              <a:buChar char="-"/>
            </a:pP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Die Nachfrage nach bestimmten Fähigkeiten oder Berufen kann das Verdienstpotenzial beeinflussen. Branchen, die eine hohe Nachfrage nach bestimmten Fähigkeiten haben, können höhere Gehälter bieten, um Top-Talente anzulocken und zu halten.</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a:lnSpc>
                <a:spcPct val="107000"/>
              </a:lnSpc>
              <a:spcAft>
                <a:spcPts val="800"/>
              </a:spcAft>
            </a:pP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10. Zertifizierungen und Lizenzen: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entury Gothic" panose="020B0502020202020204" pitchFamily="34" charset="0"/>
              <a:buChar char="-"/>
            </a:pP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Der Besitz relevanter Zertifizierungen oder Lizenzen in einem bestimmten Bereich kann das Verdienstpotenzial verbessern. Bestimmte Berufe erfordern spezifische Qualifikationen, und Personen, die diese Anforderungen erfüllen, können höhere Gehälter verlangen. Diese Zertifizierung kann spezialisierte akkreditierte Kurse, Erfahrungen in der Freiwilligenarbeit in diesem Bereich, Universitätsabschlüsse und so weiter umfassen.</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a:lnSpc>
                <a:spcPct val="107000"/>
              </a:lnSpc>
              <a:spcAft>
                <a:spcPts val="800"/>
              </a:spcAft>
            </a:pP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11. Vielfalt und Inklusion: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entury Gothic" panose="020B0502020202020204" pitchFamily="34" charset="0"/>
              <a:buChar char="-"/>
            </a:pP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Organisationen, die Vielfalt und Inklusion schätzen, können Richtlinien haben, um eine gerechte Entlohnung für Personen sicherzustellen, die Teil von Minderheitsgruppen wie BIPOC oder LGBTQ+ sind. Personen in Umgebungen, die Fairness fördern, haben möglicherweise bessere Chancen auf ein höheres Verdienstpotenzial.</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a:lnSpc>
                <a:spcPct val="107000"/>
              </a:lnSpc>
              <a:spcAft>
                <a:spcPts val="800"/>
              </a:spcAft>
            </a:pP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12. Wirtschaftliche Bedingungen: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entury Gothic" panose="020B0502020202020204" pitchFamily="34" charset="0"/>
              <a:buChar char="-"/>
            </a:pP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Gesamtwirtschaftliche Bedingungen, einschließlich Inflationsraten und wirtschaftlichem Wachstum, können das Verdienstpotenzial beeinflussen. Während Phasen des wirtschaftlichen Wachstums können sich Jobchancen und Gehälter erhöhen.</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a:lnSpc>
                <a:spcPct val="107000"/>
              </a:lnSpc>
              <a:spcAft>
                <a:spcPts val="800"/>
              </a:spcAft>
            </a:pP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13. Work-Life-Balance und Zusatzleistungen: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entury Gothic" panose="020B0502020202020204" pitchFamily="34" charset="0"/>
              <a:buChar char="-"/>
            </a:pP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Einige Personen legen möglicherweise mehr Wert auf Work-Life-Balance, flexible Arbeitszeiten oder umfassende Leistungspakete als auf höhere Gehälter. Das Gesamtpaket der Vergütung, einschließlich nicht-monetärer Leistungen, kann die Wahrnehmung des Verdienstpotenzials beeinflussen.</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a:lnSpc>
                <a:spcPct val="107000"/>
              </a:lnSpc>
              <a:spcAft>
                <a:spcPts val="800"/>
              </a:spcAft>
            </a:pP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Es ist wichtig zu beachten, dass diese Faktoren oft miteinander interagieren. Einzelpersonen müssen möglicherweise eine Kombination dieser Elemente berücksichtigen, um ihr</a:t>
            </a:r>
          </a:p>
          <a:p>
            <a:pPr>
              <a:lnSpc>
                <a:spcPct val="107000"/>
              </a:lnSpc>
              <a:spcAft>
                <a:spcPts val="800"/>
              </a:spcAft>
            </a:pP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Verdienstpotenzial zu maximieren. Zusätzlich können externe Faktoren wie globale wirtschaftliche Trends und technologische Fortschritte den Arbeitsmarkt beeinflussen und das</a:t>
            </a:r>
          </a:p>
          <a:p>
            <a:pPr>
              <a:lnSpc>
                <a:spcPct val="107000"/>
              </a:lnSpc>
              <a:spcAft>
                <a:spcPts val="800"/>
              </a:spcAft>
            </a:pP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Verdienstpotenzial in verschiedenen Branchen beeinträchtigen.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dirty="0"/>
          </a:p>
        </p:txBody>
      </p:sp>
      <p:sp>
        <p:nvSpPr>
          <p:cNvPr id="169" name="Google Shape;16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de-AT" sz="1800" b="1" i="1" kern="100" dirty="0">
                <a:effectLst/>
                <a:latin typeface="Century Gothic" panose="020B0502020202020204" pitchFamily="34" charset="0"/>
                <a:ea typeface="Century Gothic" panose="020B0502020202020204" pitchFamily="34" charset="0"/>
                <a:cs typeface="Century Gothic" panose="020B0502020202020204" pitchFamily="34" charset="0"/>
              </a:rPr>
              <a:t>Fallstudien:</a:t>
            </a:r>
            <a:r>
              <a:rPr lang="de-AT" sz="1800" i="1" kern="100" dirty="0">
                <a:effectLst/>
                <a:latin typeface="Century Gothic" panose="020B0502020202020204" pitchFamily="34" charset="0"/>
                <a:ea typeface="Century Gothic" panose="020B0502020202020204" pitchFamily="34" charset="0"/>
                <a:cs typeface="Century Gothic" panose="020B0502020202020204" pitchFamily="34" charset="0"/>
              </a:rPr>
              <a:t> Untersuchung von Beispielen aus dem echten Leben von Personen aus verschiedenen Hintergründen und Berufsfeldern, um zu verstehen, wie ihre Karrierewahl und</a:t>
            </a:r>
          </a:p>
          <a:p>
            <a:pPr>
              <a:lnSpc>
                <a:spcPct val="107000"/>
              </a:lnSpc>
              <a:spcAft>
                <a:spcPts val="800"/>
              </a:spcAft>
            </a:pPr>
            <a:r>
              <a:rPr lang="de-AT" sz="1800" i="1" kern="100" dirty="0">
                <a:effectLst/>
                <a:latin typeface="Century Gothic" panose="020B0502020202020204" pitchFamily="34" charset="0"/>
                <a:ea typeface="Century Gothic" panose="020B0502020202020204" pitchFamily="34" charset="0"/>
                <a:cs typeface="Century Gothic" panose="020B0502020202020204" pitchFamily="34" charset="0"/>
              </a:rPr>
              <a:t>Bildungswege ihre Einkommensentwicklung beeinflusst haben.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effectLst/>
                <a:latin typeface="Century Gothic" panose="020B0502020202020204" pitchFamily="34" charset="0"/>
                <a:ea typeface="Century Gothic" panose="020B0502020202020204" pitchFamily="34" charset="0"/>
                <a:cs typeface="Century Gothic" panose="020B0502020202020204" pitchFamily="34" charset="0"/>
              </a:rPr>
              <a:t>In diesem Abschnitt werden Fallstudien verwendet, um die realen Erfahrungen von Personen aus verschiedenen Hintergründen und Berufsfeldern zu untersuchen. Diese Studien gehen der</a:t>
            </a:r>
          </a:p>
          <a:p>
            <a:pPr>
              <a:lnSpc>
                <a:spcPct val="107000"/>
              </a:lnSpc>
              <a:spcAft>
                <a:spcPts val="800"/>
              </a:spcAft>
            </a:pPr>
            <a:r>
              <a:rPr lang="de-AT" sz="1800" i="1" kern="100" dirty="0">
                <a:effectLst/>
                <a:latin typeface="Century Gothic" panose="020B0502020202020204" pitchFamily="34" charset="0"/>
                <a:ea typeface="Century Gothic" panose="020B0502020202020204" pitchFamily="34" charset="0"/>
                <a:cs typeface="Century Gothic" panose="020B0502020202020204" pitchFamily="34" charset="0"/>
              </a:rPr>
              <a:t>Frage nach, wie ihre Karriereentscheidungen und Bildungsbestrebungen im Laufe der Zeit ihr Einkommenspotenzial geprägt haben. Durch die Betrachtung konkreter Beispiele gewinnen</a:t>
            </a:r>
          </a:p>
          <a:p>
            <a:pPr>
              <a:lnSpc>
                <a:spcPct val="107000"/>
              </a:lnSpc>
              <a:spcAft>
                <a:spcPts val="800"/>
              </a:spcAft>
            </a:pPr>
            <a:r>
              <a:rPr lang="de-AT" sz="1800" i="1" kern="100" dirty="0">
                <a:effectLst/>
                <a:latin typeface="Century Gothic" panose="020B0502020202020204" pitchFamily="34" charset="0"/>
                <a:ea typeface="Century Gothic" panose="020B0502020202020204" pitchFamily="34" charset="0"/>
                <a:cs typeface="Century Gothic" panose="020B0502020202020204" pitchFamily="34" charset="0"/>
              </a:rPr>
              <a:t>Teilnehmer Einblicke in die Faktoren, die Einkommensverläufe beeinflussen, und die Auswirkungen von Bildungs- und Karrierewahlen auf finanzielle Ergebnisse.</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effectLst/>
                <a:latin typeface="Century Gothic" panose="020B0502020202020204" pitchFamily="34" charset="0"/>
                <a:ea typeface="Century Gothic" panose="020B0502020202020204" pitchFamily="34" charset="0"/>
                <a:cs typeface="Century Gothic" panose="020B0502020202020204" pitchFamily="34" charset="0"/>
              </a:rPr>
              <a:t>Hier sind einige Beispiele von Fallstudien über Personen, die sich in ihrem Beruf einen Namen gemacht haben. Die Teilnehmer sollten einige Zeit erhalten, um über echte Beispiele von</a:t>
            </a:r>
          </a:p>
          <a:p>
            <a:pPr>
              <a:lnSpc>
                <a:spcPct val="107000"/>
              </a:lnSpc>
              <a:spcAft>
                <a:spcPts val="800"/>
              </a:spcAft>
            </a:pPr>
            <a:r>
              <a:rPr lang="de-AT" sz="1800" i="1" kern="100" dirty="0">
                <a:effectLst/>
                <a:latin typeface="Century Gothic" panose="020B0502020202020204" pitchFamily="34" charset="0"/>
                <a:ea typeface="Century Gothic" panose="020B0502020202020204" pitchFamily="34" charset="0"/>
                <a:cs typeface="Century Gothic" panose="020B0502020202020204" pitchFamily="34" charset="0"/>
              </a:rPr>
              <a:t>Personen aus verschiedenen Hintergründen und Berufen nachzudenken, um zu verstehen, wie ihre Karriereentscheidungen und Bildungswege ihre Einkommensentwicklung beeinflusst haben.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i="1" kern="100" dirty="0">
                <a:effectLst/>
                <a:latin typeface="Century Gothic" panose="020B0502020202020204" pitchFamily="34" charset="0"/>
                <a:ea typeface="Century Gothic" panose="020B0502020202020204" pitchFamily="34" charset="0"/>
                <a:cs typeface="Century Gothic" panose="020B0502020202020204" pitchFamily="34" charset="0"/>
              </a:rPr>
              <a:t>Diskussionshinweise:</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i="1" kern="100" dirty="0">
                <a:effectLst/>
                <a:latin typeface="Century Gothic" panose="020B0502020202020204" pitchFamily="34" charset="0"/>
                <a:ea typeface="Century Gothic" panose="020B0502020202020204" pitchFamily="34" charset="0"/>
                <a:cs typeface="Century Gothic" panose="020B0502020202020204" pitchFamily="34" charset="0"/>
              </a:rPr>
              <a:t>Technologiesektor:</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effectLst/>
                <a:latin typeface="Century Gothic" panose="020B0502020202020204" pitchFamily="34" charset="0"/>
                <a:ea typeface="Century Gothic" panose="020B0502020202020204" pitchFamily="34" charset="0"/>
                <a:cs typeface="Century Gothic" panose="020B0502020202020204" pitchFamily="34" charset="0"/>
              </a:rPr>
              <a:t>Bill Gates: Als Mitbegründer von Microsoft brach Bill Gates sein Studium an der Harvard University ab, um seine Leidenschaft für die Softwareentwicklung zu verfolgen. Sein Fokus auf</a:t>
            </a:r>
          </a:p>
          <a:p>
            <a:pPr>
              <a:lnSpc>
                <a:spcPct val="107000"/>
              </a:lnSpc>
              <a:spcAft>
                <a:spcPts val="800"/>
              </a:spcAft>
            </a:pPr>
            <a:r>
              <a:rPr lang="de-AT" sz="1800" i="1" kern="100" dirty="0">
                <a:effectLst/>
                <a:latin typeface="Century Gothic" panose="020B0502020202020204" pitchFamily="34" charset="0"/>
                <a:ea typeface="Century Gothic" panose="020B0502020202020204" pitchFamily="34" charset="0"/>
                <a:cs typeface="Century Gothic" panose="020B0502020202020204" pitchFamily="34" charset="0"/>
              </a:rPr>
              <a:t>Technologie und Unternehmertum führte ihn dazu, eines der größten Technologieunternehmen der Welt aufzubauen, was zu seinem beträchtlichen Reichtum beitrug.</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i="1" kern="100" dirty="0">
                <a:effectLst/>
                <a:latin typeface="Century Gothic" panose="020B0502020202020204" pitchFamily="34" charset="0"/>
                <a:ea typeface="Century Gothic" panose="020B0502020202020204" pitchFamily="34" charset="0"/>
                <a:cs typeface="Century Gothic" panose="020B0502020202020204" pitchFamily="34" charset="0"/>
              </a:rPr>
              <a:t>Unterhaltungsbranche:</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effectLst/>
                <a:latin typeface="Century Gothic" panose="020B0502020202020204" pitchFamily="34" charset="0"/>
                <a:ea typeface="Century Gothic" panose="020B0502020202020204" pitchFamily="34" charset="0"/>
                <a:cs typeface="Century Gothic" panose="020B0502020202020204" pitchFamily="34" charset="0"/>
              </a:rPr>
              <a:t>Oprah Winfrey: Oprah, mit einem Hintergrund in Kommunikation und Medien, begann als Nachrichtensprecherin. Ihr Wechsel zu Talkshows und später die Gründung ihres eigenen</a:t>
            </a:r>
          </a:p>
          <a:p>
            <a:pPr>
              <a:lnSpc>
                <a:spcPct val="107000"/>
              </a:lnSpc>
              <a:spcAft>
                <a:spcPts val="800"/>
              </a:spcAft>
            </a:pPr>
            <a:r>
              <a:rPr lang="de-AT" sz="1800" i="1" kern="100" dirty="0">
                <a:effectLst/>
                <a:latin typeface="Century Gothic" panose="020B0502020202020204" pitchFamily="34" charset="0"/>
                <a:ea typeface="Century Gothic" panose="020B0502020202020204" pitchFamily="34" charset="0"/>
                <a:cs typeface="Century Gothic" panose="020B0502020202020204" pitchFamily="34" charset="0"/>
              </a:rPr>
              <a:t>Medienunternehmens steigerten signifikant ihr Einkommen und machten sie zu einer der reichsten Frauen der Welt.</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i="1" kern="100" dirty="0">
                <a:effectLst/>
                <a:latin typeface="Century Gothic" panose="020B0502020202020204" pitchFamily="34" charset="0"/>
                <a:ea typeface="Century Gothic" panose="020B0502020202020204" pitchFamily="34" charset="0"/>
                <a:cs typeface="Century Gothic" panose="020B0502020202020204" pitchFamily="34" charset="0"/>
              </a:rPr>
              <a:t>Finanz- und Investitionsbereich:</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effectLst/>
                <a:latin typeface="Century Gothic" panose="020B0502020202020204" pitchFamily="34" charset="0"/>
                <a:ea typeface="Century Gothic" panose="020B0502020202020204" pitchFamily="34" charset="0"/>
                <a:cs typeface="Century Gothic" panose="020B0502020202020204" pitchFamily="34" charset="0"/>
              </a:rPr>
              <a:t>Warren Buffett: Bekannt als einer der erfolgreichsten Investoren, studierte Warren Buffett Betriebswirtschaftslehre und Wirtschaftswissenschaften an der University </a:t>
            </a:r>
            <a:r>
              <a:rPr lang="de-AT" sz="1800" i="1" kern="100" dirty="0" err="1">
                <a:effectLst/>
                <a:latin typeface="Century Gothic" panose="020B0502020202020204" pitchFamily="34" charset="0"/>
                <a:ea typeface="Century Gothic" panose="020B0502020202020204" pitchFamily="34" charset="0"/>
                <a:cs typeface="Century Gothic" panose="020B0502020202020204" pitchFamily="34" charset="0"/>
              </a:rPr>
              <a:t>of</a:t>
            </a:r>
            <a:r>
              <a:rPr lang="de-AT" sz="1800" i="1" kern="100" dirty="0">
                <a:effectLst/>
                <a:latin typeface="Century Gothic" panose="020B0502020202020204" pitchFamily="34" charset="0"/>
                <a:ea typeface="Century Gothic" panose="020B0502020202020204" pitchFamily="34" charset="0"/>
                <a:cs typeface="Century Gothic" panose="020B0502020202020204" pitchFamily="34" charset="0"/>
              </a:rPr>
              <a:t> Nebraska. Seine</a:t>
            </a:r>
          </a:p>
          <a:p>
            <a:pPr>
              <a:lnSpc>
                <a:spcPct val="107000"/>
              </a:lnSpc>
              <a:spcAft>
                <a:spcPts val="800"/>
              </a:spcAft>
            </a:pPr>
            <a:r>
              <a:rPr lang="de-AT" sz="1800" i="1" kern="100" dirty="0">
                <a:effectLst/>
                <a:latin typeface="Century Gothic" panose="020B0502020202020204" pitchFamily="34" charset="0"/>
                <a:ea typeface="Century Gothic" panose="020B0502020202020204" pitchFamily="34" charset="0"/>
                <a:cs typeface="Century Gothic" panose="020B0502020202020204" pitchFamily="34" charset="0"/>
              </a:rPr>
              <a:t>Anlagestrategien und sein Führungsstil bei Berkshire Hathaway haben im Laufe der Jahre zu enormen Vermögenszuwächsen geführt.</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i="1" kern="100" dirty="0">
                <a:effectLst/>
                <a:latin typeface="Century Gothic" panose="020B0502020202020204" pitchFamily="34" charset="0"/>
                <a:ea typeface="Century Gothic" panose="020B0502020202020204" pitchFamily="34" charset="0"/>
                <a:cs typeface="Century Gothic" panose="020B0502020202020204" pitchFamily="34" charset="0"/>
              </a:rPr>
              <a:t>Unternehmertum:</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effectLst/>
                <a:latin typeface="Century Gothic" panose="020B0502020202020204" pitchFamily="34" charset="0"/>
                <a:ea typeface="Century Gothic" panose="020B0502020202020204" pitchFamily="34" charset="0"/>
                <a:cs typeface="Century Gothic" panose="020B0502020202020204" pitchFamily="34" charset="0"/>
              </a:rPr>
              <a:t>Elon Musk: Als Gründer von Unternehmen wie SpaceX und Tesla hat Elon Musk einen vielfältigen Bildungshintergrund und studierte Physik und Wirtschaftswissenschaften. Seine</a:t>
            </a:r>
          </a:p>
          <a:p>
            <a:pPr>
              <a:lnSpc>
                <a:spcPct val="107000"/>
              </a:lnSpc>
              <a:spcAft>
                <a:spcPts val="800"/>
              </a:spcAft>
            </a:pPr>
            <a:r>
              <a:rPr lang="de-AT" sz="1800" i="1" kern="100" dirty="0">
                <a:effectLst/>
                <a:latin typeface="Century Gothic" panose="020B0502020202020204" pitchFamily="34" charset="0"/>
                <a:ea typeface="Century Gothic" panose="020B0502020202020204" pitchFamily="34" charset="0"/>
                <a:cs typeface="Century Gothic" panose="020B0502020202020204" pitchFamily="34" charset="0"/>
              </a:rPr>
              <a:t>Unternehmungen erstrecken sich über die Technologie- und Automobilbranche und zeigen, wie unternehmerische Bestrebungen in verschiedenen Sektoren das Einkommen beeinflussen</a:t>
            </a:r>
          </a:p>
          <a:p>
            <a:pPr>
              <a:lnSpc>
                <a:spcPct val="107000"/>
              </a:lnSpc>
              <a:spcAft>
                <a:spcPts val="800"/>
              </a:spcAft>
            </a:pPr>
            <a:r>
              <a:rPr lang="de-AT" sz="1800" i="1" kern="100" dirty="0">
                <a:effectLst/>
                <a:latin typeface="Century Gothic" panose="020B0502020202020204" pitchFamily="34" charset="0"/>
                <a:ea typeface="Century Gothic" panose="020B0502020202020204" pitchFamily="34" charset="0"/>
                <a:cs typeface="Century Gothic" panose="020B0502020202020204" pitchFamily="34" charset="0"/>
              </a:rPr>
              <a:t>können.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i="1" kern="100" dirty="0">
                <a:effectLst/>
                <a:latin typeface="Century Gothic" panose="020B0502020202020204" pitchFamily="34" charset="0"/>
                <a:ea typeface="Century Gothic" panose="020B0502020202020204" pitchFamily="34" charset="0"/>
                <a:cs typeface="Century Gothic" panose="020B0502020202020204" pitchFamily="34" charset="0"/>
              </a:rPr>
              <a:t>Kunst und Design: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i="1" kern="100" dirty="0">
                <a:effectLst/>
                <a:latin typeface="Century Gothic" panose="020B0502020202020204" pitchFamily="34" charset="0"/>
                <a:ea typeface="Century Gothic" panose="020B0502020202020204" pitchFamily="34" charset="0"/>
                <a:cs typeface="Century Gothic" panose="020B0502020202020204" pitchFamily="34" charset="0"/>
              </a:rPr>
              <a:t>J.K. Rowling: Bevor sie als renommierte Autorin der Harry-Potter-Reihe bekannt wurde, hatte J.K. Rowling mit finanziellen Schwierigkeiten zu kämpfen. Ihre Reise von der Sozialhilfe zur einer</a:t>
            </a:r>
          </a:p>
          <a:p>
            <a:pPr algn="just">
              <a:lnSpc>
                <a:spcPct val="107000"/>
              </a:lnSpc>
              <a:spcAft>
                <a:spcPts val="800"/>
              </a:spcAft>
            </a:pPr>
            <a:r>
              <a:rPr lang="de-AT" sz="1800" i="1" kern="100" dirty="0">
                <a:effectLst/>
                <a:latin typeface="Century Gothic" panose="020B0502020202020204" pitchFamily="34" charset="0"/>
                <a:ea typeface="Century Gothic" panose="020B0502020202020204" pitchFamily="34" charset="0"/>
                <a:cs typeface="Century Gothic" panose="020B0502020202020204" pitchFamily="34" charset="0"/>
              </a:rPr>
              <a:t>der wohlhabendsten Autorinnen verdeutlicht die Auswirkungen künstlerischer Kreativität auf das Einkommen.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de-AT" sz="1800" noProof="0" dirty="0">
              <a:effectLst/>
              <a:latin typeface="Calibri" panose="020F0502020204030204" pitchFamily="34" charset="0"/>
              <a:ea typeface="Calibri" panose="020F0502020204030204" pitchFamily="34" charset="0"/>
            </a:endParaRPr>
          </a:p>
        </p:txBody>
      </p:sp>
      <p:sp>
        <p:nvSpPr>
          <p:cNvPr id="169" name="Google Shape;16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38503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Die Maximierung des Verdienstpotenzials erfordert einen proaktiven Ansatz in folgenden Bereichen: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entury Gothic" panose="020B0502020202020204" pitchFamily="34" charset="0"/>
              <a:buChar char="-"/>
            </a:pPr>
            <a:r>
              <a:rPr lang="de-AT" sz="1800" b="1" kern="100" dirty="0">
                <a:effectLst/>
                <a:latin typeface="Century Gothic" panose="020B0502020202020204" pitchFamily="34" charset="0"/>
                <a:ea typeface="Century Gothic" panose="020B0502020202020204" pitchFamily="34" charset="0"/>
                <a:cs typeface="Century Gothic" panose="020B0502020202020204" pitchFamily="34" charset="0"/>
              </a:rPr>
              <a:t>Karriereentwicklung</a:t>
            </a:r>
            <a:endParaRPr lang="de-AT" sz="1800" b="1"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342900" lvl="0" indent="-342900">
              <a:lnSpc>
                <a:spcPct val="107000"/>
              </a:lnSpc>
              <a:buFont typeface="Century Gothic" panose="020B0502020202020204" pitchFamily="34" charset="0"/>
              <a:buChar char="-"/>
            </a:pPr>
            <a:r>
              <a:rPr lang="de-AT" sz="1800" b="1" kern="100" dirty="0">
                <a:effectLst/>
                <a:latin typeface="Century Gothic" panose="020B0502020202020204" pitchFamily="34" charset="0"/>
                <a:ea typeface="Century Gothic" panose="020B0502020202020204" pitchFamily="34" charset="0"/>
                <a:cs typeface="Century Gothic" panose="020B0502020202020204" pitchFamily="34" charset="0"/>
              </a:rPr>
              <a:t>Kompetenzerweiterung</a:t>
            </a:r>
            <a:endParaRPr lang="de-AT" sz="1800" b="1"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342900" lvl="0" indent="-342900">
              <a:lnSpc>
                <a:spcPct val="107000"/>
              </a:lnSpc>
              <a:spcAft>
                <a:spcPts val="800"/>
              </a:spcAft>
              <a:buFont typeface="Century Gothic" panose="020B0502020202020204" pitchFamily="34" charset="0"/>
              <a:buChar char="-"/>
            </a:pPr>
            <a:r>
              <a:rPr lang="de-AT" sz="1800" b="1" kern="100" dirty="0">
                <a:effectLst/>
                <a:latin typeface="Century Gothic" panose="020B0502020202020204" pitchFamily="34" charset="0"/>
                <a:ea typeface="Century Gothic" panose="020B0502020202020204" pitchFamily="34" charset="0"/>
                <a:cs typeface="Century Gothic" panose="020B0502020202020204" pitchFamily="34" charset="0"/>
              </a:rPr>
              <a:t>Finanzplanung</a:t>
            </a:r>
            <a:endParaRPr lang="de-AT" sz="1800" b="1" kern="100" dirty="0">
              <a:effectLst/>
              <a:latin typeface="Calibri" panose="020F0502020204030204" pitchFamily="34" charset="0"/>
              <a:ea typeface="Century Gothic" panose="020B0502020202020204" pitchFamily="34" charset="0"/>
              <a:cs typeface="Century Gothic" panose="020B0502020202020204" pitchFamily="34" charset="0"/>
            </a:endParaRPr>
          </a:p>
          <a:p>
            <a:pPr>
              <a:lnSpc>
                <a:spcPct val="107000"/>
              </a:lnSpc>
              <a:spcAft>
                <a:spcPts val="800"/>
              </a:spcAft>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Die </a:t>
            </a:r>
            <a:r>
              <a:rPr lang="de-AT" sz="1800" b="1" kern="100" dirty="0">
                <a:effectLst/>
                <a:latin typeface="Century Gothic" panose="020B0502020202020204" pitchFamily="34" charset="0"/>
                <a:ea typeface="Century Gothic" panose="020B0502020202020204" pitchFamily="34" charset="0"/>
                <a:cs typeface="Century Gothic" panose="020B0502020202020204" pitchFamily="34" charset="0"/>
              </a:rPr>
              <a:t>Karriereentwicklung</a:t>
            </a: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 umfasst das aktive Management des eigenen beruflichen Werdegangs, um persönliche und berufliche Ziele zu erreichen. Dazu gehört das Festlegen klarer</a:t>
            </a:r>
          </a:p>
          <a:p>
            <a:pPr>
              <a:lnSpc>
                <a:spcPct val="107000"/>
              </a:lnSpc>
              <a:spcAft>
                <a:spcPts val="800"/>
              </a:spcAft>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Ziele, das Identifizieren von Wachstumschancen und das Suchen nach Möglichkeiten zur Weiterentwicklung. Strategien zur Karriereentwicklung können Networking, den Erwerb weiterer</a:t>
            </a:r>
          </a:p>
          <a:p>
            <a:pPr>
              <a:lnSpc>
                <a:spcPct val="107000"/>
              </a:lnSpc>
              <a:spcAft>
                <a:spcPts val="800"/>
              </a:spcAft>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Bildung oder Zertifizierungen, die Suche nach Mentoren und das Übernehmen anspruchsvoller Projekte oder Positionen umfassen. Kontinuierliches Lernen und die Anpassung an sich</a:t>
            </a:r>
          </a:p>
          <a:p>
            <a:pPr>
              <a:lnSpc>
                <a:spcPct val="107000"/>
              </a:lnSpc>
              <a:spcAft>
                <a:spcPts val="800"/>
              </a:spcAft>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ändernde Branchentrends sind wesentliche Bestandteile der Karriereentwicklung, ebenso wie das proaktive Suchen nach Wachstums- und Fortbildungsmöglichkeiten innerhalb des</a:t>
            </a:r>
          </a:p>
          <a:p>
            <a:pPr>
              <a:lnSpc>
                <a:spcPct val="107000"/>
              </a:lnSpc>
              <a:spcAft>
                <a:spcPts val="800"/>
              </a:spcAft>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eigenen Tätigkeitsbereichs.</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kern="100" dirty="0">
                <a:effectLst/>
                <a:latin typeface="Century Gothic" panose="020B0502020202020204" pitchFamily="34" charset="0"/>
                <a:ea typeface="Century Gothic" panose="020B0502020202020204" pitchFamily="34" charset="0"/>
                <a:cs typeface="Century Gothic" panose="020B0502020202020204" pitchFamily="34" charset="0"/>
              </a:rPr>
              <a:t>Kompetenzerweiterung</a:t>
            </a: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 bezieht sich auf den Prozess der Verbesserung und Erweiterung des eigenen Fähigkeitsspektrums, um wettbewerbsfähig auf dem Arbeitsmarkt zu bleiben und</a:t>
            </a:r>
          </a:p>
          <a:p>
            <a:pPr>
              <a:lnSpc>
                <a:spcPct val="107000"/>
              </a:lnSpc>
              <a:spcAft>
                <a:spcPts val="800"/>
              </a:spcAft>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in der Karriere erfolgreich zu sein. Dies kann sowohl technische Fähigkeiten im Zusammenhang mit dem Beruf als auch Soft Skills wie Kommunikation, Führung, Problemlösung und</a:t>
            </a:r>
          </a:p>
          <a:p>
            <a:pPr>
              <a:lnSpc>
                <a:spcPct val="107000"/>
              </a:lnSpc>
              <a:spcAft>
                <a:spcPts val="800"/>
              </a:spcAft>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Anpassungsfähigkeit umfassen. Kompetenzerweiterung kann durch formale Ausbildung, Schulungsprogramme, Workshops, Online-Kurse, Lernen am Arbeitsplatz und Mentoring erreicht</a:t>
            </a:r>
          </a:p>
          <a:p>
            <a:pPr>
              <a:lnSpc>
                <a:spcPct val="107000"/>
              </a:lnSpc>
              <a:spcAft>
                <a:spcPts val="800"/>
              </a:spcAft>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werden. Indem Personen ihre Fähigkeiten kontinuierlich verbessern und diversifizieren, können sie ihren Wert für Arbeitgeber steigern, ihr Verdienstpotenzial erhöhen und sich an sich</a:t>
            </a:r>
          </a:p>
          <a:p>
            <a:pPr>
              <a:lnSpc>
                <a:spcPct val="107000"/>
              </a:lnSpc>
              <a:spcAft>
                <a:spcPts val="800"/>
              </a:spcAft>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ändernde Anforderungen und Marktanforderungen anpassen.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kern="100" dirty="0">
                <a:effectLst/>
                <a:latin typeface="Century Gothic" panose="020B0502020202020204" pitchFamily="34" charset="0"/>
                <a:ea typeface="Century Gothic" panose="020B0502020202020204" pitchFamily="34" charset="0"/>
                <a:cs typeface="Century Gothic" panose="020B0502020202020204" pitchFamily="34" charset="0"/>
              </a:rPr>
              <a:t>Finanzplanung</a:t>
            </a: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 ist der Prozess, Ziele festzulegen, einen Fahrplan zu erstellen und informierte Entscheidungen zu treffen, um finanzielle Stabilität, Sicherheit und langfristigen Wohlstand</a:t>
            </a:r>
          </a:p>
          <a:p>
            <a:pPr>
              <a:lnSpc>
                <a:spcPct val="107000"/>
              </a:lnSpc>
              <a:spcAft>
                <a:spcPts val="800"/>
              </a:spcAft>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zu erreichen. Wichtige Bestandteile der Finanzplanung sind Budgetierung, Sparen, Investieren, Schuldenmanagement und Vorbereitung auf zukünftige Ausgaben wie Ruhestand, Bildung</a:t>
            </a:r>
          </a:p>
          <a:p>
            <a:pPr>
              <a:lnSpc>
                <a:spcPct val="107000"/>
              </a:lnSpc>
              <a:spcAft>
                <a:spcPts val="800"/>
              </a:spcAft>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und Notfälle. Eine effektive Finanzplanung beinhaltet die Bewertung der eigenen finanziellen Situation, die Identifizierung von Prioritäten und Zielen, die Entwicklung einer Strategie zur</a:t>
            </a:r>
          </a:p>
          <a:p>
            <a:pPr>
              <a:lnSpc>
                <a:spcPct val="107000"/>
              </a:lnSpc>
              <a:spcAft>
                <a:spcPts val="800"/>
              </a:spcAft>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Erreichung dieser Ziele sowie das regelmäßige Überwachen und Anpassen des Plans bei Bedarf. Durch einen proaktiven Ansatz zur Finanzplanung können Personen ihre Ressourcen</a:t>
            </a:r>
          </a:p>
          <a:p>
            <a:pPr>
              <a:lnSpc>
                <a:spcPct val="107000"/>
              </a:lnSpc>
              <a:spcAft>
                <a:spcPts val="800"/>
              </a:spcAft>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optimieren, finanziellen Stress minimieren und auf die Verwirklichung ihrer finanziellen Aspirationen und Lebensziele hinarbeiten.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Daher können Personen durch Investitionen in Bildung, das Ausloten von Aufstiegsmöglichkeiten, die Erkundung verschiedener Einkommensquellen, den Aufbau von Beziehungen und</a:t>
            </a:r>
          </a:p>
          <a:p>
            <a:pPr algn="just">
              <a:lnSpc>
                <a:spcPct val="107000"/>
              </a:lnSpc>
              <a:spcAft>
                <a:spcPts val="800"/>
              </a:spcAft>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strategische Verhandlungen ihr volles Verdienstpotenzial ausschöpfen und einen größeren finanziellen Erfolg und Stabilität erreichen.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1" name="Google Shape;18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ba818bef63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de-DE" sz="1100" dirty="0">
                <a:latin typeface="Century Gothic"/>
                <a:ea typeface="Century Gothic"/>
                <a:cs typeface="Century Gothic"/>
                <a:sym typeface="Century Gothic"/>
              </a:rPr>
              <a:t>Beruflicher Aufstieg erfordert einen strategischen Ansatz, der kontinuierliches Lernen, die Entwicklung von Fähigkeiten, Networking und eine effektive Selbstdarstellung beinhaltet. Hier finden Sie Strategien, die Ihnen helfen, in Ihrer Karriere voranzukommen:</a:t>
            </a:r>
            <a:endParaRPr lang="de-AT" sz="1100" dirty="0">
              <a:latin typeface="Century Gothic"/>
              <a:ea typeface="Century Gothic"/>
              <a:cs typeface="Century Gothic"/>
              <a:sym typeface="Century Gothic"/>
            </a:endParaRPr>
          </a:p>
        </p:txBody>
      </p:sp>
      <p:sp>
        <p:nvSpPr>
          <p:cNvPr id="192" name="Google Shape;192;g2ba818bef63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14FEE75F-6130-97A5-B9EB-A668AC9CBC9B}"/>
            </a:ext>
          </a:extLst>
        </p:cNvPr>
        <p:cNvGrpSpPr/>
        <p:nvPr/>
      </p:nvGrpSpPr>
      <p:grpSpPr>
        <a:xfrm>
          <a:off x="0" y="0"/>
          <a:ext cx="0" cy="0"/>
          <a:chOff x="0" y="0"/>
          <a:chExt cx="0" cy="0"/>
        </a:xfrm>
      </p:grpSpPr>
      <p:sp>
        <p:nvSpPr>
          <p:cNvPr id="191" name="Google Shape;191;g2ba818bef63_0_60:notes">
            <a:extLst>
              <a:ext uri="{FF2B5EF4-FFF2-40B4-BE49-F238E27FC236}">
                <a16:creationId xmlns:a16="http://schemas.microsoft.com/office/drawing/2014/main" id="{78C0A5E0-598C-EEC8-F7B6-82E2A38CA16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gn="just">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Das Karrierewachstum erfordert einen strategischen Ansatz, der kontinuierliches Lernen, Kompetenzentwicklung, Networking und effektive Selbstvermarktung umfasst.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Hier sind Strategien, die Einzelpersonen dabei helfen können, in ihrer Karriere voranzukommen: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b="1" kern="100" dirty="0">
                <a:effectLst/>
                <a:latin typeface="Century Gothic" panose="020B0502020202020204" pitchFamily="34" charset="0"/>
                <a:ea typeface="Calibri" panose="020F0502020204030204" pitchFamily="34" charset="0"/>
                <a:cs typeface="Arial" panose="020B0604020202020204" pitchFamily="34" charset="0"/>
              </a:rPr>
              <a:t>1. Klare Ziele setzen: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Century Gothic" panose="020B0502020202020204" pitchFamily="34" charset="0"/>
              <a:buChar char="-"/>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Definieren Sie Ihre kurzfristigen (1-2 Jahre) und langfristigen (5-10 Jahre) Karriereziele. Wissen, wohin Sie wollen, hilft Ihnen dabei, einen Fahrplan für Ihre berufliche Entwicklung zu erstellen. Stellen Sie sicher, dass Sie kluge Ziele setzen (spezifisch, messbar, erreichbar, relevant und zeitgebunden).</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algn="just">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b="1" kern="100" dirty="0">
                <a:effectLst/>
                <a:latin typeface="Century Gothic" panose="020B0502020202020204" pitchFamily="34" charset="0"/>
                <a:ea typeface="Calibri" panose="020F0502020204030204" pitchFamily="34" charset="0"/>
                <a:cs typeface="Arial" panose="020B0604020202020204" pitchFamily="34" charset="0"/>
              </a:rPr>
              <a:t>2. Kontinuierliches Lernen: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Century Gothic" panose="020B0502020202020204" pitchFamily="34" charset="0"/>
              <a:buChar char="-"/>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Bleiben Sie über Branchentrends, neue Technologien und bewährte Verfahren auf dem Laufenden. Besuchen Sie Workshops, Konferenzen und Online-Kurse, um neue Fähigkeiten zu erwerben.</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algn="just">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b="1" kern="100" dirty="0">
                <a:effectLst/>
                <a:latin typeface="Century Gothic" panose="020B0502020202020204" pitchFamily="34" charset="0"/>
                <a:ea typeface="Calibri" panose="020F0502020204030204" pitchFamily="34" charset="0"/>
                <a:cs typeface="Arial" panose="020B0604020202020204" pitchFamily="34" charset="0"/>
              </a:rPr>
              <a:t>3. Kompetenzentwicklung:</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b="1"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Century Gothic" panose="020B0502020202020204" pitchFamily="34" charset="0"/>
              <a:buChar char="-"/>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Identifizieren Sie die in Ihrer Branche gefragten Fähigkeiten. Entwickeln Sie sowohl technische als auch soziale Kompetenzen, um sich vielseitiger und wertvoller zu machen.</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algn="just">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b="1" kern="100" dirty="0">
                <a:effectLst/>
                <a:latin typeface="Century Gothic" panose="020B0502020202020204" pitchFamily="34" charset="0"/>
                <a:ea typeface="Calibri" panose="020F0502020204030204" pitchFamily="34" charset="0"/>
                <a:cs typeface="Arial" panose="020B0604020202020204" pitchFamily="34" charset="0"/>
              </a:rPr>
              <a:t>4. Feedback einholen: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Century Gothic" panose="020B0502020202020204" pitchFamily="34" charset="0"/>
              <a:buChar char="-"/>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Bitten Sie Vorgesetzte, Kollegen und Mentoren um konstruktives Feedback. Nutzen Sie dieses Feedback, um Verbesserungspotenziale zu erkennen und Ihre Wachstumsbereitschaft zu zeigen.</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algn="just">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b="1" kern="100" dirty="0">
                <a:effectLst/>
                <a:latin typeface="Century Gothic" panose="020B0502020202020204" pitchFamily="34" charset="0"/>
                <a:ea typeface="Calibri" panose="020F0502020204030204" pitchFamily="34" charset="0"/>
                <a:cs typeface="Arial" panose="020B0604020202020204" pitchFamily="34" charset="0"/>
              </a:rPr>
              <a:t>5. Networking:</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Century Gothic" panose="020B0502020202020204" pitchFamily="34" charset="0"/>
              <a:buChar char="-"/>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Bauen Sie ein starkes berufliches Netzwerk innerhalb und außerhalb Ihrer Organisation auf. Besuchen Sie Branchenveranstaltungen, treten Sie professionellen Vereinigungen bei und vernetzen Sie sich mit Kollegen auf Plattformen wie LinkedIn, Slack, MEETUP.</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algn="just">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b="1" kern="100" dirty="0">
                <a:effectLst/>
                <a:latin typeface="Century Gothic" panose="020B0502020202020204" pitchFamily="34" charset="0"/>
                <a:ea typeface="Calibri" panose="020F0502020204030204" pitchFamily="34" charset="0"/>
                <a:cs typeface="Arial" panose="020B0604020202020204" pitchFamily="34" charset="0"/>
              </a:rPr>
              <a:t>6. Mentoring:</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b="1"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Century Gothic" panose="020B0502020202020204" pitchFamily="34" charset="0"/>
              <a:buChar char="-"/>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Suchen Sie Rat bei erfahrenen Fachleuten Ihrer Branche. Ein Mentor kann viele persönliche und berufliche Einblicke, Ratschläge und Unterstützung bieten, während Sie Ihre Karriere vorantreiben. Unabhängig davon, ob Sie am Anfang Ihrer Karriere stehen oder sich in einem fortgeschritteneren Stadium befinden, kann Mentoring immer einen höheren Wert oder eine andere Perspektive auf Ihre Arbeit bieten.</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algn="just">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b="1" kern="100" dirty="0">
                <a:effectLst/>
                <a:latin typeface="Century Gothic" panose="020B0502020202020204" pitchFamily="34" charset="0"/>
                <a:ea typeface="Calibri" panose="020F0502020204030204" pitchFamily="34" charset="0"/>
                <a:cs typeface="Arial" panose="020B0604020202020204" pitchFamily="34" charset="0"/>
              </a:rPr>
              <a:t>7. Sichtbarkeit:</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b="1"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Century Gothic" panose="020B0502020202020204" pitchFamily="34" charset="0"/>
              <a:buChar char="-"/>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Machen Sie Ihre Beiträge innerhalb Ihrer Organisation sichtbar. Teilen Sie Ihre Erfolge, übernehmen Sie herausfordernde Projekte und nehmen Sie aktiv an Meetings und Diskussionen teil.</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algn="just">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b="1" kern="100" dirty="0">
                <a:effectLst/>
                <a:latin typeface="Century Gothic" panose="020B0502020202020204" pitchFamily="34" charset="0"/>
                <a:ea typeface="Calibri" panose="020F0502020204030204" pitchFamily="34" charset="0"/>
                <a:cs typeface="Arial" panose="020B0604020202020204" pitchFamily="34" charset="0"/>
              </a:rPr>
              <a:t>8. Initiative ergreifen: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Century Gothic" panose="020B0502020202020204" pitchFamily="34" charset="0"/>
              <a:buChar char="-"/>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Nehmen Sie aktiv an Ihren Aufgaben teil, bringen Sie neue Ideen und Methoden ein oder übernehmen Sie eine führende Rolle bei Teamarbeit. Initiative zu ergreifen kann je nach Person und Arbeitsbereich unterschiedlich aussehen. Initiative muss keine zusätzliche Arbeit oder zusätzliche Herausforderungen bedeuten; sie kann sich in Ihrer Einstellung und Ihrem Arbeitsstil zeigen.</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algn="just">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b="1" kern="100" dirty="0">
                <a:effectLst/>
                <a:latin typeface="Century Gothic" panose="020B0502020202020204" pitchFamily="34" charset="0"/>
                <a:ea typeface="Calibri" panose="020F0502020204030204" pitchFamily="34" charset="0"/>
                <a:cs typeface="Arial" panose="020B0604020202020204" pitchFamily="34" charset="0"/>
              </a:rPr>
              <a:t>9. Eine persönliche Marke aufbauen: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Century Gothic" panose="020B0502020202020204" pitchFamily="34" charset="0"/>
              <a:buChar char="-"/>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Entwickeln Sie eine starke persönliche Marke, die Ihre einzigartigen Fähigkeiten und Qualitäten hervorhebt. Dazu gehört eine professionelle Online-Präsenz, ein gut gestalteter Lebenslauf und ein klares Elevator Pitch. Das Kennen Ihrer Stärken und Fähigkeiten kann zu einem glaubwürdigeren und weit verbreiteten Bild in der beruflichen Welt beitragen.</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algn="just">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b="1" kern="100" dirty="0">
                <a:effectLst/>
                <a:latin typeface="Century Gothic" panose="020B0502020202020204" pitchFamily="34" charset="0"/>
                <a:ea typeface="Calibri" panose="020F0502020204030204" pitchFamily="34" charset="0"/>
                <a:cs typeface="Arial" panose="020B0604020202020204" pitchFamily="34" charset="0"/>
              </a:rPr>
              <a:t>10. Effektive Kommunikation: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Century Gothic" panose="020B0502020202020204" pitchFamily="34" charset="0"/>
              <a:buChar char="-"/>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Schärfen Sie Ihre Kommunikationsfähigkeiten. Effektive Kommunikation ist normalerweise offen, klar strukturiert und enthält ein gutes Gleichgewicht zwischen aktivem Zuhören und Antworten im Gespräch. Versuchen Sie, Ihre Ideen klar zu artikulieren, aktiv anderen zuzuhören und offen für Zusammenarbeit und konstruktives Feedback zu sein.</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algn="just">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b="1" kern="100" dirty="0">
                <a:effectLst/>
                <a:latin typeface="Century Gothic" panose="020B0502020202020204" pitchFamily="34" charset="0"/>
                <a:ea typeface="Calibri" panose="020F0502020204030204" pitchFamily="34" charset="0"/>
                <a:cs typeface="Arial" panose="020B0604020202020204" pitchFamily="34" charset="0"/>
              </a:rPr>
              <a:t>11. Erfahrungen in anderen Funktionsbereichen sammeln: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Century Gothic" panose="020B0502020202020204" pitchFamily="34" charset="0"/>
              <a:buChar char="-"/>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Sammeln Sie Erfahrungen in verschiedenen Bereichen Ihrer Organisation. Die Exposition gegenüber verschiedenen Abteilungen und Funktionen kann Ihr Fähigkeitsspektrum erweitern und Sie zu einem vielseitigeren Fachmann machen. Das bedeutet nicht, dass Sie alles perfekt beherrschen müssen. Es bedeutet jedoch, dass Sie zumindest auf theoretischer Basis wissen, was in anderen Bereichen oder Domänen passiert, was Ihnen helfen kann, sich schneller an Herausforderungen anzupassen, zusammenzuarbeiten oder einfach Ihre Gesamteffizienz zu steigern.</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algn="just">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b="1" kern="100" dirty="0">
                <a:effectLst/>
                <a:latin typeface="Century Gothic" panose="020B0502020202020204" pitchFamily="34" charset="0"/>
                <a:ea typeface="Calibri" panose="020F0502020204030204" pitchFamily="34" charset="0"/>
                <a:cs typeface="Arial" panose="020B0604020202020204" pitchFamily="34" charset="0"/>
              </a:rPr>
              <a:t>12. Anpassungsfähigkeit:</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Century Gothic" panose="020B0502020202020204" pitchFamily="34" charset="0"/>
              <a:buChar char="-"/>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Akzeptieren Sie Veränderungen und seien Sie anpassungsfähig. Die Fähigkeit, Unsicherheiten zu navigieren und schnell zu lernen, ist ein wertvolles Merkmal in einer sich schnell verändernden Arbeitswelt. Denken Sie daran, dass Sie im neuen Kontext der Anpassungsfähigkeit um Klarstellungen, Unterstützung und Erfüllung Ihrer Bedürfnisse bitten können und sollten, damit der Prozess reibungslos für alle verläuft.</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algn="just">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b="1" kern="100" dirty="0">
                <a:effectLst/>
                <a:latin typeface="Century Gothic" panose="020B0502020202020204" pitchFamily="34" charset="0"/>
                <a:ea typeface="Calibri" panose="020F0502020204030204" pitchFamily="34" charset="0"/>
                <a:cs typeface="Arial" panose="020B0604020202020204" pitchFamily="34" charset="0"/>
              </a:rPr>
              <a:t>13. Führungskompetenzentwicklung:</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Century Gothic" panose="020B0502020202020204" pitchFamily="34" charset="0"/>
              <a:buChar char="-"/>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Entwickeln Sie Führungsfähigkeiten, indem Sie Führungsrollen in Projekten oder Teams übernehmen. Führungserfahrung kann ein entscheidender Faktor für den Aufstieg auf höhere Ebenen sein. Dies kann durch einen Prozess erlernt werden, der damit beginnt, Initiativen zu ergreifen. Initiative kann bedeuten, Führungspositionen einzunehmen, Pläne, neue Ideen oder Methoden zu entwickeln und andere bei der effizienten Erledigung ihrer Arbeit zu unterstützen.</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algn="just">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b="1" kern="100" dirty="0">
                <a:effectLst/>
                <a:latin typeface="Century Gothic" panose="020B0502020202020204" pitchFamily="34" charset="0"/>
                <a:ea typeface="Calibri" panose="020F0502020204030204" pitchFamily="34" charset="0"/>
                <a:cs typeface="Arial" panose="020B0604020202020204" pitchFamily="34" charset="0"/>
              </a:rPr>
              <a:t>14. </a:t>
            </a:r>
            <a:r>
              <a:rPr lang="en-GB" sz="1800" b="1" kern="100" dirty="0" err="1">
                <a:effectLst/>
                <a:latin typeface="Century Gothic" panose="020B0502020202020204" pitchFamily="34" charset="0"/>
                <a:ea typeface="Calibri" panose="020F0502020204030204" pitchFamily="34" charset="0"/>
                <a:cs typeface="Arial" panose="020B0604020202020204" pitchFamily="34" charset="0"/>
              </a:rPr>
              <a:t>Verhandlungsgeschick</a:t>
            </a:r>
            <a:r>
              <a:rPr lang="en-GB" sz="1800" b="1" kern="100" dirty="0">
                <a:effectLst/>
                <a:latin typeface="Century Gothic" panose="020B0502020202020204" pitchFamily="34" charset="0"/>
                <a:ea typeface="Calibri" panose="020F0502020204030204" pitchFamily="34" charset="0"/>
                <a:cs typeface="Arial" panose="020B0604020202020204" pitchFamily="34" charset="0"/>
              </a:rPr>
              <a:t>:</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Century Gothic" panose="020B0502020202020204" pitchFamily="34" charset="0"/>
              <a:buChar char="-"/>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Lernen Sie, effektiv zu verhandeln, egal ob es um eine Gehaltserhöhung, eine Beförderung oder um Ressourcen für Ihre Projekte geht. </a:t>
            </a:r>
            <a:r>
              <a:rPr lang="en-GB" sz="1800" kern="100" dirty="0" err="1">
                <a:effectLst/>
                <a:latin typeface="Century Gothic" panose="020B0502020202020204" pitchFamily="34" charset="0"/>
                <a:ea typeface="Century Gothic" panose="020B0502020202020204" pitchFamily="34" charset="0"/>
                <a:cs typeface="Century Gothic" panose="020B0502020202020204" pitchFamily="34" charset="0"/>
              </a:rPr>
              <a:t>Diese</a:t>
            </a:r>
            <a:r>
              <a:rPr lang="en-GB" sz="1800" kern="1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kern="100" dirty="0" err="1">
                <a:effectLst/>
                <a:latin typeface="Century Gothic" panose="020B0502020202020204" pitchFamily="34" charset="0"/>
                <a:ea typeface="Century Gothic" panose="020B0502020202020204" pitchFamily="34" charset="0"/>
                <a:cs typeface="Century Gothic" panose="020B0502020202020204" pitchFamily="34" charset="0"/>
              </a:rPr>
              <a:t>Fähigkeit</a:t>
            </a:r>
            <a:r>
              <a:rPr lang="en-GB" sz="1800" kern="1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kern="100" dirty="0" err="1">
                <a:effectLst/>
                <a:latin typeface="Century Gothic" panose="020B0502020202020204" pitchFamily="34" charset="0"/>
                <a:ea typeface="Century Gothic" panose="020B0502020202020204" pitchFamily="34" charset="0"/>
                <a:cs typeface="Century Gothic" panose="020B0502020202020204" pitchFamily="34" charset="0"/>
              </a:rPr>
              <a:t>ist</a:t>
            </a:r>
            <a:r>
              <a:rPr lang="en-GB" sz="1800" kern="100" dirty="0">
                <a:effectLst/>
                <a:latin typeface="Century Gothic" panose="020B0502020202020204" pitchFamily="34" charset="0"/>
                <a:ea typeface="Century Gothic" panose="020B0502020202020204" pitchFamily="34" charset="0"/>
                <a:cs typeface="Century Gothic" panose="020B0502020202020204" pitchFamily="34" charset="0"/>
              </a:rPr>
              <a:t> für das </a:t>
            </a:r>
            <a:r>
              <a:rPr lang="en-GB" sz="1800" kern="100" dirty="0" err="1">
                <a:effectLst/>
                <a:latin typeface="Century Gothic" panose="020B0502020202020204" pitchFamily="34" charset="0"/>
                <a:ea typeface="Century Gothic" panose="020B0502020202020204" pitchFamily="34" charset="0"/>
                <a:cs typeface="Century Gothic" panose="020B0502020202020204" pitchFamily="34" charset="0"/>
              </a:rPr>
              <a:t>berufliche</a:t>
            </a:r>
            <a:r>
              <a:rPr lang="en-GB" sz="1800" kern="1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kern="100" dirty="0" err="1">
                <a:effectLst/>
                <a:latin typeface="Century Gothic" panose="020B0502020202020204" pitchFamily="34" charset="0"/>
                <a:ea typeface="Century Gothic" panose="020B0502020202020204" pitchFamily="34" charset="0"/>
                <a:cs typeface="Century Gothic" panose="020B0502020202020204" pitchFamily="34" charset="0"/>
              </a:rPr>
              <a:t>Fortkommen</a:t>
            </a:r>
            <a:r>
              <a:rPr lang="en-GB" sz="1800" kern="1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kern="100" dirty="0" err="1">
                <a:effectLst/>
                <a:latin typeface="Century Gothic" panose="020B0502020202020204" pitchFamily="34" charset="0"/>
                <a:ea typeface="Century Gothic" panose="020B0502020202020204" pitchFamily="34" charset="0"/>
                <a:cs typeface="Century Gothic" panose="020B0502020202020204" pitchFamily="34" charset="0"/>
              </a:rPr>
              <a:t>unerlässlich</a:t>
            </a:r>
            <a:r>
              <a:rPr lang="en-GB" sz="1800" kern="100" dirty="0">
                <a:effectLst/>
                <a:latin typeface="Century Gothic" panose="020B0502020202020204" pitchFamily="34" charset="0"/>
                <a:ea typeface="Century Gothic" panose="020B0502020202020204" pitchFamily="34" charset="0"/>
                <a:cs typeface="Century Gothic" panose="020B0502020202020204" pitchFamily="34" charset="0"/>
              </a:rPr>
              <a:t>.</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algn="just">
              <a:lnSpc>
                <a:spcPct val="107000"/>
              </a:lnSpc>
              <a:spcAft>
                <a:spcPts val="800"/>
              </a:spcAft>
            </a:pPr>
            <a:r>
              <a:rPr lang="en-GB"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b="1" kern="100" dirty="0">
                <a:effectLst/>
                <a:latin typeface="Century Gothic" panose="020B0502020202020204" pitchFamily="34" charset="0"/>
                <a:ea typeface="Calibri" panose="020F0502020204030204" pitchFamily="34" charset="0"/>
                <a:cs typeface="Arial" panose="020B0604020202020204" pitchFamily="34" charset="0"/>
              </a:rPr>
              <a:t>15. </a:t>
            </a:r>
            <a:r>
              <a:rPr lang="en-GB" sz="1800" b="1" kern="100" dirty="0" err="1">
                <a:effectLst/>
                <a:latin typeface="Century Gothic" panose="020B0502020202020204" pitchFamily="34" charset="0"/>
                <a:ea typeface="Calibri" panose="020F0502020204030204" pitchFamily="34" charset="0"/>
                <a:cs typeface="Arial" panose="020B0604020202020204" pitchFamily="34" charset="0"/>
              </a:rPr>
              <a:t>Über</a:t>
            </a:r>
            <a:r>
              <a:rPr lang="en-GB" sz="1800" b="1" kern="100" dirty="0">
                <a:effectLst/>
                <a:latin typeface="Century Gothic" panose="020B0502020202020204" pitchFamily="34" charset="0"/>
                <a:ea typeface="Calibri" panose="020F0502020204030204" pitchFamily="34" charset="0"/>
                <a:cs typeface="Arial" panose="020B0604020202020204" pitchFamily="34" charset="0"/>
              </a:rPr>
              <a:t> </a:t>
            </a:r>
            <a:r>
              <a:rPr lang="en-GB" sz="1800" b="1" kern="100" dirty="0" err="1">
                <a:effectLst/>
                <a:latin typeface="Century Gothic" panose="020B0502020202020204" pitchFamily="34" charset="0"/>
                <a:ea typeface="Calibri" panose="020F0502020204030204" pitchFamily="34" charset="0"/>
                <a:cs typeface="Arial" panose="020B0604020202020204" pitchFamily="34" charset="0"/>
              </a:rPr>
              <a:t>Unternehmensrichtlinien</a:t>
            </a:r>
            <a:r>
              <a:rPr lang="en-GB" sz="1800" b="1" kern="100" dirty="0">
                <a:effectLst/>
                <a:latin typeface="Century Gothic" panose="020B0502020202020204" pitchFamily="34" charset="0"/>
                <a:ea typeface="Calibri" panose="020F0502020204030204" pitchFamily="34" charset="0"/>
                <a:cs typeface="Arial" panose="020B0604020202020204" pitchFamily="34" charset="0"/>
              </a:rPr>
              <a:t> </a:t>
            </a:r>
            <a:r>
              <a:rPr lang="en-GB" sz="1800" b="1" kern="100" dirty="0" err="1">
                <a:effectLst/>
                <a:latin typeface="Century Gothic" panose="020B0502020202020204" pitchFamily="34" charset="0"/>
                <a:ea typeface="Calibri" panose="020F0502020204030204" pitchFamily="34" charset="0"/>
                <a:cs typeface="Arial" panose="020B0604020202020204" pitchFamily="34" charset="0"/>
              </a:rPr>
              <a:t>informiert</a:t>
            </a:r>
            <a:r>
              <a:rPr lang="en-GB" sz="1800" b="1" kern="100" dirty="0">
                <a:effectLst/>
                <a:latin typeface="Century Gothic" panose="020B0502020202020204" pitchFamily="34" charset="0"/>
                <a:ea typeface="Calibri" panose="020F0502020204030204" pitchFamily="34" charset="0"/>
                <a:cs typeface="Arial" panose="020B0604020202020204" pitchFamily="34" charset="0"/>
              </a:rPr>
              <a:t> </a:t>
            </a:r>
            <a:r>
              <a:rPr lang="en-GB" sz="1800" b="1" kern="100" dirty="0" err="1">
                <a:effectLst/>
                <a:latin typeface="Century Gothic" panose="020B0502020202020204" pitchFamily="34" charset="0"/>
                <a:ea typeface="Calibri" panose="020F0502020204030204" pitchFamily="34" charset="0"/>
                <a:cs typeface="Arial" panose="020B0604020202020204" pitchFamily="34" charset="0"/>
              </a:rPr>
              <a:t>bleiben</a:t>
            </a:r>
            <a:r>
              <a:rPr lang="en-GB" sz="1800" b="1" kern="100" dirty="0">
                <a:effectLst/>
                <a:latin typeface="Century Gothic" panose="020B0502020202020204" pitchFamily="34" charset="0"/>
                <a:ea typeface="Calibri" panose="020F0502020204030204" pitchFamily="34" charset="0"/>
                <a:cs typeface="Arial" panose="020B0604020202020204" pitchFamily="34" charset="0"/>
              </a:rPr>
              <a:t>:</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Century Gothic" panose="020B0502020202020204" pitchFamily="34" charset="0"/>
              <a:buChar char="-"/>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Informieren Sie sich über die Richtlinien Ihres Unternehmens zu Beförderungen, Gehaltserhöhungen und Leistungsbeurteilungen. Verstehen Sie die Kriterien für den Aufstieg und arbeiten Sie daran, diese Kriterien zu erfüllen. Wenn Sie selbstständig sind oder in einem internationalen Umfeld arbeiten, kann es hilfreich sein, über Richtlinien hinaus auch die Branchentrends und internationalen zu verfolgen.</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algn="just">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b="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16. Work-Life-Balance:</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Century Gothic" panose="020B0502020202020204" pitchFamily="34" charset="0"/>
              <a:buChar char="-"/>
            </a:pP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Achten Sie auf ein gesundes Gleichgewicht zwischen Arbeit und Privatleben, damit Sie weiterhin Energie und Begeisterung für Ihre Karriere aufbringen können. Burnout kann die langfristige berufliche Entwicklung behindern. Denken Sie daran, dass der berufliche Aufstieg ein dynamischer und kontinuierlicher Prozess ist. Seien Sie geduldig, konzentrieren Sie sich auf Ihre Ziele und steuern Sie Ihre berufliche Laufbahn proaktiv.</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0" lvl="0" indent="0" algn="just" rtl="0">
              <a:spcBef>
                <a:spcPts val="0"/>
              </a:spcBef>
              <a:spcAft>
                <a:spcPts val="0"/>
              </a:spcAft>
              <a:buClr>
                <a:schemeClr val="dk1"/>
              </a:buClr>
              <a:buSzPts val="1100"/>
              <a:buFont typeface="Arial"/>
              <a:buNone/>
            </a:pPr>
            <a:endParaRPr lang="de-DE" sz="1100" b="0" i="0" dirty="0">
              <a:solidFill>
                <a:schemeClr val="dk1"/>
              </a:solidFill>
              <a:effectLst/>
              <a:latin typeface="Century Gothic"/>
              <a:ea typeface="Century Gothic" panose="020B0502020202020204" pitchFamily="34" charset="0"/>
              <a:cs typeface="Century Gothic" panose="020B0502020202020204" pitchFamily="34" charset="0"/>
              <a:sym typeface="Century Gothic"/>
            </a:endParaRPr>
          </a:p>
          <a:p>
            <a:pPr marL="0" lvl="0" indent="0" algn="just" rtl="0">
              <a:spcBef>
                <a:spcPts val="0"/>
              </a:spcBef>
              <a:spcAft>
                <a:spcPts val="0"/>
              </a:spcAft>
              <a:buClr>
                <a:schemeClr val="dk1"/>
              </a:buClr>
              <a:buSzPts val="1100"/>
              <a:buFont typeface="Arial"/>
              <a:buNone/>
            </a:pPr>
            <a:r>
              <a:rPr lang="de-DE" sz="1800" b="0" i="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Denken Sie daran, dass der berufliche Aufstieg ein dynamischer und kontinuierlicher Prozess ist. Seien Sie geduldig, konzentrieren Sie sich auf Ihre Ziele und steuern Sie Ihre berufliche Laufbahn proaktiv.</a:t>
            </a:r>
            <a:endParaRPr dirty="0"/>
          </a:p>
        </p:txBody>
      </p:sp>
      <p:sp>
        <p:nvSpPr>
          <p:cNvPr id="192" name="Google Shape;192;g2ba818bef63_0_60:notes">
            <a:extLst>
              <a:ext uri="{FF2B5EF4-FFF2-40B4-BE49-F238E27FC236}">
                <a16:creationId xmlns:a16="http://schemas.microsoft.com/office/drawing/2014/main" id="{E0AC205A-444D-006E-0538-700A72FA21A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49553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AT" sz="1800" dirty="0">
                <a:effectLst/>
                <a:latin typeface="Century Gothic" panose="020B0502020202020204" pitchFamily="34" charset="0"/>
                <a:ea typeface="Calibri" panose="020F0502020204030204" pitchFamily="34" charset="0"/>
                <a:cs typeface="Arial" panose="020B0604020202020204" pitchFamily="34" charset="0"/>
              </a:rPr>
              <a:t>Die </a:t>
            </a:r>
            <a:r>
              <a:rPr lang="de-AT" sz="1800" b="1" dirty="0">
                <a:effectLst/>
                <a:latin typeface="Century Gothic" panose="020B0502020202020204" pitchFamily="34" charset="0"/>
                <a:ea typeface="Calibri" panose="020F0502020204030204" pitchFamily="34" charset="0"/>
                <a:cs typeface="Arial" panose="020B0604020202020204" pitchFamily="34" charset="0"/>
              </a:rPr>
              <a:t>Verhandlung von Gehältern und Leistungen </a:t>
            </a:r>
            <a:r>
              <a:rPr lang="de-AT" sz="1800" dirty="0">
                <a:effectLst/>
                <a:latin typeface="Century Gothic" panose="020B0502020202020204" pitchFamily="34" charset="0"/>
                <a:ea typeface="Calibri" panose="020F0502020204030204" pitchFamily="34" charset="0"/>
                <a:cs typeface="Arial" panose="020B0604020202020204" pitchFamily="34" charset="0"/>
              </a:rPr>
              <a:t>ist ein entscheidender Aspekt des Bewerbungsprozesses. Es erfordert Vorbereitung, effektive Kommunikation und einen strategischen Ansatz. </a:t>
            </a:r>
            <a:endParaRPr sz="1100" dirty="0">
              <a:solidFill>
                <a:srgbClr val="0F0F0F"/>
              </a:solidFill>
              <a:latin typeface="Century Gothic"/>
              <a:ea typeface="Century Gothic"/>
              <a:cs typeface="Century Gothic"/>
              <a:sym typeface="Century Gothic"/>
            </a:endParaRPr>
          </a:p>
        </p:txBody>
      </p:sp>
      <p:sp>
        <p:nvSpPr>
          <p:cNvPr id="204" name="Google Shape;20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Hier ist ein Leitfaden, um die wichtigsten Elemente der Verhandlung von Gehältern und Leistungen zu verstehen: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b="1" kern="100" dirty="0">
                <a:effectLst/>
                <a:latin typeface="Century Gothic" panose="020B0502020202020204" pitchFamily="34" charset="0"/>
                <a:ea typeface="Calibri" panose="020F0502020204030204" pitchFamily="34" charset="0"/>
                <a:cs typeface="Arial" panose="020B0604020202020204" pitchFamily="34" charset="0"/>
              </a:rPr>
              <a:t>1. Recherche und Kenntnis des eigenen Werts:</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Century Gothic" panose="020B0502020202020204" pitchFamily="34" charset="0"/>
              <a:buChar char="-"/>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Recherchieren Sie Branchenstandards und Gehaltsspannen für Ihre Position, Erfahrungsstufe und Ihren Standort, bevor Sie sich auf Stellen bewerben. Websites wie Glassdoor, </a:t>
            </a:r>
            <a:r>
              <a:rPr lang="de-AT" sz="1800" kern="100" dirty="0" err="1">
                <a:effectLst/>
                <a:latin typeface="Century Gothic" panose="020B0502020202020204" pitchFamily="34" charset="0"/>
                <a:ea typeface="Century Gothic" panose="020B0502020202020204" pitchFamily="34" charset="0"/>
                <a:cs typeface="Century Gothic" panose="020B0502020202020204" pitchFamily="34" charset="0"/>
              </a:rPr>
              <a:t>Payscale</a:t>
            </a: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 und Branchenberichte können wertvolle Einblicke liefern. Es ist wichtig, den Wert Ihrer Fähigkeiten zu kennen, um Ihre persönliche Marke zu schaffen und die Bedingungen Ihres zukünftigen Arbeitsplatzes in Ihrem besten Interesse zu verhandeln.</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algn="just">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b="1" kern="100" dirty="0">
                <a:effectLst/>
                <a:latin typeface="Century Gothic" panose="020B0502020202020204" pitchFamily="34" charset="0"/>
                <a:ea typeface="Calibri" panose="020F0502020204030204" pitchFamily="34" charset="0"/>
                <a:cs typeface="Arial" panose="020B0604020202020204" pitchFamily="34" charset="0"/>
              </a:rPr>
              <a:t>2. Verstehen des Gesamtpakets an Vergütungen: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Century Gothic" panose="020B0502020202020204" pitchFamily="34" charset="0"/>
              <a:buChar char="-"/>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Berücksichtigen Sie nicht nur das Grundgehalt, sondern auch Leistungen wie Krankenversicherung, Rentenpläne, Boni, Aktienoptionen und andere Annehmlichkeiten. Bewerten Sie das Gesamtpaket, um seinen Wert zu bestimmen, bevor Sie eine Entscheidung bezüglich eines Jobangebots treffen.</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algn="just">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b="1" kern="100" dirty="0">
                <a:effectLst/>
                <a:latin typeface="Century Gothic" panose="020B0502020202020204" pitchFamily="34" charset="0"/>
                <a:ea typeface="Calibri" panose="020F0502020204030204" pitchFamily="34" charset="0"/>
                <a:cs typeface="Arial" panose="020B0604020202020204" pitchFamily="34" charset="0"/>
              </a:rPr>
              <a:t>3. Definieren Sie Ihre Prioritäten: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Century Gothic" panose="020B0502020202020204" pitchFamily="34" charset="0"/>
              <a:buChar char="-"/>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Identifizieren Sie Ihre Prioritäten in Bezug auf Karriereziele, Vergütung und Leistungen. Was ist Ihnen am wichtigsten? Ist es ein höheres Grundgehalt, flexible Arbeitszeiten, zusätzliche Urlaubstage oder Möglichkeiten, sich kontinuierlich in Ihrem Arbeitsbereich weiterzuentwickeln?</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algn="just">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b="1" kern="100" dirty="0">
                <a:effectLst/>
                <a:latin typeface="Century Gothic" panose="020B0502020202020204" pitchFamily="34" charset="0"/>
                <a:ea typeface="Calibri" panose="020F0502020204030204" pitchFamily="34" charset="0"/>
                <a:cs typeface="Arial" panose="020B0604020202020204" pitchFamily="34" charset="0"/>
              </a:rPr>
              <a:t>4. Warten Sie auf den richtigen Moment:</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Century Gothic" panose="020B0502020202020204" pitchFamily="34" charset="0"/>
              <a:buChar char="-"/>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Die Zeit ist entscheidend. Vermeiden Sie es, zu früh im Bewerbungsprozess über Vergütungen zu sprechen. Es ist ratsam, bis zu einem kommunizierten Jobangebot zu warten. Wenn jedoch im Jobangebot keine Offenlegung über die Gehaltsspanne oder Leistungen erfolgt, ist es möglicherweise in Ihrem besten Interesse, dies während Ihres ersten Vorstellungsgesprächs zu klären, da die vom Arbeitgeber verfügbare Spanne möglicherweise nicht mit Ihren Erwartungen und Fähigkeiten übereinstimmt.</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algn="just">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b="1" kern="100" dirty="0">
                <a:effectLst/>
                <a:latin typeface="Century Gothic" panose="020B0502020202020204" pitchFamily="34" charset="0"/>
                <a:ea typeface="Calibri" panose="020F0502020204030204" pitchFamily="34" charset="0"/>
                <a:cs typeface="Arial" panose="020B0604020202020204" pitchFamily="34" charset="0"/>
              </a:rPr>
              <a:t>5. Fordern Sie Zeit zur Evaluierung an: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Century Gothic" panose="020B0502020202020204" pitchFamily="34" charset="0"/>
              <a:buChar char="-"/>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Wenn Sie ein Angebot erhalten, ist es akzeptabel, um etwas Zeit zur Evaluierung zu bitten. Dies ermöglicht es Ihnen, die Bedingungen sorgfältig zu prüfen und sich auf die Verhandlung vorzubereiten.</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algn="just">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b="1" kern="100" dirty="0">
                <a:effectLst/>
                <a:latin typeface="Century Gothic" panose="020B0502020202020204" pitchFamily="34" charset="0"/>
                <a:ea typeface="Calibri" panose="020F0502020204030204" pitchFamily="34" charset="0"/>
                <a:cs typeface="Arial" panose="020B0604020202020204" pitchFamily="34" charset="0"/>
              </a:rPr>
              <a:t>6. Seien Sie bereit, Ihre Anfrage zu rechtfertigen: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Century Gothic" panose="020B0502020202020204" pitchFamily="34" charset="0"/>
              <a:buChar char="-"/>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Seien Sie bei den Verhandlungen bereit, Ihre Anfrage aufgrund Ihrer Fähigkeiten, Erfahrungen und des Werts, den Sie der Organisation bringen, zu rechtfertigen. Geben Sie konkrete Beispiele für Ihre Leistungen und Beiträge an.</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algn="just">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b="1" kern="100" dirty="0">
                <a:effectLst/>
                <a:latin typeface="Century Gothic" panose="020B0502020202020204" pitchFamily="34" charset="0"/>
                <a:ea typeface="Calibri" panose="020F0502020204030204" pitchFamily="34" charset="0"/>
                <a:cs typeface="Arial" panose="020B0604020202020204" pitchFamily="34" charset="0"/>
              </a:rPr>
              <a:t>7. Verwenden Sie einen positiven und kooperativen Ansatz:</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Century Gothic" panose="020B0502020202020204" pitchFamily="34" charset="0"/>
              <a:buChar char="-"/>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Gehen Sie die Verhandlung als eine kooperative Diskussion anstatt als Konfrontation an. Betonen Sie Ihr Interesse daran, eine für beide Seiten vorteilhafte Vereinbarung zu finden.</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algn="just">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b="1" kern="100" dirty="0">
                <a:effectLst/>
                <a:latin typeface="Century Gothic" panose="020B0502020202020204" pitchFamily="34" charset="0"/>
                <a:ea typeface="Calibri" panose="020F0502020204030204" pitchFamily="34" charset="0"/>
                <a:cs typeface="Arial" panose="020B0604020202020204" pitchFamily="34" charset="0"/>
              </a:rPr>
              <a:t>8. Berücksichtigen Sie das Gesamtpaket:</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Century Gothic" panose="020B0502020202020204" pitchFamily="34" charset="0"/>
              <a:buChar char="-"/>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Wenn der Arbeitgeber Ihren Gehaltsvorstellungen nicht entsprechen kann, erkunden Sie andere Aspekte des Pakets. Verhandeln Sie über zusätzliche Leistungen wie berufliche Weiterbildungsmöglichkeiten, Fernarbeitsoptionen oder einen Unterschriftsbonus.</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0" lvl="0" indent="0" algn="l" rtl="0">
              <a:lnSpc>
                <a:spcPct val="100000"/>
              </a:lnSpc>
              <a:spcBef>
                <a:spcPts val="0"/>
              </a:spcBef>
              <a:spcAft>
                <a:spcPts val="0"/>
              </a:spcAft>
              <a:buSzPts val="1400"/>
              <a:buNone/>
            </a:pPr>
            <a:endParaRPr dirty="0"/>
          </a:p>
        </p:txBody>
      </p:sp>
      <p:sp>
        <p:nvSpPr>
          <p:cNvPr id="204" name="Google Shape;20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90361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spcAft>
                <a:spcPts val="800"/>
              </a:spcAft>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Mit diesem Tool erwerben Lernende Kenntnisse über Verhandlungsschritte und überprüfen ihr Wissen mit dem Quiz darin. Das Ziel ist es, Strategien für folgendes zu erlernen: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tabLst>
                <a:tab pos="457200" algn="l"/>
              </a:tabLst>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Entwicklung eines Zielgehaltbereichs</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tabLst>
                <a:tab pos="457200" algn="l"/>
              </a:tabLst>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Effektive Kommunikation von Gehaltsvorstellungen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tabLst>
                <a:tab pos="457200" algn="l"/>
              </a:tabLst>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Den eigenen Wert für potenzielle Arbeitgeber zu demonstrieren</a:t>
            </a:r>
          </a:p>
          <a:p>
            <a:pPr marL="0" lvl="0" indent="0" algn="just">
              <a:lnSpc>
                <a:spcPct val="107000"/>
              </a:lnSpc>
              <a:spcAft>
                <a:spcPts val="800"/>
              </a:spcAft>
              <a:buFont typeface="+mj-lt"/>
              <a:buNone/>
              <a:tabLst>
                <a:tab pos="457200" algn="l"/>
              </a:tabLst>
            </a:pPr>
            <a:endParaRPr lang="de-AT" sz="1800" kern="100" dirty="0">
              <a:effectLst/>
              <a:latin typeface="Century Gothic" panose="020B0502020202020204" pitchFamily="34" charset="0"/>
              <a:ea typeface="Calibri" panose="020F0502020204030204" pitchFamily="34" charset="0"/>
              <a:cs typeface="Arial" panose="020B0604020202020204" pitchFamily="34" charset="0"/>
            </a:endParaRPr>
          </a:p>
          <a:p>
            <a:pPr marL="0" lvl="0" indent="0" algn="just">
              <a:lnSpc>
                <a:spcPct val="107000"/>
              </a:lnSpc>
              <a:spcAft>
                <a:spcPts val="800"/>
              </a:spcAft>
              <a:buFont typeface="+mj-lt"/>
              <a:buNone/>
              <a:tabLst>
                <a:tab pos="457200" algn="l"/>
              </a:tabLst>
            </a:pP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r>
              <a:rPr lang="de-DE" sz="1800" dirty="0">
                <a:effectLst/>
                <a:latin typeface="Century Gothic" panose="020B0502020202020204" pitchFamily="34" charset="0"/>
                <a:ea typeface="Century Gothic" panose="020B0502020202020204" pitchFamily="34" charset="0"/>
                <a:cs typeface="Century Gothic" panose="020B0502020202020204" pitchFamily="34" charset="0"/>
              </a:rPr>
              <a:t>Denken Sie daran, dass eine Verhandlung einfach ein Gespräch zwischen zwei Parteien ist, zögern Sie also nicht, Ihre Ziele zu formulieren! Das Tool enthält auch Quizfragen, um das Gelernte zu vertiefen.</a:t>
            </a:r>
            <a:endParaRPr lang="en-US" sz="1800" dirty="0">
              <a:effectLst/>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204" name="Google Shape;20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5595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ba818bef63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sz="1100" b="0">
                <a:solidFill>
                  <a:srgbClr val="0F0F0F"/>
                </a:solidFill>
                <a:latin typeface="Century Gothic"/>
                <a:ea typeface="Century Gothic"/>
                <a:cs typeface="Century Gothic"/>
                <a:sym typeface="Century Gothic"/>
              </a:rPr>
              <a:t>Auf der Grundlage der vorherigen Folie können die Teilnehmer auch ein Rollenspiel zur Gehaltsverhandlung spielen, um ihr Verständnis für die Verhandlungsschritte zu vertiefen.</a:t>
            </a:r>
          </a:p>
          <a:p>
            <a:pPr marL="0" lvl="0" indent="0" algn="l" rtl="0">
              <a:lnSpc>
                <a:spcPct val="100000"/>
              </a:lnSpc>
              <a:spcBef>
                <a:spcPts val="0"/>
              </a:spcBef>
              <a:spcAft>
                <a:spcPts val="0"/>
              </a:spcAft>
              <a:buSzPts val="1400"/>
              <a:buNone/>
            </a:pPr>
            <a:endParaRPr lang="de-DE" sz="1100" b="0" dirty="0">
              <a:solidFill>
                <a:srgbClr val="0F0F0F"/>
              </a:solidFill>
              <a:latin typeface="Century Gothic"/>
              <a:ea typeface="Century Gothic"/>
              <a:cs typeface="Century Gothic"/>
              <a:sym typeface="Century Gothic"/>
            </a:endParaRPr>
          </a:p>
          <a:p>
            <a:pPr>
              <a:lnSpc>
                <a:spcPct val="107000"/>
              </a:lnSpc>
              <a:spcAft>
                <a:spcPts val="800"/>
              </a:spcAft>
            </a:pPr>
            <a:r>
              <a:rPr lang="de-AT" sz="1800" b="1" kern="100" dirty="0">
                <a:effectLst/>
                <a:latin typeface="Century Gothic" panose="020B0502020202020204" pitchFamily="34" charset="0"/>
                <a:ea typeface="Century Gothic" panose="020B0502020202020204" pitchFamily="34" charset="0"/>
                <a:cs typeface="Century Gothic" panose="020B0502020202020204" pitchFamily="34" charset="0"/>
              </a:rPr>
              <a:t>Ziel:</a:t>
            </a: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 Verhandlungsfähigkeiten in einem simulierten Gehaltsverhandlungsszenario zu üben.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de-AT" sz="1800" b="1" kern="100" dirty="0">
              <a:effectLst/>
              <a:latin typeface="Century Gothic" panose="020B0502020202020204" pitchFamily="34" charset="0"/>
              <a:ea typeface="Century Gothic" panose="020B0502020202020204" pitchFamily="34" charset="0"/>
              <a:cs typeface="Century Gothic" panose="020B0502020202020204" pitchFamily="34" charset="0"/>
            </a:endParaRPr>
          </a:p>
          <a:p>
            <a:pPr>
              <a:lnSpc>
                <a:spcPct val="107000"/>
              </a:lnSpc>
              <a:spcAft>
                <a:spcPts val="800"/>
              </a:spcAft>
            </a:pPr>
            <a:r>
              <a:rPr lang="de-AT" sz="1800" b="1" kern="100" dirty="0">
                <a:effectLst/>
                <a:latin typeface="Century Gothic" panose="020B0502020202020204" pitchFamily="34" charset="0"/>
                <a:ea typeface="Century Gothic" panose="020B0502020202020204" pitchFamily="34" charset="0"/>
                <a:cs typeface="Century Gothic" panose="020B0502020202020204" pitchFamily="34" charset="0"/>
              </a:rPr>
              <a:t>Anweisungen: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Teilen Sie die Teilnehmer in Paare auf, wobei eine Person als Arbeitgeber und die andere als Arbeitnehmer fungiert.</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Geben Sie jedem Paar ein Szenario oder eine Reihe von Umständen für die Verhandlung. Zum Beispiel:</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kern="100" dirty="0">
                <a:effectLst/>
                <a:latin typeface="Century Gothic" panose="020B0502020202020204" pitchFamily="34" charset="0"/>
                <a:ea typeface="Century Gothic" panose="020B0502020202020204" pitchFamily="34" charset="0"/>
                <a:cs typeface="Century Gothic" panose="020B0502020202020204" pitchFamily="34" charset="0"/>
              </a:rPr>
              <a:t>Szenario 1:</a:t>
            </a: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 Der Arbeitnehmer hat ein Jobangebot erhalten und möchte ein höheres Gehalt aushandeln.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kern="100" dirty="0">
                <a:effectLst/>
                <a:latin typeface="Century Gothic" panose="020B0502020202020204" pitchFamily="34" charset="0"/>
                <a:ea typeface="Century Gothic" panose="020B0502020202020204" pitchFamily="34" charset="0"/>
                <a:cs typeface="Century Gothic" panose="020B0502020202020204" pitchFamily="34" charset="0"/>
              </a:rPr>
              <a:t>Szenario 2:</a:t>
            </a: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 Der Arbeitnehmer strebt eine Gehaltserhöhung oder Beförderung an und muss seine Anfrage rechtfertigen.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Geben Sie jedem Paar einige Minuten Zeit, um ihre Verhandlungsstrategie basierend auf ihrer zugewiesenen Rolle und ihrem Szenario vorzubereiten.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Führen Sie die Verhandlungssitzungen in Rollenspielen durch, wobei jedes Paar abwechselnd die Bedingungen für das Gehalt oder die Gehaltserhöhung verhandelt.</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Nach jeder Verhandlung leiten Sie eine kurze Nachbesprechung ein, in der die Teilnehmer ihre Verhandlungsstrategien, Ergebnisse und Erkenntnisse reflektieren können.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Ermutigen Sie die Teilnehmer, ihre Erfahrungen, Herausforderungen und erfolgreichen Taktiken mit der Gruppe zu teilen.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Bieten Sie Feedback und Anleitung zu effektiven Verhandlungstechniken wie:</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Recherche von Marktraten und Branchenstandards für </a:t>
            </a:r>
            <a:r>
              <a:rPr lang="de-AT" sz="1800" kern="100" dirty="0" err="1">
                <a:effectLst/>
                <a:latin typeface="Century Gothic" panose="020B0502020202020204" pitchFamily="34" charset="0"/>
                <a:ea typeface="Century Gothic" panose="020B0502020202020204" pitchFamily="34" charset="0"/>
                <a:cs typeface="Century Gothic" panose="020B0502020202020204" pitchFamily="34" charset="0"/>
              </a:rPr>
              <a:t>Gehaltsbenchmarking</a:t>
            </a: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Präsentation eines überzeugenden Falls basierend auf Qualifikationen, Leistungen und Wert für die Organisation.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Verwendung von aktivem Zuhören, Durchsetzungsvermögen und überzeugender Kommunikationsfähigkeit, um den Verhandlungsprozess zu navigieren.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Schließen Sie die Aktivität ab, indem Sie die wichtigsten Erkenntnisse und Einsichten für eine erfolgreiche Gehaltsverhandlung zusammenfassen.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kern="100" dirty="0">
                <a:effectLst/>
                <a:latin typeface="Century Gothic" panose="020B0502020202020204" pitchFamily="34" charset="0"/>
                <a:ea typeface="Century Gothic" panose="020B0502020202020204" pitchFamily="34" charset="0"/>
                <a:cs typeface="Century Gothic" panose="020B0502020202020204" pitchFamily="34" charset="0"/>
              </a:rPr>
              <a:t>Wichtige Erkenntnisse:</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Vorbereitung ist entscheidend: Recherchieren, üben und planen Sie Ihre Verhandlungsstrategie im Voraus.</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Kennen Sie Ihren Wert: Verstehen Sie Ihren Wert, Ihre Fähigkeiten und Ihre Beiträge, um Ihre Gehaltsanfrage zu rechtfertigen.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Effektive Kommunikation: Verwenden Sie klare, prägnante und überzeugende Sprache, um Ihren Fall zu artikulieren und effektiv zu verhandeln.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Flexibilität und Kompromissbereitschaft: Seien Sie offen für alternative Lösungen und Zugeständnisse, um eine für beide Seiten vorteilhafte Einigung zu erzielen.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Selbstbewusstsein und Durchsetzungsvermögen: Gehen Sie selbstbewusst, durchsetzungsfähig und mit einer positiven Einstellung in die Verhandlung</a:t>
            </a:r>
            <a:r>
              <a:rPr lang="de-DE" sz="1100" dirty="0">
                <a:solidFill>
                  <a:srgbClr val="0F0F0F"/>
                </a:solidFill>
                <a:latin typeface="Century Gothic"/>
                <a:ea typeface="Century Gothic"/>
                <a:cs typeface="Century Gothic"/>
                <a:sym typeface="Century Gothic"/>
              </a:rPr>
              <a:t>.</a:t>
            </a:r>
            <a:endParaRPr sz="1100" dirty="0">
              <a:solidFill>
                <a:srgbClr val="0F0F0F"/>
              </a:solidFill>
              <a:latin typeface="Century Gothic"/>
              <a:ea typeface="Century Gothic"/>
              <a:cs typeface="Century Gothic"/>
              <a:sym typeface="Century Gothic"/>
            </a:endParaRPr>
          </a:p>
        </p:txBody>
      </p:sp>
      <p:sp>
        <p:nvSpPr>
          <p:cNvPr id="215" name="Google Shape;215;g2ba818bef63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800" b="0" i="0" u="none" strike="noStrike" cap="none" dirty="0">
                <a:solidFill>
                  <a:schemeClr val="dk1"/>
                </a:solidFill>
                <a:effectLst/>
                <a:latin typeface="Century Gothic" panose="020B0502020202020204" pitchFamily="34" charset="0"/>
                <a:ea typeface="Century Gothic" panose="020B0502020202020204" pitchFamily="34" charset="0"/>
                <a:cs typeface="Century Gothic" panose="020B0502020202020204" pitchFamily="34" charset="0"/>
                <a:sym typeface="Calibri"/>
              </a:rPr>
              <a:t>Hier sind einige häufige Missverständnisse, die das Verdienstpotenzial beeinträchtigen können:</a:t>
            </a:r>
          </a:p>
          <a:p>
            <a:pPr marL="0" marR="0" lvl="0" indent="0" algn="l" rtl="0">
              <a:lnSpc>
                <a:spcPct val="100000"/>
              </a:lnSpc>
              <a:spcBef>
                <a:spcPts val="0"/>
              </a:spcBef>
              <a:spcAft>
                <a:spcPts val="0"/>
              </a:spcAft>
              <a:buClr>
                <a:srgbClr val="000000"/>
              </a:buClr>
              <a:buSzPts val="1400"/>
              <a:buFont typeface="Arial"/>
              <a:buNone/>
            </a:pPr>
            <a:endParaRPr lang="de-DE" sz="1800" b="0" i="0" u="none" strike="noStrike" cap="none" dirty="0">
              <a:solidFill>
                <a:schemeClr val="dk1"/>
              </a:solidFill>
              <a:effectLst/>
              <a:latin typeface="Century Gothic" panose="020B0502020202020204" pitchFamily="34" charset="0"/>
              <a:ea typeface="Century Gothic" panose="020B0502020202020204" pitchFamily="34" charset="0"/>
              <a:cs typeface="Century Gothic" panose="020B0502020202020204" pitchFamily="34" charset="0"/>
              <a:sym typeface="Calibri"/>
            </a:endParaRPr>
          </a:p>
          <a:p>
            <a:pPr marL="0" marR="0" lvl="0" indent="0" algn="l" rtl="0">
              <a:lnSpc>
                <a:spcPct val="100000"/>
              </a:lnSpc>
              <a:spcBef>
                <a:spcPts val="0"/>
              </a:spcBef>
              <a:spcAft>
                <a:spcPts val="0"/>
              </a:spcAft>
              <a:buClr>
                <a:srgbClr val="000000"/>
              </a:buClr>
              <a:buSzPts val="1400"/>
              <a:buFont typeface="Arial"/>
              <a:buNone/>
            </a:pPr>
            <a:r>
              <a:rPr lang="de-DE" sz="1800" b="0" i="0" u="none" strike="noStrike" cap="none" dirty="0">
                <a:solidFill>
                  <a:schemeClr val="dk1"/>
                </a:solidFill>
                <a:effectLst/>
                <a:latin typeface="Century Gothic" panose="020B0502020202020204" pitchFamily="34" charset="0"/>
                <a:ea typeface="Century Gothic" panose="020B0502020202020204" pitchFamily="34" charset="0"/>
                <a:cs typeface="Century Gothic" panose="020B0502020202020204" pitchFamily="34" charset="0"/>
                <a:sym typeface="Calibri"/>
              </a:rPr>
              <a:t>„Das Verhandeln des Gehalts ist aufdringlich oder aggressiv."</a:t>
            </a:r>
          </a:p>
          <a:p>
            <a:pPr marL="0" marR="0" lvl="0" indent="0" algn="l" rtl="0">
              <a:lnSpc>
                <a:spcPct val="100000"/>
              </a:lnSpc>
              <a:spcBef>
                <a:spcPts val="0"/>
              </a:spcBef>
              <a:spcAft>
                <a:spcPts val="0"/>
              </a:spcAft>
              <a:buClr>
                <a:srgbClr val="000000"/>
              </a:buClr>
              <a:buSzPts val="1400"/>
              <a:buFont typeface="Arial"/>
              <a:buNone/>
            </a:pPr>
            <a:r>
              <a:rPr lang="de-DE" sz="1800" b="0" i="0" u="none" strike="noStrike" cap="none" dirty="0">
                <a:solidFill>
                  <a:schemeClr val="dk1"/>
                </a:solidFill>
                <a:effectLst/>
                <a:latin typeface="Century Gothic" panose="020B0502020202020204" pitchFamily="34" charset="0"/>
                <a:ea typeface="Century Gothic" panose="020B0502020202020204" pitchFamily="34" charset="0"/>
                <a:cs typeface="Century Gothic" panose="020B0502020202020204" pitchFamily="34" charset="0"/>
                <a:sym typeface="Calibri"/>
              </a:rPr>
              <a:t>„Über Geld zu sprechen ist tabu.”</a:t>
            </a:r>
          </a:p>
          <a:p>
            <a:pPr marL="0" marR="0" lvl="0" indent="0" algn="l" rtl="0">
              <a:lnSpc>
                <a:spcPct val="100000"/>
              </a:lnSpc>
              <a:spcBef>
                <a:spcPts val="0"/>
              </a:spcBef>
              <a:spcAft>
                <a:spcPts val="0"/>
              </a:spcAft>
              <a:buClr>
                <a:srgbClr val="000000"/>
              </a:buClr>
              <a:buSzPts val="1400"/>
              <a:buFont typeface="Arial"/>
              <a:buNone/>
            </a:pPr>
            <a:r>
              <a:rPr lang="de-DE" sz="1800" b="0" i="0" u="none" strike="noStrike" cap="none" dirty="0">
                <a:solidFill>
                  <a:schemeClr val="dk1"/>
                </a:solidFill>
                <a:effectLst/>
                <a:latin typeface="Century Gothic" panose="020B0502020202020204" pitchFamily="34" charset="0"/>
                <a:ea typeface="Century Gothic" panose="020B0502020202020204" pitchFamily="34" charset="0"/>
                <a:cs typeface="Century Gothic" panose="020B0502020202020204" pitchFamily="34" charset="0"/>
                <a:sym typeface="Calibri"/>
              </a:rPr>
              <a:t>„Ich sollte das erste Angebot annehmen, um Dankbarkeit zu zeigen."</a:t>
            </a:r>
          </a:p>
          <a:p>
            <a:pPr marL="0" marR="0" lvl="0" indent="0" algn="l" rtl="0">
              <a:lnSpc>
                <a:spcPct val="100000"/>
              </a:lnSpc>
              <a:spcBef>
                <a:spcPts val="0"/>
              </a:spcBef>
              <a:spcAft>
                <a:spcPts val="0"/>
              </a:spcAft>
              <a:buClr>
                <a:srgbClr val="000000"/>
              </a:buClr>
              <a:buSzPts val="1400"/>
              <a:buFont typeface="Arial"/>
              <a:buNone/>
            </a:pPr>
            <a:r>
              <a:rPr lang="de-DE" sz="1800" b="0" i="0" u="none" strike="noStrike" cap="none" dirty="0">
                <a:solidFill>
                  <a:schemeClr val="dk1"/>
                </a:solidFill>
                <a:effectLst/>
                <a:latin typeface="Century Gothic" panose="020B0502020202020204" pitchFamily="34" charset="0"/>
                <a:ea typeface="Century Gothic" panose="020B0502020202020204" pitchFamily="34" charset="0"/>
                <a:cs typeface="Century Gothic" panose="020B0502020202020204" pitchFamily="34" charset="0"/>
                <a:sym typeface="Calibri"/>
              </a:rPr>
              <a:t>„Das Einkommenspotential wird ausschließlich durch die Ausbildung bestimmt.”</a:t>
            </a:r>
          </a:p>
          <a:p>
            <a:pPr marL="0" marR="0" lvl="0" indent="0" algn="l" rtl="0">
              <a:lnSpc>
                <a:spcPct val="100000"/>
              </a:lnSpc>
              <a:spcBef>
                <a:spcPts val="0"/>
              </a:spcBef>
              <a:spcAft>
                <a:spcPts val="0"/>
              </a:spcAft>
              <a:buClr>
                <a:srgbClr val="000000"/>
              </a:buClr>
              <a:buSzPts val="1400"/>
              <a:buFont typeface="Arial"/>
              <a:buNone/>
            </a:pPr>
            <a:r>
              <a:rPr lang="de-DE" sz="1800" b="0" i="0" u="none" strike="noStrike" cap="none" dirty="0">
                <a:solidFill>
                  <a:schemeClr val="dk1"/>
                </a:solidFill>
                <a:effectLst/>
                <a:latin typeface="Century Gothic" panose="020B0502020202020204" pitchFamily="34" charset="0"/>
                <a:ea typeface="Century Gothic" panose="020B0502020202020204" pitchFamily="34" charset="0"/>
                <a:cs typeface="Century Gothic" panose="020B0502020202020204" pitchFamily="34" charset="0"/>
                <a:sym typeface="Calibri"/>
              </a:rPr>
              <a:t>„Die Lohnlücke zwischen den Geschlechtern betrifft mich persönlich nicht."</a:t>
            </a:r>
          </a:p>
          <a:p>
            <a:pPr marL="0" marR="0" lvl="0" indent="0" algn="l" rtl="0">
              <a:lnSpc>
                <a:spcPct val="100000"/>
              </a:lnSpc>
              <a:spcBef>
                <a:spcPts val="0"/>
              </a:spcBef>
              <a:spcAft>
                <a:spcPts val="0"/>
              </a:spcAft>
              <a:buClr>
                <a:srgbClr val="000000"/>
              </a:buClr>
              <a:buSzPts val="1400"/>
              <a:buFont typeface="Arial"/>
              <a:buNone/>
            </a:pPr>
            <a:r>
              <a:rPr lang="de-DE" sz="1800" b="0" i="0" u="none" strike="noStrike" cap="none" dirty="0">
                <a:solidFill>
                  <a:schemeClr val="dk1"/>
                </a:solidFill>
                <a:effectLst/>
                <a:latin typeface="Century Gothic" panose="020B0502020202020204" pitchFamily="34" charset="0"/>
                <a:ea typeface="Century Gothic" panose="020B0502020202020204" pitchFamily="34" charset="0"/>
                <a:cs typeface="Century Gothic" panose="020B0502020202020204" pitchFamily="34" charset="0"/>
                <a:sym typeface="Calibri"/>
              </a:rPr>
              <a:t>„Investieren ist nur etwas für Wohlhabende."</a:t>
            </a:r>
          </a:p>
          <a:p>
            <a:pPr marL="0" marR="0" lvl="0" indent="0" algn="l" rtl="0">
              <a:lnSpc>
                <a:spcPct val="100000"/>
              </a:lnSpc>
              <a:spcBef>
                <a:spcPts val="0"/>
              </a:spcBef>
              <a:spcAft>
                <a:spcPts val="0"/>
              </a:spcAft>
              <a:buClr>
                <a:srgbClr val="000000"/>
              </a:buClr>
              <a:buSzPts val="1400"/>
              <a:buFont typeface="Arial"/>
              <a:buNone/>
            </a:pPr>
            <a:r>
              <a:rPr lang="de-DE" sz="1800" b="0" i="0" u="none" strike="noStrike" cap="none" dirty="0">
                <a:solidFill>
                  <a:schemeClr val="dk1"/>
                </a:solidFill>
                <a:effectLst/>
                <a:latin typeface="Century Gothic" panose="020B0502020202020204" pitchFamily="34" charset="0"/>
                <a:ea typeface="Century Gothic" panose="020B0502020202020204" pitchFamily="34" charset="0"/>
                <a:cs typeface="Century Gothic" panose="020B0502020202020204" pitchFamily="34" charset="0"/>
                <a:sym typeface="Calibri"/>
              </a:rPr>
              <a:t>„Das Einkommenspotential ist festgelegt und kann nicht beeinflusst werden."</a:t>
            </a:r>
          </a:p>
          <a:p>
            <a:pPr>
              <a:lnSpc>
                <a:spcPct val="107000"/>
              </a:lnSpc>
              <a:spcAft>
                <a:spcPts val="800"/>
              </a:spcAft>
            </a:pPr>
            <a:r>
              <a:rPr lang="en-US"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solidFill>
                <a:schemeClr val="dk1"/>
              </a:solidFill>
              <a:effectLst/>
              <a:latin typeface="Calibri" panose="020F0502020204030204" pitchFamily="34" charset="0"/>
              <a:ea typeface="Century Gothic" panose="020B0502020202020204" pitchFamily="34" charset="0"/>
              <a:cs typeface="Calibri"/>
            </a:endParaRPr>
          </a:p>
          <a:p>
            <a:pPr marL="0" marR="0" lvl="0" indent="0" algn="l" rtl="0">
              <a:lnSpc>
                <a:spcPct val="100000"/>
              </a:lnSpc>
              <a:spcBef>
                <a:spcPts val="0"/>
              </a:spcBef>
              <a:spcAft>
                <a:spcPts val="0"/>
              </a:spcAft>
              <a:buClr>
                <a:srgbClr val="000000"/>
              </a:buClr>
              <a:buSzPts val="1400"/>
              <a:buFont typeface="Arial"/>
              <a:buNone/>
            </a:pPr>
            <a:r>
              <a:rPr lang="de-DE" sz="1100" b="0" i="0" u="none" strike="noStrike" cap="none" dirty="0">
                <a:solidFill>
                  <a:srgbClr val="0F0F0F"/>
                </a:solidFill>
                <a:latin typeface="Century Gothic"/>
                <a:ea typeface="Century Gothic" panose="020B0502020202020204" pitchFamily="34" charset="0"/>
                <a:cs typeface="Century Gothic" panose="020B0502020202020204" pitchFamily="34" charset="0"/>
                <a:sym typeface="Calibri"/>
              </a:rPr>
              <a:t>Für eine Aktivität, die sich auf die aufgeführten Missverständnisse bezieht, sollten Sie die Lernenden in eine Diskussion oder einen Workshop einbinden. So könnten Sie es </a:t>
            </a:r>
            <a:r>
              <a:rPr lang="de-DE" sz="1100" b="0" i="0" u="none" strike="noStrike" cap="none" dirty="0" err="1">
                <a:solidFill>
                  <a:srgbClr val="0F0F0F"/>
                </a:solidFill>
                <a:latin typeface="Century Gothic"/>
                <a:ea typeface="Century Gothic" panose="020B0502020202020204" pitchFamily="34" charset="0"/>
                <a:cs typeface="Century Gothic" panose="020B0502020202020204" pitchFamily="34" charset="0"/>
                <a:sym typeface="Calibri"/>
              </a:rPr>
              <a:t>strukturieren:Teilen</a:t>
            </a:r>
            <a:r>
              <a:rPr lang="de-DE" sz="1100" b="0" i="0" u="none" strike="noStrike" cap="none" dirty="0">
                <a:solidFill>
                  <a:srgbClr val="0F0F0F"/>
                </a:solidFill>
                <a:latin typeface="Century Gothic"/>
                <a:ea typeface="Century Gothic" panose="020B0502020202020204" pitchFamily="34" charset="0"/>
                <a:cs typeface="Century Gothic" panose="020B0502020202020204" pitchFamily="34" charset="0"/>
                <a:sym typeface="Calibri"/>
              </a:rPr>
              <a:t> Sie die Lernenden in kleine Gruppen ein und weisen Sie jeder Gruppe ein oder zwei der aufgelisteten Missverständnisse zu. Lassen Sie sie darüber diskutieren, warum sie glauben, dass es diese falschen Vorstellungen gibt und wie sie die Wahrnehmung und das Verhalten des Einzelnen in Bezug auf seine Verdienstmöglichkeiten beeinflussen könnten. Diese Aktivitäten zielen darauf ab, kritisches Denken anzuregen, die Diskussion zu fördern und die Schüler zu befähigen, gängige falsche Vorstellungen zu hinterfragen, die ihre Verdienstmöglichkeiten und ihr finanzielles Wohlergehen beeinträchtigen können.</a:t>
            </a:r>
          </a:p>
          <a:p>
            <a:pPr marL="0" marR="0" lvl="0" indent="0" algn="l" rtl="0">
              <a:lnSpc>
                <a:spcPct val="100000"/>
              </a:lnSpc>
              <a:spcBef>
                <a:spcPts val="0"/>
              </a:spcBef>
              <a:spcAft>
                <a:spcPts val="0"/>
              </a:spcAft>
              <a:buClr>
                <a:srgbClr val="000000"/>
              </a:buClr>
              <a:buSzPts val="1400"/>
              <a:buFont typeface="Arial"/>
              <a:buNone/>
            </a:pPr>
            <a:endParaRPr lang="de-DE" sz="1100" b="0" i="0" u="none" strike="noStrike" cap="none" dirty="0">
              <a:solidFill>
                <a:srgbClr val="0F0F0F"/>
              </a:solidFill>
              <a:latin typeface="Century Gothic"/>
              <a:ea typeface="Century Gothic" panose="020B0502020202020204" pitchFamily="34" charset="0"/>
              <a:cs typeface="Century Gothic" panose="020B0502020202020204" pitchFamily="34" charset="0"/>
              <a:sym typeface="Calibri"/>
            </a:endParaRPr>
          </a:p>
          <a:p>
            <a:pPr marL="0" marR="0" lvl="0" indent="0" algn="l" rtl="0">
              <a:lnSpc>
                <a:spcPct val="100000"/>
              </a:lnSpc>
              <a:spcBef>
                <a:spcPts val="0"/>
              </a:spcBef>
              <a:spcAft>
                <a:spcPts val="0"/>
              </a:spcAft>
              <a:buClr>
                <a:srgbClr val="000000"/>
              </a:buClr>
              <a:buSzPts val="1400"/>
              <a:buFont typeface="Arial"/>
              <a:buNone/>
            </a:pPr>
            <a:r>
              <a:rPr lang="de-DE" sz="1100" b="0" i="0" u="none" strike="noStrike" cap="none" dirty="0">
                <a:solidFill>
                  <a:srgbClr val="0F0F0F"/>
                </a:solidFill>
                <a:latin typeface="Century Gothic"/>
                <a:ea typeface="Century Gothic" panose="020B0502020202020204" pitchFamily="34" charset="0"/>
                <a:cs typeface="Century Gothic" panose="020B0502020202020204" pitchFamily="34" charset="0"/>
                <a:sym typeface="Calibri"/>
              </a:rPr>
              <a:t>Tipps für die Diskussion nach der Gruppendiskussion:</a:t>
            </a:r>
          </a:p>
          <a:p>
            <a:pPr marL="0" marR="0" lvl="0" indent="0" algn="l" rtl="0">
              <a:lnSpc>
                <a:spcPct val="100000"/>
              </a:lnSpc>
              <a:spcBef>
                <a:spcPts val="0"/>
              </a:spcBef>
              <a:spcAft>
                <a:spcPts val="0"/>
              </a:spcAft>
              <a:buClr>
                <a:srgbClr val="000000"/>
              </a:buClr>
              <a:buSzPts val="1400"/>
              <a:buFont typeface="Arial"/>
              <a:buNone/>
            </a:pPr>
            <a:endParaRPr lang="de-AT" sz="1100" dirty="0">
              <a:effectLst/>
              <a:latin typeface="Calibri" panose="020F0502020204030204" pitchFamily="34" charset="0"/>
              <a:ea typeface="Calibri" panose="020F0502020204030204" pitchFamily="34" charset="0"/>
            </a:endParaRPr>
          </a:p>
          <a:p>
            <a:pPr>
              <a:lnSpc>
                <a:spcPct val="107000"/>
              </a:lnSpc>
              <a:spcAft>
                <a:spcPts val="800"/>
              </a:spcAft>
            </a:pPr>
            <a:r>
              <a:rPr lang="de-AT" sz="1800" b="1" kern="100" dirty="0">
                <a:effectLst/>
                <a:latin typeface="Century Gothic" panose="020B0502020202020204" pitchFamily="34" charset="0"/>
                <a:ea typeface="Calibri" panose="020F0502020204030204" pitchFamily="34" charset="0"/>
                <a:cs typeface="Arial" panose="020B0604020202020204" pitchFamily="34" charset="0"/>
              </a:rPr>
              <a:t>1. "Das Verhandeln des Gehalts ist aufdringlich oder aggressiv."</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Realität: Verhandeln ist ein standardmäßiger Teil des Einstellungsprozesses. Es spiegelt Ihr Verständnis für Ihren Wert und Ihr Engagement für eine faire Vergütung wider. Es geht nicht</a:t>
            </a:r>
          </a:p>
          <a:p>
            <a:pPr>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darum, aufdringlich zu sein, sondern darum, eine für beide Seiten vorteilhafte Vereinbarung zu erzielen.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kern="100" dirty="0">
                <a:effectLst/>
                <a:latin typeface="Century Gothic" panose="020B0502020202020204" pitchFamily="34" charset="0"/>
                <a:ea typeface="Calibri" panose="020F0502020204030204" pitchFamily="34" charset="0"/>
                <a:cs typeface="Arial" panose="020B0604020202020204" pitchFamily="34" charset="0"/>
              </a:rPr>
              <a:t>2. "Über Geld zu sprechen ist tabu."</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Realität: Offen über Vergütung zu sprechen, ist entscheidend, um Ihren Wert auf dem Arbeitsmarkt zu verstehen. Das Vermeiden von Gesprächen über das Gehalt kann dazu führen, dass</a:t>
            </a:r>
          </a:p>
          <a:p>
            <a:pPr>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Sie weniger akzeptieren, als Sie verdienen.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kern="100" dirty="0">
                <a:effectLst/>
                <a:latin typeface="Century Gothic" panose="020B0502020202020204" pitchFamily="34" charset="0"/>
                <a:ea typeface="Calibri" panose="020F0502020204030204" pitchFamily="34" charset="0"/>
                <a:cs typeface="Arial" panose="020B0604020202020204" pitchFamily="34" charset="0"/>
              </a:rPr>
              <a:t>3. "Ich sollte das erste Angebot annehmen, um Dankbarkeit zu zeigen."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Realität: Obwohl Dankbarkeit wichtig ist, das erste Angebot ohne Verhandlung anzunehmen, kann dazu führen, dass Sie weniger als Ihren Marktwert akzeptieren. Arbeitgeber erwarten</a:t>
            </a:r>
          </a:p>
          <a:p>
            <a:pPr>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oft eine Verhandlung, daher ist es eine Gelegenheit, eine faire Vergütung festzulegen.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kern="100" dirty="0">
                <a:effectLst/>
                <a:latin typeface="Century Gothic" panose="020B0502020202020204" pitchFamily="34" charset="0"/>
                <a:ea typeface="Calibri" panose="020F0502020204030204" pitchFamily="34" charset="0"/>
                <a:cs typeface="Arial" panose="020B0604020202020204" pitchFamily="34" charset="0"/>
              </a:rPr>
              <a:t>4. "Das Einkommenspotenzial wird ausschließlich durch die Ausbildung bestimmt."</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Realität: Während die Ausbildung ein Faktor ist, sind auch Fähigkeiten, Erfahrung und die Fähigkeit, Wissen anzuwenden, gleichermaßen wichtig. Kontinuierliches Lernen und das</a:t>
            </a:r>
          </a:p>
          <a:p>
            <a:pPr>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Sammeln praktischer Erfahrungen können das Einkommenspotenzial erheblich beeinflussen.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kern="100" dirty="0">
                <a:effectLst/>
                <a:latin typeface="Century Gothic" panose="020B0502020202020204" pitchFamily="34" charset="0"/>
                <a:ea typeface="Calibri" panose="020F0502020204030204" pitchFamily="34" charset="0"/>
                <a:cs typeface="Arial" panose="020B0604020202020204" pitchFamily="34" charset="0"/>
              </a:rPr>
              <a:t>5. "Die Lohnlücke zwischen den Geschlechtern betrifft mich persönlich nicht."</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Realität: Die Geschlechterlohnlücke ist ein weit verbreitetes Problem, das jeden betreffen kann. Es ist wichtig, sich der Unterschiede bewusst zu sein und gemeinsam daran zu arbeiten,</a:t>
            </a:r>
          </a:p>
          <a:p>
            <a:pPr>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diese zu adressieren und zu beseitigen. Die Schließung der Lücke kommt Einzelpersonen und der Wirtschaft insgesamt zugute.</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kern="100" dirty="0">
                <a:effectLst/>
                <a:latin typeface="Century Gothic" panose="020B0502020202020204" pitchFamily="34" charset="0"/>
                <a:ea typeface="Calibri" panose="020F0502020204030204" pitchFamily="34" charset="0"/>
                <a:cs typeface="Arial" panose="020B0604020202020204" pitchFamily="34" charset="0"/>
              </a:rPr>
              <a:t>6. "Investieren ist nur etwas für Wohlhabende."</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Realität: Jeder, unabhängig vom Einkommensniveau, kann vom Investieren profitieren. Frühzeitig zu beginnen und informierte Anlageentscheidungen zu treffen, kann erheblich zum</a:t>
            </a:r>
          </a:p>
          <a:p>
            <a:pPr>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langfristigen finanziellen Wachstum und zur Vermögensbildung beitragen.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kern="100" dirty="0">
                <a:effectLst/>
                <a:latin typeface="Century Gothic" panose="020B0502020202020204" pitchFamily="34" charset="0"/>
                <a:ea typeface="Calibri" panose="020F0502020204030204" pitchFamily="34" charset="0"/>
                <a:cs typeface="Arial" panose="020B0604020202020204" pitchFamily="34" charset="0"/>
              </a:rPr>
              <a:t>7. "Das Einkommenspotenzial ist festgelegt und kann nicht beeinflusst werden."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Realität: Proaktive Maßnahmen wie der Erwerb neuer Fähigkeiten, Networking und die Verhandlung von Gehältern können sich positiv auf das Einkommenspotenzial auswirken</a:t>
            </a:r>
            <a:r>
              <a:rPr lang="de-AT" sz="1800" kern="100">
                <a:effectLst/>
                <a:latin typeface="Century Gothic" panose="020B0502020202020204" pitchFamily="34" charset="0"/>
                <a:ea typeface="Calibri" panose="020F0502020204030204" pitchFamily="34" charset="0"/>
                <a:cs typeface="Arial" panose="020B0604020202020204" pitchFamily="34" charset="0"/>
              </a:rPr>
              <a:t>. DieÜberzeugung</a:t>
            </a:r>
            <a:r>
              <a:rPr lang="de-AT" sz="1800" kern="100" dirty="0">
                <a:effectLst/>
                <a:latin typeface="Century Gothic" panose="020B0502020202020204" pitchFamily="34" charset="0"/>
                <a:ea typeface="Calibri" panose="020F0502020204030204" pitchFamily="34" charset="0"/>
                <a:cs typeface="Arial" panose="020B0604020202020204" pitchFamily="34" charset="0"/>
              </a:rPr>
              <a:t>, dass Ihr Einkommen festgelegt ist, kann dazu führen, dass Sie Chancen zur Weiterentwicklung verpassen.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1400"/>
              <a:buFont typeface="Arial"/>
              <a:buNone/>
            </a:pPr>
            <a:endParaRPr lang="de-AT" sz="1100" dirty="0">
              <a:effectLst/>
              <a:latin typeface="Calibri" panose="020F0502020204030204" pitchFamily="34" charset="0"/>
              <a:ea typeface="Calibri" panose="020F0502020204030204" pitchFamily="34" charset="0"/>
            </a:endParaRPr>
          </a:p>
        </p:txBody>
      </p:sp>
      <p:sp>
        <p:nvSpPr>
          <p:cNvPr id="227" name="Google Shape;22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7916"/>
              </a:lnSpc>
              <a:spcBef>
                <a:spcPts val="0"/>
              </a:spcBef>
              <a:spcAft>
                <a:spcPts val="0"/>
              </a:spcAft>
              <a:buClr>
                <a:schemeClr val="dk1"/>
              </a:buClr>
              <a:buSzPts val="1100"/>
              <a:buFont typeface="Arial"/>
              <a:buNone/>
            </a:pPr>
            <a:r>
              <a:rPr lang="de-DE" sz="1100" dirty="0">
                <a:latin typeface="Century Gothic"/>
                <a:ea typeface="Century Gothic"/>
                <a:cs typeface="Century Gothic"/>
                <a:sym typeface="Century Gothic"/>
              </a:rPr>
              <a:t>Das Modul "</a:t>
            </a:r>
            <a:r>
              <a:rPr lang="de-DE" sz="1100" dirty="0" err="1">
                <a:latin typeface="Century Gothic"/>
                <a:ea typeface="Century Gothic"/>
                <a:cs typeface="Century Gothic"/>
                <a:sym typeface="Century Gothic"/>
              </a:rPr>
              <a:t>Earning</a:t>
            </a:r>
            <a:r>
              <a:rPr lang="de-DE" sz="1100" dirty="0">
                <a:latin typeface="Century Gothic"/>
                <a:ea typeface="Century Gothic"/>
                <a:cs typeface="Century Gothic"/>
                <a:sym typeface="Century Gothic"/>
              </a:rPr>
              <a:t>" wurde entwickelt, um Frauen dabei zu unterstützen, die Kontrolle über ihre finanzielle Zukunft zu erlangen. In der heutigen Welt ist finanzielle Unabhängigkeit nicht nur ein Luxus, sondern eine Notwendigkeit. Dennoch sehen sich Frauen oft großen Herausforderungen gegenüber, wenn es darum geht, wirtschaftliche Autonomie zu erreichen. Ziel dieses Moduls ist es, diese Herausforderungen anzunehmen, indem es Einblicke, Strategien und Werkzeuge bereitstellt, um Frauen dabei zu helfen, im Bereich finanzielle Unabhängigkeit erfolgreich zu sein.</a:t>
            </a:r>
          </a:p>
          <a:p>
            <a:pPr marL="0" lvl="0" indent="0" algn="just" rtl="0">
              <a:lnSpc>
                <a:spcPct val="107916"/>
              </a:lnSpc>
              <a:spcBef>
                <a:spcPts val="0"/>
              </a:spcBef>
              <a:spcAft>
                <a:spcPts val="0"/>
              </a:spcAft>
              <a:buClr>
                <a:schemeClr val="dk1"/>
              </a:buClr>
              <a:buSzPts val="1100"/>
              <a:buFont typeface="Arial"/>
              <a:buNone/>
            </a:pPr>
            <a:endParaRPr lang="de-DE" sz="1100" dirty="0">
              <a:latin typeface="Century Gothic"/>
              <a:ea typeface="Century Gothic"/>
              <a:cs typeface="Century Gothic"/>
              <a:sym typeface="Century Gothic"/>
            </a:endParaRPr>
          </a:p>
          <a:p>
            <a:pPr marL="0" lvl="0" indent="0" algn="just" rtl="0">
              <a:lnSpc>
                <a:spcPct val="107916"/>
              </a:lnSpc>
              <a:spcBef>
                <a:spcPts val="0"/>
              </a:spcBef>
              <a:spcAft>
                <a:spcPts val="0"/>
              </a:spcAft>
              <a:buClr>
                <a:schemeClr val="dk1"/>
              </a:buClr>
              <a:buSzPts val="1100"/>
              <a:buFont typeface="Arial"/>
              <a:buNone/>
            </a:pPr>
            <a:r>
              <a:rPr lang="de-DE" sz="1100" dirty="0">
                <a:latin typeface="Century Gothic"/>
                <a:ea typeface="Century Gothic"/>
                <a:cs typeface="Century Gothic"/>
                <a:sym typeface="Century Gothic"/>
              </a:rPr>
              <a:t>Warum ist es wichtig, Geld zu verdienen?</a:t>
            </a:r>
          </a:p>
          <a:p>
            <a:pPr marL="0" lvl="0" indent="0" algn="just" rtl="0">
              <a:lnSpc>
                <a:spcPct val="107916"/>
              </a:lnSpc>
              <a:spcBef>
                <a:spcPts val="0"/>
              </a:spcBef>
              <a:spcAft>
                <a:spcPts val="0"/>
              </a:spcAft>
              <a:buClr>
                <a:schemeClr val="dk1"/>
              </a:buClr>
              <a:buSzPts val="1100"/>
              <a:buFont typeface="Arial"/>
              <a:buNone/>
            </a:pPr>
            <a:endParaRPr lang="de-DE" sz="1100" dirty="0">
              <a:latin typeface="Century Gothic"/>
              <a:ea typeface="Century Gothic"/>
              <a:cs typeface="Century Gothic"/>
              <a:sym typeface="Century Gothic"/>
            </a:endParaRPr>
          </a:p>
          <a:p>
            <a:pPr marL="0" lvl="0" indent="0" algn="just" rtl="0">
              <a:lnSpc>
                <a:spcPct val="107916"/>
              </a:lnSpc>
              <a:spcBef>
                <a:spcPts val="0"/>
              </a:spcBef>
              <a:spcAft>
                <a:spcPts val="0"/>
              </a:spcAft>
              <a:buClr>
                <a:schemeClr val="dk1"/>
              </a:buClr>
              <a:buSzPts val="1100"/>
              <a:buFont typeface="Arial"/>
              <a:buNone/>
            </a:pPr>
            <a:r>
              <a:rPr lang="de-DE" sz="1100" dirty="0">
                <a:latin typeface="Century Gothic"/>
                <a:ea typeface="Century Gothic"/>
                <a:cs typeface="Century Gothic"/>
                <a:sym typeface="Century Gothic"/>
              </a:rPr>
              <a:t>Beim "Verdienen" geht es nicht nur darum, Geld zu bekommen; vielmehr geht es um Unabhängigkeit, Sicherheit und die Fähigkeit, Entscheidungen zu treffen, die das Leben prägen. Finanzielle Unabhängigkeit verleiht ein Gefühl der Ermächtigung, das es Einzelpersonen ermöglicht, Träume zu verfolgen, sich selbst und ihre Familien zu unterstützen und zu ihren Gemeinschaften beizutragen (Holmberg, 2021). Dieses Modul zielt nicht ausschließlich darauf ab, Wege aufzuzeigen, um Geld zu verdienen; es geht vielmehr darum, Frauen zu befähigen, die Kontrolle über ihre finanziellen Belange zu übernehmen. Indem sie die Bedeutung finanzieller Bildung verstehen, eine konsequente Denkweise kultivieren und ihre einzigartigen Fähigkeiten und Talente nutzen, können Frauen ihre volle finanzielle Unabhängigkeit aufbauen.</a:t>
            </a:r>
          </a:p>
        </p:txBody>
      </p:sp>
      <p:sp>
        <p:nvSpPr>
          <p:cNvPr id="97" name="Google Shape;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DE" sz="1300" dirty="0">
                <a:latin typeface="AppleSystemUIFont"/>
                <a:ea typeface="AppleSystemUIFont"/>
                <a:cs typeface="AppleSystemUIFont"/>
                <a:sym typeface="AppleSystemUIFont"/>
              </a:rPr>
              <a:t>Quiz in Google Form oder einem anderen Programm, um das Wissen für das Modul </a:t>
            </a:r>
            <a:r>
              <a:rPr lang="de-DE" sz="1300" dirty="0" err="1">
                <a:latin typeface="AppleSystemUIFont"/>
                <a:ea typeface="AppleSystemUIFont"/>
                <a:cs typeface="AppleSystemUIFont"/>
                <a:sym typeface="AppleSystemUIFont"/>
              </a:rPr>
              <a:t>Earning</a:t>
            </a:r>
            <a:r>
              <a:rPr lang="de-DE" sz="1300" dirty="0">
                <a:latin typeface="AppleSystemUIFont"/>
                <a:ea typeface="AppleSystemUIFont"/>
                <a:cs typeface="AppleSystemUIFont"/>
                <a:sym typeface="AppleSystemUIFont"/>
              </a:rPr>
              <a:t> zu testen.</a:t>
            </a:r>
            <a:endParaRPr lang="de-DE" sz="1300" b="0" dirty="0">
              <a:solidFill>
                <a:schemeClr val="dk1"/>
              </a:solidFill>
              <a:effectLst/>
              <a:latin typeface="AppleSystemUIFont"/>
              <a:ea typeface="Century Gothic" panose="020B0502020202020204" pitchFamily="34" charset="0"/>
              <a:cs typeface="Century Gothic" panose="020B0502020202020204" pitchFamily="34" charset="0"/>
              <a:sym typeface="AppleSystemUIFont"/>
            </a:endParaRPr>
          </a:p>
          <a:p>
            <a:pPr marL="0" lvl="0" indent="0">
              <a:buFont typeface="+mj-lt"/>
              <a:buNone/>
            </a:pPr>
            <a:endParaRPr lang="de-AT" sz="1100" b="0" dirty="0">
              <a:solidFill>
                <a:schemeClr val="dk1"/>
              </a:solidFill>
              <a:effectLst/>
              <a:latin typeface="Times New Roman" panose="02020603050405020304" pitchFamily="18" charset="0"/>
              <a:ea typeface="Century Gothic" panose="020B0502020202020204" pitchFamily="34" charset="0"/>
              <a:cs typeface="Calibri"/>
            </a:endParaRPr>
          </a:p>
          <a:p>
            <a:pPr marL="0" lvl="0" indent="0">
              <a:buFont typeface="+mj-lt"/>
              <a:buNone/>
            </a:pPr>
            <a:r>
              <a:rPr lang="de-DE" sz="1100" b="1" dirty="0">
                <a:solidFill>
                  <a:schemeClr val="dk1"/>
                </a:solidFill>
                <a:effectLst/>
                <a:latin typeface="Times New Roman" panose="02020603050405020304" pitchFamily="18" charset="0"/>
                <a:ea typeface="Century Gothic" panose="020B0502020202020204" pitchFamily="34" charset="0"/>
                <a:cs typeface="Calibri"/>
              </a:rPr>
              <a:t>Abschnitt 1: Arten des Einkommens</a:t>
            </a:r>
          </a:p>
          <a:p>
            <a:pPr marL="0" lvl="0" indent="0">
              <a:buFont typeface="+mj-lt"/>
              <a:buNone/>
            </a:pPr>
            <a:endParaRPr lang="de-DE" sz="1100" b="1" dirty="0">
              <a:solidFill>
                <a:schemeClr val="dk1"/>
              </a:solidFill>
              <a:effectLst/>
              <a:latin typeface="Times New Roman" panose="02020603050405020304" pitchFamily="18" charset="0"/>
              <a:ea typeface="Century Gothic" panose="020B0502020202020204" pitchFamily="34" charset="0"/>
              <a:cs typeface="Calibri"/>
            </a:endParaRPr>
          </a:p>
          <a:p>
            <a:pPr marL="228600" lvl="0" indent="-228600">
              <a:buFont typeface="+mj-lt"/>
              <a:buAutoNum type="arabicPeriod"/>
            </a:pPr>
            <a:r>
              <a:rPr lang="de-DE" sz="1100" b="0" dirty="0">
                <a:solidFill>
                  <a:schemeClr val="dk1"/>
                </a:solidFill>
                <a:effectLst/>
                <a:latin typeface="Times New Roman" panose="02020603050405020304" pitchFamily="18" charset="0"/>
                <a:ea typeface="Century Gothic" panose="020B0502020202020204" pitchFamily="34" charset="0"/>
                <a:cs typeface="Calibri"/>
              </a:rPr>
              <a:t>Was ist der Hauptunterschied zwischen aktivem und passivem Einkommen? </a:t>
            </a:r>
          </a:p>
          <a:p>
            <a:pPr marL="685800" lvl="1" indent="-228600">
              <a:buFont typeface="+mj-lt"/>
              <a:buAutoNum type="arabicPeriod"/>
            </a:pPr>
            <a:r>
              <a:rPr lang="de-DE" sz="1100" b="0" dirty="0">
                <a:solidFill>
                  <a:schemeClr val="dk1"/>
                </a:solidFill>
                <a:effectLst/>
                <a:latin typeface="Times New Roman" panose="02020603050405020304" pitchFamily="18" charset="0"/>
                <a:ea typeface="Century Gothic" panose="020B0502020202020204" pitchFamily="34" charset="0"/>
                <a:cs typeface="Calibri"/>
              </a:rPr>
              <a:t>Aktives Einkommen ist Geld, das ohne aktive Beteiligung erwirtschaftet wird, während passives Einkommen durch Arbeit verdient wird.</a:t>
            </a:r>
          </a:p>
          <a:p>
            <a:pPr marL="685800" lvl="1" indent="-228600">
              <a:buFont typeface="+mj-lt"/>
              <a:buAutoNum type="arabicPeriod"/>
            </a:pPr>
            <a:r>
              <a:rPr lang="de-DE" sz="1100" b="0" dirty="0">
                <a:solidFill>
                  <a:schemeClr val="dk1"/>
                </a:solidFill>
                <a:effectLst/>
                <a:latin typeface="Times New Roman" panose="02020603050405020304" pitchFamily="18" charset="0"/>
                <a:ea typeface="Century Gothic" panose="020B0502020202020204" pitchFamily="34" charset="0"/>
                <a:cs typeface="Calibri"/>
              </a:rPr>
              <a:t>Passives Einkommen wird durch Investitionen oder Geschäftstätigkeiten mit wenig oder gar keiner aktiven Beteiligung erzielt, während verdientes/aktives Einkommen das Ergebnis von Arbeit oder Dienstleistungen ist.</a:t>
            </a:r>
          </a:p>
          <a:p>
            <a:pPr marL="685800" lvl="1" indent="-228600">
              <a:buFont typeface="+mj-lt"/>
              <a:buAutoNum type="arabicPeriod"/>
            </a:pPr>
            <a:r>
              <a:rPr lang="de-DE" sz="1100" b="0" dirty="0">
                <a:solidFill>
                  <a:schemeClr val="dk1"/>
                </a:solidFill>
                <a:effectLst/>
                <a:latin typeface="Times New Roman" panose="02020603050405020304" pitchFamily="18" charset="0"/>
                <a:ea typeface="Century Gothic" panose="020B0502020202020204" pitchFamily="34" charset="0"/>
                <a:cs typeface="Calibri"/>
              </a:rPr>
              <a:t>Verdientes Einkommen und passives Einkommen sind Begriffe, die austauschbar verwendet werden können. </a:t>
            </a:r>
          </a:p>
          <a:p>
            <a:pPr marL="228600" lvl="0" indent="-228600">
              <a:buFont typeface="+mj-lt"/>
              <a:buAutoNum type="arabicPeriod"/>
            </a:pPr>
            <a:r>
              <a:rPr lang="de-DE" sz="1100" b="0" dirty="0">
                <a:solidFill>
                  <a:schemeClr val="dk1"/>
                </a:solidFill>
                <a:effectLst/>
                <a:latin typeface="Times New Roman" panose="02020603050405020304" pitchFamily="18" charset="0"/>
                <a:ea typeface="Century Gothic" panose="020B0502020202020204" pitchFamily="34" charset="0"/>
                <a:cs typeface="Calibri"/>
              </a:rPr>
              <a:t>Welches der folgenden Beispiele ist ein passives Einkommen? </a:t>
            </a:r>
          </a:p>
          <a:p>
            <a:pPr marL="685800" lvl="1" indent="-228600">
              <a:buFont typeface="+mj-lt"/>
              <a:buAutoNum type="arabicPeriod"/>
            </a:pPr>
            <a:r>
              <a:rPr lang="de-DE" sz="1100" b="0" dirty="0">
                <a:solidFill>
                  <a:schemeClr val="dk1"/>
                </a:solidFill>
                <a:effectLst/>
                <a:latin typeface="Times New Roman" panose="02020603050405020304" pitchFamily="18" charset="0"/>
                <a:ea typeface="Century Gothic" panose="020B0502020202020204" pitchFamily="34" charset="0"/>
                <a:cs typeface="Calibri"/>
              </a:rPr>
              <a:t>Gehalt aus einer Vollzeitbeschäftigung</a:t>
            </a:r>
          </a:p>
          <a:p>
            <a:pPr marL="685800" lvl="1" indent="-228600">
              <a:buFont typeface="+mj-lt"/>
              <a:buAutoNum type="arabicPeriod"/>
            </a:pPr>
            <a:r>
              <a:rPr lang="de-DE" sz="1100" b="0" dirty="0">
                <a:solidFill>
                  <a:schemeClr val="dk1"/>
                </a:solidFill>
                <a:effectLst/>
                <a:latin typeface="Times New Roman" panose="02020603050405020304" pitchFamily="18" charset="0"/>
                <a:ea typeface="Century Gothic" panose="020B0502020202020204" pitchFamily="34" charset="0"/>
                <a:cs typeface="Calibri"/>
              </a:rPr>
              <a:t>Mieteinnahmen aus einer Immobilie</a:t>
            </a:r>
          </a:p>
          <a:p>
            <a:pPr marL="685800" lvl="1" indent="-228600">
              <a:buFont typeface="+mj-lt"/>
              <a:buAutoNum type="arabicPeriod"/>
            </a:pPr>
            <a:r>
              <a:rPr lang="de-DE" sz="1100" b="0" dirty="0">
                <a:solidFill>
                  <a:schemeClr val="dk1"/>
                </a:solidFill>
                <a:effectLst/>
                <a:latin typeface="Times New Roman" panose="02020603050405020304" pitchFamily="18" charset="0"/>
                <a:ea typeface="Century Gothic" panose="020B0502020202020204" pitchFamily="34" charset="0"/>
                <a:cs typeface="Calibri"/>
              </a:rPr>
              <a:t>Dividendenausschüttungen aus Aktienanlagen </a:t>
            </a:r>
          </a:p>
          <a:p>
            <a:pPr marL="228600" lvl="0" indent="-228600">
              <a:buFont typeface="+mj-lt"/>
              <a:buAutoNum type="arabicPeriod"/>
            </a:pPr>
            <a:r>
              <a:rPr lang="de-DE" sz="1100" b="0" dirty="0">
                <a:solidFill>
                  <a:schemeClr val="dk1"/>
                </a:solidFill>
                <a:effectLst/>
                <a:latin typeface="Times New Roman" panose="02020603050405020304" pitchFamily="18" charset="0"/>
                <a:ea typeface="Century Gothic" panose="020B0502020202020204" pitchFamily="34" charset="0"/>
                <a:cs typeface="Calibri"/>
              </a:rPr>
              <a:t>Was ist das Merkmal von Residualeinkommen? </a:t>
            </a:r>
          </a:p>
          <a:p>
            <a:pPr marL="685800" lvl="1" indent="-228600">
              <a:buFont typeface="+mj-lt"/>
              <a:buAutoNum type="arabicPeriod"/>
            </a:pPr>
            <a:r>
              <a:rPr lang="de-DE" sz="1100" b="0" dirty="0">
                <a:solidFill>
                  <a:schemeClr val="dk1"/>
                </a:solidFill>
                <a:effectLst/>
                <a:latin typeface="Times New Roman" panose="02020603050405020304" pitchFamily="18" charset="0"/>
                <a:ea typeface="Century Gothic" panose="020B0502020202020204" pitchFamily="34" charset="0"/>
                <a:cs typeface="Calibri"/>
              </a:rPr>
              <a:t>Es ist ein Einkommen, das durch eine bestimmte Anzahl von Arbeitsstunden erzielt wird.</a:t>
            </a:r>
          </a:p>
          <a:p>
            <a:pPr marL="685800" lvl="1" indent="-228600">
              <a:buFont typeface="+mj-lt"/>
              <a:buAutoNum type="arabicPeriod"/>
            </a:pPr>
            <a:r>
              <a:rPr lang="de-DE" sz="1100" b="0" dirty="0">
                <a:solidFill>
                  <a:schemeClr val="dk1"/>
                </a:solidFill>
                <a:effectLst/>
                <a:latin typeface="Times New Roman" panose="02020603050405020304" pitchFamily="18" charset="0"/>
                <a:ea typeface="Century Gothic" panose="020B0502020202020204" pitchFamily="34" charset="0"/>
                <a:cs typeface="Calibri"/>
              </a:rPr>
              <a:t>Es wird auch nach dem anfänglichen Arbeitseinsatz weiter verdient.</a:t>
            </a:r>
          </a:p>
          <a:p>
            <a:pPr marL="685800" lvl="1" indent="-228600">
              <a:buFont typeface="+mj-lt"/>
              <a:buAutoNum type="arabicPeriod"/>
            </a:pPr>
            <a:r>
              <a:rPr lang="de-DE" sz="1100" b="0" dirty="0">
                <a:solidFill>
                  <a:schemeClr val="dk1"/>
                </a:solidFill>
                <a:effectLst/>
                <a:latin typeface="Times New Roman" panose="02020603050405020304" pitchFamily="18" charset="0"/>
                <a:ea typeface="Century Gothic" panose="020B0502020202020204" pitchFamily="34" charset="0"/>
                <a:cs typeface="Calibri"/>
              </a:rPr>
              <a:t>Es wird nur durch traditionelle Beschäftigung verdient.</a:t>
            </a:r>
            <a:endParaRPr lang="de-AT" sz="1100" b="0" dirty="0">
              <a:solidFill>
                <a:schemeClr val="dk1"/>
              </a:solidFill>
              <a:effectLst/>
              <a:latin typeface="Times New Roman" panose="02020603050405020304" pitchFamily="18" charset="0"/>
              <a:ea typeface="Century Gothic" panose="020B0502020202020204" pitchFamily="34" charset="0"/>
              <a:cs typeface="Calibri"/>
            </a:endParaRPr>
          </a:p>
          <a:p>
            <a:pPr marL="0" lvl="0" indent="0">
              <a:buFont typeface="+mj-lt"/>
              <a:buNone/>
            </a:pPr>
            <a:endParaRPr lang="de-AT" sz="1100" b="1" dirty="0">
              <a:solidFill>
                <a:schemeClr val="dk1"/>
              </a:solidFill>
              <a:effectLst/>
              <a:latin typeface="Times New Roman" panose="02020603050405020304" pitchFamily="18" charset="0"/>
              <a:ea typeface="Century Gothic" panose="020B0502020202020204" pitchFamily="34" charset="0"/>
              <a:cs typeface="Calibri"/>
            </a:endParaRPr>
          </a:p>
          <a:p>
            <a:pPr marL="0" lvl="0" indent="0">
              <a:buFont typeface="+mj-lt"/>
              <a:buNone/>
            </a:pPr>
            <a:r>
              <a:rPr lang="de-DE" sz="1200" b="1" dirty="0">
                <a:solidFill>
                  <a:schemeClr val="dk1"/>
                </a:solidFill>
                <a:effectLst/>
                <a:latin typeface="Times New Roman" panose="02020603050405020304" pitchFamily="18" charset="0"/>
                <a:ea typeface="Century Gothic" panose="020B0502020202020204" pitchFamily="34" charset="0"/>
                <a:cs typeface="Calibri"/>
              </a:rPr>
              <a:t>Abschnitt 2: Faktoren, die die Gehälter beeinflussen </a:t>
            </a:r>
          </a:p>
          <a:p>
            <a:pPr marL="0" lvl="0" indent="0">
              <a:buFont typeface="+mj-lt"/>
              <a:buNone/>
            </a:pPr>
            <a:endParaRPr lang="de-DE" sz="1200" b="0" dirty="0">
              <a:solidFill>
                <a:schemeClr val="dk1"/>
              </a:solidFill>
              <a:effectLst/>
              <a:latin typeface="Times New Roman" panose="02020603050405020304" pitchFamily="18" charset="0"/>
              <a:ea typeface="Century Gothic" panose="020B0502020202020204" pitchFamily="34" charset="0"/>
              <a:cs typeface="Calibri"/>
            </a:endParaRPr>
          </a:p>
          <a:p>
            <a:pPr marL="228600" lvl="0" indent="-228600">
              <a:buFont typeface="+mj-lt"/>
              <a:buAutoNum type="arabicPeriod"/>
            </a:pPr>
            <a:r>
              <a:rPr lang="de-DE" sz="1200" b="0" dirty="0">
                <a:solidFill>
                  <a:schemeClr val="dk1"/>
                </a:solidFill>
                <a:effectLst/>
                <a:latin typeface="Times New Roman" panose="02020603050405020304" pitchFamily="18" charset="0"/>
                <a:ea typeface="Century Gothic" panose="020B0502020202020204" pitchFamily="34" charset="0"/>
                <a:cs typeface="Calibri"/>
              </a:rPr>
              <a:t>Welcher der folgenden Faktoren wirkt sich in der Regel NICHT auf das Gehaltsniveau aus?</a:t>
            </a:r>
          </a:p>
          <a:p>
            <a:pPr marL="685800" lvl="1" indent="-228600">
              <a:buFont typeface="+mj-lt"/>
              <a:buAutoNum type="arabicPeriod"/>
            </a:pPr>
            <a:r>
              <a:rPr lang="de-DE" sz="1200" b="0" dirty="0">
                <a:solidFill>
                  <a:schemeClr val="dk1"/>
                </a:solidFill>
                <a:effectLst/>
                <a:latin typeface="Times New Roman" panose="02020603050405020304" pitchFamily="18" charset="0"/>
                <a:ea typeface="Century Gothic" panose="020B0502020202020204" pitchFamily="34" charset="0"/>
                <a:cs typeface="Calibri"/>
              </a:rPr>
              <a:t>Ausbildung und Fähigkeiten</a:t>
            </a:r>
          </a:p>
          <a:p>
            <a:pPr marL="685800" lvl="1" indent="-228600">
              <a:buFont typeface="+mj-lt"/>
              <a:buAutoNum type="arabicPeriod"/>
            </a:pPr>
            <a:r>
              <a:rPr lang="de-DE" sz="1200" b="0" dirty="0">
                <a:solidFill>
                  <a:schemeClr val="dk1"/>
                </a:solidFill>
                <a:effectLst/>
                <a:latin typeface="Times New Roman" panose="02020603050405020304" pitchFamily="18" charset="0"/>
                <a:ea typeface="Century Gothic" panose="020B0502020202020204" pitchFamily="34" charset="0"/>
                <a:cs typeface="Calibri"/>
              </a:rPr>
              <a:t>Ihre Hobbys</a:t>
            </a:r>
          </a:p>
          <a:p>
            <a:pPr marL="685800" lvl="1" indent="-228600">
              <a:buFont typeface="+mj-lt"/>
              <a:buAutoNum type="arabicPeriod"/>
            </a:pPr>
            <a:r>
              <a:rPr lang="de-DE" sz="1200" b="0" dirty="0">
                <a:solidFill>
                  <a:schemeClr val="dk1"/>
                </a:solidFill>
                <a:effectLst/>
                <a:latin typeface="Times New Roman" panose="02020603050405020304" pitchFamily="18" charset="0"/>
                <a:ea typeface="Century Gothic" panose="020B0502020202020204" pitchFamily="34" charset="0"/>
                <a:cs typeface="Calibri"/>
              </a:rPr>
              <a:t>Berufserfahrung </a:t>
            </a:r>
          </a:p>
          <a:p>
            <a:pPr marL="228600" lvl="0" indent="-228600">
              <a:buFont typeface="+mj-lt"/>
              <a:buAutoNum type="arabicPeriod"/>
            </a:pPr>
            <a:r>
              <a:rPr lang="de-DE" sz="1200" b="0" dirty="0">
                <a:solidFill>
                  <a:schemeClr val="dk1"/>
                </a:solidFill>
                <a:effectLst/>
                <a:latin typeface="Times New Roman" panose="02020603050405020304" pitchFamily="18" charset="0"/>
                <a:ea typeface="Century Gothic" panose="020B0502020202020204" pitchFamily="34" charset="0"/>
                <a:cs typeface="Calibri"/>
              </a:rPr>
              <a:t>Wie wirkt sich die Nachfrage auf dem Arbeitsmarkt nach bestimmten Qualifikationen auf das Gehaltsniveau aus? </a:t>
            </a:r>
          </a:p>
          <a:p>
            <a:pPr marL="685800" lvl="1" indent="-228600">
              <a:buFont typeface="+mj-lt"/>
              <a:buAutoNum type="arabicPeriod"/>
            </a:pPr>
            <a:r>
              <a:rPr lang="de-DE" sz="1200" b="0" dirty="0">
                <a:solidFill>
                  <a:schemeClr val="dk1"/>
                </a:solidFill>
                <a:effectLst/>
                <a:latin typeface="Times New Roman" panose="02020603050405020304" pitchFamily="18" charset="0"/>
                <a:ea typeface="Century Gothic" panose="020B0502020202020204" pitchFamily="34" charset="0"/>
                <a:cs typeface="Calibri"/>
              </a:rPr>
              <a:t>Erhöht den Wettbewerb und kann zu höheren Gehältern für Personen mit diesen Fähigkeiten führen.</a:t>
            </a:r>
          </a:p>
          <a:p>
            <a:pPr marL="685800" lvl="1" indent="-228600">
              <a:buFont typeface="+mj-lt"/>
              <a:buAutoNum type="arabicPeriod"/>
            </a:pPr>
            <a:r>
              <a:rPr lang="de-DE" sz="1200" b="0" dirty="0">
                <a:solidFill>
                  <a:schemeClr val="dk1"/>
                </a:solidFill>
                <a:effectLst/>
                <a:latin typeface="Times New Roman" panose="02020603050405020304" pitchFamily="18" charset="0"/>
                <a:ea typeface="Century Gothic" panose="020B0502020202020204" pitchFamily="34" charset="0"/>
                <a:cs typeface="Calibri"/>
              </a:rPr>
              <a:t>Hat keinen Einfluss auf das Gehaltsniveau.</a:t>
            </a:r>
          </a:p>
          <a:p>
            <a:pPr marL="685800" lvl="1" indent="-228600">
              <a:buFont typeface="+mj-lt"/>
              <a:buAutoNum type="arabicPeriod"/>
            </a:pPr>
            <a:r>
              <a:rPr lang="de-DE" sz="1200" b="0" dirty="0">
                <a:solidFill>
                  <a:schemeClr val="dk1"/>
                </a:solidFill>
                <a:effectLst/>
                <a:latin typeface="Times New Roman" panose="02020603050405020304" pitchFamily="18" charset="0"/>
                <a:ea typeface="Century Gothic" panose="020B0502020202020204" pitchFamily="34" charset="0"/>
                <a:cs typeface="Calibri"/>
              </a:rPr>
              <a:t>Führt zu niedrigeren Gehältern für Personen mit diesen Qualifikationen. </a:t>
            </a:r>
          </a:p>
          <a:p>
            <a:pPr marL="228600" lvl="0" indent="-228600">
              <a:buFont typeface="+mj-lt"/>
              <a:buAutoNum type="arabicPeriod"/>
            </a:pPr>
            <a:r>
              <a:rPr lang="de-DE" sz="1200" b="0" dirty="0">
                <a:solidFill>
                  <a:schemeClr val="dk1"/>
                </a:solidFill>
                <a:effectLst/>
                <a:latin typeface="Times New Roman" panose="02020603050405020304" pitchFamily="18" charset="0"/>
                <a:ea typeface="Century Gothic" panose="020B0502020202020204" pitchFamily="34" charset="0"/>
                <a:cs typeface="Calibri"/>
              </a:rPr>
              <a:t>Richtig oder falsch: </a:t>
            </a:r>
          </a:p>
          <a:p>
            <a:pPr marL="685800" lvl="1" indent="-228600">
              <a:buFont typeface="+mj-lt"/>
              <a:buAutoNum type="arabicPeriod"/>
            </a:pPr>
            <a:r>
              <a:rPr lang="de-DE" sz="1200" b="0" dirty="0">
                <a:solidFill>
                  <a:schemeClr val="dk1"/>
                </a:solidFill>
                <a:effectLst/>
                <a:latin typeface="Times New Roman" panose="02020603050405020304" pitchFamily="18" charset="0"/>
                <a:ea typeface="Century Gothic" panose="020B0502020202020204" pitchFamily="34" charset="0"/>
                <a:cs typeface="Calibri"/>
              </a:rPr>
              <a:t>Der geografische Standort kann das Gehaltsniveau für dieselbe Stelle erheblich beeinflussen. </a:t>
            </a:r>
            <a:endParaRPr lang="de-AT" sz="1200" b="0" dirty="0">
              <a:solidFill>
                <a:schemeClr val="dk1"/>
              </a:solidFill>
              <a:effectLst/>
              <a:latin typeface="Times New Roman" panose="02020603050405020304" pitchFamily="18" charset="0"/>
              <a:ea typeface="Century Gothic" panose="020B0502020202020204" pitchFamily="34" charset="0"/>
              <a:cs typeface="Calibri"/>
            </a:endParaRPr>
          </a:p>
          <a:p>
            <a:pPr marL="0" lvl="0" indent="0">
              <a:buFont typeface="+mj-lt"/>
              <a:buNone/>
            </a:pPr>
            <a:endParaRPr lang="de-AT" sz="1200" b="0" dirty="0">
              <a:solidFill>
                <a:schemeClr val="dk1"/>
              </a:solidFill>
              <a:effectLst/>
              <a:latin typeface="Times New Roman" panose="02020603050405020304" pitchFamily="18" charset="0"/>
              <a:ea typeface="Century Gothic" panose="020B0502020202020204" pitchFamily="34" charset="0"/>
              <a:cs typeface="Calibri"/>
            </a:endParaRPr>
          </a:p>
          <a:p>
            <a:pPr marL="0" lvl="0" indent="0">
              <a:buFont typeface="+mj-lt"/>
              <a:buNone/>
            </a:pPr>
            <a:r>
              <a:rPr lang="de-DE" sz="1200" b="1" dirty="0">
                <a:solidFill>
                  <a:schemeClr val="dk1"/>
                </a:solidFill>
                <a:effectLst/>
                <a:latin typeface="Times New Roman" panose="02020603050405020304" pitchFamily="18" charset="0"/>
                <a:ea typeface="Century Gothic" panose="020B0502020202020204" pitchFamily="34" charset="0"/>
                <a:cs typeface="Calibri"/>
              </a:rPr>
              <a:t>Abschnitt 3: Gehaltsverhandlungen</a:t>
            </a:r>
          </a:p>
          <a:p>
            <a:pPr marL="0" lvl="0" indent="0">
              <a:buFont typeface="+mj-lt"/>
              <a:buNone/>
            </a:pPr>
            <a:endParaRPr lang="de-DE" sz="1200" b="0" dirty="0">
              <a:solidFill>
                <a:schemeClr val="dk1"/>
              </a:solidFill>
              <a:effectLst/>
              <a:latin typeface="Times New Roman" panose="02020603050405020304" pitchFamily="18" charset="0"/>
              <a:ea typeface="Century Gothic" panose="020B0502020202020204" pitchFamily="34" charset="0"/>
              <a:cs typeface="Calibri"/>
            </a:endParaRPr>
          </a:p>
          <a:p>
            <a:pPr marL="228600" lvl="0" indent="-228600">
              <a:buFont typeface="+mj-lt"/>
              <a:buAutoNum type="arabicPeriod"/>
            </a:pPr>
            <a:r>
              <a:rPr lang="de-DE" sz="1200" b="0" dirty="0">
                <a:solidFill>
                  <a:schemeClr val="dk1"/>
                </a:solidFill>
                <a:effectLst/>
                <a:latin typeface="Times New Roman" panose="02020603050405020304" pitchFamily="18" charset="0"/>
                <a:ea typeface="Century Gothic" panose="020B0502020202020204" pitchFamily="34" charset="0"/>
                <a:cs typeface="Calibri"/>
              </a:rPr>
              <a:t>Was ist ein entscheidender Schritt vor der Aufnahme einer Gehaltsverhandlung?</a:t>
            </a:r>
          </a:p>
          <a:p>
            <a:pPr marL="685800" lvl="1" indent="-228600">
              <a:buFont typeface="+mj-lt"/>
              <a:buAutoNum type="arabicPeriod"/>
            </a:pPr>
            <a:r>
              <a:rPr lang="de-DE" sz="1200" b="0" dirty="0">
                <a:solidFill>
                  <a:schemeClr val="dk1"/>
                </a:solidFill>
                <a:effectLst/>
                <a:latin typeface="Times New Roman" panose="02020603050405020304" pitchFamily="18" charset="0"/>
                <a:ea typeface="Century Gothic" panose="020B0502020202020204" pitchFamily="34" charset="0"/>
                <a:cs typeface="Calibri"/>
              </a:rPr>
              <a:t>Recherchieren Sie die Gehaltsstandards der Branche und kennen Sie Ihren Wert.</a:t>
            </a:r>
          </a:p>
          <a:p>
            <a:pPr marL="685800" lvl="1" indent="-228600">
              <a:buFont typeface="+mj-lt"/>
              <a:buAutoNum type="arabicPeriod"/>
            </a:pPr>
            <a:r>
              <a:rPr lang="de-DE" sz="1200" b="0" dirty="0">
                <a:solidFill>
                  <a:schemeClr val="dk1"/>
                </a:solidFill>
                <a:effectLst/>
                <a:latin typeface="Times New Roman" panose="02020603050405020304" pitchFamily="18" charset="0"/>
                <a:ea typeface="Century Gothic" panose="020B0502020202020204" pitchFamily="34" charset="0"/>
                <a:cs typeface="Calibri"/>
              </a:rPr>
              <a:t>Dem ersten Angebot zustimmen, um Flexibilität zu zeigen.</a:t>
            </a:r>
          </a:p>
          <a:p>
            <a:pPr marL="685800" lvl="1" indent="-228600">
              <a:buFont typeface="+mj-lt"/>
              <a:buAutoNum type="arabicPeriod"/>
            </a:pPr>
            <a:r>
              <a:rPr lang="de-DE" sz="1200" b="0" dirty="0">
                <a:solidFill>
                  <a:schemeClr val="dk1"/>
                </a:solidFill>
                <a:effectLst/>
                <a:latin typeface="Times New Roman" panose="02020603050405020304" pitchFamily="18" charset="0"/>
                <a:ea typeface="Century Gothic" panose="020B0502020202020204" pitchFamily="34" charset="0"/>
                <a:cs typeface="Calibri"/>
              </a:rPr>
              <a:t>Vermeiden von Verhandlungen, um ein gutes Verhältnis zum Arbeitgeber aufrechtzuerhalten.</a:t>
            </a:r>
          </a:p>
          <a:p>
            <a:pPr marL="228600" lvl="0" indent="-228600">
              <a:buFont typeface="+mj-lt"/>
              <a:buAutoNum type="arabicPeriod"/>
            </a:pPr>
            <a:r>
              <a:rPr lang="de-DE" sz="1200" b="0" dirty="0">
                <a:solidFill>
                  <a:schemeClr val="dk1"/>
                </a:solidFill>
                <a:effectLst/>
                <a:latin typeface="Times New Roman" panose="02020603050405020304" pitchFamily="18" charset="0"/>
                <a:ea typeface="Century Gothic" panose="020B0502020202020204" pitchFamily="34" charset="0"/>
                <a:cs typeface="Calibri"/>
              </a:rPr>
              <a:t>Richtig oder falsch: </a:t>
            </a:r>
          </a:p>
          <a:p>
            <a:pPr marL="685800" lvl="1" indent="-228600">
              <a:buFont typeface="+mj-lt"/>
              <a:buAutoNum type="arabicPeriod"/>
            </a:pPr>
            <a:r>
              <a:rPr lang="de-DE" sz="1200" b="0" dirty="0">
                <a:solidFill>
                  <a:schemeClr val="dk1"/>
                </a:solidFill>
                <a:effectLst/>
                <a:latin typeface="Times New Roman" panose="02020603050405020304" pitchFamily="18" charset="0"/>
                <a:ea typeface="Century Gothic" panose="020B0502020202020204" pitchFamily="34" charset="0"/>
                <a:cs typeface="Calibri"/>
              </a:rPr>
              <a:t>Eine Gehaltsverhandlung ist ein einmaliges Ereignis und hat keinen Einfluss auf zukünftige Karrierechancen. </a:t>
            </a:r>
            <a:endParaRPr lang="de-AT" sz="1200" b="0" dirty="0">
              <a:solidFill>
                <a:schemeClr val="dk1"/>
              </a:solidFill>
              <a:effectLst/>
              <a:latin typeface="Times New Roman" panose="02020603050405020304" pitchFamily="18" charset="0"/>
              <a:ea typeface="Century Gothic" panose="020B0502020202020204" pitchFamily="34" charset="0"/>
              <a:cs typeface="Calibri"/>
            </a:endParaRPr>
          </a:p>
          <a:p>
            <a:pPr marL="0" lvl="0" indent="0">
              <a:buFont typeface="+mj-lt"/>
              <a:buNone/>
            </a:pPr>
            <a:endParaRPr lang="de-AT" sz="1200" b="1" dirty="0">
              <a:solidFill>
                <a:schemeClr val="dk1"/>
              </a:solidFill>
              <a:effectLst/>
              <a:latin typeface="Times New Roman" panose="02020603050405020304" pitchFamily="18" charset="0"/>
              <a:ea typeface="Century Gothic" panose="020B0502020202020204" pitchFamily="34" charset="0"/>
              <a:cs typeface="Calibri"/>
            </a:endParaRPr>
          </a:p>
          <a:p>
            <a:pPr marL="0" lvl="0" indent="0">
              <a:buFont typeface="+mj-lt"/>
              <a:buNone/>
            </a:pPr>
            <a:r>
              <a:rPr lang="de-DE" sz="1200" b="1" dirty="0">
                <a:solidFill>
                  <a:schemeClr val="dk1"/>
                </a:solidFill>
                <a:effectLst/>
                <a:latin typeface="Times New Roman" panose="02020603050405020304" pitchFamily="18" charset="0"/>
                <a:ea typeface="Century Gothic" panose="020B0502020202020204" pitchFamily="34" charset="0"/>
                <a:cs typeface="Calibri"/>
              </a:rPr>
              <a:t>Abschnitt 4: Frauen und Verdienstmöglichkeiten </a:t>
            </a:r>
          </a:p>
          <a:p>
            <a:pPr marL="0" lvl="0" indent="0">
              <a:buFont typeface="+mj-lt"/>
              <a:buNone/>
            </a:pPr>
            <a:endParaRPr lang="de-DE" sz="1200" b="1" dirty="0">
              <a:solidFill>
                <a:schemeClr val="dk1"/>
              </a:solidFill>
              <a:effectLst/>
              <a:latin typeface="Times New Roman" panose="02020603050405020304" pitchFamily="18" charset="0"/>
              <a:ea typeface="Century Gothic" panose="020B0502020202020204" pitchFamily="34" charset="0"/>
              <a:cs typeface="Calibri"/>
            </a:endParaRPr>
          </a:p>
          <a:p>
            <a:pPr marL="228600" lvl="0" indent="-228600">
              <a:buFont typeface="+mj-lt"/>
              <a:buAutoNum type="arabicPeriod"/>
            </a:pPr>
            <a:r>
              <a:rPr lang="de-DE" sz="1200" b="0" dirty="0">
                <a:solidFill>
                  <a:schemeClr val="dk1"/>
                </a:solidFill>
                <a:effectLst/>
                <a:latin typeface="Times New Roman" panose="02020603050405020304" pitchFamily="18" charset="0"/>
                <a:ea typeface="Century Gothic" panose="020B0502020202020204" pitchFamily="34" charset="0"/>
                <a:cs typeface="Calibri"/>
              </a:rPr>
              <a:t>Welches ist ein weit verbreiteter Irrglaube, der zum geschlechtsspezifischen Lohngefälle beitragen kann? (der Unterschied zwischen dem Medianeinkommen von Männern und Frauen im Verhältnis zum Medianeinkommen von Männern) </a:t>
            </a:r>
          </a:p>
          <a:p>
            <a:pPr marL="685800" lvl="1" indent="-228600">
              <a:buFont typeface="+mj-lt"/>
              <a:buAutoNum type="arabicPeriod"/>
            </a:pPr>
            <a:r>
              <a:rPr lang="de-DE" sz="1200" b="0" dirty="0">
                <a:solidFill>
                  <a:schemeClr val="dk1"/>
                </a:solidFill>
                <a:effectLst/>
                <a:latin typeface="Times New Roman" panose="02020603050405020304" pitchFamily="18" charset="0"/>
                <a:ea typeface="Century Gothic" panose="020B0502020202020204" pitchFamily="34" charset="0"/>
                <a:cs typeface="Calibri"/>
              </a:rPr>
              <a:t>Frauen sind von Natur aus weniger qualifiziert als Männer.</a:t>
            </a:r>
          </a:p>
          <a:p>
            <a:pPr marL="685800" lvl="1" indent="-228600">
              <a:buFont typeface="+mj-lt"/>
              <a:buAutoNum type="arabicPeriod"/>
            </a:pPr>
            <a:r>
              <a:rPr lang="de-DE" sz="1200" b="0" dirty="0">
                <a:solidFill>
                  <a:schemeClr val="dk1"/>
                </a:solidFill>
                <a:effectLst/>
                <a:latin typeface="Times New Roman" panose="02020603050405020304" pitchFamily="18" charset="0"/>
                <a:ea typeface="Century Gothic" panose="020B0502020202020204" pitchFamily="34" charset="0"/>
                <a:cs typeface="Calibri"/>
              </a:rPr>
              <a:t>Frauen sind weniger an gutbezahlten Berufen interessiert.</a:t>
            </a:r>
          </a:p>
          <a:p>
            <a:pPr marL="685800" lvl="1" indent="-228600">
              <a:buFont typeface="+mj-lt"/>
              <a:buAutoNum type="arabicPeriod"/>
            </a:pPr>
            <a:r>
              <a:rPr lang="de-DE" sz="1200" b="0" dirty="0">
                <a:solidFill>
                  <a:schemeClr val="dk1"/>
                </a:solidFill>
                <a:effectLst/>
                <a:latin typeface="Times New Roman" panose="02020603050405020304" pitchFamily="18" charset="0"/>
                <a:ea typeface="Century Gothic" panose="020B0502020202020204" pitchFamily="34" charset="0"/>
                <a:cs typeface="Calibri"/>
              </a:rPr>
              <a:t>Frauen sind weniger gute Verhandlungspartner als Männer.</a:t>
            </a:r>
          </a:p>
          <a:p>
            <a:pPr marL="228600" lvl="0" indent="-228600">
              <a:buFont typeface="+mj-lt"/>
              <a:buAutoNum type="arabicPeriod"/>
            </a:pPr>
            <a:r>
              <a:rPr lang="de-DE" sz="1200" b="0" dirty="0">
                <a:solidFill>
                  <a:schemeClr val="dk1"/>
                </a:solidFill>
                <a:effectLst/>
                <a:latin typeface="Times New Roman" panose="02020603050405020304" pitchFamily="18" charset="0"/>
                <a:ea typeface="Century Gothic" panose="020B0502020202020204" pitchFamily="34" charset="0"/>
                <a:cs typeface="Calibri"/>
              </a:rPr>
              <a:t>Wie können sich Netzwerke und berufliche Kontakte im Zusammenhang mit dem Verdienstpotenzial von Frauen positiv auf den beruflichen Aufstieg auswirken?</a:t>
            </a:r>
          </a:p>
          <a:p>
            <a:pPr marL="685800" lvl="1" indent="-228600">
              <a:buFont typeface="+mj-lt"/>
              <a:buAutoNum type="arabicPeriod"/>
            </a:pPr>
            <a:r>
              <a:rPr lang="de-DE" sz="1200" b="0" dirty="0">
                <a:solidFill>
                  <a:schemeClr val="dk1"/>
                </a:solidFill>
                <a:effectLst/>
                <a:latin typeface="Times New Roman" panose="02020603050405020304" pitchFamily="18" charset="0"/>
                <a:ea typeface="Century Gothic" panose="020B0502020202020204" pitchFamily="34" charset="0"/>
                <a:cs typeface="Calibri"/>
              </a:rPr>
              <a:t>Sie haben keinen Einfluss auf die Verdienstmöglichkeiten.</a:t>
            </a:r>
          </a:p>
          <a:p>
            <a:pPr marL="685800" lvl="1" indent="-228600">
              <a:buFont typeface="+mj-lt"/>
              <a:buAutoNum type="arabicPeriod"/>
            </a:pPr>
            <a:r>
              <a:rPr lang="de-DE" sz="1200" b="0" dirty="0">
                <a:solidFill>
                  <a:schemeClr val="dk1"/>
                </a:solidFill>
                <a:effectLst/>
                <a:latin typeface="Times New Roman" panose="02020603050405020304" pitchFamily="18" charset="0"/>
                <a:ea typeface="Century Gothic" panose="020B0502020202020204" pitchFamily="34" charset="0"/>
                <a:cs typeface="Calibri"/>
              </a:rPr>
              <a:t>Netzwerkarbeit kann zu Mentoring-Möglichkeiten führen.</a:t>
            </a:r>
          </a:p>
          <a:p>
            <a:pPr marL="685800" lvl="1" indent="-228600">
              <a:buFont typeface="+mj-lt"/>
              <a:buAutoNum type="arabicPeriod"/>
            </a:pPr>
            <a:r>
              <a:rPr lang="de-DE" sz="1200" b="0" dirty="0">
                <a:solidFill>
                  <a:schemeClr val="dk1"/>
                </a:solidFill>
                <a:effectLst/>
                <a:latin typeface="Times New Roman" panose="02020603050405020304" pitchFamily="18" charset="0"/>
                <a:ea typeface="Century Gothic" panose="020B0502020202020204" pitchFamily="34" charset="0"/>
                <a:cs typeface="Calibri"/>
              </a:rPr>
              <a:t>Der berufliche Aufstieg basiert ausschließlich auf der individuellen Leistung.</a:t>
            </a:r>
            <a:endParaRPr lang="de-AT" sz="1200" b="0" dirty="0">
              <a:solidFill>
                <a:schemeClr val="dk1"/>
              </a:solidFill>
              <a:effectLst/>
              <a:latin typeface="Times New Roman" panose="02020603050405020304" pitchFamily="18" charset="0"/>
              <a:ea typeface="Century Gothic" panose="020B0502020202020204" pitchFamily="34" charset="0"/>
              <a:cs typeface="Calibri"/>
            </a:endParaRPr>
          </a:p>
          <a:p>
            <a:pPr marL="0" lvl="0" indent="0">
              <a:buFont typeface="+mj-lt"/>
              <a:buNone/>
            </a:pPr>
            <a:endParaRPr lang="en-US" sz="11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endParaRPr>
          </a:p>
          <a:p>
            <a:pPr marL="0" lvl="0" indent="0">
              <a:buFont typeface="+mj-lt"/>
              <a:buNone/>
            </a:pPr>
            <a:endParaRPr lang="en-US" sz="11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endParaRPr>
          </a:p>
          <a:p>
            <a:pPr marL="0" lvl="0" indent="0">
              <a:buFont typeface="+mj-lt"/>
              <a:buNone/>
            </a:pPr>
            <a:r>
              <a:rPr lang="de-DE" sz="11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Richtige Antworten: b; c; b; b; a; richtig; a; falsch; c, b</a:t>
            </a:r>
          </a:p>
          <a:p>
            <a:pPr marL="0" lvl="0" indent="0">
              <a:buFont typeface="+mj-lt"/>
              <a:buNone/>
            </a:pPr>
            <a:endParaRPr lang="de-DE" sz="11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endParaRPr>
          </a:p>
          <a:p>
            <a:pPr marL="0" lvl="0" indent="0">
              <a:buFont typeface="+mj-lt"/>
              <a:buNone/>
            </a:pPr>
            <a:r>
              <a:rPr lang="de-DE" sz="11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Punktzahl:</a:t>
            </a:r>
          </a:p>
          <a:p>
            <a:pPr marL="0" lvl="0" indent="0">
              <a:buFont typeface="+mj-lt"/>
              <a:buNone/>
            </a:pPr>
            <a:r>
              <a:rPr lang="de-DE" sz="1100" b="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9-11 richtig: Guru! Ihr Wissen zu Einkommens- und Gehaltsthemen ist beeindruckend.</a:t>
            </a:r>
          </a:p>
          <a:p>
            <a:pPr marL="0" lvl="0" indent="0">
              <a:buFont typeface="+mj-lt"/>
              <a:buNone/>
            </a:pPr>
            <a:r>
              <a:rPr lang="de-DE" sz="1100" b="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5-8 richtig: Es gibt Raum für Verbesserungen, aber Sie sind auf dem richtigen Weg.</a:t>
            </a:r>
            <a:endParaRPr b="0" dirty="0"/>
          </a:p>
        </p:txBody>
      </p:sp>
      <p:sp>
        <p:nvSpPr>
          <p:cNvPr id="238" name="Google Shape;23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ba818bef63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de-DE" sz="1300" b="0" i="0" u="none" strike="noStrike" cap="none" dirty="0">
                <a:solidFill>
                  <a:schemeClr val="dk1"/>
                </a:solidFill>
                <a:latin typeface="AppleSystemUIFont"/>
                <a:ea typeface="Century Gothic" panose="020B0502020202020204" pitchFamily="34" charset="0"/>
                <a:cs typeface="Century Gothic" panose="020B0502020202020204" pitchFamily="34" charset="0"/>
                <a:sym typeface="Calibri"/>
              </a:rPr>
              <a:t>Das Ziel dieses Moduls war es, Frauen mit den Werkzeugen und dem Wissen auszustatten, um ihr Einkommenspotenzial zu maximieren. Wir haben Faktoren untersucht, die das Einkommen beeinflussen, diversifizierte Einkommensströme und Strategien für den beruflichen Aufstieg. Durch die Förderung von kritischem Denken und Anpassungsfähigkeit werden Frauen in die Lage versetzt, sich auf dem Arbeitsmarkt zurechtzufinden und ihre finanzielle Zukunft selbstbewusst zu sichern. Lassen Sie uns weiterhin Barrieren abbauen und eine gerechtere Finanzlandschaft für alle Frauen schaffen.</a:t>
            </a:r>
            <a:endParaRPr dirty="0"/>
          </a:p>
        </p:txBody>
      </p:sp>
      <p:sp>
        <p:nvSpPr>
          <p:cNvPr id="249" name="Google Shape;249;g2ba818bef63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ba818bef63_0_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Hier finden Sie einige Ressourcen, die für die Vorbereitung des Moduls und für weitere Leseempfehlungen verwendet wurden</a:t>
            </a:r>
            <a:endParaRPr dirty="0"/>
          </a:p>
        </p:txBody>
      </p:sp>
      <p:sp>
        <p:nvSpPr>
          <p:cNvPr id="260" name="Google Shape;260;g2ba818bef63_0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de-AT" sz="11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Die Lernziele dieses Moduls sind:</a:t>
            </a:r>
            <a:endParaRPr lang="de-AT" sz="11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de-AT" sz="11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Verstehen, welche Faktoren das Verdienstpotenzial beeinflussen (Bildung, Fähigkeiten, Erfahrung, Branchentrends usw.)</a:t>
            </a:r>
            <a:endParaRPr lang="de-AT" sz="11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de-AT" sz="11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Kennenlernen der verschiedenen Einkommensquellen</a:t>
            </a:r>
            <a:endParaRPr lang="de-AT" sz="11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de-AT" sz="11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Verstehen, wie man Einkommen steigern kann (einschließlich Strategien für beruflichen Aufstieg und Wachstum)</a:t>
            </a:r>
            <a:endParaRPr lang="de-AT" sz="11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de-AT" sz="11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Entwicklung kritischer Denkfähigkeiten: Die Lernenden werden dazu animiert, Informationen kritisch zu analysieren, um zwischen Mythen und Realitäten bezüglich der finanziellen Unabhängigkeit zu unterscheiden</a:t>
            </a:r>
            <a:endParaRPr lang="de-AT" sz="11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de-AT" sz="11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Fundierte Entscheidungen über berufliche und finanzielle Ziele zu treffen</a:t>
            </a:r>
            <a:endParaRPr lang="de-AT" sz="11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de-AT" sz="11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Eine flexible Denkweise in Bezug auf das Verdienstpotenzial zu entwickeln.</a:t>
            </a:r>
            <a:endParaRPr lang="de-AT"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9" name="Google Shape;10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de-DE" sz="1100" dirty="0">
                <a:latin typeface="Century Gothic"/>
                <a:ea typeface="Century Gothic"/>
                <a:cs typeface="Century Gothic"/>
                <a:sym typeface="Century Gothic"/>
              </a:rPr>
              <a:t>Das Verständnis der Vor- und Nachteile verschiedener Einkommensströme kann dem Einzelnen helfen, fundierte Entscheidungen darüber zu treffen, wie er seine finanziellen Aktivitäten strukturieren und ein ausgewogenes und belastbares Einkommensportfolio aufbauen kann.</a:t>
            </a:r>
          </a:p>
          <a:p>
            <a:pPr marL="0" lvl="0" indent="0" algn="just" rtl="0">
              <a:spcBef>
                <a:spcPts val="0"/>
              </a:spcBef>
              <a:spcAft>
                <a:spcPts val="0"/>
              </a:spcAft>
              <a:buClr>
                <a:schemeClr val="dk1"/>
              </a:buClr>
              <a:buSzPts val="1100"/>
              <a:buFont typeface="Arial"/>
              <a:buNone/>
            </a:pPr>
            <a:endParaRPr lang="de-DE" sz="1100" dirty="0">
              <a:latin typeface="Century Gothic"/>
              <a:ea typeface="Century Gothic"/>
              <a:cs typeface="Century Gothic"/>
              <a:sym typeface="Century Gothic"/>
            </a:endParaRPr>
          </a:p>
          <a:p>
            <a:pPr marL="0" lvl="0" indent="0" algn="just" rtl="0">
              <a:spcBef>
                <a:spcPts val="0"/>
              </a:spcBef>
              <a:spcAft>
                <a:spcPts val="0"/>
              </a:spcAft>
              <a:buClr>
                <a:schemeClr val="dk1"/>
              </a:buClr>
              <a:buSzPts val="1100"/>
              <a:buFont typeface="Arial"/>
              <a:buNone/>
            </a:pPr>
            <a:r>
              <a:rPr lang="de-DE" sz="1100" b="1" dirty="0">
                <a:latin typeface="Century Gothic"/>
                <a:ea typeface="Century Gothic"/>
                <a:cs typeface="Century Gothic"/>
                <a:sym typeface="Century Gothic"/>
              </a:rPr>
              <a:t>Einkommensströme</a:t>
            </a:r>
            <a:r>
              <a:rPr lang="de-DE" sz="1100" dirty="0">
                <a:latin typeface="Century Gothic"/>
                <a:ea typeface="Century Gothic"/>
                <a:cs typeface="Century Gothic"/>
                <a:sym typeface="Century Gothic"/>
              </a:rPr>
              <a:t> bezeichnen die verschiedenen Quellen, aus denen eine Person oder ein Unternehmen Geld verdient. Diese Einkommensströme stellen die verschiedenen Wege dar, über die Einkommen generiert wird, und stellen finanzielle Ressourcen zur Verfügung, die zur Deckung von Ausgaben, für Investitionen, zum Sparen oder zur Verfolgung anderer finanzieller Ziele verwendet werden können. Jede Einkommensquelle kann einzigartige Eigenschaften, Vorteile und Überlegungen haben, und Einzelpersonen versuchen oft, ihre Einkommensquellen zu diversifizieren, um ihre finanzielle Stabilität und Widerstandsfähigkeit zu verbessern. Zum Verständnis von Einkommensströmen gehört es, die beiden wichtigsten Einkommensarten zu erkennen: aktives und passives Einkommen. Aktives Einkommen wird durch die direkte Teilnahme an der Arbeit oder an geschäftlichen Aktivitäten verdient, z. B. durch Gehälter, Löhne, Boni und Provisionen. Diese Art von Einkommen erfordert kontinuierliche Anstrengungen und Zeitaufwand und wird üblicherweise mit einer traditionellen Beschäftigung in Verbindung gebracht. Im Gegensatz dazu wird passives Einkommen mit minimalem Aufwand erzielt und beinhaltet oft die Nutzung von Investitionen oder Vermögenswerten. Beispiele hierfür sind: Mieteinnahmen, Dividenden, Zinsen aus Kapitalanlagen, Tantiemen und geistiges Eigentum können passives Einkommen generieren.</a:t>
            </a:r>
            <a:endParaRPr lang="en-US" sz="1100" dirty="0">
              <a:latin typeface="Century Gothic"/>
              <a:ea typeface="Century Gothic"/>
              <a:cs typeface="Century Gothic"/>
              <a:sym typeface="Century Gothic"/>
            </a:endParaRPr>
          </a:p>
          <a:p>
            <a:pPr marL="0" lvl="0" indent="0" algn="just" rtl="0">
              <a:spcBef>
                <a:spcPts val="1500"/>
              </a:spcBef>
              <a:spcAft>
                <a:spcPts val="0"/>
              </a:spcAft>
              <a:buClr>
                <a:schemeClr val="dk1"/>
              </a:buClr>
              <a:buSzPts val="1100"/>
              <a:buFont typeface="Arial"/>
              <a:buNone/>
            </a:pPr>
            <a:endParaRPr sz="1100" dirty="0">
              <a:solidFill>
                <a:srgbClr val="2F5496"/>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dirty="0"/>
          </a:p>
        </p:txBody>
      </p:sp>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ba818bef63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de-DE" sz="1100" dirty="0">
                <a:latin typeface="Century Gothic"/>
                <a:ea typeface="Century Gothic"/>
                <a:cs typeface="Century Gothic"/>
                <a:sym typeface="Century Gothic"/>
              </a:rPr>
              <a:t>Im Folgenden finden Sie einige zusätzliche </a:t>
            </a:r>
            <a:r>
              <a:rPr lang="de-DE" sz="1100" dirty="0" err="1">
                <a:latin typeface="Century Gothic"/>
                <a:ea typeface="Century Gothic"/>
                <a:cs typeface="Century Gothic"/>
                <a:sym typeface="Century Gothic"/>
              </a:rPr>
              <a:t>Begriffsdefinitionen.Einkommensströme</a:t>
            </a:r>
            <a:r>
              <a:rPr lang="de-DE" sz="1100" dirty="0">
                <a:latin typeface="Century Gothic"/>
                <a:ea typeface="Century Gothic"/>
                <a:cs typeface="Century Gothic"/>
                <a:sym typeface="Century Gothic"/>
              </a:rPr>
              <a:t> bezeichnen die verschiedenen Quellen, aus denen eine Person oder ein Unternehmen Geld verdient.</a:t>
            </a:r>
          </a:p>
          <a:p>
            <a:pPr marL="0" lvl="0" indent="0" algn="just" rtl="0">
              <a:spcBef>
                <a:spcPts val="0"/>
              </a:spcBef>
              <a:spcAft>
                <a:spcPts val="0"/>
              </a:spcAft>
              <a:buClr>
                <a:schemeClr val="dk1"/>
              </a:buClr>
              <a:buSzPts val="1100"/>
              <a:buFont typeface="Arial"/>
              <a:buNone/>
            </a:pPr>
            <a:endParaRPr lang="de-DE" sz="1100" dirty="0">
              <a:latin typeface="Century Gothic"/>
              <a:ea typeface="Century Gothic"/>
              <a:cs typeface="Century Gothic"/>
              <a:sym typeface="Century Gothic"/>
            </a:endParaRPr>
          </a:p>
          <a:p>
            <a:pPr marL="0" lvl="0" indent="0" algn="just" rtl="0">
              <a:spcBef>
                <a:spcPts val="0"/>
              </a:spcBef>
              <a:spcAft>
                <a:spcPts val="0"/>
              </a:spcAft>
              <a:buClr>
                <a:schemeClr val="dk1"/>
              </a:buClr>
              <a:buSzPts val="1100"/>
              <a:buFont typeface="Arial"/>
              <a:buNone/>
            </a:pPr>
            <a:r>
              <a:rPr lang="de-DE" sz="1100" dirty="0">
                <a:latin typeface="Century Gothic"/>
                <a:ea typeface="Century Gothic"/>
                <a:cs typeface="Century Gothic"/>
                <a:sym typeface="Century Gothic"/>
              </a:rPr>
              <a:t>Eine Diversifizierung der Einkommensströme kann für finanzielle Stabilität sorgen und das Risiko verringern. </a:t>
            </a:r>
          </a:p>
          <a:p>
            <a:pPr marL="0" lvl="0" indent="0" algn="just" rtl="0">
              <a:spcBef>
                <a:spcPts val="0"/>
              </a:spcBef>
              <a:spcAft>
                <a:spcPts val="0"/>
              </a:spcAft>
              <a:buClr>
                <a:schemeClr val="dk1"/>
              </a:buClr>
              <a:buSzPts val="1100"/>
              <a:buFont typeface="Arial"/>
              <a:buNone/>
            </a:pPr>
            <a:endParaRPr lang="de-DE" sz="1100" kern="100" dirty="0">
              <a:effectLst/>
              <a:latin typeface="Century Gothic"/>
              <a:ea typeface="Century Gothic" panose="020B0502020202020204" pitchFamily="34" charset="0"/>
              <a:cs typeface="Century Gothic" panose="020B0502020202020204" pitchFamily="34" charset="0"/>
              <a:sym typeface="Century Gothic"/>
            </a:endParaRPr>
          </a:p>
          <a:p>
            <a:pPr marL="0" lvl="0" indent="0" algn="just" rtl="0">
              <a:spcBef>
                <a:spcPts val="0"/>
              </a:spcBef>
              <a:spcAft>
                <a:spcPts val="0"/>
              </a:spcAft>
              <a:buClr>
                <a:schemeClr val="dk1"/>
              </a:buClr>
              <a:buSzPts val="1100"/>
              <a:buFont typeface="Arial"/>
              <a:buNone/>
            </a:pPr>
            <a:r>
              <a:rPr lang="de-AT" sz="1200" kern="100" dirty="0">
                <a:effectLst/>
                <a:latin typeface="Century Gothic" panose="020B0502020202020204" pitchFamily="34" charset="0"/>
                <a:ea typeface="Century Gothic" panose="020B0502020202020204" pitchFamily="34" charset="0"/>
                <a:cs typeface="Century Gothic" panose="020B0502020202020204" pitchFamily="34" charset="0"/>
              </a:rPr>
              <a:t>Hier sind einige zusätzliche Definitionen von Begriffen zu gängigen Arten von Einkommensströmen mit Beispielen (Gautier, 2024):</a:t>
            </a:r>
          </a:p>
          <a:p>
            <a:pPr algn="just">
              <a:lnSpc>
                <a:spcPct val="107000"/>
              </a:lnSpc>
              <a:spcAft>
                <a:spcPts val="1500"/>
              </a:spcAft>
            </a:pPr>
            <a:endParaRPr lang="de-AT" sz="12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de-AT" sz="1200" b="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Aktives (Arbeits-)Einkommen:</a:t>
            </a:r>
            <a:endParaRPr lang="de-AT" sz="12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2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2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entury Gothic" panose="020B0502020202020204" pitchFamily="34" charset="0"/>
              <a:buChar char="-"/>
            </a:pPr>
            <a:r>
              <a:rPr lang="de-AT" sz="1200" kern="100" dirty="0">
                <a:effectLst/>
                <a:latin typeface="Century Gothic" panose="020B0502020202020204" pitchFamily="34" charset="0"/>
                <a:ea typeface="Century Gothic" panose="020B0502020202020204" pitchFamily="34" charset="0"/>
                <a:cs typeface="Century Gothic" panose="020B0502020202020204" pitchFamily="34" charset="0"/>
              </a:rPr>
              <a:t>Definition: Aktives (Arbeits-)Einkommen wird durch aktive Beteiligung an Arbeits- oder Geschäftstätigkeiten verdient, die häufigste Form des Einkommens.</a:t>
            </a:r>
            <a:endParaRPr lang="de-AT" sz="120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342900" lvl="0" indent="-342900">
              <a:lnSpc>
                <a:spcPct val="107000"/>
              </a:lnSpc>
              <a:buFont typeface="Century Gothic" panose="020B0502020202020204" pitchFamily="34" charset="0"/>
              <a:buChar char="-"/>
            </a:pPr>
            <a:r>
              <a:rPr lang="de-AT" sz="1200" kern="100" dirty="0">
                <a:effectLst/>
                <a:latin typeface="Century Gothic" panose="020B0502020202020204" pitchFamily="34" charset="0"/>
                <a:ea typeface="Century Gothic" panose="020B0502020202020204" pitchFamily="34" charset="0"/>
                <a:cs typeface="Century Gothic" panose="020B0502020202020204" pitchFamily="34" charset="0"/>
              </a:rPr>
              <a:t>Beispiele: Gehalt, Löhne, Boni und Provisionen aus Beschäftigung.</a:t>
            </a:r>
            <a:endParaRPr lang="de-AT" sz="120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342900" lvl="0" indent="-342900">
              <a:lnSpc>
                <a:spcPct val="107000"/>
              </a:lnSpc>
              <a:spcAft>
                <a:spcPts val="800"/>
              </a:spcAft>
              <a:buFont typeface="Century Gothic" panose="020B0502020202020204" pitchFamily="34" charset="0"/>
              <a:buChar char="-"/>
            </a:pPr>
            <a:r>
              <a:rPr lang="de-AT" sz="1200" kern="100" dirty="0">
                <a:effectLst/>
                <a:latin typeface="Century Gothic" panose="020B0502020202020204" pitchFamily="34" charset="0"/>
                <a:ea typeface="Century Gothic" panose="020B0502020202020204" pitchFamily="34" charset="0"/>
                <a:cs typeface="Century Gothic" panose="020B0502020202020204" pitchFamily="34" charset="0"/>
              </a:rPr>
              <a:t>Vorteile: Aktives (Arbeits-)Einkommen bietet finanzielle Stabilität und deckt tägliche Ausgaben ab.</a:t>
            </a:r>
            <a:endParaRPr lang="de-AT" sz="1200" b="0" kern="100" dirty="0">
              <a:solidFill>
                <a:schemeClr val="dk1"/>
              </a:solidFill>
              <a:effectLst/>
              <a:latin typeface="Calibri" panose="020F0502020204030204" pitchFamily="34" charset="0"/>
              <a:ea typeface="Century Gothic" panose="020B0502020202020204" pitchFamily="34" charset="0"/>
              <a:cs typeface="Century Gothic" panose="020B0502020202020204" pitchFamily="34" charset="0"/>
            </a:endParaRPr>
          </a:p>
          <a:p>
            <a:pPr marL="0" lvl="0" indent="0">
              <a:lnSpc>
                <a:spcPct val="107000"/>
              </a:lnSpc>
              <a:spcAft>
                <a:spcPts val="800"/>
              </a:spcAft>
              <a:buFont typeface="Century Gothic" panose="020B0502020202020204" pitchFamily="34" charset="0"/>
              <a:buNone/>
            </a:pPr>
            <a:endParaRPr lang="de-AT" sz="1200" b="0" kern="100" dirty="0">
              <a:solidFill>
                <a:schemeClr val="dk1"/>
              </a:solidFill>
              <a:effectLst/>
              <a:latin typeface="Calibri" panose="020F0502020204030204" pitchFamily="34" charset="0"/>
              <a:ea typeface="Century Gothic" panose="020B0502020202020204" pitchFamily="34" charset="0"/>
              <a:cs typeface="Century Gothic" panose="020B0502020202020204" pitchFamily="34" charset="0"/>
            </a:endParaRPr>
          </a:p>
          <a:p>
            <a:pPr marL="0" lvl="0" indent="0">
              <a:lnSpc>
                <a:spcPct val="107000"/>
              </a:lnSpc>
              <a:spcAft>
                <a:spcPts val="800"/>
              </a:spcAft>
              <a:buFont typeface="Century Gothic" panose="020B0502020202020204" pitchFamily="34" charset="0"/>
              <a:buNone/>
            </a:pPr>
            <a:r>
              <a:rPr lang="de-AT" sz="1200" b="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Passives Einkommen:</a:t>
            </a:r>
            <a:endParaRPr lang="de-AT" sz="12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200" kern="100" dirty="0">
                <a:solidFill>
                  <a:srgbClr val="FF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2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entury Gothic" panose="020B0502020202020204" pitchFamily="34" charset="0"/>
              <a:buChar char="-"/>
            </a:pPr>
            <a:r>
              <a:rPr lang="de-AT" sz="1200" kern="100" dirty="0">
                <a:effectLst/>
                <a:latin typeface="Century Gothic" panose="020B0502020202020204" pitchFamily="34" charset="0"/>
                <a:ea typeface="Century Gothic" panose="020B0502020202020204" pitchFamily="34" charset="0"/>
                <a:cs typeface="Century Gothic" panose="020B0502020202020204" pitchFamily="34" charset="0"/>
              </a:rPr>
              <a:t>Definition: Passives Einkommen wird mit minimalem Aufwand oder fortlaufender Beteiligung verdient.</a:t>
            </a:r>
            <a:endParaRPr lang="de-AT" sz="120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342900" lvl="0" indent="-342900">
              <a:lnSpc>
                <a:spcPct val="107000"/>
              </a:lnSpc>
              <a:buFont typeface="Century Gothic" panose="020B0502020202020204" pitchFamily="34" charset="0"/>
              <a:buChar char="-"/>
            </a:pPr>
            <a:r>
              <a:rPr lang="de-AT" sz="1200" kern="100" dirty="0">
                <a:effectLst/>
                <a:latin typeface="Century Gothic" panose="020B0502020202020204" pitchFamily="34" charset="0"/>
                <a:ea typeface="Century Gothic" panose="020B0502020202020204" pitchFamily="34" charset="0"/>
                <a:cs typeface="Century Gothic" panose="020B0502020202020204" pitchFamily="34" charset="0"/>
              </a:rPr>
              <a:t>Beispiele: Mieteinnahmen, Dividenden, Zinsen aus Investitionen, Lizenzgebühren und geistiges Eigentum können passives Einkommen generieren.</a:t>
            </a:r>
            <a:endParaRPr lang="de-AT" sz="120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342900" lvl="0" indent="-342900">
              <a:lnSpc>
                <a:spcPct val="107000"/>
              </a:lnSpc>
              <a:spcAft>
                <a:spcPts val="800"/>
              </a:spcAft>
              <a:buFont typeface="Century Gothic" panose="020B0502020202020204" pitchFamily="34" charset="0"/>
              <a:buChar char="-"/>
            </a:pPr>
            <a:r>
              <a:rPr lang="de-AT" sz="1200" kern="100" dirty="0">
                <a:effectLst/>
                <a:latin typeface="Century Gothic" panose="020B0502020202020204" pitchFamily="34" charset="0"/>
                <a:ea typeface="Century Gothic" panose="020B0502020202020204" pitchFamily="34" charset="0"/>
                <a:cs typeface="Century Gothic" panose="020B0502020202020204" pitchFamily="34" charset="0"/>
              </a:rPr>
              <a:t>Vorteile: Passives Einkommen bietet finanzielle Freiheit und Flexibilität. Es ermöglicht es Einzelpersonen, Einnahmen ohne aktive Arbeit zu generieren und Zeit für andere Unternehmungen oder Projekte freizumachen.</a:t>
            </a:r>
            <a:endParaRPr lang="de-AT" sz="120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228600">
              <a:lnSpc>
                <a:spcPct val="107000"/>
              </a:lnSpc>
              <a:spcAft>
                <a:spcPts val="800"/>
              </a:spcAft>
            </a:pPr>
            <a:r>
              <a:rPr lang="de-AT" sz="1200" kern="100" dirty="0">
                <a:solidFill>
                  <a:srgbClr val="FF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200" b="0" kern="100" dirty="0">
              <a:solidFill>
                <a:schemeClr val="dk1"/>
              </a:solidFill>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de-AT" sz="1200" b="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Geschäftseinkommen:</a:t>
            </a:r>
            <a:endParaRPr lang="de-AT" sz="12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800"/>
              </a:spcAft>
            </a:pPr>
            <a:r>
              <a:rPr lang="de-AT" sz="1200" b="1" kern="1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2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entury Gothic" panose="020B0502020202020204" pitchFamily="34" charset="0"/>
              <a:buChar char="-"/>
            </a:pPr>
            <a:r>
              <a:rPr lang="de-AT" sz="1200" kern="100" dirty="0">
                <a:effectLst/>
                <a:latin typeface="Century Gothic" panose="020B0502020202020204" pitchFamily="34" charset="0"/>
                <a:ea typeface="Century Gothic" panose="020B0502020202020204" pitchFamily="34" charset="0"/>
                <a:cs typeface="Century Gothic" panose="020B0502020202020204" pitchFamily="34" charset="0"/>
              </a:rPr>
              <a:t>Definition: Geschäftseinkommen wird durch den Besitz und Betrieb eines Unternehmens generiert. Es handelt sich um den Betrag, den Sie von Ihren Kunden für die Waren oder Dienstleistungen erhalten haben, die Sie an sie verkauft haben.</a:t>
            </a:r>
            <a:endParaRPr lang="de-AT" sz="120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342900" lvl="0" indent="-342900">
              <a:lnSpc>
                <a:spcPct val="107000"/>
              </a:lnSpc>
              <a:buFont typeface="Century Gothic" panose="020B0502020202020204" pitchFamily="34" charset="0"/>
              <a:buChar char="-"/>
            </a:pPr>
            <a:r>
              <a:rPr lang="de-AT" sz="1200" kern="100" dirty="0">
                <a:effectLst/>
                <a:latin typeface="Century Gothic" panose="020B0502020202020204" pitchFamily="34" charset="0"/>
                <a:ea typeface="Century Gothic" panose="020B0502020202020204" pitchFamily="34" charset="0"/>
                <a:cs typeface="Century Gothic" panose="020B0502020202020204" pitchFamily="34" charset="0"/>
              </a:rPr>
              <a:t>Beispiele: Enthält Gewinne aus Verkäufen, Lizenzgebühren, Franchisegebühren und andere Einnahmequellen, Einkommen aus selbstständiger Tätigkeit.</a:t>
            </a:r>
            <a:endParaRPr lang="de-AT" sz="120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342900" lvl="0" indent="-342900">
              <a:lnSpc>
                <a:spcPct val="107000"/>
              </a:lnSpc>
              <a:spcAft>
                <a:spcPts val="800"/>
              </a:spcAft>
              <a:buFont typeface="Century Gothic" panose="020B0502020202020204" pitchFamily="34" charset="0"/>
              <a:buChar char="-"/>
            </a:pPr>
            <a:r>
              <a:rPr lang="de-AT" sz="1200" kern="100" dirty="0">
                <a:effectLst/>
                <a:latin typeface="Century Gothic" panose="020B0502020202020204" pitchFamily="34" charset="0"/>
                <a:ea typeface="Century Gothic" panose="020B0502020202020204" pitchFamily="34" charset="0"/>
                <a:cs typeface="Century Gothic" panose="020B0502020202020204" pitchFamily="34" charset="0"/>
              </a:rPr>
              <a:t>Vorteile: Geschäftseinkommen bietet die Möglichkeit einer Unternehmensgründung und zur Schaffung von Wohlstand. Es ermöglicht Einzelpersonen, ihre Leidenschaft zu verfolgen, ihre Arbeitsumgebung zu kontrollieren und ihre Operationen zu skalieren.</a:t>
            </a:r>
            <a:endParaRPr lang="de-AT" sz="1200" kern="100" dirty="0">
              <a:effectLst/>
              <a:latin typeface="Calibri" panose="020F0502020204030204" pitchFamily="34" charset="0"/>
              <a:ea typeface="Century Gothic" panose="020B0502020202020204" pitchFamily="34" charset="0"/>
              <a:cs typeface="Century Gothic" panose="020B0502020202020204" pitchFamily="34" charset="0"/>
            </a:endParaRPr>
          </a:p>
          <a:p>
            <a:pPr>
              <a:lnSpc>
                <a:spcPct val="107000"/>
              </a:lnSpc>
              <a:spcAft>
                <a:spcPts val="800"/>
              </a:spcAft>
            </a:pPr>
            <a:r>
              <a:rPr lang="de-AT" sz="1200" kern="1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200" kern="1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2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de-AT" sz="1200" b="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Mieteinnahmen:</a:t>
            </a:r>
            <a:endParaRPr lang="de-AT" sz="12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800"/>
              </a:spcAft>
            </a:pPr>
            <a:r>
              <a:rPr lang="de-AT" sz="1200" b="1" kern="1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2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entury Gothic" panose="020B0502020202020204" pitchFamily="34" charset="0"/>
              <a:buChar char="-"/>
            </a:pPr>
            <a:r>
              <a:rPr lang="de-AT" sz="1200" kern="100" dirty="0">
                <a:effectLst/>
                <a:latin typeface="Century Gothic" panose="020B0502020202020204" pitchFamily="34" charset="0"/>
                <a:ea typeface="Century Gothic" panose="020B0502020202020204" pitchFamily="34" charset="0"/>
                <a:cs typeface="Century Gothic" panose="020B0502020202020204" pitchFamily="34" charset="0"/>
              </a:rPr>
              <a:t>Definition: Mieteinnahmen werden durch die Vermietung von Immobilien an Mieter gegen regelmäßige (üblicherweise monatliche) Zahlungen generiert. Unternehmen können Mieteinnahmen durch die Vermietung von Ausrüstung oder anderen Vermögenswerten generieren.</a:t>
            </a:r>
            <a:endParaRPr lang="de-AT" sz="120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342900" lvl="0" indent="-342900">
              <a:lnSpc>
                <a:spcPct val="107000"/>
              </a:lnSpc>
              <a:buFont typeface="Century Gothic" panose="020B0502020202020204" pitchFamily="34" charset="0"/>
              <a:buChar char="-"/>
            </a:pPr>
            <a:r>
              <a:rPr lang="de-AT" sz="1200" kern="100" dirty="0">
                <a:effectLst/>
                <a:latin typeface="Century Gothic" panose="020B0502020202020204" pitchFamily="34" charset="0"/>
                <a:ea typeface="Century Gothic" panose="020B0502020202020204" pitchFamily="34" charset="0"/>
                <a:cs typeface="Century Gothic" panose="020B0502020202020204" pitchFamily="34" charset="0"/>
              </a:rPr>
              <a:t>Beispiele: Vermietung von Wohnimmobilien (Wohnungen, Häuser), Gewerbeimmobilien (Büroflächen, Einzelhandelsflächen), Ferienunterkünften (</a:t>
            </a:r>
            <a:r>
              <a:rPr lang="de-AT" sz="1200" kern="100" dirty="0" err="1">
                <a:effectLst/>
                <a:latin typeface="Century Gothic" panose="020B0502020202020204" pitchFamily="34" charset="0"/>
                <a:ea typeface="Century Gothic" panose="020B0502020202020204" pitchFamily="34" charset="0"/>
                <a:cs typeface="Century Gothic" panose="020B0502020202020204" pitchFamily="34" charset="0"/>
              </a:rPr>
              <a:t>Airbnb</a:t>
            </a:r>
            <a:r>
              <a:rPr lang="de-AT" sz="1200" kern="100" dirty="0">
                <a:effectLst/>
                <a:latin typeface="Century Gothic" panose="020B0502020202020204" pitchFamily="34" charset="0"/>
                <a:ea typeface="Century Gothic" panose="020B0502020202020204" pitchFamily="34" charset="0"/>
                <a:cs typeface="Century Gothic" panose="020B0502020202020204" pitchFamily="34" charset="0"/>
              </a:rPr>
              <a:t>, Ferienhäuser) oder Grundstücken, Ausrüstung oder Vermögenswerten.</a:t>
            </a:r>
            <a:endParaRPr lang="de-AT" sz="120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342900" lvl="0" indent="-342900">
              <a:lnSpc>
                <a:spcPct val="107000"/>
              </a:lnSpc>
              <a:spcAft>
                <a:spcPts val="800"/>
              </a:spcAft>
              <a:buFont typeface="Century Gothic" panose="020B0502020202020204" pitchFamily="34" charset="0"/>
              <a:buChar char="-"/>
            </a:pPr>
            <a:r>
              <a:rPr lang="de-AT" sz="1200" kern="100" dirty="0">
                <a:effectLst/>
                <a:latin typeface="Century Gothic" panose="020B0502020202020204" pitchFamily="34" charset="0"/>
                <a:ea typeface="Century Gothic" panose="020B0502020202020204" pitchFamily="34" charset="0"/>
                <a:cs typeface="Century Gothic" panose="020B0502020202020204" pitchFamily="34" charset="0"/>
              </a:rPr>
              <a:t>Vorteile: Bietet eine stabile und vorhersehbare Einkommensquelle. Dies kann steuerliche Vorteile bieten, einschließlich Abzüge für Hypotheken- und Grundsteuerzinsen sowie Abschreibungen. Ermöglicht die Generierung passiven Einkommens ohne erheblichen fortlaufenden Aufwand.</a:t>
            </a:r>
            <a:endParaRPr lang="de-AT" sz="1200" kern="100" dirty="0">
              <a:effectLst/>
              <a:latin typeface="Calibri" panose="020F0502020204030204" pitchFamily="34" charset="0"/>
              <a:ea typeface="Century Gothic" panose="020B0502020202020204" pitchFamily="34" charset="0"/>
              <a:cs typeface="Century Gothic" panose="020B0502020202020204" pitchFamily="34" charset="0"/>
            </a:endParaRPr>
          </a:p>
          <a:p>
            <a:pPr>
              <a:lnSpc>
                <a:spcPct val="107000"/>
              </a:lnSpc>
              <a:spcAft>
                <a:spcPts val="800"/>
              </a:spcAft>
            </a:pPr>
            <a:r>
              <a:rPr lang="de-AT" sz="1200" kern="1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2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de-AT" sz="1200" b="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Anlageeinkommen:</a:t>
            </a:r>
            <a:endParaRPr lang="de-AT" sz="12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200" b="1" kern="1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2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entury Gothic" panose="020B0502020202020204" pitchFamily="34" charset="0"/>
              <a:buChar char="-"/>
            </a:pPr>
            <a:r>
              <a:rPr lang="de-AT" sz="1200" kern="100" dirty="0">
                <a:effectLst/>
                <a:latin typeface="Century Gothic" panose="020B0502020202020204" pitchFamily="34" charset="0"/>
                <a:ea typeface="Century Gothic" panose="020B0502020202020204" pitchFamily="34" charset="0"/>
                <a:cs typeface="Century Gothic" panose="020B0502020202020204" pitchFamily="34" charset="0"/>
              </a:rPr>
              <a:t>Definition: Anlageeinkommen wird durch verschiedene Finanzinstrumente wie Aktien, Immobilien und Investmentfonds verdient. Es kann durch Kapitalzuwachs oder regelmäßige Auszahlungen generiert werden. Kapitalzuwachs ist ein Anstieg des Marktpreises einer Anlage, die Differenz zwischen dem Kaufpreis und dem Verkaufspreis einer Anlage.</a:t>
            </a:r>
            <a:endParaRPr lang="de-AT" sz="120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342900" lvl="0" indent="-342900">
              <a:lnSpc>
                <a:spcPct val="107000"/>
              </a:lnSpc>
              <a:buFont typeface="Century Gothic" panose="020B0502020202020204" pitchFamily="34" charset="0"/>
              <a:buChar char="-"/>
            </a:pPr>
            <a:r>
              <a:rPr lang="de-AT" sz="1200" kern="100" dirty="0">
                <a:effectLst/>
                <a:latin typeface="Century Gothic" panose="020B0502020202020204" pitchFamily="34" charset="0"/>
                <a:ea typeface="Century Gothic" panose="020B0502020202020204" pitchFamily="34" charset="0"/>
                <a:cs typeface="Century Gothic" panose="020B0502020202020204" pitchFamily="34" charset="0"/>
              </a:rPr>
              <a:t>Beispiele: Kapitalgewinne aus dem Verkauf von Anlagen, Dividenden aus Aktien.</a:t>
            </a:r>
            <a:endParaRPr lang="de-AT" sz="120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342900" lvl="0" indent="-342900">
              <a:lnSpc>
                <a:spcPct val="107000"/>
              </a:lnSpc>
              <a:spcAft>
                <a:spcPts val="800"/>
              </a:spcAft>
              <a:buFont typeface="Century Gothic" panose="020B0502020202020204" pitchFamily="34" charset="0"/>
              <a:buChar char="-"/>
            </a:pPr>
            <a:r>
              <a:rPr lang="de-AT" sz="1200" kern="100" dirty="0">
                <a:effectLst/>
                <a:latin typeface="Century Gothic" panose="020B0502020202020204" pitchFamily="34" charset="0"/>
                <a:ea typeface="Century Gothic" panose="020B0502020202020204" pitchFamily="34" charset="0"/>
                <a:cs typeface="Century Gothic" panose="020B0502020202020204" pitchFamily="34" charset="0"/>
              </a:rPr>
              <a:t>Vorteile: Anlageeinkommen bietet passive Erträge und langfristiges Wachstumspotenzial. Es hilft beim Vermögensaufbau, dient als Absicherung gegen Inflation und unterstützt bei der Erreichung finanzieller Ziele wie Ruhestand oder Bildungsförderung.</a:t>
            </a:r>
            <a:endParaRPr lang="de-AT" sz="120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0" lvl="0" indent="0" algn="l" rtl="0">
              <a:lnSpc>
                <a:spcPct val="100000"/>
              </a:lnSpc>
              <a:spcBef>
                <a:spcPts val="0"/>
              </a:spcBef>
              <a:spcAft>
                <a:spcPts val="0"/>
              </a:spcAft>
              <a:buSzPts val="1400"/>
              <a:buNone/>
            </a:pPr>
            <a:endParaRPr lang="de-AT" dirty="0"/>
          </a:p>
        </p:txBody>
      </p:sp>
      <p:sp>
        <p:nvSpPr>
          <p:cNvPr id="133" name="Google Shape;133;g2ba818bef63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859AF218-9D4F-4501-B93A-1E553457603A}"/>
            </a:ext>
          </a:extLst>
        </p:cNvPr>
        <p:cNvGrpSpPr/>
        <p:nvPr/>
      </p:nvGrpSpPr>
      <p:grpSpPr>
        <a:xfrm>
          <a:off x="0" y="0"/>
          <a:ext cx="0" cy="0"/>
          <a:chOff x="0" y="0"/>
          <a:chExt cx="0" cy="0"/>
        </a:xfrm>
      </p:grpSpPr>
      <p:sp>
        <p:nvSpPr>
          <p:cNvPr id="132" name="Google Shape;132;g2ba818bef63_0_4:notes">
            <a:extLst>
              <a:ext uri="{FF2B5EF4-FFF2-40B4-BE49-F238E27FC236}">
                <a16:creationId xmlns:a16="http://schemas.microsoft.com/office/drawing/2014/main" id="{2AA64DAA-FF0D-A2EA-11A7-2A6EA1A99CE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nSpc>
                <a:spcPct val="107000"/>
              </a:lnSpc>
              <a:spcAft>
                <a:spcPts val="800"/>
              </a:spcAft>
              <a:buFont typeface="+mj-lt"/>
              <a:buNone/>
            </a:pPr>
            <a:r>
              <a:rPr lang="de-AT" sz="1100" b="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Kapitalgewinne:</a:t>
            </a:r>
            <a:endParaRPr lang="de-AT" sz="11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800"/>
              </a:spcAft>
            </a:pPr>
            <a:r>
              <a:rPr lang="de-AT" sz="1100" b="1" kern="1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1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entury Gothic" panose="020B0502020202020204" pitchFamily="34" charset="0"/>
              <a:buChar char="-"/>
            </a:pPr>
            <a:r>
              <a:rPr lang="de-AT" sz="1100" kern="100" dirty="0">
                <a:effectLst/>
                <a:latin typeface="Century Gothic" panose="020B0502020202020204" pitchFamily="34" charset="0"/>
                <a:ea typeface="Century Gothic" panose="020B0502020202020204" pitchFamily="34" charset="0"/>
                <a:cs typeface="Century Gothic" panose="020B0502020202020204" pitchFamily="34" charset="0"/>
              </a:rPr>
              <a:t>Definition: Kapitalgewinne beziehen sich auf die Gewinne, die aus dem Verkauf von Anlagevermögen wie Aktien, Investmentfonds, Immobilien oder anderen Wertpapieren erzielt werden, zu einem höheren Preis als ihrem Kaufpreis. Kapitalgewinne entstehen, wenn der Wert eines Vermögenswerts steigt und er mit Gewinn verkauft wird.</a:t>
            </a:r>
            <a:endParaRPr lang="de-AT" sz="110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342900" lvl="0" indent="-342900">
              <a:lnSpc>
                <a:spcPct val="107000"/>
              </a:lnSpc>
              <a:buFont typeface="Century Gothic" panose="020B0502020202020204" pitchFamily="34" charset="0"/>
              <a:buChar char="-"/>
            </a:pPr>
            <a:r>
              <a:rPr lang="de-AT" sz="1100" kern="100" dirty="0">
                <a:effectLst/>
                <a:latin typeface="Century Gothic" panose="020B0502020202020204" pitchFamily="34" charset="0"/>
                <a:ea typeface="Century Gothic" panose="020B0502020202020204" pitchFamily="34" charset="0"/>
                <a:cs typeface="Century Gothic" panose="020B0502020202020204" pitchFamily="34" charset="0"/>
              </a:rPr>
              <a:t>Beispiele: Verkauf von Aktien zu einem höheren Preis als ihrem Kaufpreis, Verkauf von Immobilien mit Gewinn oder Verkauf von Sammlerstücken und Kunstwerken.</a:t>
            </a:r>
            <a:endParaRPr lang="de-AT" sz="110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342900" lvl="0" indent="-342900">
              <a:lnSpc>
                <a:spcPct val="107000"/>
              </a:lnSpc>
              <a:spcAft>
                <a:spcPts val="800"/>
              </a:spcAft>
              <a:buFont typeface="Century Gothic" panose="020B0502020202020204" pitchFamily="34" charset="0"/>
              <a:buChar char="-"/>
            </a:pPr>
            <a:r>
              <a:rPr lang="de-AT" sz="1100" kern="100" dirty="0">
                <a:effectLst/>
                <a:latin typeface="Century Gothic" panose="020B0502020202020204" pitchFamily="34" charset="0"/>
                <a:ea typeface="Century Gothic" panose="020B0502020202020204" pitchFamily="34" charset="0"/>
                <a:cs typeface="Century Gothic" panose="020B0502020202020204" pitchFamily="34" charset="0"/>
              </a:rPr>
              <a:t>Vorteile: Die </a:t>
            </a:r>
            <a:r>
              <a:rPr lang="de-AT" sz="1100" kern="100" dirty="0" err="1">
                <a:effectLst/>
                <a:latin typeface="Century Gothic" panose="020B0502020202020204" pitchFamily="34" charset="0"/>
                <a:ea typeface="Century Gothic" panose="020B0502020202020204" pitchFamily="34" charset="0"/>
                <a:cs typeface="Century Gothic" panose="020B0502020202020204" pitchFamily="34" charset="0"/>
              </a:rPr>
              <a:t>Kapitalertragsteuersätze</a:t>
            </a:r>
            <a:r>
              <a:rPr lang="de-AT" sz="1100" kern="100" dirty="0">
                <a:effectLst/>
                <a:latin typeface="Century Gothic" panose="020B0502020202020204" pitchFamily="34" charset="0"/>
                <a:ea typeface="Century Gothic" panose="020B0502020202020204" pitchFamily="34" charset="0"/>
                <a:cs typeface="Century Gothic" panose="020B0502020202020204" pitchFamily="34" charset="0"/>
              </a:rPr>
              <a:t> sind oft niedriger als die Steuersätze für gewöhnliche Einkommen, was steuerliche Vorteile bietet. Eine Hauptquelle des Einkommens für aktive Händler, Investoren oder solche, die sich mit Immobilieninvestment bzw. -spekulation beschäftigen.</a:t>
            </a:r>
            <a:endParaRPr lang="de-AT" sz="110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457200">
              <a:lnSpc>
                <a:spcPct val="107000"/>
              </a:lnSpc>
              <a:spcAft>
                <a:spcPts val="800"/>
              </a:spcAft>
            </a:pPr>
            <a:r>
              <a:rPr lang="de-AT" sz="1100" b="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1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de-AT" sz="1100" b="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Dividenden:</a:t>
            </a:r>
            <a:endParaRPr lang="de-AT" sz="11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800"/>
              </a:spcAft>
            </a:pPr>
            <a:r>
              <a:rPr lang="de-AT" sz="1100" b="1" kern="1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1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entury Gothic" panose="020B0502020202020204" pitchFamily="34" charset="0"/>
              <a:buChar char="-"/>
            </a:pPr>
            <a:r>
              <a:rPr lang="de-AT" sz="1100" kern="100" dirty="0">
                <a:effectLst/>
                <a:latin typeface="Century Gothic" panose="020B0502020202020204" pitchFamily="34" charset="0"/>
                <a:ea typeface="Century Gothic" panose="020B0502020202020204" pitchFamily="34" charset="0"/>
                <a:cs typeface="Century Gothic" panose="020B0502020202020204" pitchFamily="34" charset="0"/>
              </a:rPr>
              <a:t>Definition: Dividendeneinkommen wird von Aktionären börsennotierter Unternehmen durch Ausschüttungen von Gewinnen verdient, die das Unternehmen an seine Aktionäre tätigt. Dividenden sind ein Teil der Gewinne eines Unternehmens, die an die Aktionäre verteilt werden.</a:t>
            </a:r>
            <a:endParaRPr lang="de-AT" sz="110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342900" lvl="0" indent="-342900">
              <a:lnSpc>
                <a:spcPct val="107000"/>
              </a:lnSpc>
              <a:buFont typeface="Century Gothic" panose="020B0502020202020204" pitchFamily="34" charset="0"/>
              <a:buChar char="-"/>
            </a:pPr>
            <a:r>
              <a:rPr lang="de-AT" sz="1100" kern="100" dirty="0">
                <a:effectLst/>
                <a:latin typeface="Century Gothic" panose="020B0502020202020204" pitchFamily="34" charset="0"/>
                <a:ea typeface="Century Gothic" panose="020B0502020202020204" pitchFamily="34" charset="0"/>
                <a:cs typeface="Century Gothic" panose="020B0502020202020204" pitchFamily="34" charset="0"/>
              </a:rPr>
              <a:t>Beispiele: Zahlungen, die durch das Halten von Aktien an einem Unternehmen erhalten werden.</a:t>
            </a:r>
            <a:endParaRPr lang="de-AT" sz="110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342900" lvl="0" indent="-342900">
              <a:lnSpc>
                <a:spcPct val="107000"/>
              </a:lnSpc>
              <a:spcAft>
                <a:spcPts val="800"/>
              </a:spcAft>
              <a:buFont typeface="Century Gothic" panose="020B0502020202020204" pitchFamily="34" charset="0"/>
              <a:buChar char="-"/>
            </a:pPr>
            <a:r>
              <a:rPr lang="de-AT" sz="1100" kern="100" dirty="0">
                <a:effectLst/>
                <a:latin typeface="Century Gothic" panose="020B0502020202020204" pitchFamily="34" charset="0"/>
                <a:ea typeface="Century Gothic" panose="020B0502020202020204" pitchFamily="34" charset="0"/>
                <a:cs typeface="Century Gothic" panose="020B0502020202020204" pitchFamily="34" charset="0"/>
              </a:rPr>
              <a:t>Vorteile: Bietet einen regelmäßigen Einkommensstrom, der typischerweise vierteljährlich oder jährlich gezahlt wird. Bietet Potenzial für passives Einkommenswachstum durch Dividendenwiederanlage. Bietet Diversifikationsvorteile und Stabilität für Anlageportfolios.</a:t>
            </a:r>
            <a:endParaRPr lang="de-AT" sz="110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457200">
              <a:lnSpc>
                <a:spcPct val="107000"/>
              </a:lnSpc>
              <a:spcAft>
                <a:spcPts val="800"/>
              </a:spcAft>
            </a:pPr>
            <a:r>
              <a:rPr lang="de-AT" sz="1100" b="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1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de-AT" sz="1100" b="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Einkommen aus freiberuflicher Tätigkeit bzw. der Gig-Economy:</a:t>
            </a:r>
            <a:endParaRPr lang="de-AT" sz="11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100" b="1" kern="1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1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entury Gothic" panose="020B0502020202020204" pitchFamily="34" charset="0"/>
              <a:buChar char="-"/>
            </a:pPr>
            <a:r>
              <a:rPr lang="de-AT" sz="1100" kern="100" dirty="0">
                <a:effectLst/>
                <a:latin typeface="Century Gothic" panose="020B0502020202020204" pitchFamily="34" charset="0"/>
                <a:ea typeface="Century Gothic" panose="020B0502020202020204" pitchFamily="34" charset="0"/>
                <a:cs typeface="Century Gothic" panose="020B0502020202020204" pitchFamily="34" charset="0"/>
              </a:rPr>
              <a:t>Definition: Einkommen aus freiberuflicher Tätigkeit oder der Gig-Economy wird durch Teilzeitarbeit oder Vertragsarbeit außerhalb traditioneller Beschäftigungsverhältnisse erzielt, oft erleichtert durch Online-Plattformen oder Marktplätze.</a:t>
            </a:r>
            <a:endParaRPr lang="de-AT" sz="110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342900" lvl="0" indent="-342900">
              <a:lnSpc>
                <a:spcPct val="107000"/>
              </a:lnSpc>
              <a:buFont typeface="Century Gothic" panose="020B0502020202020204" pitchFamily="34" charset="0"/>
              <a:buChar char="-"/>
            </a:pPr>
            <a:r>
              <a:rPr lang="de-AT" sz="1100" kern="100" dirty="0">
                <a:effectLst/>
                <a:latin typeface="Century Gothic" panose="020B0502020202020204" pitchFamily="34" charset="0"/>
                <a:ea typeface="Century Gothic" panose="020B0502020202020204" pitchFamily="34" charset="0"/>
                <a:cs typeface="Century Gothic" panose="020B0502020202020204" pitchFamily="34" charset="0"/>
              </a:rPr>
              <a:t>Beispiele: Einkommen aus Dienstleistungen wie Grafikdesign, Schreiben, Programmierung, Beratung, Fahrgemeinschaften, Essenslieferung oder aufgabenbasierte Arbeit.</a:t>
            </a:r>
            <a:endParaRPr lang="de-AT" sz="110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342900" lvl="0" indent="-342900">
              <a:lnSpc>
                <a:spcPct val="107000"/>
              </a:lnSpc>
              <a:spcAft>
                <a:spcPts val="800"/>
              </a:spcAft>
              <a:buFont typeface="Century Gothic" panose="020B0502020202020204" pitchFamily="34" charset="0"/>
              <a:buChar char="-"/>
            </a:pPr>
            <a:r>
              <a:rPr lang="de-AT" sz="1100" kern="100" dirty="0">
                <a:effectLst/>
                <a:latin typeface="Century Gothic" panose="020B0502020202020204" pitchFamily="34" charset="0"/>
                <a:ea typeface="Century Gothic" panose="020B0502020202020204" pitchFamily="34" charset="0"/>
                <a:cs typeface="Century Gothic" panose="020B0502020202020204" pitchFamily="34" charset="0"/>
              </a:rPr>
              <a:t>Vorteile: Bietet Flexibilität und Autonomie bei der Auswahl von Projekten, Kunden und Arbeitszeiten. Bietet Möglichkeiten zur Entwicklung von Fähigkeiten, zum Netzwerken und zum Aufbau eines Portfolios. Eine Einkommensquelle oder Vollzeitbeschäftigung für Personen, die alternative Arbeitsarrangements suchen.</a:t>
            </a:r>
            <a:endParaRPr lang="de-AT" sz="1100" kern="100" dirty="0">
              <a:effectLst/>
              <a:latin typeface="Calibri" panose="020F0502020204030204" pitchFamily="34" charset="0"/>
              <a:ea typeface="Century Gothic" panose="020B0502020202020204" pitchFamily="34" charset="0"/>
              <a:cs typeface="Century Gothic" panose="020B0502020202020204" pitchFamily="34" charset="0"/>
            </a:endParaRPr>
          </a:p>
          <a:p>
            <a:pPr>
              <a:lnSpc>
                <a:spcPct val="107000"/>
              </a:lnSpc>
              <a:spcAft>
                <a:spcPts val="800"/>
              </a:spcAft>
            </a:pPr>
            <a:r>
              <a:rPr lang="de-AT" sz="11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1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de-AT" sz="1100" b="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Lizenzgebühren und Patente:</a:t>
            </a:r>
            <a:endParaRPr lang="de-AT" sz="11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800"/>
              </a:spcAft>
            </a:pPr>
            <a:r>
              <a:rPr lang="de-AT" sz="1100" b="1" kern="1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1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entury Gothic" panose="020B0502020202020204" pitchFamily="34" charset="0"/>
              <a:buChar char="-"/>
            </a:pPr>
            <a:r>
              <a:rPr lang="de-AT" sz="1100" kern="100" dirty="0">
                <a:effectLst/>
                <a:latin typeface="Century Gothic" panose="020B0502020202020204" pitchFamily="34" charset="0"/>
                <a:ea typeface="Century Gothic" panose="020B0502020202020204" pitchFamily="34" charset="0"/>
                <a:cs typeface="Century Gothic" panose="020B0502020202020204" pitchFamily="34" charset="0"/>
              </a:rPr>
              <a:t>Definition: Lizenzgebühreneinkommen wird von Schöpfern oder Eigentümern von geistigem Eigentum (IP) durch die Lizenzierung ihrer Arbeit oder die Gewährung von Erlaubnissen für deren Nutzung gegen Zahlungen erzielt.</a:t>
            </a:r>
            <a:endParaRPr lang="de-AT" sz="110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342900" lvl="0" indent="-342900">
              <a:lnSpc>
                <a:spcPct val="107000"/>
              </a:lnSpc>
              <a:buFont typeface="Century Gothic" panose="020B0502020202020204" pitchFamily="34" charset="0"/>
              <a:buChar char="-"/>
            </a:pPr>
            <a:r>
              <a:rPr lang="de-AT" sz="1100" kern="100" dirty="0">
                <a:effectLst/>
                <a:latin typeface="Century Gothic" panose="020B0502020202020204" pitchFamily="34" charset="0"/>
                <a:ea typeface="Century Gothic" panose="020B0502020202020204" pitchFamily="34" charset="0"/>
                <a:cs typeface="Century Gothic" panose="020B0502020202020204" pitchFamily="34" charset="0"/>
              </a:rPr>
              <a:t>Beispiele: Einkommen aus der Lizenzierung von geistigem Eigentum wie Büchern, Musik, Patenten, Marken, Urheberrechten, Software, Kunstwerken oder Fotografien.</a:t>
            </a:r>
            <a:endParaRPr lang="de-AT" sz="110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342900" lvl="0" indent="-342900">
              <a:lnSpc>
                <a:spcPct val="107000"/>
              </a:lnSpc>
              <a:spcAft>
                <a:spcPts val="800"/>
              </a:spcAft>
              <a:buFont typeface="Century Gothic" panose="020B0502020202020204" pitchFamily="34" charset="0"/>
              <a:buChar char="-"/>
            </a:pPr>
            <a:r>
              <a:rPr lang="de-AT" sz="1100" kern="100" dirty="0">
                <a:effectLst/>
                <a:latin typeface="Century Gothic" panose="020B0502020202020204" pitchFamily="34" charset="0"/>
                <a:ea typeface="Century Gothic" panose="020B0502020202020204" pitchFamily="34" charset="0"/>
                <a:cs typeface="Century Gothic" panose="020B0502020202020204" pitchFamily="34" charset="0"/>
              </a:rPr>
              <a:t>Vorteile: Bietet passives Einkommen aus der Nutzung von geistigem Eigentum ohne direkte Beteiligung an Produktion oder Vertrieb. Ermöglicht es sog. „</a:t>
            </a:r>
            <a:r>
              <a:rPr lang="de-AT" sz="1100" kern="100" dirty="0" err="1">
                <a:effectLst/>
                <a:latin typeface="Century Gothic" panose="020B0502020202020204" pitchFamily="34" charset="0"/>
                <a:ea typeface="Century Gothic" panose="020B0502020202020204" pitchFamily="34" charset="0"/>
                <a:cs typeface="Century Gothic" panose="020B0502020202020204" pitchFamily="34" charset="0"/>
              </a:rPr>
              <a:t>Creatoren</a:t>
            </a:r>
            <a:r>
              <a:rPr lang="de-AT" sz="1100" kern="100" dirty="0">
                <a:effectLst/>
                <a:latin typeface="Century Gothic" panose="020B0502020202020204" pitchFamily="34" charset="0"/>
                <a:ea typeface="Century Gothic" panose="020B0502020202020204" pitchFamily="34" charset="0"/>
                <a:cs typeface="Century Gothic" panose="020B0502020202020204" pitchFamily="34" charset="0"/>
              </a:rPr>
              <a:t>“, ihre Arbeit über mehrere Plattformen und Vertriebskanäle zu monetarisieren. Kann eine Einkommensdiversifikationsquelle für Künstler, Autoren, Erfinder und andere Schöpfer sein.</a:t>
            </a:r>
            <a:endParaRPr lang="de-AT" sz="110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914400">
              <a:lnSpc>
                <a:spcPct val="107000"/>
              </a:lnSpc>
              <a:spcAft>
                <a:spcPts val="800"/>
              </a:spcAft>
            </a:pPr>
            <a:r>
              <a:rPr lang="de-AT" sz="1100" kern="1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1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de-AT" sz="1100" b="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Einkommen aus Direktvertrieb:</a:t>
            </a:r>
            <a:endParaRPr lang="de-AT" sz="11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800"/>
              </a:spcAft>
            </a:pPr>
            <a:r>
              <a:rPr lang="de-AT" sz="1100" b="1" kern="1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1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entury Gothic" panose="020B0502020202020204" pitchFamily="34" charset="0"/>
              <a:buChar char="-"/>
            </a:pPr>
            <a:r>
              <a:rPr lang="de-AT" sz="1100" kern="100" dirty="0">
                <a:effectLst/>
                <a:latin typeface="Century Gothic" panose="020B0502020202020204" pitchFamily="34" charset="0"/>
                <a:ea typeface="Century Gothic" panose="020B0502020202020204" pitchFamily="34" charset="0"/>
                <a:cs typeface="Century Gothic" panose="020B0502020202020204" pitchFamily="34" charset="0"/>
              </a:rPr>
              <a:t>Definition: Einkommen aus Affiliate-Marketing wird durch die Bewerbung und den Verkauf von Produkten oder Dienstleistungen anderer Unternehmen oder Einzelpersonen verdient, typischerweise über Empfehlungslinks oder Partnerprogramme.</a:t>
            </a:r>
            <a:endParaRPr lang="de-AT" sz="110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342900" lvl="0" indent="-342900">
              <a:lnSpc>
                <a:spcPct val="107000"/>
              </a:lnSpc>
              <a:buFont typeface="Century Gothic" panose="020B0502020202020204" pitchFamily="34" charset="0"/>
              <a:buChar char="-"/>
            </a:pPr>
            <a:r>
              <a:rPr lang="de-AT" sz="1100" kern="100" dirty="0">
                <a:effectLst/>
                <a:latin typeface="Century Gothic" panose="020B0502020202020204" pitchFamily="34" charset="0"/>
                <a:ea typeface="Century Gothic" panose="020B0502020202020204" pitchFamily="34" charset="0"/>
                <a:cs typeface="Century Gothic" panose="020B0502020202020204" pitchFamily="34" charset="0"/>
              </a:rPr>
              <a:t>Beispiele: Provisionen, die durch die Bewerbung und den Verkauf von Produkten oder Dienstleistungen anderer Personen auf Websites, Blogs, </a:t>
            </a:r>
            <a:r>
              <a:rPr lang="de-AT" sz="1100" kern="100" dirty="0" err="1">
                <a:effectLst/>
                <a:latin typeface="Century Gothic" panose="020B0502020202020204" pitchFamily="34" charset="0"/>
                <a:ea typeface="Century Gothic" panose="020B0502020202020204" pitchFamily="34" charset="0"/>
                <a:cs typeface="Century Gothic" panose="020B0502020202020204" pitchFamily="34" charset="0"/>
              </a:rPr>
              <a:t>Social</a:t>
            </a:r>
            <a:r>
              <a:rPr lang="de-AT" sz="1100" kern="100" dirty="0">
                <a:effectLst/>
                <a:latin typeface="Century Gothic" panose="020B0502020202020204" pitchFamily="34" charset="0"/>
                <a:ea typeface="Century Gothic" panose="020B0502020202020204" pitchFamily="34" charset="0"/>
                <a:cs typeface="Century Gothic" panose="020B0502020202020204" pitchFamily="34" charset="0"/>
              </a:rPr>
              <a:t>-Media-Plattformen oder durch E-Mail-Marketingkampagnen verdient werden.</a:t>
            </a:r>
            <a:endParaRPr lang="de-AT" sz="110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342900" lvl="0" indent="-342900">
              <a:lnSpc>
                <a:spcPct val="107000"/>
              </a:lnSpc>
              <a:spcAft>
                <a:spcPts val="800"/>
              </a:spcAft>
              <a:buFont typeface="Century Gothic" panose="020B0502020202020204" pitchFamily="34" charset="0"/>
              <a:buChar char="-"/>
            </a:pPr>
            <a:r>
              <a:rPr lang="de-AT" sz="1100" kern="100" dirty="0">
                <a:effectLst/>
                <a:latin typeface="Century Gothic" panose="020B0502020202020204" pitchFamily="34" charset="0"/>
                <a:ea typeface="Century Gothic" panose="020B0502020202020204" pitchFamily="34" charset="0"/>
                <a:cs typeface="Century Gothic" panose="020B0502020202020204" pitchFamily="34" charset="0"/>
              </a:rPr>
              <a:t>Vorteile: Bietet Potenzial für die Generierung von passivem Einkommen durch wiederkehrende Provisionen aus Verkäufen. Bietet Skalierbarkeit und die Möglichkeit, Einkommen aus mehreren </a:t>
            </a:r>
            <a:r>
              <a:rPr lang="de-AT" sz="1100" kern="100" dirty="0" err="1">
                <a:effectLst/>
                <a:latin typeface="Century Gothic" panose="020B0502020202020204" pitchFamily="34" charset="0"/>
                <a:ea typeface="Century Gothic" panose="020B0502020202020204" pitchFamily="34" charset="0"/>
                <a:cs typeface="Century Gothic" panose="020B0502020202020204" pitchFamily="34" charset="0"/>
              </a:rPr>
              <a:t>Affiliate</a:t>
            </a:r>
            <a:r>
              <a:rPr lang="de-AT" sz="1100" kern="100" dirty="0">
                <a:effectLst/>
                <a:latin typeface="Century Gothic" panose="020B0502020202020204" pitchFamily="34" charset="0"/>
                <a:ea typeface="Century Gothic" panose="020B0502020202020204" pitchFamily="34" charset="0"/>
                <a:cs typeface="Century Gothic" panose="020B0502020202020204" pitchFamily="34" charset="0"/>
              </a:rPr>
              <a:t>-Partnerschaften gleichzeitig zu verdienen.</a:t>
            </a:r>
            <a:endParaRPr lang="de-AT" sz="1100" kern="100" dirty="0">
              <a:effectLst/>
              <a:latin typeface="Calibri" panose="020F0502020204030204" pitchFamily="34" charset="0"/>
              <a:ea typeface="Century Gothic" panose="020B0502020202020204" pitchFamily="34" charset="0"/>
              <a:cs typeface="Century Gothic" panose="020B0502020202020204" pitchFamily="34" charset="0"/>
            </a:endParaRPr>
          </a:p>
        </p:txBody>
      </p:sp>
      <p:sp>
        <p:nvSpPr>
          <p:cNvPr id="133" name="Google Shape;133;g2ba818bef63_0_4:notes">
            <a:extLst>
              <a:ext uri="{FF2B5EF4-FFF2-40B4-BE49-F238E27FC236}">
                <a16:creationId xmlns:a16="http://schemas.microsoft.com/office/drawing/2014/main" id="{1FD2C566-4554-44B4-B61A-5989693AD39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88146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18005498-39A8-916F-3EA2-F938E819F235}"/>
            </a:ext>
          </a:extLst>
        </p:cNvPr>
        <p:cNvGrpSpPr/>
        <p:nvPr/>
      </p:nvGrpSpPr>
      <p:grpSpPr>
        <a:xfrm>
          <a:off x="0" y="0"/>
          <a:ext cx="0" cy="0"/>
          <a:chOff x="0" y="0"/>
          <a:chExt cx="0" cy="0"/>
        </a:xfrm>
      </p:grpSpPr>
      <p:sp>
        <p:nvSpPr>
          <p:cNvPr id="132" name="Google Shape;132;g2ba818bef63_0_4:notes">
            <a:extLst>
              <a:ext uri="{FF2B5EF4-FFF2-40B4-BE49-F238E27FC236}">
                <a16:creationId xmlns:a16="http://schemas.microsoft.com/office/drawing/2014/main" id="{C46E8551-4D85-10CF-346A-4BDFE88BBC8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de-DE" sz="1800" b="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Jede Einkommensquelle hat spezifische Vor- und Nachteile. Im Folgenden werden sie vorgestellt.</a:t>
            </a:r>
          </a:p>
          <a:p>
            <a:pPr>
              <a:lnSpc>
                <a:spcPct val="107000"/>
              </a:lnSpc>
              <a:spcAft>
                <a:spcPts val="800"/>
              </a:spcAft>
            </a:pPr>
            <a:endParaRPr lang="en-US"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endParaRPr>
          </a:p>
          <a:p>
            <a:pPr marL="0" lvl="0" indent="0">
              <a:lnSpc>
                <a:spcPct val="107000"/>
              </a:lnSpc>
              <a:spcAft>
                <a:spcPts val="800"/>
              </a:spcAft>
              <a:buFont typeface="+mj-lt"/>
              <a:buNone/>
            </a:pPr>
            <a:r>
              <a:rPr lang="de-AT" sz="1800" b="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Aktives (Arbeits-)Einkommen:</a:t>
            </a:r>
            <a:endParaRPr lang="de-AT" sz="18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endParaRPr lang="de-AT" sz="18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mj-lt"/>
              <a:buNone/>
            </a:pPr>
            <a:r>
              <a:rPr lang="de-AT"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Vorteile:</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07000"/>
              </a:lnSpc>
              <a:buFont typeface="Symbol" panose="05050102010706020507" pitchFamily="18" charset="2"/>
              <a:buChar char="-"/>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Stabilität: Regelmäßiges und vorhersehbares Einkommen.</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285750" lvl="0" indent="-285750">
              <a:lnSpc>
                <a:spcPct val="107000"/>
              </a:lnSpc>
              <a:buFont typeface="Symbol" panose="05050102010706020507" pitchFamily="18" charset="2"/>
              <a:buChar char="-"/>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Entwicklung von Fähigkeiten: Möglichkeiten zur Weiterentwicklung von Fähigkeiten und beruflichem Wachstum. </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0" lvl="0" indent="0">
              <a:lnSpc>
                <a:spcPct val="107000"/>
              </a:lnSpc>
              <a:spcAft>
                <a:spcPts val="800"/>
              </a:spcAft>
              <a:buFont typeface="Century Gothic" panose="020B0502020202020204" pitchFamily="34" charset="0"/>
              <a:buNone/>
            </a:pP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Century Gothic" panose="020B0502020202020204" pitchFamily="34" charset="0"/>
              <a:buNone/>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Nachteile:</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07000"/>
              </a:lnSpc>
              <a:buFont typeface="Symbol" panose="05050102010706020507" pitchFamily="18" charset="2"/>
              <a:buChar char="-"/>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Begrenzte Skalierbarkeit: Oft durch Zeit- und Arbeitsbeschränkungen begrenzt.</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285750" lvl="0" indent="-285750">
              <a:lnSpc>
                <a:spcPct val="107000"/>
              </a:lnSpc>
              <a:buFont typeface="Symbol" panose="05050102010706020507" pitchFamily="18" charset="2"/>
              <a:buChar char="-"/>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Abhängigkeit: Abhängigkeit von einem einzelnen Arbeitgeber oder Einkommensquelle.</a:t>
            </a:r>
            <a:endParaRPr lang="de-AT" sz="1800" b="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0" lvl="0" indent="0">
              <a:lnSpc>
                <a:spcPct val="107000"/>
              </a:lnSpc>
              <a:spcAft>
                <a:spcPts val="800"/>
              </a:spcAft>
              <a:buFont typeface="Century Gothic" panose="020B0502020202020204" pitchFamily="34" charset="0"/>
              <a:buNone/>
            </a:pPr>
            <a:endParaRPr lang="de-AT" sz="1800" b="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Century Gothic" panose="020B0502020202020204" pitchFamily="34" charset="0"/>
              <a:buNone/>
            </a:pPr>
            <a:r>
              <a:rPr lang="de-AT" sz="1800" b="1" kern="100" dirty="0">
                <a:effectLst/>
                <a:latin typeface="Century Gothic" panose="020B0502020202020204" pitchFamily="34" charset="0"/>
                <a:ea typeface="Calibri" panose="020F0502020204030204" pitchFamily="34" charset="0"/>
                <a:cs typeface="Arial" panose="020B0604020202020204" pitchFamily="34" charset="0"/>
              </a:rPr>
              <a:t>Passives Einkommen</a:t>
            </a:r>
            <a:endParaRPr lang="de-AT" sz="1800" b="1"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Century Gothic" panose="020B0502020202020204" pitchFamily="34" charset="0"/>
              <a:buNone/>
            </a:pPr>
            <a:endParaRPr lang="de-AT" sz="1800" b="1"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Century Gothic" panose="020B0502020202020204" pitchFamily="34" charset="0"/>
              <a:buNone/>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Vorteile:</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07000"/>
              </a:lnSpc>
              <a:spcAft>
                <a:spcPts val="800"/>
              </a:spcAft>
              <a:buFont typeface="Symbol" panose="05050102010706020507" pitchFamily="18" charset="2"/>
              <a:buChar char="-"/>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Finanzielle Freiheit: Bietet Einkommen ohne viel aktiven Aufwand.</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07000"/>
              </a:lnSpc>
              <a:spcAft>
                <a:spcPts val="800"/>
              </a:spcAft>
              <a:buFont typeface="Symbol" panose="05050102010706020507" pitchFamily="18" charset="2"/>
              <a:buChar char="-"/>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Diversifizierung: Reduziert die Abhängigkeit vom verdienten Einkommen.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Symbol" panose="05050102010706020507" pitchFamily="18" charset="2"/>
              <a:buNone/>
            </a:pP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Symbol" panose="05050102010706020507" pitchFamily="18" charset="2"/>
              <a:buNone/>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Nachteile:</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07000"/>
              </a:lnSpc>
              <a:spcAft>
                <a:spcPts val="800"/>
              </a:spcAft>
              <a:buFont typeface="Symbol" panose="05050102010706020507" pitchFamily="18" charset="2"/>
              <a:buChar char="-"/>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Anfängliche Investition: Erfordert oft eine anfängliche Investition oder Anstrengung.</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07000"/>
              </a:lnSpc>
              <a:spcAft>
                <a:spcPts val="800"/>
              </a:spcAft>
              <a:buFont typeface="Symbol" panose="05050102010706020507" pitchFamily="18" charset="2"/>
              <a:buChar char="-"/>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Risiko: Nicht alle passiven Einkommensquellen sind garantiert oder stabil.</a:t>
            </a:r>
            <a:endParaRPr lang="de-AT" sz="1800" b="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Symbol" panose="05050102010706020507" pitchFamily="18" charset="2"/>
              <a:buNone/>
            </a:pPr>
            <a:endParaRPr lang="de-AT" sz="1800" b="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Symbol" panose="05050102010706020507" pitchFamily="18" charset="2"/>
              <a:buNone/>
            </a:pPr>
            <a:r>
              <a:rPr lang="de-AT" sz="1800" b="1" kern="100" dirty="0">
                <a:effectLst/>
                <a:latin typeface="Century Gothic" panose="020B0502020202020204" pitchFamily="34" charset="0"/>
                <a:ea typeface="Calibri" panose="020F0502020204030204" pitchFamily="34" charset="0"/>
                <a:cs typeface="Arial" panose="020B0604020202020204" pitchFamily="34" charset="0"/>
              </a:rPr>
              <a:t>Geschäftseinkommen:</a:t>
            </a: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Symbol" panose="05050102010706020507" pitchFamily="18" charset="2"/>
              <a:buNone/>
            </a:pP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Symbol" panose="05050102010706020507" pitchFamily="18" charset="2"/>
              <a:buNone/>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Vorteile:</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07000"/>
              </a:lnSpc>
              <a:spcAft>
                <a:spcPts val="800"/>
              </a:spcAft>
              <a:buFont typeface="Symbol" panose="05050102010706020507" pitchFamily="18" charset="2"/>
              <a:buChar char="-"/>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Gewinnpotenzial: Unbegrenzte Einnahmen mit erfolgreichen Unternehmen.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07000"/>
              </a:lnSpc>
              <a:spcAft>
                <a:spcPts val="800"/>
              </a:spcAft>
              <a:buFont typeface="Symbol" panose="05050102010706020507" pitchFamily="18" charset="2"/>
              <a:buChar char="-"/>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Kontrolle: Unabhängigkeit und Entscheidungsbefugnis.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Symbol" panose="05050102010706020507" pitchFamily="18" charset="2"/>
              <a:buNone/>
            </a:pP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Symbol" panose="05050102010706020507" pitchFamily="18" charset="2"/>
              <a:buNone/>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Nachteile:</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07000"/>
              </a:lnSpc>
              <a:spcAft>
                <a:spcPts val="800"/>
              </a:spcAft>
              <a:buFont typeface="Symbol" panose="05050102010706020507" pitchFamily="18" charset="2"/>
              <a:buChar char="-"/>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Risiko des Scheiterns: Geschäftsunternehmungen bergen das Risiko des Scheiterns.</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285750" lvl="0" indent="-285750">
              <a:lnSpc>
                <a:spcPct val="107000"/>
              </a:lnSpc>
              <a:spcAft>
                <a:spcPts val="800"/>
              </a:spcAft>
              <a:buFont typeface="Symbol" panose="05050102010706020507" pitchFamily="18" charset="2"/>
              <a:buChar char="-"/>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Zeitaufwändig: Erfordert erhebliche Zeit und Anstrengung.</a:t>
            </a:r>
            <a:endParaRPr lang="de-AT" sz="1800" b="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285750" lvl="0" indent="-285750">
              <a:lnSpc>
                <a:spcPct val="107000"/>
              </a:lnSpc>
              <a:spcAft>
                <a:spcPts val="800"/>
              </a:spcAft>
              <a:buFont typeface="Symbol" panose="05050102010706020507" pitchFamily="18" charset="2"/>
              <a:buChar char="-"/>
            </a:pPr>
            <a:endParaRPr lang="de-AT" sz="1800" b="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Symbol" panose="05050102010706020507" pitchFamily="18" charset="2"/>
              <a:buNone/>
            </a:pPr>
            <a:r>
              <a:rPr lang="de-AT" sz="1800" b="1" kern="100" dirty="0">
                <a:effectLst/>
                <a:latin typeface="Century Gothic" panose="020B0502020202020204" pitchFamily="34" charset="0"/>
                <a:ea typeface="Calibri" panose="020F0502020204030204" pitchFamily="34" charset="0"/>
                <a:cs typeface="Arial" panose="020B0604020202020204" pitchFamily="34" charset="0"/>
              </a:rPr>
              <a:t>Mieteinkommen:</a:t>
            </a: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Symbol" panose="05050102010706020507" pitchFamily="18" charset="2"/>
              <a:buNone/>
            </a:pP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Symbol" panose="05050102010706020507" pitchFamily="18" charset="2"/>
              <a:buNone/>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Vorteile:</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07000"/>
              </a:lnSpc>
              <a:buFont typeface="Symbol" panose="05050102010706020507" pitchFamily="18" charset="2"/>
              <a:buChar char="-"/>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Stetiger Cashflow: Regelmäßiges Einkommen von Mietern.</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285750" lvl="0" indent="-285750">
              <a:lnSpc>
                <a:spcPct val="107000"/>
              </a:lnSpc>
              <a:buFont typeface="Symbol" panose="05050102010706020507" pitchFamily="18" charset="2"/>
              <a:buChar char="-"/>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Wertsteigerung: Immobilienwerte können im Laufe der Zeit steigen.</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0" lvl="0" indent="0">
              <a:lnSpc>
                <a:spcPct val="107000"/>
              </a:lnSpc>
              <a:spcAft>
                <a:spcPts val="800"/>
              </a:spcAft>
              <a:buFont typeface="Century Gothic" panose="020B0502020202020204" pitchFamily="34" charset="0"/>
              <a:buNone/>
            </a:pP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Century Gothic" panose="020B0502020202020204" pitchFamily="34" charset="0"/>
              <a:buNone/>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Nachteile:</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07000"/>
              </a:lnSpc>
              <a:buFont typeface="Symbol" panose="05050102010706020507" pitchFamily="18" charset="2"/>
              <a:buChar char="-"/>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Immobilienverwaltung: Erfordert Zeit und Mühe für Instandhaltung und Mietermanagement.</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285750" lvl="0" indent="-285750">
              <a:lnSpc>
                <a:spcPct val="107000"/>
              </a:lnSpc>
              <a:buFont typeface="Symbol" panose="05050102010706020507" pitchFamily="18" charset="2"/>
              <a:buChar char="-"/>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Marktabhängigkeit: Immobilienwerte können von Marktbedingungen beeinflusst werden.</a:t>
            </a:r>
            <a:endParaRPr lang="de-AT" sz="1800" b="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0" lvl="0" indent="0">
              <a:lnSpc>
                <a:spcPct val="107000"/>
              </a:lnSpc>
              <a:buFont typeface="Symbol" panose="05050102010706020507" pitchFamily="18" charset="2"/>
              <a:buNone/>
            </a:pPr>
            <a:endParaRPr lang="de-AT" sz="1800" b="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Font typeface="Symbol" panose="05050102010706020507" pitchFamily="18" charset="2"/>
              <a:buNone/>
            </a:pPr>
            <a:r>
              <a:rPr lang="de-AT" sz="1800" b="1" kern="100" dirty="0">
                <a:effectLst/>
                <a:latin typeface="Century Gothic" panose="020B0502020202020204" pitchFamily="34" charset="0"/>
                <a:ea typeface="Calibri" panose="020F0502020204030204" pitchFamily="34" charset="0"/>
                <a:cs typeface="Arial" panose="020B0604020202020204" pitchFamily="34" charset="0"/>
              </a:rPr>
              <a:t>Anlageeinkommen:</a:t>
            </a: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Font typeface="Symbol" panose="05050102010706020507" pitchFamily="18" charset="2"/>
              <a:buNone/>
            </a:pP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Font typeface="Symbol" panose="05050102010706020507" pitchFamily="18" charset="2"/>
              <a:buNone/>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Vorteile:</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07000"/>
              </a:lnSpc>
              <a:buFont typeface="Symbol" panose="05050102010706020507" pitchFamily="18" charset="2"/>
              <a:buChar char="-"/>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Vermögensaufbau: Potenzial für Kapitalzuwachs.</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285750" lvl="0" indent="-285750">
              <a:lnSpc>
                <a:spcPct val="107000"/>
              </a:lnSpc>
              <a:buFont typeface="Symbol" panose="05050102010706020507" pitchFamily="18" charset="2"/>
              <a:buChar char="-"/>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Portfolio-Diversifizierung: Risikostreuung über verschiedene Anlagen.</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0" lvl="0" indent="0">
              <a:lnSpc>
                <a:spcPct val="107000"/>
              </a:lnSpc>
              <a:spcAft>
                <a:spcPts val="800"/>
              </a:spcAft>
              <a:buFont typeface="Century Gothic" panose="020B0502020202020204" pitchFamily="34" charset="0"/>
              <a:buNone/>
            </a:pP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Century Gothic" panose="020B0502020202020204" pitchFamily="34" charset="0"/>
              <a:buNone/>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Nachteile:</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07000"/>
              </a:lnSpc>
              <a:spcAft>
                <a:spcPts val="800"/>
              </a:spcAft>
              <a:buFont typeface="Symbol" panose="05050102010706020507" pitchFamily="18" charset="2"/>
              <a:buChar char="-"/>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Marktvolatilität: Anlagen sind Marktschwankungen unterworfen.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07000"/>
              </a:lnSpc>
              <a:spcAft>
                <a:spcPts val="800"/>
              </a:spcAft>
              <a:buFont typeface="Symbol" panose="05050102010706020507" pitchFamily="18" charset="2"/>
              <a:buChar char="-"/>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Unsicherheit: Erträge sind nicht garantiert, und Verluste können auftreten.</a:t>
            </a:r>
            <a:endParaRPr lang="de-AT" sz="1800" b="0" kern="100" dirty="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07000"/>
              </a:lnSpc>
              <a:spcAft>
                <a:spcPts val="800"/>
              </a:spcAft>
              <a:buFont typeface="Symbol" panose="05050102010706020507" pitchFamily="18" charset="2"/>
              <a:buChar char="-"/>
            </a:pPr>
            <a:endParaRPr lang="de-AT" sz="1800" b="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Symbol" panose="05050102010706020507" pitchFamily="18" charset="2"/>
              <a:buNone/>
            </a:pPr>
            <a:r>
              <a:rPr lang="de-AT" sz="1800" b="1" kern="100" dirty="0">
                <a:effectLst/>
                <a:latin typeface="Century Gothic" panose="020B0502020202020204" pitchFamily="34" charset="0"/>
                <a:ea typeface="Calibri" panose="020F0502020204030204" pitchFamily="34" charset="0"/>
                <a:cs typeface="Arial" panose="020B0604020202020204" pitchFamily="34" charset="0"/>
              </a:rPr>
              <a:t>Kapitalgewinne:</a:t>
            </a: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Symbol" panose="05050102010706020507" pitchFamily="18" charset="2"/>
              <a:buNone/>
            </a:pP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Symbol" panose="05050102010706020507" pitchFamily="18" charset="2"/>
              <a:buNone/>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Vorteile:</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07000"/>
              </a:lnSpc>
              <a:buFont typeface="Symbol" panose="05050102010706020507" pitchFamily="18" charset="2"/>
              <a:buChar char="-"/>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Gewinnpotenzial: Möglichkeit für erhebliche Renditen aus Investitionen.</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285750" lvl="0" indent="-285750">
              <a:lnSpc>
                <a:spcPct val="107000"/>
              </a:lnSpc>
              <a:buFont typeface="Symbol" panose="05050102010706020507" pitchFamily="18" charset="2"/>
              <a:buChar char="-"/>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Portfolio-Wachstum: Trägt zum Gesamtwachstum des Vermögens bei.</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0" lvl="0" indent="0">
              <a:lnSpc>
                <a:spcPct val="107000"/>
              </a:lnSpc>
              <a:spcAft>
                <a:spcPts val="800"/>
              </a:spcAft>
              <a:buFont typeface="Century Gothic" panose="020B0502020202020204" pitchFamily="34" charset="0"/>
              <a:buNone/>
            </a:pP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Century Gothic" panose="020B0502020202020204" pitchFamily="34" charset="0"/>
              <a:buNone/>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Nachteile:</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07000"/>
              </a:lnSpc>
              <a:buFont typeface="Symbol" panose="05050102010706020507" pitchFamily="18" charset="2"/>
              <a:buChar char="-"/>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Marktschwankungen: Kapitalgewinne unterliegen Marktschwankungen.</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285750" lvl="0" indent="-285750">
              <a:lnSpc>
                <a:spcPct val="107000"/>
              </a:lnSpc>
              <a:buFont typeface="Symbol" panose="05050102010706020507" pitchFamily="18" charset="2"/>
              <a:buChar char="-"/>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Steuerliche Auswirkungen: Werden bei Realisierung von Gewinnen besteuert.</a:t>
            </a:r>
            <a:endParaRPr lang="de-AT" sz="1800" b="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0" lvl="0" indent="0">
              <a:lnSpc>
                <a:spcPct val="107000"/>
              </a:lnSpc>
              <a:buFont typeface="Symbol" panose="05050102010706020507" pitchFamily="18" charset="2"/>
              <a:buNone/>
            </a:pPr>
            <a:endParaRPr lang="de-AT" sz="1800" b="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Font typeface="Symbol" panose="05050102010706020507" pitchFamily="18" charset="2"/>
              <a:buNone/>
            </a:pPr>
            <a:r>
              <a:rPr lang="de-AT" sz="1800" b="1" kern="100" dirty="0">
                <a:effectLst/>
                <a:latin typeface="Century Gothic" panose="020B0502020202020204" pitchFamily="34" charset="0"/>
                <a:ea typeface="Calibri" panose="020F0502020204030204" pitchFamily="34" charset="0"/>
                <a:cs typeface="Arial" panose="020B0604020202020204" pitchFamily="34" charset="0"/>
              </a:rPr>
              <a:t>Dividenden:</a:t>
            </a: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Font typeface="Symbol" panose="05050102010706020507" pitchFamily="18" charset="2"/>
              <a:buNone/>
            </a:pP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Font typeface="Symbol" panose="05050102010706020507" pitchFamily="18" charset="2"/>
              <a:buNone/>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Vorteile:</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07000"/>
              </a:lnSpc>
              <a:buFont typeface="Symbol" panose="05050102010706020507" pitchFamily="18" charset="2"/>
              <a:buChar char="-"/>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Regelmäßige Auszahlungen: Bietet einen kontinuierlichen Einkommensstrom.</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07000"/>
              </a:lnSpc>
              <a:buFont typeface="Symbol" panose="05050102010706020507" pitchFamily="18" charset="2"/>
              <a:buChar char="-"/>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Eigentümerrechte: Aktionäre haben Stimmrechte und andere Privilegien.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Font typeface="Symbol" panose="05050102010706020507" pitchFamily="18" charset="2"/>
              <a:buNone/>
            </a:pP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Font typeface="Symbol" panose="05050102010706020507" pitchFamily="18" charset="2"/>
              <a:buNone/>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Nachteile:</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07000"/>
              </a:lnSpc>
              <a:buFont typeface="Symbol" panose="05050102010706020507" pitchFamily="18" charset="2"/>
              <a:buChar char="-"/>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Marktabhängigkeit: Dividenden können von Marktbedingungen beeinflusst werden.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07000"/>
              </a:lnSpc>
              <a:buFont typeface="Symbol" panose="05050102010706020507" pitchFamily="18" charset="2"/>
              <a:buChar char="-"/>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Unternehmensleistung: Hängt von der Rentabilität der investierten Unternehmen ab.</a:t>
            </a:r>
            <a:endParaRPr lang="de-AT" sz="1800" b="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Font typeface="Symbol" panose="05050102010706020507" pitchFamily="18" charset="2"/>
              <a:buNone/>
            </a:pPr>
            <a:endParaRPr lang="de-AT" sz="1800" b="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Font typeface="Symbol" panose="05050102010706020507" pitchFamily="18" charset="2"/>
              <a:buNone/>
            </a:pPr>
            <a:r>
              <a:rPr lang="de-AT" sz="1800" b="1" kern="100" dirty="0">
                <a:effectLst/>
                <a:latin typeface="Century Gothic" panose="020B0502020202020204" pitchFamily="34" charset="0"/>
                <a:ea typeface="Calibri" panose="020F0502020204030204" pitchFamily="34" charset="0"/>
                <a:cs typeface="Arial" panose="020B0604020202020204" pitchFamily="34" charset="0"/>
              </a:rPr>
              <a:t>Einkommen aus freiberuflicher Tätigkeit oder der Gig-Economy:</a:t>
            </a: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Font typeface="Symbol" panose="05050102010706020507" pitchFamily="18" charset="2"/>
              <a:buNone/>
            </a:pP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Font typeface="Symbol" panose="05050102010706020507" pitchFamily="18" charset="2"/>
              <a:buNone/>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Vorteile:</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07000"/>
              </a:lnSpc>
              <a:buFont typeface="Symbol" panose="05050102010706020507" pitchFamily="18" charset="2"/>
              <a:buChar char="-"/>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Flexibilität: Freiheit bei der Auswahl von Projekten und Arbeitszeiten.</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285750" lvl="0" indent="-285750">
              <a:lnSpc>
                <a:spcPct val="107000"/>
              </a:lnSpc>
              <a:buFont typeface="Symbol" panose="05050102010706020507" pitchFamily="18" charset="2"/>
              <a:buChar char="-"/>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Vielfältige Möglichkeiten: Zugang zu einer Vielzahl von Projekten und Kunden.</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0" lvl="0" indent="0">
              <a:lnSpc>
                <a:spcPct val="107000"/>
              </a:lnSpc>
              <a:buFont typeface="Symbol" panose="05050102010706020507" pitchFamily="18" charset="2"/>
              <a:buNone/>
            </a:pP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Font typeface="Symbol" panose="05050102010706020507" pitchFamily="18" charset="2"/>
              <a:buNone/>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Nachteile:</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07000"/>
              </a:lnSpc>
              <a:buFont typeface="Symbol" panose="05050102010706020507" pitchFamily="18" charset="2"/>
              <a:buChar char="-"/>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Einkommensvariabilität: Uneinheitlicher Einkommensfluss, insbesondere bei sporadischen Aufträgen.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07000"/>
              </a:lnSpc>
              <a:buFont typeface="Symbol" panose="05050102010706020507" pitchFamily="18" charset="2"/>
              <a:buChar char="-"/>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Verantwortung für Leistungen: Keine traditionelle Arbeitsleistung (eine Arbeitsvereinbarung zwischen einem Arbeitgeber und einem Arbeitnehmer, die sowohl Vollzeit als auch dauerhaft ist).</a:t>
            </a:r>
            <a:endParaRPr lang="de-AT" sz="1800" b="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Font typeface="Symbol" panose="05050102010706020507" pitchFamily="18" charset="2"/>
              <a:buNone/>
            </a:pPr>
            <a:endParaRPr lang="de-AT" sz="1800" b="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Font typeface="Symbol" panose="05050102010706020507" pitchFamily="18" charset="2"/>
              <a:buNone/>
            </a:pPr>
            <a:r>
              <a:rPr lang="de-AT" sz="1800" b="1" kern="100" dirty="0">
                <a:effectLst/>
                <a:latin typeface="Century Gothic" panose="020B0502020202020204" pitchFamily="34" charset="0"/>
                <a:ea typeface="Calibri" panose="020F0502020204030204" pitchFamily="34" charset="0"/>
                <a:cs typeface="Arial" panose="020B0604020202020204" pitchFamily="34" charset="0"/>
              </a:rPr>
              <a:t>Lizenzgebühreneinkommen:</a:t>
            </a:r>
            <a:r>
              <a:rPr lang="de-AT" sz="1800" kern="1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Font typeface="Symbol" panose="05050102010706020507" pitchFamily="18" charset="2"/>
              <a:buNone/>
            </a:pP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Font typeface="Symbol" panose="05050102010706020507" pitchFamily="18" charset="2"/>
              <a:buNone/>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Vorteile:</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07000"/>
              </a:lnSpc>
              <a:buFont typeface="Symbol" panose="05050102010706020507" pitchFamily="18" charset="2"/>
              <a:buChar char="-"/>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Passives Einkommen: Einnahmen aus geistigem Eigentum ohne aktive Beteiligung.</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285750" lvl="0" indent="-285750">
              <a:lnSpc>
                <a:spcPct val="107000"/>
              </a:lnSpc>
              <a:buFont typeface="Symbol" panose="05050102010706020507" pitchFamily="18" charset="2"/>
              <a:buChar char="-"/>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Lizenzierungsmöglichkeiten: Potenzial für mehrere Einkommensströme durch Lizenzvereinbarungen. </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285750" lvl="0" indent="-285750">
              <a:lnSpc>
                <a:spcPct val="107000"/>
              </a:lnSpc>
              <a:buFont typeface="Symbol" panose="05050102010706020507" pitchFamily="18" charset="2"/>
              <a:buChar char="-"/>
            </a:pP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Font typeface="Symbol" panose="05050102010706020507" pitchFamily="18" charset="2"/>
              <a:buNone/>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Nachteile:</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07000"/>
              </a:lnSpc>
              <a:buFont typeface="Symbol" panose="05050102010706020507" pitchFamily="18" charset="2"/>
              <a:buChar char="-"/>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Rechtlicher Schutz: Geistiges Eigentum muss vor Verletzungen geschützt werden.</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285750" lvl="0" indent="-285750">
              <a:lnSpc>
                <a:spcPct val="107000"/>
              </a:lnSpc>
              <a:buFont typeface="Symbol" panose="05050102010706020507" pitchFamily="18" charset="2"/>
              <a:buChar char="-"/>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Marktnachfrage: Einkommen kann je nach Popularität des Eigentums schwanken.</a:t>
            </a:r>
            <a:endParaRPr lang="de-AT" sz="1800" b="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0" lvl="0" indent="0">
              <a:lnSpc>
                <a:spcPct val="107000"/>
              </a:lnSpc>
              <a:buFont typeface="Symbol" panose="05050102010706020507" pitchFamily="18" charset="2"/>
              <a:buNone/>
            </a:pPr>
            <a:endParaRPr lang="de-AT" sz="1800" b="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Font typeface="Symbol" panose="05050102010706020507" pitchFamily="18" charset="2"/>
              <a:buNone/>
            </a:pPr>
            <a:r>
              <a:rPr lang="de-AT" sz="1800" b="1" kern="100" dirty="0">
                <a:effectLst/>
                <a:latin typeface="Century Gothic" panose="020B0502020202020204" pitchFamily="34" charset="0"/>
                <a:ea typeface="Calibri" panose="020F0502020204030204" pitchFamily="34" charset="0"/>
                <a:cs typeface="Arial" panose="020B0604020202020204" pitchFamily="34" charset="0"/>
              </a:rPr>
              <a:t>Einkommen aus Affiliate-Marketing: </a:t>
            </a:r>
            <a:endParaRPr lang="de-AT" sz="1800" b="1"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Font typeface="Symbol" panose="05050102010706020507" pitchFamily="18" charset="2"/>
              <a:buNone/>
            </a:pPr>
            <a:endParaRPr lang="de-AT" sz="1800" b="1"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Font typeface="Symbol" panose="05050102010706020507" pitchFamily="18" charset="2"/>
              <a:buNone/>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Vorteile:</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07000"/>
              </a:lnSpc>
              <a:buFont typeface="Symbol" panose="05050102010706020507" pitchFamily="18" charset="2"/>
              <a:buChar char="-"/>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Niedrige Einstiegshürden: Minimale anfängliche Investition erforderlich.</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07000"/>
              </a:lnSpc>
              <a:buFont typeface="Symbol" panose="05050102010706020507" pitchFamily="18" charset="2"/>
              <a:buChar char="-"/>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Skalierbarkeit: Potenzial für erhöhte Einnahmen mit erfolgreichem Marketing.</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Font typeface="Symbol" panose="05050102010706020507" pitchFamily="18" charset="2"/>
              <a:buNone/>
            </a:pP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Font typeface="Symbol" panose="05050102010706020507" pitchFamily="18" charset="2"/>
              <a:buNone/>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Nachteile:</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07000"/>
              </a:lnSpc>
              <a:buFont typeface="Symbol" panose="05050102010706020507" pitchFamily="18" charset="2"/>
              <a:buChar char="-"/>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Abhängigkeit von Programmen: Abhängigkeit von Partnerprogrammen und deren Bedingungen.</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285750" lvl="0" indent="-285750">
              <a:lnSpc>
                <a:spcPct val="107000"/>
              </a:lnSpc>
              <a:buFont typeface="Symbol" panose="05050102010706020507" pitchFamily="18" charset="2"/>
              <a:buChar char="-"/>
            </a:pP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Marktsättigung: Sehr wettbewerbsfähig, und Erfolg erfordert möglicherweise eine gezielte Ansprache von Nischen.</a:t>
            </a:r>
            <a:endParaRPr lang="de-AT" sz="1800" kern="100" dirty="0">
              <a:effectLst/>
              <a:latin typeface="Calibri" panose="020F0502020204030204" pitchFamily="34" charset="0"/>
              <a:ea typeface="Century Gothic" panose="020B0502020202020204" pitchFamily="34" charset="0"/>
              <a:cs typeface="Century Gothic" panose="020B0502020202020204" pitchFamily="34" charset="0"/>
            </a:endParaRPr>
          </a:p>
          <a:p>
            <a:pPr marL="285750" lvl="0" indent="-285750">
              <a:lnSpc>
                <a:spcPct val="107000"/>
              </a:lnSpc>
              <a:buFont typeface="Symbol" panose="05050102010706020507" pitchFamily="18" charset="2"/>
              <a:buChar char="-"/>
            </a:pP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Font typeface="Symbol" panose="05050102010706020507" pitchFamily="18" charset="2"/>
              <a:buNone/>
            </a:pP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Font typeface="Symbol" panose="05050102010706020507" pitchFamily="18" charset="2"/>
              <a:buNone/>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Das Verständnis der Vor- und Nachteile verschiedener Einkommensströme kann Einzelpersonen dabei helfen, fundierte Entscheidungen darüber zu treffen, wie sie ihre finanziellen Aktivitäten strukturieren sowie zu einem ausgewogenen und widerstandsfähigen Einkommen kommen.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US"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133" name="Google Shape;133;g2ba818bef63_0_4:notes">
            <a:extLst>
              <a:ext uri="{FF2B5EF4-FFF2-40B4-BE49-F238E27FC236}">
                <a16:creationId xmlns:a16="http://schemas.microsoft.com/office/drawing/2014/main" id="{1C1AF3A5-5F0D-55D4-3D07-0E1D9729F42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1067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1500"/>
              </a:spcBef>
              <a:spcAft>
                <a:spcPts val="0"/>
              </a:spcAft>
              <a:buClr>
                <a:schemeClr val="dk1"/>
              </a:buClr>
              <a:buSzPts val="1100"/>
              <a:buFont typeface="Arial"/>
              <a:buNone/>
              <a:tabLst/>
              <a:defRPr/>
            </a:pPr>
            <a:r>
              <a:rPr lang="de-DE" sz="1800" dirty="0">
                <a:effectLst/>
                <a:latin typeface="Century Gothic" panose="020B0502020202020204" pitchFamily="34" charset="0"/>
                <a:ea typeface="Century Gothic" panose="020B0502020202020204" pitchFamily="34" charset="0"/>
                <a:cs typeface="Century Gothic" panose="020B0502020202020204" pitchFamily="34" charset="0"/>
              </a:rPr>
              <a:t>Mit diesem Teil soll das Verständnis der wichtigsten Begriffe rund um das Brutto- und Nettogehalt getestet werden. Mit dem Quiz können die Teilnehmer ihr Finanzwissen schärfen und die Nuancen ihres Einkommens entdecken, indem sie Fragen zum Brutto-/Nettogehalt, zu Abzügen, Steuern und zum Mitnahmegehalt beantworten.</a:t>
            </a:r>
          </a:p>
          <a:p>
            <a:pPr marL="0" marR="0" lvl="0" indent="0" algn="l" defTabSz="914400" rtl="0" eaLnBrk="1" fontAlgn="auto" latinLnBrk="0" hangingPunct="1">
              <a:lnSpc>
                <a:spcPct val="100000"/>
              </a:lnSpc>
              <a:spcBef>
                <a:spcPts val="1500"/>
              </a:spcBef>
              <a:spcAft>
                <a:spcPts val="0"/>
              </a:spcAft>
              <a:buClr>
                <a:schemeClr val="dk1"/>
              </a:buClr>
              <a:buSzPts val="1100"/>
              <a:buFont typeface="Arial"/>
              <a:buNone/>
              <a:tabLst/>
              <a:defRPr/>
            </a:pPr>
            <a:endParaRPr lang="de-DE" sz="1100" dirty="0">
              <a:latin typeface="Century Gothic"/>
              <a:ea typeface="Century Gothic"/>
              <a:cs typeface="Century Gothic"/>
              <a:sym typeface="Century Gothic"/>
            </a:endParaRPr>
          </a:p>
          <a:p>
            <a:pPr>
              <a:lnSpc>
                <a:spcPct val="107000"/>
              </a:lnSpc>
              <a:spcAft>
                <a:spcPts val="800"/>
              </a:spcAft>
            </a:pPr>
            <a:r>
              <a:rPr lang="de-AT" sz="1800" b="1"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Quiz:</a:t>
            </a: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Frauenwissen über Brutto- und Nettogehalt</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Definition: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Definieren Sie "Bruttogehalt" im Zusammenhang mit Verdiensten aus Beschäftigung.</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 Das Bruttogehalt ist der Gesamtbetrag, der vor Abzügen verdient wird.</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b. Das Bruttogehalt ist der Betrag, der nach Abzug von Steuern erhalten wird.</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 Das Bruttogehalt ist dasselbe wie das Nettogehalt.</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Steuerabzüge:</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Wofür steht "steuerpflichtiges Einkommen" im Zusammenhang mit Gehalt?</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 Das steuerpflichtige Einkommen ist der Gesamtbetrag vor Abzügen.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b. Das steuerpflichtige Einkommen ist der Teil des Einkommens, der nach Abzügen der Besteuerung unterliegt.</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 Das steuerpflichtige Einkommen umfasst nur das Bruttogehalt.</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Abzüge vom Bruttogehalt:</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Nennen Sie mindestens drei übliche Abzüge vom Bruttogehalt.</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 Krankenversicherung, Beiträge zur Altersvorsorge und Steuern (Einkommensteuer, Lohnsteuer, Grundsteuer, Mehrwertsteuer usw.).</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b. Überstunden, Boni und Provisionen.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 Das Bruttogehalt unterliegt keinen Abzügen.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Berechnung des Nettogehalts:</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Wie wird das Nettogehalt berechnet?</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 Das Nettogehalt ist das Bruttogehalt zuzüglich Boni.</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b. Das Nettogehalt ist das Bruttogehalt abzgl. Abzüge wie Steuern und anderen Einbehalte.</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 Das Nettogehalt ist dasselbe wie das Bruttogehalt.</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Zweck der Abzüge:</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Warum werden Abzüge vom Bruttogehalt gemacht?</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 Abzüge werden gemacht, um das Gesamtgehalt zu reduzieren.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b. Abzüge werden gemacht, um das Nettogehalt zu erhöhen.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 Abzüge decken notwendige Ausgaben wie Steuern und Versicherungen.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Nettogehalt:</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Was ist "Nettogehalt"?</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 Das Nettogehalt ist dasselbe wie das Bruttogehalt.</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b. Das Nettogehalt ist der endgültige Betrag, der nach allen Abzügen erhalten wird.</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 Das Nettogehalt umfasst nur Boni und Überstunden.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Auswirkungen von Abzügen: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Wie beeinflussen Abzüge das Gesamtgehaltspaket?</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 Abzüge haben keinen Einfluss auf das Gesamtgehalt.</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b. Abzüge reduzieren das Gesamtgehalt, tragen jedoch zu Leistungen und Steuern bei.</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 Abzüge erhöhen das Gesamtgehalt.</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Verhandlungsstrategien: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Kann die Verhandlung über das Gehalt sowohl das Brutto- als auch das Nettogehalt beeinflussen?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 Die Verhandlung über das Gehalt betrifft nur das Bruttogehalt.</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b. Die Verhandlung über das Gehalt hat keinen Einfluss auf das Brutto- oder Nettogehalt.</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 Die Verhandlung über das Gehalt kann sowohl das Brutto- als auch das Nettogehalt beeinflussen.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Verständnis von Lohnabrechnungen: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Warum ist es wichtig, dass Mitarbeiter ihre Lohnabrechnungen sorgfältig überprüfen?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 Es ist nicht notwendig, Lohnabrechnungen zu überprüfen.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b. Die Überprüfung von Lohnabrechnungen hilft, die Genauigkeit und das Verständnis von Abzügen sicherzustellen.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 Lohnabrechnungen zeigen nur das Bruttogehalt an.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Budgetierung mit Nettogehalt:</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Sollten sich Individuen bei der Erstellung eines Budgets auf das Brutto- oder Nettogehalt stützen?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 Budgets sollten auf dem Nettogehalt basieren.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b. Budgets sollten auf dem Bruttogehalt basieren.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 Es spielt keine Rolle; beide sind gleich.</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Richtige Antworten:</a:t>
            </a: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 b; a; b; c; b; b; b; b; a</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Bewertung:</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1 Punkt für jede richtige Antwort.</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Gesamtpunktzahl: 10</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Interpretation:</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8-10 Punkte: Starkes Wissen über Brutto- und Nettogehaltskonzepte.</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5-7 Punkte: Mäßiges Wissen; erwägen Sie eine Überprüfung spezifischer Bereiche der Verwirrung.</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i="1"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0-4 Punkte: Begrenztes Wissen; suchen Sie zusätzliche Informationen über Brutto- und Nettogehaltskonzepte.</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dirty="0"/>
          </a:p>
        </p:txBody>
      </p:sp>
      <p:sp>
        <p:nvSpPr>
          <p:cNvPr id="145" name="Google Shape;14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ba818bef63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de-AT" sz="1800" b="1" kern="100" dirty="0">
                <a:effectLst/>
                <a:latin typeface="Century Gothic" panose="020B0502020202020204" pitchFamily="34" charset="0"/>
                <a:ea typeface="Calibri" panose="020F0502020204030204" pitchFamily="34" charset="0"/>
                <a:cs typeface="Arial" panose="020B0604020202020204" pitchFamily="34" charset="0"/>
              </a:rPr>
              <a:t>Bruttogehalt</a:t>
            </a:r>
            <a:endParaRPr lang="de-AT" sz="1800" b="1"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Das Bruttogehalt bezieht sich auf den Gesamtbetrag der Einnahmen, den eine Person aus ihrer Beschäftigung erhält, bevor Abzüge vorgenommen werden. Diese Summe wird in der</a:t>
            </a:r>
          </a:p>
          <a:p>
            <a:pPr>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Regel im Arbeitsvertrag festgelegt und wird regelmäßig ausgezahlt, normalerweise monatlich über das Jahr hinweg. Es ist wichtig zu beachten, dass das Bruttogehalt auch zusätzliche</a:t>
            </a:r>
          </a:p>
          <a:p>
            <a:pPr>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Einkommensquellen wie Zinszahlungen oder Boni umfassen kann. Abzüge vom Bruttogehalt umfassen, Steuern auf Basis des länderspezifischen Steuersystems, Beiträge zu Rentenfonds,</a:t>
            </a:r>
          </a:p>
          <a:p>
            <a:pPr>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Versicherungsprämien und arbeitnehmerbezogene Abzüge wie Berufskleidung oder Ausgaben für bestimmte Ausrüstungen, die für die Verrichtung der Arbeit notwendig sind.</a:t>
            </a:r>
          </a:p>
          <a:p>
            <a:pPr>
              <a:lnSpc>
                <a:spcPct val="107000"/>
              </a:lnSpc>
              <a:spcAft>
                <a:spcPts val="800"/>
              </a:spcAft>
            </a:pP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b="1" kern="100" dirty="0">
                <a:effectLst/>
                <a:latin typeface="Century Gothic" panose="020B0502020202020204" pitchFamily="34" charset="0"/>
                <a:ea typeface="Calibri" panose="020F0502020204030204" pitchFamily="34" charset="0"/>
                <a:cs typeface="Arial" panose="020B0604020202020204" pitchFamily="34" charset="0"/>
              </a:rPr>
              <a:t>Nettogehalt</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Das Nettogehalt hingegen repräsentiert den tatsächlichen Geldbetrag, den eine Person auf ihrem Bankkonto erhält, nachdem alle Abzüge, Steuern und sonstigen</a:t>
            </a:r>
          </a:p>
          <a:p>
            <a:pPr>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Arbeitnehmerleistungen abgezogen wurden. Dies ist das Einkommen, das für die Budgetierung und Deckung der Lebenshaltungskosten zur Verfügung steht. Eine einfache Möglichkeit,</a:t>
            </a:r>
          </a:p>
          <a:p>
            <a:pPr>
              <a:lnSpc>
                <a:spcPct val="107000"/>
              </a:lnSpc>
              <a:spcAft>
                <a:spcPts val="800"/>
              </a:spcAft>
            </a:pPr>
            <a:r>
              <a:rPr lang="de-AT" sz="1800" kern="100" dirty="0">
                <a:effectLst/>
                <a:latin typeface="Century Gothic" panose="020B0502020202020204" pitchFamily="34" charset="0"/>
                <a:ea typeface="Calibri" panose="020F0502020204030204" pitchFamily="34" charset="0"/>
                <a:cs typeface="Arial" panose="020B0604020202020204" pitchFamily="34" charset="0"/>
              </a:rPr>
              <a:t>das Nettogehalt zu berechnen, besteht darin, die Gesamtabzüge vom Bruttogehalt abzuziehen (</a:t>
            </a:r>
            <a:r>
              <a:rPr lang="de-AT" sz="1800" kern="100" dirty="0" err="1">
                <a:effectLst/>
                <a:latin typeface="Century Gothic" panose="020B0502020202020204" pitchFamily="34" charset="0"/>
                <a:ea typeface="Calibri" panose="020F0502020204030204" pitchFamily="34" charset="0"/>
                <a:cs typeface="Arial" panose="020B0604020202020204" pitchFamily="34" charset="0"/>
              </a:rPr>
              <a:t>Kenton</a:t>
            </a:r>
            <a:r>
              <a:rPr lang="de-AT" sz="1800" kern="100" dirty="0">
                <a:effectLst/>
                <a:latin typeface="Century Gothic" panose="020B0502020202020204" pitchFamily="34" charset="0"/>
                <a:ea typeface="Calibri" panose="020F0502020204030204" pitchFamily="34" charset="0"/>
                <a:cs typeface="Arial" panose="020B0604020202020204" pitchFamily="34" charset="0"/>
              </a:rPr>
              <a:t>, 2024).</a:t>
            </a:r>
            <a:endParaRPr lang="de-AT"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gn="just" rtl="0">
              <a:lnSpc>
                <a:spcPct val="107916"/>
              </a:lnSpc>
              <a:spcBef>
                <a:spcPts val="800"/>
              </a:spcBef>
              <a:spcAft>
                <a:spcPts val="0"/>
              </a:spcAft>
              <a:buClr>
                <a:schemeClr val="dk1"/>
              </a:buClr>
              <a:buSzPts val="1100"/>
              <a:buFont typeface="Arial"/>
              <a:buNone/>
            </a:pPr>
            <a:endParaRPr sz="1100" b="0" i="0" dirty="0">
              <a:latin typeface="Century Gothic"/>
              <a:ea typeface="Century Gothic"/>
              <a:cs typeface="Century Gothic"/>
              <a:sym typeface="Century Gothic"/>
            </a:endParaRPr>
          </a:p>
        </p:txBody>
      </p:sp>
      <p:sp>
        <p:nvSpPr>
          <p:cNvPr id="157" name="Google Shape;157;g2ba818bef63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15"/>
        <p:cNvGrpSpPr/>
        <p:nvPr/>
      </p:nvGrpSpPr>
      <p:grpSpPr>
        <a:xfrm>
          <a:off x="0" y="0"/>
          <a:ext cx="0" cy="0"/>
          <a:chOff x="0" y="0"/>
          <a:chExt cx="0" cy="0"/>
        </a:xfrm>
      </p:grpSpPr>
      <p:sp>
        <p:nvSpPr>
          <p:cNvPr id="16" name="Google Shape;1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19"/>
        <p:cNvGrpSpPr/>
        <p:nvPr/>
      </p:nvGrpSpPr>
      <p:grpSpPr>
        <a:xfrm>
          <a:off x="0" y="0"/>
          <a:ext cx="0" cy="0"/>
          <a:chOff x="0" y="0"/>
          <a:chExt cx="0" cy="0"/>
        </a:xfrm>
      </p:grpSpPr>
      <p:sp>
        <p:nvSpPr>
          <p:cNvPr id="20" name="Google Shape;2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25"/>
        <p:cNvGrpSpPr/>
        <p:nvPr/>
      </p:nvGrpSpPr>
      <p:grpSpPr>
        <a:xfrm>
          <a:off x="0" y="0"/>
          <a:ext cx="0" cy="0"/>
          <a:chOff x="0" y="0"/>
          <a:chExt cx="0" cy="0"/>
        </a:xfrm>
      </p:grpSpPr>
      <p:sp>
        <p:nvSpPr>
          <p:cNvPr id="26" name="Google Shape;26;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1"/>
        <p:cNvGrpSpPr/>
        <p:nvPr/>
      </p:nvGrpSpPr>
      <p:grpSpPr>
        <a:xfrm>
          <a:off x="0" y="0"/>
          <a:ext cx="0" cy="0"/>
          <a:chOff x="0" y="0"/>
          <a:chExt cx="0" cy="0"/>
        </a:xfrm>
      </p:grpSpPr>
      <p:sp>
        <p:nvSpPr>
          <p:cNvPr id="32" name="Google Shape;32;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7"/>
        <p:cNvGrpSpPr/>
        <p:nvPr/>
      </p:nvGrpSpPr>
      <p:grpSpPr>
        <a:xfrm>
          <a:off x="0" y="0"/>
          <a:ext cx="0" cy="0"/>
          <a:chOff x="0" y="0"/>
          <a:chExt cx="0" cy="0"/>
        </a:xfrm>
      </p:grpSpPr>
      <p:sp>
        <p:nvSpPr>
          <p:cNvPr id="38" name="Google Shape;3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4"/>
        <p:cNvGrpSpPr/>
        <p:nvPr/>
      </p:nvGrpSpPr>
      <p:grpSpPr>
        <a:xfrm>
          <a:off x="0" y="0"/>
          <a:ext cx="0" cy="0"/>
          <a:chOff x="0" y="0"/>
          <a:chExt cx="0" cy="0"/>
        </a:xfrm>
      </p:grpSpPr>
      <p:sp>
        <p:nvSpPr>
          <p:cNvPr id="45" name="Google Shape;45;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53"/>
        <p:cNvGrpSpPr/>
        <p:nvPr/>
      </p:nvGrpSpPr>
      <p:grpSpPr>
        <a:xfrm>
          <a:off x="0" y="0"/>
          <a:ext cx="0" cy="0"/>
          <a:chOff x="0" y="0"/>
          <a:chExt cx="0" cy="0"/>
        </a:xfrm>
      </p:grpSpPr>
      <p:sp>
        <p:nvSpPr>
          <p:cNvPr id="54" name="Google Shape;5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a:spLocks noGrp="1"/>
          </p:cNvSpPr>
          <p:nvPr>
            <p:ph type="pic" idx="2"/>
          </p:nvPr>
        </p:nvSpPr>
        <p:spPr>
          <a:xfrm>
            <a:off x="5183188" y="987425"/>
            <a:ext cx="6172200" cy="4873625"/>
          </a:xfrm>
          <a:prstGeom prst="rect">
            <a:avLst/>
          </a:prstGeom>
          <a:noFill/>
          <a:ln>
            <a:noFill/>
          </a:ln>
        </p:spPr>
      </p:sp>
      <p:sp>
        <p:nvSpPr>
          <p:cNvPr id="68" name="Google Shape;6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ecampusontario.pressbooks.pub/domesticviolenceinimmigrantcommunities/chapter/case-study-number-13-elham-and-dawood/" TargetMode="External"/><Relationship Id="rId5" Type="http://schemas.openxmlformats.org/officeDocument/2006/relationships/image" Target="../media/image11.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4.png"/><Relationship Id="rId7" Type="http://schemas.openxmlformats.org/officeDocument/2006/relationships/diagramData" Target="../diagrams/data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pxfuel.com/en/search?q=careers" TargetMode="External"/><Relationship Id="rId11" Type="http://schemas.microsoft.com/office/2007/relationships/diagramDrawing" Target="../diagrams/drawing3.xml"/><Relationship Id="rId5" Type="http://schemas.openxmlformats.org/officeDocument/2006/relationships/image" Target="../media/image14.jpg"/><Relationship Id="rId10" Type="http://schemas.openxmlformats.org/officeDocument/2006/relationships/diagramColors" Target="../diagrams/colors3.xml"/><Relationship Id="rId4" Type="http://schemas.openxmlformats.org/officeDocument/2006/relationships/image" Target="../media/image2.png"/><Relationship Id="rId9"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png"/><Relationship Id="rId7" Type="http://schemas.openxmlformats.org/officeDocument/2006/relationships/diagramQuickStyle" Target="../diagrams/quickStyle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png"/><Relationship Id="rId9" Type="http://schemas.microsoft.com/office/2007/relationships/diagramDrawing" Target="../diagrams/drawing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pixabay.com/nl/quiz-tegels-brieven-red-game-test-2058883/" TargetMode="External"/><Relationship Id="rId5" Type="http://schemas.openxmlformats.org/officeDocument/2006/relationships/image" Target="../media/image16.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pixabay.com/en/team-teamwork-motivation-strategy-3242301/" TargetMode="External"/><Relationship Id="rId5" Type="http://schemas.openxmlformats.org/officeDocument/2006/relationships/image" Target="../media/image18.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hyperlink" Target="https://www.youtube.com/c/Clevergirlfinance" TargetMode="External"/><Relationship Id="rId3" Type="http://schemas.openxmlformats.org/officeDocument/2006/relationships/image" Target="../media/image4.png"/><Relationship Id="rId7" Type="http://schemas.openxmlformats.org/officeDocument/2006/relationships/hyperlink" Target="https://www.booksfree.org/rich-dad-poor-dad-pdf-free-download/"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linkedin.com/pulse/5-good-reasons-read-psychology-money-morgan-housel-demola-okesola/" TargetMode="External"/><Relationship Id="rId5" Type="http://schemas.openxmlformats.org/officeDocument/2006/relationships/hyperlink" Target="https://thediamondsmine.com/files/Ebooks/Clason-RichestManInBabylon.pdf" TargetMode="External"/><Relationship Id="rId4" Type="http://schemas.openxmlformats.org/officeDocument/2006/relationships/image" Target="../media/image2.png"/><Relationship Id="rId9" Type="http://schemas.openxmlformats.org/officeDocument/2006/relationships/hyperlink" Target="https://www.coursera.org/articles/how-to-negotiate-salary"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hyperlink" Target="https://pixabay.com/fr/ic%C3%B4ne-personnes-discussion-2967797/" TargetMode="External"/><Relationship Id="rId5" Type="http://schemas.openxmlformats.org/officeDocument/2006/relationships/diagramData" Target="../diagrams/data2.xml"/><Relationship Id="rId10" Type="http://schemas.openxmlformats.org/officeDocument/2006/relationships/image" Target="../media/image7.png"/><Relationship Id="rId4" Type="http://schemas.openxmlformats.org/officeDocument/2006/relationships/image" Target="../media/image2.pn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mt="70000"/>
          </a:blip>
          <a:srcRect/>
          <a:stretch/>
        </p:blipFill>
        <p:spPr>
          <a:xfrm>
            <a:off x="0" y="0"/>
            <a:ext cx="12189075" cy="6899694"/>
          </a:xfrm>
          <a:prstGeom prst="rect">
            <a:avLst/>
          </a:prstGeom>
          <a:noFill/>
          <a:ln>
            <a:noFill/>
          </a:ln>
        </p:spPr>
      </p:pic>
      <p:sp>
        <p:nvSpPr>
          <p:cNvPr id="89" name="Google Shape;89;p1"/>
          <p:cNvSpPr/>
          <p:nvPr/>
        </p:nvSpPr>
        <p:spPr>
          <a:xfrm>
            <a:off x="0" y="4409118"/>
            <a:ext cx="12192000" cy="2448882"/>
          </a:xfrm>
          <a:custGeom>
            <a:avLst/>
            <a:gdLst/>
            <a:ahLst/>
            <a:cxnLst/>
            <a:rect l="l" t="t" r="r" b="b"/>
            <a:pathLst>
              <a:path w="1788521" h="1913890" extrusionOk="0">
                <a:moveTo>
                  <a:pt x="0" y="0"/>
                </a:moveTo>
                <a:lnTo>
                  <a:pt x="1788521" y="0"/>
                </a:lnTo>
                <a:lnTo>
                  <a:pt x="1788521"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90" name="Google Shape;90;p1" descr="Logo&#10;&#10;Description automatically generated"/>
          <p:cNvPicPr preferRelativeResize="0"/>
          <p:nvPr/>
        </p:nvPicPr>
        <p:blipFill rotWithShape="1">
          <a:blip r:embed="rId4">
            <a:alphaModFix/>
          </a:blip>
          <a:srcRect/>
          <a:stretch/>
        </p:blipFill>
        <p:spPr>
          <a:xfrm>
            <a:off x="10092942" y="88900"/>
            <a:ext cx="1678519" cy="1854200"/>
          </a:xfrm>
          <a:prstGeom prst="rect">
            <a:avLst/>
          </a:prstGeom>
          <a:noFill/>
          <a:ln>
            <a:noFill/>
          </a:ln>
        </p:spPr>
      </p:pic>
      <p:sp>
        <p:nvSpPr>
          <p:cNvPr id="91" name="Google Shape;91;p1"/>
          <p:cNvSpPr txBox="1"/>
          <p:nvPr/>
        </p:nvSpPr>
        <p:spPr>
          <a:xfrm>
            <a:off x="3063585" y="4520146"/>
            <a:ext cx="606190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3600" b="0" i="0" u="none" strike="noStrike" cap="none" dirty="0">
                <a:solidFill>
                  <a:srgbClr val="000000"/>
                </a:solidFill>
                <a:latin typeface="Century Gothic"/>
                <a:ea typeface="Century Gothic"/>
                <a:cs typeface="Century Gothic"/>
                <a:sym typeface="Century Gothic"/>
              </a:rPr>
              <a:t>VERDIENEN</a:t>
            </a:r>
            <a:endParaRPr sz="3600" b="0" i="0" u="none" strike="noStrike" cap="none" dirty="0">
              <a:solidFill>
                <a:srgbClr val="000000"/>
              </a:solidFill>
              <a:latin typeface="Century Gothic"/>
              <a:ea typeface="Century Gothic"/>
              <a:cs typeface="Century Gothic"/>
              <a:sym typeface="Century Gothic"/>
            </a:endParaRPr>
          </a:p>
        </p:txBody>
      </p:sp>
      <p:cxnSp>
        <p:nvCxnSpPr>
          <p:cNvPr id="92" name="Google Shape;92;p1"/>
          <p:cNvCxnSpPr/>
          <p:nvPr/>
        </p:nvCxnSpPr>
        <p:spPr>
          <a:xfrm>
            <a:off x="4103176" y="5242560"/>
            <a:ext cx="3982720" cy="0"/>
          </a:xfrm>
          <a:prstGeom prst="straightConnector1">
            <a:avLst/>
          </a:prstGeom>
          <a:noFill/>
          <a:ln w="9525" cap="flat" cmpd="sng">
            <a:solidFill>
              <a:srgbClr val="3E6EC2"/>
            </a:solidFill>
            <a:prstDash val="solid"/>
            <a:round/>
            <a:headEnd type="none" w="sm" len="sm"/>
            <a:tailEnd type="none" w="sm" len="sm"/>
          </a:ln>
        </p:spPr>
      </p:cxnSp>
      <p:sp>
        <p:nvSpPr>
          <p:cNvPr id="93" name="Google Shape;93;p1"/>
          <p:cNvSpPr txBox="1"/>
          <p:nvPr/>
        </p:nvSpPr>
        <p:spPr>
          <a:xfrm>
            <a:off x="4103177" y="5402590"/>
            <a:ext cx="398271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1800" b="1" i="0" u="none" strike="noStrike" cap="none">
                <a:solidFill>
                  <a:srgbClr val="000000"/>
                </a:solidFill>
                <a:latin typeface="Century Gothic"/>
                <a:ea typeface="Century Gothic"/>
                <a:cs typeface="Century Gothic"/>
                <a:sym typeface="Century Gothic"/>
              </a:rPr>
              <a:t>Author:  Innovation Education Lab</a:t>
            </a:r>
            <a:endParaRPr sz="1800" b="1" i="0" u="none" strike="noStrike" cap="none">
              <a:solidFill>
                <a:srgbClr val="000000"/>
              </a:solidFill>
              <a:latin typeface="Century Gothic"/>
              <a:ea typeface="Century Gothic"/>
              <a:cs typeface="Century Gothic"/>
              <a:sym typeface="Century Gothic"/>
            </a:endParaRPr>
          </a:p>
        </p:txBody>
      </p:sp>
      <p:pic>
        <p:nvPicPr>
          <p:cNvPr id="94" name="Google Shape;94;p1" descr="Text&#10;&#10;Description automatically generated"/>
          <p:cNvPicPr preferRelativeResize="0"/>
          <p:nvPr/>
        </p:nvPicPr>
        <p:blipFill rotWithShape="1">
          <a:blip r:embed="rId5">
            <a:alphaModFix/>
          </a:blip>
          <a:srcRect/>
          <a:stretch/>
        </p:blipFill>
        <p:spPr>
          <a:xfrm>
            <a:off x="111760" y="6008036"/>
            <a:ext cx="2951825" cy="619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5"/>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 name="Google Shape;172;p5"/>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 name="Google Shape;173;p5"/>
          <p:cNvSpPr txBox="1">
            <a:spLocks noGrp="1"/>
          </p:cNvSpPr>
          <p:nvPr>
            <p:ph type="ftr" idx="11"/>
          </p:nvPr>
        </p:nvSpPr>
        <p:spPr>
          <a:xfrm>
            <a:off x="335346" y="5993430"/>
            <a:ext cx="8560071" cy="569325"/>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174" name="Google Shape;174;p5"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175" name="Google Shape;175;p5"/>
          <p:cNvPicPr preferRelativeResize="0"/>
          <p:nvPr/>
        </p:nvPicPr>
        <p:blipFill rotWithShape="1">
          <a:blip r:embed="rId4">
            <a:alphaModFix/>
          </a:blip>
          <a:srcRect/>
          <a:stretch/>
        </p:blipFill>
        <p:spPr>
          <a:xfrm>
            <a:off x="10839179" y="182822"/>
            <a:ext cx="975018" cy="1081806"/>
          </a:xfrm>
          <a:prstGeom prst="rect">
            <a:avLst/>
          </a:prstGeom>
          <a:noFill/>
          <a:ln>
            <a:noFill/>
          </a:ln>
        </p:spPr>
      </p:pic>
      <p:sp>
        <p:nvSpPr>
          <p:cNvPr id="176" name="Google Shape;176;p5"/>
          <p:cNvSpPr/>
          <p:nvPr/>
        </p:nvSpPr>
        <p:spPr>
          <a:xfrm>
            <a:off x="-104452" y="3737"/>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3200" b="0" i="0" u="none" strike="noStrike" cap="none" dirty="0">
                <a:solidFill>
                  <a:schemeClr val="lt1"/>
                </a:solidFill>
                <a:latin typeface="Calibri"/>
                <a:ea typeface="Calibri"/>
                <a:cs typeface="Calibri"/>
                <a:sym typeface="Calibri"/>
              </a:rPr>
              <a:t>EINKOMMENSDYNAMIK UND EINFLUSSFAKTOREN</a:t>
            </a:r>
            <a:r>
              <a:rPr lang="de-DE" sz="3400" b="0" i="0" u="none" strike="noStrike" cap="none" dirty="0">
                <a:solidFill>
                  <a:schemeClr val="lt1"/>
                </a:solidFill>
                <a:latin typeface="Calibri"/>
                <a:ea typeface="Calibri"/>
                <a:cs typeface="Calibri"/>
                <a:sym typeface="Calibri"/>
              </a:rPr>
              <a:t> </a:t>
            </a:r>
            <a:endParaRPr dirty="0"/>
          </a:p>
        </p:txBody>
      </p:sp>
      <p:sp>
        <p:nvSpPr>
          <p:cNvPr id="177" name="Google Shape;177;p5"/>
          <p:cNvSpPr txBox="1"/>
          <p:nvPr/>
        </p:nvSpPr>
        <p:spPr>
          <a:xfrm>
            <a:off x="435550" y="1870250"/>
            <a:ext cx="6660000" cy="3314713"/>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800"/>
              </a:spcBef>
              <a:spcAft>
                <a:spcPts val="0"/>
              </a:spcAft>
              <a:buNone/>
            </a:pPr>
            <a:r>
              <a:rPr lang="de-DE" sz="1800" dirty="0">
                <a:latin typeface="Century Gothic"/>
                <a:ea typeface="Century Gothic"/>
                <a:cs typeface="Century Gothic"/>
                <a:sym typeface="Century Gothic"/>
              </a:rPr>
              <a:t>Die Einkommensdynamik umfasst Veränderungen im Einkommensniveau, in den Einkommensquellen und in der Einkommensverteilung innerhalb der Bevölkerung. Diese Dynamik kann durch verschiedene Faktoren beeinflusst werden, darunter wirtschaftliche Bedingungen, Beschäftigungstrends, Bildungsniveau, demografische Merkmale und staatliche Maßnahmen.</a:t>
            </a:r>
          </a:p>
          <a:p>
            <a:pPr marL="0" marR="0" lvl="0" indent="0" algn="just" rtl="0">
              <a:lnSpc>
                <a:spcPct val="107000"/>
              </a:lnSpc>
              <a:spcBef>
                <a:spcPts val="800"/>
              </a:spcBef>
              <a:spcAft>
                <a:spcPts val="0"/>
              </a:spcAft>
              <a:buNone/>
            </a:pPr>
            <a:endParaRPr sz="1800" dirty="0">
              <a:latin typeface="Century Gothic"/>
              <a:ea typeface="Century Gothic"/>
              <a:cs typeface="Century Gothic"/>
              <a:sym typeface="Century Gothic"/>
            </a:endParaRPr>
          </a:p>
          <a:p>
            <a:pPr marL="0" lvl="0" indent="0" algn="ctr" rtl="0">
              <a:spcBef>
                <a:spcPts val="0"/>
              </a:spcBef>
              <a:spcAft>
                <a:spcPts val="0"/>
              </a:spcAft>
              <a:buClr>
                <a:schemeClr val="dk1"/>
              </a:buClr>
              <a:buSzPts val="1100"/>
              <a:buFont typeface="Arial"/>
              <a:buNone/>
            </a:pPr>
            <a:r>
              <a:rPr lang="de-DE" sz="2100" b="1" dirty="0">
                <a:solidFill>
                  <a:srgbClr val="3E6EC2"/>
                </a:solidFill>
                <a:latin typeface="Century Gothic"/>
                <a:ea typeface="Century Gothic"/>
                <a:cs typeface="Century Gothic"/>
                <a:sym typeface="Century Gothic"/>
              </a:rPr>
              <a:t>Welche Faktoren können die Einkommensdynamik beeinflussen?</a:t>
            </a:r>
            <a:endParaRPr b="1" dirty="0">
              <a:solidFill>
                <a:srgbClr val="3E6EC2"/>
              </a:solidFill>
              <a:latin typeface="Century Gothic"/>
              <a:ea typeface="Century Gothic"/>
              <a:cs typeface="Century Gothic"/>
              <a:sym typeface="Century Gothic"/>
            </a:endParaRPr>
          </a:p>
        </p:txBody>
      </p:sp>
      <p:pic>
        <p:nvPicPr>
          <p:cNvPr id="178" name="Google Shape;178;p5"/>
          <p:cNvPicPr preferRelativeResize="0"/>
          <p:nvPr/>
        </p:nvPicPr>
        <p:blipFill rotWithShape="1">
          <a:blip r:embed="rId5">
            <a:alphaModFix/>
          </a:blip>
          <a:srcRect l="11024"/>
          <a:stretch/>
        </p:blipFill>
        <p:spPr>
          <a:xfrm>
            <a:off x="7569425" y="1740075"/>
            <a:ext cx="4095675" cy="28538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5"/>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 name="Google Shape;172;p5"/>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 name="Google Shape;173;p5"/>
          <p:cNvSpPr txBox="1">
            <a:spLocks noGrp="1"/>
          </p:cNvSpPr>
          <p:nvPr>
            <p:ph type="ftr" idx="11"/>
          </p:nvPr>
        </p:nvSpPr>
        <p:spPr>
          <a:xfrm>
            <a:off x="335346" y="5993430"/>
            <a:ext cx="8560071" cy="569325"/>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174" name="Google Shape;174;p5"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175" name="Google Shape;175;p5"/>
          <p:cNvPicPr preferRelativeResize="0"/>
          <p:nvPr/>
        </p:nvPicPr>
        <p:blipFill rotWithShape="1">
          <a:blip r:embed="rId4">
            <a:alphaModFix/>
          </a:blip>
          <a:srcRect/>
          <a:stretch/>
        </p:blipFill>
        <p:spPr>
          <a:xfrm>
            <a:off x="10839179" y="182822"/>
            <a:ext cx="975018" cy="1081806"/>
          </a:xfrm>
          <a:prstGeom prst="rect">
            <a:avLst/>
          </a:prstGeom>
          <a:noFill/>
          <a:ln>
            <a:noFill/>
          </a:ln>
        </p:spPr>
      </p:pic>
      <p:sp>
        <p:nvSpPr>
          <p:cNvPr id="176" name="Google Shape;176;p5"/>
          <p:cNvSpPr/>
          <p:nvPr/>
        </p:nvSpPr>
        <p:spPr>
          <a:xfrm>
            <a:off x="-104452" y="3737"/>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dirty="0">
              <a:solidFill>
                <a:srgbClr val="2F5496"/>
              </a:solidFill>
              <a:latin typeface="Century Gothic"/>
              <a:ea typeface="Century Gothic"/>
              <a:cs typeface="Century Gothic"/>
              <a:sym typeface="Century Gothic"/>
            </a:endParaRPr>
          </a:p>
          <a:p>
            <a:pPr marL="0" marR="0" lvl="0" indent="0" algn="ctr" rtl="0">
              <a:lnSpc>
                <a:spcPct val="100000"/>
              </a:lnSpc>
              <a:spcBef>
                <a:spcPts val="0"/>
              </a:spcBef>
              <a:spcAft>
                <a:spcPts val="0"/>
              </a:spcAft>
              <a:buNone/>
            </a:pPr>
            <a:endParaRPr sz="1800" b="0" i="0" u="none" strike="noStrike" cap="none" dirty="0">
              <a:solidFill>
                <a:srgbClr val="2F5496"/>
              </a:solidFill>
              <a:latin typeface="Century Gothic"/>
              <a:ea typeface="Century Gothic"/>
              <a:cs typeface="Century Gothic"/>
              <a:sym typeface="Century Gothic"/>
            </a:endParaRPr>
          </a:p>
          <a:p>
            <a:pPr marL="0" marR="0" lvl="0" indent="0" algn="ctr" rtl="0">
              <a:lnSpc>
                <a:spcPct val="100000"/>
              </a:lnSpc>
              <a:spcBef>
                <a:spcPts val="0"/>
              </a:spcBef>
              <a:spcAft>
                <a:spcPts val="0"/>
              </a:spcAft>
              <a:buNone/>
            </a:pPr>
            <a:r>
              <a:rPr lang="de-DE" sz="3200" b="0" i="0" u="none" strike="noStrike" cap="none" dirty="0">
                <a:solidFill>
                  <a:schemeClr val="lt1"/>
                </a:solidFill>
                <a:latin typeface="Calibri"/>
                <a:ea typeface="Calibri"/>
                <a:cs typeface="Calibri"/>
                <a:sym typeface="Calibri"/>
              </a:rPr>
              <a:t>CASE STUDIES</a:t>
            </a:r>
            <a:endParaRPr sz="32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400"/>
              <a:buFont typeface="Arial"/>
              <a:buNone/>
            </a:pPr>
            <a:r>
              <a:rPr lang="de-DE" sz="3400" b="0" i="0" u="none" strike="noStrike" cap="none" dirty="0">
                <a:solidFill>
                  <a:schemeClr val="lt1"/>
                </a:solidFill>
                <a:latin typeface="Calibri"/>
                <a:ea typeface="Calibri"/>
                <a:cs typeface="Calibri"/>
                <a:sym typeface="Calibri"/>
              </a:rPr>
              <a:t> </a:t>
            </a:r>
            <a:endParaRPr dirty="0"/>
          </a:p>
        </p:txBody>
      </p:sp>
      <p:pic>
        <p:nvPicPr>
          <p:cNvPr id="3" name="Grafik 2" descr="Ein Bild, das Tafel, Handschrift, Text, Schrift enthält.&#10;&#10;Automatisch generierte Beschreibung">
            <a:extLst>
              <a:ext uri="{FF2B5EF4-FFF2-40B4-BE49-F238E27FC236}">
                <a16:creationId xmlns:a16="http://schemas.microsoft.com/office/drawing/2014/main" id="{52D9448A-5468-4382-AF4F-91AB7D6C47A6}"/>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833603" y="1880074"/>
            <a:ext cx="4709832" cy="3133755"/>
          </a:xfrm>
          <a:prstGeom prst="rect">
            <a:avLst/>
          </a:prstGeom>
        </p:spPr>
      </p:pic>
      <p:sp>
        <p:nvSpPr>
          <p:cNvPr id="6" name="Textfeld 5">
            <a:extLst>
              <a:ext uri="{FF2B5EF4-FFF2-40B4-BE49-F238E27FC236}">
                <a16:creationId xmlns:a16="http://schemas.microsoft.com/office/drawing/2014/main" id="{3833F387-1964-FD5B-15CC-1B0EFD805DF0}"/>
              </a:ext>
            </a:extLst>
          </p:cNvPr>
          <p:cNvSpPr txBox="1"/>
          <p:nvPr/>
        </p:nvSpPr>
        <p:spPr>
          <a:xfrm>
            <a:off x="9951346" y="2356886"/>
            <a:ext cx="1261884" cy="369332"/>
          </a:xfrm>
          <a:prstGeom prst="rect">
            <a:avLst/>
          </a:prstGeom>
          <a:noFill/>
        </p:spPr>
        <p:txBody>
          <a:bodyPr wrap="none" rtlCol="0">
            <a:spAutoFit/>
          </a:bodyPr>
          <a:lstStyle/>
          <a:p>
            <a:r>
              <a:rPr lang="de-DE" sz="1800" dirty="0">
                <a:latin typeface="Century Gothic" panose="020B0502020202020204" pitchFamily="34" charset="0"/>
              </a:rPr>
              <a:t>Elon Musk</a:t>
            </a:r>
            <a:endParaRPr lang="de-AT" sz="1800" dirty="0">
              <a:latin typeface="Century Gothic" panose="020B0502020202020204" pitchFamily="34" charset="0"/>
            </a:endParaRPr>
          </a:p>
        </p:txBody>
      </p:sp>
      <p:sp>
        <p:nvSpPr>
          <p:cNvPr id="7" name="Textfeld 6">
            <a:extLst>
              <a:ext uri="{FF2B5EF4-FFF2-40B4-BE49-F238E27FC236}">
                <a16:creationId xmlns:a16="http://schemas.microsoft.com/office/drawing/2014/main" id="{2C65894D-F42A-9CA9-E50F-48A0BA6D499D}"/>
              </a:ext>
            </a:extLst>
          </p:cNvPr>
          <p:cNvSpPr txBox="1"/>
          <p:nvPr/>
        </p:nvSpPr>
        <p:spPr>
          <a:xfrm>
            <a:off x="9729898" y="4187812"/>
            <a:ext cx="1560042" cy="369332"/>
          </a:xfrm>
          <a:prstGeom prst="rect">
            <a:avLst/>
          </a:prstGeom>
          <a:noFill/>
        </p:spPr>
        <p:txBody>
          <a:bodyPr wrap="none" rtlCol="0">
            <a:spAutoFit/>
          </a:bodyPr>
          <a:lstStyle/>
          <a:p>
            <a:r>
              <a:rPr lang="de-DE" sz="1800" dirty="0">
                <a:latin typeface="Century Gothic" panose="020B0502020202020204" pitchFamily="34" charset="0"/>
              </a:rPr>
              <a:t>J. K. Rowling</a:t>
            </a:r>
            <a:endParaRPr lang="de-AT" sz="1800" dirty="0">
              <a:latin typeface="Century Gothic" panose="020B0502020202020204" pitchFamily="34" charset="0"/>
            </a:endParaRPr>
          </a:p>
        </p:txBody>
      </p:sp>
      <p:sp>
        <p:nvSpPr>
          <p:cNvPr id="2" name="Textfeld 1">
            <a:extLst>
              <a:ext uri="{FF2B5EF4-FFF2-40B4-BE49-F238E27FC236}">
                <a16:creationId xmlns:a16="http://schemas.microsoft.com/office/drawing/2014/main" id="{DAADAB77-E9D5-4AAB-5754-144405A5AD1C}"/>
              </a:ext>
            </a:extLst>
          </p:cNvPr>
          <p:cNvSpPr txBox="1"/>
          <p:nvPr/>
        </p:nvSpPr>
        <p:spPr>
          <a:xfrm>
            <a:off x="96388" y="3228728"/>
            <a:ext cx="1797287" cy="369332"/>
          </a:xfrm>
          <a:prstGeom prst="rect">
            <a:avLst/>
          </a:prstGeom>
          <a:noFill/>
        </p:spPr>
        <p:txBody>
          <a:bodyPr wrap="none" rtlCol="0">
            <a:spAutoFit/>
          </a:bodyPr>
          <a:lstStyle/>
          <a:p>
            <a:r>
              <a:rPr lang="de-DE" sz="1800" dirty="0">
                <a:latin typeface="Century Gothic" panose="020B0502020202020204" pitchFamily="34" charset="0"/>
              </a:rPr>
              <a:t>Oprah Winfrey</a:t>
            </a:r>
            <a:endParaRPr lang="de-AT" sz="1800" dirty="0">
              <a:latin typeface="Century Gothic" panose="020B0502020202020204" pitchFamily="34" charset="0"/>
            </a:endParaRPr>
          </a:p>
        </p:txBody>
      </p:sp>
      <p:sp>
        <p:nvSpPr>
          <p:cNvPr id="9" name="Textfeld 8">
            <a:extLst>
              <a:ext uri="{FF2B5EF4-FFF2-40B4-BE49-F238E27FC236}">
                <a16:creationId xmlns:a16="http://schemas.microsoft.com/office/drawing/2014/main" id="{949570D5-FC42-306E-62CF-CB7B09643F2D}"/>
              </a:ext>
            </a:extLst>
          </p:cNvPr>
          <p:cNvSpPr txBox="1"/>
          <p:nvPr/>
        </p:nvSpPr>
        <p:spPr>
          <a:xfrm>
            <a:off x="1230675" y="4341700"/>
            <a:ext cx="1782860" cy="369332"/>
          </a:xfrm>
          <a:prstGeom prst="rect">
            <a:avLst/>
          </a:prstGeom>
          <a:noFill/>
        </p:spPr>
        <p:txBody>
          <a:bodyPr wrap="none" rtlCol="0">
            <a:spAutoFit/>
          </a:bodyPr>
          <a:lstStyle/>
          <a:p>
            <a:r>
              <a:rPr lang="de-DE" sz="1800" dirty="0">
                <a:latin typeface="Century Gothic" panose="020B0502020202020204" pitchFamily="34" charset="0"/>
              </a:rPr>
              <a:t>Warren Buffett</a:t>
            </a:r>
            <a:endParaRPr lang="de-AT" sz="1800" dirty="0">
              <a:latin typeface="Century Gothic" panose="020B0502020202020204" pitchFamily="34" charset="0"/>
            </a:endParaRPr>
          </a:p>
        </p:txBody>
      </p:sp>
      <p:sp>
        <p:nvSpPr>
          <p:cNvPr id="10" name="Textfeld 9">
            <a:extLst>
              <a:ext uri="{FF2B5EF4-FFF2-40B4-BE49-F238E27FC236}">
                <a16:creationId xmlns:a16="http://schemas.microsoft.com/office/drawing/2014/main" id="{BB37ADB9-F1B5-01AD-029C-CD02C0989BA6}"/>
              </a:ext>
            </a:extLst>
          </p:cNvPr>
          <p:cNvSpPr txBox="1"/>
          <p:nvPr/>
        </p:nvSpPr>
        <p:spPr>
          <a:xfrm>
            <a:off x="1559333" y="2018331"/>
            <a:ext cx="1199367" cy="369332"/>
          </a:xfrm>
          <a:prstGeom prst="rect">
            <a:avLst/>
          </a:prstGeom>
          <a:noFill/>
        </p:spPr>
        <p:txBody>
          <a:bodyPr wrap="none" rtlCol="0">
            <a:spAutoFit/>
          </a:bodyPr>
          <a:lstStyle/>
          <a:p>
            <a:r>
              <a:rPr lang="de-DE" sz="1800" dirty="0">
                <a:latin typeface="Century Gothic" panose="020B0502020202020204" pitchFamily="34" charset="0"/>
              </a:rPr>
              <a:t>Bill Gates</a:t>
            </a:r>
            <a:endParaRPr lang="de-AT" sz="1800" dirty="0">
              <a:latin typeface="Century Gothic" panose="020B0502020202020204" pitchFamily="34" charset="0"/>
            </a:endParaRPr>
          </a:p>
        </p:txBody>
      </p:sp>
    </p:spTree>
    <p:extLst>
      <p:ext uri="{BB962C8B-B14F-4D97-AF65-F5344CB8AC3E}">
        <p14:creationId xmlns:p14="http://schemas.microsoft.com/office/powerpoint/2010/main" val="2059611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6"/>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 name="Google Shape;184;p6"/>
          <p:cNvSpPr txBox="1">
            <a:spLocks noGrp="1"/>
          </p:cNvSpPr>
          <p:nvPr>
            <p:ph type="ftr" idx="11"/>
          </p:nvPr>
        </p:nvSpPr>
        <p:spPr>
          <a:xfrm>
            <a:off x="335346" y="5993430"/>
            <a:ext cx="8560071" cy="569325"/>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185" name="Google Shape;185;p6"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186" name="Google Shape;186;p6"/>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187" name="Google Shape;187;p6"/>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dirty="0">
                <a:solidFill>
                  <a:schemeClr val="lt1"/>
                </a:solidFill>
                <a:latin typeface="Calibri"/>
                <a:ea typeface="Calibri"/>
                <a:cs typeface="Calibri"/>
                <a:sym typeface="Calibri"/>
              </a:rPr>
              <a:t>MAXIMIERUNG DES GEHALTS</a:t>
            </a:r>
            <a:endParaRPr lang="de-DE" dirty="0"/>
          </a:p>
        </p:txBody>
      </p:sp>
      <p:sp>
        <p:nvSpPr>
          <p:cNvPr id="188" name="Google Shape;188;p6"/>
          <p:cNvSpPr txBox="1"/>
          <p:nvPr/>
        </p:nvSpPr>
        <p:spPr>
          <a:xfrm>
            <a:off x="335350" y="1814225"/>
            <a:ext cx="6598800" cy="3693278"/>
          </a:xfrm>
          <a:prstGeom prst="rect">
            <a:avLst/>
          </a:prstGeom>
          <a:noFill/>
          <a:ln>
            <a:noFill/>
          </a:ln>
        </p:spPr>
        <p:txBody>
          <a:bodyPr spcFirstLastPara="1" wrap="square" lIns="91425" tIns="45700" rIns="91425" bIns="45700" anchor="t" anchorCtr="0">
            <a:spAutoFit/>
          </a:bodyPr>
          <a:lstStyle/>
          <a:p>
            <a:pPr algn="just"/>
            <a:r>
              <a:rPr lang="de-DE" sz="1800" b="1" i="1" dirty="0">
                <a:solidFill>
                  <a:srgbClr val="3E6EC2"/>
                </a:solidFill>
                <a:latin typeface="Century Gothic"/>
                <a:ea typeface="Century Gothic"/>
                <a:cs typeface="Century Gothic"/>
                <a:sym typeface="Century Gothic"/>
              </a:rPr>
              <a:t>Die Maximierung des Gehalts </a:t>
            </a:r>
            <a:r>
              <a:rPr lang="de-AT" sz="1800" kern="100" dirty="0">
                <a:effectLst/>
                <a:latin typeface="Century Gothic" panose="020B0502020202020204" pitchFamily="34" charset="0"/>
                <a:ea typeface="Century Gothic" panose="020B0502020202020204" pitchFamily="34" charset="0"/>
                <a:cs typeface="Century Gothic" panose="020B0502020202020204" pitchFamily="34" charset="0"/>
              </a:rPr>
              <a:t>erfordert einen proaktiven Ansatz in folgenden Bereichen:</a:t>
            </a:r>
            <a:endParaRPr sz="1800" dirty="0">
              <a:latin typeface="Century Gothic"/>
              <a:ea typeface="Century Gothic"/>
              <a:cs typeface="Century Gothic"/>
              <a:sym typeface="Century Gothic"/>
            </a:endParaRPr>
          </a:p>
          <a:p>
            <a:pPr marL="0" marR="0" lvl="0" indent="0" algn="just" rtl="0">
              <a:lnSpc>
                <a:spcPct val="100000"/>
              </a:lnSpc>
              <a:spcBef>
                <a:spcPts val="0"/>
              </a:spcBef>
              <a:spcAft>
                <a:spcPts val="0"/>
              </a:spcAft>
              <a:buNone/>
            </a:pPr>
            <a:endParaRPr sz="1800" dirty="0">
              <a:latin typeface="Century Gothic"/>
              <a:ea typeface="Century Gothic"/>
              <a:cs typeface="Century Gothic"/>
              <a:sym typeface="Century Gothic"/>
            </a:endParaRPr>
          </a:p>
          <a:p>
            <a:pPr marL="457200" marR="0" lvl="0" indent="-330200" algn="just" rtl="0">
              <a:lnSpc>
                <a:spcPct val="100000"/>
              </a:lnSpc>
              <a:spcBef>
                <a:spcPts val="0"/>
              </a:spcBef>
              <a:spcAft>
                <a:spcPts val="0"/>
              </a:spcAft>
              <a:buSzPts val="1600"/>
              <a:buFont typeface="Century Gothic"/>
              <a:buChar char="●"/>
            </a:pPr>
            <a:r>
              <a:rPr lang="de-AT" sz="1800" dirty="0">
                <a:latin typeface="Century Gothic"/>
                <a:ea typeface="Century Gothic"/>
                <a:cs typeface="Century Gothic"/>
                <a:sym typeface="Century Gothic"/>
              </a:rPr>
              <a:t>Karriereentwicklung</a:t>
            </a:r>
            <a:endParaRPr sz="1800" dirty="0">
              <a:latin typeface="Century Gothic"/>
              <a:ea typeface="Century Gothic"/>
              <a:cs typeface="Century Gothic"/>
              <a:sym typeface="Century Gothic"/>
            </a:endParaRPr>
          </a:p>
          <a:p>
            <a:pPr marL="457200" marR="0" lvl="0" indent="-330200" algn="just" rtl="0">
              <a:lnSpc>
                <a:spcPct val="100000"/>
              </a:lnSpc>
              <a:spcBef>
                <a:spcPts val="0"/>
              </a:spcBef>
              <a:spcAft>
                <a:spcPts val="0"/>
              </a:spcAft>
              <a:buSzPts val="1600"/>
              <a:buFont typeface="Century Gothic"/>
              <a:buChar char="●"/>
            </a:pPr>
            <a:r>
              <a:rPr lang="de-AT" sz="1800" dirty="0">
                <a:latin typeface="Century Gothic"/>
                <a:ea typeface="Century Gothic"/>
                <a:cs typeface="Century Gothic"/>
                <a:sym typeface="Century Gothic"/>
              </a:rPr>
              <a:t>Kompetenzerweiterung</a:t>
            </a:r>
            <a:endParaRPr sz="1800" dirty="0">
              <a:latin typeface="Century Gothic"/>
              <a:ea typeface="Century Gothic"/>
              <a:cs typeface="Century Gothic"/>
              <a:sym typeface="Century Gothic"/>
            </a:endParaRPr>
          </a:p>
          <a:p>
            <a:pPr marL="457200" marR="0" lvl="0" indent="-330200" algn="just" rtl="0">
              <a:lnSpc>
                <a:spcPct val="100000"/>
              </a:lnSpc>
              <a:spcBef>
                <a:spcPts val="0"/>
              </a:spcBef>
              <a:spcAft>
                <a:spcPts val="0"/>
              </a:spcAft>
              <a:buSzPts val="1600"/>
              <a:buFont typeface="Century Gothic"/>
              <a:buChar char="●"/>
            </a:pPr>
            <a:r>
              <a:rPr lang="de-AT" sz="1800" dirty="0">
                <a:latin typeface="Century Gothic"/>
                <a:ea typeface="Century Gothic"/>
                <a:cs typeface="Century Gothic"/>
                <a:sym typeface="Century Gothic"/>
              </a:rPr>
              <a:t>Finanzplanung</a:t>
            </a:r>
            <a:endParaRPr sz="1800" dirty="0">
              <a:latin typeface="Century Gothic"/>
              <a:ea typeface="Century Gothic"/>
              <a:cs typeface="Century Gothic"/>
              <a:sym typeface="Century Gothic"/>
            </a:endParaRPr>
          </a:p>
          <a:p>
            <a:pPr marL="0" marR="0" lvl="0" indent="0" algn="just" rtl="0">
              <a:lnSpc>
                <a:spcPct val="100000"/>
              </a:lnSpc>
              <a:spcBef>
                <a:spcPts val="0"/>
              </a:spcBef>
              <a:spcAft>
                <a:spcPts val="0"/>
              </a:spcAft>
              <a:buNone/>
            </a:pPr>
            <a:endParaRPr sz="1800" dirty="0">
              <a:latin typeface="Century Gothic"/>
              <a:ea typeface="Century Gothic"/>
              <a:cs typeface="Century Gothic"/>
              <a:sym typeface="Century Gothic"/>
            </a:endParaRPr>
          </a:p>
          <a:p>
            <a:pPr marL="0" marR="0" lvl="0" indent="0" algn="just" rtl="0">
              <a:lnSpc>
                <a:spcPct val="100000"/>
              </a:lnSpc>
              <a:spcBef>
                <a:spcPts val="0"/>
              </a:spcBef>
              <a:spcAft>
                <a:spcPts val="0"/>
              </a:spcAft>
              <a:buNone/>
            </a:pPr>
            <a:r>
              <a:rPr lang="de-DE" sz="1800" dirty="0">
                <a:latin typeface="Century Gothic"/>
                <a:ea typeface="Century Gothic"/>
                <a:cs typeface="Century Gothic"/>
                <a:sym typeface="Century Gothic"/>
              </a:rPr>
              <a:t>Durch Investitionen in die Bildung, die Suche nach Aufstiegsmöglichkeiten, die Erkundung verschiedener Einkommensquellen, den Aufbau von Beziehungen und strategisches Verhandeln kann der Einzelne sein volles Einkommensvermögen ausschöpfen und mehr finanziellen Erfolg und Stabilität erreichen.</a:t>
            </a:r>
            <a:endParaRPr sz="1800" b="0" i="0" u="none" strike="noStrike" cap="none" dirty="0">
              <a:solidFill>
                <a:srgbClr val="000000"/>
              </a:solidFill>
              <a:latin typeface="Arial"/>
              <a:ea typeface="Arial"/>
              <a:cs typeface="Arial"/>
              <a:sym typeface="Arial"/>
            </a:endParaRPr>
          </a:p>
        </p:txBody>
      </p:sp>
      <p:pic>
        <p:nvPicPr>
          <p:cNvPr id="189" name="Google Shape;189;p6"/>
          <p:cNvPicPr preferRelativeResize="0"/>
          <p:nvPr/>
        </p:nvPicPr>
        <p:blipFill>
          <a:blip r:embed="rId5">
            <a:alphaModFix amt="90000"/>
          </a:blip>
          <a:stretch>
            <a:fillRect/>
          </a:stretch>
        </p:blipFill>
        <p:spPr>
          <a:xfrm>
            <a:off x="7115000" y="1740377"/>
            <a:ext cx="4423626" cy="2949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2ba818bef63_0_60"/>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 name="Google Shape;195;g2ba818bef63_0_60"/>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196" name="Google Shape;196;g2ba818bef63_0_60"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197" name="Google Shape;197;g2ba818bef63_0_60"/>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198" name="Google Shape;198;g2ba818bef63_0_60"/>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dirty="0">
                <a:solidFill>
                  <a:schemeClr val="lt1"/>
                </a:solidFill>
                <a:latin typeface="Calibri"/>
                <a:ea typeface="Calibri"/>
                <a:cs typeface="Calibri"/>
                <a:sym typeface="Calibri"/>
              </a:rPr>
              <a:t>KARRIEREENTWICKLUNG</a:t>
            </a:r>
            <a:endParaRPr dirty="0"/>
          </a:p>
        </p:txBody>
      </p:sp>
      <p:sp>
        <p:nvSpPr>
          <p:cNvPr id="199" name="Google Shape;199;g2ba818bef63_0_60"/>
          <p:cNvSpPr txBox="1"/>
          <p:nvPr/>
        </p:nvSpPr>
        <p:spPr>
          <a:xfrm>
            <a:off x="335346" y="2414053"/>
            <a:ext cx="6650233"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800" b="0" i="0" u="none" strike="noStrike" cap="none" dirty="0">
                <a:solidFill>
                  <a:srgbClr val="000000"/>
                </a:solidFill>
                <a:latin typeface="Century Gothic"/>
                <a:ea typeface="Century Gothic"/>
                <a:cs typeface="Century Gothic"/>
                <a:sym typeface="Century Gothic"/>
              </a:rPr>
              <a:t>Das Karrierewachstum erfordert einen strategischen Ansatz, der kontinuierliches Lernen, Kompetenzentwicklung, Networking und effektive Selbstvermarktung umfasst. </a:t>
            </a:r>
            <a:endParaRPr sz="1800" b="0" i="0" u="none" strike="noStrike" cap="none" dirty="0">
              <a:solidFill>
                <a:srgbClr val="000000"/>
              </a:solidFill>
              <a:latin typeface="Arial"/>
              <a:ea typeface="Arial"/>
              <a:cs typeface="Arial"/>
              <a:sym typeface="Arial"/>
            </a:endParaRPr>
          </a:p>
        </p:txBody>
      </p:sp>
      <p:pic>
        <p:nvPicPr>
          <p:cNvPr id="201" name="Google Shape;201;g2ba818bef63_0_60"/>
          <p:cNvPicPr preferRelativeResize="0"/>
          <p:nvPr/>
        </p:nvPicPr>
        <p:blipFill rotWithShape="1">
          <a:blip r:embed="rId5">
            <a:alphaModFix/>
          </a:blip>
          <a:srcRect l="13918" r="14299"/>
          <a:stretch/>
        </p:blipFill>
        <p:spPr>
          <a:xfrm>
            <a:off x="7658475" y="1867350"/>
            <a:ext cx="3774126" cy="2628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a:extLst>
            <a:ext uri="{FF2B5EF4-FFF2-40B4-BE49-F238E27FC236}">
              <a16:creationId xmlns:a16="http://schemas.microsoft.com/office/drawing/2014/main" id="{4E0CE86C-93A3-F298-97D8-7039328D8391}"/>
            </a:ext>
          </a:extLst>
        </p:cNvPr>
        <p:cNvGrpSpPr/>
        <p:nvPr/>
      </p:nvGrpSpPr>
      <p:grpSpPr>
        <a:xfrm>
          <a:off x="0" y="0"/>
          <a:ext cx="0" cy="0"/>
          <a:chOff x="0" y="0"/>
          <a:chExt cx="0" cy="0"/>
        </a:xfrm>
      </p:grpSpPr>
      <p:sp>
        <p:nvSpPr>
          <p:cNvPr id="194" name="Google Shape;194;g2ba818bef63_0_60">
            <a:extLst>
              <a:ext uri="{FF2B5EF4-FFF2-40B4-BE49-F238E27FC236}">
                <a16:creationId xmlns:a16="http://schemas.microsoft.com/office/drawing/2014/main" id="{B0075556-D774-B9B1-81A5-D3202D820875}"/>
              </a:ext>
            </a:extLst>
          </p:cNvPr>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 name="Google Shape;195;g2ba818bef63_0_60">
            <a:extLst>
              <a:ext uri="{FF2B5EF4-FFF2-40B4-BE49-F238E27FC236}">
                <a16:creationId xmlns:a16="http://schemas.microsoft.com/office/drawing/2014/main" id="{DC83F18F-FF64-486C-1F49-2B11B50B4987}"/>
              </a:ext>
            </a:extLst>
          </p:cNvPr>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dirty="0" err="1">
                <a:solidFill>
                  <a:schemeClr val="dk1"/>
                </a:solidFill>
                <a:latin typeface="Century Gothic"/>
                <a:ea typeface="Century Gothic"/>
                <a:cs typeface="Century Gothic"/>
                <a:sym typeface="Century Gothic"/>
              </a:rPr>
              <a:t>Funded</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by</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a:t>
            </a:r>
            <a:r>
              <a:rPr lang="de-DE" sz="800" dirty="0">
                <a:solidFill>
                  <a:schemeClr val="dk1"/>
                </a:solidFill>
                <a:latin typeface="Century Gothic"/>
                <a:ea typeface="Century Gothic"/>
                <a:cs typeface="Century Gothic"/>
                <a:sym typeface="Century Gothic"/>
              </a:rPr>
              <a:t> European Union. Views and </a:t>
            </a:r>
            <a:r>
              <a:rPr lang="de-DE" sz="800" dirty="0" err="1">
                <a:solidFill>
                  <a:schemeClr val="dk1"/>
                </a:solidFill>
                <a:latin typeface="Century Gothic"/>
                <a:ea typeface="Century Gothic"/>
                <a:cs typeface="Century Gothic"/>
                <a:sym typeface="Century Gothic"/>
              </a:rPr>
              <a:t>opinions</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expressed</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are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however</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those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of</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author</a:t>
            </a:r>
            <a:r>
              <a:rPr lang="de-DE" sz="800" dirty="0">
                <a:solidFill>
                  <a:schemeClr val="dk1"/>
                </a:solidFill>
                <a:latin typeface="Century Gothic"/>
                <a:ea typeface="Century Gothic"/>
                <a:cs typeface="Century Gothic"/>
                <a:sym typeface="Century Gothic"/>
              </a:rPr>
              <a:t>(s) </a:t>
            </a:r>
            <a:r>
              <a:rPr lang="de-DE" sz="800" dirty="0" err="1">
                <a:solidFill>
                  <a:schemeClr val="dk1"/>
                </a:solidFill>
                <a:latin typeface="Century Gothic"/>
                <a:ea typeface="Century Gothic"/>
                <a:cs typeface="Century Gothic"/>
                <a:sym typeface="Century Gothic"/>
              </a:rPr>
              <a:t>only</a:t>
            </a:r>
            <a:r>
              <a:rPr lang="de-DE" sz="800" dirty="0">
                <a:solidFill>
                  <a:schemeClr val="dk1"/>
                </a:solidFill>
                <a:latin typeface="Century Gothic"/>
                <a:ea typeface="Century Gothic"/>
                <a:cs typeface="Century Gothic"/>
                <a:sym typeface="Century Gothic"/>
              </a:rPr>
              <a:t> and do not </a:t>
            </a:r>
            <a:r>
              <a:rPr lang="de-DE" sz="800" dirty="0" err="1">
                <a:solidFill>
                  <a:schemeClr val="dk1"/>
                </a:solidFill>
                <a:latin typeface="Century Gothic"/>
                <a:ea typeface="Century Gothic"/>
                <a:cs typeface="Century Gothic"/>
                <a:sym typeface="Century Gothic"/>
              </a:rPr>
              <a:t>necessarily</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reflect</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those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of</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a:t>
            </a:r>
            <a:r>
              <a:rPr lang="de-DE" sz="800" dirty="0">
                <a:solidFill>
                  <a:schemeClr val="dk1"/>
                </a:solidFill>
                <a:latin typeface="Century Gothic"/>
                <a:ea typeface="Century Gothic"/>
                <a:cs typeface="Century Gothic"/>
                <a:sym typeface="Century Gothic"/>
              </a:rPr>
              <a:t> European Union </a:t>
            </a:r>
            <a:r>
              <a:rPr lang="de-DE" sz="800" dirty="0" err="1">
                <a:solidFill>
                  <a:schemeClr val="dk1"/>
                </a:solidFill>
                <a:latin typeface="Century Gothic"/>
                <a:ea typeface="Century Gothic"/>
                <a:cs typeface="Century Gothic"/>
                <a:sym typeface="Century Gothic"/>
              </a:rPr>
              <a:t>or</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a:t>
            </a:r>
            <a:r>
              <a:rPr lang="de-DE" sz="800" dirty="0">
                <a:solidFill>
                  <a:schemeClr val="dk1"/>
                </a:solidFill>
                <a:latin typeface="Century Gothic"/>
                <a:ea typeface="Century Gothic"/>
                <a:cs typeface="Century Gothic"/>
                <a:sym typeface="Century Gothic"/>
              </a:rPr>
              <a:t> European Education and Culture Executive Agency (EACEA). </a:t>
            </a:r>
            <a:r>
              <a:rPr lang="de-DE" sz="800" dirty="0" err="1">
                <a:solidFill>
                  <a:schemeClr val="dk1"/>
                </a:solidFill>
                <a:latin typeface="Century Gothic"/>
                <a:ea typeface="Century Gothic"/>
                <a:cs typeface="Century Gothic"/>
                <a:sym typeface="Century Gothic"/>
              </a:rPr>
              <a:t>Neither</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a:t>
            </a:r>
            <a:r>
              <a:rPr lang="de-DE" sz="800" dirty="0">
                <a:solidFill>
                  <a:schemeClr val="dk1"/>
                </a:solidFill>
                <a:latin typeface="Century Gothic"/>
                <a:ea typeface="Century Gothic"/>
                <a:cs typeface="Century Gothic"/>
                <a:sym typeface="Century Gothic"/>
              </a:rPr>
              <a:t> European Union </a:t>
            </a:r>
            <a:r>
              <a:rPr lang="de-DE" sz="800" dirty="0" err="1">
                <a:solidFill>
                  <a:schemeClr val="dk1"/>
                </a:solidFill>
                <a:latin typeface="Century Gothic"/>
                <a:ea typeface="Century Gothic"/>
                <a:cs typeface="Century Gothic"/>
                <a:sym typeface="Century Gothic"/>
              </a:rPr>
              <a:t>nor</a:t>
            </a:r>
            <a:r>
              <a:rPr lang="de-DE" sz="800" dirty="0">
                <a:solidFill>
                  <a:schemeClr val="dk1"/>
                </a:solidFill>
                <a:latin typeface="Century Gothic"/>
                <a:ea typeface="Century Gothic"/>
                <a:cs typeface="Century Gothic"/>
                <a:sym typeface="Century Gothic"/>
              </a:rPr>
              <a:t> EACEA </a:t>
            </a:r>
            <a:r>
              <a:rPr lang="de-DE" sz="800" dirty="0" err="1">
                <a:solidFill>
                  <a:schemeClr val="dk1"/>
                </a:solidFill>
                <a:latin typeface="Century Gothic"/>
                <a:ea typeface="Century Gothic"/>
                <a:cs typeface="Century Gothic"/>
                <a:sym typeface="Century Gothic"/>
              </a:rPr>
              <a:t>can</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be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held</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responsible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for</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them</a:t>
            </a:r>
            <a:r>
              <a:rPr lang="de-DE" sz="800" dirty="0">
                <a:solidFill>
                  <a:schemeClr val="dk1"/>
                </a:solidFill>
                <a:latin typeface="Century Gothic"/>
                <a:ea typeface="Century Gothic"/>
                <a:cs typeface="Century Gothic"/>
                <a:sym typeface="Century Gothic"/>
              </a:rPr>
              <a:t>. Project </a:t>
            </a:r>
            <a:r>
              <a:rPr lang="de-DE" sz="800" dirty="0" err="1">
                <a:solidFill>
                  <a:schemeClr val="dk1"/>
                </a:solidFill>
                <a:latin typeface="Century Gothic"/>
                <a:ea typeface="Century Gothic"/>
                <a:cs typeface="Century Gothic"/>
                <a:sym typeface="Century Gothic"/>
              </a:rPr>
              <a:t>Number</a:t>
            </a:r>
            <a:r>
              <a:rPr lang="de-DE" sz="800" dirty="0">
                <a:solidFill>
                  <a:schemeClr val="dk1"/>
                </a:solidFill>
                <a:latin typeface="Century Gothic"/>
                <a:ea typeface="Century Gothic"/>
                <a:cs typeface="Century Gothic"/>
                <a:sym typeface="Century Gothic"/>
              </a:rPr>
              <a:t>: 2022-1-AT01-KA220-ADU-000087985</a:t>
            </a:r>
            <a:endParaRPr dirty="0"/>
          </a:p>
          <a:p>
            <a:pPr marL="0" lvl="0" indent="0" algn="just" rtl="0">
              <a:lnSpc>
                <a:spcPct val="100000"/>
              </a:lnSpc>
              <a:spcBef>
                <a:spcPts val="0"/>
              </a:spcBef>
              <a:spcAft>
                <a:spcPts val="0"/>
              </a:spcAft>
              <a:buSzPts val="1400"/>
              <a:buNone/>
            </a:pPr>
            <a:endParaRPr sz="800" dirty="0">
              <a:solidFill>
                <a:schemeClr val="dk1"/>
              </a:solidFill>
              <a:latin typeface="Century Gothic"/>
              <a:ea typeface="Century Gothic"/>
              <a:cs typeface="Century Gothic"/>
              <a:sym typeface="Century Gothic"/>
            </a:endParaRPr>
          </a:p>
        </p:txBody>
      </p:sp>
      <p:pic>
        <p:nvPicPr>
          <p:cNvPr id="196" name="Google Shape;196;g2ba818bef63_0_60" descr="Graphical user interface, text&#10;&#10;Description automatically generated">
            <a:extLst>
              <a:ext uri="{FF2B5EF4-FFF2-40B4-BE49-F238E27FC236}">
                <a16:creationId xmlns:a16="http://schemas.microsoft.com/office/drawing/2014/main" id="{0DF13982-18F0-4854-599A-3029320939DD}"/>
              </a:ext>
            </a:extLst>
          </p:cNvPr>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197" name="Google Shape;197;g2ba818bef63_0_60">
            <a:extLst>
              <a:ext uri="{FF2B5EF4-FFF2-40B4-BE49-F238E27FC236}">
                <a16:creationId xmlns:a16="http://schemas.microsoft.com/office/drawing/2014/main" id="{E6F67952-F596-B14D-A6D6-C11CFC5B1B43}"/>
              </a:ext>
            </a:extLst>
          </p:cNvPr>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198" name="Google Shape;198;g2ba818bef63_0_60">
            <a:extLst>
              <a:ext uri="{FF2B5EF4-FFF2-40B4-BE49-F238E27FC236}">
                <a16:creationId xmlns:a16="http://schemas.microsoft.com/office/drawing/2014/main" id="{BA386F0D-2243-252B-6446-944CA4573798}"/>
              </a:ext>
            </a:extLst>
          </p:cNvPr>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dirty="0">
                <a:solidFill>
                  <a:schemeClr val="lt1"/>
                </a:solidFill>
                <a:latin typeface="Calibri"/>
                <a:ea typeface="Calibri"/>
                <a:cs typeface="Calibri"/>
                <a:sym typeface="Calibri"/>
              </a:rPr>
              <a:t>KARRIEREENTWICKLUNG</a:t>
            </a:r>
            <a:endParaRPr dirty="0"/>
          </a:p>
        </p:txBody>
      </p:sp>
      <p:pic>
        <p:nvPicPr>
          <p:cNvPr id="2" name="Grafik 1" descr="Ein Bild, das Design, Kunst enthält.&#10;&#10;Automatisch generierte Beschreibung">
            <a:extLst>
              <a:ext uri="{FF2B5EF4-FFF2-40B4-BE49-F238E27FC236}">
                <a16:creationId xmlns:a16="http://schemas.microsoft.com/office/drawing/2014/main" id="{B45186D3-9172-9E8F-FFCD-22A595129120}"/>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17776" r="21082" b="1"/>
          <a:stretch/>
        </p:blipFill>
        <p:spPr>
          <a:xfrm>
            <a:off x="7504812" y="1113112"/>
            <a:ext cx="3955476" cy="3955476"/>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graphicFrame>
        <p:nvGraphicFramePr>
          <p:cNvPr id="3" name="Google Shape;199;g2ba818bef63_0_60">
            <a:extLst>
              <a:ext uri="{FF2B5EF4-FFF2-40B4-BE49-F238E27FC236}">
                <a16:creationId xmlns:a16="http://schemas.microsoft.com/office/drawing/2014/main" id="{1EE6F3D2-E8CE-15A5-251E-730F0759F81B}"/>
              </a:ext>
            </a:extLst>
          </p:cNvPr>
          <p:cNvGraphicFramePr/>
          <p:nvPr>
            <p:extLst>
              <p:ext uri="{D42A27DB-BD31-4B8C-83A1-F6EECF244321}">
                <p14:modId xmlns:p14="http://schemas.microsoft.com/office/powerpoint/2010/main" val="3218652573"/>
              </p:ext>
            </p:extLst>
          </p:nvPr>
        </p:nvGraphicFramePr>
        <p:xfrm>
          <a:off x="329875" y="1444566"/>
          <a:ext cx="6604309" cy="41852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04883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5"/>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 name="Google Shape;207;p25"/>
          <p:cNvSpPr txBox="1">
            <a:spLocks noGrp="1"/>
          </p:cNvSpPr>
          <p:nvPr>
            <p:ph type="ftr" idx="11"/>
          </p:nvPr>
        </p:nvSpPr>
        <p:spPr>
          <a:xfrm>
            <a:off x="335346" y="5993430"/>
            <a:ext cx="8560071" cy="569325"/>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208" name="Google Shape;208;p25"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209" name="Google Shape;209;p25"/>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0" name="Google Shape;210;p25"/>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b="0" i="0" u="none" strike="noStrike" cap="none" dirty="0">
                <a:solidFill>
                  <a:schemeClr val="lt1"/>
                </a:solidFill>
                <a:latin typeface="Calibri"/>
                <a:ea typeface="Calibri"/>
                <a:cs typeface="Calibri"/>
                <a:sym typeface="Calibri"/>
              </a:rPr>
              <a:t>VERHANDLUNG VON GEHÄLTERN UND LEISTUNGEN</a:t>
            </a:r>
            <a:endParaRPr dirty="0"/>
          </a:p>
        </p:txBody>
      </p:sp>
      <p:pic>
        <p:nvPicPr>
          <p:cNvPr id="211" name="Google Shape;211;p25" descr="Businesspeople in a meeting"/>
          <p:cNvPicPr preferRelativeResize="0"/>
          <p:nvPr/>
        </p:nvPicPr>
        <p:blipFill rotWithShape="1">
          <a:blip r:embed="rId5">
            <a:alphaModFix/>
          </a:blip>
          <a:srcRect/>
          <a:stretch/>
        </p:blipFill>
        <p:spPr>
          <a:xfrm>
            <a:off x="7106247" y="1838397"/>
            <a:ext cx="4772974" cy="3181206"/>
          </a:xfrm>
          <a:prstGeom prst="rect">
            <a:avLst/>
          </a:prstGeom>
          <a:noFill/>
          <a:ln>
            <a:noFill/>
          </a:ln>
        </p:spPr>
      </p:pic>
      <p:sp>
        <p:nvSpPr>
          <p:cNvPr id="212" name="Google Shape;212;p25"/>
          <p:cNvSpPr txBox="1"/>
          <p:nvPr/>
        </p:nvSpPr>
        <p:spPr>
          <a:xfrm>
            <a:off x="112295" y="2479739"/>
            <a:ext cx="6993952" cy="1380337"/>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Die </a:t>
            </a:r>
            <a:r>
              <a:rPr lang="de-AT" sz="1800" b="1" dirty="0">
                <a:effectLst/>
                <a:latin typeface="Century Gothic" panose="020B0502020202020204" pitchFamily="34" charset="0"/>
                <a:ea typeface="Calibri" panose="020F0502020204030204" pitchFamily="34" charset="0"/>
                <a:cs typeface="Arial" panose="020B0604020202020204" pitchFamily="34" charset="0"/>
              </a:rPr>
              <a:t>Verhandlung von Gehältern und Leistungen </a:t>
            </a:r>
            <a:r>
              <a:rPr lang="de-AT" sz="1800" dirty="0">
                <a:effectLst/>
                <a:latin typeface="Century Gothic" panose="020B0502020202020204" pitchFamily="34" charset="0"/>
                <a:ea typeface="Calibri" panose="020F0502020204030204" pitchFamily="34" charset="0"/>
                <a:cs typeface="Arial" panose="020B0604020202020204" pitchFamily="34" charset="0"/>
              </a:rPr>
              <a:t>ist ein entscheidender Aspekt des Bewerbungsprozesses. Es erfordert Vorbereitung, effektive Kommunikation und einen strategischen Ansatz. </a:t>
            </a:r>
            <a:endParaRPr sz="2000" i="0" u="none" strike="noStrike" cap="none" dirty="0">
              <a:solidFill>
                <a:srgbClr val="000000"/>
              </a:solidFill>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5"/>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 name="Google Shape;207;p25"/>
          <p:cNvSpPr txBox="1">
            <a:spLocks noGrp="1"/>
          </p:cNvSpPr>
          <p:nvPr>
            <p:ph type="ftr" idx="11"/>
          </p:nvPr>
        </p:nvSpPr>
        <p:spPr>
          <a:xfrm>
            <a:off x="335346" y="5993430"/>
            <a:ext cx="8560071" cy="569325"/>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208" name="Google Shape;208;p25"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209" name="Google Shape;209;p25"/>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0" name="Google Shape;210;p25"/>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b="0" i="0" u="none" strike="noStrike" cap="none" dirty="0">
                <a:solidFill>
                  <a:schemeClr val="lt1"/>
                </a:solidFill>
                <a:latin typeface="Calibri"/>
                <a:ea typeface="Calibri"/>
                <a:cs typeface="Calibri"/>
                <a:sym typeface="Calibri"/>
              </a:rPr>
              <a:t>VERHANDLUNG VON GEHÄLTERN UND LEISTUNGEN</a:t>
            </a:r>
            <a:endParaRPr lang="de-DE" sz="3600" dirty="0"/>
          </a:p>
        </p:txBody>
      </p:sp>
      <p:graphicFrame>
        <p:nvGraphicFramePr>
          <p:cNvPr id="2" name="Diagramm 1">
            <a:extLst>
              <a:ext uri="{FF2B5EF4-FFF2-40B4-BE49-F238E27FC236}">
                <a16:creationId xmlns:a16="http://schemas.microsoft.com/office/drawing/2014/main" id="{D8E23FF1-1E87-7800-FB93-C871F458524F}"/>
              </a:ext>
            </a:extLst>
          </p:cNvPr>
          <p:cNvGraphicFramePr/>
          <p:nvPr>
            <p:extLst>
              <p:ext uri="{D42A27DB-BD31-4B8C-83A1-F6EECF244321}">
                <p14:modId xmlns:p14="http://schemas.microsoft.com/office/powerpoint/2010/main" val="3358295069"/>
              </p:ext>
            </p:extLst>
          </p:nvPr>
        </p:nvGraphicFramePr>
        <p:xfrm>
          <a:off x="300989" y="757609"/>
          <a:ext cx="11891011" cy="51498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55113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5"/>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 name="Google Shape;207;p25"/>
          <p:cNvSpPr txBox="1">
            <a:spLocks noGrp="1"/>
          </p:cNvSpPr>
          <p:nvPr>
            <p:ph type="ftr" idx="11"/>
          </p:nvPr>
        </p:nvSpPr>
        <p:spPr>
          <a:xfrm>
            <a:off x="335346" y="5993430"/>
            <a:ext cx="8560071" cy="569325"/>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208" name="Google Shape;208;p25"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209" name="Google Shape;209;p25"/>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0" name="Google Shape;210;p25"/>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b="0" i="0" u="none" strike="noStrike" cap="none" dirty="0">
                <a:solidFill>
                  <a:schemeClr val="lt1"/>
                </a:solidFill>
                <a:latin typeface="Calibri"/>
                <a:ea typeface="Calibri"/>
                <a:cs typeface="Calibri"/>
                <a:sym typeface="Calibri"/>
              </a:rPr>
              <a:t>GEHALTSVERHANDLUNG</a:t>
            </a:r>
            <a:endParaRPr dirty="0"/>
          </a:p>
        </p:txBody>
      </p:sp>
      <p:sp>
        <p:nvSpPr>
          <p:cNvPr id="212" name="Google Shape;212;p25"/>
          <p:cNvSpPr txBox="1"/>
          <p:nvPr/>
        </p:nvSpPr>
        <p:spPr>
          <a:xfrm>
            <a:off x="402146" y="2747840"/>
            <a:ext cx="6230400" cy="400069"/>
          </a:xfrm>
          <a:prstGeom prst="rect">
            <a:avLst/>
          </a:prstGeom>
          <a:noFill/>
          <a:ln>
            <a:noFill/>
          </a:ln>
        </p:spPr>
        <p:txBody>
          <a:bodyPr spcFirstLastPara="1" wrap="square" lIns="91425" tIns="45700" rIns="91425" bIns="45700" anchor="t" anchorCtr="0">
            <a:spAutoFit/>
          </a:bodyPr>
          <a:lstStyle/>
          <a:p>
            <a:pPr algn="l"/>
            <a:r>
              <a:rPr lang="en-US" sz="2000" b="1" dirty="0" err="1">
                <a:solidFill>
                  <a:srgbClr val="0F0F0F"/>
                </a:solidFill>
                <a:latin typeface="Roboto" panose="02000000000000000000" pitchFamily="2" charset="0"/>
              </a:rPr>
              <a:t>Simulationsspiel</a:t>
            </a:r>
            <a:r>
              <a:rPr lang="en-US" sz="2000" b="1" dirty="0">
                <a:solidFill>
                  <a:srgbClr val="0F0F0F"/>
                </a:solidFill>
                <a:latin typeface="Roboto" panose="02000000000000000000" pitchFamily="2" charset="0"/>
              </a:rPr>
              <a:t>:</a:t>
            </a:r>
            <a:r>
              <a:rPr lang="en-US" sz="2000" dirty="0">
                <a:solidFill>
                  <a:srgbClr val="0F0F0F"/>
                </a:solidFill>
                <a:latin typeface="Roboto" panose="02000000000000000000" pitchFamily="2" charset="0"/>
              </a:rPr>
              <a:t> Das </a:t>
            </a:r>
            <a:r>
              <a:rPr lang="en-US" sz="2000" dirty="0" err="1">
                <a:solidFill>
                  <a:srgbClr val="0F0F0F"/>
                </a:solidFill>
                <a:latin typeface="Roboto" panose="02000000000000000000" pitchFamily="2" charset="0"/>
              </a:rPr>
              <a:t>Gehalt</a:t>
            </a:r>
            <a:r>
              <a:rPr lang="en-US" sz="2000" dirty="0">
                <a:solidFill>
                  <a:srgbClr val="0F0F0F"/>
                </a:solidFill>
                <a:latin typeface="Roboto" panose="02000000000000000000" pitchFamily="2" charset="0"/>
              </a:rPr>
              <a:t> </a:t>
            </a:r>
            <a:r>
              <a:rPr lang="en-US" sz="2000" dirty="0" err="1">
                <a:solidFill>
                  <a:srgbClr val="0F0F0F"/>
                </a:solidFill>
                <a:latin typeface="Roboto" panose="02000000000000000000" pitchFamily="2" charset="0"/>
              </a:rPr>
              <a:t>verhandeln</a:t>
            </a:r>
            <a:endParaRPr lang="en-US" sz="2000" i="0" dirty="0">
              <a:solidFill>
                <a:srgbClr val="0F0F0F"/>
              </a:solidFill>
              <a:effectLst/>
              <a:latin typeface="Roboto" panose="02000000000000000000" pitchFamily="2" charset="0"/>
            </a:endParaRPr>
          </a:p>
        </p:txBody>
      </p:sp>
      <p:pic>
        <p:nvPicPr>
          <p:cNvPr id="4" name="Grafik 3" descr="Ein Bild, das Logo, Symbol, Grafiken, Schrift enthält.&#10;&#10;Automatisch generierte Beschreibung">
            <a:extLst>
              <a:ext uri="{FF2B5EF4-FFF2-40B4-BE49-F238E27FC236}">
                <a16:creationId xmlns:a16="http://schemas.microsoft.com/office/drawing/2014/main" id="{17EBDEAA-9327-9317-A4B6-3C81B0F5C5B2}"/>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440975" y="1821459"/>
            <a:ext cx="4908884" cy="2454442"/>
          </a:xfrm>
          <a:prstGeom prst="rect">
            <a:avLst/>
          </a:prstGeom>
        </p:spPr>
      </p:pic>
    </p:spTree>
    <p:extLst>
      <p:ext uri="{BB962C8B-B14F-4D97-AF65-F5344CB8AC3E}">
        <p14:creationId xmlns:p14="http://schemas.microsoft.com/office/powerpoint/2010/main" val="959227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2ba818bef63_0_33"/>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 name="Google Shape;218;g2ba818bef63_0_33"/>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219" name="Google Shape;219;g2ba818bef63_0_33"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220" name="Google Shape;220;g2ba818bef63_0_33"/>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221" name="Google Shape;221;g2ba818bef63_0_33"/>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dirty="0">
                <a:solidFill>
                  <a:schemeClr val="lt1"/>
                </a:solidFill>
                <a:latin typeface="Calibri"/>
                <a:ea typeface="Calibri"/>
                <a:cs typeface="Calibri"/>
                <a:sym typeface="Calibri"/>
              </a:rPr>
              <a:t>VERHANDLUNGSGESCHICK BEIM GEHALT</a:t>
            </a:r>
            <a:endParaRPr dirty="0"/>
          </a:p>
        </p:txBody>
      </p:sp>
      <p:pic>
        <p:nvPicPr>
          <p:cNvPr id="222" name="Google Shape;222;g2ba818bef63_0_33"/>
          <p:cNvPicPr preferRelativeResize="0"/>
          <p:nvPr/>
        </p:nvPicPr>
        <p:blipFill rotWithShape="1">
          <a:blip r:embed="rId5">
            <a:alphaModFix/>
          </a:blip>
          <a:srcRect t="39" b="29"/>
          <a:stretch/>
        </p:blipFill>
        <p:spPr>
          <a:xfrm>
            <a:off x="7106247" y="1838397"/>
            <a:ext cx="4772972" cy="3181209"/>
          </a:xfrm>
          <a:prstGeom prst="rect">
            <a:avLst/>
          </a:prstGeom>
          <a:noFill/>
          <a:ln>
            <a:noFill/>
          </a:ln>
        </p:spPr>
      </p:pic>
      <p:sp>
        <p:nvSpPr>
          <p:cNvPr id="223" name="Google Shape;223;g2ba818bef63_0_33"/>
          <p:cNvSpPr txBox="1"/>
          <p:nvPr/>
        </p:nvSpPr>
        <p:spPr>
          <a:xfrm>
            <a:off x="312781" y="1838397"/>
            <a:ext cx="7016900" cy="379330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1500"/>
              </a:spcBef>
              <a:spcAft>
                <a:spcPts val="0"/>
              </a:spcAft>
              <a:buNone/>
            </a:pPr>
            <a:r>
              <a:rPr lang="de-DE" sz="2000" b="1" dirty="0">
                <a:solidFill>
                  <a:srgbClr val="0F0F0F"/>
                </a:solidFill>
                <a:latin typeface="Century Gothic"/>
                <a:ea typeface="Century Gothic"/>
                <a:cs typeface="Century Gothic"/>
                <a:sym typeface="Century Gothic"/>
              </a:rPr>
              <a:t>Aktivität</a:t>
            </a:r>
            <a:r>
              <a:rPr lang="de-DE" sz="2000" dirty="0">
                <a:solidFill>
                  <a:srgbClr val="0F0F0F"/>
                </a:solidFill>
                <a:latin typeface="Century Gothic"/>
                <a:ea typeface="Century Gothic"/>
                <a:cs typeface="Century Gothic"/>
                <a:sym typeface="Century Gothic"/>
              </a:rPr>
              <a:t>: Gehaltsverhandlung Rollenspiel</a:t>
            </a:r>
            <a:endParaRPr sz="2000" dirty="0">
              <a:solidFill>
                <a:srgbClr val="0F0F0F"/>
              </a:solidFill>
              <a:latin typeface="Century Gothic"/>
              <a:ea typeface="Century Gothic"/>
              <a:cs typeface="Century Gothic"/>
              <a:sym typeface="Century Gothic"/>
            </a:endParaRPr>
          </a:p>
          <a:p>
            <a:pPr marL="0" marR="0" lvl="0" indent="0" algn="just" rtl="0">
              <a:lnSpc>
                <a:spcPct val="100000"/>
              </a:lnSpc>
              <a:spcBef>
                <a:spcPts val="1500"/>
              </a:spcBef>
              <a:spcAft>
                <a:spcPts val="0"/>
              </a:spcAft>
              <a:buNone/>
            </a:pPr>
            <a:r>
              <a:rPr lang="de-DE" sz="2000" b="1" dirty="0">
                <a:solidFill>
                  <a:srgbClr val="0F0F0F"/>
                </a:solidFill>
                <a:latin typeface="Century Gothic"/>
                <a:ea typeface="Century Gothic"/>
                <a:cs typeface="Century Gothic"/>
                <a:sym typeface="Century Gothic"/>
              </a:rPr>
              <a:t>Ziel</a:t>
            </a:r>
            <a:r>
              <a:rPr lang="de-DE" sz="2000" dirty="0">
                <a:solidFill>
                  <a:srgbClr val="0F0F0F"/>
                </a:solidFill>
                <a:latin typeface="Century Gothic"/>
                <a:ea typeface="Century Gothic"/>
                <a:cs typeface="Century Gothic"/>
                <a:sym typeface="Century Gothic"/>
              </a:rPr>
              <a:t>: </a:t>
            </a:r>
            <a:r>
              <a:rPr lang="en-US" sz="2000" dirty="0" err="1">
                <a:solidFill>
                  <a:srgbClr val="0F0F0F"/>
                </a:solidFill>
                <a:latin typeface="Century Gothic"/>
                <a:ea typeface="Century Gothic"/>
                <a:cs typeface="Century Gothic"/>
                <a:sym typeface="Century Gothic"/>
              </a:rPr>
              <a:t>Verhandlungsfähigkeiten</a:t>
            </a:r>
            <a:r>
              <a:rPr lang="en-US" sz="2000" dirty="0">
                <a:solidFill>
                  <a:srgbClr val="0F0F0F"/>
                </a:solidFill>
                <a:latin typeface="Century Gothic"/>
                <a:ea typeface="Century Gothic"/>
                <a:cs typeface="Century Gothic"/>
                <a:sym typeface="Century Gothic"/>
              </a:rPr>
              <a:t> in </a:t>
            </a:r>
            <a:r>
              <a:rPr lang="en-US" sz="2000" dirty="0" err="1">
                <a:solidFill>
                  <a:srgbClr val="0F0F0F"/>
                </a:solidFill>
                <a:latin typeface="Century Gothic"/>
                <a:ea typeface="Century Gothic"/>
                <a:cs typeface="Century Gothic"/>
                <a:sym typeface="Century Gothic"/>
              </a:rPr>
              <a:t>einem</a:t>
            </a:r>
            <a:r>
              <a:rPr lang="en-US" sz="2000" dirty="0">
                <a:solidFill>
                  <a:srgbClr val="0F0F0F"/>
                </a:solidFill>
                <a:latin typeface="Century Gothic"/>
                <a:ea typeface="Century Gothic"/>
                <a:cs typeface="Century Gothic"/>
                <a:sym typeface="Century Gothic"/>
              </a:rPr>
              <a:t> </a:t>
            </a:r>
            <a:r>
              <a:rPr lang="en-US" sz="2000" dirty="0" err="1">
                <a:solidFill>
                  <a:srgbClr val="0F0F0F"/>
                </a:solidFill>
                <a:latin typeface="Century Gothic"/>
                <a:ea typeface="Century Gothic"/>
                <a:cs typeface="Century Gothic"/>
                <a:sym typeface="Century Gothic"/>
              </a:rPr>
              <a:t>simulierten</a:t>
            </a:r>
            <a:r>
              <a:rPr lang="en-US" sz="2000" dirty="0">
                <a:solidFill>
                  <a:srgbClr val="0F0F0F"/>
                </a:solidFill>
                <a:latin typeface="Century Gothic"/>
                <a:ea typeface="Century Gothic"/>
                <a:cs typeface="Century Gothic"/>
                <a:sym typeface="Century Gothic"/>
              </a:rPr>
              <a:t> </a:t>
            </a:r>
            <a:r>
              <a:rPr lang="en-US" sz="2000" dirty="0" err="1">
                <a:solidFill>
                  <a:srgbClr val="0F0F0F"/>
                </a:solidFill>
                <a:latin typeface="Century Gothic"/>
                <a:ea typeface="Century Gothic"/>
                <a:cs typeface="Century Gothic"/>
                <a:sym typeface="Century Gothic"/>
              </a:rPr>
              <a:t>Gehaltsverhandlungsszenario</a:t>
            </a:r>
            <a:r>
              <a:rPr lang="en-US" sz="2000" dirty="0">
                <a:solidFill>
                  <a:srgbClr val="0F0F0F"/>
                </a:solidFill>
                <a:latin typeface="Century Gothic"/>
                <a:ea typeface="Century Gothic"/>
                <a:cs typeface="Century Gothic"/>
                <a:sym typeface="Century Gothic"/>
              </a:rPr>
              <a:t> </a:t>
            </a:r>
            <a:r>
              <a:rPr lang="en-US" sz="2000" dirty="0" err="1">
                <a:solidFill>
                  <a:srgbClr val="0F0F0F"/>
                </a:solidFill>
                <a:latin typeface="Century Gothic"/>
                <a:ea typeface="Century Gothic"/>
                <a:cs typeface="Century Gothic"/>
                <a:sym typeface="Century Gothic"/>
              </a:rPr>
              <a:t>zu</a:t>
            </a:r>
            <a:r>
              <a:rPr lang="en-US" sz="2000" dirty="0">
                <a:solidFill>
                  <a:srgbClr val="0F0F0F"/>
                </a:solidFill>
                <a:latin typeface="Century Gothic"/>
                <a:ea typeface="Century Gothic"/>
                <a:cs typeface="Century Gothic"/>
                <a:sym typeface="Century Gothic"/>
              </a:rPr>
              <a:t> </a:t>
            </a:r>
            <a:r>
              <a:rPr lang="en-US" sz="2000" dirty="0" err="1">
                <a:solidFill>
                  <a:srgbClr val="0F0F0F"/>
                </a:solidFill>
                <a:latin typeface="Century Gothic"/>
                <a:ea typeface="Century Gothic"/>
                <a:cs typeface="Century Gothic"/>
                <a:sym typeface="Century Gothic"/>
              </a:rPr>
              <a:t>üben</a:t>
            </a:r>
            <a:r>
              <a:rPr lang="en-US" sz="2000" dirty="0">
                <a:solidFill>
                  <a:srgbClr val="0F0F0F"/>
                </a:solidFill>
                <a:latin typeface="Century Gothic"/>
                <a:ea typeface="Century Gothic"/>
                <a:cs typeface="Century Gothic"/>
                <a:sym typeface="Century Gothic"/>
              </a:rPr>
              <a:t>.</a:t>
            </a:r>
          </a:p>
          <a:p>
            <a:pPr marL="0" marR="0" lvl="0" indent="0" algn="just" rtl="0">
              <a:lnSpc>
                <a:spcPct val="100000"/>
              </a:lnSpc>
              <a:spcBef>
                <a:spcPts val="1500"/>
              </a:spcBef>
              <a:spcAft>
                <a:spcPts val="0"/>
              </a:spcAft>
              <a:buNone/>
            </a:pPr>
            <a:r>
              <a:rPr lang="de-DE" sz="2000" b="1" dirty="0">
                <a:solidFill>
                  <a:srgbClr val="3E6EC2"/>
                </a:solidFill>
                <a:latin typeface="Century Gothic"/>
                <a:ea typeface="Century Gothic"/>
                <a:cs typeface="Century Gothic"/>
                <a:sym typeface="Century Gothic"/>
              </a:rPr>
              <a:t>Szenario 1: </a:t>
            </a:r>
            <a:r>
              <a:rPr lang="de-DE" sz="2000" dirty="0">
                <a:solidFill>
                  <a:srgbClr val="0F0F0F"/>
                </a:solidFill>
                <a:latin typeface="Century Gothic"/>
                <a:sym typeface="Century Gothic"/>
              </a:rPr>
              <a:t>Der Arbeitnehmer hat ein Jobangebot erhalten und möchte ein höheres Gehalt aushandeln.</a:t>
            </a:r>
          </a:p>
          <a:p>
            <a:pPr algn="just">
              <a:spcBef>
                <a:spcPts val="1500"/>
              </a:spcBef>
            </a:pPr>
            <a:r>
              <a:rPr lang="de-DE" sz="2000" b="1" dirty="0">
                <a:solidFill>
                  <a:srgbClr val="3E6EC2"/>
                </a:solidFill>
                <a:latin typeface="Century Gothic"/>
                <a:ea typeface="Century Gothic"/>
                <a:cs typeface="Century Gothic"/>
                <a:sym typeface="Century Gothic"/>
              </a:rPr>
              <a:t>Szenario 2: </a:t>
            </a:r>
            <a:r>
              <a:rPr lang="de-DE" sz="2000" dirty="0">
                <a:solidFill>
                  <a:srgbClr val="0F0F0F"/>
                </a:solidFill>
                <a:latin typeface="Century Gothic"/>
                <a:sym typeface="Century Gothic"/>
              </a:rPr>
              <a:t>Der Arbeitnehmer strebt eine Gehaltserhöhung oder Beförderung an und muss seine Anfrage rechtfertigen.</a:t>
            </a:r>
          </a:p>
          <a:p>
            <a:pPr marL="0" marR="0" lvl="0" indent="0" algn="l" rtl="0">
              <a:lnSpc>
                <a:spcPct val="100000"/>
              </a:lnSpc>
              <a:spcBef>
                <a:spcPts val="1500"/>
              </a:spcBef>
              <a:spcAft>
                <a:spcPts val="0"/>
              </a:spcAft>
              <a:buNone/>
            </a:pPr>
            <a:endParaRPr sz="1800" dirty="0">
              <a:solidFill>
                <a:srgbClr val="0F0F0F"/>
              </a:solidFill>
              <a:latin typeface="Century Gothic"/>
              <a:ea typeface="Century Gothic"/>
              <a:cs typeface="Century Gothic"/>
              <a:sym typeface="Century Gothic"/>
            </a:endParaRPr>
          </a:p>
        </p:txBody>
      </p:sp>
      <p:sp>
        <p:nvSpPr>
          <p:cNvPr id="224" name="Google Shape;224;g2ba818bef63_0_33"/>
          <p:cNvSpPr/>
          <p:nvPr/>
        </p:nvSpPr>
        <p:spPr>
          <a:xfrm>
            <a:off x="9116950" y="2934700"/>
            <a:ext cx="975000" cy="244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highlight>
                <a:schemeClr val="lt1"/>
              </a:highlight>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6"/>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 name="Google Shape;230;p26"/>
          <p:cNvSpPr txBox="1">
            <a:spLocks noGrp="1"/>
          </p:cNvSpPr>
          <p:nvPr>
            <p:ph type="ftr" idx="11"/>
          </p:nvPr>
        </p:nvSpPr>
        <p:spPr>
          <a:xfrm>
            <a:off x="335346" y="5993430"/>
            <a:ext cx="8560071" cy="569325"/>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231" name="Google Shape;231;p26"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232" name="Google Shape;232;p26"/>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33" name="Google Shape;233;p26"/>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1200"/>
              </a:spcBef>
              <a:spcAft>
                <a:spcPts val="0"/>
              </a:spcAft>
              <a:buNone/>
            </a:pPr>
            <a:r>
              <a:rPr lang="de-DE" sz="3200" b="0" i="0" u="none" strike="noStrike" cap="none" dirty="0">
                <a:solidFill>
                  <a:schemeClr val="lt1"/>
                </a:solidFill>
                <a:latin typeface="Calibri"/>
                <a:ea typeface="Calibri"/>
                <a:cs typeface="Calibri"/>
                <a:sym typeface="Calibri"/>
              </a:rPr>
              <a:t>MISSVERSTÄNDNISSE EINKOMMENSPOTENTIAL</a:t>
            </a:r>
            <a:endParaRPr sz="3200" b="0" i="0" u="none" strike="noStrike" cap="none" dirty="0">
              <a:solidFill>
                <a:schemeClr val="lt1"/>
              </a:solidFill>
              <a:latin typeface="Calibri"/>
              <a:ea typeface="Calibri"/>
              <a:cs typeface="Calibri"/>
              <a:sym typeface="Calibri"/>
            </a:endParaRPr>
          </a:p>
        </p:txBody>
      </p:sp>
      <p:sp>
        <p:nvSpPr>
          <p:cNvPr id="235" name="Google Shape;235;p26"/>
          <p:cNvSpPr txBox="1"/>
          <p:nvPr/>
        </p:nvSpPr>
        <p:spPr>
          <a:xfrm>
            <a:off x="161413" y="1644668"/>
            <a:ext cx="7533615" cy="483166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7000"/>
              </a:lnSpc>
              <a:spcBef>
                <a:spcPts val="0"/>
              </a:spcBef>
              <a:spcAft>
                <a:spcPts val="0"/>
              </a:spcAft>
              <a:buClr>
                <a:srgbClr val="000000"/>
              </a:buClr>
              <a:buSzPts val="1400"/>
              <a:buFont typeface="Arial"/>
              <a:buAutoNum type="arabicPeriod"/>
            </a:pPr>
            <a:r>
              <a:rPr lang="de-DE" sz="1800" i="0" u="none" strike="noStrike" cap="none" dirty="0">
                <a:solidFill>
                  <a:srgbClr val="000000"/>
                </a:solidFill>
                <a:latin typeface="Century Gothic" panose="020B0502020202020204" pitchFamily="34" charset="0"/>
                <a:ea typeface="Century Gothic"/>
                <a:cs typeface="Century Gothic"/>
                <a:sym typeface="Century Gothic"/>
              </a:rPr>
              <a:t>„Das Verhandeln des Gehalts ist aufdringlich oder aggressiv."</a:t>
            </a:r>
            <a:endParaRPr sz="1800" i="0" u="none" strike="noStrike" cap="none" dirty="0">
              <a:solidFill>
                <a:srgbClr val="000000"/>
              </a:solidFill>
              <a:latin typeface="Century Gothic" panose="020B0502020202020204" pitchFamily="34" charset="0"/>
              <a:ea typeface="Century Gothic"/>
              <a:cs typeface="Century Gothic"/>
              <a:sym typeface="Century Gothic"/>
            </a:endParaRPr>
          </a:p>
          <a:p>
            <a:pPr marL="342900" marR="0" lvl="0" indent="-342900" algn="l" rtl="0">
              <a:lnSpc>
                <a:spcPct val="107000"/>
              </a:lnSpc>
              <a:spcBef>
                <a:spcPts val="800"/>
              </a:spcBef>
              <a:spcAft>
                <a:spcPts val="0"/>
              </a:spcAft>
              <a:buClr>
                <a:srgbClr val="000000"/>
              </a:buClr>
              <a:buSzPts val="1400"/>
              <a:buFont typeface="Arial"/>
              <a:buAutoNum type="arabicPeriod"/>
            </a:pPr>
            <a:r>
              <a:rPr lang="de-DE" sz="1800" i="0" u="none" strike="noStrike" cap="none" dirty="0">
                <a:solidFill>
                  <a:srgbClr val="000000"/>
                </a:solidFill>
                <a:latin typeface="Century Gothic" panose="020B0502020202020204" pitchFamily="34" charset="0"/>
                <a:ea typeface="Century Gothic"/>
                <a:cs typeface="Century Gothic"/>
                <a:sym typeface="Century Gothic"/>
              </a:rPr>
              <a:t>„Über Geld zu sprechen ist tabu.”</a:t>
            </a:r>
            <a:endParaRPr sz="1800" dirty="0">
              <a:latin typeface="Century Gothic" panose="020B0502020202020204" pitchFamily="34" charset="0"/>
            </a:endParaRPr>
          </a:p>
          <a:p>
            <a:pPr marL="342900" marR="0" lvl="0" indent="-342900" algn="l" rtl="0">
              <a:lnSpc>
                <a:spcPct val="107000"/>
              </a:lnSpc>
              <a:spcBef>
                <a:spcPts val="800"/>
              </a:spcBef>
              <a:spcAft>
                <a:spcPts val="0"/>
              </a:spcAft>
              <a:buClr>
                <a:srgbClr val="000000"/>
              </a:buClr>
              <a:buSzPts val="1400"/>
              <a:buFont typeface="Arial"/>
              <a:buAutoNum type="arabicPeriod"/>
            </a:pPr>
            <a:r>
              <a:rPr lang="de-DE" sz="1800" i="0" u="none" strike="noStrike" cap="none" dirty="0">
                <a:solidFill>
                  <a:srgbClr val="000000"/>
                </a:solidFill>
                <a:latin typeface="Century Gothic" panose="020B0502020202020204" pitchFamily="34" charset="0"/>
                <a:ea typeface="Century Gothic"/>
                <a:cs typeface="Century Gothic"/>
                <a:sym typeface="Century Gothic"/>
              </a:rPr>
              <a:t>„Ich sollte das erste Angebot annehmen, um Dankbarkeit zu zeigen."</a:t>
            </a:r>
            <a:endParaRPr sz="1800" i="0" u="none" strike="noStrike" cap="none" dirty="0">
              <a:solidFill>
                <a:srgbClr val="000000"/>
              </a:solidFill>
              <a:latin typeface="Century Gothic" panose="020B0502020202020204" pitchFamily="34" charset="0"/>
              <a:ea typeface="Century Gothic"/>
              <a:cs typeface="Century Gothic"/>
              <a:sym typeface="Century Gothic"/>
            </a:endParaRPr>
          </a:p>
          <a:p>
            <a:pPr marL="342900" marR="0" lvl="0" indent="-342900" algn="l" rtl="0">
              <a:lnSpc>
                <a:spcPct val="107000"/>
              </a:lnSpc>
              <a:spcBef>
                <a:spcPts val="800"/>
              </a:spcBef>
              <a:spcAft>
                <a:spcPts val="0"/>
              </a:spcAft>
              <a:buClr>
                <a:srgbClr val="000000"/>
              </a:buClr>
              <a:buSzPts val="1400"/>
              <a:buFont typeface="Arial"/>
              <a:buAutoNum type="arabicPeriod"/>
            </a:pPr>
            <a:r>
              <a:rPr lang="de-DE" sz="1800" i="0" u="none" strike="noStrike" cap="none" dirty="0">
                <a:solidFill>
                  <a:srgbClr val="000000"/>
                </a:solidFill>
                <a:latin typeface="Century Gothic" panose="020B0502020202020204" pitchFamily="34" charset="0"/>
                <a:ea typeface="Century Gothic"/>
                <a:cs typeface="Century Gothic"/>
                <a:sym typeface="Century Gothic"/>
              </a:rPr>
              <a:t>„Das Einkommenspotential wird ausschließlich durch die Ausbildung bestimmt.”</a:t>
            </a:r>
            <a:endParaRPr sz="1800" dirty="0">
              <a:latin typeface="Century Gothic" panose="020B0502020202020204" pitchFamily="34" charset="0"/>
            </a:endParaRPr>
          </a:p>
          <a:p>
            <a:pPr marL="342900" marR="0" lvl="0" indent="-342900" algn="l" rtl="0">
              <a:lnSpc>
                <a:spcPct val="107000"/>
              </a:lnSpc>
              <a:spcBef>
                <a:spcPts val="800"/>
              </a:spcBef>
              <a:spcAft>
                <a:spcPts val="0"/>
              </a:spcAft>
              <a:buClr>
                <a:srgbClr val="000000"/>
              </a:buClr>
              <a:buSzPts val="1400"/>
              <a:buFont typeface="Arial"/>
              <a:buAutoNum type="arabicPeriod"/>
            </a:pPr>
            <a:r>
              <a:rPr lang="de-DE" sz="1800" i="0" u="none" strike="noStrike" cap="none" dirty="0">
                <a:solidFill>
                  <a:srgbClr val="000000"/>
                </a:solidFill>
                <a:latin typeface="Century Gothic" panose="020B0502020202020204" pitchFamily="34" charset="0"/>
                <a:ea typeface="Century Gothic"/>
                <a:cs typeface="Century Gothic"/>
                <a:sym typeface="Century Gothic"/>
              </a:rPr>
              <a:t>„Die Lohnlücke zwischen den Geschlechtern betrifft mich persönlich nicht."</a:t>
            </a:r>
            <a:endParaRPr sz="1800" i="0" u="none" strike="noStrike" cap="none" dirty="0">
              <a:solidFill>
                <a:srgbClr val="000000"/>
              </a:solidFill>
              <a:latin typeface="Century Gothic" panose="020B0502020202020204" pitchFamily="34" charset="0"/>
              <a:ea typeface="Century Gothic"/>
              <a:cs typeface="Century Gothic"/>
              <a:sym typeface="Century Gothic"/>
            </a:endParaRPr>
          </a:p>
          <a:p>
            <a:pPr marL="342900" marR="0" lvl="0" indent="-342900" algn="l" rtl="0">
              <a:lnSpc>
                <a:spcPct val="107000"/>
              </a:lnSpc>
              <a:spcBef>
                <a:spcPts val="800"/>
              </a:spcBef>
              <a:spcAft>
                <a:spcPts val="0"/>
              </a:spcAft>
              <a:buClr>
                <a:srgbClr val="000000"/>
              </a:buClr>
              <a:buSzPts val="1400"/>
              <a:buFont typeface="Arial"/>
              <a:buAutoNum type="arabicPeriod"/>
            </a:pPr>
            <a:r>
              <a:rPr lang="de-DE" sz="1800" i="0" u="none" strike="noStrike" cap="none" dirty="0">
                <a:solidFill>
                  <a:srgbClr val="000000"/>
                </a:solidFill>
                <a:latin typeface="Century Gothic" panose="020B0502020202020204" pitchFamily="34" charset="0"/>
                <a:ea typeface="Century Gothic"/>
                <a:cs typeface="Century Gothic"/>
                <a:sym typeface="Century Gothic"/>
              </a:rPr>
              <a:t>„Investieren ist nur etwas für Wohlhabende."</a:t>
            </a:r>
            <a:endParaRPr sz="1800" i="0" u="none" strike="noStrike" cap="none" dirty="0">
              <a:solidFill>
                <a:srgbClr val="000000"/>
              </a:solidFill>
              <a:latin typeface="Century Gothic" panose="020B0502020202020204" pitchFamily="34" charset="0"/>
              <a:ea typeface="Century Gothic"/>
              <a:cs typeface="Century Gothic"/>
              <a:sym typeface="Century Gothic"/>
            </a:endParaRPr>
          </a:p>
          <a:p>
            <a:pPr marL="342900" marR="0" lvl="0" indent="-342900" algn="l" rtl="0">
              <a:lnSpc>
                <a:spcPct val="107000"/>
              </a:lnSpc>
              <a:spcBef>
                <a:spcPts val="800"/>
              </a:spcBef>
              <a:spcAft>
                <a:spcPts val="0"/>
              </a:spcAft>
              <a:buClr>
                <a:srgbClr val="000000"/>
              </a:buClr>
              <a:buSzPts val="1400"/>
              <a:buFont typeface="Arial"/>
              <a:buAutoNum type="arabicPeriod"/>
            </a:pPr>
            <a:r>
              <a:rPr lang="de-DE" sz="1800" i="0" u="none" strike="noStrike" cap="none" dirty="0">
                <a:solidFill>
                  <a:srgbClr val="000000"/>
                </a:solidFill>
                <a:latin typeface="Century Gothic" panose="020B0502020202020204" pitchFamily="34" charset="0"/>
                <a:ea typeface="Century Gothic"/>
                <a:cs typeface="Century Gothic"/>
                <a:sym typeface="Century Gothic"/>
              </a:rPr>
              <a:t>„Das Einkommenspotential ist festgelegt und kann nicht beeinflusst werden."</a:t>
            </a:r>
            <a:endParaRPr sz="1800" i="0" u="none" strike="noStrike" cap="none" dirty="0">
              <a:solidFill>
                <a:srgbClr val="000000"/>
              </a:solidFill>
              <a:latin typeface="Century Gothic" panose="020B0502020202020204" pitchFamily="34" charset="0"/>
              <a:ea typeface="Century Gothic"/>
              <a:cs typeface="Century Gothic"/>
              <a:sym typeface="Century Gothic"/>
            </a:endParaRPr>
          </a:p>
          <a:p>
            <a:pPr marL="342900" marR="0" lvl="0" indent="-228600" algn="l" rtl="0">
              <a:lnSpc>
                <a:spcPct val="107000"/>
              </a:lnSpc>
              <a:spcBef>
                <a:spcPts val="800"/>
              </a:spcBef>
              <a:spcAft>
                <a:spcPts val="0"/>
              </a:spcAft>
              <a:buClr>
                <a:srgbClr val="000000"/>
              </a:buClr>
              <a:buSzPts val="1800"/>
              <a:buFont typeface="Arial"/>
              <a:buNone/>
            </a:pPr>
            <a:endParaRPr sz="2000" i="0" u="none" strike="noStrike" cap="none" dirty="0">
              <a:solidFill>
                <a:srgbClr val="000000"/>
              </a:solidFill>
              <a:latin typeface="Century Gothic" panose="020B0502020202020204" pitchFamily="34" charset="0"/>
              <a:ea typeface="Calibri"/>
              <a:cs typeface="Calibri"/>
              <a:sym typeface="Calibri"/>
            </a:endParaRPr>
          </a:p>
          <a:p>
            <a:pPr marL="342900" marR="0" lvl="0" indent="-254000" algn="l" rtl="0">
              <a:lnSpc>
                <a:spcPct val="107000"/>
              </a:lnSpc>
              <a:spcBef>
                <a:spcPts val="800"/>
              </a:spcBef>
              <a:spcAft>
                <a:spcPts val="0"/>
              </a:spcAft>
              <a:buClr>
                <a:srgbClr val="000000"/>
              </a:buClr>
              <a:buSzPts val="1400"/>
              <a:buFont typeface="Arial"/>
              <a:buNone/>
            </a:pPr>
            <a:endParaRPr sz="2000" i="0" u="none" strike="noStrike" cap="none" dirty="0">
              <a:solidFill>
                <a:srgbClr val="000000"/>
              </a:solidFill>
              <a:latin typeface="Century Gothic" panose="020B0502020202020204" pitchFamily="34" charset="0"/>
              <a:ea typeface="Calibri"/>
              <a:cs typeface="Calibri"/>
              <a:sym typeface="Calibri"/>
            </a:endParaRPr>
          </a:p>
        </p:txBody>
      </p:sp>
      <p:pic>
        <p:nvPicPr>
          <p:cNvPr id="5" name="Grafik 4" descr="Ein Bild, das Grafiken, Clipart, Schrift, Design enthält.&#10;&#10;Automatisch generierte Beschreibung">
            <a:extLst>
              <a:ext uri="{FF2B5EF4-FFF2-40B4-BE49-F238E27FC236}">
                <a16:creationId xmlns:a16="http://schemas.microsoft.com/office/drawing/2014/main" id="{4D9BC672-8ED5-DE91-5444-828CABBA94B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460907" y="2521183"/>
            <a:ext cx="4614241" cy="184569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Google Shape;100;p3"/>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 name="Google Shape;101;p3"/>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2" name="Google Shape;102;p3"/>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103" name="Google Shape;103;p3"/>
          <p:cNvSpPr txBox="1">
            <a:spLocks noGrp="1"/>
          </p:cNvSpPr>
          <p:nvPr>
            <p:ph type="ftr" idx="11"/>
          </p:nvPr>
        </p:nvSpPr>
        <p:spPr>
          <a:xfrm>
            <a:off x="335346" y="5993430"/>
            <a:ext cx="8560071" cy="569325"/>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dirty="0" err="1">
                <a:solidFill>
                  <a:schemeClr val="dk1"/>
                </a:solidFill>
                <a:latin typeface="Century Gothic"/>
                <a:ea typeface="Century Gothic"/>
                <a:cs typeface="Century Gothic"/>
                <a:sym typeface="Century Gothic"/>
              </a:rPr>
              <a:t>Funded</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by</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a:t>
            </a:r>
            <a:r>
              <a:rPr lang="de-DE" sz="800" dirty="0">
                <a:solidFill>
                  <a:schemeClr val="dk1"/>
                </a:solidFill>
                <a:latin typeface="Century Gothic"/>
                <a:ea typeface="Century Gothic"/>
                <a:cs typeface="Century Gothic"/>
                <a:sym typeface="Century Gothic"/>
              </a:rPr>
              <a:t> European Union. Views and </a:t>
            </a:r>
            <a:r>
              <a:rPr lang="de-DE" sz="800" dirty="0" err="1">
                <a:solidFill>
                  <a:schemeClr val="dk1"/>
                </a:solidFill>
                <a:latin typeface="Century Gothic"/>
                <a:ea typeface="Century Gothic"/>
                <a:cs typeface="Century Gothic"/>
                <a:sym typeface="Century Gothic"/>
              </a:rPr>
              <a:t>opinions</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expressed</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are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however</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those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of</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author</a:t>
            </a:r>
            <a:r>
              <a:rPr lang="de-DE" sz="800" dirty="0">
                <a:solidFill>
                  <a:schemeClr val="dk1"/>
                </a:solidFill>
                <a:latin typeface="Century Gothic"/>
                <a:ea typeface="Century Gothic"/>
                <a:cs typeface="Century Gothic"/>
                <a:sym typeface="Century Gothic"/>
              </a:rPr>
              <a:t>(s) </a:t>
            </a:r>
            <a:r>
              <a:rPr lang="de-DE" sz="800" dirty="0" err="1">
                <a:solidFill>
                  <a:schemeClr val="dk1"/>
                </a:solidFill>
                <a:latin typeface="Century Gothic"/>
                <a:ea typeface="Century Gothic"/>
                <a:cs typeface="Century Gothic"/>
                <a:sym typeface="Century Gothic"/>
              </a:rPr>
              <a:t>only</a:t>
            </a:r>
            <a:r>
              <a:rPr lang="de-DE" sz="800" dirty="0">
                <a:solidFill>
                  <a:schemeClr val="dk1"/>
                </a:solidFill>
                <a:latin typeface="Century Gothic"/>
                <a:ea typeface="Century Gothic"/>
                <a:cs typeface="Century Gothic"/>
                <a:sym typeface="Century Gothic"/>
              </a:rPr>
              <a:t> and do not </a:t>
            </a:r>
            <a:r>
              <a:rPr lang="de-DE" sz="800" dirty="0" err="1">
                <a:solidFill>
                  <a:schemeClr val="dk1"/>
                </a:solidFill>
                <a:latin typeface="Century Gothic"/>
                <a:ea typeface="Century Gothic"/>
                <a:cs typeface="Century Gothic"/>
                <a:sym typeface="Century Gothic"/>
              </a:rPr>
              <a:t>necessarily</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reflect</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those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of</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a:t>
            </a:r>
            <a:r>
              <a:rPr lang="de-DE" sz="800" dirty="0">
                <a:solidFill>
                  <a:schemeClr val="dk1"/>
                </a:solidFill>
                <a:latin typeface="Century Gothic"/>
                <a:ea typeface="Century Gothic"/>
                <a:cs typeface="Century Gothic"/>
                <a:sym typeface="Century Gothic"/>
              </a:rPr>
              <a:t> European Union </a:t>
            </a:r>
            <a:r>
              <a:rPr lang="de-DE" sz="800" dirty="0" err="1">
                <a:solidFill>
                  <a:schemeClr val="dk1"/>
                </a:solidFill>
                <a:latin typeface="Century Gothic"/>
                <a:ea typeface="Century Gothic"/>
                <a:cs typeface="Century Gothic"/>
                <a:sym typeface="Century Gothic"/>
              </a:rPr>
              <a:t>or</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a:t>
            </a:r>
            <a:r>
              <a:rPr lang="de-DE" sz="800" dirty="0">
                <a:solidFill>
                  <a:schemeClr val="dk1"/>
                </a:solidFill>
                <a:latin typeface="Century Gothic"/>
                <a:ea typeface="Century Gothic"/>
                <a:cs typeface="Century Gothic"/>
                <a:sym typeface="Century Gothic"/>
              </a:rPr>
              <a:t> European Education and Culture Executive Agency (EACEA). </a:t>
            </a:r>
            <a:r>
              <a:rPr lang="de-DE" sz="800" dirty="0" err="1">
                <a:solidFill>
                  <a:schemeClr val="dk1"/>
                </a:solidFill>
                <a:latin typeface="Century Gothic"/>
                <a:ea typeface="Century Gothic"/>
                <a:cs typeface="Century Gothic"/>
                <a:sym typeface="Century Gothic"/>
              </a:rPr>
              <a:t>Neither</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a:t>
            </a:r>
            <a:r>
              <a:rPr lang="de-DE" sz="800" dirty="0">
                <a:solidFill>
                  <a:schemeClr val="dk1"/>
                </a:solidFill>
                <a:latin typeface="Century Gothic"/>
                <a:ea typeface="Century Gothic"/>
                <a:cs typeface="Century Gothic"/>
                <a:sym typeface="Century Gothic"/>
              </a:rPr>
              <a:t> European Union </a:t>
            </a:r>
            <a:r>
              <a:rPr lang="de-DE" sz="800" dirty="0" err="1">
                <a:solidFill>
                  <a:schemeClr val="dk1"/>
                </a:solidFill>
                <a:latin typeface="Century Gothic"/>
                <a:ea typeface="Century Gothic"/>
                <a:cs typeface="Century Gothic"/>
                <a:sym typeface="Century Gothic"/>
              </a:rPr>
              <a:t>nor</a:t>
            </a:r>
            <a:r>
              <a:rPr lang="de-DE" sz="800" dirty="0">
                <a:solidFill>
                  <a:schemeClr val="dk1"/>
                </a:solidFill>
                <a:latin typeface="Century Gothic"/>
                <a:ea typeface="Century Gothic"/>
                <a:cs typeface="Century Gothic"/>
                <a:sym typeface="Century Gothic"/>
              </a:rPr>
              <a:t> EACEA </a:t>
            </a:r>
            <a:r>
              <a:rPr lang="de-DE" sz="800" dirty="0" err="1">
                <a:solidFill>
                  <a:schemeClr val="dk1"/>
                </a:solidFill>
                <a:latin typeface="Century Gothic"/>
                <a:ea typeface="Century Gothic"/>
                <a:cs typeface="Century Gothic"/>
                <a:sym typeface="Century Gothic"/>
              </a:rPr>
              <a:t>can</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be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held</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responsible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for</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them</a:t>
            </a:r>
            <a:r>
              <a:rPr lang="de-DE" sz="800" dirty="0">
                <a:solidFill>
                  <a:schemeClr val="dk1"/>
                </a:solidFill>
                <a:latin typeface="Century Gothic"/>
                <a:ea typeface="Century Gothic"/>
                <a:cs typeface="Century Gothic"/>
                <a:sym typeface="Century Gothic"/>
              </a:rPr>
              <a:t>. Project </a:t>
            </a:r>
            <a:r>
              <a:rPr lang="de-DE" sz="800" dirty="0" err="1">
                <a:solidFill>
                  <a:schemeClr val="dk1"/>
                </a:solidFill>
                <a:latin typeface="Century Gothic"/>
                <a:ea typeface="Century Gothic"/>
                <a:cs typeface="Century Gothic"/>
                <a:sym typeface="Century Gothic"/>
              </a:rPr>
              <a:t>Number</a:t>
            </a:r>
            <a:r>
              <a:rPr lang="de-DE" sz="800" dirty="0">
                <a:solidFill>
                  <a:schemeClr val="dk1"/>
                </a:solidFill>
                <a:latin typeface="Century Gothic"/>
                <a:ea typeface="Century Gothic"/>
                <a:cs typeface="Century Gothic"/>
                <a:sym typeface="Century Gothic"/>
              </a:rPr>
              <a:t>: 2022-1-AT01-KA220-ADU-000087985</a:t>
            </a:r>
            <a:endParaRPr dirty="0"/>
          </a:p>
          <a:p>
            <a:pPr marL="0" lvl="0" indent="0" algn="just" rtl="0">
              <a:lnSpc>
                <a:spcPct val="100000"/>
              </a:lnSpc>
              <a:spcBef>
                <a:spcPts val="0"/>
              </a:spcBef>
              <a:spcAft>
                <a:spcPts val="0"/>
              </a:spcAft>
              <a:buSzPts val="1400"/>
              <a:buNone/>
            </a:pPr>
            <a:endParaRPr sz="800" dirty="0">
              <a:solidFill>
                <a:schemeClr val="dk1"/>
              </a:solidFill>
              <a:latin typeface="Century Gothic"/>
              <a:ea typeface="Century Gothic"/>
              <a:cs typeface="Century Gothic"/>
              <a:sym typeface="Century Gothic"/>
            </a:endParaRPr>
          </a:p>
        </p:txBody>
      </p:sp>
      <p:pic>
        <p:nvPicPr>
          <p:cNvPr id="104" name="Google Shape;104;p3" descr="Graphical user interface, text&#10;&#10;Description automatically generated"/>
          <p:cNvPicPr preferRelativeResize="0"/>
          <p:nvPr/>
        </p:nvPicPr>
        <p:blipFill rotWithShape="1">
          <a:blip r:embed="rId4">
            <a:alphaModFix/>
          </a:blip>
          <a:srcRect/>
          <a:stretch/>
        </p:blipFill>
        <p:spPr>
          <a:xfrm>
            <a:off x="9914971" y="5907488"/>
            <a:ext cx="2115616" cy="573861"/>
          </a:xfrm>
          <a:prstGeom prst="rect">
            <a:avLst/>
          </a:prstGeom>
          <a:noFill/>
          <a:ln>
            <a:noFill/>
          </a:ln>
        </p:spPr>
      </p:pic>
      <p:graphicFrame>
        <p:nvGraphicFramePr>
          <p:cNvPr id="3" name="Diagramm 2">
            <a:extLst>
              <a:ext uri="{FF2B5EF4-FFF2-40B4-BE49-F238E27FC236}">
                <a16:creationId xmlns:a16="http://schemas.microsoft.com/office/drawing/2014/main" id="{88A127DF-6ECA-0E48-EF21-81F7DDE8D30B}"/>
              </a:ext>
            </a:extLst>
          </p:cNvPr>
          <p:cNvGraphicFramePr/>
          <p:nvPr>
            <p:extLst>
              <p:ext uri="{D42A27DB-BD31-4B8C-83A1-F6EECF244321}">
                <p14:modId xmlns:p14="http://schemas.microsoft.com/office/powerpoint/2010/main" val="2368274169"/>
              </p:ext>
            </p:extLst>
          </p:nvPr>
        </p:nvGraphicFramePr>
        <p:xfrm>
          <a:off x="962526" y="176984"/>
          <a:ext cx="10010253" cy="581644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7"/>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 name="Google Shape;241;p27"/>
          <p:cNvSpPr txBox="1">
            <a:spLocks noGrp="1"/>
          </p:cNvSpPr>
          <p:nvPr>
            <p:ph type="ftr" idx="11"/>
          </p:nvPr>
        </p:nvSpPr>
        <p:spPr>
          <a:xfrm>
            <a:off x="335346" y="5993430"/>
            <a:ext cx="8560071" cy="569325"/>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242" name="Google Shape;242;p27"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243" name="Google Shape;243;p27"/>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44" name="Google Shape;244;p27"/>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1200"/>
              </a:spcBef>
              <a:spcAft>
                <a:spcPts val="0"/>
              </a:spcAft>
              <a:buNone/>
            </a:pPr>
            <a:r>
              <a:rPr lang="de-DE" sz="3200" b="0" i="0" u="none" strike="noStrike" cap="none" dirty="0">
                <a:solidFill>
                  <a:schemeClr val="lt1"/>
                </a:solidFill>
                <a:latin typeface="Calibri"/>
                <a:ea typeface="Calibri"/>
                <a:cs typeface="Calibri"/>
                <a:sym typeface="Calibri"/>
              </a:rPr>
              <a:t>REVISION </a:t>
            </a:r>
            <a:endParaRPr sz="3200" b="0" i="0" u="none" strike="noStrike" cap="none" dirty="0">
              <a:solidFill>
                <a:schemeClr val="lt1"/>
              </a:solidFill>
              <a:latin typeface="Calibri"/>
              <a:ea typeface="Calibri"/>
              <a:cs typeface="Calibri"/>
              <a:sym typeface="Calibri"/>
            </a:endParaRPr>
          </a:p>
        </p:txBody>
      </p:sp>
      <p:pic>
        <p:nvPicPr>
          <p:cNvPr id="245" name="Google Shape;245;p27" descr="Light bulb on yellow background with sketched light beams and cord"/>
          <p:cNvPicPr preferRelativeResize="0"/>
          <p:nvPr/>
        </p:nvPicPr>
        <p:blipFill rotWithShape="1">
          <a:blip r:embed="rId5">
            <a:alphaModFix/>
          </a:blip>
          <a:srcRect l="36868"/>
          <a:stretch/>
        </p:blipFill>
        <p:spPr>
          <a:xfrm>
            <a:off x="7950313" y="1832123"/>
            <a:ext cx="3509975" cy="3420500"/>
          </a:xfrm>
          <a:prstGeom prst="rect">
            <a:avLst/>
          </a:prstGeom>
          <a:noFill/>
          <a:ln>
            <a:noFill/>
          </a:ln>
        </p:spPr>
      </p:pic>
      <p:sp>
        <p:nvSpPr>
          <p:cNvPr id="246" name="Google Shape;246;p27"/>
          <p:cNvSpPr txBox="1"/>
          <p:nvPr/>
        </p:nvSpPr>
        <p:spPr>
          <a:xfrm>
            <a:off x="0" y="2011199"/>
            <a:ext cx="7828547" cy="1354187"/>
          </a:xfrm>
          <a:prstGeom prst="rect">
            <a:avLst/>
          </a:prstGeom>
          <a:noFill/>
          <a:ln>
            <a:noFill/>
          </a:ln>
        </p:spPr>
        <p:txBody>
          <a:bodyPr spcFirstLastPara="1" wrap="square" lIns="91425" tIns="91425" rIns="91425" bIns="91425" anchor="t" anchorCtr="0">
            <a:spAutoFit/>
          </a:bodyPr>
          <a:lstStyle/>
          <a:p>
            <a:pPr marL="127000" lvl="0" algn="l" rtl="0">
              <a:spcBef>
                <a:spcPts val="0"/>
              </a:spcBef>
              <a:spcAft>
                <a:spcPts val="0"/>
              </a:spcAft>
              <a:buClr>
                <a:schemeClr val="dk1"/>
              </a:buClr>
              <a:buSzPts val="1600"/>
            </a:pPr>
            <a:endParaRPr lang="de-DE" sz="2000" dirty="0">
              <a:solidFill>
                <a:schemeClr val="dk1"/>
              </a:solidFill>
              <a:latin typeface="Century Gothic"/>
              <a:ea typeface="Century Gothic"/>
              <a:cs typeface="Century Gothic"/>
              <a:sym typeface="Century Gothic"/>
            </a:endParaRPr>
          </a:p>
          <a:p>
            <a:pPr marL="127000" lvl="0" algn="ctr" rtl="0">
              <a:spcBef>
                <a:spcPts val="0"/>
              </a:spcBef>
              <a:spcAft>
                <a:spcPts val="0"/>
              </a:spcAft>
              <a:buClr>
                <a:schemeClr val="dk1"/>
              </a:buClr>
              <a:buSzPts val="1600"/>
            </a:pPr>
            <a:r>
              <a:rPr lang="de-DE" sz="3600" dirty="0">
                <a:solidFill>
                  <a:schemeClr val="dk1"/>
                </a:solidFill>
                <a:latin typeface="Century Gothic"/>
                <a:ea typeface="Century Gothic"/>
                <a:cs typeface="Century Gothic"/>
                <a:sym typeface="Century Gothic"/>
              </a:rPr>
              <a:t>Quiz </a:t>
            </a:r>
            <a:endParaRPr sz="3600" dirty="0">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2000" b="1" dirty="0">
              <a:solidFill>
                <a:schemeClr val="dk1"/>
              </a:solidFill>
              <a:latin typeface="Century Gothic"/>
              <a:ea typeface="Century Gothic"/>
              <a:cs typeface="Century Gothic"/>
              <a:sym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2ba818bef63_0_86"/>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 name="Google Shape;252;g2ba818bef63_0_86"/>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253" name="Google Shape;253;g2ba818bef63_0_86"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254" name="Google Shape;254;g2ba818bef63_0_86"/>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255" name="Google Shape;255;g2ba818bef63_0_86"/>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1200"/>
              </a:spcBef>
              <a:spcAft>
                <a:spcPts val="0"/>
              </a:spcAft>
              <a:buNone/>
            </a:pPr>
            <a:r>
              <a:rPr lang="de-DE" sz="3200" dirty="0">
                <a:solidFill>
                  <a:schemeClr val="lt1"/>
                </a:solidFill>
                <a:latin typeface="Calibri"/>
                <a:ea typeface="Calibri"/>
                <a:cs typeface="Calibri"/>
                <a:sym typeface="Calibri"/>
              </a:rPr>
              <a:t>ZUSAMMENFASSUNG</a:t>
            </a:r>
            <a:endParaRPr sz="3200" b="0" i="0" u="none" strike="noStrike" cap="none" dirty="0">
              <a:solidFill>
                <a:schemeClr val="lt1"/>
              </a:solidFill>
              <a:latin typeface="Calibri"/>
              <a:ea typeface="Calibri"/>
              <a:cs typeface="Calibri"/>
              <a:sym typeface="Calibri"/>
            </a:endParaRPr>
          </a:p>
        </p:txBody>
      </p:sp>
      <p:sp>
        <p:nvSpPr>
          <p:cNvPr id="256" name="Google Shape;256;g2ba818bef63_0_86"/>
          <p:cNvSpPr txBox="1"/>
          <p:nvPr/>
        </p:nvSpPr>
        <p:spPr>
          <a:xfrm>
            <a:off x="529934" y="2846643"/>
            <a:ext cx="5608500" cy="1723518"/>
          </a:xfrm>
          <a:prstGeom prst="rect">
            <a:avLst/>
          </a:prstGeom>
          <a:noFill/>
          <a:ln>
            <a:noFill/>
          </a:ln>
        </p:spPr>
        <p:txBody>
          <a:bodyPr spcFirstLastPara="1" wrap="square" lIns="91425" tIns="91425" rIns="91425" bIns="91425" anchor="t" anchorCtr="0">
            <a:spAutoFit/>
          </a:bodyPr>
          <a:lstStyle/>
          <a:p>
            <a:pPr lvl="0" algn="just" rtl="0">
              <a:spcBef>
                <a:spcPts val="0"/>
              </a:spcBef>
              <a:spcAft>
                <a:spcPts val="0"/>
              </a:spcAft>
            </a:pPr>
            <a:r>
              <a:rPr lang="de-DE" sz="2000" dirty="0">
                <a:latin typeface="Century Gothic"/>
                <a:ea typeface="Century Gothic"/>
                <a:cs typeface="Century Gothic"/>
                <a:sym typeface="Century Gothic"/>
              </a:rPr>
              <a:t>Maximierung des Verdienstpotenzials von Frauen</a:t>
            </a:r>
          </a:p>
          <a:p>
            <a:pPr lvl="0" algn="just" rtl="0">
              <a:spcBef>
                <a:spcPts val="0"/>
              </a:spcBef>
              <a:spcAft>
                <a:spcPts val="0"/>
              </a:spcAft>
            </a:pPr>
            <a:endParaRPr lang="de-DE" sz="2000" dirty="0">
              <a:latin typeface="Century Gothic"/>
              <a:ea typeface="Century Gothic"/>
              <a:cs typeface="Century Gothic"/>
              <a:sym typeface="Century Gothic"/>
            </a:endParaRPr>
          </a:p>
          <a:p>
            <a:pPr lvl="0" algn="just" rtl="0">
              <a:spcBef>
                <a:spcPts val="0"/>
              </a:spcBef>
              <a:spcAft>
                <a:spcPts val="0"/>
              </a:spcAft>
            </a:pPr>
            <a:r>
              <a:rPr lang="de-DE" sz="2000" dirty="0">
                <a:latin typeface="Century Gothic"/>
                <a:ea typeface="Century Gothic"/>
                <a:cs typeface="Century Gothic"/>
                <a:sym typeface="Century Gothic"/>
              </a:rPr>
              <a:t>Frauen zu finanziellem Selbstvertrauen verhelfen</a:t>
            </a:r>
            <a:endParaRPr lang="en-US" sz="2000" dirty="0">
              <a:latin typeface="Century Gothic"/>
              <a:ea typeface="Century Gothic"/>
              <a:cs typeface="Century Gothic"/>
              <a:sym typeface="Century Gothic"/>
            </a:endParaRPr>
          </a:p>
        </p:txBody>
      </p:sp>
      <p:pic>
        <p:nvPicPr>
          <p:cNvPr id="257" name="Google Shape;257;g2ba818bef63_0_86"/>
          <p:cNvPicPr preferRelativeResize="0"/>
          <p:nvPr/>
        </p:nvPicPr>
        <p:blipFill>
          <a:blip r:embed="rId5">
            <a:alphaModFix/>
          </a:blip>
          <a:stretch>
            <a:fillRect/>
          </a:stretch>
        </p:blipFill>
        <p:spPr>
          <a:xfrm>
            <a:off x="6369075" y="2067061"/>
            <a:ext cx="5204901" cy="27238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ba818bef63_0_77"/>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 name="Google Shape;263;g2ba818bef63_0_77"/>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264" name="Google Shape;264;g2ba818bef63_0_77"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265" name="Google Shape;265;g2ba818bef63_0_77"/>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266" name="Google Shape;266;g2ba818bef63_0_77"/>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1200"/>
              </a:spcBef>
              <a:spcAft>
                <a:spcPts val="0"/>
              </a:spcAft>
              <a:buNone/>
            </a:pPr>
            <a:r>
              <a:rPr lang="de-DE" sz="3200" dirty="0">
                <a:solidFill>
                  <a:schemeClr val="lt1"/>
                </a:solidFill>
                <a:latin typeface="Calibri"/>
                <a:ea typeface="Calibri"/>
                <a:cs typeface="Calibri"/>
                <a:sym typeface="Calibri"/>
              </a:rPr>
              <a:t>LITERATUR</a:t>
            </a:r>
            <a:endParaRPr sz="3200" b="0" i="0" u="none" strike="noStrike" cap="none" dirty="0">
              <a:solidFill>
                <a:schemeClr val="lt1"/>
              </a:solidFill>
              <a:latin typeface="Calibri"/>
              <a:ea typeface="Calibri"/>
              <a:cs typeface="Calibri"/>
              <a:sym typeface="Calibri"/>
            </a:endParaRPr>
          </a:p>
        </p:txBody>
      </p:sp>
      <p:sp>
        <p:nvSpPr>
          <p:cNvPr id="267" name="Google Shape;267;g2ba818bef63_0_77"/>
          <p:cNvSpPr txBox="1"/>
          <p:nvPr/>
        </p:nvSpPr>
        <p:spPr>
          <a:xfrm>
            <a:off x="161413" y="1343392"/>
            <a:ext cx="11024100" cy="4468244"/>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0"/>
              </a:spcAft>
              <a:buNone/>
            </a:pPr>
            <a:r>
              <a:rPr lang="de-DE" b="1" dirty="0">
                <a:solidFill>
                  <a:schemeClr val="dk1"/>
                </a:solidFill>
                <a:latin typeface="Century Gothic"/>
                <a:ea typeface="Century Gothic"/>
                <a:cs typeface="Century Gothic"/>
                <a:sym typeface="Century Gothic"/>
              </a:rPr>
              <a:t>Books</a:t>
            </a:r>
            <a:endParaRPr b="1" dirty="0">
              <a:solidFill>
                <a:schemeClr val="dk1"/>
              </a:solidFill>
              <a:latin typeface="Century Gothic"/>
              <a:ea typeface="Century Gothic"/>
              <a:cs typeface="Century Gothic"/>
              <a:sym typeface="Century Gothic"/>
            </a:endParaRPr>
          </a:p>
          <a:p>
            <a:pPr marL="0" lvl="0" indent="0" algn="l" rtl="0">
              <a:lnSpc>
                <a:spcPct val="107916"/>
              </a:lnSpc>
              <a:spcBef>
                <a:spcPts val="800"/>
              </a:spcBef>
              <a:spcAft>
                <a:spcPts val="0"/>
              </a:spcAft>
              <a:buNone/>
            </a:pPr>
            <a:r>
              <a:rPr lang="de-DE" b="1" i="1" dirty="0">
                <a:solidFill>
                  <a:schemeClr val="dk1"/>
                </a:solidFill>
                <a:latin typeface="Century Gothic"/>
                <a:ea typeface="Century Gothic"/>
                <a:cs typeface="Century Gothic"/>
                <a:sym typeface="Century Gothic"/>
              </a:rPr>
              <a:t>The </a:t>
            </a:r>
            <a:r>
              <a:rPr lang="de-DE" b="1" i="1" dirty="0" err="1">
                <a:solidFill>
                  <a:schemeClr val="dk1"/>
                </a:solidFill>
                <a:latin typeface="Century Gothic"/>
                <a:ea typeface="Century Gothic"/>
                <a:cs typeface="Century Gothic"/>
                <a:sym typeface="Century Gothic"/>
              </a:rPr>
              <a:t>Richest</a:t>
            </a:r>
            <a:r>
              <a:rPr lang="de-DE" b="1" i="1" dirty="0">
                <a:solidFill>
                  <a:schemeClr val="dk1"/>
                </a:solidFill>
                <a:latin typeface="Century Gothic"/>
                <a:ea typeface="Century Gothic"/>
                <a:cs typeface="Century Gothic"/>
                <a:sym typeface="Century Gothic"/>
              </a:rPr>
              <a:t> Man in Babylon - George Samuel </a:t>
            </a:r>
            <a:r>
              <a:rPr lang="de-DE" b="1" i="1" dirty="0" err="1">
                <a:solidFill>
                  <a:schemeClr val="dk1"/>
                </a:solidFill>
                <a:latin typeface="Century Gothic"/>
                <a:ea typeface="Century Gothic"/>
                <a:cs typeface="Century Gothic"/>
                <a:sym typeface="Century Gothic"/>
              </a:rPr>
              <a:t>Clason</a:t>
            </a:r>
            <a:r>
              <a:rPr lang="de-DE" dirty="0">
                <a:solidFill>
                  <a:schemeClr val="dk1"/>
                </a:solidFill>
                <a:latin typeface="Century Gothic"/>
                <a:ea typeface="Century Gothic"/>
                <a:cs typeface="Century Gothic"/>
                <a:sym typeface="Century Gothic"/>
              </a:rPr>
              <a:t> - a classic personal </a:t>
            </a:r>
            <a:r>
              <a:rPr lang="de-DE" dirty="0" err="1">
                <a:solidFill>
                  <a:schemeClr val="dk1"/>
                </a:solidFill>
                <a:latin typeface="Century Gothic"/>
                <a:ea typeface="Century Gothic"/>
                <a:cs typeface="Century Gothic"/>
                <a:sym typeface="Century Gothic"/>
              </a:rPr>
              <a:t>finance</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book</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that</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teaches</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valuable</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lessons</a:t>
            </a:r>
            <a:r>
              <a:rPr lang="de-DE" dirty="0">
                <a:solidFill>
                  <a:schemeClr val="dk1"/>
                </a:solidFill>
                <a:latin typeface="Century Gothic"/>
                <a:ea typeface="Century Gothic"/>
                <a:cs typeface="Century Gothic"/>
                <a:sym typeface="Century Gothic"/>
              </a:rPr>
              <a:t> in </a:t>
            </a:r>
            <a:r>
              <a:rPr lang="de-DE" dirty="0" err="1">
                <a:solidFill>
                  <a:schemeClr val="dk1"/>
                </a:solidFill>
                <a:latin typeface="Century Gothic"/>
                <a:ea typeface="Century Gothic"/>
                <a:cs typeface="Century Gothic"/>
                <a:sym typeface="Century Gothic"/>
              </a:rPr>
              <a:t>wealth</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building</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through</a:t>
            </a:r>
            <a:r>
              <a:rPr lang="de-DE" dirty="0">
                <a:solidFill>
                  <a:schemeClr val="dk1"/>
                </a:solidFill>
                <a:latin typeface="Century Gothic"/>
                <a:ea typeface="Century Gothic"/>
                <a:cs typeface="Century Gothic"/>
                <a:sym typeface="Century Gothic"/>
              </a:rPr>
              <a:t> simple </a:t>
            </a:r>
            <a:r>
              <a:rPr lang="de-DE" dirty="0" err="1">
                <a:solidFill>
                  <a:schemeClr val="dk1"/>
                </a:solidFill>
                <a:latin typeface="Century Gothic"/>
                <a:ea typeface="Century Gothic"/>
                <a:cs typeface="Century Gothic"/>
                <a:sym typeface="Century Gothic"/>
              </a:rPr>
              <a:t>yet</a:t>
            </a:r>
            <a:r>
              <a:rPr lang="de-DE" dirty="0">
                <a:solidFill>
                  <a:schemeClr val="dk1"/>
                </a:solidFill>
                <a:latin typeface="Century Gothic"/>
                <a:ea typeface="Century Gothic"/>
                <a:cs typeface="Century Gothic"/>
                <a:sym typeface="Century Gothic"/>
              </a:rPr>
              <a:t> powerful </a:t>
            </a:r>
            <a:r>
              <a:rPr lang="de-DE" dirty="0" err="1">
                <a:solidFill>
                  <a:schemeClr val="dk1"/>
                </a:solidFill>
                <a:latin typeface="Century Gothic"/>
                <a:ea typeface="Century Gothic"/>
                <a:cs typeface="Century Gothic"/>
                <a:sym typeface="Century Gothic"/>
              </a:rPr>
              <a:t>methods</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It</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offers</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timeless</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advice</a:t>
            </a:r>
            <a:r>
              <a:rPr lang="de-DE" dirty="0">
                <a:solidFill>
                  <a:schemeClr val="dk1"/>
                </a:solidFill>
                <a:latin typeface="Century Gothic"/>
                <a:ea typeface="Century Gothic"/>
                <a:cs typeface="Century Gothic"/>
                <a:sym typeface="Century Gothic"/>
              </a:rPr>
              <a:t> on </a:t>
            </a:r>
            <a:r>
              <a:rPr lang="de-DE" dirty="0" err="1">
                <a:solidFill>
                  <a:schemeClr val="dk1"/>
                </a:solidFill>
                <a:latin typeface="Century Gothic"/>
                <a:ea typeface="Century Gothic"/>
                <a:cs typeface="Century Gothic"/>
                <a:sym typeface="Century Gothic"/>
              </a:rPr>
              <a:t>money</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management</a:t>
            </a:r>
            <a:r>
              <a:rPr lang="de-DE" dirty="0">
                <a:solidFill>
                  <a:schemeClr val="dk1"/>
                </a:solidFill>
                <a:latin typeface="Century Gothic"/>
                <a:ea typeface="Century Gothic"/>
                <a:cs typeface="Century Gothic"/>
                <a:sym typeface="Century Gothic"/>
              </a:rPr>
              <a:t> and </a:t>
            </a:r>
            <a:r>
              <a:rPr lang="de-DE" dirty="0" err="1">
                <a:solidFill>
                  <a:schemeClr val="dk1"/>
                </a:solidFill>
                <a:latin typeface="Century Gothic"/>
                <a:ea typeface="Century Gothic"/>
                <a:cs typeface="Century Gothic"/>
                <a:sym typeface="Century Gothic"/>
              </a:rPr>
              <a:t>financial</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success</a:t>
            </a:r>
            <a:r>
              <a:rPr lang="de-DE" dirty="0">
                <a:solidFill>
                  <a:schemeClr val="dk1"/>
                </a:solidFill>
                <a:latin typeface="Century Gothic"/>
                <a:ea typeface="Century Gothic"/>
                <a:cs typeface="Century Gothic"/>
                <a:sym typeface="Century Gothic"/>
              </a:rPr>
              <a:t>.</a:t>
            </a:r>
            <a:endParaRPr dirty="0">
              <a:solidFill>
                <a:schemeClr val="dk1"/>
              </a:solidFill>
              <a:latin typeface="Century Gothic"/>
              <a:ea typeface="Century Gothic"/>
              <a:cs typeface="Century Gothic"/>
              <a:sym typeface="Century Gothic"/>
            </a:endParaRPr>
          </a:p>
          <a:p>
            <a:pPr marL="0" lvl="0" indent="0" algn="l" rtl="0">
              <a:lnSpc>
                <a:spcPct val="107916"/>
              </a:lnSpc>
              <a:spcBef>
                <a:spcPts val="800"/>
              </a:spcBef>
              <a:spcAft>
                <a:spcPts val="0"/>
              </a:spcAft>
              <a:buNone/>
            </a:pPr>
            <a:r>
              <a:rPr lang="de-DE" u="sng" dirty="0">
                <a:solidFill>
                  <a:srgbClr val="1155CC"/>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https://thediamondsmine.com/files/Ebooks/Clason-RichestManInBabylon.pdf</a:t>
            </a:r>
            <a:r>
              <a:rPr lang="de-DE" dirty="0">
                <a:solidFill>
                  <a:schemeClr val="dk1"/>
                </a:solidFill>
                <a:latin typeface="Century Gothic"/>
                <a:ea typeface="Century Gothic"/>
                <a:cs typeface="Century Gothic"/>
                <a:sym typeface="Century Gothic"/>
              </a:rPr>
              <a:t> </a:t>
            </a:r>
            <a:endParaRPr dirty="0">
              <a:solidFill>
                <a:schemeClr val="dk1"/>
              </a:solidFill>
              <a:latin typeface="Century Gothic"/>
              <a:ea typeface="Century Gothic"/>
              <a:cs typeface="Century Gothic"/>
              <a:sym typeface="Century Gothic"/>
            </a:endParaRPr>
          </a:p>
          <a:p>
            <a:pPr marL="0" lvl="0" indent="0" algn="l" rtl="0">
              <a:lnSpc>
                <a:spcPct val="107916"/>
              </a:lnSpc>
              <a:spcBef>
                <a:spcPts val="800"/>
              </a:spcBef>
              <a:spcAft>
                <a:spcPts val="0"/>
              </a:spcAft>
              <a:buNone/>
            </a:pPr>
            <a:r>
              <a:rPr lang="de-DE" b="1" dirty="0">
                <a:solidFill>
                  <a:schemeClr val="dk1"/>
                </a:solidFill>
                <a:latin typeface="Century Gothic"/>
                <a:ea typeface="Century Gothic"/>
                <a:cs typeface="Century Gothic"/>
                <a:sym typeface="Century Gothic"/>
              </a:rPr>
              <a:t>The </a:t>
            </a:r>
            <a:r>
              <a:rPr lang="de-DE" b="1" dirty="0" err="1">
                <a:solidFill>
                  <a:schemeClr val="dk1"/>
                </a:solidFill>
                <a:latin typeface="Century Gothic"/>
                <a:ea typeface="Century Gothic"/>
                <a:cs typeface="Century Gothic"/>
                <a:sym typeface="Century Gothic"/>
              </a:rPr>
              <a:t>Psychology</a:t>
            </a:r>
            <a:r>
              <a:rPr lang="de-DE" b="1" dirty="0">
                <a:solidFill>
                  <a:schemeClr val="dk1"/>
                </a:solidFill>
                <a:latin typeface="Century Gothic"/>
                <a:ea typeface="Century Gothic"/>
                <a:cs typeface="Century Gothic"/>
                <a:sym typeface="Century Gothic"/>
              </a:rPr>
              <a:t> </a:t>
            </a:r>
            <a:r>
              <a:rPr lang="de-DE" b="1" dirty="0" err="1">
                <a:solidFill>
                  <a:schemeClr val="dk1"/>
                </a:solidFill>
                <a:latin typeface="Century Gothic"/>
                <a:ea typeface="Century Gothic"/>
                <a:cs typeface="Century Gothic"/>
                <a:sym typeface="Century Gothic"/>
              </a:rPr>
              <a:t>of</a:t>
            </a:r>
            <a:r>
              <a:rPr lang="de-DE" b="1" dirty="0">
                <a:solidFill>
                  <a:schemeClr val="dk1"/>
                </a:solidFill>
                <a:latin typeface="Century Gothic"/>
                <a:ea typeface="Century Gothic"/>
                <a:cs typeface="Century Gothic"/>
                <a:sym typeface="Century Gothic"/>
              </a:rPr>
              <a:t> Money - Morgan </a:t>
            </a:r>
            <a:r>
              <a:rPr lang="de-DE" b="1" dirty="0" err="1">
                <a:solidFill>
                  <a:schemeClr val="dk1"/>
                </a:solidFill>
                <a:latin typeface="Century Gothic"/>
                <a:ea typeface="Century Gothic"/>
                <a:cs typeface="Century Gothic"/>
                <a:sym typeface="Century Gothic"/>
              </a:rPr>
              <a:t>Housel</a:t>
            </a:r>
            <a:r>
              <a:rPr lang="de-DE" b="1" dirty="0">
                <a:solidFill>
                  <a:schemeClr val="dk1"/>
                </a:solidFill>
                <a:latin typeface="Century Gothic"/>
                <a:ea typeface="Century Gothic"/>
                <a:cs typeface="Century Gothic"/>
                <a:sym typeface="Century Gothic"/>
              </a:rPr>
              <a:t> </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explores</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the</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complex</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relationship</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between</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money</a:t>
            </a:r>
            <a:r>
              <a:rPr lang="de-DE" dirty="0">
                <a:solidFill>
                  <a:schemeClr val="dk1"/>
                </a:solidFill>
                <a:latin typeface="Century Gothic"/>
                <a:ea typeface="Century Gothic"/>
                <a:cs typeface="Century Gothic"/>
                <a:sym typeface="Century Gothic"/>
              </a:rPr>
              <a:t> and human </a:t>
            </a:r>
            <a:r>
              <a:rPr lang="de-DE" dirty="0" err="1">
                <a:solidFill>
                  <a:schemeClr val="dk1"/>
                </a:solidFill>
                <a:latin typeface="Century Gothic"/>
                <a:ea typeface="Century Gothic"/>
                <a:cs typeface="Century Gothic"/>
                <a:sym typeface="Century Gothic"/>
              </a:rPr>
              <a:t>behavior</a:t>
            </a:r>
            <a:r>
              <a:rPr lang="de-DE" dirty="0">
                <a:solidFill>
                  <a:schemeClr val="dk1"/>
                </a:solidFill>
                <a:latin typeface="Century Gothic"/>
                <a:ea typeface="Century Gothic"/>
                <a:cs typeface="Century Gothic"/>
                <a:sym typeface="Century Gothic"/>
              </a:rPr>
              <a:t> in an </a:t>
            </a:r>
            <a:r>
              <a:rPr lang="de-DE" dirty="0" err="1">
                <a:solidFill>
                  <a:schemeClr val="dk1"/>
                </a:solidFill>
                <a:latin typeface="Century Gothic"/>
                <a:ea typeface="Century Gothic"/>
                <a:cs typeface="Century Gothic"/>
                <a:sym typeface="Century Gothic"/>
              </a:rPr>
              <a:t>accessible</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way</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It</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offers</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insights</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into</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how</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we</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perceive</a:t>
            </a:r>
            <a:r>
              <a:rPr lang="de-DE" dirty="0">
                <a:solidFill>
                  <a:schemeClr val="dk1"/>
                </a:solidFill>
                <a:latin typeface="Century Gothic"/>
                <a:ea typeface="Century Gothic"/>
                <a:cs typeface="Century Gothic"/>
                <a:sym typeface="Century Gothic"/>
              </a:rPr>
              <a:t> and manage </a:t>
            </a:r>
            <a:r>
              <a:rPr lang="de-DE" dirty="0" err="1">
                <a:solidFill>
                  <a:schemeClr val="dk1"/>
                </a:solidFill>
                <a:latin typeface="Century Gothic"/>
                <a:ea typeface="Century Gothic"/>
                <a:cs typeface="Century Gothic"/>
                <a:sym typeface="Century Gothic"/>
              </a:rPr>
              <a:t>our</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finances</a:t>
            </a:r>
            <a:r>
              <a:rPr lang="de-DE" dirty="0">
                <a:solidFill>
                  <a:schemeClr val="dk1"/>
                </a:solidFill>
                <a:latin typeface="Century Gothic"/>
                <a:ea typeface="Century Gothic"/>
                <a:cs typeface="Century Gothic"/>
                <a:sym typeface="Century Gothic"/>
              </a:rPr>
              <a:t>, and </a:t>
            </a:r>
            <a:r>
              <a:rPr lang="de-DE" dirty="0" err="1">
                <a:solidFill>
                  <a:schemeClr val="dk1"/>
                </a:solidFill>
                <a:latin typeface="Century Gothic"/>
                <a:ea typeface="Century Gothic"/>
                <a:cs typeface="Century Gothic"/>
                <a:sym typeface="Century Gothic"/>
              </a:rPr>
              <a:t>the</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impact</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of</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emotions</a:t>
            </a:r>
            <a:r>
              <a:rPr lang="de-DE" dirty="0">
                <a:solidFill>
                  <a:schemeClr val="dk1"/>
                </a:solidFill>
                <a:latin typeface="Century Gothic"/>
                <a:ea typeface="Century Gothic"/>
                <a:cs typeface="Century Gothic"/>
                <a:sym typeface="Century Gothic"/>
              </a:rPr>
              <a:t> on </a:t>
            </a:r>
            <a:r>
              <a:rPr lang="de-DE" dirty="0" err="1">
                <a:solidFill>
                  <a:schemeClr val="dk1"/>
                </a:solidFill>
                <a:latin typeface="Century Gothic"/>
                <a:ea typeface="Century Gothic"/>
                <a:cs typeface="Century Gothic"/>
                <a:sym typeface="Century Gothic"/>
              </a:rPr>
              <a:t>our</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financial</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decisions</a:t>
            </a:r>
            <a:r>
              <a:rPr lang="de-DE" dirty="0">
                <a:solidFill>
                  <a:schemeClr val="dk1"/>
                </a:solidFill>
                <a:latin typeface="Century Gothic"/>
                <a:ea typeface="Century Gothic"/>
                <a:cs typeface="Century Gothic"/>
                <a:sym typeface="Century Gothic"/>
              </a:rPr>
              <a:t>.</a:t>
            </a:r>
            <a:endParaRPr dirty="0">
              <a:solidFill>
                <a:schemeClr val="dk1"/>
              </a:solidFill>
              <a:latin typeface="Century Gothic"/>
              <a:ea typeface="Century Gothic"/>
              <a:cs typeface="Century Gothic"/>
              <a:sym typeface="Century Gothic"/>
            </a:endParaRPr>
          </a:p>
          <a:p>
            <a:pPr marL="0" lvl="0" indent="0" algn="l" rtl="0">
              <a:lnSpc>
                <a:spcPct val="107916"/>
              </a:lnSpc>
              <a:spcBef>
                <a:spcPts val="800"/>
              </a:spcBef>
              <a:spcAft>
                <a:spcPts val="0"/>
              </a:spcAft>
              <a:buNone/>
            </a:pPr>
            <a:r>
              <a:rPr lang="de-DE" u="sng" dirty="0">
                <a:solidFill>
                  <a:srgbClr val="1155CC"/>
                </a:solidFill>
                <a:latin typeface="Century Gothic"/>
                <a:ea typeface="Century Gothic"/>
                <a:cs typeface="Century Gothic"/>
                <a:sym typeface="Century Gothic"/>
                <a:hlinkClick r:id="rId6">
                  <a:extLst>
                    <a:ext uri="{A12FA001-AC4F-418D-AE19-62706E023703}">
                      <ahyp:hlinkClr xmlns:ahyp="http://schemas.microsoft.com/office/drawing/2018/hyperlinkcolor" val="tx"/>
                    </a:ext>
                  </a:extLst>
                </a:hlinkClick>
              </a:rPr>
              <a:t>https://www.linkedin.com/pulse/5-good-reasons-read-psychology-money-morgan-housel-demola-okesola/</a:t>
            </a:r>
            <a:r>
              <a:rPr lang="de-DE" dirty="0">
                <a:solidFill>
                  <a:schemeClr val="dk1"/>
                </a:solidFill>
                <a:latin typeface="Century Gothic"/>
                <a:ea typeface="Century Gothic"/>
                <a:cs typeface="Century Gothic"/>
                <a:sym typeface="Century Gothic"/>
              </a:rPr>
              <a:t> </a:t>
            </a:r>
            <a:endParaRPr dirty="0">
              <a:solidFill>
                <a:schemeClr val="dk1"/>
              </a:solidFill>
              <a:latin typeface="Century Gothic"/>
              <a:ea typeface="Century Gothic"/>
              <a:cs typeface="Century Gothic"/>
              <a:sym typeface="Century Gothic"/>
            </a:endParaRPr>
          </a:p>
          <a:p>
            <a:pPr marL="0" lvl="0" indent="0" algn="l" rtl="0">
              <a:lnSpc>
                <a:spcPct val="107916"/>
              </a:lnSpc>
              <a:spcBef>
                <a:spcPts val="800"/>
              </a:spcBef>
              <a:spcAft>
                <a:spcPts val="0"/>
              </a:spcAft>
              <a:buNone/>
            </a:pPr>
            <a:r>
              <a:rPr lang="de-DE" b="1" dirty="0">
                <a:solidFill>
                  <a:schemeClr val="dk1"/>
                </a:solidFill>
                <a:latin typeface="Century Gothic"/>
                <a:ea typeface="Century Gothic"/>
                <a:cs typeface="Century Gothic"/>
                <a:sym typeface="Century Gothic"/>
              </a:rPr>
              <a:t>Rich Dad Poor Dad - Robert </a:t>
            </a:r>
            <a:r>
              <a:rPr lang="de-DE" b="1" dirty="0" err="1">
                <a:solidFill>
                  <a:schemeClr val="dk1"/>
                </a:solidFill>
                <a:latin typeface="Century Gothic"/>
                <a:ea typeface="Century Gothic"/>
                <a:cs typeface="Century Gothic"/>
                <a:sym typeface="Century Gothic"/>
              </a:rPr>
              <a:t>Kiyosaki</a:t>
            </a:r>
            <a:r>
              <a:rPr lang="de-DE" b="1" dirty="0">
                <a:solidFill>
                  <a:schemeClr val="dk1"/>
                </a:solidFill>
                <a:latin typeface="Century Gothic"/>
                <a:ea typeface="Century Gothic"/>
                <a:cs typeface="Century Gothic"/>
                <a:sym typeface="Century Gothic"/>
              </a:rPr>
              <a:t> and Sharon </a:t>
            </a:r>
            <a:r>
              <a:rPr lang="de-DE" b="1" dirty="0" err="1">
                <a:solidFill>
                  <a:schemeClr val="dk1"/>
                </a:solidFill>
                <a:latin typeface="Century Gothic"/>
                <a:ea typeface="Century Gothic"/>
                <a:cs typeface="Century Gothic"/>
                <a:sym typeface="Century Gothic"/>
              </a:rPr>
              <a:t>Lechter</a:t>
            </a:r>
            <a:r>
              <a:rPr lang="de-DE" b="1" dirty="0">
                <a:solidFill>
                  <a:schemeClr val="dk1"/>
                </a:solidFill>
                <a:latin typeface="Century Gothic"/>
                <a:ea typeface="Century Gothic"/>
                <a:cs typeface="Century Gothic"/>
                <a:sym typeface="Century Gothic"/>
              </a:rPr>
              <a:t> - </a:t>
            </a:r>
            <a:r>
              <a:rPr lang="de-DE" dirty="0" err="1">
                <a:solidFill>
                  <a:schemeClr val="dk1"/>
                </a:solidFill>
                <a:latin typeface="Century Gothic"/>
                <a:ea typeface="Century Gothic"/>
                <a:cs typeface="Century Gothic"/>
                <a:sym typeface="Century Gothic"/>
              </a:rPr>
              <a:t>Explodes</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the</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myth</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that</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you</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need</a:t>
            </a:r>
            <a:r>
              <a:rPr lang="de-DE" dirty="0">
                <a:solidFill>
                  <a:schemeClr val="dk1"/>
                </a:solidFill>
                <a:latin typeface="Century Gothic"/>
                <a:ea typeface="Century Gothic"/>
                <a:cs typeface="Century Gothic"/>
                <a:sym typeface="Century Gothic"/>
              </a:rPr>
              <a:t> to </a:t>
            </a:r>
            <a:r>
              <a:rPr lang="de-DE" dirty="0" err="1">
                <a:solidFill>
                  <a:schemeClr val="dk1"/>
                </a:solidFill>
                <a:latin typeface="Century Gothic"/>
                <a:ea typeface="Century Gothic"/>
                <a:cs typeface="Century Gothic"/>
                <a:sym typeface="Century Gothic"/>
              </a:rPr>
              <a:t>earn</a:t>
            </a:r>
            <a:r>
              <a:rPr lang="de-DE" dirty="0">
                <a:solidFill>
                  <a:schemeClr val="dk1"/>
                </a:solidFill>
                <a:latin typeface="Century Gothic"/>
                <a:ea typeface="Century Gothic"/>
                <a:cs typeface="Century Gothic"/>
                <a:sym typeface="Century Gothic"/>
              </a:rPr>
              <a:t> a high </a:t>
            </a:r>
            <a:r>
              <a:rPr lang="de-DE" dirty="0" err="1">
                <a:solidFill>
                  <a:schemeClr val="dk1"/>
                </a:solidFill>
                <a:latin typeface="Century Gothic"/>
                <a:ea typeface="Century Gothic"/>
                <a:cs typeface="Century Gothic"/>
                <a:sym typeface="Century Gothic"/>
              </a:rPr>
              <a:t>income</a:t>
            </a:r>
            <a:r>
              <a:rPr lang="de-DE" dirty="0">
                <a:solidFill>
                  <a:schemeClr val="dk1"/>
                </a:solidFill>
                <a:latin typeface="Century Gothic"/>
                <a:ea typeface="Century Gothic"/>
                <a:cs typeface="Century Gothic"/>
                <a:sym typeface="Century Gothic"/>
              </a:rPr>
              <a:t> to </a:t>
            </a:r>
            <a:r>
              <a:rPr lang="de-DE" dirty="0" err="1">
                <a:solidFill>
                  <a:schemeClr val="dk1"/>
                </a:solidFill>
                <a:latin typeface="Century Gothic"/>
                <a:ea typeface="Century Gothic"/>
                <a:cs typeface="Century Gothic"/>
                <a:sym typeface="Century Gothic"/>
              </a:rPr>
              <a:t>become</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rich</a:t>
            </a:r>
            <a:r>
              <a:rPr lang="de-DE" dirty="0">
                <a:solidFill>
                  <a:schemeClr val="dk1"/>
                </a:solidFill>
                <a:latin typeface="Century Gothic"/>
                <a:ea typeface="Century Gothic"/>
                <a:cs typeface="Century Gothic"/>
                <a:sym typeface="Century Gothic"/>
              </a:rPr>
              <a:t>. Challenges </a:t>
            </a:r>
            <a:r>
              <a:rPr lang="de-DE" dirty="0" err="1">
                <a:solidFill>
                  <a:schemeClr val="dk1"/>
                </a:solidFill>
                <a:latin typeface="Century Gothic"/>
                <a:ea typeface="Century Gothic"/>
                <a:cs typeface="Century Gothic"/>
                <a:sym typeface="Century Gothic"/>
              </a:rPr>
              <a:t>the</a:t>
            </a:r>
            <a:r>
              <a:rPr lang="de-DE" dirty="0">
                <a:solidFill>
                  <a:schemeClr val="dk1"/>
                </a:solidFill>
                <a:latin typeface="Century Gothic"/>
                <a:ea typeface="Century Gothic"/>
                <a:cs typeface="Century Gothic"/>
                <a:sym typeface="Century Gothic"/>
              </a:rPr>
              <a:t> belief </a:t>
            </a:r>
            <a:r>
              <a:rPr lang="de-DE" dirty="0" err="1">
                <a:solidFill>
                  <a:schemeClr val="dk1"/>
                </a:solidFill>
                <a:latin typeface="Century Gothic"/>
                <a:ea typeface="Century Gothic"/>
                <a:cs typeface="Century Gothic"/>
                <a:sym typeface="Century Gothic"/>
              </a:rPr>
              <a:t>that</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your</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house</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is</a:t>
            </a:r>
            <a:r>
              <a:rPr lang="de-DE" dirty="0">
                <a:solidFill>
                  <a:schemeClr val="dk1"/>
                </a:solidFill>
                <a:latin typeface="Century Gothic"/>
                <a:ea typeface="Century Gothic"/>
                <a:cs typeface="Century Gothic"/>
                <a:sym typeface="Century Gothic"/>
              </a:rPr>
              <a:t> an </a:t>
            </a:r>
            <a:r>
              <a:rPr lang="de-DE" dirty="0" err="1">
                <a:solidFill>
                  <a:schemeClr val="dk1"/>
                </a:solidFill>
                <a:latin typeface="Century Gothic"/>
                <a:ea typeface="Century Gothic"/>
                <a:cs typeface="Century Gothic"/>
                <a:sym typeface="Century Gothic"/>
              </a:rPr>
              <a:t>asset</a:t>
            </a:r>
            <a:endParaRPr dirty="0">
              <a:solidFill>
                <a:schemeClr val="dk1"/>
              </a:solidFill>
              <a:latin typeface="Century Gothic"/>
              <a:ea typeface="Century Gothic"/>
              <a:cs typeface="Century Gothic"/>
              <a:sym typeface="Century Gothic"/>
            </a:endParaRPr>
          </a:p>
          <a:p>
            <a:pPr marL="0" lvl="0" indent="0" algn="l" rtl="0">
              <a:lnSpc>
                <a:spcPct val="107916"/>
              </a:lnSpc>
              <a:spcBef>
                <a:spcPts val="800"/>
              </a:spcBef>
              <a:spcAft>
                <a:spcPts val="0"/>
              </a:spcAft>
              <a:buNone/>
            </a:pPr>
            <a:r>
              <a:rPr lang="de-DE" u="sng" dirty="0">
                <a:solidFill>
                  <a:srgbClr val="1155CC"/>
                </a:solidFill>
                <a:latin typeface="Century Gothic"/>
                <a:ea typeface="Century Gothic"/>
                <a:cs typeface="Century Gothic"/>
                <a:sym typeface="Century Gothic"/>
                <a:hlinkClick r:id="rId7">
                  <a:extLst>
                    <a:ext uri="{A12FA001-AC4F-418D-AE19-62706E023703}">
                      <ahyp:hlinkClr xmlns:ahyp="http://schemas.microsoft.com/office/drawing/2018/hyperlinkcolor" val="tx"/>
                    </a:ext>
                  </a:extLst>
                </a:hlinkClick>
              </a:rPr>
              <a:t>https://www.booksfree.org/rich-dad-poor-dad-pdf-free-download/</a:t>
            </a:r>
            <a:r>
              <a:rPr lang="de-DE" dirty="0">
                <a:solidFill>
                  <a:schemeClr val="dk1"/>
                </a:solidFill>
                <a:latin typeface="Century Gothic"/>
                <a:ea typeface="Century Gothic"/>
                <a:cs typeface="Century Gothic"/>
                <a:sym typeface="Century Gothic"/>
              </a:rPr>
              <a:t> </a:t>
            </a:r>
            <a:endParaRPr dirty="0">
              <a:solidFill>
                <a:schemeClr val="dk1"/>
              </a:solidFill>
              <a:latin typeface="Century Gothic"/>
              <a:ea typeface="Century Gothic"/>
              <a:cs typeface="Century Gothic"/>
              <a:sym typeface="Century Gothic"/>
            </a:endParaRPr>
          </a:p>
          <a:p>
            <a:pPr marL="0" lvl="0" indent="0" algn="l" rtl="0">
              <a:lnSpc>
                <a:spcPct val="107916"/>
              </a:lnSpc>
              <a:spcBef>
                <a:spcPts val="800"/>
              </a:spcBef>
              <a:spcAft>
                <a:spcPts val="0"/>
              </a:spcAft>
              <a:buNone/>
            </a:pPr>
            <a:r>
              <a:rPr lang="de-DE" b="1" dirty="0">
                <a:solidFill>
                  <a:schemeClr val="dk1"/>
                </a:solidFill>
                <a:latin typeface="Century Gothic"/>
                <a:ea typeface="Century Gothic"/>
                <a:cs typeface="Century Gothic"/>
                <a:sym typeface="Century Gothic"/>
              </a:rPr>
              <a:t>Websites/ Accounts</a:t>
            </a:r>
            <a:endParaRPr b="1" dirty="0">
              <a:solidFill>
                <a:schemeClr val="dk1"/>
              </a:solidFill>
              <a:latin typeface="Century Gothic"/>
              <a:ea typeface="Century Gothic"/>
              <a:cs typeface="Century Gothic"/>
              <a:sym typeface="Century Gothic"/>
            </a:endParaRPr>
          </a:p>
          <a:p>
            <a:pPr marL="0" lvl="0" indent="0" algn="l" rtl="0">
              <a:lnSpc>
                <a:spcPct val="107916"/>
              </a:lnSpc>
              <a:spcBef>
                <a:spcPts val="800"/>
              </a:spcBef>
              <a:spcAft>
                <a:spcPts val="0"/>
              </a:spcAft>
              <a:buNone/>
            </a:pPr>
            <a:r>
              <a:rPr lang="de-DE" u="sng" dirty="0">
                <a:solidFill>
                  <a:srgbClr val="1155CC"/>
                </a:solidFill>
                <a:latin typeface="Century Gothic"/>
                <a:ea typeface="Century Gothic"/>
                <a:cs typeface="Century Gothic"/>
                <a:sym typeface="Century Gothic"/>
                <a:hlinkClick r:id="rId8">
                  <a:extLst>
                    <a:ext uri="{A12FA001-AC4F-418D-AE19-62706E023703}">
                      <ahyp:hlinkClr xmlns:ahyp="http://schemas.microsoft.com/office/drawing/2018/hyperlinkcolor" val="tx"/>
                    </a:ext>
                  </a:extLst>
                </a:hlinkClick>
              </a:rPr>
              <a:t>https://www.youtube.com/c/Clevergirlfinance</a:t>
            </a:r>
            <a:r>
              <a:rPr lang="de-DE" dirty="0">
                <a:solidFill>
                  <a:schemeClr val="dk1"/>
                </a:solidFill>
                <a:latin typeface="Century Gothic"/>
                <a:ea typeface="Century Gothic"/>
                <a:cs typeface="Century Gothic"/>
                <a:sym typeface="Century Gothic"/>
              </a:rPr>
              <a:t> - </a:t>
            </a:r>
            <a:r>
              <a:rPr lang="de-DE" dirty="0" err="1">
                <a:solidFill>
                  <a:schemeClr val="dk1"/>
                </a:solidFill>
                <a:latin typeface="Century Gothic"/>
                <a:ea typeface="Century Gothic"/>
                <a:cs typeface="Century Gothic"/>
                <a:sym typeface="Century Gothic"/>
              </a:rPr>
              <a:t>Empowering</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women</a:t>
            </a:r>
            <a:r>
              <a:rPr lang="de-DE" dirty="0">
                <a:solidFill>
                  <a:schemeClr val="dk1"/>
                </a:solidFill>
                <a:latin typeface="Century Gothic"/>
                <a:ea typeface="Century Gothic"/>
                <a:cs typeface="Century Gothic"/>
                <a:sym typeface="Century Gothic"/>
              </a:rPr>
              <a:t> to </a:t>
            </a:r>
            <a:r>
              <a:rPr lang="de-DE" dirty="0" err="1">
                <a:solidFill>
                  <a:schemeClr val="dk1"/>
                </a:solidFill>
                <a:latin typeface="Century Gothic"/>
                <a:ea typeface="Century Gothic"/>
                <a:cs typeface="Century Gothic"/>
                <a:sym typeface="Century Gothic"/>
              </a:rPr>
              <a:t>ditch</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debt</a:t>
            </a:r>
            <a:r>
              <a:rPr lang="de-DE" dirty="0">
                <a:solidFill>
                  <a:schemeClr val="dk1"/>
                </a:solidFill>
                <a:latin typeface="Century Gothic"/>
                <a:ea typeface="Century Gothic"/>
                <a:cs typeface="Century Gothic"/>
                <a:sym typeface="Century Gothic"/>
              </a:rPr>
              <a:t>, save </a:t>
            </a:r>
            <a:r>
              <a:rPr lang="de-DE" dirty="0" err="1">
                <a:solidFill>
                  <a:schemeClr val="dk1"/>
                </a:solidFill>
                <a:latin typeface="Century Gothic"/>
                <a:ea typeface="Century Gothic"/>
                <a:cs typeface="Century Gothic"/>
                <a:sym typeface="Century Gothic"/>
              </a:rPr>
              <a:t>money</a:t>
            </a:r>
            <a:r>
              <a:rPr lang="de-DE" dirty="0">
                <a:solidFill>
                  <a:schemeClr val="dk1"/>
                </a:solidFill>
                <a:latin typeface="Century Gothic"/>
                <a:ea typeface="Century Gothic"/>
                <a:cs typeface="Century Gothic"/>
                <a:sym typeface="Century Gothic"/>
              </a:rPr>
              <a:t> and </a:t>
            </a:r>
            <a:r>
              <a:rPr lang="de-DE" dirty="0" err="1">
                <a:solidFill>
                  <a:schemeClr val="dk1"/>
                </a:solidFill>
                <a:latin typeface="Century Gothic"/>
                <a:ea typeface="Century Gothic"/>
                <a:cs typeface="Century Gothic"/>
                <a:sym typeface="Century Gothic"/>
              </a:rPr>
              <a:t>build</a:t>
            </a:r>
            <a:r>
              <a:rPr lang="de-DE" dirty="0">
                <a:solidFill>
                  <a:schemeClr val="dk1"/>
                </a:solidFill>
                <a:latin typeface="Century Gothic"/>
                <a:ea typeface="Century Gothic"/>
                <a:cs typeface="Century Gothic"/>
                <a:sym typeface="Century Gothic"/>
              </a:rPr>
              <a:t> real </a:t>
            </a:r>
            <a:r>
              <a:rPr lang="de-DE" dirty="0" err="1">
                <a:solidFill>
                  <a:schemeClr val="dk1"/>
                </a:solidFill>
                <a:latin typeface="Century Gothic"/>
                <a:ea typeface="Century Gothic"/>
                <a:cs typeface="Century Gothic"/>
                <a:sym typeface="Century Gothic"/>
              </a:rPr>
              <a:t>wealth</a:t>
            </a:r>
            <a:r>
              <a:rPr lang="de-DE" dirty="0">
                <a:solidFill>
                  <a:schemeClr val="dk1"/>
                </a:solidFill>
                <a:latin typeface="Century Gothic"/>
                <a:ea typeface="Century Gothic"/>
                <a:cs typeface="Century Gothic"/>
                <a:sym typeface="Century Gothic"/>
              </a:rPr>
              <a:t>!</a:t>
            </a:r>
            <a:endParaRPr dirty="0">
              <a:solidFill>
                <a:schemeClr val="dk1"/>
              </a:solidFill>
              <a:latin typeface="Century Gothic"/>
              <a:ea typeface="Century Gothic"/>
              <a:cs typeface="Century Gothic"/>
              <a:sym typeface="Century Gothic"/>
            </a:endParaRPr>
          </a:p>
          <a:p>
            <a:pPr marL="0" lvl="0" indent="0" algn="l" rtl="0">
              <a:lnSpc>
                <a:spcPct val="107916"/>
              </a:lnSpc>
              <a:spcBef>
                <a:spcPts val="800"/>
              </a:spcBef>
              <a:spcAft>
                <a:spcPts val="800"/>
              </a:spcAft>
              <a:buNone/>
            </a:pPr>
            <a:r>
              <a:rPr lang="de-DE" u="sng" dirty="0">
                <a:solidFill>
                  <a:schemeClr val="hlink"/>
                </a:solidFill>
                <a:latin typeface="Century Gothic"/>
                <a:ea typeface="Century Gothic"/>
                <a:cs typeface="Century Gothic"/>
                <a:sym typeface="Century Gothic"/>
                <a:hlinkClick r:id="rId9"/>
              </a:rPr>
              <a:t>https://www.coursera.org/articles/how-to-negotiate-salary</a:t>
            </a:r>
            <a:r>
              <a:rPr lang="de-DE" dirty="0">
                <a:solidFill>
                  <a:schemeClr val="dk1"/>
                </a:solidFill>
                <a:latin typeface="Century Gothic"/>
                <a:ea typeface="Century Gothic"/>
                <a:cs typeface="Century Gothic"/>
                <a:sym typeface="Century Gothic"/>
              </a:rPr>
              <a:t> - </a:t>
            </a:r>
            <a:r>
              <a:rPr lang="de-DE" dirty="0" err="1">
                <a:solidFill>
                  <a:schemeClr val="dk1"/>
                </a:solidFill>
                <a:latin typeface="Century Gothic"/>
                <a:ea typeface="Century Gothic"/>
                <a:cs typeface="Century Gothic"/>
                <a:sym typeface="Century Gothic"/>
              </a:rPr>
              <a:t>How</a:t>
            </a:r>
            <a:r>
              <a:rPr lang="de-DE" dirty="0">
                <a:solidFill>
                  <a:schemeClr val="dk1"/>
                </a:solidFill>
                <a:latin typeface="Century Gothic"/>
                <a:ea typeface="Century Gothic"/>
                <a:cs typeface="Century Gothic"/>
                <a:sym typeface="Century Gothic"/>
              </a:rPr>
              <a:t> to </a:t>
            </a:r>
            <a:r>
              <a:rPr lang="de-DE" dirty="0" err="1">
                <a:solidFill>
                  <a:schemeClr val="dk1"/>
                </a:solidFill>
                <a:latin typeface="Century Gothic"/>
                <a:ea typeface="Century Gothic"/>
                <a:cs typeface="Century Gothic"/>
                <a:sym typeface="Century Gothic"/>
              </a:rPr>
              <a:t>Negotiate</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Your</a:t>
            </a:r>
            <a:r>
              <a:rPr lang="de-DE" dirty="0">
                <a:solidFill>
                  <a:schemeClr val="dk1"/>
                </a:solidFill>
                <a:latin typeface="Century Gothic"/>
                <a:ea typeface="Century Gothic"/>
                <a:cs typeface="Century Gothic"/>
                <a:sym typeface="Century Gothic"/>
              </a:rPr>
              <a:t> </a:t>
            </a:r>
            <a:r>
              <a:rPr lang="de-DE" dirty="0" err="1">
                <a:solidFill>
                  <a:schemeClr val="dk1"/>
                </a:solidFill>
                <a:latin typeface="Century Gothic"/>
                <a:ea typeface="Century Gothic"/>
                <a:cs typeface="Century Gothic"/>
                <a:sym typeface="Century Gothic"/>
              </a:rPr>
              <a:t>Salary</a:t>
            </a:r>
            <a:endParaRPr dirty="0">
              <a:solidFill>
                <a:schemeClr val="dk1"/>
              </a:solidFill>
              <a:latin typeface="Century Gothic"/>
              <a:ea typeface="Century Gothic"/>
              <a:cs typeface="Century Gothic"/>
              <a:sym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10" descr="Ein Bild, das Himmel, draußen, Natur, Rock enthält.&#10;&#10;Automatisch generierte Beschreibung"/>
          <p:cNvPicPr preferRelativeResize="0"/>
          <p:nvPr/>
        </p:nvPicPr>
        <p:blipFill rotWithShape="1">
          <a:blip r:embed="rId3">
            <a:alphaModFix amt="50000"/>
          </a:blip>
          <a:srcRect/>
          <a:stretch/>
        </p:blipFill>
        <p:spPr>
          <a:xfrm>
            <a:off x="1647825" y="0"/>
            <a:ext cx="10544175" cy="6638929"/>
          </a:xfrm>
          <a:prstGeom prst="rect">
            <a:avLst/>
          </a:prstGeom>
          <a:noFill/>
          <a:ln>
            <a:noFill/>
          </a:ln>
        </p:spPr>
      </p:pic>
      <p:sp>
        <p:nvSpPr>
          <p:cNvPr id="273" name="Google Shape;273;p10"/>
          <p:cNvSpPr txBox="1"/>
          <p:nvPr/>
        </p:nvSpPr>
        <p:spPr>
          <a:xfrm>
            <a:off x="-139486" y="1393252"/>
            <a:ext cx="6773985" cy="112158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200"/>
              <a:buFont typeface="Arial"/>
              <a:buNone/>
            </a:pPr>
            <a:endParaRPr sz="2200" b="1" i="0" u="none" strike="noStrike" cap="none">
              <a:solidFill>
                <a:schemeClr val="dk1"/>
              </a:solidFill>
              <a:latin typeface="Calibri"/>
              <a:ea typeface="Calibri"/>
              <a:cs typeface="Calibri"/>
              <a:sym typeface="Calibri"/>
            </a:endParaRPr>
          </a:p>
          <a:p>
            <a:pPr marL="0" marR="0" lvl="0" indent="0" algn="ctr" rtl="0">
              <a:lnSpc>
                <a:spcPct val="80833"/>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a:p>
            <a:pPr marL="0" marR="0" lvl="0" indent="0" algn="ctr" rtl="0">
              <a:lnSpc>
                <a:spcPct val="80833"/>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a:p>
            <a:pPr marL="0" marR="0" lvl="0" indent="0" algn="ctr" rtl="0">
              <a:lnSpc>
                <a:spcPct val="80833"/>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a:p>
            <a:pPr marL="0" marR="0" lvl="0" indent="0" algn="ctr" rtl="0">
              <a:lnSpc>
                <a:spcPct val="80833"/>
              </a:lnSpc>
              <a:spcBef>
                <a:spcPts val="0"/>
              </a:spcBef>
              <a:spcAft>
                <a:spcPts val="0"/>
              </a:spcAft>
              <a:buClr>
                <a:srgbClr val="000000"/>
              </a:buClr>
              <a:buSzPts val="1200"/>
              <a:buFont typeface="Arial"/>
              <a:buNone/>
            </a:pPr>
            <a:endParaRPr sz="1200" b="1" i="0" u="none" strike="noStrike" cap="none">
              <a:solidFill>
                <a:srgbClr val="2F5496"/>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200"/>
              <a:buFont typeface="Arial"/>
              <a:buNone/>
            </a:pPr>
            <a:r>
              <a:rPr lang="de-DE" sz="1200" b="1"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74" name="Google Shape;274;p10"/>
          <p:cNvSpPr/>
          <p:nvPr/>
        </p:nvSpPr>
        <p:spPr>
          <a:xfrm>
            <a:off x="0" y="1781514"/>
            <a:ext cx="6586780" cy="2455670"/>
          </a:xfrm>
          <a:custGeom>
            <a:avLst/>
            <a:gdLst/>
            <a:ahLst/>
            <a:cxnLst/>
            <a:rect l="l" t="t" r="r" b="b"/>
            <a:pathLst>
              <a:path w="1788521" h="1913890" extrusionOk="0">
                <a:moveTo>
                  <a:pt x="0" y="0"/>
                </a:moveTo>
                <a:lnTo>
                  <a:pt x="1788521" y="0"/>
                </a:lnTo>
                <a:lnTo>
                  <a:pt x="1788521"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75" name="Google Shape;275;p10" descr="Logo&#10;&#10;Description automatically generated"/>
          <p:cNvPicPr preferRelativeResize="0"/>
          <p:nvPr/>
        </p:nvPicPr>
        <p:blipFill rotWithShape="1">
          <a:blip r:embed="rId4">
            <a:alphaModFix/>
          </a:blip>
          <a:srcRect/>
          <a:stretch/>
        </p:blipFill>
        <p:spPr>
          <a:xfrm>
            <a:off x="154113" y="187068"/>
            <a:ext cx="1339599" cy="1479808"/>
          </a:xfrm>
          <a:prstGeom prst="rect">
            <a:avLst/>
          </a:prstGeom>
          <a:noFill/>
          <a:ln>
            <a:noFill/>
          </a:ln>
        </p:spPr>
      </p:pic>
      <p:sp>
        <p:nvSpPr>
          <p:cNvPr id="276" name="Google Shape;276;p10"/>
          <p:cNvSpPr txBox="1"/>
          <p:nvPr/>
        </p:nvSpPr>
        <p:spPr>
          <a:xfrm>
            <a:off x="428625" y="2114550"/>
            <a:ext cx="5591175"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4400" b="1" dirty="0">
                <a:latin typeface="Century Gothic"/>
                <a:ea typeface="Century Gothic"/>
                <a:cs typeface="Century Gothic"/>
                <a:sym typeface="Century Gothic"/>
              </a:rPr>
              <a:t>Vielen Dank</a:t>
            </a:r>
            <a:r>
              <a:rPr lang="de-DE" sz="4400" b="1" i="0" u="none" strike="noStrike" cap="none" dirty="0">
                <a:solidFill>
                  <a:srgbClr val="000000"/>
                </a:solidFill>
                <a:latin typeface="Century Gothic"/>
                <a:ea typeface="Century Gothic"/>
                <a:cs typeface="Century Gothic"/>
                <a:sym typeface="Century Gothic"/>
              </a:rPr>
              <a:t>!</a:t>
            </a:r>
            <a:endParaRPr sz="4400" b="1" i="0" u="none" strike="noStrike" cap="none" dirty="0">
              <a:solidFill>
                <a:srgbClr val="000000"/>
              </a:solidFill>
              <a:latin typeface="Century Gothic"/>
              <a:ea typeface="Century Gothic"/>
              <a:cs typeface="Century Gothic"/>
              <a:sym typeface="Century Gothic"/>
            </a:endParaRPr>
          </a:p>
        </p:txBody>
      </p:sp>
      <p:pic>
        <p:nvPicPr>
          <p:cNvPr id="277" name="Google Shape;277;p10" descr="Text&#10;&#10;Description automatically generated"/>
          <p:cNvPicPr preferRelativeResize="0"/>
          <p:nvPr/>
        </p:nvPicPr>
        <p:blipFill rotWithShape="1">
          <a:blip r:embed="rId5">
            <a:alphaModFix/>
          </a:blip>
          <a:srcRect/>
          <a:stretch/>
        </p:blipFill>
        <p:spPr>
          <a:xfrm>
            <a:off x="154113" y="6021075"/>
            <a:ext cx="1417512" cy="297638"/>
          </a:xfrm>
          <a:prstGeom prst="rect">
            <a:avLst/>
          </a:prstGeom>
          <a:noFill/>
          <a:ln>
            <a:noFill/>
          </a:ln>
        </p:spPr>
      </p:pic>
      <p:pic>
        <p:nvPicPr>
          <p:cNvPr id="278" name="Google Shape;278;p10"/>
          <p:cNvPicPr preferRelativeResize="0"/>
          <p:nvPr/>
        </p:nvPicPr>
        <p:blipFill rotWithShape="1">
          <a:blip r:embed="rId6">
            <a:alphaModFix/>
          </a:blip>
          <a:srcRect/>
          <a:stretch/>
        </p:blipFill>
        <p:spPr>
          <a:xfrm>
            <a:off x="226801" y="3049940"/>
            <a:ext cx="6133178" cy="1063557"/>
          </a:xfrm>
          <a:prstGeom prst="rect">
            <a:avLst/>
          </a:prstGeom>
          <a:noFill/>
          <a:ln>
            <a:noFill/>
          </a:ln>
        </p:spPr>
      </p:pic>
      <p:sp>
        <p:nvSpPr>
          <p:cNvPr id="279" name="Google Shape;279;p10"/>
          <p:cNvSpPr txBox="1"/>
          <p:nvPr/>
        </p:nvSpPr>
        <p:spPr>
          <a:xfrm>
            <a:off x="-72258" y="6598701"/>
            <a:ext cx="1226425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1400" b="0" i="0" u="none" strike="noStrike" cap="none">
                <a:solidFill>
                  <a:schemeClr val="dk1"/>
                </a:solidFill>
                <a:latin typeface="Century Gothic"/>
                <a:ea typeface="Century Gothic"/>
                <a:cs typeface="Century Gothic"/>
                <a:sym typeface="Century Gothic"/>
              </a:rPr>
              <a:t>Project Number: 2022-1-AT01-KA220-ADU-000087985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3"/>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b="0" i="0" u="none" strike="noStrike" cap="none" dirty="0">
                <a:solidFill>
                  <a:schemeClr val="lt1"/>
                </a:solidFill>
                <a:latin typeface="Calibri"/>
                <a:ea typeface="Calibri"/>
                <a:cs typeface="Calibri"/>
                <a:sym typeface="Calibri"/>
              </a:rPr>
              <a:t>LERNZIELE</a:t>
            </a:r>
            <a:endParaRPr sz="3400" b="0" i="0" u="none" strike="noStrike" cap="none" dirty="0">
              <a:solidFill>
                <a:schemeClr val="lt1"/>
              </a:solidFill>
              <a:latin typeface="Calibri"/>
              <a:ea typeface="Calibri"/>
              <a:cs typeface="Calibri"/>
              <a:sym typeface="Calibri"/>
            </a:endParaRPr>
          </a:p>
        </p:txBody>
      </p:sp>
      <p:sp>
        <p:nvSpPr>
          <p:cNvPr id="112" name="Google Shape;112;p23"/>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 name="Google Shape;113;p23"/>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14" name="Google Shape;114;p23"/>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115" name="Google Shape;115;p23"/>
          <p:cNvSpPr txBox="1">
            <a:spLocks noGrp="1"/>
          </p:cNvSpPr>
          <p:nvPr>
            <p:ph type="ftr" idx="11"/>
          </p:nvPr>
        </p:nvSpPr>
        <p:spPr>
          <a:xfrm>
            <a:off x="335346" y="5993430"/>
            <a:ext cx="8560071" cy="569325"/>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116" name="Google Shape;116;p23" descr="Graphical user interface, text&#10;&#10;Description automatically generated"/>
          <p:cNvPicPr preferRelativeResize="0"/>
          <p:nvPr/>
        </p:nvPicPr>
        <p:blipFill rotWithShape="1">
          <a:blip r:embed="rId4">
            <a:alphaModFix/>
          </a:blip>
          <a:srcRect/>
          <a:stretch/>
        </p:blipFill>
        <p:spPr>
          <a:xfrm>
            <a:off x="9914971" y="5907488"/>
            <a:ext cx="2115616" cy="573861"/>
          </a:xfrm>
          <a:prstGeom prst="rect">
            <a:avLst/>
          </a:prstGeom>
          <a:noFill/>
          <a:ln>
            <a:noFill/>
          </a:ln>
        </p:spPr>
      </p:pic>
      <p:sp>
        <p:nvSpPr>
          <p:cNvPr id="117" name="Google Shape;117;p23"/>
          <p:cNvSpPr txBox="1"/>
          <p:nvPr/>
        </p:nvSpPr>
        <p:spPr>
          <a:xfrm>
            <a:off x="335346" y="1513163"/>
            <a:ext cx="6807579" cy="3883459"/>
          </a:xfrm>
          <a:prstGeom prst="rect">
            <a:avLst/>
          </a:prstGeom>
          <a:noFill/>
          <a:ln>
            <a:noFill/>
          </a:ln>
        </p:spPr>
        <p:txBody>
          <a:bodyPr spcFirstLastPara="1" wrap="square" lIns="91425" tIns="45700" rIns="91425" bIns="45700" anchor="t" anchorCtr="0">
            <a:spAutoFit/>
          </a:bodyPr>
          <a:lstStyle/>
          <a:p>
            <a:pPr marL="342900" lvl="0" indent="-342900" rtl="0">
              <a:lnSpc>
                <a:spcPct val="107000"/>
              </a:lnSpc>
              <a:buFont typeface="Symbol" panose="05050102010706020507" pitchFamily="18" charset="2"/>
              <a:buChar char=""/>
            </a:pPr>
            <a:r>
              <a:rPr lang="de-AT" sz="16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Verstehen, welche Faktoren das Verdienstpotenzial beeinflussen (Bildung, Fähigkeiten, Erfahrung, Branchentrends usw.)</a:t>
            </a:r>
            <a:endParaRPr lang="de-AT" sz="16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de-AT" sz="16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Kennenlernen der verschiedenen Einkommensquellen</a:t>
            </a:r>
            <a:endParaRPr lang="de-AT" sz="16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de-AT" sz="16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Verstehen, wie man Einkommen steigern kann (einschließlich Strategien für beruflichen Aufstieg und Wachstum)</a:t>
            </a:r>
            <a:endParaRPr lang="de-AT" sz="16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de-AT" sz="16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Entwicklung kritischer Denkfähigkeiten: Die Lernenden werden dazu animiert, Informationen kritisch zu analysieren, um zwischen Mythen und Realitäten bezüglich der finanziellen Unabhängigkeit zu unterscheiden</a:t>
            </a:r>
            <a:endParaRPr lang="de-AT" sz="16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de-AT" sz="16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Fundierte Entscheidungen über berufliche und finanzielle Ziele zu treffen</a:t>
            </a:r>
            <a:endParaRPr lang="de-AT" sz="16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de-AT" sz="16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Eine flexible Denkweise in Bezug auf das Verdienstpotenzial zu entwickeln.</a:t>
            </a:r>
            <a:endParaRPr lang="de-AT" sz="1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8" name="Google Shape;118;p23" descr="Learning objectives Vectors &amp; Illustrations for Free Download | Freepik"/>
          <p:cNvPicPr preferRelativeResize="0"/>
          <p:nvPr/>
        </p:nvPicPr>
        <p:blipFill rotWithShape="1">
          <a:blip r:embed="rId5">
            <a:alphaModFix/>
          </a:blip>
          <a:srcRect l="10863" r="10588"/>
          <a:stretch/>
        </p:blipFill>
        <p:spPr>
          <a:xfrm>
            <a:off x="7142925" y="1489200"/>
            <a:ext cx="4312001" cy="3656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p:nvPr/>
        </p:nvSpPr>
        <p:spPr>
          <a:xfrm>
            <a:off x="-229816" y="-141113"/>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dirty="0">
                <a:solidFill>
                  <a:schemeClr val="lt1"/>
                </a:solidFill>
                <a:latin typeface="Calibri"/>
                <a:ea typeface="Calibri"/>
                <a:cs typeface="Calibri"/>
                <a:sym typeface="Calibri"/>
              </a:rPr>
              <a:t>Einkommensströme</a:t>
            </a:r>
            <a:endParaRPr sz="3400" b="0" i="0" u="none" strike="noStrike" cap="none" dirty="0">
              <a:solidFill>
                <a:schemeClr val="lt1"/>
              </a:solidFill>
              <a:latin typeface="Calibri"/>
              <a:ea typeface="Calibri"/>
              <a:cs typeface="Calibri"/>
              <a:sym typeface="Calibri"/>
            </a:endParaRPr>
          </a:p>
        </p:txBody>
      </p:sp>
      <p:sp>
        <p:nvSpPr>
          <p:cNvPr id="124" name="Google Shape;124;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 name="Google Shape;125;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 name="Google Shape;126;p4"/>
          <p:cNvSpPr txBox="1">
            <a:spLocks noGrp="1"/>
          </p:cNvSpPr>
          <p:nvPr>
            <p:ph type="ftr" idx="11"/>
          </p:nvPr>
        </p:nvSpPr>
        <p:spPr>
          <a:xfrm>
            <a:off x="335346" y="5993430"/>
            <a:ext cx="8560071" cy="569325"/>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127" name="Google Shape;127;p4"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128" name="Google Shape;128;p4"/>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129" name="Google Shape;129;p4"/>
          <p:cNvSpPr txBox="1"/>
          <p:nvPr/>
        </p:nvSpPr>
        <p:spPr>
          <a:xfrm>
            <a:off x="335346" y="1456808"/>
            <a:ext cx="6402338" cy="4241377"/>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de-DE" sz="1800" b="0" i="0" u="none" strike="noStrike" cap="none" dirty="0">
                <a:solidFill>
                  <a:srgbClr val="000000"/>
                </a:solidFill>
                <a:latin typeface="Century Gothic"/>
                <a:ea typeface="Century Gothic"/>
                <a:cs typeface="Century Gothic"/>
                <a:sym typeface="Century Gothic"/>
              </a:rPr>
              <a:t>Einkommensströme bezeichnen die verschiedenen Quellen, aus denen eine Person oder ein Unternehmen Geld verdient. </a:t>
            </a:r>
          </a:p>
          <a:p>
            <a:pPr marL="0" marR="0" lvl="0" indent="0" algn="just" rtl="0">
              <a:lnSpc>
                <a:spcPct val="107000"/>
              </a:lnSpc>
              <a:spcBef>
                <a:spcPts val="0"/>
              </a:spcBef>
              <a:spcAft>
                <a:spcPts val="0"/>
              </a:spcAft>
              <a:buNone/>
            </a:pPr>
            <a:endParaRPr lang="de-DE" sz="1800" dirty="0">
              <a:latin typeface="Century Gothic"/>
              <a:ea typeface="Century Gothic"/>
              <a:cs typeface="Century Gothic"/>
              <a:sym typeface="Century Gothic"/>
            </a:endParaRPr>
          </a:p>
          <a:p>
            <a:pPr marL="0" marR="0" lvl="0" indent="0" algn="just" rtl="0">
              <a:lnSpc>
                <a:spcPct val="107000"/>
              </a:lnSpc>
              <a:spcBef>
                <a:spcPts val="0"/>
              </a:spcBef>
              <a:spcAft>
                <a:spcPts val="0"/>
              </a:spcAft>
              <a:buNone/>
            </a:pPr>
            <a:r>
              <a:rPr lang="de-DE" sz="1800" b="0" i="0" u="none" strike="noStrike" cap="none" dirty="0">
                <a:solidFill>
                  <a:srgbClr val="000000"/>
                </a:solidFill>
                <a:latin typeface="Century Gothic"/>
                <a:ea typeface="Century Gothic"/>
                <a:cs typeface="Century Gothic"/>
                <a:sym typeface="Century Gothic"/>
              </a:rPr>
              <a:t>Zum Verständnis der Einkommensströme gehört es, die beiden wichtigsten Einkommensarten zu erkennen: aktives und passives Einkommen.</a:t>
            </a:r>
          </a:p>
          <a:p>
            <a:pPr marL="0" marR="0" lvl="0" indent="0" algn="just" rtl="0">
              <a:lnSpc>
                <a:spcPct val="107000"/>
              </a:lnSpc>
              <a:spcBef>
                <a:spcPts val="0"/>
              </a:spcBef>
              <a:spcAft>
                <a:spcPts val="0"/>
              </a:spcAft>
              <a:buNone/>
            </a:pPr>
            <a:endParaRPr lang="de-DE" sz="1800" dirty="0">
              <a:latin typeface="Century Gothic"/>
              <a:ea typeface="Century Gothic"/>
              <a:cs typeface="Century Gothic"/>
              <a:sym typeface="Century Gothic"/>
            </a:endParaRPr>
          </a:p>
          <a:p>
            <a:pPr marL="0" marR="0" lvl="0" indent="0" algn="just" rtl="0">
              <a:lnSpc>
                <a:spcPct val="107000"/>
              </a:lnSpc>
              <a:spcBef>
                <a:spcPts val="0"/>
              </a:spcBef>
              <a:spcAft>
                <a:spcPts val="0"/>
              </a:spcAft>
              <a:buNone/>
            </a:pPr>
            <a:r>
              <a:rPr lang="de-DE" sz="1800" b="1" i="0" u="none" strike="noStrike" cap="none" dirty="0">
                <a:solidFill>
                  <a:srgbClr val="000000"/>
                </a:solidFill>
                <a:latin typeface="Century Gothic"/>
                <a:ea typeface="Century Gothic"/>
                <a:cs typeface="Century Gothic"/>
                <a:sym typeface="Century Gothic"/>
              </a:rPr>
              <a:t>Aktives Einkommen </a:t>
            </a:r>
            <a:r>
              <a:rPr lang="de-DE" sz="1800" b="0" i="0" u="none" strike="noStrike" cap="none" dirty="0">
                <a:solidFill>
                  <a:srgbClr val="000000"/>
                </a:solidFill>
                <a:latin typeface="Century Gothic"/>
                <a:ea typeface="Century Gothic"/>
                <a:cs typeface="Century Gothic"/>
                <a:sym typeface="Century Gothic"/>
              </a:rPr>
              <a:t>wird durch direkte Beteiligung an der Arbeit oder an geschäftlichen Aktivitäten erzielt.</a:t>
            </a:r>
          </a:p>
          <a:p>
            <a:pPr marL="0" marR="0" lvl="0" indent="0" algn="just" rtl="0">
              <a:lnSpc>
                <a:spcPct val="107000"/>
              </a:lnSpc>
              <a:spcBef>
                <a:spcPts val="0"/>
              </a:spcBef>
              <a:spcAft>
                <a:spcPts val="0"/>
              </a:spcAft>
              <a:buNone/>
            </a:pPr>
            <a:endParaRPr lang="de-DE" sz="1800" dirty="0">
              <a:latin typeface="Century Gothic"/>
              <a:ea typeface="Century Gothic"/>
              <a:cs typeface="Century Gothic"/>
              <a:sym typeface="Century Gothic"/>
            </a:endParaRPr>
          </a:p>
          <a:p>
            <a:pPr marL="0" marR="0" lvl="0" indent="0" algn="just" rtl="0">
              <a:lnSpc>
                <a:spcPct val="107000"/>
              </a:lnSpc>
              <a:spcBef>
                <a:spcPts val="0"/>
              </a:spcBef>
              <a:spcAft>
                <a:spcPts val="0"/>
              </a:spcAft>
              <a:buNone/>
            </a:pPr>
            <a:r>
              <a:rPr lang="de-DE" sz="1800" b="1" i="0" u="none" strike="noStrike" cap="none" dirty="0">
                <a:solidFill>
                  <a:srgbClr val="000000"/>
                </a:solidFill>
                <a:latin typeface="Century Gothic"/>
                <a:ea typeface="Century Gothic"/>
                <a:cs typeface="Century Gothic"/>
                <a:sym typeface="Century Gothic"/>
              </a:rPr>
              <a:t>Passives Einkommen </a:t>
            </a:r>
            <a:r>
              <a:rPr lang="de-DE" sz="1800" b="0" i="0" u="none" strike="noStrike" cap="none" dirty="0">
                <a:solidFill>
                  <a:srgbClr val="000000"/>
                </a:solidFill>
                <a:latin typeface="Century Gothic"/>
                <a:ea typeface="Century Gothic"/>
                <a:cs typeface="Century Gothic"/>
                <a:sym typeface="Century Gothic"/>
              </a:rPr>
              <a:t>wird mit minimalem Aufwand erzielt und beinhaltet oft die Nutzung von Investitionen oder Vermögenswerten.</a:t>
            </a:r>
            <a:endParaRPr sz="1800" b="0" i="0" u="none" strike="noStrike" cap="none" dirty="0">
              <a:solidFill>
                <a:srgbClr val="000000"/>
              </a:solidFill>
              <a:latin typeface="Century Gothic"/>
              <a:ea typeface="Century Gothic"/>
              <a:cs typeface="Century Gothic"/>
              <a:sym typeface="Century Gothic"/>
            </a:endParaRPr>
          </a:p>
        </p:txBody>
      </p:sp>
      <p:pic>
        <p:nvPicPr>
          <p:cNvPr id="130" name="Google Shape;130;p4"/>
          <p:cNvPicPr preferRelativeResize="0"/>
          <p:nvPr/>
        </p:nvPicPr>
        <p:blipFill rotWithShape="1">
          <a:blip r:embed="rId5">
            <a:alphaModFix/>
          </a:blip>
          <a:srcRect t="12348" b="10858"/>
          <a:stretch/>
        </p:blipFill>
        <p:spPr>
          <a:xfrm>
            <a:off x="6939604" y="2382069"/>
            <a:ext cx="4917050" cy="2123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2ba818bef63_0_4"/>
          <p:cNvSpPr/>
          <p:nvPr/>
        </p:nvSpPr>
        <p:spPr>
          <a:xfrm>
            <a:off x="-229816" y="-141113"/>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b="0" i="0" u="none" strike="noStrike" cap="none" dirty="0">
                <a:solidFill>
                  <a:schemeClr val="lt1"/>
                </a:solidFill>
                <a:latin typeface="Calibri"/>
                <a:ea typeface="Calibri"/>
                <a:cs typeface="Calibri"/>
                <a:sym typeface="Calibri"/>
              </a:rPr>
              <a:t>Erkundung verschiedener Einkommensströme</a:t>
            </a:r>
          </a:p>
        </p:txBody>
      </p:sp>
      <p:sp>
        <p:nvSpPr>
          <p:cNvPr id="136" name="Google Shape;136;g2ba818bef63_0_4"/>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 name="Google Shape;137;g2ba818bef63_0_4"/>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 name="Google Shape;138;g2ba818bef63_0_4"/>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dirty="0" err="1">
                <a:solidFill>
                  <a:schemeClr val="dk1"/>
                </a:solidFill>
                <a:latin typeface="Century Gothic"/>
                <a:ea typeface="Century Gothic"/>
                <a:cs typeface="Century Gothic"/>
                <a:sym typeface="Century Gothic"/>
              </a:rPr>
              <a:t>Funded</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by</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a:t>
            </a:r>
            <a:r>
              <a:rPr lang="de-DE" sz="800" dirty="0">
                <a:solidFill>
                  <a:schemeClr val="dk1"/>
                </a:solidFill>
                <a:latin typeface="Century Gothic"/>
                <a:ea typeface="Century Gothic"/>
                <a:cs typeface="Century Gothic"/>
                <a:sym typeface="Century Gothic"/>
              </a:rPr>
              <a:t> European Union. Views and </a:t>
            </a:r>
            <a:r>
              <a:rPr lang="de-DE" sz="800" dirty="0" err="1">
                <a:solidFill>
                  <a:schemeClr val="dk1"/>
                </a:solidFill>
                <a:latin typeface="Century Gothic"/>
                <a:ea typeface="Century Gothic"/>
                <a:cs typeface="Century Gothic"/>
                <a:sym typeface="Century Gothic"/>
              </a:rPr>
              <a:t>opinions</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expressed</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are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however</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those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of</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author</a:t>
            </a:r>
            <a:r>
              <a:rPr lang="de-DE" sz="800" dirty="0">
                <a:solidFill>
                  <a:schemeClr val="dk1"/>
                </a:solidFill>
                <a:latin typeface="Century Gothic"/>
                <a:ea typeface="Century Gothic"/>
                <a:cs typeface="Century Gothic"/>
                <a:sym typeface="Century Gothic"/>
              </a:rPr>
              <a:t>(s) </a:t>
            </a:r>
            <a:r>
              <a:rPr lang="de-DE" sz="800" dirty="0" err="1">
                <a:solidFill>
                  <a:schemeClr val="dk1"/>
                </a:solidFill>
                <a:latin typeface="Century Gothic"/>
                <a:ea typeface="Century Gothic"/>
                <a:cs typeface="Century Gothic"/>
                <a:sym typeface="Century Gothic"/>
              </a:rPr>
              <a:t>only</a:t>
            </a:r>
            <a:r>
              <a:rPr lang="de-DE" sz="800" dirty="0">
                <a:solidFill>
                  <a:schemeClr val="dk1"/>
                </a:solidFill>
                <a:latin typeface="Century Gothic"/>
                <a:ea typeface="Century Gothic"/>
                <a:cs typeface="Century Gothic"/>
                <a:sym typeface="Century Gothic"/>
              </a:rPr>
              <a:t> and do not </a:t>
            </a:r>
            <a:r>
              <a:rPr lang="de-DE" sz="800" dirty="0" err="1">
                <a:solidFill>
                  <a:schemeClr val="dk1"/>
                </a:solidFill>
                <a:latin typeface="Century Gothic"/>
                <a:ea typeface="Century Gothic"/>
                <a:cs typeface="Century Gothic"/>
                <a:sym typeface="Century Gothic"/>
              </a:rPr>
              <a:t>necessarily</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reflect</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those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of</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a:t>
            </a:r>
            <a:r>
              <a:rPr lang="de-DE" sz="800" dirty="0">
                <a:solidFill>
                  <a:schemeClr val="dk1"/>
                </a:solidFill>
                <a:latin typeface="Century Gothic"/>
                <a:ea typeface="Century Gothic"/>
                <a:cs typeface="Century Gothic"/>
                <a:sym typeface="Century Gothic"/>
              </a:rPr>
              <a:t> European Union </a:t>
            </a:r>
            <a:r>
              <a:rPr lang="de-DE" sz="800" dirty="0" err="1">
                <a:solidFill>
                  <a:schemeClr val="dk1"/>
                </a:solidFill>
                <a:latin typeface="Century Gothic"/>
                <a:ea typeface="Century Gothic"/>
                <a:cs typeface="Century Gothic"/>
                <a:sym typeface="Century Gothic"/>
              </a:rPr>
              <a:t>or</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a:t>
            </a:r>
            <a:r>
              <a:rPr lang="de-DE" sz="800" dirty="0">
                <a:solidFill>
                  <a:schemeClr val="dk1"/>
                </a:solidFill>
                <a:latin typeface="Century Gothic"/>
                <a:ea typeface="Century Gothic"/>
                <a:cs typeface="Century Gothic"/>
                <a:sym typeface="Century Gothic"/>
              </a:rPr>
              <a:t> European Education and Culture Executive Agency (EACEA). </a:t>
            </a:r>
            <a:r>
              <a:rPr lang="de-DE" sz="800" dirty="0" err="1">
                <a:solidFill>
                  <a:schemeClr val="dk1"/>
                </a:solidFill>
                <a:latin typeface="Century Gothic"/>
                <a:ea typeface="Century Gothic"/>
                <a:cs typeface="Century Gothic"/>
                <a:sym typeface="Century Gothic"/>
              </a:rPr>
              <a:t>Neither</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a:t>
            </a:r>
            <a:r>
              <a:rPr lang="de-DE" sz="800" dirty="0">
                <a:solidFill>
                  <a:schemeClr val="dk1"/>
                </a:solidFill>
                <a:latin typeface="Century Gothic"/>
                <a:ea typeface="Century Gothic"/>
                <a:cs typeface="Century Gothic"/>
                <a:sym typeface="Century Gothic"/>
              </a:rPr>
              <a:t> European Union </a:t>
            </a:r>
            <a:r>
              <a:rPr lang="de-DE" sz="800" dirty="0" err="1">
                <a:solidFill>
                  <a:schemeClr val="dk1"/>
                </a:solidFill>
                <a:latin typeface="Century Gothic"/>
                <a:ea typeface="Century Gothic"/>
                <a:cs typeface="Century Gothic"/>
                <a:sym typeface="Century Gothic"/>
              </a:rPr>
              <a:t>nor</a:t>
            </a:r>
            <a:r>
              <a:rPr lang="de-DE" sz="800" dirty="0">
                <a:solidFill>
                  <a:schemeClr val="dk1"/>
                </a:solidFill>
                <a:latin typeface="Century Gothic"/>
                <a:ea typeface="Century Gothic"/>
                <a:cs typeface="Century Gothic"/>
                <a:sym typeface="Century Gothic"/>
              </a:rPr>
              <a:t> EACEA </a:t>
            </a:r>
            <a:r>
              <a:rPr lang="de-DE" sz="800" dirty="0" err="1">
                <a:solidFill>
                  <a:schemeClr val="dk1"/>
                </a:solidFill>
                <a:latin typeface="Century Gothic"/>
                <a:ea typeface="Century Gothic"/>
                <a:cs typeface="Century Gothic"/>
                <a:sym typeface="Century Gothic"/>
              </a:rPr>
              <a:t>can</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be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held</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responsible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for</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them</a:t>
            </a:r>
            <a:r>
              <a:rPr lang="de-DE" sz="800" dirty="0">
                <a:solidFill>
                  <a:schemeClr val="dk1"/>
                </a:solidFill>
                <a:latin typeface="Century Gothic"/>
                <a:ea typeface="Century Gothic"/>
                <a:cs typeface="Century Gothic"/>
                <a:sym typeface="Century Gothic"/>
              </a:rPr>
              <a:t>. Project </a:t>
            </a:r>
            <a:r>
              <a:rPr lang="de-DE" sz="800" dirty="0" err="1">
                <a:solidFill>
                  <a:schemeClr val="dk1"/>
                </a:solidFill>
                <a:latin typeface="Century Gothic"/>
                <a:ea typeface="Century Gothic"/>
                <a:cs typeface="Century Gothic"/>
                <a:sym typeface="Century Gothic"/>
              </a:rPr>
              <a:t>Number</a:t>
            </a:r>
            <a:r>
              <a:rPr lang="de-DE" sz="800" dirty="0">
                <a:solidFill>
                  <a:schemeClr val="dk1"/>
                </a:solidFill>
                <a:latin typeface="Century Gothic"/>
                <a:ea typeface="Century Gothic"/>
                <a:cs typeface="Century Gothic"/>
                <a:sym typeface="Century Gothic"/>
              </a:rPr>
              <a:t>: 2022-1-AT01-KA220-ADU-000087985</a:t>
            </a:r>
            <a:endParaRPr dirty="0"/>
          </a:p>
          <a:p>
            <a:pPr marL="0" lvl="0" indent="0" algn="just" rtl="0">
              <a:lnSpc>
                <a:spcPct val="100000"/>
              </a:lnSpc>
              <a:spcBef>
                <a:spcPts val="0"/>
              </a:spcBef>
              <a:spcAft>
                <a:spcPts val="0"/>
              </a:spcAft>
              <a:buSzPts val="1400"/>
              <a:buNone/>
            </a:pPr>
            <a:endParaRPr sz="800" dirty="0">
              <a:solidFill>
                <a:schemeClr val="dk1"/>
              </a:solidFill>
              <a:latin typeface="Century Gothic"/>
              <a:ea typeface="Century Gothic"/>
              <a:cs typeface="Century Gothic"/>
              <a:sym typeface="Century Gothic"/>
            </a:endParaRPr>
          </a:p>
        </p:txBody>
      </p:sp>
      <p:pic>
        <p:nvPicPr>
          <p:cNvPr id="139" name="Google Shape;139;g2ba818bef63_0_4"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140" name="Google Shape;140;g2ba818bef63_0_4"/>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141" name="Google Shape;141;g2ba818bef63_0_4"/>
          <p:cNvSpPr txBox="1"/>
          <p:nvPr/>
        </p:nvSpPr>
        <p:spPr>
          <a:xfrm>
            <a:off x="5752575" y="3236525"/>
            <a:ext cx="1553700" cy="91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graphicFrame>
        <p:nvGraphicFramePr>
          <p:cNvPr id="142" name="Google Shape;142;g2ba818bef63_0_4"/>
          <p:cNvGraphicFramePr/>
          <p:nvPr>
            <p:extLst>
              <p:ext uri="{D42A27DB-BD31-4B8C-83A1-F6EECF244321}">
                <p14:modId xmlns:p14="http://schemas.microsoft.com/office/powerpoint/2010/main" val="302492673"/>
              </p:ext>
            </p:extLst>
          </p:nvPr>
        </p:nvGraphicFramePr>
        <p:xfrm>
          <a:off x="131727" y="1790356"/>
          <a:ext cx="11609169" cy="3029077"/>
        </p:xfrm>
        <a:graphic>
          <a:graphicData uri="http://schemas.openxmlformats.org/drawingml/2006/table">
            <a:tbl>
              <a:tblPr>
                <a:noFill/>
                <a:tableStyleId>{BBD21E4E-FCDE-4300-AFC0-A37931053743}</a:tableStyleId>
              </a:tblPr>
              <a:tblGrid>
                <a:gridCol w="2330009">
                  <a:extLst>
                    <a:ext uri="{9D8B030D-6E8A-4147-A177-3AD203B41FA5}">
                      <a16:colId xmlns:a16="http://schemas.microsoft.com/office/drawing/2014/main" val="20000"/>
                    </a:ext>
                  </a:extLst>
                </a:gridCol>
                <a:gridCol w="9279160">
                  <a:extLst>
                    <a:ext uri="{9D8B030D-6E8A-4147-A177-3AD203B41FA5}">
                      <a16:colId xmlns:a16="http://schemas.microsoft.com/office/drawing/2014/main" val="20001"/>
                    </a:ext>
                  </a:extLst>
                </a:gridCol>
              </a:tblGrid>
              <a:tr h="468877">
                <a:tc>
                  <a:txBody>
                    <a:bodyPr/>
                    <a:lstStyle/>
                    <a:p>
                      <a:pPr marL="0" lvl="0" indent="0" algn="ctr" rtl="0">
                        <a:spcBef>
                          <a:spcPts val="0"/>
                        </a:spcBef>
                        <a:spcAft>
                          <a:spcPts val="0"/>
                        </a:spcAft>
                        <a:buClr>
                          <a:schemeClr val="dk1"/>
                        </a:buClr>
                        <a:buSzPts val="1100"/>
                        <a:buFont typeface="Arial"/>
                        <a:buNone/>
                      </a:pPr>
                      <a:r>
                        <a:rPr lang="de-DE" sz="1500" dirty="0">
                          <a:solidFill>
                            <a:schemeClr val="lt1"/>
                          </a:solidFill>
                          <a:latin typeface="Century Gothic"/>
                          <a:ea typeface="Century Gothic"/>
                          <a:cs typeface="Century Gothic"/>
                          <a:sym typeface="Century Gothic"/>
                        </a:rPr>
                        <a:t>Arbeits-Einkommen</a:t>
                      </a:r>
                      <a:endParaRPr sz="1500" dirty="0">
                        <a:solidFill>
                          <a:schemeClr val="lt1"/>
                        </a:solidFill>
                        <a:latin typeface="Century Gothic"/>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solidFill>
                      <a:srgbClr val="F38D92"/>
                    </a:solidFill>
                  </a:tcPr>
                </a:tc>
                <a:tc>
                  <a:txBody>
                    <a:bodyPr/>
                    <a:lstStyle/>
                    <a:p>
                      <a:pPr marL="0" lvl="0" indent="0" algn="l" rtl="0">
                        <a:spcBef>
                          <a:spcPts val="0"/>
                        </a:spcBef>
                        <a:spcAft>
                          <a:spcPts val="0"/>
                        </a:spcAft>
                        <a:buNone/>
                      </a:pPr>
                      <a:r>
                        <a:rPr lang="de-DE" sz="1500" dirty="0">
                          <a:solidFill>
                            <a:schemeClr val="dk1"/>
                          </a:solidFill>
                          <a:latin typeface="Century Gothic"/>
                          <a:ea typeface="Century Gothic"/>
                          <a:cs typeface="Century Gothic"/>
                          <a:sym typeface="Century Gothic"/>
                        </a:rPr>
                        <a:t>Geld, das Sie durch eine Arbeit verdienen</a:t>
                      </a:r>
                      <a:endParaRPr sz="1500" dirty="0">
                        <a:latin typeface="Century Gothic"/>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tcPr>
                </a:tc>
                <a:extLst>
                  <a:ext uri="{0D108BD9-81ED-4DB2-BD59-A6C34878D82A}">
                    <a16:rowId xmlns:a16="http://schemas.microsoft.com/office/drawing/2014/main" val="10000"/>
                  </a:ext>
                </a:extLst>
              </a:tr>
              <a:tr h="408103">
                <a:tc>
                  <a:txBody>
                    <a:bodyPr/>
                    <a:lstStyle/>
                    <a:p>
                      <a:pPr marL="0" lvl="0" indent="0" algn="ctr" rtl="0">
                        <a:spcBef>
                          <a:spcPts val="0"/>
                        </a:spcBef>
                        <a:spcAft>
                          <a:spcPts val="1500"/>
                        </a:spcAft>
                        <a:buNone/>
                      </a:pPr>
                      <a:r>
                        <a:rPr lang="de-DE" sz="1500" dirty="0">
                          <a:solidFill>
                            <a:schemeClr val="lt1"/>
                          </a:solidFill>
                          <a:latin typeface="Century Gothic"/>
                          <a:ea typeface="Century Gothic"/>
                          <a:cs typeface="Century Gothic"/>
                          <a:sym typeface="Century Gothic"/>
                        </a:rPr>
                        <a:t>Passives Einkommen</a:t>
                      </a:r>
                      <a:endParaRPr sz="1500" dirty="0">
                        <a:solidFill>
                          <a:schemeClr val="lt1"/>
                        </a:solidFill>
                        <a:latin typeface="Century Gothic"/>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solidFill>
                      <a:srgbClr val="F38D92"/>
                    </a:solidFill>
                  </a:tcPr>
                </a:tc>
                <a:tc>
                  <a:txBody>
                    <a:bodyPr/>
                    <a:lstStyle/>
                    <a:p>
                      <a:pPr marL="0" lvl="0" indent="0" algn="l" rtl="0">
                        <a:spcBef>
                          <a:spcPts val="0"/>
                        </a:spcBef>
                        <a:spcAft>
                          <a:spcPts val="1500"/>
                        </a:spcAft>
                        <a:buNone/>
                      </a:pPr>
                      <a:r>
                        <a:rPr lang="de-DE" sz="1500" dirty="0">
                          <a:solidFill>
                            <a:schemeClr val="dk1"/>
                          </a:solidFill>
                          <a:latin typeface="Century Gothic"/>
                          <a:ea typeface="Century Gothic"/>
                          <a:cs typeface="Century Gothic"/>
                          <a:sym typeface="Century Gothic"/>
                        </a:rPr>
                        <a:t>Geld, das Sie mit minimalem Aufwand oder ständiger Beteiligung verdienen</a:t>
                      </a:r>
                      <a:endParaRPr sz="1500" dirty="0">
                        <a:solidFill>
                          <a:schemeClr val="dk1"/>
                        </a:solidFill>
                        <a:latin typeface="Century Gothic"/>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tcPr>
                </a:tc>
                <a:extLst>
                  <a:ext uri="{0D108BD9-81ED-4DB2-BD59-A6C34878D82A}">
                    <a16:rowId xmlns:a16="http://schemas.microsoft.com/office/drawing/2014/main" val="10001"/>
                  </a:ext>
                </a:extLst>
              </a:tr>
              <a:tr h="627867">
                <a:tc>
                  <a:txBody>
                    <a:bodyPr/>
                    <a:lstStyle/>
                    <a:p>
                      <a:pPr marL="0" lvl="0" indent="0" algn="ctr" rtl="0">
                        <a:spcBef>
                          <a:spcPts val="0"/>
                        </a:spcBef>
                        <a:spcAft>
                          <a:spcPts val="1500"/>
                        </a:spcAft>
                        <a:buNone/>
                      </a:pPr>
                      <a:r>
                        <a:rPr lang="de-DE" sz="1500" dirty="0">
                          <a:solidFill>
                            <a:schemeClr val="lt1"/>
                          </a:solidFill>
                          <a:latin typeface="Century Gothic"/>
                          <a:ea typeface="Century Gothic"/>
                          <a:cs typeface="Century Gothic"/>
                          <a:sym typeface="Century Gothic"/>
                        </a:rPr>
                        <a:t>Geschäftseinkommen</a:t>
                      </a:r>
                      <a:endParaRPr sz="1500" dirty="0">
                        <a:solidFill>
                          <a:schemeClr val="lt1"/>
                        </a:solidFill>
                        <a:latin typeface="Century Gothic"/>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lgn="ctr">
                      <a:solidFill>
                        <a:srgbClr val="31538F"/>
                      </a:solidFill>
                      <a:prstDash val="solid"/>
                      <a:round/>
                      <a:headEnd type="none" w="sm" len="sm"/>
                      <a:tailEnd type="none" w="sm" len="sm"/>
                    </a:lnR>
                    <a:lnT w="9525" cap="flat" cmpd="sng" algn="ctr">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solidFill>
                      <a:srgbClr val="F38D92"/>
                    </a:solidFill>
                  </a:tcPr>
                </a:tc>
                <a:tc>
                  <a:txBody>
                    <a:bodyPr/>
                    <a:lstStyle/>
                    <a:p>
                      <a:pPr lvl="1"/>
                      <a:r>
                        <a:rPr lang="de-DE" sz="1500" b="0" i="0" u="none" strike="noStrike" cap="none" dirty="0">
                          <a:solidFill>
                            <a:schemeClr val="dk1"/>
                          </a:solidFill>
                          <a:latin typeface="Century Gothic"/>
                          <a:ea typeface="Arial"/>
                          <a:cs typeface="Arial"/>
                          <a:sym typeface="Arial"/>
                        </a:rPr>
                        <a:t>Geld, das durch den Besitz und Betrieb eines Unternehmens erwirtschaftet wird. Der Betrag, den Sie von Ihren Kunden für die Waren oder Dienstleistungen erhalten, die Sie ihnen verkauft haben.</a:t>
                      </a:r>
                      <a:endParaRPr lang="de-AT" sz="1500" b="0" i="0" u="none" strike="noStrike" cap="none" dirty="0">
                        <a:solidFill>
                          <a:schemeClr val="dk1"/>
                        </a:solidFill>
                        <a:latin typeface="Century Gothic"/>
                        <a:ea typeface="Arial"/>
                        <a:cs typeface="Arial"/>
                        <a:sym typeface="Arial"/>
                      </a:endParaRPr>
                    </a:p>
                  </a:txBody>
                  <a:tcPr marL="91425" marR="91425" marT="91425" marB="91425">
                    <a:lnL w="9525" cap="flat" cmpd="sng" algn="ctr">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lgn="ctr">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tcPr>
                </a:tc>
                <a:extLst>
                  <a:ext uri="{0D108BD9-81ED-4DB2-BD59-A6C34878D82A}">
                    <a16:rowId xmlns:a16="http://schemas.microsoft.com/office/drawing/2014/main" val="3561933935"/>
                  </a:ext>
                </a:extLst>
              </a:tr>
              <a:tr h="627867">
                <a:tc>
                  <a:txBody>
                    <a:bodyPr/>
                    <a:lstStyle/>
                    <a:p>
                      <a:pPr marL="0" lvl="0" indent="0" algn="ctr" rtl="0">
                        <a:spcBef>
                          <a:spcPts val="0"/>
                        </a:spcBef>
                        <a:spcAft>
                          <a:spcPts val="0"/>
                        </a:spcAft>
                        <a:buNone/>
                      </a:pPr>
                      <a:r>
                        <a:rPr lang="de-DE" sz="1500" dirty="0">
                          <a:solidFill>
                            <a:schemeClr val="lt1"/>
                          </a:solidFill>
                          <a:latin typeface="Century Gothic"/>
                          <a:ea typeface="Century Gothic"/>
                          <a:cs typeface="Century Gothic"/>
                          <a:sym typeface="Century Gothic"/>
                        </a:rPr>
                        <a:t>Mieteinnahmen</a:t>
                      </a:r>
                      <a:endParaRPr sz="1500" dirty="0">
                        <a:solidFill>
                          <a:schemeClr val="lt1"/>
                        </a:solidFill>
                        <a:latin typeface="Century Gothic"/>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solidFill>
                      <a:srgbClr val="F38D92"/>
                    </a:solidFill>
                  </a:tcPr>
                </a:tc>
                <a:tc>
                  <a:txBody>
                    <a:bodyPr/>
                    <a:lstStyle/>
                    <a:p>
                      <a:pPr marL="0" lvl="0" indent="0" algn="l" rtl="0">
                        <a:spcBef>
                          <a:spcPts val="0"/>
                        </a:spcBef>
                        <a:spcAft>
                          <a:spcPts val="0"/>
                        </a:spcAft>
                        <a:buNone/>
                      </a:pPr>
                      <a:r>
                        <a:rPr lang="de-DE" sz="1500" dirty="0">
                          <a:latin typeface="Century Gothic"/>
                          <a:ea typeface="Century Gothic"/>
                          <a:cs typeface="Century Gothic"/>
                          <a:sym typeface="Century Gothic"/>
                        </a:rPr>
                        <a:t>der Betrag, der durch eine Lizenz- oder Rechtevereinbarung für die Nutzung von urheberrechtlich geschützten Werken, Influencer-</a:t>
                      </a:r>
                      <a:r>
                        <a:rPr lang="de-DE" sz="1500" dirty="0" err="1">
                          <a:latin typeface="Century Gothic"/>
                          <a:ea typeface="Century Gothic"/>
                          <a:cs typeface="Century Gothic"/>
                          <a:sym typeface="Century Gothic"/>
                        </a:rPr>
                        <a:t>Endorsements</a:t>
                      </a:r>
                      <a:r>
                        <a:rPr lang="de-DE" sz="1500" dirty="0">
                          <a:latin typeface="Century Gothic"/>
                          <a:ea typeface="Century Gothic"/>
                          <a:cs typeface="Century Gothic"/>
                          <a:sym typeface="Century Gothic"/>
                        </a:rPr>
                        <a:t>, geistigem Eigentum (Patente, Marken) erhalten wurde</a:t>
                      </a:r>
                      <a:endParaRPr sz="1500" dirty="0">
                        <a:latin typeface="Century Gothic"/>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tcPr>
                </a:tc>
                <a:extLst>
                  <a:ext uri="{0D108BD9-81ED-4DB2-BD59-A6C34878D82A}">
                    <a16:rowId xmlns:a16="http://schemas.microsoft.com/office/drawing/2014/main" val="10002"/>
                  </a:ext>
                </a:extLst>
              </a:tr>
              <a:tr h="581810">
                <a:tc>
                  <a:txBody>
                    <a:bodyPr/>
                    <a:lstStyle/>
                    <a:p>
                      <a:pPr marL="0" lvl="0" indent="0" algn="ctr" rtl="0">
                        <a:spcBef>
                          <a:spcPts val="0"/>
                        </a:spcBef>
                        <a:spcAft>
                          <a:spcPts val="0"/>
                        </a:spcAft>
                        <a:buNone/>
                      </a:pPr>
                      <a:r>
                        <a:rPr lang="de-DE" sz="1500" dirty="0">
                          <a:solidFill>
                            <a:schemeClr val="lt1"/>
                          </a:solidFill>
                          <a:latin typeface="Century Gothic"/>
                          <a:ea typeface="Century Gothic"/>
                          <a:cs typeface="Century Gothic"/>
                          <a:sym typeface="Century Gothic"/>
                        </a:rPr>
                        <a:t>Anlageeinkommen</a:t>
                      </a:r>
                      <a:endParaRPr sz="1500" dirty="0">
                        <a:solidFill>
                          <a:schemeClr val="lt1"/>
                        </a:solidFill>
                        <a:latin typeface="Century Gothic"/>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solidFill>
                      <a:srgbClr val="F38D92"/>
                    </a:solidFill>
                  </a:tcPr>
                </a:tc>
                <a:tc>
                  <a:txBody>
                    <a:bodyPr/>
                    <a:lstStyle/>
                    <a:p>
                      <a:pPr marL="0" lvl="0" indent="0" algn="l" rtl="0">
                        <a:spcBef>
                          <a:spcPts val="0"/>
                        </a:spcBef>
                        <a:spcAft>
                          <a:spcPts val="0"/>
                        </a:spcAft>
                        <a:buNone/>
                      </a:pPr>
                      <a:r>
                        <a:rPr lang="de-DE" sz="1500" dirty="0">
                          <a:latin typeface="Century Gothic"/>
                          <a:ea typeface="Century Gothic"/>
                          <a:cs typeface="Century Gothic"/>
                          <a:sym typeface="Century Gothic"/>
                        </a:rPr>
                        <a:t>durch verschiedene Finanzinstrumente und -vehikel wie Aktien, Immobilien und Investmentfonds verdient.</a:t>
                      </a:r>
                      <a:endParaRPr sz="1500" dirty="0">
                        <a:latin typeface="Century Gothic"/>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A3E59D99-7385-9099-FCC4-0B7EE6323A45}"/>
            </a:ext>
          </a:extLst>
        </p:cNvPr>
        <p:cNvGrpSpPr/>
        <p:nvPr/>
      </p:nvGrpSpPr>
      <p:grpSpPr>
        <a:xfrm>
          <a:off x="0" y="0"/>
          <a:ext cx="0" cy="0"/>
          <a:chOff x="0" y="0"/>
          <a:chExt cx="0" cy="0"/>
        </a:xfrm>
      </p:grpSpPr>
      <p:sp>
        <p:nvSpPr>
          <p:cNvPr id="135" name="Google Shape;135;g2ba818bef63_0_4">
            <a:extLst>
              <a:ext uri="{FF2B5EF4-FFF2-40B4-BE49-F238E27FC236}">
                <a16:creationId xmlns:a16="http://schemas.microsoft.com/office/drawing/2014/main" id="{75147ADF-1FBB-E9DF-81AF-E5624E5DACD6}"/>
              </a:ext>
            </a:extLst>
          </p:cNvPr>
          <p:cNvSpPr/>
          <p:nvPr/>
        </p:nvSpPr>
        <p:spPr>
          <a:xfrm>
            <a:off x="-229816" y="-141113"/>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b="0" i="0" u="none" strike="noStrike" cap="none" dirty="0">
                <a:solidFill>
                  <a:schemeClr val="lt1"/>
                </a:solidFill>
                <a:latin typeface="Calibri"/>
                <a:ea typeface="Calibri"/>
                <a:cs typeface="Calibri"/>
                <a:sym typeface="Calibri"/>
              </a:rPr>
              <a:t>Erkundung verschiedener Einkommensströme</a:t>
            </a:r>
          </a:p>
        </p:txBody>
      </p:sp>
      <p:sp>
        <p:nvSpPr>
          <p:cNvPr id="136" name="Google Shape;136;g2ba818bef63_0_4">
            <a:extLst>
              <a:ext uri="{FF2B5EF4-FFF2-40B4-BE49-F238E27FC236}">
                <a16:creationId xmlns:a16="http://schemas.microsoft.com/office/drawing/2014/main" id="{AB0459A3-332F-92B9-D01C-ADAC314646C3}"/>
              </a:ext>
            </a:extLst>
          </p:cNvPr>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 name="Google Shape;137;g2ba818bef63_0_4">
            <a:extLst>
              <a:ext uri="{FF2B5EF4-FFF2-40B4-BE49-F238E27FC236}">
                <a16:creationId xmlns:a16="http://schemas.microsoft.com/office/drawing/2014/main" id="{23AFE6B4-9476-CF85-A7B3-025F29BE1528}"/>
              </a:ext>
            </a:extLst>
          </p:cNvPr>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 name="Google Shape;138;g2ba818bef63_0_4">
            <a:extLst>
              <a:ext uri="{FF2B5EF4-FFF2-40B4-BE49-F238E27FC236}">
                <a16:creationId xmlns:a16="http://schemas.microsoft.com/office/drawing/2014/main" id="{AB7A8DE5-A34F-88FD-CE36-4B39ABCE2F68}"/>
              </a:ext>
            </a:extLst>
          </p:cNvPr>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dirty="0" err="1">
                <a:solidFill>
                  <a:schemeClr val="dk1"/>
                </a:solidFill>
                <a:latin typeface="Century Gothic"/>
                <a:ea typeface="Century Gothic"/>
                <a:cs typeface="Century Gothic"/>
                <a:sym typeface="Century Gothic"/>
              </a:rPr>
              <a:t>Funded</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by</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a:t>
            </a:r>
            <a:r>
              <a:rPr lang="de-DE" sz="800" dirty="0">
                <a:solidFill>
                  <a:schemeClr val="dk1"/>
                </a:solidFill>
                <a:latin typeface="Century Gothic"/>
                <a:ea typeface="Century Gothic"/>
                <a:cs typeface="Century Gothic"/>
                <a:sym typeface="Century Gothic"/>
              </a:rPr>
              <a:t> European Union. Views and </a:t>
            </a:r>
            <a:r>
              <a:rPr lang="de-DE" sz="800" dirty="0" err="1">
                <a:solidFill>
                  <a:schemeClr val="dk1"/>
                </a:solidFill>
                <a:latin typeface="Century Gothic"/>
                <a:ea typeface="Century Gothic"/>
                <a:cs typeface="Century Gothic"/>
                <a:sym typeface="Century Gothic"/>
              </a:rPr>
              <a:t>opinions</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expressed</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are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however</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those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of</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author</a:t>
            </a:r>
            <a:r>
              <a:rPr lang="de-DE" sz="800" dirty="0">
                <a:solidFill>
                  <a:schemeClr val="dk1"/>
                </a:solidFill>
                <a:latin typeface="Century Gothic"/>
                <a:ea typeface="Century Gothic"/>
                <a:cs typeface="Century Gothic"/>
                <a:sym typeface="Century Gothic"/>
              </a:rPr>
              <a:t>(s) </a:t>
            </a:r>
            <a:r>
              <a:rPr lang="de-DE" sz="800" dirty="0" err="1">
                <a:solidFill>
                  <a:schemeClr val="dk1"/>
                </a:solidFill>
                <a:latin typeface="Century Gothic"/>
                <a:ea typeface="Century Gothic"/>
                <a:cs typeface="Century Gothic"/>
                <a:sym typeface="Century Gothic"/>
              </a:rPr>
              <a:t>only</a:t>
            </a:r>
            <a:r>
              <a:rPr lang="de-DE" sz="800" dirty="0">
                <a:solidFill>
                  <a:schemeClr val="dk1"/>
                </a:solidFill>
                <a:latin typeface="Century Gothic"/>
                <a:ea typeface="Century Gothic"/>
                <a:cs typeface="Century Gothic"/>
                <a:sym typeface="Century Gothic"/>
              </a:rPr>
              <a:t> and do not </a:t>
            </a:r>
            <a:r>
              <a:rPr lang="de-DE" sz="800" dirty="0" err="1">
                <a:solidFill>
                  <a:schemeClr val="dk1"/>
                </a:solidFill>
                <a:latin typeface="Century Gothic"/>
                <a:ea typeface="Century Gothic"/>
                <a:cs typeface="Century Gothic"/>
                <a:sym typeface="Century Gothic"/>
              </a:rPr>
              <a:t>necessarily</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reflect</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those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of</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a:t>
            </a:r>
            <a:r>
              <a:rPr lang="de-DE" sz="800" dirty="0">
                <a:solidFill>
                  <a:schemeClr val="dk1"/>
                </a:solidFill>
                <a:latin typeface="Century Gothic"/>
                <a:ea typeface="Century Gothic"/>
                <a:cs typeface="Century Gothic"/>
                <a:sym typeface="Century Gothic"/>
              </a:rPr>
              <a:t> European Union </a:t>
            </a:r>
            <a:r>
              <a:rPr lang="de-DE" sz="800" dirty="0" err="1">
                <a:solidFill>
                  <a:schemeClr val="dk1"/>
                </a:solidFill>
                <a:latin typeface="Century Gothic"/>
                <a:ea typeface="Century Gothic"/>
                <a:cs typeface="Century Gothic"/>
                <a:sym typeface="Century Gothic"/>
              </a:rPr>
              <a:t>or</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a:t>
            </a:r>
            <a:r>
              <a:rPr lang="de-DE" sz="800" dirty="0">
                <a:solidFill>
                  <a:schemeClr val="dk1"/>
                </a:solidFill>
                <a:latin typeface="Century Gothic"/>
                <a:ea typeface="Century Gothic"/>
                <a:cs typeface="Century Gothic"/>
                <a:sym typeface="Century Gothic"/>
              </a:rPr>
              <a:t> European Education and Culture Executive Agency (EACEA). </a:t>
            </a:r>
            <a:r>
              <a:rPr lang="de-DE" sz="800" dirty="0" err="1">
                <a:solidFill>
                  <a:schemeClr val="dk1"/>
                </a:solidFill>
                <a:latin typeface="Century Gothic"/>
                <a:ea typeface="Century Gothic"/>
                <a:cs typeface="Century Gothic"/>
                <a:sym typeface="Century Gothic"/>
              </a:rPr>
              <a:t>Neither</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a:t>
            </a:r>
            <a:r>
              <a:rPr lang="de-DE" sz="800" dirty="0">
                <a:solidFill>
                  <a:schemeClr val="dk1"/>
                </a:solidFill>
                <a:latin typeface="Century Gothic"/>
                <a:ea typeface="Century Gothic"/>
                <a:cs typeface="Century Gothic"/>
                <a:sym typeface="Century Gothic"/>
              </a:rPr>
              <a:t> European Union </a:t>
            </a:r>
            <a:r>
              <a:rPr lang="de-DE" sz="800" dirty="0" err="1">
                <a:solidFill>
                  <a:schemeClr val="dk1"/>
                </a:solidFill>
                <a:latin typeface="Century Gothic"/>
                <a:ea typeface="Century Gothic"/>
                <a:cs typeface="Century Gothic"/>
                <a:sym typeface="Century Gothic"/>
              </a:rPr>
              <a:t>nor</a:t>
            </a:r>
            <a:r>
              <a:rPr lang="de-DE" sz="800" dirty="0">
                <a:solidFill>
                  <a:schemeClr val="dk1"/>
                </a:solidFill>
                <a:latin typeface="Century Gothic"/>
                <a:ea typeface="Century Gothic"/>
                <a:cs typeface="Century Gothic"/>
                <a:sym typeface="Century Gothic"/>
              </a:rPr>
              <a:t> EACEA </a:t>
            </a:r>
            <a:r>
              <a:rPr lang="de-DE" sz="800" dirty="0" err="1">
                <a:solidFill>
                  <a:schemeClr val="dk1"/>
                </a:solidFill>
                <a:latin typeface="Century Gothic"/>
                <a:ea typeface="Century Gothic"/>
                <a:cs typeface="Century Gothic"/>
                <a:sym typeface="Century Gothic"/>
              </a:rPr>
              <a:t>can</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be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held</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responsible</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for</a:t>
            </a:r>
            <a:r>
              <a:rPr lang="de-DE" sz="800" dirty="0">
                <a:solidFill>
                  <a:schemeClr val="dk1"/>
                </a:solidFill>
                <a:latin typeface="Century Gothic"/>
                <a:ea typeface="Century Gothic"/>
                <a:cs typeface="Century Gothic"/>
                <a:sym typeface="Century Gothic"/>
              </a:rPr>
              <a:t> </a:t>
            </a:r>
            <a:r>
              <a:rPr lang="de-DE" sz="800" dirty="0" err="1">
                <a:solidFill>
                  <a:schemeClr val="dk1"/>
                </a:solidFill>
                <a:latin typeface="Century Gothic"/>
                <a:ea typeface="Century Gothic"/>
                <a:cs typeface="Century Gothic"/>
                <a:sym typeface="Century Gothic"/>
              </a:rPr>
              <a:t>them</a:t>
            </a:r>
            <a:r>
              <a:rPr lang="de-DE" sz="800" dirty="0">
                <a:solidFill>
                  <a:schemeClr val="dk1"/>
                </a:solidFill>
                <a:latin typeface="Century Gothic"/>
                <a:ea typeface="Century Gothic"/>
                <a:cs typeface="Century Gothic"/>
                <a:sym typeface="Century Gothic"/>
              </a:rPr>
              <a:t>. Project </a:t>
            </a:r>
            <a:r>
              <a:rPr lang="de-DE" sz="800" dirty="0" err="1">
                <a:solidFill>
                  <a:schemeClr val="dk1"/>
                </a:solidFill>
                <a:latin typeface="Century Gothic"/>
                <a:ea typeface="Century Gothic"/>
                <a:cs typeface="Century Gothic"/>
                <a:sym typeface="Century Gothic"/>
              </a:rPr>
              <a:t>Number</a:t>
            </a:r>
            <a:r>
              <a:rPr lang="de-DE" sz="800" dirty="0">
                <a:solidFill>
                  <a:schemeClr val="dk1"/>
                </a:solidFill>
                <a:latin typeface="Century Gothic"/>
                <a:ea typeface="Century Gothic"/>
                <a:cs typeface="Century Gothic"/>
                <a:sym typeface="Century Gothic"/>
              </a:rPr>
              <a:t>: 2022-1-AT01-KA220-ADU-000087985</a:t>
            </a:r>
            <a:endParaRPr dirty="0"/>
          </a:p>
          <a:p>
            <a:pPr marL="0" lvl="0" indent="0" algn="just" rtl="0">
              <a:lnSpc>
                <a:spcPct val="100000"/>
              </a:lnSpc>
              <a:spcBef>
                <a:spcPts val="0"/>
              </a:spcBef>
              <a:spcAft>
                <a:spcPts val="0"/>
              </a:spcAft>
              <a:buSzPts val="1400"/>
              <a:buNone/>
            </a:pPr>
            <a:endParaRPr sz="800" dirty="0">
              <a:solidFill>
                <a:schemeClr val="dk1"/>
              </a:solidFill>
              <a:latin typeface="Century Gothic"/>
              <a:ea typeface="Century Gothic"/>
              <a:cs typeface="Century Gothic"/>
              <a:sym typeface="Century Gothic"/>
            </a:endParaRPr>
          </a:p>
        </p:txBody>
      </p:sp>
      <p:pic>
        <p:nvPicPr>
          <p:cNvPr id="139" name="Google Shape;139;g2ba818bef63_0_4" descr="Graphical user interface, text&#10;&#10;Description automatically generated">
            <a:extLst>
              <a:ext uri="{FF2B5EF4-FFF2-40B4-BE49-F238E27FC236}">
                <a16:creationId xmlns:a16="http://schemas.microsoft.com/office/drawing/2014/main" id="{480A0C38-B24B-73C4-8A01-11BC7AD33026}"/>
              </a:ext>
            </a:extLst>
          </p:cNvPr>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140" name="Google Shape;140;g2ba818bef63_0_4">
            <a:extLst>
              <a:ext uri="{FF2B5EF4-FFF2-40B4-BE49-F238E27FC236}">
                <a16:creationId xmlns:a16="http://schemas.microsoft.com/office/drawing/2014/main" id="{69BF15BE-7263-5B1F-E3D2-55E75028B19D}"/>
              </a:ext>
            </a:extLst>
          </p:cNvPr>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141" name="Google Shape;141;g2ba818bef63_0_4">
            <a:extLst>
              <a:ext uri="{FF2B5EF4-FFF2-40B4-BE49-F238E27FC236}">
                <a16:creationId xmlns:a16="http://schemas.microsoft.com/office/drawing/2014/main" id="{DE5E17AD-508B-BDAB-E642-14DC8E93D9F9}"/>
              </a:ext>
            </a:extLst>
          </p:cNvPr>
          <p:cNvSpPr txBox="1"/>
          <p:nvPr/>
        </p:nvSpPr>
        <p:spPr>
          <a:xfrm>
            <a:off x="5752575" y="3236525"/>
            <a:ext cx="1553700" cy="91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graphicFrame>
        <p:nvGraphicFramePr>
          <p:cNvPr id="142" name="Google Shape;142;g2ba818bef63_0_4">
            <a:extLst>
              <a:ext uri="{FF2B5EF4-FFF2-40B4-BE49-F238E27FC236}">
                <a16:creationId xmlns:a16="http://schemas.microsoft.com/office/drawing/2014/main" id="{16E294BE-5821-1B35-B1EE-72A68400C27B}"/>
              </a:ext>
            </a:extLst>
          </p:cNvPr>
          <p:cNvGraphicFramePr/>
          <p:nvPr>
            <p:extLst>
              <p:ext uri="{D42A27DB-BD31-4B8C-83A1-F6EECF244321}">
                <p14:modId xmlns:p14="http://schemas.microsoft.com/office/powerpoint/2010/main" val="2172825323"/>
              </p:ext>
            </p:extLst>
          </p:nvPr>
        </p:nvGraphicFramePr>
        <p:xfrm>
          <a:off x="107170" y="1944185"/>
          <a:ext cx="11923417" cy="3428850"/>
        </p:xfrm>
        <a:graphic>
          <a:graphicData uri="http://schemas.openxmlformats.org/drawingml/2006/table">
            <a:tbl>
              <a:tblPr>
                <a:noFill/>
                <a:tableStyleId>{BBD21E4E-FCDE-4300-AFC0-A37931053743}</a:tableStyleId>
              </a:tblPr>
              <a:tblGrid>
                <a:gridCol w="2393080">
                  <a:extLst>
                    <a:ext uri="{9D8B030D-6E8A-4147-A177-3AD203B41FA5}">
                      <a16:colId xmlns:a16="http://schemas.microsoft.com/office/drawing/2014/main" val="20000"/>
                    </a:ext>
                  </a:extLst>
                </a:gridCol>
                <a:gridCol w="9530337">
                  <a:extLst>
                    <a:ext uri="{9D8B030D-6E8A-4147-A177-3AD203B41FA5}">
                      <a16:colId xmlns:a16="http://schemas.microsoft.com/office/drawing/2014/main" val="20001"/>
                    </a:ext>
                  </a:extLst>
                </a:gridCol>
              </a:tblGrid>
              <a:tr h="627867">
                <a:tc>
                  <a:txBody>
                    <a:bodyPr/>
                    <a:lstStyle/>
                    <a:p>
                      <a:pPr marL="0" lvl="0" indent="0" algn="ctr" rtl="0">
                        <a:spcBef>
                          <a:spcPts val="0"/>
                        </a:spcBef>
                        <a:spcAft>
                          <a:spcPts val="0"/>
                        </a:spcAft>
                        <a:buNone/>
                      </a:pPr>
                      <a:r>
                        <a:rPr lang="de-DE" sz="1500" dirty="0">
                          <a:solidFill>
                            <a:schemeClr val="lt1"/>
                          </a:solidFill>
                          <a:latin typeface="Century Gothic"/>
                          <a:ea typeface="Century Gothic"/>
                          <a:cs typeface="Century Gothic"/>
                          <a:sym typeface="Century Gothic"/>
                        </a:rPr>
                        <a:t>Kapitalgewinne</a:t>
                      </a:r>
                      <a:endParaRPr sz="1500" dirty="0">
                        <a:solidFill>
                          <a:schemeClr val="lt1"/>
                        </a:solidFill>
                        <a:latin typeface="Century Gothic"/>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lgn="ctr">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solidFill>
                      <a:srgbClr val="F38D92"/>
                    </a:solidFill>
                  </a:tcPr>
                </a:tc>
                <a:tc>
                  <a:txBody>
                    <a:bodyPr/>
                    <a:lstStyle/>
                    <a:p>
                      <a:pPr marL="0" lvl="0" indent="0" algn="l" rtl="0">
                        <a:spcBef>
                          <a:spcPts val="0"/>
                        </a:spcBef>
                        <a:spcAft>
                          <a:spcPts val="0"/>
                        </a:spcAft>
                        <a:buNone/>
                      </a:pPr>
                      <a:r>
                        <a:rPr lang="de-DE" sz="1500" dirty="0">
                          <a:latin typeface="Century Gothic"/>
                          <a:ea typeface="Century Gothic"/>
                          <a:cs typeface="Century Gothic"/>
                          <a:sym typeface="Century Gothic"/>
                        </a:rPr>
                        <a:t>Gewinne, die durch den Verkauf von Anlagevermögen zu einem höheren Preis als dem Anschaffungspreis erzielt werden.</a:t>
                      </a:r>
                      <a:endParaRPr sz="1500" dirty="0">
                        <a:latin typeface="Century Gothic"/>
                        <a:ea typeface="Century Gothic"/>
                        <a:cs typeface="Century Gothic"/>
                        <a:sym typeface="Century Gothic"/>
                      </a:endParaRPr>
                    </a:p>
                  </a:txBody>
                  <a:tcPr marL="91425" marR="91425" marT="91425" marB="91425">
                    <a:lnL w="9525" cap="flat" cmpd="sng" algn="ctr">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tcPr>
                </a:tc>
                <a:extLst>
                  <a:ext uri="{0D108BD9-81ED-4DB2-BD59-A6C34878D82A}">
                    <a16:rowId xmlns:a16="http://schemas.microsoft.com/office/drawing/2014/main" val="10004"/>
                  </a:ext>
                </a:extLst>
              </a:tr>
              <a:tr h="408103">
                <a:tc>
                  <a:txBody>
                    <a:bodyPr/>
                    <a:lstStyle/>
                    <a:p>
                      <a:pPr marL="0" lvl="0" indent="0" algn="ctr" rtl="0">
                        <a:spcBef>
                          <a:spcPts val="0"/>
                        </a:spcBef>
                        <a:spcAft>
                          <a:spcPts val="0"/>
                        </a:spcAft>
                        <a:buNone/>
                      </a:pPr>
                      <a:r>
                        <a:rPr lang="de-DE" sz="1500" dirty="0">
                          <a:solidFill>
                            <a:schemeClr val="lt1"/>
                          </a:solidFill>
                          <a:latin typeface="Century Gothic"/>
                          <a:ea typeface="Century Gothic"/>
                          <a:cs typeface="Century Gothic"/>
                          <a:sym typeface="Century Gothic"/>
                        </a:rPr>
                        <a:t>Dividenden</a:t>
                      </a:r>
                      <a:endParaRPr sz="1500" dirty="0">
                        <a:solidFill>
                          <a:schemeClr val="lt1"/>
                        </a:solidFill>
                        <a:latin typeface="Century Gothic"/>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solidFill>
                      <a:srgbClr val="F38D92"/>
                    </a:solidFill>
                  </a:tcPr>
                </a:tc>
                <a:tc>
                  <a:txBody>
                    <a:bodyPr/>
                    <a:lstStyle/>
                    <a:p>
                      <a:pPr marL="0" lvl="0" indent="0" algn="l" rtl="0">
                        <a:spcBef>
                          <a:spcPts val="0"/>
                        </a:spcBef>
                        <a:spcAft>
                          <a:spcPts val="0"/>
                        </a:spcAft>
                        <a:buNone/>
                      </a:pPr>
                      <a:r>
                        <a:rPr lang="de-DE" sz="1500" dirty="0">
                          <a:latin typeface="Century Gothic"/>
                          <a:ea typeface="Century Gothic"/>
                          <a:cs typeface="Century Gothic"/>
                          <a:sym typeface="Century Gothic"/>
                        </a:rPr>
                        <a:t>Einkünfte aus Dividenden, die an die Inhaber von Aktien eines Unternehmens gezahlt werden</a:t>
                      </a:r>
                      <a:endParaRPr sz="1500" dirty="0">
                        <a:latin typeface="Century Gothic"/>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tcPr>
                </a:tc>
                <a:extLst>
                  <a:ext uri="{0D108BD9-81ED-4DB2-BD59-A6C34878D82A}">
                    <a16:rowId xmlns:a16="http://schemas.microsoft.com/office/drawing/2014/main" val="10005"/>
                  </a:ext>
                </a:extLst>
              </a:tr>
              <a:tr h="627867">
                <a:tc>
                  <a:txBody>
                    <a:bodyPr/>
                    <a:lstStyle/>
                    <a:p>
                      <a:pPr marL="0" lvl="0" indent="0" algn="ctr" rtl="0">
                        <a:spcBef>
                          <a:spcPts val="0"/>
                        </a:spcBef>
                        <a:spcAft>
                          <a:spcPts val="0"/>
                        </a:spcAft>
                        <a:buNone/>
                      </a:pPr>
                      <a:r>
                        <a:rPr lang="de-DE" sz="1500" dirty="0">
                          <a:solidFill>
                            <a:schemeClr val="lt1"/>
                          </a:solidFill>
                          <a:latin typeface="Century Gothic"/>
                          <a:ea typeface="Century Gothic"/>
                          <a:cs typeface="Century Gothic"/>
                          <a:sym typeface="Century Gothic"/>
                        </a:rPr>
                        <a:t>Einkommen aus freiberuflicher Tätigkeit bzw. Gig-Economy</a:t>
                      </a:r>
                      <a:endParaRPr sz="1500" dirty="0">
                        <a:solidFill>
                          <a:schemeClr val="lt1"/>
                        </a:solidFill>
                        <a:latin typeface="Century Gothic"/>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lgn="ctr">
                      <a:solidFill>
                        <a:srgbClr val="31538F"/>
                      </a:solidFill>
                      <a:prstDash val="solid"/>
                      <a:round/>
                      <a:headEnd type="none" w="sm" len="sm"/>
                      <a:tailEnd type="none" w="sm" len="sm"/>
                    </a:lnB>
                    <a:solidFill>
                      <a:srgbClr val="F38D92"/>
                    </a:solidFill>
                  </a:tcPr>
                </a:tc>
                <a:tc>
                  <a:txBody>
                    <a:bodyPr/>
                    <a:lstStyle/>
                    <a:p>
                      <a:pPr marL="0" lvl="0" indent="0" algn="l" rtl="0">
                        <a:spcBef>
                          <a:spcPts val="0"/>
                        </a:spcBef>
                        <a:spcAft>
                          <a:spcPts val="0"/>
                        </a:spcAft>
                        <a:buNone/>
                      </a:pPr>
                      <a:r>
                        <a:rPr lang="de-DE" sz="1500" dirty="0">
                          <a:latin typeface="Century Gothic"/>
                          <a:ea typeface="Century Gothic"/>
                          <a:cs typeface="Century Gothic"/>
                          <a:sym typeface="Century Gothic"/>
                        </a:rPr>
                        <a:t>die durch Teilzeit- oder Vertragsarbeit außerhalb der traditionellen Beschäftigungsverhältnisse verdient werden</a:t>
                      </a:r>
                      <a:endParaRPr sz="1500" dirty="0">
                        <a:latin typeface="Century Gothic"/>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lgn="ctr">
                      <a:solidFill>
                        <a:srgbClr val="31538F"/>
                      </a:solidFill>
                      <a:prstDash val="solid"/>
                      <a:round/>
                      <a:headEnd type="none" w="sm" len="sm"/>
                      <a:tailEnd type="none" w="sm" len="sm"/>
                    </a:lnB>
                  </a:tcPr>
                </a:tc>
                <a:extLst>
                  <a:ext uri="{0D108BD9-81ED-4DB2-BD59-A6C34878D82A}">
                    <a16:rowId xmlns:a16="http://schemas.microsoft.com/office/drawing/2014/main" val="10006"/>
                  </a:ext>
                </a:extLst>
              </a:tr>
              <a:tr h="627867">
                <a:tc>
                  <a:txBody>
                    <a:bodyPr/>
                    <a:lstStyle/>
                    <a:p>
                      <a:pPr marL="0" lvl="0" indent="0" algn="ctr" rtl="0">
                        <a:spcBef>
                          <a:spcPts val="0"/>
                        </a:spcBef>
                        <a:spcAft>
                          <a:spcPts val="0"/>
                        </a:spcAft>
                        <a:buNone/>
                      </a:pPr>
                      <a:r>
                        <a:rPr lang="de-DE" sz="1500" dirty="0">
                          <a:solidFill>
                            <a:schemeClr val="lt1"/>
                          </a:solidFill>
                          <a:latin typeface="Century Gothic"/>
                          <a:ea typeface="Century Gothic"/>
                          <a:cs typeface="Century Gothic"/>
                          <a:sym typeface="Century Gothic"/>
                        </a:rPr>
                        <a:t>Lizenzgebühren und Patente</a:t>
                      </a:r>
                      <a:endParaRPr sz="1500" dirty="0">
                        <a:solidFill>
                          <a:schemeClr val="lt1"/>
                        </a:solidFill>
                        <a:latin typeface="Century Gothic"/>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lgn="ctr">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lgn="ctr">
                      <a:solidFill>
                        <a:srgbClr val="31538F"/>
                      </a:solidFill>
                      <a:prstDash val="solid"/>
                      <a:round/>
                      <a:headEnd type="none" w="sm" len="sm"/>
                      <a:tailEnd type="none" w="sm" len="sm"/>
                    </a:lnB>
                    <a:solidFill>
                      <a:srgbClr val="F38D92"/>
                    </a:solidFill>
                  </a:tcPr>
                </a:tc>
                <a:tc>
                  <a:txBody>
                    <a:bodyPr/>
                    <a:lstStyle/>
                    <a:p>
                      <a:pPr marL="0" lvl="0" indent="0" algn="l" rtl="0">
                        <a:spcBef>
                          <a:spcPts val="0"/>
                        </a:spcBef>
                        <a:spcAft>
                          <a:spcPts val="0"/>
                        </a:spcAft>
                        <a:buNone/>
                      </a:pPr>
                      <a:r>
                        <a:rPr lang="de-DE" sz="1500" b="0" i="0" u="none" strike="noStrike" cap="none" dirty="0">
                          <a:solidFill>
                            <a:srgbClr val="000000"/>
                          </a:solidFill>
                          <a:latin typeface="Century Gothic"/>
                          <a:ea typeface="Arial"/>
                          <a:cs typeface="Arial"/>
                          <a:sym typeface="Arial"/>
                        </a:rPr>
                        <a:t>Einkünfte, die Schöpfer oder Eigentümer von geistigem Eigentum (IP) durch die Vergabe von Lizenzen für ihr Werk oder die Erlaubnis zu dessen Nutzung gegen Bezahlung erzielen</a:t>
                      </a:r>
                      <a:endParaRPr sz="1500" b="0" i="0" u="none" strike="noStrike" cap="none" dirty="0">
                        <a:solidFill>
                          <a:srgbClr val="000000"/>
                        </a:solidFill>
                        <a:latin typeface="Century Gothic"/>
                        <a:ea typeface="Century Gothic"/>
                        <a:cs typeface="Century Gothic"/>
                        <a:sym typeface="Century Gothic"/>
                      </a:endParaRPr>
                    </a:p>
                  </a:txBody>
                  <a:tcPr marL="91425" marR="91425" marT="91425" marB="91425">
                    <a:lnL w="9525" cap="flat" cmpd="sng" algn="ctr">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lgn="ctr">
                      <a:solidFill>
                        <a:srgbClr val="31538F"/>
                      </a:solidFill>
                      <a:prstDash val="solid"/>
                      <a:round/>
                      <a:headEnd type="none" w="sm" len="sm"/>
                      <a:tailEnd type="none" w="sm" len="sm"/>
                    </a:lnB>
                  </a:tcPr>
                </a:tc>
                <a:extLst>
                  <a:ext uri="{0D108BD9-81ED-4DB2-BD59-A6C34878D82A}">
                    <a16:rowId xmlns:a16="http://schemas.microsoft.com/office/drawing/2014/main" val="3236538220"/>
                  </a:ext>
                </a:extLst>
              </a:tr>
              <a:tr h="627867">
                <a:tc>
                  <a:txBody>
                    <a:bodyPr/>
                    <a:lstStyle/>
                    <a:p>
                      <a:pPr marL="0" lvl="0" indent="0" algn="ctr" rtl="0">
                        <a:spcBef>
                          <a:spcPts val="0"/>
                        </a:spcBef>
                        <a:spcAft>
                          <a:spcPts val="0"/>
                        </a:spcAft>
                        <a:buNone/>
                      </a:pPr>
                      <a:r>
                        <a:rPr lang="de-DE" sz="1500" dirty="0">
                          <a:solidFill>
                            <a:schemeClr val="lt1"/>
                          </a:solidFill>
                          <a:latin typeface="Century Gothic"/>
                          <a:ea typeface="Century Gothic"/>
                          <a:cs typeface="Century Gothic"/>
                          <a:sym typeface="Century Gothic"/>
                        </a:rPr>
                        <a:t>Einkommen aus Direktvertrieb</a:t>
                      </a:r>
                      <a:endParaRPr sz="1500" dirty="0">
                        <a:solidFill>
                          <a:schemeClr val="lt1"/>
                        </a:solidFill>
                        <a:latin typeface="Century Gothic"/>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lgn="ctr">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lgn="ctr">
                      <a:solidFill>
                        <a:srgbClr val="31538F"/>
                      </a:solidFill>
                      <a:prstDash val="solid"/>
                      <a:round/>
                      <a:headEnd type="none" w="sm" len="sm"/>
                      <a:tailEnd type="none" w="sm" len="sm"/>
                    </a:lnB>
                    <a:solidFill>
                      <a:srgbClr val="F38D92"/>
                    </a:solidFill>
                  </a:tcPr>
                </a:tc>
                <a:tc>
                  <a:txBody>
                    <a:bodyPr/>
                    <a:lstStyle/>
                    <a:p>
                      <a:pPr lvl="1"/>
                      <a:r>
                        <a:rPr lang="de-DE" sz="1500" b="0" i="0" u="none" strike="noStrike" cap="none" dirty="0">
                          <a:solidFill>
                            <a:srgbClr val="000000"/>
                          </a:solidFill>
                          <a:latin typeface="Century Gothic"/>
                          <a:ea typeface="Arial"/>
                          <a:cs typeface="Arial"/>
                          <a:sym typeface="Arial"/>
                        </a:rPr>
                        <a:t>Einkünfte aus der Förderung und dem Verkauf von Produkten oder Dienstleistungen, die von anderen Unternehmen oder Einzelpersonen angeboten werden, in der Regel über Empfehlungslinks oder Partnerprogramme.</a:t>
                      </a:r>
                      <a:endParaRPr sz="1500" b="0" i="0" u="none" strike="noStrike" cap="none" dirty="0">
                        <a:solidFill>
                          <a:srgbClr val="000000"/>
                        </a:solidFill>
                        <a:latin typeface="Century Gothic"/>
                        <a:ea typeface="Century Gothic"/>
                        <a:cs typeface="Century Gothic"/>
                        <a:sym typeface="Century Gothic"/>
                      </a:endParaRPr>
                    </a:p>
                  </a:txBody>
                  <a:tcPr marL="91425" marR="91425" marT="91425" marB="91425">
                    <a:lnL w="9525" cap="flat" cmpd="sng" algn="ctr">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lgn="ctr">
                      <a:solidFill>
                        <a:srgbClr val="31538F"/>
                      </a:solidFill>
                      <a:prstDash val="solid"/>
                      <a:round/>
                      <a:headEnd type="none" w="sm" len="sm"/>
                      <a:tailEnd type="none" w="sm" len="sm"/>
                    </a:lnB>
                  </a:tcPr>
                </a:tc>
                <a:extLst>
                  <a:ext uri="{0D108BD9-81ED-4DB2-BD59-A6C34878D82A}">
                    <a16:rowId xmlns:a16="http://schemas.microsoft.com/office/drawing/2014/main" val="2991848545"/>
                  </a:ext>
                </a:extLst>
              </a:tr>
            </a:tbl>
          </a:graphicData>
        </a:graphic>
      </p:graphicFrame>
    </p:spTree>
    <p:extLst>
      <p:ext uri="{BB962C8B-B14F-4D97-AF65-F5344CB8AC3E}">
        <p14:creationId xmlns:p14="http://schemas.microsoft.com/office/powerpoint/2010/main" val="3625702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412F30D2-CDA3-424C-23A3-F17D07C43826}"/>
            </a:ext>
          </a:extLst>
        </p:cNvPr>
        <p:cNvGrpSpPr/>
        <p:nvPr/>
      </p:nvGrpSpPr>
      <p:grpSpPr>
        <a:xfrm>
          <a:off x="0" y="0"/>
          <a:ext cx="0" cy="0"/>
          <a:chOff x="0" y="0"/>
          <a:chExt cx="0" cy="0"/>
        </a:xfrm>
      </p:grpSpPr>
      <p:sp>
        <p:nvSpPr>
          <p:cNvPr id="135" name="Google Shape;135;g2ba818bef63_0_4">
            <a:extLst>
              <a:ext uri="{FF2B5EF4-FFF2-40B4-BE49-F238E27FC236}">
                <a16:creationId xmlns:a16="http://schemas.microsoft.com/office/drawing/2014/main" id="{C2E86E54-FF49-8199-408A-AF1F47BF0680}"/>
              </a:ext>
            </a:extLst>
          </p:cNvPr>
          <p:cNvSpPr/>
          <p:nvPr/>
        </p:nvSpPr>
        <p:spPr>
          <a:xfrm>
            <a:off x="-229816" y="-141113"/>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dirty="0">
                <a:solidFill>
                  <a:schemeClr val="lt1"/>
                </a:solidFill>
                <a:latin typeface="Calibri"/>
                <a:ea typeface="Calibri"/>
                <a:cs typeface="Calibri"/>
                <a:sym typeface="Calibri"/>
              </a:rPr>
              <a:t>Vor- und Nachteile der einzelnen Einkommensströme</a:t>
            </a:r>
            <a:endParaRPr lang="en-US" sz="3400" b="0" i="0" u="none" strike="noStrike" cap="none" dirty="0">
              <a:solidFill>
                <a:schemeClr val="lt1"/>
              </a:solidFill>
              <a:latin typeface="Calibri"/>
              <a:ea typeface="Calibri"/>
              <a:cs typeface="Calibri"/>
              <a:sym typeface="Calibri"/>
            </a:endParaRPr>
          </a:p>
        </p:txBody>
      </p:sp>
      <p:sp>
        <p:nvSpPr>
          <p:cNvPr id="136" name="Google Shape;136;g2ba818bef63_0_4">
            <a:extLst>
              <a:ext uri="{FF2B5EF4-FFF2-40B4-BE49-F238E27FC236}">
                <a16:creationId xmlns:a16="http://schemas.microsoft.com/office/drawing/2014/main" id="{D7C0DC9A-691C-5579-0DB2-08D53CE69889}"/>
              </a:ext>
            </a:extLst>
          </p:cNvPr>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 name="Google Shape;137;g2ba818bef63_0_4">
            <a:extLst>
              <a:ext uri="{FF2B5EF4-FFF2-40B4-BE49-F238E27FC236}">
                <a16:creationId xmlns:a16="http://schemas.microsoft.com/office/drawing/2014/main" id="{B32904D8-457C-B75F-19FA-3C5B1B29AE29}"/>
              </a:ext>
            </a:extLst>
          </p:cNvPr>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 name="Google Shape;138;g2ba818bef63_0_4">
            <a:extLst>
              <a:ext uri="{FF2B5EF4-FFF2-40B4-BE49-F238E27FC236}">
                <a16:creationId xmlns:a16="http://schemas.microsoft.com/office/drawing/2014/main" id="{8C0909D4-EE36-679B-9E9E-C9733455ACDB}"/>
              </a:ext>
            </a:extLst>
          </p:cNvPr>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en-US"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lang="en-US"/>
          </a:p>
          <a:p>
            <a:pPr marL="0" lvl="0" indent="0" algn="just" rtl="0">
              <a:lnSpc>
                <a:spcPct val="100000"/>
              </a:lnSpc>
              <a:spcBef>
                <a:spcPts val="0"/>
              </a:spcBef>
              <a:spcAft>
                <a:spcPts val="0"/>
              </a:spcAft>
              <a:buSzPts val="1400"/>
              <a:buNone/>
            </a:pPr>
            <a:endParaRPr lang="en-US" sz="800" dirty="0">
              <a:solidFill>
                <a:schemeClr val="dk1"/>
              </a:solidFill>
              <a:latin typeface="Century Gothic"/>
              <a:ea typeface="Century Gothic"/>
              <a:cs typeface="Century Gothic"/>
              <a:sym typeface="Century Gothic"/>
            </a:endParaRPr>
          </a:p>
        </p:txBody>
      </p:sp>
      <p:pic>
        <p:nvPicPr>
          <p:cNvPr id="139" name="Google Shape;139;g2ba818bef63_0_4" descr="Graphical user interface, text&#10;&#10;Description automatically generated">
            <a:extLst>
              <a:ext uri="{FF2B5EF4-FFF2-40B4-BE49-F238E27FC236}">
                <a16:creationId xmlns:a16="http://schemas.microsoft.com/office/drawing/2014/main" id="{14655B86-6022-34E8-D469-9D8C6031E75B}"/>
              </a:ext>
            </a:extLst>
          </p:cNvPr>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140" name="Google Shape;140;g2ba818bef63_0_4">
            <a:extLst>
              <a:ext uri="{FF2B5EF4-FFF2-40B4-BE49-F238E27FC236}">
                <a16:creationId xmlns:a16="http://schemas.microsoft.com/office/drawing/2014/main" id="{5EDB0029-50B6-D44A-868E-4B6479AE777D}"/>
              </a:ext>
            </a:extLst>
          </p:cNvPr>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141" name="Google Shape;141;g2ba818bef63_0_4">
            <a:extLst>
              <a:ext uri="{FF2B5EF4-FFF2-40B4-BE49-F238E27FC236}">
                <a16:creationId xmlns:a16="http://schemas.microsoft.com/office/drawing/2014/main" id="{DD8BC2B4-4AB5-5E99-BFAD-CBDA3528FAC2}"/>
              </a:ext>
            </a:extLst>
          </p:cNvPr>
          <p:cNvSpPr txBox="1"/>
          <p:nvPr/>
        </p:nvSpPr>
        <p:spPr>
          <a:xfrm>
            <a:off x="5752575" y="3236525"/>
            <a:ext cx="1553700" cy="91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graphicFrame>
        <p:nvGraphicFramePr>
          <p:cNvPr id="143" name="Textfeld 1">
            <a:extLst>
              <a:ext uri="{FF2B5EF4-FFF2-40B4-BE49-F238E27FC236}">
                <a16:creationId xmlns:a16="http://schemas.microsoft.com/office/drawing/2014/main" id="{5B3349AD-B972-9FAC-B650-A7B20260962A}"/>
              </a:ext>
            </a:extLst>
          </p:cNvPr>
          <p:cNvGraphicFramePr/>
          <p:nvPr>
            <p:extLst>
              <p:ext uri="{D42A27DB-BD31-4B8C-83A1-F6EECF244321}">
                <p14:modId xmlns:p14="http://schemas.microsoft.com/office/powerpoint/2010/main" val="1118866513"/>
              </p:ext>
            </p:extLst>
          </p:nvPr>
        </p:nvGraphicFramePr>
        <p:xfrm>
          <a:off x="-1" y="2782002"/>
          <a:ext cx="12192001" cy="34907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2" name="Grafik 11">
            <a:extLst>
              <a:ext uri="{FF2B5EF4-FFF2-40B4-BE49-F238E27FC236}">
                <a16:creationId xmlns:a16="http://schemas.microsoft.com/office/drawing/2014/main" id="{B7322BFF-CAEE-E167-0348-16C981DEE991}"/>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7455195" y="960920"/>
            <a:ext cx="2668821" cy="2668821"/>
          </a:xfrm>
          <a:prstGeom prst="rect">
            <a:avLst/>
          </a:prstGeom>
        </p:spPr>
      </p:pic>
    </p:spTree>
    <p:extLst>
      <p:ext uri="{BB962C8B-B14F-4D97-AF65-F5344CB8AC3E}">
        <p14:creationId xmlns:p14="http://schemas.microsoft.com/office/powerpoint/2010/main" val="1757555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p:nvPr/>
        </p:nvSpPr>
        <p:spPr>
          <a:xfrm>
            <a:off x="-179296" y="0"/>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b="0" i="0" u="none" strike="noStrike" cap="none" dirty="0">
                <a:solidFill>
                  <a:schemeClr val="lt1"/>
                </a:solidFill>
                <a:latin typeface="Calibri"/>
                <a:ea typeface="Calibri"/>
                <a:cs typeface="Calibri"/>
                <a:sym typeface="Calibri"/>
              </a:rPr>
              <a:t>BRUTTO- UND NETTOGEHALT</a:t>
            </a:r>
            <a:endParaRPr dirty="0"/>
          </a:p>
        </p:txBody>
      </p:sp>
      <p:sp>
        <p:nvSpPr>
          <p:cNvPr id="148" name="Google Shape;148;p2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 name="Google Shape;149;p2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 name="Google Shape;150;p24"/>
          <p:cNvSpPr txBox="1">
            <a:spLocks noGrp="1"/>
          </p:cNvSpPr>
          <p:nvPr>
            <p:ph type="ftr" idx="11"/>
          </p:nvPr>
        </p:nvSpPr>
        <p:spPr>
          <a:xfrm>
            <a:off x="335346" y="5993430"/>
            <a:ext cx="8560071" cy="569325"/>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151" name="Google Shape;151;p24"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152" name="Google Shape;152;p24"/>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153" name="Google Shape;153;p24"/>
          <p:cNvSpPr txBox="1"/>
          <p:nvPr/>
        </p:nvSpPr>
        <p:spPr>
          <a:xfrm>
            <a:off x="2621555" y="1526034"/>
            <a:ext cx="6948900" cy="778634"/>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endParaRPr dirty="0">
              <a:latin typeface="Century Gothic"/>
              <a:ea typeface="Century Gothic"/>
              <a:cs typeface="Century Gothic"/>
              <a:sym typeface="Century Gothic"/>
            </a:endParaRPr>
          </a:p>
          <a:p>
            <a:pPr marL="0" marR="0" lvl="0" indent="0" algn="ctr" rtl="0">
              <a:lnSpc>
                <a:spcPct val="107000"/>
              </a:lnSpc>
              <a:spcBef>
                <a:spcPts val="1500"/>
              </a:spcBef>
              <a:spcAft>
                <a:spcPts val="0"/>
              </a:spcAft>
              <a:buNone/>
            </a:pPr>
            <a:r>
              <a:rPr lang="de-DE" sz="1600" i="0" u="none" strike="noStrike" cap="none" dirty="0">
                <a:solidFill>
                  <a:srgbClr val="000000"/>
                </a:solidFill>
                <a:latin typeface="Century Gothic"/>
                <a:ea typeface="Century Gothic"/>
                <a:cs typeface="Century Gothic"/>
                <a:sym typeface="Century Gothic"/>
              </a:rPr>
              <a:t>UNTERSCHIEDE ZWISCHEN BRUTTO- UND NETTOGEHALT - Quiz</a:t>
            </a:r>
            <a:endParaRPr sz="1600" dirty="0">
              <a:latin typeface="Century Gothic"/>
              <a:ea typeface="Century Gothic"/>
              <a:cs typeface="Century Gothic"/>
              <a:sym typeface="Century Gothic"/>
            </a:endParaRPr>
          </a:p>
        </p:txBody>
      </p:sp>
      <p:pic>
        <p:nvPicPr>
          <p:cNvPr id="154" name="Google Shape;154;p24"/>
          <p:cNvPicPr preferRelativeResize="0"/>
          <p:nvPr/>
        </p:nvPicPr>
        <p:blipFill>
          <a:blip r:embed="rId5">
            <a:alphaModFix/>
          </a:blip>
          <a:stretch>
            <a:fillRect/>
          </a:stretch>
        </p:blipFill>
        <p:spPr>
          <a:xfrm>
            <a:off x="2883300" y="2346726"/>
            <a:ext cx="6425400" cy="3044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ba818bef63_0_43"/>
          <p:cNvSpPr/>
          <p:nvPr/>
        </p:nvSpPr>
        <p:spPr>
          <a:xfrm>
            <a:off x="-179296" y="0"/>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b="0" i="0" u="none" strike="noStrike" cap="none" dirty="0">
                <a:solidFill>
                  <a:schemeClr val="lt1"/>
                </a:solidFill>
                <a:latin typeface="Calibri"/>
                <a:ea typeface="Calibri"/>
                <a:cs typeface="Calibri"/>
                <a:sym typeface="Calibri"/>
              </a:rPr>
              <a:t>BRUTTO- UND NETTOGEHALT</a:t>
            </a:r>
            <a:endParaRPr lang="de-DE" sz="3600" dirty="0"/>
          </a:p>
        </p:txBody>
      </p:sp>
      <p:sp>
        <p:nvSpPr>
          <p:cNvPr id="160" name="Google Shape;160;g2ba818bef63_0_43"/>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1" name="Google Shape;161;g2ba818bef63_0_43"/>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 name="Google Shape;162;g2ba818bef63_0_43"/>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163" name="Google Shape;163;g2ba818bef63_0_43"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164" name="Google Shape;164;g2ba818bef63_0_43"/>
          <p:cNvPicPr preferRelativeResize="0"/>
          <p:nvPr/>
        </p:nvPicPr>
        <p:blipFill rotWithShape="1">
          <a:blip r:embed="rId4">
            <a:alphaModFix/>
          </a:blip>
          <a:srcRect/>
          <a:stretch/>
        </p:blipFill>
        <p:spPr>
          <a:xfrm>
            <a:off x="10972779" y="176984"/>
            <a:ext cx="975018" cy="1081806"/>
          </a:xfrm>
          <a:prstGeom prst="rect">
            <a:avLst/>
          </a:prstGeom>
          <a:noFill/>
          <a:ln>
            <a:noFill/>
          </a:ln>
        </p:spPr>
      </p:pic>
      <p:pic>
        <p:nvPicPr>
          <p:cNvPr id="165" name="Google Shape;165;g2ba818bef63_0_43"/>
          <p:cNvPicPr preferRelativeResize="0"/>
          <p:nvPr/>
        </p:nvPicPr>
        <p:blipFill>
          <a:blip r:embed="rId5">
            <a:alphaModFix/>
          </a:blip>
          <a:stretch>
            <a:fillRect/>
          </a:stretch>
        </p:blipFill>
        <p:spPr>
          <a:xfrm>
            <a:off x="7173104" y="1411190"/>
            <a:ext cx="4144448" cy="4066251"/>
          </a:xfrm>
          <a:prstGeom prst="rect">
            <a:avLst/>
          </a:prstGeom>
          <a:noFill/>
          <a:ln>
            <a:noFill/>
          </a:ln>
        </p:spPr>
      </p:pic>
      <p:sp>
        <p:nvSpPr>
          <p:cNvPr id="166" name="Google Shape;166;g2ba818bef63_0_43"/>
          <p:cNvSpPr txBox="1"/>
          <p:nvPr/>
        </p:nvSpPr>
        <p:spPr>
          <a:xfrm>
            <a:off x="128337" y="2202924"/>
            <a:ext cx="6892367" cy="2854411"/>
          </a:xfrm>
          <a:prstGeom prst="rect">
            <a:avLst/>
          </a:prstGeom>
          <a:noFill/>
          <a:ln>
            <a:noFill/>
          </a:ln>
        </p:spPr>
        <p:txBody>
          <a:bodyPr spcFirstLastPara="1" wrap="square" lIns="91425" tIns="91425" rIns="91425" bIns="91425" anchor="t" anchorCtr="0">
            <a:noAutofit/>
          </a:bodyPr>
          <a:lstStyle/>
          <a:p>
            <a:pPr marL="457200" lvl="0" indent="-323850" algn="just" rtl="0">
              <a:spcBef>
                <a:spcPts val="0"/>
              </a:spcBef>
              <a:spcAft>
                <a:spcPts val="0"/>
              </a:spcAft>
              <a:buClr>
                <a:schemeClr val="dk1"/>
              </a:buClr>
              <a:buSzPts val="1500"/>
              <a:buFont typeface="Century Gothic"/>
              <a:buChar char="●"/>
            </a:pPr>
            <a:r>
              <a:rPr lang="de-DE" sz="1800" b="1" dirty="0">
                <a:solidFill>
                  <a:srgbClr val="F38D92"/>
                </a:solidFill>
                <a:latin typeface="Century Gothic"/>
                <a:ea typeface="Century Gothic"/>
                <a:cs typeface="Century Gothic"/>
                <a:sym typeface="Century Gothic"/>
              </a:rPr>
              <a:t>Bruttogehalt </a:t>
            </a:r>
            <a:r>
              <a:rPr lang="de-DE" sz="1800" dirty="0">
                <a:solidFill>
                  <a:schemeClr val="dk1"/>
                </a:solidFill>
                <a:latin typeface="Century Gothic"/>
                <a:sym typeface="Century Gothic"/>
              </a:rPr>
              <a:t>- ist der Gesamtbetrag, den Sie an Ihrem Arbeitsplatz verdienen, bevor Abzüge vorgenommen werden. Es ist der in Ihrem Arbeitsvertrag festgelegte Betrag, der in der Regel monatlich über ein Jahr ausgezahlt wird.</a:t>
            </a:r>
          </a:p>
          <a:p>
            <a:pPr marL="457200" lvl="0" indent="-323850" algn="just" rtl="0">
              <a:spcBef>
                <a:spcPts val="0"/>
              </a:spcBef>
              <a:spcAft>
                <a:spcPts val="0"/>
              </a:spcAft>
              <a:buClr>
                <a:schemeClr val="dk1"/>
              </a:buClr>
              <a:buSzPts val="1500"/>
              <a:buFont typeface="Century Gothic"/>
              <a:buChar char="●"/>
            </a:pPr>
            <a:endParaRPr sz="1800" dirty="0">
              <a:solidFill>
                <a:schemeClr val="dk1"/>
              </a:solidFill>
              <a:latin typeface="Century Gothic"/>
              <a:sym typeface="Century Gothic"/>
            </a:endParaRPr>
          </a:p>
          <a:p>
            <a:pPr marL="457200" lvl="0" indent="-330200" algn="just" rtl="0">
              <a:spcBef>
                <a:spcPts val="0"/>
              </a:spcBef>
              <a:spcAft>
                <a:spcPts val="0"/>
              </a:spcAft>
              <a:buClr>
                <a:schemeClr val="dk1"/>
              </a:buClr>
              <a:buSzPts val="1600"/>
              <a:buFont typeface="Century Gothic"/>
              <a:buChar char="●"/>
            </a:pPr>
            <a:r>
              <a:rPr lang="de-DE" sz="1800" b="1" dirty="0">
                <a:solidFill>
                  <a:srgbClr val="F38D92"/>
                </a:solidFill>
                <a:latin typeface="Century Gothic"/>
                <a:ea typeface="Century Gothic"/>
                <a:cs typeface="Century Gothic"/>
                <a:sym typeface="Century Gothic"/>
              </a:rPr>
              <a:t>Nettogehalt </a:t>
            </a:r>
            <a:r>
              <a:rPr lang="de-DE" sz="1800" dirty="0">
                <a:solidFill>
                  <a:schemeClr val="dk1"/>
                </a:solidFill>
                <a:latin typeface="Century Gothic"/>
                <a:sym typeface="Century Gothic"/>
              </a:rPr>
              <a:t>- der Betrag, den Sie nach Abzug aller Steuern und sonstigen Sozialleistungen tatsächlich auf Ihr Bankkonto erhalten.</a:t>
            </a:r>
            <a:endParaRPr sz="1800" dirty="0">
              <a:solidFill>
                <a:schemeClr val="dk1"/>
              </a:solidFill>
              <a:latin typeface="Century Gothic"/>
              <a:sym typeface="Century Gothic"/>
            </a:endParaRPr>
          </a:p>
        </p:txBody>
      </p:sp>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29E2EB6DC2567043A37FF8060E956B7B" ma:contentTypeVersion="22" ma:contentTypeDescription="Ein neues Dokument erstellen." ma:contentTypeScope="" ma:versionID="42108f1d358fe95a681a9a35bcef714f">
  <xsd:schema xmlns:xsd="http://www.w3.org/2001/XMLSchema" xmlns:xs="http://www.w3.org/2001/XMLSchema" xmlns:p="http://schemas.microsoft.com/office/2006/metadata/properties" xmlns:ns2="c0074f12-bfdc-41d8-b838-b193552acce8" xmlns:ns3="86cb58b5-1153-41b1-b5f9-2f3fec42a658" targetNamespace="http://schemas.microsoft.com/office/2006/metadata/properties" ma:root="true" ma:fieldsID="aa23ea6662f1b662080f03e34606dffe" ns2:_="" ns3:_="">
    <xsd:import namespace="c0074f12-bfdc-41d8-b838-b193552acce8"/>
    <xsd:import namespace="86cb58b5-1153-41b1-b5f9-2f3fec42a65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2:TaxCatchAll" minOccurs="0"/>
                <xsd:element ref="ns3:lcf76f155ced4ddcb4097134ff3c332f"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074f12-bfdc-41d8-b838-b193552acce8"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0566e342-f856-4e42-963c-46776f865606}" ma:internalName="TaxCatchAll" ma:showField="CatchAllData" ma:web="c0074f12-bfdc-41d8-b838-b193552acc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6cb58b5-1153-41b1-b5f9-2f3fec42a6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3213ba4d-4ff2-410f-8850-8053d14020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0074f12-bfdc-41d8-b838-b193552acce8" xsi:nil="true"/>
    <lcf76f155ced4ddcb4097134ff3c332f xmlns="86cb58b5-1153-41b1-b5f9-2f3fec42a65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E2A262E-EB6B-47CE-9F5C-305A108BFBBC}">
  <ds:schemaRefs>
    <ds:schemaRef ds:uri="http://schemas.microsoft.com/sharepoint/v3/contenttype/forms"/>
  </ds:schemaRefs>
</ds:datastoreItem>
</file>

<file path=customXml/itemProps2.xml><?xml version="1.0" encoding="utf-8"?>
<ds:datastoreItem xmlns:ds="http://schemas.openxmlformats.org/officeDocument/2006/customXml" ds:itemID="{CD637DC6-2A0E-4B1F-B9AE-9BD5BA670BE5}"/>
</file>

<file path=customXml/itemProps3.xml><?xml version="1.0" encoding="utf-8"?>
<ds:datastoreItem xmlns:ds="http://schemas.openxmlformats.org/officeDocument/2006/customXml" ds:itemID="{8EDB598F-D55E-4197-B551-7A0D185EFDAA}">
  <ds:schemaRefs>
    <ds:schemaRef ds:uri="http://schemas.microsoft.com/office/2006/metadata/properties"/>
    <ds:schemaRef ds:uri="http://schemas.microsoft.com/office/infopath/2007/PartnerControls"/>
    <ds:schemaRef ds:uri="c0074f12-bfdc-41d8-b838-b193552acce8"/>
    <ds:schemaRef ds:uri="86cb58b5-1153-41b1-b5f9-2f3fec42a658"/>
  </ds:schemaRefs>
</ds:datastoreItem>
</file>

<file path=docProps/app.xml><?xml version="1.0" encoding="utf-8"?>
<Properties xmlns="http://schemas.openxmlformats.org/officeDocument/2006/extended-properties" xmlns:vt="http://schemas.openxmlformats.org/officeDocument/2006/docPropsVTypes">
  <TotalTime>0</TotalTime>
  <Words>9750</Words>
  <Application>Microsoft Office PowerPoint</Application>
  <PresentationFormat>Breitbild</PresentationFormat>
  <Paragraphs>810</Paragraphs>
  <Slides>23</Slides>
  <Notes>23</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23</vt:i4>
      </vt:variant>
    </vt:vector>
  </HeadingPairs>
  <TitlesOfParts>
    <vt:vector size="32" baseType="lpstr">
      <vt:lpstr>Calibri</vt:lpstr>
      <vt:lpstr>Open Sans</vt:lpstr>
      <vt:lpstr>Roboto</vt:lpstr>
      <vt:lpstr>Century Gothic</vt:lpstr>
      <vt:lpstr>Arial</vt:lpstr>
      <vt:lpstr>AppleSystemUIFont</vt:lpstr>
      <vt:lpstr>Symbol</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Macek Anita</dc:creator>
  <cp:lastModifiedBy>Macek Anita</cp:lastModifiedBy>
  <cp:revision>6</cp:revision>
  <dcterms:created xsi:type="dcterms:W3CDTF">2022-11-21T10:01:51Z</dcterms:created>
  <dcterms:modified xsi:type="dcterms:W3CDTF">2025-01-17T08:34:34Z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0x01010029E2EB6DC2567043A37FF8060E956B7B</vt:lpwstr>
  </property>
  <property fmtid="{D5CDD505-2E9C-101B-9397-08002B2CF9AE}" pid="3" name="MediaServiceImageTags">
    <vt:lpwstr/>
  </property>
</Properties>
</file>