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Masters/slideMaster1.xml" ContentType="application/vnd.openxmlformats-officedocument.presentationml.slideMaster+xml"/>
  <Override PartName="/ppt/notesSlides/notesSlide3.xml" ContentType="application/vnd.openxmlformats-officedocument.presentationml.notesSlide+xml"/>
  <Override PartName="/ppt/slideLayouts/slideLayout13.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15.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ustom.xml" ContentType="application/vnd.openxmlformats-officedocument.custom-properties+xml"/>
  <Override PartName="/docProps/core.xml" ContentType="application/vnd.openxmlformats-package.core-properties+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12192000" cy="6858000"/>
  <p:notesSz cx="6858000" cy="9144000"/>
  <p:embeddedFontLst>
    <p:embeddedFont>
      <p:font typeface="Calibri" panose="020F0502020204030204" pitchFamily="34" charset="0"/>
      <p:regular r:id="rId26"/>
      <p:bold r:id="rId27"/>
      <p:italic r:id="rId28"/>
      <p:boldItalic r:id="rId29"/>
    </p:embeddedFont>
    <p:embeddedFont>
      <p:font typeface="Century Gothic" panose="020B0502020202020204" pitchFamily="34" charset="0"/>
      <p:regular r:id="rId30"/>
      <p:bold r:id="rId31"/>
      <p:italic r:id="rId32"/>
      <p:boldItalic r:id="rId33"/>
    </p:embeddedFont>
    <p:embeddedFont>
      <p:font typeface="Open Sans" panose="020B0604020202020204" charset="0"/>
      <p:regular r:id="rId34"/>
      <p:bold r:id="rId35"/>
      <p:italic r:id="rId36"/>
      <p:boldItalic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36" userDrawn="1">
          <p15:clr>
            <a:srgbClr val="A4A3A4"/>
          </p15:clr>
        </p15:guide>
        <p15:guide id="2" pos="192" userDrawn="1">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2" roundtripDataSignature="AMtx7mgc6mJL1volrg30rVbMtwizqlppE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50FD1B8-1D34-43FD-B2D2-11B33307528A}">
  <a:tblStyle styleId="{D50FD1B8-1D34-43FD-B2D2-11B33307528A}"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206" autoAdjust="0"/>
  </p:normalViewPr>
  <p:slideViewPr>
    <p:cSldViewPr showGuides="1">
      <p:cViewPr varScale="1">
        <p:scale>
          <a:sx n="67" d="100"/>
          <a:sy n="67" d="100"/>
        </p:scale>
        <p:origin x="834" y="72"/>
      </p:cViewPr>
      <p:guideLst>
        <p:guide orient="horz" pos="336"/>
        <p:guide pos="19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font" Target="fonts/font9.fntdata"/><Relationship Id="rId42" Type="http://customschemas.google.com/relationships/presentationmetadata" Target="metadata"/><Relationship Id="rId47"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font" Target="fonts/font12.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font" Target="fonts/font11.fntdata"/><Relationship Id="rId49"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presProps" Target="presProps.xml"/><Relationship Id="rId48" Type="http://schemas.openxmlformats.org/officeDocument/2006/relationships/customXml" Target="../customXml/item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46" Type="http://schemas.openxmlformats.org/officeDocument/2006/relationships/tableStyles" Target="tableStyles.xml"/><Relationship Id="rId20" Type="http://schemas.openxmlformats.org/officeDocument/2006/relationships/slide" Target="slides/slide1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‹N›</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chemeClr val="dk1"/>
              </a:buClr>
              <a:buSzPts val="1100"/>
              <a:buFont typeface="Arial"/>
              <a:buNone/>
            </a:pPr>
            <a:r>
              <a:rPr lang="it-IT" sz="1100" dirty="0">
                <a:latin typeface="Century Gothic"/>
                <a:ea typeface="Century Gothic"/>
                <a:cs typeface="Century Gothic"/>
                <a:sym typeface="Century Gothic"/>
              </a:rPr>
              <a:t>Il potenziale di guadagno è influenzato da una varietà di fattori e questi fattori possono variare in modo significativo a seconda delle circostanze individuali e dei percorsi di carriera. Ecco alcuni fattori chiave che comunemente influenzano il potenziale di guadagno (</a:t>
            </a:r>
            <a:r>
              <a:rPr lang="it-IT" sz="1100" dirty="0" err="1">
                <a:latin typeface="Century Gothic"/>
                <a:ea typeface="Century Gothic"/>
                <a:cs typeface="Century Gothic"/>
                <a:sym typeface="Century Gothic"/>
              </a:rPr>
              <a:t>Antonji</a:t>
            </a:r>
            <a:r>
              <a:rPr lang="it-IT" sz="1100" dirty="0">
                <a:latin typeface="Century Gothic"/>
                <a:ea typeface="Century Gothic"/>
                <a:cs typeface="Century Gothic"/>
                <a:sym typeface="Century Gothic"/>
              </a:rPr>
              <a:t> et al., 2022):</a:t>
            </a:r>
          </a:p>
          <a:p>
            <a:pPr marL="0" marR="0" lvl="0" indent="0" algn="just" rtl="0">
              <a:lnSpc>
                <a:spcPct val="100000"/>
              </a:lnSpc>
              <a:spcBef>
                <a:spcPts val="0"/>
              </a:spcBef>
              <a:spcAft>
                <a:spcPts val="0"/>
              </a:spcAft>
              <a:buClr>
                <a:schemeClr val="dk1"/>
              </a:buClr>
              <a:buSzPts val="1100"/>
              <a:buFont typeface="Arial"/>
              <a:buNone/>
            </a:pPr>
            <a:endParaRPr sz="1100" dirty="0">
              <a:latin typeface="Century Gothic"/>
              <a:ea typeface="Century Gothic"/>
              <a:cs typeface="Century Gothic"/>
              <a:sym typeface="Century Gothic"/>
            </a:endParaRPr>
          </a:p>
          <a:p>
            <a:pPr marL="0" lvl="0" indent="0" algn="just" rtl="0">
              <a:lnSpc>
                <a:spcPct val="100000"/>
              </a:lnSpc>
              <a:spcBef>
                <a:spcPts val="0"/>
              </a:spcBef>
              <a:spcAft>
                <a:spcPts val="0"/>
              </a:spcAft>
              <a:buClr>
                <a:schemeClr val="dk1"/>
              </a:buClr>
              <a:buSzPts val="1100"/>
              <a:buFont typeface="Arial"/>
              <a:buNone/>
            </a:pPr>
            <a:r>
              <a:rPr lang="it-IT" sz="1100" dirty="0">
                <a:latin typeface="Century Gothic"/>
                <a:ea typeface="Century Gothic"/>
                <a:cs typeface="Century Gothic"/>
                <a:sym typeface="Century Gothic"/>
              </a:rPr>
              <a:t>1. </a:t>
            </a:r>
            <a:r>
              <a:rPr lang="it-IT" sz="1100" b="1" dirty="0">
                <a:latin typeface="Century Gothic"/>
                <a:ea typeface="Century Gothic"/>
                <a:cs typeface="Century Gothic"/>
                <a:sym typeface="Century Gothic"/>
              </a:rPr>
              <a:t>Istruzione e competenze</a:t>
            </a:r>
            <a:r>
              <a:rPr lang="it-IT" sz="1100" dirty="0">
                <a:latin typeface="Century Gothic"/>
                <a:ea typeface="Century Gothic"/>
                <a:cs typeface="Century Gothic"/>
                <a:sym typeface="Century Gothic"/>
              </a:rPr>
              <a:t>:
   - Il livello di istruzione e l'acquisizione di competenze specialistiche sono spesso correlati a un maggiore potenziale di guadagno. Lauree avanzate, certificazioni e competenze in campi specifici possono richiedere stipendi più alti.</a:t>
            </a:r>
          </a:p>
          <a:p>
            <a:pPr marL="0" lvl="0" indent="0" algn="just" rtl="0">
              <a:lnSpc>
                <a:spcPct val="100000"/>
              </a:lnSpc>
              <a:spcBef>
                <a:spcPts val="0"/>
              </a:spcBef>
              <a:spcAft>
                <a:spcPts val="0"/>
              </a:spcAft>
              <a:buClr>
                <a:schemeClr val="dk1"/>
              </a:buClr>
              <a:buSzPts val="1100"/>
              <a:buFont typeface="Arial"/>
              <a:buNone/>
            </a:pPr>
            <a:r>
              <a:rPr lang="it-IT" sz="1100" dirty="0">
                <a:latin typeface="Century Gothic"/>
                <a:ea typeface="Century Gothic"/>
                <a:cs typeface="Century Gothic"/>
                <a:sym typeface="Century Gothic"/>
              </a:rPr>
              <a:t>
2. </a:t>
            </a:r>
            <a:r>
              <a:rPr lang="it-IT" sz="1100" b="1" dirty="0">
                <a:latin typeface="Century Gothic"/>
                <a:ea typeface="Century Gothic"/>
                <a:cs typeface="Century Gothic"/>
                <a:sym typeface="Century Gothic"/>
              </a:rPr>
              <a:t>Esperienza</a:t>
            </a:r>
            <a:r>
              <a:rPr lang="it-IT" sz="1100" dirty="0">
                <a:latin typeface="Century Gothic"/>
                <a:ea typeface="Century Gothic"/>
                <a:cs typeface="Century Gothic"/>
                <a:sym typeface="Century Gothic"/>
              </a:rPr>
              <a:t>:
   - L'esperienza lavorativa è un fattore significativo. Man mano che le persone acquisiscono più anni di esperienza nei rispettivi campi, generalmente diventano più preziose e possono ottenere stipendi più alti.</a:t>
            </a:r>
          </a:p>
          <a:p>
            <a:pPr marL="0" lvl="0" indent="0" algn="just" rtl="0">
              <a:lnSpc>
                <a:spcPct val="100000"/>
              </a:lnSpc>
              <a:spcBef>
                <a:spcPts val="0"/>
              </a:spcBef>
              <a:spcAft>
                <a:spcPts val="0"/>
              </a:spcAft>
              <a:buClr>
                <a:schemeClr val="dk1"/>
              </a:buClr>
              <a:buSzPts val="1100"/>
              <a:buFont typeface="Arial"/>
              <a:buNone/>
            </a:pPr>
            <a:r>
              <a:rPr lang="it-IT" sz="1100" dirty="0">
                <a:latin typeface="Century Gothic"/>
                <a:ea typeface="Century Gothic"/>
                <a:cs typeface="Century Gothic"/>
                <a:sym typeface="Century Gothic"/>
              </a:rPr>
              <a:t>
3. </a:t>
            </a:r>
            <a:r>
              <a:rPr lang="it-IT" sz="1100" b="1" dirty="0">
                <a:latin typeface="Century Gothic"/>
                <a:ea typeface="Century Gothic"/>
                <a:cs typeface="Century Gothic"/>
                <a:sym typeface="Century Gothic"/>
              </a:rPr>
              <a:t>Occupazione e industria</a:t>
            </a:r>
            <a:r>
              <a:rPr lang="it-IT" sz="1100" dirty="0">
                <a:latin typeface="Century Gothic"/>
                <a:ea typeface="Century Gothic"/>
                <a:cs typeface="Century Gothic"/>
                <a:sym typeface="Century Gothic"/>
              </a:rPr>
              <a:t>:
   - Diverse occupazioni e settori hanno livelli salariali diversi. Le professioni in settori come la tecnologia, la finanza e l'assistenza sanitaria offrono spesso un potenziale di guadagno più elevato rispetto ad altri settori.</a:t>
            </a:r>
          </a:p>
          <a:p>
            <a:pPr marL="0" lvl="0" indent="0" algn="just" rtl="0">
              <a:lnSpc>
                <a:spcPct val="100000"/>
              </a:lnSpc>
              <a:spcBef>
                <a:spcPts val="0"/>
              </a:spcBef>
              <a:spcAft>
                <a:spcPts val="0"/>
              </a:spcAft>
              <a:buClr>
                <a:schemeClr val="dk1"/>
              </a:buClr>
              <a:buSzPts val="1100"/>
              <a:buFont typeface="Arial"/>
              <a:buNone/>
            </a:pPr>
            <a:r>
              <a:rPr lang="it-IT" sz="1100" dirty="0">
                <a:latin typeface="Century Gothic"/>
                <a:ea typeface="Century Gothic"/>
                <a:cs typeface="Century Gothic"/>
                <a:sym typeface="Century Gothic"/>
              </a:rPr>
              <a:t>
4. </a:t>
            </a:r>
            <a:r>
              <a:rPr lang="it-IT" sz="1100" b="1" dirty="0">
                <a:latin typeface="Century Gothic"/>
                <a:ea typeface="Century Gothic"/>
                <a:cs typeface="Century Gothic"/>
                <a:sym typeface="Century Gothic"/>
              </a:rPr>
              <a:t>Posizione</a:t>
            </a:r>
            <a:r>
              <a:rPr lang="it-IT" sz="1100" dirty="0">
                <a:latin typeface="Century Gothic"/>
                <a:ea typeface="Century Gothic"/>
                <a:cs typeface="Century Gothic"/>
                <a:sym typeface="Century Gothic"/>
              </a:rPr>
              <a:t>:
   - Il costo della vita e la domanda di competenze specifiche possono variare in base alla località. Gli stipendi nelle aree urbane con un alto costo della vita tendono ad essere più alti per compensare le spese di vita.</a:t>
            </a:r>
          </a:p>
          <a:p>
            <a:pPr marL="0" lvl="0" indent="0" algn="just" rtl="0">
              <a:lnSpc>
                <a:spcPct val="100000"/>
              </a:lnSpc>
              <a:spcBef>
                <a:spcPts val="0"/>
              </a:spcBef>
              <a:spcAft>
                <a:spcPts val="0"/>
              </a:spcAft>
              <a:buClr>
                <a:schemeClr val="dk1"/>
              </a:buClr>
              <a:buSzPts val="1100"/>
              <a:buFont typeface="Arial"/>
              <a:buNone/>
            </a:pPr>
            <a:r>
              <a:rPr lang="it-IT" sz="1100" dirty="0">
                <a:latin typeface="Century Gothic"/>
                <a:ea typeface="Century Gothic"/>
                <a:cs typeface="Century Gothic"/>
                <a:sym typeface="Century Gothic"/>
              </a:rPr>
              <a:t>
5. </a:t>
            </a:r>
            <a:r>
              <a:rPr lang="it-IT" sz="1100" b="1" dirty="0">
                <a:latin typeface="Century Gothic"/>
                <a:ea typeface="Century Gothic"/>
                <a:cs typeface="Century Gothic"/>
                <a:sym typeface="Century Gothic"/>
              </a:rPr>
              <a:t>Dimensioni e tipo di azienda</a:t>
            </a:r>
            <a:r>
              <a:rPr lang="it-IT" sz="1100" dirty="0">
                <a:latin typeface="Century Gothic"/>
                <a:ea typeface="Century Gothic"/>
                <a:cs typeface="Century Gothic"/>
                <a:sym typeface="Century Gothic"/>
              </a:rPr>
              <a:t>:
   - Le aziende più grandi o quelle in settori ad alta crescita possono offrire stipendi più alti. Inoltre, lavorare per aziende affermate e di successo finanziario può portare a migliori pacchetti retributivi.</a:t>
            </a:r>
          </a:p>
          <a:p>
            <a:pPr marL="0" lvl="0" indent="0" algn="just" rtl="0">
              <a:lnSpc>
                <a:spcPct val="100000"/>
              </a:lnSpc>
              <a:spcBef>
                <a:spcPts val="0"/>
              </a:spcBef>
              <a:spcAft>
                <a:spcPts val="0"/>
              </a:spcAft>
              <a:buClr>
                <a:schemeClr val="dk1"/>
              </a:buClr>
              <a:buSzPts val="1100"/>
              <a:buFont typeface="Arial"/>
              <a:buNone/>
            </a:pPr>
            <a:r>
              <a:rPr lang="it-IT" sz="1100" dirty="0">
                <a:latin typeface="Century Gothic"/>
                <a:ea typeface="Century Gothic"/>
                <a:cs typeface="Century Gothic"/>
                <a:sym typeface="Century Gothic"/>
              </a:rPr>
              <a:t>
6. </a:t>
            </a:r>
            <a:r>
              <a:rPr lang="it-IT" sz="1100" b="1" dirty="0">
                <a:latin typeface="Century Gothic"/>
                <a:ea typeface="Century Gothic"/>
                <a:cs typeface="Century Gothic"/>
                <a:sym typeface="Century Gothic"/>
              </a:rPr>
              <a:t>Capacità di negoziazione</a:t>
            </a:r>
            <a:r>
              <a:rPr lang="it-IT" sz="1100" dirty="0">
                <a:latin typeface="Century Gothic"/>
                <a:ea typeface="Century Gothic"/>
                <a:cs typeface="Century Gothic"/>
                <a:sym typeface="Century Gothic"/>
              </a:rPr>
              <a:t>:
   - La capacità di negoziare in modo efficace durante le offerte di lavoro o le valutazioni delle prestazioni può avere un impatto significativo sul potenziale di guadagno. Coloro che sono abili negoziatori possono ottenere stipendi e benefici migliori.</a:t>
            </a:r>
          </a:p>
          <a:p>
            <a:pPr marL="0" lvl="0" indent="0" algn="just" rtl="0">
              <a:lnSpc>
                <a:spcPct val="100000"/>
              </a:lnSpc>
              <a:spcBef>
                <a:spcPts val="0"/>
              </a:spcBef>
              <a:spcAft>
                <a:spcPts val="0"/>
              </a:spcAft>
              <a:buClr>
                <a:schemeClr val="dk1"/>
              </a:buClr>
              <a:buSzPts val="1100"/>
              <a:buFont typeface="Arial"/>
              <a:buNone/>
            </a:pPr>
            <a:r>
              <a:rPr lang="it-IT" sz="1100" dirty="0">
                <a:latin typeface="Century Gothic"/>
                <a:ea typeface="Century Gothic"/>
                <a:cs typeface="Century Gothic"/>
                <a:sym typeface="Century Gothic"/>
              </a:rPr>
              <a:t>
7. </a:t>
            </a:r>
            <a:r>
              <a:rPr lang="it-IT" sz="1100" b="1" dirty="0">
                <a:latin typeface="Century Gothic"/>
                <a:ea typeface="Century Gothic"/>
                <a:cs typeface="Century Gothic"/>
                <a:sym typeface="Century Gothic"/>
              </a:rPr>
              <a:t>Networking e connessioni</a:t>
            </a:r>
            <a:r>
              <a:rPr lang="it-IT" sz="1100" dirty="0">
                <a:latin typeface="Century Gothic"/>
                <a:ea typeface="Century Gothic"/>
                <a:cs typeface="Century Gothic"/>
                <a:sym typeface="Century Gothic"/>
              </a:rPr>
              <a:t>:
   - Costruire una solida rete professionale e avere connessioni all'interno di un settore può aprire opportunità per posizioni più remunerative e avanzamenti nella propria carriera.</a:t>
            </a:r>
          </a:p>
          <a:p>
            <a:pPr marL="0" lvl="0" indent="0" algn="just" rtl="0">
              <a:lnSpc>
                <a:spcPct val="100000"/>
              </a:lnSpc>
              <a:spcBef>
                <a:spcPts val="0"/>
              </a:spcBef>
              <a:spcAft>
                <a:spcPts val="0"/>
              </a:spcAft>
              <a:buClr>
                <a:schemeClr val="dk1"/>
              </a:buClr>
              <a:buSzPts val="1100"/>
              <a:buFont typeface="Arial"/>
              <a:buNone/>
            </a:pPr>
            <a:endParaRPr sz="1100" dirty="0">
              <a:latin typeface="Century Gothic"/>
              <a:ea typeface="Century Gothic"/>
              <a:cs typeface="Century Gothic"/>
              <a:sym typeface="Century Gothic"/>
            </a:endParaRPr>
          </a:p>
          <a:p>
            <a:pPr marL="0" lvl="0" indent="0" algn="just" rtl="0">
              <a:lnSpc>
                <a:spcPct val="100000"/>
              </a:lnSpc>
              <a:spcBef>
                <a:spcPts val="0"/>
              </a:spcBef>
              <a:spcAft>
                <a:spcPts val="0"/>
              </a:spcAft>
              <a:buClr>
                <a:schemeClr val="dk1"/>
              </a:buClr>
              <a:buSzPts val="1100"/>
              <a:buFont typeface="Arial"/>
              <a:buNone/>
            </a:pPr>
            <a:r>
              <a:rPr lang="de-DE" sz="1100" b="0" dirty="0">
                <a:latin typeface="Century Gothic"/>
                <a:ea typeface="Century Gothic"/>
                <a:cs typeface="Century Gothic"/>
                <a:sym typeface="Century Gothic"/>
              </a:rPr>
              <a:t>8. </a:t>
            </a:r>
            <a:r>
              <a:rPr lang="it-IT" sz="1100" b="1" dirty="0">
                <a:latin typeface="Century Gothic"/>
                <a:ea typeface="Century Gothic"/>
                <a:cs typeface="Century Gothic"/>
                <a:sym typeface="Century Gothic"/>
              </a:rPr>
              <a:t>Prestazioni lavorative</a:t>
            </a:r>
            <a:r>
              <a:rPr lang="it-IT" sz="1100" b="0" dirty="0">
                <a:latin typeface="Century Gothic"/>
                <a:ea typeface="Century Gothic"/>
                <a:cs typeface="Century Gothic"/>
                <a:sym typeface="Century Gothic"/>
              </a:rPr>
              <a:t>:
   - Prestazioni elevate e raggiungimento costante degli obiettivi all'interno di un ruolo possono portare a promozioni, bonus e aumenti di stipendio. I datori di lavoro spesso premiano i dipendenti che contribuiscono positivamente al successo dell'azienda.</a:t>
            </a:r>
          </a:p>
          <a:p>
            <a:pPr marL="0" lvl="0" indent="0" algn="just" rtl="0">
              <a:lnSpc>
                <a:spcPct val="100000"/>
              </a:lnSpc>
              <a:spcBef>
                <a:spcPts val="0"/>
              </a:spcBef>
              <a:spcAft>
                <a:spcPts val="0"/>
              </a:spcAft>
              <a:buClr>
                <a:schemeClr val="dk1"/>
              </a:buClr>
              <a:buSzPts val="1100"/>
              <a:buFont typeface="Arial"/>
              <a:buNone/>
            </a:pPr>
            <a:r>
              <a:rPr lang="it-IT" sz="1100" b="0" dirty="0">
                <a:latin typeface="Century Gothic"/>
                <a:ea typeface="Century Gothic"/>
                <a:cs typeface="Century Gothic"/>
                <a:sym typeface="Century Gothic"/>
              </a:rPr>
              <a:t>
9. </a:t>
            </a:r>
            <a:r>
              <a:rPr lang="it-IT" sz="1100" b="1" dirty="0">
                <a:latin typeface="Century Gothic"/>
                <a:ea typeface="Century Gothic"/>
                <a:cs typeface="Century Gothic"/>
                <a:sym typeface="Century Gothic"/>
              </a:rPr>
              <a:t>Tendenze del settore e domanda del mercato</a:t>
            </a:r>
            <a:r>
              <a:rPr lang="it-IT" sz="1100" b="0" dirty="0">
                <a:latin typeface="Century Gothic"/>
                <a:ea typeface="Century Gothic"/>
                <a:cs typeface="Century Gothic"/>
                <a:sym typeface="Century Gothic"/>
              </a:rPr>
              <a:t>:
   - La domanda di competenze o professioni specifiche può influire sul potenziale di guadagno. I settori che registrano un'elevata domanda di determinate competenze possono offrire stipendi più elevati per attrarre e trattenere i migliori talenti.</a:t>
            </a:r>
          </a:p>
          <a:p>
            <a:pPr marL="0" lvl="0" indent="0" algn="just" rtl="0">
              <a:lnSpc>
                <a:spcPct val="100000"/>
              </a:lnSpc>
              <a:spcBef>
                <a:spcPts val="0"/>
              </a:spcBef>
              <a:spcAft>
                <a:spcPts val="0"/>
              </a:spcAft>
              <a:buClr>
                <a:schemeClr val="dk1"/>
              </a:buClr>
              <a:buSzPts val="1100"/>
              <a:buFont typeface="Arial"/>
              <a:buNone/>
            </a:pPr>
            <a:r>
              <a:rPr lang="it-IT" sz="1100" b="0" dirty="0">
                <a:latin typeface="Century Gothic"/>
                <a:ea typeface="Century Gothic"/>
                <a:cs typeface="Century Gothic"/>
                <a:sym typeface="Century Gothic"/>
              </a:rPr>
              <a:t>
10. </a:t>
            </a:r>
            <a:r>
              <a:rPr lang="it-IT" sz="1100" b="1" dirty="0">
                <a:latin typeface="Century Gothic"/>
                <a:ea typeface="Century Gothic"/>
                <a:cs typeface="Century Gothic"/>
                <a:sym typeface="Century Gothic"/>
              </a:rPr>
              <a:t>Certificazioni e licenze</a:t>
            </a:r>
            <a:r>
              <a:rPr lang="it-IT" sz="1100" b="0" dirty="0">
                <a:latin typeface="Century Gothic"/>
                <a:ea typeface="Century Gothic"/>
                <a:cs typeface="Century Gothic"/>
                <a:sym typeface="Century Gothic"/>
              </a:rPr>
              <a:t>:
    - Possedere certificazioni o licenze pertinenti in un particolare campo può aumentare il potenziale di guadagno. Alcune professioni richiedono qualifiche specifiche e le persone che soddisfano questi requisiti possono richiedere stipendi più elevati.</a:t>
            </a:r>
          </a:p>
          <a:p>
            <a:pPr marL="0" lvl="0" indent="0" algn="just" rtl="0">
              <a:lnSpc>
                <a:spcPct val="100000"/>
              </a:lnSpc>
              <a:spcBef>
                <a:spcPts val="0"/>
              </a:spcBef>
              <a:spcAft>
                <a:spcPts val="0"/>
              </a:spcAft>
              <a:buClr>
                <a:schemeClr val="dk1"/>
              </a:buClr>
              <a:buSzPts val="1100"/>
              <a:buFont typeface="Arial"/>
              <a:buNone/>
            </a:pPr>
            <a:r>
              <a:rPr lang="it-IT" sz="1100" b="0" dirty="0">
                <a:latin typeface="Century Gothic"/>
                <a:ea typeface="Century Gothic"/>
                <a:cs typeface="Century Gothic"/>
                <a:sym typeface="Century Gothic"/>
              </a:rPr>
              <a:t>
11. </a:t>
            </a:r>
            <a:r>
              <a:rPr lang="it-IT" sz="1100" b="1" dirty="0">
                <a:latin typeface="Century Gothic"/>
                <a:ea typeface="Century Gothic"/>
                <a:cs typeface="Century Gothic"/>
                <a:sym typeface="Century Gothic"/>
              </a:rPr>
              <a:t>Diversità e inclusione</a:t>
            </a:r>
            <a:r>
              <a:rPr lang="it-IT" sz="1100" b="0" dirty="0">
                <a:latin typeface="Century Gothic"/>
                <a:ea typeface="Century Gothic"/>
                <a:cs typeface="Century Gothic"/>
                <a:sym typeface="Century Gothic"/>
              </a:rPr>
              <a:t>:
    - Le organizzazioni che apprezzano la diversità e l'inclusione possono avere politiche in atto per garantire una retribuzione equa. Gli individui che si trovano in ambienti che promuovono l'equità possono avere migliori opportunità di aumentare il potenziale di guadagno.</a:t>
            </a:r>
          </a:p>
          <a:p>
            <a:pPr marL="0" lvl="0" indent="0" algn="just" rtl="0">
              <a:lnSpc>
                <a:spcPct val="100000"/>
              </a:lnSpc>
              <a:spcBef>
                <a:spcPts val="0"/>
              </a:spcBef>
              <a:spcAft>
                <a:spcPts val="0"/>
              </a:spcAft>
              <a:buClr>
                <a:schemeClr val="dk1"/>
              </a:buClr>
              <a:buSzPts val="1100"/>
              <a:buFont typeface="Arial"/>
              <a:buNone/>
            </a:pPr>
            <a:r>
              <a:rPr lang="it-IT" sz="1100" b="0" dirty="0">
                <a:latin typeface="Century Gothic"/>
                <a:ea typeface="Century Gothic"/>
                <a:cs typeface="Century Gothic"/>
                <a:sym typeface="Century Gothic"/>
              </a:rPr>
              <a:t>
12. </a:t>
            </a:r>
            <a:r>
              <a:rPr lang="it-IT" sz="1100" b="1" dirty="0">
                <a:latin typeface="Century Gothic"/>
                <a:ea typeface="Century Gothic"/>
                <a:cs typeface="Century Gothic"/>
                <a:sym typeface="Century Gothic"/>
              </a:rPr>
              <a:t>Condizioni economiche</a:t>
            </a:r>
            <a:r>
              <a:rPr lang="it-IT" sz="1100" b="0" dirty="0">
                <a:latin typeface="Century Gothic"/>
                <a:ea typeface="Century Gothic"/>
                <a:cs typeface="Century Gothic"/>
                <a:sym typeface="Century Gothic"/>
              </a:rPr>
              <a:t>:
    - Le condizioni economiche generali, compresi i tassi di inflazione e la crescita economica, possono influire sul potenziale di guadagno. Durante i periodi di crescita economica, le opportunità di lavoro e gli stipendi possono aumentare.</a:t>
            </a:r>
          </a:p>
          <a:p>
            <a:pPr marL="0" lvl="0" indent="0" algn="just" rtl="0">
              <a:lnSpc>
                <a:spcPct val="100000"/>
              </a:lnSpc>
              <a:spcBef>
                <a:spcPts val="0"/>
              </a:spcBef>
              <a:spcAft>
                <a:spcPts val="0"/>
              </a:spcAft>
              <a:buClr>
                <a:schemeClr val="dk1"/>
              </a:buClr>
              <a:buSzPts val="1100"/>
              <a:buFont typeface="Arial"/>
              <a:buNone/>
            </a:pPr>
            <a:r>
              <a:rPr lang="it-IT" sz="1100" b="0" dirty="0">
                <a:latin typeface="Century Gothic"/>
                <a:ea typeface="Century Gothic"/>
                <a:cs typeface="Century Gothic"/>
                <a:sym typeface="Century Gothic"/>
              </a:rPr>
              <a:t>
13. </a:t>
            </a:r>
            <a:r>
              <a:rPr lang="it-IT" sz="1100" b="1" dirty="0">
                <a:latin typeface="Century Gothic"/>
                <a:ea typeface="Century Gothic"/>
                <a:cs typeface="Century Gothic"/>
                <a:sym typeface="Century Gothic"/>
              </a:rPr>
              <a:t>Equilibrio tra lavoro e vita privata e benefici</a:t>
            </a:r>
            <a:r>
              <a:rPr lang="it-IT" sz="1100" b="0" dirty="0">
                <a:latin typeface="Century Gothic"/>
                <a:ea typeface="Century Gothic"/>
                <a:cs typeface="Century Gothic"/>
                <a:sym typeface="Century Gothic"/>
              </a:rPr>
              <a:t>:
    - Alcuni individui possono dare la priorità all'equilibrio tra lavoro e vita privata, orari flessibili o pacchetti di benefit completi rispetto a stipendi più alti. Il pacchetto retributivo complessivo, compresi i benefici non monetari, può influenzare la percezione del potenziale di guadagno</a:t>
            </a:r>
            <a:r>
              <a:rPr lang="de-DE" sz="1100" dirty="0">
                <a:latin typeface="Century Gothic"/>
                <a:ea typeface="Century Gothic"/>
                <a:cs typeface="Century Gothic"/>
                <a:sym typeface="Century Gothic"/>
              </a:rPr>
              <a:t>.</a:t>
            </a:r>
            <a:endParaRPr sz="1100" dirty="0">
              <a:latin typeface="Century Gothic"/>
              <a:ea typeface="Century Gothic"/>
              <a:cs typeface="Century Gothic"/>
              <a:sym typeface="Century Gothic"/>
            </a:endParaRPr>
          </a:p>
          <a:p>
            <a:pPr marL="0" lvl="0" indent="0" algn="just" rtl="0">
              <a:lnSpc>
                <a:spcPct val="100000"/>
              </a:lnSpc>
              <a:spcBef>
                <a:spcPts val="0"/>
              </a:spcBef>
              <a:spcAft>
                <a:spcPts val="0"/>
              </a:spcAft>
              <a:buClr>
                <a:schemeClr val="dk1"/>
              </a:buClr>
              <a:buSzPts val="1100"/>
              <a:buFont typeface="Arial"/>
              <a:buNone/>
            </a:pPr>
            <a:endParaRPr sz="1100" dirty="0">
              <a:latin typeface="Century Gothic"/>
              <a:ea typeface="Century Gothic"/>
              <a:cs typeface="Century Gothic"/>
              <a:sym typeface="Century Gothic"/>
            </a:endParaRPr>
          </a:p>
          <a:p>
            <a:pPr marL="0" lvl="0" indent="0" algn="just" rtl="0">
              <a:lnSpc>
                <a:spcPct val="100000"/>
              </a:lnSpc>
              <a:spcBef>
                <a:spcPts val="0"/>
              </a:spcBef>
              <a:spcAft>
                <a:spcPts val="0"/>
              </a:spcAft>
              <a:buClr>
                <a:schemeClr val="dk1"/>
              </a:buClr>
              <a:buSzPts val="1100"/>
              <a:buFont typeface="Arial"/>
              <a:buNone/>
            </a:pPr>
            <a:r>
              <a:rPr lang="it-IT" sz="1100" dirty="0">
                <a:latin typeface="Century Gothic"/>
                <a:ea typeface="Century Gothic"/>
                <a:cs typeface="Century Gothic"/>
                <a:sym typeface="Century Gothic"/>
              </a:rPr>
              <a:t>È importante notare che questi fattori spesso interagiscono tra loro e gli individui potrebbero dover considerare una combinazione di questi elementi per massimizzare il loro potenziale di guadagno. Inoltre, fattori esterni come le tendenze economiche globali e i progressi tecnologici possono influenzare il mercato del lavoro e influire sul potenziale di guadagno in vari settori.</a:t>
            </a:r>
            <a:endParaRPr sz="1100" dirty="0">
              <a:latin typeface="Century Gothic"/>
              <a:ea typeface="Century Gothic"/>
              <a:cs typeface="Century Gothic"/>
              <a:sym typeface="Century Gothic"/>
            </a:endParaRPr>
          </a:p>
          <a:p>
            <a:pPr marL="0" lvl="0" indent="0" algn="l" rtl="0">
              <a:lnSpc>
                <a:spcPct val="100000"/>
              </a:lnSpc>
              <a:spcBef>
                <a:spcPts val="0"/>
              </a:spcBef>
              <a:spcAft>
                <a:spcPts val="0"/>
              </a:spcAft>
              <a:buSzPts val="1400"/>
              <a:buNone/>
            </a:pPr>
            <a:endParaRPr dirty="0"/>
          </a:p>
        </p:txBody>
      </p:sp>
      <p:sp>
        <p:nvSpPr>
          <p:cNvPr id="230" name="Google Shape;230;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chemeClr val="dk1"/>
              </a:buClr>
              <a:buSzPts val="1100"/>
              <a:buFont typeface="Arial"/>
              <a:buNone/>
            </a:pPr>
            <a:r>
              <a:rPr lang="it-IT" sz="1800" dirty="0">
                <a:latin typeface="Century Gothic"/>
                <a:ea typeface="Century Gothic"/>
                <a:cs typeface="Century Gothic"/>
                <a:sym typeface="Century Gothic"/>
              </a:rPr>
              <a:t>Casi di studio: Esamina esempi di vita reale di individui di vari background e professioni per capire in che modo le loro scelte di carriera e i percorsi educativi hanno influenzato la loro traiettoria di reddito.
</a:t>
            </a:r>
          </a:p>
          <a:p>
            <a:pPr marL="0" marR="0" lvl="0" indent="0" algn="just" rtl="0">
              <a:lnSpc>
                <a:spcPct val="100000"/>
              </a:lnSpc>
              <a:spcBef>
                <a:spcPts val="0"/>
              </a:spcBef>
              <a:spcAft>
                <a:spcPts val="0"/>
              </a:spcAft>
              <a:buClr>
                <a:schemeClr val="dk1"/>
              </a:buClr>
              <a:buSzPts val="1100"/>
              <a:buFont typeface="Arial"/>
              <a:buNone/>
            </a:pPr>
            <a:r>
              <a:rPr lang="it-IT" sz="1800" dirty="0">
                <a:latin typeface="Century Gothic"/>
                <a:ea typeface="Century Gothic"/>
                <a:cs typeface="Century Gothic"/>
                <a:sym typeface="Century Gothic"/>
              </a:rPr>
              <a:t>In questa sezione, i casi di studio vengono utilizzati per esplorare le esperienze di vita reale di individui provenienti da diversi background e campi professionali. Questi studi approfondiscono il modo in cui le loro decisioni di carriera e le loro attività educative hanno plasmato il loro potenziale di guadagno nel tempo. Esaminando esempi concreti, i partecipanti acquisiscono informazioni sui fattori che influenzano le traiettorie di reddito e l'impatto delle scelte educative e di carriera sui risultati finanziari.</a:t>
            </a:r>
          </a:p>
          <a:p>
            <a:pPr marL="0" marR="0" lvl="0" indent="0" algn="just" rtl="0">
              <a:lnSpc>
                <a:spcPct val="100000"/>
              </a:lnSpc>
              <a:spcBef>
                <a:spcPts val="0"/>
              </a:spcBef>
              <a:spcAft>
                <a:spcPts val="0"/>
              </a:spcAft>
              <a:buClr>
                <a:schemeClr val="dk1"/>
              </a:buClr>
              <a:buSzPts val="1100"/>
              <a:buFont typeface="Arial"/>
              <a:buNone/>
            </a:pPr>
            <a:r>
              <a:rPr lang="it-IT" sz="1800" dirty="0">
                <a:latin typeface="Century Gothic"/>
                <a:ea typeface="Century Gothic"/>
                <a:cs typeface="Century Gothic"/>
                <a:sym typeface="Century Gothic"/>
              </a:rPr>
              <a:t>
Ecco alcuni esempi di casi di studio di persone che si sono fatte un nome nel loro campo di lavoro. Ai partecipanti dovrebbe essere dato un po' di tempo per pensare ed esaminare esempi di vita reale di individui di vari background e professioni per capire come le loro scelte di carriera e i percorsi educativi hanno influenzato la loro traiettoria di reddito.</a:t>
            </a:r>
          </a:p>
          <a:p>
            <a:pPr marL="0" marR="0" lvl="0" indent="0" algn="just" rtl="0">
              <a:lnSpc>
                <a:spcPct val="100000"/>
              </a:lnSpc>
              <a:spcBef>
                <a:spcPts val="0"/>
              </a:spcBef>
              <a:spcAft>
                <a:spcPts val="0"/>
              </a:spcAft>
              <a:buClr>
                <a:schemeClr val="dk1"/>
              </a:buClr>
              <a:buSzPts val="1100"/>
              <a:buFont typeface="Arial"/>
              <a:buNone/>
            </a:pPr>
            <a:endParaRPr dirty="0"/>
          </a:p>
          <a:p>
            <a:pPr marL="0" lvl="0" indent="0" algn="l" rtl="0">
              <a:lnSpc>
                <a:spcPct val="100000"/>
              </a:lnSpc>
              <a:spcBef>
                <a:spcPts val="0"/>
              </a:spcBef>
              <a:spcAft>
                <a:spcPts val="0"/>
              </a:spcAft>
              <a:buSzPts val="1400"/>
              <a:buNone/>
            </a:pPr>
            <a:r>
              <a:rPr lang="de-DE" dirty="0" err="1"/>
              <a:t>Suggerimenti</a:t>
            </a:r>
            <a:r>
              <a:rPr lang="de-DE" dirty="0"/>
              <a:t> per la </a:t>
            </a:r>
            <a:r>
              <a:rPr lang="de-DE" dirty="0" err="1"/>
              <a:t>discussione</a:t>
            </a:r>
            <a:r>
              <a:rPr lang="de-DE" dirty="0"/>
              <a:t>: </a:t>
            </a:r>
            <a:endParaRPr dirty="0"/>
          </a:p>
          <a:p>
            <a:pPr marL="342900" lvl="0" indent="-342900" algn="just" rtl="0">
              <a:lnSpc>
                <a:spcPct val="107000"/>
              </a:lnSpc>
              <a:spcBef>
                <a:spcPts val="0"/>
              </a:spcBef>
              <a:spcAft>
                <a:spcPts val="0"/>
              </a:spcAft>
              <a:buSzPts val="1400"/>
              <a:buFont typeface="Arial"/>
              <a:buChar char="●"/>
            </a:pPr>
            <a:r>
              <a:rPr lang="de-DE" sz="1800" u="none" strike="noStrike" dirty="0" err="1">
                <a:latin typeface="Century Gothic"/>
                <a:ea typeface="Century Gothic"/>
                <a:cs typeface="Century Gothic"/>
                <a:sym typeface="Century Gothic"/>
              </a:rPr>
              <a:t>Settore</a:t>
            </a:r>
            <a:r>
              <a:rPr lang="de-DE" sz="1800" u="none" strike="noStrike" dirty="0">
                <a:latin typeface="Century Gothic"/>
                <a:ea typeface="Century Gothic"/>
                <a:cs typeface="Century Gothic"/>
                <a:sym typeface="Century Gothic"/>
              </a:rPr>
              <a:t> </a:t>
            </a:r>
            <a:r>
              <a:rPr lang="de-DE" sz="1800" u="none" strike="noStrike" dirty="0" err="1">
                <a:latin typeface="Century Gothic"/>
                <a:ea typeface="Century Gothic"/>
                <a:cs typeface="Century Gothic"/>
                <a:sym typeface="Century Gothic"/>
              </a:rPr>
              <a:t>tecnologico</a:t>
            </a:r>
            <a:r>
              <a:rPr lang="de-DE" sz="1800" u="none" strike="noStrike" dirty="0">
                <a:latin typeface="Century Gothic"/>
                <a:ea typeface="Century Gothic"/>
                <a:cs typeface="Century Gothic"/>
                <a:sym typeface="Century Gothic"/>
              </a:rPr>
              <a:t>:</a:t>
            </a:r>
            <a:endParaRPr sz="1800" u="none" strike="noStrike" dirty="0">
              <a:latin typeface="Calibri"/>
              <a:ea typeface="Calibri"/>
              <a:cs typeface="Calibri"/>
              <a:sym typeface="Calibri"/>
            </a:endParaRPr>
          </a:p>
          <a:p>
            <a:pPr marL="0" lvl="0" indent="0" algn="just" rtl="0">
              <a:lnSpc>
                <a:spcPct val="107000"/>
              </a:lnSpc>
              <a:spcBef>
                <a:spcPts val="800"/>
              </a:spcBef>
              <a:spcAft>
                <a:spcPts val="0"/>
              </a:spcAft>
              <a:buSzPts val="1400"/>
              <a:buFont typeface="Arial"/>
              <a:buNone/>
            </a:pPr>
            <a:r>
              <a:rPr lang="it-IT" sz="1800" dirty="0">
                <a:latin typeface="Century Gothic"/>
                <a:ea typeface="Century Gothic"/>
                <a:cs typeface="Century Gothic"/>
                <a:sym typeface="Century Gothic"/>
              </a:rPr>
              <a:t>Bill Gates: co-fondatore di Microsoft, Bill Gates ha abbandonato Harvard per perseguire la sua passione per lo sviluppo di software. La sua attenzione alla tecnologia e all'imprenditorialità lo ha portato a costruire una delle più grandi aziende tecnologiche del mondo, contribuendo alla sua notevole ricchezza.</a:t>
            </a:r>
            <a:r>
              <a:rPr lang="de-DE" sz="1800" dirty="0">
                <a:latin typeface="Century Gothic"/>
                <a:ea typeface="Century Gothic"/>
                <a:cs typeface="Century Gothic"/>
                <a:sym typeface="Century Gothic"/>
              </a:rPr>
              <a:t> </a:t>
            </a:r>
          </a:p>
          <a:p>
            <a:pPr marL="0" lvl="0" indent="0" algn="just" rtl="0">
              <a:lnSpc>
                <a:spcPct val="107000"/>
              </a:lnSpc>
              <a:spcBef>
                <a:spcPts val="800"/>
              </a:spcBef>
              <a:spcAft>
                <a:spcPts val="0"/>
              </a:spcAft>
              <a:buSzPts val="1400"/>
              <a:buFont typeface="Arial"/>
              <a:buNone/>
            </a:pPr>
            <a:endParaRPr sz="1800" dirty="0">
              <a:latin typeface="Calibri"/>
              <a:ea typeface="Calibri"/>
              <a:cs typeface="Calibri"/>
              <a:sym typeface="Calibri"/>
            </a:endParaRPr>
          </a:p>
          <a:p>
            <a:pPr marL="342900" lvl="0" indent="-342900" algn="just" rtl="0">
              <a:lnSpc>
                <a:spcPct val="107000"/>
              </a:lnSpc>
              <a:spcBef>
                <a:spcPts val="800"/>
              </a:spcBef>
              <a:spcAft>
                <a:spcPts val="0"/>
              </a:spcAft>
              <a:buSzPts val="1400"/>
              <a:buFont typeface="Arial"/>
              <a:buChar char="●"/>
            </a:pPr>
            <a:r>
              <a:rPr lang="de-DE" sz="1800" u="none" strike="noStrike" dirty="0">
                <a:latin typeface="Century Gothic"/>
                <a:ea typeface="Century Gothic"/>
                <a:cs typeface="Century Gothic"/>
                <a:sym typeface="Century Gothic"/>
              </a:rPr>
              <a:t>Industria </a:t>
            </a:r>
            <a:r>
              <a:rPr lang="de-DE" sz="1800" u="none" strike="noStrike" dirty="0" err="1">
                <a:latin typeface="Century Gothic"/>
                <a:ea typeface="Century Gothic"/>
                <a:cs typeface="Century Gothic"/>
                <a:sym typeface="Century Gothic"/>
              </a:rPr>
              <a:t>dell'intrattenimento</a:t>
            </a:r>
            <a:r>
              <a:rPr lang="de-DE" sz="1800" u="none" strike="noStrike" dirty="0">
                <a:latin typeface="Century Gothic"/>
                <a:ea typeface="Century Gothic"/>
                <a:cs typeface="Century Gothic"/>
                <a:sym typeface="Century Gothic"/>
              </a:rPr>
              <a:t>:</a:t>
            </a:r>
            <a:endParaRPr sz="1800" u="none" strike="noStrike" dirty="0">
              <a:latin typeface="Calibri"/>
              <a:ea typeface="Calibri"/>
              <a:cs typeface="Calibri"/>
              <a:sym typeface="Calibri"/>
            </a:endParaRPr>
          </a:p>
          <a:p>
            <a:pPr marL="0" lvl="0" indent="0" algn="just" rtl="0">
              <a:lnSpc>
                <a:spcPct val="107000"/>
              </a:lnSpc>
              <a:spcBef>
                <a:spcPts val="800"/>
              </a:spcBef>
              <a:spcAft>
                <a:spcPts val="0"/>
              </a:spcAft>
              <a:buSzPts val="1400"/>
              <a:buFont typeface="Arial"/>
              <a:buNone/>
            </a:pPr>
            <a:r>
              <a:rPr lang="it-IT" sz="1800" dirty="0">
                <a:latin typeface="Century Gothic"/>
                <a:ea typeface="Century Gothic"/>
                <a:cs typeface="Century Gothic"/>
                <a:sym typeface="Century Gothic"/>
              </a:rPr>
              <a:t>Oprah Winfrey: Oprah, con un background in comunicazione e media, ha iniziato come conduttrice di notizie. Tuttavia, il suo passaggio ai talk show e la successiva creazione di una propria rete mediatica hanno aumentato significativamente le sue entrate, rendendola una delle donne più ricche del mondo</a:t>
            </a:r>
            <a:r>
              <a:rPr lang="de-DE" sz="1800" dirty="0">
                <a:latin typeface="Century Gothic"/>
                <a:ea typeface="Century Gothic"/>
                <a:cs typeface="Century Gothic"/>
                <a:sym typeface="Century Gothic"/>
              </a:rPr>
              <a:t>.</a:t>
            </a:r>
            <a:endParaRPr sz="1800" dirty="0">
              <a:latin typeface="Calibri"/>
              <a:ea typeface="Calibri"/>
              <a:cs typeface="Calibri"/>
              <a:sym typeface="Calibri"/>
            </a:endParaRPr>
          </a:p>
          <a:p>
            <a:pPr marL="457200" lvl="0" indent="-228600" algn="just" rtl="0">
              <a:lnSpc>
                <a:spcPct val="107000"/>
              </a:lnSpc>
              <a:spcBef>
                <a:spcPts val="800"/>
              </a:spcBef>
              <a:spcAft>
                <a:spcPts val="0"/>
              </a:spcAft>
              <a:buSzPts val="1400"/>
              <a:buNone/>
            </a:pPr>
            <a:r>
              <a:rPr lang="de-DE" sz="1800" dirty="0">
                <a:latin typeface="Century Gothic"/>
                <a:ea typeface="Century Gothic"/>
                <a:cs typeface="Century Gothic"/>
                <a:sym typeface="Century Gothic"/>
              </a:rPr>
              <a:t> </a:t>
            </a:r>
            <a:endParaRPr sz="1800" dirty="0">
              <a:latin typeface="Calibri"/>
              <a:ea typeface="Calibri"/>
              <a:cs typeface="Calibri"/>
              <a:sym typeface="Calibri"/>
            </a:endParaRPr>
          </a:p>
          <a:p>
            <a:pPr marL="342900" lvl="0" indent="-342900" algn="just" rtl="0">
              <a:lnSpc>
                <a:spcPct val="107000"/>
              </a:lnSpc>
              <a:spcBef>
                <a:spcPts val="800"/>
              </a:spcBef>
              <a:spcAft>
                <a:spcPts val="0"/>
              </a:spcAft>
              <a:buSzPts val="1400"/>
              <a:buFont typeface="Arial"/>
              <a:buChar char="●"/>
            </a:pPr>
            <a:r>
              <a:rPr lang="de-DE" sz="1800" u="none" strike="noStrike" dirty="0" err="1">
                <a:latin typeface="Century Gothic"/>
                <a:ea typeface="Century Gothic"/>
                <a:cs typeface="Century Gothic"/>
                <a:sym typeface="Century Gothic"/>
              </a:rPr>
              <a:t>Finanza</a:t>
            </a:r>
            <a:r>
              <a:rPr lang="de-DE" sz="1800" u="none" strike="noStrike" dirty="0">
                <a:latin typeface="Century Gothic"/>
                <a:ea typeface="Century Gothic"/>
                <a:cs typeface="Century Gothic"/>
                <a:sym typeface="Century Gothic"/>
              </a:rPr>
              <a:t> e </a:t>
            </a:r>
            <a:r>
              <a:rPr lang="de-DE" sz="1800" u="none" strike="noStrike" dirty="0" err="1">
                <a:latin typeface="Century Gothic"/>
                <a:ea typeface="Century Gothic"/>
                <a:cs typeface="Century Gothic"/>
                <a:sym typeface="Century Gothic"/>
              </a:rPr>
              <a:t>investimenti</a:t>
            </a:r>
            <a:r>
              <a:rPr lang="de-DE" sz="1800" u="none" strike="noStrike" dirty="0">
                <a:latin typeface="Century Gothic"/>
                <a:ea typeface="Century Gothic"/>
                <a:cs typeface="Century Gothic"/>
                <a:sym typeface="Century Gothic"/>
              </a:rPr>
              <a:t>:</a:t>
            </a:r>
            <a:endParaRPr sz="1800" u="none" strike="noStrike" dirty="0">
              <a:latin typeface="Calibri"/>
              <a:ea typeface="Calibri"/>
              <a:cs typeface="Calibri"/>
              <a:sym typeface="Calibri"/>
            </a:endParaRPr>
          </a:p>
          <a:p>
            <a:pPr marL="0" lvl="0" indent="0" algn="just" rtl="0">
              <a:lnSpc>
                <a:spcPct val="107000"/>
              </a:lnSpc>
              <a:spcBef>
                <a:spcPts val="800"/>
              </a:spcBef>
              <a:spcAft>
                <a:spcPts val="0"/>
              </a:spcAft>
              <a:buSzPts val="1400"/>
              <a:buFont typeface="Arial"/>
              <a:buNone/>
            </a:pPr>
            <a:r>
              <a:rPr lang="it-IT" sz="1800" dirty="0">
                <a:latin typeface="Century Gothic"/>
                <a:ea typeface="Century Gothic"/>
                <a:cs typeface="Century Gothic"/>
                <a:sym typeface="Century Gothic"/>
              </a:rPr>
              <a:t>Warren Buffett: Conosciuto come uno degli investitori di maggior successo, Warren Buffett ha studiato economia e commercio all'Università del Nebraska. Le sue strategie di investimento e la sua leadership in Berkshire Hathaway hanno portato a un enorme accumulo di ricchezza nel corso degli anni</a:t>
            </a:r>
            <a:r>
              <a:rPr lang="de-DE" sz="1800" dirty="0">
                <a:latin typeface="Century Gothic"/>
                <a:ea typeface="Century Gothic"/>
                <a:cs typeface="Century Gothic"/>
                <a:sym typeface="Century Gothic"/>
              </a:rPr>
              <a:t>.</a:t>
            </a:r>
            <a:endParaRPr sz="1800" dirty="0">
              <a:latin typeface="Calibri"/>
              <a:ea typeface="Calibri"/>
              <a:cs typeface="Calibri"/>
              <a:sym typeface="Calibri"/>
            </a:endParaRPr>
          </a:p>
          <a:p>
            <a:pPr marL="457200" lvl="0" indent="-228600" algn="just" rtl="0">
              <a:lnSpc>
                <a:spcPct val="107000"/>
              </a:lnSpc>
              <a:spcBef>
                <a:spcPts val="800"/>
              </a:spcBef>
              <a:spcAft>
                <a:spcPts val="0"/>
              </a:spcAft>
              <a:buSzPts val="1400"/>
              <a:buNone/>
            </a:pPr>
            <a:r>
              <a:rPr lang="de-DE" sz="1800" dirty="0">
                <a:latin typeface="Century Gothic"/>
                <a:ea typeface="Century Gothic"/>
                <a:cs typeface="Century Gothic"/>
                <a:sym typeface="Century Gothic"/>
              </a:rPr>
              <a:t> </a:t>
            </a:r>
            <a:endParaRPr sz="1800" dirty="0">
              <a:latin typeface="Calibri"/>
              <a:ea typeface="Calibri"/>
              <a:cs typeface="Calibri"/>
              <a:sym typeface="Calibri"/>
            </a:endParaRPr>
          </a:p>
          <a:p>
            <a:pPr marL="342900" lvl="0" indent="-342900" algn="just" rtl="0">
              <a:lnSpc>
                <a:spcPct val="107000"/>
              </a:lnSpc>
              <a:spcBef>
                <a:spcPts val="800"/>
              </a:spcBef>
              <a:spcAft>
                <a:spcPts val="0"/>
              </a:spcAft>
              <a:buSzPts val="1400"/>
              <a:buFont typeface="Arial"/>
              <a:buChar char="●"/>
            </a:pPr>
            <a:r>
              <a:rPr lang="de-DE" sz="1800" u="none" strike="noStrike" dirty="0" err="1">
                <a:latin typeface="Century Gothic"/>
                <a:ea typeface="Century Gothic"/>
                <a:cs typeface="Century Gothic"/>
                <a:sym typeface="Century Gothic"/>
              </a:rPr>
              <a:t>Imprenditorialità</a:t>
            </a:r>
            <a:r>
              <a:rPr lang="de-DE" sz="1800" u="none" strike="noStrike" dirty="0">
                <a:latin typeface="Century Gothic"/>
                <a:ea typeface="Century Gothic"/>
                <a:cs typeface="Century Gothic"/>
                <a:sym typeface="Century Gothic"/>
              </a:rPr>
              <a:t>:</a:t>
            </a:r>
            <a:endParaRPr dirty="0"/>
          </a:p>
          <a:p>
            <a:pPr marL="0" lvl="0" indent="0" algn="just" rtl="0">
              <a:lnSpc>
                <a:spcPct val="107000"/>
              </a:lnSpc>
              <a:spcBef>
                <a:spcPts val="800"/>
              </a:spcBef>
              <a:spcAft>
                <a:spcPts val="0"/>
              </a:spcAft>
              <a:buSzPts val="1400"/>
              <a:buFont typeface="Arial"/>
              <a:buNone/>
            </a:pPr>
            <a:r>
              <a:rPr lang="it-IT" sz="1800" dirty="0" err="1">
                <a:latin typeface="Century Gothic"/>
                <a:ea typeface="Century Gothic"/>
                <a:cs typeface="Century Gothic"/>
                <a:sym typeface="Century Gothic"/>
              </a:rPr>
              <a:t>Elon</a:t>
            </a:r>
            <a:r>
              <a:rPr lang="it-IT" sz="1800" dirty="0">
                <a:latin typeface="Century Gothic"/>
                <a:ea typeface="Century Gothic"/>
                <a:cs typeface="Century Gothic"/>
                <a:sym typeface="Century Gothic"/>
              </a:rPr>
              <a:t> </a:t>
            </a:r>
            <a:r>
              <a:rPr lang="it-IT" sz="1800" dirty="0" err="1">
                <a:latin typeface="Century Gothic"/>
                <a:ea typeface="Century Gothic"/>
                <a:cs typeface="Century Gothic"/>
                <a:sym typeface="Century Gothic"/>
              </a:rPr>
              <a:t>Musk</a:t>
            </a:r>
            <a:r>
              <a:rPr lang="it-IT" sz="1800" dirty="0">
                <a:latin typeface="Century Gothic"/>
                <a:ea typeface="Century Gothic"/>
                <a:cs typeface="Century Gothic"/>
                <a:sym typeface="Century Gothic"/>
              </a:rPr>
              <a:t>: Fondatore di aziende come </a:t>
            </a:r>
            <a:r>
              <a:rPr lang="it-IT" sz="1800" dirty="0" err="1">
                <a:latin typeface="Century Gothic"/>
                <a:ea typeface="Century Gothic"/>
                <a:cs typeface="Century Gothic"/>
                <a:sym typeface="Century Gothic"/>
              </a:rPr>
              <a:t>SpaceX</a:t>
            </a:r>
            <a:r>
              <a:rPr lang="it-IT" sz="1800" dirty="0">
                <a:latin typeface="Century Gothic"/>
                <a:ea typeface="Century Gothic"/>
                <a:cs typeface="Century Gothic"/>
                <a:sym typeface="Century Gothic"/>
              </a:rPr>
              <a:t> e Tesla, </a:t>
            </a:r>
            <a:r>
              <a:rPr lang="it-IT" sz="1800" dirty="0" err="1">
                <a:latin typeface="Century Gothic"/>
                <a:ea typeface="Century Gothic"/>
                <a:cs typeface="Century Gothic"/>
                <a:sym typeface="Century Gothic"/>
              </a:rPr>
              <a:t>Elon</a:t>
            </a:r>
            <a:r>
              <a:rPr lang="it-IT" sz="1800" dirty="0">
                <a:latin typeface="Century Gothic"/>
                <a:ea typeface="Century Gothic"/>
                <a:cs typeface="Century Gothic"/>
                <a:sym typeface="Century Gothic"/>
              </a:rPr>
              <a:t> </a:t>
            </a:r>
            <a:r>
              <a:rPr lang="it-IT" sz="1800" dirty="0" err="1">
                <a:latin typeface="Century Gothic"/>
                <a:ea typeface="Century Gothic"/>
                <a:cs typeface="Century Gothic"/>
                <a:sym typeface="Century Gothic"/>
              </a:rPr>
              <a:t>Musk</a:t>
            </a:r>
            <a:r>
              <a:rPr lang="it-IT" sz="1800" dirty="0">
                <a:latin typeface="Century Gothic"/>
                <a:ea typeface="Century Gothic"/>
                <a:cs typeface="Century Gothic"/>
                <a:sym typeface="Century Gothic"/>
              </a:rPr>
              <a:t> ha un background formativo diversificato, studiando fisica ed economia. Le sue iniziative abbracciano l'industria tecnologica e quella automobilistica, dimostrando come gli sforzi imprenditoriali in diversi settori possano influire sul reddito</a:t>
            </a:r>
            <a:r>
              <a:rPr lang="de-DE" sz="1800" dirty="0">
                <a:latin typeface="Century Gothic"/>
                <a:ea typeface="Century Gothic"/>
                <a:cs typeface="Century Gothic"/>
                <a:sym typeface="Century Gothic"/>
              </a:rPr>
              <a:t>.</a:t>
            </a:r>
            <a:endParaRPr sz="1800" dirty="0">
              <a:latin typeface="Calibri"/>
              <a:ea typeface="Calibri"/>
              <a:cs typeface="Calibri"/>
              <a:sym typeface="Calibri"/>
            </a:endParaRPr>
          </a:p>
          <a:p>
            <a:pPr marL="457200" lvl="0" indent="-228600" algn="just" rtl="0">
              <a:lnSpc>
                <a:spcPct val="107000"/>
              </a:lnSpc>
              <a:spcBef>
                <a:spcPts val="800"/>
              </a:spcBef>
              <a:spcAft>
                <a:spcPts val="0"/>
              </a:spcAft>
              <a:buSzPts val="1400"/>
              <a:buNone/>
            </a:pPr>
            <a:r>
              <a:rPr lang="de-DE" sz="1800" dirty="0">
                <a:latin typeface="Century Gothic"/>
                <a:ea typeface="Century Gothic"/>
                <a:cs typeface="Century Gothic"/>
                <a:sym typeface="Century Gothic"/>
              </a:rPr>
              <a:t> </a:t>
            </a:r>
            <a:endParaRPr sz="1800" dirty="0">
              <a:latin typeface="Calibri"/>
              <a:ea typeface="Calibri"/>
              <a:cs typeface="Calibri"/>
              <a:sym typeface="Calibri"/>
            </a:endParaRPr>
          </a:p>
          <a:p>
            <a:pPr marL="342900" lvl="0" indent="-342900" algn="just" rtl="0">
              <a:lnSpc>
                <a:spcPct val="107000"/>
              </a:lnSpc>
              <a:spcBef>
                <a:spcPts val="800"/>
              </a:spcBef>
              <a:spcAft>
                <a:spcPts val="0"/>
              </a:spcAft>
              <a:buSzPts val="1400"/>
              <a:buFont typeface="Arial"/>
              <a:buChar char="●"/>
            </a:pPr>
            <a:r>
              <a:rPr lang="de-DE" sz="1800" u="none" strike="noStrike" dirty="0">
                <a:latin typeface="Century Gothic"/>
                <a:ea typeface="Century Gothic"/>
                <a:cs typeface="Century Gothic"/>
                <a:sym typeface="Century Gothic"/>
              </a:rPr>
              <a:t>Arte e Design:</a:t>
            </a:r>
            <a:endParaRPr sz="1800" u="none" strike="noStrike" dirty="0">
              <a:latin typeface="Calibri"/>
              <a:ea typeface="Calibri"/>
              <a:cs typeface="Calibri"/>
              <a:sym typeface="Calibri"/>
            </a:endParaRPr>
          </a:p>
          <a:p>
            <a:pPr marL="0" lvl="0" indent="0" algn="just" rtl="0">
              <a:lnSpc>
                <a:spcPct val="107000"/>
              </a:lnSpc>
              <a:spcBef>
                <a:spcPts val="800"/>
              </a:spcBef>
              <a:spcAft>
                <a:spcPts val="0"/>
              </a:spcAft>
              <a:buSzPts val="1400"/>
              <a:buFont typeface="Arial"/>
              <a:buNone/>
            </a:pPr>
            <a:r>
              <a:rPr lang="it-IT" sz="1800" dirty="0" err="1">
                <a:latin typeface="Century Gothic"/>
                <a:ea typeface="Century Gothic"/>
                <a:cs typeface="Century Gothic"/>
                <a:sym typeface="Century Gothic"/>
              </a:rPr>
              <a:t>J.K</a:t>
            </a:r>
            <a:r>
              <a:rPr lang="it-IT" sz="1800" dirty="0">
                <a:latin typeface="Century Gothic"/>
                <a:ea typeface="Century Gothic"/>
                <a:cs typeface="Century Gothic"/>
                <a:sym typeface="Century Gothic"/>
              </a:rPr>
              <a:t>. Rowling: Prima di diventare una famosa autrice della serie di Harry Potter, </a:t>
            </a:r>
            <a:r>
              <a:rPr lang="it-IT" sz="1800" dirty="0" err="1">
                <a:latin typeface="Century Gothic"/>
                <a:ea typeface="Century Gothic"/>
                <a:cs typeface="Century Gothic"/>
                <a:sym typeface="Century Gothic"/>
              </a:rPr>
              <a:t>J.K</a:t>
            </a:r>
            <a:r>
              <a:rPr lang="it-IT" sz="1800" dirty="0">
                <a:latin typeface="Century Gothic"/>
                <a:ea typeface="Century Gothic"/>
                <a:cs typeface="Century Gothic"/>
                <a:sym typeface="Century Gothic"/>
              </a:rPr>
              <a:t>. Rowling ha affrontato difficoltà finanziarie. Il suo viaggio dall'essere in assistenza sociale a diventare una delle autrici più ricche illustra l'impatto della creatività artistica sul reddito</a:t>
            </a:r>
            <a:r>
              <a:rPr lang="de-DE" sz="1800" dirty="0">
                <a:latin typeface="Century Gothic"/>
                <a:ea typeface="Century Gothic"/>
                <a:cs typeface="Century Gothic"/>
                <a:sym typeface="Century Gothic"/>
              </a:rPr>
              <a:t>.</a:t>
            </a:r>
            <a:endParaRPr sz="1800" dirty="0">
              <a:latin typeface="Calibri"/>
              <a:ea typeface="Calibri"/>
              <a:cs typeface="Calibri"/>
              <a:sym typeface="Calibri"/>
            </a:endParaRPr>
          </a:p>
          <a:p>
            <a:pPr marL="457200" lvl="0" indent="-228600" algn="just" rtl="0">
              <a:lnSpc>
                <a:spcPct val="107000"/>
              </a:lnSpc>
              <a:spcBef>
                <a:spcPts val="800"/>
              </a:spcBef>
              <a:spcAft>
                <a:spcPts val="800"/>
              </a:spcAft>
              <a:buSzPts val="1400"/>
              <a:buNone/>
            </a:pPr>
            <a:endParaRPr sz="1800" dirty="0">
              <a:latin typeface="Calibri"/>
              <a:ea typeface="Calibri"/>
              <a:cs typeface="Calibri"/>
              <a:sym typeface="Calibri"/>
            </a:endParaRPr>
          </a:p>
        </p:txBody>
      </p:sp>
      <p:sp>
        <p:nvSpPr>
          <p:cNvPr id="242" name="Google Shape;242;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SzPts val="1400"/>
              <a:buNone/>
            </a:pPr>
            <a:r>
              <a:rPr lang="it-IT" sz="1100" b="0" i="0" dirty="0">
                <a:solidFill>
                  <a:srgbClr val="3E6EC2"/>
                </a:solidFill>
                <a:latin typeface="Century Gothic"/>
                <a:ea typeface="Century Gothic"/>
                <a:cs typeface="Century Gothic"/>
                <a:sym typeface="Century Gothic"/>
              </a:rPr>
              <a:t>Massimizzare il potenziale di guadagno richiede un approccio proattivo</a:t>
            </a:r>
            <a:r>
              <a:rPr lang="de-DE" sz="1100" dirty="0">
                <a:latin typeface="Century Gothic"/>
                <a:ea typeface="Century Gothic"/>
                <a:cs typeface="Century Gothic"/>
                <a:sym typeface="Century Gothic"/>
              </a:rPr>
              <a:t>:</a:t>
            </a:r>
            <a:endParaRPr dirty="0"/>
          </a:p>
          <a:p>
            <a:pPr marL="457200" marR="0" lvl="0" indent="-330200" algn="just" rtl="0">
              <a:lnSpc>
                <a:spcPct val="100000"/>
              </a:lnSpc>
              <a:spcBef>
                <a:spcPts val="0"/>
              </a:spcBef>
              <a:spcAft>
                <a:spcPts val="0"/>
              </a:spcAft>
              <a:buSzPts val="1600"/>
              <a:buFont typeface="Century Gothic"/>
              <a:buChar char="●"/>
            </a:pPr>
            <a:r>
              <a:rPr lang="it-IT" sz="1100" dirty="0">
                <a:latin typeface="Century Gothic"/>
                <a:ea typeface="Century Gothic"/>
                <a:cs typeface="Century Gothic"/>
                <a:sym typeface="Century Gothic"/>
              </a:rPr>
              <a:t>Sviluppo della carriera
Miglioramento delle competenze
pianificazione finanziaria.</a:t>
            </a:r>
          </a:p>
          <a:p>
            <a:pPr marL="457200" marR="0" lvl="0" indent="-330200" algn="just" rtl="0">
              <a:lnSpc>
                <a:spcPct val="100000"/>
              </a:lnSpc>
              <a:spcBef>
                <a:spcPts val="0"/>
              </a:spcBef>
              <a:spcAft>
                <a:spcPts val="0"/>
              </a:spcAft>
              <a:buSzPts val="1600"/>
              <a:buFont typeface="Century Gothic"/>
              <a:buChar char="●"/>
            </a:pPr>
            <a:endParaRPr sz="1100" dirty="0">
              <a:latin typeface="Century Gothic"/>
              <a:ea typeface="Century Gothic"/>
              <a:cs typeface="Century Gothic"/>
              <a:sym typeface="Century Gothic"/>
            </a:endParaRPr>
          </a:p>
          <a:p>
            <a:pPr marL="0" lvl="0" indent="0" algn="just" rtl="0">
              <a:lnSpc>
                <a:spcPct val="100000"/>
              </a:lnSpc>
              <a:spcBef>
                <a:spcPts val="0"/>
              </a:spcBef>
              <a:spcAft>
                <a:spcPts val="0"/>
              </a:spcAft>
              <a:buClr>
                <a:schemeClr val="dk1"/>
              </a:buClr>
              <a:buSzPts val="1100"/>
              <a:buFont typeface="Arial"/>
              <a:buNone/>
            </a:pPr>
            <a:r>
              <a:rPr lang="it-IT" sz="1100" dirty="0">
                <a:latin typeface="Century Gothic"/>
                <a:ea typeface="Century Gothic"/>
                <a:cs typeface="Century Gothic"/>
                <a:sym typeface="Century Gothic"/>
              </a:rPr>
              <a:t>Lo sviluppo della carriera implica la gestione attiva del proprio percorso di carriera per raggiungere obiettivi personali e professionali. Ciò può includere la definizione di obiettivi chiari, l'identificazione di aree di crescita e la ricerca di opportunità di avanzamento. Le strategie per lo sviluppo della carriera possono includere il networking, il perseguimento di ulteriori studi o certificazioni, la ricerca di tutoraggio e l'assunzione di progetti o ruoli impegnativi. L'apprendimento continuo e l'adattamento alle mutevoli tendenze del settore sono componenti essenziali dello sviluppo della carriera, così come rimanere proattivi nella ricerca di opportunità di crescita e avanzamento nel proprio campo.</a:t>
            </a:r>
          </a:p>
          <a:p>
            <a:pPr marL="0" lvl="0" indent="0" algn="just" rtl="0">
              <a:lnSpc>
                <a:spcPct val="100000"/>
              </a:lnSpc>
              <a:spcBef>
                <a:spcPts val="0"/>
              </a:spcBef>
              <a:spcAft>
                <a:spcPts val="0"/>
              </a:spcAft>
              <a:buClr>
                <a:schemeClr val="dk1"/>
              </a:buClr>
              <a:buSzPts val="1100"/>
              <a:buFont typeface="Arial"/>
              <a:buNone/>
            </a:pPr>
            <a:endParaRPr sz="1100" dirty="0">
              <a:latin typeface="Century Gothic"/>
              <a:ea typeface="Century Gothic"/>
              <a:cs typeface="Century Gothic"/>
              <a:sym typeface="Century Gothic"/>
            </a:endParaRPr>
          </a:p>
          <a:p>
            <a:pPr marL="0" lvl="0" indent="0" algn="just" rtl="0">
              <a:lnSpc>
                <a:spcPct val="100000"/>
              </a:lnSpc>
              <a:spcBef>
                <a:spcPts val="0"/>
              </a:spcBef>
              <a:spcAft>
                <a:spcPts val="0"/>
              </a:spcAft>
              <a:buSzPts val="1400"/>
              <a:buNone/>
            </a:pPr>
            <a:r>
              <a:rPr lang="it-IT" sz="1100" dirty="0">
                <a:latin typeface="Century Gothic"/>
                <a:ea typeface="Century Gothic"/>
                <a:cs typeface="Century Gothic"/>
                <a:sym typeface="Century Gothic"/>
              </a:rPr>
              <a:t>Il miglioramento delle competenze si riferisce al processo di miglioramento ed espansione delle proprie competenze per rimanere competitivi nel mercato del lavoro ed eccellere nella propria carriera. Ciò può coinvolgere sia competenze tecniche relative alla propria professione che competenze trasversali come la comunicazione, la leadership, la risoluzione dei problemi e l'adattabilità. Il miglioramento delle competenze può essere ottenuto attraverso l'istruzione formale, i programmi di formazione, i workshop, i corsi online, l'apprendimento sul posto di lavoro e il tutoraggio. Aggiornando e diversificando continuamente le proprie competenze, gli individui possono aumentare il loro valore per i datori di lavoro, aumentare il loro potenziale di guadagno e adattarsi all'evoluzione delle esigenze lavorative e alle richieste del mercato.</a:t>
            </a:r>
            <a:endParaRPr sz="1100" dirty="0">
              <a:latin typeface="Century Gothic"/>
              <a:ea typeface="Century Gothic"/>
              <a:cs typeface="Century Gothic"/>
              <a:sym typeface="Century Gothic"/>
            </a:endParaRPr>
          </a:p>
          <a:p>
            <a:pPr marL="0" lvl="0" indent="0" algn="just" rtl="0">
              <a:lnSpc>
                <a:spcPct val="100000"/>
              </a:lnSpc>
              <a:spcBef>
                <a:spcPts val="0"/>
              </a:spcBef>
              <a:spcAft>
                <a:spcPts val="0"/>
              </a:spcAft>
              <a:buSzPts val="1400"/>
              <a:buNone/>
            </a:pPr>
            <a:endParaRPr sz="1100" dirty="0">
              <a:latin typeface="Century Gothic"/>
              <a:ea typeface="Century Gothic"/>
              <a:cs typeface="Century Gothic"/>
              <a:sym typeface="Century Gothic"/>
            </a:endParaRPr>
          </a:p>
          <a:p>
            <a:pPr marL="0" lvl="0" indent="0" algn="just" rtl="0">
              <a:lnSpc>
                <a:spcPct val="100000"/>
              </a:lnSpc>
              <a:spcBef>
                <a:spcPts val="0"/>
              </a:spcBef>
              <a:spcAft>
                <a:spcPts val="0"/>
              </a:spcAft>
              <a:buSzPts val="1400"/>
              <a:buNone/>
            </a:pPr>
            <a:r>
              <a:rPr lang="it-IT" sz="1100" dirty="0">
                <a:latin typeface="Century Gothic"/>
                <a:ea typeface="Century Gothic"/>
                <a:cs typeface="Century Gothic"/>
                <a:sym typeface="Century Gothic"/>
              </a:rPr>
              <a:t>La pianificazione finanziaria è il processo di definizione degli obiettivi, creazione di una tabella di marcia e presa di decisioni informate per raggiungere la stabilità finanziaria, la sicurezza e la prosperità a lungo termine. I componenti chiave della pianificazione finanziaria includono il budget, il risparmio, gli investimenti, la gestione del debito e la preparazione per spese future come la pensione, l'istruzione e le emergenze. Una pianificazione finanziaria efficace implica la valutazione della propria situazione finanziaria, l'identificazione delle priorità e degli obiettivi, lo sviluppo di una strategia per raggiungere tali obiettivi e il monitoraggio e l'adeguamento regolari del piano secondo necessità.
Adottando un approccio proattivo alla pianificazione finanziaria, le persone possono ottimizzare le proprie risorse, ridurre al minimo lo stress finanziario e lavorare per raggiungere le proprie aspirazioni finanziarie e gli obiettivi di vita.</a:t>
            </a:r>
          </a:p>
          <a:p>
            <a:pPr marL="0" lvl="0" indent="0" algn="just" rtl="0">
              <a:lnSpc>
                <a:spcPct val="100000"/>
              </a:lnSpc>
              <a:spcBef>
                <a:spcPts val="0"/>
              </a:spcBef>
              <a:spcAft>
                <a:spcPts val="0"/>
              </a:spcAft>
              <a:buSzPts val="1400"/>
              <a:buNone/>
            </a:pPr>
            <a:endParaRPr sz="1100" dirty="0">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000000"/>
              </a:buClr>
              <a:buSzPts val="1400"/>
              <a:buFont typeface="Arial"/>
              <a:buNone/>
            </a:pPr>
            <a:r>
              <a:rPr lang="it-IT" sz="1100" dirty="0">
                <a:latin typeface="Century Gothic"/>
                <a:ea typeface="Century Gothic"/>
                <a:cs typeface="Century Gothic"/>
                <a:sym typeface="Century Gothic"/>
              </a:rPr>
              <a:t>Investendo nell'istruzione, cercando opportunità di avanzamento, esplorando diversi flussi di reddito, costruendo relazioni e negoziando in modo strategico, gli individui possono sbloccare la loro piena capacità di guadagno e ottenere un maggiore successo finanziario e stabilità</a:t>
            </a:r>
            <a:r>
              <a:rPr lang="de-DE" sz="1100" dirty="0">
                <a:latin typeface="Century Gothic"/>
                <a:ea typeface="Century Gothic"/>
                <a:cs typeface="Century Gothic"/>
                <a:sym typeface="Century Gothic"/>
              </a:rPr>
              <a:t>.</a:t>
            </a:r>
            <a:endParaRPr sz="1100" b="0" i="0" u="none" strike="noStrike" cap="none" dirty="0">
              <a:solidFill>
                <a:srgbClr val="000000"/>
              </a:solidFill>
              <a:latin typeface="Century Gothic" panose="020B0502020202020204" pitchFamily="34" charset="0"/>
              <a:ea typeface="Arial"/>
              <a:cs typeface="Arial"/>
              <a:sym typeface="Arial"/>
            </a:endParaRPr>
          </a:p>
          <a:p>
            <a:pPr marL="0" lvl="0" indent="0" algn="just" rtl="0">
              <a:lnSpc>
                <a:spcPct val="100000"/>
              </a:lnSpc>
              <a:spcBef>
                <a:spcPts val="0"/>
              </a:spcBef>
              <a:spcAft>
                <a:spcPts val="0"/>
              </a:spcAft>
              <a:buSzPts val="1400"/>
              <a:buNone/>
            </a:pPr>
            <a:endParaRPr sz="1100" dirty="0">
              <a:latin typeface="Century Gothic"/>
              <a:ea typeface="Century Gothic"/>
              <a:cs typeface="Century Gothic"/>
              <a:sym typeface="Century Gothic"/>
            </a:endParaRPr>
          </a:p>
        </p:txBody>
      </p:sp>
      <p:sp>
        <p:nvSpPr>
          <p:cNvPr id="258" name="Google Shape;25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2ba818bef63_0_6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chemeClr val="dk1"/>
              </a:buClr>
              <a:buSzPts val="1100"/>
              <a:buFont typeface="Arial"/>
              <a:buNone/>
            </a:pPr>
            <a:r>
              <a:rPr lang="it-IT" sz="1100" dirty="0">
                <a:latin typeface="Century Gothic"/>
                <a:ea typeface="Century Gothic"/>
                <a:cs typeface="Century Gothic"/>
                <a:sym typeface="Century Gothic"/>
              </a:rPr>
              <a:t>L'avanzamento di carriera e la crescita richiedono un approccio strategico che coinvolga l'apprendimento continuo, lo sviluppo delle competenze, il networking e un'efficace autopromozione. Ecco le strategie per aiutare le persone ad avanzare nella loro carriera</a:t>
            </a:r>
            <a:r>
              <a:rPr lang="de-DE" sz="1100" dirty="0">
                <a:latin typeface="Century Gothic"/>
                <a:ea typeface="Century Gothic"/>
                <a:cs typeface="Century Gothic"/>
                <a:sym typeface="Century Gothic"/>
              </a:rPr>
              <a:t>.</a:t>
            </a:r>
            <a:endParaRPr dirty="0"/>
          </a:p>
          <a:p>
            <a:pPr marL="0" lvl="0" indent="0" algn="just" rtl="0">
              <a:lnSpc>
                <a:spcPct val="100000"/>
              </a:lnSpc>
              <a:spcBef>
                <a:spcPts val="0"/>
              </a:spcBef>
              <a:spcAft>
                <a:spcPts val="0"/>
              </a:spcAft>
              <a:buClr>
                <a:schemeClr val="dk1"/>
              </a:buClr>
              <a:buSzPts val="1100"/>
              <a:buFont typeface="Arial"/>
              <a:buNone/>
            </a:pPr>
            <a:endParaRPr sz="1100" dirty="0">
              <a:latin typeface="Century Gothic"/>
              <a:ea typeface="Century Gothic"/>
              <a:cs typeface="Century Gothic"/>
              <a:sym typeface="Century Gothic"/>
            </a:endParaRPr>
          </a:p>
        </p:txBody>
      </p:sp>
      <p:sp>
        <p:nvSpPr>
          <p:cNvPr id="269" name="Google Shape;269;g2ba818bef63_0_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chemeClr val="dk1"/>
              </a:buClr>
              <a:buSzPts val="1100"/>
              <a:buFont typeface="Arial"/>
              <a:buNone/>
            </a:pPr>
            <a:r>
              <a:rPr lang="it-IT" sz="1100" dirty="0">
                <a:latin typeface="Century Gothic"/>
                <a:ea typeface="Century Gothic"/>
                <a:cs typeface="Century Gothic"/>
                <a:sym typeface="Century Gothic"/>
              </a:rPr>
              <a:t>Ecco le strategie per aiutare le persone ad avanzare nella loro carriera</a:t>
            </a:r>
            <a:r>
              <a:rPr lang="de-DE" sz="1100" dirty="0">
                <a:latin typeface="Century Gothic"/>
                <a:ea typeface="Century Gothic"/>
                <a:cs typeface="Century Gothic"/>
                <a:sym typeface="Century Gothic"/>
              </a:rPr>
              <a:t>:</a:t>
            </a:r>
            <a:endParaRPr dirty="0"/>
          </a:p>
          <a:p>
            <a:pPr marL="0" lvl="0" indent="0" algn="just" rtl="0">
              <a:lnSpc>
                <a:spcPct val="100000"/>
              </a:lnSpc>
              <a:spcBef>
                <a:spcPts val="0"/>
              </a:spcBef>
              <a:spcAft>
                <a:spcPts val="0"/>
              </a:spcAft>
              <a:buClr>
                <a:schemeClr val="dk1"/>
              </a:buClr>
              <a:buSzPts val="1100"/>
              <a:buFont typeface="Arial"/>
              <a:buNone/>
            </a:pPr>
            <a:endParaRPr sz="1100" dirty="0">
              <a:latin typeface="Century Gothic"/>
              <a:ea typeface="Century Gothic"/>
              <a:cs typeface="Century Gothic"/>
              <a:sym typeface="Century Gothic"/>
            </a:endParaRPr>
          </a:p>
          <a:p>
            <a:pPr marL="0" lvl="0" indent="0" algn="just" rtl="0">
              <a:lnSpc>
                <a:spcPct val="100000"/>
              </a:lnSpc>
              <a:spcBef>
                <a:spcPts val="0"/>
              </a:spcBef>
              <a:spcAft>
                <a:spcPts val="0"/>
              </a:spcAft>
              <a:buClr>
                <a:schemeClr val="dk1"/>
              </a:buClr>
              <a:buSzPts val="1100"/>
              <a:buFont typeface="Arial"/>
              <a:buNone/>
            </a:pPr>
            <a:r>
              <a:rPr lang="de-DE" sz="1100" b="1" dirty="0">
                <a:latin typeface="Century Gothic"/>
                <a:ea typeface="Century Gothic"/>
                <a:cs typeface="Century Gothic"/>
                <a:sym typeface="Century Gothic"/>
              </a:rPr>
              <a:t>1. </a:t>
            </a:r>
            <a:r>
              <a:rPr lang="de-DE" sz="1100" b="1" dirty="0" err="1">
                <a:latin typeface="Century Gothic"/>
                <a:ea typeface="Century Gothic"/>
                <a:cs typeface="Century Gothic"/>
                <a:sym typeface="Century Gothic"/>
              </a:rPr>
              <a:t>Stabilisci</a:t>
            </a:r>
            <a:r>
              <a:rPr lang="de-DE" sz="1100" b="1" dirty="0">
                <a:latin typeface="Century Gothic"/>
                <a:ea typeface="Century Gothic"/>
                <a:cs typeface="Century Gothic"/>
                <a:sym typeface="Century Gothic"/>
              </a:rPr>
              <a:t> </a:t>
            </a:r>
            <a:r>
              <a:rPr lang="de-DE" sz="1100" b="1" dirty="0" err="1">
                <a:latin typeface="Century Gothic"/>
                <a:ea typeface="Century Gothic"/>
                <a:cs typeface="Century Gothic"/>
                <a:sym typeface="Century Gothic"/>
              </a:rPr>
              <a:t>obiettivi</a:t>
            </a:r>
            <a:r>
              <a:rPr lang="de-DE" sz="1100" b="1" dirty="0">
                <a:latin typeface="Century Gothic"/>
                <a:ea typeface="Century Gothic"/>
                <a:cs typeface="Century Gothic"/>
                <a:sym typeface="Century Gothic"/>
              </a:rPr>
              <a:t> </a:t>
            </a:r>
            <a:r>
              <a:rPr lang="de-DE" sz="1100" b="1" dirty="0" err="1">
                <a:latin typeface="Century Gothic"/>
                <a:ea typeface="Century Gothic"/>
                <a:cs typeface="Century Gothic"/>
                <a:sym typeface="Century Gothic"/>
              </a:rPr>
              <a:t>chiari</a:t>
            </a:r>
            <a:r>
              <a:rPr lang="de-DE" sz="1100" b="1" dirty="0">
                <a:latin typeface="Century Gothic"/>
                <a:ea typeface="Century Gothic"/>
                <a:cs typeface="Century Gothic"/>
                <a:sym typeface="Century Gothic"/>
              </a:rPr>
              <a:t>:</a:t>
            </a:r>
            <a:endParaRPr sz="1100" b="1" dirty="0">
              <a:latin typeface="Century Gothic"/>
              <a:ea typeface="Century Gothic"/>
              <a:cs typeface="Century Gothic"/>
              <a:sym typeface="Century Gothic"/>
            </a:endParaRPr>
          </a:p>
          <a:p>
            <a:pPr marL="0" lvl="0" indent="0" algn="just" rtl="0">
              <a:lnSpc>
                <a:spcPct val="100000"/>
              </a:lnSpc>
              <a:spcBef>
                <a:spcPts val="0"/>
              </a:spcBef>
              <a:spcAft>
                <a:spcPts val="0"/>
              </a:spcAft>
              <a:buClr>
                <a:schemeClr val="dk1"/>
              </a:buClr>
              <a:buSzPts val="1100"/>
              <a:buFont typeface="Arial"/>
              <a:buNone/>
            </a:pPr>
            <a:r>
              <a:rPr lang="de-DE" sz="1100" dirty="0">
                <a:latin typeface="Century Gothic"/>
                <a:ea typeface="Century Gothic"/>
                <a:cs typeface="Century Gothic"/>
                <a:sym typeface="Century Gothic"/>
              </a:rPr>
              <a:t>   - </a:t>
            </a:r>
            <a:r>
              <a:rPr lang="it-IT" sz="1100" dirty="0">
                <a:latin typeface="Century Gothic"/>
                <a:ea typeface="Century Gothic"/>
                <a:cs typeface="Century Gothic"/>
                <a:sym typeface="Century Gothic"/>
              </a:rPr>
              <a:t>Definisci i tuoi obiettivi di carriera a breve e lungo termine. Sapere dove vuoi andare ti aiuterà a creare una tabella di marcia per il tuo sviluppo professionale</a:t>
            </a:r>
            <a:r>
              <a:rPr lang="de-DE" sz="1100" dirty="0">
                <a:latin typeface="Century Gothic"/>
                <a:ea typeface="Century Gothic"/>
                <a:cs typeface="Century Gothic"/>
                <a:sym typeface="Century Gothic"/>
              </a:rPr>
              <a:t>.</a:t>
            </a:r>
            <a:endParaRPr sz="1100" dirty="0">
              <a:latin typeface="Century Gothic"/>
              <a:ea typeface="Century Gothic"/>
              <a:cs typeface="Century Gothic"/>
              <a:sym typeface="Century Gothic"/>
            </a:endParaRPr>
          </a:p>
          <a:p>
            <a:pPr marL="0" lvl="0" indent="0" algn="just" rtl="0">
              <a:lnSpc>
                <a:spcPct val="100000"/>
              </a:lnSpc>
              <a:spcBef>
                <a:spcPts val="0"/>
              </a:spcBef>
              <a:spcAft>
                <a:spcPts val="0"/>
              </a:spcAft>
              <a:buClr>
                <a:schemeClr val="dk1"/>
              </a:buClr>
              <a:buSzPts val="1100"/>
              <a:buFont typeface="Arial"/>
              <a:buNone/>
            </a:pPr>
            <a:endParaRPr sz="1100" dirty="0">
              <a:latin typeface="Century Gothic"/>
              <a:ea typeface="Century Gothic"/>
              <a:cs typeface="Century Gothic"/>
              <a:sym typeface="Century Gothic"/>
            </a:endParaRPr>
          </a:p>
          <a:p>
            <a:pPr marL="0" lvl="0" indent="0" algn="just" rtl="0">
              <a:lnSpc>
                <a:spcPct val="100000"/>
              </a:lnSpc>
              <a:spcBef>
                <a:spcPts val="0"/>
              </a:spcBef>
              <a:spcAft>
                <a:spcPts val="0"/>
              </a:spcAft>
              <a:buClr>
                <a:schemeClr val="dk1"/>
              </a:buClr>
              <a:buSzPts val="1100"/>
              <a:buFont typeface="Arial"/>
              <a:buNone/>
            </a:pPr>
            <a:r>
              <a:rPr lang="de-DE" sz="1100" b="1" dirty="0">
                <a:latin typeface="Century Gothic"/>
                <a:ea typeface="Century Gothic"/>
                <a:cs typeface="Century Gothic"/>
                <a:sym typeface="Century Gothic"/>
              </a:rPr>
              <a:t>2. </a:t>
            </a:r>
            <a:r>
              <a:rPr lang="de-DE" sz="1100" b="1" dirty="0" err="1">
                <a:latin typeface="Century Gothic"/>
                <a:ea typeface="Century Gothic"/>
                <a:cs typeface="Century Gothic"/>
                <a:sym typeface="Century Gothic"/>
              </a:rPr>
              <a:t>Apprendimento</a:t>
            </a:r>
            <a:r>
              <a:rPr lang="de-DE" sz="1100" b="1" dirty="0">
                <a:latin typeface="Century Gothic"/>
                <a:ea typeface="Century Gothic"/>
                <a:cs typeface="Century Gothic"/>
                <a:sym typeface="Century Gothic"/>
              </a:rPr>
              <a:t> continuo:</a:t>
            </a:r>
            <a:endParaRPr sz="1100" b="1" dirty="0">
              <a:latin typeface="Century Gothic"/>
              <a:ea typeface="Century Gothic"/>
              <a:cs typeface="Century Gothic"/>
              <a:sym typeface="Century Gothic"/>
            </a:endParaRPr>
          </a:p>
          <a:p>
            <a:pPr marL="0" lvl="0" indent="0" algn="just" rtl="0">
              <a:lnSpc>
                <a:spcPct val="100000"/>
              </a:lnSpc>
              <a:spcBef>
                <a:spcPts val="0"/>
              </a:spcBef>
              <a:spcAft>
                <a:spcPts val="0"/>
              </a:spcAft>
              <a:buClr>
                <a:schemeClr val="dk1"/>
              </a:buClr>
              <a:buSzPts val="1100"/>
              <a:buFont typeface="Arial"/>
              <a:buNone/>
            </a:pPr>
            <a:r>
              <a:rPr lang="de-DE" sz="1100" dirty="0">
                <a:latin typeface="Century Gothic"/>
                <a:ea typeface="Century Gothic"/>
                <a:cs typeface="Century Gothic"/>
                <a:sym typeface="Century Gothic"/>
              </a:rPr>
              <a:t>   - </a:t>
            </a:r>
            <a:r>
              <a:rPr lang="it-IT" sz="1100" dirty="0">
                <a:latin typeface="Century Gothic"/>
                <a:ea typeface="Century Gothic"/>
                <a:cs typeface="Century Gothic"/>
                <a:sym typeface="Century Gothic"/>
              </a:rPr>
              <a:t>Rimani aggiornato sulle tendenze del settore, sulle nuove tecnologie e sulle best </a:t>
            </a:r>
            <a:r>
              <a:rPr lang="it-IT" sz="1100" dirty="0" err="1">
                <a:latin typeface="Century Gothic"/>
                <a:ea typeface="Century Gothic"/>
                <a:cs typeface="Century Gothic"/>
                <a:sym typeface="Century Gothic"/>
              </a:rPr>
              <a:t>practice</a:t>
            </a:r>
            <a:r>
              <a:rPr lang="it-IT" sz="1100" dirty="0">
                <a:latin typeface="Century Gothic"/>
                <a:ea typeface="Century Gothic"/>
                <a:cs typeface="Century Gothic"/>
                <a:sym typeface="Century Gothic"/>
              </a:rPr>
              <a:t>. Partecipa a workshop, conferenze e corsi online per acquisire nuove competenze</a:t>
            </a:r>
            <a:r>
              <a:rPr lang="de-DE" sz="1100" dirty="0">
                <a:latin typeface="Century Gothic"/>
                <a:ea typeface="Century Gothic"/>
                <a:cs typeface="Century Gothic"/>
                <a:sym typeface="Century Gothic"/>
              </a:rPr>
              <a:t>.</a:t>
            </a:r>
            <a:endParaRPr sz="1100" dirty="0">
              <a:latin typeface="Century Gothic"/>
              <a:ea typeface="Century Gothic"/>
              <a:cs typeface="Century Gothic"/>
              <a:sym typeface="Century Gothic"/>
            </a:endParaRPr>
          </a:p>
          <a:p>
            <a:pPr marL="0" lvl="0" indent="0" algn="just" rtl="0">
              <a:lnSpc>
                <a:spcPct val="100000"/>
              </a:lnSpc>
              <a:spcBef>
                <a:spcPts val="0"/>
              </a:spcBef>
              <a:spcAft>
                <a:spcPts val="0"/>
              </a:spcAft>
              <a:buClr>
                <a:schemeClr val="dk1"/>
              </a:buClr>
              <a:buSzPts val="1100"/>
              <a:buFont typeface="Arial"/>
              <a:buNone/>
            </a:pPr>
            <a:endParaRPr sz="1100" dirty="0">
              <a:latin typeface="Century Gothic"/>
              <a:ea typeface="Century Gothic"/>
              <a:cs typeface="Century Gothic"/>
              <a:sym typeface="Century Gothic"/>
            </a:endParaRPr>
          </a:p>
          <a:p>
            <a:pPr marL="0" lvl="0" indent="0" algn="just" rtl="0">
              <a:lnSpc>
                <a:spcPct val="100000"/>
              </a:lnSpc>
              <a:spcBef>
                <a:spcPts val="0"/>
              </a:spcBef>
              <a:spcAft>
                <a:spcPts val="0"/>
              </a:spcAft>
              <a:buClr>
                <a:schemeClr val="dk1"/>
              </a:buClr>
              <a:buSzPts val="1100"/>
              <a:buFont typeface="Arial"/>
              <a:buNone/>
            </a:pPr>
            <a:r>
              <a:rPr lang="de-DE" sz="1100" b="1" dirty="0">
                <a:latin typeface="Century Gothic"/>
                <a:ea typeface="Century Gothic"/>
                <a:cs typeface="Century Gothic"/>
                <a:sym typeface="Century Gothic"/>
              </a:rPr>
              <a:t>3. </a:t>
            </a:r>
            <a:r>
              <a:rPr lang="de-DE" sz="1100" b="1" dirty="0" err="1">
                <a:latin typeface="Century Gothic"/>
                <a:ea typeface="Century Gothic"/>
                <a:cs typeface="Century Gothic"/>
                <a:sym typeface="Century Gothic"/>
              </a:rPr>
              <a:t>Sviluppo</a:t>
            </a:r>
            <a:r>
              <a:rPr lang="de-DE" sz="1100" b="1" dirty="0">
                <a:latin typeface="Century Gothic"/>
                <a:ea typeface="Century Gothic"/>
                <a:cs typeface="Century Gothic"/>
                <a:sym typeface="Century Gothic"/>
              </a:rPr>
              <a:t> delle </a:t>
            </a:r>
            <a:r>
              <a:rPr lang="de-DE" sz="1100" b="1" dirty="0" err="1">
                <a:latin typeface="Century Gothic"/>
                <a:ea typeface="Century Gothic"/>
                <a:cs typeface="Century Gothic"/>
                <a:sym typeface="Century Gothic"/>
              </a:rPr>
              <a:t>competenze</a:t>
            </a:r>
            <a:r>
              <a:rPr lang="de-DE" sz="1100" b="1" dirty="0">
                <a:latin typeface="Century Gothic"/>
                <a:ea typeface="Century Gothic"/>
                <a:cs typeface="Century Gothic"/>
                <a:sym typeface="Century Gothic"/>
              </a:rPr>
              <a:t>:</a:t>
            </a:r>
            <a:endParaRPr sz="1100" b="1" dirty="0">
              <a:latin typeface="Century Gothic"/>
              <a:ea typeface="Century Gothic"/>
              <a:cs typeface="Century Gothic"/>
              <a:sym typeface="Century Gothic"/>
            </a:endParaRPr>
          </a:p>
          <a:p>
            <a:pPr marL="0" lvl="0" indent="0" algn="just" rtl="0">
              <a:lnSpc>
                <a:spcPct val="100000"/>
              </a:lnSpc>
              <a:spcBef>
                <a:spcPts val="0"/>
              </a:spcBef>
              <a:spcAft>
                <a:spcPts val="0"/>
              </a:spcAft>
              <a:buClr>
                <a:schemeClr val="dk1"/>
              </a:buClr>
              <a:buSzPts val="1100"/>
              <a:buFont typeface="Arial"/>
              <a:buNone/>
            </a:pPr>
            <a:r>
              <a:rPr lang="de-DE" sz="1100" dirty="0">
                <a:latin typeface="Century Gothic"/>
                <a:ea typeface="Century Gothic"/>
                <a:cs typeface="Century Gothic"/>
                <a:sym typeface="Century Gothic"/>
              </a:rPr>
              <a:t>   - </a:t>
            </a:r>
            <a:r>
              <a:rPr lang="it-IT" sz="1100" dirty="0">
                <a:latin typeface="Century Gothic"/>
                <a:ea typeface="Century Gothic"/>
                <a:cs typeface="Century Gothic"/>
                <a:sym typeface="Century Gothic"/>
              </a:rPr>
              <a:t>Identifica le competenze richieste nel tuo campo. Sviluppa competenze tecniche e trasversali per renderti più versatile e prezioso</a:t>
            </a:r>
            <a:r>
              <a:rPr lang="de-DE" sz="1100" dirty="0">
                <a:latin typeface="Century Gothic"/>
                <a:ea typeface="Century Gothic"/>
                <a:cs typeface="Century Gothic"/>
                <a:sym typeface="Century Gothic"/>
              </a:rPr>
              <a:t>.</a:t>
            </a:r>
            <a:endParaRPr sz="1100" dirty="0">
              <a:latin typeface="Century Gothic"/>
              <a:ea typeface="Century Gothic"/>
              <a:cs typeface="Century Gothic"/>
              <a:sym typeface="Century Gothic"/>
            </a:endParaRPr>
          </a:p>
          <a:p>
            <a:pPr marL="0" lvl="0" indent="0" algn="just" rtl="0">
              <a:lnSpc>
                <a:spcPct val="100000"/>
              </a:lnSpc>
              <a:spcBef>
                <a:spcPts val="0"/>
              </a:spcBef>
              <a:spcAft>
                <a:spcPts val="0"/>
              </a:spcAft>
              <a:buClr>
                <a:schemeClr val="dk1"/>
              </a:buClr>
              <a:buSzPts val="1100"/>
              <a:buFont typeface="Arial"/>
              <a:buNone/>
            </a:pPr>
            <a:endParaRPr sz="1100" b="1" dirty="0">
              <a:latin typeface="Century Gothic"/>
              <a:ea typeface="Century Gothic"/>
              <a:cs typeface="Century Gothic"/>
              <a:sym typeface="Century Gothic"/>
            </a:endParaRPr>
          </a:p>
          <a:p>
            <a:pPr marL="0" lvl="0" indent="0" algn="just" rtl="0">
              <a:lnSpc>
                <a:spcPct val="100000"/>
              </a:lnSpc>
              <a:spcBef>
                <a:spcPts val="0"/>
              </a:spcBef>
              <a:spcAft>
                <a:spcPts val="0"/>
              </a:spcAft>
              <a:buClr>
                <a:schemeClr val="dk1"/>
              </a:buClr>
              <a:buSzPts val="1100"/>
              <a:buFont typeface="Arial"/>
              <a:buNone/>
            </a:pPr>
            <a:r>
              <a:rPr lang="de-DE" sz="1100" b="1" dirty="0">
                <a:latin typeface="Century Gothic"/>
                <a:ea typeface="Century Gothic"/>
                <a:cs typeface="Century Gothic"/>
                <a:sym typeface="Century Gothic"/>
              </a:rPr>
              <a:t>4. </a:t>
            </a:r>
            <a:r>
              <a:rPr lang="de-DE" sz="1100" b="1" dirty="0" err="1">
                <a:latin typeface="Century Gothic"/>
                <a:ea typeface="Century Gothic"/>
                <a:cs typeface="Century Gothic"/>
                <a:sym typeface="Century Gothic"/>
              </a:rPr>
              <a:t>Chiedi</a:t>
            </a:r>
            <a:r>
              <a:rPr lang="de-DE" sz="1100" b="1" dirty="0">
                <a:latin typeface="Century Gothic"/>
                <a:ea typeface="Century Gothic"/>
                <a:cs typeface="Century Gothic"/>
                <a:sym typeface="Century Gothic"/>
              </a:rPr>
              <a:t> </a:t>
            </a:r>
            <a:r>
              <a:rPr lang="de-DE" sz="1100" b="1" dirty="0" err="1">
                <a:latin typeface="Century Gothic"/>
                <a:ea typeface="Century Gothic"/>
                <a:cs typeface="Century Gothic"/>
                <a:sym typeface="Century Gothic"/>
              </a:rPr>
              <a:t>feedback</a:t>
            </a:r>
            <a:r>
              <a:rPr lang="de-DE" sz="1100" b="1" dirty="0">
                <a:latin typeface="Century Gothic"/>
                <a:ea typeface="Century Gothic"/>
                <a:cs typeface="Century Gothic"/>
                <a:sym typeface="Century Gothic"/>
              </a:rPr>
              <a:t>:</a:t>
            </a:r>
            <a:endParaRPr sz="1100" b="1" dirty="0">
              <a:latin typeface="Century Gothic"/>
              <a:ea typeface="Century Gothic"/>
              <a:cs typeface="Century Gothic"/>
              <a:sym typeface="Century Gothic"/>
            </a:endParaRPr>
          </a:p>
          <a:p>
            <a:pPr marL="0" lvl="0" indent="0" algn="just" rtl="0">
              <a:lnSpc>
                <a:spcPct val="100000"/>
              </a:lnSpc>
              <a:spcBef>
                <a:spcPts val="0"/>
              </a:spcBef>
              <a:spcAft>
                <a:spcPts val="0"/>
              </a:spcAft>
              <a:buClr>
                <a:schemeClr val="dk1"/>
              </a:buClr>
              <a:buSzPts val="1100"/>
              <a:buFont typeface="Arial"/>
              <a:buNone/>
            </a:pPr>
            <a:r>
              <a:rPr lang="de-DE" sz="1100" dirty="0">
                <a:latin typeface="Century Gothic"/>
                <a:ea typeface="Century Gothic"/>
                <a:cs typeface="Century Gothic"/>
                <a:sym typeface="Century Gothic"/>
              </a:rPr>
              <a:t>   - </a:t>
            </a:r>
            <a:r>
              <a:rPr lang="it-IT" sz="1100" dirty="0">
                <a:latin typeface="Century Gothic"/>
                <a:ea typeface="Century Gothic"/>
                <a:cs typeface="Century Gothic"/>
                <a:sym typeface="Century Gothic"/>
              </a:rPr>
              <a:t>Richiedi un feedback costruttivo da supervisori, colleghi e mentori. Utilizza questo feedback per identificare le aree di miglioramento e dimostrare il tuo impegno per la crescita</a:t>
            </a:r>
            <a:r>
              <a:rPr lang="de-DE" sz="1100" dirty="0">
                <a:latin typeface="Century Gothic"/>
                <a:ea typeface="Century Gothic"/>
                <a:cs typeface="Century Gothic"/>
                <a:sym typeface="Century Gothic"/>
              </a:rPr>
              <a:t>.</a:t>
            </a:r>
            <a:endParaRPr sz="1100" dirty="0">
              <a:latin typeface="Century Gothic"/>
              <a:ea typeface="Century Gothic"/>
              <a:cs typeface="Century Gothic"/>
              <a:sym typeface="Century Gothic"/>
            </a:endParaRPr>
          </a:p>
          <a:p>
            <a:pPr marL="0" lvl="0" indent="0" algn="just" rtl="0">
              <a:lnSpc>
                <a:spcPct val="100000"/>
              </a:lnSpc>
              <a:spcBef>
                <a:spcPts val="0"/>
              </a:spcBef>
              <a:spcAft>
                <a:spcPts val="0"/>
              </a:spcAft>
              <a:buClr>
                <a:schemeClr val="dk1"/>
              </a:buClr>
              <a:buSzPts val="1100"/>
              <a:buFont typeface="Arial"/>
              <a:buNone/>
            </a:pPr>
            <a:endParaRPr sz="1100" dirty="0">
              <a:latin typeface="Century Gothic"/>
              <a:ea typeface="Century Gothic"/>
              <a:cs typeface="Century Gothic"/>
              <a:sym typeface="Century Gothic"/>
            </a:endParaRPr>
          </a:p>
          <a:p>
            <a:pPr marL="0" lvl="0" indent="0" algn="just" rtl="0">
              <a:lnSpc>
                <a:spcPct val="100000"/>
              </a:lnSpc>
              <a:spcBef>
                <a:spcPts val="0"/>
              </a:spcBef>
              <a:spcAft>
                <a:spcPts val="0"/>
              </a:spcAft>
              <a:buClr>
                <a:schemeClr val="dk1"/>
              </a:buClr>
              <a:buSzPts val="1100"/>
              <a:buFont typeface="Arial"/>
              <a:buNone/>
            </a:pPr>
            <a:r>
              <a:rPr lang="de-DE" sz="1100" b="1" dirty="0">
                <a:latin typeface="Century Gothic"/>
                <a:ea typeface="Century Gothic"/>
                <a:cs typeface="Century Gothic"/>
                <a:sym typeface="Century Gothic"/>
              </a:rPr>
              <a:t>5. Networking:</a:t>
            </a:r>
            <a:endParaRPr sz="1100" b="1" dirty="0">
              <a:latin typeface="Century Gothic"/>
              <a:ea typeface="Century Gothic"/>
              <a:cs typeface="Century Gothic"/>
              <a:sym typeface="Century Gothic"/>
            </a:endParaRPr>
          </a:p>
          <a:p>
            <a:pPr marL="0" lvl="0" indent="0" algn="just" rtl="0">
              <a:lnSpc>
                <a:spcPct val="100000"/>
              </a:lnSpc>
              <a:spcBef>
                <a:spcPts val="0"/>
              </a:spcBef>
              <a:spcAft>
                <a:spcPts val="0"/>
              </a:spcAft>
              <a:buClr>
                <a:schemeClr val="dk1"/>
              </a:buClr>
              <a:buSzPts val="1100"/>
              <a:buFont typeface="Arial"/>
              <a:buNone/>
            </a:pPr>
            <a:r>
              <a:rPr lang="de-DE" sz="1100" dirty="0">
                <a:latin typeface="Century Gothic"/>
                <a:ea typeface="Century Gothic"/>
                <a:cs typeface="Century Gothic"/>
                <a:sym typeface="Century Gothic"/>
              </a:rPr>
              <a:t>   - </a:t>
            </a:r>
            <a:r>
              <a:rPr lang="it-IT" sz="1100" dirty="0">
                <a:latin typeface="Century Gothic"/>
                <a:ea typeface="Century Gothic"/>
                <a:cs typeface="Century Gothic"/>
                <a:sym typeface="Century Gothic"/>
              </a:rPr>
              <a:t>Costruisci una solida rete professionale sia all'interno che all'esterno della tua organizzazione. Partecipa a eventi del settore, unisciti ad associazioni professionali e connettiti con i colleghi su piattaforme come LinkedIn</a:t>
            </a:r>
            <a:r>
              <a:rPr lang="de-DE" sz="1100" dirty="0">
                <a:latin typeface="Century Gothic"/>
                <a:ea typeface="Century Gothic"/>
                <a:cs typeface="Century Gothic"/>
                <a:sym typeface="Century Gothic"/>
              </a:rPr>
              <a:t>.</a:t>
            </a:r>
            <a:endParaRPr sz="1100" dirty="0">
              <a:latin typeface="Century Gothic"/>
              <a:ea typeface="Century Gothic"/>
              <a:cs typeface="Century Gothic"/>
              <a:sym typeface="Century Gothic"/>
            </a:endParaRPr>
          </a:p>
          <a:p>
            <a:pPr marL="0" lvl="0" indent="0" algn="just" rtl="0">
              <a:lnSpc>
                <a:spcPct val="100000"/>
              </a:lnSpc>
              <a:spcBef>
                <a:spcPts val="0"/>
              </a:spcBef>
              <a:spcAft>
                <a:spcPts val="0"/>
              </a:spcAft>
              <a:buClr>
                <a:schemeClr val="dk1"/>
              </a:buClr>
              <a:buSzPts val="1100"/>
              <a:buFont typeface="Arial"/>
              <a:buNone/>
            </a:pPr>
            <a:endParaRPr sz="1100" dirty="0">
              <a:latin typeface="Century Gothic"/>
              <a:ea typeface="Century Gothic"/>
              <a:cs typeface="Century Gothic"/>
              <a:sym typeface="Century Gothic"/>
            </a:endParaRPr>
          </a:p>
          <a:p>
            <a:pPr marL="0" lvl="0" indent="0" algn="just" rtl="0">
              <a:lnSpc>
                <a:spcPct val="100000"/>
              </a:lnSpc>
              <a:spcBef>
                <a:spcPts val="0"/>
              </a:spcBef>
              <a:spcAft>
                <a:spcPts val="0"/>
              </a:spcAft>
              <a:buClr>
                <a:schemeClr val="dk1"/>
              </a:buClr>
              <a:buSzPts val="1100"/>
              <a:buFont typeface="Arial"/>
              <a:buNone/>
            </a:pPr>
            <a:r>
              <a:rPr lang="de-DE" sz="1100" b="1" dirty="0">
                <a:latin typeface="Century Gothic"/>
                <a:ea typeface="Century Gothic"/>
                <a:cs typeface="Century Gothic"/>
                <a:sym typeface="Century Gothic"/>
              </a:rPr>
              <a:t>6. </a:t>
            </a:r>
            <a:r>
              <a:rPr lang="de-DE" sz="1100" b="1" dirty="0" err="1">
                <a:latin typeface="Century Gothic"/>
                <a:ea typeface="Century Gothic"/>
                <a:cs typeface="Century Gothic"/>
                <a:sym typeface="Century Gothic"/>
              </a:rPr>
              <a:t>Mentorship</a:t>
            </a:r>
            <a:r>
              <a:rPr lang="de-DE" sz="1100" b="1" dirty="0">
                <a:latin typeface="Century Gothic"/>
                <a:ea typeface="Century Gothic"/>
                <a:cs typeface="Century Gothic"/>
                <a:sym typeface="Century Gothic"/>
              </a:rPr>
              <a:t>:</a:t>
            </a:r>
            <a:endParaRPr sz="1100" b="1" dirty="0">
              <a:latin typeface="Century Gothic"/>
              <a:ea typeface="Century Gothic"/>
              <a:cs typeface="Century Gothic"/>
              <a:sym typeface="Century Gothic"/>
            </a:endParaRPr>
          </a:p>
          <a:p>
            <a:pPr marL="0" lvl="0" indent="0" algn="just" rtl="0">
              <a:lnSpc>
                <a:spcPct val="100000"/>
              </a:lnSpc>
              <a:spcBef>
                <a:spcPts val="0"/>
              </a:spcBef>
              <a:spcAft>
                <a:spcPts val="0"/>
              </a:spcAft>
              <a:buClr>
                <a:schemeClr val="dk1"/>
              </a:buClr>
              <a:buSzPts val="1100"/>
              <a:buFont typeface="Arial"/>
              <a:buNone/>
            </a:pPr>
            <a:r>
              <a:rPr lang="de-DE" sz="1100" dirty="0">
                <a:latin typeface="Century Gothic"/>
                <a:ea typeface="Century Gothic"/>
                <a:cs typeface="Century Gothic"/>
                <a:sym typeface="Century Gothic"/>
              </a:rPr>
              <a:t>   - </a:t>
            </a:r>
            <a:r>
              <a:rPr lang="it-IT" sz="1100" dirty="0">
                <a:latin typeface="Century Gothic"/>
                <a:ea typeface="Century Gothic"/>
                <a:cs typeface="Century Gothic"/>
                <a:sym typeface="Century Gothic"/>
              </a:rPr>
              <a:t>Chiedi consiglio a professionisti esperti nel tuo campo. Un mentore può fornire preziose indennità, consigli e supporto durante la tua carriera</a:t>
            </a:r>
            <a:r>
              <a:rPr lang="de-DE" sz="1100" dirty="0">
                <a:latin typeface="Century Gothic"/>
                <a:ea typeface="Century Gothic"/>
                <a:cs typeface="Century Gothic"/>
                <a:sym typeface="Century Gothic"/>
              </a:rPr>
              <a:t>.</a:t>
            </a:r>
            <a:endParaRPr sz="1100" dirty="0">
              <a:latin typeface="Century Gothic"/>
              <a:ea typeface="Century Gothic"/>
              <a:cs typeface="Century Gothic"/>
              <a:sym typeface="Century Gothic"/>
            </a:endParaRPr>
          </a:p>
          <a:p>
            <a:pPr marL="0" lvl="0" indent="0" algn="just" rtl="0">
              <a:lnSpc>
                <a:spcPct val="100000"/>
              </a:lnSpc>
              <a:spcBef>
                <a:spcPts val="0"/>
              </a:spcBef>
              <a:spcAft>
                <a:spcPts val="0"/>
              </a:spcAft>
              <a:buClr>
                <a:schemeClr val="dk1"/>
              </a:buClr>
              <a:buSzPts val="1100"/>
              <a:buFont typeface="Arial"/>
              <a:buNone/>
            </a:pPr>
            <a:endParaRPr sz="1100" dirty="0">
              <a:latin typeface="Century Gothic"/>
              <a:ea typeface="Century Gothic"/>
              <a:cs typeface="Century Gothic"/>
              <a:sym typeface="Century Gothic"/>
            </a:endParaRPr>
          </a:p>
          <a:p>
            <a:pPr marL="0" lvl="0" indent="0" algn="just" rtl="0">
              <a:lnSpc>
                <a:spcPct val="100000"/>
              </a:lnSpc>
              <a:spcBef>
                <a:spcPts val="0"/>
              </a:spcBef>
              <a:spcAft>
                <a:spcPts val="0"/>
              </a:spcAft>
              <a:buClr>
                <a:schemeClr val="dk1"/>
              </a:buClr>
              <a:buSzPts val="1100"/>
              <a:buFont typeface="Arial"/>
              <a:buNone/>
            </a:pPr>
            <a:r>
              <a:rPr lang="de-DE" sz="1100" b="1" dirty="0">
                <a:latin typeface="Century Gothic"/>
                <a:ea typeface="Century Gothic"/>
                <a:cs typeface="Century Gothic"/>
                <a:sym typeface="Century Gothic"/>
              </a:rPr>
              <a:t>7. </a:t>
            </a:r>
            <a:r>
              <a:rPr lang="de-DE" sz="1100" b="1" dirty="0" err="1">
                <a:latin typeface="Century Gothic"/>
                <a:ea typeface="Century Gothic"/>
                <a:cs typeface="Century Gothic"/>
                <a:sym typeface="Century Gothic"/>
              </a:rPr>
              <a:t>Visibilità</a:t>
            </a:r>
            <a:r>
              <a:rPr lang="de-DE" sz="1100" b="1" dirty="0">
                <a:latin typeface="Century Gothic"/>
                <a:ea typeface="Century Gothic"/>
                <a:cs typeface="Century Gothic"/>
                <a:sym typeface="Century Gothic"/>
              </a:rPr>
              <a:t>:</a:t>
            </a:r>
            <a:endParaRPr sz="1100" b="1" dirty="0">
              <a:latin typeface="Century Gothic"/>
              <a:ea typeface="Century Gothic"/>
              <a:cs typeface="Century Gothic"/>
              <a:sym typeface="Century Gothic"/>
            </a:endParaRPr>
          </a:p>
          <a:p>
            <a:pPr marL="0" lvl="0" indent="0" algn="just" rtl="0">
              <a:lnSpc>
                <a:spcPct val="100000"/>
              </a:lnSpc>
              <a:spcBef>
                <a:spcPts val="0"/>
              </a:spcBef>
              <a:spcAft>
                <a:spcPts val="0"/>
              </a:spcAft>
              <a:buClr>
                <a:schemeClr val="dk1"/>
              </a:buClr>
              <a:buSzPts val="1100"/>
              <a:buFont typeface="Arial"/>
              <a:buNone/>
            </a:pPr>
            <a:r>
              <a:rPr lang="de-DE" sz="1100" dirty="0">
                <a:latin typeface="Century Gothic"/>
                <a:ea typeface="Century Gothic"/>
                <a:cs typeface="Century Gothic"/>
                <a:sym typeface="Century Gothic"/>
              </a:rPr>
              <a:t>   - </a:t>
            </a:r>
            <a:r>
              <a:rPr lang="it-IT" sz="1100" dirty="0">
                <a:latin typeface="Century Gothic"/>
                <a:ea typeface="Century Gothic"/>
                <a:cs typeface="Century Gothic"/>
                <a:sym typeface="Century Gothic"/>
              </a:rPr>
              <a:t>Rendi visibili i tuoi contributi all'interno della tua organizzazione. Condividi i tuoi risultati, intraprendi progetti di alto profilo e partecipa attivamente a riunioni e discussioni</a:t>
            </a:r>
            <a:r>
              <a:rPr lang="de-DE" sz="1100" dirty="0">
                <a:latin typeface="Century Gothic"/>
                <a:ea typeface="Century Gothic"/>
                <a:cs typeface="Century Gothic"/>
                <a:sym typeface="Century Gothic"/>
              </a:rPr>
              <a:t>.</a:t>
            </a:r>
            <a:endParaRPr sz="1100" dirty="0">
              <a:latin typeface="Century Gothic"/>
              <a:ea typeface="Century Gothic"/>
              <a:cs typeface="Century Gothic"/>
              <a:sym typeface="Century Gothic"/>
            </a:endParaRPr>
          </a:p>
          <a:p>
            <a:pPr marL="0" lvl="0" indent="0" algn="just" rtl="0">
              <a:lnSpc>
                <a:spcPct val="100000"/>
              </a:lnSpc>
              <a:spcBef>
                <a:spcPts val="0"/>
              </a:spcBef>
              <a:spcAft>
                <a:spcPts val="0"/>
              </a:spcAft>
              <a:buClr>
                <a:schemeClr val="dk1"/>
              </a:buClr>
              <a:buSzPts val="1100"/>
              <a:buFont typeface="Arial"/>
              <a:buNone/>
            </a:pPr>
            <a:endParaRPr sz="1100" dirty="0">
              <a:latin typeface="Century Gothic"/>
              <a:ea typeface="Century Gothic"/>
              <a:cs typeface="Century Gothic"/>
              <a:sym typeface="Century Gothic"/>
            </a:endParaRPr>
          </a:p>
          <a:p>
            <a:pPr marL="0" lvl="0" indent="0" algn="just" rtl="0">
              <a:lnSpc>
                <a:spcPct val="100000"/>
              </a:lnSpc>
              <a:spcBef>
                <a:spcPts val="0"/>
              </a:spcBef>
              <a:spcAft>
                <a:spcPts val="0"/>
              </a:spcAft>
              <a:buClr>
                <a:schemeClr val="dk1"/>
              </a:buClr>
              <a:buSzPts val="1100"/>
              <a:buFont typeface="Arial"/>
              <a:buNone/>
            </a:pPr>
            <a:r>
              <a:rPr lang="de-DE" sz="1100" b="1" dirty="0">
                <a:latin typeface="Century Gothic"/>
                <a:ea typeface="Century Gothic"/>
                <a:cs typeface="Century Gothic"/>
                <a:sym typeface="Century Gothic"/>
              </a:rPr>
              <a:t>8. </a:t>
            </a:r>
            <a:r>
              <a:rPr lang="de-DE" sz="1100" b="1" dirty="0" err="1">
                <a:latin typeface="Century Gothic"/>
                <a:ea typeface="Century Gothic"/>
                <a:cs typeface="Century Gothic"/>
                <a:sym typeface="Century Gothic"/>
              </a:rPr>
              <a:t>Prendete</a:t>
            </a:r>
            <a:r>
              <a:rPr lang="de-DE" sz="1100" b="1" dirty="0">
                <a:latin typeface="Century Gothic"/>
                <a:ea typeface="Century Gothic"/>
                <a:cs typeface="Century Gothic"/>
                <a:sym typeface="Century Gothic"/>
              </a:rPr>
              <a:t> </a:t>
            </a:r>
            <a:r>
              <a:rPr lang="de-DE" sz="1100" b="1" dirty="0" err="1">
                <a:latin typeface="Century Gothic"/>
                <a:ea typeface="Century Gothic"/>
                <a:cs typeface="Century Gothic"/>
                <a:sym typeface="Century Gothic"/>
              </a:rPr>
              <a:t>l'iniziativa</a:t>
            </a:r>
            <a:r>
              <a:rPr lang="de-DE" sz="1100" b="1" dirty="0">
                <a:latin typeface="Century Gothic"/>
                <a:ea typeface="Century Gothic"/>
                <a:cs typeface="Century Gothic"/>
                <a:sym typeface="Century Gothic"/>
              </a:rPr>
              <a:t>:</a:t>
            </a:r>
            <a:endParaRPr sz="1100" b="1" dirty="0">
              <a:latin typeface="Century Gothic"/>
              <a:ea typeface="Century Gothic"/>
              <a:cs typeface="Century Gothic"/>
              <a:sym typeface="Century Gothic"/>
            </a:endParaRPr>
          </a:p>
          <a:p>
            <a:pPr marL="0" lvl="0" indent="0" algn="just" rtl="0">
              <a:lnSpc>
                <a:spcPct val="100000"/>
              </a:lnSpc>
              <a:spcBef>
                <a:spcPts val="0"/>
              </a:spcBef>
              <a:spcAft>
                <a:spcPts val="0"/>
              </a:spcAft>
              <a:buClr>
                <a:schemeClr val="dk1"/>
              </a:buClr>
              <a:buSzPts val="1100"/>
              <a:buFont typeface="Arial"/>
              <a:buNone/>
            </a:pPr>
            <a:r>
              <a:rPr lang="de-DE" sz="1100" dirty="0">
                <a:latin typeface="Century Gothic"/>
                <a:ea typeface="Century Gothic"/>
                <a:cs typeface="Century Gothic"/>
                <a:sym typeface="Century Gothic"/>
              </a:rPr>
              <a:t>   - </a:t>
            </a:r>
            <a:r>
              <a:rPr lang="it-IT" sz="1100" dirty="0">
                <a:latin typeface="Century Gothic"/>
                <a:ea typeface="Century Gothic"/>
                <a:cs typeface="Century Gothic"/>
                <a:sym typeface="Century Gothic"/>
              </a:rPr>
              <a:t>Offriti volontario per incarichi impegnativi e assumi ulteriori responsabilità. Dimostra di essere proattivo e disposto a fare il possibile</a:t>
            </a:r>
            <a:r>
              <a:rPr lang="de-DE" sz="1100" dirty="0">
                <a:latin typeface="Century Gothic"/>
                <a:ea typeface="Century Gothic"/>
                <a:cs typeface="Century Gothic"/>
                <a:sym typeface="Century Gothic"/>
              </a:rPr>
              <a:t>.</a:t>
            </a:r>
            <a:endParaRPr sz="1100" dirty="0">
              <a:latin typeface="Century Gothic"/>
              <a:ea typeface="Century Gothic"/>
              <a:cs typeface="Century Gothic"/>
              <a:sym typeface="Century Gothic"/>
            </a:endParaRPr>
          </a:p>
          <a:p>
            <a:pPr marL="0" lvl="0" indent="0" algn="just" rtl="0">
              <a:lnSpc>
                <a:spcPct val="100000"/>
              </a:lnSpc>
              <a:spcBef>
                <a:spcPts val="0"/>
              </a:spcBef>
              <a:spcAft>
                <a:spcPts val="0"/>
              </a:spcAft>
              <a:buClr>
                <a:schemeClr val="dk1"/>
              </a:buClr>
              <a:buSzPts val="1100"/>
              <a:buFont typeface="Arial"/>
              <a:buNone/>
            </a:pPr>
            <a:endParaRPr sz="1100" dirty="0">
              <a:latin typeface="Century Gothic"/>
              <a:ea typeface="Century Gothic"/>
              <a:cs typeface="Century Gothic"/>
              <a:sym typeface="Century Gothic"/>
            </a:endParaRPr>
          </a:p>
          <a:p>
            <a:pPr marL="0" lvl="0" indent="0" algn="just" rtl="0">
              <a:lnSpc>
                <a:spcPct val="100000"/>
              </a:lnSpc>
              <a:spcBef>
                <a:spcPts val="0"/>
              </a:spcBef>
              <a:spcAft>
                <a:spcPts val="0"/>
              </a:spcAft>
              <a:buClr>
                <a:schemeClr val="dk1"/>
              </a:buClr>
              <a:buSzPts val="1100"/>
              <a:buFont typeface="Arial"/>
              <a:buNone/>
            </a:pPr>
            <a:r>
              <a:rPr lang="de-DE" sz="1100" b="1" dirty="0">
                <a:latin typeface="Century Gothic"/>
                <a:ea typeface="Century Gothic"/>
                <a:cs typeface="Century Gothic"/>
                <a:sym typeface="Century Gothic"/>
              </a:rPr>
              <a:t>9. </a:t>
            </a:r>
            <a:r>
              <a:rPr lang="de-DE" sz="1100" b="1" dirty="0" err="1">
                <a:latin typeface="Century Gothic"/>
                <a:ea typeface="Century Gothic"/>
                <a:cs typeface="Century Gothic"/>
                <a:sym typeface="Century Gothic"/>
              </a:rPr>
              <a:t>Costruisci</a:t>
            </a:r>
            <a:r>
              <a:rPr lang="de-DE" sz="1100" b="1" dirty="0">
                <a:latin typeface="Century Gothic"/>
                <a:ea typeface="Century Gothic"/>
                <a:cs typeface="Century Gothic"/>
                <a:sym typeface="Century Gothic"/>
              </a:rPr>
              <a:t> </a:t>
            </a:r>
            <a:r>
              <a:rPr lang="de-DE" sz="1100" b="1" dirty="0" err="1">
                <a:latin typeface="Century Gothic"/>
                <a:ea typeface="Century Gothic"/>
                <a:cs typeface="Century Gothic"/>
                <a:sym typeface="Century Gothic"/>
              </a:rPr>
              <a:t>un</a:t>
            </a:r>
            <a:r>
              <a:rPr lang="de-DE" sz="1100" b="1" dirty="0">
                <a:latin typeface="Century Gothic"/>
                <a:ea typeface="Century Gothic"/>
                <a:cs typeface="Century Gothic"/>
                <a:sym typeface="Century Gothic"/>
              </a:rPr>
              <a:t> </a:t>
            </a:r>
            <a:r>
              <a:rPr lang="de-DE" sz="1100" b="1" dirty="0" err="1">
                <a:latin typeface="Century Gothic"/>
                <a:ea typeface="Century Gothic"/>
                <a:cs typeface="Century Gothic"/>
                <a:sym typeface="Century Gothic"/>
              </a:rPr>
              <a:t>marchio</a:t>
            </a:r>
            <a:r>
              <a:rPr lang="de-DE" sz="1100" b="1" dirty="0">
                <a:latin typeface="Century Gothic"/>
                <a:ea typeface="Century Gothic"/>
                <a:cs typeface="Century Gothic"/>
                <a:sym typeface="Century Gothic"/>
              </a:rPr>
              <a:t> personale:</a:t>
            </a:r>
            <a:endParaRPr sz="1100" b="1" dirty="0">
              <a:latin typeface="Century Gothic"/>
              <a:ea typeface="Century Gothic"/>
              <a:cs typeface="Century Gothic"/>
              <a:sym typeface="Century Gothic"/>
            </a:endParaRPr>
          </a:p>
          <a:p>
            <a:pPr marL="0" lvl="0" indent="0" algn="just" rtl="0">
              <a:lnSpc>
                <a:spcPct val="100000"/>
              </a:lnSpc>
              <a:spcBef>
                <a:spcPts val="0"/>
              </a:spcBef>
              <a:spcAft>
                <a:spcPts val="0"/>
              </a:spcAft>
              <a:buClr>
                <a:schemeClr val="dk1"/>
              </a:buClr>
              <a:buSzPts val="1100"/>
              <a:buFont typeface="Arial"/>
              <a:buNone/>
            </a:pPr>
            <a:r>
              <a:rPr lang="de-DE" sz="1100" dirty="0">
                <a:latin typeface="Century Gothic"/>
                <a:ea typeface="Century Gothic"/>
                <a:cs typeface="Century Gothic"/>
                <a:sym typeface="Century Gothic"/>
              </a:rPr>
              <a:t>   - </a:t>
            </a:r>
            <a:r>
              <a:rPr lang="it-IT" sz="1100" dirty="0">
                <a:latin typeface="Century Gothic"/>
                <a:ea typeface="Century Gothic"/>
                <a:cs typeface="Century Gothic"/>
                <a:sym typeface="Century Gothic"/>
              </a:rPr>
              <a:t>Sviluppa un forte marchio personale che metta in risalto le tue capacità e qualità uniche. Ciò potrebbe includere una presenza online professionale, un curriculum ben realizzato e un chiaro elevator pitch</a:t>
            </a:r>
            <a:r>
              <a:rPr lang="de-DE" sz="1100" dirty="0">
                <a:latin typeface="Century Gothic"/>
                <a:ea typeface="Century Gothic"/>
                <a:cs typeface="Century Gothic"/>
                <a:sym typeface="Century Gothic"/>
              </a:rPr>
              <a:t>.</a:t>
            </a:r>
            <a:endParaRPr sz="1100" dirty="0">
              <a:latin typeface="Century Gothic"/>
              <a:ea typeface="Century Gothic"/>
              <a:cs typeface="Century Gothic"/>
              <a:sym typeface="Century Gothic"/>
            </a:endParaRPr>
          </a:p>
          <a:p>
            <a:pPr marL="0" lvl="0" indent="0" algn="just" rtl="0">
              <a:lnSpc>
                <a:spcPct val="100000"/>
              </a:lnSpc>
              <a:spcBef>
                <a:spcPts val="0"/>
              </a:spcBef>
              <a:spcAft>
                <a:spcPts val="0"/>
              </a:spcAft>
              <a:buClr>
                <a:schemeClr val="dk1"/>
              </a:buClr>
              <a:buSzPts val="1100"/>
              <a:buFont typeface="Arial"/>
              <a:buNone/>
            </a:pPr>
            <a:endParaRPr sz="1100" b="1" dirty="0">
              <a:latin typeface="Century Gothic"/>
              <a:ea typeface="Century Gothic"/>
              <a:cs typeface="Century Gothic"/>
              <a:sym typeface="Century Gothic"/>
            </a:endParaRPr>
          </a:p>
          <a:p>
            <a:pPr marL="0" lvl="0" indent="0" algn="just" rtl="0">
              <a:lnSpc>
                <a:spcPct val="100000"/>
              </a:lnSpc>
              <a:spcBef>
                <a:spcPts val="0"/>
              </a:spcBef>
              <a:spcAft>
                <a:spcPts val="0"/>
              </a:spcAft>
              <a:buClr>
                <a:schemeClr val="dk1"/>
              </a:buClr>
              <a:buSzPts val="1100"/>
              <a:buFont typeface="Arial"/>
              <a:buNone/>
            </a:pPr>
            <a:r>
              <a:rPr lang="de-DE" sz="1100" b="1" dirty="0">
                <a:latin typeface="Century Gothic"/>
                <a:ea typeface="Century Gothic"/>
                <a:cs typeface="Century Gothic"/>
                <a:sym typeface="Century Gothic"/>
              </a:rPr>
              <a:t>10. </a:t>
            </a:r>
            <a:r>
              <a:rPr lang="de-DE" sz="1100" b="1" dirty="0" err="1">
                <a:latin typeface="Century Gothic"/>
                <a:ea typeface="Century Gothic"/>
                <a:cs typeface="Century Gothic"/>
                <a:sym typeface="Century Gothic"/>
              </a:rPr>
              <a:t>Comunicazione</a:t>
            </a:r>
            <a:r>
              <a:rPr lang="de-DE" sz="1100" b="1" dirty="0">
                <a:latin typeface="Century Gothic"/>
                <a:ea typeface="Century Gothic"/>
                <a:cs typeface="Century Gothic"/>
                <a:sym typeface="Century Gothic"/>
              </a:rPr>
              <a:t> </a:t>
            </a:r>
            <a:r>
              <a:rPr lang="de-DE" sz="1100" b="1" dirty="0" err="1">
                <a:latin typeface="Century Gothic"/>
                <a:ea typeface="Century Gothic"/>
                <a:cs typeface="Century Gothic"/>
                <a:sym typeface="Century Gothic"/>
              </a:rPr>
              <a:t>efficace</a:t>
            </a:r>
            <a:r>
              <a:rPr lang="de-DE" sz="1100" b="1" dirty="0">
                <a:latin typeface="Century Gothic"/>
                <a:ea typeface="Century Gothic"/>
                <a:cs typeface="Century Gothic"/>
                <a:sym typeface="Century Gothic"/>
              </a:rPr>
              <a:t>:</a:t>
            </a:r>
            <a:endParaRPr sz="1100" b="1" dirty="0">
              <a:latin typeface="Century Gothic"/>
              <a:ea typeface="Century Gothic"/>
              <a:cs typeface="Century Gothic"/>
              <a:sym typeface="Century Gothic"/>
            </a:endParaRPr>
          </a:p>
          <a:p>
            <a:pPr marL="0" lvl="0" indent="0" algn="just" rtl="0">
              <a:lnSpc>
                <a:spcPct val="100000"/>
              </a:lnSpc>
              <a:spcBef>
                <a:spcPts val="0"/>
              </a:spcBef>
              <a:spcAft>
                <a:spcPts val="0"/>
              </a:spcAft>
              <a:buClr>
                <a:schemeClr val="dk1"/>
              </a:buClr>
              <a:buSzPts val="1100"/>
              <a:buFont typeface="Arial"/>
              <a:buNone/>
            </a:pPr>
            <a:r>
              <a:rPr lang="de-DE" sz="1100" dirty="0">
                <a:latin typeface="Century Gothic"/>
                <a:ea typeface="Century Gothic"/>
                <a:cs typeface="Century Gothic"/>
                <a:sym typeface="Century Gothic"/>
              </a:rPr>
              <a:t>    - </a:t>
            </a:r>
            <a:r>
              <a:rPr lang="it-IT" sz="1100" dirty="0">
                <a:latin typeface="Century Gothic"/>
                <a:ea typeface="Century Gothic"/>
                <a:cs typeface="Century Gothic"/>
                <a:sym typeface="Century Gothic"/>
              </a:rPr>
              <a:t>Affina le tue capacità comunicative. Articola chiaramente le tue idee, ascolta attivamente gli altri e sii aperto alla collaborazione</a:t>
            </a:r>
            <a:r>
              <a:rPr lang="de-DE" sz="1100" dirty="0">
                <a:latin typeface="Century Gothic"/>
                <a:ea typeface="Century Gothic"/>
                <a:cs typeface="Century Gothic"/>
                <a:sym typeface="Century Gothic"/>
              </a:rPr>
              <a:t>.</a:t>
            </a:r>
            <a:endParaRPr sz="1100" dirty="0">
              <a:latin typeface="Century Gothic"/>
              <a:ea typeface="Century Gothic"/>
              <a:cs typeface="Century Gothic"/>
              <a:sym typeface="Century Gothic"/>
            </a:endParaRPr>
          </a:p>
          <a:p>
            <a:pPr marL="0" lvl="0" indent="0" algn="just" rtl="0">
              <a:lnSpc>
                <a:spcPct val="100000"/>
              </a:lnSpc>
              <a:spcBef>
                <a:spcPts val="0"/>
              </a:spcBef>
              <a:spcAft>
                <a:spcPts val="0"/>
              </a:spcAft>
              <a:buClr>
                <a:schemeClr val="dk1"/>
              </a:buClr>
              <a:buSzPts val="1100"/>
              <a:buFont typeface="Arial"/>
              <a:buNone/>
            </a:pPr>
            <a:endParaRPr sz="1100" dirty="0">
              <a:latin typeface="Century Gothic"/>
              <a:ea typeface="Century Gothic"/>
              <a:cs typeface="Century Gothic"/>
              <a:sym typeface="Century Gothic"/>
            </a:endParaRPr>
          </a:p>
          <a:p>
            <a:pPr marL="0" lvl="0" indent="0" algn="just" rtl="0">
              <a:lnSpc>
                <a:spcPct val="100000"/>
              </a:lnSpc>
              <a:spcBef>
                <a:spcPts val="0"/>
              </a:spcBef>
              <a:spcAft>
                <a:spcPts val="0"/>
              </a:spcAft>
              <a:buClr>
                <a:schemeClr val="dk1"/>
              </a:buClr>
              <a:buSzPts val="1100"/>
              <a:buFont typeface="Arial"/>
              <a:buNone/>
            </a:pPr>
            <a:r>
              <a:rPr lang="de-DE" sz="1100" b="1" dirty="0">
                <a:latin typeface="Century Gothic"/>
                <a:ea typeface="Century Gothic"/>
                <a:cs typeface="Century Gothic"/>
                <a:sym typeface="Century Gothic"/>
              </a:rPr>
              <a:t>11. </a:t>
            </a:r>
            <a:r>
              <a:rPr lang="de-DE" sz="1100" b="1" dirty="0" err="1">
                <a:latin typeface="Century Gothic"/>
                <a:ea typeface="Century Gothic"/>
                <a:cs typeface="Century Gothic"/>
                <a:sym typeface="Century Gothic"/>
              </a:rPr>
              <a:t>Esperienza</a:t>
            </a:r>
            <a:r>
              <a:rPr lang="de-DE" sz="1100" b="1" dirty="0">
                <a:latin typeface="Century Gothic"/>
                <a:ea typeface="Century Gothic"/>
                <a:cs typeface="Century Gothic"/>
                <a:sym typeface="Century Gothic"/>
              </a:rPr>
              <a:t> </a:t>
            </a:r>
            <a:r>
              <a:rPr lang="de-DE" sz="1100" b="1" dirty="0" err="1">
                <a:latin typeface="Century Gothic"/>
                <a:ea typeface="Century Gothic"/>
                <a:cs typeface="Century Gothic"/>
                <a:sym typeface="Century Gothic"/>
              </a:rPr>
              <a:t>interfunzionale</a:t>
            </a:r>
            <a:r>
              <a:rPr lang="de-DE" sz="1100" b="1" dirty="0">
                <a:latin typeface="Century Gothic"/>
                <a:ea typeface="Century Gothic"/>
                <a:cs typeface="Century Gothic"/>
                <a:sym typeface="Century Gothic"/>
              </a:rPr>
              <a:t>:</a:t>
            </a:r>
            <a:endParaRPr sz="1100" b="1" dirty="0">
              <a:latin typeface="Century Gothic"/>
              <a:ea typeface="Century Gothic"/>
              <a:cs typeface="Century Gothic"/>
              <a:sym typeface="Century Gothic"/>
            </a:endParaRPr>
          </a:p>
          <a:p>
            <a:pPr marL="0" lvl="0" indent="0" algn="just" rtl="0">
              <a:lnSpc>
                <a:spcPct val="100000"/>
              </a:lnSpc>
              <a:spcBef>
                <a:spcPts val="0"/>
              </a:spcBef>
              <a:spcAft>
                <a:spcPts val="0"/>
              </a:spcAft>
              <a:buClr>
                <a:schemeClr val="dk1"/>
              </a:buClr>
              <a:buSzPts val="1100"/>
              <a:buFont typeface="Arial"/>
              <a:buNone/>
            </a:pPr>
            <a:r>
              <a:rPr lang="de-DE" sz="1100" dirty="0">
                <a:latin typeface="Century Gothic"/>
                <a:ea typeface="Century Gothic"/>
                <a:cs typeface="Century Gothic"/>
                <a:sym typeface="Century Gothic"/>
              </a:rPr>
              <a:t>    - </a:t>
            </a:r>
            <a:r>
              <a:rPr lang="it-IT" sz="1100" dirty="0">
                <a:latin typeface="Century Gothic"/>
                <a:ea typeface="Century Gothic"/>
                <a:cs typeface="Century Gothic"/>
                <a:sym typeface="Century Gothic"/>
              </a:rPr>
              <a:t>Acquisisci esperienza in diverse aree della tua organizzazione. L'esposizione a vari reparti e funzioni può ampliare le tue competenze e renderti un professionista più completo</a:t>
            </a:r>
            <a:r>
              <a:rPr lang="de-DE" sz="1100" dirty="0">
                <a:latin typeface="Century Gothic"/>
                <a:ea typeface="Century Gothic"/>
                <a:cs typeface="Century Gothic"/>
                <a:sym typeface="Century Gothic"/>
              </a:rPr>
              <a:t>.</a:t>
            </a:r>
            <a:endParaRPr sz="1100" dirty="0">
              <a:latin typeface="Century Gothic"/>
              <a:ea typeface="Century Gothic"/>
              <a:cs typeface="Century Gothic"/>
              <a:sym typeface="Century Gothic"/>
            </a:endParaRPr>
          </a:p>
          <a:p>
            <a:pPr marL="0" lvl="0" indent="0" algn="just" rtl="0">
              <a:lnSpc>
                <a:spcPct val="100000"/>
              </a:lnSpc>
              <a:spcBef>
                <a:spcPts val="0"/>
              </a:spcBef>
              <a:spcAft>
                <a:spcPts val="0"/>
              </a:spcAft>
              <a:buClr>
                <a:schemeClr val="dk1"/>
              </a:buClr>
              <a:buSzPts val="1100"/>
              <a:buFont typeface="Arial"/>
              <a:buNone/>
            </a:pPr>
            <a:endParaRPr sz="1100" dirty="0">
              <a:latin typeface="Century Gothic"/>
              <a:ea typeface="Century Gothic"/>
              <a:cs typeface="Century Gothic"/>
              <a:sym typeface="Century Gothic"/>
            </a:endParaRPr>
          </a:p>
          <a:p>
            <a:pPr marL="0" lvl="0" indent="0" algn="just" rtl="0">
              <a:lnSpc>
                <a:spcPct val="100000"/>
              </a:lnSpc>
              <a:spcBef>
                <a:spcPts val="0"/>
              </a:spcBef>
              <a:spcAft>
                <a:spcPts val="0"/>
              </a:spcAft>
              <a:buClr>
                <a:schemeClr val="dk1"/>
              </a:buClr>
              <a:buSzPts val="1100"/>
              <a:buFont typeface="Arial"/>
              <a:buNone/>
            </a:pPr>
            <a:r>
              <a:rPr lang="de-DE" sz="1100" b="1" dirty="0">
                <a:latin typeface="Century Gothic"/>
                <a:ea typeface="Century Gothic"/>
                <a:cs typeface="Century Gothic"/>
                <a:sym typeface="Century Gothic"/>
              </a:rPr>
              <a:t>12. </a:t>
            </a:r>
            <a:r>
              <a:rPr lang="de-DE" sz="1100" b="1" dirty="0" err="1">
                <a:latin typeface="Century Gothic"/>
                <a:ea typeface="Century Gothic"/>
                <a:cs typeface="Century Gothic"/>
                <a:sym typeface="Century Gothic"/>
              </a:rPr>
              <a:t>Adattabilità</a:t>
            </a:r>
            <a:r>
              <a:rPr lang="de-DE" sz="1100" b="1" dirty="0">
                <a:latin typeface="Century Gothic"/>
                <a:ea typeface="Century Gothic"/>
                <a:cs typeface="Century Gothic"/>
                <a:sym typeface="Century Gothic"/>
              </a:rPr>
              <a:t>:</a:t>
            </a:r>
            <a:endParaRPr sz="1100" b="1" dirty="0">
              <a:latin typeface="Century Gothic"/>
              <a:ea typeface="Century Gothic"/>
              <a:cs typeface="Century Gothic"/>
              <a:sym typeface="Century Gothic"/>
            </a:endParaRPr>
          </a:p>
          <a:p>
            <a:pPr marL="0" lvl="0" indent="0" algn="just" rtl="0">
              <a:lnSpc>
                <a:spcPct val="100000"/>
              </a:lnSpc>
              <a:spcBef>
                <a:spcPts val="0"/>
              </a:spcBef>
              <a:spcAft>
                <a:spcPts val="0"/>
              </a:spcAft>
              <a:buClr>
                <a:schemeClr val="dk1"/>
              </a:buClr>
              <a:buSzPts val="1100"/>
              <a:buFont typeface="Arial"/>
              <a:buNone/>
            </a:pPr>
            <a:r>
              <a:rPr lang="de-DE" sz="1100" dirty="0">
                <a:latin typeface="Century Gothic"/>
                <a:ea typeface="Century Gothic"/>
                <a:cs typeface="Century Gothic"/>
                <a:sym typeface="Century Gothic"/>
              </a:rPr>
              <a:t>    - </a:t>
            </a:r>
            <a:r>
              <a:rPr lang="it-IT" sz="1100" dirty="0">
                <a:latin typeface="Century Gothic"/>
                <a:ea typeface="Century Gothic"/>
                <a:cs typeface="Century Gothic"/>
                <a:sym typeface="Century Gothic"/>
              </a:rPr>
              <a:t>Abbraccia il cambiamento e sii adattabile. La capacità di navigare nell'incertezza e di apprendere rapidamente è una caratteristica preziosa in un ambiente di lavoro in rapida evoluzione</a:t>
            </a:r>
            <a:r>
              <a:rPr lang="de-DE" sz="1100" dirty="0">
                <a:latin typeface="Century Gothic"/>
                <a:ea typeface="Century Gothic"/>
                <a:cs typeface="Century Gothic"/>
                <a:sym typeface="Century Gothic"/>
              </a:rPr>
              <a:t>.</a:t>
            </a:r>
            <a:endParaRPr sz="1100" dirty="0">
              <a:latin typeface="Century Gothic"/>
              <a:ea typeface="Century Gothic"/>
              <a:cs typeface="Century Gothic"/>
              <a:sym typeface="Century Gothic"/>
            </a:endParaRPr>
          </a:p>
          <a:p>
            <a:pPr marL="0" lvl="0" indent="0" algn="just" rtl="0">
              <a:lnSpc>
                <a:spcPct val="100000"/>
              </a:lnSpc>
              <a:spcBef>
                <a:spcPts val="0"/>
              </a:spcBef>
              <a:spcAft>
                <a:spcPts val="0"/>
              </a:spcAft>
              <a:buClr>
                <a:schemeClr val="dk1"/>
              </a:buClr>
              <a:buSzPts val="1100"/>
              <a:buFont typeface="Arial"/>
              <a:buNone/>
            </a:pPr>
            <a:endParaRPr sz="1100" dirty="0">
              <a:latin typeface="Century Gothic"/>
              <a:ea typeface="Century Gothic"/>
              <a:cs typeface="Century Gothic"/>
              <a:sym typeface="Century Gothic"/>
            </a:endParaRPr>
          </a:p>
          <a:p>
            <a:pPr marL="0" lvl="0" indent="0" algn="just" rtl="0">
              <a:lnSpc>
                <a:spcPct val="100000"/>
              </a:lnSpc>
              <a:spcBef>
                <a:spcPts val="0"/>
              </a:spcBef>
              <a:spcAft>
                <a:spcPts val="0"/>
              </a:spcAft>
              <a:buClr>
                <a:schemeClr val="dk1"/>
              </a:buClr>
              <a:buSzPts val="1100"/>
              <a:buFont typeface="Arial"/>
              <a:buNone/>
            </a:pPr>
            <a:r>
              <a:rPr lang="de-DE" sz="1100" b="1" dirty="0">
                <a:latin typeface="Century Gothic"/>
                <a:ea typeface="Century Gothic"/>
                <a:cs typeface="Century Gothic"/>
                <a:sym typeface="Century Gothic"/>
              </a:rPr>
              <a:t>13. </a:t>
            </a:r>
            <a:r>
              <a:rPr lang="de-DE" sz="1100" b="1" dirty="0" err="1">
                <a:latin typeface="Century Gothic"/>
                <a:ea typeface="Century Gothic"/>
                <a:cs typeface="Century Gothic"/>
                <a:sym typeface="Century Gothic"/>
              </a:rPr>
              <a:t>Sviluppo</a:t>
            </a:r>
            <a:r>
              <a:rPr lang="de-DE" sz="1100" b="1" dirty="0">
                <a:latin typeface="Century Gothic"/>
                <a:ea typeface="Century Gothic"/>
                <a:cs typeface="Century Gothic"/>
                <a:sym typeface="Century Gothic"/>
              </a:rPr>
              <a:t> della </a:t>
            </a:r>
            <a:r>
              <a:rPr lang="de-DE" sz="1100" b="1" dirty="0" err="1">
                <a:latin typeface="Century Gothic"/>
                <a:ea typeface="Century Gothic"/>
                <a:cs typeface="Century Gothic"/>
                <a:sym typeface="Century Gothic"/>
              </a:rPr>
              <a:t>leadership</a:t>
            </a:r>
            <a:r>
              <a:rPr lang="de-DE" sz="1100" b="1" dirty="0">
                <a:latin typeface="Century Gothic"/>
                <a:ea typeface="Century Gothic"/>
                <a:cs typeface="Century Gothic"/>
                <a:sym typeface="Century Gothic"/>
              </a:rPr>
              <a:t>:</a:t>
            </a:r>
            <a:endParaRPr sz="1100" b="1" dirty="0">
              <a:latin typeface="Century Gothic"/>
              <a:ea typeface="Century Gothic"/>
              <a:cs typeface="Century Gothic"/>
              <a:sym typeface="Century Gothic"/>
            </a:endParaRPr>
          </a:p>
          <a:p>
            <a:pPr marL="0" lvl="0" indent="0" algn="just" rtl="0">
              <a:lnSpc>
                <a:spcPct val="100000"/>
              </a:lnSpc>
              <a:spcBef>
                <a:spcPts val="0"/>
              </a:spcBef>
              <a:spcAft>
                <a:spcPts val="0"/>
              </a:spcAft>
              <a:buClr>
                <a:schemeClr val="dk1"/>
              </a:buClr>
              <a:buSzPts val="1100"/>
              <a:buFont typeface="Arial"/>
              <a:buNone/>
            </a:pPr>
            <a:r>
              <a:rPr lang="de-DE" sz="1100" dirty="0">
                <a:latin typeface="Century Gothic"/>
                <a:ea typeface="Century Gothic"/>
                <a:cs typeface="Century Gothic"/>
                <a:sym typeface="Century Gothic"/>
              </a:rPr>
              <a:t>    - </a:t>
            </a:r>
            <a:r>
              <a:rPr lang="it-IT" sz="1100" dirty="0">
                <a:latin typeface="Century Gothic"/>
                <a:ea typeface="Century Gothic"/>
                <a:cs typeface="Century Gothic"/>
                <a:sym typeface="Century Gothic"/>
              </a:rPr>
              <a:t>Sviluppa capacità di leadership assumendo ruoli di leadership in progetti o team. L'esperienza di leadership può essere un fattore cruciale per avanzare a livelli più alti</a:t>
            </a:r>
            <a:r>
              <a:rPr lang="de-DE" sz="1100" dirty="0">
                <a:latin typeface="Century Gothic"/>
                <a:ea typeface="Century Gothic"/>
                <a:cs typeface="Century Gothic"/>
                <a:sym typeface="Century Gothic"/>
              </a:rPr>
              <a:t>.</a:t>
            </a:r>
            <a:endParaRPr sz="1100" dirty="0">
              <a:latin typeface="Century Gothic"/>
              <a:ea typeface="Century Gothic"/>
              <a:cs typeface="Century Gothic"/>
              <a:sym typeface="Century Gothic"/>
            </a:endParaRPr>
          </a:p>
          <a:p>
            <a:pPr marL="0" lvl="0" indent="0" algn="just" rtl="0">
              <a:lnSpc>
                <a:spcPct val="100000"/>
              </a:lnSpc>
              <a:spcBef>
                <a:spcPts val="0"/>
              </a:spcBef>
              <a:spcAft>
                <a:spcPts val="0"/>
              </a:spcAft>
              <a:buClr>
                <a:schemeClr val="dk1"/>
              </a:buClr>
              <a:buSzPts val="1100"/>
              <a:buFont typeface="Arial"/>
              <a:buNone/>
            </a:pPr>
            <a:endParaRPr sz="1100" dirty="0">
              <a:latin typeface="Century Gothic"/>
              <a:ea typeface="Century Gothic"/>
              <a:cs typeface="Century Gothic"/>
              <a:sym typeface="Century Gothic"/>
            </a:endParaRPr>
          </a:p>
          <a:p>
            <a:pPr marL="0" lvl="0" indent="0" algn="just" rtl="0">
              <a:lnSpc>
                <a:spcPct val="100000"/>
              </a:lnSpc>
              <a:spcBef>
                <a:spcPts val="0"/>
              </a:spcBef>
              <a:spcAft>
                <a:spcPts val="0"/>
              </a:spcAft>
              <a:buClr>
                <a:schemeClr val="dk1"/>
              </a:buClr>
              <a:buSzPts val="1100"/>
              <a:buFont typeface="Arial"/>
              <a:buNone/>
            </a:pPr>
            <a:r>
              <a:rPr lang="de-DE" sz="1100" b="1" dirty="0">
                <a:latin typeface="Century Gothic"/>
                <a:ea typeface="Century Gothic"/>
                <a:cs typeface="Century Gothic"/>
                <a:sym typeface="Century Gothic"/>
              </a:rPr>
              <a:t>14. </a:t>
            </a:r>
            <a:r>
              <a:rPr lang="de-DE" sz="1100" b="1" dirty="0" err="1">
                <a:latin typeface="Century Gothic"/>
                <a:ea typeface="Century Gothic"/>
                <a:cs typeface="Century Gothic"/>
                <a:sym typeface="Century Gothic"/>
              </a:rPr>
              <a:t>Capacità</a:t>
            </a:r>
            <a:r>
              <a:rPr lang="de-DE" sz="1100" b="1" dirty="0">
                <a:latin typeface="Century Gothic"/>
                <a:ea typeface="Century Gothic"/>
                <a:cs typeface="Century Gothic"/>
                <a:sym typeface="Century Gothic"/>
              </a:rPr>
              <a:t> di </a:t>
            </a:r>
            <a:r>
              <a:rPr lang="de-DE" sz="1100" b="1" dirty="0" err="1">
                <a:latin typeface="Century Gothic"/>
                <a:ea typeface="Century Gothic"/>
                <a:cs typeface="Century Gothic"/>
                <a:sym typeface="Century Gothic"/>
              </a:rPr>
              <a:t>negoziazione</a:t>
            </a:r>
            <a:r>
              <a:rPr lang="de-DE" sz="1100" b="1" dirty="0">
                <a:latin typeface="Century Gothic"/>
                <a:ea typeface="Century Gothic"/>
                <a:cs typeface="Century Gothic"/>
                <a:sym typeface="Century Gothic"/>
              </a:rPr>
              <a:t>:</a:t>
            </a:r>
            <a:endParaRPr sz="1100" b="1" dirty="0">
              <a:latin typeface="Century Gothic"/>
              <a:ea typeface="Century Gothic"/>
              <a:cs typeface="Century Gothic"/>
              <a:sym typeface="Century Gothic"/>
            </a:endParaRPr>
          </a:p>
          <a:p>
            <a:pPr marL="0" lvl="0" indent="0" algn="just" rtl="0">
              <a:lnSpc>
                <a:spcPct val="100000"/>
              </a:lnSpc>
              <a:spcBef>
                <a:spcPts val="0"/>
              </a:spcBef>
              <a:spcAft>
                <a:spcPts val="0"/>
              </a:spcAft>
              <a:buClr>
                <a:schemeClr val="dk1"/>
              </a:buClr>
              <a:buSzPts val="1100"/>
              <a:buFont typeface="Arial"/>
              <a:buNone/>
            </a:pPr>
            <a:r>
              <a:rPr lang="de-DE" sz="1100" dirty="0">
                <a:latin typeface="Century Gothic"/>
                <a:ea typeface="Century Gothic"/>
                <a:cs typeface="Century Gothic"/>
                <a:sym typeface="Century Gothic"/>
              </a:rPr>
              <a:t>    - </a:t>
            </a:r>
            <a:r>
              <a:rPr lang="it-IT" sz="1100" dirty="0">
                <a:latin typeface="Century Gothic"/>
                <a:ea typeface="Century Gothic"/>
                <a:cs typeface="Century Gothic"/>
                <a:sym typeface="Century Gothic"/>
              </a:rPr>
              <a:t>Impara a negoziare in modo efficace, che si tratti di un aumento di stipendio, di una promozione o di risorse per i tuoi progetti. Questa abilità è essenziale per l'avanzamento di carriera</a:t>
            </a:r>
            <a:r>
              <a:rPr lang="de-DE" sz="1100" dirty="0">
                <a:latin typeface="Century Gothic"/>
                <a:ea typeface="Century Gothic"/>
                <a:cs typeface="Century Gothic"/>
                <a:sym typeface="Century Gothic"/>
              </a:rPr>
              <a:t>.</a:t>
            </a:r>
            <a:endParaRPr sz="1100" dirty="0">
              <a:latin typeface="Century Gothic"/>
              <a:ea typeface="Century Gothic"/>
              <a:cs typeface="Century Gothic"/>
              <a:sym typeface="Century Gothic"/>
            </a:endParaRPr>
          </a:p>
          <a:p>
            <a:pPr marL="0" lvl="0" indent="0" algn="just" rtl="0">
              <a:lnSpc>
                <a:spcPct val="100000"/>
              </a:lnSpc>
              <a:spcBef>
                <a:spcPts val="0"/>
              </a:spcBef>
              <a:spcAft>
                <a:spcPts val="0"/>
              </a:spcAft>
              <a:buClr>
                <a:schemeClr val="dk1"/>
              </a:buClr>
              <a:buSzPts val="1100"/>
              <a:buFont typeface="Arial"/>
              <a:buNone/>
            </a:pPr>
            <a:endParaRPr sz="1100" dirty="0">
              <a:latin typeface="Century Gothic"/>
              <a:ea typeface="Century Gothic"/>
              <a:cs typeface="Century Gothic"/>
              <a:sym typeface="Century Gothic"/>
            </a:endParaRPr>
          </a:p>
          <a:p>
            <a:pPr marL="0" lvl="0" indent="0" algn="just" rtl="0">
              <a:lnSpc>
                <a:spcPct val="100000"/>
              </a:lnSpc>
              <a:spcBef>
                <a:spcPts val="0"/>
              </a:spcBef>
              <a:spcAft>
                <a:spcPts val="0"/>
              </a:spcAft>
              <a:buClr>
                <a:schemeClr val="dk1"/>
              </a:buClr>
              <a:buSzPts val="1100"/>
              <a:buFont typeface="Arial"/>
              <a:buNone/>
            </a:pPr>
            <a:r>
              <a:rPr lang="de-DE" sz="1100" b="1" dirty="0">
                <a:latin typeface="Century Gothic"/>
                <a:ea typeface="Century Gothic"/>
                <a:cs typeface="Century Gothic"/>
                <a:sym typeface="Century Gothic"/>
              </a:rPr>
              <a:t>15. </a:t>
            </a:r>
            <a:r>
              <a:rPr lang="it-IT" sz="1100" b="1" dirty="0">
                <a:latin typeface="Century Gothic"/>
                <a:ea typeface="Century Gothic"/>
                <a:cs typeface="Century Gothic"/>
                <a:sym typeface="Century Gothic"/>
              </a:rPr>
              <a:t>Rimani informato sulle politiche aziendali</a:t>
            </a:r>
            <a:r>
              <a:rPr lang="de-DE" sz="1100" b="1" dirty="0">
                <a:latin typeface="Century Gothic"/>
                <a:ea typeface="Century Gothic"/>
                <a:cs typeface="Century Gothic"/>
                <a:sym typeface="Century Gothic"/>
              </a:rPr>
              <a:t>:</a:t>
            </a:r>
            <a:endParaRPr sz="1100" b="1" dirty="0">
              <a:latin typeface="Century Gothic"/>
              <a:ea typeface="Century Gothic"/>
              <a:cs typeface="Century Gothic"/>
              <a:sym typeface="Century Gothic"/>
            </a:endParaRPr>
          </a:p>
          <a:p>
            <a:pPr marL="0" lvl="0" indent="0" algn="just" rtl="0">
              <a:lnSpc>
                <a:spcPct val="100000"/>
              </a:lnSpc>
              <a:spcBef>
                <a:spcPts val="0"/>
              </a:spcBef>
              <a:spcAft>
                <a:spcPts val="0"/>
              </a:spcAft>
              <a:buClr>
                <a:schemeClr val="dk1"/>
              </a:buClr>
              <a:buSzPts val="1100"/>
              <a:buFont typeface="Arial"/>
              <a:buNone/>
            </a:pPr>
            <a:r>
              <a:rPr lang="de-DE" sz="1100" dirty="0">
                <a:latin typeface="Century Gothic"/>
                <a:ea typeface="Century Gothic"/>
                <a:cs typeface="Century Gothic"/>
                <a:sym typeface="Century Gothic"/>
              </a:rPr>
              <a:t>    - </a:t>
            </a:r>
            <a:r>
              <a:rPr lang="it-IT" sz="1100" dirty="0">
                <a:latin typeface="Century Gothic"/>
                <a:ea typeface="Century Gothic"/>
                <a:cs typeface="Century Gothic"/>
                <a:sym typeface="Century Gothic"/>
              </a:rPr>
              <a:t>Sii consapevole delle politiche della tua azienda in materia di promozioni, aumenti di stipendio e valutazioni delle prestazioni. Comprendere i criteri per l'avanzamento e lavorare per soddisfarli</a:t>
            </a:r>
            <a:r>
              <a:rPr lang="de-DE" sz="1100" dirty="0">
                <a:latin typeface="Century Gothic"/>
                <a:ea typeface="Century Gothic"/>
                <a:cs typeface="Century Gothic"/>
                <a:sym typeface="Century Gothic"/>
              </a:rPr>
              <a:t>.</a:t>
            </a:r>
            <a:endParaRPr sz="1100" dirty="0">
              <a:latin typeface="Century Gothic"/>
              <a:ea typeface="Century Gothic"/>
              <a:cs typeface="Century Gothic"/>
              <a:sym typeface="Century Gothic"/>
            </a:endParaRPr>
          </a:p>
          <a:p>
            <a:pPr marL="0" lvl="0" indent="0" algn="just" rtl="0">
              <a:lnSpc>
                <a:spcPct val="100000"/>
              </a:lnSpc>
              <a:spcBef>
                <a:spcPts val="0"/>
              </a:spcBef>
              <a:spcAft>
                <a:spcPts val="0"/>
              </a:spcAft>
              <a:buClr>
                <a:schemeClr val="dk1"/>
              </a:buClr>
              <a:buSzPts val="1100"/>
              <a:buFont typeface="Arial"/>
              <a:buNone/>
            </a:pPr>
            <a:endParaRPr sz="1100" b="1" dirty="0">
              <a:latin typeface="Century Gothic"/>
              <a:ea typeface="Century Gothic"/>
              <a:cs typeface="Century Gothic"/>
              <a:sym typeface="Century Gothic"/>
            </a:endParaRPr>
          </a:p>
          <a:p>
            <a:pPr marL="0" lvl="0" indent="0" algn="just" rtl="0">
              <a:lnSpc>
                <a:spcPct val="100000"/>
              </a:lnSpc>
              <a:spcBef>
                <a:spcPts val="0"/>
              </a:spcBef>
              <a:spcAft>
                <a:spcPts val="0"/>
              </a:spcAft>
              <a:buClr>
                <a:schemeClr val="dk1"/>
              </a:buClr>
              <a:buSzPts val="1100"/>
              <a:buFont typeface="Arial"/>
              <a:buNone/>
            </a:pPr>
            <a:r>
              <a:rPr lang="de-DE" sz="1100" b="1" dirty="0">
                <a:latin typeface="Century Gothic"/>
                <a:ea typeface="Century Gothic"/>
                <a:cs typeface="Century Gothic"/>
                <a:sym typeface="Century Gothic"/>
              </a:rPr>
              <a:t>16. </a:t>
            </a:r>
            <a:r>
              <a:rPr lang="it-IT" sz="1100" b="1" dirty="0">
                <a:latin typeface="Century Gothic"/>
                <a:ea typeface="Century Gothic"/>
                <a:cs typeface="Century Gothic"/>
                <a:sym typeface="Century Gothic"/>
              </a:rPr>
              <a:t>Equilibrio tra lavoro e vita privata</a:t>
            </a:r>
            <a:r>
              <a:rPr lang="de-DE" sz="1100" b="1" dirty="0">
                <a:latin typeface="Century Gothic"/>
                <a:ea typeface="Century Gothic"/>
                <a:cs typeface="Century Gothic"/>
                <a:sym typeface="Century Gothic"/>
              </a:rPr>
              <a:t>:</a:t>
            </a:r>
            <a:endParaRPr sz="1100" b="1" dirty="0">
              <a:latin typeface="Century Gothic"/>
              <a:ea typeface="Century Gothic"/>
              <a:cs typeface="Century Gothic"/>
              <a:sym typeface="Century Gothic"/>
            </a:endParaRPr>
          </a:p>
          <a:p>
            <a:pPr marL="0" lvl="0" indent="0" algn="just" rtl="0">
              <a:lnSpc>
                <a:spcPct val="100000"/>
              </a:lnSpc>
              <a:spcBef>
                <a:spcPts val="0"/>
              </a:spcBef>
              <a:spcAft>
                <a:spcPts val="0"/>
              </a:spcAft>
              <a:buClr>
                <a:schemeClr val="dk1"/>
              </a:buClr>
              <a:buSzPts val="1100"/>
              <a:buFont typeface="Arial"/>
              <a:buNone/>
            </a:pPr>
            <a:r>
              <a:rPr lang="de-DE" sz="1100" dirty="0">
                <a:latin typeface="Century Gothic"/>
                <a:ea typeface="Century Gothic"/>
                <a:cs typeface="Century Gothic"/>
                <a:sym typeface="Century Gothic"/>
              </a:rPr>
              <a:t>    - </a:t>
            </a:r>
            <a:r>
              <a:rPr lang="it-IT" sz="1100" dirty="0">
                <a:latin typeface="Century Gothic"/>
                <a:ea typeface="Century Gothic"/>
                <a:cs typeface="Century Gothic"/>
                <a:sym typeface="Century Gothic"/>
              </a:rPr>
              <a:t>Mantieni un sano equilibrio tra lavoro e vita privata per garantire energia ed entusiasmo costanti per la tua carriera. Il burnout può ostacolare la crescita della carriera a lungo termine</a:t>
            </a:r>
            <a:r>
              <a:rPr lang="de-DE" sz="1100" dirty="0">
                <a:latin typeface="Century Gothic"/>
                <a:ea typeface="Century Gothic"/>
                <a:cs typeface="Century Gothic"/>
                <a:sym typeface="Century Gothic"/>
              </a:rPr>
              <a:t>.</a:t>
            </a:r>
            <a:endParaRPr sz="1100" b="0" i="0" dirty="0">
              <a:solidFill>
                <a:schemeClr val="dk1"/>
              </a:solidFill>
              <a:latin typeface="Century Gothic"/>
              <a:ea typeface="Century Gothic"/>
              <a:cs typeface="Century Gothic"/>
              <a:sym typeface="Century Gothic"/>
            </a:endParaRPr>
          </a:p>
          <a:p>
            <a:pPr marL="0" lvl="0" indent="0" algn="just" rtl="0">
              <a:lnSpc>
                <a:spcPct val="100000"/>
              </a:lnSpc>
              <a:spcBef>
                <a:spcPts val="0"/>
              </a:spcBef>
              <a:spcAft>
                <a:spcPts val="0"/>
              </a:spcAft>
              <a:buClr>
                <a:schemeClr val="dk1"/>
              </a:buClr>
              <a:buSzPts val="1100"/>
              <a:buFont typeface="Arial"/>
              <a:buNone/>
            </a:pPr>
            <a:endParaRPr sz="1100" b="0" i="0" dirty="0">
              <a:solidFill>
                <a:schemeClr val="dk1"/>
              </a:solidFill>
              <a:latin typeface="Century Gothic"/>
              <a:ea typeface="Century Gothic"/>
              <a:cs typeface="Century Gothic"/>
              <a:sym typeface="Century Gothic"/>
            </a:endParaRPr>
          </a:p>
          <a:p>
            <a:pPr marL="0" lvl="0" indent="0" algn="just" rtl="0">
              <a:lnSpc>
                <a:spcPct val="100000"/>
              </a:lnSpc>
              <a:spcBef>
                <a:spcPts val="0"/>
              </a:spcBef>
              <a:spcAft>
                <a:spcPts val="0"/>
              </a:spcAft>
              <a:buClr>
                <a:schemeClr val="dk1"/>
              </a:buClr>
              <a:buSzPts val="1100"/>
              <a:buFont typeface="Arial"/>
              <a:buNone/>
            </a:pPr>
            <a:r>
              <a:rPr lang="it-IT" sz="1800" b="0" i="0" dirty="0">
                <a:solidFill>
                  <a:srgbClr val="000000"/>
                </a:solidFill>
                <a:latin typeface="Century Gothic"/>
                <a:ea typeface="Century Gothic"/>
                <a:cs typeface="Century Gothic"/>
                <a:sym typeface="Century Gothic"/>
              </a:rPr>
              <a:t>Ricorda che l'avanzamento di carriera è un processo dinamico e continuo. Sii paziente, rimani concentrato sui tuoi obiettivi e sii proattivo nella gestione della tua traiettoria di carriera</a:t>
            </a:r>
            <a:r>
              <a:rPr lang="de-DE" sz="1800" b="0" i="0" dirty="0">
                <a:solidFill>
                  <a:srgbClr val="000000"/>
                </a:solidFill>
                <a:latin typeface="Century Gothic"/>
                <a:ea typeface="Century Gothic"/>
                <a:cs typeface="Century Gothic"/>
                <a:sym typeface="Century Gothic"/>
              </a:rPr>
              <a:t>.</a:t>
            </a:r>
            <a:endParaRPr sz="1800" b="0" i="0" dirty="0">
              <a:latin typeface="Calibri"/>
              <a:ea typeface="Calibri"/>
              <a:cs typeface="Calibri"/>
              <a:sym typeface="Calibri"/>
            </a:endParaRPr>
          </a:p>
          <a:p>
            <a:pPr marL="0" lvl="0" indent="0" algn="just" rtl="0">
              <a:lnSpc>
                <a:spcPct val="100000"/>
              </a:lnSpc>
              <a:spcBef>
                <a:spcPts val="0"/>
              </a:spcBef>
              <a:spcAft>
                <a:spcPts val="0"/>
              </a:spcAft>
              <a:buClr>
                <a:schemeClr val="dk1"/>
              </a:buClr>
              <a:buSzPts val="1100"/>
              <a:buFont typeface="Arial"/>
              <a:buNone/>
            </a:pPr>
            <a:endParaRPr dirty="0"/>
          </a:p>
        </p:txBody>
      </p:sp>
      <p:sp>
        <p:nvSpPr>
          <p:cNvPr id="280" name="Google Shape;280;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it-IT" sz="1100" b="1" dirty="0">
                <a:solidFill>
                  <a:srgbClr val="0F0F0F"/>
                </a:solidFill>
                <a:latin typeface="Century Gothic"/>
                <a:ea typeface="Century Gothic"/>
                <a:cs typeface="Century Gothic"/>
                <a:sym typeface="Century Gothic"/>
              </a:rPr>
              <a:t>La negoziazione di stipendi e benefit </a:t>
            </a:r>
            <a:r>
              <a:rPr lang="it-IT" sz="1100" b="0" dirty="0">
                <a:solidFill>
                  <a:srgbClr val="0F0F0F"/>
                </a:solidFill>
                <a:latin typeface="Century Gothic"/>
                <a:ea typeface="Century Gothic"/>
                <a:cs typeface="Century Gothic"/>
                <a:sym typeface="Century Gothic"/>
              </a:rPr>
              <a:t>è un aspetto cruciale del processo di offerta di lavoro. Richiede preparazione, comunicazione efficace e un approccio strategico.</a:t>
            </a:r>
            <a:endParaRPr sz="1100" b="0" dirty="0">
              <a:solidFill>
                <a:srgbClr val="0F0F0F"/>
              </a:solidFill>
              <a:latin typeface="Century Gothic"/>
              <a:ea typeface="Century Gothic"/>
              <a:cs typeface="Century Gothic"/>
              <a:sym typeface="Century Gothic"/>
            </a:endParaRPr>
          </a:p>
        </p:txBody>
      </p:sp>
      <p:sp>
        <p:nvSpPr>
          <p:cNvPr id="323" name="Google Shape;323;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500"/>
              </a:spcBef>
              <a:spcAft>
                <a:spcPts val="0"/>
              </a:spcAft>
              <a:buClr>
                <a:schemeClr val="dk1"/>
              </a:buClr>
              <a:buSzPts val="1100"/>
              <a:buFont typeface="Arial"/>
              <a:buNone/>
            </a:pPr>
            <a:r>
              <a:rPr lang="it-IT" sz="1100" b="1" dirty="0">
                <a:solidFill>
                  <a:srgbClr val="0F0F0F"/>
                </a:solidFill>
                <a:latin typeface="Century Gothic"/>
                <a:ea typeface="Century Gothic"/>
                <a:cs typeface="Century Gothic"/>
                <a:sym typeface="Century Gothic"/>
              </a:rPr>
              <a:t>Ecco una guida per comprendere gli elementi chiave della negoziazione di stipendi e benefit</a:t>
            </a:r>
            <a:r>
              <a:rPr lang="de-DE" sz="1100" b="1" i="1" dirty="0">
                <a:solidFill>
                  <a:srgbClr val="0F0F0F"/>
                </a:solidFill>
                <a:latin typeface="Century Gothic"/>
                <a:ea typeface="Century Gothic"/>
                <a:cs typeface="Century Gothic"/>
                <a:sym typeface="Century Gothic"/>
              </a:rPr>
              <a:t>:</a:t>
            </a:r>
            <a:endParaRPr sz="1100" b="1" i="1" dirty="0">
              <a:solidFill>
                <a:srgbClr val="0F0F0F"/>
              </a:solidFill>
              <a:latin typeface="Century Gothic"/>
              <a:ea typeface="Century Gothic"/>
              <a:cs typeface="Century Gothic"/>
              <a:sym typeface="Century Gothic"/>
            </a:endParaRPr>
          </a:p>
          <a:p>
            <a:pPr marL="0" lvl="0" indent="0" algn="l" rtl="0">
              <a:lnSpc>
                <a:spcPct val="107916"/>
              </a:lnSpc>
              <a:spcBef>
                <a:spcPts val="1500"/>
              </a:spcBef>
              <a:spcAft>
                <a:spcPts val="0"/>
              </a:spcAft>
              <a:buClr>
                <a:schemeClr val="dk1"/>
              </a:buClr>
              <a:buSzPts val="1100"/>
              <a:buFont typeface="Arial"/>
              <a:buNone/>
            </a:pPr>
            <a:r>
              <a:rPr lang="de-DE" sz="1100" dirty="0">
                <a:latin typeface="Century Gothic"/>
                <a:ea typeface="Century Gothic"/>
                <a:cs typeface="Century Gothic"/>
                <a:sym typeface="Century Gothic"/>
              </a:rPr>
              <a:t>1. </a:t>
            </a:r>
            <a:r>
              <a:rPr lang="it-IT" dirty="0">
                <a:latin typeface="Century Gothic"/>
                <a:ea typeface="Century Gothic"/>
                <a:cs typeface="Century Gothic"/>
                <a:sym typeface="Century Gothic"/>
              </a:rPr>
              <a:t>Ricerca e conosci il tuo valore</a:t>
            </a:r>
            <a:r>
              <a:rPr lang="de-DE" dirty="0">
                <a:latin typeface="Century Gothic"/>
                <a:ea typeface="Century Gothic"/>
                <a:cs typeface="Century Gothic"/>
                <a:sym typeface="Century Gothic"/>
              </a:rPr>
              <a:t>:</a:t>
            </a:r>
            <a:endParaRPr sz="1100" dirty="0">
              <a:latin typeface="Century Gothic"/>
              <a:ea typeface="Century Gothic"/>
              <a:cs typeface="Century Gothic"/>
              <a:sym typeface="Century Gothic"/>
            </a:endParaRPr>
          </a:p>
          <a:p>
            <a:pPr marL="457200" lvl="0" indent="-292100" algn="l" rtl="0">
              <a:lnSpc>
                <a:spcPct val="100000"/>
              </a:lnSpc>
              <a:spcBef>
                <a:spcPts val="0"/>
              </a:spcBef>
              <a:spcAft>
                <a:spcPts val="0"/>
              </a:spcAft>
              <a:buClr>
                <a:schemeClr val="dk1"/>
              </a:buClr>
              <a:buSzPts val="1000"/>
              <a:buFont typeface="Century Gothic"/>
              <a:buChar char="●"/>
            </a:pPr>
            <a:r>
              <a:rPr lang="it-IT" sz="1100" dirty="0">
                <a:latin typeface="Century Gothic"/>
                <a:ea typeface="Century Gothic"/>
                <a:cs typeface="Century Gothic"/>
                <a:sym typeface="Century Gothic"/>
              </a:rPr>
              <a:t>Cerca gli standard del settore e le fasce salariali per la tua posizione, il livello di esperienza e la posizione. Siti Web come </a:t>
            </a:r>
            <a:r>
              <a:rPr lang="it-IT" sz="1100" dirty="0" err="1">
                <a:latin typeface="Century Gothic"/>
                <a:ea typeface="Century Gothic"/>
                <a:cs typeface="Century Gothic"/>
                <a:sym typeface="Century Gothic"/>
              </a:rPr>
              <a:t>Glassdoor</a:t>
            </a:r>
            <a:r>
              <a:rPr lang="it-IT" sz="1100" dirty="0">
                <a:latin typeface="Century Gothic"/>
                <a:ea typeface="Century Gothic"/>
                <a:cs typeface="Century Gothic"/>
                <a:sym typeface="Century Gothic"/>
              </a:rPr>
              <a:t>, </a:t>
            </a:r>
            <a:r>
              <a:rPr lang="it-IT" sz="1100" dirty="0" err="1">
                <a:latin typeface="Century Gothic"/>
                <a:ea typeface="Century Gothic"/>
                <a:cs typeface="Century Gothic"/>
                <a:sym typeface="Century Gothic"/>
              </a:rPr>
              <a:t>Payscale</a:t>
            </a:r>
            <a:r>
              <a:rPr lang="it-IT" sz="1100" dirty="0">
                <a:latin typeface="Century Gothic"/>
                <a:ea typeface="Century Gothic"/>
                <a:cs typeface="Century Gothic"/>
                <a:sym typeface="Century Gothic"/>
              </a:rPr>
              <a:t> e rapporti di settore possono fornire informazioni preziose</a:t>
            </a:r>
            <a:r>
              <a:rPr lang="de-DE" sz="1100" dirty="0">
                <a:latin typeface="Century Gothic"/>
                <a:ea typeface="Century Gothic"/>
                <a:cs typeface="Century Gothic"/>
                <a:sym typeface="Century Gothic"/>
              </a:rPr>
              <a:t>.</a:t>
            </a:r>
          </a:p>
          <a:p>
            <a:pPr marL="457200" lvl="0" indent="-292100" algn="l" rtl="0">
              <a:lnSpc>
                <a:spcPct val="100000"/>
              </a:lnSpc>
              <a:spcBef>
                <a:spcPts val="0"/>
              </a:spcBef>
              <a:spcAft>
                <a:spcPts val="0"/>
              </a:spcAft>
              <a:buClr>
                <a:schemeClr val="dk1"/>
              </a:buClr>
              <a:buSzPts val="1000"/>
              <a:buFont typeface="Century Gothic"/>
              <a:buChar char="●"/>
            </a:pPr>
            <a:endParaRPr sz="1100" dirty="0">
              <a:latin typeface="Century Gothic"/>
              <a:ea typeface="Century Gothic"/>
              <a:cs typeface="Century Gothic"/>
              <a:sym typeface="Century Gothic"/>
            </a:endParaRPr>
          </a:p>
          <a:p>
            <a:pPr marL="0" lvl="0" indent="0" algn="l" rtl="0">
              <a:lnSpc>
                <a:spcPct val="107916"/>
              </a:lnSpc>
              <a:spcBef>
                <a:spcPts val="200"/>
              </a:spcBef>
              <a:spcAft>
                <a:spcPts val="0"/>
              </a:spcAft>
              <a:buClr>
                <a:schemeClr val="dk1"/>
              </a:buClr>
              <a:buSzPts val="1100"/>
              <a:buFont typeface="Arial"/>
              <a:buNone/>
            </a:pPr>
            <a:r>
              <a:rPr lang="de-DE" sz="1100" dirty="0">
                <a:latin typeface="Century Gothic"/>
                <a:ea typeface="Century Gothic"/>
                <a:cs typeface="Century Gothic"/>
                <a:sym typeface="Century Gothic"/>
              </a:rPr>
              <a:t>2. </a:t>
            </a:r>
            <a:r>
              <a:rPr lang="it-IT" dirty="0">
                <a:latin typeface="Century Gothic"/>
                <a:ea typeface="Century Gothic"/>
                <a:cs typeface="Century Gothic"/>
                <a:sym typeface="Century Gothic"/>
              </a:rPr>
              <a:t>Comprendere il pacchetto retributivo completo</a:t>
            </a:r>
            <a:r>
              <a:rPr lang="de-DE" dirty="0">
                <a:latin typeface="Century Gothic"/>
                <a:ea typeface="Century Gothic"/>
                <a:cs typeface="Century Gothic"/>
                <a:sym typeface="Century Gothic"/>
              </a:rPr>
              <a:t>:</a:t>
            </a:r>
            <a:endParaRPr sz="1100" dirty="0">
              <a:latin typeface="Century Gothic"/>
              <a:ea typeface="Century Gothic"/>
              <a:cs typeface="Century Gothic"/>
              <a:sym typeface="Century Gothic"/>
            </a:endParaRPr>
          </a:p>
          <a:p>
            <a:pPr marL="457200" lvl="0" indent="-292100" algn="l" rtl="0">
              <a:lnSpc>
                <a:spcPct val="100000"/>
              </a:lnSpc>
              <a:spcBef>
                <a:spcPts val="0"/>
              </a:spcBef>
              <a:spcAft>
                <a:spcPts val="0"/>
              </a:spcAft>
              <a:buClr>
                <a:schemeClr val="dk1"/>
              </a:buClr>
              <a:buSzPts val="1000"/>
              <a:buFont typeface="Century Gothic"/>
              <a:buChar char="●"/>
            </a:pPr>
            <a:r>
              <a:rPr lang="it-IT" sz="1100" dirty="0">
                <a:latin typeface="Century Gothic"/>
                <a:ea typeface="Century Gothic"/>
                <a:cs typeface="Century Gothic"/>
                <a:sym typeface="Century Gothic"/>
              </a:rPr>
              <a:t>Considera non solo lo stipendio base, ma anche benefici come l'assicurazione sanitaria, i piani pensionistici, i bonus, le stock option e altri vantaggi. Valuta il pacchetto complessivo per determinarne il valore</a:t>
            </a:r>
            <a:r>
              <a:rPr lang="de-DE" sz="1100" dirty="0">
                <a:latin typeface="Century Gothic"/>
                <a:ea typeface="Century Gothic"/>
                <a:cs typeface="Century Gothic"/>
                <a:sym typeface="Century Gothic"/>
              </a:rPr>
              <a:t>.</a:t>
            </a:r>
          </a:p>
          <a:p>
            <a:pPr marL="457200" lvl="0" indent="-292100" algn="l" rtl="0">
              <a:lnSpc>
                <a:spcPct val="100000"/>
              </a:lnSpc>
              <a:spcBef>
                <a:spcPts val="0"/>
              </a:spcBef>
              <a:spcAft>
                <a:spcPts val="0"/>
              </a:spcAft>
              <a:buClr>
                <a:schemeClr val="dk1"/>
              </a:buClr>
              <a:buSzPts val="1000"/>
              <a:buFont typeface="Century Gothic"/>
              <a:buChar char="●"/>
            </a:pPr>
            <a:endParaRPr sz="1100" dirty="0">
              <a:latin typeface="Century Gothic"/>
              <a:ea typeface="Century Gothic"/>
              <a:cs typeface="Century Gothic"/>
              <a:sym typeface="Century Gothic"/>
            </a:endParaRPr>
          </a:p>
          <a:p>
            <a:pPr marL="0" lvl="0" indent="0" algn="l" rtl="0">
              <a:lnSpc>
                <a:spcPct val="107916"/>
              </a:lnSpc>
              <a:spcBef>
                <a:spcPts val="200"/>
              </a:spcBef>
              <a:spcAft>
                <a:spcPts val="0"/>
              </a:spcAft>
              <a:buClr>
                <a:schemeClr val="dk1"/>
              </a:buClr>
              <a:buSzPts val="1100"/>
              <a:buFont typeface="Arial"/>
              <a:buNone/>
            </a:pPr>
            <a:r>
              <a:rPr lang="de-DE" sz="1100" dirty="0">
                <a:latin typeface="Century Gothic"/>
                <a:ea typeface="Century Gothic"/>
                <a:cs typeface="Century Gothic"/>
                <a:sym typeface="Century Gothic"/>
              </a:rPr>
              <a:t>3. </a:t>
            </a:r>
            <a:r>
              <a:rPr lang="de-DE" dirty="0" err="1">
                <a:latin typeface="Century Gothic"/>
                <a:ea typeface="Century Gothic"/>
                <a:cs typeface="Century Gothic"/>
                <a:sym typeface="Century Gothic"/>
              </a:rPr>
              <a:t>Definisci</a:t>
            </a:r>
            <a:r>
              <a:rPr lang="de-DE" dirty="0">
                <a:latin typeface="Century Gothic"/>
                <a:ea typeface="Century Gothic"/>
                <a:cs typeface="Century Gothic"/>
                <a:sym typeface="Century Gothic"/>
              </a:rPr>
              <a:t> le tue </a:t>
            </a:r>
            <a:r>
              <a:rPr lang="de-DE" dirty="0" err="1">
                <a:latin typeface="Century Gothic"/>
                <a:ea typeface="Century Gothic"/>
                <a:cs typeface="Century Gothic"/>
                <a:sym typeface="Century Gothic"/>
              </a:rPr>
              <a:t>priorità</a:t>
            </a:r>
            <a:r>
              <a:rPr lang="de-DE" dirty="0">
                <a:latin typeface="Century Gothic"/>
                <a:ea typeface="Century Gothic"/>
                <a:cs typeface="Century Gothic"/>
                <a:sym typeface="Century Gothic"/>
              </a:rPr>
              <a:t>:</a:t>
            </a:r>
            <a:endParaRPr sz="1100" dirty="0">
              <a:latin typeface="Century Gothic"/>
              <a:ea typeface="Century Gothic"/>
              <a:cs typeface="Century Gothic"/>
              <a:sym typeface="Century Gothic"/>
            </a:endParaRPr>
          </a:p>
          <a:p>
            <a:pPr marL="457200" lvl="0" indent="-292100" algn="l" rtl="0">
              <a:lnSpc>
                <a:spcPct val="100000"/>
              </a:lnSpc>
              <a:spcBef>
                <a:spcPts val="0"/>
              </a:spcBef>
              <a:spcAft>
                <a:spcPts val="0"/>
              </a:spcAft>
              <a:buClr>
                <a:schemeClr val="dk1"/>
              </a:buClr>
              <a:buSzPts val="1000"/>
              <a:buFont typeface="Century Gothic"/>
              <a:buChar char="●"/>
            </a:pPr>
            <a:r>
              <a:rPr lang="it-IT" sz="1100" dirty="0">
                <a:latin typeface="Century Gothic"/>
                <a:ea typeface="Century Gothic"/>
                <a:cs typeface="Century Gothic"/>
                <a:sym typeface="Century Gothic"/>
              </a:rPr>
              <a:t>Identifica le tue priorità in termini di retribuzione e benefit. Cosa conta di più per te? Si tratta di uno stipendio base più alto, di orari di lavoro flessibili o di giorni di ferie aggiuntivi</a:t>
            </a:r>
            <a:r>
              <a:rPr lang="de-DE" sz="1100" dirty="0">
                <a:latin typeface="Century Gothic"/>
                <a:ea typeface="Century Gothic"/>
                <a:cs typeface="Century Gothic"/>
                <a:sym typeface="Century Gothic"/>
              </a:rPr>
              <a:t>?</a:t>
            </a:r>
          </a:p>
          <a:p>
            <a:pPr marL="457200" lvl="0" indent="-292100" algn="l" rtl="0">
              <a:lnSpc>
                <a:spcPct val="100000"/>
              </a:lnSpc>
              <a:spcBef>
                <a:spcPts val="0"/>
              </a:spcBef>
              <a:spcAft>
                <a:spcPts val="0"/>
              </a:spcAft>
              <a:buClr>
                <a:schemeClr val="dk1"/>
              </a:buClr>
              <a:buSzPts val="1000"/>
              <a:buFont typeface="Century Gothic"/>
              <a:buChar char="●"/>
            </a:pPr>
            <a:endParaRPr sz="1100" dirty="0">
              <a:latin typeface="Century Gothic"/>
              <a:ea typeface="Century Gothic"/>
              <a:cs typeface="Century Gothic"/>
              <a:sym typeface="Century Gothic"/>
            </a:endParaRPr>
          </a:p>
          <a:p>
            <a:pPr marL="0" lvl="0" indent="0" algn="l" rtl="0">
              <a:lnSpc>
                <a:spcPct val="107916"/>
              </a:lnSpc>
              <a:spcBef>
                <a:spcPts val="200"/>
              </a:spcBef>
              <a:spcAft>
                <a:spcPts val="0"/>
              </a:spcAft>
              <a:buClr>
                <a:schemeClr val="dk1"/>
              </a:buClr>
              <a:buSzPts val="1100"/>
              <a:buFont typeface="Arial"/>
              <a:buNone/>
            </a:pPr>
            <a:r>
              <a:rPr lang="de-DE" sz="1100" dirty="0">
                <a:latin typeface="Century Gothic"/>
                <a:ea typeface="Century Gothic"/>
                <a:cs typeface="Century Gothic"/>
                <a:sym typeface="Century Gothic"/>
              </a:rPr>
              <a:t>4. </a:t>
            </a:r>
            <a:r>
              <a:rPr lang="de-DE" dirty="0" err="1">
                <a:latin typeface="Century Gothic"/>
                <a:ea typeface="Century Gothic"/>
                <a:cs typeface="Century Gothic"/>
                <a:sym typeface="Century Gothic"/>
              </a:rPr>
              <a:t>Aspetta</a:t>
            </a:r>
            <a:r>
              <a:rPr lang="de-DE" dirty="0">
                <a:latin typeface="Century Gothic"/>
                <a:ea typeface="Century Gothic"/>
                <a:cs typeface="Century Gothic"/>
                <a:sym typeface="Century Gothic"/>
              </a:rPr>
              <a:t> </a:t>
            </a:r>
            <a:r>
              <a:rPr lang="de-DE" dirty="0" err="1">
                <a:latin typeface="Century Gothic"/>
                <a:ea typeface="Century Gothic"/>
                <a:cs typeface="Century Gothic"/>
                <a:sym typeface="Century Gothic"/>
              </a:rPr>
              <a:t>il</a:t>
            </a:r>
            <a:r>
              <a:rPr lang="de-DE" dirty="0">
                <a:latin typeface="Century Gothic"/>
                <a:ea typeface="Century Gothic"/>
                <a:cs typeface="Century Gothic"/>
                <a:sym typeface="Century Gothic"/>
              </a:rPr>
              <a:t> </a:t>
            </a:r>
            <a:r>
              <a:rPr lang="de-DE" dirty="0" err="1">
                <a:latin typeface="Century Gothic"/>
                <a:ea typeface="Century Gothic"/>
                <a:cs typeface="Century Gothic"/>
                <a:sym typeface="Century Gothic"/>
              </a:rPr>
              <a:t>momento</a:t>
            </a:r>
            <a:r>
              <a:rPr lang="de-DE" dirty="0">
                <a:latin typeface="Century Gothic"/>
                <a:ea typeface="Century Gothic"/>
                <a:cs typeface="Century Gothic"/>
                <a:sym typeface="Century Gothic"/>
              </a:rPr>
              <a:t> giusto:</a:t>
            </a:r>
            <a:endParaRPr sz="1100" dirty="0">
              <a:latin typeface="Century Gothic"/>
              <a:ea typeface="Century Gothic"/>
              <a:cs typeface="Century Gothic"/>
              <a:sym typeface="Century Gothic"/>
            </a:endParaRPr>
          </a:p>
          <a:p>
            <a:pPr marL="457200" lvl="0" indent="-292100" algn="l" rtl="0">
              <a:lnSpc>
                <a:spcPct val="100000"/>
              </a:lnSpc>
              <a:spcBef>
                <a:spcPts val="0"/>
              </a:spcBef>
              <a:spcAft>
                <a:spcPts val="0"/>
              </a:spcAft>
              <a:buClr>
                <a:schemeClr val="dk1"/>
              </a:buClr>
              <a:buSzPts val="1000"/>
              <a:buFont typeface="Century Gothic"/>
              <a:buChar char="●"/>
            </a:pPr>
            <a:r>
              <a:rPr lang="it-IT" sz="1100" dirty="0">
                <a:latin typeface="Century Gothic"/>
                <a:ea typeface="Century Gothic"/>
                <a:cs typeface="Century Gothic"/>
                <a:sym typeface="Century Gothic"/>
              </a:rPr>
              <a:t>Il tempismo è importante. Evita di discutere il compenso troppo presto nel processo di colloquio. Aspetta che il datore di lavoro sia seriamente intenzionato ad assumerti e abbia comunicato un'offerta di lavoro</a:t>
            </a:r>
            <a:r>
              <a:rPr lang="de-DE" sz="1100" dirty="0">
                <a:latin typeface="Century Gothic"/>
                <a:ea typeface="Century Gothic"/>
                <a:cs typeface="Century Gothic"/>
                <a:sym typeface="Century Gothic"/>
              </a:rPr>
              <a:t>.</a:t>
            </a:r>
          </a:p>
          <a:p>
            <a:pPr marL="457200" lvl="0" indent="-292100" algn="l" rtl="0">
              <a:lnSpc>
                <a:spcPct val="100000"/>
              </a:lnSpc>
              <a:spcBef>
                <a:spcPts val="0"/>
              </a:spcBef>
              <a:spcAft>
                <a:spcPts val="0"/>
              </a:spcAft>
              <a:buClr>
                <a:schemeClr val="dk1"/>
              </a:buClr>
              <a:buSzPts val="1000"/>
              <a:buFont typeface="Century Gothic"/>
              <a:buChar char="●"/>
            </a:pPr>
            <a:endParaRPr sz="1100" dirty="0">
              <a:latin typeface="Century Gothic"/>
              <a:ea typeface="Century Gothic"/>
              <a:cs typeface="Century Gothic"/>
              <a:sym typeface="Century Gothic"/>
            </a:endParaRPr>
          </a:p>
          <a:p>
            <a:pPr marL="0" lvl="0" indent="0" algn="l" rtl="0">
              <a:lnSpc>
                <a:spcPct val="107916"/>
              </a:lnSpc>
              <a:spcBef>
                <a:spcPts val="200"/>
              </a:spcBef>
              <a:spcAft>
                <a:spcPts val="0"/>
              </a:spcAft>
              <a:buClr>
                <a:schemeClr val="dk1"/>
              </a:buClr>
              <a:buSzPts val="1100"/>
              <a:buFont typeface="Arial"/>
              <a:buNone/>
            </a:pPr>
            <a:r>
              <a:rPr lang="de-DE" sz="1100" dirty="0">
                <a:latin typeface="Century Gothic"/>
                <a:ea typeface="Century Gothic"/>
                <a:cs typeface="Century Gothic"/>
                <a:sym typeface="Century Gothic"/>
              </a:rPr>
              <a:t>5. </a:t>
            </a:r>
            <a:r>
              <a:rPr lang="de-DE" dirty="0" err="1">
                <a:latin typeface="Century Gothic"/>
                <a:ea typeface="Century Gothic"/>
                <a:cs typeface="Century Gothic"/>
                <a:sym typeface="Century Gothic"/>
              </a:rPr>
              <a:t>Esprimi</a:t>
            </a:r>
            <a:r>
              <a:rPr lang="de-DE" dirty="0">
                <a:latin typeface="Century Gothic"/>
                <a:ea typeface="Century Gothic"/>
                <a:cs typeface="Century Gothic"/>
                <a:sym typeface="Century Gothic"/>
              </a:rPr>
              <a:t> </a:t>
            </a:r>
            <a:r>
              <a:rPr lang="de-DE" dirty="0" err="1">
                <a:latin typeface="Century Gothic"/>
                <a:ea typeface="Century Gothic"/>
                <a:cs typeface="Century Gothic"/>
                <a:sym typeface="Century Gothic"/>
              </a:rPr>
              <a:t>entusiasmo</a:t>
            </a:r>
            <a:r>
              <a:rPr lang="de-DE" dirty="0">
                <a:latin typeface="Century Gothic"/>
                <a:ea typeface="Century Gothic"/>
                <a:cs typeface="Century Gothic"/>
                <a:sym typeface="Century Gothic"/>
              </a:rPr>
              <a:t> e </a:t>
            </a:r>
            <a:r>
              <a:rPr lang="de-DE" dirty="0" err="1">
                <a:latin typeface="Century Gothic"/>
                <a:ea typeface="Century Gothic"/>
                <a:cs typeface="Century Gothic"/>
                <a:sym typeface="Century Gothic"/>
              </a:rPr>
              <a:t>gratitudine</a:t>
            </a:r>
            <a:r>
              <a:rPr lang="de-DE" dirty="0">
                <a:latin typeface="Century Gothic"/>
                <a:ea typeface="Century Gothic"/>
                <a:cs typeface="Century Gothic"/>
                <a:sym typeface="Century Gothic"/>
              </a:rPr>
              <a:t>:</a:t>
            </a:r>
            <a:endParaRPr sz="1100" dirty="0">
              <a:latin typeface="Century Gothic"/>
              <a:ea typeface="Century Gothic"/>
              <a:cs typeface="Century Gothic"/>
              <a:sym typeface="Century Gothic"/>
            </a:endParaRPr>
          </a:p>
          <a:p>
            <a:pPr marL="457200" lvl="0" indent="-292100" algn="l" rtl="0">
              <a:lnSpc>
                <a:spcPct val="100000"/>
              </a:lnSpc>
              <a:spcBef>
                <a:spcPts val="0"/>
              </a:spcBef>
              <a:spcAft>
                <a:spcPts val="0"/>
              </a:spcAft>
              <a:buClr>
                <a:schemeClr val="dk1"/>
              </a:buClr>
              <a:buSzPts val="1000"/>
              <a:buFont typeface="Century Gothic"/>
              <a:buChar char="●"/>
            </a:pPr>
            <a:r>
              <a:rPr lang="it-IT" sz="1100" dirty="0">
                <a:latin typeface="Century Gothic"/>
                <a:ea typeface="Century Gothic"/>
                <a:cs typeface="Century Gothic"/>
                <a:sym typeface="Century Gothic"/>
              </a:rPr>
              <a:t>Esprimi il tuo entusiasmo per la posizione e la gratitudine per l'offerta di lavoro prima di discutere la retribuzione. Metti in chiaro che sei entusiasta dell'opportunità</a:t>
            </a:r>
            <a:r>
              <a:rPr lang="de-DE" sz="1100" dirty="0">
                <a:latin typeface="Century Gothic"/>
                <a:ea typeface="Century Gothic"/>
                <a:cs typeface="Century Gothic"/>
                <a:sym typeface="Century Gothic"/>
              </a:rPr>
              <a:t>.</a:t>
            </a:r>
          </a:p>
          <a:p>
            <a:pPr marL="457200" lvl="0" indent="-292100" algn="l" rtl="0">
              <a:lnSpc>
                <a:spcPct val="100000"/>
              </a:lnSpc>
              <a:spcBef>
                <a:spcPts val="0"/>
              </a:spcBef>
              <a:spcAft>
                <a:spcPts val="0"/>
              </a:spcAft>
              <a:buClr>
                <a:schemeClr val="dk1"/>
              </a:buClr>
              <a:buSzPts val="1000"/>
              <a:buFont typeface="Century Gothic"/>
              <a:buChar char="●"/>
            </a:pPr>
            <a:endParaRPr sz="1100" dirty="0">
              <a:latin typeface="Century Gothic"/>
              <a:ea typeface="Century Gothic"/>
              <a:cs typeface="Century Gothic"/>
              <a:sym typeface="Century Gothic"/>
            </a:endParaRPr>
          </a:p>
          <a:p>
            <a:pPr marL="0" lvl="0" indent="0" algn="l" rtl="0">
              <a:lnSpc>
                <a:spcPct val="107916"/>
              </a:lnSpc>
              <a:spcBef>
                <a:spcPts val="200"/>
              </a:spcBef>
              <a:spcAft>
                <a:spcPts val="0"/>
              </a:spcAft>
              <a:buClr>
                <a:schemeClr val="dk1"/>
              </a:buClr>
              <a:buSzPts val="1100"/>
              <a:buFont typeface="Arial"/>
              <a:buNone/>
            </a:pPr>
            <a:r>
              <a:rPr lang="de-DE" sz="1100" dirty="0">
                <a:latin typeface="Century Gothic"/>
                <a:ea typeface="Century Gothic"/>
                <a:cs typeface="Century Gothic"/>
                <a:sym typeface="Century Gothic"/>
              </a:rPr>
              <a:t>6. </a:t>
            </a:r>
            <a:r>
              <a:rPr lang="de-DE" dirty="0" err="1">
                <a:latin typeface="Century Gothic"/>
                <a:ea typeface="Century Gothic"/>
                <a:cs typeface="Century Gothic"/>
                <a:sym typeface="Century Gothic"/>
              </a:rPr>
              <a:t>Richiedi</a:t>
            </a:r>
            <a:r>
              <a:rPr lang="de-DE" dirty="0">
                <a:latin typeface="Century Gothic"/>
                <a:ea typeface="Century Gothic"/>
                <a:cs typeface="Century Gothic"/>
                <a:sym typeface="Century Gothic"/>
              </a:rPr>
              <a:t> tempo per </a:t>
            </a:r>
            <a:r>
              <a:rPr lang="de-DE" dirty="0" err="1">
                <a:latin typeface="Century Gothic"/>
                <a:ea typeface="Century Gothic"/>
                <a:cs typeface="Century Gothic"/>
                <a:sym typeface="Century Gothic"/>
              </a:rPr>
              <a:t>valutare</a:t>
            </a:r>
            <a:r>
              <a:rPr lang="de-DE" dirty="0">
                <a:latin typeface="Century Gothic"/>
                <a:ea typeface="Century Gothic"/>
                <a:cs typeface="Century Gothic"/>
                <a:sym typeface="Century Gothic"/>
              </a:rPr>
              <a:t>:</a:t>
            </a:r>
            <a:endParaRPr sz="1100" dirty="0">
              <a:latin typeface="Century Gothic"/>
              <a:ea typeface="Century Gothic"/>
              <a:cs typeface="Century Gothic"/>
              <a:sym typeface="Century Gothic"/>
            </a:endParaRPr>
          </a:p>
          <a:p>
            <a:pPr marL="457200" lvl="0" indent="-292100" algn="l" rtl="0">
              <a:lnSpc>
                <a:spcPct val="100000"/>
              </a:lnSpc>
              <a:spcBef>
                <a:spcPts val="0"/>
              </a:spcBef>
              <a:spcAft>
                <a:spcPts val="0"/>
              </a:spcAft>
              <a:buClr>
                <a:schemeClr val="dk1"/>
              </a:buClr>
              <a:buSzPts val="1000"/>
              <a:buFont typeface="Century Gothic"/>
              <a:buChar char="●"/>
            </a:pPr>
            <a:r>
              <a:rPr lang="it-IT" sz="1100" dirty="0">
                <a:latin typeface="Century Gothic"/>
                <a:ea typeface="Century Gothic"/>
                <a:cs typeface="Century Gothic"/>
                <a:sym typeface="Century Gothic"/>
              </a:rPr>
              <a:t>Se ricevi un'offerta, è accettabile chiedere un po' di tempo per valutarla. Ciò ti consente di considerare attentamente i termini e prepararti per la negoziazione</a:t>
            </a:r>
            <a:r>
              <a:rPr lang="de-DE" sz="1100" dirty="0">
                <a:latin typeface="Century Gothic"/>
                <a:ea typeface="Century Gothic"/>
                <a:cs typeface="Century Gothic"/>
                <a:sym typeface="Century Gothic"/>
              </a:rPr>
              <a:t>.</a:t>
            </a:r>
          </a:p>
          <a:p>
            <a:pPr marL="457200" lvl="0" indent="-292100" algn="l" rtl="0">
              <a:lnSpc>
                <a:spcPct val="100000"/>
              </a:lnSpc>
              <a:spcBef>
                <a:spcPts val="0"/>
              </a:spcBef>
              <a:spcAft>
                <a:spcPts val="0"/>
              </a:spcAft>
              <a:buClr>
                <a:schemeClr val="dk1"/>
              </a:buClr>
              <a:buSzPts val="1000"/>
              <a:buFont typeface="Century Gothic"/>
              <a:buChar char="●"/>
            </a:pPr>
            <a:endParaRPr sz="1100" dirty="0">
              <a:latin typeface="Century Gothic"/>
              <a:ea typeface="Century Gothic"/>
              <a:cs typeface="Century Gothic"/>
              <a:sym typeface="Century Gothic"/>
            </a:endParaRPr>
          </a:p>
          <a:p>
            <a:pPr marL="0" lvl="0" indent="0" algn="l" rtl="0">
              <a:lnSpc>
                <a:spcPct val="107916"/>
              </a:lnSpc>
              <a:spcBef>
                <a:spcPts val="200"/>
              </a:spcBef>
              <a:spcAft>
                <a:spcPts val="0"/>
              </a:spcAft>
              <a:buClr>
                <a:schemeClr val="dk1"/>
              </a:buClr>
              <a:buSzPts val="1100"/>
              <a:buFont typeface="Arial"/>
              <a:buNone/>
            </a:pPr>
            <a:r>
              <a:rPr lang="de-DE" sz="1100" dirty="0">
                <a:latin typeface="Century Gothic"/>
                <a:ea typeface="Century Gothic"/>
                <a:cs typeface="Century Gothic"/>
                <a:sym typeface="Century Gothic"/>
              </a:rPr>
              <a:t>7. </a:t>
            </a:r>
            <a:r>
              <a:rPr lang="it-IT" dirty="0">
                <a:latin typeface="Century Gothic"/>
                <a:ea typeface="Century Gothic"/>
                <a:cs typeface="Century Gothic"/>
                <a:sym typeface="Century Gothic"/>
              </a:rPr>
              <a:t>Preparati a giustificare la tua richiesta</a:t>
            </a:r>
            <a:r>
              <a:rPr lang="de-DE" dirty="0">
                <a:latin typeface="Century Gothic"/>
                <a:ea typeface="Century Gothic"/>
                <a:cs typeface="Century Gothic"/>
                <a:sym typeface="Century Gothic"/>
              </a:rPr>
              <a:t>:</a:t>
            </a:r>
            <a:endParaRPr sz="1100" dirty="0">
              <a:latin typeface="Century Gothic"/>
              <a:ea typeface="Century Gothic"/>
              <a:cs typeface="Century Gothic"/>
              <a:sym typeface="Century Gothic"/>
            </a:endParaRPr>
          </a:p>
          <a:p>
            <a:pPr marL="457200" lvl="0" indent="-292100" algn="l" rtl="0">
              <a:lnSpc>
                <a:spcPct val="100000"/>
              </a:lnSpc>
              <a:spcBef>
                <a:spcPts val="0"/>
              </a:spcBef>
              <a:spcAft>
                <a:spcPts val="0"/>
              </a:spcAft>
              <a:buClr>
                <a:schemeClr val="dk1"/>
              </a:buClr>
              <a:buSzPts val="1000"/>
              <a:buFont typeface="Century Gothic"/>
              <a:buChar char="●"/>
            </a:pPr>
            <a:r>
              <a:rPr lang="it-IT" sz="1100" dirty="0">
                <a:latin typeface="Century Gothic"/>
                <a:ea typeface="Century Gothic"/>
                <a:cs typeface="Century Gothic"/>
                <a:sym typeface="Century Gothic"/>
              </a:rPr>
              <a:t>Durante la negoziazione, sii pronto a giustificare la tua richiesta in base alle tue capacità, esperienza e valore che apporti all'organizzazione. Fornisci esempi specifici dei tuoi risultati e contributi</a:t>
            </a:r>
            <a:r>
              <a:rPr lang="de-DE" sz="1100" dirty="0">
                <a:latin typeface="Century Gothic"/>
                <a:ea typeface="Century Gothic"/>
                <a:cs typeface="Century Gothic"/>
                <a:sym typeface="Century Gothic"/>
              </a:rPr>
              <a:t>.</a:t>
            </a:r>
          </a:p>
          <a:p>
            <a:pPr marL="457200" lvl="0" indent="-292100" algn="l" rtl="0">
              <a:lnSpc>
                <a:spcPct val="100000"/>
              </a:lnSpc>
              <a:spcBef>
                <a:spcPts val="0"/>
              </a:spcBef>
              <a:spcAft>
                <a:spcPts val="0"/>
              </a:spcAft>
              <a:buClr>
                <a:schemeClr val="dk1"/>
              </a:buClr>
              <a:buSzPts val="1000"/>
              <a:buFont typeface="Century Gothic"/>
              <a:buChar char="●"/>
            </a:pPr>
            <a:endParaRPr sz="1100" dirty="0">
              <a:latin typeface="Century Gothic"/>
              <a:ea typeface="Century Gothic"/>
              <a:cs typeface="Century Gothic"/>
              <a:sym typeface="Century Gothic"/>
            </a:endParaRPr>
          </a:p>
          <a:p>
            <a:pPr marL="0" lvl="0" indent="0" algn="l" rtl="0">
              <a:lnSpc>
                <a:spcPct val="107916"/>
              </a:lnSpc>
              <a:spcBef>
                <a:spcPts val="200"/>
              </a:spcBef>
              <a:spcAft>
                <a:spcPts val="0"/>
              </a:spcAft>
              <a:buClr>
                <a:schemeClr val="dk1"/>
              </a:buClr>
              <a:buSzPts val="1100"/>
              <a:buFont typeface="Arial"/>
              <a:buNone/>
            </a:pPr>
            <a:r>
              <a:rPr lang="de-DE" sz="1100" dirty="0">
                <a:latin typeface="Century Gothic"/>
                <a:ea typeface="Century Gothic"/>
                <a:cs typeface="Century Gothic"/>
                <a:sym typeface="Century Gothic"/>
              </a:rPr>
              <a:t>8. </a:t>
            </a:r>
            <a:r>
              <a:rPr lang="it-IT" dirty="0">
                <a:latin typeface="Century Gothic"/>
                <a:ea typeface="Century Gothic"/>
                <a:cs typeface="Century Gothic"/>
                <a:sym typeface="Century Gothic"/>
              </a:rPr>
              <a:t>Usa un tono positivo e collaborativo</a:t>
            </a:r>
            <a:r>
              <a:rPr lang="de-DE" dirty="0">
                <a:latin typeface="Century Gothic"/>
                <a:ea typeface="Century Gothic"/>
                <a:cs typeface="Century Gothic"/>
                <a:sym typeface="Century Gothic"/>
              </a:rPr>
              <a:t>:</a:t>
            </a:r>
            <a:endParaRPr sz="1100" dirty="0">
              <a:latin typeface="Century Gothic"/>
              <a:ea typeface="Century Gothic"/>
              <a:cs typeface="Century Gothic"/>
              <a:sym typeface="Century Gothic"/>
            </a:endParaRPr>
          </a:p>
          <a:p>
            <a:pPr marL="457200" lvl="0" indent="-292100" algn="l" rtl="0">
              <a:lnSpc>
                <a:spcPct val="100000"/>
              </a:lnSpc>
              <a:spcBef>
                <a:spcPts val="0"/>
              </a:spcBef>
              <a:spcAft>
                <a:spcPts val="0"/>
              </a:spcAft>
              <a:buClr>
                <a:schemeClr val="dk1"/>
              </a:buClr>
              <a:buSzPts val="1000"/>
              <a:buFont typeface="Century Gothic"/>
              <a:buChar char="●"/>
            </a:pPr>
            <a:r>
              <a:rPr lang="it-IT" sz="1100" dirty="0">
                <a:latin typeface="Century Gothic"/>
                <a:ea typeface="Century Gothic"/>
                <a:cs typeface="Century Gothic"/>
                <a:sym typeface="Century Gothic"/>
              </a:rPr>
              <a:t>Affronta la negoziazione come una discussione collaborativa piuttosto che come un confronto. Sottolinea il tuo interesse a trovare un accordo reciprocamente vantaggioso</a:t>
            </a:r>
            <a:r>
              <a:rPr lang="de-DE" sz="1100" dirty="0">
                <a:latin typeface="Century Gothic"/>
                <a:ea typeface="Century Gothic"/>
                <a:cs typeface="Century Gothic"/>
                <a:sym typeface="Century Gothic"/>
              </a:rPr>
              <a:t>.</a:t>
            </a:r>
          </a:p>
          <a:p>
            <a:pPr marL="457200" lvl="0" indent="-292100" algn="l" rtl="0">
              <a:lnSpc>
                <a:spcPct val="100000"/>
              </a:lnSpc>
              <a:spcBef>
                <a:spcPts val="0"/>
              </a:spcBef>
              <a:spcAft>
                <a:spcPts val="0"/>
              </a:spcAft>
              <a:buClr>
                <a:schemeClr val="dk1"/>
              </a:buClr>
              <a:buSzPts val="1000"/>
              <a:buFont typeface="Century Gothic"/>
              <a:buChar char="●"/>
            </a:pPr>
            <a:endParaRPr sz="1100" dirty="0">
              <a:latin typeface="Century Gothic"/>
              <a:ea typeface="Century Gothic"/>
              <a:cs typeface="Century Gothic"/>
              <a:sym typeface="Century Gothic"/>
            </a:endParaRPr>
          </a:p>
          <a:p>
            <a:pPr marL="0" lvl="0" indent="0" algn="l" rtl="0">
              <a:lnSpc>
                <a:spcPct val="107916"/>
              </a:lnSpc>
              <a:spcBef>
                <a:spcPts val="200"/>
              </a:spcBef>
              <a:spcAft>
                <a:spcPts val="0"/>
              </a:spcAft>
              <a:buClr>
                <a:schemeClr val="dk1"/>
              </a:buClr>
              <a:buSzPts val="1100"/>
              <a:buFont typeface="Arial"/>
              <a:buNone/>
            </a:pPr>
            <a:r>
              <a:rPr lang="de-DE" sz="1100" dirty="0">
                <a:latin typeface="Century Gothic"/>
                <a:ea typeface="Century Gothic"/>
                <a:cs typeface="Century Gothic"/>
                <a:sym typeface="Century Gothic"/>
              </a:rPr>
              <a:t>9. </a:t>
            </a:r>
            <a:r>
              <a:rPr lang="de-DE" dirty="0" err="1">
                <a:latin typeface="Century Gothic"/>
                <a:ea typeface="Century Gothic"/>
                <a:cs typeface="Century Gothic"/>
                <a:sym typeface="Century Gothic"/>
              </a:rPr>
              <a:t>Considera</a:t>
            </a:r>
            <a:r>
              <a:rPr lang="de-DE" dirty="0">
                <a:latin typeface="Century Gothic"/>
                <a:ea typeface="Century Gothic"/>
                <a:cs typeface="Century Gothic"/>
                <a:sym typeface="Century Gothic"/>
              </a:rPr>
              <a:t> </a:t>
            </a:r>
            <a:r>
              <a:rPr lang="de-DE" dirty="0" err="1">
                <a:latin typeface="Century Gothic"/>
                <a:ea typeface="Century Gothic"/>
                <a:cs typeface="Century Gothic"/>
                <a:sym typeface="Century Gothic"/>
              </a:rPr>
              <a:t>l'intero</a:t>
            </a:r>
            <a:r>
              <a:rPr lang="de-DE" dirty="0">
                <a:latin typeface="Century Gothic"/>
                <a:ea typeface="Century Gothic"/>
                <a:cs typeface="Century Gothic"/>
                <a:sym typeface="Century Gothic"/>
              </a:rPr>
              <a:t> </a:t>
            </a:r>
            <a:r>
              <a:rPr lang="de-DE" dirty="0" err="1">
                <a:latin typeface="Century Gothic"/>
                <a:ea typeface="Century Gothic"/>
                <a:cs typeface="Century Gothic"/>
                <a:sym typeface="Century Gothic"/>
              </a:rPr>
              <a:t>pacchetto</a:t>
            </a:r>
            <a:r>
              <a:rPr lang="de-DE" dirty="0">
                <a:latin typeface="Century Gothic"/>
                <a:ea typeface="Century Gothic"/>
                <a:cs typeface="Century Gothic"/>
                <a:sym typeface="Century Gothic"/>
              </a:rPr>
              <a:t>:</a:t>
            </a:r>
            <a:endParaRPr sz="1100" dirty="0">
              <a:latin typeface="Century Gothic"/>
              <a:ea typeface="Century Gothic"/>
              <a:cs typeface="Century Gothic"/>
              <a:sym typeface="Century Gothic"/>
            </a:endParaRPr>
          </a:p>
          <a:p>
            <a:pPr marL="457200" lvl="0" indent="-292100" algn="l" rtl="0">
              <a:lnSpc>
                <a:spcPct val="100000"/>
              </a:lnSpc>
              <a:spcBef>
                <a:spcPts val="0"/>
              </a:spcBef>
              <a:spcAft>
                <a:spcPts val="0"/>
              </a:spcAft>
              <a:buClr>
                <a:schemeClr val="dk1"/>
              </a:buClr>
              <a:buSzPts val="1000"/>
              <a:buFont typeface="Century Gothic"/>
              <a:buChar char="●"/>
            </a:pPr>
            <a:r>
              <a:rPr lang="it-IT" sz="1100" dirty="0">
                <a:latin typeface="Century Gothic"/>
                <a:ea typeface="Century Gothic"/>
                <a:cs typeface="Century Gothic"/>
                <a:sym typeface="Century Gothic"/>
              </a:rPr>
              <a:t>Se il datore di lavoro non è in grado di soddisfare le tue aspettative salariali, esplora altri aspetti del pacchetto. Negozia per ottenere vantaggi aggiuntivi, come opportunità di sviluppo professionale, opzioni di lavoro a distanza o un bonus di firma</a:t>
            </a:r>
            <a:r>
              <a:rPr lang="de-DE" sz="1100" dirty="0">
                <a:latin typeface="Century Gothic"/>
                <a:ea typeface="Century Gothic"/>
                <a:cs typeface="Century Gothic"/>
                <a:sym typeface="Century Gothic"/>
              </a:rPr>
              <a:t>.</a:t>
            </a:r>
            <a:endParaRPr sz="1100" dirty="0">
              <a:latin typeface="Century Gothic"/>
              <a:ea typeface="Century Gothic"/>
              <a:cs typeface="Century Gothic"/>
              <a:sym typeface="Century Gothic"/>
            </a:endParaRPr>
          </a:p>
          <a:p>
            <a:pPr marL="0" lvl="0" indent="0" algn="l" rtl="0">
              <a:lnSpc>
                <a:spcPct val="100000"/>
              </a:lnSpc>
              <a:spcBef>
                <a:spcPts val="0"/>
              </a:spcBef>
              <a:spcAft>
                <a:spcPts val="0"/>
              </a:spcAft>
              <a:buSzPts val="1400"/>
              <a:buNone/>
            </a:pPr>
            <a:endParaRPr dirty="0"/>
          </a:p>
        </p:txBody>
      </p:sp>
      <p:sp>
        <p:nvSpPr>
          <p:cNvPr id="334" name="Google Shape;334;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it-IT" sz="1800" dirty="0">
                <a:latin typeface="Century Gothic"/>
                <a:ea typeface="Century Gothic"/>
                <a:cs typeface="Century Gothic"/>
                <a:sym typeface="Century Gothic"/>
              </a:rPr>
              <a:t>Ecco uno strumento interattivo sulla negoziazione dello stipendio. Il gioco guida gli utenti attraverso il processo di negoziazione dello stipendio, offrendo suggerimenti chiave in ogni fase</a:t>
            </a:r>
            <a:r>
              <a:rPr lang="de-DE" sz="1800" dirty="0">
                <a:latin typeface="Century Gothic"/>
                <a:ea typeface="Century Gothic"/>
                <a:cs typeface="Century Gothic"/>
                <a:sym typeface="Century Gothic"/>
              </a:rPr>
              <a:t>.</a:t>
            </a:r>
            <a:endParaRPr dirty="0"/>
          </a:p>
          <a:p>
            <a:pPr marL="0" lvl="0" indent="0" algn="l" rtl="0">
              <a:lnSpc>
                <a:spcPct val="100000"/>
              </a:lnSpc>
              <a:spcBef>
                <a:spcPts val="0"/>
              </a:spcBef>
              <a:spcAft>
                <a:spcPts val="0"/>
              </a:spcAft>
              <a:buSzPts val="1400"/>
              <a:buNone/>
            </a:pPr>
            <a:endParaRPr sz="1800" dirty="0">
              <a:latin typeface="Century Gothic"/>
              <a:ea typeface="Century Gothic"/>
              <a:cs typeface="Century Gothic"/>
              <a:sym typeface="Century Gothic"/>
            </a:endParaRPr>
          </a:p>
          <a:p>
            <a:pPr marL="0" lvl="0" indent="0" algn="l" rtl="0">
              <a:lnSpc>
                <a:spcPct val="100000"/>
              </a:lnSpc>
              <a:spcBef>
                <a:spcPts val="0"/>
              </a:spcBef>
              <a:spcAft>
                <a:spcPts val="0"/>
              </a:spcAft>
              <a:buSzPts val="1400"/>
              <a:buNone/>
            </a:pPr>
            <a:r>
              <a:rPr lang="it-IT" sz="1800" dirty="0">
                <a:latin typeface="Century Gothic"/>
                <a:ea typeface="Century Gothic"/>
                <a:cs typeface="Century Gothic"/>
                <a:sym typeface="Century Gothic"/>
              </a:rPr>
              <a:t>L'obiettivo è quello di apprendere strategie per</a:t>
            </a:r>
            <a:r>
              <a:rPr lang="de-DE" sz="1800" dirty="0">
                <a:latin typeface="Century Gothic"/>
                <a:ea typeface="Century Gothic"/>
                <a:cs typeface="Century Gothic"/>
                <a:sym typeface="Century Gothic"/>
              </a:rPr>
              <a:t>:</a:t>
            </a:r>
            <a:endParaRPr dirty="0"/>
          </a:p>
          <a:p>
            <a:pPr marL="0" lvl="0" indent="0" algn="l" rtl="0">
              <a:lnSpc>
                <a:spcPct val="100000"/>
              </a:lnSpc>
              <a:spcBef>
                <a:spcPts val="0"/>
              </a:spcBef>
              <a:spcAft>
                <a:spcPts val="0"/>
              </a:spcAft>
              <a:buSzPts val="1400"/>
              <a:buNone/>
            </a:pPr>
            <a:r>
              <a:rPr lang="it-IT" sz="1800" dirty="0">
                <a:latin typeface="Century Gothic"/>
                <a:ea typeface="Century Gothic"/>
                <a:cs typeface="Century Gothic"/>
                <a:sym typeface="Century Gothic"/>
              </a:rPr>
              <a:t>1. Sviluppo di una fascia salariale target
2. Comunicare efficacemente le aspettative retributive
3. Dimostrare il proprio valore ai potenziali datori di lavoro</a:t>
            </a:r>
            <a:r>
              <a:rPr lang="de-DE" sz="1800" dirty="0">
                <a:latin typeface="Century Gothic"/>
                <a:ea typeface="Century Gothic"/>
                <a:cs typeface="Century Gothic"/>
                <a:sym typeface="Century Gothic"/>
              </a:rPr>
              <a:t>.</a:t>
            </a:r>
            <a:endParaRPr dirty="0"/>
          </a:p>
          <a:p>
            <a:pPr marL="0" lvl="0" indent="0" algn="l" rtl="0">
              <a:lnSpc>
                <a:spcPct val="100000"/>
              </a:lnSpc>
              <a:spcBef>
                <a:spcPts val="0"/>
              </a:spcBef>
              <a:spcAft>
                <a:spcPts val="0"/>
              </a:spcAft>
              <a:buSzPts val="1400"/>
              <a:buNone/>
            </a:pPr>
            <a:endParaRPr sz="1800" dirty="0">
              <a:latin typeface="Century Gothic"/>
              <a:ea typeface="Century Gothic"/>
              <a:cs typeface="Century Gothic"/>
              <a:sym typeface="Century Gothic"/>
            </a:endParaRPr>
          </a:p>
          <a:p>
            <a:pPr marL="0" lvl="0" indent="0" algn="l" rtl="0">
              <a:lnSpc>
                <a:spcPct val="100000"/>
              </a:lnSpc>
              <a:spcBef>
                <a:spcPts val="0"/>
              </a:spcBef>
              <a:spcAft>
                <a:spcPts val="0"/>
              </a:spcAft>
              <a:buSzPts val="1400"/>
              <a:buNone/>
            </a:pPr>
            <a:r>
              <a:rPr lang="it-IT" sz="1800" dirty="0">
                <a:latin typeface="Century Gothic"/>
                <a:ea typeface="Century Gothic"/>
                <a:cs typeface="Century Gothic"/>
                <a:sym typeface="Century Gothic"/>
              </a:rPr>
              <a:t>Ricorda, la negoziazione è semplicemente una conversazione tra due parti, quindi non esitare a esprimere i tuoi obiettivi! Lo strumento include anche quiz per rafforzare l'apprendimento</a:t>
            </a:r>
            <a:r>
              <a:rPr lang="de-DE" sz="1800" dirty="0">
                <a:latin typeface="Century Gothic"/>
                <a:ea typeface="Century Gothic"/>
                <a:cs typeface="Century Gothic"/>
                <a:sym typeface="Century Gothic"/>
              </a:rPr>
              <a:t>.</a:t>
            </a:r>
            <a:endParaRPr dirty="0"/>
          </a:p>
        </p:txBody>
      </p:sp>
      <p:sp>
        <p:nvSpPr>
          <p:cNvPr id="397" name="Google Shape;397;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g2ba818bef63_0_3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it-IT" sz="1100" b="0" dirty="0">
                <a:solidFill>
                  <a:srgbClr val="0F0F0F"/>
                </a:solidFill>
                <a:latin typeface="Century Gothic"/>
                <a:ea typeface="Century Gothic"/>
                <a:cs typeface="Century Gothic"/>
                <a:sym typeface="Century Gothic"/>
              </a:rPr>
              <a:t>Sulla base della diapositiva precedente, i partecipanti possono anche svolgere un gioco di ruolo nella negoziazione salariale per approfondire la loro comprensione delle fasi di negoziazione.</a:t>
            </a:r>
          </a:p>
          <a:p>
            <a:pPr marL="0" lvl="0" indent="0" algn="l" rtl="0">
              <a:lnSpc>
                <a:spcPct val="100000"/>
              </a:lnSpc>
              <a:spcBef>
                <a:spcPts val="0"/>
              </a:spcBef>
              <a:spcAft>
                <a:spcPts val="0"/>
              </a:spcAft>
              <a:buSzPts val="1400"/>
              <a:buNone/>
            </a:pPr>
            <a:endParaRPr sz="1100" b="0" dirty="0">
              <a:solidFill>
                <a:srgbClr val="0F0F0F"/>
              </a:solidFill>
              <a:latin typeface="Century Gothic"/>
              <a:ea typeface="Century Gothic"/>
              <a:cs typeface="Century Gothic"/>
              <a:sym typeface="Century Gothic"/>
            </a:endParaRPr>
          </a:p>
          <a:p>
            <a:pPr marL="0" lvl="0" indent="0" algn="l" rtl="0">
              <a:lnSpc>
                <a:spcPct val="100000"/>
              </a:lnSpc>
              <a:spcBef>
                <a:spcPts val="0"/>
              </a:spcBef>
              <a:spcAft>
                <a:spcPts val="0"/>
              </a:spcAft>
              <a:buSzPts val="1400"/>
              <a:buNone/>
            </a:pPr>
            <a:r>
              <a:rPr lang="it-IT" sz="1100" b="1" dirty="0">
                <a:solidFill>
                  <a:srgbClr val="0F0F0F"/>
                </a:solidFill>
                <a:latin typeface="Century Gothic"/>
                <a:ea typeface="Century Gothic"/>
                <a:cs typeface="Century Gothic"/>
                <a:sym typeface="Century Gothic"/>
              </a:rPr>
              <a:t>Attività: Gioco di ruolo di negoziazione salariale</a:t>
            </a:r>
          </a:p>
          <a:p>
            <a:pPr marL="0" lvl="0" indent="0" algn="l" rtl="0">
              <a:lnSpc>
                <a:spcPct val="100000"/>
              </a:lnSpc>
              <a:spcBef>
                <a:spcPts val="0"/>
              </a:spcBef>
              <a:spcAft>
                <a:spcPts val="0"/>
              </a:spcAft>
              <a:buSzPts val="1400"/>
              <a:buNone/>
            </a:pPr>
            <a:endParaRPr sz="1100" dirty="0">
              <a:solidFill>
                <a:srgbClr val="0F0F0F"/>
              </a:solidFill>
              <a:latin typeface="Century Gothic"/>
              <a:ea typeface="Century Gothic"/>
              <a:cs typeface="Century Gothic"/>
              <a:sym typeface="Century Gothic"/>
            </a:endParaRPr>
          </a:p>
          <a:p>
            <a:pPr marL="0" lvl="0" indent="0" algn="l" rtl="0">
              <a:lnSpc>
                <a:spcPct val="100000"/>
              </a:lnSpc>
              <a:spcBef>
                <a:spcPts val="0"/>
              </a:spcBef>
              <a:spcAft>
                <a:spcPts val="0"/>
              </a:spcAft>
              <a:buSzPts val="1400"/>
              <a:buNone/>
            </a:pPr>
            <a:r>
              <a:rPr lang="it-IT" sz="1100" dirty="0">
                <a:solidFill>
                  <a:srgbClr val="0F0F0F"/>
                </a:solidFill>
                <a:latin typeface="Century Gothic"/>
                <a:ea typeface="Century Gothic"/>
                <a:cs typeface="Century Gothic"/>
                <a:sym typeface="Century Gothic"/>
              </a:rPr>
              <a:t>Obiettivo: Mettere in pratica le abilità di negoziazione in uno scenario simulato di negoziazione salariale</a:t>
            </a:r>
            <a:r>
              <a:rPr lang="de-DE" sz="1100" dirty="0">
                <a:solidFill>
                  <a:srgbClr val="0F0F0F"/>
                </a:solidFill>
                <a:latin typeface="Century Gothic"/>
                <a:ea typeface="Century Gothic"/>
                <a:cs typeface="Century Gothic"/>
                <a:sym typeface="Century Gothic"/>
              </a:rPr>
              <a:t>.</a:t>
            </a:r>
            <a:endParaRPr sz="1100" dirty="0">
              <a:solidFill>
                <a:srgbClr val="0F0F0F"/>
              </a:solidFill>
              <a:latin typeface="Century Gothic"/>
              <a:ea typeface="Century Gothic"/>
              <a:cs typeface="Century Gothic"/>
              <a:sym typeface="Century Gothic"/>
            </a:endParaRPr>
          </a:p>
          <a:p>
            <a:pPr marL="0" lvl="0" indent="0" algn="l" rtl="0">
              <a:lnSpc>
                <a:spcPct val="100000"/>
              </a:lnSpc>
              <a:spcBef>
                <a:spcPts val="0"/>
              </a:spcBef>
              <a:spcAft>
                <a:spcPts val="0"/>
              </a:spcAft>
              <a:buSzPts val="1400"/>
              <a:buNone/>
            </a:pPr>
            <a:endParaRPr sz="1100" dirty="0">
              <a:solidFill>
                <a:srgbClr val="0F0F0F"/>
              </a:solidFill>
              <a:latin typeface="Century Gothic"/>
              <a:ea typeface="Century Gothic"/>
              <a:cs typeface="Century Gothic"/>
              <a:sym typeface="Century Gothic"/>
            </a:endParaRPr>
          </a:p>
          <a:p>
            <a:pPr marL="0" lvl="0" indent="0" algn="l" rtl="0">
              <a:lnSpc>
                <a:spcPct val="100000"/>
              </a:lnSpc>
              <a:spcBef>
                <a:spcPts val="0"/>
              </a:spcBef>
              <a:spcAft>
                <a:spcPts val="0"/>
              </a:spcAft>
              <a:buSzPts val="1400"/>
              <a:buNone/>
            </a:pPr>
            <a:r>
              <a:rPr lang="de-DE" sz="1100" dirty="0" err="1">
                <a:solidFill>
                  <a:srgbClr val="0F0F0F"/>
                </a:solidFill>
                <a:latin typeface="Century Gothic"/>
                <a:ea typeface="Century Gothic"/>
                <a:cs typeface="Century Gothic"/>
                <a:sym typeface="Century Gothic"/>
              </a:rPr>
              <a:t>Disposizioni</a:t>
            </a:r>
            <a:r>
              <a:rPr lang="de-DE" sz="1100" dirty="0">
                <a:solidFill>
                  <a:srgbClr val="0F0F0F"/>
                </a:solidFill>
                <a:latin typeface="Century Gothic"/>
                <a:ea typeface="Century Gothic"/>
                <a:cs typeface="Century Gothic"/>
                <a:sym typeface="Century Gothic"/>
              </a:rPr>
              <a:t>:</a:t>
            </a:r>
            <a:endParaRPr sz="1100" dirty="0">
              <a:solidFill>
                <a:srgbClr val="0F0F0F"/>
              </a:solidFill>
              <a:latin typeface="Century Gothic"/>
              <a:ea typeface="Century Gothic"/>
              <a:cs typeface="Century Gothic"/>
              <a:sym typeface="Century Gothic"/>
            </a:endParaRPr>
          </a:p>
          <a:p>
            <a:pPr marL="0" lvl="0" indent="0" algn="l" rtl="0">
              <a:lnSpc>
                <a:spcPct val="100000"/>
              </a:lnSpc>
              <a:spcBef>
                <a:spcPts val="0"/>
              </a:spcBef>
              <a:spcAft>
                <a:spcPts val="0"/>
              </a:spcAft>
              <a:buSzPts val="1400"/>
              <a:buNone/>
            </a:pPr>
            <a:endParaRPr sz="1100" dirty="0">
              <a:solidFill>
                <a:srgbClr val="0F0F0F"/>
              </a:solidFill>
              <a:latin typeface="Century Gothic"/>
              <a:ea typeface="Century Gothic"/>
              <a:cs typeface="Century Gothic"/>
              <a:sym typeface="Century Gothic"/>
            </a:endParaRPr>
          </a:p>
          <a:p>
            <a:pPr marL="457200" lvl="0" indent="-298450" algn="l" rtl="0">
              <a:lnSpc>
                <a:spcPct val="100000"/>
              </a:lnSpc>
              <a:spcBef>
                <a:spcPts val="0"/>
              </a:spcBef>
              <a:spcAft>
                <a:spcPts val="0"/>
              </a:spcAft>
              <a:buClr>
                <a:srgbClr val="0F0F0F"/>
              </a:buClr>
              <a:buSzPts val="1100"/>
              <a:buFont typeface="Century Gothic"/>
              <a:buAutoNum type="arabicPeriod"/>
            </a:pPr>
            <a:r>
              <a:rPr lang="it-IT" sz="1100" dirty="0">
                <a:solidFill>
                  <a:srgbClr val="0F0F0F"/>
                </a:solidFill>
                <a:latin typeface="Century Gothic"/>
                <a:ea typeface="Century Gothic"/>
                <a:cs typeface="Century Gothic"/>
                <a:sym typeface="Century Gothic"/>
              </a:rPr>
              <a:t>Dividi i partecipanti in coppie, con una persona che funge da datore di lavoro e l'altra da dipendente.
Fornisci a ogni coppia uno scenario o una serie di circostanze per la negoziazione. Per esempio</a:t>
            </a:r>
            <a:r>
              <a:rPr lang="de-DE" sz="1100" dirty="0">
                <a:solidFill>
                  <a:srgbClr val="0F0F0F"/>
                </a:solidFill>
                <a:latin typeface="Century Gothic"/>
                <a:ea typeface="Century Gothic"/>
                <a:cs typeface="Century Gothic"/>
                <a:sym typeface="Century Gothic"/>
              </a:rPr>
              <a:t>:</a:t>
            </a:r>
            <a:endParaRPr sz="1100" dirty="0">
              <a:solidFill>
                <a:srgbClr val="0F0F0F"/>
              </a:solidFill>
              <a:latin typeface="Century Gothic"/>
              <a:ea typeface="Century Gothic"/>
              <a:cs typeface="Century Gothic"/>
              <a:sym typeface="Century Gothic"/>
            </a:endParaRPr>
          </a:p>
          <a:p>
            <a:pPr marL="457200" lvl="0" indent="-298450" algn="l" rtl="0">
              <a:lnSpc>
                <a:spcPct val="100000"/>
              </a:lnSpc>
              <a:spcBef>
                <a:spcPts val="0"/>
              </a:spcBef>
              <a:spcAft>
                <a:spcPts val="0"/>
              </a:spcAft>
              <a:buClr>
                <a:srgbClr val="0F0F0F"/>
              </a:buClr>
              <a:buSzPts val="1100"/>
              <a:buFont typeface="Century Gothic"/>
              <a:buChar char="●"/>
            </a:pPr>
            <a:r>
              <a:rPr lang="it-IT" sz="1100" dirty="0">
                <a:solidFill>
                  <a:srgbClr val="0F0F0F"/>
                </a:solidFill>
                <a:latin typeface="Century Gothic"/>
                <a:ea typeface="Century Gothic"/>
                <a:cs typeface="Century Gothic"/>
                <a:sym typeface="Century Gothic"/>
              </a:rPr>
              <a:t>Scenario 1: il dipendente ha ricevuto un'offerta di lavoro e vuole negoziare uno stipendio più alto.
Scenario 2: il dipendente sta cercando un aumento o una promozione e deve giustificare la propria richiesta</a:t>
            </a:r>
            <a:r>
              <a:rPr lang="de-DE" sz="1100" dirty="0">
                <a:solidFill>
                  <a:srgbClr val="0F0F0F"/>
                </a:solidFill>
                <a:latin typeface="Century Gothic"/>
                <a:ea typeface="Century Gothic"/>
                <a:cs typeface="Century Gothic"/>
                <a:sym typeface="Century Gothic"/>
              </a:rPr>
              <a:t>.</a:t>
            </a:r>
            <a:endParaRPr sz="1100" dirty="0">
              <a:solidFill>
                <a:srgbClr val="0F0F0F"/>
              </a:solidFill>
              <a:latin typeface="Century Gothic"/>
              <a:ea typeface="Century Gothic"/>
              <a:cs typeface="Century Gothic"/>
              <a:sym typeface="Century Gothic"/>
            </a:endParaRPr>
          </a:p>
          <a:p>
            <a:pPr marL="457200" lvl="0" indent="-298450" algn="l" rtl="0">
              <a:lnSpc>
                <a:spcPct val="100000"/>
              </a:lnSpc>
              <a:spcBef>
                <a:spcPts val="0"/>
              </a:spcBef>
              <a:spcAft>
                <a:spcPts val="0"/>
              </a:spcAft>
              <a:buClr>
                <a:srgbClr val="0F0F0F"/>
              </a:buClr>
              <a:buSzPts val="1100"/>
              <a:buFont typeface="+mj-lt"/>
              <a:buAutoNum type="arabicPeriod" startAt="3"/>
            </a:pPr>
            <a:r>
              <a:rPr lang="it-IT" sz="1100" dirty="0">
                <a:solidFill>
                  <a:srgbClr val="0F0F0F"/>
                </a:solidFill>
                <a:latin typeface="Century Gothic"/>
                <a:ea typeface="Century Gothic"/>
                <a:cs typeface="Century Gothic"/>
                <a:sym typeface="Century Gothic"/>
              </a:rPr>
              <a:t>Concedi a ciascuna coppia alcuni minuti per preparare la propria strategia di negoziazione in base al ruolo e allo scenario assegnati.
Conduci le sessioni di gioco di ruolo di negoziazione, con ogni coppia che a turno negozia i termini dello stipendio o dell'aumento.
Dopo ogni negoziazione, organizza una breve sessione di debriefing in cui i partecipanti possono riflettere sulle loro strategie di negoziazione, sui risultati e sulle lezioni apprese.
Incoraggia i partecipanti a condividere le loro esperienze, sfide e tattiche di successo con il gruppo.
Fornire feedback e indicazioni su tecniche di negoziazione efficaci, come</a:t>
            </a:r>
            <a:r>
              <a:rPr lang="de-DE" sz="1100" dirty="0">
                <a:solidFill>
                  <a:srgbClr val="0F0F0F"/>
                </a:solidFill>
                <a:latin typeface="Century Gothic"/>
                <a:ea typeface="Century Gothic"/>
                <a:cs typeface="Century Gothic"/>
                <a:sym typeface="Century Gothic"/>
              </a:rPr>
              <a:t>:</a:t>
            </a:r>
            <a:endParaRPr sz="1100" dirty="0">
              <a:solidFill>
                <a:srgbClr val="0F0F0F"/>
              </a:solidFill>
              <a:latin typeface="Century Gothic"/>
              <a:ea typeface="Century Gothic"/>
              <a:cs typeface="Century Gothic"/>
              <a:sym typeface="Century Gothic"/>
            </a:endParaRPr>
          </a:p>
          <a:p>
            <a:pPr marL="457200" lvl="0" indent="-298450" algn="l" rtl="0">
              <a:lnSpc>
                <a:spcPct val="100000"/>
              </a:lnSpc>
              <a:spcBef>
                <a:spcPts val="0"/>
              </a:spcBef>
              <a:spcAft>
                <a:spcPts val="0"/>
              </a:spcAft>
              <a:buClr>
                <a:srgbClr val="0F0F0F"/>
              </a:buClr>
              <a:buSzPts val="1100"/>
              <a:buFont typeface="Century Gothic"/>
              <a:buChar char="●"/>
            </a:pPr>
            <a:r>
              <a:rPr lang="it-IT" sz="1100" dirty="0">
                <a:solidFill>
                  <a:srgbClr val="0F0F0F"/>
                </a:solidFill>
                <a:latin typeface="Century Gothic"/>
                <a:ea typeface="Century Gothic"/>
                <a:cs typeface="Century Gothic"/>
                <a:sym typeface="Century Gothic"/>
              </a:rPr>
              <a:t>Ricerca dei tassi di mercato e degli standard di settore per i benchmark salariali.
Presentare un caso convincente basato su qualifiche, risultati e valore per l'organizzazione.
Utilizzare l'ascolto attivo, l'assertività e le capacità di comunicazione persuasiva per navigare nel processo di negoziazione</a:t>
            </a:r>
            <a:r>
              <a:rPr lang="de-DE" sz="1100" dirty="0">
                <a:solidFill>
                  <a:srgbClr val="0F0F0F"/>
                </a:solidFill>
                <a:latin typeface="Century Gothic"/>
                <a:ea typeface="Century Gothic"/>
                <a:cs typeface="Century Gothic"/>
                <a:sym typeface="Century Gothic"/>
              </a:rPr>
              <a:t>.</a:t>
            </a:r>
            <a:endParaRPr dirty="0"/>
          </a:p>
          <a:p>
            <a:pPr marL="158750" lvl="0" indent="0" algn="l" rtl="0">
              <a:lnSpc>
                <a:spcPct val="100000"/>
              </a:lnSpc>
              <a:spcBef>
                <a:spcPts val="0"/>
              </a:spcBef>
              <a:spcAft>
                <a:spcPts val="0"/>
              </a:spcAft>
              <a:buClr>
                <a:srgbClr val="0F0F0F"/>
              </a:buClr>
              <a:buSzPts val="1100"/>
              <a:buFont typeface="Century Gothic"/>
              <a:buNone/>
            </a:pPr>
            <a:r>
              <a:rPr lang="it-IT" sz="1100" dirty="0">
                <a:solidFill>
                  <a:srgbClr val="0F0F0F"/>
                </a:solidFill>
                <a:latin typeface="Century Gothic"/>
                <a:ea typeface="Century Gothic"/>
                <a:cs typeface="Century Gothic"/>
                <a:sym typeface="Century Gothic"/>
              </a:rPr>
              <a:t>Concludi l'attività riassumendo i punti chiave e le intuizioni per una negoziazione salariale di successo</a:t>
            </a:r>
            <a:r>
              <a:rPr lang="de-DE" sz="1100" dirty="0">
                <a:solidFill>
                  <a:srgbClr val="0F0F0F"/>
                </a:solidFill>
                <a:latin typeface="Century Gothic"/>
                <a:ea typeface="Century Gothic"/>
                <a:cs typeface="Century Gothic"/>
                <a:sym typeface="Century Gothic"/>
              </a:rPr>
              <a:t>.</a:t>
            </a:r>
            <a:endParaRPr sz="1100" dirty="0">
              <a:solidFill>
                <a:srgbClr val="0F0F0F"/>
              </a:solidFill>
              <a:latin typeface="Century Gothic"/>
              <a:ea typeface="Century Gothic"/>
              <a:cs typeface="Century Gothic"/>
              <a:sym typeface="Century Gothic"/>
            </a:endParaRPr>
          </a:p>
          <a:p>
            <a:pPr marL="0" lvl="0" indent="0" algn="l" rtl="0">
              <a:lnSpc>
                <a:spcPct val="100000"/>
              </a:lnSpc>
              <a:spcBef>
                <a:spcPts val="0"/>
              </a:spcBef>
              <a:spcAft>
                <a:spcPts val="0"/>
              </a:spcAft>
              <a:buSzPts val="1400"/>
              <a:buNone/>
            </a:pPr>
            <a:br>
              <a:rPr lang="de-DE" sz="1100" dirty="0">
                <a:solidFill>
                  <a:srgbClr val="0F0F0F"/>
                </a:solidFill>
                <a:latin typeface="Century Gothic"/>
                <a:ea typeface="Century Gothic"/>
                <a:cs typeface="Century Gothic"/>
                <a:sym typeface="Century Gothic"/>
              </a:rPr>
            </a:br>
            <a:r>
              <a:rPr lang="de-DE" sz="1100" dirty="0" err="1">
                <a:solidFill>
                  <a:srgbClr val="0F0F0F"/>
                </a:solidFill>
                <a:latin typeface="Century Gothic"/>
                <a:ea typeface="Century Gothic"/>
                <a:cs typeface="Century Gothic"/>
                <a:sym typeface="Century Gothic"/>
              </a:rPr>
              <a:t>Punti</a:t>
            </a:r>
            <a:r>
              <a:rPr lang="de-DE" sz="1100" dirty="0">
                <a:solidFill>
                  <a:srgbClr val="0F0F0F"/>
                </a:solidFill>
                <a:latin typeface="Century Gothic"/>
                <a:ea typeface="Century Gothic"/>
                <a:cs typeface="Century Gothic"/>
                <a:sym typeface="Century Gothic"/>
              </a:rPr>
              <a:t> </a:t>
            </a:r>
            <a:r>
              <a:rPr lang="de-DE" sz="1100" dirty="0" err="1">
                <a:solidFill>
                  <a:srgbClr val="0F0F0F"/>
                </a:solidFill>
                <a:latin typeface="Century Gothic"/>
                <a:ea typeface="Century Gothic"/>
                <a:cs typeface="Century Gothic"/>
                <a:sym typeface="Century Gothic"/>
              </a:rPr>
              <a:t>chiave</a:t>
            </a:r>
            <a:r>
              <a:rPr lang="de-DE" sz="1100" dirty="0">
                <a:solidFill>
                  <a:srgbClr val="0F0F0F"/>
                </a:solidFill>
                <a:latin typeface="Century Gothic"/>
                <a:ea typeface="Century Gothic"/>
                <a:cs typeface="Century Gothic"/>
                <a:sym typeface="Century Gothic"/>
              </a:rPr>
              <a:t>:</a:t>
            </a:r>
            <a:endParaRPr sz="1100" dirty="0">
              <a:solidFill>
                <a:srgbClr val="0F0F0F"/>
              </a:solidFill>
              <a:latin typeface="Century Gothic"/>
              <a:ea typeface="Century Gothic"/>
              <a:cs typeface="Century Gothic"/>
              <a:sym typeface="Century Gothic"/>
            </a:endParaRPr>
          </a:p>
          <a:p>
            <a:pPr marL="0" lvl="0" indent="0" algn="l" rtl="0">
              <a:lnSpc>
                <a:spcPct val="100000"/>
              </a:lnSpc>
              <a:spcBef>
                <a:spcPts val="0"/>
              </a:spcBef>
              <a:spcAft>
                <a:spcPts val="0"/>
              </a:spcAft>
              <a:buSzPts val="1400"/>
              <a:buNone/>
            </a:pPr>
            <a:endParaRPr sz="1100" dirty="0">
              <a:solidFill>
                <a:srgbClr val="0F0F0F"/>
              </a:solidFill>
              <a:latin typeface="Century Gothic"/>
              <a:ea typeface="Century Gothic"/>
              <a:cs typeface="Century Gothic"/>
              <a:sym typeface="Century Gothic"/>
            </a:endParaRPr>
          </a:p>
          <a:p>
            <a:pPr marL="457200" lvl="0" indent="-298450" algn="l" rtl="0">
              <a:lnSpc>
                <a:spcPct val="100000"/>
              </a:lnSpc>
              <a:spcBef>
                <a:spcPts val="0"/>
              </a:spcBef>
              <a:spcAft>
                <a:spcPts val="0"/>
              </a:spcAft>
              <a:buClr>
                <a:srgbClr val="0F0F0F"/>
              </a:buClr>
              <a:buSzPts val="1100"/>
              <a:buFont typeface="Century Gothic"/>
              <a:buChar char="●"/>
            </a:pPr>
            <a:r>
              <a:rPr lang="it-IT" sz="1100" dirty="0">
                <a:solidFill>
                  <a:srgbClr val="0F0F0F"/>
                </a:solidFill>
                <a:latin typeface="Century Gothic"/>
                <a:ea typeface="Century Gothic"/>
                <a:cs typeface="Century Gothic"/>
                <a:sym typeface="Century Gothic"/>
              </a:rPr>
              <a:t>La preparazione è fondamentale: ricerca, esercitati e pianifica in anticipo la tua strategia di negoziazione.
Conosci il tuo valore: Comprendi il tuo valore, le tue capacità e i tuoi contributi per giustificare la tua richiesta di stipendio.
Comunicazione efficace: usa un linguaggio chiaro, conciso e persuasivo per articolare il tuo caso e negoziare in modo efficace.
Flessibilità e compromesso: essere aperti a soluzioni alternative e concessioni per raggiungere un accordo reciprocamente vantaggioso.
Fiducia e assertività: Affronta la negoziazione con fiducia, assertività e un atteggiamento positivo</a:t>
            </a:r>
            <a:r>
              <a:rPr lang="de-DE" sz="1100" dirty="0">
                <a:solidFill>
                  <a:srgbClr val="0F0F0F"/>
                </a:solidFill>
                <a:latin typeface="Century Gothic"/>
                <a:ea typeface="Century Gothic"/>
                <a:cs typeface="Century Gothic"/>
                <a:sym typeface="Century Gothic"/>
              </a:rPr>
              <a:t>.</a:t>
            </a:r>
            <a:endParaRPr sz="1100" dirty="0">
              <a:solidFill>
                <a:srgbClr val="0F0F0F"/>
              </a:solidFill>
              <a:latin typeface="Century Gothic"/>
              <a:ea typeface="Century Gothic"/>
              <a:cs typeface="Century Gothic"/>
              <a:sym typeface="Century Gothic"/>
            </a:endParaRPr>
          </a:p>
        </p:txBody>
      </p:sp>
      <p:sp>
        <p:nvSpPr>
          <p:cNvPr id="408" name="Google Shape;408;g2ba818bef63_0_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it-IT" sz="1800" b="0" i="0" u="none" strike="noStrike" cap="none" dirty="0">
                <a:solidFill>
                  <a:schemeClr val="dk1"/>
                </a:solidFill>
                <a:latin typeface="Century Gothic"/>
                <a:ea typeface="Century Gothic"/>
                <a:cs typeface="Century Gothic"/>
                <a:sym typeface="Century Gothic"/>
              </a:rPr>
              <a:t>Ecco alcune idee sbagliate comuni che possono ostacolare il potenziale di guadagno</a:t>
            </a:r>
            <a:r>
              <a:rPr lang="de-DE" sz="1800" b="0" i="0" u="none" strike="noStrike" cap="none" dirty="0">
                <a:solidFill>
                  <a:schemeClr val="dk1"/>
                </a:solidFill>
                <a:latin typeface="Century Gothic"/>
                <a:ea typeface="Century Gothic"/>
                <a:cs typeface="Century Gothic"/>
                <a:sym typeface="Century Gothic"/>
              </a:rPr>
              <a:t>:</a:t>
            </a:r>
            <a:endParaRPr sz="1800" b="0" i="0" u="none" strike="noStrike" cap="none" dirty="0">
              <a:solidFill>
                <a:schemeClr val="dk1"/>
              </a:solidFill>
              <a:latin typeface="Century Gothic"/>
              <a:ea typeface="Century Gothic"/>
              <a:cs typeface="Century Gothic"/>
              <a:sym typeface="Century Gothic"/>
            </a:endParaRPr>
          </a:p>
          <a:p>
            <a:pPr marL="342900" marR="0" lvl="0" indent="-342900" algn="l" rtl="0">
              <a:lnSpc>
                <a:spcPct val="100000"/>
              </a:lnSpc>
              <a:spcBef>
                <a:spcPts val="0"/>
              </a:spcBef>
              <a:spcAft>
                <a:spcPts val="0"/>
              </a:spcAft>
              <a:buClr>
                <a:srgbClr val="000000"/>
              </a:buClr>
              <a:buSzPts val="1400"/>
              <a:buFont typeface="Arial"/>
              <a:buAutoNum type="arabicPeriod"/>
            </a:pPr>
            <a:r>
              <a:rPr lang="it-IT" sz="1800" b="0" i="0" u="none" strike="noStrike" cap="none" dirty="0">
                <a:solidFill>
                  <a:schemeClr val="dk1"/>
                </a:solidFill>
                <a:latin typeface="Century Gothic"/>
                <a:ea typeface="Century Gothic"/>
                <a:cs typeface="Century Gothic"/>
                <a:sym typeface="Century Gothic"/>
              </a:rPr>
              <a:t>"Negoziare lo stipendio è invadente o aggressivo".
"Parlare di soldi è un tabù".
"Dovrei accettare la prima offerta per mostrare gratitudine".
"Il potenziale di guadagno è determinato esclusivamente dall'istruzione".
«Il divario salariale di genere non mi riguarda personalmente».
"Investire è solo per i ricchi".
"Il potenziale di guadagno è fisso e non può essere influenzato</a:t>
            </a:r>
            <a:r>
              <a:rPr lang="de-DE" sz="1800" b="0" i="0" u="none" strike="noStrike" cap="none" dirty="0">
                <a:solidFill>
                  <a:schemeClr val="dk1"/>
                </a:solidFill>
                <a:latin typeface="Century Gothic"/>
                <a:ea typeface="Century Gothic"/>
                <a:cs typeface="Century Gothic"/>
                <a:sym typeface="Century Gothic"/>
              </a:rPr>
              <a:t>."</a:t>
            </a:r>
            <a:endParaRPr sz="1800" b="0" i="0" u="none" strike="noStrike" cap="none" dirty="0">
              <a:solidFill>
                <a:schemeClr val="dk1"/>
              </a:solidFill>
              <a:latin typeface="Century Gothic"/>
              <a:ea typeface="Century Gothic"/>
              <a:cs typeface="Century Gothic"/>
              <a:sym typeface="Century Gothic"/>
            </a:endParaRPr>
          </a:p>
          <a:p>
            <a:pPr marL="457200" lvl="0" indent="-228600" algn="l" rtl="0">
              <a:lnSpc>
                <a:spcPct val="107000"/>
              </a:lnSpc>
              <a:spcBef>
                <a:spcPts val="0"/>
              </a:spcBef>
              <a:spcAft>
                <a:spcPts val="0"/>
              </a:spcAft>
              <a:buSzPts val="1400"/>
              <a:buNone/>
            </a:pPr>
            <a:r>
              <a:rPr lang="de-DE" sz="1800" dirty="0">
                <a:solidFill>
                  <a:srgbClr val="000000"/>
                </a:solidFill>
                <a:latin typeface="Century Gothic"/>
                <a:ea typeface="Century Gothic"/>
                <a:cs typeface="Century Gothic"/>
                <a:sym typeface="Century Gothic"/>
              </a:rPr>
              <a:t> </a:t>
            </a:r>
            <a:endParaRPr sz="1800" dirty="0">
              <a:solidFill>
                <a:schemeClr val="dk1"/>
              </a:solidFill>
              <a:latin typeface="Calibri"/>
              <a:ea typeface="Calibri"/>
              <a:cs typeface="Calibri"/>
              <a:sym typeface="Calibri"/>
            </a:endParaRPr>
          </a:p>
          <a:p>
            <a:pPr marL="0" marR="0" lvl="0" indent="0" algn="l" rtl="0">
              <a:lnSpc>
                <a:spcPct val="100000"/>
              </a:lnSpc>
              <a:spcBef>
                <a:spcPts val="800"/>
              </a:spcBef>
              <a:spcAft>
                <a:spcPts val="0"/>
              </a:spcAft>
              <a:buClr>
                <a:srgbClr val="000000"/>
              </a:buClr>
              <a:buSzPts val="1400"/>
              <a:buFont typeface="Arial"/>
              <a:buNone/>
            </a:pPr>
            <a:r>
              <a:rPr lang="it-IT" sz="1100" b="0" i="0" u="none" strike="noStrike" cap="none" dirty="0">
                <a:solidFill>
                  <a:srgbClr val="0F0F0F"/>
                </a:solidFill>
                <a:latin typeface="Century Gothic"/>
                <a:ea typeface="Century Gothic"/>
                <a:cs typeface="Century Gothic"/>
                <a:sym typeface="Century Gothic"/>
              </a:rPr>
              <a:t>Per un'attività correlata alle idee sbagliate elencate, coinvolgi gli studenti in una discussione o in un workshop. Ecco come potresti strutturarlo:
Dividi gli studenti in piccoli gruppi e assegna a ciascun gruppo uno o due dei malintesi elencati. Chiedi loro di discutere del motivo per cui credono che esistano queste idee sbagliate e di come potrebbero influenzare le percezioni e i comportamenti delle persone riguardo al loro potenziale di guadagno. Queste attività mirano a stimolare il pensiero critico, promuovere la discussione e consentire agli studenti di sfidare le idee sbagliate comuni che possono ostacolare il loro potenziale di guadagno e il loro benessere finanziario</a:t>
            </a:r>
            <a:r>
              <a:rPr lang="de-DE" sz="1800" dirty="0">
                <a:solidFill>
                  <a:srgbClr val="000000"/>
                </a:solidFill>
                <a:latin typeface="Century Gothic"/>
                <a:ea typeface="Century Gothic"/>
                <a:cs typeface="Century Gothic"/>
                <a:sym typeface="Century Gothic"/>
              </a:rPr>
              <a:t>.</a:t>
            </a:r>
            <a:endParaRPr sz="180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80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it-IT" sz="1800" dirty="0">
                <a:solidFill>
                  <a:schemeClr val="dk1"/>
                </a:solidFill>
                <a:latin typeface="Calibri"/>
                <a:ea typeface="Calibri"/>
                <a:cs typeface="Calibri"/>
                <a:sym typeface="Calibri"/>
              </a:rPr>
              <a:t>Suggerimenti per la discussione dopo la discussione del team</a:t>
            </a:r>
            <a:r>
              <a:rPr lang="de-DE" sz="1800" dirty="0">
                <a:solidFill>
                  <a:schemeClr val="dk1"/>
                </a:solidFill>
                <a:latin typeface="Calibri"/>
                <a:ea typeface="Calibri"/>
                <a:cs typeface="Calibri"/>
                <a:sym typeface="Calibri"/>
              </a:rPr>
              <a:t>: </a:t>
            </a:r>
            <a:endParaRPr sz="1100" dirty="0">
              <a:solidFill>
                <a:srgbClr val="000000"/>
              </a:solidFill>
              <a:latin typeface="Century Gothic"/>
              <a:ea typeface="Century Gothic"/>
              <a:cs typeface="Century Gothic"/>
              <a:sym typeface="Century Gothic"/>
            </a:endParaRPr>
          </a:p>
          <a:p>
            <a:pPr marL="457200" lvl="0" indent="-228600" algn="l" rtl="0">
              <a:lnSpc>
                <a:spcPct val="107000"/>
              </a:lnSpc>
              <a:spcBef>
                <a:spcPts val="0"/>
              </a:spcBef>
              <a:spcAft>
                <a:spcPts val="0"/>
              </a:spcAft>
              <a:buSzPts val="1400"/>
              <a:buNone/>
            </a:pPr>
            <a:endParaRPr sz="1100" dirty="0">
              <a:latin typeface="Calibri"/>
              <a:ea typeface="Calibri"/>
              <a:cs typeface="Calibri"/>
              <a:sym typeface="Calibri"/>
            </a:endParaRPr>
          </a:p>
          <a:p>
            <a:pPr marL="0" lvl="0" indent="0" algn="l" rtl="0">
              <a:lnSpc>
                <a:spcPct val="107000"/>
              </a:lnSpc>
              <a:spcBef>
                <a:spcPts val="1500"/>
              </a:spcBef>
              <a:spcAft>
                <a:spcPts val="0"/>
              </a:spcAft>
              <a:buSzPts val="1400"/>
              <a:buFont typeface="Arial"/>
              <a:buNone/>
            </a:pPr>
            <a:r>
              <a:rPr lang="de-DE" sz="1100" b="0" i="0" u="none" strike="noStrike" cap="none" dirty="0">
                <a:solidFill>
                  <a:srgbClr val="000000"/>
                </a:solidFill>
                <a:latin typeface="Century Gothic"/>
                <a:ea typeface="Century Gothic"/>
                <a:cs typeface="Century Gothic"/>
                <a:sym typeface="Century Gothic"/>
              </a:rPr>
              <a:t>"</a:t>
            </a:r>
            <a:r>
              <a:rPr lang="it-IT" sz="1100" b="1" dirty="0">
                <a:solidFill>
                  <a:srgbClr val="000000"/>
                </a:solidFill>
                <a:latin typeface="Century Gothic"/>
                <a:ea typeface="Century Gothic"/>
                <a:cs typeface="Century Gothic"/>
                <a:sym typeface="Century Gothic"/>
              </a:rPr>
              <a:t>La negoziazione dello stipendio è invadente o aggressiva</a:t>
            </a:r>
            <a:r>
              <a:rPr lang="de-DE" sz="1100" b="1" dirty="0">
                <a:solidFill>
                  <a:srgbClr val="000000"/>
                </a:solidFill>
                <a:latin typeface="Century Gothic"/>
                <a:ea typeface="Century Gothic"/>
                <a:cs typeface="Century Gothic"/>
                <a:sym typeface="Century Gothic"/>
              </a:rPr>
              <a:t>."</a:t>
            </a:r>
            <a:endParaRPr sz="1100" dirty="0">
              <a:solidFill>
                <a:srgbClr val="000000"/>
              </a:solidFill>
              <a:latin typeface="Calibri"/>
              <a:ea typeface="Calibri"/>
              <a:cs typeface="Calibri"/>
              <a:sym typeface="Calibri"/>
            </a:endParaRPr>
          </a:p>
          <a:p>
            <a:pPr marL="742950" lvl="1" indent="-285750" algn="l" rtl="0">
              <a:lnSpc>
                <a:spcPct val="107000"/>
              </a:lnSpc>
              <a:spcBef>
                <a:spcPts val="800"/>
              </a:spcBef>
              <a:spcAft>
                <a:spcPts val="0"/>
              </a:spcAft>
              <a:buSzPts val="1000"/>
              <a:buFont typeface="Courier New"/>
              <a:buChar char="o"/>
            </a:pPr>
            <a:r>
              <a:rPr lang="it-IT" sz="1100" dirty="0">
                <a:solidFill>
                  <a:srgbClr val="000000"/>
                </a:solidFill>
                <a:latin typeface="Century Gothic"/>
                <a:ea typeface="Century Gothic"/>
                <a:cs typeface="Century Gothic"/>
                <a:sym typeface="Century Gothic"/>
              </a:rPr>
              <a:t>Realtà: La negoziazione è una parte standard del processo di assunzione. Riflette la comprensione del tuo valore e il tuo impegno per un equo compenso. Non si tratta di essere invadenti, ma di raggiungere un accordo reciprocamente vantaggioso</a:t>
            </a:r>
            <a:r>
              <a:rPr lang="de-DE" sz="1100" dirty="0">
                <a:solidFill>
                  <a:srgbClr val="000000"/>
                </a:solidFill>
                <a:latin typeface="Century Gothic"/>
                <a:ea typeface="Century Gothic"/>
                <a:cs typeface="Century Gothic"/>
                <a:sym typeface="Century Gothic"/>
              </a:rPr>
              <a:t>.</a:t>
            </a:r>
          </a:p>
          <a:p>
            <a:pPr marL="742950" lvl="1" indent="-285750" algn="l" rtl="0">
              <a:lnSpc>
                <a:spcPct val="107000"/>
              </a:lnSpc>
              <a:spcBef>
                <a:spcPts val="800"/>
              </a:spcBef>
              <a:spcAft>
                <a:spcPts val="0"/>
              </a:spcAft>
              <a:buSzPts val="1000"/>
              <a:buFont typeface="Courier New"/>
              <a:buChar char="o"/>
            </a:pPr>
            <a:endParaRPr sz="1100" dirty="0">
              <a:solidFill>
                <a:srgbClr val="000000"/>
              </a:solidFill>
              <a:latin typeface="Courier New"/>
              <a:ea typeface="Courier New"/>
              <a:cs typeface="Courier New"/>
              <a:sym typeface="Courier New"/>
            </a:endParaRPr>
          </a:p>
          <a:p>
            <a:pPr marL="0" lvl="0" indent="0" algn="l" rtl="0">
              <a:lnSpc>
                <a:spcPct val="107000"/>
              </a:lnSpc>
              <a:spcBef>
                <a:spcPts val="800"/>
              </a:spcBef>
              <a:spcAft>
                <a:spcPts val="0"/>
              </a:spcAft>
              <a:buSzPts val="1400"/>
              <a:buFont typeface="Arial"/>
              <a:buNone/>
            </a:pPr>
            <a:r>
              <a:rPr lang="de-DE" sz="1100" b="1" dirty="0">
                <a:solidFill>
                  <a:srgbClr val="000000"/>
                </a:solidFill>
                <a:latin typeface="Century Gothic"/>
                <a:ea typeface="Century Gothic"/>
                <a:cs typeface="Century Gothic"/>
                <a:sym typeface="Century Gothic"/>
              </a:rPr>
              <a:t>"</a:t>
            </a:r>
            <a:r>
              <a:rPr lang="it-IT" sz="1100" b="1" dirty="0">
                <a:solidFill>
                  <a:srgbClr val="000000"/>
                </a:solidFill>
                <a:latin typeface="Century Gothic"/>
                <a:ea typeface="Century Gothic"/>
                <a:cs typeface="Century Gothic"/>
                <a:sym typeface="Century Gothic"/>
              </a:rPr>
              <a:t>Parlare di soldi è un tabù</a:t>
            </a:r>
            <a:r>
              <a:rPr lang="de-DE" sz="1100" b="1" dirty="0">
                <a:solidFill>
                  <a:srgbClr val="000000"/>
                </a:solidFill>
                <a:latin typeface="Century Gothic"/>
                <a:ea typeface="Century Gothic"/>
                <a:cs typeface="Century Gothic"/>
                <a:sym typeface="Century Gothic"/>
              </a:rPr>
              <a:t>."</a:t>
            </a:r>
            <a:endParaRPr sz="1100" dirty="0">
              <a:solidFill>
                <a:srgbClr val="000000"/>
              </a:solidFill>
              <a:latin typeface="Calibri"/>
              <a:ea typeface="Calibri"/>
              <a:cs typeface="Calibri"/>
              <a:sym typeface="Calibri"/>
            </a:endParaRPr>
          </a:p>
          <a:p>
            <a:pPr marL="742950" lvl="1" indent="-285750" algn="l" rtl="0">
              <a:lnSpc>
                <a:spcPct val="107000"/>
              </a:lnSpc>
              <a:spcBef>
                <a:spcPts val="800"/>
              </a:spcBef>
              <a:spcAft>
                <a:spcPts val="0"/>
              </a:spcAft>
              <a:buSzPts val="1000"/>
              <a:buFont typeface="Courier New"/>
              <a:buChar char="o"/>
            </a:pPr>
            <a:r>
              <a:rPr lang="it-IT" sz="1100" dirty="0">
                <a:solidFill>
                  <a:srgbClr val="000000"/>
                </a:solidFill>
                <a:latin typeface="Century Gothic"/>
                <a:ea typeface="Century Gothic"/>
                <a:cs typeface="Century Gothic"/>
                <a:sym typeface="Century Gothic"/>
              </a:rPr>
              <a:t>Realtà: discutere apertamente della retribuzione è fondamentale per capire il proprio valore nel mercato del lavoro. Evitare conversazioni sullo stipendio può portare ad accettare meno di quanto meriti</a:t>
            </a:r>
            <a:r>
              <a:rPr lang="de-DE" sz="1100" dirty="0">
                <a:solidFill>
                  <a:srgbClr val="000000"/>
                </a:solidFill>
                <a:latin typeface="Century Gothic"/>
                <a:ea typeface="Century Gothic"/>
                <a:cs typeface="Century Gothic"/>
                <a:sym typeface="Century Gothic"/>
              </a:rPr>
              <a:t>.</a:t>
            </a:r>
          </a:p>
          <a:p>
            <a:pPr marL="742950" lvl="1" indent="-285750" algn="l" rtl="0">
              <a:lnSpc>
                <a:spcPct val="107000"/>
              </a:lnSpc>
              <a:spcBef>
                <a:spcPts val="800"/>
              </a:spcBef>
              <a:spcAft>
                <a:spcPts val="0"/>
              </a:spcAft>
              <a:buSzPts val="1000"/>
              <a:buFont typeface="Courier New"/>
              <a:buChar char="o"/>
            </a:pPr>
            <a:endParaRPr sz="1100" dirty="0">
              <a:solidFill>
                <a:srgbClr val="000000"/>
              </a:solidFill>
              <a:latin typeface="Courier New"/>
              <a:ea typeface="Courier New"/>
              <a:cs typeface="Courier New"/>
              <a:sym typeface="Courier New"/>
            </a:endParaRPr>
          </a:p>
          <a:p>
            <a:pPr marL="0" lvl="0" indent="0" algn="l" rtl="0">
              <a:lnSpc>
                <a:spcPct val="107000"/>
              </a:lnSpc>
              <a:spcBef>
                <a:spcPts val="800"/>
              </a:spcBef>
              <a:spcAft>
                <a:spcPts val="0"/>
              </a:spcAft>
              <a:buSzPts val="1400"/>
              <a:buFont typeface="Arial"/>
              <a:buNone/>
            </a:pPr>
            <a:r>
              <a:rPr lang="de-DE" sz="1100" b="1" dirty="0">
                <a:solidFill>
                  <a:srgbClr val="000000"/>
                </a:solidFill>
                <a:latin typeface="Century Gothic"/>
                <a:ea typeface="Century Gothic"/>
                <a:cs typeface="Century Gothic"/>
                <a:sym typeface="Century Gothic"/>
              </a:rPr>
              <a:t>"</a:t>
            </a:r>
            <a:r>
              <a:rPr lang="it-IT" sz="1100" b="1" dirty="0">
                <a:solidFill>
                  <a:srgbClr val="000000"/>
                </a:solidFill>
                <a:latin typeface="Century Gothic"/>
                <a:ea typeface="Century Gothic"/>
                <a:cs typeface="Century Gothic"/>
                <a:sym typeface="Century Gothic"/>
              </a:rPr>
              <a:t>Dovrei accettare la prima offerta per mostrare gratitudine</a:t>
            </a:r>
            <a:r>
              <a:rPr lang="de-DE" sz="1100" b="1" dirty="0">
                <a:solidFill>
                  <a:srgbClr val="000000"/>
                </a:solidFill>
                <a:latin typeface="Century Gothic"/>
                <a:ea typeface="Century Gothic"/>
                <a:cs typeface="Century Gothic"/>
                <a:sym typeface="Century Gothic"/>
              </a:rPr>
              <a:t>."</a:t>
            </a:r>
            <a:endParaRPr sz="1100" dirty="0">
              <a:solidFill>
                <a:srgbClr val="000000"/>
              </a:solidFill>
              <a:latin typeface="Calibri"/>
              <a:ea typeface="Calibri"/>
              <a:cs typeface="Calibri"/>
              <a:sym typeface="Calibri"/>
            </a:endParaRPr>
          </a:p>
          <a:p>
            <a:pPr marL="742950" lvl="1" indent="-285750" algn="l" rtl="0">
              <a:lnSpc>
                <a:spcPct val="107000"/>
              </a:lnSpc>
              <a:spcBef>
                <a:spcPts val="800"/>
              </a:spcBef>
              <a:spcAft>
                <a:spcPts val="0"/>
              </a:spcAft>
              <a:buSzPts val="1000"/>
              <a:buFont typeface="Courier New"/>
              <a:buChar char="o"/>
            </a:pPr>
            <a:r>
              <a:rPr lang="it-IT" sz="1100" dirty="0">
                <a:solidFill>
                  <a:srgbClr val="000000"/>
                </a:solidFill>
                <a:latin typeface="Century Gothic"/>
                <a:ea typeface="Century Gothic"/>
                <a:cs typeface="Century Gothic"/>
                <a:sym typeface="Century Gothic"/>
              </a:rPr>
              <a:t>Realtà: Sebbene la gratitudine sia essenziale, accettare la prima offerta senza negoziare può portare ad accontentarsi di un valore inferiore a quello di mercato. I datori di lavoro spesso si aspettano una negoziazione, quindi è un'opportunità per stabilire un equo compenso</a:t>
            </a:r>
            <a:r>
              <a:rPr lang="de-DE" sz="1100" dirty="0">
                <a:solidFill>
                  <a:srgbClr val="000000"/>
                </a:solidFill>
                <a:latin typeface="Century Gothic"/>
                <a:ea typeface="Century Gothic"/>
                <a:cs typeface="Century Gothic"/>
                <a:sym typeface="Century Gothic"/>
              </a:rPr>
              <a:t>.</a:t>
            </a:r>
          </a:p>
          <a:p>
            <a:pPr marL="742950" lvl="1" indent="-285750" algn="l" rtl="0">
              <a:lnSpc>
                <a:spcPct val="107000"/>
              </a:lnSpc>
              <a:spcBef>
                <a:spcPts val="800"/>
              </a:spcBef>
              <a:spcAft>
                <a:spcPts val="0"/>
              </a:spcAft>
              <a:buSzPts val="1000"/>
              <a:buFont typeface="Courier New"/>
              <a:buChar char="o"/>
            </a:pPr>
            <a:endParaRPr sz="1100" dirty="0">
              <a:solidFill>
                <a:srgbClr val="000000"/>
              </a:solidFill>
              <a:latin typeface="Courier New"/>
              <a:ea typeface="Courier New"/>
              <a:cs typeface="Courier New"/>
              <a:sym typeface="Courier New"/>
            </a:endParaRPr>
          </a:p>
          <a:p>
            <a:pPr marL="0" lvl="0" indent="0" algn="l" rtl="0">
              <a:lnSpc>
                <a:spcPct val="107000"/>
              </a:lnSpc>
              <a:spcBef>
                <a:spcPts val="800"/>
              </a:spcBef>
              <a:spcAft>
                <a:spcPts val="0"/>
              </a:spcAft>
              <a:buSzPts val="1400"/>
              <a:buFont typeface="Arial"/>
              <a:buNone/>
            </a:pPr>
            <a:r>
              <a:rPr lang="de-DE" sz="1100" b="1" dirty="0">
                <a:solidFill>
                  <a:srgbClr val="000000"/>
                </a:solidFill>
                <a:latin typeface="Century Gothic"/>
                <a:ea typeface="Century Gothic"/>
                <a:cs typeface="Century Gothic"/>
                <a:sym typeface="Century Gothic"/>
              </a:rPr>
              <a:t>"</a:t>
            </a:r>
            <a:r>
              <a:rPr lang="it-IT" sz="1100" b="1" dirty="0">
                <a:solidFill>
                  <a:srgbClr val="000000"/>
                </a:solidFill>
                <a:latin typeface="Century Gothic"/>
                <a:ea typeface="Century Gothic"/>
                <a:cs typeface="Century Gothic"/>
                <a:sym typeface="Century Gothic"/>
              </a:rPr>
              <a:t>Il potenziale di guadagno è determinato esclusivamente dall'istruzione</a:t>
            </a:r>
            <a:r>
              <a:rPr lang="de-DE" sz="1100" b="1" dirty="0">
                <a:solidFill>
                  <a:srgbClr val="000000"/>
                </a:solidFill>
                <a:latin typeface="Century Gothic"/>
                <a:ea typeface="Century Gothic"/>
                <a:cs typeface="Century Gothic"/>
                <a:sym typeface="Century Gothic"/>
              </a:rPr>
              <a:t>."</a:t>
            </a:r>
            <a:endParaRPr sz="1100" dirty="0">
              <a:solidFill>
                <a:srgbClr val="000000"/>
              </a:solidFill>
              <a:latin typeface="Calibri"/>
              <a:ea typeface="Calibri"/>
              <a:cs typeface="Calibri"/>
              <a:sym typeface="Calibri"/>
            </a:endParaRPr>
          </a:p>
          <a:p>
            <a:pPr marL="742950" lvl="1" indent="-285750" algn="l" rtl="0">
              <a:lnSpc>
                <a:spcPct val="107000"/>
              </a:lnSpc>
              <a:spcBef>
                <a:spcPts val="800"/>
              </a:spcBef>
              <a:spcAft>
                <a:spcPts val="0"/>
              </a:spcAft>
              <a:buSzPts val="1000"/>
              <a:buFont typeface="Courier New"/>
              <a:buChar char="o"/>
            </a:pPr>
            <a:r>
              <a:rPr lang="it-IT" sz="1100" dirty="0">
                <a:solidFill>
                  <a:srgbClr val="000000"/>
                </a:solidFill>
                <a:latin typeface="Century Gothic"/>
                <a:ea typeface="Century Gothic"/>
                <a:cs typeface="Century Gothic"/>
                <a:sym typeface="Century Gothic"/>
              </a:rPr>
              <a:t>Realtà: Sebbene l'istruzione sia un fattore, le competenze, l'esperienza e la capacità di applicare le conoscenze sono altrettanto importanti. L'apprendimento continuo e l'acquisizione di esperienza pratica possono avere un impatto significativo sul tuo potenziale di guadagno</a:t>
            </a:r>
            <a:r>
              <a:rPr lang="de-DE" sz="1100" dirty="0">
                <a:solidFill>
                  <a:srgbClr val="000000"/>
                </a:solidFill>
                <a:latin typeface="Century Gothic"/>
                <a:ea typeface="Century Gothic"/>
                <a:cs typeface="Century Gothic"/>
                <a:sym typeface="Century Gothic"/>
              </a:rPr>
              <a:t>.</a:t>
            </a:r>
          </a:p>
          <a:p>
            <a:pPr marL="742950" lvl="1" indent="-285750" algn="l" rtl="0">
              <a:lnSpc>
                <a:spcPct val="107000"/>
              </a:lnSpc>
              <a:spcBef>
                <a:spcPts val="800"/>
              </a:spcBef>
              <a:spcAft>
                <a:spcPts val="0"/>
              </a:spcAft>
              <a:buSzPts val="1000"/>
              <a:buFont typeface="Courier New"/>
              <a:buChar char="o"/>
            </a:pPr>
            <a:endParaRPr sz="1100" dirty="0">
              <a:solidFill>
                <a:srgbClr val="000000"/>
              </a:solidFill>
              <a:latin typeface="Courier New"/>
              <a:ea typeface="Courier New"/>
              <a:cs typeface="Courier New"/>
              <a:sym typeface="Courier New"/>
            </a:endParaRPr>
          </a:p>
          <a:p>
            <a:pPr marL="0" lvl="0" indent="0" algn="l" rtl="0">
              <a:lnSpc>
                <a:spcPct val="107000"/>
              </a:lnSpc>
              <a:spcBef>
                <a:spcPts val="800"/>
              </a:spcBef>
              <a:spcAft>
                <a:spcPts val="0"/>
              </a:spcAft>
              <a:buSzPts val="1400"/>
              <a:buFont typeface="Arial"/>
              <a:buNone/>
            </a:pPr>
            <a:r>
              <a:rPr lang="de-DE" sz="1100" b="1" dirty="0">
                <a:solidFill>
                  <a:srgbClr val="000000"/>
                </a:solidFill>
                <a:latin typeface="Century Gothic"/>
                <a:ea typeface="Century Gothic"/>
                <a:cs typeface="Century Gothic"/>
                <a:sym typeface="Century Gothic"/>
              </a:rPr>
              <a:t>"</a:t>
            </a:r>
            <a:r>
              <a:rPr lang="it-IT" sz="1100" b="1" dirty="0">
                <a:solidFill>
                  <a:srgbClr val="000000"/>
                </a:solidFill>
                <a:latin typeface="Century Gothic"/>
                <a:ea typeface="Century Gothic"/>
                <a:cs typeface="Century Gothic"/>
                <a:sym typeface="Century Gothic"/>
              </a:rPr>
              <a:t>Il divario salariale di genere non mi riguarda personalmente</a:t>
            </a:r>
            <a:endParaRPr sz="1100" dirty="0">
              <a:solidFill>
                <a:srgbClr val="000000"/>
              </a:solidFill>
              <a:latin typeface="Calibri"/>
              <a:ea typeface="Calibri"/>
              <a:cs typeface="Calibri"/>
              <a:sym typeface="Calibri"/>
            </a:endParaRPr>
          </a:p>
          <a:p>
            <a:pPr marL="742950" lvl="1" indent="-285750" algn="l" rtl="0">
              <a:lnSpc>
                <a:spcPct val="107000"/>
              </a:lnSpc>
              <a:spcBef>
                <a:spcPts val="800"/>
              </a:spcBef>
              <a:spcAft>
                <a:spcPts val="0"/>
              </a:spcAft>
              <a:buSzPts val="1000"/>
              <a:buFont typeface="Courier New"/>
              <a:buChar char="o"/>
            </a:pPr>
            <a:r>
              <a:rPr lang="it-IT" sz="1100" dirty="0">
                <a:solidFill>
                  <a:srgbClr val="000000"/>
                </a:solidFill>
                <a:latin typeface="Century Gothic"/>
                <a:ea typeface="Century Gothic"/>
                <a:cs typeface="Century Gothic"/>
                <a:sym typeface="Century Gothic"/>
              </a:rPr>
              <a:t>Realtà: il divario salariale di genere è un problema pervasivo che può avere un impatto su tutti. È fondamentale essere consapevoli delle disparità e lavorare collettivamente per affrontarle ed eliminarle. Colmare il divario va a vantaggio degli individui e dell'economia nel suo complesso</a:t>
            </a:r>
            <a:r>
              <a:rPr lang="de-DE" sz="1100" dirty="0">
                <a:solidFill>
                  <a:srgbClr val="000000"/>
                </a:solidFill>
                <a:latin typeface="Century Gothic"/>
                <a:ea typeface="Century Gothic"/>
                <a:cs typeface="Century Gothic"/>
                <a:sym typeface="Century Gothic"/>
              </a:rPr>
              <a:t>.</a:t>
            </a:r>
          </a:p>
          <a:p>
            <a:pPr marL="742950" lvl="1" indent="-285750" algn="l" rtl="0">
              <a:lnSpc>
                <a:spcPct val="107000"/>
              </a:lnSpc>
              <a:spcBef>
                <a:spcPts val="800"/>
              </a:spcBef>
              <a:spcAft>
                <a:spcPts val="0"/>
              </a:spcAft>
              <a:buSzPts val="1000"/>
              <a:buFont typeface="Courier New"/>
              <a:buChar char="o"/>
            </a:pPr>
            <a:endParaRPr sz="1100" dirty="0">
              <a:solidFill>
                <a:srgbClr val="000000"/>
              </a:solidFill>
              <a:latin typeface="Courier New"/>
              <a:ea typeface="Courier New"/>
              <a:cs typeface="Courier New"/>
              <a:sym typeface="Courier New"/>
            </a:endParaRPr>
          </a:p>
          <a:p>
            <a:pPr marL="0" lvl="0" indent="0" algn="l" rtl="0">
              <a:lnSpc>
                <a:spcPct val="107000"/>
              </a:lnSpc>
              <a:spcBef>
                <a:spcPts val="800"/>
              </a:spcBef>
              <a:spcAft>
                <a:spcPts val="0"/>
              </a:spcAft>
              <a:buSzPts val="1400"/>
              <a:buFont typeface="Arial"/>
              <a:buNone/>
            </a:pPr>
            <a:r>
              <a:rPr lang="de-DE" sz="1100" b="1" dirty="0">
                <a:solidFill>
                  <a:srgbClr val="000000"/>
                </a:solidFill>
                <a:latin typeface="Century Gothic"/>
                <a:ea typeface="Century Gothic"/>
                <a:cs typeface="Century Gothic"/>
                <a:sym typeface="Century Gothic"/>
              </a:rPr>
              <a:t>"</a:t>
            </a:r>
            <a:r>
              <a:rPr lang="it-IT" sz="1100" b="1" dirty="0">
                <a:solidFill>
                  <a:srgbClr val="000000"/>
                </a:solidFill>
                <a:latin typeface="Century Gothic"/>
                <a:ea typeface="Century Gothic"/>
                <a:cs typeface="Century Gothic"/>
                <a:sym typeface="Century Gothic"/>
              </a:rPr>
              <a:t>Investire è solo per i ricchi</a:t>
            </a:r>
            <a:r>
              <a:rPr lang="de-DE" sz="1100" b="1" dirty="0">
                <a:solidFill>
                  <a:srgbClr val="000000"/>
                </a:solidFill>
                <a:latin typeface="Century Gothic"/>
                <a:ea typeface="Century Gothic"/>
                <a:cs typeface="Century Gothic"/>
                <a:sym typeface="Century Gothic"/>
              </a:rPr>
              <a:t>."</a:t>
            </a:r>
            <a:endParaRPr sz="1100" dirty="0">
              <a:solidFill>
                <a:srgbClr val="000000"/>
              </a:solidFill>
              <a:latin typeface="Calibri"/>
              <a:ea typeface="Calibri"/>
              <a:cs typeface="Calibri"/>
              <a:sym typeface="Calibri"/>
            </a:endParaRPr>
          </a:p>
          <a:p>
            <a:pPr marL="342900" lvl="0" indent="-342900" algn="l" rtl="0">
              <a:lnSpc>
                <a:spcPct val="107000"/>
              </a:lnSpc>
              <a:spcBef>
                <a:spcPts val="800"/>
              </a:spcBef>
              <a:spcAft>
                <a:spcPts val="0"/>
              </a:spcAft>
              <a:buSzPts val="1400"/>
              <a:buFont typeface="Courier New"/>
              <a:buChar char="o"/>
            </a:pPr>
            <a:r>
              <a:rPr lang="it-IT" sz="1100" dirty="0">
                <a:solidFill>
                  <a:srgbClr val="000000"/>
                </a:solidFill>
                <a:latin typeface="Century Gothic"/>
                <a:ea typeface="Century Gothic"/>
                <a:cs typeface="Century Gothic"/>
                <a:sym typeface="Century Gothic"/>
              </a:rPr>
              <a:t>Realtà: Chiunque, indipendentemente dal livello di reddito, può trarre vantaggio dall'investimento. Iniziare presto e prendere decisioni di investimento informate può contribuire in modo significativo alla crescita finanziaria a lungo termine e all'accumulo di ricchezza</a:t>
            </a:r>
            <a:r>
              <a:rPr lang="de-DE" sz="1100" dirty="0">
                <a:solidFill>
                  <a:srgbClr val="000000"/>
                </a:solidFill>
                <a:latin typeface="Century Gothic"/>
                <a:ea typeface="Century Gothic"/>
                <a:cs typeface="Century Gothic"/>
                <a:sym typeface="Century Gothic"/>
              </a:rPr>
              <a:t>.</a:t>
            </a:r>
          </a:p>
          <a:p>
            <a:pPr marL="342900" lvl="0" indent="-342900" algn="l" rtl="0">
              <a:lnSpc>
                <a:spcPct val="107000"/>
              </a:lnSpc>
              <a:spcBef>
                <a:spcPts val="800"/>
              </a:spcBef>
              <a:spcAft>
                <a:spcPts val="0"/>
              </a:spcAft>
              <a:buSzPts val="1400"/>
              <a:buFont typeface="Courier New"/>
              <a:buChar char="o"/>
            </a:pPr>
            <a:endParaRPr sz="1100" dirty="0">
              <a:latin typeface="Courier New"/>
              <a:ea typeface="Courier New"/>
              <a:cs typeface="Courier New"/>
              <a:sym typeface="Courier New"/>
            </a:endParaRPr>
          </a:p>
          <a:p>
            <a:pPr marL="0" lvl="0" indent="0" algn="l" rtl="0">
              <a:lnSpc>
                <a:spcPct val="107000"/>
              </a:lnSpc>
              <a:spcBef>
                <a:spcPts val="800"/>
              </a:spcBef>
              <a:spcAft>
                <a:spcPts val="0"/>
              </a:spcAft>
              <a:buSzPts val="1400"/>
              <a:buFont typeface="Arial"/>
              <a:buNone/>
            </a:pPr>
            <a:r>
              <a:rPr lang="de-DE" sz="1100" b="1" dirty="0">
                <a:solidFill>
                  <a:srgbClr val="000000"/>
                </a:solidFill>
                <a:latin typeface="Century Gothic"/>
                <a:ea typeface="Century Gothic"/>
                <a:cs typeface="Century Gothic"/>
                <a:sym typeface="Century Gothic"/>
              </a:rPr>
              <a:t>"</a:t>
            </a:r>
            <a:r>
              <a:rPr lang="it-IT" sz="1100" b="1" dirty="0">
                <a:solidFill>
                  <a:srgbClr val="000000"/>
                </a:solidFill>
                <a:latin typeface="Century Gothic"/>
                <a:ea typeface="Century Gothic"/>
                <a:cs typeface="Century Gothic"/>
                <a:sym typeface="Century Gothic"/>
              </a:rPr>
              <a:t>Il potenziale di guadagno è fisso e non può essere influenzato</a:t>
            </a:r>
            <a:r>
              <a:rPr lang="de-DE" sz="1100" b="1" dirty="0">
                <a:solidFill>
                  <a:srgbClr val="000000"/>
                </a:solidFill>
                <a:latin typeface="Century Gothic"/>
                <a:ea typeface="Century Gothic"/>
                <a:cs typeface="Century Gothic"/>
                <a:sym typeface="Century Gothic"/>
              </a:rPr>
              <a:t>."</a:t>
            </a:r>
            <a:endParaRPr sz="1100" dirty="0">
              <a:solidFill>
                <a:srgbClr val="000000"/>
              </a:solidFill>
              <a:latin typeface="Calibri"/>
              <a:ea typeface="Calibri"/>
              <a:cs typeface="Calibri"/>
              <a:sym typeface="Calibri"/>
            </a:endParaRPr>
          </a:p>
          <a:p>
            <a:pPr marL="342900" lvl="0" indent="-342900" algn="l" rtl="0">
              <a:lnSpc>
                <a:spcPct val="107000"/>
              </a:lnSpc>
              <a:spcBef>
                <a:spcPts val="800"/>
              </a:spcBef>
              <a:spcAft>
                <a:spcPts val="0"/>
              </a:spcAft>
              <a:buSzPts val="1400"/>
              <a:buFont typeface="Courier New"/>
              <a:buChar char="o"/>
            </a:pPr>
            <a:r>
              <a:rPr lang="it-IT" sz="1100" dirty="0">
                <a:solidFill>
                  <a:srgbClr val="000000"/>
                </a:solidFill>
                <a:latin typeface="Century Gothic"/>
                <a:ea typeface="Century Gothic"/>
                <a:cs typeface="Century Gothic"/>
                <a:sym typeface="Century Gothic"/>
              </a:rPr>
              <a:t>Realtà: Misure proattive come l'acquisizione di nuove competenze, il networking e la negoziazione degli stipendi possono avere un impatto positivo sul potenziale di guadagno. Credere che il tuo reddito sia fisso può portare a perdere opportunità di avanzamento</a:t>
            </a:r>
            <a:r>
              <a:rPr lang="de-DE" sz="1100" dirty="0">
                <a:solidFill>
                  <a:srgbClr val="000000"/>
                </a:solidFill>
                <a:latin typeface="Century Gothic"/>
                <a:ea typeface="Century Gothic"/>
                <a:cs typeface="Century Gothic"/>
                <a:sym typeface="Century Gothic"/>
              </a:rPr>
              <a:t>.</a:t>
            </a:r>
            <a:endParaRPr sz="1100" dirty="0">
              <a:latin typeface="Courier New"/>
              <a:ea typeface="Courier New"/>
              <a:cs typeface="Courier New"/>
              <a:sym typeface="Courier New"/>
            </a:endParaRPr>
          </a:p>
          <a:p>
            <a:pPr marL="0" lvl="0" indent="0" algn="l" rtl="0">
              <a:lnSpc>
                <a:spcPct val="100000"/>
              </a:lnSpc>
              <a:spcBef>
                <a:spcPts val="800"/>
              </a:spcBef>
              <a:spcAft>
                <a:spcPts val="0"/>
              </a:spcAft>
              <a:buSzPts val="1400"/>
              <a:buNone/>
            </a:pPr>
            <a:endParaRPr dirty="0"/>
          </a:p>
        </p:txBody>
      </p:sp>
      <p:sp>
        <p:nvSpPr>
          <p:cNvPr id="420" name="Google Shape;420;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just" rtl="0">
              <a:lnSpc>
                <a:spcPct val="107916"/>
              </a:lnSpc>
              <a:spcBef>
                <a:spcPts val="0"/>
              </a:spcBef>
              <a:spcAft>
                <a:spcPts val="0"/>
              </a:spcAft>
              <a:buClr>
                <a:schemeClr val="dk1"/>
              </a:buClr>
              <a:buSzPts val="1100"/>
              <a:buFont typeface="Arial"/>
              <a:buNone/>
            </a:pPr>
            <a:r>
              <a:rPr lang="it-IT" sz="1100" dirty="0">
                <a:latin typeface="Century Gothic"/>
                <a:ea typeface="Century Gothic"/>
                <a:cs typeface="Century Gothic"/>
                <a:sym typeface="Century Gothic"/>
              </a:rPr>
              <a:t>Il modulo </a:t>
            </a:r>
            <a:r>
              <a:rPr lang="it-IT" sz="1100" dirty="0" err="1">
                <a:latin typeface="Century Gothic"/>
                <a:ea typeface="Century Gothic"/>
                <a:cs typeface="Century Gothic"/>
                <a:sym typeface="Century Gothic"/>
              </a:rPr>
              <a:t>Earning</a:t>
            </a:r>
            <a:r>
              <a:rPr lang="it-IT" sz="1100" dirty="0">
                <a:latin typeface="Century Gothic"/>
                <a:ea typeface="Century Gothic"/>
                <a:cs typeface="Century Gothic"/>
                <a:sym typeface="Century Gothic"/>
              </a:rPr>
              <a:t> è progettato per consentire alle donne di assumere il controllo del proprio futuro finanziario.</a:t>
            </a:r>
          </a:p>
          <a:p>
            <a:pPr marL="0" lvl="0" indent="0" algn="just" rtl="0">
              <a:lnSpc>
                <a:spcPct val="107916"/>
              </a:lnSpc>
              <a:spcBef>
                <a:spcPts val="0"/>
              </a:spcBef>
              <a:spcAft>
                <a:spcPts val="0"/>
              </a:spcAft>
              <a:buClr>
                <a:schemeClr val="dk1"/>
              </a:buClr>
              <a:buSzPts val="1100"/>
              <a:buFont typeface="Arial"/>
              <a:buNone/>
            </a:pPr>
            <a:endParaRPr sz="1100" dirty="0">
              <a:latin typeface="Century Gothic"/>
              <a:ea typeface="Century Gothic"/>
              <a:cs typeface="Century Gothic"/>
              <a:sym typeface="Century Gothic"/>
            </a:endParaRPr>
          </a:p>
          <a:p>
            <a:pPr marL="0" lvl="0" indent="0" algn="just" rtl="0">
              <a:lnSpc>
                <a:spcPct val="107916"/>
              </a:lnSpc>
              <a:spcBef>
                <a:spcPts val="0"/>
              </a:spcBef>
              <a:spcAft>
                <a:spcPts val="0"/>
              </a:spcAft>
              <a:buClr>
                <a:schemeClr val="dk1"/>
              </a:buClr>
              <a:buSzPts val="1100"/>
              <a:buFont typeface="Arial"/>
              <a:buNone/>
            </a:pPr>
            <a:r>
              <a:rPr lang="it-IT" sz="1100" dirty="0">
                <a:latin typeface="Century Gothic"/>
                <a:ea typeface="Century Gothic"/>
                <a:cs typeface="Century Gothic"/>
                <a:sym typeface="Century Gothic"/>
              </a:rPr>
              <a:t>Nel mondo di oggi, l'indipendenza finanziaria non è solo un lusso, ma una necessità. Tuttavia, le donne si trovano spesso ad affrontare sfide uniche per raggiungere l'autonomia economica. Questo modulo mira ad affrontare queste sfide fornendo approfondimenti, strategie e strumenti per aiutare le donne ad avere successo nell'area del guadagno.</a:t>
            </a:r>
          </a:p>
          <a:p>
            <a:pPr marL="0" lvl="0" indent="0" algn="just" rtl="0">
              <a:lnSpc>
                <a:spcPct val="107916"/>
              </a:lnSpc>
              <a:spcBef>
                <a:spcPts val="0"/>
              </a:spcBef>
              <a:spcAft>
                <a:spcPts val="0"/>
              </a:spcAft>
              <a:buClr>
                <a:schemeClr val="dk1"/>
              </a:buClr>
              <a:buSzPts val="1100"/>
              <a:buFont typeface="Arial"/>
              <a:buNone/>
            </a:pPr>
            <a:endParaRPr sz="1800" dirty="0">
              <a:solidFill>
                <a:srgbClr val="0070C0"/>
              </a:solidFill>
            </a:endParaRPr>
          </a:p>
          <a:p>
            <a:pPr marL="0" lvl="0" indent="0" algn="just" rtl="0">
              <a:lnSpc>
                <a:spcPct val="107916"/>
              </a:lnSpc>
              <a:spcBef>
                <a:spcPts val="1800"/>
              </a:spcBef>
              <a:spcAft>
                <a:spcPts val="0"/>
              </a:spcAft>
              <a:buClr>
                <a:schemeClr val="dk1"/>
              </a:buClr>
              <a:buSzPts val="1100"/>
              <a:buFont typeface="Arial"/>
              <a:buNone/>
            </a:pPr>
            <a:r>
              <a:rPr lang="de-DE" sz="1800" dirty="0" err="1">
                <a:solidFill>
                  <a:srgbClr val="0070C0"/>
                </a:solidFill>
              </a:rPr>
              <a:t>PERCHÉ</a:t>
            </a:r>
            <a:r>
              <a:rPr lang="de-DE" sz="1800" dirty="0">
                <a:solidFill>
                  <a:srgbClr val="0070C0"/>
                </a:solidFill>
              </a:rPr>
              <a:t> </a:t>
            </a:r>
            <a:r>
              <a:rPr lang="de-DE" sz="1800" dirty="0" err="1">
                <a:solidFill>
                  <a:srgbClr val="0070C0"/>
                </a:solidFill>
              </a:rPr>
              <a:t>GUADAGNARE</a:t>
            </a:r>
            <a:r>
              <a:rPr lang="de-DE" sz="1800" dirty="0">
                <a:solidFill>
                  <a:srgbClr val="0070C0"/>
                </a:solidFill>
              </a:rPr>
              <a:t> È </a:t>
            </a:r>
            <a:r>
              <a:rPr lang="de-DE" sz="1800" dirty="0" err="1">
                <a:solidFill>
                  <a:srgbClr val="0070C0"/>
                </a:solidFill>
              </a:rPr>
              <a:t>IMPORTANTE</a:t>
            </a:r>
            <a:r>
              <a:rPr lang="de-DE" sz="1800" dirty="0">
                <a:solidFill>
                  <a:srgbClr val="0070C0"/>
                </a:solidFill>
              </a:rPr>
              <a:t>?</a:t>
            </a:r>
          </a:p>
          <a:p>
            <a:pPr marL="0" lvl="0" indent="0" algn="just" rtl="0">
              <a:lnSpc>
                <a:spcPct val="107916"/>
              </a:lnSpc>
              <a:spcBef>
                <a:spcPts val="1800"/>
              </a:spcBef>
              <a:spcAft>
                <a:spcPts val="0"/>
              </a:spcAft>
              <a:buClr>
                <a:schemeClr val="dk1"/>
              </a:buClr>
              <a:buSzPts val="1100"/>
              <a:buFont typeface="Arial"/>
              <a:buNone/>
            </a:pPr>
            <a:endParaRPr sz="1100" dirty="0">
              <a:latin typeface="Century Gothic"/>
              <a:ea typeface="Century Gothic"/>
              <a:cs typeface="Century Gothic"/>
              <a:sym typeface="Century Gothic"/>
            </a:endParaRPr>
          </a:p>
          <a:p>
            <a:pPr marL="0" lvl="0" indent="0" algn="just" rtl="0">
              <a:lnSpc>
                <a:spcPct val="107916"/>
              </a:lnSpc>
              <a:spcBef>
                <a:spcPts val="400"/>
              </a:spcBef>
              <a:spcAft>
                <a:spcPts val="0"/>
              </a:spcAft>
              <a:buClr>
                <a:schemeClr val="dk1"/>
              </a:buClr>
              <a:buSzPts val="1100"/>
              <a:buFont typeface="Arial"/>
              <a:buNone/>
            </a:pPr>
            <a:r>
              <a:rPr lang="it-IT" sz="1100" dirty="0">
                <a:latin typeface="Century Gothic"/>
                <a:ea typeface="Century Gothic"/>
                <a:cs typeface="Century Gothic"/>
                <a:sym typeface="Century Gothic"/>
              </a:rPr>
              <a:t>Guadagnare non significa solo fare soldi. Si tratta di ottenere indipendenza, sicurezza e la capacità di fare scelte che modellano la propria vita. L'indipendenza finanziaria fornisce un senso di empowerment, consentendo alle persone di perseguire i propri sogni, sostenere se stessi e le proprie famiglie e contribuire alle proprie comunità.</a:t>
            </a:r>
          </a:p>
          <a:p>
            <a:pPr marL="0" lvl="0" indent="0" algn="just" rtl="0">
              <a:lnSpc>
                <a:spcPct val="107916"/>
              </a:lnSpc>
              <a:spcBef>
                <a:spcPts val="400"/>
              </a:spcBef>
              <a:spcAft>
                <a:spcPts val="0"/>
              </a:spcAft>
              <a:buClr>
                <a:schemeClr val="dk1"/>
              </a:buClr>
              <a:buSzPts val="1100"/>
              <a:buFont typeface="Arial"/>
              <a:buNone/>
            </a:pPr>
            <a:endParaRPr sz="1100" dirty="0">
              <a:latin typeface="Century Gothic"/>
              <a:ea typeface="Century Gothic"/>
              <a:cs typeface="Century Gothic"/>
              <a:sym typeface="Century Gothic"/>
            </a:endParaRPr>
          </a:p>
          <a:p>
            <a:pPr marL="0" lvl="0" indent="0" algn="just" rtl="0">
              <a:lnSpc>
                <a:spcPct val="107916"/>
              </a:lnSpc>
              <a:spcBef>
                <a:spcPts val="800"/>
              </a:spcBef>
              <a:spcAft>
                <a:spcPts val="0"/>
              </a:spcAft>
              <a:buClr>
                <a:schemeClr val="dk1"/>
              </a:buClr>
              <a:buSzPts val="1100"/>
              <a:buFont typeface="Arial"/>
              <a:buNone/>
            </a:pPr>
            <a:r>
              <a:rPr lang="it-IT" sz="1100" dirty="0">
                <a:latin typeface="Century Gothic"/>
                <a:ea typeface="Century Gothic"/>
                <a:cs typeface="Century Gothic"/>
                <a:sym typeface="Century Gothic"/>
              </a:rPr>
              <a:t>Questo modulo non riguarda solo il guadagno di denaro; Si tratta di dare alle donne la possibilità di prendere il controllo del proprio destino finanziario. Comprendendo l'importanza dell'alfabetizzazione finanziaria, coltivando una mentalità di abbondanza e sfruttando le loro capacità e talenti unici, le donne possono sbloccare il loro pieno potenziale di guadagno.</a:t>
            </a:r>
            <a:endParaRPr dirty="0"/>
          </a:p>
        </p:txBody>
      </p:sp>
      <p:sp>
        <p:nvSpPr>
          <p:cNvPr id="97" name="Google Shape;9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it-IT" sz="1300" dirty="0">
                <a:latin typeface="Century Gothic" panose="020B0502020202020204" pitchFamily="34" charset="0"/>
                <a:ea typeface="Arial"/>
                <a:cs typeface="Arial"/>
                <a:sym typeface="Arial"/>
              </a:rPr>
              <a:t>Quiz in forma Google o altro programma per testare le conoscenze per il Conseguimento del Modulo</a:t>
            </a:r>
            <a:r>
              <a:rPr lang="de-DE" sz="1300" dirty="0">
                <a:latin typeface="Century Gothic" panose="020B0502020202020204" pitchFamily="34" charset="0"/>
                <a:ea typeface="Arial"/>
                <a:cs typeface="Arial"/>
                <a:sym typeface="Arial"/>
              </a:rPr>
              <a:t>.</a:t>
            </a:r>
            <a:endParaRPr sz="1300" b="0" dirty="0">
              <a:solidFill>
                <a:schemeClr val="dk1"/>
              </a:solidFill>
              <a:latin typeface="Century Gothic" panose="020B0502020202020204" pitchFamily="34" charset="0"/>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sz="1300" b="0" dirty="0">
              <a:solidFill>
                <a:schemeClr val="dk1"/>
              </a:solidFill>
              <a:latin typeface="Century Gothic" panose="020B0502020202020204" pitchFamily="34" charset="0"/>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r>
              <a:rPr lang="it-IT" sz="1100" b="1" dirty="0">
                <a:solidFill>
                  <a:srgbClr val="000000"/>
                </a:solidFill>
                <a:latin typeface="Century Gothic"/>
                <a:ea typeface="Century Gothic"/>
                <a:cs typeface="Century Gothic"/>
                <a:sym typeface="Century Gothic"/>
              </a:rPr>
              <a:t>Sezione 1: Tipi di reddito</a:t>
            </a:r>
            <a:endParaRPr lang="de-DE" sz="1100" b="1" dirty="0">
              <a:solidFill>
                <a:srgbClr val="000000"/>
              </a:solidFill>
              <a:latin typeface="Century Gothic"/>
              <a:ea typeface="Century Gothic"/>
              <a:cs typeface="Century Gothic"/>
              <a:sym typeface="Century Gothic"/>
            </a:endParaRPr>
          </a:p>
          <a:p>
            <a:pPr marL="0" lvl="0" indent="0" algn="l" rtl="0">
              <a:lnSpc>
                <a:spcPct val="100000"/>
              </a:lnSpc>
              <a:spcBef>
                <a:spcPts val="0"/>
              </a:spcBef>
              <a:spcAft>
                <a:spcPts val="0"/>
              </a:spcAft>
              <a:buClr>
                <a:schemeClr val="dk1"/>
              </a:buClr>
              <a:buSzPts val="1100"/>
              <a:buFont typeface="Arial"/>
              <a:buNone/>
            </a:pPr>
            <a:endParaRPr sz="1100" dirty="0">
              <a:latin typeface="Calibri"/>
              <a:ea typeface="Calibri"/>
              <a:cs typeface="Calibri"/>
              <a:sym typeface="Calibri"/>
            </a:endParaRPr>
          </a:p>
          <a:p>
            <a:pPr marL="0" lvl="0" indent="0" algn="l" rtl="0">
              <a:lnSpc>
                <a:spcPct val="100000"/>
              </a:lnSpc>
              <a:spcBef>
                <a:spcPts val="800"/>
              </a:spcBef>
              <a:spcAft>
                <a:spcPts val="0"/>
              </a:spcAft>
              <a:buSzPts val="1400"/>
              <a:buFont typeface="Arial"/>
              <a:buNone/>
            </a:pPr>
            <a:r>
              <a:rPr lang="de-DE" sz="1200" dirty="0">
                <a:solidFill>
                  <a:srgbClr val="000000"/>
                </a:solidFill>
                <a:latin typeface="Century Gothic"/>
                <a:ea typeface="Century Gothic"/>
                <a:cs typeface="Century Gothic"/>
                <a:sym typeface="Century Gothic"/>
              </a:rPr>
              <a:t>1. </a:t>
            </a:r>
            <a:r>
              <a:rPr lang="it-IT" sz="1200" dirty="0">
                <a:solidFill>
                  <a:srgbClr val="000000"/>
                </a:solidFill>
                <a:latin typeface="Century Gothic"/>
                <a:ea typeface="Century Gothic"/>
                <a:cs typeface="Century Gothic"/>
                <a:sym typeface="Century Gothic"/>
              </a:rPr>
              <a:t>Qual è la differenza principale tra reddito attivo e reddito passivo</a:t>
            </a:r>
            <a:r>
              <a:rPr lang="de-DE" sz="1200" dirty="0">
                <a:solidFill>
                  <a:srgbClr val="000000"/>
                </a:solidFill>
                <a:latin typeface="Century Gothic"/>
                <a:ea typeface="Century Gothic"/>
                <a:cs typeface="Century Gothic"/>
                <a:sym typeface="Century Gothic"/>
              </a:rPr>
              <a:t>? </a:t>
            </a:r>
            <a:endParaRPr sz="1200" dirty="0">
              <a:latin typeface="Times New Roman"/>
              <a:ea typeface="Times New Roman"/>
              <a:cs typeface="Times New Roman"/>
              <a:sym typeface="Times New Roman"/>
            </a:endParaRPr>
          </a:p>
          <a:p>
            <a:pPr marL="742950" lvl="1" indent="-285750" algn="l" rtl="0">
              <a:lnSpc>
                <a:spcPct val="100000"/>
              </a:lnSpc>
              <a:spcBef>
                <a:spcPts val="0"/>
              </a:spcBef>
              <a:spcAft>
                <a:spcPts val="0"/>
              </a:spcAft>
              <a:buSzPts val="1400"/>
              <a:buFont typeface="Arial"/>
              <a:buAutoNum type="alphaLcPeriod"/>
            </a:pPr>
            <a:r>
              <a:rPr lang="it-IT" sz="1200" dirty="0">
                <a:solidFill>
                  <a:srgbClr val="000000"/>
                </a:solidFill>
                <a:latin typeface="Century Gothic"/>
                <a:ea typeface="Century Gothic"/>
                <a:cs typeface="Century Gothic"/>
                <a:sym typeface="Century Gothic"/>
              </a:rPr>
              <a:t>Il reddito attivo è denaro generato senza coinvolgimento attivo, mentre il reddito passivo si guadagna attraverso il lavoro.
Il reddito passivo è guadagnato attraverso investimenti o attività commerciali con poco o nessun coinvolgimento attivo, mentre il reddito guadagnato/attivo è il risultato del lavoro o dei servizi.
Il reddito da lavoro e il reddito passivo sono termini che possono essere usati in modo intercambiabile</a:t>
            </a:r>
            <a:r>
              <a:rPr lang="de-DE" sz="1200" dirty="0">
                <a:solidFill>
                  <a:srgbClr val="000000"/>
                </a:solidFill>
                <a:latin typeface="Century Gothic"/>
                <a:ea typeface="Century Gothic"/>
                <a:cs typeface="Century Gothic"/>
                <a:sym typeface="Century Gothic"/>
              </a:rPr>
              <a:t>.</a:t>
            </a:r>
            <a:endParaRPr sz="1200" dirty="0">
              <a:latin typeface="Times New Roman"/>
              <a:ea typeface="Times New Roman"/>
              <a:cs typeface="Times New Roman"/>
              <a:sym typeface="Times New Roman"/>
            </a:endParaRPr>
          </a:p>
          <a:p>
            <a:pPr marL="457200" lvl="0" indent="-228600" algn="l" rtl="0">
              <a:lnSpc>
                <a:spcPct val="107000"/>
              </a:lnSpc>
              <a:spcBef>
                <a:spcPts val="0"/>
              </a:spcBef>
              <a:spcAft>
                <a:spcPts val="0"/>
              </a:spcAft>
              <a:buSzPts val="1400"/>
              <a:buNone/>
            </a:pPr>
            <a:r>
              <a:rPr lang="de-DE" sz="1100" dirty="0">
                <a:solidFill>
                  <a:srgbClr val="000000"/>
                </a:solidFill>
                <a:latin typeface="Century Gothic"/>
                <a:ea typeface="Century Gothic"/>
                <a:cs typeface="Century Gothic"/>
                <a:sym typeface="Century Gothic"/>
              </a:rPr>
              <a:t> </a:t>
            </a:r>
            <a:endParaRPr sz="1100" dirty="0">
              <a:latin typeface="Calibri"/>
              <a:ea typeface="Calibri"/>
              <a:cs typeface="Calibri"/>
              <a:sym typeface="Calibri"/>
            </a:endParaRPr>
          </a:p>
          <a:p>
            <a:pPr marL="0" lvl="0" indent="0" algn="l" rtl="0">
              <a:lnSpc>
                <a:spcPct val="100000"/>
              </a:lnSpc>
              <a:spcBef>
                <a:spcPts val="800"/>
              </a:spcBef>
              <a:spcAft>
                <a:spcPts val="0"/>
              </a:spcAft>
              <a:buSzPts val="1400"/>
              <a:buFont typeface="Arial"/>
              <a:buNone/>
            </a:pPr>
            <a:r>
              <a:rPr lang="de-DE" sz="1200" dirty="0">
                <a:solidFill>
                  <a:srgbClr val="000000"/>
                </a:solidFill>
                <a:latin typeface="Century Gothic"/>
                <a:ea typeface="Century Gothic"/>
                <a:cs typeface="Century Gothic"/>
                <a:sym typeface="Century Gothic"/>
              </a:rPr>
              <a:t>2. </a:t>
            </a:r>
            <a:r>
              <a:rPr lang="it-IT" sz="1200" dirty="0">
                <a:solidFill>
                  <a:srgbClr val="000000"/>
                </a:solidFill>
                <a:latin typeface="Century Gothic"/>
                <a:ea typeface="Century Gothic"/>
                <a:cs typeface="Century Gothic"/>
                <a:sym typeface="Century Gothic"/>
              </a:rPr>
              <a:t>Quale dei seguenti è un esempio di reddito passivo</a:t>
            </a:r>
            <a:r>
              <a:rPr lang="de-DE" sz="1200" dirty="0">
                <a:solidFill>
                  <a:srgbClr val="000000"/>
                </a:solidFill>
                <a:latin typeface="Century Gothic"/>
                <a:ea typeface="Century Gothic"/>
                <a:cs typeface="Century Gothic"/>
                <a:sym typeface="Century Gothic"/>
              </a:rPr>
              <a:t>? </a:t>
            </a:r>
            <a:endParaRPr sz="1200" dirty="0">
              <a:latin typeface="Times New Roman"/>
              <a:ea typeface="Times New Roman"/>
              <a:cs typeface="Times New Roman"/>
              <a:sym typeface="Times New Roman"/>
            </a:endParaRPr>
          </a:p>
          <a:p>
            <a:pPr marL="742950" lvl="1" indent="-285750" algn="l" rtl="0">
              <a:lnSpc>
                <a:spcPct val="100000"/>
              </a:lnSpc>
              <a:spcBef>
                <a:spcPts val="0"/>
              </a:spcBef>
              <a:spcAft>
                <a:spcPts val="0"/>
              </a:spcAft>
              <a:buSzPts val="1400"/>
              <a:buFont typeface="Arial"/>
              <a:buAutoNum type="alphaLcPeriod"/>
            </a:pPr>
            <a:r>
              <a:rPr lang="it-IT" sz="1200" dirty="0">
                <a:solidFill>
                  <a:srgbClr val="000000"/>
                </a:solidFill>
                <a:latin typeface="Century Gothic"/>
                <a:ea typeface="Century Gothic"/>
                <a:cs typeface="Century Gothic"/>
                <a:sym typeface="Century Gothic"/>
              </a:rPr>
              <a:t>Stipendio da un lavoro a tempo pieno
Reddito da locazione di un immobile
Pagamenti di dividendi da investimenti azionari</a:t>
            </a:r>
            <a:endParaRPr lang="de-DE" sz="1100" dirty="0">
              <a:solidFill>
                <a:srgbClr val="000000"/>
              </a:solidFill>
              <a:latin typeface="Century Gothic"/>
              <a:ea typeface="Century Gothic"/>
              <a:cs typeface="Century Gothic"/>
              <a:sym typeface="Century Gothic"/>
            </a:endParaRPr>
          </a:p>
          <a:p>
            <a:pPr marL="742950" lvl="1" indent="-285750" algn="l" rtl="0">
              <a:lnSpc>
                <a:spcPct val="100000"/>
              </a:lnSpc>
              <a:spcBef>
                <a:spcPts val="0"/>
              </a:spcBef>
              <a:spcAft>
                <a:spcPts val="0"/>
              </a:spcAft>
              <a:buSzPts val="1400"/>
              <a:buFont typeface="Arial"/>
              <a:buAutoNum type="alphaLcPeriod"/>
            </a:pPr>
            <a:endParaRPr sz="1100" dirty="0">
              <a:latin typeface="Calibri"/>
              <a:ea typeface="Calibri"/>
              <a:cs typeface="Calibri"/>
              <a:sym typeface="Calibri"/>
            </a:endParaRPr>
          </a:p>
          <a:p>
            <a:pPr marL="0" lvl="0" indent="0" algn="l" rtl="0">
              <a:lnSpc>
                <a:spcPct val="100000"/>
              </a:lnSpc>
              <a:spcBef>
                <a:spcPts val="800"/>
              </a:spcBef>
              <a:spcAft>
                <a:spcPts val="0"/>
              </a:spcAft>
              <a:buSzPts val="1400"/>
              <a:buFont typeface="Arial"/>
              <a:buNone/>
            </a:pPr>
            <a:r>
              <a:rPr lang="de-DE" sz="1200" dirty="0">
                <a:solidFill>
                  <a:srgbClr val="000000"/>
                </a:solidFill>
                <a:latin typeface="Century Gothic"/>
                <a:ea typeface="Century Gothic"/>
                <a:cs typeface="Century Gothic"/>
                <a:sym typeface="Century Gothic"/>
              </a:rPr>
              <a:t>3. </a:t>
            </a:r>
            <a:r>
              <a:rPr lang="it-IT" sz="1200" dirty="0">
                <a:solidFill>
                  <a:srgbClr val="000000"/>
                </a:solidFill>
                <a:latin typeface="Century Gothic"/>
                <a:ea typeface="Century Gothic"/>
                <a:cs typeface="Century Gothic"/>
                <a:sym typeface="Century Gothic"/>
              </a:rPr>
              <a:t>Qual è la caratteristica del reddito residuo</a:t>
            </a:r>
            <a:r>
              <a:rPr lang="de-DE" sz="1200" dirty="0">
                <a:solidFill>
                  <a:srgbClr val="000000"/>
                </a:solidFill>
                <a:latin typeface="Century Gothic"/>
                <a:ea typeface="Century Gothic"/>
                <a:cs typeface="Century Gothic"/>
                <a:sym typeface="Century Gothic"/>
              </a:rPr>
              <a:t>? </a:t>
            </a:r>
            <a:endParaRPr sz="1200" dirty="0">
              <a:latin typeface="Times New Roman"/>
              <a:ea typeface="Times New Roman"/>
              <a:cs typeface="Times New Roman"/>
              <a:sym typeface="Times New Roman"/>
            </a:endParaRPr>
          </a:p>
          <a:p>
            <a:pPr marL="742950" lvl="1" indent="-285750" algn="l" rtl="0">
              <a:lnSpc>
                <a:spcPct val="100000"/>
              </a:lnSpc>
              <a:spcBef>
                <a:spcPts val="0"/>
              </a:spcBef>
              <a:spcAft>
                <a:spcPts val="0"/>
              </a:spcAft>
              <a:buSzPts val="1400"/>
              <a:buFont typeface="Arial"/>
              <a:buAutoNum type="alphaLcPeriod"/>
            </a:pPr>
            <a:r>
              <a:rPr lang="it-IT" sz="1200" dirty="0">
                <a:solidFill>
                  <a:srgbClr val="000000"/>
                </a:solidFill>
                <a:latin typeface="Century Gothic"/>
                <a:ea typeface="Century Gothic"/>
                <a:cs typeface="Century Gothic"/>
                <a:sym typeface="Century Gothic"/>
              </a:rPr>
              <a:t>È il reddito generato dal lavoro di un numero fisso di ore.
Continua ad essere guadagnato anche dopo che lo sforzo iniziale è stato fatto.
Si guadagna solo attraverso l'occupazione tradizionale</a:t>
            </a:r>
            <a:r>
              <a:rPr lang="de-DE" sz="1200" dirty="0">
                <a:solidFill>
                  <a:srgbClr val="000000"/>
                </a:solidFill>
                <a:latin typeface="Century Gothic"/>
                <a:ea typeface="Century Gothic"/>
                <a:cs typeface="Century Gothic"/>
                <a:sym typeface="Century Gothic"/>
              </a:rPr>
              <a:t>.</a:t>
            </a:r>
            <a:endParaRPr sz="1200" b="0" dirty="0">
              <a:solidFill>
                <a:schemeClr val="dk1"/>
              </a:solidFill>
              <a:latin typeface="Times New Roman"/>
              <a:ea typeface="Times New Roman"/>
              <a:cs typeface="Times New Roman"/>
              <a:sym typeface="Times New Roman"/>
            </a:endParaRPr>
          </a:p>
          <a:p>
            <a:pPr marL="0" lvl="0" indent="0" algn="l" rtl="0">
              <a:lnSpc>
                <a:spcPct val="100000"/>
              </a:lnSpc>
              <a:spcBef>
                <a:spcPts val="0"/>
              </a:spcBef>
              <a:spcAft>
                <a:spcPts val="0"/>
              </a:spcAft>
              <a:buSzPts val="1400"/>
              <a:buFont typeface="Arial"/>
              <a:buNone/>
            </a:pPr>
            <a:endParaRPr sz="1100" b="0" dirty="0">
              <a:solidFill>
                <a:schemeClr val="dk1"/>
              </a:solidFill>
              <a:latin typeface="Times New Roman"/>
              <a:ea typeface="Times New Roman"/>
              <a:cs typeface="Times New Roman"/>
              <a:sym typeface="Times New Roman"/>
            </a:endParaRPr>
          </a:p>
          <a:p>
            <a:pPr marL="0" lvl="0" indent="0" algn="l" rtl="0">
              <a:lnSpc>
                <a:spcPct val="100000"/>
              </a:lnSpc>
              <a:spcBef>
                <a:spcPts val="0"/>
              </a:spcBef>
              <a:spcAft>
                <a:spcPts val="0"/>
              </a:spcAft>
              <a:buSzPts val="1400"/>
              <a:buFont typeface="Arial"/>
              <a:buNone/>
            </a:pPr>
            <a:r>
              <a:rPr lang="it-IT" sz="1100" b="1" dirty="0">
                <a:solidFill>
                  <a:srgbClr val="000000"/>
                </a:solidFill>
                <a:latin typeface="Century Gothic"/>
                <a:ea typeface="Century Gothic"/>
                <a:cs typeface="Century Gothic"/>
                <a:sym typeface="Century Gothic"/>
              </a:rPr>
              <a:t>Sezione 2: Fattori che influenzano le retribuzioni</a:t>
            </a:r>
            <a:r>
              <a:rPr lang="de-DE" sz="1100" dirty="0">
                <a:solidFill>
                  <a:srgbClr val="000000"/>
                </a:solidFill>
                <a:latin typeface="Century Gothic"/>
                <a:ea typeface="Century Gothic"/>
                <a:cs typeface="Century Gothic"/>
                <a:sym typeface="Century Gothic"/>
              </a:rPr>
              <a:t> </a:t>
            </a:r>
          </a:p>
          <a:p>
            <a:pPr marL="0" lvl="0" indent="0" algn="l" rtl="0">
              <a:lnSpc>
                <a:spcPct val="100000"/>
              </a:lnSpc>
              <a:spcBef>
                <a:spcPts val="0"/>
              </a:spcBef>
              <a:spcAft>
                <a:spcPts val="0"/>
              </a:spcAft>
              <a:buSzPts val="1400"/>
              <a:buFont typeface="Arial"/>
              <a:buNone/>
            </a:pPr>
            <a:endParaRPr sz="1100" dirty="0">
              <a:latin typeface="Calibri"/>
              <a:ea typeface="Calibri"/>
              <a:cs typeface="Calibri"/>
              <a:sym typeface="Calibri"/>
            </a:endParaRPr>
          </a:p>
          <a:p>
            <a:pPr marL="0" lvl="0" indent="0" algn="l" rtl="0">
              <a:lnSpc>
                <a:spcPct val="100000"/>
              </a:lnSpc>
              <a:spcBef>
                <a:spcPts val="800"/>
              </a:spcBef>
              <a:spcAft>
                <a:spcPts val="0"/>
              </a:spcAft>
              <a:buSzPts val="1400"/>
              <a:buFont typeface="Arial"/>
              <a:buNone/>
            </a:pPr>
            <a:r>
              <a:rPr lang="de-DE" sz="1200" dirty="0">
                <a:solidFill>
                  <a:srgbClr val="000000"/>
                </a:solidFill>
                <a:latin typeface="Century Gothic"/>
                <a:ea typeface="Century Gothic"/>
                <a:cs typeface="Century Gothic"/>
                <a:sym typeface="Century Gothic"/>
              </a:rPr>
              <a:t>4. </a:t>
            </a:r>
            <a:r>
              <a:rPr lang="it-IT" sz="1200" dirty="0">
                <a:solidFill>
                  <a:srgbClr val="000000"/>
                </a:solidFill>
                <a:latin typeface="Century Gothic"/>
                <a:ea typeface="Century Gothic"/>
                <a:cs typeface="Century Gothic"/>
                <a:sym typeface="Century Gothic"/>
              </a:rPr>
              <a:t>Quale dei seguenti fattori NON è in genere un fattore che influenza i livelli salariali</a:t>
            </a:r>
            <a:r>
              <a:rPr lang="de-DE" sz="1200" dirty="0">
                <a:solidFill>
                  <a:srgbClr val="000000"/>
                </a:solidFill>
                <a:latin typeface="Century Gothic"/>
                <a:ea typeface="Century Gothic"/>
                <a:cs typeface="Century Gothic"/>
                <a:sym typeface="Century Gothic"/>
              </a:rPr>
              <a:t>? </a:t>
            </a:r>
            <a:endParaRPr sz="1200" dirty="0">
              <a:latin typeface="Times New Roman"/>
              <a:ea typeface="Times New Roman"/>
              <a:cs typeface="Times New Roman"/>
              <a:sym typeface="Times New Roman"/>
            </a:endParaRPr>
          </a:p>
          <a:p>
            <a:pPr marL="742950" lvl="1" indent="-285750" algn="l" rtl="0">
              <a:lnSpc>
                <a:spcPct val="100000"/>
              </a:lnSpc>
              <a:spcBef>
                <a:spcPts val="0"/>
              </a:spcBef>
              <a:spcAft>
                <a:spcPts val="0"/>
              </a:spcAft>
              <a:buSzPts val="1400"/>
              <a:buFont typeface="Arial"/>
              <a:buAutoNum type="alphaLcPeriod"/>
            </a:pPr>
            <a:r>
              <a:rPr lang="it-IT" sz="1200" dirty="0">
                <a:solidFill>
                  <a:srgbClr val="000000"/>
                </a:solidFill>
                <a:latin typeface="Century Gothic"/>
                <a:ea typeface="Century Gothic"/>
                <a:cs typeface="Century Gothic"/>
                <a:sym typeface="Century Gothic"/>
              </a:rPr>
              <a:t>Formazione e competenze 
I tuoi hobby
Esperienza di lavoro</a:t>
            </a:r>
            <a:r>
              <a:rPr lang="de-DE" sz="1100" dirty="0">
                <a:solidFill>
                  <a:srgbClr val="000000"/>
                </a:solidFill>
                <a:latin typeface="Century Gothic"/>
                <a:ea typeface="Century Gothic"/>
                <a:cs typeface="Century Gothic"/>
                <a:sym typeface="Century Gothic"/>
              </a:rPr>
              <a:t> </a:t>
            </a:r>
          </a:p>
          <a:p>
            <a:pPr marL="742950" lvl="1" indent="-285750" algn="l" rtl="0">
              <a:lnSpc>
                <a:spcPct val="100000"/>
              </a:lnSpc>
              <a:spcBef>
                <a:spcPts val="0"/>
              </a:spcBef>
              <a:spcAft>
                <a:spcPts val="0"/>
              </a:spcAft>
              <a:buSzPts val="1400"/>
              <a:buFont typeface="Arial"/>
              <a:buAutoNum type="alphaLcPeriod"/>
            </a:pPr>
            <a:endParaRPr sz="1100" dirty="0">
              <a:latin typeface="Calibri"/>
              <a:ea typeface="Calibri"/>
              <a:cs typeface="Calibri"/>
              <a:sym typeface="Calibri"/>
            </a:endParaRPr>
          </a:p>
          <a:p>
            <a:pPr marL="0" lvl="0" indent="0" algn="l" rtl="0">
              <a:lnSpc>
                <a:spcPct val="100000"/>
              </a:lnSpc>
              <a:spcBef>
                <a:spcPts val="800"/>
              </a:spcBef>
              <a:spcAft>
                <a:spcPts val="0"/>
              </a:spcAft>
              <a:buSzPts val="1400"/>
              <a:buFont typeface="Arial"/>
              <a:buNone/>
            </a:pPr>
            <a:r>
              <a:rPr lang="de-DE" sz="1200" dirty="0">
                <a:solidFill>
                  <a:srgbClr val="000000"/>
                </a:solidFill>
                <a:latin typeface="Century Gothic"/>
                <a:ea typeface="Century Gothic"/>
                <a:cs typeface="Century Gothic"/>
                <a:sym typeface="Century Gothic"/>
              </a:rPr>
              <a:t>5. </a:t>
            </a:r>
            <a:r>
              <a:rPr lang="it-IT" sz="1200" dirty="0">
                <a:solidFill>
                  <a:srgbClr val="000000"/>
                </a:solidFill>
                <a:latin typeface="Century Gothic"/>
                <a:ea typeface="Century Gothic"/>
                <a:cs typeface="Century Gothic"/>
                <a:sym typeface="Century Gothic"/>
              </a:rPr>
              <a:t>In che modo la domanda di competenze specifiche da parte del mercato del lavoro influisce sui livelli salariali</a:t>
            </a:r>
            <a:r>
              <a:rPr lang="de-DE" sz="1200" dirty="0">
                <a:solidFill>
                  <a:srgbClr val="000000"/>
                </a:solidFill>
                <a:latin typeface="Century Gothic"/>
                <a:ea typeface="Century Gothic"/>
                <a:cs typeface="Century Gothic"/>
                <a:sym typeface="Century Gothic"/>
              </a:rPr>
              <a:t>? </a:t>
            </a:r>
            <a:endParaRPr sz="1200" dirty="0">
              <a:latin typeface="Times New Roman"/>
              <a:ea typeface="Times New Roman"/>
              <a:cs typeface="Times New Roman"/>
              <a:sym typeface="Times New Roman"/>
            </a:endParaRPr>
          </a:p>
          <a:p>
            <a:pPr marL="742950" lvl="1" indent="-285750" algn="l" rtl="0">
              <a:lnSpc>
                <a:spcPct val="100000"/>
              </a:lnSpc>
              <a:spcBef>
                <a:spcPts val="0"/>
              </a:spcBef>
              <a:spcAft>
                <a:spcPts val="0"/>
              </a:spcAft>
              <a:buSzPts val="1400"/>
              <a:buFont typeface="Arial"/>
              <a:buAutoNum type="alphaLcPeriod"/>
            </a:pPr>
            <a:r>
              <a:rPr lang="it-IT" sz="1200" dirty="0">
                <a:solidFill>
                  <a:srgbClr val="000000"/>
                </a:solidFill>
                <a:latin typeface="Century Gothic"/>
                <a:ea typeface="Century Gothic"/>
                <a:cs typeface="Century Gothic"/>
                <a:sym typeface="Century Gothic"/>
              </a:rPr>
              <a:t>Aumenta la concorrenza e può portare a stipendi più alti per le persone con tali competenze.
Non ha alcun impatto sui livelli salariali.
Si traduce in una diminuzione degli stipendi per le persone con tali competenze</a:t>
            </a:r>
            <a:r>
              <a:rPr lang="de-DE" sz="1200" dirty="0">
                <a:solidFill>
                  <a:srgbClr val="000000"/>
                </a:solidFill>
                <a:latin typeface="Century Gothic"/>
                <a:ea typeface="Century Gothic"/>
                <a:cs typeface="Century Gothic"/>
                <a:sym typeface="Century Gothic"/>
              </a:rPr>
              <a:t>.</a:t>
            </a:r>
            <a:endParaRPr sz="1200" dirty="0">
              <a:latin typeface="Times New Roman"/>
              <a:ea typeface="Times New Roman"/>
              <a:cs typeface="Times New Roman"/>
              <a:sym typeface="Times New Roman"/>
            </a:endParaRPr>
          </a:p>
          <a:p>
            <a:pPr marL="457200" lvl="0" indent="-228600" algn="l" rtl="0">
              <a:lnSpc>
                <a:spcPct val="107000"/>
              </a:lnSpc>
              <a:spcBef>
                <a:spcPts val="0"/>
              </a:spcBef>
              <a:spcAft>
                <a:spcPts val="0"/>
              </a:spcAft>
              <a:buSzPts val="1400"/>
              <a:buNone/>
            </a:pPr>
            <a:r>
              <a:rPr lang="de-DE" sz="1100" dirty="0">
                <a:solidFill>
                  <a:srgbClr val="000000"/>
                </a:solidFill>
                <a:latin typeface="Century Gothic"/>
                <a:ea typeface="Century Gothic"/>
                <a:cs typeface="Century Gothic"/>
                <a:sym typeface="Century Gothic"/>
              </a:rPr>
              <a:t> </a:t>
            </a:r>
            <a:endParaRPr sz="1100" dirty="0">
              <a:latin typeface="Calibri"/>
              <a:ea typeface="Calibri"/>
              <a:cs typeface="Calibri"/>
              <a:sym typeface="Calibri"/>
            </a:endParaRPr>
          </a:p>
          <a:p>
            <a:pPr marL="0" lvl="0" indent="0" algn="l" rtl="0">
              <a:lnSpc>
                <a:spcPct val="100000"/>
              </a:lnSpc>
              <a:spcBef>
                <a:spcPts val="800"/>
              </a:spcBef>
              <a:spcAft>
                <a:spcPts val="0"/>
              </a:spcAft>
              <a:buSzPts val="1400"/>
              <a:buFont typeface="Arial"/>
              <a:buNone/>
            </a:pPr>
            <a:r>
              <a:rPr lang="de-DE" sz="1200" dirty="0">
                <a:solidFill>
                  <a:srgbClr val="000000"/>
                </a:solidFill>
                <a:latin typeface="Century Gothic"/>
                <a:ea typeface="Century Gothic"/>
                <a:cs typeface="Century Gothic"/>
                <a:sym typeface="Century Gothic"/>
              </a:rPr>
              <a:t>6</a:t>
            </a:r>
            <a:r>
              <a:rPr lang="it-IT" sz="1200" dirty="0">
                <a:solidFill>
                  <a:srgbClr val="000000"/>
                </a:solidFill>
                <a:latin typeface="Century Gothic"/>
                <a:ea typeface="Century Gothic"/>
                <a:cs typeface="Century Gothic"/>
                <a:sym typeface="Century Gothic"/>
              </a:rPr>
              <a:t>. Vero o falso: la posizione geografica può influire in modo significativo sui livelli di stipendio per lo stesso lavoro</a:t>
            </a:r>
            <a:r>
              <a:rPr lang="de-DE" sz="1200" dirty="0">
                <a:solidFill>
                  <a:srgbClr val="000000"/>
                </a:solidFill>
                <a:latin typeface="Century Gothic"/>
                <a:ea typeface="Century Gothic"/>
                <a:cs typeface="Century Gothic"/>
                <a:sym typeface="Century Gothic"/>
              </a:rPr>
              <a:t>. </a:t>
            </a:r>
            <a:endParaRPr sz="1200" b="0" dirty="0">
              <a:solidFill>
                <a:schemeClr val="dk1"/>
              </a:solidFill>
              <a:latin typeface="Times New Roman"/>
              <a:ea typeface="Times New Roman"/>
              <a:cs typeface="Times New Roman"/>
              <a:sym typeface="Times New Roman"/>
            </a:endParaRPr>
          </a:p>
          <a:p>
            <a:pPr marL="0" lvl="0" indent="0" algn="l" rtl="0">
              <a:lnSpc>
                <a:spcPct val="100000"/>
              </a:lnSpc>
              <a:spcBef>
                <a:spcPts val="0"/>
              </a:spcBef>
              <a:spcAft>
                <a:spcPts val="0"/>
              </a:spcAft>
              <a:buSzPts val="1400"/>
              <a:buFont typeface="Arial"/>
              <a:buNone/>
            </a:pPr>
            <a:endParaRPr sz="1200" b="0" dirty="0">
              <a:solidFill>
                <a:schemeClr val="dk1"/>
              </a:solidFill>
              <a:latin typeface="Times New Roman"/>
              <a:ea typeface="Times New Roman"/>
              <a:cs typeface="Times New Roman"/>
              <a:sym typeface="Times New Roman"/>
            </a:endParaRPr>
          </a:p>
          <a:p>
            <a:pPr marL="0" lvl="0" indent="0" algn="l" rtl="0">
              <a:lnSpc>
                <a:spcPct val="100000"/>
              </a:lnSpc>
              <a:spcBef>
                <a:spcPts val="0"/>
              </a:spcBef>
              <a:spcAft>
                <a:spcPts val="0"/>
              </a:spcAft>
              <a:buSzPts val="1400"/>
              <a:buFont typeface="Arial"/>
              <a:buNone/>
            </a:pPr>
            <a:r>
              <a:rPr lang="de-DE" sz="1100" b="1" dirty="0" err="1">
                <a:solidFill>
                  <a:srgbClr val="000000"/>
                </a:solidFill>
                <a:latin typeface="Century Gothic"/>
                <a:ea typeface="Century Gothic"/>
                <a:cs typeface="Century Gothic"/>
                <a:sym typeface="Century Gothic"/>
              </a:rPr>
              <a:t>Section</a:t>
            </a:r>
            <a:r>
              <a:rPr lang="de-DE" sz="1100" b="1" dirty="0">
                <a:solidFill>
                  <a:srgbClr val="000000"/>
                </a:solidFill>
                <a:latin typeface="Century Gothic"/>
                <a:ea typeface="Century Gothic"/>
                <a:cs typeface="Century Gothic"/>
                <a:sym typeface="Century Gothic"/>
              </a:rPr>
              <a:t> 3: </a:t>
            </a:r>
            <a:r>
              <a:rPr lang="de-DE" sz="1100" b="1" dirty="0" err="1">
                <a:solidFill>
                  <a:srgbClr val="000000"/>
                </a:solidFill>
                <a:latin typeface="Century Gothic"/>
                <a:ea typeface="Century Gothic"/>
                <a:cs typeface="Century Gothic"/>
                <a:sym typeface="Century Gothic"/>
              </a:rPr>
              <a:t>Negotiating</a:t>
            </a:r>
            <a:r>
              <a:rPr lang="de-DE" sz="1100" b="1" dirty="0">
                <a:solidFill>
                  <a:srgbClr val="000000"/>
                </a:solidFill>
                <a:latin typeface="Century Gothic"/>
                <a:ea typeface="Century Gothic"/>
                <a:cs typeface="Century Gothic"/>
                <a:sym typeface="Century Gothic"/>
              </a:rPr>
              <a:t> </a:t>
            </a:r>
            <a:r>
              <a:rPr lang="de-DE" sz="1100" b="1" dirty="0" err="1">
                <a:solidFill>
                  <a:srgbClr val="000000"/>
                </a:solidFill>
                <a:latin typeface="Century Gothic"/>
                <a:ea typeface="Century Gothic"/>
                <a:cs typeface="Century Gothic"/>
                <a:sym typeface="Century Gothic"/>
              </a:rPr>
              <a:t>Salaries</a:t>
            </a:r>
            <a:endParaRPr sz="1100" dirty="0">
              <a:latin typeface="Calibri"/>
              <a:ea typeface="Calibri"/>
              <a:cs typeface="Calibri"/>
              <a:sym typeface="Calibri"/>
            </a:endParaRPr>
          </a:p>
          <a:p>
            <a:pPr marL="457200" lvl="0" indent="-228600" algn="l" rtl="0">
              <a:lnSpc>
                <a:spcPct val="107000"/>
              </a:lnSpc>
              <a:spcBef>
                <a:spcPts val="0"/>
              </a:spcBef>
              <a:spcAft>
                <a:spcPts val="0"/>
              </a:spcAft>
              <a:buSzPts val="1400"/>
              <a:buNone/>
            </a:pPr>
            <a:r>
              <a:rPr lang="de-DE" sz="1100" dirty="0">
                <a:solidFill>
                  <a:srgbClr val="000000"/>
                </a:solidFill>
                <a:latin typeface="Century Gothic"/>
                <a:ea typeface="Century Gothic"/>
                <a:cs typeface="Century Gothic"/>
                <a:sym typeface="Century Gothic"/>
              </a:rPr>
              <a:t> </a:t>
            </a:r>
            <a:endParaRPr sz="1100" dirty="0">
              <a:latin typeface="Calibri"/>
              <a:ea typeface="Calibri"/>
              <a:cs typeface="Calibri"/>
              <a:sym typeface="Calibri"/>
            </a:endParaRPr>
          </a:p>
          <a:p>
            <a:pPr marL="0" lvl="0" indent="0" algn="l" rtl="0">
              <a:lnSpc>
                <a:spcPct val="100000"/>
              </a:lnSpc>
              <a:spcBef>
                <a:spcPts val="800"/>
              </a:spcBef>
              <a:spcAft>
                <a:spcPts val="0"/>
              </a:spcAft>
              <a:buSzPts val="1400"/>
              <a:buFont typeface="Arial"/>
              <a:buNone/>
            </a:pPr>
            <a:r>
              <a:rPr lang="de-DE" sz="1200" dirty="0">
                <a:solidFill>
                  <a:srgbClr val="000000"/>
                </a:solidFill>
                <a:latin typeface="Century Gothic"/>
                <a:ea typeface="Century Gothic"/>
                <a:cs typeface="Century Gothic"/>
                <a:sym typeface="Century Gothic"/>
              </a:rPr>
              <a:t>7. </a:t>
            </a:r>
            <a:r>
              <a:rPr lang="it-IT" sz="1200" dirty="0">
                <a:solidFill>
                  <a:srgbClr val="000000"/>
                </a:solidFill>
                <a:latin typeface="Century Gothic"/>
                <a:ea typeface="Century Gothic"/>
                <a:cs typeface="Century Gothic"/>
                <a:sym typeface="Century Gothic"/>
              </a:rPr>
              <a:t>Qual è un passaggio cruciale prima di iniziare una trattativa salariale</a:t>
            </a:r>
            <a:r>
              <a:rPr lang="de-DE" sz="1200" dirty="0">
                <a:solidFill>
                  <a:srgbClr val="000000"/>
                </a:solidFill>
                <a:latin typeface="Century Gothic"/>
                <a:ea typeface="Century Gothic"/>
                <a:cs typeface="Century Gothic"/>
                <a:sym typeface="Century Gothic"/>
              </a:rPr>
              <a:t>? </a:t>
            </a:r>
            <a:endParaRPr sz="1200" dirty="0">
              <a:latin typeface="Times New Roman"/>
              <a:ea typeface="Times New Roman"/>
              <a:cs typeface="Times New Roman"/>
              <a:sym typeface="Times New Roman"/>
            </a:endParaRPr>
          </a:p>
          <a:p>
            <a:pPr marL="742950" marR="0" lvl="1" indent="-285750" algn="l" rtl="0">
              <a:lnSpc>
                <a:spcPct val="100000"/>
              </a:lnSpc>
              <a:spcBef>
                <a:spcPts val="0"/>
              </a:spcBef>
              <a:spcAft>
                <a:spcPts val="0"/>
              </a:spcAft>
              <a:buClr>
                <a:srgbClr val="000000"/>
              </a:buClr>
              <a:buSzPts val="1400"/>
              <a:buFont typeface="Arial"/>
              <a:buAutoNum type="alphaLcPeriod"/>
            </a:pPr>
            <a:r>
              <a:rPr lang="it-IT" sz="1200" dirty="0">
                <a:solidFill>
                  <a:srgbClr val="000000"/>
                </a:solidFill>
                <a:latin typeface="Century Gothic"/>
                <a:ea typeface="Century Gothic"/>
                <a:cs typeface="Century Gothic"/>
                <a:sym typeface="Century Gothic"/>
              </a:rPr>
              <a:t>Ricercare gli standard salariali del settore e conoscere il tuo valore.
Accettare la prima offerta per mostrare flessibilità.
Evitare la negoziazione per mantenere un buon rapporto con il datore di lavoro</a:t>
            </a:r>
            <a:r>
              <a:rPr lang="de-DE" sz="1200" dirty="0">
                <a:solidFill>
                  <a:srgbClr val="000000"/>
                </a:solidFill>
                <a:latin typeface="Century Gothic"/>
                <a:ea typeface="Century Gothic"/>
                <a:cs typeface="Century Gothic"/>
                <a:sym typeface="Century Gothic"/>
              </a:rPr>
              <a:t>.</a:t>
            </a:r>
            <a:endParaRPr sz="1200" dirty="0">
              <a:latin typeface="Times New Roman"/>
              <a:ea typeface="Times New Roman"/>
              <a:cs typeface="Times New Roman"/>
              <a:sym typeface="Times New Roman"/>
            </a:endParaRPr>
          </a:p>
          <a:p>
            <a:pPr marL="457200" lvl="0" indent="-228600" algn="l" rtl="0">
              <a:lnSpc>
                <a:spcPct val="107000"/>
              </a:lnSpc>
              <a:spcBef>
                <a:spcPts val="0"/>
              </a:spcBef>
              <a:spcAft>
                <a:spcPts val="0"/>
              </a:spcAft>
              <a:buSzPts val="1400"/>
              <a:buNone/>
            </a:pPr>
            <a:r>
              <a:rPr lang="de-DE" sz="1100" dirty="0">
                <a:solidFill>
                  <a:srgbClr val="000000"/>
                </a:solidFill>
                <a:latin typeface="Century Gothic"/>
                <a:ea typeface="Century Gothic"/>
                <a:cs typeface="Century Gothic"/>
                <a:sym typeface="Century Gothic"/>
              </a:rPr>
              <a:t> </a:t>
            </a:r>
            <a:endParaRPr sz="1100" dirty="0">
              <a:latin typeface="Calibri"/>
              <a:ea typeface="Calibri"/>
              <a:cs typeface="Calibri"/>
              <a:sym typeface="Calibri"/>
            </a:endParaRPr>
          </a:p>
          <a:p>
            <a:pPr marL="0" lvl="0" indent="0" algn="l" rtl="0">
              <a:lnSpc>
                <a:spcPct val="100000"/>
              </a:lnSpc>
              <a:spcBef>
                <a:spcPts val="800"/>
              </a:spcBef>
              <a:spcAft>
                <a:spcPts val="0"/>
              </a:spcAft>
              <a:buSzPts val="1400"/>
              <a:buFont typeface="Arial"/>
              <a:buNone/>
            </a:pPr>
            <a:r>
              <a:rPr lang="de-DE" sz="1200" dirty="0">
                <a:solidFill>
                  <a:srgbClr val="000000"/>
                </a:solidFill>
                <a:latin typeface="Century Gothic"/>
                <a:ea typeface="Century Gothic"/>
                <a:cs typeface="Century Gothic"/>
                <a:sym typeface="Century Gothic"/>
              </a:rPr>
              <a:t>8. </a:t>
            </a:r>
            <a:r>
              <a:rPr lang="it-IT" sz="1200" dirty="0">
                <a:solidFill>
                  <a:srgbClr val="000000"/>
                </a:solidFill>
                <a:latin typeface="Century Gothic"/>
                <a:ea typeface="Century Gothic"/>
                <a:cs typeface="Century Gothic"/>
                <a:sym typeface="Century Gothic"/>
              </a:rPr>
              <a:t>Vero o falso: la negoziazione dello stipendio è un evento una tantum e non influisce sulle future opportunità di carriera</a:t>
            </a:r>
            <a:r>
              <a:rPr lang="de-DE" sz="1200" dirty="0">
                <a:solidFill>
                  <a:srgbClr val="000000"/>
                </a:solidFill>
                <a:latin typeface="Century Gothic"/>
                <a:ea typeface="Century Gothic"/>
                <a:cs typeface="Century Gothic"/>
                <a:sym typeface="Century Gothic"/>
              </a:rPr>
              <a:t>. </a:t>
            </a:r>
            <a:endParaRPr sz="1200" b="0" dirty="0">
              <a:solidFill>
                <a:schemeClr val="dk1"/>
              </a:solidFill>
              <a:latin typeface="Times New Roman"/>
              <a:ea typeface="Times New Roman"/>
              <a:cs typeface="Times New Roman"/>
              <a:sym typeface="Times New Roman"/>
            </a:endParaRPr>
          </a:p>
          <a:p>
            <a:pPr marL="0" lvl="0" indent="0" algn="l" rtl="0">
              <a:lnSpc>
                <a:spcPct val="100000"/>
              </a:lnSpc>
              <a:spcBef>
                <a:spcPts val="0"/>
              </a:spcBef>
              <a:spcAft>
                <a:spcPts val="0"/>
              </a:spcAft>
              <a:buSzPts val="1400"/>
              <a:buFont typeface="Arial"/>
              <a:buNone/>
            </a:pPr>
            <a:endParaRPr sz="1200" b="0" dirty="0">
              <a:solidFill>
                <a:schemeClr val="dk1"/>
              </a:solidFill>
              <a:latin typeface="Times New Roman"/>
              <a:ea typeface="Times New Roman"/>
              <a:cs typeface="Times New Roman"/>
              <a:sym typeface="Times New Roman"/>
            </a:endParaRPr>
          </a:p>
          <a:p>
            <a:pPr marL="0" lvl="0" indent="0" algn="l" rtl="0">
              <a:lnSpc>
                <a:spcPct val="100000"/>
              </a:lnSpc>
              <a:spcBef>
                <a:spcPts val="0"/>
              </a:spcBef>
              <a:spcAft>
                <a:spcPts val="0"/>
              </a:spcAft>
              <a:buSzPts val="1400"/>
              <a:buFont typeface="Arial"/>
              <a:buNone/>
            </a:pPr>
            <a:r>
              <a:rPr lang="it-IT" sz="1200" b="1" dirty="0">
                <a:solidFill>
                  <a:schemeClr val="dk1"/>
                </a:solidFill>
                <a:latin typeface="Times New Roman"/>
                <a:ea typeface="Times New Roman"/>
                <a:cs typeface="Times New Roman"/>
                <a:sym typeface="Times New Roman"/>
              </a:rPr>
              <a:t>Sezione 4: Donne e potenziale di guadagno</a:t>
            </a:r>
            <a:r>
              <a:rPr lang="de-DE" sz="1100" dirty="0">
                <a:solidFill>
                  <a:srgbClr val="000000"/>
                </a:solidFill>
                <a:latin typeface="Century Gothic"/>
                <a:ea typeface="Century Gothic"/>
                <a:cs typeface="Century Gothic"/>
                <a:sym typeface="Century Gothic"/>
              </a:rPr>
              <a:t> </a:t>
            </a:r>
          </a:p>
          <a:p>
            <a:pPr marL="0" lvl="0" indent="0" algn="l" rtl="0">
              <a:lnSpc>
                <a:spcPct val="100000"/>
              </a:lnSpc>
              <a:spcBef>
                <a:spcPts val="0"/>
              </a:spcBef>
              <a:spcAft>
                <a:spcPts val="0"/>
              </a:spcAft>
              <a:buSzPts val="1400"/>
              <a:buFont typeface="Arial"/>
              <a:buNone/>
            </a:pPr>
            <a:endParaRPr sz="1100" dirty="0">
              <a:latin typeface="Calibri"/>
              <a:ea typeface="Calibri"/>
              <a:cs typeface="Calibri"/>
              <a:sym typeface="Calibri"/>
            </a:endParaRPr>
          </a:p>
          <a:p>
            <a:pPr marL="0" lvl="0" indent="0" algn="l" rtl="0">
              <a:lnSpc>
                <a:spcPct val="100000"/>
              </a:lnSpc>
              <a:spcBef>
                <a:spcPts val="800"/>
              </a:spcBef>
              <a:spcAft>
                <a:spcPts val="0"/>
              </a:spcAft>
              <a:buSzPts val="1400"/>
              <a:buFont typeface="Arial"/>
              <a:buNone/>
            </a:pPr>
            <a:r>
              <a:rPr lang="de-DE" sz="1200" dirty="0">
                <a:solidFill>
                  <a:srgbClr val="000000"/>
                </a:solidFill>
                <a:latin typeface="Century Gothic"/>
                <a:ea typeface="Century Gothic"/>
                <a:cs typeface="Century Gothic"/>
                <a:sym typeface="Century Gothic"/>
              </a:rPr>
              <a:t>9. </a:t>
            </a:r>
            <a:r>
              <a:rPr lang="it-IT" sz="1200" dirty="0">
                <a:solidFill>
                  <a:srgbClr val="000000"/>
                </a:solidFill>
                <a:latin typeface="Century Gothic"/>
                <a:ea typeface="Century Gothic"/>
                <a:cs typeface="Century Gothic"/>
                <a:sym typeface="Century Gothic"/>
              </a:rPr>
              <a:t>Qual è un malinteso comune che può contribuire al divario salariale di genere? (la differenza tra i guadagni medi degli uomini e delle donne rispetto ai guadagni medi degli uomini</a:t>
            </a:r>
            <a:r>
              <a:rPr lang="de-DE" sz="1200" dirty="0">
                <a:solidFill>
                  <a:srgbClr val="000000"/>
                </a:solidFill>
                <a:latin typeface="Century Gothic"/>
                <a:ea typeface="Century Gothic"/>
                <a:cs typeface="Century Gothic"/>
                <a:sym typeface="Century Gothic"/>
              </a:rPr>
              <a:t>) </a:t>
            </a:r>
            <a:endParaRPr sz="1200" dirty="0">
              <a:latin typeface="Times New Roman"/>
              <a:ea typeface="Times New Roman"/>
              <a:cs typeface="Times New Roman"/>
              <a:sym typeface="Times New Roman"/>
            </a:endParaRPr>
          </a:p>
          <a:p>
            <a:pPr marL="742950" lvl="1" indent="-285750" algn="l" rtl="0">
              <a:lnSpc>
                <a:spcPct val="100000"/>
              </a:lnSpc>
              <a:spcBef>
                <a:spcPts val="0"/>
              </a:spcBef>
              <a:spcAft>
                <a:spcPts val="0"/>
              </a:spcAft>
              <a:buSzPts val="1400"/>
              <a:buFont typeface="Arial"/>
              <a:buAutoNum type="alphaLcPeriod"/>
            </a:pPr>
            <a:r>
              <a:rPr lang="it-IT" sz="1200" dirty="0">
                <a:solidFill>
                  <a:srgbClr val="000000"/>
                </a:solidFill>
                <a:latin typeface="Century Gothic"/>
                <a:ea typeface="Century Gothic"/>
                <a:cs typeface="Century Gothic"/>
                <a:sym typeface="Century Gothic"/>
              </a:rPr>
              <a:t>Le donne sono intrinsecamente meno abili degli uomini.
Le donne sono meno interessate a carriere ben retribuite.
Le donne sono negoziatrici meno efficaci degli uomini</a:t>
            </a:r>
            <a:r>
              <a:rPr lang="de-DE" sz="1200" dirty="0">
                <a:solidFill>
                  <a:srgbClr val="000000"/>
                </a:solidFill>
                <a:latin typeface="Century Gothic"/>
                <a:ea typeface="Century Gothic"/>
                <a:cs typeface="Century Gothic"/>
                <a:sym typeface="Century Gothic"/>
              </a:rPr>
              <a:t>.</a:t>
            </a:r>
            <a:endParaRPr sz="1200" dirty="0">
              <a:latin typeface="Times New Roman"/>
              <a:ea typeface="Times New Roman"/>
              <a:cs typeface="Times New Roman"/>
              <a:sym typeface="Times New Roman"/>
            </a:endParaRPr>
          </a:p>
          <a:p>
            <a:pPr marL="685800" lvl="0" indent="-228600" algn="l" rtl="0">
              <a:lnSpc>
                <a:spcPct val="100000"/>
              </a:lnSpc>
              <a:spcBef>
                <a:spcPts val="0"/>
              </a:spcBef>
              <a:spcAft>
                <a:spcPts val="0"/>
              </a:spcAft>
              <a:buSzPts val="1400"/>
              <a:buNone/>
            </a:pPr>
            <a:r>
              <a:rPr lang="de-DE" sz="1200" dirty="0">
                <a:solidFill>
                  <a:srgbClr val="000000"/>
                </a:solidFill>
                <a:latin typeface="Century Gothic"/>
                <a:ea typeface="Century Gothic"/>
                <a:cs typeface="Century Gothic"/>
                <a:sym typeface="Century Gothic"/>
              </a:rPr>
              <a:t> </a:t>
            </a:r>
            <a:endParaRPr sz="1200" dirty="0">
              <a:latin typeface="Times New Roman"/>
              <a:ea typeface="Times New Roman"/>
              <a:cs typeface="Times New Roman"/>
              <a:sym typeface="Times New Roman"/>
            </a:endParaRPr>
          </a:p>
          <a:p>
            <a:pPr marL="0" lvl="0" indent="0" algn="l" rtl="0">
              <a:lnSpc>
                <a:spcPct val="100000"/>
              </a:lnSpc>
              <a:spcBef>
                <a:spcPts val="0"/>
              </a:spcBef>
              <a:spcAft>
                <a:spcPts val="0"/>
              </a:spcAft>
              <a:buSzPts val="1400"/>
              <a:buFont typeface="Arial"/>
              <a:buNone/>
            </a:pPr>
            <a:r>
              <a:rPr lang="de-DE" sz="1200" dirty="0">
                <a:latin typeface="Century Gothic"/>
                <a:ea typeface="Century Gothic"/>
                <a:cs typeface="Century Gothic"/>
                <a:sym typeface="Century Gothic"/>
              </a:rPr>
              <a:t>10. </a:t>
            </a:r>
            <a:r>
              <a:rPr lang="it-IT" sz="1200" dirty="0">
                <a:latin typeface="Century Gothic"/>
                <a:ea typeface="Century Gothic"/>
                <a:cs typeface="Century Gothic"/>
                <a:sym typeface="Century Gothic"/>
              </a:rPr>
              <a:t>Nel contesto del potenziale di guadagno delle donne, in che modo il networking e le connessioni professionali possono influenzare positivamente l'avanzamento di carriera</a:t>
            </a:r>
            <a:r>
              <a:rPr lang="de-DE" sz="1200" dirty="0">
                <a:latin typeface="Century Gothic"/>
                <a:ea typeface="Century Gothic"/>
                <a:cs typeface="Century Gothic"/>
                <a:sym typeface="Century Gothic"/>
              </a:rPr>
              <a:t>?</a:t>
            </a:r>
            <a:endParaRPr sz="1200" dirty="0">
              <a:latin typeface="Times New Roman"/>
              <a:ea typeface="Times New Roman"/>
              <a:cs typeface="Times New Roman"/>
              <a:sym typeface="Times New Roman"/>
            </a:endParaRPr>
          </a:p>
          <a:p>
            <a:pPr marL="742950" lvl="1" indent="-285750" algn="l" rtl="0">
              <a:lnSpc>
                <a:spcPct val="100000"/>
              </a:lnSpc>
              <a:spcBef>
                <a:spcPts val="0"/>
              </a:spcBef>
              <a:spcAft>
                <a:spcPts val="0"/>
              </a:spcAft>
              <a:buSzPts val="1400"/>
              <a:buFont typeface="Arial"/>
              <a:buAutoNum type="alphaLcPeriod"/>
            </a:pPr>
            <a:r>
              <a:rPr lang="it-IT" sz="1200" dirty="0">
                <a:latin typeface="Century Gothic"/>
                <a:ea typeface="Century Gothic"/>
                <a:cs typeface="Century Gothic"/>
                <a:sym typeface="Century Gothic"/>
              </a:rPr>
              <a:t>Non hanno alcun impatto sul potenziale di guadagno.
Il networking può portare a opportunità di </a:t>
            </a:r>
            <a:r>
              <a:rPr lang="it-IT" sz="1200" dirty="0" err="1">
                <a:latin typeface="Century Gothic"/>
                <a:ea typeface="Century Gothic"/>
                <a:cs typeface="Century Gothic"/>
                <a:sym typeface="Century Gothic"/>
              </a:rPr>
              <a:t>mentorship</a:t>
            </a:r>
            <a:r>
              <a:rPr lang="it-IT" sz="1200" dirty="0">
                <a:latin typeface="Century Gothic"/>
                <a:ea typeface="Century Gothic"/>
                <a:cs typeface="Century Gothic"/>
                <a:sym typeface="Century Gothic"/>
              </a:rPr>
              <a:t>.
L'avanzamento di carriera si basa esclusivamente sulle prestazioni individuali</a:t>
            </a:r>
            <a:r>
              <a:rPr lang="de-DE" sz="1200" dirty="0">
                <a:latin typeface="Century Gothic"/>
                <a:ea typeface="Century Gothic"/>
                <a:cs typeface="Century Gothic"/>
                <a:sym typeface="Century Gothic"/>
              </a:rPr>
              <a:t>.</a:t>
            </a:r>
            <a:endParaRPr sz="1200" dirty="0">
              <a:latin typeface="Times New Roman"/>
              <a:ea typeface="Times New Roman"/>
              <a:cs typeface="Times New Roman"/>
              <a:sym typeface="Times New Roman"/>
            </a:endParaRPr>
          </a:p>
          <a:p>
            <a:pPr marL="0" lvl="0" indent="0" algn="l" rtl="0">
              <a:lnSpc>
                <a:spcPct val="100000"/>
              </a:lnSpc>
              <a:spcBef>
                <a:spcPts val="0"/>
              </a:spcBef>
              <a:spcAft>
                <a:spcPts val="0"/>
              </a:spcAft>
              <a:buSzPts val="1400"/>
              <a:buFont typeface="Arial"/>
              <a:buNone/>
            </a:pPr>
            <a:endParaRPr sz="1100" b="1" dirty="0">
              <a:solidFill>
                <a:srgbClr val="000000"/>
              </a:solidFill>
              <a:latin typeface="Century Gothic"/>
              <a:ea typeface="Century Gothic"/>
              <a:cs typeface="Century Gothic"/>
              <a:sym typeface="Century Gothic"/>
            </a:endParaRPr>
          </a:p>
          <a:p>
            <a:pPr marL="0" lvl="0" indent="0" algn="l" rtl="0">
              <a:lnSpc>
                <a:spcPct val="100000"/>
              </a:lnSpc>
              <a:spcBef>
                <a:spcPts val="0"/>
              </a:spcBef>
              <a:spcAft>
                <a:spcPts val="0"/>
              </a:spcAft>
              <a:buSzPts val="1400"/>
              <a:buFont typeface="Arial"/>
              <a:buNone/>
            </a:pPr>
            <a:r>
              <a:rPr lang="de-DE" sz="1100" b="1" dirty="0" err="1">
                <a:solidFill>
                  <a:srgbClr val="000000"/>
                </a:solidFill>
                <a:latin typeface="Century Gothic"/>
                <a:ea typeface="Century Gothic"/>
                <a:cs typeface="Century Gothic"/>
                <a:sym typeface="Century Gothic"/>
              </a:rPr>
              <a:t>Risposte</a:t>
            </a:r>
            <a:r>
              <a:rPr lang="de-DE" sz="1100" b="1" dirty="0">
                <a:solidFill>
                  <a:srgbClr val="000000"/>
                </a:solidFill>
                <a:latin typeface="Century Gothic"/>
                <a:ea typeface="Century Gothic"/>
                <a:cs typeface="Century Gothic"/>
                <a:sym typeface="Century Gothic"/>
              </a:rPr>
              <a:t> </a:t>
            </a:r>
            <a:r>
              <a:rPr lang="de-DE" sz="1100" b="1" dirty="0" err="1">
                <a:solidFill>
                  <a:srgbClr val="000000"/>
                </a:solidFill>
                <a:latin typeface="Century Gothic"/>
                <a:ea typeface="Century Gothic"/>
                <a:cs typeface="Century Gothic"/>
                <a:sym typeface="Century Gothic"/>
              </a:rPr>
              <a:t>corrette</a:t>
            </a:r>
            <a:r>
              <a:rPr lang="de-DE" sz="1100" b="1" dirty="0">
                <a:solidFill>
                  <a:srgbClr val="000000"/>
                </a:solidFill>
                <a:latin typeface="Century Gothic"/>
                <a:ea typeface="Century Gothic"/>
                <a:cs typeface="Century Gothic"/>
                <a:sym typeface="Century Gothic"/>
              </a:rPr>
              <a:t>: b; c; b; b; a; </a:t>
            </a:r>
            <a:r>
              <a:rPr lang="de-DE" sz="1100" b="1" dirty="0" err="1">
                <a:solidFill>
                  <a:srgbClr val="000000"/>
                </a:solidFill>
                <a:latin typeface="Century Gothic"/>
                <a:ea typeface="Century Gothic"/>
                <a:cs typeface="Century Gothic"/>
                <a:sym typeface="Century Gothic"/>
              </a:rPr>
              <a:t>true</a:t>
            </a:r>
            <a:r>
              <a:rPr lang="de-DE" sz="1100" b="1" dirty="0">
                <a:solidFill>
                  <a:srgbClr val="000000"/>
                </a:solidFill>
                <a:latin typeface="Century Gothic"/>
                <a:ea typeface="Century Gothic"/>
                <a:cs typeface="Century Gothic"/>
                <a:sym typeface="Century Gothic"/>
              </a:rPr>
              <a:t>; a; </a:t>
            </a:r>
            <a:r>
              <a:rPr lang="de-DE" sz="1100" b="1" dirty="0" err="1">
                <a:solidFill>
                  <a:srgbClr val="000000"/>
                </a:solidFill>
                <a:latin typeface="Century Gothic"/>
                <a:ea typeface="Century Gothic"/>
                <a:cs typeface="Century Gothic"/>
                <a:sym typeface="Century Gothic"/>
              </a:rPr>
              <a:t>false</a:t>
            </a:r>
            <a:r>
              <a:rPr lang="de-DE" sz="1100" b="1" dirty="0">
                <a:solidFill>
                  <a:srgbClr val="000000"/>
                </a:solidFill>
                <a:latin typeface="Century Gothic"/>
                <a:ea typeface="Century Gothic"/>
                <a:cs typeface="Century Gothic"/>
                <a:sym typeface="Century Gothic"/>
              </a:rPr>
              <a:t>; c, b</a:t>
            </a:r>
            <a:endParaRPr dirty="0"/>
          </a:p>
          <a:p>
            <a:pPr marL="0" lvl="0" indent="0" algn="l" rtl="0">
              <a:lnSpc>
                <a:spcPct val="100000"/>
              </a:lnSpc>
              <a:spcBef>
                <a:spcPts val="0"/>
              </a:spcBef>
              <a:spcAft>
                <a:spcPts val="0"/>
              </a:spcAft>
              <a:buSzPts val="1400"/>
              <a:buFont typeface="Arial"/>
              <a:buNone/>
            </a:pPr>
            <a:endParaRPr sz="1100" b="1" dirty="0">
              <a:solidFill>
                <a:srgbClr val="000000"/>
              </a:solidFill>
              <a:latin typeface="Century Gothic"/>
              <a:ea typeface="Century Gothic"/>
              <a:cs typeface="Century Gothic"/>
              <a:sym typeface="Century Gothic"/>
            </a:endParaRPr>
          </a:p>
          <a:p>
            <a:pPr marL="0" lvl="0" indent="0" algn="l" rtl="0">
              <a:lnSpc>
                <a:spcPct val="100000"/>
              </a:lnSpc>
              <a:spcBef>
                <a:spcPts val="0"/>
              </a:spcBef>
              <a:spcAft>
                <a:spcPts val="0"/>
              </a:spcAft>
              <a:buSzPts val="1400"/>
              <a:buFont typeface="Arial"/>
              <a:buNone/>
            </a:pPr>
            <a:r>
              <a:rPr lang="de-DE" sz="1100" b="1" dirty="0" err="1">
                <a:solidFill>
                  <a:srgbClr val="000000"/>
                </a:solidFill>
                <a:latin typeface="Century Gothic"/>
                <a:ea typeface="Century Gothic"/>
                <a:cs typeface="Century Gothic"/>
                <a:sym typeface="Century Gothic"/>
              </a:rPr>
              <a:t>Punteggio</a:t>
            </a:r>
            <a:r>
              <a:rPr lang="de-DE" sz="1100" b="1" dirty="0">
                <a:solidFill>
                  <a:srgbClr val="000000"/>
                </a:solidFill>
                <a:latin typeface="Century Gothic"/>
                <a:ea typeface="Century Gothic"/>
                <a:cs typeface="Century Gothic"/>
                <a:sym typeface="Century Gothic"/>
              </a:rPr>
              <a:t>:</a:t>
            </a:r>
            <a:endParaRPr sz="1100" dirty="0">
              <a:latin typeface="Calibri"/>
              <a:ea typeface="Calibri"/>
              <a:cs typeface="Calibri"/>
              <a:sym typeface="Calibri"/>
            </a:endParaRPr>
          </a:p>
          <a:p>
            <a:pPr marL="457200" lvl="0" indent="-228600" algn="l" rtl="0">
              <a:lnSpc>
                <a:spcPct val="107000"/>
              </a:lnSpc>
              <a:spcBef>
                <a:spcPts val="0"/>
              </a:spcBef>
              <a:spcAft>
                <a:spcPts val="0"/>
              </a:spcAft>
              <a:buSzPts val="1400"/>
              <a:buNone/>
            </a:pPr>
            <a:r>
              <a:rPr lang="de-DE" sz="1100" dirty="0">
                <a:solidFill>
                  <a:srgbClr val="000000"/>
                </a:solidFill>
                <a:latin typeface="Century Gothic"/>
                <a:ea typeface="Century Gothic"/>
                <a:cs typeface="Century Gothic"/>
                <a:sym typeface="Century Gothic"/>
              </a:rPr>
              <a:t>- </a:t>
            </a:r>
            <a:r>
              <a:rPr lang="it-IT" sz="1100" dirty="0">
                <a:solidFill>
                  <a:srgbClr val="000000"/>
                </a:solidFill>
                <a:latin typeface="Century Gothic"/>
                <a:ea typeface="Century Gothic"/>
                <a:cs typeface="Century Gothic"/>
                <a:sym typeface="Century Gothic"/>
              </a:rPr>
              <a:t>9-11 corretto: Guru! Le tue conoscenze su temi relativi al reddito e al salario sono impressionanti.
- 5-8 corretto: Apprendista. C'è spazio per migliorare, ma sei sulla strada giusta</a:t>
            </a:r>
            <a:r>
              <a:rPr lang="de-DE" sz="1100" dirty="0">
                <a:solidFill>
                  <a:srgbClr val="000000"/>
                </a:solidFill>
                <a:latin typeface="Century Gothic"/>
                <a:ea typeface="Century Gothic"/>
                <a:cs typeface="Century Gothic"/>
                <a:sym typeface="Century Gothic"/>
              </a:rPr>
              <a:t>.</a:t>
            </a:r>
            <a:endParaRPr sz="1100" dirty="0">
              <a:latin typeface="Calibri"/>
              <a:ea typeface="Calibri"/>
              <a:cs typeface="Calibri"/>
              <a:sym typeface="Calibri"/>
            </a:endParaRPr>
          </a:p>
          <a:p>
            <a:pPr marL="0" lvl="0" indent="0" algn="l" rtl="0">
              <a:lnSpc>
                <a:spcPct val="100000"/>
              </a:lnSpc>
              <a:spcBef>
                <a:spcPts val="800"/>
              </a:spcBef>
              <a:spcAft>
                <a:spcPts val="0"/>
              </a:spcAft>
              <a:buSzPts val="1400"/>
              <a:buNone/>
            </a:pPr>
            <a:endParaRPr dirty="0"/>
          </a:p>
        </p:txBody>
      </p:sp>
      <p:sp>
        <p:nvSpPr>
          <p:cNvPr id="431" name="Google Shape;431;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g2ba818bef63_0_8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100"/>
              <a:buFont typeface="Arial"/>
              <a:buNone/>
            </a:pPr>
            <a:r>
              <a:rPr lang="it-IT" sz="1300" b="0" i="0" u="none" strike="noStrike" cap="none" dirty="0">
                <a:solidFill>
                  <a:schemeClr val="dk1"/>
                </a:solidFill>
                <a:latin typeface="Century Gothic" panose="020B0502020202020204" pitchFamily="34" charset="0"/>
                <a:ea typeface="Arial"/>
                <a:cs typeface="Arial"/>
                <a:sym typeface="Arial"/>
              </a:rPr>
              <a:t>In conclusione, l'obiettivo di questo modulo era quello di fornire alle donne gli strumenti e le conoscenze per massimizzare il loro potenziale di guadagno. Abbiamo esplorato i fattori che influenzano il reddito, i flussi di reddito diversificati e le strategie per l'avanzamento di carriera. Promuovendo il pensiero critico e l'adattabilità, le donne sono attrezzate per navigare nel mercato del lavoro e garantire il loro futuro finanziario con fiducia. Continuiamo a rompere le barriere e a costruire un panorama finanziario più equo per tutte le donne</a:t>
            </a:r>
            <a:r>
              <a:rPr lang="de-DE" sz="1300" b="0" i="0" u="none" strike="noStrike" cap="none" dirty="0">
                <a:solidFill>
                  <a:schemeClr val="dk1"/>
                </a:solidFill>
                <a:latin typeface="Century Gothic" panose="020B0502020202020204" pitchFamily="34" charset="0"/>
                <a:ea typeface="Arial"/>
                <a:cs typeface="Arial"/>
                <a:sym typeface="Arial"/>
              </a:rPr>
              <a:t>.</a:t>
            </a:r>
            <a:endParaRPr sz="1300" b="0" i="0" u="none" strike="noStrike" cap="none" dirty="0">
              <a:solidFill>
                <a:schemeClr val="dk1"/>
              </a:solidFill>
              <a:latin typeface="Century Gothic" panose="020B0502020202020204" pitchFamily="34" charset="0"/>
              <a:ea typeface="Arial"/>
              <a:cs typeface="Arial"/>
              <a:sym typeface="Arial"/>
            </a:endParaRPr>
          </a:p>
          <a:p>
            <a:pPr marL="0" lvl="0" indent="0" algn="l" rtl="0">
              <a:lnSpc>
                <a:spcPct val="100000"/>
              </a:lnSpc>
              <a:spcBef>
                <a:spcPts val="0"/>
              </a:spcBef>
              <a:spcAft>
                <a:spcPts val="0"/>
              </a:spcAft>
              <a:buSzPts val="1400"/>
              <a:buNone/>
            </a:pPr>
            <a:endParaRPr dirty="0"/>
          </a:p>
        </p:txBody>
      </p:sp>
      <p:sp>
        <p:nvSpPr>
          <p:cNvPr id="442" name="Google Shape;442;g2ba818bef63_0_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g2ba818bef63_0_7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it-IT" dirty="0"/>
              <a:t>Di seguito alcune risorse utilizzate per la preparazione del modulo e per ulteriori consigli di lettura</a:t>
            </a:r>
            <a:r>
              <a:rPr lang="de-DE" dirty="0"/>
              <a:t>.. </a:t>
            </a:r>
            <a:endParaRPr dirty="0"/>
          </a:p>
        </p:txBody>
      </p:sp>
      <p:sp>
        <p:nvSpPr>
          <p:cNvPr id="453" name="Google Shape;453;g2ba818bef63_0_7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63" name="Google Shape;463;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chemeClr val="dk1"/>
              </a:buClr>
              <a:buSzPts val="1100"/>
              <a:buFont typeface="Arial"/>
              <a:buNone/>
            </a:pPr>
            <a:r>
              <a:rPr lang="it-IT" sz="1100" dirty="0">
                <a:latin typeface="Century Gothic"/>
                <a:ea typeface="Century Gothic"/>
                <a:cs typeface="Century Gothic"/>
                <a:sym typeface="Century Gothic"/>
              </a:rPr>
              <a:t>Gli obiettivi di apprendimento di questo modulo per gli studenti sono</a:t>
            </a:r>
            <a:r>
              <a:rPr lang="de-DE" sz="1100" dirty="0">
                <a:latin typeface="Century Gothic"/>
                <a:ea typeface="Century Gothic"/>
                <a:cs typeface="Century Gothic"/>
                <a:sym typeface="Century Gothic"/>
              </a:rPr>
              <a:t>:</a:t>
            </a:r>
            <a:endParaRPr sz="1100" dirty="0">
              <a:latin typeface="Century Gothic"/>
              <a:ea typeface="Century Gothic"/>
              <a:cs typeface="Century Gothic"/>
              <a:sym typeface="Century Gothic"/>
            </a:endParaRPr>
          </a:p>
          <a:p>
            <a:pPr marL="457200" lvl="0" indent="-298450" algn="just" rtl="0">
              <a:lnSpc>
                <a:spcPct val="100000"/>
              </a:lnSpc>
              <a:spcBef>
                <a:spcPts val="0"/>
              </a:spcBef>
              <a:spcAft>
                <a:spcPts val="0"/>
              </a:spcAft>
              <a:buClr>
                <a:schemeClr val="dk1"/>
              </a:buClr>
              <a:buSzPts val="1100"/>
              <a:buFont typeface="Century Gothic"/>
              <a:buChar char="o"/>
            </a:pPr>
            <a:r>
              <a:rPr lang="it-IT" sz="1100" dirty="0">
                <a:latin typeface="Century Gothic"/>
                <a:ea typeface="Century Gothic"/>
                <a:cs typeface="Century Gothic"/>
                <a:sym typeface="Century Gothic"/>
              </a:rPr>
              <a:t>comprendere i fattori che influenzano il potenziale di guadagno (istruzione, competenze, esperienza, tendenze del settore, ecc.). 
esplorare diversi flussi di reddito.
capire come aumentare il proprio reddito, comprese le strategie per l'avanzamento di carriera e la crescita. 
sviluppare capacità di pensiero critico. Gli studenti si eserciteranno ad analizzare le informazioni in modo critico per distinguere tra miti e realtà riguardanti il potenziale di guadagno, consentendo loro di prendere decisioni informate sulla loro carriera e sui loro obiettivi finanziari. 
essere in grado di sviluppare una mentalità flessibile riguardo al potenziale di guadagno</a:t>
            </a:r>
            <a:r>
              <a:rPr lang="de-DE" sz="1100" dirty="0">
                <a:latin typeface="Century Gothic"/>
                <a:ea typeface="Century Gothic"/>
                <a:cs typeface="Century Gothic"/>
                <a:sym typeface="Century Gothic"/>
              </a:rPr>
              <a:t>. </a:t>
            </a:r>
            <a:endParaRPr dirty="0"/>
          </a:p>
        </p:txBody>
      </p:sp>
      <p:sp>
        <p:nvSpPr>
          <p:cNvPr id="117" name="Google Shape;117;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chemeClr val="dk1"/>
              </a:buClr>
              <a:buSzPts val="1100"/>
              <a:buFont typeface="Arial"/>
              <a:buNone/>
            </a:pPr>
            <a:r>
              <a:rPr lang="it-IT" sz="1100" dirty="0">
                <a:latin typeface="Century Gothic"/>
                <a:ea typeface="Century Gothic"/>
                <a:cs typeface="Century Gothic"/>
                <a:sym typeface="Century Gothic"/>
              </a:rPr>
              <a:t>Comprendere i vantaggi e gli svantaggi dei diversi flussi di reddito può aiutare le persone a prendere decisioni informate su come strutturare le proprie attività finanziarie e creare un portafoglio di reddito equilibrato e resiliente</a:t>
            </a:r>
            <a:r>
              <a:rPr lang="de-DE" sz="1100" dirty="0">
                <a:latin typeface="Century Gothic"/>
                <a:ea typeface="Century Gothic"/>
                <a:cs typeface="Century Gothic"/>
                <a:sym typeface="Century Gothic"/>
              </a:rPr>
              <a:t>.</a:t>
            </a:r>
            <a:endParaRPr dirty="0"/>
          </a:p>
          <a:p>
            <a:pPr marL="0" lvl="0" indent="0" algn="just" rtl="0">
              <a:lnSpc>
                <a:spcPct val="100000"/>
              </a:lnSpc>
              <a:spcBef>
                <a:spcPts val="0"/>
              </a:spcBef>
              <a:spcAft>
                <a:spcPts val="0"/>
              </a:spcAft>
              <a:buClr>
                <a:schemeClr val="dk1"/>
              </a:buClr>
              <a:buSzPts val="1100"/>
              <a:buFont typeface="Arial"/>
              <a:buNone/>
            </a:pPr>
            <a:endParaRPr sz="1100" dirty="0">
              <a:latin typeface="Century Gothic"/>
              <a:ea typeface="Century Gothic"/>
              <a:cs typeface="Century Gothic"/>
              <a:sym typeface="Century Gothic"/>
            </a:endParaRPr>
          </a:p>
          <a:p>
            <a:pPr marL="0" lvl="0" indent="0" algn="just" rtl="0">
              <a:lnSpc>
                <a:spcPct val="100000"/>
              </a:lnSpc>
              <a:spcBef>
                <a:spcPts val="1500"/>
              </a:spcBef>
              <a:spcAft>
                <a:spcPts val="0"/>
              </a:spcAft>
              <a:buClr>
                <a:schemeClr val="dk1"/>
              </a:buClr>
              <a:buSzPts val="1100"/>
              <a:buFont typeface="Arial"/>
              <a:buNone/>
            </a:pPr>
            <a:r>
              <a:rPr lang="de-DE" sz="1100" b="1" i="1" dirty="0" err="1">
                <a:latin typeface="Century Gothic"/>
                <a:ea typeface="Century Gothic"/>
                <a:cs typeface="Century Gothic"/>
                <a:sym typeface="Century Gothic"/>
              </a:rPr>
              <a:t>Flussi</a:t>
            </a:r>
            <a:r>
              <a:rPr lang="de-DE" sz="1100" b="1" i="1" dirty="0">
                <a:latin typeface="Century Gothic"/>
                <a:ea typeface="Century Gothic"/>
                <a:cs typeface="Century Gothic"/>
                <a:sym typeface="Century Gothic"/>
              </a:rPr>
              <a:t> di </a:t>
            </a:r>
            <a:r>
              <a:rPr lang="de-DE" sz="1100" b="1" i="1" dirty="0" err="1">
                <a:latin typeface="Century Gothic"/>
                <a:ea typeface="Century Gothic"/>
                <a:cs typeface="Century Gothic"/>
                <a:sym typeface="Century Gothic"/>
              </a:rPr>
              <a:t>reddito</a:t>
            </a:r>
            <a:r>
              <a:rPr lang="de-DE" sz="1100" dirty="0">
                <a:latin typeface="Century Gothic"/>
                <a:ea typeface="Century Gothic"/>
                <a:cs typeface="Century Gothic"/>
                <a:sym typeface="Century Gothic"/>
              </a:rPr>
              <a:t> </a:t>
            </a:r>
            <a:r>
              <a:rPr lang="it-IT" sz="1100" dirty="0">
                <a:latin typeface="Century Gothic"/>
                <a:ea typeface="Century Gothic"/>
                <a:cs typeface="Century Gothic"/>
                <a:sym typeface="Century Gothic"/>
              </a:rPr>
              <a:t>Fare riferimento alle varie fonti da cui un individuo o un'azienda guadagna denaro. Questi flussi rappresentano le diverse vie attraverso le quali viene generato il reddito, fornendo risorse finanziarie che possono essere utilizzate per coprire le spese, investire, risparmiare o perseguire altri obiettivi finanziari. Ogni flusso di reddito può avere caratteristiche, vantaggi e considerazioni uniche e gli individui spesso cercano di diversificare i propri flussi di reddito per migliorare la stabilità finanziaria e la resilienza. Comprendere i flussi di reddito implica il riconoscimento dei due principali tipi di reddito: attivo e passivo. Il reddito attivo si ottiene attraverso la partecipazione diretta al lavoro o alle attività commerciali, come stipendi, stipendi, bonus e commissioni. Questo tipo di reddito richiede uno sforzo continuo e un investimento di tempo ed è comunemente associato all'occupazione tradizionale. Al contrario, il reddito passivo viene guadagnato con uno sforzo continuo minimo e spesso comporta la leva finanziaria di investimenti o attività. Gli esempi includono: i redditi da locazione, i dividendi, gli interessi sugli investimenti, le royalties e la proprietà intellettuale che possono generare reddito passivo</a:t>
            </a:r>
            <a:r>
              <a:rPr lang="de-DE" sz="1100" dirty="0">
                <a:solidFill>
                  <a:srgbClr val="000000"/>
                </a:solidFill>
                <a:latin typeface="Century Gothic"/>
                <a:ea typeface="Century Gothic"/>
                <a:cs typeface="Century Gothic"/>
                <a:sym typeface="Century Gothic"/>
              </a:rPr>
              <a:t>.</a:t>
            </a:r>
            <a:endParaRPr sz="1100" dirty="0">
              <a:solidFill>
                <a:srgbClr val="000000"/>
              </a:solidFill>
              <a:latin typeface="Courier New"/>
              <a:ea typeface="Courier New"/>
              <a:cs typeface="Courier New"/>
              <a:sym typeface="Courier New"/>
            </a:endParaRPr>
          </a:p>
          <a:p>
            <a:pPr marL="0" lvl="0" indent="0" algn="just" rtl="0">
              <a:lnSpc>
                <a:spcPct val="100000"/>
              </a:lnSpc>
              <a:spcBef>
                <a:spcPts val="1500"/>
              </a:spcBef>
              <a:spcAft>
                <a:spcPts val="0"/>
              </a:spcAft>
              <a:buClr>
                <a:schemeClr val="dk1"/>
              </a:buClr>
              <a:buSzPts val="1100"/>
              <a:buFont typeface="Arial"/>
              <a:buNone/>
            </a:pPr>
            <a:endParaRPr sz="1100" dirty="0">
              <a:latin typeface="Century Gothic"/>
              <a:ea typeface="Century Gothic"/>
              <a:cs typeface="Century Gothic"/>
              <a:sym typeface="Century Gothic"/>
            </a:endParaRPr>
          </a:p>
          <a:p>
            <a:pPr marL="0" lvl="0" indent="0" algn="just" rtl="0">
              <a:lnSpc>
                <a:spcPct val="100000"/>
              </a:lnSpc>
              <a:spcBef>
                <a:spcPts val="1500"/>
              </a:spcBef>
              <a:spcAft>
                <a:spcPts val="0"/>
              </a:spcAft>
              <a:buClr>
                <a:schemeClr val="dk1"/>
              </a:buClr>
              <a:buSzPts val="1100"/>
              <a:buFont typeface="Arial"/>
              <a:buNone/>
            </a:pPr>
            <a:endParaRPr sz="1100" dirty="0">
              <a:solidFill>
                <a:srgbClr val="2F5496"/>
              </a:solidFill>
              <a:latin typeface="Century Gothic"/>
              <a:ea typeface="Century Gothic"/>
              <a:cs typeface="Century Gothic"/>
              <a:sym typeface="Century Gothic"/>
            </a:endParaRPr>
          </a:p>
          <a:p>
            <a:pPr marL="0" lvl="0" indent="0" algn="l" rtl="0">
              <a:lnSpc>
                <a:spcPct val="100000"/>
              </a:lnSpc>
              <a:spcBef>
                <a:spcPts val="0"/>
              </a:spcBef>
              <a:spcAft>
                <a:spcPts val="0"/>
              </a:spcAft>
              <a:buSzPts val="1400"/>
              <a:buNone/>
            </a:pPr>
            <a:endParaRPr dirty="0"/>
          </a:p>
        </p:txBody>
      </p:sp>
      <p:sp>
        <p:nvSpPr>
          <p:cNvPr id="129" name="Google Shape;12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2ba818bef63_0_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chemeClr val="dk1"/>
              </a:buClr>
              <a:buSzPts val="1100"/>
              <a:buFont typeface="Arial"/>
              <a:buNone/>
            </a:pPr>
            <a:r>
              <a:rPr lang="it-IT" sz="1100" dirty="0">
                <a:latin typeface="Century Gothic"/>
                <a:ea typeface="Century Gothic"/>
                <a:cs typeface="Century Gothic"/>
                <a:sym typeface="Century Gothic"/>
              </a:rPr>
              <a:t>Di seguito sono riportate alcune definizioni aggiuntive della terminologia</a:t>
            </a:r>
            <a:r>
              <a:rPr lang="de-DE" sz="1100" dirty="0">
                <a:latin typeface="Century Gothic"/>
                <a:ea typeface="Century Gothic"/>
                <a:cs typeface="Century Gothic"/>
                <a:sym typeface="Century Gothic"/>
              </a:rPr>
              <a:t>.</a:t>
            </a:r>
            <a:endParaRPr sz="1100" dirty="0">
              <a:latin typeface="Century Gothic"/>
              <a:ea typeface="Century Gothic"/>
              <a:cs typeface="Century Gothic"/>
              <a:sym typeface="Century Gothic"/>
            </a:endParaRPr>
          </a:p>
          <a:p>
            <a:pPr marL="0" lvl="0" indent="0" algn="just" rtl="0">
              <a:lnSpc>
                <a:spcPct val="100000"/>
              </a:lnSpc>
              <a:spcBef>
                <a:spcPts val="0"/>
              </a:spcBef>
              <a:spcAft>
                <a:spcPts val="0"/>
              </a:spcAft>
              <a:buClr>
                <a:schemeClr val="dk1"/>
              </a:buClr>
              <a:buSzPts val="1100"/>
              <a:buFont typeface="Arial"/>
              <a:buNone/>
            </a:pPr>
            <a:endParaRPr sz="1100" dirty="0">
              <a:latin typeface="Century Gothic"/>
              <a:ea typeface="Century Gothic"/>
              <a:cs typeface="Century Gothic"/>
              <a:sym typeface="Century Gothic"/>
            </a:endParaRPr>
          </a:p>
          <a:p>
            <a:pPr marL="0" lvl="0" indent="0" algn="just" rtl="0">
              <a:lnSpc>
                <a:spcPct val="100000"/>
              </a:lnSpc>
              <a:spcBef>
                <a:spcPts val="0"/>
              </a:spcBef>
              <a:spcAft>
                <a:spcPts val="0"/>
              </a:spcAft>
              <a:buClr>
                <a:schemeClr val="dk1"/>
              </a:buClr>
              <a:buSzPts val="1100"/>
              <a:buFont typeface="Arial"/>
              <a:buNone/>
            </a:pPr>
            <a:r>
              <a:rPr lang="it-IT" sz="1100" dirty="0">
                <a:latin typeface="Century Gothic"/>
                <a:ea typeface="Century Gothic"/>
                <a:cs typeface="Century Gothic"/>
                <a:sym typeface="Century Gothic"/>
              </a:rPr>
              <a:t>I flussi di reddito si riferiscono alle varie fonti da cui un individuo o un'azienda guadagna denaro. La diversificazione dei flussi di reddito può garantire stabilità finanziaria e ridurre il rischio</a:t>
            </a:r>
            <a:r>
              <a:rPr lang="de-DE" sz="1100" dirty="0">
                <a:latin typeface="Century Gothic"/>
                <a:ea typeface="Century Gothic"/>
                <a:cs typeface="Century Gothic"/>
                <a:sym typeface="Century Gothic"/>
              </a:rPr>
              <a:t>. </a:t>
            </a:r>
            <a:endParaRPr dirty="0"/>
          </a:p>
          <a:p>
            <a:pPr marL="0" lvl="0" indent="0" algn="just" rtl="0">
              <a:lnSpc>
                <a:spcPct val="100000"/>
              </a:lnSpc>
              <a:spcBef>
                <a:spcPts val="0"/>
              </a:spcBef>
              <a:spcAft>
                <a:spcPts val="0"/>
              </a:spcAft>
              <a:buClr>
                <a:schemeClr val="dk1"/>
              </a:buClr>
              <a:buSzPts val="1100"/>
              <a:buFont typeface="Arial"/>
              <a:buNone/>
            </a:pPr>
            <a:endParaRPr sz="1100" dirty="0">
              <a:latin typeface="Century Gothic"/>
              <a:ea typeface="Century Gothic"/>
              <a:cs typeface="Century Gothic"/>
              <a:sym typeface="Century Gothic"/>
            </a:endParaRPr>
          </a:p>
          <a:p>
            <a:pPr marL="0" lvl="0" indent="0" algn="l" rtl="0">
              <a:lnSpc>
                <a:spcPct val="100000"/>
              </a:lnSpc>
              <a:spcBef>
                <a:spcPts val="1500"/>
              </a:spcBef>
              <a:spcAft>
                <a:spcPts val="0"/>
              </a:spcAft>
              <a:buSzPts val="1400"/>
              <a:buNone/>
            </a:pPr>
            <a:r>
              <a:rPr lang="it-IT" sz="1100" b="1" dirty="0">
                <a:latin typeface="Century Gothic"/>
                <a:ea typeface="Century Gothic"/>
                <a:cs typeface="Century Gothic"/>
                <a:sym typeface="Century Gothic"/>
              </a:rPr>
              <a:t>Reddito da lavoro / Reddito attivo</a:t>
            </a:r>
            <a:r>
              <a:rPr lang="de-DE" sz="1100" b="1" dirty="0">
                <a:latin typeface="Century Gothic"/>
                <a:ea typeface="Century Gothic"/>
                <a:cs typeface="Century Gothic"/>
                <a:sym typeface="Century Gothic"/>
              </a:rPr>
              <a:t>:</a:t>
            </a:r>
            <a:endParaRPr sz="1100" b="1" dirty="0">
              <a:latin typeface="Century Gothic"/>
              <a:ea typeface="Century Gothic"/>
              <a:cs typeface="Century Gothic"/>
              <a:sym typeface="Century Gothic"/>
            </a:endParaRPr>
          </a:p>
          <a:p>
            <a:pPr marL="0" lvl="0" indent="0" algn="l" rtl="0">
              <a:lnSpc>
                <a:spcPct val="100000"/>
              </a:lnSpc>
              <a:spcBef>
                <a:spcPts val="0"/>
              </a:spcBef>
              <a:spcAft>
                <a:spcPts val="0"/>
              </a:spcAft>
              <a:buClr>
                <a:schemeClr val="dk1"/>
              </a:buClr>
              <a:buSzPts val="1100"/>
              <a:buFont typeface="Arial"/>
              <a:buNone/>
            </a:pPr>
            <a:endParaRPr sz="1100" dirty="0">
              <a:latin typeface="Century Gothic"/>
              <a:ea typeface="Century Gothic"/>
              <a:cs typeface="Century Gothic"/>
              <a:sym typeface="Century Gothic"/>
            </a:endParaRPr>
          </a:p>
          <a:p>
            <a:pPr marL="914400" lvl="1" indent="-292100" algn="l" rtl="0">
              <a:lnSpc>
                <a:spcPct val="100000"/>
              </a:lnSpc>
              <a:spcBef>
                <a:spcPts val="0"/>
              </a:spcBef>
              <a:spcAft>
                <a:spcPts val="0"/>
              </a:spcAft>
              <a:buClr>
                <a:schemeClr val="dk1"/>
              </a:buClr>
              <a:buSzPts val="1000"/>
              <a:buFont typeface="Century Gothic"/>
              <a:buChar char="o"/>
            </a:pPr>
            <a:r>
              <a:rPr lang="it-IT" sz="1100" dirty="0">
                <a:latin typeface="Century Gothic"/>
                <a:ea typeface="Century Gothic"/>
                <a:cs typeface="Century Gothic"/>
                <a:sym typeface="Century Gothic"/>
              </a:rPr>
              <a:t>Definizione: Il reddito da lavoro è il denaro guadagnato attraverso la partecipazione attiva al lavoro o alle attività commerciali, la forma di reddito più comune.
Esempi: stipendio, stipendi, bonus e commissioni da lavoro.
Benefici: il reddito da lavoro garantisce stabilità finanziaria e copre le spese quotidiane. Offre il potenziale per l'avanzamento di carriera, lo sviluppo delle competenze e la crescita professionale</a:t>
            </a:r>
            <a:r>
              <a:rPr lang="de-DE" sz="1100" dirty="0">
                <a:latin typeface="Century Gothic"/>
                <a:ea typeface="Century Gothic"/>
                <a:cs typeface="Century Gothic"/>
                <a:sym typeface="Century Gothic"/>
              </a:rPr>
              <a:t>.</a:t>
            </a:r>
            <a:br>
              <a:rPr lang="de-DE" sz="1100" dirty="0">
                <a:latin typeface="Century Gothic"/>
                <a:ea typeface="Century Gothic"/>
                <a:cs typeface="Century Gothic"/>
                <a:sym typeface="Century Gothic"/>
              </a:rPr>
            </a:br>
            <a:endParaRPr sz="1100" b="1" dirty="0">
              <a:solidFill>
                <a:srgbClr val="FF0000"/>
              </a:solidFill>
              <a:latin typeface="Century Gothic"/>
              <a:ea typeface="Century Gothic"/>
              <a:cs typeface="Century Gothic"/>
              <a:sym typeface="Century Gothic"/>
            </a:endParaRPr>
          </a:p>
          <a:p>
            <a:pPr marL="0" lvl="0" indent="0" algn="l" rtl="0">
              <a:lnSpc>
                <a:spcPct val="100000"/>
              </a:lnSpc>
              <a:spcBef>
                <a:spcPts val="0"/>
              </a:spcBef>
              <a:spcAft>
                <a:spcPts val="0"/>
              </a:spcAft>
              <a:buSzPts val="1400"/>
              <a:buNone/>
            </a:pPr>
            <a:r>
              <a:rPr lang="de-DE" sz="1100" b="1" dirty="0" err="1">
                <a:latin typeface="Century Gothic"/>
                <a:ea typeface="Century Gothic"/>
                <a:cs typeface="Century Gothic"/>
                <a:sym typeface="Century Gothic"/>
              </a:rPr>
              <a:t>Reddito</a:t>
            </a:r>
            <a:r>
              <a:rPr lang="de-DE" sz="1100" b="1" dirty="0">
                <a:latin typeface="Century Gothic"/>
                <a:ea typeface="Century Gothic"/>
                <a:cs typeface="Century Gothic"/>
                <a:sym typeface="Century Gothic"/>
              </a:rPr>
              <a:t> </a:t>
            </a:r>
            <a:r>
              <a:rPr lang="de-DE" sz="1100" b="1" dirty="0" err="1">
                <a:latin typeface="Century Gothic"/>
                <a:ea typeface="Century Gothic"/>
                <a:cs typeface="Century Gothic"/>
                <a:sym typeface="Century Gothic"/>
              </a:rPr>
              <a:t>passivo</a:t>
            </a:r>
            <a:r>
              <a:rPr lang="de-DE" sz="1100" b="1" dirty="0">
                <a:latin typeface="Century Gothic"/>
                <a:ea typeface="Century Gothic"/>
                <a:cs typeface="Century Gothic"/>
                <a:sym typeface="Century Gothic"/>
              </a:rPr>
              <a:t>:</a:t>
            </a:r>
            <a:endParaRPr sz="1100" b="1" dirty="0">
              <a:latin typeface="Century Gothic"/>
              <a:ea typeface="Century Gothic"/>
              <a:cs typeface="Century Gothic"/>
              <a:sym typeface="Century Gothic"/>
            </a:endParaRPr>
          </a:p>
          <a:p>
            <a:pPr marL="457200" lvl="0" indent="0" algn="l" rtl="0">
              <a:lnSpc>
                <a:spcPct val="100000"/>
              </a:lnSpc>
              <a:spcBef>
                <a:spcPts val="0"/>
              </a:spcBef>
              <a:spcAft>
                <a:spcPts val="0"/>
              </a:spcAft>
              <a:buClr>
                <a:schemeClr val="dk1"/>
              </a:buClr>
              <a:buSzPts val="1100"/>
              <a:buFont typeface="Arial"/>
              <a:buNone/>
            </a:pPr>
            <a:endParaRPr sz="1100" b="1" dirty="0">
              <a:latin typeface="Century Gothic"/>
              <a:ea typeface="Century Gothic"/>
              <a:cs typeface="Century Gothic"/>
              <a:sym typeface="Century Gothic"/>
            </a:endParaRPr>
          </a:p>
          <a:p>
            <a:pPr marL="914400" lvl="1" indent="-292100" algn="l" rtl="0">
              <a:lnSpc>
                <a:spcPct val="100000"/>
              </a:lnSpc>
              <a:spcBef>
                <a:spcPts val="0"/>
              </a:spcBef>
              <a:spcAft>
                <a:spcPts val="0"/>
              </a:spcAft>
              <a:buClr>
                <a:schemeClr val="dk1"/>
              </a:buClr>
              <a:buSzPts val="1000"/>
              <a:buFont typeface="Century Gothic"/>
              <a:buChar char="o"/>
            </a:pPr>
            <a:r>
              <a:rPr lang="it-IT" sz="1100" dirty="0">
                <a:latin typeface="Century Gothic"/>
                <a:ea typeface="Century Gothic"/>
                <a:cs typeface="Century Gothic"/>
                <a:sym typeface="Century Gothic"/>
              </a:rPr>
              <a:t>Definizione: Il reddito passivo si guadagna con uno sforzo minimo o un coinvolgimento continuo. 
Esempi: i redditi da locazione, i dividendi, gli interessi da investimenti, le royalties e la proprietà intellettuale possono generare reddito passivo.
Vantaggi: il reddito passivo offre libertà finanziaria e flessibilità. Consente alle persone di generare entrate senza lavoro attivo, liberando tempo per altre attività o iniziative</a:t>
            </a:r>
            <a:r>
              <a:rPr lang="de-DE" sz="1100" dirty="0">
                <a:latin typeface="Century Gothic"/>
                <a:ea typeface="Century Gothic"/>
                <a:cs typeface="Century Gothic"/>
                <a:sym typeface="Century Gothic"/>
              </a:rPr>
              <a:t>.</a:t>
            </a:r>
            <a:br>
              <a:rPr lang="de-DE" sz="1100" dirty="0">
                <a:latin typeface="Century Gothic"/>
                <a:ea typeface="Century Gothic"/>
                <a:cs typeface="Century Gothic"/>
                <a:sym typeface="Century Gothic"/>
              </a:rPr>
            </a:br>
            <a:endParaRPr sz="1100" dirty="0">
              <a:solidFill>
                <a:srgbClr val="FF0000"/>
              </a:solidFill>
              <a:latin typeface="Century Gothic"/>
              <a:ea typeface="Century Gothic"/>
              <a:cs typeface="Century Gothic"/>
              <a:sym typeface="Century Gothic"/>
            </a:endParaRPr>
          </a:p>
          <a:p>
            <a:pPr marL="0" lvl="0" indent="0" algn="l" rtl="0">
              <a:lnSpc>
                <a:spcPct val="107000"/>
              </a:lnSpc>
              <a:spcBef>
                <a:spcPts val="0"/>
              </a:spcBef>
              <a:spcAft>
                <a:spcPts val="0"/>
              </a:spcAft>
              <a:buSzPts val="1400"/>
              <a:buFont typeface="Arial"/>
              <a:buNone/>
            </a:pPr>
            <a:r>
              <a:rPr lang="de-DE" sz="1100" b="1" dirty="0" err="1">
                <a:solidFill>
                  <a:srgbClr val="000000"/>
                </a:solidFill>
                <a:latin typeface="Century Gothic"/>
                <a:ea typeface="Century Gothic"/>
                <a:cs typeface="Century Gothic"/>
                <a:sym typeface="Century Gothic"/>
              </a:rPr>
              <a:t>Reddito</a:t>
            </a:r>
            <a:r>
              <a:rPr lang="de-DE" sz="1100" b="1" dirty="0">
                <a:solidFill>
                  <a:srgbClr val="000000"/>
                </a:solidFill>
                <a:latin typeface="Century Gothic"/>
                <a:ea typeface="Century Gothic"/>
                <a:cs typeface="Century Gothic"/>
                <a:sym typeface="Century Gothic"/>
              </a:rPr>
              <a:t> </a:t>
            </a:r>
            <a:r>
              <a:rPr lang="de-DE" sz="1100" b="1" dirty="0" err="1">
                <a:solidFill>
                  <a:srgbClr val="000000"/>
                </a:solidFill>
                <a:latin typeface="Century Gothic"/>
                <a:ea typeface="Century Gothic"/>
                <a:cs typeface="Century Gothic"/>
                <a:sym typeface="Century Gothic"/>
              </a:rPr>
              <a:t>d'impresa</a:t>
            </a:r>
            <a:r>
              <a:rPr lang="de-DE" sz="1100" b="1" dirty="0">
                <a:solidFill>
                  <a:srgbClr val="000000"/>
                </a:solidFill>
                <a:latin typeface="Century Gothic"/>
                <a:ea typeface="Century Gothic"/>
                <a:cs typeface="Century Gothic"/>
                <a:sym typeface="Century Gothic"/>
              </a:rPr>
              <a:t>:</a:t>
            </a:r>
            <a:endParaRPr sz="1100" dirty="0">
              <a:solidFill>
                <a:srgbClr val="000000"/>
              </a:solidFill>
              <a:latin typeface="Calibri"/>
              <a:ea typeface="Calibri"/>
              <a:cs typeface="Calibri"/>
              <a:sym typeface="Calibri"/>
            </a:endParaRPr>
          </a:p>
          <a:p>
            <a:pPr marL="457200" lvl="0" indent="-228600" algn="l" rtl="0">
              <a:lnSpc>
                <a:spcPct val="107000"/>
              </a:lnSpc>
              <a:spcBef>
                <a:spcPts val="800"/>
              </a:spcBef>
              <a:spcAft>
                <a:spcPts val="0"/>
              </a:spcAft>
              <a:buSzPts val="1400"/>
              <a:buNone/>
            </a:pPr>
            <a:r>
              <a:rPr lang="de-DE" sz="1100" b="1" dirty="0">
                <a:latin typeface="Century Gothic"/>
                <a:ea typeface="Century Gothic"/>
                <a:cs typeface="Century Gothic"/>
                <a:sym typeface="Century Gothic"/>
              </a:rPr>
              <a:t> </a:t>
            </a:r>
            <a:endParaRPr sz="1100" dirty="0">
              <a:latin typeface="Calibri"/>
              <a:ea typeface="Calibri"/>
              <a:cs typeface="Calibri"/>
              <a:sym typeface="Calibri"/>
            </a:endParaRPr>
          </a:p>
          <a:p>
            <a:pPr marL="742950" lvl="1" indent="-285750" algn="l" rtl="0">
              <a:lnSpc>
                <a:spcPct val="107000"/>
              </a:lnSpc>
              <a:spcBef>
                <a:spcPts val="800"/>
              </a:spcBef>
              <a:spcAft>
                <a:spcPts val="0"/>
              </a:spcAft>
              <a:buSzPts val="1000"/>
              <a:buFont typeface="Courier New"/>
              <a:buChar char="o"/>
            </a:pPr>
            <a:r>
              <a:rPr lang="it-IT" sz="1100" dirty="0">
                <a:solidFill>
                  <a:srgbClr val="000000"/>
                </a:solidFill>
                <a:latin typeface="Century Gothic"/>
                <a:ea typeface="Century Gothic"/>
                <a:cs typeface="Century Gothic"/>
                <a:sym typeface="Century Gothic"/>
              </a:rPr>
              <a:t>Definizione: Il reddito d'impresa è generato attraverso il possesso e la gestione di un'impresa. L'importo ricevuto dai clienti per i beni o i servizi venduti loro.
Esempi: include i profitti derivanti dalle vendite, le commissioni di licenza, le commissioni di franchising e altri flussi di entrate, i redditi da lavoro autonomo.
Vantaggi: il reddito d'impresa offre l'opportunità di creare imprenditorialità e ricchezza. Consente alle persone di perseguire la propria passione, controllare il proprio ambiente di lavoro e scalare le proprie operazioni</a:t>
            </a:r>
            <a:r>
              <a:rPr lang="de-DE" sz="1100" dirty="0">
                <a:solidFill>
                  <a:srgbClr val="000000"/>
                </a:solidFill>
                <a:latin typeface="Century Gothic"/>
                <a:ea typeface="Century Gothic"/>
                <a:cs typeface="Century Gothic"/>
                <a:sym typeface="Century Gothic"/>
              </a:rPr>
              <a:t>.</a:t>
            </a:r>
            <a:endParaRPr sz="1100" dirty="0">
              <a:solidFill>
                <a:srgbClr val="000000"/>
              </a:solidFill>
              <a:latin typeface="Courier New"/>
              <a:ea typeface="Courier New"/>
              <a:cs typeface="Courier New"/>
              <a:sym typeface="Courier New"/>
            </a:endParaRPr>
          </a:p>
          <a:p>
            <a:pPr marL="0" lvl="0" indent="0" algn="l" rtl="0">
              <a:lnSpc>
                <a:spcPct val="100000"/>
              </a:lnSpc>
              <a:spcBef>
                <a:spcPts val="800"/>
              </a:spcBef>
              <a:spcAft>
                <a:spcPts val="0"/>
              </a:spcAft>
              <a:buSzPts val="1400"/>
              <a:buNone/>
            </a:pPr>
            <a:endParaRPr sz="1100" b="1" dirty="0">
              <a:latin typeface="Century Gothic"/>
              <a:ea typeface="Century Gothic"/>
              <a:cs typeface="Century Gothic"/>
              <a:sym typeface="Century Gothic"/>
            </a:endParaRPr>
          </a:p>
          <a:p>
            <a:pPr marL="0" lvl="0" indent="0" algn="l" rtl="0">
              <a:lnSpc>
                <a:spcPct val="100000"/>
              </a:lnSpc>
              <a:spcBef>
                <a:spcPts val="0"/>
              </a:spcBef>
              <a:spcAft>
                <a:spcPts val="0"/>
              </a:spcAft>
              <a:buSzPts val="1400"/>
              <a:buNone/>
            </a:pPr>
            <a:r>
              <a:rPr lang="de-DE" sz="1100" b="1" dirty="0" err="1">
                <a:latin typeface="Century Gothic"/>
                <a:ea typeface="Century Gothic"/>
                <a:cs typeface="Century Gothic"/>
                <a:sym typeface="Century Gothic"/>
              </a:rPr>
              <a:t>Reddito</a:t>
            </a:r>
            <a:r>
              <a:rPr lang="de-DE" sz="1100" b="1" dirty="0">
                <a:latin typeface="Century Gothic"/>
                <a:ea typeface="Century Gothic"/>
                <a:cs typeface="Century Gothic"/>
                <a:sym typeface="Century Gothic"/>
              </a:rPr>
              <a:t> da </a:t>
            </a:r>
            <a:r>
              <a:rPr lang="de-DE" sz="1100" b="1" dirty="0" err="1">
                <a:latin typeface="Century Gothic"/>
                <a:ea typeface="Century Gothic"/>
                <a:cs typeface="Century Gothic"/>
                <a:sym typeface="Century Gothic"/>
              </a:rPr>
              <a:t>locazione</a:t>
            </a:r>
            <a:r>
              <a:rPr lang="de-DE" sz="1100" b="1" dirty="0">
                <a:latin typeface="Century Gothic"/>
                <a:ea typeface="Century Gothic"/>
                <a:cs typeface="Century Gothic"/>
                <a:sym typeface="Century Gothic"/>
              </a:rPr>
              <a:t>:</a:t>
            </a:r>
            <a:endParaRPr sz="1100" b="1" dirty="0">
              <a:latin typeface="Century Gothic"/>
              <a:ea typeface="Century Gothic"/>
              <a:cs typeface="Century Gothic"/>
              <a:sym typeface="Century Gothic"/>
            </a:endParaRPr>
          </a:p>
          <a:p>
            <a:pPr marL="457200" lvl="0" indent="0" algn="l" rtl="0">
              <a:lnSpc>
                <a:spcPct val="100000"/>
              </a:lnSpc>
              <a:spcBef>
                <a:spcPts val="0"/>
              </a:spcBef>
              <a:spcAft>
                <a:spcPts val="0"/>
              </a:spcAft>
              <a:buClr>
                <a:schemeClr val="dk1"/>
              </a:buClr>
              <a:buSzPts val="1100"/>
              <a:buFont typeface="Arial"/>
              <a:buNone/>
            </a:pPr>
            <a:endParaRPr sz="1100" b="1" dirty="0">
              <a:latin typeface="Century Gothic"/>
              <a:ea typeface="Century Gothic"/>
              <a:cs typeface="Century Gothic"/>
              <a:sym typeface="Century Gothic"/>
            </a:endParaRPr>
          </a:p>
          <a:p>
            <a:pPr marL="914400" lvl="1" indent="-292100" algn="l" rtl="0">
              <a:lnSpc>
                <a:spcPct val="100000"/>
              </a:lnSpc>
              <a:spcBef>
                <a:spcPts val="0"/>
              </a:spcBef>
              <a:spcAft>
                <a:spcPts val="0"/>
              </a:spcAft>
              <a:buClr>
                <a:schemeClr val="dk1"/>
              </a:buClr>
              <a:buSzPts val="1000"/>
              <a:buFont typeface="Century Gothic"/>
              <a:buChar char="o"/>
            </a:pPr>
            <a:r>
              <a:rPr lang="it-IT" sz="1100" dirty="0">
                <a:latin typeface="Century Gothic"/>
                <a:ea typeface="Century Gothic"/>
                <a:cs typeface="Century Gothic"/>
                <a:sym typeface="Century Gothic"/>
              </a:rPr>
              <a:t>Definizione: il reddito da locazione è generato dalla locazione di immobili a inquilini in cambio di pagamenti regolari, in genere su base mensile. Le imprese possono generare redditi da locazione noleggiando attrezzature o altri beni.
Esempi: affitto di immobili residenziali (appartamenti, case), immobili commerciali (uffici, spazi commerciali), case vacanze (</a:t>
            </a:r>
            <a:r>
              <a:rPr lang="it-IT" sz="1100" dirty="0" err="1">
                <a:latin typeface="Century Gothic"/>
                <a:ea typeface="Century Gothic"/>
                <a:cs typeface="Century Gothic"/>
                <a:sym typeface="Century Gothic"/>
              </a:rPr>
              <a:t>Airbnb</a:t>
            </a:r>
            <a:r>
              <a:rPr lang="it-IT" sz="1100" dirty="0">
                <a:latin typeface="Century Gothic"/>
                <a:ea typeface="Century Gothic"/>
                <a:cs typeface="Century Gothic"/>
                <a:sym typeface="Century Gothic"/>
              </a:rPr>
              <a:t>, case vacanza) o terreni, attrezzature o beni.
Vantaggi: Fornisce una fonte di reddito costante e prevedibile. Può fornire vantaggi fiscali, tra cui detrazioni per interessi ipotecari, tasse sulla proprietà e ammortamento. Consente la generazione di reddito passivo senza uno sforzo significativo e continuo</a:t>
            </a:r>
            <a:r>
              <a:rPr lang="de-DE" sz="1100" dirty="0">
                <a:latin typeface="Century Gothic"/>
                <a:ea typeface="Century Gothic"/>
                <a:cs typeface="Century Gothic"/>
                <a:sym typeface="Century Gothic"/>
              </a:rPr>
              <a:t>.</a:t>
            </a:r>
            <a:endParaRPr sz="1100" dirty="0">
              <a:latin typeface="Century Gothic"/>
              <a:ea typeface="Century Gothic"/>
              <a:cs typeface="Century Gothic"/>
              <a:sym typeface="Century Gothic"/>
            </a:endParaRPr>
          </a:p>
          <a:p>
            <a:pPr marL="0" lvl="0" indent="0" algn="l" rtl="0">
              <a:lnSpc>
                <a:spcPct val="100000"/>
              </a:lnSpc>
              <a:spcBef>
                <a:spcPts val="0"/>
              </a:spcBef>
              <a:spcAft>
                <a:spcPts val="0"/>
              </a:spcAft>
              <a:buClr>
                <a:schemeClr val="dk1"/>
              </a:buClr>
              <a:buSzPts val="1100"/>
              <a:buFont typeface="Arial"/>
              <a:buNone/>
            </a:pPr>
            <a:endParaRPr sz="1100" dirty="0">
              <a:latin typeface="Century Gothic"/>
              <a:ea typeface="Century Gothic"/>
              <a:cs typeface="Century Gothic"/>
              <a:sym typeface="Century Gothic"/>
            </a:endParaRPr>
          </a:p>
          <a:p>
            <a:pPr marL="0" lvl="0" indent="0" algn="l" rtl="0">
              <a:lnSpc>
                <a:spcPct val="100000"/>
              </a:lnSpc>
              <a:spcBef>
                <a:spcPts val="0"/>
              </a:spcBef>
              <a:spcAft>
                <a:spcPts val="0"/>
              </a:spcAft>
              <a:buSzPts val="1400"/>
              <a:buNone/>
            </a:pPr>
            <a:r>
              <a:rPr lang="de-DE" sz="1100" b="1" dirty="0" err="1">
                <a:latin typeface="Century Gothic"/>
                <a:ea typeface="Century Gothic"/>
                <a:cs typeface="Century Gothic"/>
                <a:sym typeface="Century Gothic"/>
              </a:rPr>
              <a:t>Reddito</a:t>
            </a:r>
            <a:r>
              <a:rPr lang="de-DE" sz="1100" b="1" dirty="0">
                <a:latin typeface="Century Gothic"/>
                <a:ea typeface="Century Gothic"/>
                <a:cs typeface="Century Gothic"/>
                <a:sym typeface="Century Gothic"/>
              </a:rPr>
              <a:t> da </a:t>
            </a:r>
            <a:r>
              <a:rPr lang="de-DE" sz="1100" b="1" dirty="0" err="1">
                <a:latin typeface="Century Gothic"/>
                <a:ea typeface="Century Gothic"/>
                <a:cs typeface="Century Gothic"/>
                <a:sym typeface="Century Gothic"/>
              </a:rPr>
              <a:t>investimenti</a:t>
            </a:r>
            <a:r>
              <a:rPr lang="de-DE" sz="1100" b="1" dirty="0">
                <a:latin typeface="Century Gothic"/>
                <a:ea typeface="Century Gothic"/>
                <a:cs typeface="Century Gothic"/>
                <a:sym typeface="Century Gothic"/>
              </a:rPr>
              <a:t>:</a:t>
            </a:r>
            <a:endParaRPr sz="1100" b="1" dirty="0">
              <a:latin typeface="Century Gothic"/>
              <a:ea typeface="Century Gothic"/>
              <a:cs typeface="Century Gothic"/>
              <a:sym typeface="Century Gothic"/>
            </a:endParaRPr>
          </a:p>
          <a:p>
            <a:pPr marL="457200" lvl="0" indent="0" algn="l" rtl="0">
              <a:lnSpc>
                <a:spcPct val="100000"/>
              </a:lnSpc>
              <a:spcBef>
                <a:spcPts val="0"/>
              </a:spcBef>
              <a:spcAft>
                <a:spcPts val="0"/>
              </a:spcAft>
              <a:buClr>
                <a:schemeClr val="dk1"/>
              </a:buClr>
              <a:buSzPts val="1100"/>
              <a:buFont typeface="Arial"/>
              <a:buNone/>
            </a:pPr>
            <a:endParaRPr sz="1100" b="1" dirty="0">
              <a:latin typeface="Century Gothic"/>
              <a:ea typeface="Century Gothic"/>
              <a:cs typeface="Century Gothic"/>
              <a:sym typeface="Century Gothic"/>
            </a:endParaRPr>
          </a:p>
          <a:p>
            <a:pPr marL="914400" lvl="1" indent="-292100" algn="just" rtl="0">
              <a:lnSpc>
                <a:spcPct val="100000"/>
              </a:lnSpc>
              <a:spcBef>
                <a:spcPts val="0"/>
              </a:spcBef>
              <a:spcAft>
                <a:spcPts val="0"/>
              </a:spcAft>
              <a:buClr>
                <a:schemeClr val="dk1"/>
              </a:buClr>
              <a:buSzPts val="1000"/>
              <a:buFont typeface="Century Gothic"/>
              <a:buChar char="o"/>
            </a:pPr>
            <a:r>
              <a:rPr lang="it-IT" sz="1100" dirty="0">
                <a:latin typeface="Century Gothic"/>
                <a:ea typeface="Century Gothic"/>
                <a:cs typeface="Century Gothic"/>
                <a:sym typeface="Century Gothic"/>
              </a:rPr>
              <a:t>Definizione: Il reddito da investimento è guadagnato attraverso vari strumenti e veicoli finanziari, come azioni, immobili e fondi comuni di investimento. Può essere generato attraverso l'apprezzamento del capitale o pagamenti regolari. L'apprezzamento del capitale è un aumento del prezzo di mercato di un investimento, la differenza tra il prezzo di acquisto e il prezzo di vendita di un investimento.
Esempi: plusvalenze da cessione di partecipazioni, dividendi da azioni.
Vantaggi: i redditi da investimento offrono rendimenti passivi e un potenziale di crescita a lungo termine. Aiuta a creare ricchezza, a proteggersi dall'inflazione e a raggiungere obiettivi finanziari come la pensione o il finanziamento dell'istruzione</a:t>
            </a:r>
            <a:r>
              <a:rPr lang="de-DE" sz="1100" dirty="0">
                <a:latin typeface="Century Gothic"/>
                <a:ea typeface="Century Gothic"/>
                <a:cs typeface="Century Gothic"/>
                <a:sym typeface="Century Gothic"/>
              </a:rPr>
              <a:t>.</a:t>
            </a:r>
            <a:endParaRPr dirty="0"/>
          </a:p>
          <a:p>
            <a:pPr marL="622300" lvl="1" indent="0" algn="just" rtl="0">
              <a:lnSpc>
                <a:spcPct val="100000"/>
              </a:lnSpc>
              <a:spcBef>
                <a:spcPts val="0"/>
              </a:spcBef>
              <a:spcAft>
                <a:spcPts val="0"/>
              </a:spcAft>
              <a:buClr>
                <a:schemeClr val="dk1"/>
              </a:buClr>
              <a:buSzPts val="1000"/>
              <a:buFont typeface="Century Gothic"/>
              <a:buNone/>
            </a:pPr>
            <a:endParaRPr sz="1100" dirty="0">
              <a:latin typeface="Century Gothic"/>
              <a:ea typeface="Century Gothic"/>
              <a:cs typeface="Century Gothic"/>
              <a:sym typeface="Century Gothic"/>
            </a:endParaRPr>
          </a:p>
          <a:p>
            <a:pPr marL="0" lvl="0" indent="0" algn="l" rtl="0">
              <a:lnSpc>
                <a:spcPct val="100000"/>
              </a:lnSpc>
              <a:spcBef>
                <a:spcPts val="0"/>
              </a:spcBef>
              <a:spcAft>
                <a:spcPts val="0"/>
              </a:spcAft>
              <a:buSzPts val="1400"/>
              <a:buNone/>
            </a:pPr>
            <a:endParaRPr dirty="0"/>
          </a:p>
        </p:txBody>
      </p:sp>
      <p:sp>
        <p:nvSpPr>
          <p:cNvPr id="141" name="Google Shape;141;g2ba818bef63_0_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de-DE" sz="1100" b="1" dirty="0" err="1">
                <a:latin typeface="Century Gothic"/>
                <a:ea typeface="Century Gothic"/>
                <a:cs typeface="Century Gothic"/>
                <a:sym typeface="Century Gothic"/>
              </a:rPr>
              <a:t>Plusvalenze</a:t>
            </a:r>
            <a:r>
              <a:rPr lang="de-DE" sz="1100" b="1" dirty="0">
                <a:latin typeface="Century Gothic"/>
                <a:ea typeface="Century Gothic"/>
                <a:cs typeface="Century Gothic"/>
                <a:sym typeface="Century Gothic"/>
              </a:rPr>
              <a:t>:</a:t>
            </a:r>
            <a:endParaRPr sz="1100" b="1" dirty="0">
              <a:latin typeface="Century Gothic"/>
              <a:ea typeface="Century Gothic"/>
              <a:cs typeface="Century Gothic"/>
              <a:sym typeface="Century Gothic"/>
            </a:endParaRPr>
          </a:p>
          <a:p>
            <a:pPr marL="457200" lvl="0" indent="0" algn="l" rtl="0">
              <a:lnSpc>
                <a:spcPct val="100000"/>
              </a:lnSpc>
              <a:spcBef>
                <a:spcPts val="0"/>
              </a:spcBef>
              <a:spcAft>
                <a:spcPts val="0"/>
              </a:spcAft>
              <a:buClr>
                <a:schemeClr val="dk1"/>
              </a:buClr>
              <a:buSzPts val="1100"/>
              <a:buFont typeface="Arial"/>
              <a:buNone/>
            </a:pPr>
            <a:endParaRPr sz="1100" b="1" dirty="0">
              <a:latin typeface="Century Gothic"/>
              <a:ea typeface="Century Gothic"/>
              <a:cs typeface="Century Gothic"/>
              <a:sym typeface="Century Gothic"/>
            </a:endParaRPr>
          </a:p>
          <a:p>
            <a:pPr marL="914400" lvl="1" indent="-292100" algn="just" rtl="0">
              <a:lnSpc>
                <a:spcPct val="100000"/>
              </a:lnSpc>
              <a:spcBef>
                <a:spcPts val="0"/>
              </a:spcBef>
              <a:spcAft>
                <a:spcPts val="0"/>
              </a:spcAft>
              <a:buClr>
                <a:schemeClr val="dk1"/>
              </a:buClr>
              <a:buSzPts val="1000"/>
              <a:buFont typeface="Century Gothic"/>
              <a:buChar char="o"/>
            </a:pPr>
            <a:r>
              <a:rPr lang="it-IT" sz="1100" dirty="0">
                <a:latin typeface="Century Gothic"/>
                <a:ea typeface="Century Gothic"/>
                <a:cs typeface="Century Gothic"/>
                <a:sym typeface="Century Gothic"/>
              </a:rPr>
              <a:t>Definizione: Le plusvalenze si riferiscono ai profitti realizzati dalla vendita di attività di investimento, come azioni, fondi comuni di investimento, immobili o altri titoli, a un prezzo superiore al loro prezzo di acquisto. Le plusvalenze vengono guadagnate quando il valore di un bene aumenta e viene venduto a scopo di lucro.
Esempi: vendita di azioni a un prezzo superiore a quello di acquisto, vendita di proprietà immobiliari a scopo di lucro o vendita di oggetti da collezione e opere d'arte.
Vantaggi: le aliquote dell'imposta sulle plusvalenze sono spesso inferiori alle aliquote ordinarie dell'imposta sul reddito, fornendo vantaggi fiscali. Una fonte primaria di reddito per i trader attivi, gli investitori o coloro che sono coinvolti nel </a:t>
            </a:r>
            <a:r>
              <a:rPr lang="it-IT" sz="1100" dirty="0" err="1">
                <a:latin typeface="Century Gothic"/>
                <a:ea typeface="Century Gothic"/>
                <a:cs typeface="Century Gothic"/>
                <a:sym typeface="Century Gothic"/>
              </a:rPr>
              <a:t>flipping</a:t>
            </a:r>
            <a:r>
              <a:rPr lang="it-IT" sz="1100" dirty="0">
                <a:latin typeface="Century Gothic"/>
                <a:ea typeface="Century Gothic"/>
                <a:cs typeface="Century Gothic"/>
                <a:sym typeface="Century Gothic"/>
              </a:rPr>
              <a:t> o nella speculazione immobiliare</a:t>
            </a:r>
            <a:r>
              <a:rPr lang="de-DE" sz="1100" dirty="0">
                <a:latin typeface="Century Gothic"/>
                <a:ea typeface="Century Gothic"/>
                <a:cs typeface="Century Gothic"/>
                <a:sym typeface="Century Gothic"/>
              </a:rPr>
              <a:t>.</a:t>
            </a:r>
            <a:endParaRPr sz="1100" dirty="0">
              <a:latin typeface="Century Gothic"/>
              <a:ea typeface="Century Gothic"/>
              <a:cs typeface="Century Gothic"/>
              <a:sym typeface="Century Gothic"/>
            </a:endParaRPr>
          </a:p>
          <a:p>
            <a:pPr marL="914400" lvl="0" indent="0" algn="just" rtl="0">
              <a:lnSpc>
                <a:spcPct val="100000"/>
              </a:lnSpc>
              <a:spcBef>
                <a:spcPts val="0"/>
              </a:spcBef>
              <a:spcAft>
                <a:spcPts val="0"/>
              </a:spcAft>
              <a:buSzPts val="1400"/>
              <a:buNone/>
            </a:pPr>
            <a:r>
              <a:rPr lang="de-DE" sz="1100" dirty="0">
                <a:latin typeface="Century Gothic"/>
                <a:ea typeface="Century Gothic"/>
                <a:cs typeface="Century Gothic"/>
                <a:sym typeface="Century Gothic"/>
              </a:rPr>
              <a:t> </a:t>
            </a:r>
            <a:endParaRPr sz="1100" dirty="0">
              <a:latin typeface="Century Gothic"/>
              <a:ea typeface="Century Gothic"/>
              <a:cs typeface="Century Gothic"/>
              <a:sym typeface="Century Gothic"/>
            </a:endParaRPr>
          </a:p>
          <a:p>
            <a:pPr marL="0" lvl="0" indent="0" algn="l" rtl="0">
              <a:lnSpc>
                <a:spcPct val="100000"/>
              </a:lnSpc>
              <a:spcBef>
                <a:spcPts val="0"/>
              </a:spcBef>
              <a:spcAft>
                <a:spcPts val="0"/>
              </a:spcAft>
              <a:buSzPts val="1400"/>
              <a:buNone/>
            </a:pPr>
            <a:r>
              <a:rPr lang="de-DE" sz="1100" b="1" dirty="0" err="1">
                <a:latin typeface="Century Gothic"/>
                <a:ea typeface="Century Gothic"/>
                <a:cs typeface="Century Gothic"/>
                <a:sym typeface="Century Gothic"/>
              </a:rPr>
              <a:t>Reddito</a:t>
            </a:r>
            <a:r>
              <a:rPr lang="de-DE" sz="1100" b="1" dirty="0">
                <a:latin typeface="Century Gothic"/>
                <a:ea typeface="Century Gothic"/>
                <a:cs typeface="Century Gothic"/>
                <a:sym typeface="Century Gothic"/>
              </a:rPr>
              <a:t> da </a:t>
            </a:r>
            <a:r>
              <a:rPr lang="de-DE" sz="1100" b="1" dirty="0" err="1">
                <a:latin typeface="Century Gothic"/>
                <a:ea typeface="Century Gothic"/>
                <a:cs typeface="Century Gothic"/>
                <a:sym typeface="Century Gothic"/>
              </a:rPr>
              <a:t>dividendi</a:t>
            </a:r>
            <a:r>
              <a:rPr lang="de-DE" sz="1100" b="1" dirty="0">
                <a:latin typeface="Century Gothic"/>
                <a:ea typeface="Century Gothic"/>
                <a:cs typeface="Century Gothic"/>
                <a:sym typeface="Century Gothic"/>
              </a:rPr>
              <a:t>:</a:t>
            </a:r>
            <a:endParaRPr sz="1100" b="1" dirty="0">
              <a:latin typeface="Century Gothic"/>
              <a:ea typeface="Century Gothic"/>
              <a:cs typeface="Century Gothic"/>
              <a:sym typeface="Century Gothic"/>
            </a:endParaRPr>
          </a:p>
          <a:p>
            <a:pPr marL="457200" lvl="0" indent="0" algn="l" rtl="0">
              <a:lnSpc>
                <a:spcPct val="100000"/>
              </a:lnSpc>
              <a:spcBef>
                <a:spcPts val="0"/>
              </a:spcBef>
              <a:spcAft>
                <a:spcPts val="0"/>
              </a:spcAft>
              <a:buClr>
                <a:schemeClr val="dk1"/>
              </a:buClr>
              <a:buSzPts val="1100"/>
              <a:buFont typeface="Arial"/>
              <a:buNone/>
            </a:pPr>
            <a:endParaRPr sz="1100" b="1" dirty="0">
              <a:latin typeface="Century Gothic"/>
              <a:ea typeface="Century Gothic"/>
              <a:cs typeface="Century Gothic"/>
              <a:sym typeface="Century Gothic"/>
            </a:endParaRPr>
          </a:p>
          <a:p>
            <a:pPr marL="914400" lvl="1" indent="-292100" algn="just" rtl="0">
              <a:lnSpc>
                <a:spcPct val="100000"/>
              </a:lnSpc>
              <a:spcBef>
                <a:spcPts val="0"/>
              </a:spcBef>
              <a:spcAft>
                <a:spcPts val="0"/>
              </a:spcAft>
              <a:buClr>
                <a:schemeClr val="dk1"/>
              </a:buClr>
              <a:buSzPts val="1000"/>
              <a:buFont typeface="Century Gothic"/>
              <a:buChar char="o"/>
            </a:pPr>
            <a:r>
              <a:rPr lang="it-IT" sz="1100" dirty="0">
                <a:latin typeface="Century Gothic"/>
                <a:ea typeface="Century Gothic"/>
                <a:cs typeface="Century Gothic"/>
                <a:sym typeface="Century Gothic"/>
              </a:rPr>
              <a:t>Definizione: il reddito da dividendi è guadagnato dagli azionisti di società quotate in borsa attraverso la distribuzione degli utili effettuati dalla società ai suoi azionisti. I dividendi sono una parte degli utili di una società distribuiti agli azionisti. 
Esempi: pagamenti ricevuti dal possesso di azioni di una società.
Vantaggi: Fornisce un flusso regolare di reddito, in genere pagato trimestralmente o annualmente. Offre un potenziale di crescita del reddito passivo attraverso il reinvestimento dei dividendi. Fornire vantaggi di diversificazione e stabilità ai portafogli di investimento</a:t>
            </a:r>
            <a:r>
              <a:rPr lang="de-DE" sz="1100" dirty="0">
                <a:latin typeface="Century Gothic"/>
                <a:ea typeface="Century Gothic"/>
                <a:cs typeface="Century Gothic"/>
                <a:sym typeface="Century Gothic"/>
              </a:rPr>
              <a:t>.</a:t>
            </a:r>
            <a:endParaRPr sz="1100" dirty="0">
              <a:latin typeface="Century Gothic"/>
              <a:ea typeface="Century Gothic"/>
              <a:cs typeface="Century Gothic"/>
              <a:sym typeface="Century Gothic"/>
            </a:endParaRPr>
          </a:p>
          <a:p>
            <a:pPr marL="0" lvl="0" indent="0" algn="l" rtl="0">
              <a:lnSpc>
                <a:spcPct val="100000"/>
              </a:lnSpc>
              <a:spcBef>
                <a:spcPts val="0"/>
              </a:spcBef>
              <a:spcAft>
                <a:spcPts val="0"/>
              </a:spcAft>
              <a:buSzPts val="1400"/>
              <a:buNone/>
            </a:pPr>
            <a:br>
              <a:rPr lang="de-DE" sz="1100" b="1" dirty="0">
                <a:latin typeface="Century Gothic"/>
                <a:ea typeface="Century Gothic"/>
                <a:cs typeface="Century Gothic"/>
                <a:sym typeface="Century Gothic"/>
              </a:rPr>
            </a:br>
            <a:r>
              <a:rPr lang="it-IT" sz="1100" b="1" dirty="0">
                <a:latin typeface="Century Gothic"/>
                <a:ea typeface="Century Gothic"/>
                <a:cs typeface="Century Gothic"/>
                <a:sym typeface="Century Gothic"/>
              </a:rPr>
              <a:t>Reddito da freelance o </a:t>
            </a:r>
            <a:r>
              <a:rPr lang="it-IT" sz="1100" b="1" dirty="0" err="1">
                <a:latin typeface="Century Gothic"/>
                <a:ea typeface="Century Gothic"/>
                <a:cs typeface="Century Gothic"/>
                <a:sym typeface="Century Gothic"/>
              </a:rPr>
              <a:t>gig</a:t>
            </a:r>
            <a:r>
              <a:rPr lang="it-IT" sz="1100" b="1" dirty="0">
                <a:latin typeface="Century Gothic"/>
                <a:ea typeface="Century Gothic"/>
                <a:cs typeface="Century Gothic"/>
                <a:sym typeface="Century Gothic"/>
              </a:rPr>
              <a:t> economy</a:t>
            </a:r>
            <a:r>
              <a:rPr lang="de-DE" sz="1100" b="1" dirty="0">
                <a:latin typeface="Century Gothic"/>
                <a:ea typeface="Century Gothic"/>
                <a:cs typeface="Century Gothic"/>
                <a:sym typeface="Century Gothic"/>
              </a:rPr>
              <a:t>:</a:t>
            </a:r>
            <a:endParaRPr sz="1100" b="1" dirty="0">
              <a:latin typeface="Century Gothic"/>
              <a:ea typeface="Century Gothic"/>
              <a:cs typeface="Century Gothic"/>
              <a:sym typeface="Century Gothic"/>
            </a:endParaRPr>
          </a:p>
          <a:p>
            <a:pPr marL="457200" lvl="0" indent="0" algn="l" rtl="0">
              <a:lnSpc>
                <a:spcPct val="100000"/>
              </a:lnSpc>
              <a:spcBef>
                <a:spcPts val="0"/>
              </a:spcBef>
              <a:spcAft>
                <a:spcPts val="0"/>
              </a:spcAft>
              <a:buClr>
                <a:schemeClr val="dk1"/>
              </a:buClr>
              <a:buSzPts val="1100"/>
              <a:buFont typeface="Arial"/>
              <a:buNone/>
            </a:pPr>
            <a:endParaRPr sz="1100" b="1" dirty="0">
              <a:latin typeface="Century Gothic"/>
              <a:ea typeface="Century Gothic"/>
              <a:cs typeface="Century Gothic"/>
              <a:sym typeface="Century Gothic"/>
            </a:endParaRPr>
          </a:p>
          <a:p>
            <a:pPr marL="914400" lvl="1" indent="-292100" algn="l" rtl="0">
              <a:lnSpc>
                <a:spcPct val="100000"/>
              </a:lnSpc>
              <a:spcBef>
                <a:spcPts val="0"/>
              </a:spcBef>
              <a:spcAft>
                <a:spcPts val="0"/>
              </a:spcAft>
              <a:buClr>
                <a:schemeClr val="dk1"/>
              </a:buClr>
              <a:buSzPts val="1000"/>
              <a:buFont typeface="Century Gothic"/>
              <a:buChar char="o"/>
            </a:pPr>
            <a:r>
              <a:rPr lang="it-IT" sz="1100" dirty="0">
                <a:latin typeface="Century Gothic"/>
                <a:ea typeface="Century Gothic"/>
                <a:cs typeface="Century Gothic"/>
                <a:sym typeface="Century Gothic"/>
              </a:rPr>
              <a:t>Definizione: il reddito da freelance o della </a:t>
            </a:r>
            <a:r>
              <a:rPr lang="it-IT" sz="1100" dirty="0" err="1">
                <a:latin typeface="Century Gothic"/>
                <a:ea typeface="Century Gothic"/>
                <a:cs typeface="Century Gothic"/>
                <a:sym typeface="Century Gothic"/>
              </a:rPr>
              <a:t>gig</a:t>
            </a:r>
            <a:r>
              <a:rPr lang="it-IT" sz="1100" dirty="0">
                <a:latin typeface="Century Gothic"/>
                <a:ea typeface="Century Gothic"/>
                <a:cs typeface="Century Gothic"/>
                <a:sym typeface="Century Gothic"/>
              </a:rPr>
              <a:t> economy è guadagnato attraverso un lavoro part-time o a contratto al di fuori dei tradizionali accordi di lavoro, spesso facilitato da piattaforme o mercati online. 
Esempi: entrate derivanti da servizi come la progettazione grafica, la scrittura, la programmazione, la consulenza, il ride-sharing, la consegna di cibo o il lavoro basato su attività.
Vantaggi: Offre flessibilità e autonomia nella scelta di progetti, clienti e orari di lavoro. Offre opportunità per lo sviluppo delle competenze, il networking e la creazione di portfolio. Una fonte di reddito aggiuntivo o di occupazione a tempo pieno per le persone che cercano soluzioni di lavoro alternative.</a:t>
            </a:r>
            <a:endParaRPr sz="1100" dirty="0">
              <a:latin typeface="Century Gothic"/>
              <a:ea typeface="Century Gothic"/>
              <a:cs typeface="Century Gothic"/>
              <a:sym typeface="Century Gothic"/>
            </a:endParaRPr>
          </a:p>
          <a:p>
            <a:pPr marL="0" lvl="0" indent="0" algn="l" rtl="0">
              <a:lnSpc>
                <a:spcPct val="107000"/>
              </a:lnSpc>
              <a:spcBef>
                <a:spcPts val="0"/>
              </a:spcBef>
              <a:spcAft>
                <a:spcPts val="0"/>
              </a:spcAft>
              <a:buSzPts val="1400"/>
              <a:buFont typeface="Arial"/>
              <a:buNone/>
            </a:pPr>
            <a:endParaRPr lang="de-DE" sz="1100" b="1" dirty="0">
              <a:solidFill>
                <a:srgbClr val="000000"/>
              </a:solidFill>
              <a:latin typeface="Century Gothic"/>
              <a:ea typeface="Century Gothic"/>
              <a:cs typeface="Century Gothic"/>
              <a:sym typeface="Century Gothic"/>
            </a:endParaRPr>
          </a:p>
          <a:p>
            <a:pPr marL="0" lvl="0" indent="0" algn="l" rtl="0">
              <a:lnSpc>
                <a:spcPct val="107000"/>
              </a:lnSpc>
              <a:spcBef>
                <a:spcPts val="0"/>
              </a:spcBef>
              <a:spcAft>
                <a:spcPts val="0"/>
              </a:spcAft>
              <a:buSzPts val="1400"/>
              <a:buFont typeface="Arial"/>
              <a:buNone/>
            </a:pPr>
            <a:r>
              <a:rPr lang="de-DE" sz="1100" b="1" dirty="0" err="1">
                <a:solidFill>
                  <a:srgbClr val="000000"/>
                </a:solidFill>
                <a:latin typeface="Century Gothic"/>
                <a:ea typeface="Century Gothic"/>
                <a:cs typeface="Century Gothic"/>
                <a:sym typeface="Century Gothic"/>
              </a:rPr>
              <a:t>Royalties</a:t>
            </a:r>
            <a:r>
              <a:rPr lang="de-DE" sz="1100" b="1" dirty="0">
                <a:solidFill>
                  <a:srgbClr val="000000"/>
                </a:solidFill>
                <a:latin typeface="Century Gothic"/>
                <a:ea typeface="Century Gothic"/>
                <a:cs typeface="Century Gothic"/>
                <a:sym typeface="Century Gothic"/>
              </a:rPr>
              <a:t>:</a:t>
            </a:r>
            <a:endParaRPr sz="1100" dirty="0">
              <a:solidFill>
                <a:srgbClr val="000000"/>
              </a:solidFill>
              <a:latin typeface="Calibri"/>
              <a:ea typeface="Calibri"/>
              <a:cs typeface="Calibri"/>
              <a:sym typeface="Calibri"/>
            </a:endParaRPr>
          </a:p>
          <a:p>
            <a:pPr marL="457200" lvl="0" indent="-228600" algn="l" rtl="0">
              <a:lnSpc>
                <a:spcPct val="107000"/>
              </a:lnSpc>
              <a:spcBef>
                <a:spcPts val="800"/>
              </a:spcBef>
              <a:spcAft>
                <a:spcPts val="0"/>
              </a:spcAft>
              <a:buSzPts val="1400"/>
              <a:buNone/>
            </a:pPr>
            <a:r>
              <a:rPr lang="de-DE" sz="1100" b="1" dirty="0">
                <a:latin typeface="Century Gothic"/>
                <a:ea typeface="Century Gothic"/>
                <a:cs typeface="Century Gothic"/>
                <a:sym typeface="Century Gothic"/>
              </a:rPr>
              <a:t> </a:t>
            </a:r>
            <a:endParaRPr sz="1100" dirty="0">
              <a:latin typeface="Calibri"/>
              <a:ea typeface="Calibri"/>
              <a:cs typeface="Calibri"/>
              <a:sym typeface="Calibri"/>
            </a:endParaRPr>
          </a:p>
          <a:p>
            <a:pPr marL="742950" lvl="1" indent="-285750" algn="just" rtl="0">
              <a:lnSpc>
                <a:spcPct val="107000"/>
              </a:lnSpc>
              <a:spcBef>
                <a:spcPts val="800"/>
              </a:spcBef>
              <a:spcAft>
                <a:spcPts val="0"/>
              </a:spcAft>
              <a:buSzPts val="1000"/>
              <a:buFont typeface="Courier New"/>
              <a:buChar char="o"/>
            </a:pPr>
            <a:r>
              <a:rPr lang="it-IT" sz="1100" dirty="0">
                <a:solidFill>
                  <a:srgbClr val="000000"/>
                </a:solidFill>
                <a:latin typeface="Century Gothic"/>
                <a:ea typeface="Century Gothic"/>
                <a:cs typeface="Century Gothic"/>
                <a:sym typeface="Century Gothic"/>
              </a:rPr>
              <a:t>Definizione: i proventi derivanti dalle royalty sono guadagnati dai creatori o dai proprietari di proprietà intellettuale (</a:t>
            </a:r>
            <a:r>
              <a:rPr lang="it-IT" sz="1100" dirty="0" err="1">
                <a:solidFill>
                  <a:srgbClr val="000000"/>
                </a:solidFill>
                <a:latin typeface="Century Gothic"/>
                <a:ea typeface="Century Gothic"/>
                <a:cs typeface="Century Gothic"/>
                <a:sym typeface="Century Gothic"/>
              </a:rPr>
              <a:t>IP</a:t>
            </a:r>
            <a:r>
              <a:rPr lang="it-IT" sz="1100" dirty="0">
                <a:solidFill>
                  <a:srgbClr val="000000"/>
                </a:solidFill>
                <a:latin typeface="Century Gothic"/>
                <a:ea typeface="Century Gothic"/>
                <a:cs typeface="Century Gothic"/>
                <a:sym typeface="Century Gothic"/>
              </a:rPr>
              <a:t>) attraverso la concessione in licenza del loro lavoro o la concessione di autorizzazioni per il suo utilizzo in cambio di pagamenti.
Esempi: entrate derivanti dalla concessione di licenze di proprietà intellettuale, come libri, musica, brevetti, marchi, diritti d'autore, software, opere d'arte o fotografie.
Vantaggi: Fornisce reddito passivo dall'uso della proprietà intellettuale senza coinvolgimento diretto nella produzione o nella distribuzione. Consente ai creatori di monetizzare il proprio lavoro su più piattaforme e canali di distribuzione. Può essere una fonte di diversificazione del reddito per artisti, autori, inventori e altri creatori</a:t>
            </a:r>
            <a:r>
              <a:rPr lang="de-DE" sz="1100" dirty="0">
                <a:solidFill>
                  <a:srgbClr val="000000"/>
                </a:solidFill>
                <a:latin typeface="Century Gothic"/>
                <a:ea typeface="Century Gothic"/>
                <a:cs typeface="Century Gothic"/>
                <a:sym typeface="Century Gothic"/>
              </a:rPr>
              <a:t>.</a:t>
            </a:r>
            <a:endParaRPr sz="1100" dirty="0">
              <a:solidFill>
                <a:srgbClr val="000000"/>
              </a:solidFill>
              <a:latin typeface="Courier New"/>
              <a:ea typeface="Courier New"/>
              <a:cs typeface="Courier New"/>
              <a:sym typeface="Courier New"/>
            </a:endParaRPr>
          </a:p>
          <a:p>
            <a:pPr marL="914400" lvl="0" indent="-228600" algn="l" rtl="0">
              <a:lnSpc>
                <a:spcPct val="107000"/>
              </a:lnSpc>
              <a:spcBef>
                <a:spcPts val="800"/>
              </a:spcBef>
              <a:spcAft>
                <a:spcPts val="0"/>
              </a:spcAft>
              <a:buSzPts val="1400"/>
              <a:buNone/>
            </a:pPr>
            <a:r>
              <a:rPr lang="de-DE" sz="1100" dirty="0">
                <a:latin typeface="Century Gothic"/>
                <a:ea typeface="Century Gothic"/>
                <a:cs typeface="Century Gothic"/>
                <a:sym typeface="Century Gothic"/>
              </a:rPr>
              <a:t> </a:t>
            </a:r>
            <a:endParaRPr sz="1100" dirty="0">
              <a:latin typeface="Calibri"/>
              <a:ea typeface="Calibri"/>
              <a:cs typeface="Calibri"/>
              <a:sym typeface="Calibri"/>
            </a:endParaRPr>
          </a:p>
          <a:p>
            <a:pPr marL="0" lvl="0" indent="0" algn="l" rtl="0">
              <a:lnSpc>
                <a:spcPct val="107000"/>
              </a:lnSpc>
              <a:spcBef>
                <a:spcPts val="800"/>
              </a:spcBef>
              <a:spcAft>
                <a:spcPts val="0"/>
              </a:spcAft>
              <a:buSzPts val="1400"/>
              <a:buFont typeface="Arial"/>
              <a:buNone/>
            </a:pPr>
            <a:r>
              <a:rPr lang="it-IT" sz="1100" b="1" dirty="0">
                <a:solidFill>
                  <a:srgbClr val="000000"/>
                </a:solidFill>
                <a:latin typeface="Century Gothic"/>
                <a:ea typeface="Century Gothic"/>
                <a:cs typeface="Century Gothic"/>
                <a:sym typeface="Century Gothic"/>
              </a:rPr>
              <a:t>Reddito da marketing di affiliazione</a:t>
            </a:r>
            <a:r>
              <a:rPr lang="de-DE" sz="1100" b="1" dirty="0">
                <a:solidFill>
                  <a:srgbClr val="000000"/>
                </a:solidFill>
                <a:latin typeface="Century Gothic"/>
                <a:ea typeface="Century Gothic"/>
                <a:cs typeface="Century Gothic"/>
                <a:sym typeface="Century Gothic"/>
              </a:rPr>
              <a:t>:</a:t>
            </a:r>
            <a:endParaRPr sz="1100" dirty="0">
              <a:solidFill>
                <a:srgbClr val="000000"/>
              </a:solidFill>
              <a:latin typeface="Calibri"/>
              <a:ea typeface="Calibri"/>
              <a:cs typeface="Calibri"/>
              <a:sym typeface="Calibri"/>
            </a:endParaRPr>
          </a:p>
          <a:p>
            <a:pPr marL="457200" lvl="0" indent="-228600" algn="l" rtl="0">
              <a:lnSpc>
                <a:spcPct val="107000"/>
              </a:lnSpc>
              <a:spcBef>
                <a:spcPts val="800"/>
              </a:spcBef>
              <a:spcAft>
                <a:spcPts val="0"/>
              </a:spcAft>
              <a:buSzPts val="1400"/>
              <a:buNone/>
            </a:pPr>
            <a:r>
              <a:rPr lang="de-DE" sz="1100" b="1" dirty="0">
                <a:latin typeface="Century Gothic"/>
                <a:ea typeface="Century Gothic"/>
                <a:cs typeface="Century Gothic"/>
                <a:sym typeface="Century Gothic"/>
              </a:rPr>
              <a:t> </a:t>
            </a:r>
            <a:endParaRPr sz="1100" dirty="0">
              <a:latin typeface="Calibri"/>
              <a:ea typeface="Calibri"/>
              <a:cs typeface="Calibri"/>
              <a:sym typeface="Calibri"/>
            </a:endParaRPr>
          </a:p>
          <a:p>
            <a:pPr marL="742950" lvl="1" indent="-285750" algn="l" rtl="0">
              <a:lnSpc>
                <a:spcPct val="107000"/>
              </a:lnSpc>
              <a:spcBef>
                <a:spcPts val="800"/>
              </a:spcBef>
              <a:spcAft>
                <a:spcPts val="0"/>
              </a:spcAft>
              <a:buSzPts val="1000"/>
              <a:buFont typeface="Courier New"/>
              <a:buChar char="o"/>
            </a:pPr>
            <a:r>
              <a:rPr lang="it-IT" sz="1100" dirty="0">
                <a:solidFill>
                  <a:srgbClr val="000000"/>
                </a:solidFill>
                <a:latin typeface="Century Gothic"/>
                <a:ea typeface="Century Gothic"/>
                <a:cs typeface="Century Gothic"/>
                <a:sym typeface="Century Gothic"/>
              </a:rPr>
              <a:t>Definizione: Il reddito del marketing di affiliazione si guadagna promuovendo e vendendo prodotti o servizi offerti da altre società o individui, in genere tramite link di riferimento o programmi di affiliazione.
Esempi: commissioni guadagnate promuovendo e vendendo prodotti o servizi di altre persone, su siti web, blog, piattaforme di social media o attraverso campagne di email marketing.
Vantaggi: offre un potenziale di generazione di reddito passivo attraverso commissioni ricorrenti sulle vendite. Fornisce scalabilità e la possibilità di guadagnare da più partnership di affiliazione contemporaneamente</a:t>
            </a:r>
            <a:r>
              <a:rPr lang="de-DE" sz="1100" dirty="0">
                <a:solidFill>
                  <a:srgbClr val="000000"/>
                </a:solidFill>
                <a:latin typeface="Century Gothic"/>
                <a:ea typeface="Century Gothic"/>
                <a:cs typeface="Century Gothic"/>
                <a:sym typeface="Century Gothic"/>
              </a:rPr>
              <a:t>.</a:t>
            </a:r>
            <a:endParaRPr sz="1100" dirty="0">
              <a:solidFill>
                <a:srgbClr val="000000"/>
              </a:solidFill>
              <a:latin typeface="Courier New"/>
              <a:ea typeface="Courier New"/>
              <a:cs typeface="Courier New"/>
              <a:sym typeface="Courier New"/>
            </a:endParaRPr>
          </a:p>
          <a:p>
            <a:pPr marL="0" lvl="0" indent="0" algn="l" rtl="0">
              <a:lnSpc>
                <a:spcPct val="100000"/>
              </a:lnSpc>
              <a:spcBef>
                <a:spcPts val="800"/>
              </a:spcBef>
              <a:spcAft>
                <a:spcPts val="0"/>
              </a:spcAft>
              <a:buSzPts val="1400"/>
              <a:buNone/>
            </a:pPr>
            <a:endParaRPr dirty="0"/>
          </a:p>
        </p:txBody>
      </p:sp>
      <p:sp>
        <p:nvSpPr>
          <p:cNvPr id="153" name="Google Shape;15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228600" algn="l" rtl="0">
              <a:lnSpc>
                <a:spcPct val="107000"/>
              </a:lnSpc>
              <a:spcBef>
                <a:spcPts val="0"/>
              </a:spcBef>
              <a:spcAft>
                <a:spcPts val="0"/>
              </a:spcAft>
              <a:buSzPts val="1400"/>
              <a:buNone/>
            </a:pPr>
            <a:r>
              <a:rPr lang="it-IT" sz="1800" b="0" dirty="0">
                <a:solidFill>
                  <a:srgbClr val="000000"/>
                </a:solidFill>
                <a:latin typeface="Century Gothic"/>
                <a:ea typeface="Century Gothic"/>
                <a:cs typeface="Century Gothic"/>
                <a:sym typeface="Century Gothic"/>
              </a:rPr>
              <a:t>Ogni flusso di reddito presenta vantaggi e svantaggi specifici. Di seguito, sono presentati</a:t>
            </a:r>
            <a:r>
              <a:rPr lang="de-DE" sz="1800" b="0" dirty="0">
                <a:solidFill>
                  <a:srgbClr val="000000"/>
                </a:solidFill>
                <a:latin typeface="Century Gothic"/>
                <a:ea typeface="Century Gothic"/>
                <a:cs typeface="Century Gothic"/>
                <a:sym typeface="Century Gothic"/>
              </a:rPr>
              <a:t>.</a:t>
            </a:r>
            <a:endParaRPr dirty="0"/>
          </a:p>
          <a:p>
            <a:pPr marL="457200" lvl="0" indent="-228600" algn="l" rtl="0">
              <a:lnSpc>
                <a:spcPct val="107000"/>
              </a:lnSpc>
              <a:spcBef>
                <a:spcPts val="800"/>
              </a:spcBef>
              <a:spcAft>
                <a:spcPts val="0"/>
              </a:spcAft>
              <a:buSzPts val="1400"/>
              <a:buNone/>
            </a:pPr>
            <a:endParaRPr sz="1800" b="1" dirty="0">
              <a:solidFill>
                <a:srgbClr val="000000"/>
              </a:solidFill>
              <a:latin typeface="Century Gothic"/>
              <a:ea typeface="Century Gothic"/>
              <a:cs typeface="Century Gothic"/>
              <a:sym typeface="Century Gothic"/>
            </a:endParaRPr>
          </a:p>
          <a:p>
            <a:pPr marL="457200" lvl="0" indent="-228600" algn="l" rtl="0">
              <a:lnSpc>
                <a:spcPct val="107000"/>
              </a:lnSpc>
              <a:spcBef>
                <a:spcPts val="800"/>
              </a:spcBef>
              <a:spcAft>
                <a:spcPts val="0"/>
              </a:spcAft>
              <a:buSzPts val="1400"/>
              <a:buNone/>
            </a:pPr>
            <a:r>
              <a:rPr lang="de-DE" sz="1800" b="1" dirty="0">
                <a:solidFill>
                  <a:srgbClr val="000000"/>
                </a:solidFill>
                <a:latin typeface="Century Gothic"/>
                <a:ea typeface="Century Gothic"/>
                <a:cs typeface="Century Gothic"/>
                <a:sym typeface="Century Gothic"/>
              </a:rPr>
              <a:t>1. </a:t>
            </a:r>
            <a:r>
              <a:rPr lang="de-DE" sz="1800" b="1" i="1" dirty="0" err="1">
                <a:solidFill>
                  <a:srgbClr val="000000"/>
                </a:solidFill>
                <a:latin typeface="Century Gothic"/>
                <a:ea typeface="Century Gothic"/>
                <a:cs typeface="Century Gothic"/>
                <a:sym typeface="Century Gothic"/>
              </a:rPr>
              <a:t>Reddito</a:t>
            </a:r>
            <a:r>
              <a:rPr lang="de-DE" sz="1800" b="1" i="1" dirty="0">
                <a:solidFill>
                  <a:srgbClr val="000000"/>
                </a:solidFill>
                <a:latin typeface="Century Gothic"/>
                <a:ea typeface="Century Gothic"/>
                <a:cs typeface="Century Gothic"/>
                <a:sym typeface="Century Gothic"/>
              </a:rPr>
              <a:t> da </a:t>
            </a:r>
            <a:r>
              <a:rPr lang="de-DE" sz="1800" b="1" i="1" dirty="0" err="1">
                <a:solidFill>
                  <a:srgbClr val="000000"/>
                </a:solidFill>
                <a:latin typeface="Century Gothic"/>
                <a:ea typeface="Century Gothic"/>
                <a:cs typeface="Century Gothic"/>
                <a:sym typeface="Century Gothic"/>
              </a:rPr>
              <a:t>lavoro</a:t>
            </a:r>
            <a:endParaRPr sz="1800" dirty="0">
              <a:latin typeface="Calibri"/>
              <a:ea typeface="Calibri"/>
              <a:cs typeface="Calibri"/>
              <a:sym typeface="Calibri"/>
            </a:endParaRPr>
          </a:p>
          <a:p>
            <a:pPr marL="457200" lvl="0" indent="-228600" algn="l" rtl="0">
              <a:lnSpc>
                <a:spcPct val="107000"/>
              </a:lnSpc>
              <a:spcBef>
                <a:spcPts val="800"/>
              </a:spcBef>
              <a:spcAft>
                <a:spcPts val="0"/>
              </a:spcAft>
              <a:buSzPts val="1400"/>
              <a:buNone/>
            </a:pPr>
            <a:r>
              <a:rPr lang="it-IT" sz="1800" dirty="0">
                <a:solidFill>
                  <a:srgbClr val="000000"/>
                </a:solidFill>
                <a:latin typeface="Century Gothic"/>
                <a:ea typeface="Century Gothic"/>
                <a:cs typeface="Century Gothic"/>
                <a:sym typeface="Century Gothic"/>
              </a:rPr>
              <a:t>Vantaggi:
Stabilità: reddito regolare e prevedibile.
Sviluppo delle competenze: opportunità per il miglioramento delle competenze e la crescita professionale.
Difetto:
Scalabilità limitata: spesso limitata da vincoli di tempo e manodopera.
Dipendenza: dipendenza da un unico datore di lavoro o fonte di reddito</a:t>
            </a:r>
            <a:r>
              <a:rPr lang="de-DE" sz="1800" u="none" strike="noStrike" dirty="0">
                <a:solidFill>
                  <a:srgbClr val="000000"/>
                </a:solidFill>
                <a:latin typeface="Century Gothic"/>
                <a:ea typeface="Century Gothic"/>
                <a:cs typeface="Century Gothic"/>
                <a:sym typeface="Century Gothic"/>
              </a:rPr>
              <a:t>.</a:t>
            </a:r>
            <a:endParaRPr sz="1800" u="none" strike="noStrike" dirty="0">
              <a:latin typeface="Calibri"/>
              <a:ea typeface="Calibri"/>
              <a:cs typeface="Calibri"/>
              <a:sym typeface="Calibri"/>
            </a:endParaRPr>
          </a:p>
          <a:p>
            <a:pPr marL="457200" lvl="0" indent="-228600" algn="l" rtl="0">
              <a:lnSpc>
                <a:spcPct val="107000"/>
              </a:lnSpc>
              <a:spcBef>
                <a:spcPts val="800"/>
              </a:spcBef>
              <a:spcAft>
                <a:spcPts val="0"/>
              </a:spcAft>
              <a:buSzPts val="1400"/>
              <a:buNone/>
            </a:pPr>
            <a:r>
              <a:rPr lang="de-DE" sz="1800" dirty="0">
                <a:solidFill>
                  <a:srgbClr val="000000"/>
                </a:solidFill>
                <a:latin typeface="Century Gothic"/>
                <a:ea typeface="Century Gothic"/>
                <a:cs typeface="Century Gothic"/>
                <a:sym typeface="Century Gothic"/>
              </a:rPr>
              <a:t> </a:t>
            </a:r>
            <a:endParaRPr sz="1800" dirty="0">
              <a:latin typeface="Calibri"/>
              <a:ea typeface="Calibri"/>
              <a:cs typeface="Calibri"/>
              <a:sym typeface="Calibri"/>
            </a:endParaRPr>
          </a:p>
          <a:p>
            <a:pPr marL="457200" lvl="0" indent="-228600" algn="l" rtl="0">
              <a:lnSpc>
                <a:spcPct val="107000"/>
              </a:lnSpc>
              <a:spcBef>
                <a:spcPts val="800"/>
              </a:spcBef>
              <a:spcAft>
                <a:spcPts val="0"/>
              </a:spcAft>
              <a:buSzPts val="1400"/>
              <a:buNone/>
            </a:pPr>
            <a:r>
              <a:rPr lang="de-DE" sz="1800" b="1" dirty="0">
                <a:solidFill>
                  <a:srgbClr val="000000"/>
                </a:solidFill>
                <a:latin typeface="Century Gothic"/>
                <a:ea typeface="Century Gothic"/>
                <a:cs typeface="Century Gothic"/>
                <a:sym typeface="Century Gothic"/>
              </a:rPr>
              <a:t>2</a:t>
            </a:r>
            <a:r>
              <a:rPr lang="de-DE" sz="1800" dirty="0">
                <a:solidFill>
                  <a:srgbClr val="000000"/>
                </a:solidFill>
                <a:latin typeface="Century Gothic"/>
                <a:ea typeface="Century Gothic"/>
                <a:cs typeface="Century Gothic"/>
                <a:sym typeface="Century Gothic"/>
              </a:rPr>
              <a:t>. </a:t>
            </a:r>
            <a:r>
              <a:rPr lang="de-DE" sz="1800" b="1" i="1" dirty="0" err="1">
                <a:solidFill>
                  <a:srgbClr val="000000"/>
                </a:solidFill>
                <a:latin typeface="Century Gothic"/>
                <a:ea typeface="Century Gothic"/>
                <a:cs typeface="Century Gothic"/>
                <a:sym typeface="Century Gothic"/>
              </a:rPr>
              <a:t>Reddito</a:t>
            </a:r>
            <a:r>
              <a:rPr lang="de-DE" sz="1800" b="1" i="1" dirty="0">
                <a:solidFill>
                  <a:srgbClr val="000000"/>
                </a:solidFill>
                <a:latin typeface="Century Gothic"/>
                <a:ea typeface="Century Gothic"/>
                <a:cs typeface="Century Gothic"/>
                <a:sym typeface="Century Gothic"/>
              </a:rPr>
              <a:t> </a:t>
            </a:r>
            <a:r>
              <a:rPr lang="de-DE" sz="1800" b="1" i="1" dirty="0" err="1">
                <a:solidFill>
                  <a:srgbClr val="000000"/>
                </a:solidFill>
                <a:latin typeface="Century Gothic"/>
                <a:ea typeface="Century Gothic"/>
                <a:cs typeface="Century Gothic"/>
                <a:sym typeface="Century Gothic"/>
              </a:rPr>
              <a:t>passivo</a:t>
            </a:r>
            <a:endParaRPr sz="1800" dirty="0">
              <a:latin typeface="Calibri"/>
              <a:ea typeface="Calibri"/>
              <a:cs typeface="Calibri"/>
              <a:sym typeface="Calibri"/>
            </a:endParaRPr>
          </a:p>
          <a:p>
            <a:pPr marL="457200" lvl="0" indent="-228600" algn="l" rtl="0">
              <a:lnSpc>
                <a:spcPct val="107000"/>
              </a:lnSpc>
              <a:spcBef>
                <a:spcPts val="800"/>
              </a:spcBef>
              <a:spcAft>
                <a:spcPts val="0"/>
              </a:spcAft>
              <a:buSzPts val="1400"/>
              <a:buNone/>
            </a:pPr>
            <a:r>
              <a:rPr lang="de-DE" sz="1800" dirty="0">
                <a:solidFill>
                  <a:srgbClr val="000000"/>
                </a:solidFill>
                <a:latin typeface="Century Gothic"/>
                <a:ea typeface="Century Gothic"/>
                <a:cs typeface="Century Gothic"/>
                <a:sym typeface="Century Gothic"/>
              </a:rPr>
              <a:t> </a:t>
            </a:r>
            <a:r>
              <a:rPr lang="it-IT" sz="1800" dirty="0">
                <a:solidFill>
                  <a:srgbClr val="000000"/>
                </a:solidFill>
                <a:latin typeface="Century Gothic"/>
                <a:ea typeface="Century Gothic"/>
                <a:cs typeface="Century Gothic"/>
                <a:sym typeface="Century Gothic"/>
              </a:rPr>
              <a:t>Vantaggi:
 Libertà finanziaria: fornisce reddito senza molto sforzo attivo.
 Diversificazione: riduce la dipendenza dal reddito da lavoro.
 Difetto: 
 Investimento iniziale: spesso richiede un investimento o uno sforzo iniziale.
 Rischio: non tutte le fonti di reddito passivo sono garantite o stabili</a:t>
            </a:r>
            <a:r>
              <a:rPr lang="de-DE" sz="1800" dirty="0">
                <a:solidFill>
                  <a:srgbClr val="000000"/>
                </a:solidFill>
                <a:latin typeface="Century Gothic"/>
                <a:ea typeface="Century Gothic"/>
                <a:cs typeface="Century Gothic"/>
                <a:sym typeface="Century Gothic"/>
              </a:rPr>
              <a:t>.</a:t>
            </a:r>
            <a:endParaRPr sz="1800" dirty="0">
              <a:latin typeface="Calibri"/>
              <a:ea typeface="Calibri"/>
              <a:cs typeface="Calibri"/>
              <a:sym typeface="Calibri"/>
            </a:endParaRPr>
          </a:p>
          <a:p>
            <a:pPr marL="457200" lvl="0" indent="-228600" algn="l" rtl="0">
              <a:lnSpc>
                <a:spcPct val="107000"/>
              </a:lnSpc>
              <a:spcBef>
                <a:spcPts val="800"/>
              </a:spcBef>
              <a:spcAft>
                <a:spcPts val="0"/>
              </a:spcAft>
              <a:buSzPts val="1400"/>
              <a:buNone/>
            </a:pPr>
            <a:r>
              <a:rPr lang="de-DE" sz="1800" dirty="0">
                <a:solidFill>
                  <a:srgbClr val="000000"/>
                </a:solidFill>
                <a:latin typeface="Century Gothic"/>
                <a:ea typeface="Century Gothic"/>
                <a:cs typeface="Century Gothic"/>
                <a:sym typeface="Century Gothic"/>
              </a:rPr>
              <a:t> </a:t>
            </a:r>
            <a:endParaRPr dirty="0"/>
          </a:p>
          <a:p>
            <a:pPr marL="457200" lvl="0" indent="-228600" algn="l" rtl="0">
              <a:lnSpc>
                <a:spcPct val="107000"/>
              </a:lnSpc>
              <a:spcBef>
                <a:spcPts val="800"/>
              </a:spcBef>
              <a:spcAft>
                <a:spcPts val="0"/>
              </a:spcAft>
              <a:buSzPts val="1400"/>
              <a:buNone/>
            </a:pPr>
            <a:r>
              <a:rPr lang="de-DE" sz="1800" b="1" dirty="0">
                <a:solidFill>
                  <a:srgbClr val="000000"/>
                </a:solidFill>
                <a:latin typeface="Century Gothic"/>
                <a:ea typeface="Century Gothic"/>
                <a:cs typeface="Century Gothic"/>
                <a:sym typeface="Century Gothic"/>
              </a:rPr>
              <a:t>3</a:t>
            </a:r>
            <a:r>
              <a:rPr lang="de-DE" sz="1800" b="1" i="1" dirty="0">
                <a:solidFill>
                  <a:srgbClr val="000000"/>
                </a:solidFill>
                <a:latin typeface="Century Gothic"/>
                <a:ea typeface="Century Gothic"/>
                <a:cs typeface="Century Gothic"/>
                <a:sym typeface="Century Gothic"/>
              </a:rPr>
              <a:t>. </a:t>
            </a:r>
            <a:r>
              <a:rPr lang="de-DE" sz="1800" b="1" i="1" dirty="0" err="1">
                <a:solidFill>
                  <a:srgbClr val="000000"/>
                </a:solidFill>
                <a:latin typeface="Century Gothic"/>
                <a:ea typeface="Century Gothic"/>
                <a:cs typeface="Century Gothic"/>
                <a:sym typeface="Century Gothic"/>
              </a:rPr>
              <a:t>Reddito</a:t>
            </a:r>
            <a:r>
              <a:rPr lang="de-DE" sz="1800" b="1" i="1" dirty="0">
                <a:solidFill>
                  <a:srgbClr val="000000"/>
                </a:solidFill>
                <a:latin typeface="Century Gothic"/>
                <a:ea typeface="Century Gothic"/>
                <a:cs typeface="Century Gothic"/>
                <a:sym typeface="Century Gothic"/>
              </a:rPr>
              <a:t> </a:t>
            </a:r>
            <a:r>
              <a:rPr lang="de-DE" sz="1800" b="1" i="1" dirty="0" err="1">
                <a:solidFill>
                  <a:srgbClr val="000000"/>
                </a:solidFill>
                <a:latin typeface="Century Gothic"/>
                <a:ea typeface="Century Gothic"/>
                <a:cs typeface="Century Gothic"/>
                <a:sym typeface="Century Gothic"/>
              </a:rPr>
              <a:t>d'impresa</a:t>
            </a:r>
            <a:endParaRPr sz="1800" dirty="0">
              <a:latin typeface="Calibri"/>
              <a:ea typeface="Calibri"/>
              <a:cs typeface="Calibri"/>
              <a:sym typeface="Calibri"/>
            </a:endParaRPr>
          </a:p>
          <a:p>
            <a:pPr marL="457200" lvl="0" indent="-228600" algn="l" rtl="0">
              <a:lnSpc>
                <a:spcPct val="107000"/>
              </a:lnSpc>
              <a:spcBef>
                <a:spcPts val="800"/>
              </a:spcBef>
              <a:spcAft>
                <a:spcPts val="0"/>
              </a:spcAft>
              <a:buSzPts val="1400"/>
              <a:buNone/>
            </a:pPr>
            <a:r>
              <a:rPr lang="de-DE" sz="1800" dirty="0">
                <a:solidFill>
                  <a:srgbClr val="000000"/>
                </a:solidFill>
                <a:latin typeface="Century Gothic"/>
                <a:ea typeface="Century Gothic"/>
                <a:cs typeface="Century Gothic"/>
                <a:sym typeface="Century Gothic"/>
              </a:rPr>
              <a:t> </a:t>
            </a:r>
            <a:r>
              <a:rPr lang="it-IT" sz="1800" dirty="0">
                <a:solidFill>
                  <a:srgbClr val="000000"/>
                </a:solidFill>
                <a:latin typeface="Century Gothic"/>
                <a:ea typeface="Century Gothic"/>
                <a:cs typeface="Century Gothic"/>
                <a:sym typeface="Century Gothic"/>
              </a:rPr>
              <a:t>Vantaggi:
 Potenziale di profitto: guadagni illimitati con aziende di successo.
 Controllo: Indipendenza e autorità decisionale.
 Difetto:</a:t>
            </a:r>
          </a:p>
          <a:p>
            <a:pPr marL="457200" lvl="0" indent="-228600" algn="l" rtl="0">
              <a:lnSpc>
                <a:spcPct val="107000"/>
              </a:lnSpc>
              <a:spcBef>
                <a:spcPts val="800"/>
              </a:spcBef>
              <a:spcAft>
                <a:spcPts val="0"/>
              </a:spcAft>
              <a:buSzPts val="1400"/>
              <a:buNone/>
            </a:pPr>
            <a:r>
              <a:rPr lang="it-IT" sz="1800" dirty="0">
                <a:solidFill>
                  <a:srgbClr val="000000"/>
                </a:solidFill>
                <a:latin typeface="Century Gothic"/>
                <a:ea typeface="Century Gothic"/>
                <a:cs typeface="Century Gothic"/>
                <a:sym typeface="Century Gothic"/>
              </a:rPr>
              <a:t> Rischio di fallimento: le iniziative imprenditoriali comportano il rischio di fallimento. 
 Richiede tempo: richiede tempo e impegno significativi</a:t>
            </a:r>
            <a:r>
              <a:rPr lang="de-DE" sz="1800" u="none" strike="noStrike" dirty="0">
                <a:solidFill>
                  <a:srgbClr val="000000"/>
                </a:solidFill>
                <a:latin typeface="Century Gothic"/>
                <a:ea typeface="Century Gothic"/>
                <a:cs typeface="Century Gothic"/>
                <a:sym typeface="Century Gothic"/>
              </a:rPr>
              <a:t>.</a:t>
            </a:r>
            <a:endParaRPr sz="1800" u="none" strike="noStrike" dirty="0">
              <a:latin typeface="Calibri"/>
              <a:ea typeface="Calibri"/>
              <a:cs typeface="Calibri"/>
              <a:sym typeface="Calibri"/>
            </a:endParaRPr>
          </a:p>
          <a:p>
            <a:pPr marL="457200" lvl="0" indent="-228600" algn="l" rtl="0">
              <a:lnSpc>
                <a:spcPct val="107000"/>
              </a:lnSpc>
              <a:spcBef>
                <a:spcPts val="800"/>
              </a:spcBef>
              <a:spcAft>
                <a:spcPts val="0"/>
              </a:spcAft>
              <a:buSzPts val="1400"/>
              <a:buNone/>
            </a:pPr>
            <a:endParaRPr sz="1800" dirty="0">
              <a:latin typeface="Calibri"/>
              <a:ea typeface="Calibri"/>
              <a:cs typeface="Calibri"/>
              <a:sym typeface="Calibri"/>
            </a:endParaRPr>
          </a:p>
          <a:p>
            <a:pPr marL="457200" lvl="0" indent="-228600" algn="l" rtl="0">
              <a:lnSpc>
                <a:spcPct val="107000"/>
              </a:lnSpc>
              <a:spcBef>
                <a:spcPts val="800"/>
              </a:spcBef>
              <a:spcAft>
                <a:spcPts val="0"/>
              </a:spcAft>
              <a:buSzPts val="1400"/>
              <a:buNone/>
            </a:pPr>
            <a:r>
              <a:rPr lang="de-DE" sz="1800" b="1" i="1" dirty="0">
                <a:solidFill>
                  <a:srgbClr val="000000"/>
                </a:solidFill>
                <a:latin typeface="Century Gothic"/>
                <a:ea typeface="Century Gothic"/>
                <a:cs typeface="Century Gothic"/>
                <a:sym typeface="Century Gothic"/>
              </a:rPr>
              <a:t>4. </a:t>
            </a:r>
            <a:r>
              <a:rPr lang="de-DE" sz="1800" b="1" i="1" dirty="0" err="1">
                <a:solidFill>
                  <a:srgbClr val="000000"/>
                </a:solidFill>
                <a:latin typeface="Century Gothic"/>
                <a:ea typeface="Century Gothic"/>
                <a:cs typeface="Century Gothic"/>
                <a:sym typeface="Century Gothic"/>
              </a:rPr>
              <a:t>Reddito</a:t>
            </a:r>
            <a:r>
              <a:rPr lang="de-DE" sz="1800" b="1" i="1" dirty="0">
                <a:solidFill>
                  <a:srgbClr val="000000"/>
                </a:solidFill>
                <a:latin typeface="Century Gothic"/>
                <a:ea typeface="Century Gothic"/>
                <a:cs typeface="Century Gothic"/>
                <a:sym typeface="Century Gothic"/>
              </a:rPr>
              <a:t> da </a:t>
            </a:r>
            <a:r>
              <a:rPr lang="de-DE" sz="1800" b="1" i="1" dirty="0" err="1">
                <a:solidFill>
                  <a:srgbClr val="000000"/>
                </a:solidFill>
                <a:latin typeface="Century Gothic"/>
                <a:ea typeface="Century Gothic"/>
                <a:cs typeface="Century Gothic"/>
                <a:sym typeface="Century Gothic"/>
              </a:rPr>
              <a:t>locazione</a:t>
            </a:r>
            <a:endParaRPr sz="1800" dirty="0">
              <a:latin typeface="Calibri"/>
              <a:ea typeface="Calibri"/>
              <a:cs typeface="Calibri"/>
              <a:sym typeface="Calibri"/>
            </a:endParaRPr>
          </a:p>
          <a:p>
            <a:pPr marL="457200" lvl="0" indent="-228600" algn="l" rtl="0">
              <a:lnSpc>
                <a:spcPct val="107000"/>
              </a:lnSpc>
              <a:spcBef>
                <a:spcPts val="800"/>
              </a:spcBef>
              <a:spcAft>
                <a:spcPts val="0"/>
              </a:spcAft>
              <a:buSzPts val="1400"/>
              <a:buNone/>
            </a:pPr>
            <a:r>
              <a:rPr lang="de-DE" sz="1800" dirty="0">
                <a:solidFill>
                  <a:srgbClr val="000000"/>
                </a:solidFill>
                <a:latin typeface="Century Gothic"/>
                <a:ea typeface="Century Gothic"/>
                <a:cs typeface="Century Gothic"/>
                <a:sym typeface="Century Gothic"/>
              </a:rPr>
              <a:t> </a:t>
            </a:r>
            <a:r>
              <a:rPr lang="it-IT" sz="1800" dirty="0">
                <a:solidFill>
                  <a:srgbClr val="000000"/>
                </a:solidFill>
                <a:latin typeface="Century Gothic"/>
                <a:ea typeface="Century Gothic"/>
                <a:cs typeface="Century Gothic"/>
                <a:sym typeface="Century Gothic"/>
              </a:rPr>
              <a:t>Vantaggi:
 Flusso di cassa costante: reddito regolare dagli inquilini.
 Apprezzamento: i valori degli immobili possono aumentare nel tempo.
 Difetto:
 Gestione della proprietà: richiede tempo e impegno per la manutenzione e la gestione degli inquilini.
 Dipendente dal mercato: i valori immobiliari possono essere influenzati dalle condizioni di mercato.</a:t>
            </a:r>
            <a:r>
              <a:rPr lang="de-DE" sz="1800" dirty="0">
                <a:solidFill>
                  <a:srgbClr val="000000"/>
                </a:solidFill>
                <a:latin typeface="Century Gothic"/>
                <a:ea typeface="Century Gothic"/>
                <a:cs typeface="Century Gothic"/>
                <a:sym typeface="Century Gothic"/>
              </a:rPr>
              <a:t> </a:t>
            </a:r>
            <a:endParaRPr sz="1800" dirty="0">
              <a:latin typeface="Calibri"/>
              <a:ea typeface="Calibri"/>
              <a:cs typeface="Calibri"/>
              <a:sym typeface="Calibri"/>
            </a:endParaRPr>
          </a:p>
          <a:p>
            <a:pPr marL="457200" lvl="0" indent="-228600" algn="l" rtl="0">
              <a:lnSpc>
                <a:spcPct val="107000"/>
              </a:lnSpc>
              <a:spcBef>
                <a:spcPts val="800"/>
              </a:spcBef>
              <a:spcAft>
                <a:spcPts val="0"/>
              </a:spcAft>
              <a:buSzPts val="1400"/>
              <a:buNone/>
            </a:pPr>
            <a:r>
              <a:rPr lang="de-DE" sz="1800" dirty="0">
                <a:solidFill>
                  <a:srgbClr val="000000"/>
                </a:solidFill>
                <a:latin typeface="Century Gothic"/>
                <a:ea typeface="Century Gothic"/>
                <a:cs typeface="Century Gothic"/>
                <a:sym typeface="Century Gothic"/>
              </a:rPr>
              <a:t> </a:t>
            </a:r>
            <a:endParaRPr sz="1800" dirty="0">
              <a:latin typeface="Calibri"/>
              <a:ea typeface="Calibri"/>
              <a:cs typeface="Calibri"/>
              <a:sym typeface="Calibri"/>
            </a:endParaRPr>
          </a:p>
          <a:p>
            <a:pPr marL="457200" lvl="0" indent="-228600" algn="l" rtl="0">
              <a:lnSpc>
                <a:spcPct val="107000"/>
              </a:lnSpc>
              <a:spcBef>
                <a:spcPts val="800"/>
              </a:spcBef>
              <a:spcAft>
                <a:spcPts val="0"/>
              </a:spcAft>
              <a:buSzPts val="1400"/>
              <a:buNone/>
            </a:pPr>
            <a:r>
              <a:rPr lang="de-DE" sz="1800" b="1" dirty="0">
                <a:solidFill>
                  <a:srgbClr val="000000"/>
                </a:solidFill>
                <a:latin typeface="Century Gothic"/>
                <a:ea typeface="Century Gothic"/>
                <a:cs typeface="Century Gothic"/>
                <a:sym typeface="Century Gothic"/>
              </a:rPr>
              <a:t>5. </a:t>
            </a:r>
            <a:r>
              <a:rPr lang="de-DE" sz="1800" b="1" i="1" dirty="0" err="1">
                <a:solidFill>
                  <a:srgbClr val="000000"/>
                </a:solidFill>
                <a:latin typeface="Century Gothic"/>
                <a:ea typeface="Century Gothic"/>
                <a:cs typeface="Century Gothic"/>
                <a:sym typeface="Century Gothic"/>
              </a:rPr>
              <a:t>Reddito</a:t>
            </a:r>
            <a:r>
              <a:rPr lang="de-DE" sz="1800" b="1" i="1" dirty="0">
                <a:solidFill>
                  <a:srgbClr val="000000"/>
                </a:solidFill>
                <a:latin typeface="Century Gothic"/>
                <a:ea typeface="Century Gothic"/>
                <a:cs typeface="Century Gothic"/>
                <a:sym typeface="Century Gothic"/>
              </a:rPr>
              <a:t> da </a:t>
            </a:r>
            <a:r>
              <a:rPr lang="de-DE" sz="1800" b="1" i="1" dirty="0" err="1">
                <a:solidFill>
                  <a:srgbClr val="000000"/>
                </a:solidFill>
                <a:latin typeface="Century Gothic"/>
                <a:ea typeface="Century Gothic"/>
                <a:cs typeface="Century Gothic"/>
                <a:sym typeface="Century Gothic"/>
              </a:rPr>
              <a:t>investimenti</a:t>
            </a:r>
            <a:endParaRPr sz="1800" dirty="0">
              <a:latin typeface="Calibri"/>
              <a:ea typeface="Calibri"/>
              <a:cs typeface="Calibri"/>
              <a:sym typeface="Calibri"/>
            </a:endParaRPr>
          </a:p>
          <a:p>
            <a:pPr marL="457200" lvl="0" indent="-228600" algn="l" rtl="0">
              <a:lnSpc>
                <a:spcPct val="107000"/>
              </a:lnSpc>
              <a:spcBef>
                <a:spcPts val="800"/>
              </a:spcBef>
              <a:spcAft>
                <a:spcPts val="0"/>
              </a:spcAft>
              <a:buSzPts val="1400"/>
              <a:buNone/>
            </a:pPr>
            <a:r>
              <a:rPr lang="de-DE" sz="1800" dirty="0">
                <a:solidFill>
                  <a:srgbClr val="000000"/>
                </a:solidFill>
                <a:latin typeface="Century Gothic"/>
                <a:ea typeface="Century Gothic"/>
                <a:cs typeface="Century Gothic"/>
                <a:sym typeface="Century Gothic"/>
              </a:rPr>
              <a:t> </a:t>
            </a:r>
            <a:r>
              <a:rPr lang="it-IT" sz="1800" dirty="0">
                <a:solidFill>
                  <a:srgbClr val="000000"/>
                </a:solidFill>
                <a:latin typeface="Century Gothic"/>
                <a:ea typeface="Century Gothic"/>
                <a:cs typeface="Century Gothic"/>
                <a:sym typeface="Century Gothic"/>
              </a:rPr>
              <a:t>Vantaggi:
 Accumulazione di ricchezza: potenziale di apprezzamento del capitale.
 Diversificazione del portafoglio: Distribuzione del rischio tra diversi investimenti.
 Difetto:
 Volatilità del mercato: gli investimenti sono soggetti alle fluttuazioni del mercato.
 Incertezza: i rendimenti non sono garantiti e possono verificarsi perdite</a:t>
            </a:r>
            <a:r>
              <a:rPr lang="de-DE" sz="1800" dirty="0">
                <a:solidFill>
                  <a:srgbClr val="000000"/>
                </a:solidFill>
                <a:latin typeface="Century Gothic"/>
                <a:ea typeface="Century Gothic"/>
                <a:cs typeface="Century Gothic"/>
                <a:sym typeface="Century Gothic"/>
              </a:rPr>
              <a:t>.</a:t>
            </a:r>
            <a:endParaRPr sz="1800" dirty="0">
              <a:latin typeface="Calibri"/>
              <a:ea typeface="Calibri"/>
              <a:cs typeface="Calibri"/>
              <a:sym typeface="Calibri"/>
            </a:endParaRPr>
          </a:p>
          <a:p>
            <a:pPr marL="457200" lvl="0" indent="-228600" algn="l" rtl="0">
              <a:lnSpc>
                <a:spcPct val="107000"/>
              </a:lnSpc>
              <a:spcBef>
                <a:spcPts val="800"/>
              </a:spcBef>
              <a:spcAft>
                <a:spcPts val="0"/>
              </a:spcAft>
              <a:buSzPts val="1400"/>
              <a:buNone/>
            </a:pPr>
            <a:r>
              <a:rPr lang="de-DE" sz="1800" b="1" i="1" dirty="0">
                <a:solidFill>
                  <a:srgbClr val="000000"/>
                </a:solidFill>
                <a:latin typeface="Century Gothic"/>
                <a:ea typeface="Century Gothic"/>
                <a:cs typeface="Century Gothic"/>
                <a:sym typeface="Century Gothic"/>
              </a:rPr>
              <a:t> </a:t>
            </a:r>
            <a:endParaRPr sz="1800" dirty="0">
              <a:latin typeface="Calibri"/>
              <a:ea typeface="Calibri"/>
              <a:cs typeface="Calibri"/>
              <a:sym typeface="Calibri"/>
            </a:endParaRPr>
          </a:p>
          <a:p>
            <a:pPr marL="457200" lvl="0" indent="-228600" algn="l" rtl="0">
              <a:lnSpc>
                <a:spcPct val="107000"/>
              </a:lnSpc>
              <a:spcBef>
                <a:spcPts val="800"/>
              </a:spcBef>
              <a:spcAft>
                <a:spcPts val="0"/>
              </a:spcAft>
              <a:buSzPts val="1400"/>
              <a:buNone/>
            </a:pPr>
            <a:r>
              <a:rPr lang="de-DE" sz="1800" b="1" i="1" dirty="0">
                <a:solidFill>
                  <a:srgbClr val="000000"/>
                </a:solidFill>
                <a:latin typeface="Century Gothic"/>
                <a:ea typeface="Century Gothic"/>
                <a:cs typeface="Century Gothic"/>
                <a:sym typeface="Century Gothic"/>
              </a:rPr>
              <a:t>6. </a:t>
            </a:r>
            <a:r>
              <a:rPr lang="de-DE" sz="1800" b="1" i="1" dirty="0" err="1">
                <a:solidFill>
                  <a:srgbClr val="000000"/>
                </a:solidFill>
                <a:latin typeface="Century Gothic"/>
                <a:ea typeface="Century Gothic"/>
                <a:cs typeface="Century Gothic"/>
                <a:sym typeface="Century Gothic"/>
              </a:rPr>
              <a:t>Plusvalenze</a:t>
            </a:r>
            <a:endParaRPr sz="1800" dirty="0">
              <a:latin typeface="Calibri"/>
              <a:ea typeface="Calibri"/>
              <a:cs typeface="Calibri"/>
              <a:sym typeface="Calibri"/>
            </a:endParaRPr>
          </a:p>
          <a:p>
            <a:pPr marL="457200" lvl="0" indent="-228600" algn="l" rtl="0">
              <a:lnSpc>
                <a:spcPct val="107000"/>
              </a:lnSpc>
              <a:spcBef>
                <a:spcPts val="800"/>
              </a:spcBef>
              <a:spcAft>
                <a:spcPts val="0"/>
              </a:spcAft>
              <a:buSzPts val="1400"/>
              <a:buNone/>
            </a:pPr>
            <a:r>
              <a:rPr lang="it-IT" sz="1800" dirty="0">
                <a:solidFill>
                  <a:srgbClr val="000000"/>
                </a:solidFill>
                <a:latin typeface="Century Gothic"/>
                <a:ea typeface="Century Gothic"/>
                <a:cs typeface="Century Gothic"/>
                <a:sym typeface="Century Gothic"/>
              </a:rPr>
              <a:t>Vantaggi:
Potenziale di profitto: opportunità di ritorni sostanziali sugli investimenti.
Crescita del portafoglio: contribuisce alla crescita complessiva della ricchezza.
Difetto:
Fluttuazioni del mercato: le plusvalenze sono soggette alla volatilità del mercato.
Implicazioni fiscali: Tassato al momento della realizzazione dei guadagni</a:t>
            </a:r>
            <a:r>
              <a:rPr lang="de-DE" sz="1800" dirty="0">
                <a:solidFill>
                  <a:srgbClr val="000000"/>
                </a:solidFill>
                <a:latin typeface="Century Gothic"/>
                <a:ea typeface="Century Gothic"/>
                <a:cs typeface="Century Gothic"/>
                <a:sym typeface="Century Gothic"/>
              </a:rPr>
              <a:t>.</a:t>
            </a:r>
            <a:endParaRPr sz="1800" dirty="0">
              <a:latin typeface="Calibri"/>
              <a:ea typeface="Calibri"/>
              <a:cs typeface="Calibri"/>
              <a:sym typeface="Calibri"/>
            </a:endParaRPr>
          </a:p>
          <a:p>
            <a:pPr marL="457200" lvl="0" indent="-228600" algn="l" rtl="0">
              <a:lnSpc>
                <a:spcPct val="107000"/>
              </a:lnSpc>
              <a:spcBef>
                <a:spcPts val="800"/>
              </a:spcBef>
              <a:spcAft>
                <a:spcPts val="0"/>
              </a:spcAft>
              <a:buSzPts val="1400"/>
              <a:buNone/>
            </a:pPr>
            <a:r>
              <a:rPr lang="de-DE" sz="1800" b="1" i="1" dirty="0">
                <a:solidFill>
                  <a:srgbClr val="000000"/>
                </a:solidFill>
                <a:latin typeface="Century Gothic"/>
                <a:ea typeface="Century Gothic"/>
                <a:cs typeface="Century Gothic"/>
                <a:sym typeface="Century Gothic"/>
              </a:rPr>
              <a:t> </a:t>
            </a:r>
            <a:endParaRPr sz="1800" dirty="0">
              <a:latin typeface="Calibri"/>
              <a:ea typeface="Calibri"/>
              <a:cs typeface="Calibri"/>
              <a:sym typeface="Calibri"/>
            </a:endParaRPr>
          </a:p>
          <a:p>
            <a:pPr marL="457200" lvl="0" indent="-228600" algn="l" rtl="0">
              <a:lnSpc>
                <a:spcPct val="107000"/>
              </a:lnSpc>
              <a:spcBef>
                <a:spcPts val="800"/>
              </a:spcBef>
              <a:spcAft>
                <a:spcPts val="0"/>
              </a:spcAft>
              <a:buSzPts val="1400"/>
              <a:buNone/>
            </a:pPr>
            <a:r>
              <a:rPr lang="de-DE" sz="1800" b="1" dirty="0">
                <a:solidFill>
                  <a:srgbClr val="000000"/>
                </a:solidFill>
                <a:latin typeface="Century Gothic"/>
                <a:ea typeface="Century Gothic"/>
                <a:cs typeface="Century Gothic"/>
                <a:sym typeface="Century Gothic"/>
              </a:rPr>
              <a:t>7. </a:t>
            </a:r>
            <a:r>
              <a:rPr lang="de-DE" sz="1800" b="1" i="1" dirty="0" err="1">
                <a:solidFill>
                  <a:srgbClr val="000000"/>
                </a:solidFill>
                <a:latin typeface="Century Gothic"/>
                <a:ea typeface="Century Gothic"/>
                <a:cs typeface="Century Gothic"/>
                <a:sym typeface="Century Gothic"/>
              </a:rPr>
              <a:t>Reddito</a:t>
            </a:r>
            <a:r>
              <a:rPr lang="de-DE" sz="1800" b="1" i="1" dirty="0">
                <a:solidFill>
                  <a:srgbClr val="000000"/>
                </a:solidFill>
                <a:latin typeface="Century Gothic"/>
                <a:ea typeface="Century Gothic"/>
                <a:cs typeface="Century Gothic"/>
                <a:sym typeface="Century Gothic"/>
              </a:rPr>
              <a:t> da </a:t>
            </a:r>
            <a:r>
              <a:rPr lang="de-DE" sz="1800" b="1" i="1" dirty="0" err="1">
                <a:solidFill>
                  <a:srgbClr val="000000"/>
                </a:solidFill>
                <a:latin typeface="Century Gothic"/>
                <a:ea typeface="Century Gothic"/>
                <a:cs typeface="Century Gothic"/>
                <a:sym typeface="Century Gothic"/>
              </a:rPr>
              <a:t>dividendi</a:t>
            </a:r>
            <a:endParaRPr sz="1800" dirty="0">
              <a:latin typeface="Calibri"/>
              <a:ea typeface="Calibri"/>
              <a:cs typeface="Calibri"/>
              <a:sym typeface="Calibri"/>
            </a:endParaRPr>
          </a:p>
          <a:p>
            <a:pPr marL="457200" lvl="0" indent="-228600" algn="l" rtl="0">
              <a:lnSpc>
                <a:spcPct val="107000"/>
              </a:lnSpc>
              <a:spcBef>
                <a:spcPts val="800"/>
              </a:spcBef>
              <a:spcAft>
                <a:spcPts val="0"/>
              </a:spcAft>
              <a:buSzPts val="1400"/>
              <a:buNone/>
            </a:pPr>
            <a:r>
              <a:rPr lang="it-IT" sz="1800" dirty="0">
                <a:solidFill>
                  <a:srgbClr val="000000"/>
                </a:solidFill>
                <a:latin typeface="Century Gothic"/>
                <a:ea typeface="Century Gothic"/>
                <a:cs typeface="Century Gothic"/>
                <a:sym typeface="Century Gothic"/>
              </a:rPr>
              <a:t>Vantaggi:
Pagamenti regolari: Fornisce un flusso di reddito costante.
Vantaggi della proprietà: Gli azionisti possono avere diritti di voto e altri privilegi.
Difetto:
Dipendenza dal mercato: i dividendi possono essere influenzati dalle condizioni di mercato.
Performance aziendale: si basa sulla redditività delle società investite</a:t>
            </a:r>
            <a:r>
              <a:rPr lang="de-DE" sz="1800" dirty="0">
                <a:solidFill>
                  <a:srgbClr val="000000"/>
                </a:solidFill>
                <a:latin typeface="Century Gothic"/>
                <a:ea typeface="Century Gothic"/>
                <a:cs typeface="Century Gothic"/>
                <a:sym typeface="Century Gothic"/>
              </a:rPr>
              <a:t>.</a:t>
            </a:r>
            <a:endParaRPr sz="1800" dirty="0">
              <a:latin typeface="Calibri"/>
              <a:ea typeface="Calibri"/>
              <a:cs typeface="Calibri"/>
              <a:sym typeface="Calibri"/>
            </a:endParaRPr>
          </a:p>
          <a:p>
            <a:pPr marL="457200" lvl="0" indent="-228600" algn="l" rtl="0">
              <a:lnSpc>
                <a:spcPct val="107000"/>
              </a:lnSpc>
              <a:spcBef>
                <a:spcPts val="800"/>
              </a:spcBef>
              <a:spcAft>
                <a:spcPts val="0"/>
              </a:spcAft>
              <a:buSzPts val="1400"/>
              <a:buNone/>
            </a:pPr>
            <a:r>
              <a:rPr lang="de-DE" sz="1800" b="1" i="1" dirty="0">
                <a:solidFill>
                  <a:srgbClr val="000000"/>
                </a:solidFill>
                <a:latin typeface="Century Gothic"/>
                <a:ea typeface="Century Gothic"/>
                <a:cs typeface="Century Gothic"/>
                <a:sym typeface="Century Gothic"/>
              </a:rPr>
              <a:t> </a:t>
            </a:r>
            <a:endParaRPr sz="1800" dirty="0">
              <a:latin typeface="Calibri"/>
              <a:ea typeface="Calibri"/>
              <a:cs typeface="Calibri"/>
              <a:sym typeface="Calibri"/>
            </a:endParaRPr>
          </a:p>
          <a:p>
            <a:pPr marL="457200" lvl="0" indent="-228600" algn="l" rtl="0">
              <a:lnSpc>
                <a:spcPct val="107000"/>
              </a:lnSpc>
              <a:spcBef>
                <a:spcPts val="800"/>
              </a:spcBef>
              <a:spcAft>
                <a:spcPts val="0"/>
              </a:spcAft>
              <a:buSzPts val="1400"/>
              <a:buNone/>
            </a:pPr>
            <a:r>
              <a:rPr lang="de-DE" sz="1800" b="1" i="1" dirty="0">
                <a:solidFill>
                  <a:srgbClr val="000000"/>
                </a:solidFill>
                <a:latin typeface="Century Gothic"/>
                <a:ea typeface="Century Gothic"/>
                <a:cs typeface="Century Gothic"/>
                <a:sym typeface="Century Gothic"/>
              </a:rPr>
              <a:t>8. </a:t>
            </a:r>
            <a:r>
              <a:rPr lang="it-IT" sz="1800" b="1" i="1" dirty="0">
                <a:solidFill>
                  <a:srgbClr val="000000"/>
                </a:solidFill>
                <a:latin typeface="Century Gothic"/>
                <a:ea typeface="Century Gothic"/>
                <a:cs typeface="Century Gothic"/>
                <a:sym typeface="Century Gothic"/>
              </a:rPr>
              <a:t>Reddito da freelance o </a:t>
            </a:r>
            <a:r>
              <a:rPr lang="it-IT" sz="1800" b="1" i="1" dirty="0" err="1">
                <a:solidFill>
                  <a:srgbClr val="000000"/>
                </a:solidFill>
                <a:latin typeface="Century Gothic"/>
                <a:ea typeface="Century Gothic"/>
                <a:cs typeface="Century Gothic"/>
                <a:sym typeface="Century Gothic"/>
              </a:rPr>
              <a:t>gig</a:t>
            </a:r>
            <a:r>
              <a:rPr lang="it-IT" sz="1800" b="1" i="1" dirty="0">
                <a:solidFill>
                  <a:srgbClr val="000000"/>
                </a:solidFill>
                <a:latin typeface="Century Gothic"/>
                <a:ea typeface="Century Gothic"/>
                <a:cs typeface="Century Gothic"/>
                <a:sym typeface="Century Gothic"/>
              </a:rPr>
              <a:t> economy</a:t>
            </a:r>
            <a:endParaRPr sz="1800" dirty="0">
              <a:latin typeface="Calibri"/>
              <a:ea typeface="Calibri"/>
              <a:cs typeface="Calibri"/>
              <a:sym typeface="Calibri"/>
            </a:endParaRPr>
          </a:p>
          <a:p>
            <a:pPr marL="457200" lvl="0" indent="-228600" algn="l" rtl="0">
              <a:lnSpc>
                <a:spcPct val="107000"/>
              </a:lnSpc>
              <a:spcBef>
                <a:spcPts val="800"/>
              </a:spcBef>
              <a:spcAft>
                <a:spcPts val="0"/>
              </a:spcAft>
              <a:buSzPts val="1400"/>
              <a:buNone/>
            </a:pPr>
            <a:r>
              <a:rPr lang="it-IT" sz="1800" dirty="0">
                <a:solidFill>
                  <a:srgbClr val="000000"/>
                </a:solidFill>
                <a:latin typeface="Century Gothic"/>
                <a:ea typeface="Century Gothic"/>
                <a:cs typeface="Century Gothic"/>
                <a:sym typeface="Century Gothic"/>
              </a:rPr>
              <a:t>Vantaggi:
Flessibilità: libertà di scegliere i progetti e l'orario di lavoro.
Diverse opportunità: accesso a una varietà di progetti e clienti.
Difetto:
Variabilità del reddito: flusso di reddito irregolare, soprattutto per concerti sporadici.
Responsabilità: Mancanza di benefici lavorativi tradizionali (un accordo di lavoro tra un datore di lavoro e un dipendente che è sia a tempo pieno che a tempo indeterminato)</a:t>
            </a:r>
            <a:r>
              <a:rPr lang="de-DE" sz="1800" dirty="0">
                <a:latin typeface="Century Gothic"/>
                <a:ea typeface="Century Gothic"/>
                <a:cs typeface="Century Gothic"/>
                <a:sym typeface="Century Gothic"/>
              </a:rPr>
              <a:t>)</a:t>
            </a:r>
            <a:r>
              <a:rPr lang="de-DE" sz="1800" dirty="0">
                <a:solidFill>
                  <a:srgbClr val="000000"/>
                </a:solidFill>
                <a:latin typeface="Century Gothic"/>
                <a:ea typeface="Century Gothic"/>
                <a:cs typeface="Century Gothic"/>
                <a:sym typeface="Century Gothic"/>
              </a:rPr>
              <a:t>.</a:t>
            </a:r>
            <a:endParaRPr sz="1800" dirty="0">
              <a:latin typeface="Calibri"/>
              <a:ea typeface="Calibri"/>
              <a:cs typeface="Calibri"/>
              <a:sym typeface="Calibri"/>
            </a:endParaRPr>
          </a:p>
          <a:p>
            <a:pPr marL="457200" lvl="0" indent="-228600" algn="l" rtl="0">
              <a:lnSpc>
                <a:spcPct val="107000"/>
              </a:lnSpc>
              <a:spcBef>
                <a:spcPts val="800"/>
              </a:spcBef>
              <a:spcAft>
                <a:spcPts val="0"/>
              </a:spcAft>
              <a:buSzPts val="1400"/>
              <a:buNone/>
            </a:pPr>
            <a:r>
              <a:rPr lang="de-DE" sz="1800" b="1" i="1" dirty="0">
                <a:solidFill>
                  <a:srgbClr val="000000"/>
                </a:solidFill>
                <a:latin typeface="Century Gothic"/>
                <a:ea typeface="Century Gothic"/>
                <a:cs typeface="Century Gothic"/>
                <a:sym typeface="Century Gothic"/>
              </a:rPr>
              <a:t> </a:t>
            </a:r>
            <a:endParaRPr sz="1800" dirty="0">
              <a:latin typeface="Calibri"/>
              <a:ea typeface="Calibri"/>
              <a:cs typeface="Calibri"/>
              <a:sym typeface="Calibri"/>
            </a:endParaRPr>
          </a:p>
          <a:p>
            <a:pPr marL="457200" lvl="0" indent="-228600" algn="l" rtl="0">
              <a:lnSpc>
                <a:spcPct val="107000"/>
              </a:lnSpc>
              <a:spcBef>
                <a:spcPts val="800"/>
              </a:spcBef>
              <a:spcAft>
                <a:spcPts val="0"/>
              </a:spcAft>
              <a:buSzPts val="1400"/>
              <a:buNone/>
            </a:pPr>
            <a:endParaRPr sz="1800" dirty="0">
              <a:latin typeface="Calibri"/>
              <a:ea typeface="Calibri"/>
              <a:cs typeface="Calibri"/>
              <a:sym typeface="Calibri"/>
            </a:endParaRPr>
          </a:p>
          <a:p>
            <a:pPr marL="457200" lvl="0" indent="-228600" algn="l" rtl="0">
              <a:lnSpc>
                <a:spcPct val="107000"/>
              </a:lnSpc>
              <a:spcBef>
                <a:spcPts val="800"/>
              </a:spcBef>
              <a:spcAft>
                <a:spcPts val="0"/>
              </a:spcAft>
              <a:buSzPts val="1400"/>
              <a:buNone/>
            </a:pPr>
            <a:r>
              <a:rPr lang="de-DE" sz="1800" b="1" dirty="0">
                <a:solidFill>
                  <a:srgbClr val="000000"/>
                </a:solidFill>
                <a:latin typeface="Century Gothic"/>
                <a:ea typeface="Century Gothic"/>
                <a:cs typeface="Century Gothic"/>
                <a:sym typeface="Century Gothic"/>
              </a:rPr>
              <a:t>9. </a:t>
            </a:r>
            <a:r>
              <a:rPr lang="de-DE" sz="1800" b="1" i="1" dirty="0" err="1">
                <a:solidFill>
                  <a:srgbClr val="000000"/>
                </a:solidFill>
                <a:latin typeface="Century Gothic"/>
                <a:ea typeface="Century Gothic"/>
                <a:cs typeface="Century Gothic"/>
                <a:sym typeface="Century Gothic"/>
              </a:rPr>
              <a:t>Royalties</a:t>
            </a:r>
            <a:endParaRPr sz="1800" dirty="0">
              <a:latin typeface="Calibri"/>
              <a:ea typeface="Calibri"/>
              <a:cs typeface="Calibri"/>
              <a:sym typeface="Calibri"/>
            </a:endParaRPr>
          </a:p>
          <a:p>
            <a:pPr marL="457200" lvl="0" indent="-228600" algn="l" rtl="0">
              <a:lnSpc>
                <a:spcPct val="107000"/>
              </a:lnSpc>
              <a:spcBef>
                <a:spcPts val="800"/>
              </a:spcBef>
              <a:spcAft>
                <a:spcPts val="0"/>
              </a:spcAft>
              <a:buSzPts val="1400"/>
              <a:buNone/>
            </a:pPr>
            <a:r>
              <a:rPr lang="it-IT" sz="1800" dirty="0">
                <a:solidFill>
                  <a:srgbClr val="000000"/>
                </a:solidFill>
                <a:latin typeface="Century Gothic"/>
                <a:ea typeface="Century Gothic"/>
                <a:cs typeface="Century Gothic"/>
                <a:sym typeface="Century Gothic"/>
              </a:rPr>
              <a:t>Vantaggi:
       Reddito passivo: Entrate derivanti dalla proprietà intellettuale senza coinvolgimento attivo.
       Opportunità di licenza: potenziale per molteplici flussi di reddito attraverso accordi di licenza.
 Difetto:
       Protezione legale: la proprietà intellettuale deve essere protetta dalla violazione.
       Domanda di mercato: il reddito può variare in base alla popolarità della proprietà intellettuale</a:t>
            </a:r>
            <a:r>
              <a:rPr lang="de-DE" sz="1800" u="none" strike="noStrike" dirty="0">
                <a:solidFill>
                  <a:srgbClr val="000000"/>
                </a:solidFill>
                <a:latin typeface="Century Gothic"/>
                <a:ea typeface="Century Gothic"/>
                <a:cs typeface="Century Gothic"/>
                <a:sym typeface="Century Gothic"/>
              </a:rPr>
              <a:t>.</a:t>
            </a:r>
            <a:endParaRPr sz="1800" u="none" strike="noStrike" dirty="0">
              <a:latin typeface="Calibri"/>
              <a:ea typeface="Calibri"/>
              <a:cs typeface="Calibri"/>
              <a:sym typeface="Calibri"/>
            </a:endParaRPr>
          </a:p>
          <a:p>
            <a:pPr marL="457200" lvl="0" indent="-228600" algn="l" rtl="0">
              <a:lnSpc>
                <a:spcPct val="107000"/>
              </a:lnSpc>
              <a:spcBef>
                <a:spcPts val="800"/>
              </a:spcBef>
              <a:spcAft>
                <a:spcPts val="0"/>
              </a:spcAft>
              <a:buSzPts val="1400"/>
              <a:buNone/>
            </a:pPr>
            <a:r>
              <a:rPr lang="de-DE" sz="1800" dirty="0">
                <a:latin typeface="Century Gothic"/>
                <a:ea typeface="Century Gothic"/>
                <a:cs typeface="Century Gothic"/>
                <a:sym typeface="Century Gothic"/>
              </a:rPr>
              <a:t> </a:t>
            </a:r>
            <a:endParaRPr sz="1800" dirty="0">
              <a:latin typeface="Calibri"/>
              <a:ea typeface="Calibri"/>
              <a:cs typeface="Calibri"/>
              <a:sym typeface="Calibri"/>
            </a:endParaRPr>
          </a:p>
          <a:p>
            <a:pPr marL="457200" lvl="0" indent="-228600" algn="l" rtl="0">
              <a:lnSpc>
                <a:spcPct val="107000"/>
              </a:lnSpc>
              <a:spcBef>
                <a:spcPts val="800"/>
              </a:spcBef>
              <a:spcAft>
                <a:spcPts val="0"/>
              </a:spcAft>
              <a:buSzPts val="1400"/>
              <a:buNone/>
            </a:pPr>
            <a:r>
              <a:rPr lang="de-DE" sz="1800" b="1" dirty="0">
                <a:solidFill>
                  <a:srgbClr val="000000"/>
                </a:solidFill>
                <a:latin typeface="Century Gothic"/>
                <a:ea typeface="Century Gothic"/>
                <a:cs typeface="Century Gothic"/>
                <a:sym typeface="Century Gothic"/>
              </a:rPr>
              <a:t>10. </a:t>
            </a:r>
            <a:r>
              <a:rPr lang="it-IT" sz="1800" b="1" i="1" dirty="0">
                <a:solidFill>
                  <a:srgbClr val="000000"/>
                </a:solidFill>
                <a:latin typeface="Century Gothic"/>
                <a:ea typeface="Century Gothic"/>
                <a:cs typeface="Century Gothic"/>
                <a:sym typeface="Century Gothic"/>
              </a:rPr>
              <a:t>Reddito da marketing di affiliazione</a:t>
            </a:r>
            <a:endParaRPr sz="1800" dirty="0">
              <a:latin typeface="Calibri"/>
              <a:ea typeface="Calibri"/>
              <a:cs typeface="Calibri"/>
              <a:sym typeface="Calibri"/>
            </a:endParaRPr>
          </a:p>
          <a:p>
            <a:pPr marL="457200" lvl="0" indent="-228600" algn="l" rtl="0">
              <a:lnSpc>
                <a:spcPct val="107000"/>
              </a:lnSpc>
              <a:spcBef>
                <a:spcPts val="800"/>
              </a:spcBef>
              <a:spcAft>
                <a:spcPts val="0"/>
              </a:spcAft>
              <a:buSzPts val="1400"/>
              <a:buNone/>
            </a:pPr>
            <a:r>
              <a:rPr lang="de-DE" sz="1800" dirty="0">
                <a:solidFill>
                  <a:srgbClr val="000000"/>
                </a:solidFill>
                <a:latin typeface="Century Gothic"/>
                <a:ea typeface="Century Gothic"/>
                <a:cs typeface="Century Gothic"/>
                <a:sym typeface="Century Gothic"/>
              </a:rPr>
              <a:t> </a:t>
            </a:r>
            <a:r>
              <a:rPr lang="it-IT" sz="1800" dirty="0">
                <a:solidFill>
                  <a:srgbClr val="000000"/>
                </a:solidFill>
                <a:latin typeface="Century Gothic"/>
                <a:ea typeface="Century Gothic"/>
                <a:cs typeface="Century Gothic"/>
                <a:sym typeface="Century Gothic"/>
              </a:rPr>
              <a:t>Vantaggi:
       Bassa barriera all'ingresso: è richiesto un investimento iniziale minimo.
       Scalabilità: potenziale per aumentare i guadagni con un marketing di successo.
 Difetto:
 Dipendenza dai programmi: Affidamento sui programmi di affiliazione e sui loro termini.
 Saturazione del mercato: altamente competitivo e il successo possono richiedere un targeting di nicchia</a:t>
            </a:r>
            <a:r>
              <a:rPr lang="de-DE" sz="1800" dirty="0">
                <a:solidFill>
                  <a:srgbClr val="000000"/>
                </a:solidFill>
                <a:latin typeface="Century Gothic"/>
                <a:ea typeface="Century Gothic"/>
                <a:cs typeface="Century Gothic"/>
                <a:sym typeface="Century Gothic"/>
              </a:rPr>
              <a:t>.</a:t>
            </a:r>
            <a:endParaRPr dirty="0"/>
          </a:p>
          <a:p>
            <a:pPr marL="628650" lvl="0" indent="-400050" algn="l" rtl="0">
              <a:lnSpc>
                <a:spcPct val="107000"/>
              </a:lnSpc>
              <a:spcBef>
                <a:spcPts val="800"/>
              </a:spcBef>
              <a:spcAft>
                <a:spcPts val="0"/>
              </a:spcAft>
              <a:buSzPts val="1400"/>
              <a:buNone/>
            </a:pPr>
            <a:endParaRPr sz="1800" dirty="0">
              <a:latin typeface="Calibri"/>
              <a:ea typeface="Calibri"/>
              <a:cs typeface="Calibri"/>
              <a:sym typeface="Calibri"/>
            </a:endParaRPr>
          </a:p>
          <a:p>
            <a:pPr marL="457200" lvl="0" indent="-228600" algn="just" rtl="0">
              <a:lnSpc>
                <a:spcPct val="107000"/>
              </a:lnSpc>
              <a:spcBef>
                <a:spcPts val="2000"/>
              </a:spcBef>
              <a:spcAft>
                <a:spcPts val="800"/>
              </a:spcAft>
              <a:buSzPts val="1400"/>
              <a:buNone/>
            </a:pPr>
            <a:r>
              <a:rPr lang="de-DE" sz="1800" i="1" dirty="0">
                <a:solidFill>
                  <a:srgbClr val="000000"/>
                </a:solidFill>
                <a:latin typeface="Century Gothic"/>
                <a:ea typeface="Century Gothic"/>
                <a:cs typeface="Century Gothic"/>
                <a:sym typeface="Century Gothic"/>
              </a:rPr>
              <a:t> </a:t>
            </a:r>
            <a:r>
              <a:rPr lang="it-IT" sz="1800" i="1" dirty="0">
                <a:solidFill>
                  <a:srgbClr val="000000"/>
                </a:solidFill>
                <a:latin typeface="Century Gothic"/>
                <a:ea typeface="Century Gothic"/>
                <a:cs typeface="Century Gothic"/>
                <a:sym typeface="Century Gothic"/>
              </a:rPr>
              <a:t>Comprendere i vantaggi e gli svantaggi dei diversi flussi di reddito può aiutare le persone a prendere decisioni informate su come strutturare le proprie attività finanziarie e creare un portafoglio di reddito equilibrato e resiliente</a:t>
            </a:r>
            <a:r>
              <a:rPr lang="de-DE" sz="1800" i="1" dirty="0">
                <a:solidFill>
                  <a:srgbClr val="000000"/>
                </a:solidFill>
                <a:latin typeface="Century Gothic"/>
                <a:ea typeface="Century Gothic"/>
                <a:cs typeface="Century Gothic"/>
                <a:sym typeface="Century Gothic"/>
              </a:rPr>
              <a:t>.</a:t>
            </a:r>
            <a:endParaRPr sz="1800" dirty="0">
              <a:latin typeface="Calibri"/>
              <a:ea typeface="Calibri"/>
              <a:cs typeface="Calibri"/>
              <a:sym typeface="Calibri"/>
            </a:endParaRPr>
          </a:p>
        </p:txBody>
      </p:sp>
      <p:sp>
        <p:nvSpPr>
          <p:cNvPr id="165" name="Google Shape;165;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1500"/>
              </a:spcBef>
              <a:spcAft>
                <a:spcPts val="0"/>
              </a:spcAft>
              <a:buClr>
                <a:schemeClr val="dk1"/>
              </a:buClr>
              <a:buSzPts val="1100"/>
              <a:buFont typeface="Arial"/>
              <a:buNone/>
            </a:pPr>
            <a:r>
              <a:rPr lang="it-IT" sz="1800" dirty="0">
                <a:latin typeface="Century Gothic"/>
                <a:ea typeface="Century Gothic"/>
                <a:cs typeface="Century Gothic"/>
                <a:sym typeface="Century Gothic"/>
              </a:rPr>
              <a:t>Questa parte ha lo scopo di testare la comprensione dei concetti chiave relativi allo stipendio lordo e netto. Con il quiz, i partecipanti possono affinare le proprie conoscenze finanziarie e scoprire le sfumature dei propri guadagni affrontando domande relative allo stipendio lordo/netto, alle detrazioni, alle tasse e alla retribuzione da portare a casa</a:t>
            </a:r>
            <a:r>
              <a:rPr lang="de-DE" sz="1800" dirty="0">
                <a:latin typeface="Century Gothic"/>
                <a:ea typeface="Century Gothic"/>
                <a:cs typeface="Century Gothic"/>
                <a:sym typeface="Century Gothic"/>
              </a:rPr>
              <a:t>.</a:t>
            </a:r>
            <a:endParaRPr dirty="0"/>
          </a:p>
          <a:p>
            <a:pPr marL="0" marR="0" lvl="0" indent="0" algn="l" rtl="0">
              <a:lnSpc>
                <a:spcPct val="100000"/>
              </a:lnSpc>
              <a:spcBef>
                <a:spcPts val="1500"/>
              </a:spcBef>
              <a:spcAft>
                <a:spcPts val="0"/>
              </a:spcAft>
              <a:buClr>
                <a:schemeClr val="dk1"/>
              </a:buClr>
              <a:buSzPts val="1100"/>
              <a:buFont typeface="Arial"/>
              <a:buNone/>
            </a:pPr>
            <a:endParaRPr sz="1100" dirty="0">
              <a:latin typeface="Century Gothic"/>
              <a:ea typeface="Century Gothic"/>
              <a:cs typeface="Century Gothic"/>
              <a:sym typeface="Century Gothic"/>
            </a:endParaRPr>
          </a:p>
          <a:p>
            <a:pPr marL="0" lvl="0" indent="0" algn="l" rtl="0">
              <a:lnSpc>
                <a:spcPct val="100000"/>
              </a:lnSpc>
              <a:spcBef>
                <a:spcPts val="1500"/>
              </a:spcBef>
              <a:spcAft>
                <a:spcPts val="0"/>
              </a:spcAft>
              <a:buClr>
                <a:schemeClr val="dk1"/>
              </a:buClr>
              <a:buSzPts val="1100"/>
              <a:buFont typeface="Arial"/>
              <a:buNone/>
            </a:pPr>
            <a:r>
              <a:rPr lang="it-IT" sz="1100" dirty="0">
                <a:latin typeface="Century Gothic"/>
                <a:ea typeface="Century Gothic"/>
                <a:cs typeface="Century Gothic"/>
                <a:sym typeface="Century Gothic"/>
              </a:rPr>
              <a:t>Quiz: Conoscenza delle donne sullo stipendio lordo e netto</a:t>
            </a:r>
          </a:p>
          <a:p>
            <a:pPr marL="0" lvl="0" indent="0" algn="l" rtl="0">
              <a:lnSpc>
                <a:spcPct val="100000"/>
              </a:lnSpc>
              <a:spcBef>
                <a:spcPts val="1500"/>
              </a:spcBef>
              <a:spcAft>
                <a:spcPts val="0"/>
              </a:spcAft>
              <a:buClr>
                <a:schemeClr val="dk1"/>
              </a:buClr>
              <a:buSzPts val="1100"/>
              <a:buFont typeface="Arial"/>
              <a:buNone/>
            </a:pPr>
            <a:endParaRPr lang="it-IT" sz="1100" b="1" dirty="0">
              <a:latin typeface="Century Gothic"/>
              <a:ea typeface="Century Gothic"/>
              <a:cs typeface="Century Gothic"/>
              <a:sym typeface="Century Gothic"/>
            </a:endParaRPr>
          </a:p>
          <a:p>
            <a:pPr marL="0" lvl="0" indent="0" algn="l" rtl="0">
              <a:lnSpc>
                <a:spcPct val="100000"/>
              </a:lnSpc>
              <a:spcBef>
                <a:spcPts val="1500"/>
              </a:spcBef>
              <a:spcAft>
                <a:spcPts val="0"/>
              </a:spcAft>
              <a:buClr>
                <a:schemeClr val="dk1"/>
              </a:buClr>
              <a:buSzPts val="1100"/>
              <a:buFont typeface="Arial"/>
              <a:buNone/>
            </a:pPr>
            <a:r>
              <a:rPr lang="de-DE" sz="1100" b="1" dirty="0">
                <a:latin typeface="Century Gothic"/>
                <a:ea typeface="Century Gothic"/>
                <a:cs typeface="Century Gothic"/>
                <a:sym typeface="Century Gothic"/>
              </a:rPr>
              <a:t>1. </a:t>
            </a:r>
            <a:r>
              <a:rPr lang="de-DE" sz="1100" b="1" dirty="0" err="1">
                <a:latin typeface="Century Gothic"/>
                <a:ea typeface="Century Gothic"/>
                <a:cs typeface="Century Gothic"/>
                <a:sym typeface="Century Gothic"/>
              </a:rPr>
              <a:t>Definizione</a:t>
            </a:r>
            <a:r>
              <a:rPr lang="de-DE" sz="1100" dirty="0">
                <a:latin typeface="Century Gothic"/>
                <a:ea typeface="Century Gothic"/>
                <a:cs typeface="Century Gothic"/>
                <a:sym typeface="Century Gothic"/>
              </a:rPr>
              <a:t>: </a:t>
            </a:r>
            <a:endParaRPr sz="1100" dirty="0">
              <a:latin typeface="Century Gothic"/>
              <a:ea typeface="Century Gothic"/>
              <a:cs typeface="Century Gothic"/>
              <a:sym typeface="Century Gothic"/>
            </a:endParaRPr>
          </a:p>
          <a:p>
            <a:pPr marL="628650" lvl="0" indent="-171450" algn="l" rtl="0">
              <a:lnSpc>
                <a:spcPct val="100000"/>
              </a:lnSpc>
              <a:spcBef>
                <a:spcPts val="0"/>
              </a:spcBef>
              <a:spcAft>
                <a:spcPts val="0"/>
              </a:spcAft>
              <a:buClr>
                <a:schemeClr val="dk1"/>
              </a:buClr>
              <a:buSzPts val="1100"/>
              <a:buFont typeface="Courier New" panose="02070309020205020404" pitchFamily="49" charset="0"/>
              <a:buChar char="o"/>
            </a:pPr>
            <a:r>
              <a:rPr lang="it-IT" sz="1100" dirty="0">
                <a:latin typeface="Century Gothic"/>
                <a:ea typeface="Century Gothic"/>
                <a:cs typeface="Century Gothic"/>
                <a:sym typeface="Century Gothic"/>
              </a:rPr>
              <a:t>Definire il "salario lordo" nel contesto dei redditi da lavoro.
a. Lo stipendio lordo è l'importo totale guadagnato prima di eventuali detrazioni.
b. Lo stipendio lordo è l'importo ricevuto dopo aver dedotto le tasse.
c. Il salario lordo è uguale al salario netto</a:t>
            </a:r>
            <a:r>
              <a:rPr lang="de-DE" sz="1100" dirty="0">
                <a:latin typeface="Century Gothic"/>
                <a:ea typeface="Century Gothic"/>
                <a:cs typeface="Century Gothic"/>
                <a:sym typeface="Century Gothic"/>
              </a:rPr>
              <a:t>.</a:t>
            </a:r>
          </a:p>
          <a:p>
            <a:pPr marL="457200" lvl="0" indent="0" algn="l" rtl="0">
              <a:lnSpc>
                <a:spcPct val="100000"/>
              </a:lnSpc>
              <a:spcBef>
                <a:spcPts val="0"/>
              </a:spcBef>
              <a:spcAft>
                <a:spcPts val="0"/>
              </a:spcAft>
              <a:buClr>
                <a:schemeClr val="dk1"/>
              </a:buClr>
              <a:buSzPts val="1100"/>
              <a:buFont typeface="Courier New" panose="02070309020205020404" pitchFamily="49" charset="0"/>
              <a:buNone/>
            </a:pPr>
            <a:endParaRPr sz="1100" dirty="0">
              <a:latin typeface="Century Gothic"/>
              <a:ea typeface="Century Gothic"/>
              <a:cs typeface="Century Gothic"/>
              <a:sym typeface="Century Gothic"/>
            </a:endParaRPr>
          </a:p>
          <a:p>
            <a:pPr marL="158750" lvl="0" indent="0" algn="l" rtl="0">
              <a:lnSpc>
                <a:spcPct val="100000"/>
              </a:lnSpc>
              <a:spcBef>
                <a:spcPts val="0"/>
              </a:spcBef>
              <a:spcAft>
                <a:spcPts val="0"/>
              </a:spcAft>
              <a:buClr>
                <a:schemeClr val="dk1"/>
              </a:buClr>
              <a:buSzPts val="1100"/>
              <a:buFont typeface="Century Gothic"/>
              <a:buNone/>
            </a:pPr>
            <a:r>
              <a:rPr lang="de-DE" sz="1100" b="1" dirty="0">
                <a:latin typeface="Century Gothic"/>
                <a:ea typeface="Century Gothic"/>
                <a:cs typeface="Century Gothic"/>
                <a:sym typeface="Century Gothic"/>
              </a:rPr>
              <a:t>2. </a:t>
            </a:r>
            <a:r>
              <a:rPr lang="de-DE" sz="1100" b="1" dirty="0" err="1">
                <a:latin typeface="Century Gothic"/>
                <a:ea typeface="Century Gothic"/>
                <a:cs typeface="Century Gothic"/>
                <a:sym typeface="Century Gothic"/>
              </a:rPr>
              <a:t>Detrazioni</a:t>
            </a:r>
            <a:r>
              <a:rPr lang="de-DE" sz="1100" b="1" dirty="0">
                <a:latin typeface="Century Gothic"/>
                <a:ea typeface="Century Gothic"/>
                <a:cs typeface="Century Gothic"/>
                <a:sym typeface="Century Gothic"/>
              </a:rPr>
              <a:t> </a:t>
            </a:r>
            <a:r>
              <a:rPr lang="de-DE" sz="1100" b="1" dirty="0" err="1">
                <a:latin typeface="Century Gothic"/>
                <a:ea typeface="Century Gothic"/>
                <a:cs typeface="Century Gothic"/>
                <a:sym typeface="Century Gothic"/>
              </a:rPr>
              <a:t>fiscali</a:t>
            </a:r>
            <a:r>
              <a:rPr lang="de-DE" sz="1100" dirty="0">
                <a:latin typeface="Century Gothic"/>
                <a:ea typeface="Century Gothic"/>
                <a:cs typeface="Century Gothic"/>
                <a:sym typeface="Century Gothic"/>
              </a:rPr>
              <a:t>: </a:t>
            </a:r>
            <a:endParaRPr sz="1100" dirty="0">
              <a:latin typeface="Century Gothic"/>
              <a:ea typeface="Century Gothic"/>
              <a:cs typeface="Century Gothic"/>
              <a:sym typeface="Century Gothic"/>
            </a:endParaRPr>
          </a:p>
          <a:p>
            <a:pPr marL="457200" lvl="0" indent="0" algn="l" rtl="0">
              <a:lnSpc>
                <a:spcPct val="100000"/>
              </a:lnSpc>
              <a:spcBef>
                <a:spcPts val="0"/>
              </a:spcBef>
              <a:spcAft>
                <a:spcPts val="0"/>
              </a:spcAft>
              <a:buClr>
                <a:schemeClr val="dk1"/>
              </a:buClr>
              <a:buSzPts val="1100"/>
              <a:buFont typeface="Arial"/>
              <a:buNone/>
            </a:pPr>
            <a:r>
              <a:rPr lang="it-IT" sz="1100" dirty="0">
                <a:latin typeface="Century Gothic"/>
                <a:ea typeface="Century Gothic"/>
                <a:cs typeface="Century Gothic"/>
                <a:sym typeface="Century Gothic"/>
              </a:rPr>
              <a:t>A cosa si riferisce il "reddito imponibile" nel contesto del salario</a:t>
            </a:r>
            <a:r>
              <a:rPr lang="de-DE" sz="1100" dirty="0">
                <a:latin typeface="Century Gothic"/>
                <a:ea typeface="Century Gothic"/>
                <a:cs typeface="Century Gothic"/>
                <a:sym typeface="Century Gothic"/>
              </a:rPr>
              <a:t>?</a:t>
            </a:r>
            <a:endParaRPr sz="1100" dirty="0">
              <a:latin typeface="Century Gothic"/>
              <a:ea typeface="Century Gothic"/>
              <a:cs typeface="Century Gothic"/>
              <a:sym typeface="Century Gothic"/>
            </a:endParaRPr>
          </a:p>
          <a:p>
            <a:pPr marL="914400" lvl="1" indent="-292100" algn="l" rtl="0">
              <a:lnSpc>
                <a:spcPct val="100000"/>
              </a:lnSpc>
              <a:spcBef>
                <a:spcPts val="0"/>
              </a:spcBef>
              <a:spcAft>
                <a:spcPts val="0"/>
              </a:spcAft>
              <a:buClr>
                <a:schemeClr val="dk1"/>
              </a:buClr>
              <a:buSzPts val="1000"/>
              <a:buFont typeface="Century Gothic"/>
              <a:buChar char="o"/>
            </a:pPr>
            <a:r>
              <a:rPr lang="de-DE" sz="1100" dirty="0">
                <a:latin typeface="Century Gothic"/>
                <a:ea typeface="Century Gothic"/>
                <a:cs typeface="Century Gothic"/>
                <a:sym typeface="Century Gothic"/>
              </a:rPr>
              <a:t>a. </a:t>
            </a:r>
            <a:r>
              <a:rPr lang="it-IT" sz="1100" dirty="0">
                <a:latin typeface="Century Gothic"/>
                <a:ea typeface="Century Gothic"/>
                <a:cs typeface="Century Gothic"/>
                <a:sym typeface="Century Gothic"/>
              </a:rPr>
              <a:t>Il reddito imponibile è l'importo totale al lordo di eventuali detrazioni.
b. Il reddito imponibile è la parte del reddito soggetta a tassazione dopo le deduzioni.
c. Il reddito imponibile comprende solo il salario lordo</a:t>
            </a:r>
            <a:r>
              <a:rPr lang="de-DE" sz="1100" dirty="0">
                <a:latin typeface="Century Gothic"/>
                <a:ea typeface="Century Gothic"/>
                <a:cs typeface="Century Gothic"/>
                <a:sym typeface="Century Gothic"/>
              </a:rPr>
              <a:t>.</a:t>
            </a:r>
          </a:p>
          <a:p>
            <a:pPr marL="622300" lvl="1" indent="0" algn="l" rtl="0">
              <a:lnSpc>
                <a:spcPct val="100000"/>
              </a:lnSpc>
              <a:spcBef>
                <a:spcPts val="0"/>
              </a:spcBef>
              <a:spcAft>
                <a:spcPts val="0"/>
              </a:spcAft>
              <a:buClr>
                <a:schemeClr val="dk1"/>
              </a:buClr>
              <a:buSzPts val="1000"/>
              <a:buFont typeface="Century Gothic"/>
              <a:buNone/>
            </a:pPr>
            <a:endParaRPr sz="1100" dirty="0">
              <a:latin typeface="Century Gothic"/>
              <a:ea typeface="Century Gothic"/>
              <a:cs typeface="Century Gothic"/>
              <a:sym typeface="Century Gothic"/>
            </a:endParaRPr>
          </a:p>
          <a:p>
            <a:pPr marL="158750" lvl="0" indent="0" algn="l" rtl="0">
              <a:lnSpc>
                <a:spcPct val="100000"/>
              </a:lnSpc>
              <a:spcBef>
                <a:spcPts val="0"/>
              </a:spcBef>
              <a:spcAft>
                <a:spcPts val="0"/>
              </a:spcAft>
              <a:buClr>
                <a:schemeClr val="dk1"/>
              </a:buClr>
              <a:buSzPts val="1100"/>
              <a:buFont typeface="Century Gothic"/>
              <a:buNone/>
            </a:pPr>
            <a:r>
              <a:rPr lang="de-DE" sz="1100" b="1" dirty="0">
                <a:latin typeface="Century Gothic"/>
                <a:ea typeface="Century Gothic"/>
                <a:cs typeface="Century Gothic"/>
                <a:sym typeface="Century Gothic"/>
              </a:rPr>
              <a:t>3. </a:t>
            </a:r>
            <a:r>
              <a:rPr lang="de-DE" sz="1100" b="1" dirty="0" err="1">
                <a:latin typeface="Century Gothic"/>
                <a:ea typeface="Century Gothic"/>
                <a:cs typeface="Century Gothic"/>
                <a:sym typeface="Century Gothic"/>
              </a:rPr>
              <a:t>Detrazioni</a:t>
            </a:r>
            <a:r>
              <a:rPr lang="de-DE" sz="1100" b="1" dirty="0">
                <a:latin typeface="Century Gothic"/>
                <a:ea typeface="Century Gothic"/>
                <a:cs typeface="Century Gothic"/>
                <a:sym typeface="Century Gothic"/>
              </a:rPr>
              <a:t> </a:t>
            </a:r>
            <a:r>
              <a:rPr lang="de-DE" sz="1100" b="1" dirty="0" err="1">
                <a:latin typeface="Century Gothic"/>
                <a:ea typeface="Century Gothic"/>
                <a:cs typeface="Century Gothic"/>
                <a:sym typeface="Century Gothic"/>
              </a:rPr>
              <a:t>dallo</a:t>
            </a:r>
            <a:r>
              <a:rPr lang="de-DE" sz="1100" b="1" dirty="0">
                <a:latin typeface="Century Gothic"/>
                <a:ea typeface="Century Gothic"/>
                <a:cs typeface="Century Gothic"/>
                <a:sym typeface="Century Gothic"/>
              </a:rPr>
              <a:t> </a:t>
            </a:r>
            <a:r>
              <a:rPr lang="de-DE" sz="1100" b="1" dirty="0" err="1">
                <a:latin typeface="Century Gothic"/>
                <a:ea typeface="Century Gothic"/>
                <a:cs typeface="Century Gothic"/>
                <a:sym typeface="Century Gothic"/>
              </a:rPr>
              <a:t>stipendio</a:t>
            </a:r>
            <a:r>
              <a:rPr lang="de-DE" sz="1100" b="1" dirty="0">
                <a:latin typeface="Century Gothic"/>
                <a:ea typeface="Century Gothic"/>
                <a:cs typeface="Century Gothic"/>
                <a:sym typeface="Century Gothic"/>
              </a:rPr>
              <a:t> </a:t>
            </a:r>
            <a:r>
              <a:rPr lang="de-DE" sz="1100" b="1" dirty="0" err="1">
                <a:latin typeface="Century Gothic"/>
                <a:ea typeface="Century Gothic"/>
                <a:cs typeface="Century Gothic"/>
                <a:sym typeface="Century Gothic"/>
              </a:rPr>
              <a:t>lordo</a:t>
            </a:r>
            <a:r>
              <a:rPr lang="de-DE" sz="1100" dirty="0">
                <a:latin typeface="Century Gothic"/>
                <a:ea typeface="Century Gothic"/>
                <a:cs typeface="Century Gothic"/>
                <a:sym typeface="Century Gothic"/>
              </a:rPr>
              <a:t>: </a:t>
            </a:r>
            <a:endParaRPr sz="1100" dirty="0">
              <a:latin typeface="Century Gothic"/>
              <a:ea typeface="Century Gothic"/>
              <a:cs typeface="Century Gothic"/>
              <a:sym typeface="Century Gothic"/>
            </a:endParaRPr>
          </a:p>
          <a:p>
            <a:pPr marL="457200" lvl="0" indent="0" algn="l" rtl="0">
              <a:lnSpc>
                <a:spcPct val="100000"/>
              </a:lnSpc>
              <a:spcBef>
                <a:spcPts val="0"/>
              </a:spcBef>
              <a:spcAft>
                <a:spcPts val="0"/>
              </a:spcAft>
              <a:buClr>
                <a:schemeClr val="dk1"/>
              </a:buClr>
              <a:buSzPts val="1100"/>
              <a:buFont typeface="Arial"/>
              <a:buNone/>
            </a:pPr>
            <a:r>
              <a:rPr lang="it-IT" sz="1100" dirty="0">
                <a:latin typeface="Century Gothic"/>
                <a:ea typeface="Century Gothic"/>
                <a:cs typeface="Century Gothic"/>
                <a:sym typeface="Century Gothic"/>
              </a:rPr>
              <a:t>Indicare almeno tre deduzioni comuni dal salario lordo</a:t>
            </a:r>
            <a:r>
              <a:rPr lang="de-DE" sz="1100" dirty="0">
                <a:latin typeface="Century Gothic"/>
                <a:ea typeface="Century Gothic"/>
                <a:cs typeface="Century Gothic"/>
                <a:sym typeface="Century Gothic"/>
              </a:rPr>
              <a:t>.</a:t>
            </a:r>
            <a:endParaRPr dirty="0"/>
          </a:p>
          <a:p>
            <a:pPr marL="914400" lvl="1" indent="-292100" algn="l" rtl="0">
              <a:lnSpc>
                <a:spcPct val="100000"/>
              </a:lnSpc>
              <a:spcBef>
                <a:spcPts val="0"/>
              </a:spcBef>
              <a:spcAft>
                <a:spcPts val="0"/>
              </a:spcAft>
              <a:buClr>
                <a:schemeClr val="dk1"/>
              </a:buClr>
              <a:buSzPts val="1000"/>
              <a:buFont typeface="Century Gothic"/>
              <a:buChar char="o"/>
            </a:pPr>
            <a:r>
              <a:rPr lang="de-DE" sz="1100" dirty="0">
                <a:latin typeface="Century Gothic"/>
                <a:ea typeface="Century Gothic"/>
                <a:cs typeface="Century Gothic"/>
                <a:sym typeface="Century Gothic"/>
              </a:rPr>
              <a:t>a. </a:t>
            </a:r>
            <a:r>
              <a:rPr lang="it-IT" sz="1100" dirty="0">
                <a:latin typeface="Century Gothic"/>
                <a:ea typeface="Century Gothic"/>
                <a:cs typeface="Century Gothic"/>
                <a:sym typeface="Century Gothic"/>
              </a:rPr>
              <a:t>Assicurazione sanitaria, contributi pensionistici e tasse.
b. Retribuzione degli straordinari, bonus e commissioni.
c. Il salario lordo non è soggetto ad alcuna deduzione</a:t>
            </a:r>
            <a:r>
              <a:rPr lang="de-DE" sz="1100" dirty="0">
                <a:latin typeface="Century Gothic"/>
                <a:ea typeface="Century Gothic"/>
                <a:cs typeface="Century Gothic"/>
                <a:sym typeface="Century Gothic"/>
              </a:rPr>
              <a:t>.</a:t>
            </a:r>
          </a:p>
          <a:p>
            <a:pPr marL="622300" lvl="1" indent="0" algn="l" rtl="0">
              <a:lnSpc>
                <a:spcPct val="100000"/>
              </a:lnSpc>
              <a:spcBef>
                <a:spcPts val="0"/>
              </a:spcBef>
              <a:spcAft>
                <a:spcPts val="0"/>
              </a:spcAft>
              <a:buClr>
                <a:schemeClr val="dk1"/>
              </a:buClr>
              <a:buSzPts val="1000"/>
              <a:buFont typeface="Century Gothic"/>
              <a:buNone/>
            </a:pPr>
            <a:endParaRPr sz="1100" dirty="0">
              <a:latin typeface="Century Gothic"/>
              <a:ea typeface="Century Gothic"/>
              <a:cs typeface="Century Gothic"/>
              <a:sym typeface="Century Gothic"/>
            </a:endParaRPr>
          </a:p>
          <a:p>
            <a:pPr marL="158750" lvl="0" indent="0" algn="l" rtl="0">
              <a:lnSpc>
                <a:spcPct val="100000"/>
              </a:lnSpc>
              <a:spcBef>
                <a:spcPts val="0"/>
              </a:spcBef>
              <a:spcAft>
                <a:spcPts val="0"/>
              </a:spcAft>
              <a:buClr>
                <a:schemeClr val="dk1"/>
              </a:buClr>
              <a:buSzPts val="1100"/>
              <a:buFont typeface="Century Gothic"/>
              <a:buNone/>
            </a:pPr>
            <a:r>
              <a:rPr lang="de-DE" sz="1100" b="1" dirty="0">
                <a:latin typeface="Century Gothic"/>
                <a:ea typeface="Century Gothic"/>
                <a:cs typeface="Century Gothic"/>
                <a:sym typeface="Century Gothic"/>
              </a:rPr>
              <a:t>4. </a:t>
            </a:r>
            <a:r>
              <a:rPr lang="de-DE" sz="1100" b="1" dirty="0" err="1">
                <a:latin typeface="Century Gothic"/>
                <a:ea typeface="Century Gothic"/>
                <a:cs typeface="Century Gothic"/>
                <a:sym typeface="Century Gothic"/>
              </a:rPr>
              <a:t>Calcolo</a:t>
            </a:r>
            <a:r>
              <a:rPr lang="de-DE" sz="1100" b="1" dirty="0">
                <a:latin typeface="Century Gothic"/>
                <a:ea typeface="Century Gothic"/>
                <a:cs typeface="Century Gothic"/>
                <a:sym typeface="Century Gothic"/>
              </a:rPr>
              <a:t> </a:t>
            </a:r>
            <a:r>
              <a:rPr lang="de-DE" sz="1100" b="1" dirty="0" err="1">
                <a:latin typeface="Century Gothic"/>
                <a:ea typeface="Century Gothic"/>
                <a:cs typeface="Century Gothic"/>
                <a:sym typeface="Century Gothic"/>
              </a:rPr>
              <a:t>dello</a:t>
            </a:r>
            <a:r>
              <a:rPr lang="de-DE" sz="1100" b="1" dirty="0">
                <a:latin typeface="Century Gothic"/>
                <a:ea typeface="Century Gothic"/>
                <a:cs typeface="Century Gothic"/>
                <a:sym typeface="Century Gothic"/>
              </a:rPr>
              <a:t> </a:t>
            </a:r>
            <a:r>
              <a:rPr lang="de-DE" sz="1100" b="1" dirty="0" err="1">
                <a:latin typeface="Century Gothic"/>
                <a:ea typeface="Century Gothic"/>
                <a:cs typeface="Century Gothic"/>
                <a:sym typeface="Century Gothic"/>
              </a:rPr>
              <a:t>stipendio</a:t>
            </a:r>
            <a:r>
              <a:rPr lang="de-DE" sz="1100" b="1" dirty="0">
                <a:latin typeface="Century Gothic"/>
                <a:ea typeface="Century Gothic"/>
                <a:cs typeface="Century Gothic"/>
                <a:sym typeface="Century Gothic"/>
              </a:rPr>
              <a:t> netto</a:t>
            </a:r>
            <a:r>
              <a:rPr lang="de-DE" sz="1100" dirty="0">
                <a:latin typeface="Century Gothic"/>
                <a:ea typeface="Century Gothic"/>
                <a:cs typeface="Century Gothic"/>
                <a:sym typeface="Century Gothic"/>
              </a:rPr>
              <a:t>: </a:t>
            </a:r>
            <a:endParaRPr sz="1100" dirty="0">
              <a:latin typeface="Century Gothic"/>
              <a:ea typeface="Century Gothic"/>
              <a:cs typeface="Century Gothic"/>
              <a:sym typeface="Century Gothic"/>
            </a:endParaRPr>
          </a:p>
          <a:p>
            <a:pPr marL="457200" lvl="0" indent="0" algn="l" rtl="0">
              <a:lnSpc>
                <a:spcPct val="100000"/>
              </a:lnSpc>
              <a:spcBef>
                <a:spcPts val="0"/>
              </a:spcBef>
              <a:spcAft>
                <a:spcPts val="0"/>
              </a:spcAft>
              <a:buClr>
                <a:schemeClr val="dk1"/>
              </a:buClr>
              <a:buSzPts val="1100"/>
              <a:buFont typeface="Arial"/>
              <a:buNone/>
            </a:pPr>
            <a:r>
              <a:rPr lang="it-IT" sz="1100" dirty="0">
                <a:latin typeface="Century Gothic"/>
                <a:ea typeface="Century Gothic"/>
                <a:cs typeface="Century Gothic"/>
                <a:sym typeface="Century Gothic"/>
              </a:rPr>
              <a:t>Come viene calcolato il salario netto</a:t>
            </a:r>
            <a:r>
              <a:rPr lang="de-DE" sz="1100" dirty="0">
                <a:latin typeface="Century Gothic"/>
                <a:ea typeface="Century Gothic"/>
                <a:cs typeface="Century Gothic"/>
                <a:sym typeface="Century Gothic"/>
              </a:rPr>
              <a:t>?</a:t>
            </a:r>
            <a:endParaRPr sz="1100" dirty="0">
              <a:latin typeface="Century Gothic"/>
              <a:ea typeface="Century Gothic"/>
              <a:cs typeface="Century Gothic"/>
              <a:sym typeface="Century Gothic"/>
            </a:endParaRPr>
          </a:p>
          <a:p>
            <a:pPr marL="914400" lvl="1" indent="-292100" algn="l" rtl="0">
              <a:lnSpc>
                <a:spcPct val="100000"/>
              </a:lnSpc>
              <a:spcBef>
                <a:spcPts val="0"/>
              </a:spcBef>
              <a:spcAft>
                <a:spcPts val="0"/>
              </a:spcAft>
              <a:buClr>
                <a:schemeClr val="dk1"/>
              </a:buClr>
              <a:buSzPts val="1000"/>
              <a:buFont typeface="Century Gothic"/>
              <a:buChar char="o"/>
            </a:pPr>
            <a:r>
              <a:rPr lang="de-DE" sz="1100" dirty="0">
                <a:latin typeface="Century Gothic"/>
                <a:ea typeface="Century Gothic"/>
                <a:cs typeface="Century Gothic"/>
                <a:sym typeface="Century Gothic"/>
              </a:rPr>
              <a:t>a. </a:t>
            </a:r>
            <a:r>
              <a:rPr lang="it-IT" sz="1100" dirty="0">
                <a:latin typeface="Century Gothic"/>
                <a:ea typeface="Century Gothic"/>
                <a:cs typeface="Century Gothic"/>
                <a:sym typeface="Century Gothic"/>
              </a:rPr>
              <a:t>Lo stipendio netto è lo stipendio lordo più i bonus.
b. Lo stipendio netto è lo stipendio lordo meno le detrazioni come tasse e altre ritenute.
c. Lo stipendio netto è uguale allo stipendio lordo</a:t>
            </a:r>
            <a:r>
              <a:rPr lang="de-DE" sz="1100" dirty="0">
                <a:latin typeface="Century Gothic"/>
                <a:ea typeface="Century Gothic"/>
                <a:cs typeface="Century Gothic"/>
                <a:sym typeface="Century Gothic"/>
              </a:rPr>
              <a:t>.</a:t>
            </a:r>
          </a:p>
          <a:p>
            <a:pPr marL="914400" lvl="1" indent="-292100" algn="l" rtl="0">
              <a:lnSpc>
                <a:spcPct val="100000"/>
              </a:lnSpc>
              <a:spcBef>
                <a:spcPts val="0"/>
              </a:spcBef>
              <a:spcAft>
                <a:spcPts val="0"/>
              </a:spcAft>
              <a:buClr>
                <a:schemeClr val="dk1"/>
              </a:buClr>
              <a:buSzPts val="1000"/>
              <a:buFont typeface="Century Gothic"/>
              <a:buChar char="o"/>
            </a:pPr>
            <a:endParaRPr sz="1100" dirty="0">
              <a:latin typeface="Century Gothic"/>
              <a:ea typeface="Century Gothic"/>
              <a:cs typeface="Century Gothic"/>
              <a:sym typeface="Century Gothic"/>
            </a:endParaRPr>
          </a:p>
          <a:p>
            <a:pPr marL="158750" lvl="0" indent="0" algn="l" rtl="0">
              <a:lnSpc>
                <a:spcPct val="100000"/>
              </a:lnSpc>
              <a:spcBef>
                <a:spcPts val="0"/>
              </a:spcBef>
              <a:spcAft>
                <a:spcPts val="0"/>
              </a:spcAft>
              <a:buClr>
                <a:schemeClr val="dk1"/>
              </a:buClr>
              <a:buSzPts val="1100"/>
              <a:buFont typeface="Century Gothic"/>
              <a:buNone/>
            </a:pPr>
            <a:r>
              <a:rPr lang="de-DE" sz="1100" b="1" dirty="0">
                <a:latin typeface="Century Gothic"/>
                <a:ea typeface="Century Gothic"/>
                <a:cs typeface="Century Gothic"/>
                <a:sym typeface="Century Gothic"/>
              </a:rPr>
              <a:t>5. </a:t>
            </a:r>
            <a:r>
              <a:rPr lang="de-DE" sz="1100" b="1" dirty="0" err="1">
                <a:latin typeface="Century Gothic"/>
                <a:ea typeface="Century Gothic"/>
                <a:cs typeface="Century Gothic"/>
                <a:sym typeface="Century Gothic"/>
              </a:rPr>
              <a:t>Scopo</a:t>
            </a:r>
            <a:r>
              <a:rPr lang="de-DE" sz="1100" b="1" dirty="0">
                <a:latin typeface="Century Gothic"/>
                <a:ea typeface="Century Gothic"/>
                <a:cs typeface="Century Gothic"/>
                <a:sym typeface="Century Gothic"/>
              </a:rPr>
              <a:t> delle </a:t>
            </a:r>
            <a:r>
              <a:rPr lang="de-DE" sz="1100" b="1" dirty="0" err="1">
                <a:latin typeface="Century Gothic"/>
                <a:ea typeface="Century Gothic"/>
                <a:cs typeface="Century Gothic"/>
                <a:sym typeface="Century Gothic"/>
              </a:rPr>
              <a:t>detrazioni</a:t>
            </a:r>
            <a:r>
              <a:rPr lang="de-DE" sz="1100" b="1" dirty="0">
                <a:latin typeface="Century Gothic"/>
                <a:ea typeface="Century Gothic"/>
                <a:cs typeface="Century Gothic"/>
                <a:sym typeface="Century Gothic"/>
              </a:rPr>
              <a:t>:</a:t>
            </a:r>
            <a:r>
              <a:rPr lang="de-DE" sz="1100" dirty="0">
                <a:latin typeface="Century Gothic"/>
                <a:ea typeface="Century Gothic"/>
                <a:cs typeface="Century Gothic"/>
                <a:sym typeface="Century Gothic"/>
              </a:rPr>
              <a:t> </a:t>
            </a:r>
            <a:endParaRPr sz="1100" dirty="0">
              <a:latin typeface="Century Gothic"/>
              <a:ea typeface="Century Gothic"/>
              <a:cs typeface="Century Gothic"/>
              <a:sym typeface="Century Gothic"/>
            </a:endParaRPr>
          </a:p>
          <a:p>
            <a:pPr marL="457200" lvl="0" indent="0" algn="l" rtl="0">
              <a:lnSpc>
                <a:spcPct val="100000"/>
              </a:lnSpc>
              <a:spcBef>
                <a:spcPts val="0"/>
              </a:spcBef>
              <a:spcAft>
                <a:spcPts val="0"/>
              </a:spcAft>
              <a:buClr>
                <a:schemeClr val="dk1"/>
              </a:buClr>
              <a:buSzPts val="1100"/>
              <a:buFont typeface="Arial"/>
              <a:buNone/>
            </a:pPr>
            <a:r>
              <a:rPr lang="it-IT" sz="1100" dirty="0">
                <a:latin typeface="Century Gothic"/>
                <a:ea typeface="Century Gothic"/>
                <a:cs typeface="Century Gothic"/>
                <a:sym typeface="Century Gothic"/>
              </a:rPr>
              <a:t>Perché vengono effettuate detrazioni dallo stipendio lordo</a:t>
            </a:r>
            <a:r>
              <a:rPr lang="de-DE" sz="1100" dirty="0">
                <a:latin typeface="Century Gothic"/>
                <a:ea typeface="Century Gothic"/>
                <a:cs typeface="Century Gothic"/>
                <a:sym typeface="Century Gothic"/>
              </a:rPr>
              <a:t>?</a:t>
            </a:r>
            <a:endParaRPr sz="1100" dirty="0">
              <a:latin typeface="Century Gothic"/>
              <a:ea typeface="Century Gothic"/>
              <a:cs typeface="Century Gothic"/>
              <a:sym typeface="Century Gothic"/>
            </a:endParaRPr>
          </a:p>
          <a:p>
            <a:pPr marL="914400" lvl="1" indent="-292100" algn="l" rtl="0">
              <a:lnSpc>
                <a:spcPct val="100000"/>
              </a:lnSpc>
              <a:spcBef>
                <a:spcPts val="0"/>
              </a:spcBef>
              <a:spcAft>
                <a:spcPts val="0"/>
              </a:spcAft>
              <a:buClr>
                <a:schemeClr val="dk1"/>
              </a:buClr>
              <a:buSzPts val="1000"/>
              <a:buFont typeface="Century Gothic"/>
              <a:buChar char="o"/>
            </a:pPr>
            <a:r>
              <a:rPr lang="de-DE" sz="1100" dirty="0">
                <a:latin typeface="Century Gothic"/>
                <a:ea typeface="Century Gothic"/>
                <a:cs typeface="Century Gothic"/>
                <a:sym typeface="Century Gothic"/>
              </a:rPr>
              <a:t>a. </a:t>
            </a:r>
            <a:r>
              <a:rPr lang="it-IT" sz="1100" dirty="0">
                <a:latin typeface="Century Gothic"/>
                <a:ea typeface="Century Gothic"/>
                <a:cs typeface="Century Gothic"/>
                <a:sym typeface="Century Gothic"/>
              </a:rPr>
              <a:t>Le trattenute vengono effettuate per ridurre lo stipendio complessivo.
b. Le detrazioni vengono effettuate per aumentare lo stipendio netto.
c. Le detrazioni coprono le spese necessarie come tasse e assicurazione</a:t>
            </a:r>
            <a:r>
              <a:rPr lang="de-DE" sz="1100" dirty="0">
                <a:latin typeface="Century Gothic"/>
                <a:ea typeface="Century Gothic"/>
                <a:cs typeface="Century Gothic"/>
                <a:sym typeface="Century Gothic"/>
              </a:rPr>
              <a:t>.</a:t>
            </a:r>
          </a:p>
          <a:p>
            <a:pPr marL="914400" lvl="1" indent="-292100" algn="l" rtl="0">
              <a:lnSpc>
                <a:spcPct val="100000"/>
              </a:lnSpc>
              <a:spcBef>
                <a:spcPts val="0"/>
              </a:spcBef>
              <a:spcAft>
                <a:spcPts val="0"/>
              </a:spcAft>
              <a:buClr>
                <a:schemeClr val="dk1"/>
              </a:buClr>
              <a:buSzPts val="1000"/>
              <a:buFont typeface="Century Gothic"/>
              <a:buChar char="o"/>
            </a:pPr>
            <a:endParaRPr dirty="0"/>
          </a:p>
          <a:p>
            <a:pPr marL="158750" lvl="0" indent="0" algn="l" rtl="0">
              <a:lnSpc>
                <a:spcPct val="100000"/>
              </a:lnSpc>
              <a:spcBef>
                <a:spcPts val="0"/>
              </a:spcBef>
              <a:spcAft>
                <a:spcPts val="0"/>
              </a:spcAft>
              <a:buClr>
                <a:schemeClr val="dk1"/>
              </a:buClr>
              <a:buSzPts val="1100"/>
              <a:buFont typeface="Century Gothic"/>
              <a:buNone/>
            </a:pPr>
            <a:r>
              <a:rPr lang="de-DE" sz="1100" b="1" dirty="0">
                <a:latin typeface="Century Gothic"/>
                <a:ea typeface="Century Gothic"/>
                <a:cs typeface="Century Gothic"/>
                <a:sym typeface="Century Gothic"/>
              </a:rPr>
              <a:t>6. </a:t>
            </a:r>
            <a:r>
              <a:rPr lang="de-DE" sz="1100" b="1" dirty="0" err="1">
                <a:latin typeface="Century Gothic"/>
                <a:ea typeface="Century Gothic"/>
                <a:cs typeface="Century Gothic"/>
                <a:sym typeface="Century Gothic"/>
              </a:rPr>
              <a:t>Paga</a:t>
            </a:r>
            <a:r>
              <a:rPr lang="de-DE" sz="1100" b="1" dirty="0">
                <a:latin typeface="Century Gothic"/>
                <a:ea typeface="Century Gothic"/>
                <a:cs typeface="Century Gothic"/>
                <a:sym typeface="Century Gothic"/>
              </a:rPr>
              <a:t> da </a:t>
            </a:r>
            <a:r>
              <a:rPr lang="de-DE" sz="1100" b="1" dirty="0" err="1">
                <a:latin typeface="Century Gothic"/>
                <a:ea typeface="Century Gothic"/>
                <a:cs typeface="Century Gothic"/>
                <a:sym typeface="Century Gothic"/>
              </a:rPr>
              <a:t>portare</a:t>
            </a:r>
            <a:r>
              <a:rPr lang="de-DE" sz="1100" b="1" dirty="0">
                <a:latin typeface="Century Gothic"/>
                <a:ea typeface="Century Gothic"/>
                <a:cs typeface="Century Gothic"/>
                <a:sym typeface="Century Gothic"/>
              </a:rPr>
              <a:t> a </a:t>
            </a:r>
            <a:r>
              <a:rPr lang="de-DE" sz="1100" b="1" dirty="0" err="1">
                <a:latin typeface="Century Gothic"/>
                <a:ea typeface="Century Gothic"/>
                <a:cs typeface="Century Gothic"/>
                <a:sym typeface="Century Gothic"/>
              </a:rPr>
              <a:t>casa</a:t>
            </a:r>
            <a:r>
              <a:rPr lang="de-DE" sz="1100" dirty="0">
                <a:latin typeface="Century Gothic"/>
                <a:ea typeface="Century Gothic"/>
                <a:cs typeface="Century Gothic"/>
                <a:sym typeface="Century Gothic"/>
              </a:rPr>
              <a:t>: </a:t>
            </a:r>
            <a:endParaRPr sz="1100" dirty="0">
              <a:latin typeface="Century Gothic"/>
              <a:ea typeface="Century Gothic"/>
              <a:cs typeface="Century Gothic"/>
              <a:sym typeface="Century Gothic"/>
            </a:endParaRPr>
          </a:p>
          <a:p>
            <a:pPr marL="457200" lvl="0" indent="0" algn="l" rtl="0">
              <a:lnSpc>
                <a:spcPct val="100000"/>
              </a:lnSpc>
              <a:spcBef>
                <a:spcPts val="0"/>
              </a:spcBef>
              <a:spcAft>
                <a:spcPts val="0"/>
              </a:spcAft>
              <a:buClr>
                <a:schemeClr val="dk1"/>
              </a:buClr>
              <a:buSzPts val="1100"/>
              <a:buFont typeface="Arial"/>
              <a:buNone/>
            </a:pPr>
            <a:r>
              <a:rPr lang="it-IT" sz="1100" dirty="0">
                <a:latin typeface="Century Gothic"/>
                <a:ea typeface="Century Gothic"/>
                <a:cs typeface="Century Gothic"/>
                <a:sym typeface="Century Gothic"/>
              </a:rPr>
              <a:t>Che cos'è la "retribuzione da portare a casa"</a:t>
            </a:r>
            <a:r>
              <a:rPr lang="de-DE" sz="1100" dirty="0">
                <a:latin typeface="Century Gothic"/>
                <a:ea typeface="Century Gothic"/>
                <a:cs typeface="Century Gothic"/>
                <a:sym typeface="Century Gothic"/>
              </a:rPr>
              <a:t>"?</a:t>
            </a:r>
            <a:endParaRPr sz="1100" dirty="0">
              <a:latin typeface="Century Gothic"/>
              <a:ea typeface="Century Gothic"/>
              <a:cs typeface="Century Gothic"/>
              <a:sym typeface="Century Gothic"/>
            </a:endParaRPr>
          </a:p>
          <a:p>
            <a:pPr marL="914400" lvl="1" indent="-292100" algn="l" rtl="0">
              <a:lnSpc>
                <a:spcPct val="100000"/>
              </a:lnSpc>
              <a:spcBef>
                <a:spcPts val="0"/>
              </a:spcBef>
              <a:spcAft>
                <a:spcPts val="0"/>
              </a:spcAft>
              <a:buClr>
                <a:schemeClr val="dk1"/>
              </a:buClr>
              <a:buSzPts val="1000"/>
              <a:buFont typeface="Century Gothic"/>
              <a:buChar char="o"/>
            </a:pPr>
            <a:r>
              <a:rPr lang="de-DE" sz="1100" dirty="0">
                <a:latin typeface="Century Gothic"/>
                <a:ea typeface="Century Gothic"/>
                <a:cs typeface="Century Gothic"/>
                <a:sym typeface="Century Gothic"/>
              </a:rPr>
              <a:t>a. </a:t>
            </a:r>
            <a:r>
              <a:rPr lang="it-IT" sz="1100" dirty="0">
                <a:latin typeface="Century Gothic"/>
                <a:ea typeface="Century Gothic"/>
                <a:cs typeface="Century Gothic"/>
                <a:sym typeface="Century Gothic"/>
              </a:rPr>
              <a:t>La retribuzione da portare a casa è la stessa dello stipendio lordo.
b. La retribuzione da portare a casa è l'importo finale ricevuto dopo tutte le detrazioni.
c. La retribuzione da portare a casa include solo bonus e straordinari</a:t>
            </a:r>
            <a:r>
              <a:rPr lang="de-DE" sz="1100" dirty="0">
                <a:latin typeface="Century Gothic"/>
                <a:ea typeface="Century Gothic"/>
                <a:cs typeface="Century Gothic"/>
                <a:sym typeface="Century Gothic"/>
              </a:rPr>
              <a:t>.</a:t>
            </a:r>
          </a:p>
          <a:p>
            <a:pPr marL="914400" lvl="1" indent="-292100" algn="l" rtl="0">
              <a:lnSpc>
                <a:spcPct val="100000"/>
              </a:lnSpc>
              <a:spcBef>
                <a:spcPts val="0"/>
              </a:spcBef>
              <a:spcAft>
                <a:spcPts val="0"/>
              </a:spcAft>
              <a:buClr>
                <a:schemeClr val="dk1"/>
              </a:buClr>
              <a:buSzPts val="1000"/>
              <a:buFont typeface="Century Gothic"/>
              <a:buChar char="o"/>
            </a:pPr>
            <a:endParaRPr sz="1100" dirty="0">
              <a:latin typeface="Century Gothic"/>
              <a:ea typeface="Century Gothic"/>
              <a:cs typeface="Century Gothic"/>
              <a:sym typeface="Century Gothic"/>
            </a:endParaRPr>
          </a:p>
          <a:p>
            <a:pPr marL="158750" lvl="0" indent="0" algn="l" rtl="0">
              <a:lnSpc>
                <a:spcPct val="100000"/>
              </a:lnSpc>
              <a:spcBef>
                <a:spcPts val="0"/>
              </a:spcBef>
              <a:spcAft>
                <a:spcPts val="0"/>
              </a:spcAft>
              <a:buClr>
                <a:schemeClr val="dk1"/>
              </a:buClr>
              <a:buSzPts val="1100"/>
              <a:buFont typeface="Century Gothic"/>
              <a:buNone/>
            </a:pPr>
            <a:r>
              <a:rPr lang="de-DE" sz="1100" b="1" dirty="0">
                <a:latin typeface="Century Gothic"/>
                <a:ea typeface="Century Gothic"/>
                <a:cs typeface="Century Gothic"/>
                <a:sym typeface="Century Gothic"/>
              </a:rPr>
              <a:t>7. </a:t>
            </a:r>
            <a:r>
              <a:rPr lang="de-DE" sz="1100" b="1" dirty="0" err="1">
                <a:latin typeface="Century Gothic"/>
                <a:ea typeface="Century Gothic"/>
                <a:cs typeface="Century Gothic"/>
                <a:sym typeface="Century Gothic"/>
              </a:rPr>
              <a:t>Impatto</a:t>
            </a:r>
            <a:r>
              <a:rPr lang="de-DE" sz="1100" b="1" dirty="0">
                <a:latin typeface="Century Gothic"/>
                <a:ea typeface="Century Gothic"/>
                <a:cs typeface="Century Gothic"/>
                <a:sym typeface="Century Gothic"/>
              </a:rPr>
              <a:t> delle </a:t>
            </a:r>
            <a:r>
              <a:rPr lang="de-DE" sz="1100" b="1" dirty="0" err="1">
                <a:latin typeface="Century Gothic"/>
                <a:ea typeface="Century Gothic"/>
                <a:cs typeface="Century Gothic"/>
                <a:sym typeface="Century Gothic"/>
              </a:rPr>
              <a:t>detrazioni</a:t>
            </a:r>
            <a:r>
              <a:rPr lang="de-DE" sz="1100" dirty="0">
                <a:latin typeface="Century Gothic"/>
                <a:ea typeface="Century Gothic"/>
                <a:cs typeface="Century Gothic"/>
                <a:sym typeface="Century Gothic"/>
              </a:rPr>
              <a:t>: </a:t>
            </a:r>
            <a:endParaRPr sz="1100" dirty="0">
              <a:latin typeface="Century Gothic"/>
              <a:ea typeface="Century Gothic"/>
              <a:cs typeface="Century Gothic"/>
              <a:sym typeface="Century Gothic"/>
            </a:endParaRPr>
          </a:p>
          <a:p>
            <a:pPr marL="457200" lvl="0" indent="0" algn="l" rtl="0">
              <a:lnSpc>
                <a:spcPct val="100000"/>
              </a:lnSpc>
              <a:spcBef>
                <a:spcPts val="0"/>
              </a:spcBef>
              <a:spcAft>
                <a:spcPts val="0"/>
              </a:spcAft>
              <a:buClr>
                <a:schemeClr val="dk1"/>
              </a:buClr>
              <a:buSzPts val="1100"/>
              <a:buFont typeface="Arial"/>
              <a:buNone/>
            </a:pPr>
            <a:r>
              <a:rPr lang="it-IT" sz="1100" dirty="0">
                <a:latin typeface="Century Gothic"/>
                <a:ea typeface="Century Gothic"/>
                <a:cs typeface="Century Gothic"/>
                <a:sym typeface="Century Gothic"/>
              </a:rPr>
              <a:t>In che modo le detrazioni influiscono sul pacchetto salariale complessivo</a:t>
            </a:r>
            <a:r>
              <a:rPr lang="de-DE" sz="1100" dirty="0">
                <a:latin typeface="Century Gothic"/>
                <a:ea typeface="Century Gothic"/>
                <a:cs typeface="Century Gothic"/>
                <a:sym typeface="Century Gothic"/>
              </a:rPr>
              <a:t>?</a:t>
            </a:r>
            <a:endParaRPr sz="1100" dirty="0">
              <a:latin typeface="Century Gothic"/>
              <a:ea typeface="Century Gothic"/>
              <a:cs typeface="Century Gothic"/>
              <a:sym typeface="Century Gothic"/>
            </a:endParaRPr>
          </a:p>
          <a:p>
            <a:pPr marL="914400" lvl="1" indent="-292100" algn="l" rtl="0">
              <a:lnSpc>
                <a:spcPct val="100000"/>
              </a:lnSpc>
              <a:spcBef>
                <a:spcPts val="0"/>
              </a:spcBef>
              <a:spcAft>
                <a:spcPts val="0"/>
              </a:spcAft>
              <a:buClr>
                <a:schemeClr val="dk1"/>
              </a:buClr>
              <a:buSzPts val="1000"/>
              <a:buFont typeface="Century Gothic"/>
              <a:buChar char="o"/>
            </a:pPr>
            <a:r>
              <a:rPr lang="de-DE" sz="1100" dirty="0">
                <a:latin typeface="Century Gothic"/>
                <a:ea typeface="Century Gothic"/>
                <a:cs typeface="Century Gothic"/>
                <a:sym typeface="Century Gothic"/>
              </a:rPr>
              <a:t>a. </a:t>
            </a:r>
            <a:r>
              <a:rPr lang="it-IT" sz="1100" dirty="0">
                <a:latin typeface="Century Gothic"/>
                <a:ea typeface="Century Gothic"/>
                <a:cs typeface="Century Gothic"/>
                <a:sym typeface="Century Gothic"/>
              </a:rPr>
              <a:t>Le detrazioni non hanno alcun impatto sul salario complessivo.
b. Le detrazioni riducono lo stipendio complessivo, ma contribuiscono ai benefici e alle imposte.
c. Le trattenute aumentano il salario complessivo</a:t>
            </a:r>
            <a:r>
              <a:rPr lang="de-DE" sz="1100" dirty="0">
                <a:latin typeface="Century Gothic"/>
                <a:ea typeface="Century Gothic"/>
                <a:cs typeface="Century Gothic"/>
                <a:sym typeface="Century Gothic"/>
              </a:rPr>
              <a:t>.</a:t>
            </a:r>
          </a:p>
          <a:p>
            <a:pPr marL="914400" lvl="1" indent="-292100" algn="l" rtl="0">
              <a:lnSpc>
                <a:spcPct val="100000"/>
              </a:lnSpc>
              <a:spcBef>
                <a:spcPts val="0"/>
              </a:spcBef>
              <a:spcAft>
                <a:spcPts val="0"/>
              </a:spcAft>
              <a:buClr>
                <a:schemeClr val="dk1"/>
              </a:buClr>
              <a:buSzPts val="1000"/>
              <a:buFont typeface="Century Gothic"/>
              <a:buChar char="o"/>
            </a:pPr>
            <a:endParaRPr sz="1100" dirty="0">
              <a:latin typeface="Century Gothic"/>
              <a:ea typeface="Century Gothic"/>
              <a:cs typeface="Century Gothic"/>
              <a:sym typeface="Century Gothic"/>
            </a:endParaRPr>
          </a:p>
          <a:p>
            <a:pPr marL="158750" lvl="0" indent="0" algn="l" rtl="0">
              <a:lnSpc>
                <a:spcPct val="100000"/>
              </a:lnSpc>
              <a:spcBef>
                <a:spcPts val="0"/>
              </a:spcBef>
              <a:spcAft>
                <a:spcPts val="0"/>
              </a:spcAft>
              <a:buClr>
                <a:schemeClr val="dk1"/>
              </a:buClr>
              <a:buSzPts val="1100"/>
              <a:buFont typeface="Century Gothic"/>
              <a:buNone/>
            </a:pPr>
            <a:r>
              <a:rPr lang="de-DE" sz="1100" b="1" dirty="0">
                <a:latin typeface="Century Gothic"/>
                <a:ea typeface="Century Gothic"/>
                <a:cs typeface="Century Gothic"/>
                <a:sym typeface="Century Gothic"/>
              </a:rPr>
              <a:t>8. Strategie di </a:t>
            </a:r>
            <a:r>
              <a:rPr lang="de-DE" sz="1100" b="1" dirty="0" err="1">
                <a:latin typeface="Century Gothic"/>
                <a:ea typeface="Century Gothic"/>
                <a:cs typeface="Century Gothic"/>
                <a:sym typeface="Century Gothic"/>
              </a:rPr>
              <a:t>negoziazione</a:t>
            </a:r>
            <a:r>
              <a:rPr lang="de-DE" sz="1100" b="1" dirty="0">
                <a:latin typeface="Century Gothic"/>
                <a:ea typeface="Century Gothic"/>
                <a:cs typeface="Century Gothic"/>
                <a:sym typeface="Century Gothic"/>
              </a:rPr>
              <a:t>:</a:t>
            </a:r>
            <a:r>
              <a:rPr lang="de-DE" sz="1100" dirty="0">
                <a:latin typeface="Century Gothic"/>
                <a:ea typeface="Century Gothic"/>
                <a:cs typeface="Century Gothic"/>
                <a:sym typeface="Century Gothic"/>
              </a:rPr>
              <a:t> </a:t>
            </a:r>
            <a:endParaRPr sz="1100" dirty="0">
              <a:latin typeface="Century Gothic"/>
              <a:ea typeface="Century Gothic"/>
              <a:cs typeface="Century Gothic"/>
              <a:sym typeface="Century Gothic"/>
            </a:endParaRPr>
          </a:p>
          <a:p>
            <a:pPr marL="457200" lvl="0" indent="0" algn="l" rtl="0">
              <a:lnSpc>
                <a:spcPct val="100000"/>
              </a:lnSpc>
              <a:spcBef>
                <a:spcPts val="0"/>
              </a:spcBef>
              <a:spcAft>
                <a:spcPts val="0"/>
              </a:spcAft>
              <a:buClr>
                <a:schemeClr val="dk1"/>
              </a:buClr>
              <a:buSzPts val="1100"/>
              <a:buFont typeface="Arial"/>
              <a:buNone/>
            </a:pPr>
            <a:r>
              <a:rPr lang="it-IT" sz="1100" dirty="0">
                <a:latin typeface="Century Gothic"/>
                <a:ea typeface="Century Gothic"/>
                <a:cs typeface="Century Gothic"/>
                <a:sym typeface="Century Gothic"/>
              </a:rPr>
              <a:t>La negoziazione dello stipendio può influire sia sullo stipendio lordo che su quello netto</a:t>
            </a:r>
            <a:r>
              <a:rPr lang="de-DE" sz="1100" dirty="0">
                <a:latin typeface="Century Gothic"/>
                <a:ea typeface="Century Gothic"/>
                <a:cs typeface="Century Gothic"/>
                <a:sym typeface="Century Gothic"/>
              </a:rPr>
              <a:t>?</a:t>
            </a:r>
            <a:endParaRPr sz="1100" dirty="0">
              <a:latin typeface="Century Gothic"/>
              <a:ea typeface="Century Gothic"/>
              <a:cs typeface="Century Gothic"/>
              <a:sym typeface="Century Gothic"/>
            </a:endParaRPr>
          </a:p>
          <a:p>
            <a:pPr marL="914400" lvl="1" indent="-292100" algn="l" rtl="0">
              <a:lnSpc>
                <a:spcPct val="100000"/>
              </a:lnSpc>
              <a:spcBef>
                <a:spcPts val="0"/>
              </a:spcBef>
              <a:spcAft>
                <a:spcPts val="0"/>
              </a:spcAft>
              <a:buClr>
                <a:schemeClr val="dk1"/>
              </a:buClr>
              <a:buSzPts val="1000"/>
              <a:buFont typeface="Century Gothic"/>
              <a:buChar char="o"/>
            </a:pPr>
            <a:r>
              <a:rPr lang="de-DE" sz="1100" dirty="0">
                <a:latin typeface="Century Gothic"/>
                <a:ea typeface="Century Gothic"/>
                <a:cs typeface="Century Gothic"/>
                <a:sym typeface="Century Gothic"/>
              </a:rPr>
              <a:t>a</a:t>
            </a:r>
            <a:r>
              <a:rPr lang="it-IT" sz="1100" dirty="0">
                <a:latin typeface="Century Gothic"/>
                <a:ea typeface="Century Gothic"/>
                <a:cs typeface="Century Gothic"/>
                <a:sym typeface="Century Gothic"/>
              </a:rPr>
              <a:t>. La negoziazione dello stipendio influisce solo sullo stipendio lordo.
b. La negoziazione dello stipendio non ha alcun impatto né sullo stipendio lordo né su quello netto.
c. La negoziazione dello stipendio può influire sia sullo stipendio lordo che su quello netto</a:t>
            </a:r>
            <a:r>
              <a:rPr lang="de-DE" sz="1100" dirty="0">
                <a:latin typeface="Century Gothic"/>
                <a:ea typeface="Century Gothic"/>
                <a:cs typeface="Century Gothic"/>
                <a:sym typeface="Century Gothic"/>
              </a:rPr>
              <a:t>.</a:t>
            </a:r>
          </a:p>
          <a:p>
            <a:pPr marL="914400" lvl="1" indent="-292100" algn="l" rtl="0">
              <a:lnSpc>
                <a:spcPct val="100000"/>
              </a:lnSpc>
              <a:spcBef>
                <a:spcPts val="0"/>
              </a:spcBef>
              <a:spcAft>
                <a:spcPts val="0"/>
              </a:spcAft>
              <a:buClr>
                <a:schemeClr val="dk1"/>
              </a:buClr>
              <a:buSzPts val="1000"/>
              <a:buFont typeface="Century Gothic"/>
              <a:buChar char="o"/>
            </a:pPr>
            <a:endParaRPr dirty="0"/>
          </a:p>
          <a:p>
            <a:pPr marL="158750" lvl="0" indent="0" algn="l" rtl="0">
              <a:lnSpc>
                <a:spcPct val="100000"/>
              </a:lnSpc>
              <a:spcBef>
                <a:spcPts val="0"/>
              </a:spcBef>
              <a:spcAft>
                <a:spcPts val="0"/>
              </a:spcAft>
              <a:buClr>
                <a:schemeClr val="dk1"/>
              </a:buClr>
              <a:buSzPts val="1100"/>
              <a:buFont typeface="Century Gothic"/>
              <a:buNone/>
            </a:pPr>
            <a:r>
              <a:rPr lang="de-DE" sz="1100" b="1" dirty="0">
                <a:latin typeface="Century Gothic"/>
                <a:ea typeface="Century Gothic"/>
                <a:cs typeface="Century Gothic"/>
                <a:sym typeface="Century Gothic"/>
              </a:rPr>
              <a:t>9. </a:t>
            </a:r>
            <a:r>
              <a:rPr lang="de-DE" sz="1100" b="1" dirty="0" err="1">
                <a:latin typeface="Century Gothic"/>
                <a:ea typeface="Century Gothic"/>
                <a:cs typeface="Century Gothic"/>
                <a:sym typeface="Century Gothic"/>
              </a:rPr>
              <a:t>Informazioni</a:t>
            </a:r>
            <a:r>
              <a:rPr lang="de-DE" sz="1100" b="1" dirty="0">
                <a:latin typeface="Century Gothic"/>
                <a:ea typeface="Century Gothic"/>
                <a:cs typeface="Century Gothic"/>
                <a:sym typeface="Century Gothic"/>
              </a:rPr>
              <a:t> sui </a:t>
            </a:r>
            <a:r>
              <a:rPr lang="de-DE" sz="1100" b="1" dirty="0" err="1">
                <a:latin typeface="Century Gothic"/>
                <a:ea typeface="Century Gothic"/>
                <a:cs typeface="Century Gothic"/>
                <a:sym typeface="Century Gothic"/>
              </a:rPr>
              <a:t>rendiconti</a:t>
            </a:r>
            <a:r>
              <a:rPr lang="de-DE" sz="1100" b="1" dirty="0">
                <a:latin typeface="Century Gothic"/>
                <a:ea typeface="Century Gothic"/>
                <a:cs typeface="Century Gothic"/>
                <a:sym typeface="Century Gothic"/>
              </a:rPr>
              <a:t> </a:t>
            </a:r>
            <a:r>
              <a:rPr lang="de-DE" sz="1100" b="1" dirty="0" err="1">
                <a:latin typeface="Century Gothic"/>
                <a:ea typeface="Century Gothic"/>
                <a:cs typeface="Century Gothic"/>
                <a:sym typeface="Century Gothic"/>
              </a:rPr>
              <a:t>retributivi</a:t>
            </a:r>
            <a:r>
              <a:rPr lang="de-DE" sz="1100" b="1" dirty="0">
                <a:latin typeface="Century Gothic"/>
                <a:ea typeface="Century Gothic"/>
                <a:cs typeface="Century Gothic"/>
                <a:sym typeface="Century Gothic"/>
              </a:rPr>
              <a:t>:</a:t>
            </a:r>
            <a:r>
              <a:rPr lang="de-DE" sz="1100" dirty="0">
                <a:latin typeface="Century Gothic"/>
                <a:ea typeface="Century Gothic"/>
                <a:cs typeface="Century Gothic"/>
                <a:sym typeface="Century Gothic"/>
              </a:rPr>
              <a:t> </a:t>
            </a:r>
            <a:endParaRPr sz="1100" dirty="0">
              <a:latin typeface="Century Gothic"/>
              <a:ea typeface="Century Gothic"/>
              <a:cs typeface="Century Gothic"/>
              <a:sym typeface="Century Gothic"/>
            </a:endParaRPr>
          </a:p>
          <a:p>
            <a:pPr marL="457200" lvl="0" indent="0" algn="l" rtl="0">
              <a:lnSpc>
                <a:spcPct val="100000"/>
              </a:lnSpc>
              <a:spcBef>
                <a:spcPts val="0"/>
              </a:spcBef>
              <a:spcAft>
                <a:spcPts val="0"/>
              </a:spcAft>
              <a:buClr>
                <a:schemeClr val="dk1"/>
              </a:buClr>
              <a:buSzPts val="1100"/>
              <a:buFont typeface="Arial"/>
              <a:buNone/>
            </a:pPr>
            <a:r>
              <a:rPr lang="it-IT" sz="1100" dirty="0">
                <a:latin typeface="Century Gothic"/>
                <a:ea typeface="Century Gothic"/>
                <a:cs typeface="Century Gothic"/>
                <a:sym typeface="Century Gothic"/>
              </a:rPr>
              <a:t>Perché è importante che i dipendenti esaminino attentamente le loro buste paga</a:t>
            </a:r>
            <a:r>
              <a:rPr lang="de-DE" sz="1100" dirty="0">
                <a:latin typeface="Century Gothic"/>
                <a:ea typeface="Century Gothic"/>
                <a:cs typeface="Century Gothic"/>
                <a:sym typeface="Century Gothic"/>
              </a:rPr>
              <a:t>?</a:t>
            </a:r>
            <a:endParaRPr sz="1100" dirty="0">
              <a:latin typeface="Century Gothic"/>
              <a:ea typeface="Century Gothic"/>
              <a:cs typeface="Century Gothic"/>
              <a:sym typeface="Century Gothic"/>
            </a:endParaRPr>
          </a:p>
          <a:p>
            <a:pPr marL="914400" lvl="1" indent="-292100" algn="l" rtl="0">
              <a:lnSpc>
                <a:spcPct val="100000"/>
              </a:lnSpc>
              <a:spcBef>
                <a:spcPts val="0"/>
              </a:spcBef>
              <a:spcAft>
                <a:spcPts val="0"/>
              </a:spcAft>
              <a:buClr>
                <a:schemeClr val="dk1"/>
              </a:buClr>
              <a:buSzPts val="1000"/>
              <a:buFont typeface="Century Gothic"/>
              <a:buChar char="o"/>
            </a:pPr>
            <a:r>
              <a:rPr lang="de-DE" sz="1100" dirty="0">
                <a:latin typeface="Century Gothic"/>
                <a:ea typeface="Century Gothic"/>
                <a:cs typeface="Century Gothic"/>
                <a:sym typeface="Century Gothic"/>
              </a:rPr>
              <a:t>a</a:t>
            </a:r>
            <a:r>
              <a:rPr lang="it-IT" sz="1100" dirty="0">
                <a:latin typeface="Century Gothic"/>
                <a:ea typeface="Century Gothic"/>
                <a:cs typeface="Century Gothic"/>
                <a:sym typeface="Century Gothic"/>
              </a:rPr>
              <a:t>. Non è necessario rivedere le buste paga.
b. La revisione delle dichiarazioni di pagamento aiuta a garantire l'accuratezza e a comprendere le detrazioni.
c. I certificati di paga mostrano solo lo stipendio lordo</a:t>
            </a:r>
            <a:r>
              <a:rPr lang="de-DE" sz="1100" dirty="0">
                <a:latin typeface="Century Gothic"/>
                <a:ea typeface="Century Gothic"/>
                <a:cs typeface="Century Gothic"/>
                <a:sym typeface="Century Gothic"/>
              </a:rPr>
              <a:t>.</a:t>
            </a:r>
          </a:p>
          <a:p>
            <a:pPr marL="914400" lvl="1" indent="-292100" algn="l" rtl="0">
              <a:lnSpc>
                <a:spcPct val="100000"/>
              </a:lnSpc>
              <a:spcBef>
                <a:spcPts val="0"/>
              </a:spcBef>
              <a:spcAft>
                <a:spcPts val="0"/>
              </a:spcAft>
              <a:buClr>
                <a:schemeClr val="dk1"/>
              </a:buClr>
              <a:buSzPts val="1000"/>
              <a:buFont typeface="Century Gothic"/>
              <a:buChar char="o"/>
            </a:pPr>
            <a:endParaRPr sz="1100" dirty="0">
              <a:latin typeface="Century Gothic"/>
              <a:ea typeface="Century Gothic"/>
              <a:cs typeface="Century Gothic"/>
              <a:sym typeface="Century Gothic"/>
            </a:endParaRPr>
          </a:p>
          <a:p>
            <a:pPr marL="158750" lvl="0" indent="0" algn="l" rtl="0">
              <a:lnSpc>
                <a:spcPct val="100000"/>
              </a:lnSpc>
              <a:spcBef>
                <a:spcPts val="0"/>
              </a:spcBef>
              <a:spcAft>
                <a:spcPts val="0"/>
              </a:spcAft>
              <a:buClr>
                <a:schemeClr val="dk1"/>
              </a:buClr>
              <a:buSzPts val="1100"/>
              <a:buFont typeface="Century Gothic"/>
              <a:buNone/>
            </a:pPr>
            <a:r>
              <a:rPr lang="de-DE" sz="1100" b="1" dirty="0">
                <a:latin typeface="Century Gothic"/>
                <a:ea typeface="Century Gothic"/>
                <a:cs typeface="Century Gothic"/>
                <a:sym typeface="Century Gothic"/>
              </a:rPr>
              <a:t>10. Budgeting </a:t>
            </a:r>
            <a:r>
              <a:rPr lang="de-DE" sz="1100" b="1" dirty="0" err="1">
                <a:latin typeface="Century Gothic"/>
                <a:ea typeface="Century Gothic"/>
                <a:cs typeface="Century Gothic"/>
                <a:sym typeface="Century Gothic"/>
              </a:rPr>
              <a:t>con</a:t>
            </a:r>
            <a:r>
              <a:rPr lang="de-DE" sz="1100" b="1" dirty="0">
                <a:latin typeface="Century Gothic"/>
                <a:ea typeface="Century Gothic"/>
                <a:cs typeface="Century Gothic"/>
                <a:sym typeface="Century Gothic"/>
              </a:rPr>
              <a:t> </a:t>
            </a:r>
            <a:r>
              <a:rPr lang="de-DE" sz="1100" b="1" dirty="0" err="1">
                <a:latin typeface="Century Gothic"/>
                <a:ea typeface="Century Gothic"/>
                <a:cs typeface="Century Gothic"/>
                <a:sym typeface="Century Gothic"/>
              </a:rPr>
              <a:t>stipendio</a:t>
            </a:r>
            <a:r>
              <a:rPr lang="de-DE" sz="1100" b="1" dirty="0">
                <a:latin typeface="Century Gothic"/>
                <a:ea typeface="Century Gothic"/>
                <a:cs typeface="Century Gothic"/>
                <a:sym typeface="Century Gothic"/>
              </a:rPr>
              <a:t> netto:</a:t>
            </a:r>
            <a:r>
              <a:rPr lang="de-DE" sz="1100" dirty="0">
                <a:latin typeface="Century Gothic"/>
                <a:ea typeface="Century Gothic"/>
                <a:cs typeface="Century Gothic"/>
                <a:sym typeface="Century Gothic"/>
              </a:rPr>
              <a:t> </a:t>
            </a:r>
            <a:endParaRPr sz="1100" dirty="0">
              <a:latin typeface="Century Gothic"/>
              <a:ea typeface="Century Gothic"/>
              <a:cs typeface="Century Gothic"/>
              <a:sym typeface="Century Gothic"/>
            </a:endParaRPr>
          </a:p>
          <a:p>
            <a:pPr marL="158750" lvl="0" indent="0" algn="l" rtl="0">
              <a:lnSpc>
                <a:spcPct val="100000"/>
              </a:lnSpc>
              <a:spcBef>
                <a:spcPts val="0"/>
              </a:spcBef>
              <a:spcAft>
                <a:spcPts val="0"/>
              </a:spcAft>
              <a:buClr>
                <a:schemeClr val="dk1"/>
              </a:buClr>
              <a:buSzPts val="1100"/>
              <a:buFont typeface="Century Gothic"/>
              <a:buNone/>
            </a:pPr>
            <a:r>
              <a:rPr lang="de-DE" sz="1100" dirty="0">
                <a:latin typeface="Century Gothic"/>
                <a:ea typeface="Century Gothic"/>
                <a:cs typeface="Century Gothic"/>
                <a:sym typeface="Century Gothic"/>
              </a:rPr>
              <a:t>        </a:t>
            </a:r>
            <a:r>
              <a:rPr lang="it-IT" sz="1100" dirty="0">
                <a:latin typeface="Century Gothic"/>
                <a:ea typeface="Century Gothic"/>
                <a:cs typeface="Century Gothic"/>
                <a:sym typeface="Century Gothic"/>
              </a:rPr>
              <a:t>Quando si crea un budget, le persone dovrebbero basarlo sullo stipendio lordo o netto</a:t>
            </a:r>
            <a:r>
              <a:rPr lang="de-DE" sz="1100" dirty="0">
                <a:latin typeface="Century Gothic"/>
                <a:ea typeface="Century Gothic"/>
                <a:cs typeface="Century Gothic"/>
                <a:sym typeface="Century Gothic"/>
              </a:rPr>
              <a:t>? </a:t>
            </a:r>
            <a:endParaRPr dirty="0"/>
          </a:p>
          <a:p>
            <a:pPr marL="844550" marR="0" lvl="1" indent="-228600" algn="l" rtl="0">
              <a:lnSpc>
                <a:spcPct val="100000"/>
              </a:lnSpc>
              <a:spcBef>
                <a:spcPts val="0"/>
              </a:spcBef>
              <a:spcAft>
                <a:spcPts val="0"/>
              </a:spcAft>
              <a:buClr>
                <a:schemeClr val="dk1"/>
              </a:buClr>
              <a:buSzPts val="1100"/>
              <a:buFont typeface="Courier New"/>
              <a:buChar char="o"/>
            </a:pPr>
            <a:r>
              <a:rPr lang="de-DE" sz="1100" dirty="0">
                <a:latin typeface="Century Gothic"/>
                <a:ea typeface="Century Gothic"/>
                <a:cs typeface="Century Gothic"/>
                <a:sym typeface="Century Gothic"/>
              </a:rPr>
              <a:t> a. </a:t>
            </a:r>
            <a:r>
              <a:rPr lang="it-IT" sz="1100" dirty="0">
                <a:latin typeface="Century Gothic"/>
                <a:ea typeface="Century Gothic"/>
                <a:cs typeface="Century Gothic"/>
                <a:sym typeface="Century Gothic"/>
              </a:rPr>
              <a:t>I budget dovrebbero essere basati sullo stipendio netto.
 b. I budget dovrebbero essere basati sullo stipendio lordo.
 c. Non importa; entrambi sono uguali</a:t>
            </a:r>
            <a:r>
              <a:rPr lang="de-DE" sz="1100" dirty="0">
                <a:latin typeface="Century Gothic"/>
                <a:ea typeface="Century Gothic"/>
                <a:cs typeface="Century Gothic"/>
                <a:sym typeface="Century Gothic"/>
              </a:rPr>
              <a:t>.</a:t>
            </a:r>
          </a:p>
          <a:p>
            <a:pPr marL="844550" marR="0" lvl="1" indent="-228600" algn="l" rtl="0">
              <a:lnSpc>
                <a:spcPct val="100000"/>
              </a:lnSpc>
              <a:spcBef>
                <a:spcPts val="0"/>
              </a:spcBef>
              <a:spcAft>
                <a:spcPts val="0"/>
              </a:spcAft>
              <a:buClr>
                <a:schemeClr val="dk1"/>
              </a:buClr>
              <a:buSzPts val="1100"/>
              <a:buFont typeface="Courier New"/>
              <a:buChar char="o"/>
            </a:pPr>
            <a:endParaRPr sz="1100" dirty="0">
              <a:latin typeface="Century Gothic"/>
              <a:ea typeface="Century Gothic"/>
              <a:cs typeface="Century Gothic"/>
              <a:sym typeface="Century Gothic"/>
            </a:endParaRPr>
          </a:p>
          <a:p>
            <a:pPr marL="0" lvl="0" indent="0" algn="l" rtl="0">
              <a:lnSpc>
                <a:spcPct val="100000"/>
              </a:lnSpc>
              <a:spcBef>
                <a:spcPts val="1500"/>
              </a:spcBef>
              <a:spcAft>
                <a:spcPts val="0"/>
              </a:spcAft>
              <a:buClr>
                <a:schemeClr val="dk1"/>
              </a:buClr>
              <a:buSzPts val="1100"/>
              <a:buFont typeface="Arial"/>
              <a:buNone/>
            </a:pPr>
            <a:r>
              <a:rPr lang="de-DE" sz="1100" b="1" dirty="0" err="1">
                <a:latin typeface="Century Gothic"/>
                <a:ea typeface="Century Gothic"/>
                <a:cs typeface="Century Gothic"/>
                <a:sym typeface="Century Gothic"/>
              </a:rPr>
              <a:t>Risposte</a:t>
            </a:r>
            <a:r>
              <a:rPr lang="de-DE" sz="1100" b="1" dirty="0">
                <a:latin typeface="Century Gothic"/>
                <a:ea typeface="Century Gothic"/>
                <a:cs typeface="Century Gothic"/>
                <a:sym typeface="Century Gothic"/>
              </a:rPr>
              <a:t> </a:t>
            </a:r>
            <a:r>
              <a:rPr lang="de-DE" sz="1100" b="1" dirty="0" err="1">
                <a:latin typeface="Century Gothic"/>
                <a:ea typeface="Century Gothic"/>
                <a:cs typeface="Century Gothic"/>
                <a:sym typeface="Century Gothic"/>
              </a:rPr>
              <a:t>corrette</a:t>
            </a:r>
            <a:r>
              <a:rPr lang="de-DE" sz="1100" b="1" dirty="0">
                <a:latin typeface="Century Gothic"/>
                <a:ea typeface="Century Gothic"/>
                <a:cs typeface="Century Gothic"/>
                <a:sym typeface="Century Gothic"/>
              </a:rPr>
              <a:t>: a; b; a; b; c; b; b; c; b; a</a:t>
            </a:r>
            <a:endParaRPr dirty="0"/>
          </a:p>
          <a:p>
            <a:pPr marL="0" lvl="0" indent="0" algn="l" rtl="0">
              <a:lnSpc>
                <a:spcPct val="100000"/>
              </a:lnSpc>
              <a:spcBef>
                <a:spcPts val="1500"/>
              </a:spcBef>
              <a:spcAft>
                <a:spcPts val="0"/>
              </a:spcAft>
              <a:buClr>
                <a:schemeClr val="dk1"/>
              </a:buClr>
              <a:buSzPts val="1100"/>
              <a:buFont typeface="Arial"/>
              <a:buNone/>
            </a:pPr>
            <a:endParaRPr sz="1100" b="1" dirty="0">
              <a:latin typeface="Century Gothic"/>
              <a:ea typeface="Century Gothic"/>
              <a:cs typeface="Century Gothic"/>
              <a:sym typeface="Century Gothic"/>
            </a:endParaRPr>
          </a:p>
          <a:p>
            <a:pPr marL="0" lvl="0" indent="0" algn="l" rtl="0">
              <a:lnSpc>
                <a:spcPct val="100000"/>
              </a:lnSpc>
              <a:spcBef>
                <a:spcPts val="1500"/>
              </a:spcBef>
              <a:spcAft>
                <a:spcPts val="0"/>
              </a:spcAft>
              <a:buClr>
                <a:schemeClr val="dk1"/>
              </a:buClr>
              <a:buSzPts val="1100"/>
              <a:buFont typeface="Arial"/>
              <a:buNone/>
            </a:pPr>
            <a:r>
              <a:rPr lang="de-DE" sz="1100" b="1" dirty="0" err="1">
                <a:latin typeface="Century Gothic"/>
                <a:ea typeface="Century Gothic"/>
                <a:cs typeface="Century Gothic"/>
                <a:sym typeface="Century Gothic"/>
              </a:rPr>
              <a:t>Punteggio</a:t>
            </a:r>
            <a:r>
              <a:rPr lang="de-DE" sz="1100" b="1" dirty="0">
                <a:latin typeface="Century Gothic"/>
                <a:ea typeface="Century Gothic"/>
                <a:cs typeface="Century Gothic"/>
                <a:sym typeface="Century Gothic"/>
              </a:rPr>
              <a:t>:</a:t>
            </a:r>
            <a:endParaRPr sz="1100" b="1" dirty="0">
              <a:latin typeface="Century Gothic"/>
              <a:ea typeface="Century Gothic"/>
              <a:cs typeface="Century Gothic"/>
              <a:sym typeface="Century Gothic"/>
            </a:endParaRPr>
          </a:p>
          <a:p>
            <a:pPr marL="457200" lvl="0" indent="-292100" algn="l" rtl="0">
              <a:lnSpc>
                <a:spcPct val="100000"/>
              </a:lnSpc>
              <a:spcBef>
                <a:spcPts val="1500"/>
              </a:spcBef>
              <a:spcAft>
                <a:spcPts val="0"/>
              </a:spcAft>
              <a:buClr>
                <a:schemeClr val="dk1"/>
              </a:buClr>
              <a:buSzPts val="1000"/>
              <a:buFont typeface="Century Gothic"/>
              <a:buChar char="●"/>
            </a:pPr>
            <a:r>
              <a:rPr lang="it-IT" sz="1100" dirty="0">
                <a:latin typeface="Century Gothic"/>
                <a:ea typeface="Century Gothic"/>
                <a:cs typeface="Century Gothic"/>
                <a:sym typeface="Century Gothic"/>
              </a:rPr>
              <a:t>Dai 1 punto per ogni risposta corretta.
Totale punti possibili: 10</a:t>
            </a:r>
          </a:p>
          <a:p>
            <a:pPr marL="457200" lvl="0" indent="-292100" algn="l" rtl="0">
              <a:lnSpc>
                <a:spcPct val="100000"/>
              </a:lnSpc>
              <a:spcBef>
                <a:spcPts val="1500"/>
              </a:spcBef>
              <a:spcAft>
                <a:spcPts val="0"/>
              </a:spcAft>
              <a:buClr>
                <a:schemeClr val="dk1"/>
              </a:buClr>
              <a:buSzPts val="1000"/>
              <a:buFont typeface="Century Gothic"/>
              <a:buChar char="●"/>
            </a:pPr>
            <a:endParaRPr sz="1100" b="1" dirty="0">
              <a:latin typeface="Century Gothic"/>
              <a:ea typeface="Century Gothic"/>
              <a:cs typeface="Century Gothic"/>
              <a:sym typeface="Century Gothic"/>
            </a:endParaRPr>
          </a:p>
          <a:p>
            <a:pPr marL="0" lvl="0" indent="0" algn="l" rtl="0">
              <a:lnSpc>
                <a:spcPct val="100000"/>
              </a:lnSpc>
              <a:spcBef>
                <a:spcPts val="1500"/>
              </a:spcBef>
              <a:spcAft>
                <a:spcPts val="0"/>
              </a:spcAft>
              <a:buClr>
                <a:schemeClr val="dk1"/>
              </a:buClr>
              <a:buSzPts val="1100"/>
              <a:buFont typeface="Arial"/>
              <a:buNone/>
            </a:pPr>
            <a:r>
              <a:rPr lang="de-DE" sz="1100" b="1" dirty="0" err="1">
                <a:latin typeface="Century Gothic"/>
                <a:ea typeface="Century Gothic"/>
                <a:cs typeface="Century Gothic"/>
                <a:sym typeface="Century Gothic"/>
              </a:rPr>
              <a:t>Interpretazione</a:t>
            </a:r>
            <a:r>
              <a:rPr lang="de-DE" sz="1100" b="1" dirty="0">
                <a:latin typeface="Century Gothic"/>
                <a:ea typeface="Century Gothic"/>
                <a:cs typeface="Century Gothic"/>
                <a:sym typeface="Century Gothic"/>
              </a:rPr>
              <a:t>:</a:t>
            </a:r>
            <a:endParaRPr sz="1100" b="1" dirty="0">
              <a:latin typeface="Century Gothic"/>
              <a:ea typeface="Century Gothic"/>
              <a:cs typeface="Century Gothic"/>
              <a:sym typeface="Century Gothic"/>
            </a:endParaRPr>
          </a:p>
          <a:p>
            <a:pPr marL="457200" lvl="0" indent="-292100" algn="l" rtl="0">
              <a:lnSpc>
                <a:spcPct val="100000"/>
              </a:lnSpc>
              <a:spcBef>
                <a:spcPts val="1500"/>
              </a:spcBef>
              <a:spcAft>
                <a:spcPts val="0"/>
              </a:spcAft>
              <a:buClr>
                <a:schemeClr val="dk1"/>
              </a:buClr>
              <a:buSzPts val="1000"/>
              <a:buFont typeface="Century Gothic"/>
              <a:buChar char="●"/>
            </a:pPr>
            <a:r>
              <a:rPr lang="it-IT" sz="1100" dirty="0">
                <a:latin typeface="Century Gothic"/>
                <a:ea typeface="Century Gothic"/>
                <a:cs typeface="Century Gothic"/>
                <a:sym typeface="Century Gothic"/>
              </a:rPr>
              <a:t>8-10 punti: Forte conoscenza dei concetti di stipendio lordo e netto.
5-7 punti: Conoscenza moderata; Prendi in considerazione la possibilità di rivedere specifiche aree di confusione.
0-4 punti: Conoscenza limitata; ulteriori informazioni sui concetti di salario lordo e netto</a:t>
            </a:r>
            <a:r>
              <a:rPr lang="de-DE" sz="1100" dirty="0">
                <a:latin typeface="Century Gothic"/>
                <a:ea typeface="Century Gothic"/>
                <a:cs typeface="Century Gothic"/>
                <a:sym typeface="Century Gothic"/>
              </a:rPr>
              <a:t>.</a:t>
            </a:r>
            <a:endParaRPr sz="1100" dirty="0">
              <a:latin typeface="Century Gothic"/>
              <a:ea typeface="Century Gothic"/>
              <a:cs typeface="Century Gothic"/>
              <a:sym typeface="Century Gothic"/>
            </a:endParaRPr>
          </a:p>
          <a:p>
            <a:pPr marL="457200" lvl="0" indent="0" algn="l" rtl="0">
              <a:lnSpc>
                <a:spcPct val="100000"/>
              </a:lnSpc>
              <a:spcBef>
                <a:spcPts val="0"/>
              </a:spcBef>
              <a:spcAft>
                <a:spcPts val="0"/>
              </a:spcAft>
              <a:buSzPts val="1400"/>
              <a:buNone/>
            </a:pPr>
            <a:endParaRPr sz="1100" dirty="0">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1400"/>
              <a:buFont typeface="Arial"/>
              <a:buNone/>
            </a:pPr>
            <a:endParaRPr dirty="0"/>
          </a:p>
          <a:p>
            <a:pPr marL="0" marR="0" lvl="0" indent="0" algn="l" rtl="0">
              <a:lnSpc>
                <a:spcPct val="100000"/>
              </a:lnSpc>
              <a:spcBef>
                <a:spcPts val="0"/>
              </a:spcBef>
              <a:spcAft>
                <a:spcPts val="0"/>
              </a:spcAft>
              <a:buClr>
                <a:srgbClr val="000000"/>
              </a:buClr>
              <a:buSzPts val="1400"/>
              <a:buFont typeface="Arial"/>
              <a:buNone/>
            </a:pPr>
            <a:endParaRPr sz="1800" dirty="0">
              <a:latin typeface="Calibri"/>
              <a:ea typeface="Calibri"/>
              <a:cs typeface="Calibri"/>
              <a:sym typeface="Calibri"/>
            </a:endParaRPr>
          </a:p>
          <a:p>
            <a:pPr marL="0" lvl="0" indent="0" algn="l" rtl="0">
              <a:lnSpc>
                <a:spcPct val="100000"/>
              </a:lnSpc>
              <a:spcBef>
                <a:spcPts val="0"/>
              </a:spcBef>
              <a:spcAft>
                <a:spcPts val="0"/>
              </a:spcAft>
              <a:buSzPts val="1400"/>
              <a:buNone/>
            </a:pPr>
            <a:endParaRPr dirty="0"/>
          </a:p>
        </p:txBody>
      </p:sp>
      <p:sp>
        <p:nvSpPr>
          <p:cNvPr id="206" name="Google Shape;206;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2ba818bef63_0_4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just" rtl="0">
              <a:lnSpc>
                <a:spcPct val="107916"/>
              </a:lnSpc>
              <a:spcBef>
                <a:spcPts val="800"/>
              </a:spcBef>
              <a:spcAft>
                <a:spcPts val="0"/>
              </a:spcAft>
              <a:buClr>
                <a:schemeClr val="dk1"/>
              </a:buClr>
              <a:buSzPts val="1100"/>
              <a:buFont typeface="Arial"/>
              <a:buNone/>
            </a:pPr>
            <a:r>
              <a:rPr lang="it-IT" sz="1100" b="0" i="0" dirty="0">
                <a:latin typeface="Century Gothic"/>
                <a:ea typeface="Century Gothic"/>
                <a:cs typeface="Century Gothic"/>
                <a:sym typeface="Century Gothic"/>
              </a:rPr>
              <a:t>Lo stipendio lordo si riferisce all'importo totale dei guadagni che un individuo riceve dal proprio lavoro prima che vengano sottratte eventuali detrazioni. Questo importo è in genere indicato nel contratto di lavoro e viene pagato regolarmente, di solito su base mensile nel corso di un anno. È importante notare che lo stipendio lordo può comprendere anche fonti di reddito aggiuntive come il pagamento di interessi o bonus.</a:t>
            </a:r>
          </a:p>
          <a:p>
            <a:pPr marL="0" lvl="0" indent="0" algn="just" rtl="0">
              <a:lnSpc>
                <a:spcPct val="107916"/>
              </a:lnSpc>
              <a:spcBef>
                <a:spcPts val="800"/>
              </a:spcBef>
              <a:spcAft>
                <a:spcPts val="0"/>
              </a:spcAft>
              <a:buClr>
                <a:schemeClr val="dk1"/>
              </a:buClr>
              <a:buSzPts val="1100"/>
              <a:buFont typeface="Arial"/>
              <a:buNone/>
            </a:pPr>
            <a:r>
              <a:rPr lang="it-IT" sz="1100" b="0" i="0" dirty="0">
                <a:latin typeface="Century Gothic"/>
                <a:ea typeface="Century Gothic"/>
                <a:cs typeface="Century Gothic"/>
                <a:sym typeface="Century Gothic"/>
              </a:rPr>
              <a:t>
Le detrazioni dalla retribuzione lorda includono varie ritenute obbligatorie e facoltative, come le tasse basate sul sistema fiscale del governo, i contributi ai fondi pensione, i premi assicurativi e le detrazioni specifiche per i dipendenti come spese uniformi o pagamenti per attrezzature specifiche.</a:t>
            </a:r>
          </a:p>
          <a:p>
            <a:pPr marL="0" lvl="0" indent="0" algn="just" rtl="0">
              <a:lnSpc>
                <a:spcPct val="107916"/>
              </a:lnSpc>
              <a:spcBef>
                <a:spcPts val="800"/>
              </a:spcBef>
              <a:spcAft>
                <a:spcPts val="0"/>
              </a:spcAft>
              <a:buClr>
                <a:schemeClr val="dk1"/>
              </a:buClr>
              <a:buSzPts val="1100"/>
              <a:buFont typeface="Arial"/>
              <a:buNone/>
            </a:pPr>
            <a:r>
              <a:rPr lang="it-IT" sz="1100" b="0" i="0" dirty="0">
                <a:latin typeface="Century Gothic"/>
                <a:ea typeface="Century Gothic"/>
                <a:cs typeface="Century Gothic"/>
                <a:sym typeface="Century Gothic"/>
              </a:rPr>
              <a:t>
Lo stipendio netto, d'altra parte, rappresenta l'importo effettivo di denaro che un individuo riceve sul proprio conto bancario dopo che tutte le detrazioni, le tasse e altri benefici per i dipendenti sono stati sottratti. Questo è il reddito disponibile per il budget e la copertura delle spese di soggiorno. Un modo semplice per calcolare lo stipendio netto è sottrarre le trattenute totali dallo stipendio lordo.</a:t>
            </a:r>
            <a:endParaRPr sz="1100" b="0" i="0" dirty="0">
              <a:latin typeface="Century Gothic"/>
              <a:ea typeface="Century Gothic"/>
              <a:cs typeface="Century Gothic"/>
              <a:sym typeface="Century Gothic"/>
            </a:endParaRPr>
          </a:p>
        </p:txBody>
      </p:sp>
      <p:sp>
        <p:nvSpPr>
          <p:cNvPr id="218" name="Google Shape;218;g2ba818bef63_0_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Leer" type="blank">
  <p:cSld name="BLANK">
    <p:spTree>
      <p:nvGrpSpPr>
        <p:cNvPr id="1" name="Shape 15"/>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gleich" type="twoTxTwoObj">
  <p:cSld name="TWO_OBJECTS_WITH_TEXT">
    <p:spTree>
      <p:nvGrpSpPr>
        <p:cNvPr id="1" name="Shape 44"/>
        <p:cNvGrpSpPr/>
        <p:nvPr/>
      </p:nvGrpSpPr>
      <p:grpSpPr>
        <a:xfrm>
          <a:off x="0" y="0"/>
          <a:ext cx="0" cy="0"/>
          <a:chOff x="0" y="0"/>
          <a:chExt cx="0" cy="0"/>
        </a:xfrm>
      </p:grpSpPr>
      <p:sp>
        <p:nvSpPr>
          <p:cNvPr id="45" name="Google Shape;45;p1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1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1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1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1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Nur Titel" type="titleOnly">
  <p:cSld name="TITLE_ONLY">
    <p:spTree>
      <p:nvGrpSpPr>
        <p:cNvPr id="1" name="Shape 53"/>
        <p:cNvGrpSpPr/>
        <p:nvPr/>
      </p:nvGrpSpPr>
      <p:grpSpPr>
        <a:xfrm>
          <a:off x="0" y="0"/>
          <a:ext cx="0" cy="0"/>
          <a:chOff x="0" y="0"/>
          <a:chExt cx="0" cy="0"/>
        </a:xfrm>
      </p:grpSpPr>
      <p:sp>
        <p:nvSpPr>
          <p:cNvPr id="54" name="Google Shape;54;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‹N›</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Inhalt mit Überschrift" type="objTx">
  <p:cSld name="OBJECT_WITH_CAPTION_TEXT">
    <p:spTree>
      <p:nvGrpSpPr>
        <p:cNvPr id="1" name="Shape 58"/>
        <p:cNvGrpSpPr/>
        <p:nvPr/>
      </p:nvGrpSpPr>
      <p:grpSpPr>
        <a:xfrm>
          <a:off x="0" y="0"/>
          <a:ext cx="0" cy="0"/>
          <a:chOff x="0" y="0"/>
          <a:chExt cx="0" cy="0"/>
        </a:xfrm>
      </p:grpSpPr>
      <p:sp>
        <p:nvSpPr>
          <p:cNvPr id="59" name="Google Shape;59;p1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1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‹N›</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ild mit Überschrift" type="picTx">
  <p:cSld name="PICTURE_WITH_CAPTION_TEXT">
    <p:spTree>
      <p:nvGrpSpPr>
        <p:cNvPr id="1" name="Shape 65"/>
        <p:cNvGrpSpPr/>
        <p:nvPr/>
      </p:nvGrpSpPr>
      <p:grpSpPr>
        <a:xfrm>
          <a:off x="0" y="0"/>
          <a:ext cx="0" cy="0"/>
          <a:chOff x="0" y="0"/>
          <a:chExt cx="0" cy="0"/>
        </a:xfrm>
      </p:grpSpPr>
      <p:sp>
        <p:nvSpPr>
          <p:cNvPr id="66" name="Google Shape;66;p2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0"/>
          <p:cNvSpPr>
            <a:spLocks noGrp="1"/>
          </p:cNvSpPr>
          <p:nvPr>
            <p:ph type="pic" idx="2"/>
          </p:nvPr>
        </p:nvSpPr>
        <p:spPr>
          <a:xfrm>
            <a:off x="5183188" y="987425"/>
            <a:ext cx="6172200" cy="4873625"/>
          </a:xfrm>
          <a:prstGeom prst="rect">
            <a:avLst/>
          </a:prstGeom>
          <a:noFill/>
          <a:ln>
            <a:noFill/>
          </a:ln>
        </p:spPr>
      </p:sp>
      <p:sp>
        <p:nvSpPr>
          <p:cNvPr id="68" name="Google Shape;68;p2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‹N›</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el und vertikaler Text" type="vertTx">
  <p:cSld name="VERTICAL_TEXT">
    <p:spTree>
      <p:nvGrpSpPr>
        <p:cNvPr id="1" name="Shape 72"/>
        <p:cNvGrpSpPr/>
        <p:nvPr/>
      </p:nvGrpSpPr>
      <p:grpSpPr>
        <a:xfrm>
          <a:off x="0" y="0"/>
          <a:ext cx="0" cy="0"/>
          <a:chOff x="0" y="0"/>
          <a:chExt cx="0" cy="0"/>
        </a:xfrm>
      </p:grpSpPr>
      <p:sp>
        <p:nvSpPr>
          <p:cNvPr id="73" name="Google Shape;73;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2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‹N›</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Vertikaler Titel und Text" type="vertTitleAndTx">
  <p:cSld name="VERTICAL_TITLE_AND_VERTICAL_TEXT">
    <p:spTree>
      <p:nvGrpSpPr>
        <p:cNvPr id="1" name="Shape 78"/>
        <p:cNvGrpSpPr/>
        <p:nvPr/>
      </p:nvGrpSpPr>
      <p:grpSpPr>
        <a:xfrm>
          <a:off x="0" y="0"/>
          <a:ext cx="0" cy="0"/>
          <a:chOff x="0" y="0"/>
          <a:chExt cx="0" cy="0"/>
        </a:xfrm>
      </p:grpSpPr>
      <p:sp>
        <p:nvSpPr>
          <p:cNvPr id="79" name="Google Shape;79;p2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2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elfolie" preserve="1" userDrawn="1">
  <p:cSld name="1_Titelfolie">
    <p:spTree>
      <p:nvGrpSpPr>
        <p:cNvPr id="1" name="Shape 25"/>
        <p:cNvGrpSpPr/>
        <p:nvPr/>
      </p:nvGrpSpPr>
      <p:grpSpPr>
        <a:xfrm>
          <a:off x="0" y="0"/>
          <a:ext cx="0" cy="0"/>
          <a:chOff x="0" y="0"/>
          <a:chExt cx="0" cy="0"/>
        </a:xfrm>
      </p:grpSpPr>
      <p:pic>
        <p:nvPicPr>
          <p:cNvPr id="7" name="Google Shape;88;p1">
            <a:extLst>
              <a:ext uri="{FF2B5EF4-FFF2-40B4-BE49-F238E27FC236}">
                <a16:creationId xmlns:a16="http://schemas.microsoft.com/office/drawing/2014/main" id="{715E5EFC-5917-4D5D-86C1-9D606B2840F2}"/>
              </a:ext>
            </a:extLst>
          </p:cNvPr>
          <p:cNvPicPr preferRelativeResize="0"/>
          <p:nvPr userDrawn="1"/>
        </p:nvPicPr>
        <p:blipFill rotWithShape="1">
          <a:blip r:embed="rId2">
            <a:alphaModFix amt="70000"/>
          </a:blip>
          <a:srcRect/>
          <a:stretch/>
        </p:blipFill>
        <p:spPr>
          <a:xfrm>
            <a:off x="0" y="0"/>
            <a:ext cx="12189075" cy="6899694"/>
          </a:xfrm>
          <a:prstGeom prst="rect">
            <a:avLst/>
          </a:prstGeom>
          <a:noFill/>
          <a:ln>
            <a:noFill/>
          </a:ln>
        </p:spPr>
      </p:pic>
      <p:pic>
        <p:nvPicPr>
          <p:cNvPr id="8" name="Picture 2" descr="Logo&#10;&#10;Description automatically generated">
            <a:extLst>
              <a:ext uri="{FF2B5EF4-FFF2-40B4-BE49-F238E27FC236}">
                <a16:creationId xmlns:a16="http://schemas.microsoft.com/office/drawing/2014/main" id="{91158425-B565-447A-BB52-DD1D6C5AA3ED}"/>
              </a:ext>
            </a:extLst>
          </p:cNvPr>
          <p:cNvPicPr>
            <a:picLocks noChangeAspect="1"/>
          </p:cNvPicPr>
          <p:nvPr userDrawn="1"/>
        </p:nvPicPr>
        <p:blipFill>
          <a:blip r:embed="rId3"/>
          <a:stretch>
            <a:fillRect/>
          </a:stretch>
        </p:blipFill>
        <p:spPr>
          <a:xfrm>
            <a:off x="304365" y="284813"/>
            <a:ext cx="1678519" cy="1854200"/>
          </a:xfrm>
          <a:prstGeom prst="rect">
            <a:avLst/>
          </a:prstGeom>
          <a:solidFill>
            <a:schemeClr val="bg1"/>
          </a:solidFill>
        </p:spPr>
      </p:pic>
      <p:cxnSp>
        <p:nvCxnSpPr>
          <p:cNvPr id="9" name="Straight Connector 5">
            <a:extLst>
              <a:ext uri="{FF2B5EF4-FFF2-40B4-BE49-F238E27FC236}">
                <a16:creationId xmlns:a16="http://schemas.microsoft.com/office/drawing/2014/main" id="{1C4521A9-7F79-4EAA-A10A-861660CBA95F}"/>
              </a:ext>
            </a:extLst>
          </p:cNvPr>
          <p:cNvCxnSpPr/>
          <p:nvPr userDrawn="1"/>
        </p:nvCxnSpPr>
        <p:spPr>
          <a:xfrm>
            <a:off x="4103176" y="5242560"/>
            <a:ext cx="3982720" cy="0"/>
          </a:xfrm>
          <a:prstGeom prst="line">
            <a:avLst/>
          </a:prstGeom>
        </p:spPr>
        <p:style>
          <a:lnRef idx="1">
            <a:schemeClr val="accent1"/>
          </a:lnRef>
          <a:fillRef idx="0">
            <a:schemeClr val="accent1"/>
          </a:fillRef>
          <a:effectRef idx="0">
            <a:schemeClr val="accent1"/>
          </a:effectRef>
          <a:fontRef idx="minor">
            <a:schemeClr val="tx1"/>
          </a:fontRef>
        </p:style>
      </p:cxnSp>
      <p:pic>
        <p:nvPicPr>
          <p:cNvPr id="10" name="Picture 8" descr="Text&#10;&#10;Description automatically generated">
            <a:extLst>
              <a:ext uri="{FF2B5EF4-FFF2-40B4-BE49-F238E27FC236}">
                <a16:creationId xmlns:a16="http://schemas.microsoft.com/office/drawing/2014/main" id="{B6D26693-6950-4E69-951C-D9E13889C4E6}"/>
              </a:ext>
            </a:extLst>
          </p:cNvPr>
          <p:cNvPicPr>
            <a:picLocks noChangeAspect="1"/>
          </p:cNvPicPr>
          <p:nvPr userDrawn="1"/>
        </p:nvPicPr>
        <p:blipFill>
          <a:blip r:embed="rId4"/>
          <a:stretch>
            <a:fillRect/>
          </a:stretch>
        </p:blipFill>
        <p:spPr>
          <a:xfrm>
            <a:off x="8270399" y="491655"/>
            <a:ext cx="3726729" cy="782508"/>
          </a:xfrm>
          <a:prstGeom prst="rect">
            <a:avLst/>
          </a:prstGeom>
          <a:solidFill>
            <a:schemeClr val="bg1"/>
          </a:solidFill>
        </p:spPr>
      </p:pic>
    </p:spTree>
    <p:extLst>
      <p:ext uri="{BB962C8B-B14F-4D97-AF65-F5344CB8AC3E}">
        <p14:creationId xmlns:p14="http://schemas.microsoft.com/office/powerpoint/2010/main" val="34408909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elfolie" userDrawn="1">
  <p:cSld name="TITLE">
    <p:spTree>
      <p:nvGrpSpPr>
        <p:cNvPr id="1" name="Shape 25"/>
        <p:cNvGrpSpPr/>
        <p:nvPr/>
      </p:nvGrpSpPr>
      <p:grpSpPr>
        <a:xfrm>
          <a:off x="0" y="0"/>
          <a:ext cx="0" cy="0"/>
          <a:chOff x="0" y="0"/>
          <a:chExt cx="0" cy="0"/>
        </a:xfrm>
      </p:grpSpPr>
      <p:sp>
        <p:nvSpPr>
          <p:cNvPr id="7" name="Google Shape;99;p3">
            <a:extLst>
              <a:ext uri="{FF2B5EF4-FFF2-40B4-BE49-F238E27FC236}">
                <a16:creationId xmlns:a16="http://schemas.microsoft.com/office/drawing/2014/main" id="{EDA1E31D-12A3-4547-B3BA-10380C8C4BBF}"/>
              </a:ext>
            </a:extLst>
          </p:cNvPr>
          <p:cNvSpPr/>
          <p:nvPr userDrawn="1"/>
        </p:nvSpPr>
        <p:spPr>
          <a:xfrm rot="-5400000">
            <a:off x="5557837" y="233362"/>
            <a:ext cx="1076326" cy="12192000"/>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Century Gothic" panose="020B0502020202020204" pitchFamily="34" charset="0"/>
              <a:ea typeface="Arial"/>
              <a:cs typeface="Arial"/>
              <a:sym typeface="Arial"/>
            </a:endParaRPr>
          </a:p>
        </p:txBody>
      </p:sp>
      <p:pic>
        <p:nvPicPr>
          <p:cNvPr id="8" name="Google Shape;103;p3" descr="Graphical user interface, text&#10;&#10;Description automatically generated">
            <a:extLst>
              <a:ext uri="{FF2B5EF4-FFF2-40B4-BE49-F238E27FC236}">
                <a16:creationId xmlns:a16="http://schemas.microsoft.com/office/drawing/2014/main" id="{D7E0490E-8AD8-4CE1-BA6A-01E02E8AF7CB}"/>
              </a:ext>
            </a:extLst>
          </p:cNvPr>
          <p:cNvPicPr preferRelativeResize="0"/>
          <p:nvPr userDrawn="1"/>
        </p:nvPicPr>
        <p:blipFill rotWithShape="1">
          <a:blip r:embed="rId2">
            <a:alphaModFix/>
          </a:blip>
          <a:srcRect/>
          <a:stretch/>
        </p:blipFill>
        <p:spPr>
          <a:xfrm>
            <a:off x="9914971" y="6055539"/>
            <a:ext cx="2115616" cy="573861"/>
          </a:xfrm>
          <a:prstGeom prst="rect">
            <a:avLst/>
          </a:prstGeom>
          <a:noFill/>
          <a:ln>
            <a:noFill/>
          </a:ln>
        </p:spPr>
      </p:pic>
      <p:sp>
        <p:nvSpPr>
          <p:cNvPr id="2" name="CasellaDiTesto 1">
            <a:extLst>
              <a:ext uri="{FF2B5EF4-FFF2-40B4-BE49-F238E27FC236}">
                <a16:creationId xmlns:a16="http://schemas.microsoft.com/office/drawing/2014/main" id="{1AE1DF5F-C92A-469E-A8B0-FD9E3DFAA343}"/>
              </a:ext>
            </a:extLst>
          </p:cNvPr>
          <p:cNvSpPr txBox="1"/>
          <p:nvPr userDrawn="1"/>
        </p:nvSpPr>
        <p:spPr>
          <a:xfrm>
            <a:off x="381000" y="6086225"/>
            <a:ext cx="8686800" cy="695575"/>
          </a:xfrm>
          <a:prstGeom prst="rect">
            <a:avLst/>
          </a:prstGeom>
          <a:noFill/>
        </p:spPr>
        <p:txBody>
          <a:bodyPr wrap="square" rtlCol="0">
            <a:spAutoFit/>
          </a:bodyPr>
          <a:lstStyle/>
          <a:p>
            <a:pPr algn="just">
              <a:lnSpc>
                <a:spcPct val="90000"/>
              </a:lnSpc>
              <a:spcAft>
                <a:spcPts val="600"/>
              </a:spcAft>
            </a:pPr>
            <a:r>
              <a:rPr lang="it-IT" sz="900" dirty="0">
                <a:solidFill>
                  <a:schemeClr val="tx1"/>
                </a:solidFill>
                <a:latin typeface="Century Gothic" panose="020B0502020202020204" pitchFamily="34" charset="0"/>
              </a:rPr>
              <a:t>Finanziato dall'Unione europea. Le opinioni espresse appartengono, tuttavia, al solo o ai soli autori e non riflettono necessariamente le opinioni dell'Unione europea o dell’Agenzia esecutiva europea per l’istruzione e la cultura (</a:t>
            </a:r>
            <a:r>
              <a:rPr lang="it-IT" sz="900" dirty="0" err="1">
                <a:solidFill>
                  <a:schemeClr val="tx1"/>
                </a:solidFill>
                <a:latin typeface="Century Gothic" panose="020B0502020202020204" pitchFamily="34" charset="0"/>
              </a:rPr>
              <a:t>EACEA</a:t>
            </a:r>
            <a:r>
              <a:rPr lang="it-IT" sz="900" dirty="0">
                <a:solidFill>
                  <a:schemeClr val="tx1"/>
                </a:solidFill>
                <a:latin typeface="Century Gothic" panose="020B0502020202020204" pitchFamily="34" charset="0"/>
              </a:rPr>
              <a:t>). Né l'Unione europea né l'</a:t>
            </a:r>
            <a:r>
              <a:rPr lang="it-IT" sz="900" dirty="0" err="1">
                <a:solidFill>
                  <a:schemeClr val="tx1"/>
                </a:solidFill>
                <a:latin typeface="Century Gothic" panose="020B0502020202020204" pitchFamily="34" charset="0"/>
              </a:rPr>
              <a:t>EACEA</a:t>
            </a:r>
            <a:r>
              <a:rPr lang="it-IT" sz="900" dirty="0">
                <a:solidFill>
                  <a:schemeClr val="tx1"/>
                </a:solidFill>
                <a:latin typeface="Century Gothic" panose="020B0502020202020204" pitchFamily="34" charset="0"/>
              </a:rPr>
              <a:t> possono esserne ritenute responsabili. </a:t>
            </a:r>
          </a:p>
          <a:p>
            <a:pPr algn="just"/>
            <a:r>
              <a:rPr lang="en-GB" sz="900" dirty="0">
                <a:solidFill>
                  <a:schemeClr val="tx1"/>
                </a:solidFill>
                <a:latin typeface="Century Gothic" panose="020B0502020202020204" pitchFamily="34" charset="0"/>
              </a:rPr>
              <a:t>Project Number: 2022-1-</a:t>
            </a:r>
            <a:r>
              <a:rPr lang="en-GB" sz="900" dirty="0" err="1">
                <a:solidFill>
                  <a:schemeClr val="tx1"/>
                </a:solidFill>
                <a:latin typeface="Century Gothic" panose="020B0502020202020204" pitchFamily="34" charset="0"/>
              </a:rPr>
              <a:t>AT01</a:t>
            </a:r>
            <a:r>
              <a:rPr lang="en-GB" sz="900" dirty="0">
                <a:solidFill>
                  <a:schemeClr val="tx1"/>
                </a:solidFill>
                <a:latin typeface="Century Gothic" panose="020B0502020202020204" pitchFamily="34" charset="0"/>
              </a:rPr>
              <a:t>-</a:t>
            </a:r>
            <a:r>
              <a:rPr lang="en-GB" sz="900" dirty="0" err="1">
                <a:solidFill>
                  <a:schemeClr val="tx1"/>
                </a:solidFill>
                <a:latin typeface="Century Gothic" panose="020B0502020202020204" pitchFamily="34" charset="0"/>
              </a:rPr>
              <a:t>KA220</a:t>
            </a:r>
            <a:r>
              <a:rPr lang="en-GB" sz="900" dirty="0">
                <a:solidFill>
                  <a:schemeClr val="tx1"/>
                </a:solidFill>
                <a:latin typeface="Century Gothic" panose="020B0502020202020204" pitchFamily="34" charset="0"/>
              </a:rPr>
              <a:t>-</a:t>
            </a:r>
            <a:r>
              <a:rPr lang="en-GB" sz="900" dirty="0" err="1">
                <a:solidFill>
                  <a:schemeClr val="tx1"/>
                </a:solidFill>
                <a:latin typeface="Century Gothic" panose="020B0502020202020204" pitchFamily="34" charset="0"/>
              </a:rPr>
              <a:t>ADU</a:t>
            </a:r>
            <a:r>
              <a:rPr lang="en-GB" sz="900" dirty="0">
                <a:solidFill>
                  <a:schemeClr val="tx1"/>
                </a:solidFill>
                <a:latin typeface="Century Gothic" panose="020B0502020202020204" pitchFamily="34" charset="0"/>
              </a:rPr>
              <a:t>-000087985</a:t>
            </a:r>
          </a:p>
          <a:p>
            <a:endParaRPr lang="it-IT" sz="900" dirty="0">
              <a:latin typeface="Century Gothic" panose="020B0502020202020204" pitchFamily="34" charset="0"/>
            </a:endParaRPr>
          </a:p>
        </p:txBody>
      </p:sp>
      <p:pic>
        <p:nvPicPr>
          <p:cNvPr id="10" name="Google Shape;122;p23">
            <a:extLst>
              <a:ext uri="{FF2B5EF4-FFF2-40B4-BE49-F238E27FC236}">
                <a16:creationId xmlns:a16="http://schemas.microsoft.com/office/drawing/2014/main" id="{EF56A7A7-D4AC-43AC-B773-10FECE25DC6E}"/>
              </a:ext>
            </a:extLst>
          </p:cNvPr>
          <p:cNvPicPr preferRelativeResize="0"/>
          <p:nvPr userDrawn="1"/>
        </p:nvPicPr>
        <p:blipFill rotWithShape="1">
          <a:blip r:embed="rId3">
            <a:alphaModFix/>
          </a:blip>
          <a:srcRect/>
          <a:stretch/>
        </p:blipFill>
        <p:spPr>
          <a:xfrm>
            <a:off x="10972779" y="289795"/>
            <a:ext cx="975018" cy="1081805"/>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elfolie" preserve="1" userDrawn="1">
  <p:cSld name="1_Titelfolie">
    <p:spTree>
      <p:nvGrpSpPr>
        <p:cNvPr id="1" name="Shape 25"/>
        <p:cNvGrpSpPr/>
        <p:nvPr/>
      </p:nvGrpSpPr>
      <p:grpSpPr>
        <a:xfrm>
          <a:off x="0" y="0"/>
          <a:ext cx="0" cy="0"/>
          <a:chOff x="0" y="0"/>
          <a:chExt cx="0" cy="0"/>
        </a:xfrm>
      </p:grpSpPr>
      <p:sp>
        <p:nvSpPr>
          <p:cNvPr id="7" name="Google Shape;99;p3">
            <a:extLst>
              <a:ext uri="{FF2B5EF4-FFF2-40B4-BE49-F238E27FC236}">
                <a16:creationId xmlns:a16="http://schemas.microsoft.com/office/drawing/2014/main" id="{EDA1E31D-12A3-4547-B3BA-10380C8C4BBF}"/>
              </a:ext>
            </a:extLst>
          </p:cNvPr>
          <p:cNvSpPr/>
          <p:nvPr userDrawn="1"/>
        </p:nvSpPr>
        <p:spPr>
          <a:xfrm rot="-5400000">
            <a:off x="5557837" y="233362"/>
            <a:ext cx="1076326" cy="12192000"/>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Century Gothic" panose="020B0502020202020204" pitchFamily="34" charset="0"/>
              <a:ea typeface="Arial"/>
              <a:cs typeface="Arial"/>
              <a:sym typeface="Arial"/>
            </a:endParaRPr>
          </a:p>
        </p:txBody>
      </p:sp>
      <p:pic>
        <p:nvPicPr>
          <p:cNvPr id="8" name="Google Shape;103;p3" descr="Graphical user interface, text&#10;&#10;Description automatically generated">
            <a:extLst>
              <a:ext uri="{FF2B5EF4-FFF2-40B4-BE49-F238E27FC236}">
                <a16:creationId xmlns:a16="http://schemas.microsoft.com/office/drawing/2014/main" id="{D7E0490E-8AD8-4CE1-BA6A-01E02E8AF7CB}"/>
              </a:ext>
            </a:extLst>
          </p:cNvPr>
          <p:cNvPicPr preferRelativeResize="0"/>
          <p:nvPr userDrawn="1"/>
        </p:nvPicPr>
        <p:blipFill rotWithShape="1">
          <a:blip r:embed="rId2">
            <a:alphaModFix/>
          </a:blip>
          <a:srcRect/>
          <a:stretch/>
        </p:blipFill>
        <p:spPr>
          <a:xfrm>
            <a:off x="9914971" y="6055539"/>
            <a:ext cx="2115616" cy="573861"/>
          </a:xfrm>
          <a:prstGeom prst="rect">
            <a:avLst/>
          </a:prstGeom>
          <a:noFill/>
          <a:ln>
            <a:noFill/>
          </a:ln>
        </p:spPr>
      </p:pic>
      <p:sp>
        <p:nvSpPr>
          <p:cNvPr id="2" name="CasellaDiTesto 1">
            <a:extLst>
              <a:ext uri="{FF2B5EF4-FFF2-40B4-BE49-F238E27FC236}">
                <a16:creationId xmlns:a16="http://schemas.microsoft.com/office/drawing/2014/main" id="{1AE1DF5F-C92A-469E-A8B0-FD9E3DFAA343}"/>
              </a:ext>
            </a:extLst>
          </p:cNvPr>
          <p:cNvSpPr txBox="1"/>
          <p:nvPr userDrawn="1"/>
        </p:nvSpPr>
        <p:spPr>
          <a:xfrm>
            <a:off x="381000" y="6086225"/>
            <a:ext cx="8686800" cy="695575"/>
          </a:xfrm>
          <a:prstGeom prst="rect">
            <a:avLst/>
          </a:prstGeom>
          <a:noFill/>
        </p:spPr>
        <p:txBody>
          <a:bodyPr wrap="square" rtlCol="0">
            <a:spAutoFit/>
          </a:bodyPr>
          <a:lstStyle/>
          <a:p>
            <a:pPr algn="just">
              <a:lnSpc>
                <a:spcPct val="90000"/>
              </a:lnSpc>
              <a:spcAft>
                <a:spcPts val="600"/>
              </a:spcAft>
            </a:pPr>
            <a:r>
              <a:rPr lang="it-IT" sz="900" dirty="0">
                <a:solidFill>
                  <a:schemeClr val="tx1"/>
                </a:solidFill>
                <a:latin typeface="Century Gothic" panose="020B0502020202020204" pitchFamily="34" charset="0"/>
              </a:rPr>
              <a:t>Finanziato dall'Unione europea. Le opinioni espresse appartengono, tuttavia, al solo o ai soli autori e non riflettono necessariamente le opinioni dell'Unione europea o dell’Agenzia esecutiva europea per l’istruzione e la cultura (</a:t>
            </a:r>
            <a:r>
              <a:rPr lang="it-IT" sz="900" dirty="0" err="1">
                <a:solidFill>
                  <a:schemeClr val="tx1"/>
                </a:solidFill>
                <a:latin typeface="Century Gothic" panose="020B0502020202020204" pitchFamily="34" charset="0"/>
              </a:rPr>
              <a:t>EACEA</a:t>
            </a:r>
            <a:r>
              <a:rPr lang="it-IT" sz="900" dirty="0">
                <a:solidFill>
                  <a:schemeClr val="tx1"/>
                </a:solidFill>
                <a:latin typeface="Century Gothic" panose="020B0502020202020204" pitchFamily="34" charset="0"/>
              </a:rPr>
              <a:t>). Né l'Unione europea né l'</a:t>
            </a:r>
            <a:r>
              <a:rPr lang="it-IT" sz="900" dirty="0" err="1">
                <a:solidFill>
                  <a:schemeClr val="tx1"/>
                </a:solidFill>
                <a:latin typeface="Century Gothic" panose="020B0502020202020204" pitchFamily="34" charset="0"/>
              </a:rPr>
              <a:t>EACEA</a:t>
            </a:r>
            <a:r>
              <a:rPr lang="it-IT" sz="900" dirty="0">
                <a:solidFill>
                  <a:schemeClr val="tx1"/>
                </a:solidFill>
                <a:latin typeface="Century Gothic" panose="020B0502020202020204" pitchFamily="34" charset="0"/>
              </a:rPr>
              <a:t> possono esserne ritenute responsabili. </a:t>
            </a:r>
          </a:p>
          <a:p>
            <a:pPr algn="just"/>
            <a:r>
              <a:rPr lang="en-GB" sz="900" dirty="0">
                <a:solidFill>
                  <a:schemeClr val="tx1"/>
                </a:solidFill>
                <a:latin typeface="Century Gothic" panose="020B0502020202020204" pitchFamily="34" charset="0"/>
              </a:rPr>
              <a:t>Project Number: 2022-1-</a:t>
            </a:r>
            <a:r>
              <a:rPr lang="en-GB" sz="900" dirty="0" err="1">
                <a:solidFill>
                  <a:schemeClr val="tx1"/>
                </a:solidFill>
                <a:latin typeface="Century Gothic" panose="020B0502020202020204" pitchFamily="34" charset="0"/>
              </a:rPr>
              <a:t>AT01</a:t>
            </a:r>
            <a:r>
              <a:rPr lang="en-GB" sz="900" dirty="0">
                <a:solidFill>
                  <a:schemeClr val="tx1"/>
                </a:solidFill>
                <a:latin typeface="Century Gothic" panose="020B0502020202020204" pitchFamily="34" charset="0"/>
              </a:rPr>
              <a:t>-</a:t>
            </a:r>
            <a:r>
              <a:rPr lang="en-GB" sz="900" dirty="0" err="1">
                <a:solidFill>
                  <a:schemeClr val="tx1"/>
                </a:solidFill>
                <a:latin typeface="Century Gothic" panose="020B0502020202020204" pitchFamily="34" charset="0"/>
              </a:rPr>
              <a:t>KA220</a:t>
            </a:r>
            <a:r>
              <a:rPr lang="en-GB" sz="900" dirty="0">
                <a:solidFill>
                  <a:schemeClr val="tx1"/>
                </a:solidFill>
                <a:latin typeface="Century Gothic" panose="020B0502020202020204" pitchFamily="34" charset="0"/>
              </a:rPr>
              <a:t>-</a:t>
            </a:r>
            <a:r>
              <a:rPr lang="en-GB" sz="900" dirty="0" err="1">
                <a:solidFill>
                  <a:schemeClr val="tx1"/>
                </a:solidFill>
                <a:latin typeface="Century Gothic" panose="020B0502020202020204" pitchFamily="34" charset="0"/>
              </a:rPr>
              <a:t>ADU</a:t>
            </a:r>
            <a:r>
              <a:rPr lang="en-GB" sz="900" dirty="0">
                <a:solidFill>
                  <a:schemeClr val="tx1"/>
                </a:solidFill>
                <a:latin typeface="Century Gothic" panose="020B0502020202020204" pitchFamily="34" charset="0"/>
              </a:rPr>
              <a:t>-000087985</a:t>
            </a:r>
          </a:p>
          <a:p>
            <a:endParaRPr lang="it-IT" sz="900" dirty="0">
              <a:latin typeface="Century Gothic" panose="020B0502020202020204" pitchFamily="34" charset="0"/>
            </a:endParaRPr>
          </a:p>
        </p:txBody>
      </p:sp>
      <p:pic>
        <p:nvPicPr>
          <p:cNvPr id="10" name="Google Shape;122;p23">
            <a:extLst>
              <a:ext uri="{FF2B5EF4-FFF2-40B4-BE49-F238E27FC236}">
                <a16:creationId xmlns:a16="http://schemas.microsoft.com/office/drawing/2014/main" id="{EF56A7A7-D4AC-43AC-B773-10FECE25DC6E}"/>
              </a:ext>
            </a:extLst>
          </p:cNvPr>
          <p:cNvPicPr preferRelativeResize="0"/>
          <p:nvPr userDrawn="1"/>
        </p:nvPicPr>
        <p:blipFill rotWithShape="1">
          <a:blip r:embed="rId3">
            <a:alphaModFix/>
          </a:blip>
          <a:srcRect/>
          <a:stretch/>
        </p:blipFill>
        <p:spPr>
          <a:xfrm>
            <a:off x="10972779" y="289795"/>
            <a:ext cx="975018" cy="1081805"/>
          </a:xfrm>
          <a:prstGeom prst="rect">
            <a:avLst/>
          </a:prstGeom>
          <a:noFill/>
          <a:ln>
            <a:noFill/>
          </a:ln>
        </p:spPr>
      </p:pic>
      <p:sp>
        <p:nvSpPr>
          <p:cNvPr id="11" name="Google Shape;119;p23">
            <a:extLst>
              <a:ext uri="{FF2B5EF4-FFF2-40B4-BE49-F238E27FC236}">
                <a16:creationId xmlns:a16="http://schemas.microsoft.com/office/drawing/2014/main" id="{655583B2-F226-4B8F-AD9F-3C3EF3AA581C}"/>
              </a:ext>
            </a:extLst>
          </p:cNvPr>
          <p:cNvSpPr/>
          <p:nvPr userDrawn="1"/>
        </p:nvSpPr>
        <p:spPr>
          <a:xfrm>
            <a:off x="-1" y="0"/>
            <a:ext cx="6934185" cy="1280512"/>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400"/>
              <a:buFont typeface="Arial"/>
              <a:buNone/>
            </a:pPr>
            <a:endParaRPr sz="3400" b="0" i="0" u="none" strike="noStrike" cap="none" dirty="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7874802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Abschnitts-&#10;überschrift" userDrawn="1">
  <p:cSld name="SECTION_HEADER">
    <p:spTree>
      <p:nvGrpSpPr>
        <p:cNvPr id="1" name="Shape 31"/>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elfolie" preserve="1" userDrawn="1">
  <p:cSld name="1_Titelfolie">
    <p:spTree>
      <p:nvGrpSpPr>
        <p:cNvPr id="1" name="Shape 25"/>
        <p:cNvGrpSpPr/>
        <p:nvPr/>
      </p:nvGrpSpPr>
      <p:grpSpPr>
        <a:xfrm>
          <a:off x="0" y="0"/>
          <a:ext cx="0" cy="0"/>
          <a:chOff x="0" y="0"/>
          <a:chExt cx="0" cy="0"/>
        </a:xfrm>
      </p:grpSpPr>
      <p:pic>
        <p:nvPicPr>
          <p:cNvPr id="7" name="Google Shape;88;p1">
            <a:extLst>
              <a:ext uri="{FF2B5EF4-FFF2-40B4-BE49-F238E27FC236}">
                <a16:creationId xmlns:a16="http://schemas.microsoft.com/office/drawing/2014/main" id="{715E5EFC-5917-4D5D-86C1-9D606B2840F2}"/>
              </a:ext>
            </a:extLst>
          </p:cNvPr>
          <p:cNvPicPr preferRelativeResize="0"/>
          <p:nvPr userDrawn="1"/>
        </p:nvPicPr>
        <p:blipFill rotWithShape="1">
          <a:blip r:embed="rId2">
            <a:alphaModFix amt="70000"/>
          </a:blip>
          <a:srcRect/>
          <a:stretch/>
        </p:blipFill>
        <p:spPr>
          <a:xfrm>
            <a:off x="0" y="0"/>
            <a:ext cx="12189075" cy="6899694"/>
          </a:xfrm>
          <a:prstGeom prst="rect">
            <a:avLst/>
          </a:prstGeom>
          <a:noFill/>
          <a:ln>
            <a:noFill/>
          </a:ln>
        </p:spPr>
      </p:pic>
      <p:pic>
        <p:nvPicPr>
          <p:cNvPr id="8" name="Picture 2" descr="Logo&#10;&#10;Description automatically generated">
            <a:extLst>
              <a:ext uri="{FF2B5EF4-FFF2-40B4-BE49-F238E27FC236}">
                <a16:creationId xmlns:a16="http://schemas.microsoft.com/office/drawing/2014/main" id="{91158425-B565-447A-BB52-DD1D6C5AA3ED}"/>
              </a:ext>
            </a:extLst>
          </p:cNvPr>
          <p:cNvPicPr>
            <a:picLocks noChangeAspect="1"/>
          </p:cNvPicPr>
          <p:nvPr userDrawn="1"/>
        </p:nvPicPr>
        <p:blipFill>
          <a:blip r:embed="rId3"/>
          <a:stretch>
            <a:fillRect/>
          </a:stretch>
        </p:blipFill>
        <p:spPr>
          <a:xfrm>
            <a:off x="304365" y="284813"/>
            <a:ext cx="1678519" cy="1854200"/>
          </a:xfrm>
          <a:prstGeom prst="rect">
            <a:avLst/>
          </a:prstGeom>
          <a:solidFill>
            <a:schemeClr val="bg1"/>
          </a:solidFill>
        </p:spPr>
      </p:pic>
      <p:cxnSp>
        <p:nvCxnSpPr>
          <p:cNvPr id="9" name="Straight Connector 5">
            <a:extLst>
              <a:ext uri="{FF2B5EF4-FFF2-40B4-BE49-F238E27FC236}">
                <a16:creationId xmlns:a16="http://schemas.microsoft.com/office/drawing/2014/main" id="{1C4521A9-7F79-4EAA-A10A-861660CBA95F}"/>
              </a:ext>
            </a:extLst>
          </p:cNvPr>
          <p:cNvCxnSpPr/>
          <p:nvPr userDrawn="1"/>
        </p:nvCxnSpPr>
        <p:spPr>
          <a:xfrm>
            <a:off x="4103176" y="5242560"/>
            <a:ext cx="3982720" cy="0"/>
          </a:xfrm>
          <a:prstGeom prst="line">
            <a:avLst/>
          </a:prstGeom>
        </p:spPr>
        <p:style>
          <a:lnRef idx="1">
            <a:schemeClr val="accent1"/>
          </a:lnRef>
          <a:fillRef idx="0">
            <a:schemeClr val="accent1"/>
          </a:fillRef>
          <a:effectRef idx="0">
            <a:schemeClr val="accent1"/>
          </a:effectRef>
          <a:fontRef idx="minor">
            <a:schemeClr val="tx1"/>
          </a:fontRef>
        </p:style>
      </p:cxnSp>
      <p:pic>
        <p:nvPicPr>
          <p:cNvPr id="10" name="Picture 8" descr="Text&#10;&#10;Description automatically generated">
            <a:extLst>
              <a:ext uri="{FF2B5EF4-FFF2-40B4-BE49-F238E27FC236}">
                <a16:creationId xmlns:a16="http://schemas.microsoft.com/office/drawing/2014/main" id="{B6D26693-6950-4E69-951C-D9E13889C4E6}"/>
              </a:ext>
            </a:extLst>
          </p:cNvPr>
          <p:cNvPicPr>
            <a:picLocks noChangeAspect="1"/>
          </p:cNvPicPr>
          <p:nvPr userDrawn="1"/>
        </p:nvPicPr>
        <p:blipFill>
          <a:blip r:embed="rId4"/>
          <a:stretch>
            <a:fillRect/>
          </a:stretch>
        </p:blipFill>
        <p:spPr>
          <a:xfrm>
            <a:off x="8270399" y="491655"/>
            <a:ext cx="3726729" cy="782508"/>
          </a:xfrm>
          <a:prstGeom prst="rect">
            <a:avLst/>
          </a:prstGeom>
          <a:solidFill>
            <a:schemeClr val="bg1"/>
          </a:solidFill>
        </p:spPr>
      </p:pic>
    </p:spTree>
    <p:extLst>
      <p:ext uri="{BB962C8B-B14F-4D97-AF65-F5344CB8AC3E}">
        <p14:creationId xmlns:p14="http://schemas.microsoft.com/office/powerpoint/2010/main" val="1381055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elfolie" preserve="1" userDrawn="1">
  <p:cSld name="1_Titelfolie">
    <p:spTree>
      <p:nvGrpSpPr>
        <p:cNvPr id="1" name="Shape 25"/>
        <p:cNvGrpSpPr/>
        <p:nvPr/>
      </p:nvGrpSpPr>
      <p:grpSpPr>
        <a:xfrm>
          <a:off x="0" y="0"/>
          <a:ext cx="0" cy="0"/>
          <a:chOff x="0" y="0"/>
          <a:chExt cx="0" cy="0"/>
        </a:xfrm>
      </p:grpSpPr>
      <p:sp>
        <p:nvSpPr>
          <p:cNvPr id="7" name="Google Shape;99;p3">
            <a:extLst>
              <a:ext uri="{FF2B5EF4-FFF2-40B4-BE49-F238E27FC236}">
                <a16:creationId xmlns:a16="http://schemas.microsoft.com/office/drawing/2014/main" id="{EDA1E31D-12A3-4547-B3BA-10380C8C4BBF}"/>
              </a:ext>
            </a:extLst>
          </p:cNvPr>
          <p:cNvSpPr/>
          <p:nvPr userDrawn="1"/>
        </p:nvSpPr>
        <p:spPr>
          <a:xfrm rot="-5400000">
            <a:off x="5557837" y="233362"/>
            <a:ext cx="1076326" cy="12192000"/>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Century Gothic" panose="020B0502020202020204" pitchFamily="34" charset="0"/>
              <a:ea typeface="Arial"/>
              <a:cs typeface="Arial"/>
              <a:sym typeface="Arial"/>
            </a:endParaRPr>
          </a:p>
        </p:txBody>
      </p:sp>
      <p:pic>
        <p:nvPicPr>
          <p:cNvPr id="6" name="Google Shape;103;p3" descr="Graphical user interface, text&#10;&#10;Description automatically generated">
            <a:extLst>
              <a:ext uri="{FF2B5EF4-FFF2-40B4-BE49-F238E27FC236}">
                <a16:creationId xmlns:a16="http://schemas.microsoft.com/office/drawing/2014/main" id="{BA60BC31-7155-41AB-9AC4-6AFB1B2AF833}"/>
              </a:ext>
            </a:extLst>
          </p:cNvPr>
          <p:cNvPicPr preferRelativeResize="0"/>
          <p:nvPr userDrawn="1"/>
        </p:nvPicPr>
        <p:blipFill rotWithShape="1">
          <a:blip r:embed="rId2">
            <a:alphaModFix/>
          </a:blip>
          <a:srcRect/>
          <a:stretch/>
        </p:blipFill>
        <p:spPr>
          <a:xfrm>
            <a:off x="9258051" y="0"/>
            <a:ext cx="2933949" cy="795834"/>
          </a:xfrm>
          <a:prstGeom prst="rect">
            <a:avLst/>
          </a:prstGeom>
          <a:noFill/>
          <a:ln>
            <a:noFill/>
          </a:ln>
        </p:spPr>
      </p:pic>
      <p:sp>
        <p:nvSpPr>
          <p:cNvPr id="9" name="CasellaDiTesto 8">
            <a:extLst>
              <a:ext uri="{FF2B5EF4-FFF2-40B4-BE49-F238E27FC236}">
                <a16:creationId xmlns:a16="http://schemas.microsoft.com/office/drawing/2014/main" id="{B15310C3-99CD-4CEB-A61F-BC289551718F}"/>
              </a:ext>
            </a:extLst>
          </p:cNvPr>
          <p:cNvSpPr txBox="1"/>
          <p:nvPr userDrawn="1"/>
        </p:nvSpPr>
        <p:spPr>
          <a:xfrm>
            <a:off x="1732722" y="6006713"/>
            <a:ext cx="10127974" cy="754053"/>
          </a:xfrm>
          <a:prstGeom prst="rect">
            <a:avLst/>
          </a:prstGeom>
          <a:noFill/>
        </p:spPr>
        <p:txBody>
          <a:bodyPr wrap="square" rtlCol="0">
            <a:spAutoFit/>
          </a:bodyPr>
          <a:lstStyle/>
          <a:p>
            <a:pPr algn="just">
              <a:lnSpc>
                <a:spcPct val="90000"/>
              </a:lnSpc>
              <a:spcAft>
                <a:spcPts val="600"/>
              </a:spcAft>
            </a:pPr>
            <a:r>
              <a:rPr lang="it-IT" sz="1000" dirty="0">
                <a:solidFill>
                  <a:schemeClr val="tx1"/>
                </a:solidFill>
                <a:latin typeface="Century Gothic" panose="020B0502020202020204" pitchFamily="34" charset="0"/>
              </a:rPr>
              <a:t>Finanziato dall'Unione europea. Le opinioni espresse appartengono, tuttavia, al solo o ai soli autori e non riflettono necessariamente le opinioni dell'Unione europea o dell’Agenzia esecutiva europea per l’istruzione e la cultura (</a:t>
            </a:r>
            <a:r>
              <a:rPr lang="it-IT" sz="1000" dirty="0" err="1">
                <a:solidFill>
                  <a:schemeClr val="tx1"/>
                </a:solidFill>
                <a:latin typeface="Century Gothic" panose="020B0502020202020204" pitchFamily="34" charset="0"/>
              </a:rPr>
              <a:t>EACEA</a:t>
            </a:r>
            <a:r>
              <a:rPr lang="it-IT" sz="1000" dirty="0">
                <a:solidFill>
                  <a:schemeClr val="tx1"/>
                </a:solidFill>
                <a:latin typeface="Century Gothic" panose="020B0502020202020204" pitchFamily="34" charset="0"/>
              </a:rPr>
              <a:t>). Né l'Unione europea né l'</a:t>
            </a:r>
            <a:r>
              <a:rPr lang="it-IT" sz="1000" dirty="0" err="1">
                <a:solidFill>
                  <a:schemeClr val="tx1"/>
                </a:solidFill>
                <a:latin typeface="Century Gothic" panose="020B0502020202020204" pitchFamily="34" charset="0"/>
              </a:rPr>
              <a:t>EACEA</a:t>
            </a:r>
            <a:r>
              <a:rPr lang="it-IT" sz="1000" dirty="0">
                <a:solidFill>
                  <a:schemeClr val="tx1"/>
                </a:solidFill>
                <a:latin typeface="Century Gothic" panose="020B0502020202020204" pitchFamily="34" charset="0"/>
              </a:rPr>
              <a:t> possono esserne ritenute responsabili. </a:t>
            </a:r>
          </a:p>
          <a:p>
            <a:pPr algn="just"/>
            <a:r>
              <a:rPr lang="en-GB" sz="1000" dirty="0">
                <a:solidFill>
                  <a:schemeClr val="tx1"/>
                </a:solidFill>
                <a:latin typeface="Century Gothic" panose="020B0502020202020204" pitchFamily="34" charset="0"/>
              </a:rPr>
              <a:t>Project Number: 2022-1-</a:t>
            </a:r>
            <a:r>
              <a:rPr lang="en-GB" sz="1000" dirty="0" err="1">
                <a:solidFill>
                  <a:schemeClr val="tx1"/>
                </a:solidFill>
                <a:latin typeface="Century Gothic" panose="020B0502020202020204" pitchFamily="34" charset="0"/>
              </a:rPr>
              <a:t>AT01</a:t>
            </a:r>
            <a:r>
              <a:rPr lang="en-GB" sz="1000" dirty="0">
                <a:solidFill>
                  <a:schemeClr val="tx1"/>
                </a:solidFill>
                <a:latin typeface="Century Gothic" panose="020B0502020202020204" pitchFamily="34" charset="0"/>
              </a:rPr>
              <a:t>-</a:t>
            </a:r>
            <a:r>
              <a:rPr lang="en-GB" sz="1000" dirty="0" err="1">
                <a:solidFill>
                  <a:schemeClr val="tx1"/>
                </a:solidFill>
                <a:latin typeface="Century Gothic" panose="020B0502020202020204" pitchFamily="34" charset="0"/>
              </a:rPr>
              <a:t>KA220</a:t>
            </a:r>
            <a:r>
              <a:rPr lang="en-GB" sz="1000" dirty="0">
                <a:solidFill>
                  <a:schemeClr val="tx1"/>
                </a:solidFill>
                <a:latin typeface="Century Gothic" panose="020B0502020202020204" pitchFamily="34" charset="0"/>
              </a:rPr>
              <a:t>-</a:t>
            </a:r>
            <a:r>
              <a:rPr lang="en-GB" sz="1000" dirty="0" err="1">
                <a:solidFill>
                  <a:schemeClr val="tx1"/>
                </a:solidFill>
                <a:latin typeface="Century Gothic" panose="020B0502020202020204" pitchFamily="34" charset="0"/>
              </a:rPr>
              <a:t>ADU</a:t>
            </a:r>
            <a:r>
              <a:rPr lang="en-GB" sz="1000" dirty="0">
                <a:solidFill>
                  <a:schemeClr val="tx1"/>
                </a:solidFill>
                <a:latin typeface="Century Gothic" panose="020B0502020202020204" pitchFamily="34" charset="0"/>
              </a:rPr>
              <a:t>-000087985</a:t>
            </a:r>
          </a:p>
          <a:p>
            <a:endParaRPr lang="it-IT" sz="1000" dirty="0">
              <a:latin typeface="Century Gothic" panose="020B0502020202020204" pitchFamily="34" charset="0"/>
            </a:endParaRPr>
          </a:p>
        </p:txBody>
      </p:sp>
      <p:pic>
        <p:nvPicPr>
          <p:cNvPr id="11" name="Google Shape;122;p23">
            <a:extLst>
              <a:ext uri="{FF2B5EF4-FFF2-40B4-BE49-F238E27FC236}">
                <a16:creationId xmlns:a16="http://schemas.microsoft.com/office/drawing/2014/main" id="{D142DC00-BDE8-4763-8ED3-F2F321324EF9}"/>
              </a:ext>
            </a:extLst>
          </p:cNvPr>
          <p:cNvPicPr preferRelativeResize="0"/>
          <p:nvPr userDrawn="1"/>
        </p:nvPicPr>
        <p:blipFill rotWithShape="1">
          <a:blip r:embed="rId3">
            <a:alphaModFix/>
          </a:blip>
          <a:srcRect/>
          <a:stretch/>
        </p:blipFill>
        <p:spPr>
          <a:xfrm>
            <a:off x="344537" y="5776195"/>
            <a:ext cx="975018" cy="1081805"/>
          </a:xfrm>
          <a:prstGeom prst="rect">
            <a:avLst/>
          </a:prstGeom>
          <a:noFill/>
          <a:ln>
            <a:noFill/>
          </a:ln>
        </p:spPr>
      </p:pic>
    </p:spTree>
    <p:extLst>
      <p:ext uri="{BB962C8B-B14F-4D97-AF65-F5344CB8AC3E}">
        <p14:creationId xmlns:p14="http://schemas.microsoft.com/office/powerpoint/2010/main" val="12604134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elfolie" preserve="1" userDrawn="1">
  <p:cSld name="1_Titelfolie">
    <p:spTree>
      <p:nvGrpSpPr>
        <p:cNvPr id="1" name="Shape 25"/>
        <p:cNvGrpSpPr/>
        <p:nvPr/>
      </p:nvGrpSpPr>
      <p:grpSpPr>
        <a:xfrm>
          <a:off x="0" y="0"/>
          <a:ext cx="0" cy="0"/>
          <a:chOff x="0" y="0"/>
          <a:chExt cx="0" cy="0"/>
        </a:xfrm>
      </p:grpSpPr>
      <p:sp>
        <p:nvSpPr>
          <p:cNvPr id="7" name="Google Shape;99;p3">
            <a:extLst>
              <a:ext uri="{FF2B5EF4-FFF2-40B4-BE49-F238E27FC236}">
                <a16:creationId xmlns:a16="http://schemas.microsoft.com/office/drawing/2014/main" id="{EDA1E31D-12A3-4547-B3BA-10380C8C4BBF}"/>
              </a:ext>
            </a:extLst>
          </p:cNvPr>
          <p:cNvSpPr/>
          <p:nvPr userDrawn="1"/>
        </p:nvSpPr>
        <p:spPr>
          <a:xfrm rot="-5400000">
            <a:off x="5557837" y="233362"/>
            <a:ext cx="1076326" cy="12192000"/>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Century Gothic" panose="020B0502020202020204" pitchFamily="34" charset="0"/>
              <a:ea typeface="Arial"/>
              <a:cs typeface="Arial"/>
              <a:sym typeface="Arial"/>
            </a:endParaRPr>
          </a:p>
        </p:txBody>
      </p:sp>
      <p:pic>
        <p:nvPicPr>
          <p:cNvPr id="8" name="Google Shape;103;p3" descr="Graphical user interface, text&#10;&#10;Description automatically generated">
            <a:extLst>
              <a:ext uri="{FF2B5EF4-FFF2-40B4-BE49-F238E27FC236}">
                <a16:creationId xmlns:a16="http://schemas.microsoft.com/office/drawing/2014/main" id="{D7E0490E-8AD8-4CE1-BA6A-01E02E8AF7CB}"/>
              </a:ext>
            </a:extLst>
          </p:cNvPr>
          <p:cNvPicPr preferRelativeResize="0"/>
          <p:nvPr userDrawn="1"/>
        </p:nvPicPr>
        <p:blipFill rotWithShape="1">
          <a:blip r:embed="rId2">
            <a:alphaModFix/>
          </a:blip>
          <a:srcRect/>
          <a:stretch/>
        </p:blipFill>
        <p:spPr>
          <a:xfrm>
            <a:off x="9258051" y="0"/>
            <a:ext cx="2933949" cy="795834"/>
          </a:xfrm>
          <a:prstGeom prst="rect">
            <a:avLst/>
          </a:prstGeom>
          <a:noFill/>
          <a:ln>
            <a:noFill/>
          </a:ln>
        </p:spPr>
      </p:pic>
      <p:sp>
        <p:nvSpPr>
          <p:cNvPr id="2" name="CasellaDiTesto 1">
            <a:extLst>
              <a:ext uri="{FF2B5EF4-FFF2-40B4-BE49-F238E27FC236}">
                <a16:creationId xmlns:a16="http://schemas.microsoft.com/office/drawing/2014/main" id="{1AE1DF5F-C92A-469E-A8B0-FD9E3DFAA343}"/>
              </a:ext>
            </a:extLst>
          </p:cNvPr>
          <p:cNvSpPr txBox="1"/>
          <p:nvPr userDrawn="1"/>
        </p:nvSpPr>
        <p:spPr>
          <a:xfrm>
            <a:off x="1732722" y="6006713"/>
            <a:ext cx="10127974" cy="754053"/>
          </a:xfrm>
          <a:prstGeom prst="rect">
            <a:avLst/>
          </a:prstGeom>
          <a:noFill/>
        </p:spPr>
        <p:txBody>
          <a:bodyPr wrap="square" rtlCol="0">
            <a:spAutoFit/>
          </a:bodyPr>
          <a:lstStyle/>
          <a:p>
            <a:pPr algn="just">
              <a:lnSpc>
                <a:spcPct val="90000"/>
              </a:lnSpc>
              <a:spcAft>
                <a:spcPts val="600"/>
              </a:spcAft>
            </a:pPr>
            <a:r>
              <a:rPr lang="it-IT" sz="1000" dirty="0">
                <a:solidFill>
                  <a:schemeClr val="tx1"/>
                </a:solidFill>
                <a:latin typeface="Century Gothic" panose="020B0502020202020204" pitchFamily="34" charset="0"/>
              </a:rPr>
              <a:t>Finanziato dall'Unione europea. Le opinioni espresse appartengono, tuttavia, al solo o ai soli autori e non riflettono necessariamente le opinioni dell'Unione europea o dell’Agenzia esecutiva europea per l’istruzione e la cultura (</a:t>
            </a:r>
            <a:r>
              <a:rPr lang="it-IT" sz="1000" dirty="0" err="1">
                <a:solidFill>
                  <a:schemeClr val="tx1"/>
                </a:solidFill>
                <a:latin typeface="Century Gothic" panose="020B0502020202020204" pitchFamily="34" charset="0"/>
              </a:rPr>
              <a:t>EACEA</a:t>
            </a:r>
            <a:r>
              <a:rPr lang="it-IT" sz="1000" dirty="0">
                <a:solidFill>
                  <a:schemeClr val="tx1"/>
                </a:solidFill>
                <a:latin typeface="Century Gothic" panose="020B0502020202020204" pitchFamily="34" charset="0"/>
              </a:rPr>
              <a:t>). Né l'Unione europea né l'</a:t>
            </a:r>
            <a:r>
              <a:rPr lang="it-IT" sz="1000" dirty="0" err="1">
                <a:solidFill>
                  <a:schemeClr val="tx1"/>
                </a:solidFill>
                <a:latin typeface="Century Gothic" panose="020B0502020202020204" pitchFamily="34" charset="0"/>
              </a:rPr>
              <a:t>EACEA</a:t>
            </a:r>
            <a:r>
              <a:rPr lang="it-IT" sz="1000" dirty="0">
                <a:solidFill>
                  <a:schemeClr val="tx1"/>
                </a:solidFill>
                <a:latin typeface="Century Gothic" panose="020B0502020202020204" pitchFamily="34" charset="0"/>
              </a:rPr>
              <a:t> possono esserne ritenute responsabili. </a:t>
            </a:r>
          </a:p>
          <a:p>
            <a:pPr algn="just"/>
            <a:r>
              <a:rPr lang="en-GB" sz="1000" dirty="0">
                <a:solidFill>
                  <a:schemeClr val="tx1"/>
                </a:solidFill>
                <a:latin typeface="Century Gothic" panose="020B0502020202020204" pitchFamily="34" charset="0"/>
              </a:rPr>
              <a:t>Project Number: 2022-1-</a:t>
            </a:r>
            <a:r>
              <a:rPr lang="en-GB" sz="1000" dirty="0" err="1">
                <a:solidFill>
                  <a:schemeClr val="tx1"/>
                </a:solidFill>
                <a:latin typeface="Century Gothic" panose="020B0502020202020204" pitchFamily="34" charset="0"/>
              </a:rPr>
              <a:t>AT01</a:t>
            </a:r>
            <a:r>
              <a:rPr lang="en-GB" sz="1000" dirty="0">
                <a:solidFill>
                  <a:schemeClr val="tx1"/>
                </a:solidFill>
                <a:latin typeface="Century Gothic" panose="020B0502020202020204" pitchFamily="34" charset="0"/>
              </a:rPr>
              <a:t>-</a:t>
            </a:r>
            <a:r>
              <a:rPr lang="en-GB" sz="1000" dirty="0" err="1">
                <a:solidFill>
                  <a:schemeClr val="tx1"/>
                </a:solidFill>
                <a:latin typeface="Century Gothic" panose="020B0502020202020204" pitchFamily="34" charset="0"/>
              </a:rPr>
              <a:t>KA220</a:t>
            </a:r>
            <a:r>
              <a:rPr lang="en-GB" sz="1000" dirty="0">
                <a:solidFill>
                  <a:schemeClr val="tx1"/>
                </a:solidFill>
                <a:latin typeface="Century Gothic" panose="020B0502020202020204" pitchFamily="34" charset="0"/>
              </a:rPr>
              <a:t>-</a:t>
            </a:r>
            <a:r>
              <a:rPr lang="en-GB" sz="1000" dirty="0" err="1">
                <a:solidFill>
                  <a:schemeClr val="tx1"/>
                </a:solidFill>
                <a:latin typeface="Century Gothic" panose="020B0502020202020204" pitchFamily="34" charset="0"/>
              </a:rPr>
              <a:t>ADU</a:t>
            </a:r>
            <a:r>
              <a:rPr lang="en-GB" sz="1000" dirty="0">
                <a:solidFill>
                  <a:schemeClr val="tx1"/>
                </a:solidFill>
                <a:latin typeface="Century Gothic" panose="020B0502020202020204" pitchFamily="34" charset="0"/>
              </a:rPr>
              <a:t>-000087985</a:t>
            </a:r>
          </a:p>
          <a:p>
            <a:endParaRPr lang="it-IT" sz="1000" dirty="0">
              <a:latin typeface="Century Gothic" panose="020B0502020202020204" pitchFamily="34" charset="0"/>
            </a:endParaRPr>
          </a:p>
        </p:txBody>
      </p:sp>
      <p:pic>
        <p:nvPicPr>
          <p:cNvPr id="10" name="Google Shape;122;p23">
            <a:extLst>
              <a:ext uri="{FF2B5EF4-FFF2-40B4-BE49-F238E27FC236}">
                <a16:creationId xmlns:a16="http://schemas.microsoft.com/office/drawing/2014/main" id="{EF56A7A7-D4AC-43AC-B773-10FECE25DC6E}"/>
              </a:ext>
            </a:extLst>
          </p:cNvPr>
          <p:cNvPicPr preferRelativeResize="0"/>
          <p:nvPr userDrawn="1"/>
        </p:nvPicPr>
        <p:blipFill rotWithShape="1">
          <a:blip r:embed="rId3">
            <a:alphaModFix/>
          </a:blip>
          <a:srcRect/>
          <a:stretch/>
        </p:blipFill>
        <p:spPr>
          <a:xfrm>
            <a:off x="344537" y="5776195"/>
            <a:ext cx="975018" cy="1081805"/>
          </a:xfrm>
          <a:prstGeom prst="rect">
            <a:avLst/>
          </a:prstGeom>
          <a:noFill/>
          <a:ln>
            <a:noFill/>
          </a:ln>
        </p:spPr>
      </p:pic>
      <p:sp>
        <p:nvSpPr>
          <p:cNvPr id="11" name="Google Shape;119;p23">
            <a:extLst>
              <a:ext uri="{FF2B5EF4-FFF2-40B4-BE49-F238E27FC236}">
                <a16:creationId xmlns:a16="http://schemas.microsoft.com/office/drawing/2014/main" id="{655583B2-F226-4B8F-AD9F-3C3EF3AA581C}"/>
              </a:ext>
            </a:extLst>
          </p:cNvPr>
          <p:cNvSpPr/>
          <p:nvPr userDrawn="1"/>
        </p:nvSpPr>
        <p:spPr>
          <a:xfrm>
            <a:off x="-1" y="0"/>
            <a:ext cx="6934185" cy="1280512"/>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400"/>
              <a:buFont typeface="Arial"/>
              <a:buNone/>
            </a:pPr>
            <a:endParaRPr sz="3400" b="0" i="0" u="none" strike="noStrike" cap="none" dirty="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40792756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Zwei Inhalte" type="twoObj">
  <p:cSld name="TWO_OBJECTS">
    <p:spTree>
      <p:nvGrpSpPr>
        <p:cNvPr id="1" name="Shape 37"/>
        <p:cNvGrpSpPr/>
        <p:nvPr/>
      </p:nvGrpSpPr>
      <p:grpSpPr>
        <a:xfrm>
          <a:off x="0" y="0"/>
          <a:ext cx="0" cy="0"/>
          <a:chOff x="0" y="0"/>
          <a:chExt cx="0" cy="0"/>
        </a:xfrm>
      </p:grpSpPr>
      <p:sp>
        <p:nvSpPr>
          <p:cNvPr id="38" name="Google Shape;38;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1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‹N›</a:t>
            </a:fld>
            <a:endParaRPr/>
          </a:p>
        </p:txBody>
      </p:sp>
    </p:spTree>
  </p:cSld>
  <p:clrMap bg1="lt1" tx1="dk1" bg2="dk2" tx2="lt2" accent1="accent1" accent2="accent2" accent3="accent3" accent4="accent4" accent5="accent5" accent6="accent6" hlink="hlink" folHlink="folHlink"/>
  <p:sldLayoutIdLst>
    <p:sldLayoutId id="2147483649" r:id="rId1"/>
    <p:sldLayoutId id="2147483661" r:id="rId2"/>
    <p:sldLayoutId id="2147483651" r:id="rId3"/>
    <p:sldLayoutId id="2147483660" r:id="rId4"/>
    <p:sldLayoutId id="2147483652" r:id="rId5"/>
    <p:sldLayoutId id="2147483665" r:id="rId6"/>
    <p:sldLayoutId id="2147483666" r:id="rId7"/>
    <p:sldLayoutId id="2147483667" r:id="rId8"/>
    <p:sldLayoutId id="2147483653" r:id="rId9"/>
    <p:sldLayoutId id="2147483654" r:id="rId10"/>
    <p:sldLayoutId id="2147483655" r:id="rId11"/>
    <p:sldLayoutId id="2147483656" r:id="rId12"/>
    <p:sldLayoutId id="2147483657" r:id="rId13"/>
    <p:sldLayoutId id="2147483658" r:id="rId14"/>
    <p:sldLayoutId id="2147483659"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hyperlink" Target="https://thediamondsmine.com/files/Ebooks/Clason-RichestManInBabylon.pdf" TargetMode="External"/><Relationship Id="rId7" Type="http://schemas.openxmlformats.org/officeDocument/2006/relationships/hyperlink" Target="https://www.coursera.org/articles/how-to-negotiate-salary" TargetMode="External"/><Relationship Id="rId2" Type="http://schemas.openxmlformats.org/officeDocument/2006/relationships/notesSlide" Target="../notesSlides/notesSlide22.xml"/><Relationship Id="rId1" Type="http://schemas.openxmlformats.org/officeDocument/2006/relationships/slideLayout" Target="../slideLayouts/slideLayout8.xml"/><Relationship Id="rId6" Type="http://schemas.openxmlformats.org/officeDocument/2006/relationships/hyperlink" Target="https://www.youtube.com/c/Clevergirlfinance" TargetMode="External"/><Relationship Id="rId5" Type="http://schemas.openxmlformats.org/officeDocument/2006/relationships/hyperlink" Target="https://www.booksfree.org/rich-dad-poor-dad-pdf-free-download/" TargetMode="External"/><Relationship Id="rId4" Type="http://schemas.openxmlformats.org/officeDocument/2006/relationships/hyperlink" Target="https://www.linkedin.com/pulse/5-good-reasons-read-psychology-money-morgan-housel-demola-okesola/"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9" name="Google Shape;89;p1"/>
          <p:cNvSpPr/>
          <p:nvPr/>
        </p:nvSpPr>
        <p:spPr>
          <a:xfrm>
            <a:off x="0" y="4409118"/>
            <a:ext cx="12192000" cy="2448882"/>
          </a:xfrm>
          <a:custGeom>
            <a:avLst/>
            <a:gdLst/>
            <a:ahLst/>
            <a:cxnLst/>
            <a:rect l="l" t="t" r="r" b="b"/>
            <a:pathLst>
              <a:path w="1788521" h="1913890" extrusionOk="0">
                <a:moveTo>
                  <a:pt x="0" y="0"/>
                </a:moveTo>
                <a:lnTo>
                  <a:pt x="1788521" y="0"/>
                </a:lnTo>
                <a:lnTo>
                  <a:pt x="1788521" y="1913890"/>
                </a:lnTo>
                <a:lnTo>
                  <a:pt x="0" y="1913890"/>
                </a:lnTo>
                <a:close/>
              </a:path>
            </a:pathLst>
          </a:custGeom>
          <a:solidFill>
            <a:srgbClr val="AEABAB">
              <a:alpha val="6000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1" name="Google Shape;91;p1"/>
          <p:cNvSpPr txBox="1"/>
          <p:nvPr/>
        </p:nvSpPr>
        <p:spPr>
          <a:xfrm>
            <a:off x="1" y="4520146"/>
            <a:ext cx="12192000" cy="646290"/>
          </a:xfrm>
          <a:prstGeom prst="rect">
            <a:avLst/>
          </a:prstGeom>
          <a:noFill/>
          <a:ln>
            <a:noFill/>
          </a:ln>
        </p:spPr>
        <p:txBody>
          <a:bodyPr spcFirstLastPara="1" wrap="square" lIns="91425" tIns="45700" rIns="91425" bIns="45700" anchor="t" anchorCtr="0">
            <a:spAutoFit/>
          </a:bodyPr>
          <a:lstStyle/>
          <a:p>
            <a:pPr lvl="0" algn="ctr">
              <a:buSzPts val="3600"/>
            </a:pPr>
            <a:r>
              <a:rPr lang="de-DE" sz="3600" b="1" dirty="0" err="1">
                <a:latin typeface="Century Gothic"/>
                <a:ea typeface="Century Gothic"/>
                <a:cs typeface="Century Gothic"/>
                <a:sym typeface="Century Gothic"/>
              </a:rPr>
              <a:t>GUADAGNARE</a:t>
            </a:r>
            <a:endParaRPr sz="3600" b="1" i="0" u="none" strike="noStrike" cap="none" dirty="0">
              <a:solidFill>
                <a:srgbClr val="000000"/>
              </a:solidFill>
              <a:latin typeface="Century Gothic"/>
              <a:ea typeface="Century Gothic"/>
              <a:cs typeface="Century Gothic"/>
              <a:sym typeface="Century Gothic"/>
            </a:endParaRPr>
          </a:p>
        </p:txBody>
      </p:sp>
      <p:sp>
        <p:nvSpPr>
          <p:cNvPr id="93" name="Google Shape;93;p1"/>
          <p:cNvSpPr txBox="1"/>
          <p:nvPr/>
        </p:nvSpPr>
        <p:spPr>
          <a:xfrm>
            <a:off x="4103177" y="5402590"/>
            <a:ext cx="3982719"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de-DE" sz="1800" b="1" i="0" u="none" strike="noStrike" cap="none" dirty="0" err="1">
                <a:solidFill>
                  <a:srgbClr val="000000"/>
                </a:solidFill>
                <a:latin typeface="Century Gothic"/>
                <a:ea typeface="Century Gothic"/>
                <a:cs typeface="Century Gothic"/>
                <a:sym typeface="Century Gothic"/>
              </a:rPr>
              <a:t>Autore</a:t>
            </a:r>
            <a:r>
              <a:rPr lang="de-DE" sz="1800" b="1" i="0" u="none" strike="noStrike" cap="none" dirty="0">
                <a:solidFill>
                  <a:srgbClr val="000000"/>
                </a:solidFill>
                <a:latin typeface="Century Gothic"/>
                <a:ea typeface="Century Gothic"/>
                <a:cs typeface="Century Gothic"/>
                <a:sym typeface="Century Gothic"/>
              </a:rPr>
              <a:t>:  Innovation Education Lab</a:t>
            </a:r>
            <a:endParaRPr sz="1800" b="1" i="0" u="none" strike="noStrike" cap="none" dirty="0">
              <a:solidFill>
                <a:srgbClr val="000000"/>
              </a:solidFill>
              <a:latin typeface="Century Gothic"/>
              <a:ea typeface="Century Gothic"/>
              <a:cs typeface="Century Gothic"/>
              <a:sym typeface="Century Gothic"/>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5"/>
          <p:cNvSpPr txBox="1"/>
          <p:nvPr/>
        </p:nvSpPr>
        <p:spPr>
          <a:xfrm>
            <a:off x="1880586" y="2295331"/>
            <a:ext cx="10061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38" name="Google Shape;238;p5"/>
          <p:cNvSpPr txBox="1"/>
          <p:nvPr/>
        </p:nvSpPr>
        <p:spPr>
          <a:xfrm>
            <a:off x="300037" y="1676400"/>
            <a:ext cx="6790750" cy="3876918"/>
          </a:xfrm>
          <a:prstGeom prst="rect">
            <a:avLst/>
          </a:prstGeom>
          <a:noFill/>
          <a:ln>
            <a:noFill/>
          </a:ln>
        </p:spPr>
        <p:txBody>
          <a:bodyPr spcFirstLastPara="1" wrap="square" lIns="91425" tIns="45700" rIns="91425" bIns="45700" anchor="t" anchorCtr="0">
            <a:spAutoFit/>
          </a:bodyPr>
          <a:lstStyle/>
          <a:p>
            <a:pPr lvl="0" algn="just">
              <a:lnSpc>
                <a:spcPct val="107000"/>
              </a:lnSpc>
              <a:spcBef>
                <a:spcPts val="800"/>
              </a:spcBef>
              <a:buSzPts val="1800"/>
            </a:pPr>
            <a:r>
              <a:rPr lang="it-IT" sz="2000" dirty="0">
                <a:latin typeface="Century Gothic"/>
                <a:ea typeface="Century Gothic"/>
                <a:cs typeface="Century Gothic"/>
                <a:sym typeface="Century Gothic"/>
              </a:rPr>
              <a:t>Le dinamiche del reddito comprendono i cambiamenti nei livelli di reddito, le fonti di reddito e la distribuzione del reddito all'interno delle popolazioni. Queste dinamiche possono essere influenzate da vari fattori, tra cui le condizioni economiche, le tendenze occupazionali, i livelli di istruzione, le caratteristiche demografiche e le politiche pubbliche.</a:t>
            </a:r>
          </a:p>
          <a:p>
            <a:pPr lvl="0" algn="just">
              <a:lnSpc>
                <a:spcPct val="107000"/>
              </a:lnSpc>
              <a:spcBef>
                <a:spcPts val="800"/>
              </a:spcBef>
              <a:buSzPts val="1800"/>
            </a:pPr>
            <a:endParaRPr sz="2000" b="0" i="0" u="none" strike="noStrike" cap="none" dirty="0">
              <a:solidFill>
                <a:srgbClr val="000000"/>
              </a:solidFill>
              <a:latin typeface="Century Gothic"/>
              <a:ea typeface="Century Gothic"/>
              <a:cs typeface="Century Gothic"/>
              <a:sym typeface="Century Gothic"/>
            </a:endParaRPr>
          </a:p>
          <a:p>
            <a:pPr lvl="0" algn="ctr">
              <a:buClr>
                <a:schemeClr val="dk1"/>
              </a:buClr>
              <a:buSzPts val="1100"/>
            </a:pPr>
            <a:r>
              <a:rPr lang="it-IT" sz="2000" b="1" dirty="0">
                <a:solidFill>
                  <a:srgbClr val="3E6EC2"/>
                </a:solidFill>
                <a:latin typeface="Century Gothic"/>
                <a:ea typeface="Century Gothic"/>
                <a:cs typeface="Century Gothic"/>
                <a:sym typeface="Century Gothic"/>
              </a:rPr>
              <a:t>Quali fattori possono influenzare </a:t>
            </a:r>
          </a:p>
          <a:p>
            <a:pPr lvl="0" algn="ctr">
              <a:buClr>
                <a:schemeClr val="dk1"/>
              </a:buClr>
              <a:buSzPts val="1100"/>
            </a:pPr>
            <a:r>
              <a:rPr lang="it-IT" sz="2000" b="1" dirty="0">
                <a:solidFill>
                  <a:srgbClr val="3E6EC2"/>
                </a:solidFill>
                <a:latin typeface="Century Gothic"/>
                <a:ea typeface="Century Gothic"/>
                <a:cs typeface="Century Gothic"/>
                <a:sym typeface="Century Gothic"/>
              </a:rPr>
              <a:t>la dinamica del reddito</a:t>
            </a:r>
            <a:r>
              <a:rPr lang="de-DE" sz="2000" b="1" i="0" u="none" strike="noStrike" cap="none" dirty="0">
                <a:solidFill>
                  <a:srgbClr val="3E6EC2"/>
                </a:solidFill>
                <a:latin typeface="Century Gothic"/>
                <a:ea typeface="Century Gothic"/>
                <a:cs typeface="Century Gothic"/>
                <a:sym typeface="Century Gothic"/>
              </a:rPr>
              <a:t>?</a:t>
            </a:r>
            <a:endParaRPr sz="2000" b="1" i="0" u="none" strike="noStrike" cap="none" dirty="0">
              <a:solidFill>
                <a:srgbClr val="3E6EC2"/>
              </a:solidFill>
              <a:latin typeface="Century Gothic"/>
              <a:ea typeface="Century Gothic"/>
              <a:cs typeface="Century Gothic"/>
              <a:sym typeface="Century Gothic"/>
            </a:endParaRPr>
          </a:p>
        </p:txBody>
      </p:sp>
      <p:pic>
        <p:nvPicPr>
          <p:cNvPr id="239" name="Google Shape;239;p5"/>
          <p:cNvPicPr preferRelativeResize="0"/>
          <p:nvPr/>
        </p:nvPicPr>
        <p:blipFill rotWithShape="1">
          <a:blip r:embed="rId3">
            <a:alphaModFix/>
          </a:blip>
          <a:srcRect l="11024"/>
          <a:stretch/>
        </p:blipFill>
        <p:spPr>
          <a:xfrm>
            <a:off x="7569425" y="1740075"/>
            <a:ext cx="4095675" cy="2853826"/>
          </a:xfrm>
          <a:prstGeom prst="rect">
            <a:avLst/>
          </a:prstGeom>
          <a:noFill/>
          <a:ln>
            <a:noFill/>
          </a:ln>
        </p:spPr>
      </p:pic>
      <p:sp>
        <p:nvSpPr>
          <p:cNvPr id="10" name="CasellaDiTesto 9">
            <a:extLst>
              <a:ext uri="{FF2B5EF4-FFF2-40B4-BE49-F238E27FC236}">
                <a16:creationId xmlns:a16="http://schemas.microsoft.com/office/drawing/2014/main" id="{0EB9AD2B-3036-4122-9545-7D0876EF5D5A}"/>
              </a:ext>
            </a:extLst>
          </p:cNvPr>
          <p:cNvSpPr txBox="1"/>
          <p:nvPr/>
        </p:nvSpPr>
        <p:spPr>
          <a:xfrm>
            <a:off x="228600" y="152400"/>
            <a:ext cx="6477000" cy="1015663"/>
          </a:xfrm>
          <a:prstGeom prst="rect">
            <a:avLst/>
          </a:prstGeom>
          <a:noFill/>
        </p:spPr>
        <p:txBody>
          <a:bodyPr wrap="square" rtlCol="0">
            <a:spAutoFit/>
          </a:bodyPr>
          <a:lstStyle/>
          <a:p>
            <a:pPr algn="ctr"/>
            <a:r>
              <a:rPr lang="it-IT" sz="3000" b="1" dirty="0">
                <a:solidFill>
                  <a:schemeClr val="lt1"/>
                </a:solidFill>
                <a:latin typeface="Calibri"/>
                <a:ea typeface="Calibri"/>
                <a:cs typeface="Calibri"/>
                <a:sym typeface="Calibri"/>
              </a:rPr>
              <a:t>DINAMICA DEL REDDITO E FATTORI </a:t>
            </a:r>
          </a:p>
          <a:p>
            <a:pPr algn="ctr"/>
            <a:r>
              <a:rPr lang="it-IT" sz="3000" b="1" dirty="0">
                <a:solidFill>
                  <a:schemeClr val="lt1"/>
                </a:solidFill>
                <a:latin typeface="Calibri"/>
                <a:ea typeface="Calibri"/>
                <a:cs typeface="Calibri"/>
                <a:sym typeface="Calibri"/>
              </a:rPr>
              <a:t>DI INFLUENZA</a:t>
            </a:r>
            <a:endParaRPr lang="de-DE" sz="3000" b="1" dirty="0">
              <a:latin typeface="Century Gothic" panose="020B050202020202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8"/>
          <p:cNvSpPr txBox="1"/>
          <p:nvPr/>
        </p:nvSpPr>
        <p:spPr>
          <a:xfrm>
            <a:off x="1880586" y="2295331"/>
            <a:ext cx="10061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250" name="Google Shape;250;p8" descr="Ein Bild, das Tafel, Handschrift, Text, Schrift enthält.&#10;&#10;Automatisch generierte Beschreibung"/>
          <p:cNvPicPr preferRelativeResize="0"/>
          <p:nvPr/>
        </p:nvPicPr>
        <p:blipFill rotWithShape="1">
          <a:blip r:embed="rId3">
            <a:alphaModFix/>
          </a:blip>
          <a:srcRect/>
          <a:stretch/>
        </p:blipFill>
        <p:spPr>
          <a:xfrm>
            <a:off x="3833603" y="1880074"/>
            <a:ext cx="4709832" cy="3133755"/>
          </a:xfrm>
          <a:prstGeom prst="rect">
            <a:avLst/>
          </a:prstGeom>
          <a:noFill/>
          <a:ln>
            <a:noFill/>
          </a:ln>
        </p:spPr>
      </p:pic>
      <p:sp>
        <p:nvSpPr>
          <p:cNvPr id="251" name="Google Shape;251;p8"/>
          <p:cNvSpPr txBox="1"/>
          <p:nvPr/>
        </p:nvSpPr>
        <p:spPr>
          <a:xfrm>
            <a:off x="9753600" y="1981200"/>
            <a:ext cx="1478654" cy="40006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2000" b="0" i="0" u="none" strike="noStrike" cap="none" dirty="0">
                <a:solidFill>
                  <a:srgbClr val="000000"/>
                </a:solidFill>
                <a:latin typeface="Century Gothic"/>
                <a:ea typeface="Century Gothic"/>
                <a:cs typeface="Century Gothic"/>
                <a:sym typeface="Century Gothic"/>
              </a:rPr>
              <a:t>Elon Musk</a:t>
            </a:r>
            <a:endParaRPr sz="2000" b="0" i="0" u="none" strike="noStrike" cap="none" dirty="0">
              <a:solidFill>
                <a:srgbClr val="000000"/>
              </a:solidFill>
              <a:latin typeface="Century Gothic"/>
              <a:ea typeface="Century Gothic"/>
              <a:cs typeface="Century Gothic"/>
              <a:sym typeface="Century Gothic"/>
            </a:endParaRPr>
          </a:p>
        </p:txBody>
      </p:sp>
      <p:sp>
        <p:nvSpPr>
          <p:cNvPr id="252" name="Google Shape;252;p8"/>
          <p:cNvSpPr txBox="1"/>
          <p:nvPr/>
        </p:nvSpPr>
        <p:spPr>
          <a:xfrm>
            <a:off x="9372600" y="3733800"/>
            <a:ext cx="1776302" cy="40006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2000" b="0" i="0" u="none" strike="noStrike" cap="none" dirty="0">
                <a:solidFill>
                  <a:srgbClr val="000000"/>
                </a:solidFill>
                <a:latin typeface="Century Gothic"/>
                <a:ea typeface="Century Gothic"/>
                <a:cs typeface="Century Gothic"/>
                <a:sym typeface="Century Gothic"/>
              </a:rPr>
              <a:t>J. K. Rowling</a:t>
            </a:r>
            <a:endParaRPr sz="2000" b="0" i="0" u="none" strike="noStrike" cap="none" dirty="0">
              <a:solidFill>
                <a:srgbClr val="000000"/>
              </a:solidFill>
              <a:latin typeface="Century Gothic"/>
              <a:ea typeface="Century Gothic"/>
              <a:cs typeface="Century Gothic"/>
              <a:sym typeface="Century Gothic"/>
            </a:endParaRPr>
          </a:p>
        </p:txBody>
      </p:sp>
      <p:sp>
        <p:nvSpPr>
          <p:cNvPr id="253" name="Google Shape;253;p8"/>
          <p:cNvSpPr txBox="1"/>
          <p:nvPr/>
        </p:nvSpPr>
        <p:spPr>
          <a:xfrm>
            <a:off x="533400" y="3124200"/>
            <a:ext cx="1961012" cy="40006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2000" b="0" i="0" u="none" strike="noStrike" cap="none" dirty="0">
                <a:solidFill>
                  <a:srgbClr val="000000"/>
                </a:solidFill>
                <a:latin typeface="Century Gothic"/>
                <a:ea typeface="Century Gothic"/>
                <a:cs typeface="Century Gothic"/>
                <a:sym typeface="Century Gothic"/>
              </a:rPr>
              <a:t>Oprah Winfrey</a:t>
            </a:r>
            <a:endParaRPr sz="2000" b="0" i="0" u="none" strike="noStrike" cap="none" dirty="0">
              <a:solidFill>
                <a:srgbClr val="000000"/>
              </a:solidFill>
              <a:latin typeface="Century Gothic"/>
              <a:ea typeface="Century Gothic"/>
              <a:cs typeface="Century Gothic"/>
              <a:sym typeface="Century Gothic"/>
            </a:endParaRPr>
          </a:p>
        </p:txBody>
      </p:sp>
      <p:sp>
        <p:nvSpPr>
          <p:cNvPr id="254" name="Google Shape;254;p8"/>
          <p:cNvSpPr txBox="1"/>
          <p:nvPr/>
        </p:nvSpPr>
        <p:spPr>
          <a:xfrm>
            <a:off x="1230674" y="4341700"/>
            <a:ext cx="1969725" cy="40006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2000" b="0" i="0" u="none" strike="noStrike" cap="none" dirty="0">
                <a:solidFill>
                  <a:srgbClr val="000000"/>
                </a:solidFill>
                <a:latin typeface="Century Gothic"/>
                <a:ea typeface="Century Gothic"/>
                <a:cs typeface="Century Gothic"/>
                <a:sym typeface="Century Gothic"/>
              </a:rPr>
              <a:t>Warren Buffett</a:t>
            </a:r>
            <a:endParaRPr sz="2000" b="0" i="0" u="none" strike="noStrike" cap="none" dirty="0">
              <a:solidFill>
                <a:srgbClr val="000000"/>
              </a:solidFill>
              <a:latin typeface="Century Gothic"/>
              <a:ea typeface="Century Gothic"/>
              <a:cs typeface="Century Gothic"/>
              <a:sym typeface="Century Gothic"/>
            </a:endParaRPr>
          </a:p>
        </p:txBody>
      </p:sp>
      <p:sp>
        <p:nvSpPr>
          <p:cNvPr id="255" name="Google Shape;255;p8"/>
          <p:cNvSpPr txBox="1"/>
          <p:nvPr/>
        </p:nvSpPr>
        <p:spPr>
          <a:xfrm>
            <a:off x="1600200" y="1828800"/>
            <a:ext cx="1336267" cy="40006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2000" b="0" i="0" u="none" strike="noStrike" cap="none" dirty="0">
                <a:solidFill>
                  <a:srgbClr val="000000"/>
                </a:solidFill>
                <a:latin typeface="Century Gothic"/>
                <a:ea typeface="Century Gothic"/>
                <a:cs typeface="Century Gothic"/>
                <a:sym typeface="Century Gothic"/>
              </a:rPr>
              <a:t>Bill Gates</a:t>
            </a:r>
            <a:endParaRPr sz="2000" b="0" i="0" u="none" strike="noStrike" cap="none" dirty="0">
              <a:solidFill>
                <a:srgbClr val="000000"/>
              </a:solidFill>
              <a:latin typeface="Century Gothic"/>
              <a:ea typeface="Century Gothic"/>
              <a:cs typeface="Century Gothic"/>
              <a:sym typeface="Century Gothic"/>
            </a:endParaRPr>
          </a:p>
        </p:txBody>
      </p:sp>
      <p:sp>
        <p:nvSpPr>
          <p:cNvPr id="14" name="CasellaDiTesto 13">
            <a:extLst>
              <a:ext uri="{FF2B5EF4-FFF2-40B4-BE49-F238E27FC236}">
                <a16:creationId xmlns:a16="http://schemas.microsoft.com/office/drawing/2014/main" id="{CB8769F3-DA40-4607-B615-2150E798359A}"/>
              </a:ext>
            </a:extLst>
          </p:cNvPr>
          <p:cNvSpPr txBox="1"/>
          <p:nvPr/>
        </p:nvSpPr>
        <p:spPr>
          <a:xfrm>
            <a:off x="228600" y="381000"/>
            <a:ext cx="6477000" cy="553998"/>
          </a:xfrm>
          <a:prstGeom prst="rect">
            <a:avLst/>
          </a:prstGeom>
          <a:noFill/>
        </p:spPr>
        <p:txBody>
          <a:bodyPr wrap="square" rtlCol="0">
            <a:spAutoFit/>
          </a:bodyPr>
          <a:lstStyle/>
          <a:p>
            <a:pPr algn="ctr"/>
            <a:r>
              <a:rPr lang="de-DE" sz="3000" b="1" dirty="0" err="1">
                <a:solidFill>
                  <a:schemeClr val="lt1"/>
                </a:solidFill>
                <a:latin typeface="Calibri"/>
                <a:ea typeface="Calibri"/>
                <a:cs typeface="Calibri"/>
                <a:sym typeface="Calibri"/>
              </a:rPr>
              <a:t>CASI</a:t>
            </a:r>
            <a:r>
              <a:rPr lang="de-DE" sz="3000" b="1" dirty="0">
                <a:solidFill>
                  <a:schemeClr val="lt1"/>
                </a:solidFill>
                <a:latin typeface="Calibri"/>
                <a:ea typeface="Calibri"/>
                <a:cs typeface="Calibri"/>
                <a:sym typeface="Calibri"/>
              </a:rPr>
              <a:t> DI STUDIO</a:t>
            </a:r>
            <a:endParaRPr lang="de-DE" sz="3000" b="1" dirty="0">
              <a:latin typeface="Century Gothic" panose="020B050202020202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5" name="Google Shape;265;p6"/>
          <p:cNvSpPr txBox="1"/>
          <p:nvPr/>
        </p:nvSpPr>
        <p:spPr>
          <a:xfrm>
            <a:off x="335350" y="1524000"/>
            <a:ext cx="6827450" cy="4093388"/>
          </a:xfrm>
          <a:prstGeom prst="rect">
            <a:avLst/>
          </a:prstGeom>
          <a:noFill/>
          <a:ln>
            <a:noFill/>
          </a:ln>
        </p:spPr>
        <p:txBody>
          <a:bodyPr spcFirstLastPara="1" wrap="square" lIns="91425" tIns="45700" rIns="91425" bIns="45700" anchor="t" anchorCtr="0">
            <a:spAutoFit/>
          </a:bodyPr>
          <a:lstStyle/>
          <a:p>
            <a:pPr lvl="0" algn="just">
              <a:buSzPts val="1800"/>
            </a:pPr>
            <a:r>
              <a:rPr lang="it-IT" sz="2000" b="1" i="1" dirty="0">
                <a:solidFill>
                  <a:srgbClr val="3E6EC2"/>
                </a:solidFill>
                <a:latin typeface="Century Gothic"/>
                <a:ea typeface="Century Gothic"/>
                <a:cs typeface="Century Gothic"/>
                <a:sym typeface="Century Gothic"/>
              </a:rPr>
              <a:t>Massimizzare il potenziale di guadagno </a:t>
            </a:r>
            <a:r>
              <a:rPr lang="it-IT" sz="2000" dirty="0">
                <a:latin typeface="Century Gothic"/>
                <a:ea typeface="Century Gothic"/>
                <a:cs typeface="Century Gothic"/>
                <a:sym typeface="Century Gothic"/>
              </a:rPr>
              <a:t>richiede un approccio proattivo per:</a:t>
            </a:r>
          </a:p>
          <a:p>
            <a:pPr lvl="0" algn="just">
              <a:buSzPts val="1800"/>
            </a:pPr>
            <a:endParaRPr sz="2000" b="0" i="0" u="none" strike="noStrike" cap="none" dirty="0">
              <a:solidFill>
                <a:srgbClr val="000000"/>
              </a:solidFill>
              <a:latin typeface="Century Gothic"/>
              <a:ea typeface="Century Gothic"/>
              <a:cs typeface="Century Gothic"/>
              <a:sym typeface="Century Gothic"/>
            </a:endParaRPr>
          </a:p>
          <a:p>
            <a:pPr marL="457200" lvl="0" indent="-330200" algn="just">
              <a:buSzPts val="1600"/>
              <a:buFont typeface="Century Gothic"/>
              <a:buChar char="●"/>
            </a:pPr>
            <a:r>
              <a:rPr lang="it-IT" sz="2000" dirty="0">
                <a:latin typeface="Century Gothic"/>
                <a:ea typeface="Century Gothic"/>
                <a:cs typeface="Century Gothic"/>
                <a:sym typeface="Century Gothic"/>
              </a:rPr>
              <a:t>Sviluppo della carriera
Miglioramento delle competenze
Pianificazione finanziaria</a:t>
            </a:r>
            <a:r>
              <a:rPr lang="de-DE" sz="2000" b="0" i="0" u="none" strike="noStrike" cap="none" dirty="0">
                <a:solidFill>
                  <a:srgbClr val="000000"/>
                </a:solidFill>
                <a:latin typeface="Century Gothic"/>
                <a:ea typeface="Century Gothic"/>
                <a:cs typeface="Century Gothic"/>
                <a:sym typeface="Century Gothic"/>
              </a:rPr>
              <a:t>. </a:t>
            </a:r>
            <a:endParaRPr sz="2000" b="0" i="0" u="none" strike="noStrike" cap="none" dirty="0">
              <a:solidFill>
                <a:srgbClr val="000000"/>
              </a:solidFill>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000000"/>
              </a:buClr>
              <a:buSzPts val="1800"/>
              <a:buFont typeface="Arial"/>
              <a:buNone/>
            </a:pPr>
            <a:endParaRPr sz="2000" b="0" i="0" u="none" strike="noStrike" cap="none" dirty="0">
              <a:solidFill>
                <a:srgbClr val="000000"/>
              </a:solidFill>
              <a:latin typeface="Century Gothic"/>
              <a:ea typeface="Century Gothic"/>
              <a:cs typeface="Century Gothic"/>
              <a:sym typeface="Century Gothic"/>
            </a:endParaRPr>
          </a:p>
          <a:p>
            <a:pPr lvl="0" algn="just">
              <a:buSzPts val="1800"/>
            </a:pPr>
            <a:r>
              <a:rPr lang="it-IT" sz="2000" dirty="0">
                <a:latin typeface="Century Gothic"/>
                <a:ea typeface="Century Gothic"/>
                <a:cs typeface="Century Gothic"/>
                <a:sym typeface="Century Gothic"/>
              </a:rPr>
              <a:t>Investendo nell'istruzione, cercando opportunità di avanzamento, esplorando diversi flussi di reddito, costruendo relazioni e negoziando in modo strategico, gli individui possono sbloccare la loro piena capacità di guadagno e ottenere un maggiore successo finanziario e stabilità</a:t>
            </a:r>
            <a:r>
              <a:rPr lang="de-DE" sz="2000" b="0" i="0" u="none" strike="noStrike" cap="none" dirty="0">
                <a:solidFill>
                  <a:srgbClr val="000000"/>
                </a:solidFill>
                <a:latin typeface="Century Gothic"/>
                <a:ea typeface="Century Gothic"/>
                <a:cs typeface="Century Gothic"/>
                <a:sym typeface="Century Gothic"/>
              </a:rPr>
              <a:t>.</a:t>
            </a:r>
            <a:endParaRPr sz="2000" b="0" i="0" u="none" strike="noStrike" cap="none" dirty="0">
              <a:solidFill>
                <a:srgbClr val="000000"/>
              </a:solidFill>
              <a:latin typeface="Century Gothic" panose="020B0502020202020204" pitchFamily="34" charset="0"/>
              <a:sym typeface="Arial"/>
            </a:endParaRPr>
          </a:p>
        </p:txBody>
      </p:sp>
      <p:pic>
        <p:nvPicPr>
          <p:cNvPr id="266" name="Google Shape;266;p6"/>
          <p:cNvPicPr preferRelativeResize="0"/>
          <p:nvPr/>
        </p:nvPicPr>
        <p:blipFill rotWithShape="1">
          <a:blip r:embed="rId3">
            <a:alphaModFix amt="90000"/>
          </a:blip>
          <a:srcRect/>
          <a:stretch/>
        </p:blipFill>
        <p:spPr>
          <a:xfrm>
            <a:off x="7463574" y="1927700"/>
            <a:ext cx="4423626" cy="2949100"/>
          </a:xfrm>
          <a:prstGeom prst="rect">
            <a:avLst/>
          </a:prstGeom>
          <a:noFill/>
          <a:ln>
            <a:noFill/>
          </a:ln>
        </p:spPr>
      </p:pic>
      <p:sp>
        <p:nvSpPr>
          <p:cNvPr id="9" name="CasellaDiTesto 8">
            <a:extLst>
              <a:ext uri="{FF2B5EF4-FFF2-40B4-BE49-F238E27FC236}">
                <a16:creationId xmlns:a16="http://schemas.microsoft.com/office/drawing/2014/main" id="{D8E26DD2-C279-4949-AC32-BD964BEAA17C}"/>
              </a:ext>
            </a:extLst>
          </p:cNvPr>
          <p:cNvSpPr txBox="1"/>
          <p:nvPr/>
        </p:nvSpPr>
        <p:spPr>
          <a:xfrm>
            <a:off x="228600" y="152400"/>
            <a:ext cx="6477000" cy="1015663"/>
          </a:xfrm>
          <a:prstGeom prst="rect">
            <a:avLst/>
          </a:prstGeom>
          <a:noFill/>
        </p:spPr>
        <p:txBody>
          <a:bodyPr wrap="square" rtlCol="0">
            <a:spAutoFit/>
          </a:bodyPr>
          <a:lstStyle/>
          <a:p>
            <a:pPr algn="ctr"/>
            <a:r>
              <a:rPr lang="it-IT" sz="3000" b="1" dirty="0">
                <a:solidFill>
                  <a:schemeClr val="lt1"/>
                </a:solidFill>
                <a:latin typeface="Calibri"/>
                <a:ea typeface="Calibri"/>
                <a:cs typeface="Calibri"/>
                <a:sym typeface="Calibri"/>
              </a:rPr>
              <a:t>MASSIMIZZARE IL POTENZIALE </a:t>
            </a:r>
          </a:p>
          <a:p>
            <a:pPr algn="ctr"/>
            <a:r>
              <a:rPr lang="it-IT" sz="3000" b="1" dirty="0">
                <a:solidFill>
                  <a:schemeClr val="lt1"/>
                </a:solidFill>
                <a:latin typeface="Calibri"/>
                <a:ea typeface="Calibri"/>
                <a:cs typeface="Calibri"/>
                <a:sym typeface="Calibri"/>
              </a:rPr>
              <a:t>DI GUADAGNO</a:t>
            </a:r>
            <a:endParaRPr lang="de-DE" sz="3000" b="1" dirty="0">
              <a:latin typeface="Century Gothic" panose="020B050202020202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6" name="Google Shape;276;g2ba818bef63_0_60"/>
          <p:cNvSpPr txBox="1"/>
          <p:nvPr/>
        </p:nvSpPr>
        <p:spPr>
          <a:xfrm>
            <a:off x="335347" y="2414053"/>
            <a:ext cx="6370254" cy="1631175"/>
          </a:xfrm>
          <a:prstGeom prst="rect">
            <a:avLst/>
          </a:prstGeom>
          <a:noFill/>
          <a:ln>
            <a:noFill/>
          </a:ln>
        </p:spPr>
        <p:txBody>
          <a:bodyPr spcFirstLastPara="1" wrap="square" lIns="91425" tIns="45700" rIns="91425" bIns="45700" anchor="t" anchorCtr="0">
            <a:spAutoFit/>
          </a:bodyPr>
          <a:lstStyle/>
          <a:p>
            <a:pPr lvl="0">
              <a:buSzPts val="1800"/>
            </a:pPr>
            <a:r>
              <a:rPr lang="it-IT" sz="2000" dirty="0">
                <a:latin typeface="Century Gothic"/>
                <a:ea typeface="Century Gothic"/>
                <a:cs typeface="Century Gothic"/>
                <a:sym typeface="Century Gothic"/>
              </a:rPr>
              <a:t>L'avanzamento di carriera e la crescita richiedono un approccio strategico che coinvolga l'apprendimento continuo, lo sviluppo delle competenze, il networking e un'efficace autopromozione</a:t>
            </a:r>
            <a:r>
              <a:rPr lang="de-DE" sz="2000" b="0" i="0" u="none" strike="noStrike" cap="none" dirty="0">
                <a:solidFill>
                  <a:srgbClr val="000000"/>
                </a:solidFill>
                <a:latin typeface="Century Gothic"/>
                <a:ea typeface="Century Gothic"/>
                <a:cs typeface="Century Gothic"/>
                <a:sym typeface="Century Gothic"/>
              </a:rPr>
              <a:t>. </a:t>
            </a:r>
            <a:endParaRPr sz="2000" b="0" i="0" u="none" strike="noStrike" cap="none" dirty="0">
              <a:solidFill>
                <a:srgbClr val="000000"/>
              </a:solidFill>
              <a:latin typeface="Century Gothic" panose="020B0502020202020204" pitchFamily="34" charset="0"/>
              <a:sym typeface="Arial"/>
            </a:endParaRPr>
          </a:p>
        </p:txBody>
      </p:sp>
      <p:pic>
        <p:nvPicPr>
          <p:cNvPr id="277" name="Google Shape;277;g2ba818bef63_0_60"/>
          <p:cNvPicPr preferRelativeResize="0"/>
          <p:nvPr/>
        </p:nvPicPr>
        <p:blipFill rotWithShape="1">
          <a:blip r:embed="rId3">
            <a:alphaModFix/>
          </a:blip>
          <a:srcRect l="13918" r="14298"/>
          <a:stretch/>
        </p:blipFill>
        <p:spPr>
          <a:xfrm>
            <a:off x="7543800" y="1981200"/>
            <a:ext cx="3774126" cy="2628950"/>
          </a:xfrm>
          <a:prstGeom prst="rect">
            <a:avLst/>
          </a:prstGeom>
          <a:noFill/>
          <a:ln>
            <a:noFill/>
          </a:ln>
        </p:spPr>
      </p:pic>
      <p:sp>
        <p:nvSpPr>
          <p:cNvPr id="9" name="CasellaDiTesto 8">
            <a:extLst>
              <a:ext uri="{FF2B5EF4-FFF2-40B4-BE49-F238E27FC236}">
                <a16:creationId xmlns:a16="http://schemas.microsoft.com/office/drawing/2014/main" id="{1502E630-1864-42BF-B4CD-659767C26ED8}"/>
              </a:ext>
            </a:extLst>
          </p:cNvPr>
          <p:cNvSpPr txBox="1"/>
          <p:nvPr/>
        </p:nvSpPr>
        <p:spPr>
          <a:xfrm>
            <a:off x="228600" y="381000"/>
            <a:ext cx="6477000" cy="553998"/>
          </a:xfrm>
          <a:prstGeom prst="rect">
            <a:avLst/>
          </a:prstGeom>
          <a:noFill/>
        </p:spPr>
        <p:txBody>
          <a:bodyPr wrap="square" rtlCol="0">
            <a:spAutoFit/>
          </a:bodyPr>
          <a:lstStyle/>
          <a:p>
            <a:pPr algn="ctr"/>
            <a:r>
              <a:rPr lang="de-DE" sz="3000" b="1" dirty="0">
                <a:solidFill>
                  <a:schemeClr val="lt1"/>
                </a:solidFill>
                <a:latin typeface="Calibri"/>
                <a:ea typeface="Calibri"/>
                <a:cs typeface="Calibri"/>
                <a:sym typeface="Calibri"/>
              </a:rPr>
              <a:t>FAI </a:t>
            </a:r>
            <a:r>
              <a:rPr lang="de-DE" sz="3000" b="1" dirty="0" err="1">
                <a:solidFill>
                  <a:schemeClr val="lt1"/>
                </a:solidFill>
                <a:latin typeface="Calibri"/>
                <a:ea typeface="Calibri"/>
                <a:cs typeface="Calibri"/>
                <a:sym typeface="Calibri"/>
              </a:rPr>
              <a:t>AVANZARE</a:t>
            </a:r>
            <a:r>
              <a:rPr lang="de-DE" sz="3000" b="1" dirty="0">
                <a:solidFill>
                  <a:schemeClr val="lt1"/>
                </a:solidFill>
                <a:latin typeface="Calibri"/>
                <a:ea typeface="Calibri"/>
                <a:cs typeface="Calibri"/>
                <a:sym typeface="Calibri"/>
              </a:rPr>
              <a:t> LA </a:t>
            </a:r>
            <a:r>
              <a:rPr lang="de-DE" sz="3000" b="1" dirty="0" err="1">
                <a:solidFill>
                  <a:schemeClr val="lt1"/>
                </a:solidFill>
                <a:latin typeface="Calibri"/>
                <a:ea typeface="Calibri"/>
                <a:cs typeface="Calibri"/>
                <a:sym typeface="Calibri"/>
              </a:rPr>
              <a:t>TUA</a:t>
            </a:r>
            <a:r>
              <a:rPr lang="de-DE" sz="3000" b="1" dirty="0">
                <a:solidFill>
                  <a:schemeClr val="lt1"/>
                </a:solidFill>
                <a:latin typeface="Calibri"/>
                <a:ea typeface="Calibri"/>
                <a:cs typeface="Calibri"/>
                <a:sym typeface="Calibri"/>
              </a:rPr>
              <a:t> </a:t>
            </a:r>
            <a:r>
              <a:rPr lang="de-DE" sz="3000" b="1" dirty="0" err="1">
                <a:solidFill>
                  <a:schemeClr val="lt1"/>
                </a:solidFill>
                <a:latin typeface="Calibri"/>
                <a:ea typeface="Calibri"/>
                <a:cs typeface="Calibri"/>
                <a:sym typeface="Calibri"/>
              </a:rPr>
              <a:t>CARRIERA</a:t>
            </a:r>
            <a:endParaRPr lang="de-DE" sz="3000" b="1" dirty="0">
              <a:latin typeface="Century Gothic" panose="020B050202020202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pic>
        <p:nvPicPr>
          <p:cNvPr id="287" name="Google Shape;287;p9" descr="Ein Bild, das Design, Kunst enthält.&#10;&#10;Automatisch generierte Beschreibung"/>
          <p:cNvPicPr preferRelativeResize="0"/>
          <p:nvPr/>
        </p:nvPicPr>
        <p:blipFill rotWithShape="1">
          <a:blip r:embed="rId3">
            <a:alphaModFix/>
          </a:blip>
          <a:srcRect l="17776" r="21082" b="1"/>
          <a:stretch/>
        </p:blipFill>
        <p:spPr>
          <a:xfrm>
            <a:off x="7550724" y="1530924"/>
            <a:ext cx="3955476" cy="3955476"/>
          </a:xfrm>
          <a:custGeom>
            <a:avLst/>
            <a:gdLst/>
            <a:ahLst/>
            <a:cxnLst/>
            <a:rect l="l" t="t" r="r" b="b"/>
            <a:pathLst>
              <a:path w="1838528" h="1838528" extrusionOk="0">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a:noFill/>
          <a:ln>
            <a:noFill/>
          </a:ln>
        </p:spPr>
      </p:pic>
      <p:grpSp>
        <p:nvGrpSpPr>
          <p:cNvPr id="288" name="Google Shape;288;p9"/>
          <p:cNvGrpSpPr/>
          <p:nvPr/>
        </p:nvGrpSpPr>
        <p:grpSpPr>
          <a:xfrm>
            <a:off x="331809" y="1464972"/>
            <a:ext cx="6600439" cy="4144461"/>
            <a:chOff x="1934" y="20406"/>
            <a:chExt cx="6600439" cy="4144461"/>
          </a:xfrm>
        </p:grpSpPr>
        <p:sp>
          <p:nvSpPr>
            <p:cNvPr id="289" name="Google Shape;289;p9"/>
            <p:cNvSpPr/>
            <p:nvPr/>
          </p:nvSpPr>
          <p:spPr>
            <a:xfrm>
              <a:off x="1934" y="20406"/>
              <a:ext cx="1534985" cy="920991"/>
            </a:xfrm>
            <a:prstGeom prst="rect">
              <a:avLst/>
            </a:prstGeom>
            <a:gradFill>
              <a:gsLst>
                <a:gs pos="0">
                  <a:srgbClr val="D8D8D8">
                    <a:alpha val="89803"/>
                  </a:srgbClr>
                </a:gs>
                <a:gs pos="35000">
                  <a:srgbClr val="E3E3E3">
                    <a:alpha val="89803"/>
                  </a:srgbClr>
                </a:gs>
                <a:gs pos="100000">
                  <a:srgbClr val="F4F4F4">
                    <a:alpha val="89803"/>
                  </a:srgbClr>
                </a:gs>
              </a:gsLst>
              <a:lin ang="16200000" scaled="0"/>
            </a:grad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entury Gothic" panose="020B0502020202020204" pitchFamily="34" charset="0"/>
              </a:endParaRPr>
            </a:p>
          </p:txBody>
        </p:sp>
        <p:sp>
          <p:nvSpPr>
            <p:cNvPr id="290" name="Google Shape;290;p9"/>
            <p:cNvSpPr txBox="1"/>
            <p:nvPr/>
          </p:nvSpPr>
          <p:spPr>
            <a:xfrm>
              <a:off x="1934" y="20406"/>
              <a:ext cx="1534985" cy="920991"/>
            </a:xfrm>
            <a:prstGeom prst="rect">
              <a:avLst/>
            </a:prstGeom>
            <a:noFill/>
            <a:ln>
              <a:noFill/>
            </a:ln>
          </p:spPr>
          <p:txBody>
            <a:bodyPr spcFirstLastPara="1" wrap="square" lIns="57150" tIns="57150" rIns="57150" bIns="57150" anchor="ctr" anchorCtr="0">
              <a:noAutofit/>
            </a:bodyPr>
            <a:lstStyle/>
            <a:p>
              <a:pPr lvl="0" algn="ctr">
                <a:lnSpc>
                  <a:spcPct val="90000"/>
                </a:lnSpc>
                <a:buSzPts val="1500"/>
              </a:pPr>
              <a:r>
                <a:rPr lang="de-DE" dirty="0" err="1">
                  <a:solidFill>
                    <a:schemeClr val="dk1"/>
                  </a:solidFill>
                  <a:latin typeface="Century Gothic" panose="020B0502020202020204" pitchFamily="34" charset="0"/>
                </a:rPr>
                <a:t>Stabilisci</a:t>
              </a:r>
              <a:r>
                <a:rPr lang="de-DE" dirty="0">
                  <a:solidFill>
                    <a:schemeClr val="dk1"/>
                  </a:solidFill>
                  <a:latin typeface="Century Gothic" panose="020B0502020202020204" pitchFamily="34" charset="0"/>
                </a:rPr>
                <a:t> </a:t>
              </a:r>
              <a:r>
                <a:rPr lang="de-DE" dirty="0" err="1">
                  <a:solidFill>
                    <a:schemeClr val="dk1"/>
                  </a:solidFill>
                  <a:latin typeface="Century Gothic" panose="020B0502020202020204" pitchFamily="34" charset="0"/>
                </a:rPr>
                <a:t>obiettivi</a:t>
              </a:r>
              <a:r>
                <a:rPr lang="de-DE" dirty="0">
                  <a:solidFill>
                    <a:schemeClr val="dk1"/>
                  </a:solidFill>
                  <a:latin typeface="Century Gothic" panose="020B0502020202020204" pitchFamily="34" charset="0"/>
                </a:rPr>
                <a:t> </a:t>
              </a:r>
              <a:r>
                <a:rPr lang="de-DE" dirty="0" err="1">
                  <a:solidFill>
                    <a:schemeClr val="dk1"/>
                  </a:solidFill>
                  <a:latin typeface="Century Gothic" panose="020B0502020202020204" pitchFamily="34" charset="0"/>
                </a:rPr>
                <a:t>chiari</a:t>
              </a:r>
              <a:endParaRPr b="0" i="0" u="none" strike="noStrike" cap="none" dirty="0">
                <a:solidFill>
                  <a:schemeClr val="dk1"/>
                </a:solidFill>
                <a:latin typeface="Century Gothic" panose="020B0502020202020204" pitchFamily="34" charset="0"/>
                <a:sym typeface="Arial"/>
              </a:endParaRPr>
            </a:p>
          </p:txBody>
        </p:sp>
        <p:sp>
          <p:nvSpPr>
            <p:cNvPr id="291" name="Google Shape;291;p9"/>
            <p:cNvSpPr/>
            <p:nvPr/>
          </p:nvSpPr>
          <p:spPr>
            <a:xfrm>
              <a:off x="1690419" y="20406"/>
              <a:ext cx="1534985" cy="920991"/>
            </a:xfrm>
            <a:prstGeom prst="rect">
              <a:avLst/>
            </a:prstGeom>
            <a:gradFill>
              <a:gsLst>
                <a:gs pos="0">
                  <a:srgbClr val="D8D8D8">
                    <a:alpha val="87450"/>
                  </a:srgbClr>
                </a:gs>
                <a:gs pos="35000">
                  <a:srgbClr val="E3E3E3">
                    <a:alpha val="87450"/>
                  </a:srgbClr>
                </a:gs>
                <a:gs pos="100000">
                  <a:srgbClr val="F4F4F4">
                    <a:alpha val="87450"/>
                  </a:srgbClr>
                </a:gs>
              </a:gsLst>
              <a:lin ang="16200000" scaled="0"/>
            </a:grad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entury Gothic" panose="020B0502020202020204" pitchFamily="34" charset="0"/>
              </a:endParaRPr>
            </a:p>
          </p:txBody>
        </p:sp>
        <p:sp>
          <p:nvSpPr>
            <p:cNvPr id="292" name="Google Shape;292;p9"/>
            <p:cNvSpPr txBox="1"/>
            <p:nvPr/>
          </p:nvSpPr>
          <p:spPr>
            <a:xfrm>
              <a:off x="1690419" y="20406"/>
              <a:ext cx="1534985" cy="920991"/>
            </a:xfrm>
            <a:prstGeom prst="rect">
              <a:avLst/>
            </a:prstGeom>
            <a:noFill/>
            <a:ln>
              <a:noFill/>
            </a:ln>
          </p:spPr>
          <p:txBody>
            <a:bodyPr spcFirstLastPara="1" wrap="square" lIns="57150" tIns="57150" rIns="57150" bIns="57150" anchor="ctr" anchorCtr="0">
              <a:noAutofit/>
            </a:bodyPr>
            <a:lstStyle/>
            <a:p>
              <a:pPr lvl="0" algn="ctr">
                <a:lnSpc>
                  <a:spcPct val="90000"/>
                </a:lnSpc>
                <a:buSzPts val="1500"/>
              </a:pPr>
              <a:r>
                <a:rPr lang="de-DE" dirty="0" err="1">
                  <a:solidFill>
                    <a:schemeClr val="dk1"/>
                  </a:solidFill>
                  <a:latin typeface="Century Gothic" panose="020B0502020202020204" pitchFamily="34" charset="0"/>
                </a:rPr>
                <a:t>Apprendimento</a:t>
              </a:r>
              <a:r>
                <a:rPr lang="de-DE" dirty="0">
                  <a:solidFill>
                    <a:schemeClr val="dk1"/>
                  </a:solidFill>
                  <a:latin typeface="Century Gothic" panose="020B0502020202020204" pitchFamily="34" charset="0"/>
                </a:rPr>
                <a:t> continuo</a:t>
              </a:r>
              <a:endParaRPr b="0" i="0" u="none" strike="noStrike" cap="none" dirty="0">
                <a:solidFill>
                  <a:schemeClr val="dk1"/>
                </a:solidFill>
                <a:latin typeface="Century Gothic" panose="020B0502020202020204" pitchFamily="34" charset="0"/>
                <a:sym typeface="Arial"/>
              </a:endParaRPr>
            </a:p>
          </p:txBody>
        </p:sp>
        <p:sp>
          <p:nvSpPr>
            <p:cNvPr id="293" name="Google Shape;293;p9"/>
            <p:cNvSpPr/>
            <p:nvPr/>
          </p:nvSpPr>
          <p:spPr>
            <a:xfrm>
              <a:off x="3378903" y="20406"/>
              <a:ext cx="1534985" cy="920991"/>
            </a:xfrm>
            <a:prstGeom prst="rect">
              <a:avLst/>
            </a:prstGeom>
            <a:gradFill>
              <a:gsLst>
                <a:gs pos="0">
                  <a:srgbClr val="D8D8D8">
                    <a:alpha val="84705"/>
                  </a:srgbClr>
                </a:gs>
                <a:gs pos="35000">
                  <a:srgbClr val="E3E3E3">
                    <a:alpha val="84705"/>
                  </a:srgbClr>
                </a:gs>
                <a:gs pos="100000">
                  <a:srgbClr val="F4F4F4">
                    <a:alpha val="84705"/>
                  </a:srgbClr>
                </a:gs>
              </a:gsLst>
              <a:lin ang="16200000" scaled="0"/>
            </a:grad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entury Gothic" panose="020B0502020202020204" pitchFamily="34" charset="0"/>
              </a:endParaRPr>
            </a:p>
          </p:txBody>
        </p:sp>
        <p:sp>
          <p:nvSpPr>
            <p:cNvPr id="294" name="Google Shape;294;p9"/>
            <p:cNvSpPr txBox="1"/>
            <p:nvPr/>
          </p:nvSpPr>
          <p:spPr>
            <a:xfrm>
              <a:off x="3378903" y="20406"/>
              <a:ext cx="1534985" cy="920991"/>
            </a:xfrm>
            <a:prstGeom prst="rect">
              <a:avLst/>
            </a:prstGeom>
            <a:noFill/>
            <a:ln>
              <a:noFill/>
            </a:ln>
          </p:spPr>
          <p:txBody>
            <a:bodyPr spcFirstLastPara="1" wrap="square" lIns="57150" tIns="57150" rIns="57150" bIns="57150" anchor="ctr" anchorCtr="0">
              <a:noAutofit/>
            </a:bodyPr>
            <a:lstStyle/>
            <a:p>
              <a:pPr lvl="0" algn="ctr">
                <a:lnSpc>
                  <a:spcPct val="90000"/>
                </a:lnSpc>
                <a:buSzPts val="1500"/>
              </a:pPr>
              <a:r>
                <a:rPr lang="de-DE" dirty="0" err="1">
                  <a:solidFill>
                    <a:schemeClr val="dk1"/>
                  </a:solidFill>
                  <a:latin typeface="Century Gothic" panose="020B0502020202020204" pitchFamily="34" charset="0"/>
                </a:rPr>
                <a:t>Sviluppo</a:t>
              </a:r>
              <a:r>
                <a:rPr lang="de-DE" dirty="0">
                  <a:solidFill>
                    <a:schemeClr val="dk1"/>
                  </a:solidFill>
                  <a:latin typeface="Century Gothic" panose="020B0502020202020204" pitchFamily="34" charset="0"/>
                </a:rPr>
                <a:t> delle </a:t>
              </a:r>
              <a:r>
                <a:rPr lang="de-DE" dirty="0" err="1">
                  <a:solidFill>
                    <a:schemeClr val="dk1"/>
                  </a:solidFill>
                  <a:latin typeface="Century Gothic" panose="020B0502020202020204" pitchFamily="34" charset="0"/>
                </a:rPr>
                <a:t>competenze</a:t>
              </a:r>
              <a:endParaRPr b="0" i="0" u="none" strike="noStrike" cap="none" dirty="0">
                <a:solidFill>
                  <a:schemeClr val="dk1"/>
                </a:solidFill>
                <a:latin typeface="Century Gothic" panose="020B0502020202020204" pitchFamily="34" charset="0"/>
                <a:sym typeface="Arial"/>
              </a:endParaRPr>
            </a:p>
          </p:txBody>
        </p:sp>
        <p:sp>
          <p:nvSpPr>
            <p:cNvPr id="295" name="Google Shape;295;p9"/>
            <p:cNvSpPr/>
            <p:nvPr/>
          </p:nvSpPr>
          <p:spPr>
            <a:xfrm>
              <a:off x="5067388" y="20406"/>
              <a:ext cx="1534985" cy="920991"/>
            </a:xfrm>
            <a:prstGeom prst="rect">
              <a:avLst/>
            </a:prstGeom>
            <a:gradFill>
              <a:gsLst>
                <a:gs pos="0">
                  <a:srgbClr val="D8D8D8">
                    <a:alpha val="81960"/>
                  </a:srgbClr>
                </a:gs>
                <a:gs pos="35000">
                  <a:srgbClr val="E3E3E3">
                    <a:alpha val="81960"/>
                  </a:srgbClr>
                </a:gs>
                <a:gs pos="100000">
                  <a:srgbClr val="F4F4F4">
                    <a:alpha val="81960"/>
                  </a:srgbClr>
                </a:gs>
              </a:gsLst>
              <a:lin ang="16200000" scaled="0"/>
            </a:grad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entury Gothic" panose="020B0502020202020204" pitchFamily="34" charset="0"/>
              </a:endParaRPr>
            </a:p>
          </p:txBody>
        </p:sp>
        <p:sp>
          <p:nvSpPr>
            <p:cNvPr id="296" name="Google Shape;296;p9"/>
            <p:cNvSpPr txBox="1"/>
            <p:nvPr/>
          </p:nvSpPr>
          <p:spPr>
            <a:xfrm>
              <a:off x="5067388" y="20406"/>
              <a:ext cx="1534985" cy="920991"/>
            </a:xfrm>
            <a:prstGeom prst="rect">
              <a:avLst/>
            </a:prstGeom>
            <a:noFill/>
            <a:ln>
              <a:noFill/>
            </a:ln>
          </p:spPr>
          <p:txBody>
            <a:bodyPr spcFirstLastPara="1" wrap="square" lIns="57150" tIns="57150" rIns="57150" bIns="57150" anchor="ctr" anchorCtr="0">
              <a:noAutofit/>
            </a:bodyPr>
            <a:lstStyle/>
            <a:p>
              <a:pPr lvl="0" algn="ctr">
                <a:lnSpc>
                  <a:spcPct val="90000"/>
                </a:lnSpc>
                <a:buSzPts val="1500"/>
              </a:pPr>
              <a:r>
                <a:rPr lang="de-DE" dirty="0" err="1">
                  <a:solidFill>
                    <a:schemeClr val="dk1"/>
                  </a:solidFill>
                  <a:latin typeface="Century Gothic" panose="020B0502020202020204" pitchFamily="34" charset="0"/>
                </a:rPr>
                <a:t>Chiedi</a:t>
              </a:r>
              <a:r>
                <a:rPr lang="de-DE" dirty="0">
                  <a:solidFill>
                    <a:schemeClr val="dk1"/>
                  </a:solidFill>
                  <a:latin typeface="Century Gothic" panose="020B0502020202020204" pitchFamily="34" charset="0"/>
                </a:rPr>
                <a:t> </a:t>
              </a:r>
              <a:r>
                <a:rPr lang="de-DE" dirty="0" err="1">
                  <a:solidFill>
                    <a:schemeClr val="dk1"/>
                  </a:solidFill>
                  <a:latin typeface="Century Gothic" panose="020B0502020202020204" pitchFamily="34" charset="0"/>
                </a:rPr>
                <a:t>feedback</a:t>
              </a:r>
              <a:endParaRPr b="0" i="0" u="none" strike="noStrike" cap="none" dirty="0">
                <a:solidFill>
                  <a:schemeClr val="dk1"/>
                </a:solidFill>
                <a:latin typeface="Century Gothic" panose="020B0502020202020204" pitchFamily="34" charset="0"/>
                <a:sym typeface="Arial"/>
              </a:endParaRPr>
            </a:p>
          </p:txBody>
        </p:sp>
        <p:sp>
          <p:nvSpPr>
            <p:cNvPr id="297" name="Google Shape;297;p9"/>
            <p:cNvSpPr/>
            <p:nvPr/>
          </p:nvSpPr>
          <p:spPr>
            <a:xfrm>
              <a:off x="1934" y="1094896"/>
              <a:ext cx="1534985" cy="920991"/>
            </a:xfrm>
            <a:prstGeom prst="rect">
              <a:avLst/>
            </a:prstGeom>
            <a:gradFill>
              <a:gsLst>
                <a:gs pos="0">
                  <a:srgbClr val="D8D8D8">
                    <a:alpha val="79215"/>
                  </a:srgbClr>
                </a:gs>
                <a:gs pos="35000">
                  <a:srgbClr val="E3E3E3">
                    <a:alpha val="79215"/>
                  </a:srgbClr>
                </a:gs>
                <a:gs pos="100000">
                  <a:srgbClr val="F4F4F4">
                    <a:alpha val="79215"/>
                  </a:srgbClr>
                </a:gs>
              </a:gsLst>
              <a:lin ang="16200000" scaled="0"/>
            </a:grad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entury Gothic" panose="020B0502020202020204" pitchFamily="34" charset="0"/>
              </a:endParaRPr>
            </a:p>
          </p:txBody>
        </p:sp>
        <p:sp>
          <p:nvSpPr>
            <p:cNvPr id="298" name="Google Shape;298;p9"/>
            <p:cNvSpPr txBox="1"/>
            <p:nvPr/>
          </p:nvSpPr>
          <p:spPr>
            <a:xfrm>
              <a:off x="1934" y="1094896"/>
              <a:ext cx="1534985" cy="920991"/>
            </a:xfrm>
            <a:prstGeom prst="rect">
              <a:avLst/>
            </a:prstGeom>
            <a:noFill/>
            <a:ln>
              <a:noFill/>
            </a:ln>
          </p:spPr>
          <p:txBody>
            <a:bodyPr spcFirstLastPara="1" wrap="square" lIns="57150" tIns="57150" rIns="57150" bIns="57150" anchor="ctr" anchorCtr="0">
              <a:noAutofit/>
            </a:bodyPr>
            <a:lstStyle/>
            <a:p>
              <a:pPr lvl="0" algn="ctr">
                <a:lnSpc>
                  <a:spcPct val="90000"/>
                </a:lnSpc>
                <a:buSzPts val="1500"/>
              </a:pPr>
              <a:r>
                <a:rPr lang="de-DE" dirty="0">
                  <a:solidFill>
                    <a:schemeClr val="dk1"/>
                  </a:solidFill>
                  <a:latin typeface="Century Gothic" panose="020B0502020202020204" pitchFamily="34" charset="0"/>
                </a:rPr>
                <a:t>Networking</a:t>
              </a:r>
              <a:endParaRPr b="0" i="0" u="none" strike="noStrike" cap="none" dirty="0">
                <a:solidFill>
                  <a:schemeClr val="dk1"/>
                </a:solidFill>
                <a:latin typeface="Century Gothic" panose="020B0502020202020204" pitchFamily="34" charset="0"/>
                <a:sym typeface="Arial"/>
              </a:endParaRPr>
            </a:p>
          </p:txBody>
        </p:sp>
        <p:sp>
          <p:nvSpPr>
            <p:cNvPr id="299" name="Google Shape;299;p9"/>
            <p:cNvSpPr/>
            <p:nvPr/>
          </p:nvSpPr>
          <p:spPr>
            <a:xfrm>
              <a:off x="1690419" y="1094896"/>
              <a:ext cx="1534985" cy="920991"/>
            </a:xfrm>
            <a:prstGeom prst="rect">
              <a:avLst/>
            </a:prstGeom>
            <a:gradFill>
              <a:gsLst>
                <a:gs pos="0">
                  <a:srgbClr val="D8D8D8">
                    <a:alpha val="76862"/>
                  </a:srgbClr>
                </a:gs>
                <a:gs pos="35000">
                  <a:srgbClr val="E3E3E3">
                    <a:alpha val="76862"/>
                  </a:srgbClr>
                </a:gs>
                <a:gs pos="100000">
                  <a:srgbClr val="F4F4F4">
                    <a:alpha val="76862"/>
                  </a:srgbClr>
                </a:gs>
              </a:gsLst>
              <a:lin ang="16200000" scaled="0"/>
            </a:grad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entury Gothic" panose="020B0502020202020204" pitchFamily="34" charset="0"/>
              </a:endParaRPr>
            </a:p>
          </p:txBody>
        </p:sp>
        <p:sp>
          <p:nvSpPr>
            <p:cNvPr id="300" name="Google Shape;300;p9"/>
            <p:cNvSpPr txBox="1"/>
            <p:nvPr/>
          </p:nvSpPr>
          <p:spPr>
            <a:xfrm>
              <a:off x="1690419" y="1094896"/>
              <a:ext cx="1534985" cy="920991"/>
            </a:xfrm>
            <a:prstGeom prst="rect">
              <a:avLst/>
            </a:prstGeom>
            <a:noFill/>
            <a:ln>
              <a:noFill/>
            </a:ln>
          </p:spPr>
          <p:txBody>
            <a:bodyPr spcFirstLastPara="1" wrap="square" lIns="57150" tIns="57150" rIns="57150" bIns="57150" anchor="ctr" anchorCtr="0">
              <a:noAutofit/>
            </a:bodyPr>
            <a:lstStyle/>
            <a:p>
              <a:pPr lvl="0" algn="ctr">
                <a:lnSpc>
                  <a:spcPct val="90000"/>
                </a:lnSpc>
                <a:buSzPts val="1500"/>
              </a:pPr>
              <a:r>
                <a:rPr lang="de-DE" dirty="0" err="1">
                  <a:solidFill>
                    <a:schemeClr val="dk1"/>
                  </a:solidFill>
                  <a:latin typeface="Century Gothic" panose="020B0502020202020204" pitchFamily="34" charset="0"/>
                </a:rPr>
                <a:t>Tutoraggio</a:t>
              </a:r>
              <a:r>
                <a:rPr lang="de-DE" dirty="0">
                  <a:solidFill>
                    <a:schemeClr val="dk1"/>
                  </a:solidFill>
                  <a:latin typeface="Century Gothic" panose="020B0502020202020204" pitchFamily="34" charset="0"/>
                </a:rPr>
                <a:t> </a:t>
              </a:r>
            </a:p>
            <a:p>
              <a:pPr lvl="0" algn="ctr">
                <a:lnSpc>
                  <a:spcPct val="90000"/>
                </a:lnSpc>
                <a:buSzPts val="1500"/>
              </a:pPr>
              <a:r>
                <a:rPr lang="de-DE" dirty="0">
                  <a:solidFill>
                    <a:schemeClr val="dk1"/>
                  </a:solidFill>
                  <a:latin typeface="Century Gothic" panose="020B0502020202020204" pitchFamily="34" charset="0"/>
                </a:rPr>
                <a:t>di </a:t>
              </a:r>
              <a:r>
                <a:rPr lang="de-DE" dirty="0" err="1">
                  <a:solidFill>
                    <a:schemeClr val="dk1"/>
                  </a:solidFill>
                  <a:latin typeface="Century Gothic" panose="020B0502020202020204" pitchFamily="34" charset="0"/>
                </a:rPr>
                <a:t>un</a:t>
              </a:r>
              <a:r>
                <a:rPr lang="de-DE" dirty="0">
                  <a:solidFill>
                    <a:schemeClr val="dk1"/>
                  </a:solidFill>
                  <a:latin typeface="Century Gothic" panose="020B0502020202020204" pitchFamily="34" charset="0"/>
                </a:rPr>
                <a:t> </a:t>
              </a:r>
              <a:r>
                <a:rPr lang="de-DE" dirty="0" err="1">
                  <a:solidFill>
                    <a:schemeClr val="dk1"/>
                  </a:solidFill>
                  <a:latin typeface="Century Gothic" panose="020B0502020202020204" pitchFamily="34" charset="0"/>
                </a:rPr>
                <a:t>mentore</a:t>
              </a:r>
              <a:endParaRPr b="0" i="0" u="none" strike="noStrike" cap="none" dirty="0">
                <a:solidFill>
                  <a:schemeClr val="dk1"/>
                </a:solidFill>
                <a:latin typeface="Century Gothic" panose="020B0502020202020204" pitchFamily="34" charset="0"/>
                <a:sym typeface="Arial"/>
              </a:endParaRPr>
            </a:p>
          </p:txBody>
        </p:sp>
        <p:sp>
          <p:nvSpPr>
            <p:cNvPr id="301" name="Google Shape;301;p9"/>
            <p:cNvSpPr/>
            <p:nvPr/>
          </p:nvSpPr>
          <p:spPr>
            <a:xfrm>
              <a:off x="3378903" y="1094896"/>
              <a:ext cx="1534985" cy="920991"/>
            </a:xfrm>
            <a:prstGeom prst="rect">
              <a:avLst/>
            </a:prstGeom>
            <a:gradFill>
              <a:gsLst>
                <a:gs pos="0">
                  <a:srgbClr val="D8D8D8">
                    <a:alpha val="74117"/>
                  </a:srgbClr>
                </a:gs>
                <a:gs pos="35000">
                  <a:srgbClr val="E3E3E3">
                    <a:alpha val="74117"/>
                  </a:srgbClr>
                </a:gs>
                <a:gs pos="100000">
                  <a:srgbClr val="F4F4F4">
                    <a:alpha val="74117"/>
                  </a:srgbClr>
                </a:gs>
              </a:gsLst>
              <a:lin ang="16200000" scaled="0"/>
            </a:grad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entury Gothic" panose="020B0502020202020204" pitchFamily="34" charset="0"/>
              </a:endParaRPr>
            </a:p>
          </p:txBody>
        </p:sp>
        <p:sp>
          <p:nvSpPr>
            <p:cNvPr id="302" name="Google Shape;302;p9"/>
            <p:cNvSpPr txBox="1"/>
            <p:nvPr/>
          </p:nvSpPr>
          <p:spPr>
            <a:xfrm>
              <a:off x="3378903" y="1094896"/>
              <a:ext cx="1534985" cy="920991"/>
            </a:xfrm>
            <a:prstGeom prst="rect">
              <a:avLst/>
            </a:prstGeom>
            <a:noFill/>
            <a:ln>
              <a:noFill/>
            </a:ln>
          </p:spPr>
          <p:txBody>
            <a:bodyPr spcFirstLastPara="1" wrap="square" lIns="57150" tIns="57150" rIns="57150" bIns="57150" anchor="ctr" anchorCtr="0">
              <a:noAutofit/>
            </a:bodyPr>
            <a:lstStyle/>
            <a:p>
              <a:pPr lvl="0" algn="ctr">
                <a:lnSpc>
                  <a:spcPct val="90000"/>
                </a:lnSpc>
                <a:buSzPts val="1500"/>
              </a:pPr>
              <a:r>
                <a:rPr lang="de-DE" dirty="0" err="1">
                  <a:solidFill>
                    <a:schemeClr val="dk1"/>
                  </a:solidFill>
                  <a:latin typeface="Century Gothic" panose="020B0502020202020204" pitchFamily="34" charset="0"/>
                </a:rPr>
                <a:t>Visibilità</a:t>
              </a:r>
              <a:endParaRPr b="0" i="0" u="none" strike="noStrike" cap="none" dirty="0">
                <a:solidFill>
                  <a:schemeClr val="dk1"/>
                </a:solidFill>
                <a:latin typeface="Century Gothic" panose="020B0502020202020204" pitchFamily="34" charset="0"/>
                <a:sym typeface="Arial"/>
              </a:endParaRPr>
            </a:p>
          </p:txBody>
        </p:sp>
        <p:sp>
          <p:nvSpPr>
            <p:cNvPr id="303" name="Google Shape;303;p9"/>
            <p:cNvSpPr/>
            <p:nvPr/>
          </p:nvSpPr>
          <p:spPr>
            <a:xfrm>
              <a:off x="5067388" y="1094896"/>
              <a:ext cx="1534985" cy="920991"/>
            </a:xfrm>
            <a:prstGeom prst="rect">
              <a:avLst/>
            </a:prstGeom>
            <a:gradFill>
              <a:gsLst>
                <a:gs pos="0">
                  <a:srgbClr val="D8D8D8">
                    <a:alpha val="71372"/>
                  </a:srgbClr>
                </a:gs>
                <a:gs pos="35000">
                  <a:srgbClr val="E3E3E3">
                    <a:alpha val="71372"/>
                  </a:srgbClr>
                </a:gs>
                <a:gs pos="100000">
                  <a:srgbClr val="F4F4F4">
                    <a:alpha val="71372"/>
                  </a:srgbClr>
                </a:gs>
              </a:gsLst>
              <a:lin ang="16200000" scaled="0"/>
            </a:grad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entury Gothic" panose="020B0502020202020204" pitchFamily="34" charset="0"/>
              </a:endParaRPr>
            </a:p>
          </p:txBody>
        </p:sp>
        <p:sp>
          <p:nvSpPr>
            <p:cNvPr id="304" name="Google Shape;304;p9"/>
            <p:cNvSpPr txBox="1"/>
            <p:nvPr/>
          </p:nvSpPr>
          <p:spPr>
            <a:xfrm>
              <a:off x="5067388" y="1094896"/>
              <a:ext cx="1534985" cy="920991"/>
            </a:xfrm>
            <a:prstGeom prst="rect">
              <a:avLst/>
            </a:prstGeom>
            <a:noFill/>
            <a:ln>
              <a:noFill/>
            </a:ln>
          </p:spPr>
          <p:txBody>
            <a:bodyPr spcFirstLastPara="1" wrap="square" lIns="57150" tIns="57150" rIns="57150" bIns="57150" anchor="ctr" anchorCtr="0">
              <a:noAutofit/>
            </a:bodyPr>
            <a:lstStyle/>
            <a:p>
              <a:pPr lvl="0" algn="ctr">
                <a:lnSpc>
                  <a:spcPct val="90000"/>
                </a:lnSpc>
                <a:buSzPts val="1500"/>
              </a:pPr>
              <a:r>
                <a:rPr lang="de-DE" dirty="0" err="1">
                  <a:solidFill>
                    <a:schemeClr val="dk1"/>
                  </a:solidFill>
                  <a:latin typeface="Century Gothic" panose="020B0502020202020204" pitchFamily="34" charset="0"/>
                </a:rPr>
                <a:t>Prendete</a:t>
              </a:r>
              <a:r>
                <a:rPr lang="de-DE" dirty="0">
                  <a:solidFill>
                    <a:schemeClr val="dk1"/>
                  </a:solidFill>
                  <a:latin typeface="Century Gothic" panose="020B0502020202020204" pitchFamily="34" charset="0"/>
                </a:rPr>
                <a:t> </a:t>
              </a:r>
              <a:r>
                <a:rPr lang="de-DE" dirty="0" err="1">
                  <a:solidFill>
                    <a:schemeClr val="dk1"/>
                  </a:solidFill>
                  <a:latin typeface="Century Gothic" panose="020B0502020202020204" pitchFamily="34" charset="0"/>
                </a:rPr>
                <a:t>l'iniziativa</a:t>
              </a:r>
              <a:endParaRPr b="0" i="0" u="none" strike="noStrike" cap="none" dirty="0">
                <a:solidFill>
                  <a:schemeClr val="dk1"/>
                </a:solidFill>
                <a:latin typeface="Century Gothic" panose="020B0502020202020204" pitchFamily="34" charset="0"/>
                <a:sym typeface="Arial"/>
              </a:endParaRPr>
            </a:p>
          </p:txBody>
        </p:sp>
        <p:sp>
          <p:nvSpPr>
            <p:cNvPr id="305" name="Google Shape;305;p9"/>
            <p:cNvSpPr/>
            <p:nvPr/>
          </p:nvSpPr>
          <p:spPr>
            <a:xfrm>
              <a:off x="1934" y="2169386"/>
              <a:ext cx="1534985" cy="920991"/>
            </a:xfrm>
            <a:prstGeom prst="rect">
              <a:avLst/>
            </a:prstGeom>
            <a:gradFill>
              <a:gsLst>
                <a:gs pos="0">
                  <a:srgbClr val="D8D8D8">
                    <a:alpha val="68627"/>
                  </a:srgbClr>
                </a:gs>
                <a:gs pos="35000">
                  <a:srgbClr val="E3E3E3">
                    <a:alpha val="68627"/>
                  </a:srgbClr>
                </a:gs>
                <a:gs pos="100000">
                  <a:srgbClr val="F4F4F4">
                    <a:alpha val="68627"/>
                  </a:srgbClr>
                </a:gs>
              </a:gsLst>
              <a:lin ang="16200000" scaled="0"/>
            </a:grad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entury Gothic" panose="020B0502020202020204" pitchFamily="34" charset="0"/>
              </a:endParaRPr>
            </a:p>
          </p:txBody>
        </p:sp>
        <p:sp>
          <p:nvSpPr>
            <p:cNvPr id="306" name="Google Shape;306;p9"/>
            <p:cNvSpPr txBox="1"/>
            <p:nvPr/>
          </p:nvSpPr>
          <p:spPr>
            <a:xfrm>
              <a:off x="1934" y="2169386"/>
              <a:ext cx="1534985" cy="920991"/>
            </a:xfrm>
            <a:prstGeom prst="rect">
              <a:avLst/>
            </a:prstGeom>
            <a:noFill/>
            <a:ln>
              <a:noFill/>
            </a:ln>
          </p:spPr>
          <p:txBody>
            <a:bodyPr spcFirstLastPara="1" wrap="square" lIns="57150" tIns="57150" rIns="57150" bIns="57150" anchor="ctr" anchorCtr="0">
              <a:noAutofit/>
            </a:bodyPr>
            <a:lstStyle/>
            <a:p>
              <a:pPr lvl="0" algn="ctr">
                <a:lnSpc>
                  <a:spcPct val="90000"/>
                </a:lnSpc>
                <a:buSzPts val="1500"/>
              </a:pPr>
              <a:r>
                <a:rPr lang="de-DE" dirty="0" err="1">
                  <a:solidFill>
                    <a:schemeClr val="dk1"/>
                  </a:solidFill>
                  <a:latin typeface="Century Gothic" panose="020B0502020202020204" pitchFamily="34" charset="0"/>
                </a:rPr>
                <a:t>Costruisci</a:t>
              </a:r>
              <a:r>
                <a:rPr lang="de-DE" dirty="0">
                  <a:solidFill>
                    <a:schemeClr val="dk1"/>
                  </a:solidFill>
                  <a:latin typeface="Century Gothic" panose="020B0502020202020204" pitchFamily="34" charset="0"/>
                </a:rPr>
                <a:t> </a:t>
              </a:r>
              <a:r>
                <a:rPr lang="de-DE" dirty="0" err="1">
                  <a:solidFill>
                    <a:schemeClr val="dk1"/>
                  </a:solidFill>
                  <a:latin typeface="Century Gothic" panose="020B0502020202020204" pitchFamily="34" charset="0"/>
                </a:rPr>
                <a:t>un</a:t>
              </a:r>
              <a:r>
                <a:rPr lang="de-DE" dirty="0">
                  <a:solidFill>
                    <a:schemeClr val="dk1"/>
                  </a:solidFill>
                  <a:latin typeface="Century Gothic" panose="020B0502020202020204" pitchFamily="34" charset="0"/>
                </a:rPr>
                <a:t> </a:t>
              </a:r>
              <a:r>
                <a:rPr lang="de-DE" dirty="0" err="1">
                  <a:solidFill>
                    <a:schemeClr val="dk1"/>
                  </a:solidFill>
                  <a:latin typeface="Century Gothic" panose="020B0502020202020204" pitchFamily="34" charset="0"/>
                </a:rPr>
                <a:t>marchio</a:t>
              </a:r>
              <a:r>
                <a:rPr lang="de-DE" dirty="0">
                  <a:solidFill>
                    <a:schemeClr val="dk1"/>
                  </a:solidFill>
                  <a:latin typeface="Century Gothic" panose="020B0502020202020204" pitchFamily="34" charset="0"/>
                </a:rPr>
                <a:t> personale</a:t>
              </a:r>
              <a:endParaRPr b="0" i="0" u="none" strike="noStrike" cap="none" dirty="0">
                <a:solidFill>
                  <a:schemeClr val="dk1"/>
                </a:solidFill>
                <a:latin typeface="Century Gothic" panose="020B0502020202020204" pitchFamily="34" charset="0"/>
                <a:sym typeface="Arial"/>
              </a:endParaRPr>
            </a:p>
          </p:txBody>
        </p:sp>
        <p:sp>
          <p:nvSpPr>
            <p:cNvPr id="307" name="Google Shape;307;p9"/>
            <p:cNvSpPr/>
            <p:nvPr/>
          </p:nvSpPr>
          <p:spPr>
            <a:xfrm>
              <a:off x="1690419" y="2169386"/>
              <a:ext cx="1534985" cy="920991"/>
            </a:xfrm>
            <a:prstGeom prst="rect">
              <a:avLst/>
            </a:prstGeom>
            <a:gradFill>
              <a:gsLst>
                <a:gs pos="0">
                  <a:srgbClr val="D8D8D8">
                    <a:alpha val="65882"/>
                  </a:srgbClr>
                </a:gs>
                <a:gs pos="35000">
                  <a:srgbClr val="E3E3E3">
                    <a:alpha val="65882"/>
                  </a:srgbClr>
                </a:gs>
                <a:gs pos="100000">
                  <a:srgbClr val="F4F4F4">
                    <a:alpha val="65882"/>
                  </a:srgbClr>
                </a:gs>
              </a:gsLst>
              <a:lin ang="16200000" scaled="0"/>
            </a:grad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entury Gothic" panose="020B0502020202020204" pitchFamily="34" charset="0"/>
              </a:endParaRPr>
            </a:p>
          </p:txBody>
        </p:sp>
        <p:sp>
          <p:nvSpPr>
            <p:cNvPr id="308" name="Google Shape;308;p9"/>
            <p:cNvSpPr txBox="1"/>
            <p:nvPr/>
          </p:nvSpPr>
          <p:spPr>
            <a:xfrm>
              <a:off x="1690419" y="2169386"/>
              <a:ext cx="1534985" cy="920991"/>
            </a:xfrm>
            <a:prstGeom prst="rect">
              <a:avLst/>
            </a:prstGeom>
            <a:noFill/>
            <a:ln>
              <a:noFill/>
            </a:ln>
          </p:spPr>
          <p:txBody>
            <a:bodyPr spcFirstLastPara="1" wrap="square" lIns="57150" tIns="57150" rIns="57150" bIns="57150" anchor="ctr" anchorCtr="0">
              <a:noAutofit/>
            </a:bodyPr>
            <a:lstStyle/>
            <a:p>
              <a:pPr lvl="0" algn="ctr">
                <a:lnSpc>
                  <a:spcPct val="90000"/>
                </a:lnSpc>
                <a:buSzPts val="1500"/>
              </a:pPr>
              <a:r>
                <a:rPr lang="de-DE" dirty="0" err="1">
                  <a:solidFill>
                    <a:schemeClr val="dk1"/>
                  </a:solidFill>
                  <a:latin typeface="Century Gothic" panose="020B0502020202020204" pitchFamily="34" charset="0"/>
                </a:rPr>
                <a:t>Comunicazione</a:t>
              </a:r>
              <a:r>
                <a:rPr lang="de-DE" dirty="0">
                  <a:solidFill>
                    <a:schemeClr val="dk1"/>
                  </a:solidFill>
                  <a:latin typeface="Century Gothic" panose="020B0502020202020204" pitchFamily="34" charset="0"/>
                </a:rPr>
                <a:t> </a:t>
              </a:r>
              <a:r>
                <a:rPr lang="de-DE" dirty="0" err="1">
                  <a:solidFill>
                    <a:schemeClr val="dk1"/>
                  </a:solidFill>
                  <a:latin typeface="Century Gothic" panose="020B0502020202020204" pitchFamily="34" charset="0"/>
                </a:rPr>
                <a:t>efficace</a:t>
              </a:r>
              <a:endParaRPr b="0" i="0" u="none" strike="noStrike" cap="none" dirty="0">
                <a:solidFill>
                  <a:schemeClr val="dk1"/>
                </a:solidFill>
                <a:latin typeface="Century Gothic" panose="020B0502020202020204" pitchFamily="34" charset="0"/>
                <a:sym typeface="Arial"/>
              </a:endParaRPr>
            </a:p>
          </p:txBody>
        </p:sp>
        <p:sp>
          <p:nvSpPr>
            <p:cNvPr id="309" name="Google Shape;309;p9"/>
            <p:cNvSpPr/>
            <p:nvPr/>
          </p:nvSpPr>
          <p:spPr>
            <a:xfrm>
              <a:off x="3378903" y="2169386"/>
              <a:ext cx="1534985" cy="920991"/>
            </a:xfrm>
            <a:prstGeom prst="rect">
              <a:avLst/>
            </a:prstGeom>
            <a:gradFill>
              <a:gsLst>
                <a:gs pos="0">
                  <a:srgbClr val="D8D8D8">
                    <a:alpha val="63137"/>
                  </a:srgbClr>
                </a:gs>
                <a:gs pos="35000">
                  <a:srgbClr val="E3E3E3">
                    <a:alpha val="63137"/>
                  </a:srgbClr>
                </a:gs>
                <a:gs pos="100000">
                  <a:srgbClr val="F4F4F4">
                    <a:alpha val="63137"/>
                  </a:srgbClr>
                </a:gs>
              </a:gsLst>
              <a:lin ang="16200000" scaled="0"/>
            </a:grad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entury Gothic" panose="020B0502020202020204" pitchFamily="34" charset="0"/>
              </a:endParaRPr>
            </a:p>
          </p:txBody>
        </p:sp>
        <p:sp>
          <p:nvSpPr>
            <p:cNvPr id="310" name="Google Shape;310;p9"/>
            <p:cNvSpPr txBox="1"/>
            <p:nvPr/>
          </p:nvSpPr>
          <p:spPr>
            <a:xfrm>
              <a:off x="3378903" y="2169386"/>
              <a:ext cx="1534985" cy="920991"/>
            </a:xfrm>
            <a:prstGeom prst="rect">
              <a:avLst/>
            </a:prstGeom>
            <a:noFill/>
            <a:ln>
              <a:noFill/>
            </a:ln>
          </p:spPr>
          <p:txBody>
            <a:bodyPr spcFirstLastPara="1" wrap="square" lIns="57150" tIns="57150" rIns="57150" bIns="57150" anchor="ctr" anchorCtr="0">
              <a:noAutofit/>
            </a:bodyPr>
            <a:lstStyle/>
            <a:p>
              <a:pPr lvl="0" algn="ctr">
                <a:lnSpc>
                  <a:spcPct val="90000"/>
                </a:lnSpc>
                <a:buSzPts val="1500"/>
              </a:pPr>
              <a:r>
                <a:rPr lang="de-DE" dirty="0" err="1">
                  <a:solidFill>
                    <a:schemeClr val="dk1"/>
                  </a:solidFill>
                  <a:latin typeface="Century Gothic" panose="020B0502020202020204" pitchFamily="34" charset="0"/>
                </a:rPr>
                <a:t>Esperienza</a:t>
              </a:r>
              <a:r>
                <a:rPr lang="de-DE" dirty="0">
                  <a:solidFill>
                    <a:schemeClr val="dk1"/>
                  </a:solidFill>
                  <a:latin typeface="Century Gothic" panose="020B0502020202020204" pitchFamily="34" charset="0"/>
                </a:rPr>
                <a:t> </a:t>
              </a:r>
              <a:r>
                <a:rPr lang="de-DE" dirty="0" err="1">
                  <a:solidFill>
                    <a:schemeClr val="dk1"/>
                  </a:solidFill>
                  <a:latin typeface="Century Gothic" panose="020B0502020202020204" pitchFamily="34" charset="0"/>
                </a:rPr>
                <a:t>interfunzionale</a:t>
              </a:r>
              <a:endParaRPr b="0" i="0" u="none" strike="noStrike" cap="none" dirty="0">
                <a:solidFill>
                  <a:schemeClr val="dk1"/>
                </a:solidFill>
                <a:latin typeface="Century Gothic" panose="020B0502020202020204" pitchFamily="34" charset="0"/>
                <a:sym typeface="Arial"/>
              </a:endParaRPr>
            </a:p>
          </p:txBody>
        </p:sp>
        <p:sp>
          <p:nvSpPr>
            <p:cNvPr id="311" name="Google Shape;311;p9"/>
            <p:cNvSpPr/>
            <p:nvPr/>
          </p:nvSpPr>
          <p:spPr>
            <a:xfrm>
              <a:off x="5067388" y="2169386"/>
              <a:ext cx="1534985" cy="920991"/>
            </a:xfrm>
            <a:prstGeom prst="rect">
              <a:avLst/>
            </a:prstGeom>
            <a:gradFill>
              <a:gsLst>
                <a:gs pos="0">
                  <a:srgbClr val="D8D8D8">
                    <a:alpha val="60784"/>
                  </a:srgbClr>
                </a:gs>
                <a:gs pos="35000">
                  <a:srgbClr val="E3E3E3">
                    <a:alpha val="60784"/>
                  </a:srgbClr>
                </a:gs>
                <a:gs pos="100000">
                  <a:srgbClr val="F4F4F4">
                    <a:alpha val="60784"/>
                  </a:srgbClr>
                </a:gs>
              </a:gsLst>
              <a:lin ang="16200000" scaled="0"/>
            </a:grad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entury Gothic" panose="020B0502020202020204" pitchFamily="34" charset="0"/>
              </a:endParaRPr>
            </a:p>
          </p:txBody>
        </p:sp>
        <p:sp>
          <p:nvSpPr>
            <p:cNvPr id="312" name="Google Shape;312;p9"/>
            <p:cNvSpPr txBox="1"/>
            <p:nvPr/>
          </p:nvSpPr>
          <p:spPr>
            <a:xfrm>
              <a:off x="5067388" y="2169386"/>
              <a:ext cx="1534985" cy="920991"/>
            </a:xfrm>
            <a:prstGeom prst="rect">
              <a:avLst/>
            </a:prstGeom>
            <a:noFill/>
            <a:ln>
              <a:noFill/>
            </a:ln>
          </p:spPr>
          <p:txBody>
            <a:bodyPr spcFirstLastPara="1" wrap="square" lIns="57150" tIns="57150" rIns="57150" bIns="57150" anchor="ctr" anchorCtr="0">
              <a:noAutofit/>
            </a:bodyPr>
            <a:lstStyle/>
            <a:p>
              <a:pPr lvl="0" algn="ctr">
                <a:lnSpc>
                  <a:spcPct val="90000"/>
                </a:lnSpc>
                <a:buSzPts val="1500"/>
              </a:pPr>
              <a:r>
                <a:rPr lang="de-DE" dirty="0" err="1">
                  <a:solidFill>
                    <a:schemeClr val="dk1"/>
                  </a:solidFill>
                  <a:latin typeface="Century Gothic" panose="020B0502020202020204" pitchFamily="34" charset="0"/>
                </a:rPr>
                <a:t>Adattabilità</a:t>
              </a:r>
              <a:endParaRPr b="0" i="0" u="none" strike="noStrike" cap="none" dirty="0">
                <a:solidFill>
                  <a:schemeClr val="dk1"/>
                </a:solidFill>
                <a:latin typeface="Century Gothic" panose="020B0502020202020204" pitchFamily="34" charset="0"/>
                <a:sym typeface="Arial"/>
              </a:endParaRPr>
            </a:p>
          </p:txBody>
        </p:sp>
        <p:sp>
          <p:nvSpPr>
            <p:cNvPr id="313" name="Google Shape;313;p9"/>
            <p:cNvSpPr/>
            <p:nvPr/>
          </p:nvSpPr>
          <p:spPr>
            <a:xfrm>
              <a:off x="1934" y="3243876"/>
              <a:ext cx="1534985" cy="920991"/>
            </a:xfrm>
            <a:prstGeom prst="rect">
              <a:avLst/>
            </a:prstGeom>
            <a:gradFill>
              <a:gsLst>
                <a:gs pos="0">
                  <a:srgbClr val="D8D8D8">
                    <a:alpha val="58039"/>
                  </a:srgbClr>
                </a:gs>
                <a:gs pos="35000">
                  <a:srgbClr val="E3E3E3">
                    <a:alpha val="58039"/>
                  </a:srgbClr>
                </a:gs>
                <a:gs pos="100000">
                  <a:srgbClr val="F4F4F4">
                    <a:alpha val="58039"/>
                  </a:srgbClr>
                </a:gs>
              </a:gsLst>
              <a:lin ang="16200000" scaled="0"/>
            </a:grad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entury Gothic" panose="020B0502020202020204" pitchFamily="34" charset="0"/>
              </a:endParaRPr>
            </a:p>
          </p:txBody>
        </p:sp>
        <p:sp>
          <p:nvSpPr>
            <p:cNvPr id="314" name="Google Shape;314;p9"/>
            <p:cNvSpPr txBox="1"/>
            <p:nvPr/>
          </p:nvSpPr>
          <p:spPr>
            <a:xfrm>
              <a:off x="1934" y="3243876"/>
              <a:ext cx="1534985" cy="920991"/>
            </a:xfrm>
            <a:prstGeom prst="rect">
              <a:avLst/>
            </a:prstGeom>
            <a:noFill/>
            <a:ln>
              <a:noFill/>
            </a:ln>
          </p:spPr>
          <p:txBody>
            <a:bodyPr spcFirstLastPara="1" wrap="square" lIns="57150" tIns="57150" rIns="57150" bIns="57150" anchor="ctr" anchorCtr="0">
              <a:noAutofit/>
            </a:bodyPr>
            <a:lstStyle/>
            <a:p>
              <a:pPr lvl="0" algn="ctr">
                <a:lnSpc>
                  <a:spcPct val="90000"/>
                </a:lnSpc>
                <a:buSzPts val="1500"/>
              </a:pPr>
              <a:r>
                <a:rPr lang="de-DE" dirty="0" err="1">
                  <a:solidFill>
                    <a:schemeClr val="dk1"/>
                  </a:solidFill>
                  <a:latin typeface="Century Gothic" panose="020B0502020202020204" pitchFamily="34" charset="0"/>
                </a:rPr>
                <a:t>Sviluppo</a:t>
              </a:r>
              <a:r>
                <a:rPr lang="de-DE" dirty="0">
                  <a:solidFill>
                    <a:schemeClr val="dk1"/>
                  </a:solidFill>
                  <a:latin typeface="Century Gothic" panose="020B0502020202020204" pitchFamily="34" charset="0"/>
                </a:rPr>
                <a:t> della </a:t>
              </a:r>
              <a:r>
                <a:rPr lang="de-DE" dirty="0" err="1">
                  <a:solidFill>
                    <a:schemeClr val="dk1"/>
                  </a:solidFill>
                  <a:latin typeface="Century Gothic" panose="020B0502020202020204" pitchFamily="34" charset="0"/>
                </a:rPr>
                <a:t>leadership</a:t>
              </a:r>
              <a:endParaRPr b="0" i="0" u="none" strike="noStrike" cap="none" dirty="0">
                <a:solidFill>
                  <a:schemeClr val="dk1"/>
                </a:solidFill>
                <a:latin typeface="Century Gothic" panose="020B0502020202020204" pitchFamily="34" charset="0"/>
                <a:sym typeface="Arial"/>
              </a:endParaRPr>
            </a:p>
          </p:txBody>
        </p:sp>
        <p:sp>
          <p:nvSpPr>
            <p:cNvPr id="315" name="Google Shape;315;p9"/>
            <p:cNvSpPr/>
            <p:nvPr/>
          </p:nvSpPr>
          <p:spPr>
            <a:xfrm>
              <a:off x="1690419" y="3243876"/>
              <a:ext cx="1534985" cy="920991"/>
            </a:xfrm>
            <a:prstGeom prst="rect">
              <a:avLst/>
            </a:prstGeom>
            <a:gradFill>
              <a:gsLst>
                <a:gs pos="0">
                  <a:srgbClr val="D8D8D8">
                    <a:alpha val="55294"/>
                  </a:srgbClr>
                </a:gs>
                <a:gs pos="35000">
                  <a:srgbClr val="E3E3E3">
                    <a:alpha val="55294"/>
                  </a:srgbClr>
                </a:gs>
                <a:gs pos="100000">
                  <a:srgbClr val="F4F4F4">
                    <a:alpha val="55294"/>
                  </a:srgbClr>
                </a:gs>
              </a:gsLst>
              <a:lin ang="16200000" scaled="0"/>
            </a:grad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entury Gothic" panose="020B0502020202020204" pitchFamily="34" charset="0"/>
              </a:endParaRPr>
            </a:p>
          </p:txBody>
        </p:sp>
        <p:sp>
          <p:nvSpPr>
            <p:cNvPr id="316" name="Google Shape;316;p9"/>
            <p:cNvSpPr txBox="1"/>
            <p:nvPr/>
          </p:nvSpPr>
          <p:spPr>
            <a:xfrm>
              <a:off x="1690419" y="3243876"/>
              <a:ext cx="1534985" cy="920991"/>
            </a:xfrm>
            <a:prstGeom prst="rect">
              <a:avLst/>
            </a:prstGeom>
            <a:noFill/>
            <a:ln>
              <a:noFill/>
            </a:ln>
          </p:spPr>
          <p:txBody>
            <a:bodyPr spcFirstLastPara="1" wrap="square" lIns="57150" tIns="57150" rIns="57150" bIns="57150" anchor="ctr" anchorCtr="0">
              <a:noAutofit/>
            </a:bodyPr>
            <a:lstStyle/>
            <a:p>
              <a:pPr lvl="0" algn="ctr">
                <a:lnSpc>
                  <a:spcPct val="90000"/>
                </a:lnSpc>
                <a:buSzPts val="1500"/>
              </a:pPr>
              <a:r>
                <a:rPr lang="de-DE" dirty="0" err="1">
                  <a:solidFill>
                    <a:schemeClr val="dk1"/>
                  </a:solidFill>
                  <a:latin typeface="Century Gothic" panose="020B0502020202020204" pitchFamily="34" charset="0"/>
                </a:rPr>
                <a:t>Capacità</a:t>
              </a:r>
              <a:r>
                <a:rPr lang="de-DE" dirty="0">
                  <a:solidFill>
                    <a:schemeClr val="dk1"/>
                  </a:solidFill>
                  <a:latin typeface="Century Gothic" panose="020B0502020202020204" pitchFamily="34" charset="0"/>
                </a:rPr>
                <a:t> di </a:t>
              </a:r>
              <a:r>
                <a:rPr lang="de-DE" dirty="0" err="1">
                  <a:solidFill>
                    <a:schemeClr val="dk1"/>
                  </a:solidFill>
                  <a:latin typeface="Century Gothic" panose="020B0502020202020204" pitchFamily="34" charset="0"/>
                </a:rPr>
                <a:t>negoziazione</a:t>
              </a:r>
              <a:endParaRPr b="0" i="0" u="none" strike="noStrike" cap="none" dirty="0">
                <a:solidFill>
                  <a:schemeClr val="dk1"/>
                </a:solidFill>
                <a:latin typeface="Century Gothic" panose="020B0502020202020204" pitchFamily="34" charset="0"/>
                <a:sym typeface="Arial"/>
              </a:endParaRPr>
            </a:p>
          </p:txBody>
        </p:sp>
        <p:sp>
          <p:nvSpPr>
            <p:cNvPr id="317" name="Google Shape;317;p9"/>
            <p:cNvSpPr/>
            <p:nvPr/>
          </p:nvSpPr>
          <p:spPr>
            <a:xfrm>
              <a:off x="3378903" y="3243876"/>
              <a:ext cx="1534985" cy="920991"/>
            </a:xfrm>
            <a:prstGeom prst="rect">
              <a:avLst/>
            </a:prstGeom>
            <a:gradFill>
              <a:gsLst>
                <a:gs pos="0">
                  <a:srgbClr val="D8D8D8">
                    <a:alpha val="52549"/>
                  </a:srgbClr>
                </a:gs>
                <a:gs pos="35000">
                  <a:srgbClr val="E3E3E3">
                    <a:alpha val="52549"/>
                  </a:srgbClr>
                </a:gs>
                <a:gs pos="100000">
                  <a:srgbClr val="F4F4F4">
                    <a:alpha val="52549"/>
                  </a:srgbClr>
                </a:gs>
              </a:gsLst>
              <a:lin ang="16200000" scaled="0"/>
            </a:grad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entury Gothic" panose="020B0502020202020204" pitchFamily="34" charset="0"/>
              </a:endParaRPr>
            </a:p>
          </p:txBody>
        </p:sp>
        <p:sp>
          <p:nvSpPr>
            <p:cNvPr id="318" name="Google Shape;318;p9"/>
            <p:cNvSpPr txBox="1"/>
            <p:nvPr/>
          </p:nvSpPr>
          <p:spPr>
            <a:xfrm>
              <a:off x="3378903" y="3243876"/>
              <a:ext cx="1534985" cy="920991"/>
            </a:xfrm>
            <a:prstGeom prst="rect">
              <a:avLst/>
            </a:prstGeom>
            <a:noFill/>
            <a:ln>
              <a:noFill/>
            </a:ln>
          </p:spPr>
          <p:txBody>
            <a:bodyPr spcFirstLastPara="1" wrap="square" lIns="57150" tIns="57150" rIns="57150" bIns="57150" anchor="ctr" anchorCtr="0">
              <a:noAutofit/>
            </a:bodyPr>
            <a:lstStyle/>
            <a:p>
              <a:pPr lvl="0" algn="ctr">
                <a:lnSpc>
                  <a:spcPct val="90000"/>
                </a:lnSpc>
                <a:buSzPts val="1500"/>
              </a:pPr>
              <a:r>
                <a:rPr lang="it-IT" dirty="0">
                  <a:solidFill>
                    <a:schemeClr val="dk1"/>
                  </a:solidFill>
                  <a:latin typeface="Century Gothic" panose="020B0502020202020204" pitchFamily="34" charset="0"/>
                </a:rPr>
                <a:t>Rimani informato sulle politiche aziendali</a:t>
              </a:r>
              <a:endParaRPr b="0" i="0" u="none" strike="noStrike" cap="none" dirty="0">
                <a:solidFill>
                  <a:schemeClr val="dk1"/>
                </a:solidFill>
                <a:latin typeface="Century Gothic" panose="020B0502020202020204" pitchFamily="34" charset="0"/>
                <a:sym typeface="Arial"/>
              </a:endParaRPr>
            </a:p>
          </p:txBody>
        </p:sp>
        <p:sp>
          <p:nvSpPr>
            <p:cNvPr id="319" name="Google Shape;319;p9"/>
            <p:cNvSpPr/>
            <p:nvPr/>
          </p:nvSpPr>
          <p:spPr>
            <a:xfrm>
              <a:off x="5067388" y="3243876"/>
              <a:ext cx="1534985" cy="920991"/>
            </a:xfrm>
            <a:prstGeom prst="rect">
              <a:avLst/>
            </a:prstGeom>
            <a:gradFill>
              <a:gsLst>
                <a:gs pos="0">
                  <a:srgbClr val="D8D8D8">
                    <a:alpha val="49803"/>
                  </a:srgbClr>
                </a:gs>
                <a:gs pos="35000">
                  <a:srgbClr val="E3E3E3">
                    <a:alpha val="49803"/>
                  </a:srgbClr>
                </a:gs>
                <a:gs pos="100000">
                  <a:srgbClr val="F4F4F4">
                    <a:alpha val="49803"/>
                  </a:srgbClr>
                </a:gs>
              </a:gsLst>
              <a:lin ang="16200000" scaled="0"/>
            </a:grad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entury Gothic" panose="020B0502020202020204" pitchFamily="34" charset="0"/>
              </a:endParaRPr>
            </a:p>
          </p:txBody>
        </p:sp>
        <p:sp>
          <p:nvSpPr>
            <p:cNvPr id="320" name="Google Shape;320;p9"/>
            <p:cNvSpPr txBox="1"/>
            <p:nvPr/>
          </p:nvSpPr>
          <p:spPr>
            <a:xfrm>
              <a:off x="5067388" y="3243876"/>
              <a:ext cx="1534985" cy="920991"/>
            </a:xfrm>
            <a:prstGeom prst="rect">
              <a:avLst/>
            </a:prstGeom>
            <a:noFill/>
            <a:ln>
              <a:noFill/>
            </a:ln>
          </p:spPr>
          <p:txBody>
            <a:bodyPr spcFirstLastPara="1" wrap="square" lIns="57150" tIns="57150" rIns="57150" bIns="57150" anchor="ctr" anchorCtr="0">
              <a:noAutofit/>
            </a:bodyPr>
            <a:lstStyle/>
            <a:p>
              <a:pPr lvl="0" algn="ctr">
                <a:lnSpc>
                  <a:spcPct val="90000"/>
                </a:lnSpc>
                <a:buSzPts val="1500"/>
              </a:pPr>
              <a:r>
                <a:rPr lang="it-IT" dirty="0">
                  <a:solidFill>
                    <a:schemeClr val="dk1"/>
                  </a:solidFill>
                  <a:latin typeface="Century Gothic" panose="020B0502020202020204" pitchFamily="34" charset="0"/>
                </a:rPr>
                <a:t>Lavoro – Equilibrio tra vita privata e vita privata</a:t>
              </a:r>
              <a:endParaRPr b="0" i="0" u="none" strike="noStrike" cap="none" dirty="0">
                <a:solidFill>
                  <a:schemeClr val="dk1"/>
                </a:solidFill>
                <a:latin typeface="Century Gothic" panose="020B0502020202020204" pitchFamily="34" charset="0"/>
                <a:sym typeface="Arial"/>
              </a:endParaRPr>
            </a:p>
          </p:txBody>
        </p:sp>
      </p:grpSp>
      <p:sp>
        <p:nvSpPr>
          <p:cNvPr id="41" name="CasellaDiTesto 40">
            <a:extLst>
              <a:ext uri="{FF2B5EF4-FFF2-40B4-BE49-F238E27FC236}">
                <a16:creationId xmlns:a16="http://schemas.microsoft.com/office/drawing/2014/main" id="{A63285F8-18C9-4596-83DC-B5E24FB472D5}"/>
              </a:ext>
            </a:extLst>
          </p:cNvPr>
          <p:cNvSpPr txBox="1"/>
          <p:nvPr/>
        </p:nvSpPr>
        <p:spPr>
          <a:xfrm>
            <a:off x="228600" y="381000"/>
            <a:ext cx="6477000" cy="553998"/>
          </a:xfrm>
          <a:prstGeom prst="rect">
            <a:avLst/>
          </a:prstGeom>
          <a:noFill/>
        </p:spPr>
        <p:txBody>
          <a:bodyPr wrap="square" rtlCol="0">
            <a:spAutoFit/>
          </a:bodyPr>
          <a:lstStyle/>
          <a:p>
            <a:pPr algn="ctr"/>
            <a:r>
              <a:rPr lang="de-DE" sz="3000" b="1" dirty="0">
                <a:solidFill>
                  <a:schemeClr val="lt1"/>
                </a:solidFill>
                <a:latin typeface="Calibri"/>
                <a:ea typeface="Calibri"/>
                <a:cs typeface="Calibri"/>
                <a:sym typeface="Calibri"/>
              </a:rPr>
              <a:t>FAI </a:t>
            </a:r>
            <a:r>
              <a:rPr lang="de-DE" sz="3000" b="1" dirty="0" err="1">
                <a:solidFill>
                  <a:schemeClr val="lt1"/>
                </a:solidFill>
                <a:latin typeface="Calibri"/>
                <a:ea typeface="Calibri"/>
                <a:cs typeface="Calibri"/>
                <a:sym typeface="Calibri"/>
              </a:rPr>
              <a:t>AVANZARE</a:t>
            </a:r>
            <a:r>
              <a:rPr lang="de-DE" sz="3000" b="1" dirty="0">
                <a:solidFill>
                  <a:schemeClr val="lt1"/>
                </a:solidFill>
                <a:latin typeface="Calibri"/>
                <a:ea typeface="Calibri"/>
                <a:cs typeface="Calibri"/>
                <a:sym typeface="Calibri"/>
              </a:rPr>
              <a:t> LA </a:t>
            </a:r>
            <a:r>
              <a:rPr lang="de-DE" sz="3000" b="1" dirty="0" err="1">
                <a:solidFill>
                  <a:schemeClr val="lt1"/>
                </a:solidFill>
                <a:latin typeface="Calibri"/>
                <a:ea typeface="Calibri"/>
                <a:cs typeface="Calibri"/>
                <a:sym typeface="Calibri"/>
              </a:rPr>
              <a:t>TUA</a:t>
            </a:r>
            <a:r>
              <a:rPr lang="de-DE" sz="3000" b="1" dirty="0">
                <a:solidFill>
                  <a:schemeClr val="lt1"/>
                </a:solidFill>
                <a:latin typeface="Calibri"/>
                <a:ea typeface="Calibri"/>
                <a:cs typeface="Calibri"/>
                <a:sym typeface="Calibri"/>
              </a:rPr>
              <a:t> </a:t>
            </a:r>
            <a:r>
              <a:rPr lang="de-DE" sz="3000" b="1" dirty="0" err="1">
                <a:solidFill>
                  <a:schemeClr val="lt1"/>
                </a:solidFill>
                <a:latin typeface="Calibri"/>
                <a:ea typeface="Calibri"/>
                <a:cs typeface="Calibri"/>
                <a:sym typeface="Calibri"/>
              </a:rPr>
              <a:t>CARRIERA</a:t>
            </a:r>
            <a:endParaRPr lang="de-DE" sz="3000" b="1" dirty="0">
              <a:latin typeface="Century Gothic" panose="020B050202020202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pic>
        <p:nvPicPr>
          <p:cNvPr id="330" name="Google Shape;330;p25" descr="Businesspeople in a meeting"/>
          <p:cNvPicPr preferRelativeResize="0"/>
          <p:nvPr/>
        </p:nvPicPr>
        <p:blipFill rotWithShape="1">
          <a:blip r:embed="rId3">
            <a:alphaModFix/>
          </a:blip>
          <a:srcRect/>
          <a:stretch/>
        </p:blipFill>
        <p:spPr>
          <a:xfrm>
            <a:off x="7106247" y="1838397"/>
            <a:ext cx="4772974" cy="3181206"/>
          </a:xfrm>
          <a:prstGeom prst="rect">
            <a:avLst/>
          </a:prstGeom>
          <a:noFill/>
          <a:ln>
            <a:noFill/>
          </a:ln>
        </p:spPr>
      </p:pic>
      <p:sp>
        <p:nvSpPr>
          <p:cNvPr id="331" name="Google Shape;331;p25"/>
          <p:cNvSpPr txBox="1"/>
          <p:nvPr/>
        </p:nvSpPr>
        <p:spPr>
          <a:xfrm>
            <a:off x="304799" y="2562801"/>
            <a:ext cx="6629401" cy="1323399"/>
          </a:xfrm>
          <a:prstGeom prst="rect">
            <a:avLst/>
          </a:prstGeom>
          <a:noFill/>
          <a:ln>
            <a:noFill/>
          </a:ln>
        </p:spPr>
        <p:txBody>
          <a:bodyPr spcFirstLastPara="1" wrap="square" lIns="91425" tIns="45700" rIns="91425" bIns="45700" anchor="t" anchorCtr="0">
            <a:spAutoFit/>
          </a:bodyPr>
          <a:lstStyle/>
          <a:p>
            <a:pPr lvl="0">
              <a:buSzPts val="2000"/>
            </a:pPr>
            <a:r>
              <a:rPr lang="it-IT" sz="2000" b="1" dirty="0">
                <a:solidFill>
                  <a:srgbClr val="0F0F0F"/>
                </a:solidFill>
                <a:latin typeface="Century Gothic"/>
                <a:ea typeface="Century Gothic"/>
                <a:cs typeface="Century Gothic"/>
                <a:sym typeface="Century Gothic"/>
              </a:rPr>
              <a:t>La negoziazione di stipendi e benefit </a:t>
            </a:r>
            <a:r>
              <a:rPr lang="it-IT" sz="2000" dirty="0">
                <a:solidFill>
                  <a:srgbClr val="0F0F0F"/>
                </a:solidFill>
                <a:latin typeface="Century Gothic"/>
                <a:ea typeface="Century Gothic"/>
                <a:cs typeface="Century Gothic"/>
                <a:sym typeface="Century Gothic"/>
              </a:rPr>
              <a:t>è un aspetto cruciale del processo di offerta di lavoro. </a:t>
            </a:r>
          </a:p>
          <a:p>
            <a:pPr lvl="0">
              <a:buSzPts val="2000"/>
            </a:pPr>
            <a:r>
              <a:rPr lang="it-IT" sz="2000" dirty="0">
                <a:solidFill>
                  <a:srgbClr val="0F0F0F"/>
                </a:solidFill>
                <a:latin typeface="Century Gothic"/>
                <a:ea typeface="Century Gothic"/>
                <a:cs typeface="Century Gothic"/>
                <a:sym typeface="Century Gothic"/>
              </a:rPr>
              <a:t>Richiede preparazione, comunicazione efficace e un approccio strategico.</a:t>
            </a:r>
            <a:endParaRPr sz="2000" i="0" u="none" strike="noStrike" cap="none" dirty="0">
              <a:solidFill>
                <a:srgbClr val="000000"/>
              </a:solidFill>
              <a:latin typeface="Century Gothic"/>
              <a:ea typeface="Century Gothic"/>
              <a:cs typeface="Century Gothic"/>
              <a:sym typeface="Century Gothic"/>
            </a:endParaRPr>
          </a:p>
        </p:txBody>
      </p:sp>
      <p:sp>
        <p:nvSpPr>
          <p:cNvPr id="9" name="CasellaDiTesto 8">
            <a:extLst>
              <a:ext uri="{FF2B5EF4-FFF2-40B4-BE49-F238E27FC236}">
                <a16:creationId xmlns:a16="http://schemas.microsoft.com/office/drawing/2014/main" id="{6FB61597-2DE6-4941-A9EA-CC3140A25AF3}"/>
              </a:ext>
            </a:extLst>
          </p:cNvPr>
          <p:cNvSpPr txBox="1"/>
          <p:nvPr/>
        </p:nvSpPr>
        <p:spPr>
          <a:xfrm>
            <a:off x="228600" y="381000"/>
            <a:ext cx="6477000" cy="553998"/>
          </a:xfrm>
          <a:prstGeom prst="rect">
            <a:avLst/>
          </a:prstGeom>
          <a:noFill/>
        </p:spPr>
        <p:txBody>
          <a:bodyPr wrap="square" rtlCol="0">
            <a:spAutoFit/>
          </a:bodyPr>
          <a:lstStyle/>
          <a:p>
            <a:pPr algn="ctr"/>
            <a:r>
              <a:rPr lang="de-DE" sz="3000" b="1" dirty="0" err="1">
                <a:solidFill>
                  <a:schemeClr val="lt1"/>
                </a:solidFill>
                <a:latin typeface="Calibri"/>
                <a:ea typeface="Calibri"/>
                <a:cs typeface="Calibri"/>
                <a:sym typeface="Calibri"/>
              </a:rPr>
              <a:t>NEGOZIARE</a:t>
            </a:r>
            <a:r>
              <a:rPr lang="de-DE" sz="3000" b="1" dirty="0">
                <a:solidFill>
                  <a:schemeClr val="lt1"/>
                </a:solidFill>
                <a:latin typeface="Calibri"/>
                <a:ea typeface="Calibri"/>
                <a:cs typeface="Calibri"/>
                <a:sym typeface="Calibri"/>
              </a:rPr>
              <a:t> </a:t>
            </a:r>
            <a:r>
              <a:rPr lang="de-DE" sz="3000" b="1" dirty="0" err="1">
                <a:solidFill>
                  <a:schemeClr val="lt1"/>
                </a:solidFill>
                <a:latin typeface="Calibri"/>
                <a:ea typeface="Calibri"/>
                <a:cs typeface="Calibri"/>
                <a:sym typeface="Calibri"/>
              </a:rPr>
              <a:t>STIPENDI</a:t>
            </a:r>
            <a:r>
              <a:rPr lang="de-DE" sz="3000" b="1" dirty="0">
                <a:solidFill>
                  <a:schemeClr val="lt1"/>
                </a:solidFill>
                <a:latin typeface="Calibri"/>
                <a:ea typeface="Calibri"/>
                <a:cs typeface="Calibri"/>
                <a:sym typeface="Calibri"/>
              </a:rPr>
              <a:t> E BENEFIT</a:t>
            </a:r>
            <a:endParaRPr lang="de-DE" sz="3000" b="1" dirty="0">
              <a:latin typeface="Century Gothic" panose="020B050202020202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91" name="Google Shape;390;p28">
            <a:extLst>
              <a:ext uri="{FF2B5EF4-FFF2-40B4-BE49-F238E27FC236}">
                <a16:creationId xmlns:a16="http://schemas.microsoft.com/office/drawing/2014/main" id="{FB866119-35E4-40A0-9635-BC41F906F31C}"/>
              </a:ext>
            </a:extLst>
          </p:cNvPr>
          <p:cNvSpPr/>
          <p:nvPr/>
        </p:nvSpPr>
        <p:spPr>
          <a:xfrm>
            <a:off x="9540776" y="2286000"/>
            <a:ext cx="593824" cy="72"/>
          </a:xfrm>
          <a:prstGeom prst="rect">
            <a:avLst/>
          </a:prstGeom>
          <a:solidFill>
            <a:srgbClr val="CCD3EA">
              <a:alpha val="89803"/>
            </a:srgbClr>
          </a:solidFill>
          <a:ln w="25400" cap="flat" cmpd="sng">
            <a:solidFill>
              <a:srgbClr val="CCD3EA">
                <a:alpha val="89803"/>
              </a:srgbClr>
            </a:solidFill>
            <a:prstDash val="solid"/>
            <a:round/>
            <a:headEnd type="none" w="sm" len="sm"/>
            <a:tailEnd type="none" w="sm" len="sm"/>
          </a:ln>
        </p:spPr>
        <p:txBody>
          <a:bodyPr spcFirstLastPara="1" vert="horz" wrap="square" lIns="91425" tIns="91425" rIns="91425" bIns="91425" anchor="ctr" anchorCtr="0">
            <a:noAutofit/>
          </a:bodyPr>
          <a:lstStyle/>
          <a:p>
            <a:pPr marL="0" lvl="0" indent="0" algn="ctr" rtl="0">
              <a:spcBef>
                <a:spcPts val="0"/>
              </a:spcBef>
              <a:spcAft>
                <a:spcPts val="0"/>
              </a:spcAft>
              <a:buNone/>
            </a:pPr>
            <a:endParaRPr b="1" dirty="0">
              <a:latin typeface="Century Gothic" panose="020B0502020202020204" pitchFamily="34" charset="0"/>
            </a:endParaRPr>
          </a:p>
        </p:txBody>
      </p:sp>
      <p:sp>
        <p:nvSpPr>
          <p:cNvPr id="92" name="Google Shape;390;p28">
            <a:extLst>
              <a:ext uri="{FF2B5EF4-FFF2-40B4-BE49-F238E27FC236}">
                <a16:creationId xmlns:a16="http://schemas.microsoft.com/office/drawing/2014/main" id="{753DBBE9-3F15-4808-946F-B0A83CF890F7}"/>
              </a:ext>
            </a:extLst>
          </p:cNvPr>
          <p:cNvSpPr/>
          <p:nvPr/>
        </p:nvSpPr>
        <p:spPr>
          <a:xfrm>
            <a:off x="9982200" y="2286000"/>
            <a:ext cx="593824" cy="72"/>
          </a:xfrm>
          <a:prstGeom prst="rect">
            <a:avLst/>
          </a:prstGeom>
          <a:solidFill>
            <a:srgbClr val="CCD3EA">
              <a:alpha val="89803"/>
            </a:srgbClr>
          </a:solidFill>
          <a:ln w="25400" cap="flat" cmpd="sng">
            <a:solidFill>
              <a:srgbClr val="CCD3EA">
                <a:alpha val="89803"/>
              </a:srgbClr>
            </a:solidFill>
            <a:prstDash val="solid"/>
            <a:round/>
            <a:headEnd type="none" w="sm" len="sm"/>
            <a:tailEnd type="none" w="sm" len="sm"/>
          </a:ln>
        </p:spPr>
        <p:txBody>
          <a:bodyPr spcFirstLastPara="1" vert="horz" wrap="square" lIns="91425" tIns="91425" rIns="91425" bIns="91425" anchor="ctr" anchorCtr="0">
            <a:noAutofit/>
          </a:bodyPr>
          <a:lstStyle/>
          <a:p>
            <a:pPr marL="0" lvl="0" indent="0" algn="ctr" rtl="0">
              <a:spcBef>
                <a:spcPts val="0"/>
              </a:spcBef>
              <a:spcAft>
                <a:spcPts val="0"/>
              </a:spcAft>
              <a:buNone/>
            </a:pPr>
            <a:endParaRPr b="1" dirty="0">
              <a:latin typeface="Century Gothic" panose="020B0502020202020204" pitchFamily="34" charset="0"/>
            </a:endParaRPr>
          </a:p>
        </p:txBody>
      </p:sp>
      <p:sp>
        <p:nvSpPr>
          <p:cNvPr id="346" name="Google Shape;346;p28"/>
          <p:cNvSpPr/>
          <p:nvPr/>
        </p:nvSpPr>
        <p:spPr>
          <a:xfrm>
            <a:off x="2667000" y="2514600"/>
            <a:ext cx="1673000" cy="1447800"/>
          </a:xfrm>
          <a:prstGeom prst="upArrowCallout">
            <a:avLst>
              <a:gd name="adj1" fmla="val 50000"/>
              <a:gd name="adj2" fmla="val 20000"/>
              <a:gd name="adj3" fmla="val 20000"/>
              <a:gd name="adj4" fmla="val 100000"/>
            </a:avLst>
          </a:prstGeom>
          <a:solidFill>
            <a:srgbClr val="CCD3EA">
              <a:alpha val="89803"/>
            </a:srgbClr>
          </a:solidFill>
          <a:ln w="25400" cap="flat" cmpd="sng">
            <a:solidFill>
              <a:srgbClr val="CCD3EA">
                <a:alpha val="89803"/>
              </a:srgbClr>
            </a:solidFill>
            <a:prstDash val="solid"/>
            <a:round/>
            <a:headEnd type="none" w="sm" len="sm"/>
            <a:tailEnd type="none" w="sm" len="sm"/>
          </a:ln>
        </p:spPr>
        <p:txBody>
          <a:bodyPr spcFirstLastPara="1" vert="horz" wrap="square" lIns="91425" tIns="91425" rIns="91425" bIns="91425" anchor="ctr" anchorCtr="0">
            <a:noAutofit/>
          </a:bodyPr>
          <a:lstStyle/>
          <a:p>
            <a:pPr marL="0" lvl="0" indent="0" algn="ctr" rtl="0">
              <a:spcBef>
                <a:spcPts val="0"/>
              </a:spcBef>
              <a:spcAft>
                <a:spcPts val="0"/>
              </a:spcAft>
              <a:buNone/>
            </a:pPr>
            <a:endParaRPr b="1" dirty="0">
              <a:latin typeface="Century Gothic" panose="020B0502020202020204" pitchFamily="34" charset="0"/>
            </a:endParaRPr>
          </a:p>
        </p:txBody>
      </p:sp>
      <p:sp>
        <p:nvSpPr>
          <p:cNvPr id="82" name="Google Shape;347;p28">
            <a:extLst>
              <a:ext uri="{FF2B5EF4-FFF2-40B4-BE49-F238E27FC236}">
                <a16:creationId xmlns:a16="http://schemas.microsoft.com/office/drawing/2014/main" id="{425C4323-B79A-491D-AB8D-5182DA2B861A}"/>
              </a:ext>
            </a:extLst>
          </p:cNvPr>
          <p:cNvSpPr txBox="1"/>
          <p:nvPr/>
        </p:nvSpPr>
        <p:spPr>
          <a:xfrm>
            <a:off x="2743200" y="2819400"/>
            <a:ext cx="1580606" cy="1066800"/>
          </a:xfrm>
          <a:prstGeom prst="rect">
            <a:avLst/>
          </a:prstGeom>
          <a:noFill/>
          <a:ln>
            <a:noFill/>
          </a:ln>
        </p:spPr>
        <p:txBody>
          <a:bodyPr spcFirstLastPara="1" vert="horz" wrap="square" lIns="93675" tIns="165100" rIns="93675" bIns="165100" anchor="ctr" anchorCtr="0">
            <a:noAutofit/>
          </a:bodyPr>
          <a:lstStyle/>
          <a:p>
            <a:pPr lvl="0" algn="ctr">
              <a:lnSpc>
                <a:spcPct val="90000"/>
              </a:lnSpc>
              <a:buSzPts val="1400"/>
            </a:pPr>
            <a:r>
              <a:rPr lang="de-DE" sz="2000" dirty="0" err="1">
                <a:latin typeface="Century Gothic"/>
                <a:ea typeface="Century Gothic"/>
                <a:cs typeface="Century Gothic"/>
                <a:sym typeface="Century Gothic"/>
              </a:rPr>
              <a:t>Definisci</a:t>
            </a:r>
            <a:r>
              <a:rPr lang="de-DE" sz="2000" dirty="0">
                <a:latin typeface="Century Gothic"/>
                <a:ea typeface="Century Gothic"/>
                <a:cs typeface="Century Gothic"/>
                <a:sym typeface="Century Gothic"/>
              </a:rPr>
              <a:t> le tue </a:t>
            </a:r>
            <a:r>
              <a:rPr lang="de-DE" sz="2000" dirty="0" err="1">
                <a:latin typeface="Century Gothic"/>
                <a:ea typeface="Century Gothic"/>
                <a:cs typeface="Century Gothic"/>
                <a:sym typeface="Century Gothic"/>
              </a:rPr>
              <a:t>priorità</a:t>
            </a:r>
            <a:endParaRPr lang="de-DE" sz="2000" dirty="0">
              <a:latin typeface="Century Gothic"/>
              <a:ea typeface="Century Gothic"/>
              <a:cs typeface="Century Gothic"/>
              <a:sym typeface="Century Gothic"/>
            </a:endParaRPr>
          </a:p>
        </p:txBody>
      </p:sp>
      <p:sp>
        <p:nvSpPr>
          <p:cNvPr id="81" name="Google Shape;346;p28">
            <a:extLst>
              <a:ext uri="{FF2B5EF4-FFF2-40B4-BE49-F238E27FC236}">
                <a16:creationId xmlns:a16="http://schemas.microsoft.com/office/drawing/2014/main" id="{B94921F0-9960-4277-8754-4CB13E37D684}"/>
              </a:ext>
            </a:extLst>
          </p:cNvPr>
          <p:cNvSpPr/>
          <p:nvPr/>
        </p:nvSpPr>
        <p:spPr>
          <a:xfrm>
            <a:off x="32657" y="2514600"/>
            <a:ext cx="1673000" cy="1447800"/>
          </a:xfrm>
          <a:prstGeom prst="upArrowCallout">
            <a:avLst>
              <a:gd name="adj1" fmla="val 50000"/>
              <a:gd name="adj2" fmla="val 20000"/>
              <a:gd name="adj3" fmla="val 20000"/>
              <a:gd name="adj4" fmla="val 100000"/>
            </a:avLst>
          </a:prstGeom>
          <a:solidFill>
            <a:srgbClr val="CCD3EA">
              <a:alpha val="89803"/>
            </a:srgbClr>
          </a:solidFill>
          <a:ln w="25400" cap="flat" cmpd="sng">
            <a:solidFill>
              <a:srgbClr val="CCD3EA">
                <a:alpha val="89803"/>
              </a:srgbClr>
            </a:solidFill>
            <a:prstDash val="solid"/>
            <a:round/>
            <a:headEnd type="none" w="sm" len="sm"/>
            <a:tailEnd type="none" w="sm" len="sm"/>
          </a:ln>
        </p:spPr>
        <p:txBody>
          <a:bodyPr spcFirstLastPara="1" vert="horz" wrap="square" lIns="91425" tIns="91425" rIns="91425" bIns="91425" anchor="ctr" anchorCtr="0">
            <a:noAutofit/>
          </a:bodyPr>
          <a:lstStyle/>
          <a:p>
            <a:pPr marL="0" lvl="0" indent="0" algn="ctr" rtl="0">
              <a:spcBef>
                <a:spcPts val="0"/>
              </a:spcBef>
              <a:spcAft>
                <a:spcPts val="0"/>
              </a:spcAft>
              <a:buNone/>
            </a:pPr>
            <a:endParaRPr b="1" dirty="0">
              <a:latin typeface="Century Gothic" panose="020B0502020202020204" pitchFamily="34" charset="0"/>
            </a:endParaRPr>
          </a:p>
        </p:txBody>
      </p:sp>
      <p:grpSp>
        <p:nvGrpSpPr>
          <p:cNvPr id="3" name="Gruppo 2">
            <a:extLst>
              <a:ext uri="{FF2B5EF4-FFF2-40B4-BE49-F238E27FC236}">
                <a16:creationId xmlns:a16="http://schemas.microsoft.com/office/drawing/2014/main" id="{9FA99B14-1FC5-434A-A0CD-3845308A1398}"/>
              </a:ext>
            </a:extLst>
          </p:cNvPr>
          <p:cNvGrpSpPr/>
          <p:nvPr/>
        </p:nvGrpSpPr>
        <p:grpSpPr>
          <a:xfrm>
            <a:off x="1134208" y="2514600"/>
            <a:ext cx="2142392" cy="3124199"/>
            <a:chOff x="1134208" y="2514600"/>
            <a:chExt cx="2142392" cy="3124199"/>
          </a:xfrm>
        </p:grpSpPr>
        <p:sp>
          <p:nvSpPr>
            <p:cNvPr id="352" name="Google Shape;352;p28"/>
            <p:cNvSpPr/>
            <p:nvPr/>
          </p:nvSpPr>
          <p:spPr>
            <a:xfrm>
              <a:off x="1134208" y="3718034"/>
              <a:ext cx="2142392" cy="1920765"/>
            </a:xfrm>
            <a:prstGeom prst="upArrowCallout">
              <a:avLst>
                <a:gd name="adj1" fmla="val 50000"/>
                <a:gd name="adj2" fmla="val 20000"/>
                <a:gd name="adj3" fmla="val 20000"/>
                <a:gd name="adj4" fmla="val 100000"/>
              </a:avLst>
            </a:prstGeom>
            <a:solidFill>
              <a:srgbClr val="CCD3EA">
                <a:alpha val="89803"/>
              </a:srgbClr>
            </a:solidFill>
            <a:ln w="25400" cap="flat" cmpd="sng">
              <a:solidFill>
                <a:srgbClr val="CCD3EA">
                  <a:alpha val="89803"/>
                </a:srgbClr>
              </a:solidFill>
              <a:prstDash val="solid"/>
              <a:round/>
              <a:headEnd type="none" w="sm" len="sm"/>
              <a:tailEnd type="none" w="sm" len="sm"/>
            </a:ln>
          </p:spPr>
          <p:txBody>
            <a:bodyPr spcFirstLastPara="1" vert="horz" wrap="square" lIns="91425" tIns="91425" rIns="91425" bIns="91425" anchor="ctr" anchorCtr="0">
              <a:noAutofit/>
            </a:bodyPr>
            <a:lstStyle/>
            <a:p>
              <a:pPr marL="0" lvl="0" indent="0" algn="ctr" rtl="0">
                <a:spcBef>
                  <a:spcPts val="0"/>
                </a:spcBef>
                <a:spcAft>
                  <a:spcPts val="0"/>
                </a:spcAft>
                <a:buNone/>
              </a:pPr>
              <a:endParaRPr b="1" dirty="0">
                <a:latin typeface="Century Gothic" panose="020B0502020202020204" pitchFamily="34" charset="0"/>
              </a:endParaRPr>
            </a:p>
          </p:txBody>
        </p:sp>
        <p:sp>
          <p:nvSpPr>
            <p:cNvPr id="57" name="Google Shape;348;p28">
              <a:extLst>
                <a:ext uri="{FF2B5EF4-FFF2-40B4-BE49-F238E27FC236}">
                  <a16:creationId xmlns:a16="http://schemas.microsoft.com/office/drawing/2014/main" id="{83F64757-430A-4813-BFD8-A643A2BF2917}"/>
                </a:ext>
              </a:extLst>
            </p:cNvPr>
            <p:cNvSpPr/>
            <p:nvPr/>
          </p:nvSpPr>
          <p:spPr>
            <a:xfrm rot="5400000">
              <a:off x="1615940" y="3108389"/>
              <a:ext cx="1187649" cy="71"/>
            </a:xfrm>
            <a:prstGeom prst="rect">
              <a:avLst/>
            </a:prstGeom>
            <a:solidFill>
              <a:srgbClr val="CCD3EA">
                <a:alpha val="89803"/>
              </a:srgbClr>
            </a:solidFill>
            <a:ln w="25400" cap="flat" cmpd="sng">
              <a:solidFill>
                <a:srgbClr val="CCD3EA">
                  <a:alpha val="89803"/>
                </a:srgbClr>
              </a:solidFill>
              <a:prstDash val="solid"/>
              <a:round/>
              <a:headEnd type="none" w="sm" len="sm"/>
              <a:tailEnd type="none" w="sm" len="sm"/>
            </a:ln>
          </p:spPr>
          <p:txBody>
            <a:bodyPr spcFirstLastPara="1" vert="horz" wrap="square" lIns="91425" tIns="91425" rIns="91425" bIns="91425" anchor="ctr" anchorCtr="0">
              <a:noAutofit/>
            </a:bodyPr>
            <a:lstStyle/>
            <a:p>
              <a:pPr marL="0" lvl="0" indent="0" algn="ctr" rtl="0">
                <a:spcBef>
                  <a:spcPts val="0"/>
                </a:spcBef>
                <a:spcAft>
                  <a:spcPts val="0"/>
                </a:spcAft>
                <a:buNone/>
              </a:pPr>
              <a:endParaRPr b="1" dirty="0">
                <a:latin typeface="Century Gothic" panose="020B0502020202020204" pitchFamily="34" charset="0"/>
              </a:endParaRPr>
            </a:p>
          </p:txBody>
        </p:sp>
      </p:grpSp>
      <p:sp>
        <p:nvSpPr>
          <p:cNvPr id="342" name="Google Shape;342;p28"/>
          <p:cNvSpPr/>
          <p:nvPr/>
        </p:nvSpPr>
        <p:spPr>
          <a:xfrm>
            <a:off x="968005" y="2266913"/>
            <a:ext cx="527844" cy="71"/>
          </a:xfrm>
          <a:prstGeom prst="rect">
            <a:avLst/>
          </a:prstGeom>
          <a:solidFill>
            <a:srgbClr val="CCD3EA">
              <a:alpha val="89803"/>
            </a:srgbClr>
          </a:solidFill>
          <a:ln w="25400" cap="flat" cmpd="sng">
            <a:solidFill>
              <a:srgbClr val="CCD3EA">
                <a:alpha val="89803"/>
              </a:srgbClr>
            </a:solidFill>
            <a:prstDash val="solid"/>
            <a:round/>
            <a:headEnd type="none" w="sm" len="sm"/>
            <a:tailEnd type="none" w="sm" len="sm"/>
          </a:ln>
        </p:spPr>
        <p:txBody>
          <a:bodyPr spcFirstLastPara="1" vert="horz" wrap="square" lIns="91425" tIns="91425" rIns="91425" bIns="91425" anchor="ctr" anchorCtr="0">
            <a:noAutofit/>
          </a:bodyPr>
          <a:lstStyle/>
          <a:p>
            <a:pPr marL="0" lvl="0" indent="0" algn="ctr" rtl="0">
              <a:spcBef>
                <a:spcPts val="0"/>
              </a:spcBef>
              <a:spcAft>
                <a:spcPts val="0"/>
              </a:spcAft>
              <a:buNone/>
            </a:pPr>
            <a:endParaRPr b="1" dirty="0">
              <a:latin typeface="Century Gothic" panose="020B0502020202020204" pitchFamily="34" charset="0"/>
            </a:endParaRPr>
          </a:p>
        </p:txBody>
      </p:sp>
      <p:sp>
        <p:nvSpPr>
          <p:cNvPr id="343" name="Google Shape;343;p28"/>
          <p:cNvSpPr/>
          <p:nvPr/>
        </p:nvSpPr>
        <p:spPr>
          <a:xfrm>
            <a:off x="1527520" y="2222567"/>
            <a:ext cx="60702" cy="114125"/>
          </a:xfrm>
          <a:prstGeom prst="chevron">
            <a:avLst>
              <a:gd name="adj" fmla="val 90000"/>
            </a:avLst>
          </a:prstGeom>
          <a:solidFill>
            <a:srgbClr val="CCD3EA">
              <a:alpha val="89803"/>
            </a:srgbClr>
          </a:solidFill>
          <a:ln w="25400" cap="flat" cmpd="sng">
            <a:solidFill>
              <a:srgbClr val="CCD3EA">
                <a:alpha val="89803"/>
              </a:srgbClr>
            </a:solidFill>
            <a:prstDash val="solid"/>
            <a:round/>
            <a:headEnd type="none" w="sm" len="sm"/>
            <a:tailEnd type="none" w="sm" len="sm"/>
          </a:ln>
        </p:spPr>
        <p:txBody>
          <a:bodyPr spcFirstLastPara="1" vert="horz" wrap="square" lIns="91425" tIns="91425" rIns="91425" bIns="91425" anchor="ctr" anchorCtr="0">
            <a:noAutofit/>
          </a:bodyPr>
          <a:lstStyle/>
          <a:p>
            <a:pPr marL="0" lvl="0" indent="0" algn="ctr" rtl="0">
              <a:spcBef>
                <a:spcPts val="0"/>
              </a:spcBef>
              <a:spcAft>
                <a:spcPts val="0"/>
              </a:spcAft>
              <a:buNone/>
            </a:pPr>
            <a:endParaRPr b="1" dirty="0">
              <a:latin typeface="Century Gothic" panose="020B0502020202020204" pitchFamily="34" charset="0"/>
            </a:endParaRPr>
          </a:p>
        </p:txBody>
      </p:sp>
      <p:sp>
        <p:nvSpPr>
          <p:cNvPr id="344" name="Google Shape;344;p28"/>
          <p:cNvSpPr/>
          <p:nvPr/>
        </p:nvSpPr>
        <p:spPr>
          <a:xfrm>
            <a:off x="667809" y="2032733"/>
            <a:ext cx="468432" cy="468432"/>
          </a:xfrm>
          <a:prstGeom prst="ellipse">
            <a:avLst/>
          </a:prstGeom>
          <a:solidFill>
            <a:srgbClr val="4372C3"/>
          </a:solidFill>
          <a:ln w="25400" cap="flat" cmpd="sng">
            <a:solidFill>
              <a:srgbClr val="4372C3"/>
            </a:solidFill>
            <a:prstDash val="solid"/>
            <a:round/>
            <a:headEnd type="none" w="sm" len="sm"/>
            <a:tailEnd type="none" w="sm" len="sm"/>
          </a:ln>
        </p:spPr>
        <p:txBody>
          <a:bodyPr spcFirstLastPara="1" vert="horz" wrap="square" lIns="91425" tIns="91425" rIns="91425" bIns="91425" anchor="ctr" anchorCtr="0">
            <a:noAutofit/>
          </a:bodyPr>
          <a:lstStyle/>
          <a:p>
            <a:pPr marL="0" lvl="0" indent="0" algn="ctr" rtl="0">
              <a:spcBef>
                <a:spcPts val="0"/>
              </a:spcBef>
              <a:spcAft>
                <a:spcPts val="0"/>
              </a:spcAft>
              <a:buNone/>
            </a:pPr>
            <a:endParaRPr b="1" dirty="0">
              <a:latin typeface="Century Gothic" panose="020B0502020202020204" pitchFamily="34" charset="0"/>
            </a:endParaRPr>
          </a:p>
        </p:txBody>
      </p:sp>
      <p:sp>
        <p:nvSpPr>
          <p:cNvPr id="345" name="Google Shape;345;p28"/>
          <p:cNvSpPr txBox="1"/>
          <p:nvPr/>
        </p:nvSpPr>
        <p:spPr>
          <a:xfrm>
            <a:off x="736409" y="2101333"/>
            <a:ext cx="331232" cy="331232"/>
          </a:xfrm>
          <a:prstGeom prst="rect">
            <a:avLst/>
          </a:prstGeom>
          <a:noFill/>
          <a:ln>
            <a:noFill/>
          </a:ln>
        </p:spPr>
        <p:txBody>
          <a:bodyPr spcFirstLastPara="1" vert="horz" wrap="square" lIns="18175" tIns="18175" rIns="18175" bIns="18175" anchor="ctr" anchorCtr="0">
            <a:noAutofit/>
          </a:bodyPr>
          <a:lstStyle/>
          <a:p>
            <a:pPr marL="0" marR="0" lvl="0" indent="0" algn="ctr" rtl="0">
              <a:lnSpc>
                <a:spcPct val="90000"/>
              </a:lnSpc>
              <a:spcBef>
                <a:spcPts val="0"/>
              </a:spcBef>
              <a:spcAft>
                <a:spcPts val="0"/>
              </a:spcAft>
              <a:buClr>
                <a:srgbClr val="000000"/>
              </a:buClr>
              <a:buSzPts val="2200"/>
              <a:buFont typeface="Arial"/>
              <a:buNone/>
            </a:pPr>
            <a:r>
              <a:rPr lang="de-DE" sz="2200" b="1" i="0" u="none" strike="noStrike" cap="none" dirty="0">
                <a:solidFill>
                  <a:schemeClr val="lt1"/>
                </a:solidFill>
                <a:latin typeface="Century Gothic" panose="020B0502020202020204" pitchFamily="34" charset="0"/>
                <a:sym typeface="Arial"/>
              </a:rPr>
              <a:t>1</a:t>
            </a:r>
            <a:endParaRPr b="1" dirty="0">
              <a:latin typeface="Century Gothic" panose="020B0502020202020204" pitchFamily="34" charset="0"/>
            </a:endParaRPr>
          </a:p>
        </p:txBody>
      </p:sp>
      <p:sp>
        <p:nvSpPr>
          <p:cNvPr id="347" name="Google Shape;347;p28"/>
          <p:cNvSpPr txBox="1"/>
          <p:nvPr/>
        </p:nvSpPr>
        <p:spPr>
          <a:xfrm>
            <a:off x="76200" y="2895600"/>
            <a:ext cx="1580606" cy="1066800"/>
          </a:xfrm>
          <a:prstGeom prst="rect">
            <a:avLst/>
          </a:prstGeom>
          <a:noFill/>
          <a:ln>
            <a:noFill/>
          </a:ln>
        </p:spPr>
        <p:txBody>
          <a:bodyPr spcFirstLastPara="1" vert="horz" wrap="square" lIns="93675" tIns="165100" rIns="93675" bIns="165100" anchor="ctr" anchorCtr="0">
            <a:noAutofit/>
          </a:bodyPr>
          <a:lstStyle/>
          <a:p>
            <a:pPr lvl="0" algn="ctr">
              <a:lnSpc>
                <a:spcPct val="90000"/>
              </a:lnSpc>
              <a:buSzPts val="1400"/>
            </a:pPr>
            <a:r>
              <a:rPr lang="it-IT" sz="2000" dirty="0">
                <a:latin typeface="Century Gothic"/>
                <a:ea typeface="Century Gothic"/>
                <a:cs typeface="Century Gothic"/>
                <a:sym typeface="Century Gothic"/>
              </a:rPr>
              <a:t>Ricerca</a:t>
            </a:r>
            <a:r>
              <a:rPr lang="it-IT" sz="1600" dirty="0">
                <a:latin typeface="Century Gothic"/>
                <a:ea typeface="Century Gothic"/>
                <a:cs typeface="Century Gothic"/>
                <a:sym typeface="Century Gothic"/>
              </a:rPr>
              <a:t> e conosci il tuo valore</a:t>
            </a:r>
            <a:endParaRPr sz="1600" i="0" u="none" strike="noStrike" cap="none" dirty="0">
              <a:solidFill>
                <a:srgbClr val="000000"/>
              </a:solidFill>
              <a:latin typeface="Century Gothic"/>
              <a:ea typeface="Century Gothic"/>
              <a:cs typeface="Century Gothic"/>
              <a:sym typeface="Century Gothic"/>
            </a:endParaRPr>
          </a:p>
        </p:txBody>
      </p:sp>
      <p:sp>
        <p:nvSpPr>
          <p:cNvPr id="348" name="Google Shape;348;p28"/>
          <p:cNvSpPr/>
          <p:nvPr/>
        </p:nvSpPr>
        <p:spPr>
          <a:xfrm>
            <a:off x="1627811" y="2266913"/>
            <a:ext cx="1187649" cy="71"/>
          </a:xfrm>
          <a:prstGeom prst="rect">
            <a:avLst/>
          </a:prstGeom>
          <a:solidFill>
            <a:srgbClr val="CCD3EA">
              <a:alpha val="89803"/>
            </a:srgbClr>
          </a:solidFill>
          <a:ln w="25400" cap="flat" cmpd="sng">
            <a:solidFill>
              <a:srgbClr val="CCD3EA">
                <a:alpha val="89803"/>
              </a:srgbClr>
            </a:solidFill>
            <a:prstDash val="solid"/>
            <a:round/>
            <a:headEnd type="none" w="sm" len="sm"/>
            <a:tailEnd type="none" w="sm" len="sm"/>
          </a:ln>
        </p:spPr>
        <p:txBody>
          <a:bodyPr spcFirstLastPara="1" vert="horz" wrap="square" lIns="91425" tIns="91425" rIns="91425" bIns="91425" anchor="ctr" anchorCtr="0">
            <a:noAutofit/>
          </a:bodyPr>
          <a:lstStyle/>
          <a:p>
            <a:pPr marL="0" lvl="0" indent="0" algn="ctr" rtl="0">
              <a:spcBef>
                <a:spcPts val="0"/>
              </a:spcBef>
              <a:spcAft>
                <a:spcPts val="0"/>
              </a:spcAft>
              <a:buNone/>
            </a:pPr>
            <a:endParaRPr b="1" dirty="0">
              <a:latin typeface="Century Gothic" panose="020B0502020202020204" pitchFamily="34" charset="0"/>
            </a:endParaRPr>
          </a:p>
        </p:txBody>
      </p:sp>
      <p:sp>
        <p:nvSpPr>
          <p:cNvPr id="349" name="Google Shape;349;p28"/>
          <p:cNvSpPr/>
          <p:nvPr/>
        </p:nvSpPr>
        <p:spPr>
          <a:xfrm>
            <a:off x="2847131" y="2222566"/>
            <a:ext cx="60702" cy="114125"/>
          </a:xfrm>
          <a:prstGeom prst="chevron">
            <a:avLst>
              <a:gd name="adj" fmla="val 90000"/>
            </a:avLst>
          </a:prstGeom>
          <a:solidFill>
            <a:srgbClr val="CCD3EA">
              <a:alpha val="89803"/>
            </a:srgbClr>
          </a:solidFill>
          <a:ln w="25400" cap="flat" cmpd="sng">
            <a:solidFill>
              <a:srgbClr val="CCD3EA">
                <a:alpha val="89803"/>
              </a:srgbClr>
            </a:solidFill>
            <a:prstDash val="solid"/>
            <a:round/>
            <a:headEnd type="none" w="sm" len="sm"/>
            <a:tailEnd type="none" w="sm" len="sm"/>
          </a:ln>
        </p:spPr>
        <p:txBody>
          <a:bodyPr spcFirstLastPara="1" vert="horz" wrap="square" lIns="91425" tIns="91425" rIns="91425" bIns="91425" anchor="ctr" anchorCtr="0">
            <a:noAutofit/>
          </a:bodyPr>
          <a:lstStyle/>
          <a:p>
            <a:pPr marL="0" lvl="0" indent="0" algn="ctr" rtl="0">
              <a:spcBef>
                <a:spcPts val="0"/>
              </a:spcBef>
              <a:spcAft>
                <a:spcPts val="0"/>
              </a:spcAft>
              <a:buNone/>
            </a:pPr>
            <a:endParaRPr b="1" dirty="0">
              <a:latin typeface="Century Gothic" panose="020B0502020202020204" pitchFamily="34" charset="0"/>
            </a:endParaRPr>
          </a:p>
        </p:txBody>
      </p:sp>
      <p:sp>
        <p:nvSpPr>
          <p:cNvPr id="350" name="Google Shape;350;p28"/>
          <p:cNvSpPr/>
          <p:nvPr/>
        </p:nvSpPr>
        <p:spPr>
          <a:xfrm>
            <a:off x="1987419" y="2032732"/>
            <a:ext cx="468432" cy="468432"/>
          </a:xfrm>
          <a:prstGeom prst="ellipse">
            <a:avLst/>
          </a:prstGeom>
          <a:solidFill>
            <a:srgbClr val="4372C3"/>
          </a:solidFill>
          <a:ln w="25400" cap="flat" cmpd="sng">
            <a:solidFill>
              <a:srgbClr val="4372C3"/>
            </a:solidFill>
            <a:prstDash val="solid"/>
            <a:round/>
            <a:headEnd type="none" w="sm" len="sm"/>
            <a:tailEnd type="none" w="sm" len="sm"/>
          </a:ln>
        </p:spPr>
        <p:txBody>
          <a:bodyPr spcFirstLastPara="1" vert="horz" wrap="square" lIns="91425" tIns="91425" rIns="91425" bIns="91425" anchor="ctr" anchorCtr="0">
            <a:noAutofit/>
          </a:bodyPr>
          <a:lstStyle/>
          <a:p>
            <a:pPr marL="0" lvl="0" indent="0" algn="ctr" rtl="0">
              <a:spcBef>
                <a:spcPts val="0"/>
              </a:spcBef>
              <a:spcAft>
                <a:spcPts val="0"/>
              </a:spcAft>
              <a:buNone/>
            </a:pPr>
            <a:endParaRPr b="1" dirty="0">
              <a:latin typeface="Century Gothic" panose="020B0502020202020204" pitchFamily="34" charset="0"/>
            </a:endParaRPr>
          </a:p>
        </p:txBody>
      </p:sp>
      <p:sp>
        <p:nvSpPr>
          <p:cNvPr id="351" name="Google Shape;351;p28"/>
          <p:cNvSpPr txBox="1"/>
          <p:nvPr/>
        </p:nvSpPr>
        <p:spPr>
          <a:xfrm>
            <a:off x="2056019" y="2101332"/>
            <a:ext cx="331232" cy="331232"/>
          </a:xfrm>
          <a:prstGeom prst="rect">
            <a:avLst/>
          </a:prstGeom>
          <a:noFill/>
          <a:ln>
            <a:noFill/>
          </a:ln>
        </p:spPr>
        <p:txBody>
          <a:bodyPr spcFirstLastPara="1" vert="horz" wrap="square" lIns="18175" tIns="18175" rIns="18175" bIns="18175" anchor="ctr" anchorCtr="0">
            <a:noAutofit/>
          </a:bodyPr>
          <a:lstStyle/>
          <a:p>
            <a:pPr marL="0" marR="0" lvl="0" indent="0" algn="ctr" rtl="0">
              <a:lnSpc>
                <a:spcPct val="90000"/>
              </a:lnSpc>
              <a:spcBef>
                <a:spcPts val="0"/>
              </a:spcBef>
              <a:spcAft>
                <a:spcPts val="0"/>
              </a:spcAft>
              <a:buClr>
                <a:srgbClr val="000000"/>
              </a:buClr>
              <a:buSzPts val="2200"/>
              <a:buFont typeface="Arial"/>
              <a:buNone/>
            </a:pPr>
            <a:r>
              <a:rPr lang="de-DE" sz="2200" b="1" i="0" u="none" strike="noStrike" cap="none" dirty="0">
                <a:solidFill>
                  <a:schemeClr val="lt1"/>
                </a:solidFill>
                <a:latin typeface="Century Gothic" panose="020B0502020202020204" pitchFamily="34" charset="0"/>
                <a:sym typeface="Arial"/>
              </a:rPr>
              <a:t>2</a:t>
            </a:r>
            <a:endParaRPr b="1" dirty="0">
              <a:latin typeface="Century Gothic" panose="020B0502020202020204" pitchFamily="34" charset="0"/>
            </a:endParaRPr>
          </a:p>
        </p:txBody>
      </p:sp>
      <p:sp>
        <p:nvSpPr>
          <p:cNvPr id="354" name="Google Shape;354;p28"/>
          <p:cNvSpPr/>
          <p:nvPr/>
        </p:nvSpPr>
        <p:spPr>
          <a:xfrm>
            <a:off x="2947422" y="2266913"/>
            <a:ext cx="1187649" cy="72"/>
          </a:xfrm>
          <a:prstGeom prst="rect">
            <a:avLst/>
          </a:prstGeom>
          <a:solidFill>
            <a:srgbClr val="CCD3EA">
              <a:alpha val="89803"/>
            </a:srgbClr>
          </a:solidFill>
          <a:ln w="25400" cap="flat" cmpd="sng">
            <a:solidFill>
              <a:srgbClr val="CCD3EA">
                <a:alpha val="89803"/>
              </a:srgbClr>
            </a:solidFill>
            <a:prstDash val="solid"/>
            <a:round/>
            <a:headEnd type="none" w="sm" len="sm"/>
            <a:tailEnd type="none" w="sm" len="sm"/>
          </a:ln>
        </p:spPr>
        <p:txBody>
          <a:bodyPr spcFirstLastPara="1" vert="horz" wrap="square" lIns="91425" tIns="91425" rIns="91425" bIns="91425" anchor="ctr" anchorCtr="0">
            <a:noAutofit/>
          </a:bodyPr>
          <a:lstStyle/>
          <a:p>
            <a:pPr marL="0" lvl="0" indent="0" algn="ctr" rtl="0">
              <a:spcBef>
                <a:spcPts val="0"/>
              </a:spcBef>
              <a:spcAft>
                <a:spcPts val="0"/>
              </a:spcAft>
              <a:buNone/>
            </a:pPr>
            <a:endParaRPr b="1" dirty="0">
              <a:latin typeface="Century Gothic" panose="020B0502020202020204" pitchFamily="34" charset="0"/>
            </a:endParaRPr>
          </a:p>
        </p:txBody>
      </p:sp>
      <p:sp>
        <p:nvSpPr>
          <p:cNvPr id="355" name="Google Shape;355;p28"/>
          <p:cNvSpPr/>
          <p:nvPr/>
        </p:nvSpPr>
        <p:spPr>
          <a:xfrm>
            <a:off x="4166742" y="2222566"/>
            <a:ext cx="60702" cy="114125"/>
          </a:xfrm>
          <a:prstGeom prst="chevron">
            <a:avLst>
              <a:gd name="adj" fmla="val 90000"/>
            </a:avLst>
          </a:prstGeom>
          <a:solidFill>
            <a:srgbClr val="CCD3EA">
              <a:alpha val="89803"/>
            </a:srgbClr>
          </a:solidFill>
          <a:ln w="25400" cap="flat" cmpd="sng">
            <a:solidFill>
              <a:srgbClr val="CCD3EA">
                <a:alpha val="89803"/>
              </a:srgbClr>
            </a:solidFill>
            <a:prstDash val="solid"/>
            <a:round/>
            <a:headEnd type="none" w="sm" len="sm"/>
            <a:tailEnd type="none" w="sm" len="sm"/>
          </a:ln>
        </p:spPr>
        <p:txBody>
          <a:bodyPr spcFirstLastPara="1" vert="horz" wrap="square" lIns="91425" tIns="91425" rIns="91425" bIns="91425" anchor="ctr" anchorCtr="0">
            <a:noAutofit/>
          </a:bodyPr>
          <a:lstStyle/>
          <a:p>
            <a:pPr marL="0" lvl="0" indent="0" algn="ctr" rtl="0">
              <a:spcBef>
                <a:spcPts val="0"/>
              </a:spcBef>
              <a:spcAft>
                <a:spcPts val="0"/>
              </a:spcAft>
              <a:buNone/>
            </a:pPr>
            <a:endParaRPr b="1" dirty="0">
              <a:latin typeface="Century Gothic" panose="020B0502020202020204" pitchFamily="34" charset="0"/>
            </a:endParaRPr>
          </a:p>
        </p:txBody>
      </p:sp>
      <p:sp>
        <p:nvSpPr>
          <p:cNvPr id="356" name="Google Shape;356;p28"/>
          <p:cNvSpPr/>
          <p:nvPr/>
        </p:nvSpPr>
        <p:spPr>
          <a:xfrm>
            <a:off x="3307030" y="2032732"/>
            <a:ext cx="468432" cy="468432"/>
          </a:xfrm>
          <a:prstGeom prst="ellipse">
            <a:avLst/>
          </a:prstGeom>
          <a:solidFill>
            <a:srgbClr val="4372C3"/>
          </a:solidFill>
          <a:ln w="25400" cap="flat" cmpd="sng">
            <a:solidFill>
              <a:srgbClr val="4372C3"/>
            </a:solidFill>
            <a:prstDash val="solid"/>
            <a:round/>
            <a:headEnd type="none" w="sm" len="sm"/>
            <a:tailEnd type="none" w="sm" len="sm"/>
          </a:ln>
        </p:spPr>
        <p:txBody>
          <a:bodyPr spcFirstLastPara="1" vert="horz" wrap="square" lIns="91425" tIns="91425" rIns="91425" bIns="91425" anchor="ctr" anchorCtr="0">
            <a:noAutofit/>
          </a:bodyPr>
          <a:lstStyle/>
          <a:p>
            <a:pPr marL="0" lvl="0" indent="0" algn="ctr" rtl="0">
              <a:spcBef>
                <a:spcPts val="0"/>
              </a:spcBef>
              <a:spcAft>
                <a:spcPts val="0"/>
              </a:spcAft>
              <a:buNone/>
            </a:pPr>
            <a:endParaRPr b="1" dirty="0">
              <a:latin typeface="Century Gothic" panose="020B0502020202020204" pitchFamily="34" charset="0"/>
            </a:endParaRPr>
          </a:p>
        </p:txBody>
      </p:sp>
      <p:sp>
        <p:nvSpPr>
          <p:cNvPr id="357" name="Google Shape;357;p28"/>
          <p:cNvSpPr txBox="1"/>
          <p:nvPr/>
        </p:nvSpPr>
        <p:spPr>
          <a:xfrm>
            <a:off x="3375630" y="2101332"/>
            <a:ext cx="331232" cy="331232"/>
          </a:xfrm>
          <a:prstGeom prst="rect">
            <a:avLst/>
          </a:prstGeom>
          <a:noFill/>
          <a:ln>
            <a:noFill/>
          </a:ln>
        </p:spPr>
        <p:txBody>
          <a:bodyPr spcFirstLastPara="1" vert="horz" wrap="square" lIns="18175" tIns="18175" rIns="18175" bIns="18175" anchor="ctr" anchorCtr="0">
            <a:noAutofit/>
          </a:bodyPr>
          <a:lstStyle/>
          <a:p>
            <a:pPr marL="0" marR="0" lvl="0" indent="0" algn="ctr" rtl="0">
              <a:lnSpc>
                <a:spcPct val="90000"/>
              </a:lnSpc>
              <a:spcBef>
                <a:spcPts val="0"/>
              </a:spcBef>
              <a:spcAft>
                <a:spcPts val="0"/>
              </a:spcAft>
              <a:buClr>
                <a:srgbClr val="000000"/>
              </a:buClr>
              <a:buSzPts val="2200"/>
              <a:buFont typeface="Arial"/>
              <a:buNone/>
            </a:pPr>
            <a:r>
              <a:rPr lang="de-DE" sz="2200" b="1" i="0" u="none" strike="noStrike" cap="none" dirty="0">
                <a:solidFill>
                  <a:schemeClr val="lt1"/>
                </a:solidFill>
                <a:latin typeface="Century Gothic" panose="020B0502020202020204" pitchFamily="34" charset="0"/>
                <a:sym typeface="Arial"/>
              </a:rPr>
              <a:t>3</a:t>
            </a:r>
            <a:endParaRPr b="1" dirty="0">
              <a:latin typeface="Century Gothic" panose="020B0502020202020204" pitchFamily="34" charset="0"/>
            </a:endParaRPr>
          </a:p>
        </p:txBody>
      </p:sp>
      <p:sp>
        <p:nvSpPr>
          <p:cNvPr id="360" name="Google Shape;360;p28"/>
          <p:cNvSpPr/>
          <p:nvPr/>
        </p:nvSpPr>
        <p:spPr>
          <a:xfrm>
            <a:off x="4267033" y="2266913"/>
            <a:ext cx="1187649" cy="72"/>
          </a:xfrm>
          <a:prstGeom prst="rect">
            <a:avLst/>
          </a:prstGeom>
          <a:solidFill>
            <a:srgbClr val="CCD3EA">
              <a:alpha val="89803"/>
            </a:srgbClr>
          </a:solidFill>
          <a:ln w="25400" cap="flat" cmpd="sng">
            <a:solidFill>
              <a:srgbClr val="CCD3EA">
                <a:alpha val="89803"/>
              </a:srgbClr>
            </a:solidFill>
            <a:prstDash val="solid"/>
            <a:round/>
            <a:headEnd type="none" w="sm" len="sm"/>
            <a:tailEnd type="none" w="sm" len="sm"/>
          </a:ln>
        </p:spPr>
        <p:txBody>
          <a:bodyPr spcFirstLastPara="1" vert="horz" wrap="square" lIns="91425" tIns="91425" rIns="91425" bIns="91425" anchor="ctr" anchorCtr="0">
            <a:noAutofit/>
          </a:bodyPr>
          <a:lstStyle/>
          <a:p>
            <a:pPr marL="0" lvl="0" indent="0" algn="ctr" rtl="0">
              <a:spcBef>
                <a:spcPts val="0"/>
              </a:spcBef>
              <a:spcAft>
                <a:spcPts val="0"/>
              </a:spcAft>
              <a:buNone/>
            </a:pPr>
            <a:endParaRPr b="1" dirty="0">
              <a:latin typeface="Century Gothic" panose="020B0502020202020204" pitchFamily="34" charset="0"/>
            </a:endParaRPr>
          </a:p>
        </p:txBody>
      </p:sp>
      <p:sp>
        <p:nvSpPr>
          <p:cNvPr id="361" name="Google Shape;361;p28"/>
          <p:cNvSpPr/>
          <p:nvPr/>
        </p:nvSpPr>
        <p:spPr>
          <a:xfrm>
            <a:off x="5486353" y="2222566"/>
            <a:ext cx="60702" cy="114125"/>
          </a:xfrm>
          <a:prstGeom prst="chevron">
            <a:avLst>
              <a:gd name="adj" fmla="val 90000"/>
            </a:avLst>
          </a:prstGeom>
          <a:solidFill>
            <a:srgbClr val="CCD3EA">
              <a:alpha val="89803"/>
            </a:srgbClr>
          </a:solidFill>
          <a:ln w="25400" cap="flat" cmpd="sng">
            <a:solidFill>
              <a:srgbClr val="CCD3EA">
                <a:alpha val="89803"/>
              </a:srgbClr>
            </a:solidFill>
            <a:prstDash val="solid"/>
            <a:round/>
            <a:headEnd type="none" w="sm" len="sm"/>
            <a:tailEnd type="none" w="sm" len="sm"/>
          </a:ln>
        </p:spPr>
        <p:txBody>
          <a:bodyPr spcFirstLastPara="1" vert="horz" wrap="square" lIns="91425" tIns="91425" rIns="91425" bIns="91425" anchor="ctr" anchorCtr="0">
            <a:noAutofit/>
          </a:bodyPr>
          <a:lstStyle/>
          <a:p>
            <a:pPr marL="0" lvl="0" indent="0" algn="ctr" rtl="0">
              <a:spcBef>
                <a:spcPts val="0"/>
              </a:spcBef>
              <a:spcAft>
                <a:spcPts val="0"/>
              </a:spcAft>
              <a:buNone/>
            </a:pPr>
            <a:endParaRPr b="1" dirty="0">
              <a:latin typeface="Century Gothic" panose="020B0502020202020204" pitchFamily="34" charset="0"/>
            </a:endParaRPr>
          </a:p>
        </p:txBody>
      </p:sp>
      <p:sp>
        <p:nvSpPr>
          <p:cNvPr id="362" name="Google Shape;362;p28"/>
          <p:cNvSpPr/>
          <p:nvPr/>
        </p:nvSpPr>
        <p:spPr>
          <a:xfrm>
            <a:off x="4626641" y="2032732"/>
            <a:ext cx="468432" cy="468432"/>
          </a:xfrm>
          <a:prstGeom prst="ellipse">
            <a:avLst/>
          </a:prstGeom>
          <a:solidFill>
            <a:srgbClr val="4372C3"/>
          </a:solidFill>
          <a:ln w="25400" cap="flat" cmpd="sng">
            <a:solidFill>
              <a:srgbClr val="4372C3"/>
            </a:solidFill>
            <a:prstDash val="solid"/>
            <a:round/>
            <a:headEnd type="none" w="sm" len="sm"/>
            <a:tailEnd type="none" w="sm" len="sm"/>
          </a:ln>
        </p:spPr>
        <p:txBody>
          <a:bodyPr spcFirstLastPara="1" vert="horz" wrap="square" lIns="91425" tIns="91425" rIns="91425" bIns="91425" anchor="ctr" anchorCtr="0">
            <a:noAutofit/>
          </a:bodyPr>
          <a:lstStyle/>
          <a:p>
            <a:pPr marL="0" lvl="0" indent="0" algn="ctr" rtl="0">
              <a:spcBef>
                <a:spcPts val="0"/>
              </a:spcBef>
              <a:spcAft>
                <a:spcPts val="0"/>
              </a:spcAft>
              <a:buNone/>
            </a:pPr>
            <a:endParaRPr b="1" dirty="0">
              <a:latin typeface="Century Gothic" panose="020B0502020202020204" pitchFamily="34" charset="0"/>
            </a:endParaRPr>
          </a:p>
        </p:txBody>
      </p:sp>
      <p:sp>
        <p:nvSpPr>
          <p:cNvPr id="363" name="Google Shape;363;p28"/>
          <p:cNvSpPr txBox="1"/>
          <p:nvPr/>
        </p:nvSpPr>
        <p:spPr>
          <a:xfrm>
            <a:off x="4695241" y="2101332"/>
            <a:ext cx="331232" cy="331232"/>
          </a:xfrm>
          <a:prstGeom prst="rect">
            <a:avLst/>
          </a:prstGeom>
          <a:noFill/>
          <a:ln>
            <a:noFill/>
          </a:ln>
        </p:spPr>
        <p:txBody>
          <a:bodyPr spcFirstLastPara="1" vert="horz" wrap="square" lIns="18175" tIns="18175" rIns="18175" bIns="18175" anchor="ctr" anchorCtr="0">
            <a:noAutofit/>
          </a:bodyPr>
          <a:lstStyle/>
          <a:p>
            <a:pPr marL="0" marR="0" lvl="0" indent="0" algn="ctr" rtl="0">
              <a:lnSpc>
                <a:spcPct val="90000"/>
              </a:lnSpc>
              <a:spcBef>
                <a:spcPts val="0"/>
              </a:spcBef>
              <a:spcAft>
                <a:spcPts val="0"/>
              </a:spcAft>
              <a:buClr>
                <a:srgbClr val="000000"/>
              </a:buClr>
              <a:buSzPts val="2200"/>
              <a:buFont typeface="Arial"/>
              <a:buNone/>
            </a:pPr>
            <a:r>
              <a:rPr lang="de-DE" sz="2200" b="1" i="0" u="none" strike="noStrike" cap="none" dirty="0">
                <a:solidFill>
                  <a:schemeClr val="lt1"/>
                </a:solidFill>
                <a:latin typeface="Century Gothic" panose="020B0502020202020204" pitchFamily="34" charset="0"/>
                <a:sym typeface="Arial"/>
              </a:rPr>
              <a:t>4</a:t>
            </a:r>
            <a:endParaRPr b="1" dirty="0">
              <a:latin typeface="Century Gothic" panose="020B0502020202020204" pitchFamily="34" charset="0"/>
            </a:endParaRPr>
          </a:p>
        </p:txBody>
      </p:sp>
      <p:sp>
        <p:nvSpPr>
          <p:cNvPr id="366" name="Google Shape;366;p28"/>
          <p:cNvSpPr/>
          <p:nvPr/>
        </p:nvSpPr>
        <p:spPr>
          <a:xfrm>
            <a:off x="5586644" y="2266913"/>
            <a:ext cx="1187649" cy="72"/>
          </a:xfrm>
          <a:prstGeom prst="rect">
            <a:avLst/>
          </a:prstGeom>
          <a:solidFill>
            <a:srgbClr val="CCD3EA">
              <a:alpha val="89803"/>
            </a:srgbClr>
          </a:solidFill>
          <a:ln w="25400" cap="flat" cmpd="sng">
            <a:solidFill>
              <a:srgbClr val="CCD3EA">
                <a:alpha val="89803"/>
              </a:srgbClr>
            </a:solidFill>
            <a:prstDash val="solid"/>
            <a:round/>
            <a:headEnd type="none" w="sm" len="sm"/>
            <a:tailEnd type="none" w="sm" len="sm"/>
          </a:ln>
        </p:spPr>
        <p:txBody>
          <a:bodyPr spcFirstLastPara="1" vert="horz" wrap="square" lIns="91425" tIns="91425" rIns="91425" bIns="91425" anchor="ctr" anchorCtr="0">
            <a:noAutofit/>
          </a:bodyPr>
          <a:lstStyle/>
          <a:p>
            <a:pPr marL="0" lvl="0" indent="0" algn="ctr" rtl="0">
              <a:spcBef>
                <a:spcPts val="0"/>
              </a:spcBef>
              <a:spcAft>
                <a:spcPts val="0"/>
              </a:spcAft>
              <a:buNone/>
            </a:pPr>
            <a:endParaRPr b="1" dirty="0">
              <a:latin typeface="Century Gothic" panose="020B0502020202020204" pitchFamily="34" charset="0"/>
            </a:endParaRPr>
          </a:p>
        </p:txBody>
      </p:sp>
      <p:sp>
        <p:nvSpPr>
          <p:cNvPr id="367" name="Google Shape;367;p28"/>
          <p:cNvSpPr/>
          <p:nvPr/>
        </p:nvSpPr>
        <p:spPr>
          <a:xfrm>
            <a:off x="6805964" y="2222566"/>
            <a:ext cx="60702" cy="114125"/>
          </a:xfrm>
          <a:prstGeom prst="chevron">
            <a:avLst>
              <a:gd name="adj" fmla="val 90000"/>
            </a:avLst>
          </a:prstGeom>
          <a:solidFill>
            <a:srgbClr val="CCD3EA">
              <a:alpha val="89803"/>
            </a:srgbClr>
          </a:solidFill>
          <a:ln w="25400" cap="flat" cmpd="sng">
            <a:solidFill>
              <a:srgbClr val="CCD3EA">
                <a:alpha val="89803"/>
              </a:srgbClr>
            </a:solidFill>
            <a:prstDash val="solid"/>
            <a:round/>
            <a:headEnd type="none" w="sm" len="sm"/>
            <a:tailEnd type="none" w="sm" len="sm"/>
          </a:ln>
        </p:spPr>
        <p:txBody>
          <a:bodyPr spcFirstLastPara="1" vert="horz" wrap="square" lIns="91425" tIns="91425" rIns="91425" bIns="91425" anchor="ctr" anchorCtr="0">
            <a:noAutofit/>
          </a:bodyPr>
          <a:lstStyle/>
          <a:p>
            <a:pPr marL="0" lvl="0" indent="0" algn="ctr" rtl="0">
              <a:spcBef>
                <a:spcPts val="0"/>
              </a:spcBef>
              <a:spcAft>
                <a:spcPts val="0"/>
              </a:spcAft>
              <a:buNone/>
            </a:pPr>
            <a:endParaRPr b="1" dirty="0">
              <a:latin typeface="Century Gothic" panose="020B0502020202020204" pitchFamily="34" charset="0"/>
            </a:endParaRPr>
          </a:p>
        </p:txBody>
      </p:sp>
      <p:sp>
        <p:nvSpPr>
          <p:cNvPr id="368" name="Google Shape;368;p28"/>
          <p:cNvSpPr/>
          <p:nvPr/>
        </p:nvSpPr>
        <p:spPr>
          <a:xfrm>
            <a:off x="5946252" y="2032732"/>
            <a:ext cx="468432" cy="468432"/>
          </a:xfrm>
          <a:prstGeom prst="ellipse">
            <a:avLst/>
          </a:prstGeom>
          <a:solidFill>
            <a:srgbClr val="4372C3"/>
          </a:solidFill>
          <a:ln w="25400" cap="flat" cmpd="sng">
            <a:solidFill>
              <a:srgbClr val="4372C3"/>
            </a:solidFill>
            <a:prstDash val="solid"/>
            <a:round/>
            <a:headEnd type="none" w="sm" len="sm"/>
            <a:tailEnd type="none" w="sm" len="sm"/>
          </a:ln>
        </p:spPr>
        <p:txBody>
          <a:bodyPr spcFirstLastPara="1" vert="horz" wrap="square" lIns="91425" tIns="91425" rIns="91425" bIns="91425" anchor="ctr" anchorCtr="0">
            <a:noAutofit/>
          </a:bodyPr>
          <a:lstStyle/>
          <a:p>
            <a:pPr marL="0" lvl="0" indent="0" algn="ctr" rtl="0">
              <a:spcBef>
                <a:spcPts val="0"/>
              </a:spcBef>
              <a:spcAft>
                <a:spcPts val="0"/>
              </a:spcAft>
              <a:buNone/>
            </a:pPr>
            <a:endParaRPr b="1" dirty="0">
              <a:latin typeface="Century Gothic" panose="020B0502020202020204" pitchFamily="34" charset="0"/>
            </a:endParaRPr>
          </a:p>
        </p:txBody>
      </p:sp>
      <p:sp>
        <p:nvSpPr>
          <p:cNvPr id="369" name="Google Shape;369;p28"/>
          <p:cNvSpPr txBox="1"/>
          <p:nvPr/>
        </p:nvSpPr>
        <p:spPr>
          <a:xfrm>
            <a:off x="6014852" y="2101332"/>
            <a:ext cx="331232" cy="331232"/>
          </a:xfrm>
          <a:prstGeom prst="rect">
            <a:avLst/>
          </a:prstGeom>
          <a:noFill/>
          <a:ln>
            <a:noFill/>
          </a:ln>
        </p:spPr>
        <p:txBody>
          <a:bodyPr spcFirstLastPara="1" vert="horz" wrap="square" lIns="18175" tIns="18175" rIns="18175" bIns="18175" anchor="ctr" anchorCtr="0">
            <a:noAutofit/>
          </a:bodyPr>
          <a:lstStyle/>
          <a:p>
            <a:pPr marL="0" marR="0" lvl="0" indent="0" algn="ctr" rtl="0">
              <a:lnSpc>
                <a:spcPct val="90000"/>
              </a:lnSpc>
              <a:spcBef>
                <a:spcPts val="0"/>
              </a:spcBef>
              <a:spcAft>
                <a:spcPts val="0"/>
              </a:spcAft>
              <a:buClr>
                <a:srgbClr val="000000"/>
              </a:buClr>
              <a:buSzPts val="2200"/>
              <a:buFont typeface="Arial"/>
              <a:buNone/>
            </a:pPr>
            <a:r>
              <a:rPr lang="de-DE" sz="2200" b="1" i="0" u="none" strike="noStrike" cap="none" dirty="0">
                <a:solidFill>
                  <a:schemeClr val="lt1"/>
                </a:solidFill>
                <a:latin typeface="Century Gothic" panose="020B0502020202020204" pitchFamily="34" charset="0"/>
                <a:sym typeface="Arial"/>
              </a:rPr>
              <a:t>5</a:t>
            </a:r>
            <a:endParaRPr b="1" dirty="0">
              <a:latin typeface="Century Gothic" panose="020B0502020202020204" pitchFamily="34" charset="0"/>
            </a:endParaRPr>
          </a:p>
        </p:txBody>
      </p:sp>
      <p:sp>
        <p:nvSpPr>
          <p:cNvPr id="372" name="Google Shape;372;p28"/>
          <p:cNvSpPr/>
          <p:nvPr/>
        </p:nvSpPr>
        <p:spPr>
          <a:xfrm>
            <a:off x="6906255" y="2266913"/>
            <a:ext cx="1187649" cy="72"/>
          </a:xfrm>
          <a:prstGeom prst="rect">
            <a:avLst/>
          </a:prstGeom>
          <a:solidFill>
            <a:srgbClr val="CCD3EA">
              <a:alpha val="89803"/>
            </a:srgbClr>
          </a:solidFill>
          <a:ln w="25400" cap="flat" cmpd="sng">
            <a:solidFill>
              <a:srgbClr val="CCD3EA">
                <a:alpha val="89803"/>
              </a:srgbClr>
            </a:solidFill>
            <a:prstDash val="solid"/>
            <a:round/>
            <a:headEnd type="none" w="sm" len="sm"/>
            <a:tailEnd type="none" w="sm" len="sm"/>
          </a:ln>
        </p:spPr>
        <p:txBody>
          <a:bodyPr spcFirstLastPara="1" vert="horz" wrap="square" lIns="91425" tIns="91425" rIns="91425" bIns="91425" anchor="ctr" anchorCtr="0">
            <a:noAutofit/>
          </a:bodyPr>
          <a:lstStyle/>
          <a:p>
            <a:pPr marL="0" lvl="0" indent="0" algn="ctr" rtl="0">
              <a:spcBef>
                <a:spcPts val="0"/>
              </a:spcBef>
              <a:spcAft>
                <a:spcPts val="0"/>
              </a:spcAft>
              <a:buNone/>
            </a:pPr>
            <a:endParaRPr b="1" dirty="0">
              <a:latin typeface="Century Gothic" panose="020B0502020202020204" pitchFamily="34" charset="0"/>
            </a:endParaRPr>
          </a:p>
        </p:txBody>
      </p:sp>
      <p:sp>
        <p:nvSpPr>
          <p:cNvPr id="373" name="Google Shape;373;p28"/>
          <p:cNvSpPr/>
          <p:nvPr/>
        </p:nvSpPr>
        <p:spPr>
          <a:xfrm>
            <a:off x="8125575" y="2222566"/>
            <a:ext cx="60702" cy="114125"/>
          </a:xfrm>
          <a:prstGeom prst="chevron">
            <a:avLst>
              <a:gd name="adj" fmla="val 90000"/>
            </a:avLst>
          </a:prstGeom>
          <a:solidFill>
            <a:srgbClr val="CCD3EA">
              <a:alpha val="89803"/>
            </a:srgbClr>
          </a:solidFill>
          <a:ln w="25400" cap="flat" cmpd="sng">
            <a:solidFill>
              <a:srgbClr val="CCD3EA">
                <a:alpha val="89803"/>
              </a:srgbClr>
            </a:solidFill>
            <a:prstDash val="solid"/>
            <a:round/>
            <a:headEnd type="none" w="sm" len="sm"/>
            <a:tailEnd type="none" w="sm" len="sm"/>
          </a:ln>
        </p:spPr>
        <p:txBody>
          <a:bodyPr spcFirstLastPara="1" vert="horz" wrap="square" lIns="91425" tIns="91425" rIns="91425" bIns="91425" anchor="ctr" anchorCtr="0">
            <a:noAutofit/>
          </a:bodyPr>
          <a:lstStyle/>
          <a:p>
            <a:pPr marL="0" lvl="0" indent="0" algn="ctr" rtl="0">
              <a:spcBef>
                <a:spcPts val="0"/>
              </a:spcBef>
              <a:spcAft>
                <a:spcPts val="0"/>
              </a:spcAft>
              <a:buNone/>
            </a:pPr>
            <a:endParaRPr b="1" dirty="0">
              <a:latin typeface="Century Gothic" panose="020B0502020202020204" pitchFamily="34" charset="0"/>
            </a:endParaRPr>
          </a:p>
        </p:txBody>
      </p:sp>
      <p:sp>
        <p:nvSpPr>
          <p:cNvPr id="374" name="Google Shape;374;p28"/>
          <p:cNvSpPr/>
          <p:nvPr/>
        </p:nvSpPr>
        <p:spPr>
          <a:xfrm>
            <a:off x="7265863" y="2032732"/>
            <a:ext cx="468432" cy="468432"/>
          </a:xfrm>
          <a:prstGeom prst="ellipse">
            <a:avLst/>
          </a:prstGeom>
          <a:solidFill>
            <a:srgbClr val="4372C3"/>
          </a:solidFill>
          <a:ln w="25400" cap="flat" cmpd="sng">
            <a:solidFill>
              <a:srgbClr val="4372C3"/>
            </a:solidFill>
            <a:prstDash val="solid"/>
            <a:round/>
            <a:headEnd type="none" w="sm" len="sm"/>
            <a:tailEnd type="none" w="sm" len="sm"/>
          </a:ln>
        </p:spPr>
        <p:txBody>
          <a:bodyPr spcFirstLastPara="1" vert="horz" wrap="square" lIns="91425" tIns="91425" rIns="91425" bIns="91425" anchor="ctr" anchorCtr="0">
            <a:noAutofit/>
          </a:bodyPr>
          <a:lstStyle/>
          <a:p>
            <a:pPr marL="0" lvl="0" indent="0" algn="ctr" rtl="0">
              <a:spcBef>
                <a:spcPts val="0"/>
              </a:spcBef>
              <a:spcAft>
                <a:spcPts val="0"/>
              </a:spcAft>
              <a:buNone/>
            </a:pPr>
            <a:endParaRPr b="1" dirty="0">
              <a:latin typeface="Century Gothic" panose="020B0502020202020204" pitchFamily="34" charset="0"/>
            </a:endParaRPr>
          </a:p>
        </p:txBody>
      </p:sp>
      <p:sp>
        <p:nvSpPr>
          <p:cNvPr id="375" name="Google Shape;375;p28"/>
          <p:cNvSpPr txBox="1"/>
          <p:nvPr/>
        </p:nvSpPr>
        <p:spPr>
          <a:xfrm>
            <a:off x="7334463" y="2101332"/>
            <a:ext cx="331232" cy="331232"/>
          </a:xfrm>
          <a:prstGeom prst="rect">
            <a:avLst/>
          </a:prstGeom>
          <a:noFill/>
          <a:ln>
            <a:noFill/>
          </a:ln>
        </p:spPr>
        <p:txBody>
          <a:bodyPr spcFirstLastPara="1" vert="horz" wrap="square" lIns="18175" tIns="18175" rIns="18175" bIns="18175" anchor="ctr" anchorCtr="0">
            <a:noAutofit/>
          </a:bodyPr>
          <a:lstStyle/>
          <a:p>
            <a:pPr marL="0" marR="0" lvl="0" indent="0" algn="ctr" rtl="0">
              <a:lnSpc>
                <a:spcPct val="90000"/>
              </a:lnSpc>
              <a:spcBef>
                <a:spcPts val="0"/>
              </a:spcBef>
              <a:spcAft>
                <a:spcPts val="0"/>
              </a:spcAft>
              <a:buClr>
                <a:srgbClr val="000000"/>
              </a:buClr>
              <a:buSzPts val="2200"/>
              <a:buFont typeface="Arial"/>
              <a:buNone/>
            </a:pPr>
            <a:r>
              <a:rPr lang="de-DE" sz="2200" b="1" i="0" u="none" strike="noStrike" cap="none" dirty="0">
                <a:solidFill>
                  <a:schemeClr val="lt1"/>
                </a:solidFill>
                <a:latin typeface="Century Gothic" panose="020B0502020202020204" pitchFamily="34" charset="0"/>
                <a:sym typeface="Arial"/>
              </a:rPr>
              <a:t>6</a:t>
            </a:r>
            <a:endParaRPr b="1" dirty="0">
              <a:latin typeface="Century Gothic" panose="020B0502020202020204" pitchFamily="34" charset="0"/>
            </a:endParaRPr>
          </a:p>
        </p:txBody>
      </p:sp>
      <p:sp>
        <p:nvSpPr>
          <p:cNvPr id="378" name="Google Shape;378;p28"/>
          <p:cNvSpPr/>
          <p:nvPr/>
        </p:nvSpPr>
        <p:spPr>
          <a:xfrm>
            <a:off x="8225865" y="2266912"/>
            <a:ext cx="1187730" cy="72"/>
          </a:xfrm>
          <a:prstGeom prst="rect">
            <a:avLst/>
          </a:prstGeom>
          <a:solidFill>
            <a:srgbClr val="CCD3EA">
              <a:alpha val="89803"/>
            </a:srgbClr>
          </a:solidFill>
          <a:ln w="25400" cap="flat" cmpd="sng">
            <a:solidFill>
              <a:srgbClr val="CCD3EA">
                <a:alpha val="89803"/>
              </a:srgbClr>
            </a:solidFill>
            <a:prstDash val="solid"/>
            <a:round/>
            <a:headEnd type="none" w="sm" len="sm"/>
            <a:tailEnd type="none" w="sm" len="sm"/>
          </a:ln>
        </p:spPr>
        <p:txBody>
          <a:bodyPr spcFirstLastPara="1" vert="horz" wrap="square" lIns="91425" tIns="91425" rIns="91425" bIns="91425" anchor="ctr" anchorCtr="0">
            <a:noAutofit/>
          </a:bodyPr>
          <a:lstStyle/>
          <a:p>
            <a:pPr marL="0" lvl="0" indent="0" algn="ctr" rtl="0">
              <a:spcBef>
                <a:spcPts val="0"/>
              </a:spcBef>
              <a:spcAft>
                <a:spcPts val="0"/>
              </a:spcAft>
              <a:buNone/>
            </a:pPr>
            <a:endParaRPr b="1" dirty="0">
              <a:latin typeface="Century Gothic" panose="020B0502020202020204" pitchFamily="34" charset="0"/>
            </a:endParaRPr>
          </a:p>
        </p:txBody>
      </p:sp>
      <p:sp>
        <p:nvSpPr>
          <p:cNvPr id="379" name="Google Shape;379;p28"/>
          <p:cNvSpPr/>
          <p:nvPr/>
        </p:nvSpPr>
        <p:spPr>
          <a:xfrm>
            <a:off x="9445269" y="2222566"/>
            <a:ext cx="60706" cy="114125"/>
          </a:xfrm>
          <a:prstGeom prst="chevron">
            <a:avLst>
              <a:gd name="adj" fmla="val 90000"/>
            </a:avLst>
          </a:prstGeom>
          <a:solidFill>
            <a:srgbClr val="CCD3EA">
              <a:alpha val="89803"/>
            </a:srgbClr>
          </a:solidFill>
          <a:ln w="25400" cap="flat" cmpd="sng">
            <a:solidFill>
              <a:srgbClr val="CCD3EA">
                <a:alpha val="89803"/>
              </a:srgbClr>
            </a:solidFill>
            <a:prstDash val="solid"/>
            <a:round/>
            <a:headEnd type="none" w="sm" len="sm"/>
            <a:tailEnd type="none" w="sm" len="sm"/>
          </a:ln>
        </p:spPr>
        <p:txBody>
          <a:bodyPr spcFirstLastPara="1" vert="horz" wrap="square" lIns="91425" tIns="91425" rIns="91425" bIns="91425" anchor="ctr" anchorCtr="0">
            <a:noAutofit/>
          </a:bodyPr>
          <a:lstStyle/>
          <a:p>
            <a:pPr marL="0" lvl="0" indent="0" algn="ctr" rtl="0">
              <a:spcBef>
                <a:spcPts val="0"/>
              </a:spcBef>
              <a:spcAft>
                <a:spcPts val="0"/>
              </a:spcAft>
              <a:buNone/>
            </a:pPr>
            <a:endParaRPr b="1" dirty="0">
              <a:latin typeface="Century Gothic" panose="020B0502020202020204" pitchFamily="34" charset="0"/>
            </a:endParaRPr>
          </a:p>
        </p:txBody>
      </p:sp>
      <p:sp>
        <p:nvSpPr>
          <p:cNvPr id="380" name="Google Shape;380;p28"/>
          <p:cNvSpPr/>
          <p:nvPr/>
        </p:nvSpPr>
        <p:spPr>
          <a:xfrm>
            <a:off x="8585515" y="2032732"/>
            <a:ext cx="468432" cy="468432"/>
          </a:xfrm>
          <a:prstGeom prst="ellipse">
            <a:avLst/>
          </a:prstGeom>
          <a:solidFill>
            <a:srgbClr val="4372C3"/>
          </a:solidFill>
          <a:ln w="25400" cap="flat" cmpd="sng">
            <a:solidFill>
              <a:srgbClr val="4372C3"/>
            </a:solidFill>
            <a:prstDash val="solid"/>
            <a:round/>
            <a:headEnd type="none" w="sm" len="sm"/>
            <a:tailEnd type="none" w="sm" len="sm"/>
          </a:ln>
        </p:spPr>
        <p:txBody>
          <a:bodyPr spcFirstLastPara="1" vert="horz" wrap="square" lIns="91425" tIns="91425" rIns="91425" bIns="91425" anchor="ctr" anchorCtr="0">
            <a:noAutofit/>
          </a:bodyPr>
          <a:lstStyle/>
          <a:p>
            <a:pPr marL="0" lvl="0" indent="0" algn="ctr" rtl="0">
              <a:spcBef>
                <a:spcPts val="0"/>
              </a:spcBef>
              <a:spcAft>
                <a:spcPts val="0"/>
              </a:spcAft>
              <a:buNone/>
            </a:pPr>
            <a:endParaRPr b="1" dirty="0">
              <a:latin typeface="Century Gothic" panose="020B0502020202020204" pitchFamily="34" charset="0"/>
            </a:endParaRPr>
          </a:p>
        </p:txBody>
      </p:sp>
      <p:sp>
        <p:nvSpPr>
          <p:cNvPr id="381" name="Google Shape;381;p28"/>
          <p:cNvSpPr txBox="1"/>
          <p:nvPr/>
        </p:nvSpPr>
        <p:spPr>
          <a:xfrm>
            <a:off x="8654115" y="2101332"/>
            <a:ext cx="331232" cy="331232"/>
          </a:xfrm>
          <a:prstGeom prst="rect">
            <a:avLst/>
          </a:prstGeom>
          <a:noFill/>
          <a:ln>
            <a:noFill/>
          </a:ln>
        </p:spPr>
        <p:txBody>
          <a:bodyPr spcFirstLastPara="1" vert="horz" wrap="square" lIns="18175" tIns="18175" rIns="18175" bIns="18175" anchor="ctr" anchorCtr="0">
            <a:noAutofit/>
          </a:bodyPr>
          <a:lstStyle/>
          <a:p>
            <a:pPr marL="0" marR="0" lvl="0" indent="0" algn="ctr" rtl="0">
              <a:lnSpc>
                <a:spcPct val="90000"/>
              </a:lnSpc>
              <a:spcBef>
                <a:spcPts val="0"/>
              </a:spcBef>
              <a:spcAft>
                <a:spcPts val="0"/>
              </a:spcAft>
              <a:buClr>
                <a:srgbClr val="000000"/>
              </a:buClr>
              <a:buSzPts val="2200"/>
              <a:buFont typeface="Arial"/>
              <a:buNone/>
            </a:pPr>
            <a:r>
              <a:rPr lang="de-DE" sz="2200" b="1" i="0" u="none" strike="noStrike" cap="none" dirty="0">
                <a:solidFill>
                  <a:schemeClr val="lt1"/>
                </a:solidFill>
                <a:latin typeface="Century Gothic" panose="020B0502020202020204" pitchFamily="34" charset="0"/>
                <a:sym typeface="Arial"/>
              </a:rPr>
              <a:t>7</a:t>
            </a:r>
            <a:endParaRPr b="1" dirty="0">
              <a:latin typeface="Century Gothic" panose="020B0502020202020204" pitchFamily="34" charset="0"/>
            </a:endParaRPr>
          </a:p>
        </p:txBody>
      </p:sp>
      <p:sp>
        <p:nvSpPr>
          <p:cNvPr id="385" name="Google Shape;385;p28"/>
          <p:cNvSpPr/>
          <p:nvPr/>
        </p:nvSpPr>
        <p:spPr>
          <a:xfrm>
            <a:off x="10591800" y="2222566"/>
            <a:ext cx="60702" cy="114125"/>
          </a:xfrm>
          <a:prstGeom prst="chevron">
            <a:avLst>
              <a:gd name="adj" fmla="val 90000"/>
            </a:avLst>
          </a:prstGeom>
          <a:solidFill>
            <a:srgbClr val="CCD3EA">
              <a:alpha val="89803"/>
            </a:srgbClr>
          </a:solidFill>
          <a:ln w="25400" cap="flat" cmpd="sng">
            <a:solidFill>
              <a:srgbClr val="CCD3EA">
                <a:alpha val="89803"/>
              </a:srgbClr>
            </a:solidFill>
            <a:prstDash val="solid"/>
            <a:round/>
            <a:headEnd type="none" w="sm" len="sm"/>
            <a:tailEnd type="none" w="sm" len="sm"/>
          </a:ln>
        </p:spPr>
        <p:txBody>
          <a:bodyPr spcFirstLastPara="1" vert="horz" wrap="square" lIns="91425" tIns="91425" rIns="91425" bIns="91425" anchor="ctr" anchorCtr="0">
            <a:noAutofit/>
          </a:bodyPr>
          <a:lstStyle/>
          <a:p>
            <a:pPr marL="0" lvl="0" indent="0" algn="ctr" rtl="0">
              <a:spcBef>
                <a:spcPts val="0"/>
              </a:spcBef>
              <a:spcAft>
                <a:spcPts val="0"/>
              </a:spcAft>
              <a:buNone/>
            </a:pPr>
            <a:endParaRPr b="1" dirty="0">
              <a:latin typeface="Century Gothic" panose="020B0502020202020204" pitchFamily="34" charset="0"/>
            </a:endParaRPr>
          </a:p>
        </p:txBody>
      </p:sp>
      <p:sp>
        <p:nvSpPr>
          <p:cNvPr id="390" name="Google Shape;390;p28"/>
          <p:cNvSpPr/>
          <p:nvPr/>
        </p:nvSpPr>
        <p:spPr>
          <a:xfrm>
            <a:off x="10754359" y="2266912"/>
            <a:ext cx="593824" cy="72"/>
          </a:xfrm>
          <a:prstGeom prst="rect">
            <a:avLst/>
          </a:prstGeom>
          <a:solidFill>
            <a:srgbClr val="CCD3EA">
              <a:alpha val="89803"/>
            </a:srgbClr>
          </a:solidFill>
          <a:ln w="25400" cap="flat" cmpd="sng">
            <a:solidFill>
              <a:srgbClr val="CCD3EA">
                <a:alpha val="89803"/>
              </a:srgbClr>
            </a:solidFill>
            <a:prstDash val="solid"/>
            <a:round/>
            <a:headEnd type="none" w="sm" len="sm"/>
            <a:tailEnd type="none" w="sm" len="sm"/>
          </a:ln>
        </p:spPr>
        <p:txBody>
          <a:bodyPr spcFirstLastPara="1" vert="horz" wrap="square" lIns="91425" tIns="91425" rIns="91425" bIns="91425" anchor="ctr" anchorCtr="0">
            <a:noAutofit/>
          </a:bodyPr>
          <a:lstStyle/>
          <a:p>
            <a:pPr marL="0" lvl="0" indent="0" algn="ctr" rtl="0">
              <a:spcBef>
                <a:spcPts val="0"/>
              </a:spcBef>
              <a:spcAft>
                <a:spcPts val="0"/>
              </a:spcAft>
              <a:buNone/>
            </a:pPr>
            <a:endParaRPr b="1" dirty="0">
              <a:latin typeface="Century Gothic" panose="020B0502020202020204" pitchFamily="34" charset="0"/>
            </a:endParaRPr>
          </a:p>
        </p:txBody>
      </p:sp>
      <p:sp>
        <p:nvSpPr>
          <p:cNvPr id="391" name="Google Shape;391;p28"/>
          <p:cNvSpPr/>
          <p:nvPr/>
        </p:nvSpPr>
        <p:spPr>
          <a:xfrm>
            <a:off x="11037768" y="2032732"/>
            <a:ext cx="468432" cy="468432"/>
          </a:xfrm>
          <a:prstGeom prst="ellipse">
            <a:avLst/>
          </a:prstGeom>
          <a:solidFill>
            <a:srgbClr val="4372C3"/>
          </a:solidFill>
          <a:ln w="25400" cap="flat" cmpd="sng">
            <a:solidFill>
              <a:srgbClr val="4372C3"/>
            </a:solidFill>
            <a:prstDash val="solid"/>
            <a:round/>
            <a:headEnd type="none" w="sm" len="sm"/>
            <a:tailEnd type="none" w="sm" len="sm"/>
          </a:ln>
        </p:spPr>
        <p:txBody>
          <a:bodyPr spcFirstLastPara="1" vert="horz" wrap="square" lIns="91425" tIns="91425" rIns="91425" bIns="91425" anchor="ctr" anchorCtr="0">
            <a:noAutofit/>
          </a:bodyPr>
          <a:lstStyle/>
          <a:p>
            <a:pPr marL="0" lvl="0" indent="0" algn="ctr" rtl="0">
              <a:spcBef>
                <a:spcPts val="0"/>
              </a:spcBef>
              <a:spcAft>
                <a:spcPts val="0"/>
              </a:spcAft>
              <a:buNone/>
            </a:pPr>
            <a:endParaRPr b="1" dirty="0">
              <a:latin typeface="Century Gothic" panose="020B0502020202020204" pitchFamily="34" charset="0"/>
            </a:endParaRPr>
          </a:p>
        </p:txBody>
      </p:sp>
      <p:sp>
        <p:nvSpPr>
          <p:cNvPr id="392" name="Google Shape;392;p28"/>
          <p:cNvSpPr txBox="1"/>
          <p:nvPr/>
        </p:nvSpPr>
        <p:spPr>
          <a:xfrm>
            <a:off x="11106368" y="2101332"/>
            <a:ext cx="331232" cy="331232"/>
          </a:xfrm>
          <a:prstGeom prst="rect">
            <a:avLst/>
          </a:prstGeom>
          <a:noFill/>
          <a:ln>
            <a:noFill/>
          </a:ln>
        </p:spPr>
        <p:txBody>
          <a:bodyPr spcFirstLastPara="1" vert="horz" wrap="square" lIns="18175" tIns="18175" rIns="18175" bIns="18175" anchor="ctr" anchorCtr="0">
            <a:noAutofit/>
          </a:bodyPr>
          <a:lstStyle/>
          <a:p>
            <a:pPr marL="0" marR="0" lvl="0" indent="0" algn="ctr" rtl="0">
              <a:lnSpc>
                <a:spcPct val="90000"/>
              </a:lnSpc>
              <a:spcBef>
                <a:spcPts val="0"/>
              </a:spcBef>
              <a:spcAft>
                <a:spcPts val="0"/>
              </a:spcAft>
              <a:buClr>
                <a:srgbClr val="000000"/>
              </a:buClr>
              <a:buSzPts val="2200"/>
              <a:buFont typeface="Arial"/>
              <a:buNone/>
            </a:pPr>
            <a:r>
              <a:rPr lang="de-DE" sz="2200" b="1" i="0" u="none" strike="noStrike" cap="none" dirty="0">
                <a:solidFill>
                  <a:schemeClr val="lt1"/>
                </a:solidFill>
                <a:latin typeface="Century Gothic" panose="020B0502020202020204" pitchFamily="34" charset="0"/>
                <a:sym typeface="Arial"/>
              </a:rPr>
              <a:t>9</a:t>
            </a:r>
            <a:endParaRPr b="1" dirty="0">
              <a:latin typeface="Century Gothic" panose="020B0502020202020204" pitchFamily="34" charset="0"/>
            </a:endParaRPr>
          </a:p>
        </p:txBody>
      </p:sp>
      <p:sp>
        <p:nvSpPr>
          <p:cNvPr id="61" name="CasellaDiTesto 60">
            <a:extLst>
              <a:ext uri="{FF2B5EF4-FFF2-40B4-BE49-F238E27FC236}">
                <a16:creationId xmlns:a16="http://schemas.microsoft.com/office/drawing/2014/main" id="{04BBEE3B-1017-4C11-B4FC-E2AB46313A91}"/>
              </a:ext>
            </a:extLst>
          </p:cNvPr>
          <p:cNvSpPr txBox="1"/>
          <p:nvPr/>
        </p:nvSpPr>
        <p:spPr>
          <a:xfrm>
            <a:off x="228600" y="381000"/>
            <a:ext cx="6477000" cy="553998"/>
          </a:xfrm>
          <a:prstGeom prst="rect">
            <a:avLst/>
          </a:prstGeom>
          <a:noFill/>
        </p:spPr>
        <p:txBody>
          <a:bodyPr wrap="square" rtlCol="0">
            <a:spAutoFit/>
          </a:bodyPr>
          <a:lstStyle/>
          <a:p>
            <a:pPr algn="ctr"/>
            <a:r>
              <a:rPr lang="de-DE" sz="3000" b="1" dirty="0" err="1">
                <a:solidFill>
                  <a:schemeClr val="lt1"/>
                </a:solidFill>
                <a:latin typeface="Calibri"/>
                <a:ea typeface="Calibri"/>
                <a:cs typeface="Calibri"/>
                <a:sym typeface="Calibri"/>
              </a:rPr>
              <a:t>NEGOZIARE</a:t>
            </a:r>
            <a:r>
              <a:rPr lang="de-DE" sz="3000" b="1" dirty="0">
                <a:solidFill>
                  <a:schemeClr val="lt1"/>
                </a:solidFill>
                <a:latin typeface="Calibri"/>
                <a:ea typeface="Calibri"/>
                <a:cs typeface="Calibri"/>
                <a:sym typeface="Calibri"/>
              </a:rPr>
              <a:t> </a:t>
            </a:r>
            <a:r>
              <a:rPr lang="de-DE" sz="3000" b="1" dirty="0" err="1">
                <a:solidFill>
                  <a:schemeClr val="lt1"/>
                </a:solidFill>
                <a:latin typeface="Calibri"/>
                <a:ea typeface="Calibri"/>
                <a:cs typeface="Calibri"/>
                <a:sym typeface="Calibri"/>
              </a:rPr>
              <a:t>STIPENDI</a:t>
            </a:r>
            <a:r>
              <a:rPr lang="de-DE" sz="3000" b="1" dirty="0">
                <a:solidFill>
                  <a:schemeClr val="lt1"/>
                </a:solidFill>
                <a:latin typeface="Calibri"/>
                <a:ea typeface="Calibri"/>
                <a:cs typeface="Calibri"/>
                <a:sym typeface="Calibri"/>
              </a:rPr>
              <a:t> E BENEFIT</a:t>
            </a:r>
            <a:endParaRPr lang="de-DE" sz="3000" b="1" dirty="0">
              <a:latin typeface="Century Gothic" panose="020B0502020202020204" pitchFamily="34" charset="0"/>
            </a:endParaRPr>
          </a:p>
        </p:txBody>
      </p:sp>
      <p:sp>
        <p:nvSpPr>
          <p:cNvPr id="353" name="Google Shape;353;p28"/>
          <p:cNvSpPr txBox="1"/>
          <p:nvPr/>
        </p:nvSpPr>
        <p:spPr>
          <a:xfrm>
            <a:off x="1219200" y="4114800"/>
            <a:ext cx="1981200" cy="1728070"/>
          </a:xfrm>
          <a:prstGeom prst="rect">
            <a:avLst/>
          </a:prstGeom>
          <a:noFill/>
          <a:ln>
            <a:noFill/>
          </a:ln>
        </p:spPr>
        <p:txBody>
          <a:bodyPr spcFirstLastPara="1" vert="horz" wrap="square" lIns="93675" tIns="165100" rIns="93675" bIns="165100" anchor="ctr" anchorCtr="0">
            <a:noAutofit/>
          </a:bodyPr>
          <a:lstStyle/>
          <a:p>
            <a:pPr lvl="0" algn="ctr">
              <a:lnSpc>
                <a:spcPct val="90000"/>
              </a:lnSpc>
              <a:buSzPts val="1400"/>
            </a:pPr>
            <a:r>
              <a:rPr lang="it-IT" sz="2000" dirty="0">
                <a:latin typeface="Century Gothic"/>
                <a:ea typeface="Century Gothic"/>
                <a:cs typeface="Century Gothic"/>
                <a:sym typeface="Century Gothic"/>
              </a:rPr>
              <a:t>Comprendere il pacchetto di confronto completo</a:t>
            </a:r>
            <a:endParaRPr sz="2000" i="0" u="none" strike="noStrike" cap="none" dirty="0">
              <a:solidFill>
                <a:srgbClr val="000000"/>
              </a:solidFill>
              <a:latin typeface="Century Gothic"/>
              <a:ea typeface="Century Gothic"/>
              <a:cs typeface="Century Gothic"/>
              <a:sym typeface="Century Gothic"/>
            </a:endParaRPr>
          </a:p>
        </p:txBody>
      </p:sp>
      <p:grpSp>
        <p:nvGrpSpPr>
          <p:cNvPr id="66" name="Gruppo 65">
            <a:extLst>
              <a:ext uri="{FF2B5EF4-FFF2-40B4-BE49-F238E27FC236}">
                <a16:creationId xmlns:a16="http://schemas.microsoft.com/office/drawing/2014/main" id="{C8879831-13C7-482F-9D2F-03CC0A4900CA}"/>
              </a:ext>
            </a:extLst>
          </p:cNvPr>
          <p:cNvGrpSpPr/>
          <p:nvPr/>
        </p:nvGrpSpPr>
        <p:grpSpPr>
          <a:xfrm>
            <a:off x="3801208" y="2514600"/>
            <a:ext cx="2142392" cy="3124199"/>
            <a:chOff x="1134208" y="2514600"/>
            <a:chExt cx="2142392" cy="3124199"/>
          </a:xfrm>
        </p:grpSpPr>
        <p:sp>
          <p:nvSpPr>
            <p:cNvPr id="67" name="Google Shape;352;p28">
              <a:extLst>
                <a:ext uri="{FF2B5EF4-FFF2-40B4-BE49-F238E27FC236}">
                  <a16:creationId xmlns:a16="http://schemas.microsoft.com/office/drawing/2014/main" id="{329A8411-6995-4FB1-A282-0594E375275C}"/>
                </a:ext>
              </a:extLst>
            </p:cNvPr>
            <p:cNvSpPr/>
            <p:nvPr/>
          </p:nvSpPr>
          <p:spPr>
            <a:xfrm>
              <a:off x="1134208" y="3718034"/>
              <a:ext cx="2142392" cy="1920765"/>
            </a:xfrm>
            <a:prstGeom prst="upArrowCallout">
              <a:avLst>
                <a:gd name="adj1" fmla="val 50000"/>
                <a:gd name="adj2" fmla="val 20000"/>
                <a:gd name="adj3" fmla="val 20000"/>
                <a:gd name="adj4" fmla="val 100000"/>
              </a:avLst>
            </a:prstGeom>
            <a:solidFill>
              <a:srgbClr val="CCD3EA">
                <a:alpha val="89803"/>
              </a:srgbClr>
            </a:solidFill>
            <a:ln w="25400" cap="flat" cmpd="sng">
              <a:solidFill>
                <a:srgbClr val="CCD3EA">
                  <a:alpha val="89803"/>
                </a:srgbClr>
              </a:solidFill>
              <a:prstDash val="solid"/>
              <a:round/>
              <a:headEnd type="none" w="sm" len="sm"/>
              <a:tailEnd type="none" w="sm" len="sm"/>
            </a:ln>
          </p:spPr>
          <p:txBody>
            <a:bodyPr spcFirstLastPara="1" vert="horz" wrap="square" lIns="91425" tIns="91425" rIns="91425" bIns="91425" anchor="ctr" anchorCtr="0">
              <a:noAutofit/>
            </a:bodyPr>
            <a:lstStyle/>
            <a:p>
              <a:pPr marL="0" lvl="0" indent="0" algn="ctr" rtl="0">
                <a:spcBef>
                  <a:spcPts val="0"/>
                </a:spcBef>
                <a:spcAft>
                  <a:spcPts val="0"/>
                </a:spcAft>
                <a:buNone/>
              </a:pPr>
              <a:endParaRPr b="1" dirty="0">
                <a:latin typeface="Century Gothic" panose="020B0502020202020204" pitchFamily="34" charset="0"/>
              </a:endParaRPr>
            </a:p>
          </p:txBody>
        </p:sp>
        <p:sp>
          <p:nvSpPr>
            <p:cNvPr id="68" name="Google Shape;348;p28">
              <a:extLst>
                <a:ext uri="{FF2B5EF4-FFF2-40B4-BE49-F238E27FC236}">
                  <a16:creationId xmlns:a16="http://schemas.microsoft.com/office/drawing/2014/main" id="{1CA44544-ECB4-4B82-A8E8-6DA040F992BC}"/>
                </a:ext>
              </a:extLst>
            </p:cNvPr>
            <p:cNvSpPr/>
            <p:nvPr/>
          </p:nvSpPr>
          <p:spPr>
            <a:xfrm rot="5400000">
              <a:off x="1615940" y="3108389"/>
              <a:ext cx="1187649" cy="71"/>
            </a:xfrm>
            <a:prstGeom prst="rect">
              <a:avLst/>
            </a:prstGeom>
            <a:solidFill>
              <a:srgbClr val="CCD3EA">
                <a:alpha val="89803"/>
              </a:srgbClr>
            </a:solidFill>
            <a:ln w="25400" cap="flat" cmpd="sng">
              <a:solidFill>
                <a:srgbClr val="CCD3EA">
                  <a:alpha val="89803"/>
                </a:srgbClr>
              </a:solidFill>
              <a:prstDash val="solid"/>
              <a:round/>
              <a:headEnd type="none" w="sm" len="sm"/>
              <a:tailEnd type="none" w="sm" len="sm"/>
            </a:ln>
          </p:spPr>
          <p:txBody>
            <a:bodyPr spcFirstLastPara="1" vert="horz" wrap="square" lIns="91425" tIns="91425" rIns="91425" bIns="91425" anchor="ctr" anchorCtr="0">
              <a:noAutofit/>
            </a:bodyPr>
            <a:lstStyle/>
            <a:p>
              <a:pPr marL="0" lvl="0" indent="0" algn="ctr" rtl="0">
                <a:spcBef>
                  <a:spcPts val="0"/>
                </a:spcBef>
                <a:spcAft>
                  <a:spcPts val="0"/>
                </a:spcAft>
                <a:buNone/>
              </a:pPr>
              <a:endParaRPr b="1" dirty="0">
                <a:latin typeface="Century Gothic" panose="020B0502020202020204" pitchFamily="34" charset="0"/>
              </a:endParaRPr>
            </a:p>
          </p:txBody>
        </p:sp>
      </p:grpSp>
      <p:sp>
        <p:nvSpPr>
          <p:cNvPr id="72" name="Google Shape;353;p28">
            <a:extLst>
              <a:ext uri="{FF2B5EF4-FFF2-40B4-BE49-F238E27FC236}">
                <a16:creationId xmlns:a16="http://schemas.microsoft.com/office/drawing/2014/main" id="{B05B3265-B30F-48F7-BBB1-94023E43BBA8}"/>
              </a:ext>
            </a:extLst>
          </p:cNvPr>
          <p:cNvSpPr txBox="1"/>
          <p:nvPr/>
        </p:nvSpPr>
        <p:spPr>
          <a:xfrm>
            <a:off x="3886200" y="4114800"/>
            <a:ext cx="1981200" cy="1728070"/>
          </a:xfrm>
          <a:prstGeom prst="rect">
            <a:avLst/>
          </a:prstGeom>
          <a:noFill/>
          <a:ln>
            <a:noFill/>
          </a:ln>
        </p:spPr>
        <p:txBody>
          <a:bodyPr spcFirstLastPara="1" vert="horz" wrap="square" lIns="93675" tIns="165100" rIns="93675" bIns="165100" anchor="ctr" anchorCtr="0">
            <a:noAutofit/>
          </a:bodyPr>
          <a:lstStyle/>
          <a:p>
            <a:pPr lvl="0" algn="ctr">
              <a:lnSpc>
                <a:spcPct val="90000"/>
              </a:lnSpc>
              <a:buSzPts val="1400"/>
            </a:pPr>
            <a:r>
              <a:rPr lang="de-DE" sz="2000" dirty="0" err="1">
                <a:latin typeface="Century Gothic"/>
                <a:ea typeface="Century Gothic"/>
                <a:cs typeface="Century Gothic"/>
                <a:sym typeface="Century Gothic"/>
              </a:rPr>
              <a:t>Aspetta</a:t>
            </a:r>
            <a:r>
              <a:rPr lang="de-DE" sz="2000" dirty="0">
                <a:latin typeface="Century Gothic"/>
                <a:ea typeface="Century Gothic"/>
                <a:cs typeface="Century Gothic"/>
                <a:sym typeface="Century Gothic"/>
              </a:rPr>
              <a:t> </a:t>
            </a:r>
            <a:r>
              <a:rPr lang="de-DE" sz="2000" dirty="0" err="1">
                <a:latin typeface="Century Gothic"/>
                <a:ea typeface="Century Gothic"/>
                <a:cs typeface="Century Gothic"/>
                <a:sym typeface="Century Gothic"/>
              </a:rPr>
              <a:t>il</a:t>
            </a:r>
            <a:r>
              <a:rPr lang="de-DE" sz="2000" dirty="0">
                <a:latin typeface="Century Gothic"/>
                <a:ea typeface="Century Gothic"/>
                <a:cs typeface="Century Gothic"/>
                <a:sym typeface="Century Gothic"/>
              </a:rPr>
              <a:t> </a:t>
            </a:r>
            <a:r>
              <a:rPr lang="de-DE" sz="2000" dirty="0" err="1">
                <a:latin typeface="Century Gothic"/>
                <a:ea typeface="Century Gothic"/>
                <a:cs typeface="Century Gothic"/>
                <a:sym typeface="Century Gothic"/>
              </a:rPr>
              <a:t>momento</a:t>
            </a:r>
            <a:r>
              <a:rPr lang="de-DE" sz="2000" dirty="0">
                <a:latin typeface="Century Gothic"/>
                <a:ea typeface="Century Gothic"/>
                <a:cs typeface="Century Gothic"/>
                <a:sym typeface="Century Gothic"/>
              </a:rPr>
              <a:t> giusto</a:t>
            </a:r>
            <a:endParaRPr lang="de-DE" sz="2000" dirty="0">
              <a:latin typeface="Century Gothic" panose="020B0502020202020204" pitchFamily="34" charset="0"/>
            </a:endParaRPr>
          </a:p>
        </p:txBody>
      </p:sp>
      <p:grpSp>
        <p:nvGrpSpPr>
          <p:cNvPr id="73" name="Gruppo 72">
            <a:extLst>
              <a:ext uri="{FF2B5EF4-FFF2-40B4-BE49-F238E27FC236}">
                <a16:creationId xmlns:a16="http://schemas.microsoft.com/office/drawing/2014/main" id="{7C142068-C803-483E-8A3D-B6D83EA0DFBE}"/>
              </a:ext>
            </a:extLst>
          </p:cNvPr>
          <p:cNvGrpSpPr/>
          <p:nvPr/>
        </p:nvGrpSpPr>
        <p:grpSpPr>
          <a:xfrm>
            <a:off x="6400800" y="2514600"/>
            <a:ext cx="2142392" cy="3124199"/>
            <a:chOff x="1134208" y="2514600"/>
            <a:chExt cx="2142392" cy="3124199"/>
          </a:xfrm>
        </p:grpSpPr>
        <p:sp>
          <p:nvSpPr>
            <p:cNvPr id="74" name="Google Shape;352;p28">
              <a:extLst>
                <a:ext uri="{FF2B5EF4-FFF2-40B4-BE49-F238E27FC236}">
                  <a16:creationId xmlns:a16="http://schemas.microsoft.com/office/drawing/2014/main" id="{5C5EB4C8-66DA-4F24-ADE7-7579537232B5}"/>
                </a:ext>
              </a:extLst>
            </p:cNvPr>
            <p:cNvSpPr/>
            <p:nvPr/>
          </p:nvSpPr>
          <p:spPr>
            <a:xfrm>
              <a:off x="1134208" y="3718034"/>
              <a:ext cx="2142392" cy="1920765"/>
            </a:xfrm>
            <a:prstGeom prst="upArrowCallout">
              <a:avLst>
                <a:gd name="adj1" fmla="val 50000"/>
                <a:gd name="adj2" fmla="val 20000"/>
                <a:gd name="adj3" fmla="val 20000"/>
                <a:gd name="adj4" fmla="val 100000"/>
              </a:avLst>
            </a:prstGeom>
            <a:solidFill>
              <a:srgbClr val="CCD3EA">
                <a:alpha val="89803"/>
              </a:srgbClr>
            </a:solidFill>
            <a:ln w="25400" cap="flat" cmpd="sng">
              <a:solidFill>
                <a:srgbClr val="CCD3EA">
                  <a:alpha val="89803"/>
                </a:srgbClr>
              </a:solidFill>
              <a:prstDash val="solid"/>
              <a:round/>
              <a:headEnd type="none" w="sm" len="sm"/>
              <a:tailEnd type="none" w="sm" len="sm"/>
            </a:ln>
          </p:spPr>
          <p:txBody>
            <a:bodyPr spcFirstLastPara="1" vert="horz" wrap="square" lIns="91425" tIns="91425" rIns="91425" bIns="91425" anchor="ctr" anchorCtr="0">
              <a:noAutofit/>
            </a:bodyPr>
            <a:lstStyle/>
            <a:p>
              <a:pPr marL="0" lvl="0" indent="0" algn="ctr" rtl="0">
                <a:spcBef>
                  <a:spcPts val="0"/>
                </a:spcBef>
                <a:spcAft>
                  <a:spcPts val="0"/>
                </a:spcAft>
                <a:buNone/>
              </a:pPr>
              <a:endParaRPr b="1" dirty="0">
                <a:latin typeface="Century Gothic" panose="020B0502020202020204" pitchFamily="34" charset="0"/>
              </a:endParaRPr>
            </a:p>
          </p:txBody>
        </p:sp>
        <p:sp>
          <p:nvSpPr>
            <p:cNvPr id="75" name="Google Shape;348;p28">
              <a:extLst>
                <a:ext uri="{FF2B5EF4-FFF2-40B4-BE49-F238E27FC236}">
                  <a16:creationId xmlns:a16="http://schemas.microsoft.com/office/drawing/2014/main" id="{6A2AE418-42E8-44F5-B3FB-8F6682E4E474}"/>
                </a:ext>
              </a:extLst>
            </p:cNvPr>
            <p:cNvSpPr/>
            <p:nvPr/>
          </p:nvSpPr>
          <p:spPr>
            <a:xfrm rot="5400000">
              <a:off x="1615940" y="3108389"/>
              <a:ext cx="1187649" cy="71"/>
            </a:xfrm>
            <a:prstGeom prst="rect">
              <a:avLst/>
            </a:prstGeom>
            <a:solidFill>
              <a:srgbClr val="CCD3EA">
                <a:alpha val="89803"/>
              </a:srgbClr>
            </a:solidFill>
            <a:ln w="25400" cap="flat" cmpd="sng">
              <a:solidFill>
                <a:srgbClr val="CCD3EA">
                  <a:alpha val="89803"/>
                </a:srgbClr>
              </a:solidFill>
              <a:prstDash val="solid"/>
              <a:round/>
              <a:headEnd type="none" w="sm" len="sm"/>
              <a:tailEnd type="none" w="sm" len="sm"/>
            </a:ln>
          </p:spPr>
          <p:txBody>
            <a:bodyPr spcFirstLastPara="1" vert="horz" wrap="square" lIns="91425" tIns="91425" rIns="91425" bIns="91425" anchor="ctr" anchorCtr="0">
              <a:noAutofit/>
            </a:bodyPr>
            <a:lstStyle/>
            <a:p>
              <a:pPr marL="0" lvl="0" indent="0" algn="ctr" rtl="0">
                <a:spcBef>
                  <a:spcPts val="0"/>
                </a:spcBef>
                <a:spcAft>
                  <a:spcPts val="0"/>
                </a:spcAft>
                <a:buNone/>
              </a:pPr>
              <a:endParaRPr b="1" dirty="0">
                <a:latin typeface="Century Gothic" panose="020B0502020202020204" pitchFamily="34" charset="0"/>
              </a:endParaRPr>
            </a:p>
          </p:txBody>
        </p:sp>
      </p:grpSp>
      <p:sp>
        <p:nvSpPr>
          <p:cNvPr id="76" name="Google Shape;353;p28">
            <a:extLst>
              <a:ext uri="{FF2B5EF4-FFF2-40B4-BE49-F238E27FC236}">
                <a16:creationId xmlns:a16="http://schemas.microsoft.com/office/drawing/2014/main" id="{A4341E9D-C686-4AA8-B1D4-2FC411612C91}"/>
              </a:ext>
            </a:extLst>
          </p:cNvPr>
          <p:cNvSpPr txBox="1"/>
          <p:nvPr/>
        </p:nvSpPr>
        <p:spPr>
          <a:xfrm>
            <a:off x="6477000" y="4114800"/>
            <a:ext cx="1981200" cy="1728070"/>
          </a:xfrm>
          <a:prstGeom prst="rect">
            <a:avLst/>
          </a:prstGeom>
          <a:noFill/>
          <a:ln>
            <a:noFill/>
          </a:ln>
        </p:spPr>
        <p:txBody>
          <a:bodyPr spcFirstLastPara="1" vert="horz" wrap="square" lIns="93675" tIns="165100" rIns="93675" bIns="165100" anchor="ctr" anchorCtr="0">
            <a:noAutofit/>
          </a:bodyPr>
          <a:lstStyle/>
          <a:p>
            <a:pPr lvl="0" algn="ctr">
              <a:lnSpc>
                <a:spcPct val="90000"/>
              </a:lnSpc>
              <a:buSzPts val="1400"/>
            </a:pPr>
            <a:r>
              <a:rPr lang="de-DE" sz="2000" dirty="0" err="1">
                <a:latin typeface="Century Gothic"/>
                <a:ea typeface="Century Gothic"/>
                <a:cs typeface="Century Gothic"/>
                <a:sym typeface="Century Gothic"/>
              </a:rPr>
              <a:t>Richiedi</a:t>
            </a:r>
            <a:r>
              <a:rPr lang="de-DE" sz="2000" dirty="0">
                <a:latin typeface="Century Gothic"/>
                <a:ea typeface="Century Gothic"/>
                <a:cs typeface="Century Gothic"/>
                <a:sym typeface="Century Gothic"/>
              </a:rPr>
              <a:t> tempo per </a:t>
            </a:r>
            <a:r>
              <a:rPr lang="de-DE" sz="2000" dirty="0" err="1">
                <a:latin typeface="Century Gothic"/>
                <a:ea typeface="Century Gothic"/>
                <a:cs typeface="Century Gothic"/>
                <a:sym typeface="Century Gothic"/>
              </a:rPr>
              <a:t>valutare</a:t>
            </a:r>
            <a:endParaRPr lang="de-DE" sz="2000" dirty="0">
              <a:latin typeface="Century Gothic" panose="020B0502020202020204" pitchFamily="34" charset="0"/>
            </a:endParaRPr>
          </a:p>
        </p:txBody>
      </p:sp>
      <p:grpSp>
        <p:nvGrpSpPr>
          <p:cNvPr id="4" name="Gruppo 3">
            <a:extLst>
              <a:ext uri="{FF2B5EF4-FFF2-40B4-BE49-F238E27FC236}">
                <a16:creationId xmlns:a16="http://schemas.microsoft.com/office/drawing/2014/main" id="{A066E867-E110-4641-B265-9C8FE8F6D878}"/>
              </a:ext>
            </a:extLst>
          </p:cNvPr>
          <p:cNvGrpSpPr/>
          <p:nvPr/>
        </p:nvGrpSpPr>
        <p:grpSpPr>
          <a:xfrm>
            <a:off x="8915400" y="2032732"/>
            <a:ext cx="2142392" cy="3606067"/>
            <a:chOff x="9059008" y="2032732"/>
            <a:chExt cx="2142392" cy="3606067"/>
          </a:xfrm>
        </p:grpSpPr>
        <p:sp>
          <p:nvSpPr>
            <p:cNvPr id="386" name="Google Shape;386;p28"/>
            <p:cNvSpPr/>
            <p:nvPr/>
          </p:nvSpPr>
          <p:spPr>
            <a:xfrm>
              <a:off x="9905175" y="2032732"/>
              <a:ext cx="468432" cy="468432"/>
            </a:xfrm>
            <a:prstGeom prst="ellipse">
              <a:avLst/>
            </a:prstGeom>
            <a:solidFill>
              <a:srgbClr val="4372C3"/>
            </a:solidFill>
            <a:ln w="25400" cap="flat" cmpd="sng">
              <a:solidFill>
                <a:srgbClr val="4372C3"/>
              </a:solidFill>
              <a:prstDash val="solid"/>
              <a:round/>
              <a:headEnd type="none" w="sm" len="sm"/>
              <a:tailEnd type="none" w="sm" len="sm"/>
            </a:ln>
          </p:spPr>
          <p:txBody>
            <a:bodyPr spcFirstLastPara="1" vert="horz" wrap="square" lIns="91425" tIns="91425" rIns="91425" bIns="91425" anchor="ctr" anchorCtr="0">
              <a:noAutofit/>
            </a:bodyPr>
            <a:lstStyle/>
            <a:p>
              <a:pPr marL="0" lvl="0" indent="0" algn="ctr" rtl="0">
                <a:spcBef>
                  <a:spcPts val="0"/>
                </a:spcBef>
                <a:spcAft>
                  <a:spcPts val="0"/>
                </a:spcAft>
                <a:buNone/>
              </a:pPr>
              <a:endParaRPr b="1" dirty="0">
                <a:latin typeface="Century Gothic" panose="020B0502020202020204" pitchFamily="34" charset="0"/>
              </a:endParaRPr>
            </a:p>
          </p:txBody>
        </p:sp>
        <p:sp>
          <p:nvSpPr>
            <p:cNvPr id="387" name="Google Shape;387;p28"/>
            <p:cNvSpPr txBox="1"/>
            <p:nvPr/>
          </p:nvSpPr>
          <p:spPr>
            <a:xfrm>
              <a:off x="9973775" y="2101332"/>
              <a:ext cx="331232" cy="331232"/>
            </a:xfrm>
            <a:prstGeom prst="rect">
              <a:avLst/>
            </a:prstGeom>
            <a:noFill/>
            <a:ln>
              <a:noFill/>
            </a:ln>
          </p:spPr>
          <p:txBody>
            <a:bodyPr spcFirstLastPara="1" vert="horz" wrap="square" lIns="18175" tIns="18175" rIns="18175" bIns="18175" anchor="ctr" anchorCtr="0">
              <a:noAutofit/>
            </a:bodyPr>
            <a:lstStyle/>
            <a:p>
              <a:pPr marL="0" marR="0" lvl="0" indent="0" algn="ctr" rtl="0">
                <a:lnSpc>
                  <a:spcPct val="90000"/>
                </a:lnSpc>
                <a:spcBef>
                  <a:spcPts val="0"/>
                </a:spcBef>
                <a:spcAft>
                  <a:spcPts val="0"/>
                </a:spcAft>
                <a:buClr>
                  <a:srgbClr val="000000"/>
                </a:buClr>
                <a:buSzPts val="2200"/>
                <a:buFont typeface="Arial"/>
                <a:buNone/>
              </a:pPr>
              <a:r>
                <a:rPr lang="de-DE" sz="2200" b="1" i="0" u="none" strike="noStrike" cap="none" dirty="0">
                  <a:solidFill>
                    <a:schemeClr val="lt1"/>
                  </a:solidFill>
                  <a:latin typeface="Century Gothic" panose="020B0502020202020204" pitchFamily="34" charset="0"/>
                  <a:sym typeface="Arial"/>
                </a:rPr>
                <a:t>8</a:t>
              </a:r>
              <a:endParaRPr b="1" dirty="0">
                <a:latin typeface="Century Gothic" panose="020B0502020202020204" pitchFamily="34" charset="0"/>
              </a:endParaRPr>
            </a:p>
          </p:txBody>
        </p:sp>
        <p:grpSp>
          <p:nvGrpSpPr>
            <p:cNvPr id="77" name="Gruppo 76">
              <a:extLst>
                <a:ext uri="{FF2B5EF4-FFF2-40B4-BE49-F238E27FC236}">
                  <a16:creationId xmlns:a16="http://schemas.microsoft.com/office/drawing/2014/main" id="{1739A8F7-75DE-4914-BCFC-7F89FC1AB388}"/>
                </a:ext>
              </a:extLst>
            </p:cNvPr>
            <p:cNvGrpSpPr/>
            <p:nvPr/>
          </p:nvGrpSpPr>
          <p:grpSpPr>
            <a:xfrm>
              <a:off x="9059008" y="2514600"/>
              <a:ext cx="2142392" cy="3124199"/>
              <a:chOff x="1134208" y="2514600"/>
              <a:chExt cx="2142392" cy="3124199"/>
            </a:xfrm>
          </p:grpSpPr>
          <p:sp>
            <p:nvSpPr>
              <p:cNvPr id="78" name="Google Shape;352;p28">
                <a:extLst>
                  <a:ext uri="{FF2B5EF4-FFF2-40B4-BE49-F238E27FC236}">
                    <a16:creationId xmlns:a16="http://schemas.microsoft.com/office/drawing/2014/main" id="{4A111429-75FE-4315-B257-F781C097227C}"/>
                  </a:ext>
                </a:extLst>
              </p:cNvPr>
              <p:cNvSpPr/>
              <p:nvPr/>
            </p:nvSpPr>
            <p:spPr>
              <a:xfrm>
                <a:off x="1134208" y="3718034"/>
                <a:ext cx="2142392" cy="1920765"/>
              </a:xfrm>
              <a:prstGeom prst="upArrowCallout">
                <a:avLst>
                  <a:gd name="adj1" fmla="val 50000"/>
                  <a:gd name="adj2" fmla="val 20000"/>
                  <a:gd name="adj3" fmla="val 20000"/>
                  <a:gd name="adj4" fmla="val 100000"/>
                </a:avLst>
              </a:prstGeom>
              <a:solidFill>
                <a:srgbClr val="CCD3EA">
                  <a:alpha val="89803"/>
                </a:srgbClr>
              </a:solidFill>
              <a:ln w="25400" cap="flat" cmpd="sng">
                <a:solidFill>
                  <a:srgbClr val="CCD3EA">
                    <a:alpha val="89803"/>
                  </a:srgbClr>
                </a:solidFill>
                <a:prstDash val="solid"/>
                <a:round/>
                <a:headEnd type="none" w="sm" len="sm"/>
                <a:tailEnd type="none" w="sm" len="sm"/>
              </a:ln>
            </p:spPr>
            <p:txBody>
              <a:bodyPr spcFirstLastPara="1" vert="horz" wrap="square" lIns="91425" tIns="91425" rIns="91425" bIns="91425" anchor="ctr" anchorCtr="0">
                <a:noAutofit/>
              </a:bodyPr>
              <a:lstStyle/>
              <a:p>
                <a:pPr marL="0" lvl="0" indent="0" algn="ctr" rtl="0">
                  <a:spcBef>
                    <a:spcPts val="0"/>
                  </a:spcBef>
                  <a:spcAft>
                    <a:spcPts val="0"/>
                  </a:spcAft>
                  <a:buNone/>
                </a:pPr>
                <a:endParaRPr b="1" dirty="0">
                  <a:latin typeface="Century Gothic" panose="020B0502020202020204" pitchFamily="34" charset="0"/>
                </a:endParaRPr>
              </a:p>
            </p:txBody>
          </p:sp>
          <p:sp>
            <p:nvSpPr>
              <p:cNvPr id="79" name="Google Shape;348;p28">
                <a:extLst>
                  <a:ext uri="{FF2B5EF4-FFF2-40B4-BE49-F238E27FC236}">
                    <a16:creationId xmlns:a16="http://schemas.microsoft.com/office/drawing/2014/main" id="{09FD6B23-BA82-499E-BCC3-BEF7D42F6B36}"/>
                  </a:ext>
                </a:extLst>
              </p:cNvPr>
              <p:cNvSpPr/>
              <p:nvPr/>
            </p:nvSpPr>
            <p:spPr>
              <a:xfrm rot="5400000">
                <a:off x="1615940" y="3108389"/>
                <a:ext cx="1187649" cy="71"/>
              </a:xfrm>
              <a:prstGeom prst="rect">
                <a:avLst/>
              </a:prstGeom>
              <a:solidFill>
                <a:srgbClr val="CCD3EA">
                  <a:alpha val="89803"/>
                </a:srgbClr>
              </a:solidFill>
              <a:ln w="25400" cap="flat" cmpd="sng">
                <a:solidFill>
                  <a:srgbClr val="CCD3EA">
                    <a:alpha val="89803"/>
                  </a:srgbClr>
                </a:solidFill>
                <a:prstDash val="solid"/>
                <a:round/>
                <a:headEnd type="none" w="sm" len="sm"/>
                <a:tailEnd type="none" w="sm" len="sm"/>
              </a:ln>
            </p:spPr>
            <p:txBody>
              <a:bodyPr spcFirstLastPara="1" vert="horz" wrap="square" lIns="91425" tIns="91425" rIns="91425" bIns="91425" anchor="ctr" anchorCtr="0">
                <a:noAutofit/>
              </a:bodyPr>
              <a:lstStyle/>
              <a:p>
                <a:pPr marL="0" lvl="0" indent="0" algn="ctr" rtl="0">
                  <a:spcBef>
                    <a:spcPts val="0"/>
                  </a:spcBef>
                  <a:spcAft>
                    <a:spcPts val="0"/>
                  </a:spcAft>
                  <a:buNone/>
                </a:pPr>
                <a:endParaRPr b="1" dirty="0">
                  <a:latin typeface="Century Gothic" panose="020B0502020202020204" pitchFamily="34" charset="0"/>
                </a:endParaRPr>
              </a:p>
            </p:txBody>
          </p:sp>
        </p:grpSp>
      </p:grpSp>
      <p:sp>
        <p:nvSpPr>
          <p:cNvPr id="80" name="Google Shape;353;p28">
            <a:extLst>
              <a:ext uri="{FF2B5EF4-FFF2-40B4-BE49-F238E27FC236}">
                <a16:creationId xmlns:a16="http://schemas.microsoft.com/office/drawing/2014/main" id="{51F21D4A-14DD-4B09-9BD5-2F695D2752B3}"/>
              </a:ext>
            </a:extLst>
          </p:cNvPr>
          <p:cNvSpPr txBox="1"/>
          <p:nvPr/>
        </p:nvSpPr>
        <p:spPr>
          <a:xfrm>
            <a:off x="9144000" y="4114800"/>
            <a:ext cx="1981200" cy="1728070"/>
          </a:xfrm>
          <a:prstGeom prst="rect">
            <a:avLst/>
          </a:prstGeom>
          <a:noFill/>
          <a:ln>
            <a:noFill/>
          </a:ln>
        </p:spPr>
        <p:txBody>
          <a:bodyPr spcFirstLastPara="1" vert="horz" wrap="square" lIns="93675" tIns="165100" rIns="93675" bIns="165100" anchor="ctr" anchorCtr="0">
            <a:noAutofit/>
          </a:bodyPr>
          <a:lstStyle/>
          <a:p>
            <a:pPr lvl="0" algn="ctr">
              <a:lnSpc>
                <a:spcPct val="90000"/>
              </a:lnSpc>
              <a:buSzPts val="1400"/>
            </a:pPr>
            <a:r>
              <a:rPr lang="it-IT" sz="2000" dirty="0">
                <a:latin typeface="Century Gothic"/>
                <a:ea typeface="Century Gothic"/>
                <a:cs typeface="Century Gothic"/>
                <a:sym typeface="Century Gothic"/>
              </a:rPr>
              <a:t>Usa un tono positivo e collaborativo</a:t>
            </a:r>
            <a:endParaRPr lang="it-IT" sz="2000" dirty="0">
              <a:latin typeface="Century Gothic" panose="020B0502020202020204" pitchFamily="34" charset="0"/>
            </a:endParaRPr>
          </a:p>
        </p:txBody>
      </p:sp>
      <p:sp>
        <p:nvSpPr>
          <p:cNvPr id="83" name="Google Shape;346;p28">
            <a:extLst>
              <a:ext uri="{FF2B5EF4-FFF2-40B4-BE49-F238E27FC236}">
                <a16:creationId xmlns:a16="http://schemas.microsoft.com/office/drawing/2014/main" id="{7680052E-C065-495C-8993-7456342B741E}"/>
              </a:ext>
            </a:extLst>
          </p:cNvPr>
          <p:cNvSpPr/>
          <p:nvPr/>
        </p:nvSpPr>
        <p:spPr>
          <a:xfrm>
            <a:off x="5337400" y="2514600"/>
            <a:ext cx="1673000" cy="1447800"/>
          </a:xfrm>
          <a:prstGeom prst="upArrowCallout">
            <a:avLst>
              <a:gd name="adj1" fmla="val 50000"/>
              <a:gd name="adj2" fmla="val 20000"/>
              <a:gd name="adj3" fmla="val 20000"/>
              <a:gd name="adj4" fmla="val 100000"/>
            </a:avLst>
          </a:prstGeom>
          <a:solidFill>
            <a:srgbClr val="CCD3EA">
              <a:alpha val="89803"/>
            </a:srgbClr>
          </a:solidFill>
          <a:ln w="25400" cap="flat" cmpd="sng">
            <a:solidFill>
              <a:srgbClr val="CCD3EA">
                <a:alpha val="89803"/>
              </a:srgbClr>
            </a:solidFill>
            <a:prstDash val="solid"/>
            <a:round/>
            <a:headEnd type="none" w="sm" len="sm"/>
            <a:tailEnd type="none" w="sm" len="sm"/>
          </a:ln>
        </p:spPr>
        <p:txBody>
          <a:bodyPr spcFirstLastPara="1" vert="horz" wrap="square" lIns="91425" tIns="91425" rIns="91425" bIns="91425" anchor="ctr" anchorCtr="0">
            <a:noAutofit/>
          </a:bodyPr>
          <a:lstStyle/>
          <a:p>
            <a:pPr marL="0" lvl="0" indent="0" algn="ctr" rtl="0">
              <a:spcBef>
                <a:spcPts val="0"/>
              </a:spcBef>
              <a:spcAft>
                <a:spcPts val="0"/>
              </a:spcAft>
              <a:buNone/>
            </a:pPr>
            <a:endParaRPr b="1" dirty="0">
              <a:latin typeface="Century Gothic" panose="020B0502020202020204" pitchFamily="34" charset="0"/>
            </a:endParaRPr>
          </a:p>
        </p:txBody>
      </p:sp>
      <p:sp>
        <p:nvSpPr>
          <p:cNvPr id="84" name="Google Shape;347;p28">
            <a:extLst>
              <a:ext uri="{FF2B5EF4-FFF2-40B4-BE49-F238E27FC236}">
                <a16:creationId xmlns:a16="http://schemas.microsoft.com/office/drawing/2014/main" id="{D948F66B-7289-4F18-9BDA-89C6D1B58185}"/>
              </a:ext>
            </a:extLst>
          </p:cNvPr>
          <p:cNvSpPr txBox="1"/>
          <p:nvPr/>
        </p:nvSpPr>
        <p:spPr>
          <a:xfrm>
            <a:off x="5334000" y="2819400"/>
            <a:ext cx="1660206" cy="1066800"/>
          </a:xfrm>
          <a:prstGeom prst="rect">
            <a:avLst/>
          </a:prstGeom>
          <a:noFill/>
          <a:ln>
            <a:noFill/>
          </a:ln>
        </p:spPr>
        <p:txBody>
          <a:bodyPr spcFirstLastPara="1" vert="horz" wrap="square" lIns="93675" tIns="165100" rIns="93675" bIns="165100" anchor="ctr" anchorCtr="0">
            <a:noAutofit/>
          </a:bodyPr>
          <a:lstStyle/>
          <a:p>
            <a:pPr lvl="0" algn="ctr">
              <a:lnSpc>
                <a:spcPct val="90000"/>
              </a:lnSpc>
              <a:buSzPts val="1400"/>
            </a:pPr>
            <a:r>
              <a:rPr lang="de-DE" sz="2000" dirty="0" err="1">
                <a:latin typeface="Century Gothic"/>
                <a:ea typeface="Century Gothic"/>
                <a:cs typeface="Century Gothic"/>
                <a:sym typeface="Century Gothic"/>
              </a:rPr>
              <a:t>Esprimi</a:t>
            </a:r>
            <a:r>
              <a:rPr lang="de-DE" sz="2000" dirty="0">
                <a:latin typeface="Century Gothic"/>
                <a:ea typeface="Century Gothic"/>
                <a:cs typeface="Century Gothic"/>
                <a:sym typeface="Century Gothic"/>
              </a:rPr>
              <a:t> </a:t>
            </a:r>
            <a:r>
              <a:rPr lang="de-DE" sz="2000" dirty="0" err="1">
                <a:latin typeface="Century Gothic"/>
                <a:ea typeface="Century Gothic"/>
                <a:cs typeface="Century Gothic"/>
                <a:sym typeface="Century Gothic"/>
              </a:rPr>
              <a:t>entusiasmo</a:t>
            </a:r>
            <a:r>
              <a:rPr lang="de-DE" sz="2000" dirty="0">
                <a:latin typeface="Century Gothic"/>
                <a:ea typeface="Century Gothic"/>
                <a:cs typeface="Century Gothic"/>
                <a:sym typeface="Century Gothic"/>
              </a:rPr>
              <a:t> e </a:t>
            </a:r>
            <a:r>
              <a:rPr lang="de-DE" sz="2000" dirty="0" err="1">
                <a:latin typeface="Century Gothic"/>
                <a:ea typeface="Century Gothic"/>
                <a:cs typeface="Century Gothic"/>
                <a:sym typeface="Century Gothic"/>
              </a:rPr>
              <a:t>gratitudine</a:t>
            </a:r>
            <a:endParaRPr lang="de-DE" sz="2000" dirty="0">
              <a:latin typeface="Century Gothic" panose="020B0502020202020204" pitchFamily="34" charset="0"/>
            </a:endParaRPr>
          </a:p>
        </p:txBody>
      </p:sp>
      <p:sp>
        <p:nvSpPr>
          <p:cNvPr id="85" name="Google Shape;346;p28">
            <a:extLst>
              <a:ext uri="{FF2B5EF4-FFF2-40B4-BE49-F238E27FC236}">
                <a16:creationId xmlns:a16="http://schemas.microsoft.com/office/drawing/2014/main" id="{B4C6AE66-9C79-490E-911E-FE80E1470A9F}"/>
              </a:ext>
            </a:extLst>
          </p:cNvPr>
          <p:cNvSpPr/>
          <p:nvPr/>
        </p:nvSpPr>
        <p:spPr>
          <a:xfrm>
            <a:off x="8004400" y="2514600"/>
            <a:ext cx="1673000" cy="1447800"/>
          </a:xfrm>
          <a:prstGeom prst="upArrowCallout">
            <a:avLst>
              <a:gd name="adj1" fmla="val 50000"/>
              <a:gd name="adj2" fmla="val 20000"/>
              <a:gd name="adj3" fmla="val 20000"/>
              <a:gd name="adj4" fmla="val 100000"/>
            </a:avLst>
          </a:prstGeom>
          <a:solidFill>
            <a:srgbClr val="CCD3EA">
              <a:alpha val="89803"/>
            </a:srgbClr>
          </a:solidFill>
          <a:ln w="25400" cap="flat" cmpd="sng">
            <a:solidFill>
              <a:srgbClr val="CCD3EA">
                <a:alpha val="89803"/>
              </a:srgbClr>
            </a:solidFill>
            <a:prstDash val="solid"/>
            <a:round/>
            <a:headEnd type="none" w="sm" len="sm"/>
            <a:tailEnd type="none" w="sm" len="sm"/>
          </a:ln>
        </p:spPr>
        <p:txBody>
          <a:bodyPr spcFirstLastPara="1" vert="horz" wrap="square" lIns="91425" tIns="91425" rIns="91425" bIns="91425" anchor="ctr" anchorCtr="0">
            <a:noAutofit/>
          </a:bodyPr>
          <a:lstStyle/>
          <a:p>
            <a:pPr marL="0" lvl="0" indent="0" algn="ctr" rtl="0">
              <a:spcBef>
                <a:spcPts val="0"/>
              </a:spcBef>
              <a:spcAft>
                <a:spcPts val="0"/>
              </a:spcAft>
              <a:buNone/>
            </a:pPr>
            <a:endParaRPr b="1" dirty="0">
              <a:latin typeface="Century Gothic" panose="020B0502020202020204" pitchFamily="34" charset="0"/>
            </a:endParaRPr>
          </a:p>
        </p:txBody>
      </p:sp>
      <p:sp>
        <p:nvSpPr>
          <p:cNvPr id="86" name="Google Shape;347;p28">
            <a:extLst>
              <a:ext uri="{FF2B5EF4-FFF2-40B4-BE49-F238E27FC236}">
                <a16:creationId xmlns:a16="http://schemas.microsoft.com/office/drawing/2014/main" id="{661660F4-D676-4076-BCAD-E1C0141E0699}"/>
              </a:ext>
            </a:extLst>
          </p:cNvPr>
          <p:cNvSpPr txBox="1"/>
          <p:nvPr/>
        </p:nvSpPr>
        <p:spPr>
          <a:xfrm>
            <a:off x="8001000" y="2819400"/>
            <a:ext cx="1660206" cy="1066800"/>
          </a:xfrm>
          <a:prstGeom prst="rect">
            <a:avLst/>
          </a:prstGeom>
          <a:noFill/>
          <a:ln>
            <a:noFill/>
          </a:ln>
        </p:spPr>
        <p:txBody>
          <a:bodyPr spcFirstLastPara="1" vert="horz" wrap="square" lIns="93675" tIns="165100" rIns="93675" bIns="165100" anchor="ctr" anchorCtr="0">
            <a:noAutofit/>
          </a:bodyPr>
          <a:lstStyle/>
          <a:p>
            <a:pPr lvl="0" algn="ctr">
              <a:lnSpc>
                <a:spcPct val="90000"/>
              </a:lnSpc>
              <a:buSzPts val="1400"/>
            </a:pPr>
            <a:r>
              <a:rPr lang="it-IT" sz="2000" dirty="0">
                <a:latin typeface="Century Gothic"/>
                <a:ea typeface="Century Gothic"/>
                <a:cs typeface="Century Gothic"/>
                <a:sym typeface="Century Gothic"/>
              </a:rPr>
              <a:t>Preparati a giustificare la tua richiesta</a:t>
            </a:r>
            <a:endParaRPr lang="it-IT" sz="2000" dirty="0">
              <a:latin typeface="Century Gothic" panose="020B0502020202020204" pitchFamily="34" charset="0"/>
            </a:endParaRPr>
          </a:p>
        </p:txBody>
      </p:sp>
      <p:sp>
        <p:nvSpPr>
          <p:cNvPr id="87" name="Google Shape;346;p28">
            <a:extLst>
              <a:ext uri="{FF2B5EF4-FFF2-40B4-BE49-F238E27FC236}">
                <a16:creationId xmlns:a16="http://schemas.microsoft.com/office/drawing/2014/main" id="{F6B0689E-AD10-4946-83CB-54D02DBC10CB}"/>
              </a:ext>
            </a:extLst>
          </p:cNvPr>
          <p:cNvSpPr/>
          <p:nvPr/>
        </p:nvSpPr>
        <p:spPr>
          <a:xfrm>
            <a:off x="10439400" y="2514600"/>
            <a:ext cx="1673000" cy="1447800"/>
          </a:xfrm>
          <a:prstGeom prst="upArrowCallout">
            <a:avLst>
              <a:gd name="adj1" fmla="val 50000"/>
              <a:gd name="adj2" fmla="val 20000"/>
              <a:gd name="adj3" fmla="val 20000"/>
              <a:gd name="adj4" fmla="val 100000"/>
            </a:avLst>
          </a:prstGeom>
          <a:solidFill>
            <a:srgbClr val="CCD3EA">
              <a:alpha val="89803"/>
            </a:srgbClr>
          </a:solidFill>
          <a:ln w="25400" cap="flat" cmpd="sng">
            <a:solidFill>
              <a:srgbClr val="CCD3EA">
                <a:alpha val="89803"/>
              </a:srgbClr>
            </a:solidFill>
            <a:prstDash val="solid"/>
            <a:round/>
            <a:headEnd type="none" w="sm" len="sm"/>
            <a:tailEnd type="none" w="sm" len="sm"/>
          </a:ln>
        </p:spPr>
        <p:txBody>
          <a:bodyPr spcFirstLastPara="1" vert="horz" wrap="square" lIns="91425" tIns="91425" rIns="91425" bIns="91425" anchor="ctr" anchorCtr="0">
            <a:noAutofit/>
          </a:bodyPr>
          <a:lstStyle/>
          <a:p>
            <a:pPr marL="0" lvl="0" indent="0" algn="ctr" rtl="0">
              <a:spcBef>
                <a:spcPts val="0"/>
              </a:spcBef>
              <a:spcAft>
                <a:spcPts val="0"/>
              </a:spcAft>
              <a:buNone/>
            </a:pPr>
            <a:endParaRPr b="1" dirty="0">
              <a:latin typeface="Century Gothic" panose="020B0502020202020204" pitchFamily="34" charset="0"/>
            </a:endParaRPr>
          </a:p>
        </p:txBody>
      </p:sp>
      <p:sp>
        <p:nvSpPr>
          <p:cNvPr id="88" name="Google Shape;347;p28">
            <a:extLst>
              <a:ext uri="{FF2B5EF4-FFF2-40B4-BE49-F238E27FC236}">
                <a16:creationId xmlns:a16="http://schemas.microsoft.com/office/drawing/2014/main" id="{A656CFA1-74DF-440B-BA7C-7BDF2172D802}"/>
              </a:ext>
            </a:extLst>
          </p:cNvPr>
          <p:cNvSpPr txBox="1"/>
          <p:nvPr/>
        </p:nvSpPr>
        <p:spPr>
          <a:xfrm>
            <a:off x="10515600" y="2819400"/>
            <a:ext cx="1660206" cy="1066800"/>
          </a:xfrm>
          <a:prstGeom prst="rect">
            <a:avLst/>
          </a:prstGeom>
          <a:noFill/>
          <a:ln>
            <a:noFill/>
          </a:ln>
        </p:spPr>
        <p:txBody>
          <a:bodyPr spcFirstLastPara="1" vert="horz" wrap="square" lIns="93675" tIns="165100" rIns="93675" bIns="165100" anchor="ctr" anchorCtr="0">
            <a:noAutofit/>
          </a:bodyPr>
          <a:lstStyle/>
          <a:p>
            <a:pPr lvl="0" algn="ctr">
              <a:lnSpc>
                <a:spcPct val="90000"/>
              </a:lnSpc>
              <a:buSzPts val="1400"/>
            </a:pPr>
            <a:r>
              <a:rPr lang="de-DE" sz="2000">
                <a:latin typeface="Century Gothic"/>
                <a:ea typeface="Century Gothic"/>
                <a:cs typeface="Century Gothic"/>
                <a:sym typeface="Century Gothic"/>
              </a:rPr>
              <a:t>Considera l'intero pacchetto</a:t>
            </a:r>
            <a:endParaRPr lang="de-DE" sz="2000" dirty="0">
              <a:latin typeface="Century Gothic" panose="020B050202020202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404" name="Google Shape;404;p29"/>
          <p:cNvSpPr txBox="1"/>
          <p:nvPr/>
        </p:nvSpPr>
        <p:spPr>
          <a:xfrm>
            <a:off x="304800" y="2747840"/>
            <a:ext cx="6019800" cy="400069"/>
          </a:xfrm>
          <a:prstGeom prst="rect">
            <a:avLst/>
          </a:prstGeom>
          <a:noFill/>
          <a:ln>
            <a:noFill/>
          </a:ln>
        </p:spPr>
        <p:txBody>
          <a:bodyPr spcFirstLastPara="1" wrap="square" lIns="91425" tIns="45700" rIns="91425" bIns="45700" anchor="t" anchorCtr="0">
            <a:spAutoFit/>
          </a:bodyPr>
          <a:lstStyle/>
          <a:p>
            <a:pPr lvl="0"/>
            <a:r>
              <a:rPr lang="it-IT" sz="2000" b="1" dirty="0">
                <a:solidFill>
                  <a:srgbClr val="0F0F0F"/>
                </a:solidFill>
                <a:latin typeface="Century Gothic" panose="020B0502020202020204" pitchFamily="34" charset="0"/>
                <a:ea typeface="Roboto"/>
                <a:cs typeface="Roboto"/>
                <a:sym typeface="Roboto"/>
              </a:rPr>
              <a:t>Gioco di simulazione: </a:t>
            </a:r>
            <a:r>
              <a:rPr lang="it-IT" sz="2000" dirty="0">
                <a:solidFill>
                  <a:srgbClr val="0F0F0F"/>
                </a:solidFill>
                <a:latin typeface="Century Gothic" panose="020B0502020202020204" pitchFamily="34" charset="0"/>
                <a:ea typeface="Roboto"/>
                <a:cs typeface="Roboto"/>
                <a:sym typeface="Roboto"/>
              </a:rPr>
              <a:t>Negoziare il tuo stipendio</a:t>
            </a:r>
            <a:endParaRPr dirty="0">
              <a:latin typeface="Century Gothic" panose="020B0502020202020204" pitchFamily="34" charset="0"/>
            </a:endParaRPr>
          </a:p>
        </p:txBody>
      </p:sp>
      <p:pic>
        <p:nvPicPr>
          <p:cNvPr id="405" name="Google Shape;405;p29" descr="Ein Bild, das Logo, Symbol, Grafiken, Schrift enthält.&#10;&#10;Automatisch generierte Beschreibung"/>
          <p:cNvPicPr preferRelativeResize="0"/>
          <p:nvPr/>
        </p:nvPicPr>
        <p:blipFill rotWithShape="1">
          <a:blip r:embed="rId3">
            <a:alphaModFix/>
          </a:blip>
          <a:srcRect/>
          <a:stretch/>
        </p:blipFill>
        <p:spPr>
          <a:xfrm>
            <a:off x="6440975" y="1821459"/>
            <a:ext cx="4908884" cy="2454442"/>
          </a:xfrm>
          <a:prstGeom prst="rect">
            <a:avLst/>
          </a:prstGeom>
          <a:noFill/>
          <a:ln>
            <a:noFill/>
          </a:ln>
        </p:spPr>
      </p:pic>
      <p:sp>
        <p:nvSpPr>
          <p:cNvPr id="9" name="CasellaDiTesto 8">
            <a:extLst>
              <a:ext uri="{FF2B5EF4-FFF2-40B4-BE49-F238E27FC236}">
                <a16:creationId xmlns:a16="http://schemas.microsoft.com/office/drawing/2014/main" id="{AEE0CC97-0A2F-4B47-8FF5-8262F013082A}"/>
              </a:ext>
            </a:extLst>
          </p:cNvPr>
          <p:cNvSpPr txBox="1"/>
          <p:nvPr/>
        </p:nvSpPr>
        <p:spPr>
          <a:xfrm>
            <a:off x="228600" y="381000"/>
            <a:ext cx="6477000" cy="553998"/>
          </a:xfrm>
          <a:prstGeom prst="rect">
            <a:avLst/>
          </a:prstGeom>
          <a:noFill/>
        </p:spPr>
        <p:txBody>
          <a:bodyPr wrap="square" rtlCol="0">
            <a:spAutoFit/>
          </a:bodyPr>
          <a:lstStyle/>
          <a:p>
            <a:pPr algn="ctr"/>
            <a:r>
              <a:rPr lang="de-DE" sz="3000" b="1" dirty="0" err="1">
                <a:solidFill>
                  <a:schemeClr val="lt1"/>
                </a:solidFill>
                <a:latin typeface="Calibri"/>
                <a:ea typeface="Calibri"/>
                <a:cs typeface="Calibri"/>
                <a:sym typeface="Calibri"/>
              </a:rPr>
              <a:t>NEGOZIAZIONE</a:t>
            </a:r>
            <a:r>
              <a:rPr lang="de-DE" sz="3000" b="1" dirty="0">
                <a:solidFill>
                  <a:schemeClr val="lt1"/>
                </a:solidFill>
                <a:latin typeface="Calibri"/>
                <a:ea typeface="Calibri"/>
                <a:cs typeface="Calibri"/>
                <a:sym typeface="Calibri"/>
              </a:rPr>
              <a:t> </a:t>
            </a:r>
            <a:r>
              <a:rPr lang="de-DE" sz="3000" b="1" dirty="0" err="1">
                <a:solidFill>
                  <a:schemeClr val="lt1"/>
                </a:solidFill>
                <a:latin typeface="Calibri"/>
                <a:ea typeface="Calibri"/>
                <a:cs typeface="Calibri"/>
                <a:sym typeface="Calibri"/>
              </a:rPr>
              <a:t>DELLO</a:t>
            </a:r>
            <a:r>
              <a:rPr lang="de-DE" sz="3000" b="1" dirty="0">
                <a:solidFill>
                  <a:schemeClr val="lt1"/>
                </a:solidFill>
                <a:latin typeface="Calibri"/>
                <a:ea typeface="Calibri"/>
                <a:cs typeface="Calibri"/>
                <a:sym typeface="Calibri"/>
              </a:rPr>
              <a:t> </a:t>
            </a:r>
            <a:r>
              <a:rPr lang="de-DE" sz="3000" b="1" dirty="0" err="1">
                <a:solidFill>
                  <a:schemeClr val="lt1"/>
                </a:solidFill>
                <a:latin typeface="Calibri"/>
                <a:ea typeface="Calibri"/>
                <a:cs typeface="Calibri"/>
                <a:sym typeface="Calibri"/>
              </a:rPr>
              <a:t>STIPENDIO</a:t>
            </a:r>
            <a:endParaRPr lang="de-DE" sz="3000" b="1" dirty="0">
              <a:latin typeface="Century Gothic" panose="020B050202020202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pic>
        <p:nvPicPr>
          <p:cNvPr id="415" name="Google Shape;415;g2ba818bef63_0_33"/>
          <p:cNvPicPr preferRelativeResize="0"/>
          <p:nvPr/>
        </p:nvPicPr>
        <p:blipFill rotWithShape="1">
          <a:blip r:embed="rId3">
            <a:alphaModFix/>
          </a:blip>
          <a:srcRect t="39" b="28"/>
          <a:stretch/>
        </p:blipFill>
        <p:spPr>
          <a:xfrm>
            <a:off x="7106247" y="1838397"/>
            <a:ext cx="4772972" cy="3181209"/>
          </a:xfrm>
          <a:prstGeom prst="rect">
            <a:avLst/>
          </a:prstGeom>
          <a:noFill/>
          <a:ln>
            <a:noFill/>
          </a:ln>
        </p:spPr>
      </p:pic>
      <p:sp>
        <p:nvSpPr>
          <p:cNvPr id="416" name="Google Shape;416;g2ba818bef63_0_33"/>
          <p:cNvSpPr txBox="1"/>
          <p:nvPr/>
        </p:nvSpPr>
        <p:spPr>
          <a:xfrm>
            <a:off x="312781" y="1838397"/>
            <a:ext cx="7016900" cy="3485529"/>
          </a:xfrm>
          <a:prstGeom prst="rect">
            <a:avLst/>
          </a:prstGeom>
          <a:noFill/>
          <a:ln>
            <a:noFill/>
          </a:ln>
        </p:spPr>
        <p:txBody>
          <a:bodyPr spcFirstLastPara="1" wrap="square" lIns="91425" tIns="45700" rIns="91425" bIns="45700" anchor="t" anchorCtr="0">
            <a:spAutoFit/>
          </a:bodyPr>
          <a:lstStyle/>
          <a:p>
            <a:pPr lvl="0" algn="just">
              <a:spcBef>
                <a:spcPts val="1500"/>
              </a:spcBef>
              <a:buSzPts val="2000"/>
            </a:pPr>
            <a:r>
              <a:rPr lang="it-IT" sz="2000" b="1" dirty="0">
                <a:solidFill>
                  <a:srgbClr val="0F0F0F"/>
                </a:solidFill>
                <a:latin typeface="Century Gothic"/>
                <a:ea typeface="Century Gothic"/>
                <a:cs typeface="Century Gothic"/>
                <a:sym typeface="Century Gothic"/>
              </a:rPr>
              <a:t>Attività: </a:t>
            </a:r>
            <a:r>
              <a:rPr lang="it-IT" sz="2000" dirty="0">
                <a:solidFill>
                  <a:srgbClr val="0F0F0F"/>
                </a:solidFill>
                <a:latin typeface="Century Gothic"/>
                <a:ea typeface="Century Gothic"/>
                <a:cs typeface="Century Gothic"/>
                <a:sym typeface="Century Gothic"/>
              </a:rPr>
              <a:t>Gioco di ruolo di negoziazione salariale</a:t>
            </a:r>
          </a:p>
          <a:p>
            <a:pPr lvl="0" algn="just">
              <a:spcBef>
                <a:spcPts val="1500"/>
              </a:spcBef>
              <a:buSzPts val="2000"/>
            </a:pPr>
            <a:r>
              <a:rPr lang="it-IT" sz="2000" b="1" dirty="0">
                <a:solidFill>
                  <a:srgbClr val="0F0F0F"/>
                </a:solidFill>
                <a:latin typeface="Century Gothic"/>
                <a:ea typeface="Century Gothic"/>
                <a:cs typeface="Century Gothic"/>
                <a:sym typeface="Century Gothic"/>
              </a:rPr>
              <a:t>Obiettivo</a:t>
            </a:r>
            <a:r>
              <a:rPr lang="it-IT" sz="2000" dirty="0">
                <a:solidFill>
                  <a:srgbClr val="0F0F0F"/>
                </a:solidFill>
                <a:latin typeface="Century Gothic"/>
                <a:ea typeface="Century Gothic"/>
                <a:cs typeface="Century Gothic"/>
                <a:sym typeface="Century Gothic"/>
              </a:rPr>
              <a:t>: Mettere in pratica le abilità di negoziazione in uno scenario simulato di negoziazione salariale</a:t>
            </a:r>
            <a:r>
              <a:rPr lang="de-DE" sz="2000" i="0" u="none" strike="noStrike" cap="none" dirty="0">
                <a:solidFill>
                  <a:srgbClr val="0F0F0F"/>
                </a:solidFill>
                <a:latin typeface="Century Gothic"/>
                <a:ea typeface="Century Gothic"/>
                <a:cs typeface="Century Gothic"/>
                <a:sym typeface="Century Gothic"/>
              </a:rPr>
              <a:t>.</a:t>
            </a:r>
            <a:endParaRPr sz="2000" i="0" u="none" strike="noStrike" cap="none" dirty="0">
              <a:solidFill>
                <a:srgbClr val="0F0F0F"/>
              </a:solidFill>
              <a:latin typeface="Century Gothic"/>
              <a:ea typeface="Century Gothic"/>
              <a:cs typeface="Century Gothic"/>
              <a:sym typeface="Century Gothic"/>
            </a:endParaRPr>
          </a:p>
          <a:p>
            <a:pPr lvl="0" algn="just">
              <a:spcBef>
                <a:spcPts val="1500"/>
              </a:spcBef>
              <a:buSzPts val="2000"/>
            </a:pPr>
            <a:r>
              <a:rPr lang="de-DE" sz="2000" b="1" i="0" u="none" strike="noStrike" cap="none" dirty="0">
                <a:solidFill>
                  <a:srgbClr val="3E6EC2"/>
                </a:solidFill>
                <a:latin typeface="Century Gothic"/>
                <a:ea typeface="Century Gothic"/>
                <a:cs typeface="Century Gothic"/>
                <a:sym typeface="Century Gothic"/>
              </a:rPr>
              <a:t>Scenario 1</a:t>
            </a:r>
            <a:r>
              <a:rPr lang="de-DE" sz="2000" b="0" i="0" u="none" strike="noStrike" cap="none" dirty="0">
                <a:solidFill>
                  <a:srgbClr val="0F0F0F"/>
                </a:solidFill>
                <a:latin typeface="Century Gothic"/>
                <a:ea typeface="Century Gothic"/>
                <a:cs typeface="Century Gothic"/>
                <a:sym typeface="Century Gothic"/>
              </a:rPr>
              <a:t>: </a:t>
            </a:r>
            <a:r>
              <a:rPr lang="it-IT" sz="2000" dirty="0">
                <a:solidFill>
                  <a:srgbClr val="0F0F0F"/>
                </a:solidFill>
                <a:latin typeface="Century Gothic"/>
                <a:ea typeface="Century Gothic"/>
                <a:cs typeface="Century Gothic"/>
                <a:sym typeface="Century Gothic"/>
              </a:rPr>
              <a:t>Il dipendente ha ricevuto un'offerta di lavoro e vuole negoziare uno stipendio più alto</a:t>
            </a:r>
            <a:r>
              <a:rPr lang="de-DE" sz="2000" b="0" i="0" u="none" strike="noStrike" cap="none" dirty="0">
                <a:solidFill>
                  <a:srgbClr val="0F0F0F"/>
                </a:solidFill>
                <a:latin typeface="Century Gothic"/>
                <a:ea typeface="Century Gothic"/>
                <a:cs typeface="Century Gothic"/>
                <a:sym typeface="Century Gothic"/>
              </a:rPr>
              <a:t>.</a:t>
            </a:r>
            <a:endParaRPr sz="2000" b="0" i="0" u="none" strike="noStrike" cap="none" dirty="0">
              <a:solidFill>
                <a:srgbClr val="0F0F0F"/>
              </a:solidFill>
              <a:latin typeface="Century Gothic"/>
              <a:ea typeface="Century Gothic"/>
              <a:cs typeface="Century Gothic"/>
              <a:sym typeface="Century Gothic"/>
            </a:endParaRPr>
          </a:p>
          <a:p>
            <a:pPr lvl="0" algn="just">
              <a:spcBef>
                <a:spcPts val="1500"/>
              </a:spcBef>
              <a:buSzPts val="2000"/>
            </a:pPr>
            <a:r>
              <a:rPr lang="de-DE" sz="2000" b="1" i="0" u="none" strike="noStrike" cap="none" dirty="0">
                <a:solidFill>
                  <a:srgbClr val="3E6EC2"/>
                </a:solidFill>
                <a:latin typeface="Century Gothic"/>
                <a:ea typeface="Century Gothic"/>
                <a:cs typeface="Century Gothic"/>
                <a:sym typeface="Century Gothic"/>
              </a:rPr>
              <a:t>Scenario 2</a:t>
            </a:r>
            <a:r>
              <a:rPr lang="de-DE" sz="2000" b="0" i="0" u="none" strike="noStrike" cap="none" dirty="0">
                <a:solidFill>
                  <a:srgbClr val="0F0F0F"/>
                </a:solidFill>
                <a:latin typeface="Century Gothic"/>
                <a:ea typeface="Century Gothic"/>
                <a:cs typeface="Century Gothic"/>
                <a:sym typeface="Century Gothic"/>
              </a:rPr>
              <a:t>: </a:t>
            </a:r>
            <a:r>
              <a:rPr lang="it-IT" sz="2000" dirty="0">
                <a:solidFill>
                  <a:srgbClr val="0F0F0F"/>
                </a:solidFill>
                <a:latin typeface="Century Gothic"/>
                <a:ea typeface="Century Gothic"/>
                <a:cs typeface="Century Gothic"/>
                <a:sym typeface="Century Gothic"/>
              </a:rPr>
              <a:t>Il dipendente è in cerca di un aumento o di una promozione e deve giustificare la propria richiesta</a:t>
            </a:r>
            <a:r>
              <a:rPr lang="de-DE" sz="2000" b="0" i="0" u="none" strike="noStrike" cap="none" dirty="0">
                <a:solidFill>
                  <a:srgbClr val="0F0F0F"/>
                </a:solidFill>
                <a:latin typeface="Century Gothic"/>
                <a:ea typeface="Century Gothic"/>
                <a:cs typeface="Century Gothic"/>
                <a:sym typeface="Century Gothic"/>
              </a:rPr>
              <a:t>.</a:t>
            </a:r>
            <a:endParaRPr sz="2000" b="0" i="0" u="none" strike="noStrike" cap="none" dirty="0">
              <a:solidFill>
                <a:srgbClr val="0F0F0F"/>
              </a:solidFill>
              <a:latin typeface="Century Gothic"/>
              <a:ea typeface="Century Gothic"/>
              <a:cs typeface="Century Gothic"/>
              <a:sym typeface="Century Gothic"/>
            </a:endParaRPr>
          </a:p>
          <a:p>
            <a:pPr marL="0" marR="0" lvl="0" indent="0" algn="l" rtl="0">
              <a:lnSpc>
                <a:spcPct val="100000"/>
              </a:lnSpc>
              <a:spcBef>
                <a:spcPts val="1500"/>
              </a:spcBef>
              <a:spcAft>
                <a:spcPts val="0"/>
              </a:spcAft>
              <a:buClr>
                <a:srgbClr val="000000"/>
              </a:buClr>
              <a:buSzPts val="1800"/>
              <a:buFont typeface="Arial"/>
              <a:buNone/>
            </a:pPr>
            <a:endParaRPr sz="1800" b="0" i="0" u="none" strike="noStrike" cap="none" dirty="0">
              <a:solidFill>
                <a:srgbClr val="0F0F0F"/>
              </a:solidFill>
              <a:latin typeface="Century Gothic"/>
              <a:ea typeface="Century Gothic"/>
              <a:cs typeface="Century Gothic"/>
              <a:sym typeface="Century Gothic"/>
            </a:endParaRPr>
          </a:p>
        </p:txBody>
      </p:sp>
      <p:sp>
        <p:nvSpPr>
          <p:cNvPr id="417" name="Google Shape;417;g2ba818bef63_0_33"/>
          <p:cNvSpPr/>
          <p:nvPr/>
        </p:nvSpPr>
        <p:spPr>
          <a:xfrm>
            <a:off x="9116950" y="2934700"/>
            <a:ext cx="975000" cy="2448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highlight>
                <a:schemeClr val="lt1"/>
              </a:highlight>
              <a:latin typeface="Calibri"/>
              <a:ea typeface="Calibri"/>
              <a:cs typeface="Calibri"/>
              <a:sym typeface="Calibri"/>
            </a:endParaRPr>
          </a:p>
        </p:txBody>
      </p:sp>
      <p:sp>
        <p:nvSpPr>
          <p:cNvPr id="10" name="CasellaDiTesto 9">
            <a:extLst>
              <a:ext uri="{FF2B5EF4-FFF2-40B4-BE49-F238E27FC236}">
                <a16:creationId xmlns:a16="http://schemas.microsoft.com/office/drawing/2014/main" id="{7AA32559-AE78-4E28-AF61-2DB3E7180A68}"/>
              </a:ext>
            </a:extLst>
          </p:cNvPr>
          <p:cNvSpPr txBox="1"/>
          <p:nvPr/>
        </p:nvSpPr>
        <p:spPr>
          <a:xfrm>
            <a:off x="228600" y="152400"/>
            <a:ext cx="6477000" cy="1015663"/>
          </a:xfrm>
          <a:prstGeom prst="rect">
            <a:avLst/>
          </a:prstGeom>
          <a:noFill/>
        </p:spPr>
        <p:txBody>
          <a:bodyPr wrap="square" rtlCol="0">
            <a:spAutoFit/>
          </a:bodyPr>
          <a:lstStyle/>
          <a:p>
            <a:pPr algn="ctr"/>
            <a:r>
              <a:rPr lang="de-DE" sz="3000" b="1" dirty="0" err="1">
                <a:solidFill>
                  <a:schemeClr val="lt1"/>
                </a:solidFill>
                <a:latin typeface="Calibri"/>
                <a:ea typeface="Calibri"/>
                <a:cs typeface="Calibri"/>
                <a:sym typeface="Calibri"/>
              </a:rPr>
              <a:t>CAPACITA</a:t>
            </a:r>
            <a:r>
              <a:rPr lang="de-DE" sz="3000" b="1" dirty="0">
                <a:solidFill>
                  <a:schemeClr val="lt1"/>
                </a:solidFill>
                <a:latin typeface="Calibri"/>
                <a:ea typeface="Calibri"/>
                <a:cs typeface="Calibri"/>
                <a:sym typeface="Calibri"/>
              </a:rPr>
              <a:t>‘ DI </a:t>
            </a:r>
            <a:r>
              <a:rPr lang="de-DE" sz="3000" b="1" dirty="0" err="1">
                <a:solidFill>
                  <a:schemeClr val="lt1"/>
                </a:solidFill>
                <a:latin typeface="Calibri"/>
                <a:ea typeface="Calibri"/>
                <a:cs typeface="Calibri"/>
                <a:sym typeface="Calibri"/>
              </a:rPr>
              <a:t>NEGOZIAZIONE</a:t>
            </a:r>
            <a:r>
              <a:rPr lang="de-DE" sz="3000" b="1" dirty="0">
                <a:solidFill>
                  <a:schemeClr val="lt1"/>
                </a:solidFill>
                <a:latin typeface="Calibri"/>
                <a:ea typeface="Calibri"/>
                <a:cs typeface="Calibri"/>
                <a:sym typeface="Calibri"/>
              </a:rPr>
              <a:t> PER LO </a:t>
            </a:r>
            <a:r>
              <a:rPr lang="de-DE" sz="3000" b="1" dirty="0" err="1">
                <a:solidFill>
                  <a:schemeClr val="lt1"/>
                </a:solidFill>
                <a:latin typeface="Calibri"/>
                <a:ea typeface="Calibri"/>
                <a:cs typeface="Calibri"/>
                <a:sym typeface="Calibri"/>
              </a:rPr>
              <a:t>STIPENDIO</a:t>
            </a:r>
            <a:endParaRPr lang="de-DE" sz="3000" b="1" dirty="0">
              <a:latin typeface="Century Gothic" panose="020B050202020202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pic>
        <p:nvPicPr>
          <p:cNvPr id="428" name="Google Shape;428;p26" descr="Ein Bild, das Grafiken, Clipart, Schrift, Design enthält.&#10;&#10;Automatisch generierte Beschreibung"/>
          <p:cNvPicPr preferRelativeResize="0"/>
          <p:nvPr/>
        </p:nvPicPr>
        <p:blipFill rotWithShape="1">
          <a:blip r:embed="rId3">
            <a:alphaModFix/>
          </a:blip>
          <a:srcRect/>
          <a:stretch/>
        </p:blipFill>
        <p:spPr>
          <a:xfrm>
            <a:off x="6934200" y="3241074"/>
            <a:ext cx="5041815" cy="2016726"/>
          </a:xfrm>
          <a:prstGeom prst="rect">
            <a:avLst/>
          </a:prstGeom>
          <a:noFill/>
          <a:ln>
            <a:noFill/>
          </a:ln>
        </p:spPr>
      </p:pic>
      <p:sp>
        <p:nvSpPr>
          <p:cNvPr id="427" name="Google Shape;427;p26"/>
          <p:cNvSpPr txBox="1"/>
          <p:nvPr/>
        </p:nvSpPr>
        <p:spPr>
          <a:xfrm>
            <a:off x="304799" y="1676400"/>
            <a:ext cx="7924801" cy="4001055"/>
          </a:xfrm>
          <a:prstGeom prst="rect">
            <a:avLst/>
          </a:prstGeom>
          <a:noFill/>
          <a:ln>
            <a:noFill/>
          </a:ln>
        </p:spPr>
        <p:txBody>
          <a:bodyPr spcFirstLastPara="1" wrap="square" lIns="91425" tIns="45700" rIns="91425" bIns="45700" anchor="t" anchorCtr="0">
            <a:spAutoFit/>
          </a:bodyPr>
          <a:lstStyle/>
          <a:p>
            <a:pPr marL="342900" lvl="0" indent="-342900">
              <a:lnSpc>
                <a:spcPct val="107000"/>
              </a:lnSpc>
              <a:buSzPts val="1400"/>
              <a:buFont typeface="Arial"/>
              <a:buAutoNum type="arabicPeriod"/>
            </a:pPr>
            <a:r>
              <a:rPr lang="de-DE" sz="2000" b="0" i="0" u="none" strike="noStrike" cap="none" dirty="0">
                <a:solidFill>
                  <a:srgbClr val="000000"/>
                </a:solidFill>
                <a:latin typeface="Century Gothic"/>
                <a:ea typeface="Century Gothic"/>
                <a:cs typeface="Century Gothic"/>
                <a:sym typeface="Century Gothic"/>
              </a:rPr>
              <a:t>"</a:t>
            </a:r>
            <a:r>
              <a:rPr lang="it-IT" sz="2000" dirty="0">
                <a:latin typeface="Century Gothic"/>
                <a:ea typeface="Century Gothic"/>
                <a:cs typeface="Century Gothic"/>
                <a:sym typeface="Century Gothic"/>
              </a:rPr>
              <a:t>La negoziazione dello stipendio è invadente o aggressiva</a:t>
            </a:r>
            <a:r>
              <a:rPr lang="de-DE" sz="2000" b="0" i="0" u="none" strike="noStrike" cap="none" dirty="0">
                <a:solidFill>
                  <a:srgbClr val="000000"/>
                </a:solidFill>
                <a:latin typeface="Century Gothic"/>
                <a:ea typeface="Century Gothic"/>
                <a:cs typeface="Century Gothic"/>
                <a:sym typeface="Century Gothic"/>
              </a:rPr>
              <a:t>."</a:t>
            </a:r>
            <a:endParaRPr sz="2000" b="0" i="0" u="none" strike="noStrike" cap="none" dirty="0">
              <a:solidFill>
                <a:srgbClr val="000000"/>
              </a:solidFill>
              <a:latin typeface="Century Gothic"/>
              <a:ea typeface="Century Gothic"/>
              <a:cs typeface="Century Gothic"/>
              <a:sym typeface="Century Gothic"/>
            </a:endParaRPr>
          </a:p>
          <a:p>
            <a:pPr marL="342900" lvl="0" indent="-342900">
              <a:lnSpc>
                <a:spcPct val="107000"/>
              </a:lnSpc>
              <a:spcBef>
                <a:spcPts val="800"/>
              </a:spcBef>
              <a:buSzPts val="1400"/>
              <a:buFont typeface="Arial"/>
              <a:buAutoNum type="arabicPeriod"/>
            </a:pPr>
            <a:r>
              <a:rPr lang="de-DE" sz="2000" b="0" i="0" u="none" strike="noStrike" cap="none" dirty="0">
                <a:solidFill>
                  <a:srgbClr val="000000"/>
                </a:solidFill>
                <a:latin typeface="Century Gothic"/>
                <a:ea typeface="Century Gothic"/>
                <a:cs typeface="Century Gothic"/>
                <a:sym typeface="Century Gothic"/>
              </a:rPr>
              <a:t>"</a:t>
            </a:r>
            <a:r>
              <a:rPr lang="it-IT" sz="2000" dirty="0">
                <a:latin typeface="Century Gothic"/>
                <a:ea typeface="Century Gothic"/>
                <a:cs typeface="Century Gothic"/>
                <a:sym typeface="Century Gothic"/>
              </a:rPr>
              <a:t>Parlare di soldi è un tabù</a:t>
            </a:r>
            <a:r>
              <a:rPr lang="de-DE" sz="2000" b="0" i="0" u="none" strike="noStrike" cap="none" dirty="0">
                <a:solidFill>
                  <a:srgbClr val="000000"/>
                </a:solidFill>
                <a:latin typeface="Century Gothic"/>
                <a:ea typeface="Century Gothic"/>
                <a:cs typeface="Century Gothic"/>
                <a:sym typeface="Century Gothic"/>
              </a:rPr>
              <a:t>.”</a:t>
            </a:r>
            <a:endParaRPr sz="2000" b="0" i="0" u="none" strike="noStrike" cap="none" dirty="0">
              <a:solidFill>
                <a:srgbClr val="000000"/>
              </a:solidFill>
              <a:latin typeface="Century Gothic"/>
              <a:ea typeface="Century Gothic"/>
              <a:cs typeface="Century Gothic"/>
              <a:sym typeface="Century Gothic"/>
            </a:endParaRPr>
          </a:p>
          <a:p>
            <a:pPr marL="342900" lvl="0" indent="-342900">
              <a:lnSpc>
                <a:spcPct val="107000"/>
              </a:lnSpc>
              <a:spcBef>
                <a:spcPts val="800"/>
              </a:spcBef>
              <a:buSzPts val="1400"/>
              <a:buFont typeface="Arial"/>
              <a:buAutoNum type="arabicPeriod"/>
            </a:pPr>
            <a:r>
              <a:rPr lang="it-IT" sz="2000" dirty="0">
                <a:latin typeface="Century Gothic"/>
                <a:ea typeface="Century Gothic"/>
                <a:cs typeface="Century Gothic"/>
                <a:sym typeface="Century Gothic"/>
              </a:rPr>
              <a:t>"Dovrei accettare la prima offerta per mostrare gratitudine</a:t>
            </a:r>
            <a:r>
              <a:rPr lang="de-DE" sz="2000" b="0" i="0" u="none" strike="noStrike" cap="none" dirty="0">
                <a:solidFill>
                  <a:srgbClr val="000000"/>
                </a:solidFill>
                <a:latin typeface="Century Gothic"/>
                <a:ea typeface="Century Gothic"/>
                <a:cs typeface="Century Gothic"/>
                <a:sym typeface="Century Gothic"/>
              </a:rPr>
              <a:t>."</a:t>
            </a:r>
            <a:endParaRPr sz="2000" b="0" i="0" u="none" strike="noStrike" cap="none" dirty="0">
              <a:solidFill>
                <a:srgbClr val="000000"/>
              </a:solidFill>
              <a:latin typeface="Century Gothic"/>
              <a:ea typeface="Century Gothic"/>
              <a:cs typeface="Century Gothic"/>
              <a:sym typeface="Century Gothic"/>
            </a:endParaRPr>
          </a:p>
          <a:p>
            <a:pPr marL="342900" lvl="0" indent="-342900">
              <a:lnSpc>
                <a:spcPct val="107000"/>
              </a:lnSpc>
              <a:spcBef>
                <a:spcPts val="800"/>
              </a:spcBef>
              <a:buSzPts val="1400"/>
              <a:buFont typeface="Arial"/>
              <a:buAutoNum type="arabicPeriod"/>
            </a:pPr>
            <a:r>
              <a:rPr lang="de-DE" sz="2000" b="0" i="0" u="none" strike="noStrike" cap="none" dirty="0">
                <a:solidFill>
                  <a:srgbClr val="000000"/>
                </a:solidFill>
                <a:latin typeface="Century Gothic"/>
                <a:ea typeface="Century Gothic"/>
                <a:cs typeface="Century Gothic"/>
                <a:sym typeface="Century Gothic"/>
              </a:rPr>
              <a:t>"</a:t>
            </a:r>
            <a:r>
              <a:rPr lang="it-IT" sz="2000" dirty="0">
                <a:latin typeface="Century Gothic"/>
                <a:ea typeface="Century Gothic"/>
                <a:cs typeface="Century Gothic"/>
                <a:sym typeface="Century Gothic"/>
              </a:rPr>
              <a:t>Il potenziale di guadagno è determinato esclusivamente dall'istruzione</a:t>
            </a:r>
            <a:r>
              <a:rPr lang="de-DE" sz="2000" b="0" i="0" u="none" strike="noStrike" cap="none" dirty="0">
                <a:solidFill>
                  <a:srgbClr val="000000"/>
                </a:solidFill>
                <a:latin typeface="Century Gothic"/>
                <a:ea typeface="Century Gothic"/>
                <a:cs typeface="Century Gothic"/>
                <a:sym typeface="Century Gothic"/>
              </a:rPr>
              <a:t>.”</a:t>
            </a:r>
            <a:endParaRPr sz="2000" b="0" i="0" u="none" strike="noStrike" cap="none" dirty="0">
              <a:solidFill>
                <a:srgbClr val="000000"/>
              </a:solidFill>
              <a:latin typeface="Century Gothic"/>
              <a:ea typeface="Century Gothic"/>
              <a:cs typeface="Century Gothic"/>
              <a:sym typeface="Century Gothic"/>
            </a:endParaRPr>
          </a:p>
          <a:p>
            <a:pPr marL="342900" lvl="0" indent="-342900">
              <a:lnSpc>
                <a:spcPct val="107000"/>
              </a:lnSpc>
              <a:spcBef>
                <a:spcPts val="800"/>
              </a:spcBef>
              <a:buSzPts val="1400"/>
              <a:buFont typeface="Arial"/>
              <a:buAutoNum type="arabicPeriod"/>
            </a:pPr>
            <a:r>
              <a:rPr lang="de-DE" sz="2000" b="0" i="0" u="none" strike="noStrike" cap="none" dirty="0">
                <a:solidFill>
                  <a:srgbClr val="000000"/>
                </a:solidFill>
                <a:latin typeface="Century Gothic"/>
                <a:ea typeface="Century Gothic"/>
                <a:cs typeface="Century Gothic"/>
                <a:sym typeface="Century Gothic"/>
              </a:rPr>
              <a:t>"</a:t>
            </a:r>
            <a:r>
              <a:rPr lang="it-IT" sz="2000" dirty="0">
                <a:latin typeface="Century Gothic"/>
                <a:ea typeface="Century Gothic"/>
                <a:cs typeface="Century Gothic"/>
                <a:sym typeface="Century Gothic"/>
              </a:rPr>
              <a:t>Il divario salariale di genere non mi riguarda personalmente</a:t>
            </a:r>
            <a:r>
              <a:rPr lang="de-DE" sz="2000" b="0" i="0" u="none" strike="noStrike" cap="none" dirty="0">
                <a:solidFill>
                  <a:srgbClr val="000000"/>
                </a:solidFill>
                <a:latin typeface="Century Gothic"/>
                <a:ea typeface="Century Gothic"/>
                <a:cs typeface="Century Gothic"/>
                <a:sym typeface="Century Gothic"/>
              </a:rPr>
              <a:t>."</a:t>
            </a:r>
            <a:endParaRPr sz="2000" b="0" i="0" u="none" strike="noStrike" cap="none" dirty="0">
              <a:solidFill>
                <a:srgbClr val="000000"/>
              </a:solidFill>
              <a:latin typeface="Century Gothic"/>
              <a:ea typeface="Century Gothic"/>
              <a:cs typeface="Century Gothic"/>
              <a:sym typeface="Century Gothic"/>
            </a:endParaRPr>
          </a:p>
          <a:p>
            <a:pPr marL="342900" lvl="0" indent="-342900">
              <a:lnSpc>
                <a:spcPct val="107000"/>
              </a:lnSpc>
              <a:spcBef>
                <a:spcPts val="800"/>
              </a:spcBef>
              <a:buSzPts val="1400"/>
              <a:buFont typeface="Arial"/>
              <a:buAutoNum type="arabicPeriod"/>
            </a:pPr>
            <a:r>
              <a:rPr lang="de-DE" sz="2000" b="0" i="0" u="none" strike="noStrike" cap="none" dirty="0">
                <a:solidFill>
                  <a:srgbClr val="000000"/>
                </a:solidFill>
                <a:latin typeface="Century Gothic"/>
                <a:ea typeface="Century Gothic"/>
                <a:cs typeface="Century Gothic"/>
                <a:sym typeface="Century Gothic"/>
              </a:rPr>
              <a:t>"</a:t>
            </a:r>
            <a:r>
              <a:rPr lang="it-IT" sz="2000" dirty="0">
                <a:latin typeface="Century Gothic"/>
                <a:ea typeface="Century Gothic"/>
                <a:cs typeface="Century Gothic"/>
                <a:sym typeface="Century Gothic"/>
              </a:rPr>
              <a:t>Investire è solo per i ricchi</a:t>
            </a:r>
            <a:r>
              <a:rPr lang="de-DE" sz="2000" b="0" i="0" u="none" strike="noStrike" cap="none" dirty="0">
                <a:solidFill>
                  <a:srgbClr val="000000"/>
                </a:solidFill>
                <a:latin typeface="Century Gothic"/>
                <a:ea typeface="Century Gothic"/>
                <a:cs typeface="Century Gothic"/>
                <a:sym typeface="Century Gothic"/>
              </a:rPr>
              <a:t>."</a:t>
            </a:r>
            <a:endParaRPr sz="2000" b="0" i="0" u="none" strike="noStrike" cap="none" dirty="0">
              <a:solidFill>
                <a:srgbClr val="000000"/>
              </a:solidFill>
              <a:latin typeface="Century Gothic"/>
              <a:ea typeface="Century Gothic"/>
              <a:cs typeface="Century Gothic"/>
              <a:sym typeface="Century Gothic"/>
            </a:endParaRPr>
          </a:p>
          <a:p>
            <a:pPr marL="342900" lvl="0" indent="-342900">
              <a:lnSpc>
                <a:spcPct val="107000"/>
              </a:lnSpc>
              <a:spcBef>
                <a:spcPts val="800"/>
              </a:spcBef>
              <a:buSzPts val="1400"/>
              <a:buFont typeface="Arial"/>
              <a:buAutoNum type="arabicPeriod"/>
            </a:pPr>
            <a:r>
              <a:rPr lang="de-DE" sz="2000" b="0" i="0" u="none" strike="noStrike" cap="none" dirty="0">
                <a:solidFill>
                  <a:srgbClr val="000000"/>
                </a:solidFill>
                <a:latin typeface="Century Gothic"/>
                <a:ea typeface="Century Gothic"/>
                <a:cs typeface="Century Gothic"/>
                <a:sym typeface="Century Gothic"/>
              </a:rPr>
              <a:t>"</a:t>
            </a:r>
            <a:r>
              <a:rPr lang="it-IT" sz="2000" dirty="0">
                <a:latin typeface="Century Gothic"/>
                <a:ea typeface="Century Gothic"/>
                <a:cs typeface="Century Gothic"/>
                <a:sym typeface="Century Gothic"/>
              </a:rPr>
              <a:t>Il potenziale di guadagno è fisso e non può essere influenzato</a:t>
            </a:r>
            <a:r>
              <a:rPr lang="de-DE" sz="2000" b="0" i="0" u="none" strike="noStrike" cap="none" dirty="0">
                <a:solidFill>
                  <a:srgbClr val="000000"/>
                </a:solidFill>
                <a:latin typeface="Century Gothic"/>
                <a:ea typeface="Century Gothic"/>
                <a:cs typeface="Century Gothic"/>
                <a:sym typeface="Century Gothic"/>
              </a:rPr>
              <a:t>."</a:t>
            </a:r>
            <a:endParaRPr sz="2000" b="0" i="0" u="none" strike="noStrike" cap="none" dirty="0">
              <a:solidFill>
                <a:srgbClr val="000000"/>
              </a:solidFill>
              <a:latin typeface="Century Gothic"/>
              <a:ea typeface="Century Gothic"/>
              <a:cs typeface="Century Gothic"/>
              <a:sym typeface="Century Gothic"/>
            </a:endParaRPr>
          </a:p>
        </p:txBody>
      </p:sp>
      <p:sp>
        <p:nvSpPr>
          <p:cNvPr id="9" name="CasellaDiTesto 8">
            <a:extLst>
              <a:ext uri="{FF2B5EF4-FFF2-40B4-BE49-F238E27FC236}">
                <a16:creationId xmlns:a16="http://schemas.microsoft.com/office/drawing/2014/main" id="{3638E618-2D2E-400F-B19F-0FF5FFE00015}"/>
              </a:ext>
            </a:extLst>
          </p:cNvPr>
          <p:cNvSpPr txBox="1"/>
          <p:nvPr/>
        </p:nvSpPr>
        <p:spPr>
          <a:xfrm>
            <a:off x="228600" y="152400"/>
            <a:ext cx="6477000" cy="1015663"/>
          </a:xfrm>
          <a:prstGeom prst="rect">
            <a:avLst/>
          </a:prstGeom>
          <a:noFill/>
        </p:spPr>
        <p:txBody>
          <a:bodyPr wrap="square" rtlCol="0">
            <a:spAutoFit/>
          </a:bodyPr>
          <a:lstStyle/>
          <a:p>
            <a:pPr algn="ctr"/>
            <a:r>
              <a:rPr lang="it-IT" sz="3000" b="1" dirty="0">
                <a:solidFill>
                  <a:schemeClr val="lt1"/>
                </a:solidFill>
                <a:latin typeface="Calibri"/>
                <a:ea typeface="Calibri"/>
                <a:cs typeface="Calibri"/>
                <a:sym typeface="Calibri"/>
              </a:rPr>
              <a:t>IDEE SBAGLIATE CHE FRENANO IL TUO POTENZIALE DI GUADAGNO</a:t>
            </a:r>
            <a:endParaRPr lang="de-DE" sz="3000" b="1" dirty="0">
              <a:latin typeface="Century Gothic" panose="020B0502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100" name="Google Shape;100;p3"/>
          <p:cNvSpPr txBox="1"/>
          <p:nvPr/>
        </p:nvSpPr>
        <p:spPr>
          <a:xfrm>
            <a:off x="1880586" y="2295331"/>
            <a:ext cx="10061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5" name="Google Shape;105;p3"/>
          <p:cNvSpPr/>
          <p:nvPr/>
        </p:nvSpPr>
        <p:spPr>
          <a:xfrm>
            <a:off x="4329900" y="1732821"/>
            <a:ext cx="2804824" cy="2717553"/>
          </a:xfrm>
          <a:prstGeom prst="ellipse">
            <a:avLst/>
          </a:prstGeom>
          <a:solidFill>
            <a:srgbClr val="4372C3">
              <a:alpha val="49803"/>
            </a:srgb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000" dirty="0">
              <a:latin typeface="Century Gothic" panose="020B0502020202020204" pitchFamily="34" charset="0"/>
            </a:endParaRPr>
          </a:p>
        </p:txBody>
      </p:sp>
      <p:sp>
        <p:nvSpPr>
          <p:cNvPr id="106" name="Google Shape;106;p3"/>
          <p:cNvSpPr txBox="1"/>
          <p:nvPr/>
        </p:nvSpPr>
        <p:spPr>
          <a:xfrm>
            <a:off x="4740657" y="2130797"/>
            <a:ext cx="1983310" cy="1921601"/>
          </a:xfrm>
          <a:prstGeom prst="rect">
            <a:avLst/>
          </a:prstGeom>
          <a:noFill/>
          <a:ln>
            <a:noFill/>
          </a:ln>
        </p:spPr>
        <p:txBody>
          <a:bodyPr spcFirstLastPara="1" wrap="square" lIns="20300" tIns="20300" rIns="20300" bIns="20300" anchor="ctr" anchorCtr="0">
            <a:noAutofit/>
          </a:bodyPr>
          <a:lstStyle/>
          <a:p>
            <a:pPr lvl="0" algn="ctr">
              <a:lnSpc>
                <a:spcPct val="90000"/>
              </a:lnSpc>
              <a:buSzPts val="1600"/>
            </a:pPr>
            <a:r>
              <a:rPr lang="de-DE" sz="2000" b="1" dirty="0" err="1">
                <a:solidFill>
                  <a:schemeClr val="dk1"/>
                </a:solidFill>
                <a:latin typeface="Century Gothic" panose="020B0502020202020204" pitchFamily="34" charset="0"/>
              </a:rPr>
              <a:t>GUADAGNARE</a:t>
            </a:r>
            <a:endParaRPr sz="2000" b="1" i="0" u="none" strike="noStrike" cap="none" dirty="0">
              <a:solidFill>
                <a:schemeClr val="dk1"/>
              </a:solidFill>
              <a:latin typeface="Century Gothic" panose="020B0502020202020204" pitchFamily="34" charset="0"/>
              <a:sym typeface="Arial"/>
            </a:endParaRPr>
          </a:p>
        </p:txBody>
      </p:sp>
      <p:sp>
        <p:nvSpPr>
          <p:cNvPr id="107" name="Google Shape;107;p3"/>
          <p:cNvSpPr/>
          <p:nvPr/>
        </p:nvSpPr>
        <p:spPr>
          <a:xfrm>
            <a:off x="4343400" y="9525"/>
            <a:ext cx="2463707" cy="2208215"/>
          </a:xfrm>
          <a:prstGeom prst="ellipse">
            <a:avLst/>
          </a:prstGeom>
          <a:solidFill>
            <a:srgbClr val="4372C3">
              <a:alpha val="49803"/>
            </a:srgb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000" dirty="0">
              <a:latin typeface="Century Gothic" panose="020B0502020202020204" pitchFamily="34" charset="0"/>
            </a:endParaRPr>
          </a:p>
        </p:txBody>
      </p:sp>
      <p:sp>
        <p:nvSpPr>
          <p:cNvPr id="108" name="Google Shape;108;p3"/>
          <p:cNvSpPr txBox="1"/>
          <p:nvPr/>
        </p:nvSpPr>
        <p:spPr>
          <a:xfrm>
            <a:off x="4724400" y="228600"/>
            <a:ext cx="1742103" cy="1561443"/>
          </a:xfrm>
          <a:prstGeom prst="rect">
            <a:avLst/>
          </a:prstGeom>
          <a:noFill/>
          <a:ln>
            <a:noFill/>
          </a:ln>
        </p:spPr>
        <p:txBody>
          <a:bodyPr spcFirstLastPara="1" wrap="square" lIns="20300" tIns="20300" rIns="20300" bIns="20300" anchor="ctr" anchorCtr="0">
            <a:noAutofit/>
          </a:bodyPr>
          <a:lstStyle/>
          <a:p>
            <a:pPr lvl="0" algn="ctr">
              <a:lnSpc>
                <a:spcPct val="90000"/>
              </a:lnSpc>
              <a:buSzPts val="1600"/>
            </a:pPr>
            <a:r>
              <a:rPr lang="de-DE" sz="2000" b="1" dirty="0" err="1">
                <a:solidFill>
                  <a:schemeClr val="dk1"/>
                </a:solidFill>
                <a:latin typeface="Century Gothic" panose="020B0502020202020204" pitchFamily="34" charset="0"/>
              </a:rPr>
              <a:t>Fare</a:t>
            </a:r>
            <a:r>
              <a:rPr lang="de-DE" sz="2000" b="1" dirty="0">
                <a:solidFill>
                  <a:schemeClr val="dk1"/>
                </a:solidFill>
                <a:latin typeface="Century Gothic" panose="020B0502020202020204" pitchFamily="34" charset="0"/>
              </a:rPr>
              <a:t> </a:t>
            </a:r>
            <a:r>
              <a:rPr lang="de-DE" sz="2000" b="1" dirty="0" err="1">
                <a:solidFill>
                  <a:schemeClr val="dk1"/>
                </a:solidFill>
                <a:latin typeface="Century Gothic" panose="020B0502020202020204" pitchFamily="34" charset="0"/>
              </a:rPr>
              <a:t>soldi</a:t>
            </a:r>
            <a:endParaRPr sz="2000" b="1" i="0" u="none" strike="noStrike" cap="none" dirty="0">
              <a:solidFill>
                <a:schemeClr val="dk1"/>
              </a:solidFill>
              <a:latin typeface="Century Gothic" panose="020B0502020202020204" pitchFamily="34" charset="0"/>
              <a:sym typeface="Arial"/>
            </a:endParaRPr>
          </a:p>
        </p:txBody>
      </p:sp>
      <p:sp>
        <p:nvSpPr>
          <p:cNvPr id="109" name="Google Shape;109;p3"/>
          <p:cNvSpPr/>
          <p:nvPr/>
        </p:nvSpPr>
        <p:spPr>
          <a:xfrm>
            <a:off x="6858000" y="1752600"/>
            <a:ext cx="2841752" cy="2400744"/>
          </a:xfrm>
          <a:prstGeom prst="ellipse">
            <a:avLst/>
          </a:prstGeom>
          <a:solidFill>
            <a:srgbClr val="4372C3">
              <a:alpha val="49803"/>
            </a:srgb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000" b="1" dirty="0">
              <a:latin typeface="Century Gothic" panose="020B0502020202020204" pitchFamily="34" charset="0"/>
            </a:endParaRPr>
          </a:p>
        </p:txBody>
      </p:sp>
      <p:sp>
        <p:nvSpPr>
          <p:cNvPr id="110" name="Google Shape;110;p3"/>
          <p:cNvSpPr txBox="1"/>
          <p:nvPr/>
        </p:nvSpPr>
        <p:spPr>
          <a:xfrm>
            <a:off x="7391400" y="2057400"/>
            <a:ext cx="1970593" cy="1561443"/>
          </a:xfrm>
          <a:prstGeom prst="rect">
            <a:avLst/>
          </a:prstGeom>
          <a:noFill/>
          <a:ln>
            <a:noFill/>
          </a:ln>
        </p:spPr>
        <p:txBody>
          <a:bodyPr spcFirstLastPara="1" wrap="square" lIns="20300" tIns="20300" rIns="20300" bIns="20300" anchor="ctr" anchorCtr="0">
            <a:noAutofit/>
          </a:bodyPr>
          <a:lstStyle/>
          <a:p>
            <a:pPr lvl="0" algn="ctr">
              <a:lnSpc>
                <a:spcPct val="90000"/>
              </a:lnSpc>
              <a:buSzPts val="1600"/>
            </a:pPr>
            <a:r>
              <a:rPr lang="de-DE" sz="2000" b="1" dirty="0" err="1">
                <a:solidFill>
                  <a:schemeClr val="dk1"/>
                </a:solidFill>
                <a:latin typeface="Century Gothic" panose="020B0502020202020204" pitchFamily="34" charset="0"/>
              </a:rPr>
              <a:t>Ottenere</a:t>
            </a:r>
            <a:r>
              <a:rPr lang="de-DE" sz="2000" b="1" dirty="0">
                <a:solidFill>
                  <a:schemeClr val="dk1"/>
                </a:solidFill>
                <a:latin typeface="Century Gothic" panose="020B0502020202020204" pitchFamily="34" charset="0"/>
              </a:rPr>
              <a:t> </a:t>
            </a:r>
            <a:r>
              <a:rPr lang="de-DE" sz="2000" b="1" dirty="0" err="1">
                <a:solidFill>
                  <a:schemeClr val="dk1"/>
                </a:solidFill>
                <a:latin typeface="Century Gothic" panose="020B0502020202020204" pitchFamily="34" charset="0"/>
              </a:rPr>
              <a:t>l'indipendenza</a:t>
            </a:r>
            <a:endParaRPr sz="2000" b="1" i="0" u="none" strike="noStrike" cap="none" dirty="0">
              <a:solidFill>
                <a:schemeClr val="dk1"/>
              </a:solidFill>
              <a:latin typeface="Century Gothic" panose="020B0502020202020204" pitchFamily="34" charset="0"/>
              <a:sym typeface="Arial"/>
            </a:endParaRPr>
          </a:p>
        </p:txBody>
      </p:sp>
      <p:sp>
        <p:nvSpPr>
          <p:cNvPr id="111" name="Google Shape;111;p3"/>
          <p:cNvSpPr/>
          <p:nvPr/>
        </p:nvSpPr>
        <p:spPr>
          <a:xfrm>
            <a:off x="4648200" y="3657600"/>
            <a:ext cx="2463707" cy="2046981"/>
          </a:xfrm>
          <a:prstGeom prst="ellipse">
            <a:avLst/>
          </a:prstGeom>
          <a:solidFill>
            <a:srgbClr val="4372C3">
              <a:alpha val="49803"/>
            </a:srgb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000" dirty="0">
              <a:latin typeface="Century Gothic" panose="020B0502020202020204" pitchFamily="34" charset="0"/>
            </a:endParaRPr>
          </a:p>
        </p:txBody>
      </p:sp>
      <p:sp>
        <p:nvSpPr>
          <p:cNvPr id="112" name="Google Shape;112;p3"/>
          <p:cNvSpPr txBox="1"/>
          <p:nvPr/>
        </p:nvSpPr>
        <p:spPr>
          <a:xfrm>
            <a:off x="4953000" y="3733800"/>
            <a:ext cx="1742103" cy="1561443"/>
          </a:xfrm>
          <a:prstGeom prst="rect">
            <a:avLst/>
          </a:prstGeom>
          <a:noFill/>
          <a:ln>
            <a:noFill/>
          </a:ln>
        </p:spPr>
        <p:txBody>
          <a:bodyPr spcFirstLastPara="1" wrap="square" lIns="20300" tIns="20300" rIns="20300" bIns="20300" anchor="ctr" anchorCtr="0">
            <a:noAutofit/>
          </a:bodyPr>
          <a:lstStyle/>
          <a:p>
            <a:pPr marL="0" marR="0" lvl="0" indent="0" algn="ctr" rtl="0">
              <a:lnSpc>
                <a:spcPct val="90000"/>
              </a:lnSpc>
              <a:spcBef>
                <a:spcPts val="0"/>
              </a:spcBef>
              <a:spcAft>
                <a:spcPts val="0"/>
              </a:spcAft>
              <a:buClr>
                <a:srgbClr val="000000"/>
              </a:buClr>
              <a:buSzPts val="1600"/>
              <a:buFont typeface="Arial"/>
              <a:buNone/>
            </a:pPr>
            <a:endParaRPr sz="2000" b="0" i="0" u="none" strike="noStrike" cap="none" dirty="0">
              <a:solidFill>
                <a:schemeClr val="dk1"/>
              </a:solidFill>
              <a:latin typeface="Century Gothic" panose="020B0502020202020204" pitchFamily="34" charset="0"/>
              <a:sym typeface="Arial"/>
            </a:endParaRPr>
          </a:p>
          <a:p>
            <a:pPr marL="0" marR="0" lvl="0" indent="0" algn="ctr" rtl="0">
              <a:lnSpc>
                <a:spcPct val="90000"/>
              </a:lnSpc>
              <a:spcBef>
                <a:spcPts val="560"/>
              </a:spcBef>
              <a:spcAft>
                <a:spcPts val="0"/>
              </a:spcAft>
              <a:buClr>
                <a:srgbClr val="000000"/>
              </a:buClr>
              <a:buSzPts val="1600"/>
              <a:buFont typeface="Arial"/>
              <a:buNone/>
            </a:pPr>
            <a:endParaRPr sz="2000" b="0" i="0" u="none" strike="noStrike" cap="none" dirty="0">
              <a:solidFill>
                <a:schemeClr val="dk1"/>
              </a:solidFill>
              <a:latin typeface="Century Gothic" panose="020B0502020202020204" pitchFamily="34" charset="0"/>
              <a:sym typeface="Arial"/>
            </a:endParaRPr>
          </a:p>
          <a:p>
            <a:pPr lvl="0" algn="ctr">
              <a:lnSpc>
                <a:spcPct val="90000"/>
              </a:lnSpc>
              <a:spcBef>
                <a:spcPts val="560"/>
              </a:spcBef>
              <a:buSzPts val="1600"/>
            </a:pPr>
            <a:r>
              <a:rPr lang="de-DE" sz="2000" b="1" dirty="0" err="1">
                <a:solidFill>
                  <a:schemeClr val="dk1"/>
                </a:solidFill>
                <a:latin typeface="Century Gothic" panose="020B0502020202020204" pitchFamily="34" charset="0"/>
              </a:rPr>
              <a:t>Sicurezza</a:t>
            </a:r>
            <a:endParaRPr sz="2000" b="1" i="0" u="none" strike="noStrike" cap="none" dirty="0">
              <a:solidFill>
                <a:schemeClr val="dk1"/>
              </a:solidFill>
              <a:latin typeface="Century Gothic" panose="020B0502020202020204" pitchFamily="34" charset="0"/>
              <a:sym typeface="Arial"/>
            </a:endParaRPr>
          </a:p>
        </p:txBody>
      </p:sp>
      <p:sp>
        <p:nvSpPr>
          <p:cNvPr id="113" name="Google Shape;113;p3"/>
          <p:cNvSpPr/>
          <p:nvPr/>
        </p:nvSpPr>
        <p:spPr>
          <a:xfrm>
            <a:off x="1828800" y="1752600"/>
            <a:ext cx="2768507" cy="2284415"/>
          </a:xfrm>
          <a:prstGeom prst="ellipse">
            <a:avLst/>
          </a:prstGeom>
          <a:solidFill>
            <a:srgbClr val="4372C3">
              <a:alpha val="49803"/>
            </a:srgb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000" dirty="0">
              <a:latin typeface="Century Gothic" panose="020B0502020202020204" pitchFamily="34" charset="0"/>
            </a:endParaRPr>
          </a:p>
        </p:txBody>
      </p:sp>
      <p:sp>
        <p:nvSpPr>
          <p:cNvPr id="114" name="Google Shape;114;p3"/>
          <p:cNvSpPr txBox="1"/>
          <p:nvPr/>
        </p:nvSpPr>
        <p:spPr>
          <a:xfrm>
            <a:off x="2057400" y="2133600"/>
            <a:ext cx="2026595" cy="1561443"/>
          </a:xfrm>
          <a:prstGeom prst="rect">
            <a:avLst/>
          </a:prstGeom>
          <a:noFill/>
          <a:ln>
            <a:noFill/>
          </a:ln>
        </p:spPr>
        <p:txBody>
          <a:bodyPr spcFirstLastPara="1" wrap="square" lIns="20300" tIns="20300" rIns="20300" bIns="20300" anchor="ctr" anchorCtr="0">
            <a:noAutofit/>
          </a:bodyPr>
          <a:lstStyle/>
          <a:p>
            <a:pPr lvl="0" algn="ctr">
              <a:lnSpc>
                <a:spcPct val="90000"/>
              </a:lnSpc>
              <a:buSzPts val="1600"/>
            </a:pPr>
            <a:r>
              <a:rPr lang="it-IT" sz="2000" b="1" dirty="0">
                <a:solidFill>
                  <a:schemeClr val="dk1"/>
                </a:solidFill>
                <a:latin typeface="Century Gothic" panose="020B0502020202020204" pitchFamily="34" charset="0"/>
              </a:rPr>
              <a:t>Capacità di fare scelte che modellano la propria vita</a:t>
            </a:r>
            <a:endParaRPr sz="2000" b="1" i="0" u="none" strike="noStrike" cap="none" dirty="0">
              <a:solidFill>
                <a:schemeClr val="dk1"/>
              </a:solidFill>
              <a:latin typeface="Century Gothic" panose="020B0502020202020204" pitchFamily="34" charset="0"/>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pic>
        <p:nvPicPr>
          <p:cNvPr id="438" name="Google Shape;438;p27" descr="Light bulb on yellow background with sketched light beams and cord"/>
          <p:cNvPicPr preferRelativeResize="0"/>
          <p:nvPr/>
        </p:nvPicPr>
        <p:blipFill rotWithShape="1">
          <a:blip r:embed="rId3">
            <a:alphaModFix/>
          </a:blip>
          <a:srcRect l="36868"/>
          <a:stretch/>
        </p:blipFill>
        <p:spPr>
          <a:xfrm>
            <a:off x="6477000" y="1828800"/>
            <a:ext cx="3509975" cy="3420500"/>
          </a:xfrm>
          <a:prstGeom prst="rect">
            <a:avLst/>
          </a:prstGeom>
          <a:noFill/>
          <a:ln>
            <a:noFill/>
          </a:ln>
        </p:spPr>
      </p:pic>
      <p:sp>
        <p:nvSpPr>
          <p:cNvPr id="439" name="Google Shape;439;p27"/>
          <p:cNvSpPr txBox="1"/>
          <p:nvPr/>
        </p:nvSpPr>
        <p:spPr>
          <a:xfrm>
            <a:off x="0" y="2011199"/>
            <a:ext cx="7828547" cy="1661963"/>
          </a:xfrm>
          <a:prstGeom prst="rect">
            <a:avLst/>
          </a:prstGeom>
          <a:noFill/>
          <a:ln>
            <a:noFill/>
          </a:ln>
        </p:spPr>
        <p:txBody>
          <a:bodyPr spcFirstLastPara="1" wrap="square" lIns="91425" tIns="91425" rIns="91425" bIns="91425" anchor="t" anchorCtr="0">
            <a:spAutoFit/>
          </a:bodyPr>
          <a:lstStyle/>
          <a:p>
            <a:pPr marL="127000" marR="0" lvl="0" indent="0" algn="l" rtl="0">
              <a:lnSpc>
                <a:spcPct val="100000"/>
              </a:lnSpc>
              <a:spcBef>
                <a:spcPts val="0"/>
              </a:spcBef>
              <a:spcAft>
                <a:spcPts val="0"/>
              </a:spcAft>
              <a:buNone/>
            </a:pPr>
            <a:endParaRPr sz="3200" b="1" i="0" u="none" strike="noStrike" cap="none" dirty="0">
              <a:solidFill>
                <a:schemeClr val="dk1"/>
              </a:solidFill>
              <a:latin typeface="Century Gothic"/>
              <a:ea typeface="Century Gothic"/>
              <a:cs typeface="Century Gothic"/>
              <a:sym typeface="Century Gothic"/>
            </a:endParaRPr>
          </a:p>
          <a:p>
            <a:pPr marL="127000" marR="0" lvl="0" indent="0" algn="ctr" rtl="0">
              <a:lnSpc>
                <a:spcPct val="100000"/>
              </a:lnSpc>
              <a:spcBef>
                <a:spcPts val="0"/>
              </a:spcBef>
              <a:spcAft>
                <a:spcPts val="0"/>
              </a:spcAft>
              <a:buNone/>
            </a:pPr>
            <a:r>
              <a:rPr lang="de-DE" sz="3200" b="1" i="0" u="none" strike="noStrike" cap="none" dirty="0">
                <a:solidFill>
                  <a:schemeClr val="dk1"/>
                </a:solidFill>
                <a:latin typeface="Century Gothic"/>
                <a:ea typeface="Century Gothic"/>
                <a:cs typeface="Century Gothic"/>
                <a:sym typeface="Century Gothic"/>
              </a:rPr>
              <a:t>Quiz </a:t>
            </a:r>
            <a:endParaRPr sz="3200" b="1" i="0" u="none" strike="noStrike" cap="none" dirty="0">
              <a:solidFill>
                <a:schemeClr val="dk1"/>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2000"/>
              <a:buFont typeface="Arial"/>
              <a:buNone/>
            </a:pPr>
            <a:endParaRPr sz="3200" b="1" i="0" u="none" strike="noStrike" cap="none" dirty="0">
              <a:solidFill>
                <a:schemeClr val="dk1"/>
              </a:solidFill>
              <a:latin typeface="Century Gothic"/>
              <a:ea typeface="Century Gothic"/>
              <a:cs typeface="Century Gothic"/>
              <a:sym typeface="Century Gothic"/>
            </a:endParaRPr>
          </a:p>
        </p:txBody>
      </p:sp>
      <p:sp>
        <p:nvSpPr>
          <p:cNvPr id="9" name="CasellaDiTesto 8">
            <a:extLst>
              <a:ext uri="{FF2B5EF4-FFF2-40B4-BE49-F238E27FC236}">
                <a16:creationId xmlns:a16="http://schemas.microsoft.com/office/drawing/2014/main" id="{BC5C5747-B627-4D9E-A711-5243527E0EC5}"/>
              </a:ext>
            </a:extLst>
          </p:cNvPr>
          <p:cNvSpPr txBox="1"/>
          <p:nvPr/>
        </p:nvSpPr>
        <p:spPr>
          <a:xfrm>
            <a:off x="228600" y="381000"/>
            <a:ext cx="6477000" cy="553998"/>
          </a:xfrm>
          <a:prstGeom prst="rect">
            <a:avLst/>
          </a:prstGeom>
          <a:noFill/>
        </p:spPr>
        <p:txBody>
          <a:bodyPr wrap="square" rtlCol="0">
            <a:spAutoFit/>
          </a:bodyPr>
          <a:lstStyle/>
          <a:p>
            <a:pPr algn="ctr"/>
            <a:r>
              <a:rPr lang="de-DE" sz="3000" b="1" dirty="0" err="1">
                <a:solidFill>
                  <a:schemeClr val="lt1"/>
                </a:solidFill>
                <a:latin typeface="Calibri"/>
                <a:ea typeface="Calibri"/>
                <a:cs typeface="Calibri"/>
                <a:sym typeface="Calibri"/>
              </a:rPr>
              <a:t>REVISIONE</a:t>
            </a:r>
            <a:endParaRPr lang="de-DE" sz="3000" b="1" dirty="0">
              <a:latin typeface="Century Gothic" panose="020B050202020202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9" name="Google Shape;449;g2ba818bef63_0_86"/>
          <p:cNvSpPr txBox="1"/>
          <p:nvPr/>
        </p:nvSpPr>
        <p:spPr>
          <a:xfrm>
            <a:off x="302623" y="2743200"/>
            <a:ext cx="5791200" cy="1415742"/>
          </a:xfrm>
          <a:prstGeom prst="rect">
            <a:avLst/>
          </a:prstGeom>
          <a:noFill/>
          <a:ln>
            <a:noFill/>
          </a:ln>
        </p:spPr>
        <p:txBody>
          <a:bodyPr spcFirstLastPara="1" wrap="square" lIns="91425" tIns="91425" rIns="91425" bIns="91425" anchor="t" anchorCtr="0">
            <a:spAutoFit/>
          </a:bodyPr>
          <a:lstStyle/>
          <a:p>
            <a:pPr lvl="0" algn="just"/>
            <a:r>
              <a:rPr lang="it-IT" sz="2000" dirty="0">
                <a:latin typeface="Century Gothic"/>
                <a:ea typeface="Century Gothic"/>
                <a:cs typeface="Century Gothic"/>
                <a:sym typeface="Century Gothic"/>
              </a:rPr>
              <a:t>Massimizzare il potenziale di guadagno delle donne</a:t>
            </a:r>
          </a:p>
          <a:p>
            <a:pPr lvl="0" algn="just"/>
            <a:r>
              <a:rPr lang="it-IT" sz="2000" dirty="0">
                <a:latin typeface="Century Gothic"/>
                <a:ea typeface="Century Gothic"/>
                <a:cs typeface="Century Gothic"/>
                <a:sym typeface="Century Gothic"/>
              </a:rPr>
              <a:t>
Preparare le donne alla fiducia finanziaria</a:t>
            </a:r>
            <a:endParaRPr sz="2000" b="0" i="0" u="none" strike="noStrike" cap="none" dirty="0">
              <a:solidFill>
                <a:srgbClr val="000000"/>
              </a:solidFill>
              <a:latin typeface="Century Gothic"/>
              <a:ea typeface="Century Gothic"/>
              <a:cs typeface="Century Gothic"/>
              <a:sym typeface="Century Gothic"/>
            </a:endParaRPr>
          </a:p>
        </p:txBody>
      </p:sp>
      <p:pic>
        <p:nvPicPr>
          <p:cNvPr id="450" name="Google Shape;450;g2ba818bef63_0_86"/>
          <p:cNvPicPr preferRelativeResize="0"/>
          <p:nvPr/>
        </p:nvPicPr>
        <p:blipFill rotWithShape="1">
          <a:blip r:embed="rId3">
            <a:alphaModFix/>
          </a:blip>
          <a:srcRect/>
          <a:stretch/>
        </p:blipFill>
        <p:spPr>
          <a:xfrm>
            <a:off x="6369075" y="2067061"/>
            <a:ext cx="5204901" cy="2723875"/>
          </a:xfrm>
          <a:prstGeom prst="rect">
            <a:avLst/>
          </a:prstGeom>
          <a:noFill/>
          <a:ln>
            <a:noFill/>
          </a:ln>
        </p:spPr>
      </p:pic>
      <p:sp>
        <p:nvSpPr>
          <p:cNvPr id="9" name="CasellaDiTesto 8">
            <a:extLst>
              <a:ext uri="{FF2B5EF4-FFF2-40B4-BE49-F238E27FC236}">
                <a16:creationId xmlns:a16="http://schemas.microsoft.com/office/drawing/2014/main" id="{B30AF244-152C-4F4F-871E-710B563E00F5}"/>
              </a:ext>
            </a:extLst>
          </p:cNvPr>
          <p:cNvSpPr txBox="1"/>
          <p:nvPr/>
        </p:nvSpPr>
        <p:spPr>
          <a:xfrm>
            <a:off x="228600" y="381000"/>
            <a:ext cx="6477000" cy="553998"/>
          </a:xfrm>
          <a:prstGeom prst="rect">
            <a:avLst/>
          </a:prstGeom>
          <a:noFill/>
        </p:spPr>
        <p:txBody>
          <a:bodyPr wrap="square" rtlCol="0">
            <a:spAutoFit/>
          </a:bodyPr>
          <a:lstStyle/>
          <a:p>
            <a:pPr algn="ctr"/>
            <a:r>
              <a:rPr lang="de-DE" sz="3000" b="1" dirty="0" err="1">
                <a:solidFill>
                  <a:schemeClr val="lt1"/>
                </a:solidFill>
                <a:latin typeface="Calibri"/>
                <a:ea typeface="Calibri"/>
                <a:cs typeface="Calibri"/>
                <a:sym typeface="Calibri"/>
              </a:rPr>
              <a:t>CONCLUSIONE</a:t>
            </a:r>
            <a:endParaRPr lang="de-DE" sz="3000" b="1" dirty="0">
              <a:latin typeface="Century Gothic" panose="020B050202020202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60" name="Google Shape;460;g2ba818bef63_0_77"/>
          <p:cNvSpPr txBox="1"/>
          <p:nvPr/>
        </p:nvSpPr>
        <p:spPr>
          <a:xfrm>
            <a:off x="304799" y="1343392"/>
            <a:ext cx="11277601" cy="4468244"/>
          </a:xfrm>
          <a:prstGeom prst="rect">
            <a:avLst/>
          </a:prstGeom>
          <a:noFill/>
          <a:ln>
            <a:noFill/>
          </a:ln>
        </p:spPr>
        <p:txBody>
          <a:bodyPr spcFirstLastPara="1" wrap="square" lIns="91425" tIns="91425" rIns="91425" bIns="91425" anchor="t" anchorCtr="0">
            <a:spAutoFit/>
          </a:bodyPr>
          <a:lstStyle/>
          <a:p>
            <a:pPr lvl="0">
              <a:lnSpc>
                <a:spcPct val="107916"/>
              </a:lnSpc>
              <a:buSzPts val="1400"/>
            </a:pPr>
            <a:r>
              <a:rPr lang="de-DE" b="1" u="sng" dirty="0">
                <a:solidFill>
                  <a:schemeClr val="dk1"/>
                </a:solidFill>
                <a:latin typeface="Century Gothic"/>
                <a:ea typeface="Century Gothic"/>
                <a:cs typeface="Century Gothic"/>
                <a:sym typeface="Century Gothic"/>
              </a:rPr>
              <a:t>Libri</a:t>
            </a:r>
            <a:endParaRPr sz="1400" b="1" i="0" u="sng" strike="noStrike" cap="none" dirty="0">
              <a:solidFill>
                <a:schemeClr val="dk1"/>
              </a:solidFill>
              <a:latin typeface="Century Gothic"/>
              <a:ea typeface="Century Gothic"/>
              <a:cs typeface="Century Gothic"/>
              <a:sym typeface="Century Gothic"/>
            </a:endParaRPr>
          </a:p>
          <a:p>
            <a:pPr marL="0" marR="0" lvl="0" indent="0" algn="l" rtl="0">
              <a:lnSpc>
                <a:spcPct val="107916"/>
              </a:lnSpc>
              <a:spcBef>
                <a:spcPts val="800"/>
              </a:spcBef>
              <a:spcAft>
                <a:spcPts val="0"/>
              </a:spcAft>
              <a:buClr>
                <a:srgbClr val="000000"/>
              </a:buClr>
              <a:buSzPts val="1400"/>
              <a:buFont typeface="Arial"/>
              <a:buNone/>
            </a:pPr>
            <a:r>
              <a:rPr lang="de-DE" sz="1400" b="1" i="1" u="none" strike="noStrike" cap="none" dirty="0">
                <a:solidFill>
                  <a:schemeClr val="dk1"/>
                </a:solidFill>
                <a:latin typeface="Century Gothic"/>
                <a:ea typeface="Century Gothic"/>
                <a:cs typeface="Century Gothic"/>
                <a:sym typeface="Century Gothic"/>
              </a:rPr>
              <a:t>The </a:t>
            </a:r>
            <a:r>
              <a:rPr lang="de-DE" sz="1400" b="1" i="1" u="none" strike="noStrike" cap="none" dirty="0" err="1">
                <a:solidFill>
                  <a:schemeClr val="dk1"/>
                </a:solidFill>
                <a:latin typeface="Century Gothic"/>
                <a:ea typeface="Century Gothic"/>
                <a:cs typeface="Century Gothic"/>
                <a:sym typeface="Century Gothic"/>
              </a:rPr>
              <a:t>Richest</a:t>
            </a:r>
            <a:r>
              <a:rPr lang="de-DE" sz="1400" b="1" i="1" u="none" strike="noStrike" cap="none" dirty="0">
                <a:solidFill>
                  <a:schemeClr val="dk1"/>
                </a:solidFill>
                <a:latin typeface="Century Gothic"/>
                <a:ea typeface="Century Gothic"/>
                <a:cs typeface="Century Gothic"/>
                <a:sym typeface="Century Gothic"/>
              </a:rPr>
              <a:t> Man in Babylon - George Samuel </a:t>
            </a:r>
            <a:r>
              <a:rPr lang="de-DE" sz="1400" b="1" i="1" u="none" strike="noStrike" cap="none" dirty="0" err="1">
                <a:solidFill>
                  <a:schemeClr val="dk1"/>
                </a:solidFill>
                <a:latin typeface="Century Gothic"/>
                <a:ea typeface="Century Gothic"/>
                <a:cs typeface="Century Gothic"/>
                <a:sym typeface="Century Gothic"/>
              </a:rPr>
              <a:t>Clason</a:t>
            </a:r>
            <a:r>
              <a:rPr lang="de-DE" sz="1400" b="0" i="0" u="none" strike="noStrike" cap="none" dirty="0">
                <a:solidFill>
                  <a:schemeClr val="dk1"/>
                </a:solidFill>
                <a:latin typeface="Century Gothic"/>
                <a:ea typeface="Century Gothic"/>
                <a:cs typeface="Century Gothic"/>
                <a:sym typeface="Century Gothic"/>
              </a:rPr>
              <a:t> - a classic personal </a:t>
            </a:r>
            <a:r>
              <a:rPr lang="de-DE" sz="1400" b="0" i="0" u="none" strike="noStrike" cap="none" dirty="0" err="1">
                <a:solidFill>
                  <a:schemeClr val="dk1"/>
                </a:solidFill>
                <a:latin typeface="Century Gothic"/>
                <a:ea typeface="Century Gothic"/>
                <a:cs typeface="Century Gothic"/>
                <a:sym typeface="Century Gothic"/>
              </a:rPr>
              <a:t>finance</a:t>
            </a:r>
            <a:r>
              <a:rPr lang="de-DE" sz="1400" b="0" i="0" u="none" strike="noStrike" cap="none" dirty="0">
                <a:solidFill>
                  <a:schemeClr val="dk1"/>
                </a:solidFill>
                <a:latin typeface="Century Gothic"/>
                <a:ea typeface="Century Gothic"/>
                <a:cs typeface="Century Gothic"/>
                <a:sym typeface="Century Gothic"/>
              </a:rPr>
              <a:t> </a:t>
            </a:r>
            <a:r>
              <a:rPr lang="de-DE" sz="1400" b="0" i="0" u="none" strike="noStrike" cap="none" dirty="0" err="1">
                <a:solidFill>
                  <a:schemeClr val="dk1"/>
                </a:solidFill>
                <a:latin typeface="Century Gothic"/>
                <a:ea typeface="Century Gothic"/>
                <a:cs typeface="Century Gothic"/>
                <a:sym typeface="Century Gothic"/>
              </a:rPr>
              <a:t>book</a:t>
            </a:r>
            <a:r>
              <a:rPr lang="de-DE" sz="1400" b="0" i="0" u="none" strike="noStrike" cap="none" dirty="0">
                <a:solidFill>
                  <a:schemeClr val="dk1"/>
                </a:solidFill>
                <a:latin typeface="Century Gothic"/>
                <a:ea typeface="Century Gothic"/>
                <a:cs typeface="Century Gothic"/>
                <a:sym typeface="Century Gothic"/>
              </a:rPr>
              <a:t> </a:t>
            </a:r>
            <a:r>
              <a:rPr lang="de-DE" sz="1400" b="0" i="0" u="none" strike="noStrike" cap="none" dirty="0" err="1">
                <a:solidFill>
                  <a:schemeClr val="dk1"/>
                </a:solidFill>
                <a:latin typeface="Century Gothic"/>
                <a:ea typeface="Century Gothic"/>
                <a:cs typeface="Century Gothic"/>
                <a:sym typeface="Century Gothic"/>
              </a:rPr>
              <a:t>that</a:t>
            </a:r>
            <a:r>
              <a:rPr lang="de-DE" sz="1400" b="0" i="0" u="none" strike="noStrike" cap="none" dirty="0">
                <a:solidFill>
                  <a:schemeClr val="dk1"/>
                </a:solidFill>
                <a:latin typeface="Century Gothic"/>
                <a:ea typeface="Century Gothic"/>
                <a:cs typeface="Century Gothic"/>
                <a:sym typeface="Century Gothic"/>
              </a:rPr>
              <a:t> </a:t>
            </a:r>
            <a:r>
              <a:rPr lang="de-DE" sz="1400" b="0" i="0" u="none" strike="noStrike" cap="none" dirty="0" err="1">
                <a:solidFill>
                  <a:schemeClr val="dk1"/>
                </a:solidFill>
                <a:latin typeface="Century Gothic"/>
                <a:ea typeface="Century Gothic"/>
                <a:cs typeface="Century Gothic"/>
                <a:sym typeface="Century Gothic"/>
              </a:rPr>
              <a:t>teaches</a:t>
            </a:r>
            <a:r>
              <a:rPr lang="de-DE" sz="1400" b="0" i="0" u="none" strike="noStrike" cap="none" dirty="0">
                <a:solidFill>
                  <a:schemeClr val="dk1"/>
                </a:solidFill>
                <a:latin typeface="Century Gothic"/>
                <a:ea typeface="Century Gothic"/>
                <a:cs typeface="Century Gothic"/>
                <a:sym typeface="Century Gothic"/>
              </a:rPr>
              <a:t> </a:t>
            </a:r>
            <a:r>
              <a:rPr lang="de-DE" sz="1400" b="0" i="0" u="none" strike="noStrike" cap="none" dirty="0" err="1">
                <a:solidFill>
                  <a:schemeClr val="dk1"/>
                </a:solidFill>
                <a:latin typeface="Century Gothic"/>
                <a:ea typeface="Century Gothic"/>
                <a:cs typeface="Century Gothic"/>
                <a:sym typeface="Century Gothic"/>
              </a:rPr>
              <a:t>valuable</a:t>
            </a:r>
            <a:r>
              <a:rPr lang="de-DE" sz="1400" b="0" i="0" u="none" strike="noStrike" cap="none" dirty="0">
                <a:solidFill>
                  <a:schemeClr val="dk1"/>
                </a:solidFill>
                <a:latin typeface="Century Gothic"/>
                <a:ea typeface="Century Gothic"/>
                <a:cs typeface="Century Gothic"/>
                <a:sym typeface="Century Gothic"/>
              </a:rPr>
              <a:t> </a:t>
            </a:r>
            <a:r>
              <a:rPr lang="de-DE" sz="1400" b="0" i="0" u="none" strike="noStrike" cap="none" dirty="0" err="1">
                <a:solidFill>
                  <a:schemeClr val="dk1"/>
                </a:solidFill>
                <a:latin typeface="Century Gothic"/>
                <a:ea typeface="Century Gothic"/>
                <a:cs typeface="Century Gothic"/>
                <a:sym typeface="Century Gothic"/>
              </a:rPr>
              <a:t>lessons</a:t>
            </a:r>
            <a:r>
              <a:rPr lang="de-DE" sz="1400" b="0" i="0" u="none" strike="noStrike" cap="none" dirty="0">
                <a:solidFill>
                  <a:schemeClr val="dk1"/>
                </a:solidFill>
                <a:latin typeface="Century Gothic"/>
                <a:ea typeface="Century Gothic"/>
                <a:cs typeface="Century Gothic"/>
                <a:sym typeface="Century Gothic"/>
              </a:rPr>
              <a:t> in </a:t>
            </a:r>
            <a:r>
              <a:rPr lang="de-DE" sz="1400" b="0" i="0" u="none" strike="noStrike" cap="none" dirty="0" err="1">
                <a:solidFill>
                  <a:schemeClr val="dk1"/>
                </a:solidFill>
                <a:latin typeface="Century Gothic"/>
                <a:ea typeface="Century Gothic"/>
                <a:cs typeface="Century Gothic"/>
                <a:sym typeface="Century Gothic"/>
              </a:rPr>
              <a:t>wealth</a:t>
            </a:r>
            <a:r>
              <a:rPr lang="de-DE" sz="1400" b="0" i="0" u="none" strike="noStrike" cap="none" dirty="0">
                <a:solidFill>
                  <a:schemeClr val="dk1"/>
                </a:solidFill>
                <a:latin typeface="Century Gothic"/>
                <a:ea typeface="Century Gothic"/>
                <a:cs typeface="Century Gothic"/>
                <a:sym typeface="Century Gothic"/>
              </a:rPr>
              <a:t> </a:t>
            </a:r>
            <a:r>
              <a:rPr lang="de-DE" sz="1400" b="0" i="0" u="none" strike="noStrike" cap="none" dirty="0" err="1">
                <a:solidFill>
                  <a:schemeClr val="dk1"/>
                </a:solidFill>
                <a:latin typeface="Century Gothic"/>
                <a:ea typeface="Century Gothic"/>
                <a:cs typeface="Century Gothic"/>
                <a:sym typeface="Century Gothic"/>
              </a:rPr>
              <a:t>building</a:t>
            </a:r>
            <a:r>
              <a:rPr lang="de-DE" sz="1400" b="0" i="0" u="none" strike="noStrike" cap="none" dirty="0">
                <a:solidFill>
                  <a:schemeClr val="dk1"/>
                </a:solidFill>
                <a:latin typeface="Century Gothic"/>
                <a:ea typeface="Century Gothic"/>
                <a:cs typeface="Century Gothic"/>
                <a:sym typeface="Century Gothic"/>
              </a:rPr>
              <a:t> </a:t>
            </a:r>
            <a:r>
              <a:rPr lang="de-DE" sz="1400" b="0" i="0" u="none" strike="noStrike" cap="none" dirty="0" err="1">
                <a:solidFill>
                  <a:schemeClr val="dk1"/>
                </a:solidFill>
                <a:latin typeface="Century Gothic"/>
                <a:ea typeface="Century Gothic"/>
                <a:cs typeface="Century Gothic"/>
                <a:sym typeface="Century Gothic"/>
              </a:rPr>
              <a:t>through</a:t>
            </a:r>
            <a:r>
              <a:rPr lang="de-DE" sz="1400" b="0" i="0" u="none" strike="noStrike" cap="none" dirty="0">
                <a:solidFill>
                  <a:schemeClr val="dk1"/>
                </a:solidFill>
                <a:latin typeface="Century Gothic"/>
                <a:ea typeface="Century Gothic"/>
                <a:cs typeface="Century Gothic"/>
                <a:sym typeface="Century Gothic"/>
              </a:rPr>
              <a:t> simple </a:t>
            </a:r>
            <a:r>
              <a:rPr lang="de-DE" sz="1400" b="0" i="0" u="none" strike="noStrike" cap="none" dirty="0" err="1">
                <a:solidFill>
                  <a:schemeClr val="dk1"/>
                </a:solidFill>
                <a:latin typeface="Century Gothic"/>
                <a:ea typeface="Century Gothic"/>
                <a:cs typeface="Century Gothic"/>
                <a:sym typeface="Century Gothic"/>
              </a:rPr>
              <a:t>yet</a:t>
            </a:r>
            <a:r>
              <a:rPr lang="de-DE" sz="1400" b="0" i="0" u="none" strike="noStrike" cap="none" dirty="0">
                <a:solidFill>
                  <a:schemeClr val="dk1"/>
                </a:solidFill>
                <a:latin typeface="Century Gothic"/>
                <a:ea typeface="Century Gothic"/>
                <a:cs typeface="Century Gothic"/>
                <a:sym typeface="Century Gothic"/>
              </a:rPr>
              <a:t> powerful </a:t>
            </a:r>
            <a:r>
              <a:rPr lang="de-DE" sz="1400" b="0" i="0" u="none" strike="noStrike" cap="none" dirty="0" err="1">
                <a:solidFill>
                  <a:schemeClr val="dk1"/>
                </a:solidFill>
                <a:latin typeface="Century Gothic"/>
                <a:ea typeface="Century Gothic"/>
                <a:cs typeface="Century Gothic"/>
                <a:sym typeface="Century Gothic"/>
              </a:rPr>
              <a:t>methods</a:t>
            </a:r>
            <a:r>
              <a:rPr lang="de-DE" sz="1400" b="0" i="0" u="none" strike="noStrike" cap="none" dirty="0">
                <a:solidFill>
                  <a:schemeClr val="dk1"/>
                </a:solidFill>
                <a:latin typeface="Century Gothic"/>
                <a:ea typeface="Century Gothic"/>
                <a:cs typeface="Century Gothic"/>
                <a:sym typeface="Century Gothic"/>
              </a:rPr>
              <a:t>. </a:t>
            </a:r>
            <a:r>
              <a:rPr lang="de-DE" sz="1400" b="0" i="0" u="none" strike="noStrike" cap="none" dirty="0" err="1">
                <a:solidFill>
                  <a:schemeClr val="dk1"/>
                </a:solidFill>
                <a:latin typeface="Century Gothic"/>
                <a:ea typeface="Century Gothic"/>
                <a:cs typeface="Century Gothic"/>
                <a:sym typeface="Century Gothic"/>
              </a:rPr>
              <a:t>It</a:t>
            </a:r>
            <a:r>
              <a:rPr lang="de-DE" sz="1400" b="0" i="0" u="none" strike="noStrike" cap="none" dirty="0">
                <a:solidFill>
                  <a:schemeClr val="dk1"/>
                </a:solidFill>
                <a:latin typeface="Century Gothic"/>
                <a:ea typeface="Century Gothic"/>
                <a:cs typeface="Century Gothic"/>
                <a:sym typeface="Century Gothic"/>
              </a:rPr>
              <a:t> </a:t>
            </a:r>
            <a:r>
              <a:rPr lang="de-DE" sz="1400" b="0" i="0" u="none" strike="noStrike" cap="none" dirty="0" err="1">
                <a:solidFill>
                  <a:schemeClr val="dk1"/>
                </a:solidFill>
                <a:latin typeface="Century Gothic"/>
                <a:ea typeface="Century Gothic"/>
                <a:cs typeface="Century Gothic"/>
                <a:sym typeface="Century Gothic"/>
              </a:rPr>
              <a:t>offers</a:t>
            </a:r>
            <a:r>
              <a:rPr lang="de-DE" sz="1400" b="0" i="0" u="none" strike="noStrike" cap="none" dirty="0">
                <a:solidFill>
                  <a:schemeClr val="dk1"/>
                </a:solidFill>
                <a:latin typeface="Century Gothic"/>
                <a:ea typeface="Century Gothic"/>
                <a:cs typeface="Century Gothic"/>
                <a:sym typeface="Century Gothic"/>
              </a:rPr>
              <a:t> </a:t>
            </a:r>
            <a:r>
              <a:rPr lang="de-DE" sz="1400" b="0" i="0" u="none" strike="noStrike" cap="none" dirty="0" err="1">
                <a:solidFill>
                  <a:schemeClr val="dk1"/>
                </a:solidFill>
                <a:latin typeface="Century Gothic"/>
                <a:ea typeface="Century Gothic"/>
                <a:cs typeface="Century Gothic"/>
                <a:sym typeface="Century Gothic"/>
              </a:rPr>
              <a:t>timeless</a:t>
            </a:r>
            <a:r>
              <a:rPr lang="de-DE" sz="1400" b="0" i="0" u="none" strike="noStrike" cap="none" dirty="0">
                <a:solidFill>
                  <a:schemeClr val="dk1"/>
                </a:solidFill>
                <a:latin typeface="Century Gothic"/>
                <a:ea typeface="Century Gothic"/>
                <a:cs typeface="Century Gothic"/>
                <a:sym typeface="Century Gothic"/>
              </a:rPr>
              <a:t> </a:t>
            </a:r>
            <a:r>
              <a:rPr lang="de-DE" sz="1400" b="0" i="0" u="none" strike="noStrike" cap="none" dirty="0" err="1">
                <a:solidFill>
                  <a:schemeClr val="dk1"/>
                </a:solidFill>
                <a:latin typeface="Century Gothic"/>
                <a:ea typeface="Century Gothic"/>
                <a:cs typeface="Century Gothic"/>
                <a:sym typeface="Century Gothic"/>
              </a:rPr>
              <a:t>advice</a:t>
            </a:r>
            <a:r>
              <a:rPr lang="de-DE" sz="1400" b="0" i="0" u="none" strike="noStrike" cap="none" dirty="0">
                <a:solidFill>
                  <a:schemeClr val="dk1"/>
                </a:solidFill>
                <a:latin typeface="Century Gothic"/>
                <a:ea typeface="Century Gothic"/>
                <a:cs typeface="Century Gothic"/>
                <a:sym typeface="Century Gothic"/>
              </a:rPr>
              <a:t> on </a:t>
            </a:r>
            <a:r>
              <a:rPr lang="de-DE" sz="1400" b="0" i="0" u="none" strike="noStrike" cap="none" dirty="0" err="1">
                <a:solidFill>
                  <a:schemeClr val="dk1"/>
                </a:solidFill>
                <a:latin typeface="Century Gothic"/>
                <a:ea typeface="Century Gothic"/>
                <a:cs typeface="Century Gothic"/>
                <a:sym typeface="Century Gothic"/>
              </a:rPr>
              <a:t>money</a:t>
            </a:r>
            <a:r>
              <a:rPr lang="de-DE" sz="1400" b="0" i="0" u="none" strike="noStrike" cap="none" dirty="0">
                <a:solidFill>
                  <a:schemeClr val="dk1"/>
                </a:solidFill>
                <a:latin typeface="Century Gothic"/>
                <a:ea typeface="Century Gothic"/>
                <a:cs typeface="Century Gothic"/>
                <a:sym typeface="Century Gothic"/>
              </a:rPr>
              <a:t> </a:t>
            </a:r>
            <a:r>
              <a:rPr lang="de-DE" sz="1400" b="0" i="0" u="none" strike="noStrike" cap="none" dirty="0" err="1">
                <a:solidFill>
                  <a:schemeClr val="dk1"/>
                </a:solidFill>
                <a:latin typeface="Century Gothic"/>
                <a:ea typeface="Century Gothic"/>
                <a:cs typeface="Century Gothic"/>
                <a:sym typeface="Century Gothic"/>
              </a:rPr>
              <a:t>management</a:t>
            </a:r>
            <a:r>
              <a:rPr lang="de-DE" sz="1400" b="0" i="0" u="none" strike="noStrike" cap="none" dirty="0">
                <a:solidFill>
                  <a:schemeClr val="dk1"/>
                </a:solidFill>
                <a:latin typeface="Century Gothic"/>
                <a:ea typeface="Century Gothic"/>
                <a:cs typeface="Century Gothic"/>
                <a:sym typeface="Century Gothic"/>
              </a:rPr>
              <a:t> and </a:t>
            </a:r>
            <a:r>
              <a:rPr lang="de-DE" sz="1400" b="0" i="0" u="none" strike="noStrike" cap="none" dirty="0" err="1">
                <a:solidFill>
                  <a:schemeClr val="dk1"/>
                </a:solidFill>
                <a:latin typeface="Century Gothic"/>
                <a:ea typeface="Century Gothic"/>
                <a:cs typeface="Century Gothic"/>
                <a:sym typeface="Century Gothic"/>
              </a:rPr>
              <a:t>financial</a:t>
            </a:r>
            <a:r>
              <a:rPr lang="de-DE" sz="1400" b="0" i="0" u="none" strike="noStrike" cap="none" dirty="0">
                <a:solidFill>
                  <a:schemeClr val="dk1"/>
                </a:solidFill>
                <a:latin typeface="Century Gothic"/>
                <a:ea typeface="Century Gothic"/>
                <a:cs typeface="Century Gothic"/>
                <a:sym typeface="Century Gothic"/>
              </a:rPr>
              <a:t> </a:t>
            </a:r>
            <a:r>
              <a:rPr lang="de-DE" sz="1400" b="0" i="0" u="none" strike="noStrike" cap="none" dirty="0" err="1">
                <a:solidFill>
                  <a:schemeClr val="dk1"/>
                </a:solidFill>
                <a:latin typeface="Century Gothic"/>
                <a:ea typeface="Century Gothic"/>
                <a:cs typeface="Century Gothic"/>
                <a:sym typeface="Century Gothic"/>
              </a:rPr>
              <a:t>success</a:t>
            </a:r>
            <a:r>
              <a:rPr lang="de-DE" sz="1400" b="0" i="0" u="none" strike="noStrike" cap="none" dirty="0">
                <a:solidFill>
                  <a:schemeClr val="dk1"/>
                </a:solidFill>
                <a:latin typeface="Century Gothic"/>
                <a:ea typeface="Century Gothic"/>
                <a:cs typeface="Century Gothic"/>
                <a:sym typeface="Century Gothic"/>
              </a:rPr>
              <a:t>.</a:t>
            </a:r>
            <a:endParaRPr sz="1400" b="0" i="0" u="none" strike="noStrike" cap="none" dirty="0">
              <a:solidFill>
                <a:schemeClr val="dk1"/>
              </a:solidFill>
              <a:latin typeface="Century Gothic"/>
              <a:ea typeface="Century Gothic"/>
              <a:cs typeface="Century Gothic"/>
              <a:sym typeface="Century Gothic"/>
            </a:endParaRPr>
          </a:p>
          <a:p>
            <a:pPr marL="0" marR="0" lvl="0" indent="0" algn="l" rtl="0">
              <a:lnSpc>
                <a:spcPct val="107916"/>
              </a:lnSpc>
              <a:spcBef>
                <a:spcPts val="800"/>
              </a:spcBef>
              <a:spcAft>
                <a:spcPts val="0"/>
              </a:spcAft>
              <a:buClr>
                <a:srgbClr val="000000"/>
              </a:buClr>
              <a:buSzPts val="1400"/>
              <a:buFont typeface="Arial"/>
              <a:buNone/>
            </a:pPr>
            <a:r>
              <a:rPr lang="de-DE" sz="1400" b="0" i="0" u="sng" strike="noStrike" cap="none" dirty="0">
                <a:solidFill>
                  <a:srgbClr val="1155CC"/>
                </a:solidFill>
                <a:latin typeface="Century Gothic"/>
                <a:ea typeface="Century Gothic"/>
                <a:cs typeface="Century Gothic"/>
                <a:sym typeface="Century Gothic"/>
                <a:hlinkClick r:id="rId3">
                  <a:extLst>
                    <a:ext uri="{A12FA001-AC4F-418D-AE19-62706E023703}">
                      <ahyp:hlinkClr xmlns:ahyp="http://schemas.microsoft.com/office/drawing/2018/hyperlinkcolor" val="tx"/>
                    </a:ext>
                  </a:extLst>
                </a:hlinkClick>
              </a:rPr>
              <a:t>https://thediamondsmine.com/files/Ebooks/Clason-RichestManInBabylon.pdf</a:t>
            </a:r>
            <a:r>
              <a:rPr lang="de-DE" sz="1400" b="0" i="0" u="none" strike="noStrike" cap="none" dirty="0">
                <a:solidFill>
                  <a:schemeClr val="dk1"/>
                </a:solidFill>
                <a:latin typeface="Century Gothic"/>
                <a:ea typeface="Century Gothic"/>
                <a:cs typeface="Century Gothic"/>
                <a:sym typeface="Century Gothic"/>
              </a:rPr>
              <a:t> </a:t>
            </a:r>
            <a:endParaRPr sz="1400" b="0" i="0" u="none" strike="noStrike" cap="none" dirty="0">
              <a:solidFill>
                <a:schemeClr val="dk1"/>
              </a:solidFill>
              <a:latin typeface="Century Gothic"/>
              <a:ea typeface="Century Gothic"/>
              <a:cs typeface="Century Gothic"/>
              <a:sym typeface="Century Gothic"/>
            </a:endParaRPr>
          </a:p>
          <a:p>
            <a:pPr marL="0" marR="0" lvl="0" indent="0" algn="l" rtl="0">
              <a:lnSpc>
                <a:spcPct val="107916"/>
              </a:lnSpc>
              <a:spcBef>
                <a:spcPts val="800"/>
              </a:spcBef>
              <a:spcAft>
                <a:spcPts val="0"/>
              </a:spcAft>
              <a:buClr>
                <a:srgbClr val="000000"/>
              </a:buClr>
              <a:buSzPts val="1400"/>
              <a:buFont typeface="Arial"/>
              <a:buNone/>
            </a:pPr>
            <a:r>
              <a:rPr lang="de-DE" sz="1400" b="1" i="0" u="none" strike="noStrike" cap="none" dirty="0">
                <a:solidFill>
                  <a:schemeClr val="dk1"/>
                </a:solidFill>
                <a:latin typeface="Century Gothic"/>
                <a:ea typeface="Century Gothic"/>
                <a:cs typeface="Century Gothic"/>
                <a:sym typeface="Century Gothic"/>
              </a:rPr>
              <a:t>The </a:t>
            </a:r>
            <a:r>
              <a:rPr lang="de-DE" sz="1400" b="1" i="0" u="none" strike="noStrike" cap="none" dirty="0" err="1">
                <a:solidFill>
                  <a:schemeClr val="dk1"/>
                </a:solidFill>
                <a:latin typeface="Century Gothic"/>
                <a:ea typeface="Century Gothic"/>
                <a:cs typeface="Century Gothic"/>
                <a:sym typeface="Century Gothic"/>
              </a:rPr>
              <a:t>Psychology</a:t>
            </a:r>
            <a:r>
              <a:rPr lang="de-DE" sz="1400" b="1" i="0" u="none" strike="noStrike" cap="none" dirty="0">
                <a:solidFill>
                  <a:schemeClr val="dk1"/>
                </a:solidFill>
                <a:latin typeface="Century Gothic"/>
                <a:ea typeface="Century Gothic"/>
                <a:cs typeface="Century Gothic"/>
                <a:sym typeface="Century Gothic"/>
              </a:rPr>
              <a:t> </a:t>
            </a:r>
            <a:r>
              <a:rPr lang="de-DE" sz="1400" b="1" i="0" u="none" strike="noStrike" cap="none" dirty="0" err="1">
                <a:solidFill>
                  <a:schemeClr val="dk1"/>
                </a:solidFill>
                <a:latin typeface="Century Gothic"/>
                <a:ea typeface="Century Gothic"/>
                <a:cs typeface="Century Gothic"/>
                <a:sym typeface="Century Gothic"/>
              </a:rPr>
              <a:t>of</a:t>
            </a:r>
            <a:r>
              <a:rPr lang="de-DE" sz="1400" b="1" i="0" u="none" strike="noStrike" cap="none" dirty="0">
                <a:solidFill>
                  <a:schemeClr val="dk1"/>
                </a:solidFill>
                <a:latin typeface="Century Gothic"/>
                <a:ea typeface="Century Gothic"/>
                <a:cs typeface="Century Gothic"/>
                <a:sym typeface="Century Gothic"/>
              </a:rPr>
              <a:t> Money - Morgan </a:t>
            </a:r>
            <a:r>
              <a:rPr lang="de-DE" sz="1400" b="1" i="0" u="none" strike="noStrike" cap="none" dirty="0" err="1">
                <a:solidFill>
                  <a:schemeClr val="dk1"/>
                </a:solidFill>
                <a:latin typeface="Century Gothic"/>
                <a:ea typeface="Century Gothic"/>
                <a:cs typeface="Century Gothic"/>
                <a:sym typeface="Century Gothic"/>
              </a:rPr>
              <a:t>Housel</a:t>
            </a:r>
            <a:r>
              <a:rPr lang="de-DE" sz="1400" b="1" i="0" u="none" strike="noStrike" cap="none" dirty="0">
                <a:solidFill>
                  <a:schemeClr val="dk1"/>
                </a:solidFill>
                <a:latin typeface="Century Gothic"/>
                <a:ea typeface="Century Gothic"/>
                <a:cs typeface="Century Gothic"/>
                <a:sym typeface="Century Gothic"/>
              </a:rPr>
              <a:t> </a:t>
            </a:r>
            <a:r>
              <a:rPr lang="de-DE" sz="1400" b="0" i="0" u="none" strike="noStrike" cap="none" dirty="0">
                <a:solidFill>
                  <a:schemeClr val="dk1"/>
                </a:solidFill>
                <a:latin typeface="Century Gothic"/>
                <a:ea typeface="Century Gothic"/>
                <a:cs typeface="Century Gothic"/>
                <a:sym typeface="Century Gothic"/>
              </a:rPr>
              <a:t>- </a:t>
            </a:r>
            <a:r>
              <a:rPr lang="de-DE" sz="1400" b="0" i="0" u="none" strike="noStrike" cap="none" dirty="0" err="1">
                <a:solidFill>
                  <a:schemeClr val="dk1"/>
                </a:solidFill>
                <a:latin typeface="Century Gothic"/>
                <a:ea typeface="Century Gothic"/>
                <a:cs typeface="Century Gothic"/>
                <a:sym typeface="Century Gothic"/>
              </a:rPr>
              <a:t>explores</a:t>
            </a:r>
            <a:r>
              <a:rPr lang="de-DE" sz="1400" b="0" i="0" u="none" strike="noStrike" cap="none" dirty="0">
                <a:solidFill>
                  <a:schemeClr val="dk1"/>
                </a:solidFill>
                <a:latin typeface="Century Gothic"/>
                <a:ea typeface="Century Gothic"/>
                <a:cs typeface="Century Gothic"/>
                <a:sym typeface="Century Gothic"/>
              </a:rPr>
              <a:t> </a:t>
            </a:r>
            <a:r>
              <a:rPr lang="de-DE" sz="1400" b="0" i="0" u="none" strike="noStrike" cap="none" dirty="0" err="1">
                <a:solidFill>
                  <a:schemeClr val="dk1"/>
                </a:solidFill>
                <a:latin typeface="Century Gothic"/>
                <a:ea typeface="Century Gothic"/>
                <a:cs typeface="Century Gothic"/>
                <a:sym typeface="Century Gothic"/>
              </a:rPr>
              <a:t>the</a:t>
            </a:r>
            <a:r>
              <a:rPr lang="de-DE" sz="1400" b="0" i="0" u="none" strike="noStrike" cap="none" dirty="0">
                <a:solidFill>
                  <a:schemeClr val="dk1"/>
                </a:solidFill>
                <a:latin typeface="Century Gothic"/>
                <a:ea typeface="Century Gothic"/>
                <a:cs typeface="Century Gothic"/>
                <a:sym typeface="Century Gothic"/>
              </a:rPr>
              <a:t> </a:t>
            </a:r>
            <a:r>
              <a:rPr lang="de-DE" sz="1400" b="0" i="0" u="none" strike="noStrike" cap="none" dirty="0" err="1">
                <a:solidFill>
                  <a:schemeClr val="dk1"/>
                </a:solidFill>
                <a:latin typeface="Century Gothic"/>
                <a:ea typeface="Century Gothic"/>
                <a:cs typeface="Century Gothic"/>
                <a:sym typeface="Century Gothic"/>
              </a:rPr>
              <a:t>complex</a:t>
            </a:r>
            <a:r>
              <a:rPr lang="de-DE" sz="1400" b="0" i="0" u="none" strike="noStrike" cap="none" dirty="0">
                <a:solidFill>
                  <a:schemeClr val="dk1"/>
                </a:solidFill>
                <a:latin typeface="Century Gothic"/>
                <a:ea typeface="Century Gothic"/>
                <a:cs typeface="Century Gothic"/>
                <a:sym typeface="Century Gothic"/>
              </a:rPr>
              <a:t> </a:t>
            </a:r>
            <a:r>
              <a:rPr lang="de-DE" sz="1400" b="0" i="0" u="none" strike="noStrike" cap="none" dirty="0" err="1">
                <a:solidFill>
                  <a:schemeClr val="dk1"/>
                </a:solidFill>
                <a:latin typeface="Century Gothic"/>
                <a:ea typeface="Century Gothic"/>
                <a:cs typeface="Century Gothic"/>
                <a:sym typeface="Century Gothic"/>
              </a:rPr>
              <a:t>relationship</a:t>
            </a:r>
            <a:r>
              <a:rPr lang="de-DE" sz="1400" b="0" i="0" u="none" strike="noStrike" cap="none" dirty="0">
                <a:solidFill>
                  <a:schemeClr val="dk1"/>
                </a:solidFill>
                <a:latin typeface="Century Gothic"/>
                <a:ea typeface="Century Gothic"/>
                <a:cs typeface="Century Gothic"/>
                <a:sym typeface="Century Gothic"/>
              </a:rPr>
              <a:t> </a:t>
            </a:r>
            <a:r>
              <a:rPr lang="de-DE" sz="1400" b="0" i="0" u="none" strike="noStrike" cap="none" dirty="0" err="1">
                <a:solidFill>
                  <a:schemeClr val="dk1"/>
                </a:solidFill>
                <a:latin typeface="Century Gothic"/>
                <a:ea typeface="Century Gothic"/>
                <a:cs typeface="Century Gothic"/>
                <a:sym typeface="Century Gothic"/>
              </a:rPr>
              <a:t>between</a:t>
            </a:r>
            <a:r>
              <a:rPr lang="de-DE" sz="1400" b="0" i="0" u="none" strike="noStrike" cap="none" dirty="0">
                <a:solidFill>
                  <a:schemeClr val="dk1"/>
                </a:solidFill>
                <a:latin typeface="Century Gothic"/>
                <a:ea typeface="Century Gothic"/>
                <a:cs typeface="Century Gothic"/>
                <a:sym typeface="Century Gothic"/>
              </a:rPr>
              <a:t> </a:t>
            </a:r>
            <a:r>
              <a:rPr lang="de-DE" sz="1400" b="0" i="0" u="none" strike="noStrike" cap="none" dirty="0" err="1">
                <a:solidFill>
                  <a:schemeClr val="dk1"/>
                </a:solidFill>
                <a:latin typeface="Century Gothic"/>
                <a:ea typeface="Century Gothic"/>
                <a:cs typeface="Century Gothic"/>
                <a:sym typeface="Century Gothic"/>
              </a:rPr>
              <a:t>money</a:t>
            </a:r>
            <a:r>
              <a:rPr lang="de-DE" sz="1400" b="0" i="0" u="none" strike="noStrike" cap="none" dirty="0">
                <a:solidFill>
                  <a:schemeClr val="dk1"/>
                </a:solidFill>
                <a:latin typeface="Century Gothic"/>
                <a:ea typeface="Century Gothic"/>
                <a:cs typeface="Century Gothic"/>
                <a:sym typeface="Century Gothic"/>
              </a:rPr>
              <a:t> and human </a:t>
            </a:r>
            <a:r>
              <a:rPr lang="de-DE" sz="1400" b="0" i="0" u="none" strike="noStrike" cap="none" dirty="0" err="1">
                <a:solidFill>
                  <a:schemeClr val="dk1"/>
                </a:solidFill>
                <a:latin typeface="Century Gothic"/>
                <a:ea typeface="Century Gothic"/>
                <a:cs typeface="Century Gothic"/>
                <a:sym typeface="Century Gothic"/>
              </a:rPr>
              <a:t>behavior</a:t>
            </a:r>
            <a:r>
              <a:rPr lang="de-DE" sz="1400" b="0" i="0" u="none" strike="noStrike" cap="none" dirty="0">
                <a:solidFill>
                  <a:schemeClr val="dk1"/>
                </a:solidFill>
                <a:latin typeface="Century Gothic"/>
                <a:ea typeface="Century Gothic"/>
                <a:cs typeface="Century Gothic"/>
                <a:sym typeface="Century Gothic"/>
              </a:rPr>
              <a:t> in an </a:t>
            </a:r>
            <a:r>
              <a:rPr lang="de-DE" sz="1400" b="0" i="0" u="none" strike="noStrike" cap="none" dirty="0" err="1">
                <a:solidFill>
                  <a:schemeClr val="dk1"/>
                </a:solidFill>
                <a:latin typeface="Century Gothic"/>
                <a:ea typeface="Century Gothic"/>
                <a:cs typeface="Century Gothic"/>
                <a:sym typeface="Century Gothic"/>
              </a:rPr>
              <a:t>accessible</a:t>
            </a:r>
            <a:r>
              <a:rPr lang="de-DE" sz="1400" b="0" i="0" u="none" strike="noStrike" cap="none" dirty="0">
                <a:solidFill>
                  <a:schemeClr val="dk1"/>
                </a:solidFill>
                <a:latin typeface="Century Gothic"/>
                <a:ea typeface="Century Gothic"/>
                <a:cs typeface="Century Gothic"/>
                <a:sym typeface="Century Gothic"/>
              </a:rPr>
              <a:t> </a:t>
            </a:r>
            <a:r>
              <a:rPr lang="de-DE" sz="1400" b="0" i="0" u="none" strike="noStrike" cap="none" dirty="0" err="1">
                <a:solidFill>
                  <a:schemeClr val="dk1"/>
                </a:solidFill>
                <a:latin typeface="Century Gothic"/>
                <a:ea typeface="Century Gothic"/>
                <a:cs typeface="Century Gothic"/>
                <a:sym typeface="Century Gothic"/>
              </a:rPr>
              <a:t>way</a:t>
            </a:r>
            <a:r>
              <a:rPr lang="de-DE" sz="1400" b="0" i="0" u="none" strike="noStrike" cap="none" dirty="0">
                <a:solidFill>
                  <a:schemeClr val="dk1"/>
                </a:solidFill>
                <a:latin typeface="Century Gothic"/>
                <a:ea typeface="Century Gothic"/>
                <a:cs typeface="Century Gothic"/>
                <a:sym typeface="Century Gothic"/>
              </a:rPr>
              <a:t>. </a:t>
            </a:r>
            <a:r>
              <a:rPr lang="de-DE" sz="1400" b="0" i="0" u="none" strike="noStrike" cap="none" dirty="0" err="1">
                <a:solidFill>
                  <a:schemeClr val="dk1"/>
                </a:solidFill>
                <a:latin typeface="Century Gothic"/>
                <a:ea typeface="Century Gothic"/>
                <a:cs typeface="Century Gothic"/>
                <a:sym typeface="Century Gothic"/>
              </a:rPr>
              <a:t>It</a:t>
            </a:r>
            <a:r>
              <a:rPr lang="de-DE" sz="1400" b="0" i="0" u="none" strike="noStrike" cap="none" dirty="0">
                <a:solidFill>
                  <a:schemeClr val="dk1"/>
                </a:solidFill>
                <a:latin typeface="Century Gothic"/>
                <a:ea typeface="Century Gothic"/>
                <a:cs typeface="Century Gothic"/>
                <a:sym typeface="Century Gothic"/>
              </a:rPr>
              <a:t> </a:t>
            </a:r>
            <a:r>
              <a:rPr lang="de-DE" sz="1400" b="0" i="0" u="none" strike="noStrike" cap="none" dirty="0" err="1">
                <a:solidFill>
                  <a:schemeClr val="dk1"/>
                </a:solidFill>
                <a:latin typeface="Century Gothic"/>
                <a:ea typeface="Century Gothic"/>
                <a:cs typeface="Century Gothic"/>
                <a:sym typeface="Century Gothic"/>
              </a:rPr>
              <a:t>offers</a:t>
            </a:r>
            <a:r>
              <a:rPr lang="de-DE" sz="1400" b="0" i="0" u="none" strike="noStrike" cap="none" dirty="0">
                <a:solidFill>
                  <a:schemeClr val="dk1"/>
                </a:solidFill>
                <a:latin typeface="Century Gothic"/>
                <a:ea typeface="Century Gothic"/>
                <a:cs typeface="Century Gothic"/>
                <a:sym typeface="Century Gothic"/>
              </a:rPr>
              <a:t> </a:t>
            </a:r>
            <a:r>
              <a:rPr lang="de-DE" sz="1400" b="0" i="0" u="none" strike="noStrike" cap="none" dirty="0" err="1">
                <a:solidFill>
                  <a:schemeClr val="dk1"/>
                </a:solidFill>
                <a:latin typeface="Century Gothic"/>
                <a:ea typeface="Century Gothic"/>
                <a:cs typeface="Century Gothic"/>
                <a:sym typeface="Century Gothic"/>
              </a:rPr>
              <a:t>insights</a:t>
            </a:r>
            <a:r>
              <a:rPr lang="de-DE" sz="1400" b="0" i="0" u="none" strike="noStrike" cap="none" dirty="0">
                <a:solidFill>
                  <a:schemeClr val="dk1"/>
                </a:solidFill>
                <a:latin typeface="Century Gothic"/>
                <a:ea typeface="Century Gothic"/>
                <a:cs typeface="Century Gothic"/>
                <a:sym typeface="Century Gothic"/>
              </a:rPr>
              <a:t> </a:t>
            </a:r>
            <a:r>
              <a:rPr lang="de-DE" sz="1400" b="0" i="0" u="none" strike="noStrike" cap="none" dirty="0" err="1">
                <a:solidFill>
                  <a:schemeClr val="dk1"/>
                </a:solidFill>
                <a:latin typeface="Century Gothic"/>
                <a:ea typeface="Century Gothic"/>
                <a:cs typeface="Century Gothic"/>
                <a:sym typeface="Century Gothic"/>
              </a:rPr>
              <a:t>into</a:t>
            </a:r>
            <a:r>
              <a:rPr lang="de-DE" sz="1400" b="0" i="0" u="none" strike="noStrike" cap="none" dirty="0">
                <a:solidFill>
                  <a:schemeClr val="dk1"/>
                </a:solidFill>
                <a:latin typeface="Century Gothic"/>
                <a:ea typeface="Century Gothic"/>
                <a:cs typeface="Century Gothic"/>
                <a:sym typeface="Century Gothic"/>
              </a:rPr>
              <a:t> </a:t>
            </a:r>
            <a:r>
              <a:rPr lang="de-DE" sz="1400" b="0" i="0" u="none" strike="noStrike" cap="none" dirty="0" err="1">
                <a:solidFill>
                  <a:schemeClr val="dk1"/>
                </a:solidFill>
                <a:latin typeface="Century Gothic"/>
                <a:ea typeface="Century Gothic"/>
                <a:cs typeface="Century Gothic"/>
                <a:sym typeface="Century Gothic"/>
              </a:rPr>
              <a:t>how</a:t>
            </a:r>
            <a:r>
              <a:rPr lang="de-DE" sz="1400" b="0" i="0" u="none" strike="noStrike" cap="none" dirty="0">
                <a:solidFill>
                  <a:schemeClr val="dk1"/>
                </a:solidFill>
                <a:latin typeface="Century Gothic"/>
                <a:ea typeface="Century Gothic"/>
                <a:cs typeface="Century Gothic"/>
                <a:sym typeface="Century Gothic"/>
              </a:rPr>
              <a:t> </a:t>
            </a:r>
            <a:r>
              <a:rPr lang="de-DE" sz="1400" b="0" i="0" u="none" strike="noStrike" cap="none" dirty="0" err="1">
                <a:solidFill>
                  <a:schemeClr val="dk1"/>
                </a:solidFill>
                <a:latin typeface="Century Gothic"/>
                <a:ea typeface="Century Gothic"/>
                <a:cs typeface="Century Gothic"/>
                <a:sym typeface="Century Gothic"/>
              </a:rPr>
              <a:t>we</a:t>
            </a:r>
            <a:r>
              <a:rPr lang="de-DE" sz="1400" b="0" i="0" u="none" strike="noStrike" cap="none" dirty="0">
                <a:solidFill>
                  <a:schemeClr val="dk1"/>
                </a:solidFill>
                <a:latin typeface="Century Gothic"/>
                <a:ea typeface="Century Gothic"/>
                <a:cs typeface="Century Gothic"/>
                <a:sym typeface="Century Gothic"/>
              </a:rPr>
              <a:t> </a:t>
            </a:r>
            <a:r>
              <a:rPr lang="de-DE" sz="1400" b="0" i="0" u="none" strike="noStrike" cap="none" dirty="0" err="1">
                <a:solidFill>
                  <a:schemeClr val="dk1"/>
                </a:solidFill>
                <a:latin typeface="Century Gothic"/>
                <a:ea typeface="Century Gothic"/>
                <a:cs typeface="Century Gothic"/>
                <a:sym typeface="Century Gothic"/>
              </a:rPr>
              <a:t>perceive</a:t>
            </a:r>
            <a:r>
              <a:rPr lang="de-DE" sz="1400" b="0" i="0" u="none" strike="noStrike" cap="none" dirty="0">
                <a:solidFill>
                  <a:schemeClr val="dk1"/>
                </a:solidFill>
                <a:latin typeface="Century Gothic"/>
                <a:ea typeface="Century Gothic"/>
                <a:cs typeface="Century Gothic"/>
                <a:sym typeface="Century Gothic"/>
              </a:rPr>
              <a:t> and manage </a:t>
            </a:r>
            <a:r>
              <a:rPr lang="de-DE" sz="1400" b="0" i="0" u="none" strike="noStrike" cap="none" dirty="0" err="1">
                <a:solidFill>
                  <a:schemeClr val="dk1"/>
                </a:solidFill>
                <a:latin typeface="Century Gothic"/>
                <a:ea typeface="Century Gothic"/>
                <a:cs typeface="Century Gothic"/>
                <a:sym typeface="Century Gothic"/>
              </a:rPr>
              <a:t>our</a:t>
            </a:r>
            <a:r>
              <a:rPr lang="de-DE" sz="1400" b="0" i="0" u="none" strike="noStrike" cap="none" dirty="0">
                <a:solidFill>
                  <a:schemeClr val="dk1"/>
                </a:solidFill>
                <a:latin typeface="Century Gothic"/>
                <a:ea typeface="Century Gothic"/>
                <a:cs typeface="Century Gothic"/>
                <a:sym typeface="Century Gothic"/>
              </a:rPr>
              <a:t> </a:t>
            </a:r>
            <a:r>
              <a:rPr lang="de-DE" sz="1400" b="0" i="0" u="none" strike="noStrike" cap="none" dirty="0" err="1">
                <a:solidFill>
                  <a:schemeClr val="dk1"/>
                </a:solidFill>
                <a:latin typeface="Century Gothic"/>
                <a:ea typeface="Century Gothic"/>
                <a:cs typeface="Century Gothic"/>
                <a:sym typeface="Century Gothic"/>
              </a:rPr>
              <a:t>finances</a:t>
            </a:r>
            <a:r>
              <a:rPr lang="de-DE" sz="1400" b="0" i="0" u="none" strike="noStrike" cap="none" dirty="0">
                <a:solidFill>
                  <a:schemeClr val="dk1"/>
                </a:solidFill>
                <a:latin typeface="Century Gothic"/>
                <a:ea typeface="Century Gothic"/>
                <a:cs typeface="Century Gothic"/>
                <a:sym typeface="Century Gothic"/>
              </a:rPr>
              <a:t>, and </a:t>
            </a:r>
            <a:r>
              <a:rPr lang="de-DE" sz="1400" b="0" i="0" u="none" strike="noStrike" cap="none" dirty="0" err="1">
                <a:solidFill>
                  <a:schemeClr val="dk1"/>
                </a:solidFill>
                <a:latin typeface="Century Gothic"/>
                <a:ea typeface="Century Gothic"/>
                <a:cs typeface="Century Gothic"/>
                <a:sym typeface="Century Gothic"/>
              </a:rPr>
              <a:t>the</a:t>
            </a:r>
            <a:r>
              <a:rPr lang="de-DE" sz="1400" b="0" i="0" u="none" strike="noStrike" cap="none" dirty="0">
                <a:solidFill>
                  <a:schemeClr val="dk1"/>
                </a:solidFill>
                <a:latin typeface="Century Gothic"/>
                <a:ea typeface="Century Gothic"/>
                <a:cs typeface="Century Gothic"/>
                <a:sym typeface="Century Gothic"/>
              </a:rPr>
              <a:t> </a:t>
            </a:r>
            <a:r>
              <a:rPr lang="de-DE" sz="1400" b="0" i="0" u="none" strike="noStrike" cap="none" dirty="0" err="1">
                <a:solidFill>
                  <a:schemeClr val="dk1"/>
                </a:solidFill>
                <a:latin typeface="Century Gothic"/>
                <a:ea typeface="Century Gothic"/>
                <a:cs typeface="Century Gothic"/>
                <a:sym typeface="Century Gothic"/>
              </a:rPr>
              <a:t>impact</a:t>
            </a:r>
            <a:r>
              <a:rPr lang="de-DE" sz="1400" b="0" i="0" u="none" strike="noStrike" cap="none" dirty="0">
                <a:solidFill>
                  <a:schemeClr val="dk1"/>
                </a:solidFill>
                <a:latin typeface="Century Gothic"/>
                <a:ea typeface="Century Gothic"/>
                <a:cs typeface="Century Gothic"/>
                <a:sym typeface="Century Gothic"/>
              </a:rPr>
              <a:t> </a:t>
            </a:r>
            <a:r>
              <a:rPr lang="de-DE" sz="1400" b="0" i="0" u="none" strike="noStrike" cap="none" dirty="0" err="1">
                <a:solidFill>
                  <a:schemeClr val="dk1"/>
                </a:solidFill>
                <a:latin typeface="Century Gothic"/>
                <a:ea typeface="Century Gothic"/>
                <a:cs typeface="Century Gothic"/>
                <a:sym typeface="Century Gothic"/>
              </a:rPr>
              <a:t>of</a:t>
            </a:r>
            <a:r>
              <a:rPr lang="de-DE" sz="1400" b="0" i="0" u="none" strike="noStrike" cap="none" dirty="0">
                <a:solidFill>
                  <a:schemeClr val="dk1"/>
                </a:solidFill>
                <a:latin typeface="Century Gothic"/>
                <a:ea typeface="Century Gothic"/>
                <a:cs typeface="Century Gothic"/>
                <a:sym typeface="Century Gothic"/>
              </a:rPr>
              <a:t> </a:t>
            </a:r>
            <a:r>
              <a:rPr lang="de-DE" sz="1400" b="0" i="0" u="none" strike="noStrike" cap="none" dirty="0" err="1">
                <a:solidFill>
                  <a:schemeClr val="dk1"/>
                </a:solidFill>
                <a:latin typeface="Century Gothic"/>
                <a:ea typeface="Century Gothic"/>
                <a:cs typeface="Century Gothic"/>
                <a:sym typeface="Century Gothic"/>
              </a:rPr>
              <a:t>emotions</a:t>
            </a:r>
            <a:r>
              <a:rPr lang="de-DE" sz="1400" b="0" i="0" u="none" strike="noStrike" cap="none" dirty="0">
                <a:solidFill>
                  <a:schemeClr val="dk1"/>
                </a:solidFill>
                <a:latin typeface="Century Gothic"/>
                <a:ea typeface="Century Gothic"/>
                <a:cs typeface="Century Gothic"/>
                <a:sym typeface="Century Gothic"/>
              </a:rPr>
              <a:t> on </a:t>
            </a:r>
            <a:r>
              <a:rPr lang="de-DE" sz="1400" b="0" i="0" u="none" strike="noStrike" cap="none" dirty="0" err="1">
                <a:solidFill>
                  <a:schemeClr val="dk1"/>
                </a:solidFill>
                <a:latin typeface="Century Gothic"/>
                <a:ea typeface="Century Gothic"/>
                <a:cs typeface="Century Gothic"/>
                <a:sym typeface="Century Gothic"/>
              </a:rPr>
              <a:t>our</a:t>
            </a:r>
            <a:r>
              <a:rPr lang="de-DE" sz="1400" b="0" i="0" u="none" strike="noStrike" cap="none" dirty="0">
                <a:solidFill>
                  <a:schemeClr val="dk1"/>
                </a:solidFill>
                <a:latin typeface="Century Gothic"/>
                <a:ea typeface="Century Gothic"/>
                <a:cs typeface="Century Gothic"/>
                <a:sym typeface="Century Gothic"/>
              </a:rPr>
              <a:t> </a:t>
            </a:r>
            <a:r>
              <a:rPr lang="de-DE" sz="1400" b="0" i="0" u="none" strike="noStrike" cap="none" dirty="0" err="1">
                <a:solidFill>
                  <a:schemeClr val="dk1"/>
                </a:solidFill>
                <a:latin typeface="Century Gothic"/>
                <a:ea typeface="Century Gothic"/>
                <a:cs typeface="Century Gothic"/>
                <a:sym typeface="Century Gothic"/>
              </a:rPr>
              <a:t>financial</a:t>
            </a:r>
            <a:r>
              <a:rPr lang="de-DE" sz="1400" b="0" i="0" u="none" strike="noStrike" cap="none" dirty="0">
                <a:solidFill>
                  <a:schemeClr val="dk1"/>
                </a:solidFill>
                <a:latin typeface="Century Gothic"/>
                <a:ea typeface="Century Gothic"/>
                <a:cs typeface="Century Gothic"/>
                <a:sym typeface="Century Gothic"/>
              </a:rPr>
              <a:t> </a:t>
            </a:r>
            <a:r>
              <a:rPr lang="de-DE" sz="1400" b="0" i="0" u="none" strike="noStrike" cap="none" dirty="0" err="1">
                <a:solidFill>
                  <a:schemeClr val="dk1"/>
                </a:solidFill>
                <a:latin typeface="Century Gothic"/>
                <a:ea typeface="Century Gothic"/>
                <a:cs typeface="Century Gothic"/>
                <a:sym typeface="Century Gothic"/>
              </a:rPr>
              <a:t>decisions</a:t>
            </a:r>
            <a:r>
              <a:rPr lang="de-DE" sz="1400" b="0" i="0" u="none" strike="noStrike" cap="none" dirty="0">
                <a:solidFill>
                  <a:schemeClr val="dk1"/>
                </a:solidFill>
                <a:latin typeface="Century Gothic"/>
                <a:ea typeface="Century Gothic"/>
                <a:cs typeface="Century Gothic"/>
                <a:sym typeface="Century Gothic"/>
              </a:rPr>
              <a:t>.</a:t>
            </a:r>
            <a:endParaRPr sz="1400" b="0" i="0" u="none" strike="noStrike" cap="none" dirty="0">
              <a:solidFill>
                <a:schemeClr val="dk1"/>
              </a:solidFill>
              <a:latin typeface="Century Gothic"/>
              <a:ea typeface="Century Gothic"/>
              <a:cs typeface="Century Gothic"/>
              <a:sym typeface="Century Gothic"/>
            </a:endParaRPr>
          </a:p>
          <a:p>
            <a:pPr marL="0" marR="0" lvl="0" indent="0" algn="l" rtl="0">
              <a:lnSpc>
                <a:spcPct val="107916"/>
              </a:lnSpc>
              <a:spcBef>
                <a:spcPts val="800"/>
              </a:spcBef>
              <a:spcAft>
                <a:spcPts val="0"/>
              </a:spcAft>
              <a:buClr>
                <a:srgbClr val="000000"/>
              </a:buClr>
              <a:buSzPts val="1400"/>
              <a:buFont typeface="Arial"/>
              <a:buNone/>
            </a:pPr>
            <a:r>
              <a:rPr lang="de-DE" sz="1400" b="0" i="0" u="sng" strike="noStrike" cap="none" dirty="0">
                <a:solidFill>
                  <a:srgbClr val="1155CC"/>
                </a:solidFill>
                <a:latin typeface="Century Gothic"/>
                <a:ea typeface="Century Gothic"/>
                <a:cs typeface="Century Gothic"/>
                <a:sym typeface="Century Gothic"/>
                <a:hlinkClick r:id="rId4">
                  <a:extLst>
                    <a:ext uri="{A12FA001-AC4F-418D-AE19-62706E023703}">
                      <ahyp:hlinkClr xmlns:ahyp="http://schemas.microsoft.com/office/drawing/2018/hyperlinkcolor" val="tx"/>
                    </a:ext>
                  </a:extLst>
                </a:hlinkClick>
              </a:rPr>
              <a:t>https://www.linkedin.com/pulse/5-good-reasons-read-psychology-money-morgan-housel-demola-okesola/</a:t>
            </a:r>
            <a:r>
              <a:rPr lang="de-DE" sz="1400" b="0" i="0" u="none" strike="noStrike" cap="none" dirty="0">
                <a:solidFill>
                  <a:schemeClr val="dk1"/>
                </a:solidFill>
                <a:latin typeface="Century Gothic"/>
                <a:ea typeface="Century Gothic"/>
                <a:cs typeface="Century Gothic"/>
                <a:sym typeface="Century Gothic"/>
              </a:rPr>
              <a:t> </a:t>
            </a:r>
            <a:endParaRPr sz="1400" b="0" i="0" u="none" strike="noStrike" cap="none" dirty="0">
              <a:solidFill>
                <a:schemeClr val="dk1"/>
              </a:solidFill>
              <a:latin typeface="Century Gothic"/>
              <a:ea typeface="Century Gothic"/>
              <a:cs typeface="Century Gothic"/>
              <a:sym typeface="Century Gothic"/>
            </a:endParaRPr>
          </a:p>
          <a:p>
            <a:pPr marL="0" marR="0" lvl="0" indent="0" algn="l" rtl="0">
              <a:lnSpc>
                <a:spcPct val="107916"/>
              </a:lnSpc>
              <a:spcBef>
                <a:spcPts val="800"/>
              </a:spcBef>
              <a:spcAft>
                <a:spcPts val="0"/>
              </a:spcAft>
              <a:buClr>
                <a:srgbClr val="000000"/>
              </a:buClr>
              <a:buSzPts val="1400"/>
              <a:buFont typeface="Arial"/>
              <a:buNone/>
            </a:pPr>
            <a:r>
              <a:rPr lang="de-DE" sz="1400" b="1" i="0" u="none" strike="noStrike" cap="none" dirty="0">
                <a:solidFill>
                  <a:schemeClr val="dk1"/>
                </a:solidFill>
                <a:latin typeface="Century Gothic"/>
                <a:ea typeface="Century Gothic"/>
                <a:cs typeface="Century Gothic"/>
                <a:sym typeface="Century Gothic"/>
              </a:rPr>
              <a:t>Rich Dad Poor Dad - Robert </a:t>
            </a:r>
            <a:r>
              <a:rPr lang="de-DE" sz="1400" b="1" i="0" u="none" strike="noStrike" cap="none" dirty="0" err="1">
                <a:solidFill>
                  <a:schemeClr val="dk1"/>
                </a:solidFill>
                <a:latin typeface="Century Gothic"/>
                <a:ea typeface="Century Gothic"/>
                <a:cs typeface="Century Gothic"/>
                <a:sym typeface="Century Gothic"/>
              </a:rPr>
              <a:t>Kiyosaki</a:t>
            </a:r>
            <a:r>
              <a:rPr lang="de-DE" sz="1400" b="1" i="0" u="none" strike="noStrike" cap="none" dirty="0">
                <a:solidFill>
                  <a:schemeClr val="dk1"/>
                </a:solidFill>
                <a:latin typeface="Century Gothic"/>
                <a:ea typeface="Century Gothic"/>
                <a:cs typeface="Century Gothic"/>
                <a:sym typeface="Century Gothic"/>
              </a:rPr>
              <a:t> and Sharon </a:t>
            </a:r>
            <a:r>
              <a:rPr lang="de-DE" sz="1400" b="1" i="0" u="none" strike="noStrike" cap="none" dirty="0" err="1">
                <a:solidFill>
                  <a:schemeClr val="dk1"/>
                </a:solidFill>
                <a:latin typeface="Century Gothic"/>
                <a:ea typeface="Century Gothic"/>
                <a:cs typeface="Century Gothic"/>
                <a:sym typeface="Century Gothic"/>
              </a:rPr>
              <a:t>Lechter</a:t>
            </a:r>
            <a:r>
              <a:rPr lang="de-DE" sz="1400" b="1" i="0" u="none" strike="noStrike" cap="none" dirty="0">
                <a:solidFill>
                  <a:schemeClr val="dk1"/>
                </a:solidFill>
                <a:latin typeface="Century Gothic"/>
                <a:ea typeface="Century Gothic"/>
                <a:cs typeface="Century Gothic"/>
                <a:sym typeface="Century Gothic"/>
              </a:rPr>
              <a:t> - </a:t>
            </a:r>
            <a:r>
              <a:rPr lang="de-DE" sz="1400" b="0" i="0" u="none" strike="noStrike" cap="none" dirty="0" err="1">
                <a:solidFill>
                  <a:schemeClr val="dk1"/>
                </a:solidFill>
                <a:latin typeface="Century Gothic"/>
                <a:ea typeface="Century Gothic"/>
                <a:cs typeface="Century Gothic"/>
                <a:sym typeface="Century Gothic"/>
              </a:rPr>
              <a:t>Explodes</a:t>
            </a:r>
            <a:r>
              <a:rPr lang="de-DE" sz="1400" b="0" i="0" u="none" strike="noStrike" cap="none" dirty="0">
                <a:solidFill>
                  <a:schemeClr val="dk1"/>
                </a:solidFill>
                <a:latin typeface="Century Gothic"/>
                <a:ea typeface="Century Gothic"/>
                <a:cs typeface="Century Gothic"/>
                <a:sym typeface="Century Gothic"/>
              </a:rPr>
              <a:t> </a:t>
            </a:r>
            <a:r>
              <a:rPr lang="de-DE" sz="1400" b="0" i="0" u="none" strike="noStrike" cap="none" dirty="0" err="1">
                <a:solidFill>
                  <a:schemeClr val="dk1"/>
                </a:solidFill>
                <a:latin typeface="Century Gothic"/>
                <a:ea typeface="Century Gothic"/>
                <a:cs typeface="Century Gothic"/>
                <a:sym typeface="Century Gothic"/>
              </a:rPr>
              <a:t>the</a:t>
            </a:r>
            <a:r>
              <a:rPr lang="de-DE" sz="1400" b="0" i="0" u="none" strike="noStrike" cap="none" dirty="0">
                <a:solidFill>
                  <a:schemeClr val="dk1"/>
                </a:solidFill>
                <a:latin typeface="Century Gothic"/>
                <a:ea typeface="Century Gothic"/>
                <a:cs typeface="Century Gothic"/>
                <a:sym typeface="Century Gothic"/>
              </a:rPr>
              <a:t> </a:t>
            </a:r>
            <a:r>
              <a:rPr lang="de-DE" sz="1400" b="0" i="0" u="none" strike="noStrike" cap="none" dirty="0" err="1">
                <a:solidFill>
                  <a:schemeClr val="dk1"/>
                </a:solidFill>
                <a:latin typeface="Century Gothic"/>
                <a:ea typeface="Century Gothic"/>
                <a:cs typeface="Century Gothic"/>
                <a:sym typeface="Century Gothic"/>
              </a:rPr>
              <a:t>myth</a:t>
            </a:r>
            <a:r>
              <a:rPr lang="de-DE" sz="1400" b="0" i="0" u="none" strike="noStrike" cap="none" dirty="0">
                <a:solidFill>
                  <a:schemeClr val="dk1"/>
                </a:solidFill>
                <a:latin typeface="Century Gothic"/>
                <a:ea typeface="Century Gothic"/>
                <a:cs typeface="Century Gothic"/>
                <a:sym typeface="Century Gothic"/>
              </a:rPr>
              <a:t> </a:t>
            </a:r>
            <a:r>
              <a:rPr lang="de-DE" sz="1400" b="0" i="0" u="none" strike="noStrike" cap="none" dirty="0" err="1">
                <a:solidFill>
                  <a:schemeClr val="dk1"/>
                </a:solidFill>
                <a:latin typeface="Century Gothic"/>
                <a:ea typeface="Century Gothic"/>
                <a:cs typeface="Century Gothic"/>
                <a:sym typeface="Century Gothic"/>
              </a:rPr>
              <a:t>that</a:t>
            </a:r>
            <a:r>
              <a:rPr lang="de-DE" sz="1400" b="0" i="0" u="none" strike="noStrike" cap="none" dirty="0">
                <a:solidFill>
                  <a:schemeClr val="dk1"/>
                </a:solidFill>
                <a:latin typeface="Century Gothic"/>
                <a:ea typeface="Century Gothic"/>
                <a:cs typeface="Century Gothic"/>
                <a:sym typeface="Century Gothic"/>
              </a:rPr>
              <a:t> </a:t>
            </a:r>
            <a:r>
              <a:rPr lang="de-DE" sz="1400" b="0" i="0" u="none" strike="noStrike" cap="none" dirty="0" err="1">
                <a:solidFill>
                  <a:schemeClr val="dk1"/>
                </a:solidFill>
                <a:latin typeface="Century Gothic"/>
                <a:ea typeface="Century Gothic"/>
                <a:cs typeface="Century Gothic"/>
                <a:sym typeface="Century Gothic"/>
              </a:rPr>
              <a:t>you</a:t>
            </a:r>
            <a:r>
              <a:rPr lang="de-DE" sz="1400" b="0" i="0" u="none" strike="noStrike" cap="none" dirty="0">
                <a:solidFill>
                  <a:schemeClr val="dk1"/>
                </a:solidFill>
                <a:latin typeface="Century Gothic"/>
                <a:ea typeface="Century Gothic"/>
                <a:cs typeface="Century Gothic"/>
                <a:sym typeface="Century Gothic"/>
              </a:rPr>
              <a:t> </a:t>
            </a:r>
            <a:r>
              <a:rPr lang="de-DE" sz="1400" b="0" i="0" u="none" strike="noStrike" cap="none" dirty="0" err="1">
                <a:solidFill>
                  <a:schemeClr val="dk1"/>
                </a:solidFill>
                <a:latin typeface="Century Gothic"/>
                <a:ea typeface="Century Gothic"/>
                <a:cs typeface="Century Gothic"/>
                <a:sym typeface="Century Gothic"/>
              </a:rPr>
              <a:t>need</a:t>
            </a:r>
            <a:r>
              <a:rPr lang="de-DE" sz="1400" b="0" i="0" u="none" strike="noStrike" cap="none" dirty="0">
                <a:solidFill>
                  <a:schemeClr val="dk1"/>
                </a:solidFill>
                <a:latin typeface="Century Gothic"/>
                <a:ea typeface="Century Gothic"/>
                <a:cs typeface="Century Gothic"/>
                <a:sym typeface="Century Gothic"/>
              </a:rPr>
              <a:t> </a:t>
            </a:r>
            <a:r>
              <a:rPr lang="de-DE" sz="1400" b="0" i="0" u="none" strike="noStrike" cap="none" dirty="0" err="1">
                <a:solidFill>
                  <a:schemeClr val="dk1"/>
                </a:solidFill>
                <a:latin typeface="Century Gothic"/>
                <a:ea typeface="Century Gothic"/>
                <a:cs typeface="Century Gothic"/>
                <a:sym typeface="Century Gothic"/>
              </a:rPr>
              <a:t>to</a:t>
            </a:r>
            <a:r>
              <a:rPr lang="de-DE" sz="1400" b="0" i="0" u="none" strike="noStrike" cap="none" dirty="0">
                <a:solidFill>
                  <a:schemeClr val="dk1"/>
                </a:solidFill>
                <a:latin typeface="Century Gothic"/>
                <a:ea typeface="Century Gothic"/>
                <a:cs typeface="Century Gothic"/>
                <a:sym typeface="Century Gothic"/>
              </a:rPr>
              <a:t> </a:t>
            </a:r>
            <a:r>
              <a:rPr lang="de-DE" sz="1400" b="0" i="0" u="none" strike="noStrike" cap="none" dirty="0" err="1">
                <a:solidFill>
                  <a:schemeClr val="dk1"/>
                </a:solidFill>
                <a:latin typeface="Century Gothic"/>
                <a:ea typeface="Century Gothic"/>
                <a:cs typeface="Century Gothic"/>
                <a:sym typeface="Century Gothic"/>
              </a:rPr>
              <a:t>earn</a:t>
            </a:r>
            <a:r>
              <a:rPr lang="de-DE" sz="1400" b="0" i="0" u="none" strike="noStrike" cap="none" dirty="0">
                <a:solidFill>
                  <a:schemeClr val="dk1"/>
                </a:solidFill>
                <a:latin typeface="Century Gothic"/>
                <a:ea typeface="Century Gothic"/>
                <a:cs typeface="Century Gothic"/>
                <a:sym typeface="Century Gothic"/>
              </a:rPr>
              <a:t> a high </a:t>
            </a:r>
            <a:r>
              <a:rPr lang="de-DE" sz="1400" b="0" i="0" u="none" strike="noStrike" cap="none" dirty="0" err="1">
                <a:solidFill>
                  <a:schemeClr val="dk1"/>
                </a:solidFill>
                <a:latin typeface="Century Gothic"/>
                <a:ea typeface="Century Gothic"/>
                <a:cs typeface="Century Gothic"/>
                <a:sym typeface="Century Gothic"/>
              </a:rPr>
              <a:t>income</a:t>
            </a:r>
            <a:r>
              <a:rPr lang="de-DE" sz="1400" b="0" i="0" u="none" strike="noStrike" cap="none" dirty="0">
                <a:solidFill>
                  <a:schemeClr val="dk1"/>
                </a:solidFill>
                <a:latin typeface="Century Gothic"/>
                <a:ea typeface="Century Gothic"/>
                <a:cs typeface="Century Gothic"/>
                <a:sym typeface="Century Gothic"/>
              </a:rPr>
              <a:t> </a:t>
            </a:r>
            <a:r>
              <a:rPr lang="de-DE" sz="1400" b="0" i="0" u="none" strike="noStrike" cap="none" dirty="0" err="1">
                <a:solidFill>
                  <a:schemeClr val="dk1"/>
                </a:solidFill>
                <a:latin typeface="Century Gothic"/>
                <a:ea typeface="Century Gothic"/>
                <a:cs typeface="Century Gothic"/>
                <a:sym typeface="Century Gothic"/>
              </a:rPr>
              <a:t>to</a:t>
            </a:r>
            <a:r>
              <a:rPr lang="de-DE" sz="1400" b="0" i="0" u="none" strike="noStrike" cap="none" dirty="0">
                <a:solidFill>
                  <a:schemeClr val="dk1"/>
                </a:solidFill>
                <a:latin typeface="Century Gothic"/>
                <a:ea typeface="Century Gothic"/>
                <a:cs typeface="Century Gothic"/>
                <a:sym typeface="Century Gothic"/>
              </a:rPr>
              <a:t> </a:t>
            </a:r>
            <a:r>
              <a:rPr lang="de-DE" sz="1400" b="0" i="0" u="none" strike="noStrike" cap="none" dirty="0" err="1">
                <a:solidFill>
                  <a:schemeClr val="dk1"/>
                </a:solidFill>
                <a:latin typeface="Century Gothic"/>
                <a:ea typeface="Century Gothic"/>
                <a:cs typeface="Century Gothic"/>
                <a:sym typeface="Century Gothic"/>
              </a:rPr>
              <a:t>become</a:t>
            </a:r>
            <a:r>
              <a:rPr lang="de-DE" sz="1400" b="0" i="0" u="none" strike="noStrike" cap="none" dirty="0">
                <a:solidFill>
                  <a:schemeClr val="dk1"/>
                </a:solidFill>
                <a:latin typeface="Century Gothic"/>
                <a:ea typeface="Century Gothic"/>
                <a:cs typeface="Century Gothic"/>
                <a:sym typeface="Century Gothic"/>
              </a:rPr>
              <a:t> </a:t>
            </a:r>
            <a:r>
              <a:rPr lang="de-DE" sz="1400" b="0" i="0" u="none" strike="noStrike" cap="none" dirty="0" err="1">
                <a:solidFill>
                  <a:schemeClr val="dk1"/>
                </a:solidFill>
                <a:latin typeface="Century Gothic"/>
                <a:ea typeface="Century Gothic"/>
                <a:cs typeface="Century Gothic"/>
                <a:sym typeface="Century Gothic"/>
              </a:rPr>
              <a:t>rich</a:t>
            </a:r>
            <a:r>
              <a:rPr lang="de-DE" sz="1400" b="0" i="0" u="none" strike="noStrike" cap="none" dirty="0">
                <a:solidFill>
                  <a:schemeClr val="dk1"/>
                </a:solidFill>
                <a:latin typeface="Century Gothic"/>
                <a:ea typeface="Century Gothic"/>
                <a:cs typeface="Century Gothic"/>
                <a:sym typeface="Century Gothic"/>
              </a:rPr>
              <a:t>. </a:t>
            </a:r>
            <a:r>
              <a:rPr lang="de-DE" sz="1400" b="0" i="0" u="none" strike="noStrike" cap="none" dirty="0" err="1">
                <a:solidFill>
                  <a:schemeClr val="dk1"/>
                </a:solidFill>
                <a:latin typeface="Century Gothic"/>
                <a:ea typeface="Century Gothic"/>
                <a:cs typeface="Century Gothic"/>
                <a:sym typeface="Century Gothic"/>
              </a:rPr>
              <a:t>Challenges</a:t>
            </a:r>
            <a:r>
              <a:rPr lang="de-DE" sz="1400" b="0" i="0" u="none" strike="noStrike" cap="none" dirty="0">
                <a:solidFill>
                  <a:schemeClr val="dk1"/>
                </a:solidFill>
                <a:latin typeface="Century Gothic"/>
                <a:ea typeface="Century Gothic"/>
                <a:cs typeface="Century Gothic"/>
                <a:sym typeface="Century Gothic"/>
              </a:rPr>
              <a:t> </a:t>
            </a:r>
            <a:r>
              <a:rPr lang="de-DE" sz="1400" b="0" i="0" u="none" strike="noStrike" cap="none" dirty="0" err="1">
                <a:solidFill>
                  <a:schemeClr val="dk1"/>
                </a:solidFill>
                <a:latin typeface="Century Gothic"/>
                <a:ea typeface="Century Gothic"/>
                <a:cs typeface="Century Gothic"/>
                <a:sym typeface="Century Gothic"/>
              </a:rPr>
              <a:t>the</a:t>
            </a:r>
            <a:r>
              <a:rPr lang="de-DE" sz="1400" b="0" i="0" u="none" strike="noStrike" cap="none" dirty="0">
                <a:solidFill>
                  <a:schemeClr val="dk1"/>
                </a:solidFill>
                <a:latin typeface="Century Gothic"/>
                <a:ea typeface="Century Gothic"/>
                <a:cs typeface="Century Gothic"/>
                <a:sym typeface="Century Gothic"/>
              </a:rPr>
              <a:t> belief </a:t>
            </a:r>
            <a:r>
              <a:rPr lang="de-DE" sz="1400" b="0" i="0" u="none" strike="noStrike" cap="none" dirty="0" err="1">
                <a:solidFill>
                  <a:schemeClr val="dk1"/>
                </a:solidFill>
                <a:latin typeface="Century Gothic"/>
                <a:ea typeface="Century Gothic"/>
                <a:cs typeface="Century Gothic"/>
                <a:sym typeface="Century Gothic"/>
              </a:rPr>
              <a:t>that</a:t>
            </a:r>
            <a:r>
              <a:rPr lang="de-DE" sz="1400" b="0" i="0" u="none" strike="noStrike" cap="none" dirty="0">
                <a:solidFill>
                  <a:schemeClr val="dk1"/>
                </a:solidFill>
                <a:latin typeface="Century Gothic"/>
                <a:ea typeface="Century Gothic"/>
                <a:cs typeface="Century Gothic"/>
                <a:sym typeface="Century Gothic"/>
              </a:rPr>
              <a:t> </a:t>
            </a:r>
            <a:r>
              <a:rPr lang="de-DE" sz="1400" b="0" i="0" u="none" strike="noStrike" cap="none" dirty="0" err="1">
                <a:solidFill>
                  <a:schemeClr val="dk1"/>
                </a:solidFill>
                <a:latin typeface="Century Gothic"/>
                <a:ea typeface="Century Gothic"/>
                <a:cs typeface="Century Gothic"/>
                <a:sym typeface="Century Gothic"/>
              </a:rPr>
              <a:t>your</a:t>
            </a:r>
            <a:r>
              <a:rPr lang="de-DE" sz="1400" b="0" i="0" u="none" strike="noStrike" cap="none" dirty="0">
                <a:solidFill>
                  <a:schemeClr val="dk1"/>
                </a:solidFill>
                <a:latin typeface="Century Gothic"/>
                <a:ea typeface="Century Gothic"/>
                <a:cs typeface="Century Gothic"/>
                <a:sym typeface="Century Gothic"/>
              </a:rPr>
              <a:t> </a:t>
            </a:r>
            <a:r>
              <a:rPr lang="de-DE" sz="1400" b="0" i="0" u="none" strike="noStrike" cap="none" dirty="0" err="1">
                <a:solidFill>
                  <a:schemeClr val="dk1"/>
                </a:solidFill>
                <a:latin typeface="Century Gothic"/>
                <a:ea typeface="Century Gothic"/>
                <a:cs typeface="Century Gothic"/>
                <a:sym typeface="Century Gothic"/>
              </a:rPr>
              <a:t>house</a:t>
            </a:r>
            <a:r>
              <a:rPr lang="de-DE" sz="1400" b="0" i="0" u="none" strike="noStrike" cap="none" dirty="0">
                <a:solidFill>
                  <a:schemeClr val="dk1"/>
                </a:solidFill>
                <a:latin typeface="Century Gothic"/>
                <a:ea typeface="Century Gothic"/>
                <a:cs typeface="Century Gothic"/>
                <a:sym typeface="Century Gothic"/>
              </a:rPr>
              <a:t> </a:t>
            </a:r>
            <a:r>
              <a:rPr lang="de-DE" sz="1400" b="0" i="0" u="none" strike="noStrike" cap="none" dirty="0" err="1">
                <a:solidFill>
                  <a:schemeClr val="dk1"/>
                </a:solidFill>
                <a:latin typeface="Century Gothic"/>
                <a:ea typeface="Century Gothic"/>
                <a:cs typeface="Century Gothic"/>
                <a:sym typeface="Century Gothic"/>
              </a:rPr>
              <a:t>is</a:t>
            </a:r>
            <a:r>
              <a:rPr lang="de-DE" sz="1400" b="0" i="0" u="none" strike="noStrike" cap="none" dirty="0">
                <a:solidFill>
                  <a:schemeClr val="dk1"/>
                </a:solidFill>
                <a:latin typeface="Century Gothic"/>
                <a:ea typeface="Century Gothic"/>
                <a:cs typeface="Century Gothic"/>
                <a:sym typeface="Century Gothic"/>
              </a:rPr>
              <a:t> an </a:t>
            </a:r>
            <a:r>
              <a:rPr lang="de-DE" sz="1400" b="0" i="0" u="none" strike="noStrike" cap="none" dirty="0" err="1">
                <a:solidFill>
                  <a:schemeClr val="dk1"/>
                </a:solidFill>
                <a:latin typeface="Century Gothic"/>
                <a:ea typeface="Century Gothic"/>
                <a:cs typeface="Century Gothic"/>
                <a:sym typeface="Century Gothic"/>
              </a:rPr>
              <a:t>asset</a:t>
            </a:r>
            <a:endParaRPr sz="1400" b="0" i="0" u="none" strike="noStrike" cap="none" dirty="0">
              <a:solidFill>
                <a:schemeClr val="dk1"/>
              </a:solidFill>
              <a:latin typeface="Century Gothic"/>
              <a:ea typeface="Century Gothic"/>
              <a:cs typeface="Century Gothic"/>
              <a:sym typeface="Century Gothic"/>
            </a:endParaRPr>
          </a:p>
          <a:p>
            <a:pPr marL="0" marR="0" lvl="0" indent="0" algn="l" rtl="0">
              <a:lnSpc>
                <a:spcPct val="107916"/>
              </a:lnSpc>
              <a:spcBef>
                <a:spcPts val="800"/>
              </a:spcBef>
              <a:spcAft>
                <a:spcPts val="0"/>
              </a:spcAft>
              <a:buClr>
                <a:srgbClr val="000000"/>
              </a:buClr>
              <a:buSzPts val="1400"/>
              <a:buFont typeface="Arial"/>
              <a:buNone/>
            </a:pPr>
            <a:r>
              <a:rPr lang="de-DE" sz="1400" b="0" i="0" u="sng" strike="noStrike" cap="none" dirty="0">
                <a:solidFill>
                  <a:srgbClr val="1155CC"/>
                </a:solidFill>
                <a:latin typeface="Century Gothic"/>
                <a:ea typeface="Century Gothic"/>
                <a:cs typeface="Century Gothic"/>
                <a:sym typeface="Century Gothic"/>
                <a:hlinkClick r:id="rId5">
                  <a:extLst>
                    <a:ext uri="{A12FA001-AC4F-418D-AE19-62706E023703}">
                      <ahyp:hlinkClr xmlns:ahyp="http://schemas.microsoft.com/office/drawing/2018/hyperlinkcolor" val="tx"/>
                    </a:ext>
                  </a:extLst>
                </a:hlinkClick>
              </a:rPr>
              <a:t>https://www.booksfree.org/rich-dad-poor-dad-pdf-free-download/</a:t>
            </a:r>
            <a:r>
              <a:rPr lang="de-DE" sz="1400" b="0" i="0" u="none" strike="noStrike" cap="none" dirty="0">
                <a:solidFill>
                  <a:schemeClr val="dk1"/>
                </a:solidFill>
                <a:latin typeface="Century Gothic"/>
                <a:ea typeface="Century Gothic"/>
                <a:cs typeface="Century Gothic"/>
                <a:sym typeface="Century Gothic"/>
              </a:rPr>
              <a:t> </a:t>
            </a:r>
            <a:endParaRPr sz="1400" b="0" i="0" u="none" strike="noStrike" cap="none" dirty="0">
              <a:solidFill>
                <a:schemeClr val="dk1"/>
              </a:solidFill>
              <a:latin typeface="Century Gothic"/>
              <a:ea typeface="Century Gothic"/>
              <a:cs typeface="Century Gothic"/>
              <a:sym typeface="Century Gothic"/>
            </a:endParaRPr>
          </a:p>
          <a:p>
            <a:pPr lvl="0">
              <a:lnSpc>
                <a:spcPct val="107916"/>
              </a:lnSpc>
              <a:spcBef>
                <a:spcPts val="800"/>
              </a:spcBef>
              <a:buSzPts val="1400"/>
            </a:pPr>
            <a:r>
              <a:rPr lang="de-DE" b="1" u="sng" dirty="0" err="1">
                <a:solidFill>
                  <a:schemeClr val="dk1"/>
                </a:solidFill>
                <a:latin typeface="Century Gothic"/>
                <a:ea typeface="Century Gothic"/>
                <a:cs typeface="Century Gothic"/>
                <a:sym typeface="Century Gothic"/>
              </a:rPr>
              <a:t>Siti</a:t>
            </a:r>
            <a:r>
              <a:rPr lang="de-DE" b="1" u="sng" dirty="0">
                <a:solidFill>
                  <a:schemeClr val="dk1"/>
                </a:solidFill>
                <a:latin typeface="Century Gothic"/>
                <a:ea typeface="Century Gothic"/>
                <a:cs typeface="Century Gothic"/>
                <a:sym typeface="Century Gothic"/>
              </a:rPr>
              <a:t> web/ Accounts</a:t>
            </a:r>
            <a:endParaRPr sz="1400" b="1" i="0" u="sng" strike="noStrike" cap="none" dirty="0">
              <a:solidFill>
                <a:schemeClr val="dk1"/>
              </a:solidFill>
              <a:latin typeface="Century Gothic"/>
              <a:ea typeface="Century Gothic"/>
              <a:cs typeface="Century Gothic"/>
              <a:sym typeface="Century Gothic"/>
            </a:endParaRPr>
          </a:p>
          <a:p>
            <a:pPr marL="0" marR="0" lvl="0" indent="0" algn="l" rtl="0">
              <a:lnSpc>
                <a:spcPct val="107916"/>
              </a:lnSpc>
              <a:spcBef>
                <a:spcPts val="800"/>
              </a:spcBef>
              <a:spcAft>
                <a:spcPts val="0"/>
              </a:spcAft>
              <a:buClr>
                <a:srgbClr val="000000"/>
              </a:buClr>
              <a:buSzPts val="1400"/>
              <a:buFont typeface="Arial"/>
              <a:buNone/>
            </a:pPr>
            <a:r>
              <a:rPr lang="de-DE" sz="1400" b="0" i="0" u="sng" strike="noStrike" cap="none" dirty="0">
                <a:solidFill>
                  <a:srgbClr val="1155CC"/>
                </a:solidFill>
                <a:latin typeface="Century Gothic"/>
                <a:ea typeface="Century Gothic"/>
                <a:cs typeface="Century Gothic"/>
                <a:sym typeface="Century Gothic"/>
                <a:hlinkClick r:id="rId6">
                  <a:extLst>
                    <a:ext uri="{A12FA001-AC4F-418D-AE19-62706E023703}">
                      <ahyp:hlinkClr xmlns:ahyp="http://schemas.microsoft.com/office/drawing/2018/hyperlinkcolor" val="tx"/>
                    </a:ext>
                  </a:extLst>
                </a:hlinkClick>
              </a:rPr>
              <a:t>https://www.youtube.com/c/Clevergirlfinance</a:t>
            </a:r>
            <a:r>
              <a:rPr lang="de-DE" sz="1400" b="0" i="0" u="none" strike="noStrike" cap="none" dirty="0">
                <a:solidFill>
                  <a:schemeClr val="dk1"/>
                </a:solidFill>
                <a:latin typeface="Century Gothic"/>
                <a:ea typeface="Century Gothic"/>
                <a:cs typeface="Century Gothic"/>
                <a:sym typeface="Century Gothic"/>
              </a:rPr>
              <a:t> - </a:t>
            </a:r>
            <a:r>
              <a:rPr lang="de-DE" sz="1400" b="0" i="0" u="none" strike="noStrike" cap="none" dirty="0" err="1">
                <a:solidFill>
                  <a:schemeClr val="dk1"/>
                </a:solidFill>
                <a:latin typeface="Century Gothic"/>
                <a:ea typeface="Century Gothic"/>
                <a:cs typeface="Century Gothic"/>
                <a:sym typeface="Century Gothic"/>
              </a:rPr>
              <a:t>Empowering</a:t>
            </a:r>
            <a:r>
              <a:rPr lang="de-DE" sz="1400" b="0" i="0" u="none" strike="noStrike" cap="none" dirty="0">
                <a:solidFill>
                  <a:schemeClr val="dk1"/>
                </a:solidFill>
                <a:latin typeface="Century Gothic"/>
                <a:ea typeface="Century Gothic"/>
                <a:cs typeface="Century Gothic"/>
                <a:sym typeface="Century Gothic"/>
              </a:rPr>
              <a:t> </a:t>
            </a:r>
            <a:r>
              <a:rPr lang="de-DE" sz="1400" b="0" i="0" u="none" strike="noStrike" cap="none" dirty="0" err="1">
                <a:solidFill>
                  <a:schemeClr val="dk1"/>
                </a:solidFill>
                <a:latin typeface="Century Gothic"/>
                <a:ea typeface="Century Gothic"/>
                <a:cs typeface="Century Gothic"/>
                <a:sym typeface="Century Gothic"/>
              </a:rPr>
              <a:t>women</a:t>
            </a:r>
            <a:r>
              <a:rPr lang="de-DE" sz="1400" b="0" i="0" u="none" strike="noStrike" cap="none" dirty="0">
                <a:solidFill>
                  <a:schemeClr val="dk1"/>
                </a:solidFill>
                <a:latin typeface="Century Gothic"/>
                <a:ea typeface="Century Gothic"/>
                <a:cs typeface="Century Gothic"/>
                <a:sym typeface="Century Gothic"/>
              </a:rPr>
              <a:t> </a:t>
            </a:r>
            <a:r>
              <a:rPr lang="de-DE" sz="1400" b="0" i="0" u="none" strike="noStrike" cap="none" dirty="0" err="1">
                <a:solidFill>
                  <a:schemeClr val="dk1"/>
                </a:solidFill>
                <a:latin typeface="Century Gothic"/>
                <a:ea typeface="Century Gothic"/>
                <a:cs typeface="Century Gothic"/>
                <a:sym typeface="Century Gothic"/>
              </a:rPr>
              <a:t>to</a:t>
            </a:r>
            <a:r>
              <a:rPr lang="de-DE" sz="1400" b="0" i="0" u="none" strike="noStrike" cap="none" dirty="0">
                <a:solidFill>
                  <a:schemeClr val="dk1"/>
                </a:solidFill>
                <a:latin typeface="Century Gothic"/>
                <a:ea typeface="Century Gothic"/>
                <a:cs typeface="Century Gothic"/>
                <a:sym typeface="Century Gothic"/>
              </a:rPr>
              <a:t> </a:t>
            </a:r>
            <a:r>
              <a:rPr lang="de-DE" sz="1400" b="0" i="0" u="none" strike="noStrike" cap="none" dirty="0" err="1">
                <a:solidFill>
                  <a:schemeClr val="dk1"/>
                </a:solidFill>
                <a:latin typeface="Century Gothic"/>
                <a:ea typeface="Century Gothic"/>
                <a:cs typeface="Century Gothic"/>
                <a:sym typeface="Century Gothic"/>
              </a:rPr>
              <a:t>ditch</a:t>
            </a:r>
            <a:r>
              <a:rPr lang="de-DE" sz="1400" b="0" i="0" u="none" strike="noStrike" cap="none" dirty="0">
                <a:solidFill>
                  <a:schemeClr val="dk1"/>
                </a:solidFill>
                <a:latin typeface="Century Gothic"/>
                <a:ea typeface="Century Gothic"/>
                <a:cs typeface="Century Gothic"/>
                <a:sym typeface="Century Gothic"/>
              </a:rPr>
              <a:t> </a:t>
            </a:r>
            <a:r>
              <a:rPr lang="de-DE" sz="1400" b="0" i="0" u="none" strike="noStrike" cap="none" dirty="0" err="1">
                <a:solidFill>
                  <a:schemeClr val="dk1"/>
                </a:solidFill>
                <a:latin typeface="Century Gothic"/>
                <a:ea typeface="Century Gothic"/>
                <a:cs typeface="Century Gothic"/>
                <a:sym typeface="Century Gothic"/>
              </a:rPr>
              <a:t>debt</a:t>
            </a:r>
            <a:r>
              <a:rPr lang="de-DE" sz="1400" b="0" i="0" u="none" strike="noStrike" cap="none" dirty="0">
                <a:solidFill>
                  <a:schemeClr val="dk1"/>
                </a:solidFill>
                <a:latin typeface="Century Gothic"/>
                <a:ea typeface="Century Gothic"/>
                <a:cs typeface="Century Gothic"/>
                <a:sym typeface="Century Gothic"/>
              </a:rPr>
              <a:t>, save </a:t>
            </a:r>
            <a:r>
              <a:rPr lang="de-DE" sz="1400" b="0" i="0" u="none" strike="noStrike" cap="none" dirty="0" err="1">
                <a:solidFill>
                  <a:schemeClr val="dk1"/>
                </a:solidFill>
                <a:latin typeface="Century Gothic"/>
                <a:ea typeface="Century Gothic"/>
                <a:cs typeface="Century Gothic"/>
                <a:sym typeface="Century Gothic"/>
              </a:rPr>
              <a:t>money</a:t>
            </a:r>
            <a:r>
              <a:rPr lang="de-DE" sz="1400" b="0" i="0" u="none" strike="noStrike" cap="none" dirty="0">
                <a:solidFill>
                  <a:schemeClr val="dk1"/>
                </a:solidFill>
                <a:latin typeface="Century Gothic"/>
                <a:ea typeface="Century Gothic"/>
                <a:cs typeface="Century Gothic"/>
                <a:sym typeface="Century Gothic"/>
              </a:rPr>
              <a:t> and </a:t>
            </a:r>
            <a:r>
              <a:rPr lang="de-DE" sz="1400" b="0" i="0" u="none" strike="noStrike" cap="none" dirty="0" err="1">
                <a:solidFill>
                  <a:schemeClr val="dk1"/>
                </a:solidFill>
                <a:latin typeface="Century Gothic"/>
                <a:ea typeface="Century Gothic"/>
                <a:cs typeface="Century Gothic"/>
                <a:sym typeface="Century Gothic"/>
              </a:rPr>
              <a:t>build</a:t>
            </a:r>
            <a:r>
              <a:rPr lang="de-DE" sz="1400" b="0" i="0" u="none" strike="noStrike" cap="none" dirty="0">
                <a:solidFill>
                  <a:schemeClr val="dk1"/>
                </a:solidFill>
                <a:latin typeface="Century Gothic"/>
                <a:ea typeface="Century Gothic"/>
                <a:cs typeface="Century Gothic"/>
                <a:sym typeface="Century Gothic"/>
              </a:rPr>
              <a:t> real </a:t>
            </a:r>
            <a:r>
              <a:rPr lang="de-DE" sz="1400" b="0" i="0" u="none" strike="noStrike" cap="none" dirty="0" err="1">
                <a:solidFill>
                  <a:schemeClr val="dk1"/>
                </a:solidFill>
                <a:latin typeface="Century Gothic"/>
                <a:ea typeface="Century Gothic"/>
                <a:cs typeface="Century Gothic"/>
                <a:sym typeface="Century Gothic"/>
              </a:rPr>
              <a:t>wealth</a:t>
            </a:r>
            <a:r>
              <a:rPr lang="de-DE" sz="1400" b="0" i="0" u="none" strike="noStrike" cap="none" dirty="0">
                <a:solidFill>
                  <a:schemeClr val="dk1"/>
                </a:solidFill>
                <a:latin typeface="Century Gothic"/>
                <a:ea typeface="Century Gothic"/>
                <a:cs typeface="Century Gothic"/>
                <a:sym typeface="Century Gothic"/>
              </a:rPr>
              <a:t>!</a:t>
            </a:r>
            <a:endParaRPr sz="1400" b="0" i="0" u="none" strike="noStrike" cap="none" dirty="0">
              <a:solidFill>
                <a:schemeClr val="dk1"/>
              </a:solidFill>
              <a:latin typeface="Century Gothic"/>
              <a:ea typeface="Century Gothic"/>
              <a:cs typeface="Century Gothic"/>
              <a:sym typeface="Century Gothic"/>
            </a:endParaRPr>
          </a:p>
          <a:p>
            <a:pPr marL="0" marR="0" lvl="0" indent="0" algn="l" rtl="0">
              <a:lnSpc>
                <a:spcPct val="107916"/>
              </a:lnSpc>
              <a:spcBef>
                <a:spcPts val="800"/>
              </a:spcBef>
              <a:spcAft>
                <a:spcPts val="800"/>
              </a:spcAft>
              <a:buClr>
                <a:srgbClr val="000000"/>
              </a:buClr>
              <a:buSzPts val="1400"/>
              <a:buFont typeface="Arial"/>
              <a:buNone/>
            </a:pPr>
            <a:r>
              <a:rPr lang="de-DE" sz="1400" b="0" i="0" u="sng" strike="noStrike" cap="none" dirty="0">
                <a:solidFill>
                  <a:schemeClr val="hlink"/>
                </a:solidFill>
                <a:latin typeface="Century Gothic"/>
                <a:ea typeface="Century Gothic"/>
                <a:cs typeface="Century Gothic"/>
                <a:sym typeface="Century Gothic"/>
                <a:hlinkClick r:id="rId7"/>
              </a:rPr>
              <a:t>https://www.coursera.org/articles/how-to-negotiate-salary</a:t>
            </a:r>
            <a:r>
              <a:rPr lang="de-DE" sz="1400" b="0" i="0" u="none" strike="noStrike" cap="none" dirty="0">
                <a:solidFill>
                  <a:schemeClr val="dk1"/>
                </a:solidFill>
                <a:latin typeface="Century Gothic"/>
                <a:ea typeface="Century Gothic"/>
                <a:cs typeface="Century Gothic"/>
                <a:sym typeface="Century Gothic"/>
              </a:rPr>
              <a:t> - </a:t>
            </a:r>
            <a:r>
              <a:rPr lang="de-DE" sz="1400" b="0" i="0" u="none" strike="noStrike" cap="none" dirty="0" err="1">
                <a:solidFill>
                  <a:schemeClr val="dk1"/>
                </a:solidFill>
                <a:latin typeface="Century Gothic"/>
                <a:ea typeface="Century Gothic"/>
                <a:cs typeface="Century Gothic"/>
                <a:sym typeface="Century Gothic"/>
              </a:rPr>
              <a:t>How</a:t>
            </a:r>
            <a:r>
              <a:rPr lang="de-DE" sz="1400" b="0" i="0" u="none" strike="noStrike" cap="none" dirty="0">
                <a:solidFill>
                  <a:schemeClr val="dk1"/>
                </a:solidFill>
                <a:latin typeface="Century Gothic"/>
                <a:ea typeface="Century Gothic"/>
                <a:cs typeface="Century Gothic"/>
                <a:sym typeface="Century Gothic"/>
              </a:rPr>
              <a:t> </a:t>
            </a:r>
            <a:r>
              <a:rPr lang="de-DE" sz="1400" b="0" i="0" u="none" strike="noStrike" cap="none" dirty="0" err="1">
                <a:solidFill>
                  <a:schemeClr val="dk1"/>
                </a:solidFill>
                <a:latin typeface="Century Gothic"/>
                <a:ea typeface="Century Gothic"/>
                <a:cs typeface="Century Gothic"/>
                <a:sym typeface="Century Gothic"/>
              </a:rPr>
              <a:t>to</a:t>
            </a:r>
            <a:r>
              <a:rPr lang="de-DE" sz="1400" b="0" i="0" u="none" strike="noStrike" cap="none" dirty="0">
                <a:solidFill>
                  <a:schemeClr val="dk1"/>
                </a:solidFill>
                <a:latin typeface="Century Gothic"/>
                <a:ea typeface="Century Gothic"/>
                <a:cs typeface="Century Gothic"/>
                <a:sym typeface="Century Gothic"/>
              </a:rPr>
              <a:t> </a:t>
            </a:r>
            <a:r>
              <a:rPr lang="de-DE" sz="1400" b="0" i="0" u="none" strike="noStrike" cap="none" dirty="0" err="1">
                <a:solidFill>
                  <a:schemeClr val="dk1"/>
                </a:solidFill>
                <a:latin typeface="Century Gothic"/>
                <a:ea typeface="Century Gothic"/>
                <a:cs typeface="Century Gothic"/>
                <a:sym typeface="Century Gothic"/>
              </a:rPr>
              <a:t>Negotiate</a:t>
            </a:r>
            <a:r>
              <a:rPr lang="de-DE" sz="1400" b="0" i="0" u="none" strike="noStrike" cap="none" dirty="0">
                <a:solidFill>
                  <a:schemeClr val="dk1"/>
                </a:solidFill>
                <a:latin typeface="Century Gothic"/>
                <a:ea typeface="Century Gothic"/>
                <a:cs typeface="Century Gothic"/>
                <a:sym typeface="Century Gothic"/>
              </a:rPr>
              <a:t> </a:t>
            </a:r>
            <a:r>
              <a:rPr lang="de-DE" sz="1400" b="0" i="0" u="none" strike="noStrike" cap="none" dirty="0" err="1">
                <a:solidFill>
                  <a:schemeClr val="dk1"/>
                </a:solidFill>
                <a:latin typeface="Century Gothic"/>
                <a:ea typeface="Century Gothic"/>
                <a:cs typeface="Century Gothic"/>
                <a:sym typeface="Century Gothic"/>
              </a:rPr>
              <a:t>Your</a:t>
            </a:r>
            <a:r>
              <a:rPr lang="de-DE" sz="1400" b="0" i="0" u="none" strike="noStrike" cap="none" dirty="0">
                <a:solidFill>
                  <a:schemeClr val="dk1"/>
                </a:solidFill>
                <a:latin typeface="Century Gothic"/>
                <a:ea typeface="Century Gothic"/>
                <a:cs typeface="Century Gothic"/>
                <a:sym typeface="Century Gothic"/>
              </a:rPr>
              <a:t> </a:t>
            </a:r>
            <a:r>
              <a:rPr lang="de-DE" sz="1400" b="0" i="0" u="none" strike="noStrike" cap="none" dirty="0" err="1">
                <a:solidFill>
                  <a:schemeClr val="dk1"/>
                </a:solidFill>
                <a:latin typeface="Century Gothic"/>
                <a:ea typeface="Century Gothic"/>
                <a:cs typeface="Century Gothic"/>
                <a:sym typeface="Century Gothic"/>
              </a:rPr>
              <a:t>Salary</a:t>
            </a:r>
            <a:endParaRPr sz="1400" b="0" i="0" u="none" strike="noStrike" cap="none" dirty="0">
              <a:solidFill>
                <a:schemeClr val="dk1"/>
              </a:solidFill>
              <a:latin typeface="Century Gothic"/>
              <a:ea typeface="Century Gothic"/>
              <a:cs typeface="Century Gothic"/>
              <a:sym typeface="Century Gothic"/>
            </a:endParaRPr>
          </a:p>
        </p:txBody>
      </p:sp>
      <p:sp>
        <p:nvSpPr>
          <p:cNvPr id="8" name="CasellaDiTesto 7">
            <a:extLst>
              <a:ext uri="{FF2B5EF4-FFF2-40B4-BE49-F238E27FC236}">
                <a16:creationId xmlns:a16="http://schemas.microsoft.com/office/drawing/2014/main" id="{F6DEB1B0-50EE-4AB5-BA4F-F2FD8E41A4F9}"/>
              </a:ext>
            </a:extLst>
          </p:cNvPr>
          <p:cNvSpPr txBox="1"/>
          <p:nvPr/>
        </p:nvSpPr>
        <p:spPr>
          <a:xfrm>
            <a:off x="228600" y="381000"/>
            <a:ext cx="6477000" cy="553998"/>
          </a:xfrm>
          <a:prstGeom prst="rect">
            <a:avLst/>
          </a:prstGeom>
          <a:noFill/>
        </p:spPr>
        <p:txBody>
          <a:bodyPr wrap="square" rtlCol="0">
            <a:spAutoFit/>
          </a:bodyPr>
          <a:lstStyle/>
          <a:p>
            <a:pPr algn="ctr"/>
            <a:r>
              <a:rPr lang="de-DE" sz="3000" b="1" dirty="0" err="1">
                <a:solidFill>
                  <a:schemeClr val="lt1"/>
                </a:solidFill>
                <a:latin typeface="Calibri"/>
                <a:ea typeface="Calibri"/>
                <a:cs typeface="Calibri"/>
                <a:sym typeface="Calibri"/>
              </a:rPr>
              <a:t>BIBLIOGRAFIA</a:t>
            </a:r>
            <a:endParaRPr lang="de-DE" sz="3000" b="1" dirty="0">
              <a:latin typeface="Century Gothic" panose="020B0502020202020204"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pic>
        <p:nvPicPr>
          <p:cNvPr id="465" name="Google Shape;465;p10" descr="Ein Bild, das Himmel, draußen, Natur, Rock enthält.&#10;&#10;Automatisch generierte Beschreibung"/>
          <p:cNvPicPr preferRelativeResize="0"/>
          <p:nvPr/>
        </p:nvPicPr>
        <p:blipFill rotWithShape="1">
          <a:blip r:embed="rId3">
            <a:alphaModFix amt="50000"/>
          </a:blip>
          <a:srcRect/>
          <a:stretch/>
        </p:blipFill>
        <p:spPr>
          <a:xfrm>
            <a:off x="1647825" y="0"/>
            <a:ext cx="10544175" cy="6638929"/>
          </a:xfrm>
          <a:prstGeom prst="rect">
            <a:avLst/>
          </a:prstGeom>
          <a:noFill/>
          <a:ln>
            <a:noFill/>
          </a:ln>
        </p:spPr>
      </p:pic>
      <p:sp>
        <p:nvSpPr>
          <p:cNvPr id="466" name="Google Shape;466;p10"/>
          <p:cNvSpPr txBox="1"/>
          <p:nvPr/>
        </p:nvSpPr>
        <p:spPr>
          <a:xfrm>
            <a:off x="-139486" y="1393252"/>
            <a:ext cx="6773985" cy="1121589"/>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2200"/>
              <a:buFont typeface="Arial"/>
              <a:buNone/>
            </a:pPr>
            <a:endParaRPr sz="2200" b="1" i="0" u="none" strike="noStrike" cap="none" dirty="0">
              <a:solidFill>
                <a:schemeClr val="dk1"/>
              </a:solidFill>
              <a:latin typeface="Calibri"/>
              <a:ea typeface="Calibri"/>
              <a:cs typeface="Calibri"/>
              <a:sym typeface="Calibri"/>
            </a:endParaRPr>
          </a:p>
          <a:p>
            <a:pPr marL="0" marR="0" lvl="0" indent="0" algn="ctr" rtl="0">
              <a:lnSpc>
                <a:spcPct val="80833"/>
              </a:lnSpc>
              <a:spcBef>
                <a:spcPts val="0"/>
              </a:spcBef>
              <a:spcAft>
                <a:spcPts val="0"/>
              </a:spcAft>
              <a:buClr>
                <a:srgbClr val="000000"/>
              </a:buClr>
              <a:buSzPts val="1200"/>
              <a:buFont typeface="Arial"/>
              <a:buNone/>
            </a:pPr>
            <a:endParaRPr sz="1200" b="1" i="0" u="none" strike="noStrike" cap="none" dirty="0">
              <a:solidFill>
                <a:schemeClr val="dk1"/>
              </a:solidFill>
              <a:latin typeface="Calibri"/>
              <a:ea typeface="Calibri"/>
              <a:cs typeface="Calibri"/>
              <a:sym typeface="Calibri"/>
            </a:endParaRPr>
          </a:p>
          <a:p>
            <a:pPr marL="0" marR="0" lvl="0" indent="0" algn="ctr" rtl="0">
              <a:lnSpc>
                <a:spcPct val="80833"/>
              </a:lnSpc>
              <a:spcBef>
                <a:spcPts val="0"/>
              </a:spcBef>
              <a:spcAft>
                <a:spcPts val="0"/>
              </a:spcAft>
              <a:buClr>
                <a:srgbClr val="000000"/>
              </a:buClr>
              <a:buSzPts val="1200"/>
              <a:buFont typeface="Arial"/>
              <a:buNone/>
            </a:pPr>
            <a:endParaRPr sz="1200" b="1" i="0" u="none" strike="noStrike" cap="none" dirty="0">
              <a:solidFill>
                <a:schemeClr val="dk1"/>
              </a:solidFill>
              <a:latin typeface="Calibri"/>
              <a:ea typeface="Calibri"/>
              <a:cs typeface="Calibri"/>
              <a:sym typeface="Calibri"/>
            </a:endParaRPr>
          </a:p>
          <a:p>
            <a:pPr marL="0" marR="0" lvl="0" indent="0" algn="ctr" rtl="0">
              <a:lnSpc>
                <a:spcPct val="80833"/>
              </a:lnSpc>
              <a:spcBef>
                <a:spcPts val="0"/>
              </a:spcBef>
              <a:spcAft>
                <a:spcPts val="0"/>
              </a:spcAft>
              <a:buClr>
                <a:srgbClr val="000000"/>
              </a:buClr>
              <a:buSzPts val="1200"/>
              <a:buFont typeface="Arial"/>
              <a:buNone/>
            </a:pPr>
            <a:endParaRPr sz="1200" b="1" i="0" u="none" strike="noStrike" cap="none" dirty="0">
              <a:solidFill>
                <a:schemeClr val="dk1"/>
              </a:solidFill>
              <a:latin typeface="Calibri"/>
              <a:ea typeface="Calibri"/>
              <a:cs typeface="Calibri"/>
              <a:sym typeface="Calibri"/>
            </a:endParaRPr>
          </a:p>
          <a:p>
            <a:pPr marL="0" marR="0" lvl="0" indent="0" algn="ctr" rtl="0">
              <a:lnSpc>
                <a:spcPct val="80833"/>
              </a:lnSpc>
              <a:spcBef>
                <a:spcPts val="0"/>
              </a:spcBef>
              <a:spcAft>
                <a:spcPts val="0"/>
              </a:spcAft>
              <a:buClr>
                <a:srgbClr val="000000"/>
              </a:buClr>
              <a:buSzPts val="1200"/>
              <a:buFont typeface="Arial"/>
              <a:buNone/>
            </a:pPr>
            <a:endParaRPr sz="1200" b="1" i="0" u="none" strike="noStrike" cap="none" dirty="0">
              <a:solidFill>
                <a:srgbClr val="2F5496"/>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1200"/>
              <a:buFont typeface="Arial"/>
              <a:buNone/>
            </a:pPr>
            <a:r>
              <a:rPr lang="de-DE" sz="1200" b="1" i="0" u="none" strike="noStrike" cap="none" dirty="0">
                <a:solidFill>
                  <a:schemeClr val="dk1"/>
                </a:solidFill>
                <a:latin typeface="Calibri"/>
                <a:ea typeface="Calibri"/>
                <a:cs typeface="Calibri"/>
                <a:sym typeface="Calibri"/>
              </a:rPr>
              <a:t>       </a:t>
            </a:r>
            <a:endParaRPr sz="1400" b="0" i="0" u="none" strike="noStrike" cap="none" dirty="0">
              <a:solidFill>
                <a:srgbClr val="000000"/>
              </a:solidFill>
              <a:latin typeface="Century Gothic" panose="020B0502020202020204" pitchFamily="34" charset="0"/>
              <a:sym typeface="Arial"/>
            </a:endParaRPr>
          </a:p>
        </p:txBody>
      </p:sp>
      <p:sp>
        <p:nvSpPr>
          <p:cNvPr id="467" name="Google Shape;467;p10"/>
          <p:cNvSpPr/>
          <p:nvPr/>
        </p:nvSpPr>
        <p:spPr>
          <a:xfrm>
            <a:off x="0" y="1781514"/>
            <a:ext cx="6586780" cy="2455670"/>
          </a:xfrm>
          <a:custGeom>
            <a:avLst/>
            <a:gdLst/>
            <a:ahLst/>
            <a:cxnLst/>
            <a:rect l="l" t="t" r="r" b="b"/>
            <a:pathLst>
              <a:path w="1788521" h="1913890" extrusionOk="0">
                <a:moveTo>
                  <a:pt x="0" y="0"/>
                </a:moveTo>
                <a:lnTo>
                  <a:pt x="1788521" y="0"/>
                </a:lnTo>
                <a:lnTo>
                  <a:pt x="1788521" y="1913890"/>
                </a:lnTo>
                <a:lnTo>
                  <a:pt x="0" y="1913890"/>
                </a:lnTo>
                <a:close/>
              </a:path>
            </a:pathLst>
          </a:custGeom>
          <a:solidFill>
            <a:srgbClr val="AEABAB">
              <a:alpha val="6000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468" name="Google Shape;468;p10" descr="Logo&#10;&#10;Description automatically generated"/>
          <p:cNvPicPr preferRelativeResize="0"/>
          <p:nvPr/>
        </p:nvPicPr>
        <p:blipFill rotWithShape="1">
          <a:blip r:embed="rId4">
            <a:alphaModFix/>
          </a:blip>
          <a:srcRect/>
          <a:stretch/>
        </p:blipFill>
        <p:spPr>
          <a:xfrm>
            <a:off x="154113" y="187068"/>
            <a:ext cx="1339599" cy="1479808"/>
          </a:xfrm>
          <a:prstGeom prst="rect">
            <a:avLst/>
          </a:prstGeom>
          <a:noFill/>
          <a:ln>
            <a:noFill/>
          </a:ln>
        </p:spPr>
      </p:pic>
      <p:sp>
        <p:nvSpPr>
          <p:cNvPr id="469" name="Google Shape;469;p10"/>
          <p:cNvSpPr txBox="1"/>
          <p:nvPr/>
        </p:nvSpPr>
        <p:spPr>
          <a:xfrm>
            <a:off x="428625" y="2114550"/>
            <a:ext cx="5591175" cy="76944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400"/>
              <a:buFont typeface="Arial"/>
              <a:buNone/>
            </a:pPr>
            <a:r>
              <a:rPr lang="de-DE" sz="4400" b="1" i="0" u="none" strike="noStrike" cap="none">
                <a:solidFill>
                  <a:srgbClr val="000000"/>
                </a:solidFill>
                <a:latin typeface="Century Gothic"/>
                <a:ea typeface="Century Gothic"/>
                <a:cs typeface="Century Gothic"/>
                <a:sym typeface="Century Gothic"/>
              </a:rPr>
              <a:t>Thank you!</a:t>
            </a:r>
            <a:endParaRPr sz="4400" b="1" i="0" u="none" strike="noStrike" cap="none">
              <a:solidFill>
                <a:srgbClr val="000000"/>
              </a:solidFill>
              <a:latin typeface="Century Gothic"/>
              <a:ea typeface="Century Gothic"/>
              <a:cs typeface="Century Gothic"/>
              <a:sym typeface="Century Gothic"/>
            </a:endParaRPr>
          </a:p>
        </p:txBody>
      </p:sp>
      <p:pic>
        <p:nvPicPr>
          <p:cNvPr id="470" name="Google Shape;470;p10" descr="Text&#10;&#10;Description automatically generated"/>
          <p:cNvPicPr preferRelativeResize="0"/>
          <p:nvPr/>
        </p:nvPicPr>
        <p:blipFill rotWithShape="1">
          <a:blip r:embed="rId5">
            <a:alphaModFix/>
          </a:blip>
          <a:srcRect/>
          <a:stretch/>
        </p:blipFill>
        <p:spPr>
          <a:xfrm>
            <a:off x="154113" y="6021075"/>
            <a:ext cx="1417512" cy="297638"/>
          </a:xfrm>
          <a:prstGeom prst="rect">
            <a:avLst/>
          </a:prstGeom>
          <a:noFill/>
          <a:ln>
            <a:noFill/>
          </a:ln>
        </p:spPr>
      </p:pic>
      <p:pic>
        <p:nvPicPr>
          <p:cNvPr id="471" name="Google Shape;471;p10"/>
          <p:cNvPicPr preferRelativeResize="0"/>
          <p:nvPr/>
        </p:nvPicPr>
        <p:blipFill rotWithShape="1">
          <a:blip r:embed="rId6">
            <a:alphaModFix/>
          </a:blip>
          <a:srcRect/>
          <a:stretch/>
        </p:blipFill>
        <p:spPr>
          <a:xfrm>
            <a:off x="226801" y="3049940"/>
            <a:ext cx="6133178" cy="1063557"/>
          </a:xfrm>
          <a:prstGeom prst="rect">
            <a:avLst/>
          </a:prstGeom>
          <a:noFill/>
          <a:ln>
            <a:noFill/>
          </a:ln>
        </p:spPr>
      </p:pic>
      <p:sp>
        <p:nvSpPr>
          <p:cNvPr id="472" name="Google Shape;472;p10"/>
          <p:cNvSpPr txBox="1"/>
          <p:nvPr/>
        </p:nvSpPr>
        <p:spPr>
          <a:xfrm>
            <a:off x="-72258" y="6598701"/>
            <a:ext cx="12264258"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de-DE" sz="1400" b="0" i="0" u="none" strike="noStrike" cap="none" dirty="0">
                <a:solidFill>
                  <a:schemeClr val="dk1"/>
                </a:solidFill>
                <a:latin typeface="Century Gothic"/>
                <a:ea typeface="Century Gothic"/>
                <a:cs typeface="Century Gothic"/>
                <a:sym typeface="Century Gothic"/>
              </a:rPr>
              <a:t>Project </a:t>
            </a:r>
            <a:r>
              <a:rPr lang="de-DE" sz="1400" b="0" i="0" u="none" strike="noStrike" cap="none" dirty="0" err="1">
                <a:solidFill>
                  <a:schemeClr val="dk1"/>
                </a:solidFill>
                <a:latin typeface="Century Gothic"/>
                <a:ea typeface="Century Gothic"/>
                <a:cs typeface="Century Gothic"/>
                <a:sym typeface="Century Gothic"/>
              </a:rPr>
              <a:t>Number</a:t>
            </a:r>
            <a:r>
              <a:rPr lang="de-DE" sz="1400" b="0" i="0" u="none" strike="noStrike" cap="none" dirty="0">
                <a:solidFill>
                  <a:schemeClr val="dk1"/>
                </a:solidFill>
                <a:latin typeface="Century Gothic"/>
                <a:ea typeface="Century Gothic"/>
                <a:cs typeface="Century Gothic"/>
                <a:sym typeface="Century Gothic"/>
              </a:rPr>
              <a:t>: 2022-1-</a:t>
            </a:r>
            <a:r>
              <a:rPr lang="de-DE" sz="1400" b="0" i="0" u="none" strike="noStrike" cap="none" dirty="0" err="1">
                <a:solidFill>
                  <a:schemeClr val="dk1"/>
                </a:solidFill>
                <a:latin typeface="Century Gothic"/>
                <a:ea typeface="Century Gothic"/>
                <a:cs typeface="Century Gothic"/>
                <a:sym typeface="Century Gothic"/>
              </a:rPr>
              <a:t>AT01</a:t>
            </a:r>
            <a:r>
              <a:rPr lang="de-DE" sz="1400" b="0" i="0" u="none" strike="noStrike" cap="none" dirty="0">
                <a:solidFill>
                  <a:schemeClr val="dk1"/>
                </a:solidFill>
                <a:latin typeface="Century Gothic"/>
                <a:ea typeface="Century Gothic"/>
                <a:cs typeface="Century Gothic"/>
                <a:sym typeface="Century Gothic"/>
              </a:rPr>
              <a:t>-</a:t>
            </a:r>
            <a:r>
              <a:rPr lang="de-DE" sz="1400" b="0" i="0" u="none" strike="noStrike" cap="none" dirty="0" err="1">
                <a:solidFill>
                  <a:schemeClr val="dk1"/>
                </a:solidFill>
                <a:latin typeface="Century Gothic"/>
                <a:ea typeface="Century Gothic"/>
                <a:cs typeface="Century Gothic"/>
                <a:sym typeface="Century Gothic"/>
              </a:rPr>
              <a:t>KA220</a:t>
            </a:r>
            <a:r>
              <a:rPr lang="de-DE" sz="1400" b="0" i="0" u="none" strike="noStrike" cap="none" dirty="0">
                <a:solidFill>
                  <a:schemeClr val="dk1"/>
                </a:solidFill>
                <a:latin typeface="Century Gothic"/>
                <a:ea typeface="Century Gothic"/>
                <a:cs typeface="Century Gothic"/>
                <a:sym typeface="Century Gothic"/>
              </a:rPr>
              <a:t>-</a:t>
            </a:r>
            <a:r>
              <a:rPr lang="de-DE" sz="1400" b="0" i="0" u="none" strike="noStrike" cap="none" dirty="0" err="1">
                <a:solidFill>
                  <a:schemeClr val="dk1"/>
                </a:solidFill>
                <a:latin typeface="Century Gothic"/>
                <a:ea typeface="Century Gothic"/>
                <a:cs typeface="Century Gothic"/>
                <a:sym typeface="Century Gothic"/>
              </a:rPr>
              <a:t>ADU</a:t>
            </a:r>
            <a:r>
              <a:rPr lang="de-DE" sz="1400" b="0" i="0" u="none" strike="noStrike" cap="none" dirty="0">
                <a:solidFill>
                  <a:schemeClr val="dk1"/>
                </a:solidFill>
                <a:latin typeface="Century Gothic"/>
                <a:ea typeface="Century Gothic"/>
                <a:cs typeface="Century Gothic"/>
                <a:sym typeface="Century Gothic"/>
              </a:rPr>
              <a:t>-000087985</a:t>
            </a:r>
            <a:endParaRPr sz="1400" b="0" i="0" u="none" strike="noStrike" cap="none" dirty="0">
              <a:solidFill>
                <a:srgbClr val="000000"/>
              </a:solidFill>
              <a:latin typeface="Century Gothic" panose="020B0502020202020204" pitchFamily="34" charset="0"/>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21" name="Google Shape;121;p23"/>
          <p:cNvSpPr txBox="1"/>
          <p:nvPr/>
        </p:nvSpPr>
        <p:spPr>
          <a:xfrm>
            <a:off x="1880586" y="2295331"/>
            <a:ext cx="10061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5" name="Google Shape;125;p23"/>
          <p:cNvSpPr txBox="1"/>
          <p:nvPr/>
        </p:nvSpPr>
        <p:spPr>
          <a:xfrm>
            <a:off x="304800" y="1676400"/>
            <a:ext cx="6062098" cy="3477835"/>
          </a:xfrm>
          <a:prstGeom prst="rect">
            <a:avLst/>
          </a:prstGeom>
          <a:noFill/>
          <a:ln>
            <a:noFill/>
          </a:ln>
        </p:spPr>
        <p:txBody>
          <a:bodyPr spcFirstLastPara="1" wrap="square" lIns="91425" tIns="45700" rIns="91425" bIns="45700" anchor="t" anchorCtr="0">
            <a:spAutoFit/>
          </a:bodyPr>
          <a:lstStyle/>
          <a:p>
            <a:pPr marL="342900" lvl="0" indent="-342900" algn="just">
              <a:buSzPts val="1800"/>
              <a:buFont typeface="Courier New"/>
              <a:buChar char="o"/>
            </a:pPr>
            <a:r>
              <a:rPr lang="it-IT" sz="2000" dirty="0">
                <a:latin typeface="Century Gothic" panose="020B0502020202020204" pitchFamily="34" charset="0"/>
                <a:ea typeface="Century Gothic"/>
                <a:cs typeface="Century Gothic"/>
                <a:sym typeface="Century Gothic"/>
              </a:rPr>
              <a:t>comprendere i fattori che influenzano il potenziale di guadagno (istruzione, competenze, esperienza, tendenze del settore, ecc.).</a:t>
            </a:r>
          </a:p>
          <a:p>
            <a:pPr marL="342900" lvl="0" indent="-342900" algn="just">
              <a:buSzPts val="1800"/>
              <a:buFont typeface="Courier New"/>
              <a:buChar char="o"/>
            </a:pPr>
            <a:r>
              <a:rPr lang="it-IT" sz="2000" dirty="0">
                <a:latin typeface="Century Gothic" panose="020B0502020202020204" pitchFamily="34" charset="0"/>
                <a:ea typeface="Century Gothic"/>
                <a:cs typeface="Century Gothic"/>
                <a:sym typeface="Century Gothic"/>
              </a:rPr>
              <a:t>per esplorare diversi flussi di reddito</a:t>
            </a:r>
            <a:r>
              <a:rPr lang="de-DE" sz="2000" b="0" i="0" u="none" strike="noStrike" cap="none" dirty="0">
                <a:solidFill>
                  <a:srgbClr val="000000"/>
                </a:solidFill>
                <a:latin typeface="Century Gothic" panose="020B0502020202020204" pitchFamily="34" charset="0"/>
                <a:ea typeface="Century Gothic"/>
                <a:cs typeface="Century Gothic"/>
                <a:sym typeface="Century Gothic"/>
              </a:rPr>
              <a:t>.</a:t>
            </a:r>
            <a:endParaRPr sz="2000" b="0" i="0" u="none" strike="noStrike" cap="none" dirty="0">
              <a:solidFill>
                <a:srgbClr val="000000"/>
              </a:solidFill>
              <a:latin typeface="Century Gothic" panose="020B0502020202020204" pitchFamily="34" charset="0"/>
              <a:ea typeface="Century Gothic"/>
              <a:cs typeface="Century Gothic"/>
              <a:sym typeface="Century Gothic"/>
            </a:endParaRPr>
          </a:p>
          <a:p>
            <a:pPr marL="342900" lvl="0" indent="-342900" algn="just">
              <a:buSzPts val="1800"/>
              <a:buFont typeface="Courier New"/>
              <a:buChar char="o"/>
            </a:pPr>
            <a:r>
              <a:rPr lang="it-IT" sz="2000" dirty="0">
                <a:latin typeface="Century Gothic" panose="020B0502020202020204" pitchFamily="34" charset="0"/>
                <a:ea typeface="Century Gothic"/>
                <a:cs typeface="Century Gothic"/>
                <a:sym typeface="Century Gothic"/>
              </a:rPr>
              <a:t>capire come aumentare il proprio reddito, comprese le strategie per l'avanzamento di carriera e la crescita</a:t>
            </a:r>
            <a:r>
              <a:rPr lang="de-DE" sz="2000" b="0" i="0" u="none" strike="noStrike" cap="none" dirty="0">
                <a:solidFill>
                  <a:srgbClr val="000000"/>
                </a:solidFill>
                <a:latin typeface="Century Gothic" panose="020B0502020202020204" pitchFamily="34" charset="0"/>
                <a:ea typeface="Century Gothic"/>
                <a:cs typeface="Century Gothic"/>
                <a:sym typeface="Century Gothic"/>
              </a:rPr>
              <a:t>. </a:t>
            </a:r>
            <a:endParaRPr sz="2000" b="0" i="0" u="none" strike="noStrike" cap="none" dirty="0">
              <a:solidFill>
                <a:srgbClr val="000000"/>
              </a:solidFill>
              <a:latin typeface="Century Gothic" panose="020B0502020202020204" pitchFamily="34" charset="0"/>
              <a:ea typeface="Century Gothic"/>
              <a:cs typeface="Century Gothic"/>
              <a:sym typeface="Century Gothic"/>
            </a:endParaRPr>
          </a:p>
          <a:p>
            <a:pPr marL="342900" lvl="0" indent="-342900" algn="just">
              <a:buSzPts val="1800"/>
              <a:buFont typeface="Courier New"/>
              <a:buChar char="o"/>
            </a:pPr>
            <a:r>
              <a:rPr lang="it-IT" sz="2000" dirty="0">
                <a:latin typeface="Century Gothic" panose="020B0502020202020204" pitchFamily="34" charset="0"/>
                <a:ea typeface="Century Gothic"/>
                <a:cs typeface="Century Gothic"/>
                <a:sym typeface="Century Gothic"/>
              </a:rPr>
              <a:t>sviluppare capacità di pensiero critico</a:t>
            </a:r>
            <a:r>
              <a:rPr lang="de-DE" sz="2000" b="0" i="0" u="none" strike="noStrike" cap="none" dirty="0">
                <a:solidFill>
                  <a:srgbClr val="000000"/>
                </a:solidFill>
                <a:latin typeface="Century Gothic" panose="020B0502020202020204" pitchFamily="34" charset="0"/>
                <a:ea typeface="Century Gothic"/>
                <a:cs typeface="Century Gothic"/>
                <a:sym typeface="Century Gothic"/>
              </a:rPr>
              <a:t>.</a:t>
            </a:r>
            <a:endParaRPr sz="2000" b="0" i="0" u="none" strike="noStrike" cap="none" dirty="0">
              <a:solidFill>
                <a:srgbClr val="000000"/>
              </a:solidFill>
              <a:latin typeface="Century Gothic" panose="020B0502020202020204" pitchFamily="34" charset="0"/>
              <a:sym typeface="Arial"/>
            </a:endParaRPr>
          </a:p>
          <a:p>
            <a:pPr marL="342900" lvl="0" indent="-342900" algn="just">
              <a:buSzPts val="1800"/>
              <a:buFont typeface="Courier New"/>
              <a:buChar char="o"/>
            </a:pPr>
            <a:r>
              <a:rPr lang="it-IT" sz="2000" dirty="0">
                <a:latin typeface="Century Gothic" panose="020B0502020202020204" pitchFamily="34" charset="0"/>
                <a:ea typeface="Century Gothic"/>
                <a:cs typeface="Century Gothic"/>
                <a:sym typeface="Century Gothic"/>
              </a:rPr>
              <a:t>essere in grado di sviluppare una mentalità flessibile riguardo al potenziale di guadagno</a:t>
            </a:r>
            <a:r>
              <a:rPr lang="de-DE" sz="2000" b="0" i="0" u="none" strike="noStrike" cap="none" dirty="0">
                <a:solidFill>
                  <a:srgbClr val="000000"/>
                </a:solidFill>
                <a:latin typeface="Century Gothic" panose="020B0502020202020204" pitchFamily="34" charset="0"/>
                <a:ea typeface="Century Gothic"/>
                <a:cs typeface="Century Gothic"/>
                <a:sym typeface="Century Gothic"/>
              </a:rPr>
              <a:t>.</a:t>
            </a:r>
            <a:endParaRPr sz="2000" b="0" i="0" u="none" strike="noStrike" cap="none" dirty="0">
              <a:solidFill>
                <a:srgbClr val="000000"/>
              </a:solidFill>
              <a:latin typeface="Century Gothic" panose="020B0502020202020204" pitchFamily="34" charset="0"/>
              <a:ea typeface="Century Gothic"/>
              <a:cs typeface="Century Gothic"/>
              <a:sym typeface="Century Gothic"/>
            </a:endParaRPr>
          </a:p>
        </p:txBody>
      </p:sp>
      <p:pic>
        <p:nvPicPr>
          <p:cNvPr id="126" name="Google Shape;126;p23" descr="Learning objectives Vectors &amp; Illustrations for Free Download | Freepik"/>
          <p:cNvPicPr preferRelativeResize="0"/>
          <p:nvPr/>
        </p:nvPicPr>
        <p:blipFill rotWithShape="1">
          <a:blip r:embed="rId3">
            <a:alphaModFix/>
          </a:blip>
          <a:srcRect l="10863" r="10587"/>
          <a:stretch/>
        </p:blipFill>
        <p:spPr>
          <a:xfrm>
            <a:off x="7142925" y="1489200"/>
            <a:ext cx="4312001" cy="3656925"/>
          </a:xfrm>
          <a:prstGeom prst="rect">
            <a:avLst/>
          </a:prstGeom>
          <a:noFill/>
          <a:ln>
            <a:noFill/>
          </a:ln>
        </p:spPr>
      </p:pic>
      <p:sp>
        <p:nvSpPr>
          <p:cNvPr id="3" name="CasellaDiTesto 2">
            <a:extLst>
              <a:ext uri="{FF2B5EF4-FFF2-40B4-BE49-F238E27FC236}">
                <a16:creationId xmlns:a16="http://schemas.microsoft.com/office/drawing/2014/main" id="{A3294B51-3B6F-478B-97FA-2545D5ED68B7}"/>
              </a:ext>
            </a:extLst>
          </p:cNvPr>
          <p:cNvSpPr txBox="1"/>
          <p:nvPr/>
        </p:nvSpPr>
        <p:spPr>
          <a:xfrm>
            <a:off x="228600" y="381000"/>
            <a:ext cx="6477000" cy="553998"/>
          </a:xfrm>
          <a:prstGeom prst="rect">
            <a:avLst/>
          </a:prstGeom>
          <a:noFill/>
        </p:spPr>
        <p:txBody>
          <a:bodyPr wrap="square" rtlCol="0">
            <a:spAutoFit/>
          </a:bodyPr>
          <a:lstStyle/>
          <a:p>
            <a:pPr algn="ctr"/>
            <a:r>
              <a:rPr lang="it-IT" sz="3000" b="1" dirty="0">
                <a:solidFill>
                  <a:schemeClr val="bg1"/>
                </a:solidFill>
                <a:latin typeface="Calibri" panose="020F0502020204030204" pitchFamily="34" charset="0"/>
                <a:cs typeface="Calibri" panose="020F0502020204030204" pitchFamily="34" charset="0"/>
              </a:rPr>
              <a:t>OBIETTIVI FORMATIVI</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2" name="Google Shape;132;p4"/>
          <p:cNvSpPr txBox="1"/>
          <p:nvPr/>
        </p:nvSpPr>
        <p:spPr>
          <a:xfrm>
            <a:off x="1880586" y="2295331"/>
            <a:ext cx="10061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7" name="Google Shape;137;p4"/>
          <p:cNvSpPr txBox="1"/>
          <p:nvPr/>
        </p:nvSpPr>
        <p:spPr>
          <a:xfrm>
            <a:off x="304800" y="1447800"/>
            <a:ext cx="6402338" cy="4231118"/>
          </a:xfrm>
          <a:prstGeom prst="rect">
            <a:avLst/>
          </a:prstGeom>
          <a:noFill/>
          <a:ln>
            <a:noFill/>
          </a:ln>
        </p:spPr>
        <p:txBody>
          <a:bodyPr spcFirstLastPara="1" wrap="square" lIns="91425" tIns="45700" rIns="91425" bIns="45700" anchor="t" anchorCtr="0">
            <a:spAutoFit/>
          </a:bodyPr>
          <a:lstStyle/>
          <a:p>
            <a:pPr lvl="0" algn="just">
              <a:lnSpc>
                <a:spcPct val="107000"/>
              </a:lnSpc>
              <a:buSzPts val="1900"/>
            </a:pPr>
            <a:r>
              <a:rPr lang="it-IT" sz="1900" dirty="0">
                <a:latin typeface="Century Gothic"/>
                <a:ea typeface="Century Gothic"/>
                <a:cs typeface="Century Gothic"/>
                <a:sym typeface="Century Gothic"/>
              </a:rPr>
              <a:t>I flussi di reddito si riferiscono alle varie fonti da cui un individuo o un'azienda guadagna denaro</a:t>
            </a:r>
            <a:r>
              <a:rPr lang="de-DE" sz="1900" b="0" i="0" u="none" strike="noStrike" cap="none" dirty="0">
                <a:solidFill>
                  <a:srgbClr val="000000"/>
                </a:solidFill>
                <a:latin typeface="Century Gothic"/>
                <a:ea typeface="Century Gothic"/>
                <a:cs typeface="Century Gothic"/>
                <a:sym typeface="Century Gothic"/>
              </a:rPr>
              <a:t>. </a:t>
            </a:r>
            <a:endParaRPr sz="1900" b="0" i="0" u="none" strike="noStrike" cap="none" dirty="0">
              <a:solidFill>
                <a:srgbClr val="000000"/>
              </a:solidFill>
              <a:latin typeface="Century Gothic"/>
              <a:ea typeface="Century Gothic"/>
              <a:cs typeface="Century Gothic"/>
              <a:sym typeface="Century Gothic"/>
            </a:endParaRPr>
          </a:p>
          <a:p>
            <a:pPr marL="0" marR="0" lvl="0" indent="0" algn="just" rtl="0">
              <a:lnSpc>
                <a:spcPct val="107000"/>
              </a:lnSpc>
              <a:spcBef>
                <a:spcPts val="0"/>
              </a:spcBef>
              <a:spcAft>
                <a:spcPts val="0"/>
              </a:spcAft>
              <a:buClr>
                <a:srgbClr val="000000"/>
              </a:buClr>
              <a:buSzPts val="1900"/>
              <a:buFont typeface="Arial"/>
              <a:buNone/>
            </a:pPr>
            <a:endParaRPr sz="1900" b="0" i="0" u="none" strike="noStrike" cap="none" dirty="0">
              <a:solidFill>
                <a:srgbClr val="000000"/>
              </a:solidFill>
              <a:latin typeface="Century Gothic"/>
              <a:ea typeface="Century Gothic"/>
              <a:cs typeface="Century Gothic"/>
              <a:sym typeface="Century Gothic"/>
            </a:endParaRPr>
          </a:p>
          <a:p>
            <a:pPr lvl="0" algn="just">
              <a:lnSpc>
                <a:spcPct val="107000"/>
              </a:lnSpc>
              <a:buSzPts val="1900"/>
            </a:pPr>
            <a:r>
              <a:rPr lang="it-IT" sz="1900" dirty="0">
                <a:latin typeface="Century Gothic"/>
                <a:ea typeface="Century Gothic"/>
                <a:cs typeface="Century Gothic"/>
                <a:sym typeface="Century Gothic"/>
              </a:rPr>
              <a:t>La comprensione dei flussi di reddito implica il riconoscimento dei due principali tipi di reddito: attivo e passivo</a:t>
            </a:r>
            <a:r>
              <a:rPr lang="de-DE" sz="1900" b="0" i="0" u="none" strike="noStrike" cap="none" dirty="0">
                <a:solidFill>
                  <a:srgbClr val="000000"/>
                </a:solidFill>
                <a:latin typeface="Century Gothic"/>
                <a:ea typeface="Century Gothic"/>
                <a:cs typeface="Century Gothic"/>
                <a:sym typeface="Century Gothic"/>
              </a:rPr>
              <a:t>.</a:t>
            </a:r>
            <a:endParaRPr sz="1900" b="0" i="0" u="none" strike="noStrike" cap="none" dirty="0">
              <a:solidFill>
                <a:srgbClr val="000000"/>
              </a:solidFill>
              <a:latin typeface="Century Gothic"/>
              <a:ea typeface="Century Gothic"/>
              <a:cs typeface="Century Gothic"/>
              <a:sym typeface="Century Gothic"/>
            </a:endParaRPr>
          </a:p>
          <a:p>
            <a:pPr lvl="0" algn="just">
              <a:lnSpc>
                <a:spcPct val="107000"/>
              </a:lnSpc>
              <a:spcBef>
                <a:spcPts val="1500"/>
              </a:spcBef>
              <a:buSzPts val="1900"/>
            </a:pPr>
            <a:r>
              <a:rPr lang="it-IT" sz="1900" b="1" dirty="0">
                <a:latin typeface="Century Gothic"/>
                <a:ea typeface="Century Gothic"/>
                <a:cs typeface="Century Gothic"/>
                <a:sym typeface="Century Gothic"/>
              </a:rPr>
              <a:t>Il </a:t>
            </a:r>
            <a:r>
              <a:rPr lang="it-IT" sz="2000" b="1" dirty="0">
                <a:latin typeface="Century Gothic"/>
                <a:ea typeface="Century Gothic"/>
                <a:cs typeface="Century Gothic"/>
                <a:sym typeface="Century Gothic"/>
              </a:rPr>
              <a:t>reddito</a:t>
            </a:r>
            <a:r>
              <a:rPr lang="it-IT" sz="1900" b="1" dirty="0">
                <a:latin typeface="Century Gothic"/>
                <a:ea typeface="Century Gothic"/>
                <a:cs typeface="Century Gothic"/>
                <a:sym typeface="Century Gothic"/>
              </a:rPr>
              <a:t> attivo</a:t>
            </a:r>
            <a:r>
              <a:rPr lang="it-IT" sz="1900" dirty="0">
                <a:latin typeface="Century Gothic"/>
                <a:ea typeface="Century Gothic"/>
                <a:cs typeface="Century Gothic"/>
                <a:sym typeface="Century Gothic"/>
              </a:rPr>
              <a:t> si ottiene attraverso la partecipazione diretta al lavoro o alle attività commerciali.</a:t>
            </a:r>
            <a:r>
              <a:rPr lang="it-IT" sz="1900" b="1" dirty="0">
                <a:latin typeface="Century Gothic"/>
                <a:ea typeface="Century Gothic"/>
                <a:cs typeface="Century Gothic"/>
                <a:sym typeface="Century Gothic"/>
              </a:rPr>
              <a:t>
Il reddito passivo</a:t>
            </a:r>
            <a:r>
              <a:rPr lang="it-IT" sz="1900" dirty="0">
                <a:latin typeface="Century Gothic"/>
                <a:ea typeface="Century Gothic"/>
                <a:cs typeface="Century Gothic"/>
                <a:sym typeface="Century Gothic"/>
              </a:rPr>
              <a:t> viene guadagnato con uno sforzo continuo minimo e spesso comporta la leva di investimenti o attività</a:t>
            </a:r>
            <a:r>
              <a:rPr lang="de-DE" sz="1900" i="0" u="none" strike="noStrike" cap="none" dirty="0">
                <a:solidFill>
                  <a:srgbClr val="000000"/>
                </a:solidFill>
                <a:latin typeface="Century Gothic"/>
                <a:ea typeface="Century Gothic"/>
                <a:cs typeface="Century Gothic"/>
                <a:sym typeface="Century Gothic"/>
              </a:rPr>
              <a:t>.</a:t>
            </a:r>
            <a:endParaRPr sz="1900" b="0" i="0" u="none" strike="noStrike" cap="none" dirty="0">
              <a:solidFill>
                <a:srgbClr val="000000"/>
              </a:solidFill>
              <a:latin typeface="Century Gothic"/>
              <a:ea typeface="Century Gothic"/>
              <a:cs typeface="Century Gothic"/>
              <a:sym typeface="Century Gothic"/>
            </a:endParaRPr>
          </a:p>
        </p:txBody>
      </p:sp>
      <p:pic>
        <p:nvPicPr>
          <p:cNvPr id="138" name="Google Shape;138;p4"/>
          <p:cNvPicPr preferRelativeResize="0"/>
          <p:nvPr/>
        </p:nvPicPr>
        <p:blipFill rotWithShape="1">
          <a:blip r:embed="rId3">
            <a:alphaModFix/>
          </a:blip>
          <a:srcRect t="12348" b="10857"/>
          <a:stretch/>
        </p:blipFill>
        <p:spPr>
          <a:xfrm>
            <a:off x="6934200" y="2362200"/>
            <a:ext cx="4917050" cy="2123925"/>
          </a:xfrm>
          <a:prstGeom prst="rect">
            <a:avLst/>
          </a:prstGeom>
          <a:noFill/>
          <a:ln>
            <a:noFill/>
          </a:ln>
        </p:spPr>
      </p:pic>
      <p:sp>
        <p:nvSpPr>
          <p:cNvPr id="10" name="CasellaDiTesto 9">
            <a:extLst>
              <a:ext uri="{FF2B5EF4-FFF2-40B4-BE49-F238E27FC236}">
                <a16:creationId xmlns:a16="http://schemas.microsoft.com/office/drawing/2014/main" id="{D85DE068-6230-496C-9ADC-C96D8711843D}"/>
              </a:ext>
            </a:extLst>
          </p:cNvPr>
          <p:cNvSpPr txBox="1"/>
          <p:nvPr/>
        </p:nvSpPr>
        <p:spPr>
          <a:xfrm>
            <a:off x="228600" y="381000"/>
            <a:ext cx="6477000" cy="553998"/>
          </a:xfrm>
          <a:prstGeom prst="rect">
            <a:avLst/>
          </a:prstGeom>
          <a:noFill/>
        </p:spPr>
        <p:txBody>
          <a:bodyPr wrap="square" rtlCol="0">
            <a:spAutoFit/>
          </a:bodyPr>
          <a:lstStyle/>
          <a:p>
            <a:pPr algn="ctr"/>
            <a:r>
              <a:rPr lang="it-IT" sz="3000" b="1" dirty="0">
                <a:solidFill>
                  <a:schemeClr val="bg1"/>
                </a:solidFill>
                <a:latin typeface="Calibri" panose="020F0502020204030204" pitchFamily="34" charset="0"/>
                <a:cs typeface="Calibri" panose="020F0502020204030204" pitchFamily="34" charset="0"/>
              </a:rPr>
              <a:t>INFORMAZIONI SUI FLUSSI DI REDDITO</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4" name="Google Shape;144;g2ba818bef63_0_4"/>
          <p:cNvSpPr txBox="1"/>
          <p:nvPr/>
        </p:nvSpPr>
        <p:spPr>
          <a:xfrm>
            <a:off x="1880586" y="2295331"/>
            <a:ext cx="1005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9" name="Google Shape;149;g2ba818bef63_0_4"/>
          <p:cNvSpPr txBox="1"/>
          <p:nvPr/>
        </p:nvSpPr>
        <p:spPr>
          <a:xfrm>
            <a:off x="5752575" y="3236525"/>
            <a:ext cx="1553700" cy="910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chemeClr val="dk1"/>
              </a:solidFill>
              <a:latin typeface="Calibri"/>
              <a:ea typeface="Calibri"/>
              <a:cs typeface="Calibri"/>
              <a:sym typeface="Calibri"/>
            </a:endParaRPr>
          </a:p>
        </p:txBody>
      </p:sp>
      <p:graphicFrame>
        <p:nvGraphicFramePr>
          <p:cNvPr id="150" name="Google Shape;150;g2ba818bef63_0_4"/>
          <p:cNvGraphicFramePr/>
          <p:nvPr>
            <p:extLst>
              <p:ext uri="{D42A27DB-BD31-4B8C-83A1-F6EECF244321}">
                <p14:modId xmlns:p14="http://schemas.microsoft.com/office/powerpoint/2010/main" val="3039757219"/>
              </p:ext>
            </p:extLst>
          </p:nvPr>
        </p:nvGraphicFramePr>
        <p:xfrm>
          <a:off x="304800" y="1600200"/>
          <a:ext cx="11125200" cy="3272915"/>
        </p:xfrm>
        <a:graphic>
          <a:graphicData uri="http://schemas.openxmlformats.org/drawingml/2006/table">
            <a:tbl>
              <a:tblPr>
                <a:noFill/>
                <a:tableStyleId>{D50FD1B8-1D34-43FD-B2D2-11B33307528A}</a:tableStyleId>
              </a:tblPr>
              <a:tblGrid>
                <a:gridCol w="2232870">
                  <a:extLst>
                    <a:ext uri="{9D8B030D-6E8A-4147-A177-3AD203B41FA5}">
                      <a16:colId xmlns:a16="http://schemas.microsoft.com/office/drawing/2014/main" val="20000"/>
                    </a:ext>
                  </a:extLst>
                </a:gridCol>
                <a:gridCol w="8892330">
                  <a:extLst>
                    <a:ext uri="{9D8B030D-6E8A-4147-A177-3AD203B41FA5}">
                      <a16:colId xmlns:a16="http://schemas.microsoft.com/office/drawing/2014/main" val="20001"/>
                    </a:ext>
                  </a:extLst>
                </a:gridCol>
              </a:tblGrid>
              <a:tr h="468875">
                <a:tc>
                  <a:txBody>
                    <a:bodyPr/>
                    <a:lstStyle/>
                    <a:p>
                      <a:pPr marL="0" marR="0" lvl="0" indent="0" algn="ctr" rtl="0">
                        <a:lnSpc>
                          <a:spcPct val="100000"/>
                        </a:lnSpc>
                        <a:spcBef>
                          <a:spcPts val="0"/>
                        </a:spcBef>
                        <a:spcAft>
                          <a:spcPts val="0"/>
                        </a:spcAft>
                        <a:buClr>
                          <a:schemeClr val="dk1"/>
                        </a:buClr>
                        <a:buSzPts val="1100"/>
                        <a:buFont typeface="Arial"/>
                        <a:buNone/>
                      </a:pPr>
                      <a:r>
                        <a:rPr lang="de-DE" sz="1700" b="1" u="none" strike="noStrike" cap="none" dirty="0" err="1">
                          <a:solidFill>
                            <a:schemeClr val="lt1"/>
                          </a:solidFill>
                          <a:latin typeface="Century Gothic"/>
                          <a:ea typeface="Century Gothic"/>
                          <a:cs typeface="Century Gothic"/>
                          <a:sym typeface="Century Gothic"/>
                        </a:rPr>
                        <a:t>Reddito</a:t>
                      </a:r>
                      <a:r>
                        <a:rPr lang="de-DE" sz="1700" b="1" u="none" strike="noStrike" cap="none" dirty="0">
                          <a:solidFill>
                            <a:schemeClr val="lt1"/>
                          </a:solidFill>
                          <a:latin typeface="Century Gothic"/>
                          <a:ea typeface="Century Gothic"/>
                          <a:cs typeface="Century Gothic"/>
                          <a:sym typeface="Century Gothic"/>
                        </a:rPr>
                        <a:t> da </a:t>
                      </a:r>
                      <a:r>
                        <a:rPr lang="de-DE" sz="1700" b="1" u="none" strike="noStrike" cap="none" dirty="0" err="1">
                          <a:solidFill>
                            <a:schemeClr val="lt1"/>
                          </a:solidFill>
                          <a:latin typeface="Century Gothic"/>
                          <a:ea typeface="Century Gothic"/>
                          <a:cs typeface="Century Gothic"/>
                          <a:sym typeface="Century Gothic"/>
                        </a:rPr>
                        <a:t>lavoro</a:t>
                      </a:r>
                      <a:r>
                        <a:rPr lang="de-DE" sz="1700" b="1" u="none" strike="noStrike" cap="none" dirty="0">
                          <a:solidFill>
                            <a:schemeClr val="lt1"/>
                          </a:solidFill>
                          <a:latin typeface="Century Gothic"/>
                          <a:ea typeface="Century Gothic"/>
                          <a:cs typeface="Century Gothic"/>
                          <a:sym typeface="Century Gothic"/>
                        </a:rPr>
                        <a:t> </a:t>
                      </a:r>
                      <a:endParaRPr sz="1700" b="1" u="none" strike="noStrike" cap="none" dirty="0">
                        <a:solidFill>
                          <a:schemeClr val="lt1"/>
                        </a:solidFill>
                        <a:latin typeface="Century Gothic"/>
                        <a:ea typeface="Century Gothic"/>
                        <a:cs typeface="Century Gothic"/>
                        <a:sym typeface="Century Gothic"/>
                      </a:endParaRPr>
                    </a:p>
                  </a:txBody>
                  <a:tcPr marL="91425" marR="91425" marT="91425" marB="91425">
                    <a:lnL w="9525" cap="flat" cmpd="sng">
                      <a:solidFill>
                        <a:srgbClr val="31538F"/>
                      </a:solidFill>
                      <a:prstDash val="solid"/>
                      <a:round/>
                      <a:headEnd type="none" w="sm" len="sm"/>
                      <a:tailEnd type="none" w="sm" len="sm"/>
                    </a:lnL>
                    <a:lnR w="9525" cap="flat" cmpd="sng">
                      <a:solidFill>
                        <a:srgbClr val="31538F"/>
                      </a:solidFill>
                      <a:prstDash val="solid"/>
                      <a:round/>
                      <a:headEnd type="none" w="sm" len="sm"/>
                      <a:tailEnd type="none" w="sm" len="sm"/>
                    </a:lnR>
                    <a:lnT w="9525" cap="flat" cmpd="sng">
                      <a:solidFill>
                        <a:srgbClr val="31538F"/>
                      </a:solidFill>
                      <a:prstDash val="solid"/>
                      <a:round/>
                      <a:headEnd type="none" w="sm" len="sm"/>
                      <a:tailEnd type="none" w="sm" len="sm"/>
                    </a:lnT>
                    <a:lnB w="9525" cap="flat" cmpd="sng">
                      <a:solidFill>
                        <a:srgbClr val="31538F"/>
                      </a:solidFill>
                      <a:prstDash val="solid"/>
                      <a:round/>
                      <a:headEnd type="none" w="sm" len="sm"/>
                      <a:tailEnd type="none" w="sm" len="sm"/>
                    </a:lnB>
                    <a:solidFill>
                      <a:srgbClr val="F38D92"/>
                    </a:solidFill>
                  </a:tcPr>
                </a:tc>
                <a:tc>
                  <a:txBody>
                    <a:bodyPr/>
                    <a:lstStyle/>
                    <a:p>
                      <a:pPr marL="0" marR="0" lvl="0" indent="0" algn="l" rtl="0">
                        <a:lnSpc>
                          <a:spcPct val="100000"/>
                        </a:lnSpc>
                        <a:spcBef>
                          <a:spcPts val="0"/>
                        </a:spcBef>
                        <a:spcAft>
                          <a:spcPts val="0"/>
                        </a:spcAft>
                        <a:buClr>
                          <a:srgbClr val="000000"/>
                        </a:buClr>
                        <a:buSzPts val="1500"/>
                        <a:buFont typeface="Arial"/>
                        <a:buNone/>
                      </a:pPr>
                      <a:r>
                        <a:rPr lang="it-IT" sz="1700" u="none" strike="noStrike" cap="none" dirty="0">
                          <a:solidFill>
                            <a:schemeClr val="dk1"/>
                          </a:solidFill>
                          <a:latin typeface="Century Gothic"/>
                          <a:ea typeface="Century Gothic"/>
                          <a:cs typeface="Century Gothic"/>
                          <a:sym typeface="Century Gothic"/>
                        </a:rPr>
                        <a:t>Soldi che guadagni con un lavoro</a:t>
                      </a:r>
                      <a:endParaRPr sz="1700" u="none" strike="noStrike" cap="none" dirty="0">
                        <a:latin typeface="Century Gothic"/>
                        <a:ea typeface="Century Gothic"/>
                        <a:cs typeface="Century Gothic"/>
                        <a:sym typeface="Century Gothic"/>
                      </a:endParaRPr>
                    </a:p>
                  </a:txBody>
                  <a:tcPr marL="91425" marR="91425" marT="91425" marB="91425">
                    <a:lnL w="9525" cap="flat" cmpd="sng">
                      <a:solidFill>
                        <a:srgbClr val="31538F"/>
                      </a:solidFill>
                      <a:prstDash val="solid"/>
                      <a:round/>
                      <a:headEnd type="none" w="sm" len="sm"/>
                      <a:tailEnd type="none" w="sm" len="sm"/>
                    </a:lnL>
                    <a:lnR w="9525" cap="flat" cmpd="sng">
                      <a:solidFill>
                        <a:srgbClr val="31538F"/>
                      </a:solidFill>
                      <a:prstDash val="solid"/>
                      <a:round/>
                      <a:headEnd type="none" w="sm" len="sm"/>
                      <a:tailEnd type="none" w="sm" len="sm"/>
                    </a:lnR>
                    <a:lnT w="9525" cap="flat" cmpd="sng">
                      <a:solidFill>
                        <a:srgbClr val="31538F"/>
                      </a:solidFill>
                      <a:prstDash val="solid"/>
                      <a:round/>
                      <a:headEnd type="none" w="sm" len="sm"/>
                      <a:tailEnd type="none" w="sm" len="sm"/>
                    </a:lnT>
                    <a:lnB w="9525" cap="flat" cmpd="sng">
                      <a:solidFill>
                        <a:srgbClr val="31538F"/>
                      </a:solidFill>
                      <a:prstDash val="solid"/>
                      <a:round/>
                      <a:headEnd type="none" w="sm" len="sm"/>
                      <a:tailEnd type="none" w="sm" len="sm"/>
                    </a:lnB>
                  </a:tcPr>
                </a:tc>
                <a:extLst>
                  <a:ext uri="{0D108BD9-81ED-4DB2-BD59-A6C34878D82A}">
                    <a16:rowId xmlns:a16="http://schemas.microsoft.com/office/drawing/2014/main" val="10000"/>
                  </a:ext>
                </a:extLst>
              </a:tr>
              <a:tr h="408100">
                <a:tc>
                  <a:txBody>
                    <a:bodyPr/>
                    <a:lstStyle/>
                    <a:p>
                      <a:pPr marL="0" marR="0" lvl="0" indent="0" algn="ctr" rtl="0">
                        <a:lnSpc>
                          <a:spcPct val="100000"/>
                        </a:lnSpc>
                        <a:spcBef>
                          <a:spcPts val="0"/>
                        </a:spcBef>
                        <a:spcAft>
                          <a:spcPts val="0"/>
                        </a:spcAft>
                        <a:buClr>
                          <a:srgbClr val="000000"/>
                        </a:buClr>
                        <a:buSzPts val="1500"/>
                        <a:buFont typeface="Arial"/>
                        <a:buNone/>
                      </a:pPr>
                      <a:r>
                        <a:rPr lang="de-DE" sz="1700" b="1" u="none" strike="noStrike" cap="none" dirty="0" err="1">
                          <a:solidFill>
                            <a:schemeClr val="lt1"/>
                          </a:solidFill>
                          <a:latin typeface="Century Gothic"/>
                          <a:ea typeface="Century Gothic"/>
                          <a:cs typeface="Century Gothic"/>
                          <a:sym typeface="Century Gothic"/>
                        </a:rPr>
                        <a:t>Reddito</a:t>
                      </a:r>
                      <a:r>
                        <a:rPr lang="de-DE" sz="1700" b="1" u="none" strike="noStrike" cap="none" dirty="0">
                          <a:solidFill>
                            <a:schemeClr val="lt1"/>
                          </a:solidFill>
                          <a:latin typeface="Century Gothic"/>
                          <a:ea typeface="Century Gothic"/>
                          <a:cs typeface="Century Gothic"/>
                          <a:sym typeface="Century Gothic"/>
                        </a:rPr>
                        <a:t> </a:t>
                      </a:r>
                      <a:r>
                        <a:rPr lang="de-DE" sz="1700" b="1" u="none" strike="noStrike" cap="none" dirty="0" err="1">
                          <a:solidFill>
                            <a:schemeClr val="lt1"/>
                          </a:solidFill>
                          <a:latin typeface="Century Gothic"/>
                          <a:ea typeface="Century Gothic"/>
                          <a:cs typeface="Century Gothic"/>
                          <a:sym typeface="Century Gothic"/>
                        </a:rPr>
                        <a:t>passivo</a:t>
                      </a:r>
                      <a:endParaRPr sz="1700" b="1" u="none" strike="noStrike" cap="none" dirty="0">
                        <a:solidFill>
                          <a:schemeClr val="lt1"/>
                        </a:solidFill>
                        <a:latin typeface="Century Gothic"/>
                        <a:ea typeface="Century Gothic"/>
                        <a:cs typeface="Century Gothic"/>
                        <a:sym typeface="Century Gothic"/>
                      </a:endParaRPr>
                    </a:p>
                  </a:txBody>
                  <a:tcPr marL="91425" marR="91425" marT="91425" marB="91425">
                    <a:lnL w="9525" cap="flat" cmpd="sng">
                      <a:solidFill>
                        <a:srgbClr val="31538F"/>
                      </a:solidFill>
                      <a:prstDash val="solid"/>
                      <a:round/>
                      <a:headEnd type="none" w="sm" len="sm"/>
                      <a:tailEnd type="none" w="sm" len="sm"/>
                    </a:lnL>
                    <a:lnR w="9525" cap="flat" cmpd="sng">
                      <a:solidFill>
                        <a:srgbClr val="31538F"/>
                      </a:solidFill>
                      <a:prstDash val="solid"/>
                      <a:round/>
                      <a:headEnd type="none" w="sm" len="sm"/>
                      <a:tailEnd type="none" w="sm" len="sm"/>
                    </a:lnR>
                    <a:lnT w="9525" cap="flat" cmpd="sng">
                      <a:solidFill>
                        <a:srgbClr val="31538F"/>
                      </a:solidFill>
                      <a:prstDash val="solid"/>
                      <a:round/>
                      <a:headEnd type="none" w="sm" len="sm"/>
                      <a:tailEnd type="none" w="sm" len="sm"/>
                    </a:lnT>
                    <a:lnB w="9525" cap="flat" cmpd="sng">
                      <a:solidFill>
                        <a:srgbClr val="31538F"/>
                      </a:solidFill>
                      <a:prstDash val="solid"/>
                      <a:round/>
                      <a:headEnd type="none" w="sm" len="sm"/>
                      <a:tailEnd type="none" w="sm" len="sm"/>
                    </a:lnB>
                    <a:solidFill>
                      <a:srgbClr val="F38D92"/>
                    </a:solidFill>
                  </a:tcPr>
                </a:tc>
                <a:tc>
                  <a:txBody>
                    <a:bodyPr/>
                    <a:lstStyle/>
                    <a:p>
                      <a:pPr marL="0" marR="0" lvl="0" indent="0" algn="l" rtl="0">
                        <a:lnSpc>
                          <a:spcPct val="100000"/>
                        </a:lnSpc>
                        <a:spcBef>
                          <a:spcPts val="0"/>
                        </a:spcBef>
                        <a:spcAft>
                          <a:spcPts val="0"/>
                        </a:spcAft>
                        <a:buClr>
                          <a:srgbClr val="000000"/>
                        </a:buClr>
                        <a:buSzPts val="1500"/>
                        <a:buFont typeface="Arial"/>
                        <a:buNone/>
                      </a:pPr>
                      <a:r>
                        <a:rPr lang="it-IT" sz="1700" u="none" strike="noStrike" cap="none" dirty="0">
                          <a:solidFill>
                            <a:schemeClr val="dk1"/>
                          </a:solidFill>
                          <a:latin typeface="Century Gothic"/>
                          <a:ea typeface="Century Gothic"/>
                          <a:cs typeface="Century Gothic"/>
                          <a:sym typeface="Century Gothic"/>
                        </a:rPr>
                        <a:t>Soldi che guadagni con il minimo sforzo o un coinvolgimento continuo</a:t>
                      </a:r>
                      <a:endParaRPr sz="1700" u="none" strike="noStrike" cap="none" dirty="0">
                        <a:solidFill>
                          <a:schemeClr val="dk1"/>
                        </a:solidFill>
                        <a:latin typeface="Century Gothic"/>
                        <a:ea typeface="Century Gothic"/>
                        <a:cs typeface="Century Gothic"/>
                        <a:sym typeface="Century Gothic"/>
                      </a:endParaRPr>
                    </a:p>
                  </a:txBody>
                  <a:tcPr marL="91425" marR="91425" marT="91425" marB="91425">
                    <a:lnL w="9525" cap="flat" cmpd="sng">
                      <a:solidFill>
                        <a:srgbClr val="31538F"/>
                      </a:solidFill>
                      <a:prstDash val="solid"/>
                      <a:round/>
                      <a:headEnd type="none" w="sm" len="sm"/>
                      <a:tailEnd type="none" w="sm" len="sm"/>
                    </a:lnL>
                    <a:lnR w="9525" cap="flat" cmpd="sng">
                      <a:solidFill>
                        <a:srgbClr val="31538F"/>
                      </a:solidFill>
                      <a:prstDash val="solid"/>
                      <a:round/>
                      <a:headEnd type="none" w="sm" len="sm"/>
                      <a:tailEnd type="none" w="sm" len="sm"/>
                    </a:lnR>
                    <a:lnT w="9525" cap="flat" cmpd="sng">
                      <a:solidFill>
                        <a:srgbClr val="31538F"/>
                      </a:solidFill>
                      <a:prstDash val="solid"/>
                      <a:round/>
                      <a:headEnd type="none" w="sm" len="sm"/>
                      <a:tailEnd type="none" w="sm" len="sm"/>
                    </a:lnT>
                    <a:lnB w="9525" cap="flat" cmpd="sng">
                      <a:solidFill>
                        <a:srgbClr val="31538F"/>
                      </a:solidFill>
                      <a:prstDash val="solid"/>
                      <a:round/>
                      <a:headEnd type="none" w="sm" len="sm"/>
                      <a:tailEnd type="none" w="sm" len="sm"/>
                    </a:lnB>
                  </a:tcPr>
                </a:tc>
                <a:extLst>
                  <a:ext uri="{0D108BD9-81ED-4DB2-BD59-A6C34878D82A}">
                    <a16:rowId xmlns:a16="http://schemas.microsoft.com/office/drawing/2014/main" val="10001"/>
                  </a:ext>
                </a:extLst>
              </a:tr>
              <a:tr h="627875">
                <a:tc>
                  <a:txBody>
                    <a:bodyPr/>
                    <a:lstStyle/>
                    <a:p>
                      <a:pPr marL="0" marR="0" lvl="0" indent="0" algn="ctr" rtl="0">
                        <a:lnSpc>
                          <a:spcPct val="100000"/>
                        </a:lnSpc>
                        <a:spcBef>
                          <a:spcPts val="0"/>
                        </a:spcBef>
                        <a:spcAft>
                          <a:spcPts val="0"/>
                        </a:spcAft>
                        <a:buClr>
                          <a:srgbClr val="000000"/>
                        </a:buClr>
                        <a:buSzPts val="1500"/>
                        <a:buFont typeface="Arial"/>
                        <a:buNone/>
                      </a:pPr>
                      <a:r>
                        <a:rPr lang="de-DE" sz="1700" b="1" u="none" strike="noStrike" cap="none" dirty="0" err="1">
                          <a:solidFill>
                            <a:schemeClr val="lt1"/>
                          </a:solidFill>
                          <a:latin typeface="Century Gothic"/>
                          <a:ea typeface="Century Gothic"/>
                          <a:cs typeface="Century Gothic"/>
                          <a:sym typeface="Century Gothic"/>
                        </a:rPr>
                        <a:t>Reddito</a:t>
                      </a:r>
                      <a:r>
                        <a:rPr lang="de-DE" sz="1700" b="1" u="none" strike="noStrike" cap="none" dirty="0">
                          <a:solidFill>
                            <a:schemeClr val="lt1"/>
                          </a:solidFill>
                          <a:latin typeface="Century Gothic"/>
                          <a:ea typeface="Century Gothic"/>
                          <a:cs typeface="Century Gothic"/>
                          <a:sym typeface="Century Gothic"/>
                        </a:rPr>
                        <a:t> </a:t>
                      </a:r>
                      <a:r>
                        <a:rPr lang="de-DE" sz="1700" b="1" u="none" strike="noStrike" cap="none" dirty="0" err="1">
                          <a:solidFill>
                            <a:schemeClr val="lt1"/>
                          </a:solidFill>
                          <a:latin typeface="Century Gothic"/>
                          <a:ea typeface="Century Gothic"/>
                          <a:cs typeface="Century Gothic"/>
                          <a:sym typeface="Century Gothic"/>
                        </a:rPr>
                        <a:t>d'impresa</a:t>
                      </a:r>
                      <a:endParaRPr sz="1700" b="1" u="none" strike="noStrike" cap="none" dirty="0">
                        <a:solidFill>
                          <a:schemeClr val="lt1"/>
                        </a:solidFill>
                        <a:latin typeface="Century Gothic"/>
                        <a:ea typeface="Century Gothic"/>
                        <a:cs typeface="Century Gothic"/>
                        <a:sym typeface="Century Gothic"/>
                      </a:endParaRPr>
                    </a:p>
                  </a:txBody>
                  <a:tcPr marL="91425" marR="91425" marT="91425" marB="91425">
                    <a:lnL w="9525" cap="flat" cmpd="sng">
                      <a:solidFill>
                        <a:srgbClr val="31538F"/>
                      </a:solidFill>
                      <a:prstDash val="solid"/>
                      <a:round/>
                      <a:headEnd type="none" w="sm" len="sm"/>
                      <a:tailEnd type="none" w="sm" len="sm"/>
                    </a:lnL>
                    <a:lnR w="9525" cap="flat" cmpd="sng">
                      <a:solidFill>
                        <a:srgbClr val="31538F"/>
                      </a:solidFill>
                      <a:prstDash val="solid"/>
                      <a:round/>
                      <a:headEnd type="none" w="sm" len="sm"/>
                      <a:tailEnd type="none" w="sm" len="sm"/>
                    </a:lnR>
                    <a:lnT w="9525" cap="flat" cmpd="sng">
                      <a:solidFill>
                        <a:srgbClr val="31538F"/>
                      </a:solidFill>
                      <a:prstDash val="solid"/>
                      <a:round/>
                      <a:headEnd type="none" w="sm" len="sm"/>
                      <a:tailEnd type="none" w="sm" len="sm"/>
                    </a:lnT>
                    <a:lnB w="9525" cap="flat" cmpd="sng">
                      <a:solidFill>
                        <a:srgbClr val="31538F"/>
                      </a:solidFill>
                      <a:prstDash val="solid"/>
                      <a:round/>
                      <a:headEnd type="none" w="sm" len="sm"/>
                      <a:tailEnd type="none" w="sm" len="sm"/>
                    </a:lnB>
                    <a:solidFill>
                      <a:srgbClr val="F38D92"/>
                    </a:solidFill>
                  </a:tcPr>
                </a:tc>
                <a:tc>
                  <a:txBody>
                    <a:bodyPr/>
                    <a:lstStyle/>
                    <a:p>
                      <a:pPr marL="0" marR="0" lvl="1" indent="0" algn="l" rtl="0">
                        <a:lnSpc>
                          <a:spcPct val="100000"/>
                        </a:lnSpc>
                        <a:spcBef>
                          <a:spcPts val="0"/>
                        </a:spcBef>
                        <a:spcAft>
                          <a:spcPts val="0"/>
                        </a:spcAft>
                        <a:buNone/>
                      </a:pPr>
                      <a:r>
                        <a:rPr lang="it-IT" sz="1700" b="0" i="0" u="none" strike="noStrike" cap="none" dirty="0">
                          <a:solidFill>
                            <a:schemeClr val="dk1"/>
                          </a:solidFill>
                          <a:latin typeface="Century Gothic"/>
                          <a:ea typeface="Century Gothic"/>
                          <a:cs typeface="Century Gothic"/>
                          <a:sym typeface="Century Gothic"/>
                        </a:rPr>
                        <a:t>Denaro generato attraverso il possesso e la gestione di un'impresa. L'importo ricevuto dai tuoi clienti per i beni o i servizi che hai venduto loro.</a:t>
                      </a:r>
                      <a:endParaRPr sz="1700" b="0" i="0" u="none" strike="noStrike" cap="none" dirty="0">
                        <a:solidFill>
                          <a:schemeClr val="dk1"/>
                        </a:solidFill>
                        <a:latin typeface="Century Gothic"/>
                        <a:ea typeface="Century Gothic"/>
                        <a:cs typeface="Century Gothic"/>
                        <a:sym typeface="Century Gothic"/>
                      </a:endParaRPr>
                    </a:p>
                  </a:txBody>
                  <a:tcPr marL="91425" marR="91425" marT="91425" marB="91425">
                    <a:lnL w="9525" cap="flat" cmpd="sng">
                      <a:solidFill>
                        <a:srgbClr val="31538F"/>
                      </a:solidFill>
                      <a:prstDash val="solid"/>
                      <a:round/>
                      <a:headEnd type="none" w="sm" len="sm"/>
                      <a:tailEnd type="none" w="sm" len="sm"/>
                    </a:lnL>
                    <a:lnR w="9525" cap="flat" cmpd="sng">
                      <a:solidFill>
                        <a:srgbClr val="31538F"/>
                      </a:solidFill>
                      <a:prstDash val="solid"/>
                      <a:round/>
                      <a:headEnd type="none" w="sm" len="sm"/>
                      <a:tailEnd type="none" w="sm" len="sm"/>
                    </a:lnR>
                    <a:lnT w="9525" cap="flat" cmpd="sng">
                      <a:solidFill>
                        <a:srgbClr val="31538F"/>
                      </a:solidFill>
                      <a:prstDash val="solid"/>
                      <a:round/>
                      <a:headEnd type="none" w="sm" len="sm"/>
                      <a:tailEnd type="none" w="sm" len="sm"/>
                    </a:lnT>
                    <a:lnB w="9525" cap="flat" cmpd="sng">
                      <a:solidFill>
                        <a:srgbClr val="31538F"/>
                      </a:solidFill>
                      <a:prstDash val="solid"/>
                      <a:round/>
                      <a:headEnd type="none" w="sm" len="sm"/>
                      <a:tailEnd type="none" w="sm" len="sm"/>
                    </a:lnB>
                  </a:tcPr>
                </a:tc>
                <a:extLst>
                  <a:ext uri="{0D108BD9-81ED-4DB2-BD59-A6C34878D82A}">
                    <a16:rowId xmlns:a16="http://schemas.microsoft.com/office/drawing/2014/main" val="10002"/>
                  </a:ext>
                </a:extLst>
              </a:tr>
              <a:tr h="627875">
                <a:tc>
                  <a:txBody>
                    <a:bodyPr/>
                    <a:lstStyle/>
                    <a:p>
                      <a:pPr marL="0" marR="0" lvl="0" indent="0" algn="ctr" rtl="0">
                        <a:lnSpc>
                          <a:spcPct val="100000"/>
                        </a:lnSpc>
                        <a:spcBef>
                          <a:spcPts val="0"/>
                        </a:spcBef>
                        <a:spcAft>
                          <a:spcPts val="0"/>
                        </a:spcAft>
                        <a:buClr>
                          <a:srgbClr val="000000"/>
                        </a:buClr>
                        <a:buSzPts val="1500"/>
                        <a:buFont typeface="Arial"/>
                        <a:buNone/>
                      </a:pPr>
                      <a:r>
                        <a:rPr lang="de-DE" sz="1700" b="1" u="none" strike="noStrike" cap="none" dirty="0" err="1">
                          <a:solidFill>
                            <a:schemeClr val="lt1"/>
                          </a:solidFill>
                          <a:latin typeface="Century Gothic"/>
                          <a:ea typeface="Century Gothic"/>
                          <a:cs typeface="Century Gothic"/>
                          <a:sym typeface="Century Gothic"/>
                        </a:rPr>
                        <a:t>Reddito</a:t>
                      </a:r>
                      <a:r>
                        <a:rPr lang="de-DE" sz="1700" b="1" u="none" strike="noStrike" cap="none" dirty="0">
                          <a:solidFill>
                            <a:schemeClr val="lt1"/>
                          </a:solidFill>
                          <a:latin typeface="Century Gothic"/>
                          <a:ea typeface="Century Gothic"/>
                          <a:cs typeface="Century Gothic"/>
                          <a:sym typeface="Century Gothic"/>
                        </a:rPr>
                        <a:t> da </a:t>
                      </a:r>
                    </a:p>
                    <a:p>
                      <a:pPr marL="0" marR="0" lvl="0" indent="0" algn="ctr" rtl="0">
                        <a:lnSpc>
                          <a:spcPct val="100000"/>
                        </a:lnSpc>
                        <a:spcBef>
                          <a:spcPts val="0"/>
                        </a:spcBef>
                        <a:spcAft>
                          <a:spcPts val="0"/>
                        </a:spcAft>
                        <a:buClr>
                          <a:srgbClr val="000000"/>
                        </a:buClr>
                        <a:buSzPts val="1500"/>
                        <a:buFont typeface="Arial"/>
                        <a:buNone/>
                      </a:pPr>
                      <a:r>
                        <a:rPr lang="de-DE" sz="1700" b="1" u="none" strike="noStrike" cap="none" dirty="0" err="1">
                          <a:solidFill>
                            <a:schemeClr val="lt1"/>
                          </a:solidFill>
                          <a:latin typeface="Century Gothic"/>
                          <a:ea typeface="Century Gothic"/>
                          <a:cs typeface="Century Gothic"/>
                          <a:sym typeface="Century Gothic"/>
                        </a:rPr>
                        <a:t>locazione</a:t>
                      </a:r>
                      <a:endParaRPr sz="1700" b="1" u="none" strike="noStrike" cap="none" dirty="0">
                        <a:solidFill>
                          <a:schemeClr val="lt1"/>
                        </a:solidFill>
                        <a:latin typeface="Century Gothic"/>
                        <a:ea typeface="Century Gothic"/>
                        <a:cs typeface="Century Gothic"/>
                        <a:sym typeface="Century Gothic"/>
                      </a:endParaRPr>
                    </a:p>
                  </a:txBody>
                  <a:tcPr marL="91425" marR="91425" marT="91425" marB="91425">
                    <a:lnL w="9525" cap="flat" cmpd="sng">
                      <a:solidFill>
                        <a:srgbClr val="31538F"/>
                      </a:solidFill>
                      <a:prstDash val="solid"/>
                      <a:round/>
                      <a:headEnd type="none" w="sm" len="sm"/>
                      <a:tailEnd type="none" w="sm" len="sm"/>
                    </a:lnL>
                    <a:lnR w="9525" cap="flat" cmpd="sng">
                      <a:solidFill>
                        <a:srgbClr val="31538F"/>
                      </a:solidFill>
                      <a:prstDash val="solid"/>
                      <a:round/>
                      <a:headEnd type="none" w="sm" len="sm"/>
                      <a:tailEnd type="none" w="sm" len="sm"/>
                    </a:lnR>
                    <a:lnT w="9525" cap="flat" cmpd="sng">
                      <a:solidFill>
                        <a:srgbClr val="31538F"/>
                      </a:solidFill>
                      <a:prstDash val="solid"/>
                      <a:round/>
                      <a:headEnd type="none" w="sm" len="sm"/>
                      <a:tailEnd type="none" w="sm" len="sm"/>
                    </a:lnT>
                    <a:lnB w="9525" cap="flat" cmpd="sng">
                      <a:solidFill>
                        <a:srgbClr val="31538F"/>
                      </a:solidFill>
                      <a:prstDash val="solid"/>
                      <a:round/>
                      <a:headEnd type="none" w="sm" len="sm"/>
                      <a:tailEnd type="none" w="sm" len="sm"/>
                    </a:lnB>
                    <a:solidFill>
                      <a:srgbClr val="F38D92"/>
                    </a:solidFill>
                  </a:tcPr>
                </a:tc>
                <a:tc>
                  <a:txBody>
                    <a:bodyPr/>
                    <a:lstStyle/>
                    <a:p>
                      <a:pPr marL="0" marR="0" lvl="0" indent="0" algn="l" rtl="0">
                        <a:lnSpc>
                          <a:spcPct val="100000"/>
                        </a:lnSpc>
                        <a:spcBef>
                          <a:spcPts val="0"/>
                        </a:spcBef>
                        <a:spcAft>
                          <a:spcPts val="0"/>
                        </a:spcAft>
                        <a:buClr>
                          <a:srgbClr val="000000"/>
                        </a:buClr>
                        <a:buSzPts val="1500"/>
                        <a:buFont typeface="Arial"/>
                        <a:buNone/>
                      </a:pPr>
                      <a:r>
                        <a:rPr lang="it-IT" sz="1700" dirty="0">
                          <a:latin typeface="Century Gothic"/>
                          <a:ea typeface="Century Gothic"/>
                          <a:cs typeface="Century Gothic"/>
                          <a:sym typeface="Century Gothic"/>
                        </a:rPr>
                        <a:t>Generato dalla locazione di proprietà immobiliari agli inquilini in cambio di pagamenti regolari, in genere su base mensile. Le imprese possono generare redditi da locazione noleggiando attrezzature o altri beni.</a:t>
                      </a:r>
                      <a:endParaRPr sz="1700" u="none" strike="noStrike" cap="none" dirty="0">
                        <a:latin typeface="Century Gothic"/>
                        <a:ea typeface="Century Gothic"/>
                        <a:cs typeface="Century Gothic"/>
                        <a:sym typeface="Century Gothic"/>
                      </a:endParaRPr>
                    </a:p>
                  </a:txBody>
                  <a:tcPr marL="91425" marR="91425" marT="91425" marB="91425">
                    <a:lnL w="9525" cap="flat" cmpd="sng">
                      <a:solidFill>
                        <a:srgbClr val="31538F"/>
                      </a:solidFill>
                      <a:prstDash val="solid"/>
                      <a:round/>
                      <a:headEnd type="none" w="sm" len="sm"/>
                      <a:tailEnd type="none" w="sm" len="sm"/>
                    </a:lnL>
                    <a:lnR w="9525" cap="flat" cmpd="sng">
                      <a:solidFill>
                        <a:srgbClr val="31538F"/>
                      </a:solidFill>
                      <a:prstDash val="solid"/>
                      <a:round/>
                      <a:headEnd type="none" w="sm" len="sm"/>
                      <a:tailEnd type="none" w="sm" len="sm"/>
                    </a:lnR>
                    <a:lnT w="9525" cap="flat" cmpd="sng">
                      <a:solidFill>
                        <a:srgbClr val="31538F"/>
                      </a:solidFill>
                      <a:prstDash val="solid"/>
                      <a:round/>
                      <a:headEnd type="none" w="sm" len="sm"/>
                      <a:tailEnd type="none" w="sm" len="sm"/>
                    </a:lnT>
                    <a:lnB w="9525" cap="flat" cmpd="sng">
                      <a:solidFill>
                        <a:srgbClr val="31538F"/>
                      </a:solidFill>
                      <a:prstDash val="solid"/>
                      <a:round/>
                      <a:headEnd type="none" w="sm" len="sm"/>
                      <a:tailEnd type="none" w="sm" len="sm"/>
                    </a:lnB>
                  </a:tcPr>
                </a:tc>
                <a:extLst>
                  <a:ext uri="{0D108BD9-81ED-4DB2-BD59-A6C34878D82A}">
                    <a16:rowId xmlns:a16="http://schemas.microsoft.com/office/drawing/2014/main" val="10003"/>
                  </a:ext>
                </a:extLst>
              </a:tr>
              <a:tr h="0">
                <a:tc>
                  <a:txBody>
                    <a:bodyPr/>
                    <a:lstStyle/>
                    <a:p>
                      <a:pPr marL="0" marR="0" lvl="0" indent="0" algn="ctr" rtl="0">
                        <a:lnSpc>
                          <a:spcPct val="100000"/>
                        </a:lnSpc>
                        <a:spcBef>
                          <a:spcPts val="0"/>
                        </a:spcBef>
                        <a:spcAft>
                          <a:spcPts val="0"/>
                        </a:spcAft>
                        <a:buClr>
                          <a:srgbClr val="000000"/>
                        </a:buClr>
                        <a:buSzPts val="1500"/>
                        <a:buFont typeface="Arial"/>
                        <a:buNone/>
                      </a:pPr>
                      <a:r>
                        <a:rPr lang="de-DE" sz="1700" b="1" u="none" strike="noStrike" cap="none" dirty="0" err="1">
                          <a:solidFill>
                            <a:schemeClr val="lt1"/>
                          </a:solidFill>
                          <a:latin typeface="Century Gothic"/>
                          <a:ea typeface="Century Gothic"/>
                          <a:cs typeface="Century Gothic"/>
                          <a:sym typeface="Century Gothic"/>
                        </a:rPr>
                        <a:t>Reddito</a:t>
                      </a:r>
                      <a:r>
                        <a:rPr lang="de-DE" sz="1700" b="1" u="none" strike="noStrike" cap="none" dirty="0">
                          <a:solidFill>
                            <a:schemeClr val="lt1"/>
                          </a:solidFill>
                          <a:latin typeface="Century Gothic"/>
                          <a:ea typeface="Century Gothic"/>
                          <a:cs typeface="Century Gothic"/>
                          <a:sym typeface="Century Gothic"/>
                        </a:rPr>
                        <a:t> da </a:t>
                      </a:r>
                      <a:r>
                        <a:rPr lang="de-DE" sz="1700" b="1" u="none" strike="noStrike" cap="none" dirty="0" err="1">
                          <a:solidFill>
                            <a:schemeClr val="lt1"/>
                          </a:solidFill>
                          <a:latin typeface="Century Gothic"/>
                          <a:ea typeface="Century Gothic"/>
                          <a:cs typeface="Century Gothic"/>
                          <a:sym typeface="Century Gothic"/>
                        </a:rPr>
                        <a:t>investimenti</a:t>
                      </a:r>
                      <a:endParaRPr sz="1700" b="1" u="none" strike="noStrike" cap="none" dirty="0">
                        <a:solidFill>
                          <a:schemeClr val="lt1"/>
                        </a:solidFill>
                        <a:latin typeface="Century Gothic"/>
                        <a:ea typeface="Century Gothic"/>
                        <a:cs typeface="Century Gothic"/>
                        <a:sym typeface="Century Gothic"/>
                      </a:endParaRPr>
                    </a:p>
                  </a:txBody>
                  <a:tcPr marL="91425" marR="91425" marT="91425" marB="91425">
                    <a:lnL w="9525" cap="flat" cmpd="sng">
                      <a:solidFill>
                        <a:srgbClr val="31538F"/>
                      </a:solidFill>
                      <a:prstDash val="solid"/>
                      <a:round/>
                      <a:headEnd type="none" w="sm" len="sm"/>
                      <a:tailEnd type="none" w="sm" len="sm"/>
                    </a:lnL>
                    <a:lnR w="9525" cap="flat" cmpd="sng">
                      <a:solidFill>
                        <a:srgbClr val="31538F"/>
                      </a:solidFill>
                      <a:prstDash val="solid"/>
                      <a:round/>
                      <a:headEnd type="none" w="sm" len="sm"/>
                      <a:tailEnd type="none" w="sm" len="sm"/>
                    </a:lnR>
                    <a:lnT w="9525" cap="flat" cmpd="sng">
                      <a:solidFill>
                        <a:srgbClr val="31538F"/>
                      </a:solidFill>
                      <a:prstDash val="solid"/>
                      <a:round/>
                      <a:headEnd type="none" w="sm" len="sm"/>
                      <a:tailEnd type="none" w="sm" len="sm"/>
                    </a:lnT>
                    <a:lnB w="9525" cap="flat" cmpd="sng">
                      <a:solidFill>
                        <a:srgbClr val="31538F"/>
                      </a:solidFill>
                      <a:prstDash val="solid"/>
                      <a:round/>
                      <a:headEnd type="none" w="sm" len="sm"/>
                      <a:tailEnd type="none" w="sm" len="sm"/>
                    </a:lnB>
                    <a:solidFill>
                      <a:srgbClr val="F38D92"/>
                    </a:solidFill>
                  </a:tcPr>
                </a:tc>
                <a:tc>
                  <a:txBody>
                    <a:bodyPr/>
                    <a:lstStyle/>
                    <a:p>
                      <a:pPr marL="0" marR="0" lvl="0" indent="0" algn="l" rtl="0">
                        <a:lnSpc>
                          <a:spcPct val="100000"/>
                        </a:lnSpc>
                        <a:spcBef>
                          <a:spcPts val="0"/>
                        </a:spcBef>
                        <a:spcAft>
                          <a:spcPts val="0"/>
                        </a:spcAft>
                        <a:buClr>
                          <a:srgbClr val="000000"/>
                        </a:buClr>
                        <a:buSzPts val="1500"/>
                        <a:buFont typeface="Arial"/>
                        <a:buNone/>
                      </a:pPr>
                      <a:r>
                        <a:rPr lang="it-IT" sz="1700" u="none" strike="noStrike" cap="none" dirty="0">
                          <a:latin typeface="Century Gothic"/>
                          <a:ea typeface="Century Gothic"/>
                          <a:cs typeface="Century Gothic"/>
                          <a:sym typeface="Century Gothic"/>
                        </a:rPr>
                        <a:t>Guadagnato attraverso vari strumenti e veicoli finanziari, come azioni, immobili e fondi comuni di investimento.</a:t>
                      </a:r>
                      <a:endParaRPr sz="1700" u="none" strike="noStrike" cap="none" dirty="0">
                        <a:latin typeface="Century Gothic"/>
                        <a:ea typeface="Century Gothic"/>
                        <a:cs typeface="Century Gothic"/>
                        <a:sym typeface="Century Gothic"/>
                      </a:endParaRPr>
                    </a:p>
                  </a:txBody>
                  <a:tcPr marL="91425" marR="91425" marT="91425" marB="91425">
                    <a:lnL w="9525" cap="flat" cmpd="sng">
                      <a:solidFill>
                        <a:srgbClr val="31538F"/>
                      </a:solidFill>
                      <a:prstDash val="solid"/>
                      <a:round/>
                      <a:headEnd type="none" w="sm" len="sm"/>
                      <a:tailEnd type="none" w="sm" len="sm"/>
                    </a:lnL>
                    <a:lnR w="9525" cap="flat" cmpd="sng">
                      <a:solidFill>
                        <a:srgbClr val="31538F"/>
                      </a:solidFill>
                      <a:prstDash val="solid"/>
                      <a:round/>
                      <a:headEnd type="none" w="sm" len="sm"/>
                      <a:tailEnd type="none" w="sm" len="sm"/>
                    </a:lnR>
                    <a:lnT w="9525" cap="flat" cmpd="sng">
                      <a:solidFill>
                        <a:srgbClr val="31538F"/>
                      </a:solidFill>
                      <a:prstDash val="solid"/>
                      <a:round/>
                      <a:headEnd type="none" w="sm" len="sm"/>
                      <a:tailEnd type="none" w="sm" len="sm"/>
                    </a:lnT>
                    <a:lnB w="9525" cap="flat" cmpd="sng">
                      <a:solidFill>
                        <a:srgbClr val="31538F"/>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
        <p:nvSpPr>
          <p:cNvPr id="11" name="CasellaDiTesto 10">
            <a:extLst>
              <a:ext uri="{FF2B5EF4-FFF2-40B4-BE49-F238E27FC236}">
                <a16:creationId xmlns:a16="http://schemas.microsoft.com/office/drawing/2014/main" id="{87DEBCBF-396F-4263-89A8-0B2FD073528A}"/>
              </a:ext>
            </a:extLst>
          </p:cNvPr>
          <p:cNvSpPr txBox="1"/>
          <p:nvPr/>
        </p:nvSpPr>
        <p:spPr>
          <a:xfrm>
            <a:off x="228600" y="381000"/>
            <a:ext cx="6477000" cy="553998"/>
          </a:xfrm>
          <a:prstGeom prst="rect">
            <a:avLst/>
          </a:prstGeom>
          <a:noFill/>
        </p:spPr>
        <p:txBody>
          <a:bodyPr wrap="square" rtlCol="0">
            <a:spAutoFit/>
          </a:bodyPr>
          <a:lstStyle/>
          <a:p>
            <a:pPr algn="ctr"/>
            <a:r>
              <a:rPr lang="it-IT" sz="3000" b="1" dirty="0">
                <a:solidFill>
                  <a:schemeClr val="bg1"/>
                </a:solidFill>
                <a:latin typeface="Calibri" panose="020F0502020204030204" pitchFamily="34" charset="0"/>
                <a:cs typeface="Calibri" panose="020F0502020204030204" pitchFamily="34" charset="0"/>
              </a:rPr>
              <a:t>ESPLORARE DIVERSI FLUSSI DI REDDITO</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6" name="Google Shape;156;p2"/>
          <p:cNvSpPr txBox="1"/>
          <p:nvPr/>
        </p:nvSpPr>
        <p:spPr>
          <a:xfrm>
            <a:off x="1880586" y="2295331"/>
            <a:ext cx="1005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1" name="Google Shape;161;p2"/>
          <p:cNvSpPr txBox="1"/>
          <p:nvPr/>
        </p:nvSpPr>
        <p:spPr>
          <a:xfrm>
            <a:off x="5752575" y="3236525"/>
            <a:ext cx="1553700" cy="910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chemeClr val="dk1"/>
              </a:solidFill>
              <a:latin typeface="Calibri"/>
              <a:ea typeface="Calibri"/>
              <a:cs typeface="Calibri"/>
              <a:sym typeface="Calibri"/>
            </a:endParaRPr>
          </a:p>
        </p:txBody>
      </p:sp>
      <p:graphicFrame>
        <p:nvGraphicFramePr>
          <p:cNvPr id="162" name="Google Shape;162;p2"/>
          <p:cNvGraphicFramePr/>
          <p:nvPr>
            <p:extLst>
              <p:ext uri="{D42A27DB-BD31-4B8C-83A1-F6EECF244321}">
                <p14:modId xmlns:p14="http://schemas.microsoft.com/office/powerpoint/2010/main" val="2605024726"/>
              </p:ext>
            </p:extLst>
          </p:nvPr>
        </p:nvGraphicFramePr>
        <p:xfrm>
          <a:off x="304800" y="1524000"/>
          <a:ext cx="11125200" cy="4023210"/>
        </p:xfrm>
        <a:graphic>
          <a:graphicData uri="http://schemas.openxmlformats.org/drawingml/2006/table">
            <a:tbl>
              <a:tblPr>
                <a:noFill/>
                <a:tableStyleId>{D50FD1B8-1D34-43FD-B2D2-11B33307528A}</a:tableStyleId>
              </a:tblPr>
              <a:tblGrid>
                <a:gridCol w="2138306">
                  <a:extLst>
                    <a:ext uri="{9D8B030D-6E8A-4147-A177-3AD203B41FA5}">
                      <a16:colId xmlns:a16="http://schemas.microsoft.com/office/drawing/2014/main" val="20000"/>
                    </a:ext>
                  </a:extLst>
                </a:gridCol>
                <a:gridCol w="8986894">
                  <a:extLst>
                    <a:ext uri="{9D8B030D-6E8A-4147-A177-3AD203B41FA5}">
                      <a16:colId xmlns:a16="http://schemas.microsoft.com/office/drawing/2014/main" val="20001"/>
                    </a:ext>
                  </a:extLst>
                </a:gridCol>
              </a:tblGrid>
              <a:tr h="686714">
                <a:tc>
                  <a:txBody>
                    <a:bodyPr/>
                    <a:lstStyle/>
                    <a:p>
                      <a:pPr marL="0" marR="0" lvl="0" indent="0" algn="ctr" rtl="0">
                        <a:lnSpc>
                          <a:spcPct val="100000"/>
                        </a:lnSpc>
                        <a:spcBef>
                          <a:spcPts val="0"/>
                        </a:spcBef>
                        <a:spcAft>
                          <a:spcPts val="0"/>
                        </a:spcAft>
                        <a:buClr>
                          <a:srgbClr val="000000"/>
                        </a:buClr>
                        <a:buSzPts val="1500"/>
                        <a:buFont typeface="Arial"/>
                        <a:buNone/>
                      </a:pPr>
                      <a:r>
                        <a:rPr lang="de-DE" sz="1700" b="1" u="none" strike="noStrike" cap="none" dirty="0" err="1">
                          <a:solidFill>
                            <a:schemeClr val="lt1"/>
                          </a:solidFill>
                          <a:latin typeface="Century Gothic" panose="020B0502020202020204" pitchFamily="34" charset="0"/>
                          <a:ea typeface="Century Gothic"/>
                          <a:cs typeface="Century Gothic"/>
                          <a:sym typeface="Century Gothic"/>
                        </a:rPr>
                        <a:t>Reddito</a:t>
                      </a:r>
                      <a:r>
                        <a:rPr lang="de-DE" sz="1700" b="1" u="none" strike="noStrike" cap="none" dirty="0">
                          <a:solidFill>
                            <a:schemeClr val="lt1"/>
                          </a:solidFill>
                          <a:latin typeface="Century Gothic" panose="020B0502020202020204" pitchFamily="34" charset="0"/>
                          <a:ea typeface="Century Gothic"/>
                          <a:cs typeface="Century Gothic"/>
                          <a:sym typeface="Century Gothic"/>
                        </a:rPr>
                        <a:t> da </a:t>
                      </a:r>
                      <a:r>
                        <a:rPr lang="de-DE" sz="1700" b="1" u="none" strike="noStrike" cap="none" dirty="0" err="1">
                          <a:solidFill>
                            <a:schemeClr val="lt1"/>
                          </a:solidFill>
                          <a:latin typeface="Century Gothic" panose="020B0502020202020204" pitchFamily="34" charset="0"/>
                          <a:ea typeface="Century Gothic"/>
                          <a:cs typeface="Century Gothic"/>
                          <a:sym typeface="Century Gothic"/>
                        </a:rPr>
                        <a:t>plusvalenza</a:t>
                      </a:r>
                      <a:endParaRPr sz="1700" b="1" u="none" strike="noStrike" cap="none" dirty="0">
                        <a:solidFill>
                          <a:schemeClr val="lt1"/>
                        </a:solidFill>
                        <a:latin typeface="Century Gothic" panose="020B0502020202020204" pitchFamily="34" charset="0"/>
                        <a:ea typeface="Century Gothic"/>
                        <a:cs typeface="Century Gothic"/>
                        <a:sym typeface="Century Gothic"/>
                      </a:endParaRPr>
                    </a:p>
                  </a:txBody>
                  <a:tcPr marL="91425" marR="91425" marT="91425" marB="91425">
                    <a:lnL w="9525" cap="flat" cmpd="sng">
                      <a:solidFill>
                        <a:srgbClr val="31538F"/>
                      </a:solidFill>
                      <a:prstDash val="solid"/>
                      <a:round/>
                      <a:headEnd type="none" w="sm" len="sm"/>
                      <a:tailEnd type="none" w="sm" len="sm"/>
                    </a:lnL>
                    <a:lnR w="9525" cap="flat" cmpd="sng">
                      <a:solidFill>
                        <a:srgbClr val="31538F"/>
                      </a:solidFill>
                      <a:prstDash val="solid"/>
                      <a:round/>
                      <a:headEnd type="none" w="sm" len="sm"/>
                      <a:tailEnd type="none" w="sm" len="sm"/>
                    </a:lnR>
                    <a:lnT w="9525" cap="flat" cmpd="sng">
                      <a:solidFill>
                        <a:srgbClr val="31538F"/>
                      </a:solidFill>
                      <a:prstDash val="solid"/>
                      <a:round/>
                      <a:headEnd type="none" w="sm" len="sm"/>
                      <a:tailEnd type="none" w="sm" len="sm"/>
                    </a:lnT>
                    <a:lnB w="9525" cap="flat" cmpd="sng">
                      <a:solidFill>
                        <a:srgbClr val="31538F"/>
                      </a:solidFill>
                      <a:prstDash val="solid"/>
                      <a:round/>
                      <a:headEnd type="none" w="sm" len="sm"/>
                      <a:tailEnd type="none" w="sm" len="sm"/>
                    </a:lnB>
                    <a:solidFill>
                      <a:srgbClr val="F38D92"/>
                    </a:solidFill>
                  </a:tcPr>
                </a:tc>
                <a:tc>
                  <a:txBody>
                    <a:bodyPr/>
                    <a:lstStyle/>
                    <a:p>
                      <a:pPr marL="0" marR="0" lvl="0" indent="0" algn="l" rtl="0">
                        <a:lnSpc>
                          <a:spcPct val="100000"/>
                        </a:lnSpc>
                        <a:spcBef>
                          <a:spcPts val="0"/>
                        </a:spcBef>
                        <a:spcAft>
                          <a:spcPts val="0"/>
                        </a:spcAft>
                        <a:buClr>
                          <a:srgbClr val="000000"/>
                        </a:buClr>
                        <a:buSzPts val="1500"/>
                        <a:buFont typeface="Arial"/>
                        <a:buNone/>
                      </a:pPr>
                      <a:r>
                        <a:rPr lang="it-IT" sz="1700" u="none" strike="noStrike" cap="none" dirty="0">
                          <a:latin typeface="Century Gothic" panose="020B0502020202020204" pitchFamily="34" charset="0"/>
                          <a:ea typeface="Century Gothic"/>
                          <a:cs typeface="Century Gothic"/>
                          <a:sym typeface="Century Gothic"/>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utili realizzati dalla vendita di attività di investimento a un prezzo superiore al loro prezzo di acquisto</a:t>
                      </a:r>
                      <a:r>
                        <a:rPr lang="de-DE" sz="1700" u="none" strike="noStrike" cap="none" dirty="0">
                          <a:latin typeface="Century Gothic" panose="020B0502020202020204" pitchFamily="34" charset="0"/>
                          <a:ea typeface="Century Gothic"/>
                          <a:cs typeface="Century Gothic"/>
                          <a:sym typeface="Century Gothic"/>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a:t>
                      </a:r>
                      <a:endParaRPr sz="1700" u="none" strike="noStrike" cap="none" dirty="0">
                        <a:latin typeface="Century Gothic" panose="020B0502020202020204" pitchFamily="34" charset="0"/>
                        <a:ea typeface="Century Gothic"/>
                        <a:cs typeface="Century Gothic"/>
                        <a:sym typeface="Century Gothic"/>
                      </a:endParaRPr>
                    </a:p>
                  </a:txBody>
                  <a:tcPr marL="91425" marR="91425" marT="91425" marB="91425">
                    <a:lnL w="9525" cap="flat" cmpd="sng">
                      <a:solidFill>
                        <a:srgbClr val="31538F"/>
                      </a:solidFill>
                      <a:prstDash val="solid"/>
                      <a:round/>
                      <a:headEnd type="none" w="sm" len="sm"/>
                      <a:tailEnd type="none" w="sm" len="sm"/>
                    </a:lnL>
                    <a:lnR w="9525" cap="flat" cmpd="sng">
                      <a:solidFill>
                        <a:srgbClr val="31538F"/>
                      </a:solidFill>
                      <a:prstDash val="solid"/>
                      <a:round/>
                      <a:headEnd type="none" w="sm" len="sm"/>
                      <a:tailEnd type="none" w="sm" len="sm"/>
                    </a:lnR>
                    <a:lnT w="9525" cap="flat" cmpd="sng">
                      <a:solidFill>
                        <a:srgbClr val="31538F"/>
                      </a:solidFill>
                      <a:prstDash val="solid"/>
                      <a:round/>
                      <a:headEnd type="none" w="sm" len="sm"/>
                      <a:tailEnd type="none" w="sm" len="sm"/>
                    </a:lnT>
                    <a:lnB w="9525" cap="flat" cmpd="sng">
                      <a:solidFill>
                        <a:srgbClr val="31538F"/>
                      </a:solidFill>
                      <a:prstDash val="solid"/>
                      <a:round/>
                      <a:headEnd type="none" w="sm" len="sm"/>
                      <a:tailEnd type="none" w="sm" len="sm"/>
                    </a:lnB>
                  </a:tcPr>
                </a:tc>
                <a:extLst>
                  <a:ext uri="{0D108BD9-81ED-4DB2-BD59-A6C34878D82A}">
                    <a16:rowId xmlns:a16="http://schemas.microsoft.com/office/drawing/2014/main" val="10000"/>
                  </a:ext>
                </a:extLst>
              </a:tr>
              <a:tr h="436989">
                <a:tc>
                  <a:txBody>
                    <a:bodyPr/>
                    <a:lstStyle/>
                    <a:p>
                      <a:pPr marL="0" marR="0" lvl="0" indent="0" algn="ctr" rtl="0">
                        <a:lnSpc>
                          <a:spcPct val="100000"/>
                        </a:lnSpc>
                        <a:spcBef>
                          <a:spcPts val="0"/>
                        </a:spcBef>
                        <a:spcAft>
                          <a:spcPts val="0"/>
                        </a:spcAft>
                        <a:buClr>
                          <a:srgbClr val="000000"/>
                        </a:buClr>
                        <a:buSzPts val="1500"/>
                        <a:buFont typeface="Arial"/>
                        <a:buNone/>
                      </a:pPr>
                      <a:r>
                        <a:rPr lang="de-DE" sz="1700" b="1" u="none" strike="noStrike" cap="none" dirty="0" err="1">
                          <a:solidFill>
                            <a:schemeClr val="lt1"/>
                          </a:solidFill>
                          <a:latin typeface="Century Gothic" panose="020B0502020202020204" pitchFamily="34" charset="0"/>
                          <a:ea typeface="Century Gothic"/>
                          <a:cs typeface="Century Gothic"/>
                          <a:sym typeface="Century Gothic"/>
                        </a:rPr>
                        <a:t>Dividendi</a:t>
                      </a:r>
                      <a:endParaRPr sz="1700" b="1" u="none" strike="noStrike" cap="none" dirty="0">
                        <a:solidFill>
                          <a:schemeClr val="lt1"/>
                        </a:solidFill>
                        <a:latin typeface="Century Gothic" panose="020B0502020202020204" pitchFamily="34" charset="0"/>
                        <a:ea typeface="Century Gothic"/>
                        <a:cs typeface="Century Gothic"/>
                        <a:sym typeface="Century Gothic"/>
                      </a:endParaRPr>
                    </a:p>
                  </a:txBody>
                  <a:tcPr marL="91425" marR="91425" marT="91425" marB="91425">
                    <a:lnL w="9525" cap="flat" cmpd="sng">
                      <a:solidFill>
                        <a:srgbClr val="31538F"/>
                      </a:solidFill>
                      <a:prstDash val="solid"/>
                      <a:round/>
                      <a:headEnd type="none" w="sm" len="sm"/>
                      <a:tailEnd type="none" w="sm" len="sm"/>
                    </a:lnL>
                    <a:lnR w="9525" cap="flat" cmpd="sng">
                      <a:solidFill>
                        <a:srgbClr val="31538F"/>
                      </a:solidFill>
                      <a:prstDash val="solid"/>
                      <a:round/>
                      <a:headEnd type="none" w="sm" len="sm"/>
                      <a:tailEnd type="none" w="sm" len="sm"/>
                    </a:lnR>
                    <a:lnT w="9525" cap="flat" cmpd="sng">
                      <a:solidFill>
                        <a:srgbClr val="31538F"/>
                      </a:solidFill>
                      <a:prstDash val="solid"/>
                      <a:round/>
                      <a:headEnd type="none" w="sm" len="sm"/>
                      <a:tailEnd type="none" w="sm" len="sm"/>
                    </a:lnT>
                    <a:lnB w="9525" cap="flat" cmpd="sng">
                      <a:solidFill>
                        <a:srgbClr val="31538F"/>
                      </a:solidFill>
                      <a:prstDash val="solid"/>
                      <a:round/>
                      <a:headEnd type="none" w="sm" len="sm"/>
                      <a:tailEnd type="none" w="sm" len="sm"/>
                    </a:lnB>
                    <a:solidFill>
                      <a:srgbClr val="F38D92"/>
                    </a:solidFill>
                  </a:tcPr>
                </a:tc>
                <a:tc>
                  <a:txBody>
                    <a:bodyPr/>
                    <a:lstStyle/>
                    <a:p>
                      <a:pPr marL="0" marR="0" lvl="0" indent="0" algn="l" rtl="0">
                        <a:lnSpc>
                          <a:spcPct val="100000"/>
                        </a:lnSpc>
                        <a:spcBef>
                          <a:spcPts val="0"/>
                        </a:spcBef>
                        <a:spcAft>
                          <a:spcPts val="0"/>
                        </a:spcAft>
                        <a:buClr>
                          <a:srgbClr val="000000"/>
                        </a:buClr>
                        <a:buSzPts val="1500"/>
                        <a:buFont typeface="Arial"/>
                        <a:buNone/>
                      </a:pPr>
                      <a:r>
                        <a:rPr lang="it-IT" sz="1700" u="none" strike="noStrike" cap="none" dirty="0">
                          <a:latin typeface="Century Gothic" panose="020B0502020202020204" pitchFamily="34" charset="0"/>
                          <a:ea typeface="Century Gothic"/>
                          <a:cs typeface="Century Gothic"/>
                          <a:sym typeface="Century Gothic"/>
                        </a:rPr>
                        <a:t>Reddito percepito da dividendi pagati ai possessori di azioni di una società</a:t>
                      </a:r>
                      <a:endParaRPr sz="1700" u="none" strike="noStrike" cap="none" dirty="0">
                        <a:latin typeface="Century Gothic" panose="020B0502020202020204" pitchFamily="34" charset="0"/>
                        <a:ea typeface="Century Gothic"/>
                        <a:cs typeface="Century Gothic"/>
                        <a:sym typeface="Century Gothic"/>
                      </a:endParaRPr>
                    </a:p>
                  </a:txBody>
                  <a:tcPr marL="91425" marR="91425" marT="91425" marB="91425">
                    <a:lnL w="9525" cap="flat" cmpd="sng">
                      <a:solidFill>
                        <a:srgbClr val="31538F"/>
                      </a:solidFill>
                      <a:prstDash val="solid"/>
                      <a:round/>
                      <a:headEnd type="none" w="sm" len="sm"/>
                      <a:tailEnd type="none" w="sm" len="sm"/>
                    </a:lnL>
                    <a:lnR w="9525" cap="flat" cmpd="sng">
                      <a:solidFill>
                        <a:srgbClr val="31538F"/>
                      </a:solidFill>
                      <a:prstDash val="solid"/>
                      <a:round/>
                      <a:headEnd type="none" w="sm" len="sm"/>
                      <a:tailEnd type="none" w="sm" len="sm"/>
                    </a:lnR>
                    <a:lnT w="9525" cap="flat" cmpd="sng">
                      <a:solidFill>
                        <a:srgbClr val="31538F"/>
                      </a:solidFill>
                      <a:prstDash val="solid"/>
                      <a:round/>
                      <a:headEnd type="none" w="sm" len="sm"/>
                      <a:tailEnd type="none" w="sm" len="sm"/>
                    </a:lnT>
                    <a:lnB w="9525" cap="flat" cmpd="sng">
                      <a:solidFill>
                        <a:srgbClr val="31538F"/>
                      </a:solidFill>
                      <a:prstDash val="solid"/>
                      <a:round/>
                      <a:headEnd type="none" w="sm" len="sm"/>
                      <a:tailEnd type="none" w="sm" len="sm"/>
                    </a:lnB>
                  </a:tcPr>
                </a:tc>
                <a:extLst>
                  <a:ext uri="{0D108BD9-81ED-4DB2-BD59-A6C34878D82A}">
                    <a16:rowId xmlns:a16="http://schemas.microsoft.com/office/drawing/2014/main" val="10001"/>
                  </a:ext>
                </a:extLst>
              </a:tr>
              <a:tr h="936440">
                <a:tc>
                  <a:txBody>
                    <a:bodyPr/>
                    <a:lstStyle/>
                    <a:p>
                      <a:pPr marL="0" marR="0" lvl="0" indent="0" algn="ctr" rtl="0">
                        <a:lnSpc>
                          <a:spcPct val="100000"/>
                        </a:lnSpc>
                        <a:spcBef>
                          <a:spcPts val="0"/>
                        </a:spcBef>
                        <a:spcAft>
                          <a:spcPts val="0"/>
                        </a:spcAft>
                        <a:buClr>
                          <a:srgbClr val="000000"/>
                        </a:buClr>
                        <a:buSzPts val="1500"/>
                        <a:buFont typeface="Arial"/>
                        <a:buNone/>
                      </a:pPr>
                      <a:r>
                        <a:rPr lang="it-IT" sz="1700" b="1" u="none" strike="noStrike" cap="none" dirty="0">
                          <a:solidFill>
                            <a:schemeClr val="lt1"/>
                          </a:solidFill>
                          <a:latin typeface="Century Gothic" panose="020B0502020202020204" pitchFamily="34" charset="0"/>
                          <a:ea typeface="Century Gothic"/>
                          <a:cs typeface="Century Gothic"/>
                          <a:sym typeface="Century Gothic"/>
                        </a:rPr>
                        <a:t>Reddito da freelance o </a:t>
                      </a:r>
                      <a:r>
                        <a:rPr lang="it-IT" sz="1700" b="1" u="none" strike="noStrike" cap="none" dirty="0" err="1">
                          <a:solidFill>
                            <a:schemeClr val="lt1"/>
                          </a:solidFill>
                          <a:latin typeface="Century Gothic" panose="020B0502020202020204" pitchFamily="34" charset="0"/>
                          <a:ea typeface="Century Gothic"/>
                          <a:cs typeface="Century Gothic"/>
                          <a:sym typeface="Century Gothic"/>
                        </a:rPr>
                        <a:t>gig</a:t>
                      </a:r>
                      <a:r>
                        <a:rPr lang="it-IT" sz="1700" b="1" u="none" strike="noStrike" cap="none" dirty="0">
                          <a:solidFill>
                            <a:schemeClr val="lt1"/>
                          </a:solidFill>
                          <a:latin typeface="Century Gothic" panose="020B0502020202020204" pitchFamily="34" charset="0"/>
                          <a:ea typeface="Century Gothic"/>
                          <a:cs typeface="Century Gothic"/>
                          <a:sym typeface="Century Gothic"/>
                        </a:rPr>
                        <a:t> economy</a:t>
                      </a:r>
                      <a:endParaRPr sz="1700" b="1" u="none" strike="noStrike" cap="none" dirty="0">
                        <a:solidFill>
                          <a:schemeClr val="lt1"/>
                        </a:solidFill>
                        <a:latin typeface="Century Gothic" panose="020B0502020202020204" pitchFamily="34" charset="0"/>
                        <a:ea typeface="Century Gothic"/>
                        <a:cs typeface="Century Gothic"/>
                        <a:sym typeface="Century Gothic"/>
                      </a:endParaRPr>
                    </a:p>
                  </a:txBody>
                  <a:tcPr marL="91425" marR="91425" marT="91425" marB="91425">
                    <a:lnL w="9525" cap="flat" cmpd="sng">
                      <a:solidFill>
                        <a:srgbClr val="31538F"/>
                      </a:solidFill>
                      <a:prstDash val="solid"/>
                      <a:round/>
                      <a:headEnd type="none" w="sm" len="sm"/>
                      <a:tailEnd type="none" w="sm" len="sm"/>
                    </a:lnL>
                    <a:lnR w="9525" cap="flat" cmpd="sng">
                      <a:solidFill>
                        <a:srgbClr val="31538F"/>
                      </a:solidFill>
                      <a:prstDash val="solid"/>
                      <a:round/>
                      <a:headEnd type="none" w="sm" len="sm"/>
                      <a:tailEnd type="none" w="sm" len="sm"/>
                    </a:lnR>
                    <a:lnT w="9525" cap="flat" cmpd="sng">
                      <a:solidFill>
                        <a:srgbClr val="31538F"/>
                      </a:solidFill>
                      <a:prstDash val="solid"/>
                      <a:round/>
                      <a:headEnd type="none" w="sm" len="sm"/>
                      <a:tailEnd type="none" w="sm" len="sm"/>
                    </a:lnT>
                    <a:lnB w="9525" cap="flat" cmpd="sng">
                      <a:solidFill>
                        <a:srgbClr val="31538F"/>
                      </a:solidFill>
                      <a:prstDash val="solid"/>
                      <a:round/>
                      <a:headEnd type="none" w="sm" len="sm"/>
                      <a:tailEnd type="none" w="sm" len="sm"/>
                    </a:lnB>
                    <a:solidFill>
                      <a:srgbClr val="F38D92"/>
                    </a:solidFill>
                  </a:tcPr>
                </a:tc>
                <a:tc>
                  <a:txBody>
                    <a:bodyPr/>
                    <a:lstStyle/>
                    <a:p>
                      <a:pPr marL="0" marR="0" lvl="0" indent="0" algn="l" rtl="0">
                        <a:lnSpc>
                          <a:spcPct val="100000"/>
                        </a:lnSpc>
                        <a:spcBef>
                          <a:spcPts val="0"/>
                        </a:spcBef>
                        <a:spcAft>
                          <a:spcPts val="0"/>
                        </a:spcAft>
                        <a:buClr>
                          <a:srgbClr val="000000"/>
                        </a:buClr>
                        <a:buSzPts val="1500"/>
                        <a:buFont typeface="Arial"/>
                        <a:buNone/>
                      </a:pPr>
                      <a:r>
                        <a:rPr lang="it-IT" sz="1700" u="none" strike="noStrike" cap="none" dirty="0">
                          <a:latin typeface="Century Gothic" panose="020B0502020202020204" pitchFamily="34" charset="0"/>
                          <a:ea typeface="Century Gothic"/>
                          <a:cs typeface="Century Gothic"/>
                          <a:sym typeface="Century Gothic"/>
                        </a:rPr>
                        <a:t>Reddito guadagnato attraverso un lavoro a tempo parziale o a contratto al di fuori dei tradizionali regimi di lavoro</a:t>
                      </a:r>
                      <a:endParaRPr sz="1700" u="none" strike="noStrike" cap="none" dirty="0">
                        <a:latin typeface="Century Gothic" panose="020B0502020202020204" pitchFamily="34" charset="0"/>
                        <a:ea typeface="Century Gothic"/>
                        <a:cs typeface="Century Gothic"/>
                        <a:sym typeface="Century Gothic"/>
                      </a:endParaRPr>
                    </a:p>
                  </a:txBody>
                  <a:tcPr marL="91425" marR="91425" marT="91425" marB="91425">
                    <a:lnL w="9525" cap="flat" cmpd="sng">
                      <a:solidFill>
                        <a:srgbClr val="31538F"/>
                      </a:solidFill>
                      <a:prstDash val="solid"/>
                      <a:round/>
                      <a:headEnd type="none" w="sm" len="sm"/>
                      <a:tailEnd type="none" w="sm" len="sm"/>
                    </a:lnL>
                    <a:lnR w="9525" cap="flat" cmpd="sng">
                      <a:solidFill>
                        <a:srgbClr val="31538F"/>
                      </a:solidFill>
                      <a:prstDash val="solid"/>
                      <a:round/>
                      <a:headEnd type="none" w="sm" len="sm"/>
                      <a:tailEnd type="none" w="sm" len="sm"/>
                    </a:lnR>
                    <a:lnT w="9525" cap="flat" cmpd="sng">
                      <a:solidFill>
                        <a:srgbClr val="31538F"/>
                      </a:solidFill>
                      <a:prstDash val="solid"/>
                      <a:round/>
                      <a:headEnd type="none" w="sm" len="sm"/>
                      <a:tailEnd type="none" w="sm" len="sm"/>
                    </a:lnT>
                    <a:lnB w="9525" cap="flat" cmpd="sng">
                      <a:solidFill>
                        <a:srgbClr val="31538F"/>
                      </a:solidFill>
                      <a:prstDash val="solid"/>
                      <a:round/>
                      <a:headEnd type="none" w="sm" len="sm"/>
                      <a:tailEnd type="none" w="sm" len="sm"/>
                    </a:lnB>
                  </a:tcPr>
                </a:tc>
                <a:extLst>
                  <a:ext uri="{0D108BD9-81ED-4DB2-BD59-A6C34878D82A}">
                    <a16:rowId xmlns:a16="http://schemas.microsoft.com/office/drawing/2014/main" val="10002"/>
                  </a:ext>
                </a:extLst>
              </a:tr>
              <a:tr h="889617">
                <a:tc>
                  <a:txBody>
                    <a:bodyPr/>
                    <a:lstStyle/>
                    <a:p>
                      <a:pPr marL="0" marR="0" lvl="0" indent="0" algn="ctr" rtl="0">
                        <a:lnSpc>
                          <a:spcPct val="100000"/>
                        </a:lnSpc>
                        <a:spcBef>
                          <a:spcPts val="0"/>
                        </a:spcBef>
                        <a:spcAft>
                          <a:spcPts val="0"/>
                        </a:spcAft>
                        <a:buClr>
                          <a:srgbClr val="000000"/>
                        </a:buClr>
                        <a:buSzPts val="1500"/>
                        <a:buFont typeface="Arial"/>
                        <a:buNone/>
                      </a:pPr>
                      <a:r>
                        <a:rPr lang="de-DE" sz="1700" b="1" u="none" strike="noStrike" cap="none" dirty="0" err="1">
                          <a:solidFill>
                            <a:schemeClr val="lt1"/>
                          </a:solidFill>
                          <a:latin typeface="Century Gothic" panose="020B0502020202020204" pitchFamily="34" charset="0"/>
                          <a:ea typeface="Century Gothic"/>
                          <a:cs typeface="Century Gothic"/>
                          <a:sym typeface="Century Gothic"/>
                        </a:rPr>
                        <a:t>Royalties</a:t>
                      </a:r>
                      <a:endParaRPr sz="1700" b="1" u="none" strike="noStrike" cap="none" dirty="0">
                        <a:solidFill>
                          <a:schemeClr val="lt1"/>
                        </a:solidFill>
                        <a:latin typeface="Century Gothic" panose="020B0502020202020204" pitchFamily="34" charset="0"/>
                        <a:ea typeface="Century Gothic"/>
                        <a:cs typeface="Century Gothic"/>
                        <a:sym typeface="Century Gothic"/>
                      </a:endParaRPr>
                    </a:p>
                  </a:txBody>
                  <a:tcPr marL="91425" marR="91425" marT="91425" marB="91425">
                    <a:lnL w="9525" cap="flat" cmpd="sng">
                      <a:solidFill>
                        <a:srgbClr val="31538F"/>
                      </a:solidFill>
                      <a:prstDash val="solid"/>
                      <a:round/>
                      <a:headEnd type="none" w="sm" len="sm"/>
                      <a:tailEnd type="none" w="sm" len="sm"/>
                    </a:lnL>
                    <a:lnR w="9525" cap="flat" cmpd="sng">
                      <a:solidFill>
                        <a:srgbClr val="31538F"/>
                      </a:solidFill>
                      <a:prstDash val="solid"/>
                      <a:round/>
                      <a:headEnd type="none" w="sm" len="sm"/>
                      <a:tailEnd type="none" w="sm" len="sm"/>
                    </a:lnR>
                    <a:lnT w="9525" cap="flat" cmpd="sng">
                      <a:solidFill>
                        <a:srgbClr val="31538F"/>
                      </a:solidFill>
                      <a:prstDash val="solid"/>
                      <a:round/>
                      <a:headEnd type="none" w="sm" len="sm"/>
                      <a:tailEnd type="none" w="sm" len="sm"/>
                    </a:lnT>
                    <a:lnB w="9525" cap="flat" cmpd="sng">
                      <a:solidFill>
                        <a:srgbClr val="31538F"/>
                      </a:solidFill>
                      <a:prstDash val="solid"/>
                      <a:round/>
                      <a:headEnd type="none" w="sm" len="sm"/>
                      <a:tailEnd type="none" w="sm" len="sm"/>
                    </a:lnB>
                    <a:solidFill>
                      <a:srgbClr val="F38D92"/>
                    </a:solidFill>
                  </a:tcPr>
                </a:tc>
                <a:tc>
                  <a:txBody>
                    <a:bodyPr/>
                    <a:lstStyle/>
                    <a:p>
                      <a:pPr marL="0" marR="0" lvl="0" indent="0" algn="l" rtl="0">
                        <a:lnSpc>
                          <a:spcPct val="100000"/>
                        </a:lnSpc>
                        <a:spcBef>
                          <a:spcPts val="0"/>
                        </a:spcBef>
                        <a:spcAft>
                          <a:spcPts val="0"/>
                        </a:spcAft>
                        <a:buClr>
                          <a:srgbClr val="000000"/>
                        </a:buClr>
                        <a:buSzPts val="1500"/>
                        <a:buFont typeface="Arial"/>
                        <a:buNone/>
                      </a:pPr>
                      <a:r>
                        <a:rPr lang="it-IT" sz="1700" b="0" i="0" u="none" strike="noStrike" cap="none" dirty="0">
                          <a:solidFill>
                            <a:srgbClr val="000000"/>
                          </a:solidFill>
                          <a:latin typeface="Century Gothic" panose="020B0502020202020204" pitchFamily="34" charset="0"/>
                          <a:ea typeface="Century Gothic"/>
                          <a:cs typeface="Century Gothic"/>
                          <a:sym typeface="Century Gothic"/>
                        </a:rPr>
                        <a:t>Reddito guadagnato dai creatori o dai proprietari di proprietà intellettuale (</a:t>
                      </a:r>
                      <a:r>
                        <a:rPr lang="it-IT" sz="1700" b="0" i="0" u="none" strike="noStrike" cap="none" dirty="0" err="1">
                          <a:solidFill>
                            <a:srgbClr val="000000"/>
                          </a:solidFill>
                          <a:latin typeface="Century Gothic" panose="020B0502020202020204" pitchFamily="34" charset="0"/>
                          <a:ea typeface="Century Gothic"/>
                          <a:cs typeface="Century Gothic"/>
                          <a:sym typeface="Century Gothic"/>
                        </a:rPr>
                        <a:t>IP</a:t>
                      </a:r>
                      <a:r>
                        <a:rPr lang="it-IT" sz="1700" b="0" i="0" u="none" strike="noStrike" cap="none" dirty="0">
                          <a:solidFill>
                            <a:srgbClr val="000000"/>
                          </a:solidFill>
                          <a:latin typeface="Century Gothic" panose="020B0502020202020204" pitchFamily="34" charset="0"/>
                          <a:ea typeface="Century Gothic"/>
                          <a:cs typeface="Century Gothic"/>
                          <a:sym typeface="Century Gothic"/>
                        </a:rPr>
                        <a:t>) attraverso la concessione in licenza delle loro opere o la concessione di autorizzazioni per il suo utilizzo in cambio di pagamenti</a:t>
                      </a:r>
                      <a:endParaRPr sz="1700" b="0" i="0" u="none" strike="noStrike" cap="none" dirty="0">
                        <a:solidFill>
                          <a:srgbClr val="000000"/>
                        </a:solidFill>
                        <a:latin typeface="Century Gothic" panose="020B0502020202020204" pitchFamily="34" charset="0"/>
                        <a:ea typeface="Century Gothic"/>
                        <a:cs typeface="Century Gothic"/>
                        <a:sym typeface="Century Gothic"/>
                      </a:endParaRPr>
                    </a:p>
                  </a:txBody>
                  <a:tcPr marL="91425" marR="91425" marT="91425" marB="91425">
                    <a:lnL w="9525" cap="flat" cmpd="sng">
                      <a:solidFill>
                        <a:srgbClr val="31538F"/>
                      </a:solidFill>
                      <a:prstDash val="solid"/>
                      <a:round/>
                      <a:headEnd type="none" w="sm" len="sm"/>
                      <a:tailEnd type="none" w="sm" len="sm"/>
                    </a:lnL>
                    <a:lnR w="9525" cap="flat" cmpd="sng">
                      <a:solidFill>
                        <a:srgbClr val="31538F"/>
                      </a:solidFill>
                      <a:prstDash val="solid"/>
                      <a:round/>
                      <a:headEnd type="none" w="sm" len="sm"/>
                      <a:tailEnd type="none" w="sm" len="sm"/>
                    </a:lnR>
                    <a:lnT w="9525" cap="flat" cmpd="sng">
                      <a:solidFill>
                        <a:srgbClr val="31538F"/>
                      </a:solidFill>
                      <a:prstDash val="solid"/>
                      <a:round/>
                      <a:headEnd type="none" w="sm" len="sm"/>
                      <a:tailEnd type="none" w="sm" len="sm"/>
                    </a:lnT>
                    <a:lnB w="9525" cap="flat" cmpd="sng">
                      <a:solidFill>
                        <a:srgbClr val="31538F"/>
                      </a:solidFill>
                      <a:prstDash val="solid"/>
                      <a:round/>
                      <a:headEnd type="none" w="sm" len="sm"/>
                      <a:tailEnd type="none" w="sm" len="sm"/>
                    </a:lnB>
                  </a:tcPr>
                </a:tc>
                <a:extLst>
                  <a:ext uri="{0D108BD9-81ED-4DB2-BD59-A6C34878D82A}">
                    <a16:rowId xmlns:a16="http://schemas.microsoft.com/office/drawing/2014/main" val="10003"/>
                  </a:ext>
                </a:extLst>
              </a:tr>
              <a:tr h="936440">
                <a:tc>
                  <a:txBody>
                    <a:bodyPr/>
                    <a:lstStyle/>
                    <a:p>
                      <a:pPr marL="0" marR="0" lvl="0" indent="0" algn="ctr" rtl="0">
                        <a:lnSpc>
                          <a:spcPct val="100000"/>
                        </a:lnSpc>
                        <a:spcBef>
                          <a:spcPts val="0"/>
                        </a:spcBef>
                        <a:spcAft>
                          <a:spcPts val="0"/>
                        </a:spcAft>
                        <a:buClr>
                          <a:srgbClr val="000000"/>
                        </a:buClr>
                        <a:buSzPts val="1500"/>
                        <a:buFont typeface="Arial"/>
                        <a:buNone/>
                      </a:pPr>
                      <a:r>
                        <a:rPr lang="it-IT" sz="1700" b="1" u="none" strike="noStrike" cap="none" dirty="0">
                          <a:solidFill>
                            <a:schemeClr val="lt1"/>
                          </a:solidFill>
                          <a:latin typeface="Century Gothic" panose="020B0502020202020204" pitchFamily="34" charset="0"/>
                          <a:ea typeface="Century Gothic"/>
                          <a:cs typeface="Century Gothic"/>
                          <a:sym typeface="Century Gothic"/>
                        </a:rPr>
                        <a:t>Reddito da marketing di affiliazione</a:t>
                      </a:r>
                      <a:endParaRPr sz="1700" b="1" u="none" strike="noStrike" cap="none" dirty="0">
                        <a:solidFill>
                          <a:schemeClr val="lt1"/>
                        </a:solidFill>
                        <a:latin typeface="Century Gothic" panose="020B0502020202020204" pitchFamily="34" charset="0"/>
                        <a:ea typeface="Century Gothic"/>
                        <a:cs typeface="Century Gothic"/>
                        <a:sym typeface="Century Gothic"/>
                      </a:endParaRPr>
                    </a:p>
                  </a:txBody>
                  <a:tcPr marL="91425" marR="91425" marT="91425" marB="91425">
                    <a:lnL w="9525" cap="flat" cmpd="sng">
                      <a:solidFill>
                        <a:srgbClr val="31538F"/>
                      </a:solidFill>
                      <a:prstDash val="solid"/>
                      <a:round/>
                      <a:headEnd type="none" w="sm" len="sm"/>
                      <a:tailEnd type="none" w="sm" len="sm"/>
                    </a:lnL>
                    <a:lnR w="9525" cap="flat" cmpd="sng">
                      <a:solidFill>
                        <a:srgbClr val="31538F"/>
                      </a:solidFill>
                      <a:prstDash val="solid"/>
                      <a:round/>
                      <a:headEnd type="none" w="sm" len="sm"/>
                      <a:tailEnd type="none" w="sm" len="sm"/>
                    </a:lnR>
                    <a:lnT w="9525" cap="flat" cmpd="sng">
                      <a:solidFill>
                        <a:srgbClr val="31538F"/>
                      </a:solidFill>
                      <a:prstDash val="solid"/>
                      <a:round/>
                      <a:headEnd type="none" w="sm" len="sm"/>
                      <a:tailEnd type="none" w="sm" len="sm"/>
                    </a:lnT>
                    <a:lnB w="9525" cap="flat" cmpd="sng">
                      <a:solidFill>
                        <a:srgbClr val="31538F"/>
                      </a:solidFill>
                      <a:prstDash val="solid"/>
                      <a:round/>
                      <a:headEnd type="none" w="sm" len="sm"/>
                      <a:tailEnd type="none" w="sm" len="sm"/>
                    </a:lnB>
                    <a:solidFill>
                      <a:srgbClr val="F38D92"/>
                    </a:solidFill>
                  </a:tcPr>
                </a:tc>
                <a:tc>
                  <a:txBody>
                    <a:bodyPr/>
                    <a:lstStyle/>
                    <a:p>
                      <a:pPr marL="0" marR="0" lvl="0" indent="0" algn="l" rtl="0">
                        <a:lnSpc>
                          <a:spcPct val="100000"/>
                        </a:lnSpc>
                        <a:spcBef>
                          <a:spcPts val="0"/>
                        </a:spcBef>
                        <a:spcAft>
                          <a:spcPts val="0"/>
                        </a:spcAft>
                        <a:buNone/>
                      </a:pPr>
                      <a:endParaRPr sz="1700" u="none" strike="noStrike" cap="none" dirty="0">
                        <a:latin typeface="Century Gothic" panose="020B0502020202020204" pitchFamily="34" charset="0"/>
                      </a:endParaRPr>
                    </a:p>
                    <a:p>
                      <a:pPr marL="0" marR="0" lvl="1" indent="0" algn="l" rtl="0">
                        <a:lnSpc>
                          <a:spcPct val="100000"/>
                        </a:lnSpc>
                        <a:spcBef>
                          <a:spcPts val="0"/>
                        </a:spcBef>
                        <a:spcAft>
                          <a:spcPts val="0"/>
                        </a:spcAft>
                        <a:buNone/>
                      </a:pPr>
                      <a:r>
                        <a:rPr lang="it-IT" sz="1700" b="0" i="0" u="none" strike="noStrike" cap="none" dirty="0">
                          <a:solidFill>
                            <a:srgbClr val="000000"/>
                          </a:solidFill>
                          <a:latin typeface="Century Gothic" panose="020B0502020202020204" pitchFamily="34" charset="0"/>
                          <a:ea typeface="Century Gothic"/>
                          <a:cs typeface="Century Gothic"/>
                          <a:sym typeface="Century Gothic"/>
                        </a:rPr>
                        <a:t>Reddito guadagnato promuovendo e vendendo prodotti o servizi offerti da altre società o individui, in genere tramite link di riferimento o programmi di affiliazione.</a:t>
                      </a:r>
                      <a:endParaRPr sz="1700" b="0" i="0" u="none" strike="noStrike" cap="none" dirty="0">
                        <a:solidFill>
                          <a:srgbClr val="000000"/>
                        </a:solidFill>
                        <a:latin typeface="Century Gothic" panose="020B0502020202020204" pitchFamily="34" charset="0"/>
                        <a:ea typeface="Century Gothic"/>
                        <a:cs typeface="Century Gothic"/>
                        <a:sym typeface="Century Gothic"/>
                      </a:endParaRPr>
                    </a:p>
                  </a:txBody>
                  <a:tcPr marL="91425" marR="91425" marT="91425" marB="91425">
                    <a:lnL w="9525" cap="flat" cmpd="sng">
                      <a:solidFill>
                        <a:srgbClr val="31538F"/>
                      </a:solidFill>
                      <a:prstDash val="solid"/>
                      <a:round/>
                      <a:headEnd type="none" w="sm" len="sm"/>
                      <a:tailEnd type="none" w="sm" len="sm"/>
                    </a:lnL>
                    <a:lnR w="9525" cap="flat" cmpd="sng">
                      <a:solidFill>
                        <a:srgbClr val="31538F"/>
                      </a:solidFill>
                      <a:prstDash val="solid"/>
                      <a:round/>
                      <a:headEnd type="none" w="sm" len="sm"/>
                      <a:tailEnd type="none" w="sm" len="sm"/>
                    </a:lnR>
                    <a:lnT w="9525" cap="flat" cmpd="sng">
                      <a:solidFill>
                        <a:srgbClr val="31538F"/>
                      </a:solidFill>
                      <a:prstDash val="solid"/>
                      <a:round/>
                      <a:headEnd type="none" w="sm" len="sm"/>
                      <a:tailEnd type="none" w="sm" len="sm"/>
                    </a:lnT>
                    <a:lnB w="9525" cap="flat" cmpd="sng">
                      <a:solidFill>
                        <a:srgbClr val="31538F"/>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
        <p:nvSpPr>
          <p:cNvPr id="10" name="CasellaDiTesto 9">
            <a:extLst>
              <a:ext uri="{FF2B5EF4-FFF2-40B4-BE49-F238E27FC236}">
                <a16:creationId xmlns:a16="http://schemas.microsoft.com/office/drawing/2014/main" id="{AF20B0DA-23C2-45DF-A5C1-F1F56B3BFBA0}"/>
              </a:ext>
            </a:extLst>
          </p:cNvPr>
          <p:cNvSpPr txBox="1"/>
          <p:nvPr/>
        </p:nvSpPr>
        <p:spPr>
          <a:xfrm>
            <a:off x="228600" y="381000"/>
            <a:ext cx="6477000" cy="553998"/>
          </a:xfrm>
          <a:prstGeom prst="rect">
            <a:avLst/>
          </a:prstGeom>
          <a:noFill/>
        </p:spPr>
        <p:txBody>
          <a:bodyPr wrap="square" rtlCol="0">
            <a:spAutoFit/>
          </a:bodyPr>
          <a:lstStyle/>
          <a:p>
            <a:pPr algn="ctr"/>
            <a:r>
              <a:rPr lang="it-IT" sz="3000" b="1" dirty="0">
                <a:solidFill>
                  <a:schemeClr val="bg1"/>
                </a:solidFill>
                <a:latin typeface="Calibri" panose="020F0502020204030204" pitchFamily="34" charset="0"/>
                <a:cs typeface="Calibri" panose="020F0502020204030204" pitchFamily="34" charset="0"/>
              </a:rPr>
              <a:t>ESPLORARE DIVERSI FLUSSI DI REDDITO</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grpSp>
        <p:nvGrpSpPr>
          <p:cNvPr id="79" name="Gruppo 78">
            <a:extLst>
              <a:ext uri="{FF2B5EF4-FFF2-40B4-BE49-F238E27FC236}">
                <a16:creationId xmlns:a16="http://schemas.microsoft.com/office/drawing/2014/main" id="{6F86608F-D8EB-4D4C-A643-3F885A251D0D}"/>
              </a:ext>
            </a:extLst>
          </p:cNvPr>
          <p:cNvGrpSpPr/>
          <p:nvPr/>
        </p:nvGrpSpPr>
        <p:grpSpPr>
          <a:xfrm>
            <a:off x="7086600" y="4343400"/>
            <a:ext cx="2137060" cy="1355029"/>
            <a:chOff x="9588305" y="4421414"/>
            <a:chExt cx="1415995" cy="897829"/>
          </a:xfrm>
        </p:grpSpPr>
        <p:sp>
          <p:nvSpPr>
            <p:cNvPr id="80" name="Google Shape;189;p7">
              <a:extLst>
                <a:ext uri="{FF2B5EF4-FFF2-40B4-BE49-F238E27FC236}">
                  <a16:creationId xmlns:a16="http://schemas.microsoft.com/office/drawing/2014/main" id="{D57C771F-07F1-417A-A5A5-1F1DF9DE414B}"/>
                </a:ext>
              </a:extLst>
            </p:cNvPr>
            <p:cNvSpPr/>
            <p:nvPr/>
          </p:nvSpPr>
          <p:spPr>
            <a:xfrm>
              <a:off x="9588305" y="4421414"/>
              <a:ext cx="1274400" cy="769800"/>
            </a:xfrm>
            <a:prstGeom prst="roundRect">
              <a:avLst>
                <a:gd name="adj" fmla="val 10000"/>
              </a:avLst>
            </a:prstGeom>
            <a:solidFill>
              <a:srgbClr val="4372C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entury Gothic" panose="020B0502020202020204" pitchFamily="34" charset="0"/>
              </a:endParaRPr>
            </a:p>
          </p:txBody>
        </p:sp>
        <p:sp>
          <p:nvSpPr>
            <p:cNvPr id="81" name="Google Shape;190;p7">
              <a:extLst>
                <a:ext uri="{FF2B5EF4-FFF2-40B4-BE49-F238E27FC236}">
                  <a16:creationId xmlns:a16="http://schemas.microsoft.com/office/drawing/2014/main" id="{80E87502-9DFE-40B1-85AC-5F416CC24E3F}"/>
                </a:ext>
              </a:extLst>
            </p:cNvPr>
            <p:cNvSpPr/>
            <p:nvPr/>
          </p:nvSpPr>
          <p:spPr>
            <a:xfrm>
              <a:off x="9729900" y="4549443"/>
              <a:ext cx="1274400" cy="769800"/>
            </a:xfrm>
            <a:prstGeom prst="roundRect">
              <a:avLst>
                <a:gd name="adj" fmla="val 10000"/>
              </a:avLst>
            </a:prstGeom>
            <a:solidFill>
              <a:schemeClr val="lt1">
                <a:alpha val="89803"/>
              </a:schemeClr>
            </a:solidFill>
            <a:ln w="25400" cap="flat" cmpd="sng">
              <a:solidFill>
                <a:srgbClr val="4372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entury Gothic" panose="020B0502020202020204" pitchFamily="34" charset="0"/>
              </a:endParaRPr>
            </a:p>
          </p:txBody>
        </p:sp>
      </p:grpSp>
      <p:grpSp>
        <p:nvGrpSpPr>
          <p:cNvPr id="85" name="Gruppo 84">
            <a:extLst>
              <a:ext uri="{FF2B5EF4-FFF2-40B4-BE49-F238E27FC236}">
                <a16:creationId xmlns:a16="http://schemas.microsoft.com/office/drawing/2014/main" id="{FCD79ABC-AA71-4D26-82F4-88B4C065B9A1}"/>
              </a:ext>
            </a:extLst>
          </p:cNvPr>
          <p:cNvGrpSpPr/>
          <p:nvPr/>
        </p:nvGrpSpPr>
        <p:grpSpPr>
          <a:xfrm>
            <a:off x="7315200" y="2835971"/>
            <a:ext cx="2137060" cy="1355029"/>
            <a:chOff x="9588305" y="4421414"/>
            <a:chExt cx="1415995" cy="897829"/>
          </a:xfrm>
        </p:grpSpPr>
        <p:sp>
          <p:nvSpPr>
            <p:cNvPr id="86" name="Google Shape;189;p7">
              <a:extLst>
                <a:ext uri="{FF2B5EF4-FFF2-40B4-BE49-F238E27FC236}">
                  <a16:creationId xmlns:a16="http://schemas.microsoft.com/office/drawing/2014/main" id="{00EF1E4F-B611-432F-9B6F-4A0A58AF0445}"/>
                </a:ext>
              </a:extLst>
            </p:cNvPr>
            <p:cNvSpPr/>
            <p:nvPr/>
          </p:nvSpPr>
          <p:spPr>
            <a:xfrm>
              <a:off x="9588305" y="4421414"/>
              <a:ext cx="1274400" cy="769800"/>
            </a:xfrm>
            <a:prstGeom prst="roundRect">
              <a:avLst>
                <a:gd name="adj" fmla="val 10000"/>
              </a:avLst>
            </a:prstGeom>
            <a:solidFill>
              <a:srgbClr val="4372C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entury Gothic" panose="020B0502020202020204" pitchFamily="34" charset="0"/>
              </a:endParaRPr>
            </a:p>
          </p:txBody>
        </p:sp>
        <p:sp>
          <p:nvSpPr>
            <p:cNvPr id="87" name="Google Shape;190;p7">
              <a:extLst>
                <a:ext uri="{FF2B5EF4-FFF2-40B4-BE49-F238E27FC236}">
                  <a16:creationId xmlns:a16="http://schemas.microsoft.com/office/drawing/2014/main" id="{3965822D-CAE3-4037-B27D-4B7C948C9497}"/>
                </a:ext>
              </a:extLst>
            </p:cNvPr>
            <p:cNvSpPr/>
            <p:nvPr/>
          </p:nvSpPr>
          <p:spPr>
            <a:xfrm>
              <a:off x="9729900" y="4549443"/>
              <a:ext cx="1274400" cy="769800"/>
            </a:xfrm>
            <a:prstGeom prst="roundRect">
              <a:avLst>
                <a:gd name="adj" fmla="val 10000"/>
              </a:avLst>
            </a:prstGeom>
            <a:solidFill>
              <a:schemeClr val="lt1">
                <a:alpha val="89803"/>
              </a:schemeClr>
            </a:solidFill>
            <a:ln w="25400" cap="flat" cmpd="sng">
              <a:solidFill>
                <a:srgbClr val="4372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entury Gothic" panose="020B0502020202020204" pitchFamily="34" charset="0"/>
              </a:endParaRPr>
            </a:p>
          </p:txBody>
        </p:sp>
      </p:grpSp>
      <p:grpSp>
        <p:nvGrpSpPr>
          <p:cNvPr id="88" name="Gruppo 87">
            <a:extLst>
              <a:ext uri="{FF2B5EF4-FFF2-40B4-BE49-F238E27FC236}">
                <a16:creationId xmlns:a16="http://schemas.microsoft.com/office/drawing/2014/main" id="{78AC6B47-6978-4B23-BE98-471652962E6F}"/>
              </a:ext>
            </a:extLst>
          </p:cNvPr>
          <p:cNvGrpSpPr/>
          <p:nvPr/>
        </p:nvGrpSpPr>
        <p:grpSpPr>
          <a:xfrm>
            <a:off x="4648200" y="2835971"/>
            <a:ext cx="2137060" cy="1355029"/>
            <a:chOff x="9588305" y="4421414"/>
            <a:chExt cx="1415995" cy="897829"/>
          </a:xfrm>
        </p:grpSpPr>
        <p:sp>
          <p:nvSpPr>
            <p:cNvPr id="89" name="Google Shape;189;p7">
              <a:extLst>
                <a:ext uri="{FF2B5EF4-FFF2-40B4-BE49-F238E27FC236}">
                  <a16:creationId xmlns:a16="http://schemas.microsoft.com/office/drawing/2014/main" id="{7F2EE0E8-A5BA-4F34-B2BB-58A21E389431}"/>
                </a:ext>
              </a:extLst>
            </p:cNvPr>
            <p:cNvSpPr/>
            <p:nvPr/>
          </p:nvSpPr>
          <p:spPr>
            <a:xfrm>
              <a:off x="9588305" y="4421414"/>
              <a:ext cx="1274400" cy="769800"/>
            </a:xfrm>
            <a:prstGeom prst="roundRect">
              <a:avLst>
                <a:gd name="adj" fmla="val 10000"/>
              </a:avLst>
            </a:prstGeom>
            <a:solidFill>
              <a:srgbClr val="4372C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entury Gothic" panose="020B0502020202020204" pitchFamily="34" charset="0"/>
              </a:endParaRPr>
            </a:p>
          </p:txBody>
        </p:sp>
        <p:sp>
          <p:nvSpPr>
            <p:cNvPr id="90" name="Google Shape;190;p7">
              <a:extLst>
                <a:ext uri="{FF2B5EF4-FFF2-40B4-BE49-F238E27FC236}">
                  <a16:creationId xmlns:a16="http://schemas.microsoft.com/office/drawing/2014/main" id="{A8ADC432-877B-49AF-AB4A-A4B02191BF64}"/>
                </a:ext>
              </a:extLst>
            </p:cNvPr>
            <p:cNvSpPr/>
            <p:nvPr/>
          </p:nvSpPr>
          <p:spPr>
            <a:xfrm>
              <a:off x="9729900" y="4549443"/>
              <a:ext cx="1274400" cy="769800"/>
            </a:xfrm>
            <a:prstGeom prst="roundRect">
              <a:avLst>
                <a:gd name="adj" fmla="val 10000"/>
              </a:avLst>
            </a:prstGeom>
            <a:solidFill>
              <a:schemeClr val="lt1">
                <a:alpha val="89803"/>
              </a:schemeClr>
            </a:solidFill>
            <a:ln w="25400" cap="flat" cmpd="sng">
              <a:solidFill>
                <a:srgbClr val="4372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entury Gothic" panose="020B0502020202020204" pitchFamily="34" charset="0"/>
              </a:endParaRPr>
            </a:p>
          </p:txBody>
        </p:sp>
      </p:grpSp>
      <p:grpSp>
        <p:nvGrpSpPr>
          <p:cNvPr id="91" name="Gruppo 90">
            <a:extLst>
              <a:ext uri="{FF2B5EF4-FFF2-40B4-BE49-F238E27FC236}">
                <a16:creationId xmlns:a16="http://schemas.microsoft.com/office/drawing/2014/main" id="{5B7D1689-129B-4454-BA6D-22C4A06AF3E1}"/>
              </a:ext>
            </a:extLst>
          </p:cNvPr>
          <p:cNvGrpSpPr/>
          <p:nvPr/>
        </p:nvGrpSpPr>
        <p:grpSpPr>
          <a:xfrm>
            <a:off x="1981200" y="2835971"/>
            <a:ext cx="2137060" cy="1355029"/>
            <a:chOff x="9588305" y="4421414"/>
            <a:chExt cx="1415995" cy="897829"/>
          </a:xfrm>
        </p:grpSpPr>
        <p:sp>
          <p:nvSpPr>
            <p:cNvPr id="92" name="Google Shape;189;p7">
              <a:extLst>
                <a:ext uri="{FF2B5EF4-FFF2-40B4-BE49-F238E27FC236}">
                  <a16:creationId xmlns:a16="http://schemas.microsoft.com/office/drawing/2014/main" id="{60559106-99CD-41D1-9481-81391F4B9986}"/>
                </a:ext>
              </a:extLst>
            </p:cNvPr>
            <p:cNvSpPr/>
            <p:nvPr/>
          </p:nvSpPr>
          <p:spPr>
            <a:xfrm>
              <a:off x="9588305" y="4421414"/>
              <a:ext cx="1274400" cy="769800"/>
            </a:xfrm>
            <a:prstGeom prst="roundRect">
              <a:avLst>
                <a:gd name="adj" fmla="val 10000"/>
              </a:avLst>
            </a:prstGeom>
            <a:solidFill>
              <a:srgbClr val="4372C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entury Gothic" panose="020B0502020202020204" pitchFamily="34" charset="0"/>
              </a:endParaRPr>
            </a:p>
          </p:txBody>
        </p:sp>
        <p:sp>
          <p:nvSpPr>
            <p:cNvPr id="93" name="Google Shape;190;p7">
              <a:extLst>
                <a:ext uri="{FF2B5EF4-FFF2-40B4-BE49-F238E27FC236}">
                  <a16:creationId xmlns:a16="http://schemas.microsoft.com/office/drawing/2014/main" id="{C77C76EF-1A72-4DE2-8374-C32E9BF723F9}"/>
                </a:ext>
              </a:extLst>
            </p:cNvPr>
            <p:cNvSpPr/>
            <p:nvPr/>
          </p:nvSpPr>
          <p:spPr>
            <a:xfrm>
              <a:off x="9729900" y="4549443"/>
              <a:ext cx="1274400" cy="769800"/>
            </a:xfrm>
            <a:prstGeom prst="roundRect">
              <a:avLst>
                <a:gd name="adj" fmla="val 10000"/>
              </a:avLst>
            </a:prstGeom>
            <a:solidFill>
              <a:schemeClr val="lt1">
                <a:alpha val="89803"/>
              </a:schemeClr>
            </a:solidFill>
            <a:ln w="25400" cap="flat" cmpd="sng">
              <a:solidFill>
                <a:srgbClr val="4372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entury Gothic" panose="020B0502020202020204" pitchFamily="34" charset="0"/>
              </a:endParaRPr>
            </a:p>
          </p:txBody>
        </p:sp>
      </p:grpSp>
      <p:grpSp>
        <p:nvGrpSpPr>
          <p:cNvPr id="82" name="Gruppo 81">
            <a:extLst>
              <a:ext uri="{FF2B5EF4-FFF2-40B4-BE49-F238E27FC236}">
                <a16:creationId xmlns:a16="http://schemas.microsoft.com/office/drawing/2014/main" id="{DF287922-E63B-44A0-8A5A-8B08B76B810D}"/>
              </a:ext>
            </a:extLst>
          </p:cNvPr>
          <p:cNvGrpSpPr/>
          <p:nvPr/>
        </p:nvGrpSpPr>
        <p:grpSpPr>
          <a:xfrm>
            <a:off x="8458200" y="1371600"/>
            <a:ext cx="2137060" cy="1355029"/>
            <a:chOff x="9588305" y="4421414"/>
            <a:chExt cx="1415995" cy="897829"/>
          </a:xfrm>
        </p:grpSpPr>
        <p:sp>
          <p:nvSpPr>
            <p:cNvPr id="83" name="Google Shape;189;p7">
              <a:extLst>
                <a:ext uri="{FF2B5EF4-FFF2-40B4-BE49-F238E27FC236}">
                  <a16:creationId xmlns:a16="http://schemas.microsoft.com/office/drawing/2014/main" id="{F52028C2-6241-478F-A2BB-A5B0ED7CECDD}"/>
                </a:ext>
              </a:extLst>
            </p:cNvPr>
            <p:cNvSpPr/>
            <p:nvPr/>
          </p:nvSpPr>
          <p:spPr>
            <a:xfrm>
              <a:off x="9588305" y="4421414"/>
              <a:ext cx="1274400" cy="769800"/>
            </a:xfrm>
            <a:prstGeom prst="roundRect">
              <a:avLst>
                <a:gd name="adj" fmla="val 10000"/>
              </a:avLst>
            </a:prstGeom>
            <a:solidFill>
              <a:srgbClr val="4372C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entury Gothic" panose="020B0502020202020204" pitchFamily="34" charset="0"/>
              </a:endParaRPr>
            </a:p>
          </p:txBody>
        </p:sp>
        <p:sp>
          <p:nvSpPr>
            <p:cNvPr id="84" name="Google Shape;190;p7">
              <a:extLst>
                <a:ext uri="{FF2B5EF4-FFF2-40B4-BE49-F238E27FC236}">
                  <a16:creationId xmlns:a16="http://schemas.microsoft.com/office/drawing/2014/main" id="{BA9F89FF-74FE-405F-B083-9BA67F6E0861}"/>
                </a:ext>
              </a:extLst>
            </p:cNvPr>
            <p:cNvSpPr/>
            <p:nvPr/>
          </p:nvSpPr>
          <p:spPr>
            <a:xfrm>
              <a:off x="9729900" y="4549443"/>
              <a:ext cx="1274400" cy="769800"/>
            </a:xfrm>
            <a:prstGeom prst="roundRect">
              <a:avLst>
                <a:gd name="adj" fmla="val 10000"/>
              </a:avLst>
            </a:prstGeom>
            <a:solidFill>
              <a:schemeClr val="lt1">
                <a:alpha val="89803"/>
              </a:schemeClr>
            </a:solidFill>
            <a:ln w="25400" cap="flat" cmpd="sng">
              <a:solidFill>
                <a:srgbClr val="4372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entury Gothic" panose="020B0502020202020204" pitchFamily="34" charset="0"/>
              </a:endParaRPr>
            </a:p>
          </p:txBody>
        </p:sp>
      </p:grpSp>
      <p:grpSp>
        <p:nvGrpSpPr>
          <p:cNvPr id="76" name="Gruppo 75">
            <a:extLst>
              <a:ext uri="{FF2B5EF4-FFF2-40B4-BE49-F238E27FC236}">
                <a16:creationId xmlns:a16="http://schemas.microsoft.com/office/drawing/2014/main" id="{865C3B18-77CC-4BCA-ABA4-8D713A5705F3}"/>
              </a:ext>
            </a:extLst>
          </p:cNvPr>
          <p:cNvGrpSpPr/>
          <p:nvPr/>
        </p:nvGrpSpPr>
        <p:grpSpPr>
          <a:xfrm>
            <a:off x="5943600" y="1371600"/>
            <a:ext cx="2137060" cy="1355029"/>
            <a:chOff x="9588305" y="4421414"/>
            <a:chExt cx="1415995" cy="897829"/>
          </a:xfrm>
        </p:grpSpPr>
        <p:sp>
          <p:nvSpPr>
            <p:cNvPr id="77" name="Google Shape;189;p7">
              <a:extLst>
                <a:ext uri="{FF2B5EF4-FFF2-40B4-BE49-F238E27FC236}">
                  <a16:creationId xmlns:a16="http://schemas.microsoft.com/office/drawing/2014/main" id="{AA6AE637-C1E1-48D8-B436-6E207411C5D9}"/>
                </a:ext>
              </a:extLst>
            </p:cNvPr>
            <p:cNvSpPr/>
            <p:nvPr/>
          </p:nvSpPr>
          <p:spPr>
            <a:xfrm>
              <a:off x="9588305" y="4421414"/>
              <a:ext cx="1274400" cy="769800"/>
            </a:xfrm>
            <a:prstGeom prst="roundRect">
              <a:avLst>
                <a:gd name="adj" fmla="val 10000"/>
              </a:avLst>
            </a:prstGeom>
            <a:solidFill>
              <a:srgbClr val="4372C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entury Gothic" panose="020B0502020202020204" pitchFamily="34" charset="0"/>
              </a:endParaRPr>
            </a:p>
          </p:txBody>
        </p:sp>
        <p:sp>
          <p:nvSpPr>
            <p:cNvPr id="78" name="Google Shape;190;p7">
              <a:extLst>
                <a:ext uri="{FF2B5EF4-FFF2-40B4-BE49-F238E27FC236}">
                  <a16:creationId xmlns:a16="http://schemas.microsoft.com/office/drawing/2014/main" id="{D394D8DD-B03E-4CD0-813B-FAC3A98E0335}"/>
                </a:ext>
              </a:extLst>
            </p:cNvPr>
            <p:cNvSpPr/>
            <p:nvPr/>
          </p:nvSpPr>
          <p:spPr>
            <a:xfrm>
              <a:off x="9729900" y="4549443"/>
              <a:ext cx="1274400" cy="769800"/>
            </a:xfrm>
            <a:prstGeom prst="roundRect">
              <a:avLst>
                <a:gd name="adj" fmla="val 10000"/>
              </a:avLst>
            </a:prstGeom>
            <a:solidFill>
              <a:schemeClr val="lt1">
                <a:alpha val="89803"/>
              </a:schemeClr>
            </a:solidFill>
            <a:ln w="25400" cap="flat" cmpd="sng">
              <a:solidFill>
                <a:srgbClr val="4372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entury Gothic" panose="020B0502020202020204" pitchFamily="34" charset="0"/>
              </a:endParaRPr>
            </a:p>
          </p:txBody>
        </p:sp>
      </p:grpSp>
      <p:grpSp>
        <p:nvGrpSpPr>
          <p:cNvPr id="46" name="Gruppo 45">
            <a:extLst>
              <a:ext uri="{FF2B5EF4-FFF2-40B4-BE49-F238E27FC236}">
                <a16:creationId xmlns:a16="http://schemas.microsoft.com/office/drawing/2014/main" id="{3F739673-D7A8-4825-A3D5-0946DDA35F8E}"/>
              </a:ext>
            </a:extLst>
          </p:cNvPr>
          <p:cNvGrpSpPr/>
          <p:nvPr/>
        </p:nvGrpSpPr>
        <p:grpSpPr>
          <a:xfrm>
            <a:off x="3429000" y="1371600"/>
            <a:ext cx="2137060" cy="1355029"/>
            <a:chOff x="9588305" y="4421414"/>
            <a:chExt cx="1415995" cy="897829"/>
          </a:xfrm>
        </p:grpSpPr>
        <p:sp>
          <p:nvSpPr>
            <p:cNvPr id="47" name="Google Shape;189;p7">
              <a:extLst>
                <a:ext uri="{FF2B5EF4-FFF2-40B4-BE49-F238E27FC236}">
                  <a16:creationId xmlns:a16="http://schemas.microsoft.com/office/drawing/2014/main" id="{ADB68F72-0DFE-4106-B51B-5975C13DE5CB}"/>
                </a:ext>
              </a:extLst>
            </p:cNvPr>
            <p:cNvSpPr/>
            <p:nvPr/>
          </p:nvSpPr>
          <p:spPr>
            <a:xfrm>
              <a:off x="9588305" y="4421414"/>
              <a:ext cx="1274400" cy="769800"/>
            </a:xfrm>
            <a:prstGeom prst="roundRect">
              <a:avLst>
                <a:gd name="adj" fmla="val 10000"/>
              </a:avLst>
            </a:prstGeom>
            <a:solidFill>
              <a:srgbClr val="4372C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entury Gothic" panose="020B0502020202020204" pitchFamily="34" charset="0"/>
              </a:endParaRPr>
            </a:p>
          </p:txBody>
        </p:sp>
        <p:sp>
          <p:nvSpPr>
            <p:cNvPr id="75" name="Google Shape;190;p7">
              <a:extLst>
                <a:ext uri="{FF2B5EF4-FFF2-40B4-BE49-F238E27FC236}">
                  <a16:creationId xmlns:a16="http://schemas.microsoft.com/office/drawing/2014/main" id="{7384AD04-F4B0-40C3-B7CA-9A8815F0FA8F}"/>
                </a:ext>
              </a:extLst>
            </p:cNvPr>
            <p:cNvSpPr/>
            <p:nvPr/>
          </p:nvSpPr>
          <p:spPr>
            <a:xfrm>
              <a:off x="9729900" y="4549443"/>
              <a:ext cx="1274400" cy="769800"/>
            </a:xfrm>
            <a:prstGeom prst="roundRect">
              <a:avLst>
                <a:gd name="adj" fmla="val 10000"/>
              </a:avLst>
            </a:prstGeom>
            <a:solidFill>
              <a:schemeClr val="lt1">
                <a:alpha val="89803"/>
              </a:schemeClr>
            </a:solidFill>
            <a:ln w="25400" cap="flat" cmpd="sng">
              <a:solidFill>
                <a:srgbClr val="4372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entury Gothic" panose="020B0502020202020204" pitchFamily="34" charset="0"/>
              </a:endParaRPr>
            </a:p>
          </p:txBody>
        </p:sp>
      </p:grpSp>
      <p:grpSp>
        <p:nvGrpSpPr>
          <p:cNvPr id="54" name="Gruppo 53">
            <a:extLst>
              <a:ext uri="{FF2B5EF4-FFF2-40B4-BE49-F238E27FC236}">
                <a16:creationId xmlns:a16="http://schemas.microsoft.com/office/drawing/2014/main" id="{53EC2DF6-87B4-4DA8-A341-80C8CCC71344}"/>
              </a:ext>
            </a:extLst>
          </p:cNvPr>
          <p:cNvGrpSpPr/>
          <p:nvPr/>
        </p:nvGrpSpPr>
        <p:grpSpPr>
          <a:xfrm>
            <a:off x="914400" y="1371600"/>
            <a:ext cx="2137060" cy="1355029"/>
            <a:chOff x="9588305" y="4421414"/>
            <a:chExt cx="1415995" cy="897829"/>
          </a:xfrm>
        </p:grpSpPr>
        <p:sp>
          <p:nvSpPr>
            <p:cNvPr id="55" name="Google Shape;189;p7">
              <a:extLst>
                <a:ext uri="{FF2B5EF4-FFF2-40B4-BE49-F238E27FC236}">
                  <a16:creationId xmlns:a16="http://schemas.microsoft.com/office/drawing/2014/main" id="{88BB54A2-BEE7-4C33-B07E-0D9CD8096387}"/>
                </a:ext>
              </a:extLst>
            </p:cNvPr>
            <p:cNvSpPr/>
            <p:nvPr/>
          </p:nvSpPr>
          <p:spPr>
            <a:xfrm>
              <a:off x="9588305" y="4421414"/>
              <a:ext cx="1274400" cy="769800"/>
            </a:xfrm>
            <a:prstGeom prst="roundRect">
              <a:avLst>
                <a:gd name="adj" fmla="val 10000"/>
              </a:avLst>
            </a:prstGeom>
            <a:solidFill>
              <a:srgbClr val="4372C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entury Gothic" panose="020B0502020202020204" pitchFamily="34" charset="0"/>
              </a:endParaRPr>
            </a:p>
          </p:txBody>
        </p:sp>
        <p:sp>
          <p:nvSpPr>
            <p:cNvPr id="56" name="Google Shape;190;p7">
              <a:extLst>
                <a:ext uri="{FF2B5EF4-FFF2-40B4-BE49-F238E27FC236}">
                  <a16:creationId xmlns:a16="http://schemas.microsoft.com/office/drawing/2014/main" id="{DD440553-0C0C-4F96-91AB-B1212B1B1F19}"/>
                </a:ext>
              </a:extLst>
            </p:cNvPr>
            <p:cNvSpPr/>
            <p:nvPr/>
          </p:nvSpPr>
          <p:spPr>
            <a:xfrm>
              <a:off x="9729900" y="4549443"/>
              <a:ext cx="1274400" cy="769800"/>
            </a:xfrm>
            <a:prstGeom prst="roundRect">
              <a:avLst>
                <a:gd name="adj" fmla="val 10000"/>
              </a:avLst>
            </a:prstGeom>
            <a:solidFill>
              <a:schemeClr val="lt1">
                <a:alpha val="89803"/>
              </a:schemeClr>
            </a:solidFill>
            <a:ln w="25400" cap="flat" cmpd="sng">
              <a:solidFill>
                <a:srgbClr val="4372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entury Gothic" panose="020B0502020202020204" pitchFamily="34" charset="0"/>
              </a:endParaRPr>
            </a:p>
          </p:txBody>
        </p:sp>
      </p:grpSp>
      <p:sp>
        <p:nvSpPr>
          <p:cNvPr id="176" name="Google Shape;176;p7"/>
          <p:cNvSpPr txBox="1"/>
          <p:nvPr/>
        </p:nvSpPr>
        <p:spPr>
          <a:xfrm>
            <a:off x="1447800" y="1752600"/>
            <a:ext cx="1292700" cy="804000"/>
          </a:xfrm>
          <a:prstGeom prst="rect">
            <a:avLst/>
          </a:prstGeom>
          <a:noFill/>
          <a:ln>
            <a:noFill/>
          </a:ln>
        </p:spPr>
        <p:txBody>
          <a:bodyPr spcFirstLastPara="1" wrap="square" lIns="53325" tIns="53325" rIns="53325" bIns="53325" anchor="ctr" anchorCtr="0">
            <a:noAutofit/>
          </a:bodyPr>
          <a:lstStyle/>
          <a:p>
            <a:pPr lvl="0" algn="ctr">
              <a:lnSpc>
                <a:spcPct val="90000"/>
              </a:lnSpc>
              <a:buSzPts val="1400"/>
            </a:pPr>
            <a:r>
              <a:rPr lang="de-DE" sz="2000" dirty="0" err="1">
                <a:latin typeface="Century Gothic" panose="020B0502020202020204" pitchFamily="34" charset="0"/>
              </a:rPr>
              <a:t>Reddito</a:t>
            </a:r>
            <a:r>
              <a:rPr lang="de-DE" sz="2000" dirty="0">
                <a:latin typeface="Century Gothic" panose="020B0502020202020204" pitchFamily="34" charset="0"/>
              </a:rPr>
              <a:t> da </a:t>
            </a:r>
            <a:r>
              <a:rPr lang="de-DE" sz="2000" dirty="0" err="1">
                <a:latin typeface="Century Gothic" panose="020B0502020202020204" pitchFamily="34" charset="0"/>
              </a:rPr>
              <a:t>lavoro</a:t>
            </a:r>
            <a:endParaRPr sz="2000" b="0" i="0" u="none" strike="noStrike" cap="none" dirty="0">
              <a:solidFill>
                <a:srgbClr val="000000"/>
              </a:solidFill>
              <a:latin typeface="Century Gothic" panose="020B0502020202020204" pitchFamily="34" charset="0"/>
              <a:sym typeface="Arial"/>
            </a:endParaRPr>
          </a:p>
        </p:txBody>
      </p:sp>
      <p:sp>
        <p:nvSpPr>
          <p:cNvPr id="179" name="Google Shape;179;p7"/>
          <p:cNvSpPr txBox="1"/>
          <p:nvPr/>
        </p:nvSpPr>
        <p:spPr>
          <a:xfrm>
            <a:off x="3962400" y="1676400"/>
            <a:ext cx="1350300" cy="841200"/>
          </a:xfrm>
          <a:prstGeom prst="rect">
            <a:avLst/>
          </a:prstGeom>
          <a:noFill/>
          <a:ln>
            <a:noFill/>
          </a:ln>
        </p:spPr>
        <p:txBody>
          <a:bodyPr spcFirstLastPara="1" wrap="square" lIns="53325" tIns="53325" rIns="53325" bIns="53325" anchor="ctr" anchorCtr="0">
            <a:noAutofit/>
          </a:bodyPr>
          <a:lstStyle/>
          <a:p>
            <a:pPr lvl="0" algn="ctr">
              <a:lnSpc>
                <a:spcPct val="90000"/>
              </a:lnSpc>
              <a:buSzPts val="1400"/>
            </a:pPr>
            <a:r>
              <a:rPr lang="de-DE" sz="2000" dirty="0" err="1">
                <a:latin typeface="Century Gothic" panose="020B0502020202020204" pitchFamily="34" charset="0"/>
              </a:rPr>
              <a:t>Reddito</a:t>
            </a:r>
            <a:r>
              <a:rPr lang="de-DE" sz="2000" dirty="0">
                <a:latin typeface="Century Gothic" panose="020B0502020202020204" pitchFamily="34" charset="0"/>
              </a:rPr>
              <a:t> </a:t>
            </a:r>
            <a:r>
              <a:rPr lang="de-DE" sz="2000" dirty="0" err="1">
                <a:latin typeface="Century Gothic" panose="020B0502020202020204" pitchFamily="34" charset="0"/>
              </a:rPr>
              <a:t>passivo</a:t>
            </a:r>
            <a:endParaRPr sz="2000" b="0" i="0" u="none" strike="noStrike" cap="none" dirty="0">
              <a:solidFill>
                <a:srgbClr val="000000"/>
              </a:solidFill>
              <a:latin typeface="Century Gothic" panose="020B0502020202020204" pitchFamily="34" charset="0"/>
              <a:sym typeface="Arial"/>
            </a:endParaRPr>
          </a:p>
        </p:txBody>
      </p:sp>
      <p:sp>
        <p:nvSpPr>
          <p:cNvPr id="182" name="Google Shape;182;p7"/>
          <p:cNvSpPr txBox="1"/>
          <p:nvPr/>
        </p:nvSpPr>
        <p:spPr>
          <a:xfrm>
            <a:off x="6324600" y="1676400"/>
            <a:ext cx="1427700" cy="841200"/>
          </a:xfrm>
          <a:prstGeom prst="rect">
            <a:avLst/>
          </a:prstGeom>
          <a:noFill/>
          <a:ln>
            <a:noFill/>
          </a:ln>
        </p:spPr>
        <p:txBody>
          <a:bodyPr spcFirstLastPara="1" wrap="square" lIns="53325" tIns="53325" rIns="53325" bIns="53325" anchor="ctr" anchorCtr="0">
            <a:noAutofit/>
          </a:bodyPr>
          <a:lstStyle/>
          <a:p>
            <a:pPr lvl="0" algn="ctr">
              <a:lnSpc>
                <a:spcPct val="90000"/>
              </a:lnSpc>
              <a:buSzPts val="1400"/>
            </a:pPr>
            <a:r>
              <a:rPr lang="de-DE" sz="2000" dirty="0" err="1">
                <a:latin typeface="Century Gothic" panose="020B0502020202020204" pitchFamily="34" charset="0"/>
              </a:rPr>
              <a:t>Reddito</a:t>
            </a:r>
            <a:r>
              <a:rPr lang="de-DE" sz="2000" dirty="0">
                <a:latin typeface="Century Gothic" panose="020B0502020202020204" pitchFamily="34" charset="0"/>
              </a:rPr>
              <a:t> </a:t>
            </a:r>
            <a:r>
              <a:rPr lang="de-DE" sz="2000" dirty="0" err="1">
                <a:latin typeface="Century Gothic" panose="020B0502020202020204" pitchFamily="34" charset="0"/>
              </a:rPr>
              <a:t>d'impresa</a:t>
            </a:r>
            <a:endParaRPr sz="2000" b="0" i="0" u="none" strike="noStrike" cap="none" dirty="0">
              <a:solidFill>
                <a:srgbClr val="000000"/>
              </a:solidFill>
              <a:latin typeface="Century Gothic" panose="020B0502020202020204" pitchFamily="34" charset="0"/>
              <a:sym typeface="Arial"/>
            </a:endParaRPr>
          </a:p>
        </p:txBody>
      </p:sp>
      <p:sp>
        <p:nvSpPr>
          <p:cNvPr id="194" name="Google Shape;194;p7"/>
          <p:cNvSpPr txBox="1"/>
          <p:nvPr/>
        </p:nvSpPr>
        <p:spPr>
          <a:xfrm>
            <a:off x="8915400" y="1676400"/>
            <a:ext cx="1376400" cy="864600"/>
          </a:xfrm>
          <a:prstGeom prst="rect">
            <a:avLst/>
          </a:prstGeom>
          <a:noFill/>
          <a:ln>
            <a:noFill/>
          </a:ln>
        </p:spPr>
        <p:txBody>
          <a:bodyPr spcFirstLastPara="1" wrap="square" lIns="53325" tIns="53325" rIns="53325" bIns="53325" anchor="ctr" anchorCtr="0">
            <a:noAutofit/>
          </a:bodyPr>
          <a:lstStyle/>
          <a:p>
            <a:pPr lvl="0" algn="ctr">
              <a:lnSpc>
                <a:spcPct val="90000"/>
              </a:lnSpc>
              <a:buSzPts val="1400"/>
            </a:pPr>
            <a:r>
              <a:rPr lang="de-DE" sz="2000" dirty="0" err="1">
                <a:latin typeface="Century Gothic" panose="020B0502020202020204" pitchFamily="34" charset="0"/>
              </a:rPr>
              <a:t>Dividendi</a:t>
            </a:r>
            <a:endParaRPr sz="2000" b="0" i="0" u="none" strike="noStrike" cap="none" dirty="0">
              <a:solidFill>
                <a:srgbClr val="000000"/>
              </a:solidFill>
              <a:latin typeface="Century Gothic" panose="020B0502020202020204" pitchFamily="34" charset="0"/>
              <a:sym typeface="Arial"/>
            </a:endParaRPr>
          </a:p>
        </p:txBody>
      </p:sp>
      <p:sp>
        <p:nvSpPr>
          <p:cNvPr id="191" name="Google Shape;191;p7"/>
          <p:cNvSpPr txBox="1"/>
          <p:nvPr/>
        </p:nvSpPr>
        <p:spPr>
          <a:xfrm>
            <a:off x="7696200" y="3216971"/>
            <a:ext cx="1524000" cy="725400"/>
          </a:xfrm>
          <a:prstGeom prst="rect">
            <a:avLst/>
          </a:prstGeom>
          <a:noFill/>
          <a:ln>
            <a:noFill/>
          </a:ln>
        </p:spPr>
        <p:txBody>
          <a:bodyPr spcFirstLastPara="1" wrap="square" lIns="53325" tIns="53325" rIns="53325" bIns="53325" anchor="ctr" anchorCtr="0">
            <a:noAutofit/>
          </a:bodyPr>
          <a:lstStyle/>
          <a:p>
            <a:pPr lvl="0" algn="ctr">
              <a:lnSpc>
                <a:spcPct val="90000"/>
              </a:lnSpc>
              <a:buSzPts val="1400"/>
            </a:pPr>
            <a:r>
              <a:rPr lang="de-DE" sz="2000" dirty="0" err="1">
                <a:latin typeface="Century Gothic" panose="020B0502020202020204" pitchFamily="34" charset="0"/>
              </a:rPr>
              <a:t>Plusvalenze</a:t>
            </a:r>
            <a:endParaRPr sz="2000" b="0" i="0" u="none" strike="noStrike" cap="none" dirty="0">
              <a:solidFill>
                <a:srgbClr val="000000"/>
              </a:solidFill>
              <a:latin typeface="Century Gothic" panose="020B0502020202020204" pitchFamily="34" charset="0"/>
              <a:sym typeface="Arial"/>
            </a:endParaRPr>
          </a:p>
        </p:txBody>
      </p:sp>
      <p:sp>
        <p:nvSpPr>
          <p:cNvPr id="188" name="Google Shape;188;p7"/>
          <p:cNvSpPr txBox="1"/>
          <p:nvPr/>
        </p:nvSpPr>
        <p:spPr>
          <a:xfrm>
            <a:off x="5029200" y="3216971"/>
            <a:ext cx="1600200" cy="725400"/>
          </a:xfrm>
          <a:prstGeom prst="rect">
            <a:avLst/>
          </a:prstGeom>
          <a:noFill/>
          <a:ln>
            <a:noFill/>
          </a:ln>
        </p:spPr>
        <p:txBody>
          <a:bodyPr spcFirstLastPara="1" wrap="square" lIns="53325" tIns="53325" rIns="53325" bIns="53325" anchor="ctr" anchorCtr="0">
            <a:noAutofit/>
          </a:bodyPr>
          <a:lstStyle/>
          <a:p>
            <a:pPr lvl="0" algn="ctr">
              <a:lnSpc>
                <a:spcPct val="90000"/>
              </a:lnSpc>
              <a:buSzPts val="1400"/>
            </a:pPr>
            <a:r>
              <a:rPr lang="de-DE" sz="2000" dirty="0" err="1">
                <a:latin typeface="Century Gothic" panose="020B0502020202020204" pitchFamily="34" charset="0"/>
              </a:rPr>
              <a:t>Reddito</a:t>
            </a:r>
            <a:r>
              <a:rPr lang="de-DE" sz="2000" dirty="0">
                <a:latin typeface="Century Gothic" panose="020B0502020202020204" pitchFamily="34" charset="0"/>
              </a:rPr>
              <a:t> da </a:t>
            </a:r>
            <a:r>
              <a:rPr lang="de-DE" sz="2000" dirty="0" err="1">
                <a:latin typeface="Century Gothic" panose="020B0502020202020204" pitchFamily="34" charset="0"/>
              </a:rPr>
              <a:t>investimenti</a:t>
            </a:r>
            <a:endParaRPr sz="2000" b="0" i="0" u="none" strike="noStrike" cap="none" dirty="0">
              <a:solidFill>
                <a:srgbClr val="000000"/>
              </a:solidFill>
              <a:latin typeface="Century Gothic" panose="020B0502020202020204" pitchFamily="34" charset="0"/>
              <a:sym typeface="Arial"/>
            </a:endParaRPr>
          </a:p>
        </p:txBody>
      </p:sp>
      <p:sp>
        <p:nvSpPr>
          <p:cNvPr id="185" name="Google Shape;185;p7"/>
          <p:cNvSpPr txBox="1"/>
          <p:nvPr/>
        </p:nvSpPr>
        <p:spPr>
          <a:xfrm>
            <a:off x="2438400" y="3216971"/>
            <a:ext cx="1371600" cy="725400"/>
          </a:xfrm>
          <a:prstGeom prst="rect">
            <a:avLst/>
          </a:prstGeom>
          <a:noFill/>
          <a:ln>
            <a:noFill/>
          </a:ln>
        </p:spPr>
        <p:txBody>
          <a:bodyPr spcFirstLastPara="1" wrap="square" lIns="53325" tIns="53325" rIns="53325" bIns="53325" anchor="ctr" anchorCtr="0">
            <a:noAutofit/>
          </a:bodyPr>
          <a:lstStyle/>
          <a:p>
            <a:pPr lvl="0" algn="ctr">
              <a:lnSpc>
                <a:spcPct val="90000"/>
              </a:lnSpc>
              <a:buSzPts val="1400"/>
            </a:pPr>
            <a:r>
              <a:rPr lang="de-DE" sz="2000" dirty="0" err="1">
                <a:latin typeface="Century Gothic" panose="020B0502020202020204" pitchFamily="34" charset="0"/>
              </a:rPr>
              <a:t>Reddito</a:t>
            </a:r>
            <a:r>
              <a:rPr lang="de-DE" sz="2000" dirty="0">
                <a:latin typeface="Century Gothic" panose="020B0502020202020204" pitchFamily="34" charset="0"/>
              </a:rPr>
              <a:t> da </a:t>
            </a:r>
            <a:r>
              <a:rPr lang="de-DE" sz="2000" dirty="0" err="1">
                <a:latin typeface="Century Gothic" panose="020B0502020202020204" pitchFamily="34" charset="0"/>
              </a:rPr>
              <a:t>locazione</a:t>
            </a:r>
            <a:endParaRPr sz="2000" b="0" i="0" u="none" strike="noStrike" cap="none" dirty="0">
              <a:solidFill>
                <a:srgbClr val="000000"/>
              </a:solidFill>
              <a:latin typeface="Century Gothic" panose="020B0502020202020204" pitchFamily="34" charset="0"/>
              <a:sym typeface="Arial"/>
            </a:endParaRPr>
          </a:p>
        </p:txBody>
      </p:sp>
      <p:sp>
        <p:nvSpPr>
          <p:cNvPr id="168" name="Google Shape;168;p7"/>
          <p:cNvSpPr txBox="1"/>
          <p:nvPr/>
        </p:nvSpPr>
        <p:spPr>
          <a:xfrm>
            <a:off x="2120586" y="1444956"/>
            <a:ext cx="1005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03" name="Google Shape;203;p7"/>
          <p:cNvSpPr txBox="1"/>
          <p:nvPr/>
        </p:nvSpPr>
        <p:spPr>
          <a:xfrm>
            <a:off x="7391400" y="4724400"/>
            <a:ext cx="1676400" cy="657900"/>
          </a:xfrm>
          <a:prstGeom prst="rect">
            <a:avLst/>
          </a:prstGeom>
          <a:noFill/>
          <a:ln>
            <a:noFill/>
          </a:ln>
        </p:spPr>
        <p:txBody>
          <a:bodyPr spcFirstLastPara="1" wrap="square" lIns="53325" tIns="53325" rIns="53325" bIns="53325" anchor="ctr" anchorCtr="0">
            <a:noAutofit/>
          </a:bodyPr>
          <a:lstStyle/>
          <a:p>
            <a:pPr lvl="0" algn="ctr">
              <a:lnSpc>
                <a:spcPct val="90000"/>
              </a:lnSpc>
              <a:buSzPts val="1400"/>
            </a:pPr>
            <a:r>
              <a:rPr lang="it-IT" sz="2000" dirty="0">
                <a:latin typeface="Century Gothic" panose="020B0502020202020204" pitchFamily="34" charset="0"/>
              </a:rPr>
              <a:t>Entrate dal marketing di affiliazione</a:t>
            </a:r>
            <a:endParaRPr sz="2000" b="0" i="0" u="none" strike="noStrike" cap="none" dirty="0">
              <a:solidFill>
                <a:srgbClr val="000000"/>
              </a:solidFill>
              <a:latin typeface="Century Gothic" panose="020B0502020202020204" pitchFamily="34" charset="0"/>
              <a:sym typeface="Arial"/>
            </a:endParaRPr>
          </a:p>
        </p:txBody>
      </p:sp>
      <p:sp>
        <p:nvSpPr>
          <p:cNvPr id="39" name="CasellaDiTesto 38">
            <a:extLst>
              <a:ext uri="{FF2B5EF4-FFF2-40B4-BE49-F238E27FC236}">
                <a16:creationId xmlns:a16="http://schemas.microsoft.com/office/drawing/2014/main" id="{BF5D23C3-E481-4CBA-9306-3E4416C56AF2}"/>
              </a:ext>
            </a:extLst>
          </p:cNvPr>
          <p:cNvSpPr txBox="1"/>
          <p:nvPr/>
        </p:nvSpPr>
        <p:spPr>
          <a:xfrm>
            <a:off x="228600" y="152400"/>
            <a:ext cx="6477000" cy="1015663"/>
          </a:xfrm>
          <a:prstGeom prst="rect">
            <a:avLst/>
          </a:prstGeom>
          <a:noFill/>
        </p:spPr>
        <p:txBody>
          <a:bodyPr wrap="square" rtlCol="0">
            <a:spAutoFit/>
          </a:bodyPr>
          <a:lstStyle/>
          <a:p>
            <a:pPr algn="ctr"/>
            <a:r>
              <a:rPr lang="it-IT" sz="3000" b="1" dirty="0">
                <a:solidFill>
                  <a:schemeClr val="bg1"/>
                </a:solidFill>
                <a:latin typeface="Calibri" panose="020F0502020204030204" pitchFamily="34" charset="0"/>
                <a:cs typeface="Calibri" panose="020F0502020204030204" pitchFamily="34" charset="0"/>
              </a:rPr>
              <a:t>VANTAGGI E SVANTAGGI DI OGNI FLUSSO DI REDDITO</a:t>
            </a:r>
          </a:p>
        </p:txBody>
      </p:sp>
      <p:grpSp>
        <p:nvGrpSpPr>
          <p:cNvPr id="94" name="Gruppo 93">
            <a:extLst>
              <a:ext uri="{FF2B5EF4-FFF2-40B4-BE49-F238E27FC236}">
                <a16:creationId xmlns:a16="http://schemas.microsoft.com/office/drawing/2014/main" id="{88B06344-3C9E-4FAE-B5AB-AF17CB279C0B}"/>
              </a:ext>
            </a:extLst>
          </p:cNvPr>
          <p:cNvGrpSpPr/>
          <p:nvPr/>
        </p:nvGrpSpPr>
        <p:grpSpPr>
          <a:xfrm>
            <a:off x="4038600" y="4343400"/>
            <a:ext cx="2137060" cy="1355029"/>
            <a:chOff x="9588305" y="4421414"/>
            <a:chExt cx="1415995" cy="897829"/>
          </a:xfrm>
        </p:grpSpPr>
        <p:sp>
          <p:nvSpPr>
            <p:cNvPr id="95" name="Google Shape;189;p7">
              <a:extLst>
                <a:ext uri="{FF2B5EF4-FFF2-40B4-BE49-F238E27FC236}">
                  <a16:creationId xmlns:a16="http://schemas.microsoft.com/office/drawing/2014/main" id="{73C18C54-EB26-478A-B9F0-40304CECF803}"/>
                </a:ext>
              </a:extLst>
            </p:cNvPr>
            <p:cNvSpPr/>
            <p:nvPr/>
          </p:nvSpPr>
          <p:spPr>
            <a:xfrm>
              <a:off x="9588305" y="4421414"/>
              <a:ext cx="1274400" cy="769800"/>
            </a:xfrm>
            <a:prstGeom prst="roundRect">
              <a:avLst>
                <a:gd name="adj" fmla="val 10000"/>
              </a:avLst>
            </a:prstGeom>
            <a:solidFill>
              <a:srgbClr val="4372C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entury Gothic" panose="020B0502020202020204" pitchFamily="34" charset="0"/>
              </a:endParaRPr>
            </a:p>
          </p:txBody>
        </p:sp>
        <p:sp>
          <p:nvSpPr>
            <p:cNvPr id="96" name="Google Shape;190;p7">
              <a:extLst>
                <a:ext uri="{FF2B5EF4-FFF2-40B4-BE49-F238E27FC236}">
                  <a16:creationId xmlns:a16="http://schemas.microsoft.com/office/drawing/2014/main" id="{13A15B41-C08E-4C5D-9A31-6999AAC441AD}"/>
                </a:ext>
              </a:extLst>
            </p:cNvPr>
            <p:cNvSpPr/>
            <p:nvPr/>
          </p:nvSpPr>
          <p:spPr>
            <a:xfrm>
              <a:off x="9729900" y="4549443"/>
              <a:ext cx="1274400" cy="769800"/>
            </a:xfrm>
            <a:prstGeom prst="roundRect">
              <a:avLst>
                <a:gd name="adj" fmla="val 10000"/>
              </a:avLst>
            </a:prstGeom>
            <a:solidFill>
              <a:schemeClr val="lt1">
                <a:alpha val="89803"/>
              </a:schemeClr>
            </a:solidFill>
            <a:ln w="25400" cap="flat" cmpd="sng">
              <a:solidFill>
                <a:srgbClr val="4372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entury Gothic" panose="020B0502020202020204" pitchFamily="34" charset="0"/>
              </a:endParaRPr>
            </a:p>
          </p:txBody>
        </p:sp>
      </p:grpSp>
      <p:grpSp>
        <p:nvGrpSpPr>
          <p:cNvPr id="97" name="Gruppo 96">
            <a:extLst>
              <a:ext uri="{FF2B5EF4-FFF2-40B4-BE49-F238E27FC236}">
                <a16:creationId xmlns:a16="http://schemas.microsoft.com/office/drawing/2014/main" id="{AD65EA01-2D9F-42F1-9A18-2D2F6B8A6777}"/>
              </a:ext>
            </a:extLst>
          </p:cNvPr>
          <p:cNvGrpSpPr/>
          <p:nvPr/>
        </p:nvGrpSpPr>
        <p:grpSpPr>
          <a:xfrm>
            <a:off x="914400" y="4343400"/>
            <a:ext cx="2137060" cy="1355029"/>
            <a:chOff x="9588305" y="4421414"/>
            <a:chExt cx="1415995" cy="897829"/>
          </a:xfrm>
        </p:grpSpPr>
        <p:sp>
          <p:nvSpPr>
            <p:cNvPr id="98" name="Google Shape;189;p7">
              <a:extLst>
                <a:ext uri="{FF2B5EF4-FFF2-40B4-BE49-F238E27FC236}">
                  <a16:creationId xmlns:a16="http://schemas.microsoft.com/office/drawing/2014/main" id="{859B7D73-99C4-4B53-B1BE-5CB54DA4534D}"/>
                </a:ext>
              </a:extLst>
            </p:cNvPr>
            <p:cNvSpPr/>
            <p:nvPr/>
          </p:nvSpPr>
          <p:spPr>
            <a:xfrm>
              <a:off x="9588305" y="4421414"/>
              <a:ext cx="1274400" cy="769800"/>
            </a:xfrm>
            <a:prstGeom prst="roundRect">
              <a:avLst>
                <a:gd name="adj" fmla="val 10000"/>
              </a:avLst>
            </a:prstGeom>
            <a:solidFill>
              <a:srgbClr val="4372C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entury Gothic" panose="020B0502020202020204" pitchFamily="34" charset="0"/>
              </a:endParaRPr>
            </a:p>
          </p:txBody>
        </p:sp>
        <p:sp>
          <p:nvSpPr>
            <p:cNvPr id="99" name="Google Shape;190;p7">
              <a:extLst>
                <a:ext uri="{FF2B5EF4-FFF2-40B4-BE49-F238E27FC236}">
                  <a16:creationId xmlns:a16="http://schemas.microsoft.com/office/drawing/2014/main" id="{620B3CFD-3DAF-4E6D-AD0C-529B19B4CEF5}"/>
                </a:ext>
              </a:extLst>
            </p:cNvPr>
            <p:cNvSpPr/>
            <p:nvPr/>
          </p:nvSpPr>
          <p:spPr>
            <a:xfrm>
              <a:off x="9729900" y="4549443"/>
              <a:ext cx="1274400" cy="769800"/>
            </a:xfrm>
            <a:prstGeom prst="roundRect">
              <a:avLst>
                <a:gd name="adj" fmla="val 10000"/>
              </a:avLst>
            </a:prstGeom>
            <a:solidFill>
              <a:schemeClr val="lt1">
                <a:alpha val="89803"/>
              </a:schemeClr>
            </a:solidFill>
            <a:ln w="25400" cap="flat" cmpd="sng">
              <a:solidFill>
                <a:srgbClr val="4372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entury Gothic" panose="020B0502020202020204" pitchFamily="34" charset="0"/>
              </a:endParaRPr>
            </a:p>
          </p:txBody>
        </p:sp>
      </p:grpSp>
      <p:sp>
        <p:nvSpPr>
          <p:cNvPr id="197" name="Google Shape;197;p7"/>
          <p:cNvSpPr txBox="1"/>
          <p:nvPr/>
        </p:nvSpPr>
        <p:spPr>
          <a:xfrm>
            <a:off x="1371600" y="4800600"/>
            <a:ext cx="1447800" cy="626100"/>
          </a:xfrm>
          <a:prstGeom prst="rect">
            <a:avLst/>
          </a:prstGeom>
          <a:noFill/>
          <a:ln>
            <a:noFill/>
          </a:ln>
        </p:spPr>
        <p:txBody>
          <a:bodyPr spcFirstLastPara="1" wrap="square" lIns="53325" tIns="53325" rIns="53325" bIns="53325" anchor="ctr" anchorCtr="0">
            <a:noAutofit/>
          </a:bodyPr>
          <a:lstStyle/>
          <a:p>
            <a:pPr lvl="0" algn="ctr">
              <a:lnSpc>
                <a:spcPct val="90000"/>
              </a:lnSpc>
              <a:buSzPts val="1400"/>
            </a:pPr>
            <a:r>
              <a:rPr lang="de-DE" sz="2000" dirty="0" err="1">
                <a:latin typeface="Century Gothic" panose="020B0502020202020204" pitchFamily="34" charset="0"/>
              </a:rPr>
              <a:t>Reddito</a:t>
            </a:r>
            <a:r>
              <a:rPr lang="de-DE" sz="2000" dirty="0">
                <a:latin typeface="Century Gothic" panose="020B0502020202020204" pitchFamily="34" charset="0"/>
              </a:rPr>
              <a:t> da </a:t>
            </a:r>
            <a:r>
              <a:rPr lang="de-DE" sz="2000" dirty="0" err="1">
                <a:latin typeface="Century Gothic" panose="020B0502020202020204" pitchFamily="34" charset="0"/>
              </a:rPr>
              <a:t>freelance</a:t>
            </a:r>
            <a:endParaRPr sz="2000" b="0" i="0" u="none" strike="noStrike" cap="none" dirty="0">
              <a:solidFill>
                <a:srgbClr val="000000"/>
              </a:solidFill>
              <a:latin typeface="Century Gothic" panose="020B0502020202020204" pitchFamily="34" charset="0"/>
              <a:sym typeface="Arial"/>
            </a:endParaRPr>
          </a:p>
        </p:txBody>
      </p:sp>
      <p:sp>
        <p:nvSpPr>
          <p:cNvPr id="200" name="Google Shape;200;p7"/>
          <p:cNvSpPr txBox="1"/>
          <p:nvPr/>
        </p:nvSpPr>
        <p:spPr>
          <a:xfrm>
            <a:off x="4572000" y="4800600"/>
            <a:ext cx="1371600" cy="626100"/>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de-DE" sz="2000" b="0" i="0" u="none" strike="noStrike" cap="none" dirty="0" err="1">
                <a:solidFill>
                  <a:srgbClr val="000000"/>
                </a:solidFill>
                <a:latin typeface="Century Gothic" panose="020B0502020202020204" pitchFamily="34" charset="0"/>
                <a:sym typeface="Arial"/>
              </a:rPr>
              <a:t>Royalties</a:t>
            </a:r>
            <a:endParaRPr sz="2000" b="0" i="0" u="none" strike="noStrike" cap="none" dirty="0">
              <a:solidFill>
                <a:srgbClr val="000000"/>
              </a:solidFill>
              <a:latin typeface="Century Gothic" panose="020B0502020202020204" pitchFamily="34" charset="0"/>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9" name="Google Shape;209;p24"/>
          <p:cNvSpPr txBox="1"/>
          <p:nvPr/>
        </p:nvSpPr>
        <p:spPr>
          <a:xfrm>
            <a:off x="1880586" y="2295331"/>
            <a:ext cx="10061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14" name="Google Shape;214;p24"/>
          <p:cNvSpPr txBox="1"/>
          <p:nvPr/>
        </p:nvSpPr>
        <p:spPr>
          <a:xfrm>
            <a:off x="2590800" y="1752600"/>
            <a:ext cx="6948900" cy="613974"/>
          </a:xfrm>
          <a:prstGeom prst="rect">
            <a:avLst/>
          </a:prstGeom>
          <a:noFill/>
          <a:ln>
            <a:noFill/>
          </a:ln>
        </p:spPr>
        <p:txBody>
          <a:bodyPr spcFirstLastPara="1" wrap="square" lIns="91425" tIns="45700" rIns="91425" bIns="45700" anchor="t" anchorCtr="0">
            <a:spAutoFit/>
          </a:bodyPr>
          <a:lstStyle/>
          <a:p>
            <a:pPr lvl="0" algn="ctr">
              <a:lnSpc>
                <a:spcPct val="107000"/>
              </a:lnSpc>
              <a:spcBef>
                <a:spcPts val="1500"/>
              </a:spcBef>
              <a:buSzPts val="1600"/>
            </a:pPr>
            <a:r>
              <a:rPr lang="it-IT" sz="2000" b="1" dirty="0">
                <a:latin typeface="Century Gothic"/>
                <a:ea typeface="Century Gothic"/>
                <a:cs typeface="Century Gothic"/>
                <a:sym typeface="Century Gothic"/>
              </a:rPr>
              <a:t>DIFFERENZE TRA STIPENDIO LORDO E NETTO - </a:t>
            </a:r>
            <a:r>
              <a:rPr lang="it-IT" sz="2000" b="1" dirty="0" err="1">
                <a:latin typeface="Century Gothic"/>
                <a:ea typeface="Century Gothic"/>
                <a:cs typeface="Century Gothic"/>
                <a:sym typeface="Century Gothic"/>
              </a:rPr>
              <a:t>Quizz</a:t>
            </a:r>
            <a:endParaRPr sz="2000" b="1" i="0" u="none" strike="noStrike" cap="none" dirty="0">
              <a:solidFill>
                <a:srgbClr val="000000"/>
              </a:solidFill>
              <a:latin typeface="Century Gothic"/>
              <a:ea typeface="Century Gothic"/>
              <a:cs typeface="Century Gothic"/>
              <a:sym typeface="Century Gothic"/>
            </a:endParaRPr>
          </a:p>
        </p:txBody>
      </p:sp>
      <p:pic>
        <p:nvPicPr>
          <p:cNvPr id="215" name="Google Shape;215;p24"/>
          <p:cNvPicPr preferRelativeResize="0"/>
          <p:nvPr/>
        </p:nvPicPr>
        <p:blipFill rotWithShape="1">
          <a:blip r:embed="rId3">
            <a:alphaModFix/>
          </a:blip>
          <a:srcRect/>
          <a:stretch/>
        </p:blipFill>
        <p:spPr>
          <a:xfrm>
            <a:off x="2883300" y="2346726"/>
            <a:ext cx="6425400" cy="3044700"/>
          </a:xfrm>
          <a:prstGeom prst="rect">
            <a:avLst/>
          </a:prstGeom>
          <a:noFill/>
          <a:ln>
            <a:noFill/>
          </a:ln>
        </p:spPr>
      </p:pic>
      <p:sp>
        <p:nvSpPr>
          <p:cNvPr id="10" name="CasellaDiTesto 9">
            <a:extLst>
              <a:ext uri="{FF2B5EF4-FFF2-40B4-BE49-F238E27FC236}">
                <a16:creationId xmlns:a16="http://schemas.microsoft.com/office/drawing/2014/main" id="{AF18EEA3-CD8C-4CA1-84C7-1F1E24139F3B}"/>
              </a:ext>
            </a:extLst>
          </p:cNvPr>
          <p:cNvSpPr txBox="1"/>
          <p:nvPr/>
        </p:nvSpPr>
        <p:spPr>
          <a:xfrm>
            <a:off x="228600" y="381000"/>
            <a:ext cx="6477000" cy="553998"/>
          </a:xfrm>
          <a:prstGeom prst="rect">
            <a:avLst/>
          </a:prstGeom>
          <a:noFill/>
        </p:spPr>
        <p:txBody>
          <a:bodyPr wrap="square" rtlCol="0">
            <a:spAutoFit/>
          </a:bodyPr>
          <a:lstStyle/>
          <a:p>
            <a:pPr algn="ctr"/>
            <a:r>
              <a:rPr lang="de-DE" sz="3000" b="1" dirty="0" err="1">
                <a:solidFill>
                  <a:schemeClr val="lt1"/>
                </a:solidFill>
                <a:latin typeface="Calibri"/>
                <a:ea typeface="Calibri"/>
                <a:cs typeface="Calibri"/>
                <a:sym typeface="Calibri"/>
              </a:rPr>
              <a:t>STIPENDIO</a:t>
            </a:r>
            <a:r>
              <a:rPr lang="de-DE" sz="3000" b="1" dirty="0">
                <a:solidFill>
                  <a:schemeClr val="lt1"/>
                </a:solidFill>
                <a:latin typeface="Calibri"/>
                <a:ea typeface="Calibri"/>
                <a:cs typeface="Calibri"/>
                <a:sym typeface="Calibri"/>
              </a:rPr>
              <a:t> </a:t>
            </a:r>
            <a:r>
              <a:rPr lang="de-DE" sz="3000" b="1" dirty="0" err="1">
                <a:solidFill>
                  <a:schemeClr val="lt1"/>
                </a:solidFill>
                <a:latin typeface="Calibri"/>
                <a:ea typeface="Calibri"/>
                <a:cs typeface="Calibri"/>
                <a:sym typeface="Calibri"/>
              </a:rPr>
              <a:t>LORDO</a:t>
            </a:r>
            <a:r>
              <a:rPr lang="de-DE" sz="3000" b="1" dirty="0">
                <a:solidFill>
                  <a:schemeClr val="lt1"/>
                </a:solidFill>
                <a:latin typeface="Calibri"/>
                <a:ea typeface="Calibri"/>
                <a:cs typeface="Calibri"/>
                <a:sym typeface="Calibri"/>
              </a:rPr>
              <a:t> E NETTO</a:t>
            </a:r>
            <a:endParaRPr lang="de-DE" sz="3000" b="1" dirty="0">
              <a:latin typeface="Century Gothic" panose="020B0502020202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1" name="Google Shape;221;g2ba818bef63_0_43"/>
          <p:cNvSpPr txBox="1"/>
          <p:nvPr/>
        </p:nvSpPr>
        <p:spPr>
          <a:xfrm>
            <a:off x="1880586" y="2295331"/>
            <a:ext cx="1005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226" name="Google Shape;226;g2ba818bef63_0_43"/>
          <p:cNvPicPr preferRelativeResize="0"/>
          <p:nvPr/>
        </p:nvPicPr>
        <p:blipFill rotWithShape="1">
          <a:blip r:embed="rId3">
            <a:alphaModFix/>
          </a:blip>
          <a:srcRect/>
          <a:stretch/>
        </p:blipFill>
        <p:spPr>
          <a:xfrm>
            <a:off x="7173104" y="1411190"/>
            <a:ext cx="4144448" cy="4066251"/>
          </a:xfrm>
          <a:prstGeom prst="rect">
            <a:avLst/>
          </a:prstGeom>
          <a:noFill/>
          <a:ln>
            <a:noFill/>
          </a:ln>
        </p:spPr>
      </p:pic>
      <p:sp>
        <p:nvSpPr>
          <p:cNvPr id="227" name="Google Shape;227;g2ba818bef63_0_43"/>
          <p:cNvSpPr txBox="1"/>
          <p:nvPr/>
        </p:nvSpPr>
        <p:spPr>
          <a:xfrm>
            <a:off x="304800" y="1752600"/>
            <a:ext cx="6553200" cy="3276600"/>
          </a:xfrm>
          <a:prstGeom prst="rect">
            <a:avLst/>
          </a:prstGeom>
          <a:noFill/>
          <a:ln>
            <a:noFill/>
          </a:ln>
        </p:spPr>
        <p:txBody>
          <a:bodyPr spcFirstLastPara="1" wrap="square" lIns="91425" tIns="91425" rIns="91425" bIns="91425" anchor="t" anchorCtr="0">
            <a:noAutofit/>
          </a:bodyPr>
          <a:lstStyle/>
          <a:p>
            <a:pPr marL="457200" lvl="0" indent="-323850" algn="just">
              <a:buClr>
                <a:schemeClr val="dk1"/>
              </a:buClr>
              <a:buSzPts val="1500"/>
              <a:buFont typeface="Century Gothic"/>
              <a:buChar char="●"/>
            </a:pPr>
            <a:r>
              <a:rPr lang="de-DE" sz="2000" b="1" dirty="0" err="1">
                <a:solidFill>
                  <a:srgbClr val="F38D92"/>
                </a:solidFill>
                <a:latin typeface="Century Gothic"/>
                <a:ea typeface="Century Gothic"/>
                <a:cs typeface="Century Gothic"/>
                <a:sym typeface="Century Gothic"/>
              </a:rPr>
              <a:t>Stipendio</a:t>
            </a:r>
            <a:r>
              <a:rPr lang="de-DE" sz="2000" b="1" dirty="0">
                <a:solidFill>
                  <a:srgbClr val="F38D92"/>
                </a:solidFill>
                <a:latin typeface="Century Gothic"/>
                <a:ea typeface="Century Gothic"/>
                <a:cs typeface="Century Gothic"/>
                <a:sym typeface="Century Gothic"/>
              </a:rPr>
              <a:t> </a:t>
            </a:r>
            <a:r>
              <a:rPr lang="de-DE" sz="2000" b="1" dirty="0" err="1">
                <a:solidFill>
                  <a:srgbClr val="F38D92"/>
                </a:solidFill>
                <a:latin typeface="Century Gothic"/>
                <a:ea typeface="Century Gothic"/>
                <a:cs typeface="Century Gothic"/>
                <a:sym typeface="Century Gothic"/>
              </a:rPr>
              <a:t>lordo</a:t>
            </a:r>
            <a:r>
              <a:rPr lang="de-DE" sz="2000" b="1" dirty="0">
                <a:solidFill>
                  <a:srgbClr val="F38D92"/>
                </a:solidFill>
                <a:latin typeface="Century Gothic"/>
                <a:ea typeface="Century Gothic"/>
                <a:cs typeface="Century Gothic"/>
                <a:sym typeface="Century Gothic"/>
              </a:rPr>
              <a:t> </a:t>
            </a:r>
            <a:r>
              <a:rPr lang="de-DE" sz="2000" b="0" i="0" u="none" strike="noStrike" cap="none" dirty="0">
                <a:solidFill>
                  <a:schemeClr val="dk1"/>
                </a:solidFill>
                <a:latin typeface="Century Gothic"/>
                <a:ea typeface="Century Gothic"/>
                <a:cs typeface="Century Gothic"/>
                <a:sym typeface="Century Gothic"/>
              </a:rPr>
              <a:t>- </a:t>
            </a:r>
            <a:r>
              <a:rPr lang="it-IT" sz="2000" dirty="0">
                <a:solidFill>
                  <a:schemeClr val="dk1"/>
                </a:solidFill>
                <a:latin typeface="Century Gothic"/>
                <a:ea typeface="Century Gothic"/>
                <a:cs typeface="Century Gothic"/>
                <a:sym typeface="Century Gothic"/>
              </a:rPr>
              <a:t>è l'importo totale di denaro che guadagni in un lavoro prima che vengano effettuate detrazioni. È l'importo fisso indicato nel contratto di lavoro, in genere pagato mensilmente nell'arco di un anno</a:t>
            </a:r>
            <a:r>
              <a:rPr lang="de-DE" sz="2000" b="0" i="0" u="none" strike="noStrike" cap="none" dirty="0">
                <a:solidFill>
                  <a:schemeClr val="dk1"/>
                </a:solidFill>
                <a:latin typeface="Century Gothic"/>
                <a:ea typeface="Century Gothic"/>
                <a:cs typeface="Century Gothic"/>
                <a:sym typeface="Century Gothic"/>
              </a:rPr>
              <a:t>.</a:t>
            </a:r>
            <a:endParaRPr sz="2000" b="0" i="0" u="none" strike="noStrike" cap="none" dirty="0">
              <a:solidFill>
                <a:schemeClr val="dk1"/>
              </a:solidFill>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000000"/>
              </a:buClr>
              <a:buSzPts val="1800"/>
              <a:buFont typeface="Arial"/>
              <a:buNone/>
            </a:pPr>
            <a:endParaRPr sz="2000" b="0" i="0" u="none" strike="noStrike" cap="none" dirty="0">
              <a:solidFill>
                <a:schemeClr val="dk1"/>
              </a:solidFill>
              <a:latin typeface="Century Gothic"/>
              <a:ea typeface="Century Gothic"/>
              <a:cs typeface="Century Gothic"/>
              <a:sym typeface="Century Gothic"/>
            </a:endParaRPr>
          </a:p>
          <a:p>
            <a:pPr marL="457200" lvl="0" indent="-330200" algn="just">
              <a:buClr>
                <a:schemeClr val="dk1"/>
              </a:buClr>
              <a:buSzPts val="1600"/>
              <a:buFont typeface="Century Gothic"/>
              <a:buChar char="●"/>
            </a:pPr>
            <a:r>
              <a:rPr lang="de-DE" sz="2000" b="1" dirty="0" err="1">
                <a:solidFill>
                  <a:srgbClr val="F38D92"/>
                </a:solidFill>
                <a:latin typeface="Century Gothic"/>
                <a:ea typeface="Century Gothic"/>
                <a:cs typeface="Century Gothic"/>
                <a:sym typeface="Century Gothic"/>
              </a:rPr>
              <a:t>Stipendio</a:t>
            </a:r>
            <a:r>
              <a:rPr lang="de-DE" sz="2000" b="1" dirty="0">
                <a:solidFill>
                  <a:srgbClr val="F38D92"/>
                </a:solidFill>
                <a:latin typeface="Century Gothic"/>
                <a:ea typeface="Century Gothic"/>
                <a:cs typeface="Century Gothic"/>
                <a:sym typeface="Century Gothic"/>
              </a:rPr>
              <a:t> netto </a:t>
            </a:r>
            <a:r>
              <a:rPr lang="de-DE" sz="2000" b="0" i="0" u="none" strike="noStrike" cap="none" dirty="0">
                <a:solidFill>
                  <a:schemeClr val="dk1"/>
                </a:solidFill>
                <a:latin typeface="Century Gothic"/>
                <a:ea typeface="Century Gothic"/>
                <a:cs typeface="Century Gothic"/>
                <a:sym typeface="Century Gothic"/>
              </a:rPr>
              <a:t>- </a:t>
            </a:r>
            <a:r>
              <a:rPr lang="it-IT" sz="2000" dirty="0">
                <a:solidFill>
                  <a:schemeClr val="dk1"/>
                </a:solidFill>
                <a:latin typeface="Century Gothic"/>
                <a:ea typeface="Century Gothic"/>
                <a:cs typeface="Century Gothic"/>
                <a:sym typeface="Century Gothic"/>
              </a:rPr>
              <a:t>ciò che ricevi effettivamente sul tuo conto bancario dopo che tutte le tasse e gli altri benefici per i dipendenti sono stati prelevati</a:t>
            </a:r>
            <a:r>
              <a:rPr lang="de-DE" sz="2000" b="0" i="0" u="none" strike="noStrike" cap="none" dirty="0">
                <a:solidFill>
                  <a:schemeClr val="dk1"/>
                </a:solidFill>
                <a:latin typeface="Century Gothic"/>
                <a:ea typeface="Century Gothic"/>
                <a:cs typeface="Century Gothic"/>
                <a:sym typeface="Century Gothic"/>
              </a:rPr>
              <a:t>.</a:t>
            </a:r>
            <a:endParaRPr sz="2000" b="0" i="0" u="none" strike="noStrike" cap="none" dirty="0">
              <a:solidFill>
                <a:schemeClr val="dk1"/>
              </a:solidFill>
              <a:latin typeface="Century Gothic"/>
              <a:ea typeface="Century Gothic"/>
              <a:cs typeface="Century Gothic"/>
              <a:sym typeface="Century Gothic"/>
            </a:endParaRPr>
          </a:p>
        </p:txBody>
      </p:sp>
      <p:sp>
        <p:nvSpPr>
          <p:cNvPr id="10" name="CasellaDiTesto 9">
            <a:extLst>
              <a:ext uri="{FF2B5EF4-FFF2-40B4-BE49-F238E27FC236}">
                <a16:creationId xmlns:a16="http://schemas.microsoft.com/office/drawing/2014/main" id="{FEF456FD-50E3-4F83-9269-16DB66D9B6ED}"/>
              </a:ext>
            </a:extLst>
          </p:cNvPr>
          <p:cNvSpPr txBox="1"/>
          <p:nvPr/>
        </p:nvSpPr>
        <p:spPr>
          <a:xfrm>
            <a:off x="228600" y="141982"/>
            <a:ext cx="6477000" cy="1015663"/>
          </a:xfrm>
          <a:prstGeom prst="rect">
            <a:avLst/>
          </a:prstGeom>
          <a:noFill/>
        </p:spPr>
        <p:txBody>
          <a:bodyPr wrap="square" rtlCol="0">
            <a:spAutoFit/>
          </a:bodyPr>
          <a:lstStyle/>
          <a:p>
            <a:pPr algn="ctr"/>
            <a:r>
              <a:rPr lang="de-DE" sz="3000" b="1" dirty="0" err="1">
                <a:solidFill>
                  <a:schemeClr val="lt1"/>
                </a:solidFill>
                <a:latin typeface="Calibri"/>
                <a:ea typeface="Calibri"/>
                <a:cs typeface="Calibri"/>
                <a:sym typeface="Calibri"/>
              </a:rPr>
              <a:t>DEFINIZIONE</a:t>
            </a:r>
            <a:r>
              <a:rPr lang="de-DE" sz="3000" b="1" dirty="0">
                <a:solidFill>
                  <a:schemeClr val="lt1"/>
                </a:solidFill>
                <a:latin typeface="Calibri"/>
                <a:ea typeface="Calibri"/>
                <a:cs typeface="Calibri"/>
                <a:sym typeface="Calibri"/>
              </a:rPr>
              <a:t> DEL </a:t>
            </a:r>
            <a:r>
              <a:rPr lang="de-DE" sz="3000" b="1" dirty="0" err="1">
                <a:solidFill>
                  <a:schemeClr val="lt1"/>
                </a:solidFill>
                <a:latin typeface="Calibri"/>
                <a:ea typeface="Calibri"/>
                <a:cs typeface="Calibri"/>
                <a:sym typeface="Calibri"/>
              </a:rPr>
              <a:t>SALARIO</a:t>
            </a:r>
            <a:r>
              <a:rPr lang="de-DE" sz="3000" b="1" dirty="0">
                <a:solidFill>
                  <a:schemeClr val="lt1"/>
                </a:solidFill>
                <a:latin typeface="Calibri"/>
                <a:ea typeface="Calibri"/>
                <a:cs typeface="Calibri"/>
                <a:sym typeface="Calibri"/>
              </a:rPr>
              <a:t> </a:t>
            </a:r>
          </a:p>
          <a:p>
            <a:pPr algn="ctr"/>
            <a:r>
              <a:rPr lang="de-DE" sz="3000" b="1" dirty="0" err="1">
                <a:solidFill>
                  <a:schemeClr val="lt1"/>
                </a:solidFill>
                <a:latin typeface="Calibri"/>
                <a:ea typeface="Calibri"/>
                <a:cs typeface="Calibri"/>
                <a:sym typeface="Calibri"/>
              </a:rPr>
              <a:t>LORDO</a:t>
            </a:r>
            <a:r>
              <a:rPr lang="de-DE" sz="3000" b="1" dirty="0">
                <a:solidFill>
                  <a:schemeClr val="lt1"/>
                </a:solidFill>
                <a:latin typeface="Calibri"/>
                <a:ea typeface="Calibri"/>
                <a:cs typeface="Calibri"/>
                <a:sym typeface="Calibri"/>
              </a:rPr>
              <a:t> E NETTO</a:t>
            </a:r>
            <a:endParaRPr lang="de-DE" sz="3000" b="1" dirty="0">
              <a:latin typeface="Century Gothic" panose="020B0502020202020204" pitchFamily="34" charset="0"/>
            </a:endParaRPr>
          </a:p>
        </p:txBody>
      </p:sp>
    </p:spTree>
  </p:cSld>
  <p:clrMapOvr>
    <a:masterClrMapping/>
  </p:clrMapOvr>
</p:sld>
</file>

<file path=ppt/theme/theme1.xml><?xml version="1.0" encoding="utf-8"?>
<a:theme xmlns:a="http://schemas.openxmlformats.org/drawingml/2006/main" name="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29E2EB6DC2567043A37FF8060E956B7B" ma:contentTypeVersion="22" ma:contentTypeDescription="Ustvari nov dokument." ma:contentTypeScope="" ma:versionID="84e9408f7989b88943c4f86caf4e064c">
  <xsd:schema xmlns:xsd="http://www.w3.org/2001/XMLSchema" xmlns:xs="http://www.w3.org/2001/XMLSchema" xmlns:p="http://schemas.microsoft.com/office/2006/metadata/properties" xmlns:ns2="c0074f12-bfdc-41d8-b838-b193552acce8" xmlns:ns3="86cb58b5-1153-41b1-b5f9-2f3fec42a658" targetNamespace="http://schemas.microsoft.com/office/2006/metadata/properties" ma:root="true" ma:fieldsID="ba19aba34ee54fb75957dab7a9c87fe0" ns2:_="" ns3:_="">
    <xsd:import namespace="c0074f12-bfdc-41d8-b838-b193552acce8"/>
    <xsd:import namespace="86cb58b5-1153-41b1-b5f9-2f3fec42a658"/>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ServiceLocation" minOccurs="0"/>
                <xsd:element ref="ns2:TaxCatchAll" minOccurs="0"/>
                <xsd:element ref="ns3:lcf76f155ced4ddcb4097134ff3c332f" minOccurs="0"/>
                <xsd:element ref="ns3:MediaServiceObjectDetectorVersions" minOccurs="0"/>
                <xsd:element ref="ns3:MediaLengthInSecond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0074f12-bfdc-41d8-b838-b193552acce8" elementFormDefault="qualified">
    <xsd:import namespace="http://schemas.microsoft.com/office/2006/documentManagement/types"/>
    <xsd:import namespace="http://schemas.microsoft.com/office/infopath/2007/PartnerControls"/>
    <xsd:element name="SharedWithUsers" ma:index="8" nillable="true" ma:displayName="V skupni rabi z"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V skupni rabi s podrobnostmi" ma:internalName="SharedWithDetails" ma:readOnly="true">
      <xsd:simpleType>
        <xsd:restriction base="dms:Note">
          <xsd:maxLength value="255"/>
        </xsd:restriction>
      </xsd:simpleType>
    </xsd:element>
    <xsd:element name="TaxCatchAll" ma:index="20" nillable="true" ma:displayName="Taxonomy Catch All Column" ma:hidden="true" ma:list="{0566e342-f856-4e42-963c-46776f865606}" ma:internalName="TaxCatchAll" ma:showField="CatchAllData" ma:web="c0074f12-bfdc-41d8-b838-b193552acce8">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6cb58b5-1153-41b1-b5f9-2f3fec42a658"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Oznake slike" ma:readOnly="false" ma:fieldId="{5cf76f15-5ced-4ddc-b409-7134ff3c332f}" ma:taxonomyMulti="true" ma:sspId="3213ba4d-4ff2-410f-8850-8053d140204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LengthInSeconds" ma:index="24" nillable="true" ma:displayName="MediaLengthInSeconds" ma:hidden="true" ma:internalName="MediaLengthInSeconds" ma:readOnly="true">
      <xsd:simpleType>
        <xsd:restriction base="dms:Unknown"/>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Vrsta vsebine"/>
        <xsd:element ref="dc:title" minOccurs="0" maxOccurs="1" ma:index="4" ma:displayName="Naslov"/>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c0074f12-bfdc-41d8-b838-b193552acce8" xsi:nil="true"/>
    <lcf76f155ced4ddcb4097134ff3c332f xmlns="86cb58b5-1153-41b1-b5f9-2f3fec42a65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AB6E4162-B7E3-4D67-8C22-FCBB61A2F29C}"/>
</file>

<file path=customXml/itemProps2.xml><?xml version="1.0" encoding="utf-8"?>
<ds:datastoreItem xmlns:ds="http://schemas.openxmlformats.org/officeDocument/2006/customXml" ds:itemID="{0963F7F1-3B32-4AC8-857A-E362AFEF36B5}"/>
</file>

<file path=customXml/itemProps3.xml><?xml version="1.0" encoding="utf-8"?>
<ds:datastoreItem xmlns:ds="http://schemas.openxmlformats.org/officeDocument/2006/customXml" ds:itemID="{6670098C-41C4-4791-A943-7104FA0BF660}"/>
</file>

<file path=docProps/app.xml><?xml version="1.0" encoding="utf-8"?>
<Properties xmlns="http://schemas.openxmlformats.org/officeDocument/2006/extended-properties" xmlns:vt="http://schemas.openxmlformats.org/officeDocument/2006/docPropsVTypes">
  <TotalTime>475</TotalTime>
  <Words>3435</Words>
  <Application>Microsoft Office PowerPoint</Application>
  <PresentationFormat>Widescreen</PresentationFormat>
  <Paragraphs>527</Paragraphs>
  <Slides>23</Slides>
  <Notes>23</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23</vt:i4>
      </vt:variant>
    </vt:vector>
  </HeadingPairs>
  <TitlesOfParts>
    <vt:vector size="30" baseType="lpstr">
      <vt:lpstr>Calibri</vt:lpstr>
      <vt:lpstr>Times New Roman</vt:lpstr>
      <vt:lpstr>Courier New</vt:lpstr>
      <vt:lpstr>Century Gothic</vt:lpstr>
      <vt:lpstr>Open Sans</vt:lpstr>
      <vt:lpstr>Arial</vt:lpstr>
      <vt:lpstr>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Macek Anita</dc:creator>
  <cp:lastModifiedBy>Stefania Bricarello</cp:lastModifiedBy>
  <cp:revision>73</cp:revision>
  <dcterms:created xsi:type="dcterms:W3CDTF">2022-11-21T10:01:51Z</dcterms:created>
  <dcterms:modified xsi:type="dcterms:W3CDTF">2024-10-14T12:03:09Z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0x01010029E2EB6DC2567043A37FF8060E956B7B</vt:lpwstr>
  </property>
  <property fmtid="{D5CDD505-2E9C-101B-9397-08002B2CF9AE}" pid="3" name="MediaServiceImageTags">
    <vt:lpwstr/>
  </property>
</Properties>
</file>