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56" r:id="rId5"/>
    <p:sldId id="257" r:id="rId6"/>
    <p:sldId id="258" r:id="rId7"/>
    <p:sldId id="259" r:id="rId8"/>
    <p:sldId id="260" r:id="rId9"/>
    <p:sldId id="277" r:id="rId10"/>
    <p:sldId id="281" r:id="rId11"/>
    <p:sldId id="276" r:id="rId12"/>
    <p:sldId id="261" r:id="rId13"/>
    <p:sldId id="262" r:id="rId14"/>
    <p:sldId id="263" r:id="rId15"/>
    <p:sldId id="273" r:id="rId16"/>
    <p:sldId id="264" r:id="rId17"/>
    <p:sldId id="265" r:id="rId18"/>
    <p:sldId id="280" r:id="rId19"/>
    <p:sldId id="266" r:id="rId20"/>
    <p:sldId id="275" r:id="rId21"/>
    <p:sldId id="274" r:id="rId22"/>
    <p:sldId id="267" r:id="rId23"/>
    <p:sldId id="268" r:id="rId24"/>
    <p:sldId id="269" r:id="rId25"/>
    <p:sldId id="270" r:id="rId26"/>
    <p:sldId id="271" r:id="rId27"/>
    <p:sldId id="272" r:id="rId28"/>
  </p:sldIdLst>
  <p:sldSz cx="12192000" cy="6858000"/>
  <p:notesSz cx="6858000" cy="9144000"/>
  <p:embeddedFontLst>
    <p:embeddedFont>
      <p:font typeface="Century Gothic" panose="020B050202020202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4RrP8ysU78/3HXTWrf1WHDRJH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BF543-50FA-4961-83A8-E4730CB92E1E}" v="10" dt="2025-01-17T10:06:44.704"/>
  </p1510:revLst>
</p1510:revInfo>
</file>

<file path=ppt/tableStyles.xml><?xml version="1.0" encoding="utf-8"?>
<a:tblStyleLst xmlns:a="http://schemas.openxmlformats.org/drawingml/2006/main" def="{BBD21E4E-FCDE-4300-AFC0-A37931053743}">
  <a:tblStyle styleId="{BBD21E4E-FCDE-4300-AFC0-A379310537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0" autoAdjust="0"/>
    <p:restoredTop sz="86418" autoAdjust="0"/>
  </p:normalViewPr>
  <p:slideViewPr>
    <p:cSldViewPr snapToGrid="0">
      <p:cViewPr varScale="1">
        <p:scale>
          <a:sx n="96" d="100"/>
          <a:sy n="96" d="100"/>
        </p:scale>
        <p:origin x="165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4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19B9DBEF-05E1-4413-A569-CB030A661CE1}"/>
    <pc:docChg chg="undo custSel addSld delSld modSld">
      <pc:chgData name="Macek Anita" userId="9970a0cd-72f2-447a-8ae3-55167c3bcd34" providerId="ADAL" clId="{19B9DBEF-05E1-4413-A569-CB030A661CE1}" dt="2024-04-04T08:49:30.600" v="3304" actId="20577"/>
      <pc:docMkLst>
        <pc:docMk/>
      </pc:docMkLst>
      <pc:sldChg chg="addSp delSp modSp mod modNotesTx">
        <pc:chgData name="Macek Anita" userId="9970a0cd-72f2-447a-8ae3-55167c3bcd34" providerId="ADAL" clId="{19B9DBEF-05E1-4413-A569-CB030A661CE1}" dt="2024-04-03T11:09:42.173" v="1668"/>
        <pc:sldMkLst>
          <pc:docMk/>
          <pc:sldMk cId="0" sldId="257"/>
        </pc:sldMkLst>
      </pc:sldChg>
      <pc:sldChg chg="modSp mod">
        <pc:chgData name="Macek Anita" userId="9970a0cd-72f2-447a-8ae3-55167c3bcd34" providerId="ADAL" clId="{19B9DBEF-05E1-4413-A569-CB030A661CE1}" dt="2024-03-07T08:28:43.666" v="194" actId="14100"/>
        <pc:sldMkLst>
          <pc:docMk/>
          <pc:sldMk cId="0" sldId="258"/>
        </pc:sldMkLst>
      </pc:sldChg>
      <pc:sldChg chg="modSp mod modNotesTx">
        <pc:chgData name="Macek Anita" userId="9970a0cd-72f2-447a-8ae3-55167c3bcd34" providerId="ADAL" clId="{19B9DBEF-05E1-4413-A569-CB030A661CE1}" dt="2024-04-03T11:13:23.880" v="1689" actId="20577"/>
        <pc:sldMkLst>
          <pc:docMk/>
          <pc:sldMk cId="0" sldId="259"/>
        </pc:sldMkLst>
      </pc:sldChg>
      <pc:sldChg chg="modSp mod modNotesTx">
        <pc:chgData name="Macek Anita" userId="9970a0cd-72f2-447a-8ae3-55167c3bcd34" providerId="ADAL" clId="{19B9DBEF-05E1-4413-A569-CB030A661CE1}" dt="2024-04-03T11:55:55.430" v="2644" actId="20577"/>
        <pc:sldMkLst>
          <pc:docMk/>
          <pc:sldMk cId="0" sldId="260"/>
        </pc:sldMkLst>
      </pc:sldChg>
      <pc:sldChg chg="modNotesTx">
        <pc:chgData name="Macek Anita" userId="9970a0cd-72f2-447a-8ae3-55167c3bcd34" providerId="ADAL" clId="{19B9DBEF-05E1-4413-A569-CB030A661CE1}" dt="2024-04-03T11:58:47.361" v="2700" actId="20577"/>
        <pc:sldMkLst>
          <pc:docMk/>
          <pc:sldMk cId="0" sldId="261"/>
        </pc:sldMkLst>
      </pc:sldChg>
      <pc:sldChg chg="modSp mod modNotesTx">
        <pc:chgData name="Macek Anita" userId="9970a0cd-72f2-447a-8ae3-55167c3bcd34" providerId="ADAL" clId="{19B9DBEF-05E1-4413-A569-CB030A661CE1}" dt="2024-04-03T12:01:15.589" v="2711" actId="20577"/>
        <pc:sldMkLst>
          <pc:docMk/>
          <pc:sldMk cId="0" sldId="262"/>
        </pc:sldMkLst>
      </pc:sldChg>
      <pc:sldChg chg="modNotesTx">
        <pc:chgData name="Macek Anita" userId="9970a0cd-72f2-447a-8ae3-55167c3bcd34" providerId="ADAL" clId="{19B9DBEF-05E1-4413-A569-CB030A661CE1}" dt="2024-04-03T12:03:34.151" v="2715" actId="20577"/>
        <pc:sldMkLst>
          <pc:docMk/>
          <pc:sldMk cId="0" sldId="263"/>
        </pc:sldMkLst>
      </pc:sldChg>
      <pc:sldChg chg="modSp mod modNotesTx">
        <pc:chgData name="Macek Anita" userId="9970a0cd-72f2-447a-8ae3-55167c3bcd34" providerId="ADAL" clId="{19B9DBEF-05E1-4413-A569-CB030A661CE1}" dt="2024-04-03T12:06:49.363" v="2720" actId="114"/>
        <pc:sldMkLst>
          <pc:docMk/>
          <pc:sldMk cId="0" sldId="264"/>
        </pc:sldMkLst>
      </pc:sldChg>
      <pc:sldChg chg="delSp modSp mod modNotesTx">
        <pc:chgData name="Macek Anita" userId="9970a0cd-72f2-447a-8ae3-55167c3bcd34" providerId="ADAL" clId="{19B9DBEF-05E1-4413-A569-CB030A661CE1}" dt="2024-04-03T12:22:27.890" v="3204" actId="6549"/>
        <pc:sldMkLst>
          <pc:docMk/>
          <pc:sldMk cId="0" sldId="265"/>
        </pc:sldMkLst>
      </pc:sldChg>
      <pc:sldChg chg="modSp mod modNotesTx">
        <pc:chgData name="Macek Anita" userId="9970a0cd-72f2-447a-8ae3-55167c3bcd34" providerId="ADAL" clId="{19B9DBEF-05E1-4413-A569-CB030A661CE1}" dt="2024-04-04T08:47:54.030" v="3290" actId="20577"/>
        <pc:sldMkLst>
          <pc:docMk/>
          <pc:sldMk cId="0" sldId="266"/>
        </pc:sldMkLst>
      </pc:sldChg>
      <pc:sldChg chg="modSp mod modNotesTx">
        <pc:chgData name="Macek Anita" userId="9970a0cd-72f2-447a-8ae3-55167c3bcd34" providerId="ADAL" clId="{19B9DBEF-05E1-4413-A569-CB030A661CE1}" dt="2024-04-02T11:28:49.325" v="1306" actId="6549"/>
        <pc:sldMkLst>
          <pc:docMk/>
          <pc:sldMk cId="0" sldId="267"/>
        </pc:sldMkLst>
      </pc:sldChg>
      <pc:sldChg chg="modSp mod">
        <pc:chgData name="Macek Anita" userId="9970a0cd-72f2-447a-8ae3-55167c3bcd34" providerId="ADAL" clId="{19B9DBEF-05E1-4413-A569-CB030A661CE1}" dt="2024-03-07T08:39:21.307" v="273" actId="1076"/>
        <pc:sldMkLst>
          <pc:docMk/>
          <pc:sldMk cId="0" sldId="268"/>
        </pc:sldMkLst>
      </pc:sldChg>
      <pc:sldChg chg="modSp mod modNotesTx">
        <pc:chgData name="Macek Anita" userId="9970a0cd-72f2-447a-8ae3-55167c3bcd34" providerId="ADAL" clId="{19B9DBEF-05E1-4413-A569-CB030A661CE1}" dt="2024-04-02T12:03:18.664" v="1624" actId="20577"/>
        <pc:sldMkLst>
          <pc:docMk/>
          <pc:sldMk cId="0" sldId="269"/>
        </pc:sldMkLst>
      </pc:sldChg>
      <pc:sldChg chg="modSp mod modNotesTx">
        <pc:chgData name="Macek Anita" userId="9970a0cd-72f2-447a-8ae3-55167c3bcd34" providerId="ADAL" clId="{19B9DBEF-05E1-4413-A569-CB030A661CE1}" dt="2024-03-07T08:40:27.786" v="304" actId="6549"/>
        <pc:sldMkLst>
          <pc:docMk/>
          <pc:sldMk cId="0" sldId="270"/>
        </pc:sldMkLst>
      </pc:sldChg>
      <pc:sldChg chg="modSp mod modNotesTx">
        <pc:chgData name="Macek Anita" userId="9970a0cd-72f2-447a-8ae3-55167c3bcd34" providerId="ADAL" clId="{19B9DBEF-05E1-4413-A569-CB030A661CE1}" dt="2024-04-04T08:49:30.600" v="3304" actId="20577"/>
        <pc:sldMkLst>
          <pc:docMk/>
          <pc:sldMk cId="0" sldId="271"/>
        </pc:sldMkLst>
      </pc:sldChg>
      <pc:sldChg chg="addSp delSp modSp mod modNotesTx">
        <pc:chgData name="Macek Anita" userId="9970a0cd-72f2-447a-8ae3-55167c3bcd34" providerId="ADAL" clId="{19B9DBEF-05E1-4413-A569-CB030A661CE1}" dt="2024-04-02T11:04:43.286" v="917" actId="790"/>
        <pc:sldMkLst>
          <pc:docMk/>
          <pc:sldMk cId="2059611935" sldId="273"/>
        </pc:sldMkLst>
      </pc:sldChg>
      <pc:sldChg chg="addSp delSp modSp mod modNotesTx">
        <pc:chgData name="Macek Anita" userId="9970a0cd-72f2-447a-8ae3-55167c3bcd34" providerId="ADAL" clId="{19B9DBEF-05E1-4413-A569-CB030A661CE1}" dt="2024-04-03T12:28:12.890" v="3256" actId="20577"/>
        <pc:sldMkLst>
          <pc:docMk/>
          <pc:sldMk cId="959227050" sldId="274"/>
        </pc:sldMkLst>
      </pc:sldChg>
      <pc:sldChg chg="addSp delSp modSp add mod modNotesTx">
        <pc:chgData name="Macek Anita" userId="9970a0cd-72f2-447a-8ae3-55167c3bcd34" providerId="ADAL" clId="{19B9DBEF-05E1-4413-A569-CB030A661CE1}" dt="2024-04-04T08:47:58.580" v="3294" actId="20577"/>
        <pc:sldMkLst>
          <pc:docMk/>
          <pc:sldMk cId="3055113646" sldId="275"/>
        </pc:sldMkLst>
      </pc:sldChg>
      <pc:sldChg chg="addSp delSp modSp add mod setBg modNotesTx">
        <pc:chgData name="Macek Anita" userId="9970a0cd-72f2-447a-8ae3-55167c3bcd34" providerId="ADAL" clId="{19B9DBEF-05E1-4413-A569-CB030A661CE1}" dt="2024-04-03T11:58:16.970" v="2696"/>
        <pc:sldMkLst>
          <pc:docMk/>
          <pc:sldMk cId="1757555954" sldId="276"/>
        </pc:sldMkLst>
      </pc:sldChg>
      <pc:sldChg chg="modSp add mod modNotesTx">
        <pc:chgData name="Macek Anita" userId="9970a0cd-72f2-447a-8ae3-55167c3bcd34" providerId="ADAL" clId="{19B9DBEF-05E1-4413-A569-CB030A661CE1}" dt="2024-04-03T11:55:42.171" v="2643" actId="1076"/>
        <pc:sldMkLst>
          <pc:docMk/>
          <pc:sldMk cId="3625702460" sldId="277"/>
        </pc:sldMkLst>
      </pc:sldChg>
      <pc:sldChg chg="addSp delSp modSp add del mod setBg">
        <pc:chgData name="Macek Anita" userId="9970a0cd-72f2-447a-8ae3-55167c3bcd34" providerId="ADAL" clId="{19B9DBEF-05E1-4413-A569-CB030A661CE1}" dt="2024-04-03T11:21:39.238" v="1895" actId="47"/>
        <pc:sldMkLst>
          <pc:docMk/>
          <pc:sldMk cId="4059922537" sldId="277"/>
        </pc:sldMkLst>
      </pc:sldChg>
      <pc:sldChg chg="addSp delSp modSp add del mod setBg modNotesTx">
        <pc:chgData name="Macek Anita" userId="9970a0cd-72f2-447a-8ae3-55167c3bcd34" providerId="ADAL" clId="{19B9DBEF-05E1-4413-A569-CB030A661CE1}" dt="2024-04-03T12:21:41.714" v="3201" actId="47"/>
        <pc:sldMkLst>
          <pc:docMk/>
          <pc:sldMk cId="306933773" sldId="278"/>
        </pc:sldMkLst>
      </pc:sldChg>
      <pc:sldChg chg="addSp delSp modSp add del mod setBg">
        <pc:chgData name="Macek Anita" userId="9970a0cd-72f2-447a-8ae3-55167c3bcd34" providerId="ADAL" clId="{19B9DBEF-05E1-4413-A569-CB030A661CE1}" dt="2024-04-03T12:19:26.799" v="3181" actId="47"/>
        <pc:sldMkLst>
          <pc:docMk/>
          <pc:sldMk cId="1606969178" sldId="279"/>
        </pc:sldMkLst>
      </pc:sldChg>
      <pc:sldChg chg="addSp delSp modSp add mod modNotesTx">
        <pc:chgData name="Macek Anita" userId="9970a0cd-72f2-447a-8ae3-55167c3bcd34" providerId="ADAL" clId="{19B9DBEF-05E1-4413-A569-CB030A661CE1}" dt="2024-04-03T12:23:04.916" v="3218" actId="113"/>
        <pc:sldMkLst>
          <pc:docMk/>
          <pc:sldMk cId="1904883078" sldId="280"/>
        </pc:sldMkLst>
      </pc:sldChg>
    </pc:docChg>
  </pc:docChgLst>
  <pc:docChgLst>
    <pc:chgData name="Macek Anita" userId="9970a0cd-72f2-447a-8ae3-55167c3bcd34" providerId="ADAL" clId="{DB9BF543-50FA-4961-83A8-E4730CB92E1E}"/>
    <pc:docChg chg="modSld">
      <pc:chgData name="Macek Anita" userId="9970a0cd-72f2-447a-8ae3-55167c3bcd34" providerId="ADAL" clId="{DB9BF543-50FA-4961-83A8-E4730CB92E1E}" dt="2025-01-17T10:07:02.336" v="30" actId="1076"/>
      <pc:docMkLst>
        <pc:docMk/>
      </pc:docMkLst>
      <pc:sldChg chg="modSp mod">
        <pc:chgData name="Macek Anita" userId="9970a0cd-72f2-447a-8ae3-55167c3bcd34" providerId="ADAL" clId="{DB9BF543-50FA-4961-83A8-E4730CB92E1E}" dt="2025-01-17T10:06:18.082" v="10" actId="20577"/>
        <pc:sldMkLst>
          <pc:docMk/>
          <pc:sldMk cId="0" sldId="256"/>
        </pc:sldMkLst>
        <pc:spChg chg="mod">
          <ac:chgData name="Macek Anita" userId="9970a0cd-72f2-447a-8ae3-55167c3bcd34" providerId="ADAL" clId="{DB9BF543-50FA-4961-83A8-E4730CB92E1E}" dt="2025-01-17T10:06:18.082" v="10" actId="20577"/>
          <ac:spMkLst>
            <pc:docMk/>
            <pc:sldMk cId="0" sldId="256"/>
            <ac:spMk id="91" creationId="{00000000-0000-0000-0000-000000000000}"/>
          </ac:spMkLst>
        </pc:spChg>
      </pc:sldChg>
      <pc:sldChg chg="modSp modNotesTx">
        <pc:chgData name="Macek Anita" userId="9970a0cd-72f2-447a-8ae3-55167c3bcd34" providerId="ADAL" clId="{DB9BF543-50FA-4961-83A8-E4730CB92E1E}" dt="2025-01-17T10:06:44.704" v="29" actId="20577"/>
        <pc:sldMkLst>
          <pc:docMk/>
          <pc:sldMk cId="0" sldId="257"/>
        </pc:sldMkLst>
        <pc:graphicFrameChg chg="mod">
          <ac:chgData name="Macek Anita" userId="9970a0cd-72f2-447a-8ae3-55167c3bcd34" providerId="ADAL" clId="{DB9BF543-50FA-4961-83A8-E4730CB92E1E}" dt="2025-01-17T10:06:44.704" v="29" actId="20577"/>
          <ac:graphicFrameMkLst>
            <pc:docMk/>
            <pc:sldMk cId="0" sldId="257"/>
            <ac:graphicFrameMk id="3" creationId="{88A127DF-6ECA-0E48-EF21-81F7DDE8D30B}"/>
          </ac:graphicFrameMkLst>
        </pc:graphicFrameChg>
      </pc:sldChg>
      <pc:sldChg chg="modSp mod">
        <pc:chgData name="Macek Anita" userId="9970a0cd-72f2-447a-8ae3-55167c3bcd34" providerId="ADAL" clId="{DB9BF543-50FA-4961-83A8-E4730CB92E1E}" dt="2025-01-17T10:07:02.336" v="30" actId="1076"/>
        <pc:sldMkLst>
          <pc:docMk/>
          <pc:sldMk cId="3625702460" sldId="277"/>
        </pc:sldMkLst>
        <pc:graphicFrameChg chg="mod">
          <ac:chgData name="Macek Anita" userId="9970a0cd-72f2-447a-8ae3-55167c3bcd34" providerId="ADAL" clId="{DB9BF543-50FA-4961-83A8-E4730CB92E1E}" dt="2025-01-17T10:07:02.336" v="30" actId="1076"/>
          <ac:graphicFrameMkLst>
            <pc:docMk/>
            <pc:sldMk cId="3625702460" sldId="277"/>
            <ac:graphicFrameMk id="142" creationId="{16E294BE-5821-1B35-B1EE-72A68400C27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0315F-DB09-4F6B-80FB-870179222B1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de-AT"/>
        </a:p>
      </dgm:t>
    </dgm:pt>
    <dgm:pt modelId="{2A785648-B075-4AFF-A522-CC6880C88FB2}">
      <dgm:prSet phldrT="[Text]" custT="1"/>
      <dgm:spPr/>
      <dgm:t>
        <a:bodyPr/>
        <a:lstStyle/>
        <a:p>
          <a:r>
            <a:rPr lang="de-DE" sz="1600" dirty="0"/>
            <a:t>ZASLUŽEK</a:t>
          </a:r>
        </a:p>
        <a:p>
          <a:r>
            <a:rPr lang="de-DE" sz="1600" dirty="0"/>
            <a:t>/PRIHODKI</a:t>
          </a:r>
          <a:endParaRPr lang="de-AT" sz="1600" dirty="0"/>
        </a:p>
      </dgm:t>
    </dgm:pt>
    <dgm:pt modelId="{39E34392-8837-4A31-96BA-E90F51B2F982}" type="parTrans" cxnId="{9B8D292B-1458-4C53-85FB-09D51D01F9E5}">
      <dgm:prSet/>
      <dgm:spPr/>
      <dgm:t>
        <a:bodyPr/>
        <a:lstStyle/>
        <a:p>
          <a:endParaRPr lang="de-AT" sz="1400"/>
        </a:p>
      </dgm:t>
    </dgm:pt>
    <dgm:pt modelId="{DDBE8725-581D-48C3-8556-C92CA4C7096E}" type="sibTrans" cxnId="{9B8D292B-1458-4C53-85FB-09D51D01F9E5}">
      <dgm:prSet/>
      <dgm:spPr/>
      <dgm:t>
        <a:bodyPr/>
        <a:lstStyle/>
        <a:p>
          <a:endParaRPr lang="de-AT" sz="1400"/>
        </a:p>
      </dgm:t>
    </dgm:pt>
    <dgm:pt modelId="{A450AD6C-E690-4B3C-93C4-65037F6395CD}">
      <dgm:prSet phldrT="[Text]" custT="1"/>
      <dgm:spPr/>
      <dgm:t>
        <a:bodyPr/>
        <a:lstStyle/>
        <a:p>
          <a:r>
            <a:rPr lang="de-DE" sz="1600" dirty="0" err="1"/>
            <a:t>Ustvarjanje</a:t>
          </a:r>
          <a:r>
            <a:rPr lang="de-DE" sz="1600" dirty="0"/>
            <a:t> </a:t>
          </a:r>
          <a:r>
            <a:rPr lang="de-DE" sz="1600" dirty="0" err="1"/>
            <a:t>prihodka</a:t>
          </a:r>
          <a:endParaRPr lang="de-AT" sz="1600" dirty="0"/>
        </a:p>
      </dgm:t>
    </dgm:pt>
    <dgm:pt modelId="{CA2AC271-1C1A-4311-9A79-F665F60E13A1}" type="parTrans" cxnId="{84F96A29-0ADF-46D9-AD0E-7BE6B0D6CD91}">
      <dgm:prSet/>
      <dgm:spPr/>
      <dgm:t>
        <a:bodyPr/>
        <a:lstStyle/>
        <a:p>
          <a:endParaRPr lang="de-AT" sz="1400"/>
        </a:p>
      </dgm:t>
    </dgm:pt>
    <dgm:pt modelId="{98A3B6A9-B601-45B8-B220-4230AECBAF6C}" type="sibTrans" cxnId="{84F96A29-0ADF-46D9-AD0E-7BE6B0D6CD91}">
      <dgm:prSet/>
      <dgm:spPr/>
      <dgm:t>
        <a:bodyPr/>
        <a:lstStyle/>
        <a:p>
          <a:endParaRPr lang="de-AT" sz="1400"/>
        </a:p>
      </dgm:t>
    </dgm:pt>
    <dgm:pt modelId="{516706C2-2202-4726-8A21-AB8CD3020768}">
      <dgm:prSet phldrT="[Text]" custT="1"/>
      <dgm:spPr/>
      <dgm:t>
        <a:bodyPr/>
        <a:lstStyle/>
        <a:p>
          <a:pPr algn="ctr"/>
          <a:r>
            <a:rPr lang="de-DE" sz="1600" dirty="0" err="1"/>
            <a:t>Finačna</a:t>
          </a:r>
          <a:r>
            <a:rPr lang="de-DE" sz="1600" dirty="0"/>
            <a:t> </a:t>
          </a:r>
          <a:r>
            <a:rPr lang="de-DE" sz="1600" dirty="0" err="1"/>
            <a:t>neodvisnost</a:t>
          </a:r>
          <a:endParaRPr lang="de-AT" sz="1600" dirty="0"/>
        </a:p>
      </dgm:t>
    </dgm:pt>
    <dgm:pt modelId="{FB20CC0C-AE36-4E83-9996-09CE425DBC31}" type="parTrans" cxnId="{9C83F9BE-91C1-4B14-ABD9-2E73254087A5}">
      <dgm:prSet/>
      <dgm:spPr/>
      <dgm:t>
        <a:bodyPr/>
        <a:lstStyle/>
        <a:p>
          <a:endParaRPr lang="de-AT" sz="1400"/>
        </a:p>
      </dgm:t>
    </dgm:pt>
    <dgm:pt modelId="{5024BCD3-EB95-4D38-B5C2-9582553FE664}" type="sibTrans" cxnId="{9C83F9BE-91C1-4B14-ABD9-2E73254087A5}">
      <dgm:prSet/>
      <dgm:spPr/>
      <dgm:t>
        <a:bodyPr/>
        <a:lstStyle/>
        <a:p>
          <a:endParaRPr lang="de-AT" sz="1400"/>
        </a:p>
      </dgm:t>
    </dgm:pt>
    <dgm:pt modelId="{8C04A534-B5B2-4BF1-9EE8-F7CD22016A11}">
      <dgm:prSet phldrT="[Text]" custT="1"/>
      <dgm:spPr/>
      <dgm:t>
        <a:bodyPr/>
        <a:lstStyle/>
        <a:p>
          <a:endParaRPr lang="de-DE" sz="1600" dirty="0"/>
        </a:p>
        <a:p>
          <a:endParaRPr lang="de-DE" sz="1600" dirty="0"/>
        </a:p>
        <a:p>
          <a:r>
            <a:rPr lang="de-DE" sz="1600" dirty="0" err="1"/>
            <a:t>Varnost</a:t>
          </a:r>
          <a:endParaRPr lang="de-AT" sz="1600" dirty="0"/>
        </a:p>
      </dgm:t>
    </dgm:pt>
    <dgm:pt modelId="{8555712F-0B77-456F-89D8-3A9C698636F7}" type="parTrans" cxnId="{1316BE67-46AB-41A8-BE6B-17CB8754F3CC}">
      <dgm:prSet/>
      <dgm:spPr/>
      <dgm:t>
        <a:bodyPr/>
        <a:lstStyle/>
        <a:p>
          <a:endParaRPr lang="de-AT" sz="1400"/>
        </a:p>
      </dgm:t>
    </dgm:pt>
    <dgm:pt modelId="{4354B481-F939-4AEC-929C-A920E5AE9B83}" type="sibTrans" cxnId="{1316BE67-46AB-41A8-BE6B-17CB8754F3CC}">
      <dgm:prSet/>
      <dgm:spPr/>
      <dgm:t>
        <a:bodyPr/>
        <a:lstStyle/>
        <a:p>
          <a:endParaRPr lang="de-AT" sz="1400"/>
        </a:p>
      </dgm:t>
    </dgm:pt>
    <dgm:pt modelId="{81B2E5BB-2EBA-432A-AA9B-527D329571E6}">
      <dgm:prSet phldrT="[Text]" custT="1"/>
      <dgm:spPr/>
      <dgm:t>
        <a:bodyPr/>
        <a:lstStyle/>
        <a:p>
          <a:r>
            <a:rPr lang="sl-SI" sz="1600" dirty="0">
              <a:effectLst/>
              <a:latin typeface="+mn-lt"/>
              <a:ea typeface="Century Gothic" panose="020B0502020202020204" pitchFamily="34" charset="0"/>
              <a:cs typeface="Century Gothic" panose="020B0502020202020204" pitchFamily="34" charset="0"/>
            </a:rPr>
            <a:t>Možnost izbire, ki oblikujejo življenje</a:t>
          </a:r>
          <a:endParaRPr lang="de-AT" sz="1600" dirty="0">
            <a:latin typeface="+mn-lt"/>
          </a:endParaRPr>
        </a:p>
      </dgm:t>
    </dgm:pt>
    <dgm:pt modelId="{5A150DB7-3B7A-4DF6-B434-0F9E2AC548A2}" type="parTrans" cxnId="{957835EC-201A-4C35-8B7F-366230001C84}">
      <dgm:prSet/>
      <dgm:spPr/>
      <dgm:t>
        <a:bodyPr/>
        <a:lstStyle/>
        <a:p>
          <a:endParaRPr lang="de-AT" sz="1400"/>
        </a:p>
      </dgm:t>
    </dgm:pt>
    <dgm:pt modelId="{27F30535-948F-4996-B1D7-7D7649301A2A}" type="sibTrans" cxnId="{957835EC-201A-4C35-8B7F-366230001C84}">
      <dgm:prSet/>
      <dgm:spPr/>
      <dgm:t>
        <a:bodyPr/>
        <a:lstStyle/>
        <a:p>
          <a:endParaRPr lang="de-AT" sz="1400"/>
        </a:p>
      </dgm:t>
    </dgm:pt>
    <dgm:pt modelId="{016F0D2C-DB58-454D-91A7-1859C73C837E}" type="pres">
      <dgm:prSet presAssocID="{3200315F-DB09-4F6B-80FB-870179222B16}" presName="composite" presStyleCnt="0">
        <dgm:presLayoutVars>
          <dgm:chMax val="1"/>
          <dgm:dir/>
          <dgm:resizeHandles val="exact"/>
        </dgm:presLayoutVars>
      </dgm:prSet>
      <dgm:spPr/>
    </dgm:pt>
    <dgm:pt modelId="{A1813336-E2CD-4EFE-826B-7141DE48B562}" type="pres">
      <dgm:prSet presAssocID="{3200315F-DB09-4F6B-80FB-870179222B16}" presName="radial" presStyleCnt="0">
        <dgm:presLayoutVars>
          <dgm:animLvl val="ctr"/>
        </dgm:presLayoutVars>
      </dgm:prSet>
      <dgm:spPr/>
    </dgm:pt>
    <dgm:pt modelId="{6B24DAA3-037A-4E95-BD59-76E08A5C7BA0}" type="pres">
      <dgm:prSet presAssocID="{2A785648-B075-4AFF-A522-CC6880C88FB2}" presName="centerShape" presStyleLbl="vennNode1" presStyleIdx="0" presStyleCnt="5" custScaleX="86936" custScaleY="84231"/>
      <dgm:spPr/>
    </dgm:pt>
    <dgm:pt modelId="{7BF585C0-9E31-46F0-9C19-3314CACB5868}" type="pres">
      <dgm:prSet presAssocID="{A450AD6C-E690-4B3C-93C4-65037F6395CD}" presName="node" presStyleLbl="vennNode1" presStyleIdx="1" presStyleCnt="5" custScaleX="152726" custScaleY="136888" custRadScaleRad="83910" custRadScaleInc="-4352">
        <dgm:presLayoutVars>
          <dgm:bulletEnabled val="1"/>
        </dgm:presLayoutVars>
      </dgm:prSet>
      <dgm:spPr/>
    </dgm:pt>
    <dgm:pt modelId="{5EF7B6D8-5FAF-4AEE-9CAB-3E7626472E40}" type="pres">
      <dgm:prSet presAssocID="{516706C2-2202-4726-8A21-AB8CD3020768}" presName="node" presStyleLbl="vennNode1" presStyleIdx="2" presStyleCnt="5" custScaleX="152726" custScaleY="136888" custRadScaleRad="100283" custRadScaleInc="-1280">
        <dgm:presLayoutVars>
          <dgm:bulletEnabled val="1"/>
        </dgm:presLayoutVars>
      </dgm:prSet>
      <dgm:spPr/>
    </dgm:pt>
    <dgm:pt modelId="{9AF60F47-CE06-43B7-A4BD-A39CA3486296}" type="pres">
      <dgm:prSet presAssocID="{8C04A534-B5B2-4BF1-9EE8-F7CD22016A11}" presName="node" presStyleLbl="vennNode1" presStyleIdx="3" presStyleCnt="5" custScaleX="152726" custScaleY="136888" custRadScaleRad="72074" custRadScaleInc="-5402">
        <dgm:presLayoutVars>
          <dgm:bulletEnabled val="1"/>
        </dgm:presLayoutVars>
      </dgm:prSet>
      <dgm:spPr/>
    </dgm:pt>
    <dgm:pt modelId="{7F0F2456-B15B-4F64-B474-E4235DEEBF90}" type="pres">
      <dgm:prSet presAssocID="{81B2E5BB-2EBA-432A-AA9B-527D329571E6}" presName="node" presStyleLbl="vennNode1" presStyleIdx="4" presStyleCnt="5" custScaleX="152726" custScaleY="136888" custRadScaleRad="105416" custRadScaleInc="1217">
        <dgm:presLayoutVars>
          <dgm:bulletEnabled val="1"/>
        </dgm:presLayoutVars>
      </dgm:prSet>
      <dgm:spPr/>
    </dgm:pt>
  </dgm:ptLst>
  <dgm:cxnLst>
    <dgm:cxn modelId="{84F96A29-0ADF-46D9-AD0E-7BE6B0D6CD91}" srcId="{2A785648-B075-4AFF-A522-CC6880C88FB2}" destId="{A450AD6C-E690-4B3C-93C4-65037F6395CD}" srcOrd="0" destOrd="0" parTransId="{CA2AC271-1C1A-4311-9A79-F665F60E13A1}" sibTransId="{98A3B6A9-B601-45B8-B220-4230AECBAF6C}"/>
    <dgm:cxn modelId="{9B8D292B-1458-4C53-85FB-09D51D01F9E5}" srcId="{3200315F-DB09-4F6B-80FB-870179222B16}" destId="{2A785648-B075-4AFF-A522-CC6880C88FB2}" srcOrd="0" destOrd="0" parTransId="{39E34392-8837-4A31-96BA-E90F51B2F982}" sibTransId="{DDBE8725-581D-48C3-8556-C92CA4C7096E}"/>
    <dgm:cxn modelId="{1316BE67-46AB-41A8-BE6B-17CB8754F3CC}" srcId="{2A785648-B075-4AFF-A522-CC6880C88FB2}" destId="{8C04A534-B5B2-4BF1-9EE8-F7CD22016A11}" srcOrd="2" destOrd="0" parTransId="{8555712F-0B77-456F-89D8-3A9C698636F7}" sibTransId="{4354B481-F939-4AEC-929C-A920E5AE9B83}"/>
    <dgm:cxn modelId="{F5E50548-D982-46DB-A879-CC4C836EC060}" type="presOf" srcId="{3200315F-DB09-4F6B-80FB-870179222B16}" destId="{016F0D2C-DB58-454D-91A7-1859C73C837E}" srcOrd="0" destOrd="0" presId="urn:microsoft.com/office/officeart/2005/8/layout/radial3"/>
    <dgm:cxn modelId="{96F56B4E-CEED-4FD2-A7E5-99FA0610DED8}" type="presOf" srcId="{2A785648-B075-4AFF-A522-CC6880C88FB2}" destId="{6B24DAA3-037A-4E95-BD59-76E08A5C7BA0}" srcOrd="0" destOrd="0" presId="urn:microsoft.com/office/officeart/2005/8/layout/radial3"/>
    <dgm:cxn modelId="{025F2E9C-71E9-4313-A0EA-70FCA03D3F48}" type="presOf" srcId="{8C04A534-B5B2-4BF1-9EE8-F7CD22016A11}" destId="{9AF60F47-CE06-43B7-A4BD-A39CA3486296}" srcOrd="0" destOrd="0" presId="urn:microsoft.com/office/officeart/2005/8/layout/radial3"/>
    <dgm:cxn modelId="{9C83F9BE-91C1-4B14-ABD9-2E73254087A5}" srcId="{2A785648-B075-4AFF-A522-CC6880C88FB2}" destId="{516706C2-2202-4726-8A21-AB8CD3020768}" srcOrd="1" destOrd="0" parTransId="{FB20CC0C-AE36-4E83-9996-09CE425DBC31}" sibTransId="{5024BCD3-EB95-4D38-B5C2-9582553FE664}"/>
    <dgm:cxn modelId="{6FD444D6-3613-4BCA-B798-51B2EAB991C9}" type="presOf" srcId="{A450AD6C-E690-4B3C-93C4-65037F6395CD}" destId="{7BF585C0-9E31-46F0-9C19-3314CACB5868}" srcOrd="0" destOrd="0" presId="urn:microsoft.com/office/officeart/2005/8/layout/radial3"/>
    <dgm:cxn modelId="{6C3F7BE3-E6FA-423D-BC29-9768A016C6BB}" type="presOf" srcId="{516706C2-2202-4726-8A21-AB8CD3020768}" destId="{5EF7B6D8-5FAF-4AEE-9CAB-3E7626472E40}" srcOrd="0" destOrd="0" presId="urn:microsoft.com/office/officeart/2005/8/layout/radial3"/>
    <dgm:cxn modelId="{957835EC-201A-4C35-8B7F-366230001C84}" srcId="{2A785648-B075-4AFF-A522-CC6880C88FB2}" destId="{81B2E5BB-2EBA-432A-AA9B-527D329571E6}" srcOrd="3" destOrd="0" parTransId="{5A150DB7-3B7A-4DF6-B434-0F9E2AC548A2}" sibTransId="{27F30535-948F-4996-B1D7-7D7649301A2A}"/>
    <dgm:cxn modelId="{647754FF-3DDC-4E6B-AFBF-64AF247E47ED}" type="presOf" srcId="{81B2E5BB-2EBA-432A-AA9B-527D329571E6}" destId="{7F0F2456-B15B-4F64-B474-E4235DEEBF90}" srcOrd="0" destOrd="0" presId="urn:microsoft.com/office/officeart/2005/8/layout/radial3"/>
    <dgm:cxn modelId="{82271079-9627-4443-98F2-99D5947CAFC1}" type="presParOf" srcId="{016F0D2C-DB58-454D-91A7-1859C73C837E}" destId="{A1813336-E2CD-4EFE-826B-7141DE48B562}" srcOrd="0" destOrd="0" presId="urn:microsoft.com/office/officeart/2005/8/layout/radial3"/>
    <dgm:cxn modelId="{FA34CB04-78B1-45D7-9BD6-8338A4029D7F}" type="presParOf" srcId="{A1813336-E2CD-4EFE-826B-7141DE48B562}" destId="{6B24DAA3-037A-4E95-BD59-76E08A5C7BA0}" srcOrd="0" destOrd="0" presId="urn:microsoft.com/office/officeart/2005/8/layout/radial3"/>
    <dgm:cxn modelId="{AE93751C-FF3D-4731-9B41-3540399F5DD0}" type="presParOf" srcId="{A1813336-E2CD-4EFE-826B-7141DE48B562}" destId="{7BF585C0-9E31-46F0-9C19-3314CACB5868}" srcOrd="1" destOrd="0" presId="urn:microsoft.com/office/officeart/2005/8/layout/radial3"/>
    <dgm:cxn modelId="{ED49D401-7337-40F3-A1B7-B77270CFB22C}" type="presParOf" srcId="{A1813336-E2CD-4EFE-826B-7141DE48B562}" destId="{5EF7B6D8-5FAF-4AEE-9CAB-3E7626472E40}" srcOrd="2" destOrd="0" presId="urn:microsoft.com/office/officeart/2005/8/layout/radial3"/>
    <dgm:cxn modelId="{62EB9819-69CF-4F2B-BB0C-2AC3D010FBEF}" type="presParOf" srcId="{A1813336-E2CD-4EFE-826B-7141DE48B562}" destId="{9AF60F47-CE06-43B7-A4BD-A39CA3486296}" srcOrd="3" destOrd="0" presId="urn:microsoft.com/office/officeart/2005/8/layout/radial3"/>
    <dgm:cxn modelId="{1DFB370D-8466-4FD9-B222-C5383C0B5CF4}" type="presParOf" srcId="{A1813336-E2CD-4EFE-826B-7141DE48B562}" destId="{7F0F2456-B15B-4F64-B474-E4235DEEBF90}"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A91F3-A964-4DCD-A0DC-C1A2A4035D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03D761-0EF6-4355-98F6-F1EC8DD0013F}">
      <dgm:prSet custT="1"/>
      <dgm:spPr/>
      <dgm:t>
        <a:bodyPr/>
        <a:lstStyle/>
        <a:p>
          <a:r>
            <a:rPr lang="de-DE" sz="1400" dirty="0" err="1"/>
            <a:t>Zaslužen</a:t>
          </a:r>
          <a:r>
            <a:rPr lang="de-DE" sz="1400" dirty="0"/>
            <a:t> </a:t>
          </a:r>
          <a:r>
            <a:rPr lang="de-DE" sz="1400" dirty="0" err="1"/>
            <a:t>dohodek</a:t>
          </a:r>
          <a:endParaRPr lang="en-US" sz="1400" dirty="0"/>
        </a:p>
      </dgm:t>
    </dgm:pt>
    <dgm:pt modelId="{F2896B11-9632-4C25-BF3D-A9EAD62940FD}" type="parTrans" cxnId="{5A1D1178-6E2A-4F5F-91DA-DFDFB1A05ED1}">
      <dgm:prSet/>
      <dgm:spPr/>
      <dgm:t>
        <a:bodyPr/>
        <a:lstStyle/>
        <a:p>
          <a:endParaRPr lang="en-US" sz="1400"/>
        </a:p>
      </dgm:t>
    </dgm:pt>
    <dgm:pt modelId="{1929C815-2A9A-42D3-A22A-BC77A6561401}" type="sibTrans" cxnId="{5A1D1178-6E2A-4F5F-91DA-DFDFB1A05ED1}">
      <dgm:prSet/>
      <dgm:spPr/>
      <dgm:t>
        <a:bodyPr/>
        <a:lstStyle/>
        <a:p>
          <a:endParaRPr lang="en-US" sz="1400"/>
        </a:p>
      </dgm:t>
    </dgm:pt>
    <dgm:pt modelId="{4F57ABDA-7D20-4639-9176-3361015EE099}">
      <dgm:prSet custT="1"/>
      <dgm:spPr/>
      <dgm:t>
        <a:bodyPr/>
        <a:lstStyle/>
        <a:p>
          <a:r>
            <a:rPr lang="de-DE" sz="1400" dirty="0" err="1"/>
            <a:t>Pasivni</a:t>
          </a:r>
          <a:r>
            <a:rPr lang="de-DE" sz="1400" dirty="0"/>
            <a:t> </a:t>
          </a:r>
          <a:r>
            <a:rPr lang="de-DE" sz="1400" dirty="0" err="1"/>
            <a:t>dohodek</a:t>
          </a:r>
          <a:endParaRPr lang="en-US" sz="1400" dirty="0"/>
        </a:p>
      </dgm:t>
    </dgm:pt>
    <dgm:pt modelId="{A80CFB89-5317-49EC-A527-49CD833F069D}" type="parTrans" cxnId="{C749FE21-EC99-452A-8278-B85BA99A517E}">
      <dgm:prSet/>
      <dgm:spPr/>
      <dgm:t>
        <a:bodyPr/>
        <a:lstStyle/>
        <a:p>
          <a:endParaRPr lang="en-US" sz="1400"/>
        </a:p>
      </dgm:t>
    </dgm:pt>
    <dgm:pt modelId="{CADF26AC-77B1-43DD-9F56-ECC254619795}" type="sibTrans" cxnId="{C749FE21-EC99-452A-8278-B85BA99A517E}">
      <dgm:prSet/>
      <dgm:spPr/>
      <dgm:t>
        <a:bodyPr/>
        <a:lstStyle/>
        <a:p>
          <a:endParaRPr lang="en-US" sz="1400"/>
        </a:p>
      </dgm:t>
    </dgm:pt>
    <dgm:pt modelId="{17026C92-28F1-472E-A4E6-B911BA55E5A6}">
      <dgm:prSet custT="1"/>
      <dgm:spPr/>
      <dgm:t>
        <a:bodyPr/>
        <a:lstStyle/>
        <a:p>
          <a:r>
            <a:rPr lang="de-DE" sz="1400" dirty="0" err="1"/>
            <a:t>Prihodek</a:t>
          </a:r>
          <a:r>
            <a:rPr lang="de-DE" sz="1400" dirty="0"/>
            <a:t> </a:t>
          </a:r>
          <a:r>
            <a:rPr lang="de-DE" sz="1400" dirty="0" err="1"/>
            <a:t>od</a:t>
          </a:r>
          <a:r>
            <a:rPr lang="de-DE" sz="1400" dirty="0"/>
            <a:t> </a:t>
          </a:r>
          <a:r>
            <a:rPr lang="de-DE" sz="1400" dirty="0" err="1"/>
            <a:t>najemnin</a:t>
          </a:r>
          <a:endParaRPr lang="en-US" sz="1400" dirty="0"/>
        </a:p>
      </dgm:t>
    </dgm:pt>
    <dgm:pt modelId="{32B0197F-5242-45E5-87F5-67AE221C4903}" type="parTrans" cxnId="{833D28ED-BE60-4131-851F-3420F2DD7DB0}">
      <dgm:prSet/>
      <dgm:spPr/>
      <dgm:t>
        <a:bodyPr/>
        <a:lstStyle/>
        <a:p>
          <a:endParaRPr lang="en-US" sz="1400"/>
        </a:p>
      </dgm:t>
    </dgm:pt>
    <dgm:pt modelId="{D8B7E337-F820-40F0-864D-85BD3F350E4B}" type="sibTrans" cxnId="{833D28ED-BE60-4131-851F-3420F2DD7DB0}">
      <dgm:prSet/>
      <dgm:spPr/>
      <dgm:t>
        <a:bodyPr/>
        <a:lstStyle/>
        <a:p>
          <a:endParaRPr lang="en-US" sz="1400"/>
        </a:p>
      </dgm:t>
    </dgm:pt>
    <dgm:pt modelId="{5DA47393-9101-4765-9C18-0E4BED8C2182}">
      <dgm:prSet custT="1"/>
      <dgm:spPr/>
      <dgm:t>
        <a:bodyPr/>
        <a:lstStyle/>
        <a:p>
          <a:r>
            <a:rPr lang="de-DE" sz="1400" dirty="0" err="1"/>
            <a:t>Prihodek</a:t>
          </a:r>
          <a:r>
            <a:rPr lang="de-DE" sz="1400" dirty="0"/>
            <a:t> </a:t>
          </a:r>
          <a:r>
            <a:rPr lang="de-DE" sz="1400" dirty="0" err="1"/>
            <a:t>od</a:t>
          </a:r>
          <a:r>
            <a:rPr lang="de-DE" sz="1400" dirty="0"/>
            <a:t> </a:t>
          </a:r>
          <a:r>
            <a:rPr lang="de-DE" sz="1400" dirty="0" err="1"/>
            <a:t>naložb</a:t>
          </a:r>
          <a:endParaRPr lang="en-US" sz="1400" dirty="0"/>
        </a:p>
      </dgm:t>
    </dgm:pt>
    <dgm:pt modelId="{E8E625CC-5887-4A79-BC59-2DA491BA61AC}" type="parTrans" cxnId="{2EFC6C02-C73C-4317-8878-431D70AAD3DC}">
      <dgm:prSet/>
      <dgm:spPr/>
      <dgm:t>
        <a:bodyPr/>
        <a:lstStyle/>
        <a:p>
          <a:endParaRPr lang="en-US" sz="1400"/>
        </a:p>
      </dgm:t>
    </dgm:pt>
    <dgm:pt modelId="{0DEFC84A-ADF9-4754-B4C6-7911285815D6}" type="sibTrans" cxnId="{2EFC6C02-C73C-4317-8878-431D70AAD3DC}">
      <dgm:prSet/>
      <dgm:spPr/>
      <dgm:t>
        <a:bodyPr/>
        <a:lstStyle/>
        <a:p>
          <a:endParaRPr lang="en-US" sz="1400"/>
        </a:p>
      </dgm:t>
    </dgm:pt>
    <dgm:pt modelId="{473A9033-866C-4883-9AB9-FA8ED52D0FC8}">
      <dgm:prSet custT="1"/>
      <dgm:spPr/>
      <dgm:t>
        <a:bodyPr/>
        <a:lstStyle/>
        <a:p>
          <a:r>
            <a:rPr lang="de-DE" sz="1400" dirty="0"/>
            <a:t>Kapitalski </a:t>
          </a:r>
          <a:r>
            <a:rPr lang="de-DE" sz="1400" dirty="0" err="1"/>
            <a:t>dobiček</a:t>
          </a:r>
          <a:endParaRPr lang="en-US" sz="1400" dirty="0"/>
        </a:p>
      </dgm:t>
    </dgm:pt>
    <dgm:pt modelId="{1EC3447A-BADD-48A2-BD12-E7E405803FA8}" type="parTrans" cxnId="{208ED780-7D7F-4EB8-A63F-7E658A5D030A}">
      <dgm:prSet/>
      <dgm:spPr/>
      <dgm:t>
        <a:bodyPr/>
        <a:lstStyle/>
        <a:p>
          <a:endParaRPr lang="en-US" sz="1400"/>
        </a:p>
      </dgm:t>
    </dgm:pt>
    <dgm:pt modelId="{2E1EE8C0-1AE1-47B2-B6EE-3A908840EFFD}" type="sibTrans" cxnId="{208ED780-7D7F-4EB8-A63F-7E658A5D030A}">
      <dgm:prSet/>
      <dgm:spPr/>
      <dgm:t>
        <a:bodyPr/>
        <a:lstStyle/>
        <a:p>
          <a:endParaRPr lang="en-US" sz="1400"/>
        </a:p>
      </dgm:t>
    </dgm:pt>
    <dgm:pt modelId="{608C70AA-4CDD-459F-9D00-DB06B339DA00}">
      <dgm:prSet custT="1"/>
      <dgm:spPr/>
      <dgm:t>
        <a:bodyPr/>
        <a:lstStyle/>
        <a:p>
          <a:r>
            <a:rPr lang="de-DE" sz="1400" dirty="0" err="1"/>
            <a:t>Prihodek</a:t>
          </a:r>
          <a:r>
            <a:rPr lang="de-DE" sz="1400" dirty="0"/>
            <a:t> </a:t>
          </a:r>
          <a:r>
            <a:rPr lang="de-DE" sz="1400" dirty="0" err="1"/>
            <a:t>iz</a:t>
          </a:r>
          <a:r>
            <a:rPr lang="de-DE" sz="1400" dirty="0"/>
            <a:t> </a:t>
          </a:r>
          <a:r>
            <a:rPr lang="de-DE" sz="1400" dirty="0" err="1"/>
            <a:t>dividend</a:t>
          </a:r>
          <a:endParaRPr lang="en-US" sz="1400" dirty="0"/>
        </a:p>
      </dgm:t>
    </dgm:pt>
    <dgm:pt modelId="{822F058E-29EA-4D99-8CEF-6F6A3EC12B9A}" type="parTrans" cxnId="{3052FE45-C877-4B6E-9E75-88F023617293}">
      <dgm:prSet/>
      <dgm:spPr/>
      <dgm:t>
        <a:bodyPr/>
        <a:lstStyle/>
        <a:p>
          <a:endParaRPr lang="en-US" sz="1400"/>
        </a:p>
      </dgm:t>
    </dgm:pt>
    <dgm:pt modelId="{2665DD4E-19A0-4792-8C1E-4AAF656083AC}" type="sibTrans" cxnId="{3052FE45-C877-4B6E-9E75-88F023617293}">
      <dgm:prSet/>
      <dgm:spPr/>
      <dgm:t>
        <a:bodyPr/>
        <a:lstStyle/>
        <a:p>
          <a:endParaRPr lang="en-US" sz="1400"/>
        </a:p>
      </dgm:t>
    </dgm:pt>
    <dgm:pt modelId="{FC2265FA-B56A-4425-9407-786C276BB7F4}">
      <dgm:prSet custT="1"/>
      <dgm:spPr/>
      <dgm:t>
        <a:bodyPr/>
        <a:lstStyle/>
        <a:p>
          <a:r>
            <a:rPr lang="de-DE" sz="1400" dirty="0" err="1"/>
            <a:t>Prihodki</a:t>
          </a:r>
          <a:r>
            <a:rPr lang="de-DE" sz="1400" dirty="0"/>
            <a:t> </a:t>
          </a:r>
          <a:r>
            <a:rPr lang="de-DE" sz="1400" dirty="0" err="1"/>
            <a:t>iz</a:t>
          </a:r>
          <a:r>
            <a:rPr lang="de-DE" sz="1400" dirty="0"/>
            <a:t> </a:t>
          </a:r>
          <a:r>
            <a:rPr lang="de-DE" sz="1400" dirty="0" err="1"/>
            <a:t>svobodnega</a:t>
          </a:r>
          <a:r>
            <a:rPr lang="de-DE" sz="1400" dirty="0"/>
            <a:t> </a:t>
          </a:r>
          <a:r>
            <a:rPr lang="de-DE" sz="1400" dirty="0" err="1"/>
            <a:t>poklica</a:t>
          </a:r>
          <a:endParaRPr lang="en-US" sz="1400" dirty="0"/>
        </a:p>
      </dgm:t>
    </dgm:pt>
    <dgm:pt modelId="{20725FC8-0932-4997-8D40-221A889CAD45}" type="parTrans" cxnId="{281BC55C-FE5C-4054-947E-9BB989E2DEDF}">
      <dgm:prSet/>
      <dgm:spPr/>
      <dgm:t>
        <a:bodyPr/>
        <a:lstStyle/>
        <a:p>
          <a:endParaRPr lang="en-US" sz="1400"/>
        </a:p>
      </dgm:t>
    </dgm:pt>
    <dgm:pt modelId="{04675EC4-DB96-4D6A-AF1F-BA62CD71915D}" type="sibTrans" cxnId="{281BC55C-FE5C-4054-947E-9BB989E2DEDF}">
      <dgm:prSet/>
      <dgm:spPr/>
      <dgm:t>
        <a:bodyPr/>
        <a:lstStyle/>
        <a:p>
          <a:endParaRPr lang="en-US" sz="1400"/>
        </a:p>
      </dgm:t>
    </dgm:pt>
    <dgm:pt modelId="{C496E33F-2ECE-4114-A85F-D92C37B2491D}">
      <dgm:prSet custT="1"/>
      <dgm:spPr/>
      <dgm:t>
        <a:bodyPr/>
        <a:lstStyle/>
        <a:p>
          <a:r>
            <a:rPr lang="de-DE" sz="1400" dirty="0" err="1"/>
            <a:t>Poslovni</a:t>
          </a:r>
          <a:r>
            <a:rPr lang="de-DE" sz="1400" dirty="0"/>
            <a:t>  </a:t>
          </a:r>
          <a:r>
            <a:rPr lang="de-DE" sz="1400" dirty="0" err="1"/>
            <a:t>dohodek</a:t>
          </a:r>
          <a:r>
            <a:rPr lang="de-DE" sz="1400" dirty="0"/>
            <a:t> </a:t>
          </a:r>
          <a:endParaRPr lang="de-AT" sz="1400" dirty="0"/>
        </a:p>
      </dgm:t>
    </dgm:pt>
    <dgm:pt modelId="{2F646313-3331-4459-83DB-3B2075143F45}" type="parTrans" cxnId="{0808AAF2-E0CB-471F-9F14-323B7C785EC7}">
      <dgm:prSet/>
      <dgm:spPr/>
      <dgm:t>
        <a:bodyPr/>
        <a:lstStyle/>
        <a:p>
          <a:endParaRPr lang="de-AT" sz="1400"/>
        </a:p>
      </dgm:t>
    </dgm:pt>
    <dgm:pt modelId="{7EDA2B01-4B6B-4ECB-892D-414B48772E8B}" type="sibTrans" cxnId="{0808AAF2-E0CB-471F-9F14-323B7C785EC7}">
      <dgm:prSet/>
      <dgm:spPr/>
      <dgm:t>
        <a:bodyPr/>
        <a:lstStyle/>
        <a:p>
          <a:endParaRPr lang="de-AT" sz="1400"/>
        </a:p>
      </dgm:t>
    </dgm:pt>
    <dgm:pt modelId="{28731A3D-7FFB-47A5-882D-09EC9F4C1A06}">
      <dgm:prSet custT="1"/>
      <dgm:spPr/>
      <dgm:t>
        <a:bodyPr/>
        <a:lstStyle/>
        <a:p>
          <a:r>
            <a:rPr lang="de-DE" sz="1400" dirty="0" err="1"/>
            <a:t>Avtorski</a:t>
          </a:r>
          <a:r>
            <a:rPr lang="de-DE" sz="1400" dirty="0"/>
            <a:t> </a:t>
          </a:r>
          <a:r>
            <a:rPr lang="de-DE" sz="1400" dirty="0" err="1"/>
            <a:t>honorarji</a:t>
          </a:r>
          <a:endParaRPr lang="de-AT" sz="1400" dirty="0"/>
        </a:p>
      </dgm:t>
    </dgm:pt>
    <dgm:pt modelId="{E4B0A3B3-1EBD-407B-92AC-6E4425375B15}" type="parTrans" cxnId="{04DBA211-C64B-45B0-BED5-0836EADDAB4C}">
      <dgm:prSet/>
      <dgm:spPr/>
      <dgm:t>
        <a:bodyPr/>
        <a:lstStyle/>
        <a:p>
          <a:endParaRPr lang="de-AT" sz="1400"/>
        </a:p>
      </dgm:t>
    </dgm:pt>
    <dgm:pt modelId="{E9058C42-B94B-467F-957D-AC7A1BAE6396}" type="sibTrans" cxnId="{04DBA211-C64B-45B0-BED5-0836EADDAB4C}">
      <dgm:prSet/>
      <dgm:spPr/>
      <dgm:t>
        <a:bodyPr/>
        <a:lstStyle/>
        <a:p>
          <a:endParaRPr lang="de-AT" sz="1400"/>
        </a:p>
      </dgm:t>
    </dgm:pt>
    <dgm:pt modelId="{6F22C33C-0181-485D-AE19-4326915F5A27}">
      <dgm:prSet custT="1"/>
      <dgm:spPr/>
      <dgm:t>
        <a:bodyPr/>
        <a:lstStyle/>
        <a:p>
          <a:r>
            <a:rPr lang="de-DE" sz="1400" dirty="0" err="1"/>
            <a:t>Partnersko</a:t>
          </a:r>
          <a:r>
            <a:rPr lang="de-DE" sz="1400" dirty="0"/>
            <a:t> </a:t>
          </a:r>
          <a:r>
            <a:rPr lang="de-DE" sz="1400" dirty="0" err="1"/>
            <a:t>trženje</a:t>
          </a:r>
          <a:endParaRPr lang="de-AT" sz="1400" dirty="0"/>
        </a:p>
      </dgm:t>
    </dgm:pt>
    <dgm:pt modelId="{9862A729-2B16-4118-9A87-78AA01C029A0}" type="parTrans" cxnId="{45366DAD-2150-4C4C-A09B-0D5300BBAD05}">
      <dgm:prSet/>
      <dgm:spPr/>
      <dgm:t>
        <a:bodyPr/>
        <a:lstStyle/>
        <a:p>
          <a:endParaRPr lang="de-AT" sz="1400"/>
        </a:p>
      </dgm:t>
    </dgm:pt>
    <dgm:pt modelId="{55624BDE-AA4C-4427-8C0F-2F70C1C570BD}" type="sibTrans" cxnId="{45366DAD-2150-4C4C-A09B-0D5300BBAD05}">
      <dgm:prSet/>
      <dgm:spPr/>
      <dgm:t>
        <a:bodyPr/>
        <a:lstStyle/>
        <a:p>
          <a:endParaRPr lang="de-AT" sz="1400"/>
        </a:p>
      </dgm:t>
    </dgm:pt>
    <dgm:pt modelId="{FAB46C73-79A9-4562-98DE-3425FBE53399}" type="pres">
      <dgm:prSet presAssocID="{163A91F3-A964-4DCD-A0DC-C1A2A4035DDA}" presName="hierChild1" presStyleCnt="0">
        <dgm:presLayoutVars>
          <dgm:chPref val="1"/>
          <dgm:dir/>
          <dgm:animOne val="branch"/>
          <dgm:animLvl val="lvl"/>
          <dgm:resizeHandles/>
        </dgm:presLayoutVars>
      </dgm:prSet>
      <dgm:spPr/>
    </dgm:pt>
    <dgm:pt modelId="{4C5DD74A-94A4-4268-93D4-40B63E9AED17}" type="pres">
      <dgm:prSet presAssocID="{DE03D761-0EF6-4355-98F6-F1EC8DD0013F}" presName="hierRoot1" presStyleCnt="0"/>
      <dgm:spPr/>
    </dgm:pt>
    <dgm:pt modelId="{3F1600B4-16FF-4347-A53A-BA8E69C9FBF9}" type="pres">
      <dgm:prSet presAssocID="{DE03D761-0EF6-4355-98F6-F1EC8DD0013F}" presName="composite" presStyleCnt="0"/>
      <dgm:spPr/>
    </dgm:pt>
    <dgm:pt modelId="{641D9900-252F-482D-92F8-8FF913975F40}" type="pres">
      <dgm:prSet presAssocID="{DE03D761-0EF6-4355-98F6-F1EC8DD0013F}" presName="background" presStyleLbl="node0" presStyleIdx="0" presStyleCnt="10"/>
      <dgm:spPr/>
    </dgm:pt>
    <dgm:pt modelId="{8ED0603C-F35D-44CB-A7EE-BB79EA3D8652}" type="pres">
      <dgm:prSet presAssocID="{DE03D761-0EF6-4355-98F6-F1EC8DD0013F}" presName="text" presStyleLbl="fgAcc0" presStyleIdx="0" presStyleCnt="10">
        <dgm:presLayoutVars>
          <dgm:chPref val="3"/>
        </dgm:presLayoutVars>
      </dgm:prSet>
      <dgm:spPr/>
    </dgm:pt>
    <dgm:pt modelId="{7D42980E-12F2-41E8-B3D6-A21804140955}" type="pres">
      <dgm:prSet presAssocID="{DE03D761-0EF6-4355-98F6-F1EC8DD0013F}" presName="hierChild2" presStyleCnt="0"/>
      <dgm:spPr/>
    </dgm:pt>
    <dgm:pt modelId="{5412CE41-896E-481C-B2BD-20960A298753}" type="pres">
      <dgm:prSet presAssocID="{4F57ABDA-7D20-4639-9176-3361015EE099}" presName="hierRoot1" presStyleCnt="0"/>
      <dgm:spPr/>
    </dgm:pt>
    <dgm:pt modelId="{414203AF-1439-41EA-B9ED-184D33400F2F}" type="pres">
      <dgm:prSet presAssocID="{4F57ABDA-7D20-4639-9176-3361015EE099}" presName="composite" presStyleCnt="0"/>
      <dgm:spPr/>
    </dgm:pt>
    <dgm:pt modelId="{EF5DD314-43F7-4351-B290-23AAFA8DFF89}" type="pres">
      <dgm:prSet presAssocID="{4F57ABDA-7D20-4639-9176-3361015EE099}" presName="background" presStyleLbl="node0" presStyleIdx="1" presStyleCnt="10"/>
      <dgm:spPr/>
    </dgm:pt>
    <dgm:pt modelId="{9A7EFBE3-16C9-4160-9A20-19047BF163CA}" type="pres">
      <dgm:prSet presAssocID="{4F57ABDA-7D20-4639-9176-3361015EE099}" presName="text" presStyleLbl="fgAcc0" presStyleIdx="1" presStyleCnt="10">
        <dgm:presLayoutVars>
          <dgm:chPref val="3"/>
        </dgm:presLayoutVars>
      </dgm:prSet>
      <dgm:spPr/>
    </dgm:pt>
    <dgm:pt modelId="{F046178C-E4A8-4098-B227-98B3AA828431}" type="pres">
      <dgm:prSet presAssocID="{4F57ABDA-7D20-4639-9176-3361015EE099}" presName="hierChild2" presStyleCnt="0"/>
      <dgm:spPr/>
    </dgm:pt>
    <dgm:pt modelId="{4A669D00-F4C2-4427-A789-55184BFD0CD3}" type="pres">
      <dgm:prSet presAssocID="{C496E33F-2ECE-4114-A85F-D92C37B2491D}" presName="hierRoot1" presStyleCnt="0"/>
      <dgm:spPr/>
    </dgm:pt>
    <dgm:pt modelId="{4D4C98D8-8E91-4EE6-A96F-45482D65FF93}" type="pres">
      <dgm:prSet presAssocID="{C496E33F-2ECE-4114-A85F-D92C37B2491D}" presName="composite" presStyleCnt="0"/>
      <dgm:spPr/>
    </dgm:pt>
    <dgm:pt modelId="{30839B47-42EF-4057-88C0-4C9CF549203E}" type="pres">
      <dgm:prSet presAssocID="{C496E33F-2ECE-4114-A85F-D92C37B2491D}" presName="background" presStyleLbl="node0" presStyleIdx="2" presStyleCnt="10"/>
      <dgm:spPr/>
    </dgm:pt>
    <dgm:pt modelId="{3E3F4D75-76AB-4ACA-A6D7-69322C9C609B}" type="pres">
      <dgm:prSet presAssocID="{C496E33F-2ECE-4114-A85F-D92C37B2491D}" presName="text" presStyleLbl="fgAcc0" presStyleIdx="2" presStyleCnt="10">
        <dgm:presLayoutVars>
          <dgm:chPref val="3"/>
        </dgm:presLayoutVars>
      </dgm:prSet>
      <dgm:spPr/>
    </dgm:pt>
    <dgm:pt modelId="{CB0BCDA8-63B2-4650-8A54-788D8E9A63FE}" type="pres">
      <dgm:prSet presAssocID="{C496E33F-2ECE-4114-A85F-D92C37B2491D}" presName="hierChild2" presStyleCnt="0"/>
      <dgm:spPr/>
    </dgm:pt>
    <dgm:pt modelId="{85EA95DB-A08D-467E-AE9E-B979C55FFAB1}" type="pres">
      <dgm:prSet presAssocID="{17026C92-28F1-472E-A4E6-B911BA55E5A6}" presName="hierRoot1" presStyleCnt="0"/>
      <dgm:spPr/>
    </dgm:pt>
    <dgm:pt modelId="{AA2F748B-23FE-4984-969A-FE0B9E3A5B7D}" type="pres">
      <dgm:prSet presAssocID="{17026C92-28F1-472E-A4E6-B911BA55E5A6}" presName="composite" presStyleCnt="0"/>
      <dgm:spPr/>
    </dgm:pt>
    <dgm:pt modelId="{13EE3E14-5CD9-4179-99CD-59ABB401BFC0}" type="pres">
      <dgm:prSet presAssocID="{17026C92-28F1-472E-A4E6-B911BA55E5A6}" presName="background" presStyleLbl="node0" presStyleIdx="3" presStyleCnt="10"/>
      <dgm:spPr/>
    </dgm:pt>
    <dgm:pt modelId="{D3848220-C083-44ED-8F2B-366B6ABF8B51}" type="pres">
      <dgm:prSet presAssocID="{17026C92-28F1-472E-A4E6-B911BA55E5A6}" presName="text" presStyleLbl="fgAcc0" presStyleIdx="3" presStyleCnt="10">
        <dgm:presLayoutVars>
          <dgm:chPref val="3"/>
        </dgm:presLayoutVars>
      </dgm:prSet>
      <dgm:spPr/>
    </dgm:pt>
    <dgm:pt modelId="{AE2ABEAD-0841-49AC-B544-08401A066C1C}" type="pres">
      <dgm:prSet presAssocID="{17026C92-28F1-472E-A4E6-B911BA55E5A6}" presName="hierChild2" presStyleCnt="0"/>
      <dgm:spPr/>
    </dgm:pt>
    <dgm:pt modelId="{929E9AC4-8438-4FCA-943D-EBF5462AEABB}" type="pres">
      <dgm:prSet presAssocID="{5DA47393-9101-4765-9C18-0E4BED8C2182}" presName="hierRoot1" presStyleCnt="0"/>
      <dgm:spPr/>
    </dgm:pt>
    <dgm:pt modelId="{9DE4C680-4616-4D88-AA8A-2D675FC9FD35}" type="pres">
      <dgm:prSet presAssocID="{5DA47393-9101-4765-9C18-0E4BED8C2182}" presName="composite" presStyleCnt="0"/>
      <dgm:spPr/>
    </dgm:pt>
    <dgm:pt modelId="{B90EDBA0-3777-4168-8037-E4537FEED75E}" type="pres">
      <dgm:prSet presAssocID="{5DA47393-9101-4765-9C18-0E4BED8C2182}" presName="background" presStyleLbl="node0" presStyleIdx="4" presStyleCnt="10"/>
      <dgm:spPr/>
    </dgm:pt>
    <dgm:pt modelId="{6BBFD751-B2F0-4F58-AA5E-3773FA8C6A5C}" type="pres">
      <dgm:prSet presAssocID="{5DA47393-9101-4765-9C18-0E4BED8C2182}" presName="text" presStyleLbl="fgAcc0" presStyleIdx="4" presStyleCnt="10" custScaleX="111111">
        <dgm:presLayoutVars>
          <dgm:chPref val="3"/>
        </dgm:presLayoutVars>
      </dgm:prSet>
      <dgm:spPr/>
    </dgm:pt>
    <dgm:pt modelId="{83A27D13-1452-40C2-8B5B-B7E5186CCDEF}" type="pres">
      <dgm:prSet presAssocID="{5DA47393-9101-4765-9C18-0E4BED8C2182}" presName="hierChild2" presStyleCnt="0"/>
      <dgm:spPr/>
    </dgm:pt>
    <dgm:pt modelId="{21C1B920-3CCC-45AA-A3AE-5B523440A4CC}" type="pres">
      <dgm:prSet presAssocID="{473A9033-866C-4883-9AB9-FA8ED52D0FC8}" presName="hierRoot1" presStyleCnt="0"/>
      <dgm:spPr/>
    </dgm:pt>
    <dgm:pt modelId="{B6963113-99C2-496B-A9A1-FC9DC5D3A622}" type="pres">
      <dgm:prSet presAssocID="{473A9033-866C-4883-9AB9-FA8ED52D0FC8}" presName="composite" presStyleCnt="0"/>
      <dgm:spPr/>
    </dgm:pt>
    <dgm:pt modelId="{966F74BC-9A8A-45DB-84F9-83592CE32F93}" type="pres">
      <dgm:prSet presAssocID="{473A9033-866C-4883-9AB9-FA8ED52D0FC8}" presName="background" presStyleLbl="node0" presStyleIdx="5" presStyleCnt="10"/>
      <dgm:spPr/>
    </dgm:pt>
    <dgm:pt modelId="{95387890-4F8E-48D4-9E42-984A29FE7A1B}" type="pres">
      <dgm:prSet presAssocID="{473A9033-866C-4883-9AB9-FA8ED52D0FC8}" presName="text" presStyleLbl="fgAcc0" presStyleIdx="5" presStyleCnt="10">
        <dgm:presLayoutVars>
          <dgm:chPref val="3"/>
        </dgm:presLayoutVars>
      </dgm:prSet>
      <dgm:spPr/>
    </dgm:pt>
    <dgm:pt modelId="{AA7E9BDD-614C-4ED8-A9C4-DEF3055BEFA3}" type="pres">
      <dgm:prSet presAssocID="{473A9033-866C-4883-9AB9-FA8ED52D0FC8}" presName="hierChild2" presStyleCnt="0"/>
      <dgm:spPr/>
    </dgm:pt>
    <dgm:pt modelId="{A5B6863A-780F-4A11-A460-D265C85EDF9C}" type="pres">
      <dgm:prSet presAssocID="{608C70AA-4CDD-459F-9D00-DB06B339DA00}" presName="hierRoot1" presStyleCnt="0"/>
      <dgm:spPr/>
    </dgm:pt>
    <dgm:pt modelId="{6B9A9CE9-8DA0-4246-9D96-1A33B8D0F393}" type="pres">
      <dgm:prSet presAssocID="{608C70AA-4CDD-459F-9D00-DB06B339DA00}" presName="composite" presStyleCnt="0"/>
      <dgm:spPr/>
    </dgm:pt>
    <dgm:pt modelId="{5DFA1696-F001-4B6D-97D5-049559CF3230}" type="pres">
      <dgm:prSet presAssocID="{608C70AA-4CDD-459F-9D00-DB06B339DA00}" presName="background" presStyleLbl="node0" presStyleIdx="6" presStyleCnt="10"/>
      <dgm:spPr/>
    </dgm:pt>
    <dgm:pt modelId="{723F0B54-52A5-4CD5-BB0B-3E82C58F0FE4}" type="pres">
      <dgm:prSet presAssocID="{608C70AA-4CDD-459F-9D00-DB06B339DA00}" presName="text" presStyleLbl="fgAcc0" presStyleIdx="6" presStyleCnt="10">
        <dgm:presLayoutVars>
          <dgm:chPref val="3"/>
        </dgm:presLayoutVars>
      </dgm:prSet>
      <dgm:spPr/>
    </dgm:pt>
    <dgm:pt modelId="{6968AD7D-EEF1-458B-AB1B-D1058BB37A22}" type="pres">
      <dgm:prSet presAssocID="{608C70AA-4CDD-459F-9D00-DB06B339DA00}" presName="hierChild2" presStyleCnt="0"/>
      <dgm:spPr/>
    </dgm:pt>
    <dgm:pt modelId="{E8FB6718-B3EE-41F2-A62B-3D7755C7ED76}" type="pres">
      <dgm:prSet presAssocID="{FC2265FA-B56A-4425-9407-786C276BB7F4}" presName="hierRoot1" presStyleCnt="0"/>
      <dgm:spPr/>
    </dgm:pt>
    <dgm:pt modelId="{F07D0475-2FBF-4AFE-AE1F-542501CCCC51}" type="pres">
      <dgm:prSet presAssocID="{FC2265FA-B56A-4425-9407-786C276BB7F4}" presName="composite" presStyleCnt="0"/>
      <dgm:spPr/>
    </dgm:pt>
    <dgm:pt modelId="{9604C2CC-E929-4B3D-988E-6BDB92E8E57F}" type="pres">
      <dgm:prSet presAssocID="{FC2265FA-B56A-4425-9407-786C276BB7F4}" presName="background" presStyleLbl="node0" presStyleIdx="7" presStyleCnt="10"/>
      <dgm:spPr/>
    </dgm:pt>
    <dgm:pt modelId="{C387F9EF-9A40-481B-AAE0-C1633AD63AF1}" type="pres">
      <dgm:prSet presAssocID="{FC2265FA-B56A-4425-9407-786C276BB7F4}" presName="text" presStyleLbl="fgAcc0" presStyleIdx="7" presStyleCnt="10" custScaleX="133103" custScaleY="168414">
        <dgm:presLayoutVars>
          <dgm:chPref val="3"/>
        </dgm:presLayoutVars>
      </dgm:prSet>
      <dgm:spPr/>
    </dgm:pt>
    <dgm:pt modelId="{257CE389-3D1C-42BC-AC65-49159AAC3ED3}" type="pres">
      <dgm:prSet presAssocID="{FC2265FA-B56A-4425-9407-786C276BB7F4}" presName="hierChild2" presStyleCnt="0"/>
      <dgm:spPr/>
    </dgm:pt>
    <dgm:pt modelId="{B0591CDE-F75F-4947-A310-FF3FA98EE2BE}" type="pres">
      <dgm:prSet presAssocID="{28731A3D-7FFB-47A5-882D-09EC9F4C1A06}" presName="hierRoot1" presStyleCnt="0"/>
      <dgm:spPr/>
    </dgm:pt>
    <dgm:pt modelId="{409C7420-7783-46C5-B874-DCE5EB83577F}" type="pres">
      <dgm:prSet presAssocID="{28731A3D-7FFB-47A5-882D-09EC9F4C1A06}" presName="composite" presStyleCnt="0"/>
      <dgm:spPr/>
    </dgm:pt>
    <dgm:pt modelId="{DD1BBCA5-4D61-4D4C-A584-85741E41DD8F}" type="pres">
      <dgm:prSet presAssocID="{28731A3D-7FFB-47A5-882D-09EC9F4C1A06}" presName="background" presStyleLbl="node0" presStyleIdx="8" presStyleCnt="10"/>
      <dgm:spPr/>
    </dgm:pt>
    <dgm:pt modelId="{BFF4AADB-DE00-4899-A9C4-6279D8E71B4A}" type="pres">
      <dgm:prSet presAssocID="{28731A3D-7FFB-47A5-882D-09EC9F4C1A06}" presName="text" presStyleLbl="fgAcc0" presStyleIdx="8" presStyleCnt="10">
        <dgm:presLayoutVars>
          <dgm:chPref val="3"/>
        </dgm:presLayoutVars>
      </dgm:prSet>
      <dgm:spPr/>
    </dgm:pt>
    <dgm:pt modelId="{8E42F80B-C702-4056-AF6B-C2318DC19651}" type="pres">
      <dgm:prSet presAssocID="{28731A3D-7FFB-47A5-882D-09EC9F4C1A06}" presName="hierChild2" presStyleCnt="0"/>
      <dgm:spPr/>
    </dgm:pt>
    <dgm:pt modelId="{61C34017-BEF9-4D89-9068-346D4C0FFADA}" type="pres">
      <dgm:prSet presAssocID="{6F22C33C-0181-485D-AE19-4326915F5A27}" presName="hierRoot1" presStyleCnt="0"/>
      <dgm:spPr/>
    </dgm:pt>
    <dgm:pt modelId="{0A6027CC-4D83-44D8-AC1F-23E63A09E5BB}" type="pres">
      <dgm:prSet presAssocID="{6F22C33C-0181-485D-AE19-4326915F5A27}" presName="composite" presStyleCnt="0"/>
      <dgm:spPr/>
    </dgm:pt>
    <dgm:pt modelId="{D53304F0-7DEC-4F06-AE1B-217D179572BB}" type="pres">
      <dgm:prSet presAssocID="{6F22C33C-0181-485D-AE19-4326915F5A27}" presName="background" presStyleLbl="node0" presStyleIdx="9" presStyleCnt="10"/>
      <dgm:spPr/>
    </dgm:pt>
    <dgm:pt modelId="{D824BA95-CD0C-443E-B544-EECA033185F8}" type="pres">
      <dgm:prSet presAssocID="{6F22C33C-0181-485D-AE19-4326915F5A27}" presName="text" presStyleLbl="fgAcc0" presStyleIdx="9" presStyleCnt="10" custScaleX="119555">
        <dgm:presLayoutVars>
          <dgm:chPref val="3"/>
        </dgm:presLayoutVars>
      </dgm:prSet>
      <dgm:spPr/>
    </dgm:pt>
    <dgm:pt modelId="{E5D2F35A-483C-4544-A999-51A016EC3F01}" type="pres">
      <dgm:prSet presAssocID="{6F22C33C-0181-485D-AE19-4326915F5A27}" presName="hierChild2" presStyleCnt="0"/>
      <dgm:spPr/>
    </dgm:pt>
  </dgm:ptLst>
  <dgm:cxnLst>
    <dgm:cxn modelId="{2EFC6C02-C73C-4317-8878-431D70AAD3DC}" srcId="{163A91F3-A964-4DCD-A0DC-C1A2A4035DDA}" destId="{5DA47393-9101-4765-9C18-0E4BED8C2182}" srcOrd="4" destOrd="0" parTransId="{E8E625CC-5887-4A79-BC59-2DA491BA61AC}" sibTransId="{0DEFC84A-ADF9-4754-B4C6-7911285815D6}"/>
    <dgm:cxn modelId="{04DBA211-C64B-45B0-BED5-0836EADDAB4C}" srcId="{163A91F3-A964-4DCD-A0DC-C1A2A4035DDA}" destId="{28731A3D-7FFB-47A5-882D-09EC9F4C1A06}" srcOrd="8" destOrd="0" parTransId="{E4B0A3B3-1EBD-407B-92AC-6E4425375B15}" sibTransId="{E9058C42-B94B-467F-957D-AC7A1BAE6396}"/>
    <dgm:cxn modelId="{C749FE21-EC99-452A-8278-B85BA99A517E}" srcId="{163A91F3-A964-4DCD-A0DC-C1A2A4035DDA}" destId="{4F57ABDA-7D20-4639-9176-3361015EE099}" srcOrd="1" destOrd="0" parTransId="{A80CFB89-5317-49EC-A527-49CD833F069D}" sibTransId="{CADF26AC-77B1-43DD-9F56-ECC254619795}"/>
    <dgm:cxn modelId="{8F01B33A-4174-409E-AC0D-B8C98F530847}" type="presOf" srcId="{163A91F3-A964-4DCD-A0DC-C1A2A4035DDA}" destId="{FAB46C73-79A9-4562-98DE-3425FBE53399}" srcOrd="0" destOrd="0" presId="urn:microsoft.com/office/officeart/2005/8/layout/hierarchy1"/>
    <dgm:cxn modelId="{281BC55C-FE5C-4054-947E-9BB989E2DEDF}" srcId="{163A91F3-A964-4DCD-A0DC-C1A2A4035DDA}" destId="{FC2265FA-B56A-4425-9407-786C276BB7F4}" srcOrd="7" destOrd="0" parTransId="{20725FC8-0932-4997-8D40-221A889CAD45}" sibTransId="{04675EC4-DB96-4D6A-AF1F-BA62CD71915D}"/>
    <dgm:cxn modelId="{3052FE45-C877-4B6E-9E75-88F023617293}" srcId="{163A91F3-A964-4DCD-A0DC-C1A2A4035DDA}" destId="{608C70AA-4CDD-459F-9D00-DB06B339DA00}" srcOrd="6" destOrd="0" parTransId="{822F058E-29EA-4D99-8CEF-6F6A3EC12B9A}" sibTransId="{2665DD4E-19A0-4792-8C1E-4AAF656083AC}"/>
    <dgm:cxn modelId="{7B77B36A-AE8F-455F-8D2C-98F9D9A3649E}" type="presOf" srcId="{28731A3D-7FFB-47A5-882D-09EC9F4C1A06}" destId="{BFF4AADB-DE00-4899-A9C4-6279D8E71B4A}" srcOrd="0" destOrd="0" presId="urn:microsoft.com/office/officeart/2005/8/layout/hierarchy1"/>
    <dgm:cxn modelId="{7B2A4C4E-E825-49EF-8E41-5B771781CDA2}" type="presOf" srcId="{473A9033-866C-4883-9AB9-FA8ED52D0FC8}" destId="{95387890-4F8E-48D4-9E42-984A29FE7A1B}" srcOrd="0" destOrd="0" presId="urn:microsoft.com/office/officeart/2005/8/layout/hierarchy1"/>
    <dgm:cxn modelId="{D077EC75-9AD0-46D7-9F50-CA33B33383C3}" type="presOf" srcId="{C496E33F-2ECE-4114-A85F-D92C37B2491D}" destId="{3E3F4D75-76AB-4ACA-A6D7-69322C9C609B}" srcOrd="0" destOrd="0" presId="urn:microsoft.com/office/officeart/2005/8/layout/hierarchy1"/>
    <dgm:cxn modelId="{50391957-AC6B-414D-8DE4-3AEB650930CA}" type="presOf" srcId="{17026C92-28F1-472E-A4E6-B911BA55E5A6}" destId="{D3848220-C083-44ED-8F2B-366B6ABF8B51}" srcOrd="0" destOrd="0" presId="urn:microsoft.com/office/officeart/2005/8/layout/hierarchy1"/>
    <dgm:cxn modelId="{5A1D1178-6E2A-4F5F-91DA-DFDFB1A05ED1}" srcId="{163A91F3-A964-4DCD-A0DC-C1A2A4035DDA}" destId="{DE03D761-0EF6-4355-98F6-F1EC8DD0013F}" srcOrd="0" destOrd="0" parTransId="{F2896B11-9632-4C25-BF3D-A9EAD62940FD}" sibTransId="{1929C815-2A9A-42D3-A22A-BC77A6561401}"/>
    <dgm:cxn modelId="{208ED780-7D7F-4EB8-A63F-7E658A5D030A}" srcId="{163A91F3-A964-4DCD-A0DC-C1A2A4035DDA}" destId="{473A9033-866C-4883-9AB9-FA8ED52D0FC8}" srcOrd="5" destOrd="0" parTransId="{1EC3447A-BADD-48A2-BD12-E7E405803FA8}" sibTransId="{2E1EE8C0-1AE1-47B2-B6EE-3A908840EFFD}"/>
    <dgm:cxn modelId="{2C3A0C8C-0ACF-4C98-A8D3-D512E47D09BF}" type="presOf" srcId="{DE03D761-0EF6-4355-98F6-F1EC8DD0013F}" destId="{8ED0603C-F35D-44CB-A7EE-BB79EA3D8652}" srcOrd="0" destOrd="0" presId="urn:microsoft.com/office/officeart/2005/8/layout/hierarchy1"/>
    <dgm:cxn modelId="{45366DAD-2150-4C4C-A09B-0D5300BBAD05}" srcId="{163A91F3-A964-4DCD-A0DC-C1A2A4035DDA}" destId="{6F22C33C-0181-485D-AE19-4326915F5A27}" srcOrd="9" destOrd="0" parTransId="{9862A729-2B16-4118-9A87-78AA01C029A0}" sibTransId="{55624BDE-AA4C-4427-8C0F-2F70C1C570BD}"/>
    <dgm:cxn modelId="{260A10B1-EBE1-4341-A9E9-C9DFB6A45E6D}" type="presOf" srcId="{608C70AA-4CDD-459F-9D00-DB06B339DA00}" destId="{723F0B54-52A5-4CD5-BB0B-3E82C58F0FE4}" srcOrd="0" destOrd="0" presId="urn:microsoft.com/office/officeart/2005/8/layout/hierarchy1"/>
    <dgm:cxn modelId="{0C9A80B7-FAD8-460E-95A2-A0EAFBB3E8D6}" type="presOf" srcId="{FC2265FA-B56A-4425-9407-786C276BB7F4}" destId="{C387F9EF-9A40-481B-AAE0-C1633AD63AF1}" srcOrd="0" destOrd="0" presId="urn:microsoft.com/office/officeart/2005/8/layout/hierarchy1"/>
    <dgm:cxn modelId="{ACE32DBD-02E1-46A9-9A75-2590A87B0A9D}" type="presOf" srcId="{5DA47393-9101-4765-9C18-0E4BED8C2182}" destId="{6BBFD751-B2F0-4F58-AA5E-3773FA8C6A5C}" srcOrd="0" destOrd="0" presId="urn:microsoft.com/office/officeart/2005/8/layout/hierarchy1"/>
    <dgm:cxn modelId="{833D28ED-BE60-4131-851F-3420F2DD7DB0}" srcId="{163A91F3-A964-4DCD-A0DC-C1A2A4035DDA}" destId="{17026C92-28F1-472E-A4E6-B911BA55E5A6}" srcOrd="3" destOrd="0" parTransId="{32B0197F-5242-45E5-87F5-67AE221C4903}" sibTransId="{D8B7E337-F820-40F0-864D-85BD3F350E4B}"/>
    <dgm:cxn modelId="{F36A6AEF-4236-4AE8-BD6B-85AC859ED479}" type="presOf" srcId="{4F57ABDA-7D20-4639-9176-3361015EE099}" destId="{9A7EFBE3-16C9-4160-9A20-19047BF163CA}" srcOrd="0" destOrd="0" presId="urn:microsoft.com/office/officeart/2005/8/layout/hierarchy1"/>
    <dgm:cxn modelId="{0808AAF2-E0CB-471F-9F14-323B7C785EC7}" srcId="{163A91F3-A964-4DCD-A0DC-C1A2A4035DDA}" destId="{C496E33F-2ECE-4114-A85F-D92C37B2491D}" srcOrd="2" destOrd="0" parTransId="{2F646313-3331-4459-83DB-3B2075143F45}" sibTransId="{7EDA2B01-4B6B-4ECB-892D-414B48772E8B}"/>
    <dgm:cxn modelId="{E2D4F8FD-FA9E-44F4-A56E-44459C94C8EA}" type="presOf" srcId="{6F22C33C-0181-485D-AE19-4326915F5A27}" destId="{D824BA95-CD0C-443E-B544-EECA033185F8}" srcOrd="0" destOrd="0" presId="urn:microsoft.com/office/officeart/2005/8/layout/hierarchy1"/>
    <dgm:cxn modelId="{A2391E8A-6CAC-4666-A9D1-BEAD3DEA325E}" type="presParOf" srcId="{FAB46C73-79A9-4562-98DE-3425FBE53399}" destId="{4C5DD74A-94A4-4268-93D4-40B63E9AED17}" srcOrd="0" destOrd="0" presId="urn:microsoft.com/office/officeart/2005/8/layout/hierarchy1"/>
    <dgm:cxn modelId="{BC636A09-8DF7-4BA9-BCE9-5690D849AF29}" type="presParOf" srcId="{4C5DD74A-94A4-4268-93D4-40B63E9AED17}" destId="{3F1600B4-16FF-4347-A53A-BA8E69C9FBF9}" srcOrd="0" destOrd="0" presId="urn:microsoft.com/office/officeart/2005/8/layout/hierarchy1"/>
    <dgm:cxn modelId="{949C691C-2F22-43A9-A4B4-0361454E7CA4}" type="presParOf" srcId="{3F1600B4-16FF-4347-A53A-BA8E69C9FBF9}" destId="{641D9900-252F-482D-92F8-8FF913975F40}" srcOrd="0" destOrd="0" presId="urn:microsoft.com/office/officeart/2005/8/layout/hierarchy1"/>
    <dgm:cxn modelId="{D6A9991A-5457-4BA3-AA5B-8C3E6B294D08}" type="presParOf" srcId="{3F1600B4-16FF-4347-A53A-BA8E69C9FBF9}" destId="{8ED0603C-F35D-44CB-A7EE-BB79EA3D8652}" srcOrd="1" destOrd="0" presId="urn:microsoft.com/office/officeart/2005/8/layout/hierarchy1"/>
    <dgm:cxn modelId="{0146C025-D736-477D-8AA2-5FA08863D092}" type="presParOf" srcId="{4C5DD74A-94A4-4268-93D4-40B63E9AED17}" destId="{7D42980E-12F2-41E8-B3D6-A21804140955}" srcOrd="1" destOrd="0" presId="urn:microsoft.com/office/officeart/2005/8/layout/hierarchy1"/>
    <dgm:cxn modelId="{D90BF69F-5F3D-4CB7-9679-C12F72A205FC}" type="presParOf" srcId="{FAB46C73-79A9-4562-98DE-3425FBE53399}" destId="{5412CE41-896E-481C-B2BD-20960A298753}" srcOrd="1" destOrd="0" presId="urn:microsoft.com/office/officeart/2005/8/layout/hierarchy1"/>
    <dgm:cxn modelId="{1618A3C9-175B-48A6-8B98-197DF4F942CF}" type="presParOf" srcId="{5412CE41-896E-481C-B2BD-20960A298753}" destId="{414203AF-1439-41EA-B9ED-184D33400F2F}" srcOrd="0" destOrd="0" presId="urn:microsoft.com/office/officeart/2005/8/layout/hierarchy1"/>
    <dgm:cxn modelId="{F518B673-0AE3-4741-B35A-444BA8EC13D5}" type="presParOf" srcId="{414203AF-1439-41EA-B9ED-184D33400F2F}" destId="{EF5DD314-43F7-4351-B290-23AAFA8DFF89}" srcOrd="0" destOrd="0" presId="urn:microsoft.com/office/officeart/2005/8/layout/hierarchy1"/>
    <dgm:cxn modelId="{C39A76B8-028B-4508-BFAD-0DA6F67D04EC}" type="presParOf" srcId="{414203AF-1439-41EA-B9ED-184D33400F2F}" destId="{9A7EFBE3-16C9-4160-9A20-19047BF163CA}" srcOrd="1" destOrd="0" presId="urn:microsoft.com/office/officeart/2005/8/layout/hierarchy1"/>
    <dgm:cxn modelId="{8754CB89-B375-48D6-92AD-3EC9ED4AABFB}" type="presParOf" srcId="{5412CE41-896E-481C-B2BD-20960A298753}" destId="{F046178C-E4A8-4098-B227-98B3AA828431}" srcOrd="1" destOrd="0" presId="urn:microsoft.com/office/officeart/2005/8/layout/hierarchy1"/>
    <dgm:cxn modelId="{E28E9F91-D75D-481D-BD8C-BF852156D432}" type="presParOf" srcId="{FAB46C73-79A9-4562-98DE-3425FBE53399}" destId="{4A669D00-F4C2-4427-A789-55184BFD0CD3}" srcOrd="2" destOrd="0" presId="urn:microsoft.com/office/officeart/2005/8/layout/hierarchy1"/>
    <dgm:cxn modelId="{B5B2456C-07F7-481F-807C-1C9E33F512B9}" type="presParOf" srcId="{4A669D00-F4C2-4427-A789-55184BFD0CD3}" destId="{4D4C98D8-8E91-4EE6-A96F-45482D65FF93}" srcOrd="0" destOrd="0" presId="urn:microsoft.com/office/officeart/2005/8/layout/hierarchy1"/>
    <dgm:cxn modelId="{50B06FB2-0A96-477D-96F5-91B51EFA632B}" type="presParOf" srcId="{4D4C98D8-8E91-4EE6-A96F-45482D65FF93}" destId="{30839B47-42EF-4057-88C0-4C9CF549203E}" srcOrd="0" destOrd="0" presId="urn:microsoft.com/office/officeart/2005/8/layout/hierarchy1"/>
    <dgm:cxn modelId="{C368E8BF-7ED2-443C-897F-139CC8A51F39}" type="presParOf" srcId="{4D4C98D8-8E91-4EE6-A96F-45482D65FF93}" destId="{3E3F4D75-76AB-4ACA-A6D7-69322C9C609B}" srcOrd="1" destOrd="0" presId="urn:microsoft.com/office/officeart/2005/8/layout/hierarchy1"/>
    <dgm:cxn modelId="{4CCD2A96-3C6C-452D-9B1F-1CAF504EA29E}" type="presParOf" srcId="{4A669D00-F4C2-4427-A789-55184BFD0CD3}" destId="{CB0BCDA8-63B2-4650-8A54-788D8E9A63FE}" srcOrd="1" destOrd="0" presId="urn:microsoft.com/office/officeart/2005/8/layout/hierarchy1"/>
    <dgm:cxn modelId="{FEF9D01D-70D9-485F-ABA3-B0D3DD76B0A7}" type="presParOf" srcId="{FAB46C73-79A9-4562-98DE-3425FBE53399}" destId="{85EA95DB-A08D-467E-AE9E-B979C55FFAB1}" srcOrd="3" destOrd="0" presId="urn:microsoft.com/office/officeart/2005/8/layout/hierarchy1"/>
    <dgm:cxn modelId="{384637E5-3910-4CD3-AA8D-54DEBFC1DD12}" type="presParOf" srcId="{85EA95DB-A08D-467E-AE9E-B979C55FFAB1}" destId="{AA2F748B-23FE-4984-969A-FE0B9E3A5B7D}" srcOrd="0" destOrd="0" presId="urn:microsoft.com/office/officeart/2005/8/layout/hierarchy1"/>
    <dgm:cxn modelId="{BB5106CB-638E-40AE-8167-5BD14A76EEED}" type="presParOf" srcId="{AA2F748B-23FE-4984-969A-FE0B9E3A5B7D}" destId="{13EE3E14-5CD9-4179-99CD-59ABB401BFC0}" srcOrd="0" destOrd="0" presId="urn:microsoft.com/office/officeart/2005/8/layout/hierarchy1"/>
    <dgm:cxn modelId="{E2C5EE29-46EB-47C1-B0F4-6620D399AD7F}" type="presParOf" srcId="{AA2F748B-23FE-4984-969A-FE0B9E3A5B7D}" destId="{D3848220-C083-44ED-8F2B-366B6ABF8B51}" srcOrd="1" destOrd="0" presId="urn:microsoft.com/office/officeart/2005/8/layout/hierarchy1"/>
    <dgm:cxn modelId="{8B93DB1C-19D8-43B8-9755-3AB3B7DF26A7}" type="presParOf" srcId="{85EA95DB-A08D-467E-AE9E-B979C55FFAB1}" destId="{AE2ABEAD-0841-49AC-B544-08401A066C1C}" srcOrd="1" destOrd="0" presId="urn:microsoft.com/office/officeart/2005/8/layout/hierarchy1"/>
    <dgm:cxn modelId="{12BAC529-1361-42CC-95FD-BF896E7DA9D7}" type="presParOf" srcId="{FAB46C73-79A9-4562-98DE-3425FBE53399}" destId="{929E9AC4-8438-4FCA-943D-EBF5462AEABB}" srcOrd="4" destOrd="0" presId="urn:microsoft.com/office/officeart/2005/8/layout/hierarchy1"/>
    <dgm:cxn modelId="{C6B115F3-166F-4618-A48E-230BB815FCB4}" type="presParOf" srcId="{929E9AC4-8438-4FCA-943D-EBF5462AEABB}" destId="{9DE4C680-4616-4D88-AA8A-2D675FC9FD35}" srcOrd="0" destOrd="0" presId="urn:microsoft.com/office/officeart/2005/8/layout/hierarchy1"/>
    <dgm:cxn modelId="{A25E6FD2-6CFE-4406-96C3-65845FEC385D}" type="presParOf" srcId="{9DE4C680-4616-4D88-AA8A-2D675FC9FD35}" destId="{B90EDBA0-3777-4168-8037-E4537FEED75E}" srcOrd="0" destOrd="0" presId="urn:microsoft.com/office/officeart/2005/8/layout/hierarchy1"/>
    <dgm:cxn modelId="{A533CD98-DCE3-4704-A4E3-5048D1047A04}" type="presParOf" srcId="{9DE4C680-4616-4D88-AA8A-2D675FC9FD35}" destId="{6BBFD751-B2F0-4F58-AA5E-3773FA8C6A5C}" srcOrd="1" destOrd="0" presId="urn:microsoft.com/office/officeart/2005/8/layout/hierarchy1"/>
    <dgm:cxn modelId="{E2751FDA-27AE-4996-8811-156C99875975}" type="presParOf" srcId="{929E9AC4-8438-4FCA-943D-EBF5462AEABB}" destId="{83A27D13-1452-40C2-8B5B-B7E5186CCDEF}" srcOrd="1" destOrd="0" presId="urn:microsoft.com/office/officeart/2005/8/layout/hierarchy1"/>
    <dgm:cxn modelId="{EB90862E-3CC0-49CC-8525-6CFB88D35719}" type="presParOf" srcId="{FAB46C73-79A9-4562-98DE-3425FBE53399}" destId="{21C1B920-3CCC-45AA-A3AE-5B523440A4CC}" srcOrd="5" destOrd="0" presId="urn:microsoft.com/office/officeart/2005/8/layout/hierarchy1"/>
    <dgm:cxn modelId="{26C68A12-C2E4-4AC9-B648-E9B0C7B71444}" type="presParOf" srcId="{21C1B920-3CCC-45AA-A3AE-5B523440A4CC}" destId="{B6963113-99C2-496B-A9A1-FC9DC5D3A622}" srcOrd="0" destOrd="0" presId="urn:microsoft.com/office/officeart/2005/8/layout/hierarchy1"/>
    <dgm:cxn modelId="{1315324F-E3E8-4FC4-B641-EEF4CCF7075D}" type="presParOf" srcId="{B6963113-99C2-496B-A9A1-FC9DC5D3A622}" destId="{966F74BC-9A8A-45DB-84F9-83592CE32F93}" srcOrd="0" destOrd="0" presId="urn:microsoft.com/office/officeart/2005/8/layout/hierarchy1"/>
    <dgm:cxn modelId="{C2CD9068-622D-46A0-8CA9-701A498DEBAB}" type="presParOf" srcId="{B6963113-99C2-496B-A9A1-FC9DC5D3A622}" destId="{95387890-4F8E-48D4-9E42-984A29FE7A1B}" srcOrd="1" destOrd="0" presId="urn:microsoft.com/office/officeart/2005/8/layout/hierarchy1"/>
    <dgm:cxn modelId="{66ADB15F-65BB-4C03-996B-98AB5A2D4783}" type="presParOf" srcId="{21C1B920-3CCC-45AA-A3AE-5B523440A4CC}" destId="{AA7E9BDD-614C-4ED8-A9C4-DEF3055BEFA3}" srcOrd="1" destOrd="0" presId="urn:microsoft.com/office/officeart/2005/8/layout/hierarchy1"/>
    <dgm:cxn modelId="{8BD2DE03-DB97-4B4E-BD86-8F76AA016ECA}" type="presParOf" srcId="{FAB46C73-79A9-4562-98DE-3425FBE53399}" destId="{A5B6863A-780F-4A11-A460-D265C85EDF9C}" srcOrd="6" destOrd="0" presId="urn:microsoft.com/office/officeart/2005/8/layout/hierarchy1"/>
    <dgm:cxn modelId="{8B6AD123-A9DF-4D12-9485-80BF246209A7}" type="presParOf" srcId="{A5B6863A-780F-4A11-A460-D265C85EDF9C}" destId="{6B9A9CE9-8DA0-4246-9D96-1A33B8D0F393}" srcOrd="0" destOrd="0" presId="urn:microsoft.com/office/officeart/2005/8/layout/hierarchy1"/>
    <dgm:cxn modelId="{525318E1-1892-40F7-8A03-BDD2151145D0}" type="presParOf" srcId="{6B9A9CE9-8DA0-4246-9D96-1A33B8D0F393}" destId="{5DFA1696-F001-4B6D-97D5-049559CF3230}" srcOrd="0" destOrd="0" presId="urn:microsoft.com/office/officeart/2005/8/layout/hierarchy1"/>
    <dgm:cxn modelId="{136AC228-F37C-4E74-AB2A-9F5BD0D550AA}" type="presParOf" srcId="{6B9A9CE9-8DA0-4246-9D96-1A33B8D0F393}" destId="{723F0B54-52A5-4CD5-BB0B-3E82C58F0FE4}" srcOrd="1" destOrd="0" presId="urn:microsoft.com/office/officeart/2005/8/layout/hierarchy1"/>
    <dgm:cxn modelId="{D3BAC44A-500A-405A-BD51-02AE6915C352}" type="presParOf" srcId="{A5B6863A-780F-4A11-A460-D265C85EDF9C}" destId="{6968AD7D-EEF1-458B-AB1B-D1058BB37A22}" srcOrd="1" destOrd="0" presId="urn:microsoft.com/office/officeart/2005/8/layout/hierarchy1"/>
    <dgm:cxn modelId="{1D301E51-73DB-4B46-8B44-EA2BC8700166}" type="presParOf" srcId="{FAB46C73-79A9-4562-98DE-3425FBE53399}" destId="{E8FB6718-B3EE-41F2-A62B-3D7755C7ED76}" srcOrd="7" destOrd="0" presId="urn:microsoft.com/office/officeart/2005/8/layout/hierarchy1"/>
    <dgm:cxn modelId="{9AFA2271-EFA5-44B5-A0DA-1D7B99E56E53}" type="presParOf" srcId="{E8FB6718-B3EE-41F2-A62B-3D7755C7ED76}" destId="{F07D0475-2FBF-4AFE-AE1F-542501CCCC51}" srcOrd="0" destOrd="0" presId="urn:microsoft.com/office/officeart/2005/8/layout/hierarchy1"/>
    <dgm:cxn modelId="{0F6B3AA2-3DD9-4F3A-9227-C0A17ED53569}" type="presParOf" srcId="{F07D0475-2FBF-4AFE-AE1F-542501CCCC51}" destId="{9604C2CC-E929-4B3D-988E-6BDB92E8E57F}" srcOrd="0" destOrd="0" presId="urn:microsoft.com/office/officeart/2005/8/layout/hierarchy1"/>
    <dgm:cxn modelId="{C89CBD8C-3902-4BAE-8A64-AC1C2F1A8E0A}" type="presParOf" srcId="{F07D0475-2FBF-4AFE-AE1F-542501CCCC51}" destId="{C387F9EF-9A40-481B-AAE0-C1633AD63AF1}" srcOrd="1" destOrd="0" presId="urn:microsoft.com/office/officeart/2005/8/layout/hierarchy1"/>
    <dgm:cxn modelId="{65416B13-8747-49B4-A5EE-BC7EA60FB305}" type="presParOf" srcId="{E8FB6718-B3EE-41F2-A62B-3D7755C7ED76}" destId="{257CE389-3D1C-42BC-AC65-49159AAC3ED3}" srcOrd="1" destOrd="0" presId="urn:microsoft.com/office/officeart/2005/8/layout/hierarchy1"/>
    <dgm:cxn modelId="{34626473-6008-490E-BE27-8BC65F3CA0BF}" type="presParOf" srcId="{FAB46C73-79A9-4562-98DE-3425FBE53399}" destId="{B0591CDE-F75F-4947-A310-FF3FA98EE2BE}" srcOrd="8" destOrd="0" presId="urn:microsoft.com/office/officeart/2005/8/layout/hierarchy1"/>
    <dgm:cxn modelId="{9175E4CB-A3A5-4BCC-9978-A45C4A67B381}" type="presParOf" srcId="{B0591CDE-F75F-4947-A310-FF3FA98EE2BE}" destId="{409C7420-7783-46C5-B874-DCE5EB83577F}" srcOrd="0" destOrd="0" presId="urn:microsoft.com/office/officeart/2005/8/layout/hierarchy1"/>
    <dgm:cxn modelId="{409EE97A-E4B6-42C1-B395-2FAEE4A7402F}" type="presParOf" srcId="{409C7420-7783-46C5-B874-DCE5EB83577F}" destId="{DD1BBCA5-4D61-4D4C-A584-85741E41DD8F}" srcOrd="0" destOrd="0" presId="urn:microsoft.com/office/officeart/2005/8/layout/hierarchy1"/>
    <dgm:cxn modelId="{682B1B84-B44D-426C-B745-799CFAF531EC}" type="presParOf" srcId="{409C7420-7783-46C5-B874-DCE5EB83577F}" destId="{BFF4AADB-DE00-4899-A9C4-6279D8E71B4A}" srcOrd="1" destOrd="0" presId="urn:microsoft.com/office/officeart/2005/8/layout/hierarchy1"/>
    <dgm:cxn modelId="{F8C7B4BB-C7D2-48A7-9784-7B4E915C07FB}" type="presParOf" srcId="{B0591CDE-F75F-4947-A310-FF3FA98EE2BE}" destId="{8E42F80B-C702-4056-AF6B-C2318DC19651}" srcOrd="1" destOrd="0" presId="urn:microsoft.com/office/officeart/2005/8/layout/hierarchy1"/>
    <dgm:cxn modelId="{F68485FC-0320-4980-99AF-1B9E374F6C42}" type="presParOf" srcId="{FAB46C73-79A9-4562-98DE-3425FBE53399}" destId="{61C34017-BEF9-4D89-9068-346D4C0FFADA}" srcOrd="9" destOrd="0" presId="urn:microsoft.com/office/officeart/2005/8/layout/hierarchy1"/>
    <dgm:cxn modelId="{239EC773-B6A6-4DBF-9C44-7BE0B1E2A267}" type="presParOf" srcId="{61C34017-BEF9-4D89-9068-346D4C0FFADA}" destId="{0A6027CC-4D83-44D8-AC1F-23E63A09E5BB}" srcOrd="0" destOrd="0" presId="urn:microsoft.com/office/officeart/2005/8/layout/hierarchy1"/>
    <dgm:cxn modelId="{CFBA679E-785D-4457-92FF-951CA9DB746B}" type="presParOf" srcId="{0A6027CC-4D83-44D8-AC1F-23E63A09E5BB}" destId="{D53304F0-7DEC-4F06-AE1B-217D179572BB}" srcOrd="0" destOrd="0" presId="urn:microsoft.com/office/officeart/2005/8/layout/hierarchy1"/>
    <dgm:cxn modelId="{06E9A3A5-7957-4B85-A191-1EB9D13B71FB}" type="presParOf" srcId="{0A6027CC-4D83-44D8-AC1F-23E63A09E5BB}" destId="{D824BA95-CD0C-443E-B544-EECA033185F8}" srcOrd="1" destOrd="0" presId="urn:microsoft.com/office/officeart/2005/8/layout/hierarchy1"/>
    <dgm:cxn modelId="{773321E9-F2EB-4AD7-BC28-BBD1BF2670D9}" type="presParOf" srcId="{61C34017-BEF9-4D89-9068-346D4C0FFADA}" destId="{E5D2F35A-483C-4544-A999-51A016EC3F0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74406-E158-4302-9A8D-300DF8D5CBEB}"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n-US"/>
        </a:p>
      </dgm:t>
    </dgm:pt>
    <dgm:pt modelId="{845675FA-7CD9-4B4F-9E5F-7FDE3647D40D}">
      <dgm:prSet/>
      <dgm:spPr/>
      <dgm:t>
        <a:bodyPr/>
        <a:lstStyle/>
        <a:p>
          <a:r>
            <a:rPr lang="de-DE" b="0" i="0" dirty="0" err="1"/>
            <a:t>Določite</a:t>
          </a:r>
          <a:r>
            <a:rPr lang="de-DE" b="0" i="0" dirty="0"/>
            <a:t> </a:t>
          </a:r>
          <a:r>
            <a:rPr lang="de-DE" b="0" i="0" dirty="0" err="1"/>
            <a:t>jasne</a:t>
          </a:r>
          <a:r>
            <a:rPr lang="de-DE" b="0" i="0" dirty="0"/>
            <a:t> </a:t>
          </a:r>
          <a:r>
            <a:rPr lang="de-DE" b="0" i="0" dirty="0" err="1"/>
            <a:t>cilje</a:t>
          </a:r>
          <a:endParaRPr lang="en-US" dirty="0"/>
        </a:p>
      </dgm:t>
    </dgm:pt>
    <dgm:pt modelId="{55620138-96A5-47C8-A628-2A88C0F7FE95}" type="parTrans" cxnId="{324D5F38-B2F9-4717-8EB8-BCFC260CB2F4}">
      <dgm:prSet/>
      <dgm:spPr/>
      <dgm:t>
        <a:bodyPr/>
        <a:lstStyle/>
        <a:p>
          <a:endParaRPr lang="en-US"/>
        </a:p>
      </dgm:t>
    </dgm:pt>
    <dgm:pt modelId="{9CB00491-12B0-4226-8BB2-6753032A372A}" type="sibTrans" cxnId="{324D5F38-B2F9-4717-8EB8-BCFC260CB2F4}">
      <dgm:prSet/>
      <dgm:spPr/>
      <dgm:t>
        <a:bodyPr/>
        <a:lstStyle/>
        <a:p>
          <a:endParaRPr lang="en-US"/>
        </a:p>
      </dgm:t>
    </dgm:pt>
    <dgm:pt modelId="{AE5BCCF2-E8DD-4542-AE92-C0E64780D531}">
      <dgm:prSet/>
      <dgm:spPr/>
      <dgm:t>
        <a:bodyPr/>
        <a:lstStyle/>
        <a:p>
          <a:r>
            <a:rPr lang="de-DE" dirty="0" err="1"/>
            <a:t>Neprekinjeno</a:t>
          </a:r>
          <a:r>
            <a:rPr lang="de-DE" dirty="0"/>
            <a:t> </a:t>
          </a:r>
          <a:r>
            <a:rPr lang="de-DE" dirty="0" err="1"/>
            <a:t>učenje</a:t>
          </a:r>
          <a:endParaRPr lang="en-US" dirty="0"/>
        </a:p>
      </dgm:t>
    </dgm:pt>
    <dgm:pt modelId="{0DFA3CA9-CBB3-45CC-A32F-B11FBCCA9A46}" type="parTrans" cxnId="{F21E285E-BC4B-4C3E-9939-31E64EA4DFB6}">
      <dgm:prSet/>
      <dgm:spPr/>
      <dgm:t>
        <a:bodyPr/>
        <a:lstStyle/>
        <a:p>
          <a:endParaRPr lang="en-US"/>
        </a:p>
      </dgm:t>
    </dgm:pt>
    <dgm:pt modelId="{7756EB55-798D-41E9-86EE-56B25EFD62C4}" type="sibTrans" cxnId="{F21E285E-BC4B-4C3E-9939-31E64EA4DFB6}">
      <dgm:prSet/>
      <dgm:spPr/>
      <dgm:t>
        <a:bodyPr/>
        <a:lstStyle/>
        <a:p>
          <a:endParaRPr lang="en-US"/>
        </a:p>
      </dgm:t>
    </dgm:pt>
    <dgm:pt modelId="{5316943F-FC9A-45D0-810B-1D7FF78347B4}">
      <dgm:prSet/>
      <dgm:spPr/>
      <dgm:t>
        <a:bodyPr/>
        <a:lstStyle/>
        <a:p>
          <a:r>
            <a:rPr lang="de-DE" b="0" i="0" dirty="0" err="1"/>
            <a:t>Razvoj</a:t>
          </a:r>
          <a:r>
            <a:rPr lang="de-DE" b="0" i="0" dirty="0"/>
            <a:t> </a:t>
          </a:r>
          <a:r>
            <a:rPr lang="de-DE" b="0" i="0" dirty="0" err="1"/>
            <a:t>veščin</a:t>
          </a:r>
          <a:endParaRPr lang="en-US" dirty="0"/>
        </a:p>
      </dgm:t>
    </dgm:pt>
    <dgm:pt modelId="{D7874B0A-5AF6-4EC0-98BE-8ABFD52435A4}" type="parTrans" cxnId="{426574B2-7988-43A5-ADCC-BE11E4FB6E9B}">
      <dgm:prSet/>
      <dgm:spPr/>
      <dgm:t>
        <a:bodyPr/>
        <a:lstStyle/>
        <a:p>
          <a:endParaRPr lang="en-US"/>
        </a:p>
      </dgm:t>
    </dgm:pt>
    <dgm:pt modelId="{E9DB989B-9BFA-4091-A4E9-6B25DF8E02C4}" type="sibTrans" cxnId="{426574B2-7988-43A5-ADCC-BE11E4FB6E9B}">
      <dgm:prSet/>
      <dgm:spPr/>
      <dgm:t>
        <a:bodyPr/>
        <a:lstStyle/>
        <a:p>
          <a:endParaRPr lang="en-US"/>
        </a:p>
      </dgm:t>
    </dgm:pt>
    <dgm:pt modelId="{5CF6D98D-ADE9-44CC-8217-A3F6A6E5EB05}">
      <dgm:prSet/>
      <dgm:spPr/>
      <dgm:t>
        <a:bodyPr/>
        <a:lstStyle/>
        <a:p>
          <a:r>
            <a:rPr lang="de-DE" dirty="0" err="1"/>
            <a:t>Iskanje</a:t>
          </a:r>
          <a:r>
            <a:rPr lang="de-DE" dirty="0"/>
            <a:t> </a:t>
          </a:r>
          <a:r>
            <a:rPr lang="de-DE" dirty="0" err="1"/>
            <a:t>povratnih</a:t>
          </a:r>
          <a:r>
            <a:rPr lang="de-DE" dirty="0"/>
            <a:t> </a:t>
          </a:r>
          <a:r>
            <a:rPr lang="de-DE" dirty="0" err="1"/>
            <a:t>informacij</a:t>
          </a:r>
          <a:endParaRPr lang="en-US" dirty="0"/>
        </a:p>
      </dgm:t>
    </dgm:pt>
    <dgm:pt modelId="{60CEDA95-C21B-427E-9DAE-8684930170E5}" type="parTrans" cxnId="{DF927CA2-7FBE-43C6-AFF8-EC3E65D45C3E}">
      <dgm:prSet/>
      <dgm:spPr/>
      <dgm:t>
        <a:bodyPr/>
        <a:lstStyle/>
        <a:p>
          <a:endParaRPr lang="en-US"/>
        </a:p>
      </dgm:t>
    </dgm:pt>
    <dgm:pt modelId="{8CC254EC-3F84-42FA-9F4B-A166DBC39917}" type="sibTrans" cxnId="{DF927CA2-7FBE-43C6-AFF8-EC3E65D45C3E}">
      <dgm:prSet/>
      <dgm:spPr/>
      <dgm:t>
        <a:bodyPr/>
        <a:lstStyle/>
        <a:p>
          <a:endParaRPr lang="en-US"/>
        </a:p>
      </dgm:t>
    </dgm:pt>
    <dgm:pt modelId="{254764AB-0360-4806-AE3E-77D5CA0D417B}">
      <dgm:prSet/>
      <dgm:spPr/>
      <dgm:t>
        <a:bodyPr/>
        <a:lstStyle/>
        <a:p>
          <a:r>
            <a:rPr lang="de-DE" b="0" i="0" dirty="0" err="1"/>
            <a:t>Mreženje</a:t>
          </a:r>
          <a:endParaRPr lang="en-US" dirty="0"/>
        </a:p>
      </dgm:t>
    </dgm:pt>
    <dgm:pt modelId="{2FC459D7-20EA-46F0-8139-65853AF87E70}" type="parTrans" cxnId="{0D2DA614-09E4-4E36-8187-D9E27C281BB5}">
      <dgm:prSet/>
      <dgm:spPr/>
      <dgm:t>
        <a:bodyPr/>
        <a:lstStyle/>
        <a:p>
          <a:endParaRPr lang="en-US"/>
        </a:p>
      </dgm:t>
    </dgm:pt>
    <dgm:pt modelId="{6D39221A-1608-465F-ABFD-ED1E81898CD0}" type="sibTrans" cxnId="{0D2DA614-09E4-4E36-8187-D9E27C281BB5}">
      <dgm:prSet/>
      <dgm:spPr/>
      <dgm:t>
        <a:bodyPr/>
        <a:lstStyle/>
        <a:p>
          <a:endParaRPr lang="en-US"/>
        </a:p>
      </dgm:t>
    </dgm:pt>
    <dgm:pt modelId="{AD75385A-507C-4E49-9696-A748819B78BF}">
      <dgm:prSet/>
      <dgm:spPr/>
      <dgm:t>
        <a:bodyPr/>
        <a:lstStyle/>
        <a:p>
          <a:r>
            <a:rPr lang="de-DE" dirty="0" err="1"/>
            <a:t>Mentorstvo</a:t>
          </a:r>
          <a:r>
            <a:rPr lang="de-DE" dirty="0"/>
            <a:t> </a:t>
          </a:r>
          <a:endParaRPr lang="en-US" dirty="0"/>
        </a:p>
      </dgm:t>
    </dgm:pt>
    <dgm:pt modelId="{555D4254-BC3C-4EFF-BE8E-063FC5B98505}" type="parTrans" cxnId="{9CE5C289-C826-4323-8699-8E8E83FE0888}">
      <dgm:prSet/>
      <dgm:spPr/>
      <dgm:t>
        <a:bodyPr/>
        <a:lstStyle/>
        <a:p>
          <a:endParaRPr lang="en-US"/>
        </a:p>
      </dgm:t>
    </dgm:pt>
    <dgm:pt modelId="{33106144-BAAC-4496-A2B4-C99B63DB01C4}" type="sibTrans" cxnId="{9CE5C289-C826-4323-8699-8E8E83FE0888}">
      <dgm:prSet/>
      <dgm:spPr/>
      <dgm:t>
        <a:bodyPr/>
        <a:lstStyle/>
        <a:p>
          <a:endParaRPr lang="en-US"/>
        </a:p>
      </dgm:t>
    </dgm:pt>
    <dgm:pt modelId="{C2B0FD53-1267-45D4-B7F7-A40D14450A5F}">
      <dgm:prSet/>
      <dgm:spPr/>
      <dgm:t>
        <a:bodyPr/>
        <a:lstStyle/>
        <a:p>
          <a:r>
            <a:rPr lang="de-DE" b="0" i="0" dirty="0" err="1"/>
            <a:t>Vidnost</a:t>
          </a:r>
          <a:endParaRPr lang="en-US" dirty="0"/>
        </a:p>
      </dgm:t>
    </dgm:pt>
    <dgm:pt modelId="{7548AAEA-AE31-4D30-BB9F-436BECD077E1}" type="parTrans" cxnId="{D645D86C-577E-4408-BF45-511DDE214B38}">
      <dgm:prSet/>
      <dgm:spPr/>
      <dgm:t>
        <a:bodyPr/>
        <a:lstStyle/>
        <a:p>
          <a:endParaRPr lang="en-US"/>
        </a:p>
      </dgm:t>
    </dgm:pt>
    <dgm:pt modelId="{E82129D9-398D-4F50-A0B0-769A18B2A433}" type="sibTrans" cxnId="{D645D86C-577E-4408-BF45-511DDE214B38}">
      <dgm:prSet/>
      <dgm:spPr/>
      <dgm:t>
        <a:bodyPr/>
        <a:lstStyle/>
        <a:p>
          <a:endParaRPr lang="en-US"/>
        </a:p>
      </dgm:t>
    </dgm:pt>
    <dgm:pt modelId="{A2B93065-D781-4375-B7E6-A378D76D508E}">
      <dgm:prSet/>
      <dgm:spPr/>
      <dgm:t>
        <a:bodyPr/>
        <a:lstStyle/>
        <a:p>
          <a:r>
            <a:rPr lang="de-DE" dirty="0" err="1"/>
            <a:t>Prevzemite</a:t>
          </a:r>
          <a:r>
            <a:rPr lang="de-DE" dirty="0"/>
            <a:t> </a:t>
          </a:r>
          <a:r>
            <a:rPr lang="de-DE" dirty="0" err="1"/>
            <a:t>pobudo</a:t>
          </a:r>
          <a:endParaRPr lang="en-US" dirty="0"/>
        </a:p>
      </dgm:t>
    </dgm:pt>
    <dgm:pt modelId="{719FC114-1489-4716-A3A5-DB76E9A6B1F7}" type="parTrans" cxnId="{73F5C21A-28B3-485C-BB42-1B21940BE36A}">
      <dgm:prSet/>
      <dgm:spPr/>
      <dgm:t>
        <a:bodyPr/>
        <a:lstStyle/>
        <a:p>
          <a:endParaRPr lang="en-US"/>
        </a:p>
      </dgm:t>
    </dgm:pt>
    <dgm:pt modelId="{BA35BFC2-7100-4DA5-BFE7-47F51AA87200}" type="sibTrans" cxnId="{73F5C21A-28B3-485C-BB42-1B21940BE36A}">
      <dgm:prSet/>
      <dgm:spPr/>
      <dgm:t>
        <a:bodyPr/>
        <a:lstStyle/>
        <a:p>
          <a:endParaRPr lang="en-US"/>
        </a:p>
      </dgm:t>
    </dgm:pt>
    <dgm:pt modelId="{075EE42A-958E-4786-AB0C-622FCA0E9628}">
      <dgm:prSet/>
      <dgm:spPr/>
      <dgm:t>
        <a:bodyPr/>
        <a:lstStyle/>
        <a:p>
          <a:r>
            <a:rPr lang="de-DE" dirty="0" err="1"/>
            <a:t>Gradite</a:t>
          </a:r>
          <a:r>
            <a:rPr lang="de-DE" dirty="0"/>
            <a:t> </a:t>
          </a:r>
          <a:r>
            <a:rPr lang="de-DE" dirty="0" err="1"/>
            <a:t>osebno</a:t>
          </a:r>
          <a:r>
            <a:rPr lang="de-DE" dirty="0"/>
            <a:t> </a:t>
          </a:r>
          <a:r>
            <a:rPr lang="de-DE" dirty="0" err="1"/>
            <a:t>znamko</a:t>
          </a:r>
          <a:endParaRPr lang="en-US" dirty="0"/>
        </a:p>
      </dgm:t>
    </dgm:pt>
    <dgm:pt modelId="{F7A1A073-232B-4153-8944-A740EB88DE0D}" type="parTrans" cxnId="{8D00746B-3ECD-45FA-B5B5-4FCCCFB1EF11}">
      <dgm:prSet/>
      <dgm:spPr/>
      <dgm:t>
        <a:bodyPr/>
        <a:lstStyle/>
        <a:p>
          <a:endParaRPr lang="en-US"/>
        </a:p>
      </dgm:t>
    </dgm:pt>
    <dgm:pt modelId="{40558D2F-1B46-413A-B486-7AC231A916E6}" type="sibTrans" cxnId="{8D00746B-3ECD-45FA-B5B5-4FCCCFB1EF11}">
      <dgm:prSet/>
      <dgm:spPr/>
      <dgm:t>
        <a:bodyPr/>
        <a:lstStyle/>
        <a:p>
          <a:endParaRPr lang="en-US"/>
        </a:p>
      </dgm:t>
    </dgm:pt>
    <dgm:pt modelId="{8070F423-F8DF-45A0-A90B-E0C558578F43}">
      <dgm:prSet/>
      <dgm:spPr/>
      <dgm:t>
        <a:bodyPr/>
        <a:lstStyle/>
        <a:p>
          <a:r>
            <a:rPr lang="de-DE" dirty="0" err="1"/>
            <a:t>Učinkovita</a:t>
          </a:r>
          <a:r>
            <a:rPr lang="de-DE" dirty="0"/>
            <a:t> </a:t>
          </a:r>
          <a:r>
            <a:rPr lang="de-DE" dirty="0" err="1"/>
            <a:t>komunikacija</a:t>
          </a:r>
          <a:endParaRPr lang="en-US" dirty="0"/>
        </a:p>
      </dgm:t>
    </dgm:pt>
    <dgm:pt modelId="{73E1AD1D-CC3A-4083-91C3-8B775F21E84B}" type="parTrans" cxnId="{9B7D0F87-9AD1-4486-890C-1AE203220602}">
      <dgm:prSet/>
      <dgm:spPr/>
      <dgm:t>
        <a:bodyPr/>
        <a:lstStyle/>
        <a:p>
          <a:endParaRPr lang="en-US"/>
        </a:p>
      </dgm:t>
    </dgm:pt>
    <dgm:pt modelId="{60E36C36-F305-4E85-82B6-77EBC8B0F101}" type="sibTrans" cxnId="{9B7D0F87-9AD1-4486-890C-1AE203220602}">
      <dgm:prSet/>
      <dgm:spPr/>
      <dgm:t>
        <a:bodyPr/>
        <a:lstStyle/>
        <a:p>
          <a:endParaRPr lang="en-US"/>
        </a:p>
      </dgm:t>
    </dgm:pt>
    <dgm:pt modelId="{7399DB66-266F-450B-842D-29892FDF3FF2}">
      <dgm:prSet/>
      <dgm:spPr/>
      <dgm:t>
        <a:bodyPr/>
        <a:lstStyle/>
        <a:p>
          <a:r>
            <a:rPr lang="de-DE" dirty="0" err="1"/>
            <a:t>Izkušnje</a:t>
          </a:r>
          <a:r>
            <a:rPr lang="de-DE" dirty="0"/>
            <a:t> </a:t>
          </a:r>
          <a:r>
            <a:rPr lang="de-DE" dirty="0" err="1"/>
            <a:t>iz</a:t>
          </a:r>
          <a:r>
            <a:rPr lang="de-DE" dirty="0"/>
            <a:t> </a:t>
          </a:r>
          <a:r>
            <a:rPr lang="de-DE" dirty="0" err="1"/>
            <a:t>različnih</a:t>
          </a:r>
          <a:r>
            <a:rPr lang="de-DE" dirty="0"/>
            <a:t> </a:t>
          </a:r>
          <a:r>
            <a:rPr lang="de-DE" dirty="0" err="1"/>
            <a:t>področij</a:t>
          </a:r>
          <a:endParaRPr lang="en-US" dirty="0"/>
        </a:p>
      </dgm:t>
    </dgm:pt>
    <dgm:pt modelId="{7B3F258A-9A11-49D8-9395-D067B5C7D2B9}" type="parTrans" cxnId="{1C1B79C7-BAC1-4DF4-8BDD-004D5D3E2F52}">
      <dgm:prSet/>
      <dgm:spPr/>
      <dgm:t>
        <a:bodyPr/>
        <a:lstStyle/>
        <a:p>
          <a:endParaRPr lang="en-US"/>
        </a:p>
      </dgm:t>
    </dgm:pt>
    <dgm:pt modelId="{528DB5E5-430A-48A4-B9BF-F5E58B0B88D5}" type="sibTrans" cxnId="{1C1B79C7-BAC1-4DF4-8BDD-004D5D3E2F52}">
      <dgm:prSet/>
      <dgm:spPr/>
      <dgm:t>
        <a:bodyPr/>
        <a:lstStyle/>
        <a:p>
          <a:endParaRPr lang="en-US"/>
        </a:p>
      </dgm:t>
    </dgm:pt>
    <dgm:pt modelId="{EBCC9F72-37BE-4B4A-B3BB-B2F504BF1F68}">
      <dgm:prSet/>
      <dgm:spPr/>
      <dgm:t>
        <a:bodyPr/>
        <a:lstStyle/>
        <a:p>
          <a:r>
            <a:rPr lang="de-DE" dirty="0" err="1"/>
            <a:t>Prilagodljivost</a:t>
          </a:r>
          <a:r>
            <a:rPr lang="de-DE" dirty="0"/>
            <a:t> </a:t>
          </a:r>
          <a:endParaRPr lang="en-US" dirty="0"/>
        </a:p>
      </dgm:t>
    </dgm:pt>
    <dgm:pt modelId="{6B969115-16F6-4F42-8C36-6D7238AB4DBB}" type="parTrans" cxnId="{308320DF-6A05-423C-9526-2A8D77AF3CE6}">
      <dgm:prSet/>
      <dgm:spPr/>
      <dgm:t>
        <a:bodyPr/>
        <a:lstStyle/>
        <a:p>
          <a:endParaRPr lang="en-US"/>
        </a:p>
      </dgm:t>
    </dgm:pt>
    <dgm:pt modelId="{A5B79179-8A68-4785-BFE9-D8D0B1D8A2AE}" type="sibTrans" cxnId="{308320DF-6A05-423C-9526-2A8D77AF3CE6}">
      <dgm:prSet/>
      <dgm:spPr/>
      <dgm:t>
        <a:bodyPr/>
        <a:lstStyle/>
        <a:p>
          <a:endParaRPr lang="en-US"/>
        </a:p>
      </dgm:t>
    </dgm:pt>
    <dgm:pt modelId="{5F4A9CC4-530A-4D9A-9A5D-9E7AE6DD7F21}">
      <dgm:prSet/>
      <dgm:spPr/>
      <dgm:t>
        <a:bodyPr/>
        <a:lstStyle/>
        <a:p>
          <a:r>
            <a:rPr lang="de-DE" dirty="0" err="1"/>
            <a:t>Razvoj</a:t>
          </a:r>
          <a:r>
            <a:rPr lang="de-DE" dirty="0"/>
            <a:t> </a:t>
          </a:r>
          <a:r>
            <a:rPr lang="de-DE" dirty="0" err="1"/>
            <a:t>vodstvenih</a:t>
          </a:r>
          <a:r>
            <a:rPr lang="de-DE" dirty="0"/>
            <a:t> </a:t>
          </a:r>
          <a:r>
            <a:rPr lang="de-DE" dirty="0" err="1"/>
            <a:t>sposobnosti</a:t>
          </a:r>
          <a:endParaRPr lang="en-US" dirty="0"/>
        </a:p>
      </dgm:t>
    </dgm:pt>
    <dgm:pt modelId="{38BF926C-1D3A-4C48-ADB6-46821ED9ED43}" type="parTrans" cxnId="{2D3A8B46-F542-4170-9504-A3BFCDE2B420}">
      <dgm:prSet/>
      <dgm:spPr/>
      <dgm:t>
        <a:bodyPr/>
        <a:lstStyle/>
        <a:p>
          <a:endParaRPr lang="en-US"/>
        </a:p>
      </dgm:t>
    </dgm:pt>
    <dgm:pt modelId="{FED43D73-8CD5-49F8-8BFF-36F86AD50784}" type="sibTrans" cxnId="{2D3A8B46-F542-4170-9504-A3BFCDE2B420}">
      <dgm:prSet/>
      <dgm:spPr/>
      <dgm:t>
        <a:bodyPr/>
        <a:lstStyle/>
        <a:p>
          <a:endParaRPr lang="en-US"/>
        </a:p>
      </dgm:t>
    </dgm:pt>
    <dgm:pt modelId="{3D03A8C5-8101-4902-82C3-C0ABCE3436C1}">
      <dgm:prSet/>
      <dgm:spPr/>
      <dgm:t>
        <a:bodyPr/>
        <a:lstStyle/>
        <a:p>
          <a:r>
            <a:rPr lang="de-DE" dirty="0" err="1"/>
            <a:t>Sposobnost</a:t>
          </a:r>
          <a:r>
            <a:rPr lang="de-DE" dirty="0"/>
            <a:t> </a:t>
          </a:r>
          <a:r>
            <a:rPr lang="de-DE" dirty="0" err="1"/>
            <a:t>pogajanja</a:t>
          </a:r>
          <a:endParaRPr lang="en-US" dirty="0"/>
        </a:p>
      </dgm:t>
    </dgm:pt>
    <dgm:pt modelId="{3503AD1B-5209-4274-9833-2950E9A99C6F}" type="parTrans" cxnId="{3FA27061-3FC9-4AE0-AF57-F2E08A30C144}">
      <dgm:prSet/>
      <dgm:spPr/>
      <dgm:t>
        <a:bodyPr/>
        <a:lstStyle/>
        <a:p>
          <a:endParaRPr lang="en-US"/>
        </a:p>
      </dgm:t>
    </dgm:pt>
    <dgm:pt modelId="{12E2C54A-40A2-47D3-B711-D569105948F3}" type="sibTrans" cxnId="{3FA27061-3FC9-4AE0-AF57-F2E08A30C144}">
      <dgm:prSet/>
      <dgm:spPr/>
      <dgm:t>
        <a:bodyPr/>
        <a:lstStyle/>
        <a:p>
          <a:endParaRPr lang="en-US"/>
        </a:p>
      </dgm:t>
    </dgm:pt>
    <dgm:pt modelId="{0B15B99D-4802-4DDC-9253-F2E3F08C034F}">
      <dgm:prSet/>
      <dgm:spPr/>
      <dgm:t>
        <a:bodyPr/>
        <a:lstStyle/>
        <a:p>
          <a:r>
            <a:rPr lang="de-DE" dirty="0" err="1"/>
            <a:t>Ostanite</a:t>
          </a:r>
          <a:r>
            <a:rPr lang="de-DE" dirty="0"/>
            <a:t> </a:t>
          </a:r>
          <a:r>
            <a:rPr lang="de-DE" dirty="0" err="1"/>
            <a:t>obveščeni</a:t>
          </a:r>
          <a:r>
            <a:rPr lang="de-DE" dirty="0"/>
            <a:t> o </a:t>
          </a:r>
          <a:r>
            <a:rPr lang="de-DE" dirty="0" err="1"/>
            <a:t>politikah</a:t>
          </a:r>
          <a:r>
            <a:rPr lang="de-DE" dirty="0"/>
            <a:t> </a:t>
          </a:r>
          <a:r>
            <a:rPr lang="de-DE" dirty="0" err="1"/>
            <a:t>podjetja</a:t>
          </a:r>
          <a:endParaRPr lang="en-US" dirty="0"/>
        </a:p>
      </dgm:t>
    </dgm:pt>
    <dgm:pt modelId="{FC3ACEF0-277F-4A8E-A5CE-F0DEFE6B57DE}" type="parTrans" cxnId="{9CA74C73-D038-4466-8FE6-B79AB150AD9E}">
      <dgm:prSet/>
      <dgm:spPr/>
      <dgm:t>
        <a:bodyPr/>
        <a:lstStyle/>
        <a:p>
          <a:endParaRPr lang="en-US"/>
        </a:p>
      </dgm:t>
    </dgm:pt>
    <dgm:pt modelId="{D0FA58B6-C4F3-4CDB-898E-99B176F97827}" type="sibTrans" cxnId="{9CA74C73-D038-4466-8FE6-B79AB150AD9E}">
      <dgm:prSet/>
      <dgm:spPr/>
      <dgm:t>
        <a:bodyPr/>
        <a:lstStyle/>
        <a:p>
          <a:endParaRPr lang="en-US"/>
        </a:p>
      </dgm:t>
    </dgm:pt>
    <dgm:pt modelId="{A16298CD-5326-40D5-B995-FB0B94D78A44}">
      <dgm:prSet/>
      <dgm:spPr/>
      <dgm:t>
        <a:bodyPr/>
        <a:lstStyle/>
        <a:p>
          <a:r>
            <a:rPr lang="de-DE" dirty="0" err="1"/>
            <a:t>Ravnotežje</a:t>
          </a:r>
          <a:r>
            <a:rPr lang="de-DE" dirty="0"/>
            <a:t> </a:t>
          </a:r>
          <a:r>
            <a:rPr lang="de-DE" dirty="0" err="1"/>
            <a:t>med</a:t>
          </a:r>
          <a:r>
            <a:rPr lang="de-DE" dirty="0"/>
            <a:t> </a:t>
          </a:r>
          <a:r>
            <a:rPr lang="de-DE" dirty="0" err="1"/>
            <a:t>delom</a:t>
          </a:r>
          <a:r>
            <a:rPr lang="de-DE" dirty="0"/>
            <a:t> in </a:t>
          </a:r>
          <a:r>
            <a:rPr lang="de-DE" dirty="0" err="1"/>
            <a:t>zasebnim</a:t>
          </a:r>
          <a:r>
            <a:rPr lang="de-DE" dirty="0"/>
            <a:t> </a:t>
          </a:r>
          <a:r>
            <a:rPr lang="de-DE" dirty="0" err="1"/>
            <a:t>življenjem</a:t>
          </a:r>
          <a:endParaRPr lang="en-US" dirty="0"/>
        </a:p>
      </dgm:t>
    </dgm:pt>
    <dgm:pt modelId="{7A26DA66-A694-4232-A0F1-2EB3E67A2D84}" type="parTrans" cxnId="{0FE80601-6A60-47E0-964D-41C4E177D3D4}">
      <dgm:prSet/>
      <dgm:spPr/>
      <dgm:t>
        <a:bodyPr/>
        <a:lstStyle/>
        <a:p>
          <a:endParaRPr lang="en-US"/>
        </a:p>
      </dgm:t>
    </dgm:pt>
    <dgm:pt modelId="{277ADAB8-7A9E-4071-8582-490939D3D98E}" type="sibTrans" cxnId="{0FE80601-6A60-47E0-964D-41C4E177D3D4}">
      <dgm:prSet/>
      <dgm:spPr/>
      <dgm:t>
        <a:bodyPr/>
        <a:lstStyle/>
        <a:p>
          <a:endParaRPr lang="en-US"/>
        </a:p>
      </dgm:t>
    </dgm:pt>
    <dgm:pt modelId="{10AABE32-B9A3-4EAF-B654-DDCA7424B9A3}" type="pres">
      <dgm:prSet presAssocID="{44074406-E158-4302-9A8D-300DF8D5CBEB}" presName="diagram" presStyleCnt="0">
        <dgm:presLayoutVars>
          <dgm:dir/>
          <dgm:resizeHandles val="exact"/>
        </dgm:presLayoutVars>
      </dgm:prSet>
      <dgm:spPr/>
    </dgm:pt>
    <dgm:pt modelId="{1341A90B-9262-4580-8D4D-01F56383C91C}" type="pres">
      <dgm:prSet presAssocID="{845675FA-7CD9-4B4F-9E5F-7FDE3647D40D}" presName="node" presStyleLbl="node1" presStyleIdx="0" presStyleCnt="16">
        <dgm:presLayoutVars>
          <dgm:bulletEnabled val="1"/>
        </dgm:presLayoutVars>
      </dgm:prSet>
      <dgm:spPr/>
    </dgm:pt>
    <dgm:pt modelId="{1C8CC3F3-E85F-40E7-9015-1639FD3461F2}" type="pres">
      <dgm:prSet presAssocID="{9CB00491-12B0-4226-8BB2-6753032A372A}" presName="sibTrans" presStyleCnt="0"/>
      <dgm:spPr/>
    </dgm:pt>
    <dgm:pt modelId="{89F4DB0E-C530-46D6-A87E-E46BDC6AC5E0}" type="pres">
      <dgm:prSet presAssocID="{AE5BCCF2-E8DD-4542-AE92-C0E64780D531}" presName="node" presStyleLbl="node1" presStyleIdx="1" presStyleCnt="16">
        <dgm:presLayoutVars>
          <dgm:bulletEnabled val="1"/>
        </dgm:presLayoutVars>
      </dgm:prSet>
      <dgm:spPr/>
    </dgm:pt>
    <dgm:pt modelId="{58C9B0F5-7DCB-44C5-8164-A4C118A064E7}" type="pres">
      <dgm:prSet presAssocID="{7756EB55-798D-41E9-86EE-56B25EFD62C4}" presName="sibTrans" presStyleCnt="0"/>
      <dgm:spPr/>
    </dgm:pt>
    <dgm:pt modelId="{1D872197-64CA-4209-B67F-AED55382B5D2}" type="pres">
      <dgm:prSet presAssocID="{5316943F-FC9A-45D0-810B-1D7FF78347B4}" presName="node" presStyleLbl="node1" presStyleIdx="2" presStyleCnt="16">
        <dgm:presLayoutVars>
          <dgm:bulletEnabled val="1"/>
        </dgm:presLayoutVars>
      </dgm:prSet>
      <dgm:spPr/>
    </dgm:pt>
    <dgm:pt modelId="{B3DA71CD-2CEA-43DF-A80D-10C3BDB33BE3}" type="pres">
      <dgm:prSet presAssocID="{E9DB989B-9BFA-4091-A4E9-6B25DF8E02C4}" presName="sibTrans" presStyleCnt="0"/>
      <dgm:spPr/>
    </dgm:pt>
    <dgm:pt modelId="{BE3EB149-58FA-4998-B638-EF7F5C4D07BC}" type="pres">
      <dgm:prSet presAssocID="{5CF6D98D-ADE9-44CC-8217-A3F6A6E5EB05}" presName="node" presStyleLbl="node1" presStyleIdx="3" presStyleCnt="16">
        <dgm:presLayoutVars>
          <dgm:bulletEnabled val="1"/>
        </dgm:presLayoutVars>
      </dgm:prSet>
      <dgm:spPr/>
    </dgm:pt>
    <dgm:pt modelId="{766F4ECA-0F8B-402A-AE73-3437E37C3E2A}" type="pres">
      <dgm:prSet presAssocID="{8CC254EC-3F84-42FA-9F4B-A166DBC39917}" presName="sibTrans" presStyleCnt="0"/>
      <dgm:spPr/>
    </dgm:pt>
    <dgm:pt modelId="{51ED6DDD-F3F9-40E6-AEB5-BD47585A3F5E}" type="pres">
      <dgm:prSet presAssocID="{254764AB-0360-4806-AE3E-77D5CA0D417B}" presName="node" presStyleLbl="node1" presStyleIdx="4" presStyleCnt="16">
        <dgm:presLayoutVars>
          <dgm:bulletEnabled val="1"/>
        </dgm:presLayoutVars>
      </dgm:prSet>
      <dgm:spPr/>
    </dgm:pt>
    <dgm:pt modelId="{3941865B-4BC5-4AA3-AF29-23F56C9B194A}" type="pres">
      <dgm:prSet presAssocID="{6D39221A-1608-465F-ABFD-ED1E81898CD0}" presName="sibTrans" presStyleCnt="0"/>
      <dgm:spPr/>
    </dgm:pt>
    <dgm:pt modelId="{01381D51-21B1-4E1C-B441-DED689E232E9}" type="pres">
      <dgm:prSet presAssocID="{AD75385A-507C-4E49-9696-A748819B78BF}" presName="node" presStyleLbl="node1" presStyleIdx="5" presStyleCnt="16">
        <dgm:presLayoutVars>
          <dgm:bulletEnabled val="1"/>
        </dgm:presLayoutVars>
      </dgm:prSet>
      <dgm:spPr/>
    </dgm:pt>
    <dgm:pt modelId="{F9BDD85E-84EF-45FE-9C15-0313C667D1A3}" type="pres">
      <dgm:prSet presAssocID="{33106144-BAAC-4496-A2B4-C99B63DB01C4}" presName="sibTrans" presStyleCnt="0"/>
      <dgm:spPr/>
    </dgm:pt>
    <dgm:pt modelId="{EA808C6E-DE94-4835-B950-C1ED62F396AA}" type="pres">
      <dgm:prSet presAssocID="{C2B0FD53-1267-45D4-B7F7-A40D14450A5F}" presName="node" presStyleLbl="node1" presStyleIdx="6" presStyleCnt="16">
        <dgm:presLayoutVars>
          <dgm:bulletEnabled val="1"/>
        </dgm:presLayoutVars>
      </dgm:prSet>
      <dgm:spPr/>
    </dgm:pt>
    <dgm:pt modelId="{519C5751-9CA7-48E8-A365-199652887AAE}" type="pres">
      <dgm:prSet presAssocID="{E82129D9-398D-4F50-A0B0-769A18B2A433}" presName="sibTrans" presStyleCnt="0"/>
      <dgm:spPr/>
    </dgm:pt>
    <dgm:pt modelId="{6CB91C72-9B77-4AE5-8FA1-5AD224246521}" type="pres">
      <dgm:prSet presAssocID="{A2B93065-D781-4375-B7E6-A378D76D508E}" presName="node" presStyleLbl="node1" presStyleIdx="7" presStyleCnt="16">
        <dgm:presLayoutVars>
          <dgm:bulletEnabled val="1"/>
        </dgm:presLayoutVars>
      </dgm:prSet>
      <dgm:spPr/>
    </dgm:pt>
    <dgm:pt modelId="{A36356F1-7164-4DF8-8FF4-3B5AF44EBD33}" type="pres">
      <dgm:prSet presAssocID="{BA35BFC2-7100-4DA5-BFE7-47F51AA87200}" presName="sibTrans" presStyleCnt="0"/>
      <dgm:spPr/>
    </dgm:pt>
    <dgm:pt modelId="{BEC1118B-CEAB-4BFE-BA3F-7C2CCE441ACB}" type="pres">
      <dgm:prSet presAssocID="{075EE42A-958E-4786-AB0C-622FCA0E9628}" presName="node" presStyleLbl="node1" presStyleIdx="8" presStyleCnt="16">
        <dgm:presLayoutVars>
          <dgm:bulletEnabled val="1"/>
        </dgm:presLayoutVars>
      </dgm:prSet>
      <dgm:spPr/>
    </dgm:pt>
    <dgm:pt modelId="{8926DAA6-D8C8-4B78-A405-515F92B3CCCA}" type="pres">
      <dgm:prSet presAssocID="{40558D2F-1B46-413A-B486-7AC231A916E6}" presName="sibTrans" presStyleCnt="0"/>
      <dgm:spPr/>
    </dgm:pt>
    <dgm:pt modelId="{309C8725-A6A7-4320-9D83-9A4B0011E2CC}" type="pres">
      <dgm:prSet presAssocID="{8070F423-F8DF-45A0-A90B-E0C558578F43}" presName="node" presStyleLbl="node1" presStyleIdx="9" presStyleCnt="16">
        <dgm:presLayoutVars>
          <dgm:bulletEnabled val="1"/>
        </dgm:presLayoutVars>
      </dgm:prSet>
      <dgm:spPr/>
    </dgm:pt>
    <dgm:pt modelId="{E2CB1B67-EF0D-4CF0-8B08-3D082210CBE1}" type="pres">
      <dgm:prSet presAssocID="{60E36C36-F305-4E85-82B6-77EBC8B0F101}" presName="sibTrans" presStyleCnt="0"/>
      <dgm:spPr/>
    </dgm:pt>
    <dgm:pt modelId="{9C238F11-CACB-49F0-A93E-2A5B7B43C57C}" type="pres">
      <dgm:prSet presAssocID="{7399DB66-266F-450B-842D-29892FDF3FF2}" presName="node" presStyleLbl="node1" presStyleIdx="10" presStyleCnt="16">
        <dgm:presLayoutVars>
          <dgm:bulletEnabled val="1"/>
        </dgm:presLayoutVars>
      </dgm:prSet>
      <dgm:spPr/>
    </dgm:pt>
    <dgm:pt modelId="{164271F7-D54E-44B8-9949-9AE775F71FF6}" type="pres">
      <dgm:prSet presAssocID="{528DB5E5-430A-48A4-B9BF-F5E58B0B88D5}" presName="sibTrans" presStyleCnt="0"/>
      <dgm:spPr/>
    </dgm:pt>
    <dgm:pt modelId="{0DDCFDCE-6EE0-4B31-9063-AF277D2D90FB}" type="pres">
      <dgm:prSet presAssocID="{EBCC9F72-37BE-4B4A-B3BB-B2F504BF1F68}" presName="node" presStyleLbl="node1" presStyleIdx="11" presStyleCnt="16">
        <dgm:presLayoutVars>
          <dgm:bulletEnabled val="1"/>
        </dgm:presLayoutVars>
      </dgm:prSet>
      <dgm:spPr/>
    </dgm:pt>
    <dgm:pt modelId="{B643629E-AD1E-4FAE-8154-4F221A4877CD}" type="pres">
      <dgm:prSet presAssocID="{A5B79179-8A68-4785-BFE9-D8D0B1D8A2AE}" presName="sibTrans" presStyleCnt="0"/>
      <dgm:spPr/>
    </dgm:pt>
    <dgm:pt modelId="{345A8D5B-CD6D-4375-A063-6BC789F21ADA}" type="pres">
      <dgm:prSet presAssocID="{5F4A9CC4-530A-4D9A-9A5D-9E7AE6DD7F21}" presName="node" presStyleLbl="node1" presStyleIdx="12" presStyleCnt="16">
        <dgm:presLayoutVars>
          <dgm:bulletEnabled val="1"/>
        </dgm:presLayoutVars>
      </dgm:prSet>
      <dgm:spPr/>
    </dgm:pt>
    <dgm:pt modelId="{ECEC6366-3D1C-48F1-B1CE-A589859941F3}" type="pres">
      <dgm:prSet presAssocID="{FED43D73-8CD5-49F8-8BFF-36F86AD50784}" presName="sibTrans" presStyleCnt="0"/>
      <dgm:spPr/>
    </dgm:pt>
    <dgm:pt modelId="{8740BE9B-497F-4790-B61F-1826AE3A0F3B}" type="pres">
      <dgm:prSet presAssocID="{3D03A8C5-8101-4902-82C3-C0ABCE3436C1}" presName="node" presStyleLbl="node1" presStyleIdx="13" presStyleCnt="16">
        <dgm:presLayoutVars>
          <dgm:bulletEnabled val="1"/>
        </dgm:presLayoutVars>
      </dgm:prSet>
      <dgm:spPr/>
    </dgm:pt>
    <dgm:pt modelId="{7242C7F9-065A-4D29-AC76-4197CFEF633A}" type="pres">
      <dgm:prSet presAssocID="{12E2C54A-40A2-47D3-B711-D569105948F3}" presName="sibTrans" presStyleCnt="0"/>
      <dgm:spPr/>
    </dgm:pt>
    <dgm:pt modelId="{11152DF5-A31F-4BE0-B803-BE36CFAC81B4}" type="pres">
      <dgm:prSet presAssocID="{0B15B99D-4802-4DDC-9253-F2E3F08C034F}" presName="node" presStyleLbl="node1" presStyleIdx="14" presStyleCnt="16">
        <dgm:presLayoutVars>
          <dgm:bulletEnabled val="1"/>
        </dgm:presLayoutVars>
      </dgm:prSet>
      <dgm:spPr/>
    </dgm:pt>
    <dgm:pt modelId="{94472854-2380-4938-98FF-6F9A86B00C29}" type="pres">
      <dgm:prSet presAssocID="{D0FA58B6-C4F3-4CDB-898E-99B176F97827}" presName="sibTrans" presStyleCnt="0"/>
      <dgm:spPr/>
    </dgm:pt>
    <dgm:pt modelId="{A55CA4E1-ACAA-41B0-8094-485284D71403}" type="pres">
      <dgm:prSet presAssocID="{A16298CD-5326-40D5-B995-FB0B94D78A44}" presName="node" presStyleLbl="node1" presStyleIdx="15" presStyleCnt="16">
        <dgm:presLayoutVars>
          <dgm:bulletEnabled val="1"/>
        </dgm:presLayoutVars>
      </dgm:prSet>
      <dgm:spPr/>
    </dgm:pt>
  </dgm:ptLst>
  <dgm:cxnLst>
    <dgm:cxn modelId="{0FE80601-6A60-47E0-964D-41C4E177D3D4}" srcId="{44074406-E158-4302-9A8D-300DF8D5CBEB}" destId="{A16298CD-5326-40D5-B995-FB0B94D78A44}" srcOrd="15" destOrd="0" parTransId="{7A26DA66-A694-4232-A0F1-2EB3E67A2D84}" sibTransId="{277ADAB8-7A9E-4071-8582-490939D3D98E}"/>
    <dgm:cxn modelId="{BDB27502-A19F-4EE1-AB72-0B3D150063A7}" type="presOf" srcId="{5CF6D98D-ADE9-44CC-8217-A3F6A6E5EB05}" destId="{BE3EB149-58FA-4998-B638-EF7F5C4D07BC}" srcOrd="0" destOrd="0" presId="urn:microsoft.com/office/officeart/2005/8/layout/default"/>
    <dgm:cxn modelId="{095E750B-1706-4392-8B9E-17BC3C118992}" type="presOf" srcId="{A16298CD-5326-40D5-B995-FB0B94D78A44}" destId="{A55CA4E1-ACAA-41B0-8094-485284D71403}" srcOrd="0" destOrd="0" presId="urn:microsoft.com/office/officeart/2005/8/layout/default"/>
    <dgm:cxn modelId="{0D2DA614-09E4-4E36-8187-D9E27C281BB5}" srcId="{44074406-E158-4302-9A8D-300DF8D5CBEB}" destId="{254764AB-0360-4806-AE3E-77D5CA0D417B}" srcOrd="4" destOrd="0" parTransId="{2FC459D7-20EA-46F0-8139-65853AF87E70}" sibTransId="{6D39221A-1608-465F-ABFD-ED1E81898CD0}"/>
    <dgm:cxn modelId="{1922461A-7463-4C74-A0F9-E8B452C8325D}" type="presOf" srcId="{075EE42A-958E-4786-AB0C-622FCA0E9628}" destId="{BEC1118B-CEAB-4BFE-BA3F-7C2CCE441ACB}" srcOrd="0" destOrd="0" presId="urn:microsoft.com/office/officeart/2005/8/layout/default"/>
    <dgm:cxn modelId="{73F5C21A-28B3-485C-BB42-1B21940BE36A}" srcId="{44074406-E158-4302-9A8D-300DF8D5CBEB}" destId="{A2B93065-D781-4375-B7E6-A378D76D508E}" srcOrd="7" destOrd="0" parTransId="{719FC114-1489-4716-A3A5-DB76E9A6B1F7}" sibTransId="{BA35BFC2-7100-4DA5-BFE7-47F51AA87200}"/>
    <dgm:cxn modelId="{4CCA582B-6B76-4952-88D1-62E9693D35B9}" type="presOf" srcId="{EBCC9F72-37BE-4B4A-B3BB-B2F504BF1F68}" destId="{0DDCFDCE-6EE0-4B31-9063-AF277D2D90FB}" srcOrd="0" destOrd="0" presId="urn:microsoft.com/office/officeart/2005/8/layout/default"/>
    <dgm:cxn modelId="{324D5F38-B2F9-4717-8EB8-BCFC260CB2F4}" srcId="{44074406-E158-4302-9A8D-300DF8D5CBEB}" destId="{845675FA-7CD9-4B4F-9E5F-7FDE3647D40D}" srcOrd="0" destOrd="0" parTransId="{55620138-96A5-47C8-A628-2A88C0F7FE95}" sibTransId="{9CB00491-12B0-4226-8BB2-6753032A372A}"/>
    <dgm:cxn modelId="{BE57AC3C-DDE1-4DD3-8480-191C257FDBA5}" type="presOf" srcId="{0B15B99D-4802-4DDC-9253-F2E3F08C034F}" destId="{11152DF5-A31F-4BE0-B803-BE36CFAC81B4}" srcOrd="0" destOrd="0" presId="urn:microsoft.com/office/officeart/2005/8/layout/default"/>
    <dgm:cxn modelId="{F21E285E-BC4B-4C3E-9939-31E64EA4DFB6}" srcId="{44074406-E158-4302-9A8D-300DF8D5CBEB}" destId="{AE5BCCF2-E8DD-4542-AE92-C0E64780D531}" srcOrd="1" destOrd="0" parTransId="{0DFA3CA9-CBB3-45CC-A32F-B11FBCCA9A46}" sibTransId="{7756EB55-798D-41E9-86EE-56B25EFD62C4}"/>
    <dgm:cxn modelId="{3FA27061-3FC9-4AE0-AF57-F2E08A30C144}" srcId="{44074406-E158-4302-9A8D-300DF8D5CBEB}" destId="{3D03A8C5-8101-4902-82C3-C0ABCE3436C1}" srcOrd="13" destOrd="0" parTransId="{3503AD1B-5209-4274-9833-2950E9A99C6F}" sibTransId="{12E2C54A-40A2-47D3-B711-D569105948F3}"/>
    <dgm:cxn modelId="{2D3A8B46-F542-4170-9504-A3BFCDE2B420}" srcId="{44074406-E158-4302-9A8D-300DF8D5CBEB}" destId="{5F4A9CC4-530A-4D9A-9A5D-9E7AE6DD7F21}" srcOrd="12" destOrd="0" parTransId="{38BF926C-1D3A-4C48-ADB6-46821ED9ED43}" sibTransId="{FED43D73-8CD5-49F8-8BFF-36F86AD50784}"/>
    <dgm:cxn modelId="{8D00746B-3ECD-45FA-B5B5-4FCCCFB1EF11}" srcId="{44074406-E158-4302-9A8D-300DF8D5CBEB}" destId="{075EE42A-958E-4786-AB0C-622FCA0E9628}" srcOrd="8" destOrd="0" parTransId="{F7A1A073-232B-4153-8944-A740EB88DE0D}" sibTransId="{40558D2F-1B46-413A-B486-7AC231A916E6}"/>
    <dgm:cxn modelId="{D645D86C-577E-4408-BF45-511DDE214B38}" srcId="{44074406-E158-4302-9A8D-300DF8D5CBEB}" destId="{C2B0FD53-1267-45D4-B7F7-A40D14450A5F}" srcOrd="6" destOrd="0" parTransId="{7548AAEA-AE31-4D30-BB9F-436BECD077E1}" sibTransId="{E82129D9-398D-4F50-A0B0-769A18B2A433}"/>
    <dgm:cxn modelId="{9CA74C73-D038-4466-8FE6-B79AB150AD9E}" srcId="{44074406-E158-4302-9A8D-300DF8D5CBEB}" destId="{0B15B99D-4802-4DDC-9253-F2E3F08C034F}" srcOrd="14" destOrd="0" parTransId="{FC3ACEF0-277F-4A8E-A5CE-F0DEFE6B57DE}" sibTransId="{D0FA58B6-C4F3-4CDB-898E-99B176F97827}"/>
    <dgm:cxn modelId="{3562A773-ABFB-411F-A98B-6B7D1E6EE256}" type="presOf" srcId="{AD75385A-507C-4E49-9696-A748819B78BF}" destId="{01381D51-21B1-4E1C-B441-DED689E232E9}" srcOrd="0" destOrd="0" presId="urn:microsoft.com/office/officeart/2005/8/layout/default"/>
    <dgm:cxn modelId="{9AC6C783-C1AC-4190-A1FD-649C3B40692E}" type="presOf" srcId="{3D03A8C5-8101-4902-82C3-C0ABCE3436C1}" destId="{8740BE9B-497F-4790-B61F-1826AE3A0F3B}" srcOrd="0" destOrd="0" presId="urn:microsoft.com/office/officeart/2005/8/layout/default"/>
    <dgm:cxn modelId="{9B7D0F87-9AD1-4486-890C-1AE203220602}" srcId="{44074406-E158-4302-9A8D-300DF8D5CBEB}" destId="{8070F423-F8DF-45A0-A90B-E0C558578F43}" srcOrd="9" destOrd="0" parTransId="{73E1AD1D-CC3A-4083-91C3-8B775F21E84B}" sibTransId="{60E36C36-F305-4E85-82B6-77EBC8B0F101}"/>
    <dgm:cxn modelId="{97F67D89-ADBE-4555-B61F-A95BE80DB9CF}" type="presOf" srcId="{254764AB-0360-4806-AE3E-77D5CA0D417B}" destId="{51ED6DDD-F3F9-40E6-AEB5-BD47585A3F5E}" srcOrd="0" destOrd="0" presId="urn:microsoft.com/office/officeart/2005/8/layout/default"/>
    <dgm:cxn modelId="{9CE5C289-C826-4323-8699-8E8E83FE0888}" srcId="{44074406-E158-4302-9A8D-300DF8D5CBEB}" destId="{AD75385A-507C-4E49-9696-A748819B78BF}" srcOrd="5" destOrd="0" parTransId="{555D4254-BC3C-4EFF-BE8E-063FC5B98505}" sibTransId="{33106144-BAAC-4496-A2B4-C99B63DB01C4}"/>
    <dgm:cxn modelId="{4B664E99-F915-4B6B-8C16-92A6F068910E}" type="presOf" srcId="{A2B93065-D781-4375-B7E6-A378D76D508E}" destId="{6CB91C72-9B77-4AE5-8FA1-5AD224246521}" srcOrd="0" destOrd="0" presId="urn:microsoft.com/office/officeart/2005/8/layout/default"/>
    <dgm:cxn modelId="{DF927CA2-7FBE-43C6-AFF8-EC3E65D45C3E}" srcId="{44074406-E158-4302-9A8D-300DF8D5CBEB}" destId="{5CF6D98D-ADE9-44CC-8217-A3F6A6E5EB05}" srcOrd="3" destOrd="0" parTransId="{60CEDA95-C21B-427E-9DAE-8684930170E5}" sibTransId="{8CC254EC-3F84-42FA-9F4B-A166DBC39917}"/>
    <dgm:cxn modelId="{9D4CA7A4-1DB0-42AB-A424-5A8A21D14D8B}" type="presOf" srcId="{845675FA-7CD9-4B4F-9E5F-7FDE3647D40D}" destId="{1341A90B-9262-4580-8D4D-01F56383C91C}" srcOrd="0" destOrd="0" presId="urn:microsoft.com/office/officeart/2005/8/layout/default"/>
    <dgm:cxn modelId="{426574B2-7988-43A5-ADCC-BE11E4FB6E9B}" srcId="{44074406-E158-4302-9A8D-300DF8D5CBEB}" destId="{5316943F-FC9A-45D0-810B-1D7FF78347B4}" srcOrd="2" destOrd="0" parTransId="{D7874B0A-5AF6-4EC0-98BE-8ABFD52435A4}" sibTransId="{E9DB989B-9BFA-4091-A4E9-6B25DF8E02C4}"/>
    <dgm:cxn modelId="{61DB7EB2-52FA-4EFF-9E76-C77666F48145}" type="presOf" srcId="{5316943F-FC9A-45D0-810B-1D7FF78347B4}" destId="{1D872197-64CA-4209-B67F-AED55382B5D2}" srcOrd="0" destOrd="0" presId="urn:microsoft.com/office/officeart/2005/8/layout/default"/>
    <dgm:cxn modelId="{4A269ABF-B3F4-4B55-A95F-D887719E3D0C}" type="presOf" srcId="{C2B0FD53-1267-45D4-B7F7-A40D14450A5F}" destId="{EA808C6E-DE94-4835-B950-C1ED62F396AA}" srcOrd="0" destOrd="0" presId="urn:microsoft.com/office/officeart/2005/8/layout/default"/>
    <dgm:cxn modelId="{1C1B79C7-BAC1-4DF4-8BDD-004D5D3E2F52}" srcId="{44074406-E158-4302-9A8D-300DF8D5CBEB}" destId="{7399DB66-266F-450B-842D-29892FDF3FF2}" srcOrd="10" destOrd="0" parTransId="{7B3F258A-9A11-49D8-9395-D067B5C7D2B9}" sibTransId="{528DB5E5-430A-48A4-B9BF-F5E58B0B88D5}"/>
    <dgm:cxn modelId="{4CB0E8D0-1619-45C5-9631-C8A756380C0B}" type="presOf" srcId="{44074406-E158-4302-9A8D-300DF8D5CBEB}" destId="{10AABE32-B9A3-4EAF-B654-DDCA7424B9A3}" srcOrd="0" destOrd="0" presId="urn:microsoft.com/office/officeart/2005/8/layout/default"/>
    <dgm:cxn modelId="{308320DF-6A05-423C-9526-2A8D77AF3CE6}" srcId="{44074406-E158-4302-9A8D-300DF8D5CBEB}" destId="{EBCC9F72-37BE-4B4A-B3BB-B2F504BF1F68}" srcOrd="11" destOrd="0" parTransId="{6B969115-16F6-4F42-8C36-6D7238AB4DBB}" sibTransId="{A5B79179-8A68-4785-BFE9-D8D0B1D8A2AE}"/>
    <dgm:cxn modelId="{93C047E7-7FFB-4EA9-A0A2-E40C36466B71}" type="presOf" srcId="{8070F423-F8DF-45A0-A90B-E0C558578F43}" destId="{309C8725-A6A7-4320-9D83-9A4B0011E2CC}" srcOrd="0" destOrd="0" presId="urn:microsoft.com/office/officeart/2005/8/layout/default"/>
    <dgm:cxn modelId="{2FFC60EA-7DE9-4FE6-9AB8-F40E962E36C6}" type="presOf" srcId="{5F4A9CC4-530A-4D9A-9A5D-9E7AE6DD7F21}" destId="{345A8D5B-CD6D-4375-A063-6BC789F21ADA}" srcOrd="0" destOrd="0" presId="urn:microsoft.com/office/officeart/2005/8/layout/default"/>
    <dgm:cxn modelId="{8FFA92EE-8D5A-4DFB-8366-5EAE4DCCA77F}" type="presOf" srcId="{AE5BCCF2-E8DD-4542-AE92-C0E64780D531}" destId="{89F4DB0E-C530-46D6-A87E-E46BDC6AC5E0}" srcOrd="0" destOrd="0" presId="urn:microsoft.com/office/officeart/2005/8/layout/default"/>
    <dgm:cxn modelId="{0AF2A6F8-BCA6-4A49-AE0F-32AB58B05C15}" type="presOf" srcId="{7399DB66-266F-450B-842D-29892FDF3FF2}" destId="{9C238F11-CACB-49F0-A93E-2A5B7B43C57C}" srcOrd="0" destOrd="0" presId="urn:microsoft.com/office/officeart/2005/8/layout/default"/>
    <dgm:cxn modelId="{CF3DBDE8-4616-4D9B-BDCA-34ED9A02C8AE}" type="presParOf" srcId="{10AABE32-B9A3-4EAF-B654-DDCA7424B9A3}" destId="{1341A90B-9262-4580-8D4D-01F56383C91C}" srcOrd="0" destOrd="0" presId="urn:microsoft.com/office/officeart/2005/8/layout/default"/>
    <dgm:cxn modelId="{F1E66BA8-E823-42BE-9BE9-CEFC08C4D899}" type="presParOf" srcId="{10AABE32-B9A3-4EAF-B654-DDCA7424B9A3}" destId="{1C8CC3F3-E85F-40E7-9015-1639FD3461F2}" srcOrd="1" destOrd="0" presId="urn:microsoft.com/office/officeart/2005/8/layout/default"/>
    <dgm:cxn modelId="{55610873-D33D-4138-BA1C-D6191063706E}" type="presParOf" srcId="{10AABE32-B9A3-4EAF-B654-DDCA7424B9A3}" destId="{89F4DB0E-C530-46D6-A87E-E46BDC6AC5E0}" srcOrd="2" destOrd="0" presId="urn:microsoft.com/office/officeart/2005/8/layout/default"/>
    <dgm:cxn modelId="{0ED453C8-9290-49A3-8822-0C2B02F05337}" type="presParOf" srcId="{10AABE32-B9A3-4EAF-B654-DDCA7424B9A3}" destId="{58C9B0F5-7DCB-44C5-8164-A4C118A064E7}" srcOrd="3" destOrd="0" presId="urn:microsoft.com/office/officeart/2005/8/layout/default"/>
    <dgm:cxn modelId="{8DB0828B-3052-4F1F-995B-80B19EFEA6A8}" type="presParOf" srcId="{10AABE32-B9A3-4EAF-B654-DDCA7424B9A3}" destId="{1D872197-64CA-4209-B67F-AED55382B5D2}" srcOrd="4" destOrd="0" presId="urn:microsoft.com/office/officeart/2005/8/layout/default"/>
    <dgm:cxn modelId="{45280BC1-6A50-4CB8-8199-70E3E8A0BE01}" type="presParOf" srcId="{10AABE32-B9A3-4EAF-B654-DDCA7424B9A3}" destId="{B3DA71CD-2CEA-43DF-A80D-10C3BDB33BE3}" srcOrd="5" destOrd="0" presId="urn:microsoft.com/office/officeart/2005/8/layout/default"/>
    <dgm:cxn modelId="{23ECF64D-C63F-4952-A75F-959702CBFEC9}" type="presParOf" srcId="{10AABE32-B9A3-4EAF-B654-DDCA7424B9A3}" destId="{BE3EB149-58FA-4998-B638-EF7F5C4D07BC}" srcOrd="6" destOrd="0" presId="urn:microsoft.com/office/officeart/2005/8/layout/default"/>
    <dgm:cxn modelId="{FE192991-EC6D-451D-9B51-2E529B4C385F}" type="presParOf" srcId="{10AABE32-B9A3-4EAF-B654-DDCA7424B9A3}" destId="{766F4ECA-0F8B-402A-AE73-3437E37C3E2A}" srcOrd="7" destOrd="0" presId="urn:microsoft.com/office/officeart/2005/8/layout/default"/>
    <dgm:cxn modelId="{53F75702-E3F0-495B-82BA-926875F9EDA4}" type="presParOf" srcId="{10AABE32-B9A3-4EAF-B654-DDCA7424B9A3}" destId="{51ED6DDD-F3F9-40E6-AEB5-BD47585A3F5E}" srcOrd="8" destOrd="0" presId="urn:microsoft.com/office/officeart/2005/8/layout/default"/>
    <dgm:cxn modelId="{7497BE2A-254D-4209-809B-6B089AB64349}" type="presParOf" srcId="{10AABE32-B9A3-4EAF-B654-DDCA7424B9A3}" destId="{3941865B-4BC5-4AA3-AF29-23F56C9B194A}" srcOrd="9" destOrd="0" presId="urn:microsoft.com/office/officeart/2005/8/layout/default"/>
    <dgm:cxn modelId="{7D87358C-3C92-44DB-A818-7858B7450C2E}" type="presParOf" srcId="{10AABE32-B9A3-4EAF-B654-DDCA7424B9A3}" destId="{01381D51-21B1-4E1C-B441-DED689E232E9}" srcOrd="10" destOrd="0" presId="urn:microsoft.com/office/officeart/2005/8/layout/default"/>
    <dgm:cxn modelId="{EDE98860-135C-49DE-A34A-E4AA9A74A0F2}" type="presParOf" srcId="{10AABE32-B9A3-4EAF-B654-DDCA7424B9A3}" destId="{F9BDD85E-84EF-45FE-9C15-0313C667D1A3}" srcOrd="11" destOrd="0" presId="urn:microsoft.com/office/officeart/2005/8/layout/default"/>
    <dgm:cxn modelId="{EB824ADF-A580-43B4-B66D-38013B59EF28}" type="presParOf" srcId="{10AABE32-B9A3-4EAF-B654-DDCA7424B9A3}" destId="{EA808C6E-DE94-4835-B950-C1ED62F396AA}" srcOrd="12" destOrd="0" presId="urn:microsoft.com/office/officeart/2005/8/layout/default"/>
    <dgm:cxn modelId="{CFBE2173-DEBD-469A-A021-4059DC7C815C}" type="presParOf" srcId="{10AABE32-B9A3-4EAF-B654-DDCA7424B9A3}" destId="{519C5751-9CA7-48E8-A365-199652887AAE}" srcOrd="13" destOrd="0" presId="urn:microsoft.com/office/officeart/2005/8/layout/default"/>
    <dgm:cxn modelId="{149256BD-F38B-4FE3-AF74-615E42E187B3}" type="presParOf" srcId="{10AABE32-B9A3-4EAF-B654-DDCA7424B9A3}" destId="{6CB91C72-9B77-4AE5-8FA1-5AD224246521}" srcOrd="14" destOrd="0" presId="urn:microsoft.com/office/officeart/2005/8/layout/default"/>
    <dgm:cxn modelId="{36BA559D-30E5-42F5-A5DD-32CC1EC18338}" type="presParOf" srcId="{10AABE32-B9A3-4EAF-B654-DDCA7424B9A3}" destId="{A36356F1-7164-4DF8-8FF4-3B5AF44EBD33}" srcOrd="15" destOrd="0" presId="urn:microsoft.com/office/officeart/2005/8/layout/default"/>
    <dgm:cxn modelId="{C8D2D788-1356-4E0C-85A2-E1C56BE0CEB1}" type="presParOf" srcId="{10AABE32-B9A3-4EAF-B654-DDCA7424B9A3}" destId="{BEC1118B-CEAB-4BFE-BA3F-7C2CCE441ACB}" srcOrd="16" destOrd="0" presId="urn:microsoft.com/office/officeart/2005/8/layout/default"/>
    <dgm:cxn modelId="{3C0B0C8F-442F-4CEB-B2DC-A8AFE4F6B661}" type="presParOf" srcId="{10AABE32-B9A3-4EAF-B654-DDCA7424B9A3}" destId="{8926DAA6-D8C8-4B78-A405-515F92B3CCCA}" srcOrd="17" destOrd="0" presId="urn:microsoft.com/office/officeart/2005/8/layout/default"/>
    <dgm:cxn modelId="{7C0D7438-D343-4CB2-841E-899F14222559}" type="presParOf" srcId="{10AABE32-B9A3-4EAF-B654-DDCA7424B9A3}" destId="{309C8725-A6A7-4320-9D83-9A4B0011E2CC}" srcOrd="18" destOrd="0" presId="urn:microsoft.com/office/officeart/2005/8/layout/default"/>
    <dgm:cxn modelId="{5187BEBE-DD41-4659-886A-751B85F6DDB5}" type="presParOf" srcId="{10AABE32-B9A3-4EAF-B654-DDCA7424B9A3}" destId="{E2CB1B67-EF0D-4CF0-8B08-3D082210CBE1}" srcOrd="19" destOrd="0" presId="urn:microsoft.com/office/officeart/2005/8/layout/default"/>
    <dgm:cxn modelId="{81A9351E-3455-44E6-A3F0-AF7E122BD678}" type="presParOf" srcId="{10AABE32-B9A3-4EAF-B654-DDCA7424B9A3}" destId="{9C238F11-CACB-49F0-A93E-2A5B7B43C57C}" srcOrd="20" destOrd="0" presId="urn:microsoft.com/office/officeart/2005/8/layout/default"/>
    <dgm:cxn modelId="{2E529A27-9AF1-4FD5-8EBA-5CA2259F0CCB}" type="presParOf" srcId="{10AABE32-B9A3-4EAF-B654-DDCA7424B9A3}" destId="{164271F7-D54E-44B8-9949-9AE775F71FF6}" srcOrd="21" destOrd="0" presId="urn:microsoft.com/office/officeart/2005/8/layout/default"/>
    <dgm:cxn modelId="{307B0935-D3CE-48F5-8999-84BF600B350A}" type="presParOf" srcId="{10AABE32-B9A3-4EAF-B654-DDCA7424B9A3}" destId="{0DDCFDCE-6EE0-4B31-9063-AF277D2D90FB}" srcOrd="22" destOrd="0" presId="urn:microsoft.com/office/officeart/2005/8/layout/default"/>
    <dgm:cxn modelId="{538E6D8A-EDA5-46FB-ADF8-B790024A2A2A}" type="presParOf" srcId="{10AABE32-B9A3-4EAF-B654-DDCA7424B9A3}" destId="{B643629E-AD1E-4FAE-8154-4F221A4877CD}" srcOrd="23" destOrd="0" presId="urn:microsoft.com/office/officeart/2005/8/layout/default"/>
    <dgm:cxn modelId="{F3BE5E1A-E036-4D12-8ACE-5BFEE0246B91}" type="presParOf" srcId="{10AABE32-B9A3-4EAF-B654-DDCA7424B9A3}" destId="{345A8D5B-CD6D-4375-A063-6BC789F21ADA}" srcOrd="24" destOrd="0" presId="urn:microsoft.com/office/officeart/2005/8/layout/default"/>
    <dgm:cxn modelId="{2E647CEC-B169-4465-A818-EFB5DAB363F0}" type="presParOf" srcId="{10AABE32-B9A3-4EAF-B654-DDCA7424B9A3}" destId="{ECEC6366-3D1C-48F1-B1CE-A589859941F3}" srcOrd="25" destOrd="0" presId="urn:microsoft.com/office/officeart/2005/8/layout/default"/>
    <dgm:cxn modelId="{64CE7AE4-65EA-4C9E-B834-86A2A5241EB6}" type="presParOf" srcId="{10AABE32-B9A3-4EAF-B654-DDCA7424B9A3}" destId="{8740BE9B-497F-4790-B61F-1826AE3A0F3B}" srcOrd="26" destOrd="0" presId="urn:microsoft.com/office/officeart/2005/8/layout/default"/>
    <dgm:cxn modelId="{5E38D6FA-8D2D-4241-B8A0-A726C2C25824}" type="presParOf" srcId="{10AABE32-B9A3-4EAF-B654-DDCA7424B9A3}" destId="{7242C7F9-065A-4D29-AC76-4197CFEF633A}" srcOrd="27" destOrd="0" presId="urn:microsoft.com/office/officeart/2005/8/layout/default"/>
    <dgm:cxn modelId="{4545FB99-96E4-481F-982D-550E9995350D}" type="presParOf" srcId="{10AABE32-B9A3-4EAF-B654-DDCA7424B9A3}" destId="{11152DF5-A31F-4BE0-B803-BE36CFAC81B4}" srcOrd="28" destOrd="0" presId="urn:microsoft.com/office/officeart/2005/8/layout/default"/>
    <dgm:cxn modelId="{C05ECD64-928E-4B2E-B6AF-54788CFF91E5}" type="presParOf" srcId="{10AABE32-B9A3-4EAF-B654-DDCA7424B9A3}" destId="{94472854-2380-4938-98FF-6F9A86B00C29}" srcOrd="29" destOrd="0" presId="urn:microsoft.com/office/officeart/2005/8/layout/default"/>
    <dgm:cxn modelId="{108952CD-11EB-400E-A987-FAF70531DF26}" type="presParOf" srcId="{10AABE32-B9A3-4EAF-B654-DDCA7424B9A3}" destId="{A55CA4E1-ACAA-41B0-8094-485284D71403}" srcOrd="3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7B2CA8-1891-4C05-9038-52FBAA0FEC8D}"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de-AT"/>
        </a:p>
      </dgm:t>
    </dgm:pt>
    <dgm:pt modelId="{FEFE943C-9ADE-4DBD-859D-71193B49DA9E}">
      <dgm:prSet phldrT="[Text]" custT="1"/>
      <dgm:spPr/>
      <dgm:t>
        <a:bodyPr/>
        <a:lstStyle/>
        <a:p>
          <a:r>
            <a:rPr lang="de-DE" sz="1300" dirty="0" err="1">
              <a:latin typeface="Century Gothic" panose="020B0502020202020204" pitchFamily="34" charset="0"/>
            </a:rPr>
            <a:t>Raziskava</a:t>
          </a:r>
          <a:r>
            <a:rPr lang="de-DE" sz="1300" dirty="0">
              <a:latin typeface="Century Gothic" panose="020B0502020202020204" pitchFamily="34" charset="0"/>
            </a:rPr>
            <a:t> in </a:t>
          </a:r>
          <a:r>
            <a:rPr lang="de-DE" sz="1300" dirty="0" err="1">
              <a:latin typeface="Century Gothic" panose="020B0502020202020204" pitchFamily="34" charset="0"/>
            </a:rPr>
            <a:t>poznavanje</a:t>
          </a:r>
          <a:r>
            <a:rPr lang="de-DE" sz="1300" dirty="0">
              <a:latin typeface="Century Gothic" panose="020B0502020202020204" pitchFamily="34" charset="0"/>
            </a:rPr>
            <a:t> </a:t>
          </a:r>
          <a:r>
            <a:rPr lang="de-DE" sz="1300" dirty="0" err="1">
              <a:latin typeface="Century Gothic" panose="020B0502020202020204" pitchFamily="34" charset="0"/>
            </a:rPr>
            <a:t>vaše</a:t>
          </a:r>
          <a:r>
            <a:rPr lang="de-DE" sz="1300" dirty="0">
              <a:latin typeface="Century Gothic" panose="020B0502020202020204" pitchFamily="34" charset="0"/>
            </a:rPr>
            <a:t> </a:t>
          </a:r>
          <a:r>
            <a:rPr lang="de-DE" sz="1300" dirty="0" err="1">
              <a:latin typeface="Century Gothic" panose="020B0502020202020204" pitchFamily="34" charset="0"/>
            </a:rPr>
            <a:t>prednosti</a:t>
          </a:r>
          <a:endParaRPr lang="de-AT" sz="1300" dirty="0">
            <a:latin typeface="Century Gothic" panose="020B0502020202020204" pitchFamily="34" charset="0"/>
          </a:endParaRPr>
        </a:p>
      </dgm:t>
    </dgm:pt>
    <dgm:pt modelId="{BFFC4706-5F70-489F-8E92-800B32034724}" type="parTrans" cxnId="{611A0461-C386-4D86-846A-C164F9181705}">
      <dgm:prSet/>
      <dgm:spPr/>
      <dgm:t>
        <a:bodyPr/>
        <a:lstStyle/>
        <a:p>
          <a:endParaRPr lang="de-AT"/>
        </a:p>
      </dgm:t>
    </dgm:pt>
    <dgm:pt modelId="{F81365AC-12E6-4C02-B7A4-936F7D943CAD}" type="sibTrans" cxnId="{611A0461-C386-4D86-846A-C164F9181705}">
      <dgm:prSet phldrT="1" phldr="0"/>
      <dgm:spPr/>
      <dgm:t>
        <a:bodyPr/>
        <a:lstStyle/>
        <a:p>
          <a:r>
            <a:rPr lang="de-AT"/>
            <a:t>1</a:t>
          </a:r>
        </a:p>
      </dgm:t>
    </dgm:pt>
    <dgm:pt modelId="{9593568E-C5C2-45DF-8783-793D963F16EF}">
      <dgm:prSet phldrT="[Text]" custT="1"/>
      <dgm:spPr/>
      <dgm:t>
        <a:bodyPr/>
        <a:lstStyle/>
        <a:p>
          <a:r>
            <a:rPr lang="sl-SI" sz="13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Razumevanje celotnega paketa nadomestil</a:t>
          </a:r>
          <a:endParaRPr lang="de-AT" sz="1300" dirty="0">
            <a:latin typeface="Century Gothic" panose="020B0502020202020204" pitchFamily="34" charset="0"/>
          </a:endParaRPr>
        </a:p>
      </dgm:t>
    </dgm:pt>
    <dgm:pt modelId="{099366F6-63C3-4E60-8A07-DB40B0628C2D}" type="parTrans" cxnId="{049D1AB7-FEE2-408D-AD2F-73C99322B3B4}">
      <dgm:prSet/>
      <dgm:spPr/>
      <dgm:t>
        <a:bodyPr/>
        <a:lstStyle/>
        <a:p>
          <a:endParaRPr lang="de-AT"/>
        </a:p>
      </dgm:t>
    </dgm:pt>
    <dgm:pt modelId="{DFF085AB-5410-4329-A6D7-DC663220D923}" type="sibTrans" cxnId="{049D1AB7-FEE2-408D-AD2F-73C99322B3B4}">
      <dgm:prSet phldrT="2" phldr="0"/>
      <dgm:spPr/>
      <dgm:t>
        <a:bodyPr/>
        <a:lstStyle/>
        <a:p>
          <a:r>
            <a:rPr lang="de-AT"/>
            <a:t>2</a:t>
          </a:r>
        </a:p>
      </dgm:t>
    </dgm:pt>
    <dgm:pt modelId="{F25BEFA4-E665-41D5-BD64-4B372F4206D7}">
      <dgm:prSet phldrT="[Text]" custT="1"/>
      <dgm:spPr/>
      <dgm:t>
        <a:bodyPr/>
        <a:lstStyle/>
        <a:p>
          <a:r>
            <a:rPr lang="sl-SI" sz="13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Opredelitev vaših prioritet</a:t>
          </a:r>
          <a:endParaRPr lang="de-AT" sz="1300" dirty="0">
            <a:latin typeface="Century Gothic" panose="020B0502020202020204" pitchFamily="34" charset="0"/>
          </a:endParaRPr>
        </a:p>
      </dgm:t>
    </dgm:pt>
    <dgm:pt modelId="{AAA843FE-C60D-40EF-836F-B8112F44ED7A}" type="parTrans" cxnId="{A6B1078E-1AEC-41EF-9C8E-B7FFE79AEA8C}">
      <dgm:prSet/>
      <dgm:spPr/>
      <dgm:t>
        <a:bodyPr/>
        <a:lstStyle/>
        <a:p>
          <a:endParaRPr lang="de-AT"/>
        </a:p>
      </dgm:t>
    </dgm:pt>
    <dgm:pt modelId="{F39513C3-8576-4771-BA43-95CD0ABA5824}" type="sibTrans" cxnId="{A6B1078E-1AEC-41EF-9C8E-B7FFE79AEA8C}">
      <dgm:prSet phldrT="3" phldr="0"/>
      <dgm:spPr/>
      <dgm:t>
        <a:bodyPr/>
        <a:lstStyle/>
        <a:p>
          <a:r>
            <a:rPr lang="de-AT"/>
            <a:t>3</a:t>
          </a:r>
        </a:p>
      </dgm:t>
    </dgm:pt>
    <dgm:pt modelId="{7CD44DE1-8AC9-442F-A94A-5B2845031F4A}">
      <dgm:prSet phldrT="[Text]" custT="1"/>
      <dgm:spPr/>
      <dgm:t>
        <a:bodyPr/>
        <a:lstStyle/>
        <a:p>
          <a:r>
            <a:rPr lang="de-DE" sz="1300" dirty="0" err="1">
              <a:latin typeface="Century Gothic"/>
              <a:ea typeface="Century Gothic"/>
              <a:cs typeface="Century Gothic"/>
              <a:sym typeface="Century Gothic"/>
            </a:rPr>
            <a:t>Počakajte</a:t>
          </a:r>
          <a:r>
            <a:rPr lang="de-DE" sz="1300" dirty="0">
              <a:latin typeface="Century Gothic"/>
              <a:ea typeface="Century Gothic"/>
              <a:cs typeface="Century Gothic"/>
              <a:sym typeface="Century Gothic"/>
            </a:rPr>
            <a:t> na </a:t>
          </a:r>
          <a:r>
            <a:rPr lang="de-DE" sz="1300" dirty="0" err="1">
              <a:latin typeface="Century Gothic"/>
              <a:ea typeface="Century Gothic"/>
              <a:cs typeface="Century Gothic"/>
              <a:sym typeface="Century Gothic"/>
            </a:rPr>
            <a:t>pravi</a:t>
          </a:r>
          <a:r>
            <a:rPr lang="de-DE" sz="1300" dirty="0">
              <a:latin typeface="Century Gothic"/>
              <a:ea typeface="Century Gothic"/>
              <a:cs typeface="Century Gothic"/>
              <a:sym typeface="Century Gothic"/>
            </a:rPr>
            <a:t> </a:t>
          </a:r>
          <a:r>
            <a:rPr lang="de-DE" sz="1300" dirty="0" err="1">
              <a:latin typeface="Century Gothic"/>
              <a:ea typeface="Century Gothic"/>
              <a:cs typeface="Century Gothic"/>
              <a:sym typeface="Century Gothic"/>
            </a:rPr>
            <a:t>trenutek</a:t>
          </a:r>
          <a:endParaRPr lang="de-AT" sz="1300" dirty="0"/>
        </a:p>
      </dgm:t>
    </dgm:pt>
    <dgm:pt modelId="{C52CCCB7-AE1E-477F-9A21-3521C6C24D26}" type="parTrans" cxnId="{2567AF35-C5B3-4E54-9436-1AA6BD28F6C4}">
      <dgm:prSet/>
      <dgm:spPr/>
      <dgm:t>
        <a:bodyPr/>
        <a:lstStyle/>
        <a:p>
          <a:endParaRPr lang="de-AT"/>
        </a:p>
      </dgm:t>
    </dgm:pt>
    <dgm:pt modelId="{4B64A3DC-3790-4A1B-9BD1-74D676344BE3}" type="sibTrans" cxnId="{2567AF35-C5B3-4E54-9436-1AA6BD28F6C4}">
      <dgm:prSet phldrT="4" phldr="0"/>
      <dgm:spPr/>
      <dgm:t>
        <a:bodyPr/>
        <a:lstStyle/>
        <a:p>
          <a:r>
            <a:rPr lang="de-AT"/>
            <a:t>4</a:t>
          </a:r>
        </a:p>
      </dgm:t>
    </dgm:pt>
    <dgm:pt modelId="{E34C06F6-D1B6-4B4E-A904-C0A2CE2F2971}">
      <dgm:prSet phldrT="[Text]" custT="1"/>
      <dgm:spPr/>
      <dgm:t>
        <a:bodyPr/>
        <a:lstStyle/>
        <a:p>
          <a:r>
            <a:rPr lang="sl-SI" sz="13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Izrazite navdušenje in hvaležnost</a:t>
          </a:r>
          <a:endParaRPr lang="de-AT" sz="1300" dirty="0"/>
        </a:p>
      </dgm:t>
    </dgm:pt>
    <dgm:pt modelId="{7BC5841A-EF60-4882-844B-B259799A2C0D}" type="parTrans" cxnId="{980AAE53-7564-41FE-83F3-0988BED212FB}">
      <dgm:prSet/>
      <dgm:spPr/>
      <dgm:t>
        <a:bodyPr/>
        <a:lstStyle/>
        <a:p>
          <a:endParaRPr lang="de-AT"/>
        </a:p>
      </dgm:t>
    </dgm:pt>
    <dgm:pt modelId="{9BEA892E-D2FA-45A7-8C3B-61448B9BD733}" type="sibTrans" cxnId="{980AAE53-7564-41FE-83F3-0988BED212FB}">
      <dgm:prSet phldrT="5" phldr="0"/>
      <dgm:spPr/>
      <dgm:t>
        <a:bodyPr/>
        <a:lstStyle/>
        <a:p>
          <a:r>
            <a:rPr lang="de-AT"/>
            <a:t>5</a:t>
          </a:r>
        </a:p>
      </dgm:t>
    </dgm:pt>
    <dgm:pt modelId="{F9B8B73D-507C-41CE-B443-2F928D2E22EA}">
      <dgm:prSet phldrT="[Text]" custT="1"/>
      <dgm:spPr/>
      <dgm:t>
        <a:bodyPr/>
        <a:lstStyle/>
        <a:p>
          <a:r>
            <a:rPr lang="sl-SI" sz="13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Zahtevajte čas za evalvacijo</a:t>
          </a:r>
          <a:endParaRPr lang="de-AT" sz="1300" dirty="0"/>
        </a:p>
      </dgm:t>
    </dgm:pt>
    <dgm:pt modelId="{18A723E0-C646-4645-8BC9-1C805719ADB9}" type="parTrans" cxnId="{C4D84230-D6BD-45D8-85B0-A8FC655A8E49}">
      <dgm:prSet/>
      <dgm:spPr/>
      <dgm:t>
        <a:bodyPr/>
        <a:lstStyle/>
        <a:p>
          <a:endParaRPr lang="de-AT"/>
        </a:p>
      </dgm:t>
    </dgm:pt>
    <dgm:pt modelId="{FB97572A-98A4-44C2-862A-58D59E538888}" type="sibTrans" cxnId="{C4D84230-D6BD-45D8-85B0-A8FC655A8E49}">
      <dgm:prSet phldrT="6" phldr="0"/>
      <dgm:spPr/>
      <dgm:t>
        <a:bodyPr/>
        <a:lstStyle/>
        <a:p>
          <a:r>
            <a:rPr lang="de-AT"/>
            <a:t>6</a:t>
          </a:r>
        </a:p>
      </dgm:t>
    </dgm:pt>
    <dgm:pt modelId="{9B1BE891-4026-47DE-BC5E-C22B7176741F}">
      <dgm:prSet phldrT="[Text]" custT="1"/>
      <dgm:spPr/>
      <dgm:t>
        <a:bodyPr/>
        <a:lstStyle/>
        <a:p>
          <a:r>
            <a:rPr lang="sl-SI" sz="13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Bodite pripravljeni opravičiti svojo zahtevo</a:t>
          </a:r>
          <a:endParaRPr lang="de-AT" sz="1300" dirty="0"/>
        </a:p>
      </dgm:t>
    </dgm:pt>
    <dgm:pt modelId="{D2511CD3-8168-43CB-8499-9C70811B868E}" type="parTrans" cxnId="{3ABFA85C-CF2B-4377-B048-8BD735669818}">
      <dgm:prSet/>
      <dgm:spPr/>
      <dgm:t>
        <a:bodyPr/>
        <a:lstStyle/>
        <a:p>
          <a:endParaRPr lang="de-AT"/>
        </a:p>
      </dgm:t>
    </dgm:pt>
    <dgm:pt modelId="{767036C9-4ED1-47DA-9147-832C48BE8DB0}" type="sibTrans" cxnId="{3ABFA85C-CF2B-4377-B048-8BD735669818}">
      <dgm:prSet phldrT="7" phldr="0"/>
      <dgm:spPr/>
      <dgm:t>
        <a:bodyPr/>
        <a:lstStyle/>
        <a:p>
          <a:r>
            <a:rPr lang="de-AT"/>
            <a:t>7</a:t>
          </a:r>
        </a:p>
      </dgm:t>
    </dgm:pt>
    <dgm:pt modelId="{E58DB8A3-880D-4EDF-AFAA-527AD132AB93}">
      <dgm:prSet phldrT="[Text]" custT="1"/>
      <dgm:spPr/>
      <dgm:t>
        <a:bodyPr/>
        <a:lstStyle/>
        <a:p>
          <a:r>
            <a:rPr lang="sl-SI" sz="13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Uporabite pozitiven in sodelovalni pristop</a:t>
          </a:r>
          <a:endParaRPr lang="de-AT" sz="1300" dirty="0"/>
        </a:p>
      </dgm:t>
    </dgm:pt>
    <dgm:pt modelId="{1DF1C0DC-3AFD-4988-B0E8-73F8A7CDE27E}" type="parTrans" cxnId="{74E66EBB-50E8-48FE-B2F2-DE5C11B36FD3}">
      <dgm:prSet/>
      <dgm:spPr/>
      <dgm:t>
        <a:bodyPr/>
        <a:lstStyle/>
        <a:p>
          <a:endParaRPr lang="de-AT"/>
        </a:p>
      </dgm:t>
    </dgm:pt>
    <dgm:pt modelId="{6097053A-D22C-4022-B9E2-03DEEF8AC68F}" type="sibTrans" cxnId="{74E66EBB-50E8-48FE-B2F2-DE5C11B36FD3}">
      <dgm:prSet phldrT="8" phldr="0"/>
      <dgm:spPr/>
      <dgm:t>
        <a:bodyPr/>
        <a:lstStyle/>
        <a:p>
          <a:r>
            <a:rPr lang="de-AT"/>
            <a:t>8</a:t>
          </a:r>
        </a:p>
      </dgm:t>
    </dgm:pt>
    <dgm:pt modelId="{FC0382BE-525E-4D24-AB53-AE770E2AC8C6}">
      <dgm:prSet phldrT="[Text]" custT="1"/>
      <dgm:spPr/>
      <dgm:t>
        <a:bodyPr/>
        <a:lstStyle/>
        <a:p>
          <a:r>
            <a:rPr lang="sl-SI" sz="13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Upoštevajte celoten paket</a:t>
          </a:r>
          <a:endParaRPr lang="de-AT" sz="1300" dirty="0"/>
        </a:p>
      </dgm:t>
    </dgm:pt>
    <dgm:pt modelId="{70CC7E83-4CD9-4C88-93EF-894088A01181}" type="parTrans" cxnId="{6AD72298-1EFA-48A7-A6EF-FA04DC3A73CD}">
      <dgm:prSet/>
      <dgm:spPr/>
      <dgm:t>
        <a:bodyPr/>
        <a:lstStyle/>
        <a:p>
          <a:endParaRPr lang="de-AT"/>
        </a:p>
      </dgm:t>
    </dgm:pt>
    <dgm:pt modelId="{78CEA3FB-7970-4C83-ADD1-A962232A0CE3}" type="sibTrans" cxnId="{6AD72298-1EFA-48A7-A6EF-FA04DC3A73CD}">
      <dgm:prSet phldrT="9" phldr="0"/>
      <dgm:spPr/>
      <dgm:t>
        <a:bodyPr/>
        <a:lstStyle/>
        <a:p>
          <a:r>
            <a:rPr lang="de-AT"/>
            <a:t>9</a:t>
          </a:r>
        </a:p>
      </dgm:t>
    </dgm:pt>
    <dgm:pt modelId="{76D2D28B-A0A5-4799-A456-26B03C772287}" type="pres">
      <dgm:prSet presAssocID="{FF7B2CA8-1891-4C05-9038-52FBAA0FEC8D}" presName="linearFlow" presStyleCnt="0">
        <dgm:presLayoutVars>
          <dgm:dir/>
          <dgm:animLvl val="lvl"/>
          <dgm:resizeHandles val="exact"/>
        </dgm:presLayoutVars>
      </dgm:prSet>
      <dgm:spPr/>
    </dgm:pt>
    <dgm:pt modelId="{9476BF82-3EA2-4916-9FED-0099ACBD8257}" type="pres">
      <dgm:prSet presAssocID="{FEFE943C-9ADE-4DBD-859D-71193B49DA9E}" presName="compositeNode" presStyleCnt="0"/>
      <dgm:spPr/>
    </dgm:pt>
    <dgm:pt modelId="{615EA469-81E5-4C92-BBFA-706FF936C079}" type="pres">
      <dgm:prSet presAssocID="{FEFE943C-9ADE-4DBD-859D-71193B49DA9E}" presName="parTx" presStyleLbl="node1" presStyleIdx="0" presStyleCnt="0">
        <dgm:presLayoutVars>
          <dgm:chMax val="0"/>
          <dgm:chPref val="0"/>
          <dgm:bulletEnabled val="1"/>
        </dgm:presLayoutVars>
      </dgm:prSet>
      <dgm:spPr/>
    </dgm:pt>
    <dgm:pt modelId="{EF8858CB-C667-4C9E-87F4-A43450F047B5}" type="pres">
      <dgm:prSet presAssocID="{FEFE943C-9ADE-4DBD-859D-71193B49DA9E}" presName="parSh" presStyleCnt="0"/>
      <dgm:spPr/>
    </dgm:pt>
    <dgm:pt modelId="{FEBFC9CD-0D84-463B-83F1-2557923C9B89}" type="pres">
      <dgm:prSet presAssocID="{FEFE943C-9ADE-4DBD-859D-71193B49DA9E}" presName="lineNode" presStyleLbl="alignAccFollowNode1" presStyleIdx="0" presStyleCnt="27"/>
      <dgm:spPr/>
    </dgm:pt>
    <dgm:pt modelId="{C2C6D4ED-F37E-41F1-8E4D-ADDD4FB4E55E}" type="pres">
      <dgm:prSet presAssocID="{FEFE943C-9ADE-4DBD-859D-71193B49DA9E}" presName="lineArrowNode" presStyleLbl="alignAccFollowNode1" presStyleIdx="1" presStyleCnt="27"/>
      <dgm:spPr/>
    </dgm:pt>
    <dgm:pt modelId="{A62FEF80-098E-45B2-BF44-0D95F2134FAA}" type="pres">
      <dgm:prSet presAssocID="{F81365AC-12E6-4C02-B7A4-936F7D943CAD}" presName="sibTransNodeCircle" presStyleLbl="alignNode1" presStyleIdx="0" presStyleCnt="9">
        <dgm:presLayoutVars>
          <dgm:chMax val="0"/>
          <dgm:bulletEnabled/>
        </dgm:presLayoutVars>
      </dgm:prSet>
      <dgm:spPr/>
    </dgm:pt>
    <dgm:pt modelId="{B4A4A6B0-D893-45B8-A42A-CA20D98EDA99}" type="pres">
      <dgm:prSet presAssocID="{F81365AC-12E6-4C02-B7A4-936F7D943CAD}" presName="spacerBetweenCircleAndCallout" presStyleCnt="0">
        <dgm:presLayoutVars/>
      </dgm:prSet>
      <dgm:spPr/>
    </dgm:pt>
    <dgm:pt modelId="{0A009271-D5B2-4C37-A84E-DBED94377D40}" type="pres">
      <dgm:prSet presAssocID="{FEFE943C-9ADE-4DBD-859D-71193B49DA9E}" presName="nodeText" presStyleLbl="alignAccFollowNode1" presStyleIdx="2" presStyleCnt="27">
        <dgm:presLayoutVars>
          <dgm:bulletEnabled val="1"/>
        </dgm:presLayoutVars>
      </dgm:prSet>
      <dgm:spPr/>
    </dgm:pt>
    <dgm:pt modelId="{F941BF3A-776A-4882-94A3-B161E2D26D8F}" type="pres">
      <dgm:prSet presAssocID="{F81365AC-12E6-4C02-B7A4-936F7D943CAD}" presName="sibTransComposite" presStyleCnt="0"/>
      <dgm:spPr/>
    </dgm:pt>
    <dgm:pt modelId="{83F40FD9-6DB3-43CB-A44E-5301E3493E4C}" type="pres">
      <dgm:prSet presAssocID="{9593568E-C5C2-45DF-8783-793D963F16EF}" presName="compositeNode" presStyleCnt="0"/>
      <dgm:spPr/>
    </dgm:pt>
    <dgm:pt modelId="{E6133AD1-ADE0-4211-BAE0-EF96C3EBBDA6}" type="pres">
      <dgm:prSet presAssocID="{9593568E-C5C2-45DF-8783-793D963F16EF}" presName="parTx" presStyleLbl="node1" presStyleIdx="0" presStyleCnt="0">
        <dgm:presLayoutVars>
          <dgm:chMax val="0"/>
          <dgm:chPref val="0"/>
          <dgm:bulletEnabled val="1"/>
        </dgm:presLayoutVars>
      </dgm:prSet>
      <dgm:spPr/>
    </dgm:pt>
    <dgm:pt modelId="{9B6163A0-1BA9-4DC9-A652-2FCC71B08AB5}" type="pres">
      <dgm:prSet presAssocID="{9593568E-C5C2-45DF-8783-793D963F16EF}" presName="parSh" presStyleCnt="0"/>
      <dgm:spPr/>
    </dgm:pt>
    <dgm:pt modelId="{0E3D0C38-CF70-43D4-AAC8-243F9E19BC1C}" type="pres">
      <dgm:prSet presAssocID="{9593568E-C5C2-45DF-8783-793D963F16EF}" presName="lineNode" presStyleLbl="alignAccFollowNode1" presStyleIdx="3" presStyleCnt="27"/>
      <dgm:spPr/>
    </dgm:pt>
    <dgm:pt modelId="{09B0393F-EAE3-4F45-A0A6-2C057FF053F2}" type="pres">
      <dgm:prSet presAssocID="{9593568E-C5C2-45DF-8783-793D963F16EF}" presName="lineArrowNode" presStyleLbl="alignAccFollowNode1" presStyleIdx="4" presStyleCnt="27"/>
      <dgm:spPr/>
    </dgm:pt>
    <dgm:pt modelId="{9D19D1DA-96FF-45A4-AF0C-F2AF6AFC56A4}" type="pres">
      <dgm:prSet presAssocID="{DFF085AB-5410-4329-A6D7-DC663220D923}" presName="sibTransNodeCircle" presStyleLbl="alignNode1" presStyleIdx="1" presStyleCnt="9">
        <dgm:presLayoutVars>
          <dgm:chMax val="0"/>
          <dgm:bulletEnabled/>
        </dgm:presLayoutVars>
      </dgm:prSet>
      <dgm:spPr/>
    </dgm:pt>
    <dgm:pt modelId="{25933B12-B819-471B-B3B6-6507203AAB8C}" type="pres">
      <dgm:prSet presAssocID="{DFF085AB-5410-4329-A6D7-DC663220D923}" presName="spacerBetweenCircleAndCallout" presStyleCnt="0">
        <dgm:presLayoutVars/>
      </dgm:prSet>
      <dgm:spPr/>
    </dgm:pt>
    <dgm:pt modelId="{2F6F8CFB-06B9-456F-BB49-E4EB6E7A7490}" type="pres">
      <dgm:prSet presAssocID="{9593568E-C5C2-45DF-8783-793D963F16EF}" presName="nodeText" presStyleLbl="alignAccFollowNode1" presStyleIdx="5" presStyleCnt="27" custScaleX="112096">
        <dgm:presLayoutVars>
          <dgm:bulletEnabled val="1"/>
        </dgm:presLayoutVars>
      </dgm:prSet>
      <dgm:spPr/>
    </dgm:pt>
    <dgm:pt modelId="{879250BF-A46F-4835-AEA1-AD1762B827A7}" type="pres">
      <dgm:prSet presAssocID="{DFF085AB-5410-4329-A6D7-DC663220D923}" presName="sibTransComposite" presStyleCnt="0"/>
      <dgm:spPr/>
    </dgm:pt>
    <dgm:pt modelId="{BF4A5E60-7140-4208-9407-C6284255054C}" type="pres">
      <dgm:prSet presAssocID="{F25BEFA4-E665-41D5-BD64-4B372F4206D7}" presName="compositeNode" presStyleCnt="0"/>
      <dgm:spPr/>
    </dgm:pt>
    <dgm:pt modelId="{3F63DCD2-FE5A-4BE2-A372-11110EBD524F}" type="pres">
      <dgm:prSet presAssocID="{F25BEFA4-E665-41D5-BD64-4B372F4206D7}" presName="parTx" presStyleLbl="node1" presStyleIdx="0" presStyleCnt="0">
        <dgm:presLayoutVars>
          <dgm:chMax val="0"/>
          <dgm:chPref val="0"/>
          <dgm:bulletEnabled val="1"/>
        </dgm:presLayoutVars>
      </dgm:prSet>
      <dgm:spPr/>
    </dgm:pt>
    <dgm:pt modelId="{BED8B5AE-20E8-4870-9824-020E3B4DFC50}" type="pres">
      <dgm:prSet presAssocID="{F25BEFA4-E665-41D5-BD64-4B372F4206D7}" presName="parSh" presStyleCnt="0"/>
      <dgm:spPr/>
    </dgm:pt>
    <dgm:pt modelId="{2067060A-216A-4978-8AB4-86EE90AC29A1}" type="pres">
      <dgm:prSet presAssocID="{F25BEFA4-E665-41D5-BD64-4B372F4206D7}" presName="lineNode" presStyleLbl="alignAccFollowNode1" presStyleIdx="6" presStyleCnt="27"/>
      <dgm:spPr/>
    </dgm:pt>
    <dgm:pt modelId="{C923706D-62F4-4F7A-B451-E916B47E5DFA}" type="pres">
      <dgm:prSet presAssocID="{F25BEFA4-E665-41D5-BD64-4B372F4206D7}" presName="lineArrowNode" presStyleLbl="alignAccFollowNode1" presStyleIdx="7" presStyleCnt="27"/>
      <dgm:spPr/>
    </dgm:pt>
    <dgm:pt modelId="{30E3156A-70FD-43CA-ABDB-206936AE5DE3}" type="pres">
      <dgm:prSet presAssocID="{F39513C3-8576-4771-BA43-95CD0ABA5824}" presName="sibTransNodeCircle" presStyleLbl="alignNode1" presStyleIdx="2" presStyleCnt="9">
        <dgm:presLayoutVars>
          <dgm:chMax val="0"/>
          <dgm:bulletEnabled/>
        </dgm:presLayoutVars>
      </dgm:prSet>
      <dgm:spPr/>
    </dgm:pt>
    <dgm:pt modelId="{BB5FCDB8-9CA4-46D6-B068-869C02911162}" type="pres">
      <dgm:prSet presAssocID="{F39513C3-8576-4771-BA43-95CD0ABA5824}" presName="spacerBetweenCircleAndCallout" presStyleCnt="0">
        <dgm:presLayoutVars/>
      </dgm:prSet>
      <dgm:spPr/>
    </dgm:pt>
    <dgm:pt modelId="{414E9AC2-708B-4205-A6E8-EFDC2B8CDBA6}" type="pres">
      <dgm:prSet presAssocID="{F25BEFA4-E665-41D5-BD64-4B372F4206D7}" presName="nodeText" presStyleLbl="alignAccFollowNode1" presStyleIdx="8" presStyleCnt="27">
        <dgm:presLayoutVars>
          <dgm:bulletEnabled val="1"/>
        </dgm:presLayoutVars>
      </dgm:prSet>
      <dgm:spPr/>
    </dgm:pt>
    <dgm:pt modelId="{CB08E65E-D91B-4589-9013-3A2245BDC3AF}" type="pres">
      <dgm:prSet presAssocID="{F39513C3-8576-4771-BA43-95CD0ABA5824}" presName="sibTransComposite" presStyleCnt="0"/>
      <dgm:spPr/>
    </dgm:pt>
    <dgm:pt modelId="{B64E787B-10B1-4612-93E0-12534B939F87}" type="pres">
      <dgm:prSet presAssocID="{7CD44DE1-8AC9-442F-A94A-5B2845031F4A}" presName="compositeNode" presStyleCnt="0"/>
      <dgm:spPr/>
    </dgm:pt>
    <dgm:pt modelId="{FF007C66-79D4-4B33-9052-29010E88126A}" type="pres">
      <dgm:prSet presAssocID="{7CD44DE1-8AC9-442F-A94A-5B2845031F4A}" presName="parTx" presStyleLbl="node1" presStyleIdx="0" presStyleCnt="0">
        <dgm:presLayoutVars>
          <dgm:chMax val="0"/>
          <dgm:chPref val="0"/>
          <dgm:bulletEnabled val="1"/>
        </dgm:presLayoutVars>
      </dgm:prSet>
      <dgm:spPr/>
    </dgm:pt>
    <dgm:pt modelId="{F12C6E86-0CBB-49E1-BB2F-4A54FD7C41D0}" type="pres">
      <dgm:prSet presAssocID="{7CD44DE1-8AC9-442F-A94A-5B2845031F4A}" presName="parSh" presStyleCnt="0"/>
      <dgm:spPr/>
    </dgm:pt>
    <dgm:pt modelId="{6F7AD26F-6A27-48B8-92AE-F0B0088562D7}" type="pres">
      <dgm:prSet presAssocID="{7CD44DE1-8AC9-442F-A94A-5B2845031F4A}" presName="lineNode" presStyleLbl="alignAccFollowNode1" presStyleIdx="9" presStyleCnt="27"/>
      <dgm:spPr/>
    </dgm:pt>
    <dgm:pt modelId="{EA7114E0-7D04-48C3-A79A-9540182BADF6}" type="pres">
      <dgm:prSet presAssocID="{7CD44DE1-8AC9-442F-A94A-5B2845031F4A}" presName="lineArrowNode" presStyleLbl="alignAccFollowNode1" presStyleIdx="10" presStyleCnt="27"/>
      <dgm:spPr/>
    </dgm:pt>
    <dgm:pt modelId="{F6146119-AF9D-4B8A-861B-FDD1E1F72083}" type="pres">
      <dgm:prSet presAssocID="{4B64A3DC-3790-4A1B-9BD1-74D676344BE3}" presName="sibTransNodeCircle" presStyleLbl="alignNode1" presStyleIdx="3" presStyleCnt="9">
        <dgm:presLayoutVars>
          <dgm:chMax val="0"/>
          <dgm:bulletEnabled/>
        </dgm:presLayoutVars>
      </dgm:prSet>
      <dgm:spPr/>
    </dgm:pt>
    <dgm:pt modelId="{E825C215-8513-48D1-AB46-7085CB55B1FB}" type="pres">
      <dgm:prSet presAssocID="{4B64A3DC-3790-4A1B-9BD1-74D676344BE3}" presName="spacerBetweenCircleAndCallout" presStyleCnt="0">
        <dgm:presLayoutVars/>
      </dgm:prSet>
      <dgm:spPr/>
    </dgm:pt>
    <dgm:pt modelId="{DFEF3FCF-E718-45E8-B35D-3C189AF2B386}" type="pres">
      <dgm:prSet presAssocID="{7CD44DE1-8AC9-442F-A94A-5B2845031F4A}" presName="nodeText" presStyleLbl="alignAccFollowNode1" presStyleIdx="11" presStyleCnt="27">
        <dgm:presLayoutVars>
          <dgm:bulletEnabled val="1"/>
        </dgm:presLayoutVars>
      </dgm:prSet>
      <dgm:spPr/>
    </dgm:pt>
    <dgm:pt modelId="{E0272167-5D06-4A46-A48B-B9F6DD22F75F}" type="pres">
      <dgm:prSet presAssocID="{4B64A3DC-3790-4A1B-9BD1-74D676344BE3}" presName="sibTransComposite" presStyleCnt="0"/>
      <dgm:spPr/>
    </dgm:pt>
    <dgm:pt modelId="{13F38A80-8CA3-4D13-B793-E8DE908A87E8}" type="pres">
      <dgm:prSet presAssocID="{E34C06F6-D1B6-4B4E-A904-C0A2CE2F2971}" presName="compositeNode" presStyleCnt="0"/>
      <dgm:spPr/>
    </dgm:pt>
    <dgm:pt modelId="{91345990-DE1B-4398-9CB4-6FF5620E116E}" type="pres">
      <dgm:prSet presAssocID="{E34C06F6-D1B6-4B4E-A904-C0A2CE2F2971}" presName="parTx" presStyleLbl="node1" presStyleIdx="0" presStyleCnt="0">
        <dgm:presLayoutVars>
          <dgm:chMax val="0"/>
          <dgm:chPref val="0"/>
          <dgm:bulletEnabled val="1"/>
        </dgm:presLayoutVars>
      </dgm:prSet>
      <dgm:spPr/>
    </dgm:pt>
    <dgm:pt modelId="{825AB2CA-68DD-4F5D-B4C6-BE8272AA184B}" type="pres">
      <dgm:prSet presAssocID="{E34C06F6-D1B6-4B4E-A904-C0A2CE2F2971}" presName="parSh" presStyleCnt="0"/>
      <dgm:spPr/>
    </dgm:pt>
    <dgm:pt modelId="{7D526857-5649-4C21-BA12-9BC975D7593D}" type="pres">
      <dgm:prSet presAssocID="{E34C06F6-D1B6-4B4E-A904-C0A2CE2F2971}" presName="lineNode" presStyleLbl="alignAccFollowNode1" presStyleIdx="12" presStyleCnt="27"/>
      <dgm:spPr/>
    </dgm:pt>
    <dgm:pt modelId="{1692AD89-598D-48DB-BF6E-18499B81095A}" type="pres">
      <dgm:prSet presAssocID="{E34C06F6-D1B6-4B4E-A904-C0A2CE2F2971}" presName="lineArrowNode" presStyleLbl="alignAccFollowNode1" presStyleIdx="13" presStyleCnt="27"/>
      <dgm:spPr/>
    </dgm:pt>
    <dgm:pt modelId="{17D8F218-BBFD-4EE9-A98A-7F298A1EE234}" type="pres">
      <dgm:prSet presAssocID="{9BEA892E-D2FA-45A7-8C3B-61448B9BD733}" presName="sibTransNodeCircle" presStyleLbl="alignNode1" presStyleIdx="4" presStyleCnt="9">
        <dgm:presLayoutVars>
          <dgm:chMax val="0"/>
          <dgm:bulletEnabled/>
        </dgm:presLayoutVars>
      </dgm:prSet>
      <dgm:spPr/>
    </dgm:pt>
    <dgm:pt modelId="{335D1538-FD7B-43CB-91CA-C08E24B87D01}" type="pres">
      <dgm:prSet presAssocID="{9BEA892E-D2FA-45A7-8C3B-61448B9BD733}" presName="spacerBetweenCircleAndCallout" presStyleCnt="0">
        <dgm:presLayoutVars/>
      </dgm:prSet>
      <dgm:spPr/>
    </dgm:pt>
    <dgm:pt modelId="{92995136-1D70-46B4-8F5B-5BB35EEFB986}" type="pres">
      <dgm:prSet presAssocID="{E34C06F6-D1B6-4B4E-A904-C0A2CE2F2971}" presName="nodeText" presStyleLbl="alignAccFollowNode1" presStyleIdx="14" presStyleCnt="27">
        <dgm:presLayoutVars>
          <dgm:bulletEnabled val="1"/>
        </dgm:presLayoutVars>
      </dgm:prSet>
      <dgm:spPr/>
    </dgm:pt>
    <dgm:pt modelId="{8EA39FA4-01C3-4F49-A5C6-F3789EC3ABFD}" type="pres">
      <dgm:prSet presAssocID="{9BEA892E-D2FA-45A7-8C3B-61448B9BD733}" presName="sibTransComposite" presStyleCnt="0"/>
      <dgm:spPr/>
    </dgm:pt>
    <dgm:pt modelId="{3DCDAEB0-9B29-44AC-A4FA-F3658F398E54}" type="pres">
      <dgm:prSet presAssocID="{F9B8B73D-507C-41CE-B443-2F928D2E22EA}" presName="compositeNode" presStyleCnt="0"/>
      <dgm:spPr/>
    </dgm:pt>
    <dgm:pt modelId="{C25E5F85-7958-44D0-8C9F-90457291F6A1}" type="pres">
      <dgm:prSet presAssocID="{F9B8B73D-507C-41CE-B443-2F928D2E22EA}" presName="parTx" presStyleLbl="node1" presStyleIdx="0" presStyleCnt="0">
        <dgm:presLayoutVars>
          <dgm:chMax val="0"/>
          <dgm:chPref val="0"/>
          <dgm:bulletEnabled val="1"/>
        </dgm:presLayoutVars>
      </dgm:prSet>
      <dgm:spPr/>
    </dgm:pt>
    <dgm:pt modelId="{933B473F-8EAC-44B0-85F2-D5ACA50F75BF}" type="pres">
      <dgm:prSet presAssocID="{F9B8B73D-507C-41CE-B443-2F928D2E22EA}" presName="parSh" presStyleCnt="0"/>
      <dgm:spPr/>
    </dgm:pt>
    <dgm:pt modelId="{D5ED2A74-B867-4F6A-A4E5-099D22E642B5}" type="pres">
      <dgm:prSet presAssocID="{F9B8B73D-507C-41CE-B443-2F928D2E22EA}" presName="lineNode" presStyleLbl="alignAccFollowNode1" presStyleIdx="15" presStyleCnt="27"/>
      <dgm:spPr/>
    </dgm:pt>
    <dgm:pt modelId="{BD445ED0-5D2C-4731-BBC8-CF3A496F605D}" type="pres">
      <dgm:prSet presAssocID="{F9B8B73D-507C-41CE-B443-2F928D2E22EA}" presName="lineArrowNode" presStyleLbl="alignAccFollowNode1" presStyleIdx="16" presStyleCnt="27"/>
      <dgm:spPr/>
    </dgm:pt>
    <dgm:pt modelId="{EB036883-979A-44CB-9667-58FD197D0872}" type="pres">
      <dgm:prSet presAssocID="{FB97572A-98A4-44C2-862A-58D59E538888}" presName="sibTransNodeCircle" presStyleLbl="alignNode1" presStyleIdx="5" presStyleCnt="9">
        <dgm:presLayoutVars>
          <dgm:chMax val="0"/>
          <dgm:bulletEnabled/>
        </dgm:presLayoutVars>
      </dgm:prSet>
      <dgm:spPr/>
    </dgm:pt>
    <dgm:pt modelId="{4C99FC54-2398-47DF-816F-E987ABB2E1D3}" type="pres">
      <dgm:prSet presAssocID="{FB97572A-98A4-44C2-862A-58D59E538888}" presName="spacerBetweenCircleAndCallout" presStyleCnt="0">
        <dgm:presLayoutVars/>
      </dgm:prSet>
      <dgm:spPr/>
    </dgm:pt>
    <dgm:pt modelId="{6DF83FC8-AAFF-4A87-95B6-10F3F8137F46}" type="pres">
      <dgm:prSet presAssocID="{F9B8B73D-507C-41CE-B443-2F928D2E22EA}" presName="nodeText" presStyleLbl="alignAccFollowNode1" presStyleIdx="17" presStyleCnt="27">
        <dgm:presLayoutVars>
          <dgm:bulletEnabled val="1"/>
        </dgm:presLayoutVars>
      </dgm:prSet>
      <dgm:spPr/>
    </dgm:pt>
    <dgm:pt modelId="{7182C16A-7F43-4591-8852-BDDF0D919A08}" type="pres">
      <dgm:prSet presAssocID="{FB97572A-98A4-44C2-862A-58D59E538888}" presName="sibTransComposite" presStyleCnt="0"/>
      <dgm:spPr/>
    </dgm:pt>
    <dgm:pt modelId="{DB39263B-A116-495F-9A17-FB808321D8EF}" type="pres">
      <dgm:prSet presAssocID="{9B1BE891-4026-47DE-BC5E-C22B7176741F}" presName="compositeNode" presStyleCnt="0"/>
      <dgm:spPr/>
    </dgm:pt>
    <dgm:pt modelId="{4AF6C131-740F-4FED-A50D-D472A2AA5010}" type="pres">
      <dgm:prSet presAssocID="{9B1BE891-4026-47DE-BC5E-C22B7176741F}" presName="parTx" presStyleLbl="node1" presStyleIdx="0" presStyleCnt="0">
        <dgm:presLayoutVars>
          <dgm:chMax val="0"/>
          <dgm:chPref val="0"/>
          <dgm:bulletEnabled val="1"/>
        </dgm:presLayoutVars>
      </dgm:prSet>
      <dgm:spPr/>
    </dgm:pt>
    <dgm:pt modelId="{34F2CACF-001D-4C82-B9C6-50F947EE5AFF}" type="pres">
      <dgm:prSet presAssocID="{9B1BE891-4026-47DE-BC5E-C22B7176741F}" presName="parSh" presStyleCnt="0"/>
      <dgm:spPr/>
    </dgm:pt>
    <dgm:pt modelId="{AABE3F38-602E-4508-B47F-EAE3DC98205F}" type="pres">
      <dgm:prSet presAssocID="{9B1BE891-4026-47DE-BC5E-C22B7176741F}" presName="lineNode" presStyleLbl="alignAccFollowNode1" presStyleIdx="18" presStyleCnt="27"/>
      <dgm:spPr/>
    </dgm:pt>
    <dgm:pt modelId="{60E74AEC-2D0D-4734-9B69-06C85B915C8E}" type="pres">
      <dgm:prSet presAssocID="{9B1BE891-4026-47DE-BC5E-C22B7176741F}" presName="lineArrowNode" presStyleLbl="alignAccFollowNode1" presStyleIdx="19" presStyleCnt="27"/>
      <dgm:spPr/>
    </dgm:pt>
    <dgm:pt modelId="{08719467-5B71-4E21-9FBF-265709B42700}" type="pres">
      <dgm:prSet presAssocID="{767036C9-4ED1-47DA-9147-832C48BE8DB0}" presName="sibTransNodeCircle" presStyleLbl="alignNode1" presStyleIdx="6" presStyleCnt="9">
        <dgm:presLayoutVars>
          <dgm:chMax val="0"/>
          <dgm:bulletEnabled/>
        </dgm:presLayoutVars>
      </dgm:prSet>
      <dgm:spPr/>
    </dgm:pt>
    <dgm:pt modelId="{5D226BA0-DBDC-41C8-B721-A341C8A31C1E}" type="pres">
      <dgm:prSet presAssocID="{767036C9-4ED1-47DA-9147-832C48BE8DB0}" presName="spacerBetweenCircleAndCallout" presStyleCnt="0">
        <dgm:presLayoutVars/>
      </dgm:prSet>
      <dgm:spPr/>
    </dgm:pt>
    <dgm:pt modelId="{BFCBE98A-31BC-4891-8839-FF4164E34480}" type="pres">
      <dgm:prSet presAssocID="{9B1BE891-4026-47DE-BC5E-C22B7176741F}" presName="nodeText" presStyleLbl="alignAccFollowNode1" presStyleIdx="20" presStyleCnt="27">
        <dgm:presLayoutVars>
          <dgm:bulletEnabled val="1"/>
        </dgm:presLayoutVars>
      </dgm:prSet>
      <dgm:spPr/>
    </dgm:pt>
    <dgm:pt modelId="{BD0691A0-D949-477F-AE25-6B2DA1BD5B91}" type="pres">
      <dgm:prSet presAssocID="{767036C9-4ED1-47DA-9147-832C48BE8DB0}" presName="sibTransComposite" presStyleCnt="0"/>
      <dgm:spPr/>
    </dgm:pt>
    <dgm:pt modelId="{0A723570-402F-4986-BEB3-A29BE2250881}" type="pres">
      <dgm:prSet presAssocID="{E58DB8A3-880D-4EDF-AFAA-527AD132AB93}" presName="compositeNode" presStyleCnt="0"/>
      <dgm:spPr/>
    </dgm:pt>
    <dgm:pt modelId="{2A2B812E-77BA-40BA-8EF4-23FF93D4448B}" type="pres">
      <dgm:prSet presAssocID="{E58DB8A3-880D-4EDF-AFAA-527AD132AB93}" presName="parTx" presStyleLbl="node1" presStyleIdx="0" presStyleCnt="0">
        <dgm:presLayoutVars>
          <dgm:chMax val="0"/>
          <dgm:chPref val="0"/>
          <dgm:bulletEnabled val="1"/>
        </dgm:presLayoutVars>
      </dgm:prSet>
      <dgm:spPr/>
    </dgm:pt>
    <dgm:pt modelId="{3776E866-F00D-40B5-8DB6-AA8D8A623A9B}" type="pres">
      <dgm:prSet presAssocID="{E58DB8A3-880D-4EDF-AFAA-527AD132AB93}" presName="parSh" presStyleCnt="0"/>
      <dgm:spPr/>
    </dgm:pt>
    <dgm:pt modelId="{947F187C-5A54-429E-9DFC-06B35D083319}" type="pres">
      <dgm:prSet presAssocID="{E58DB8A3-880D-4EDF-AFAA-527AD132AB93}" presName="lineNode" presStyleLbl="alignAccFollowNode1" presStyleIdx="21" presStyleCnt="27"/>
      <dgm:spPr/>
    </dgm:pt>
    <dgm:pt modelId="{87A79D4C-9010-4F09-9D31-5A0045F407D5}" type="pres">
      <dgm:prSet presAssocID="{E58DB8A3-880D-4EDF-AFAA-527AD132AB93}" presName="lineArrowNode" presStyleLbl="alignAccFollowNode1" presStyleIdx="22" presStyleCnt="27"/>
      <dgm:spPr/>
    </dgm:pt>
    <dgm:pt modelId="{68A37CBE-BC43-4FBA-B096-F26A9116570D}" type="pres">
      <dgm:prSet presAssocID="{6097053A-D22C-4022-B9E2-03DEEF8AC68F}" presName="sibTransNodeCircle" presStyleLbl="alignNode1" presStyleIdx="7" presStyleCnt="9">
        <dgm:presLayoutVars>
          <dgm:chMax val="0"/>
          <dgm:bulletEnabled/>
        </dgm:presLayoutVars>
      </dgm:prSet>
      <dgm:spPr/>
    </dgm:pt>
    <dgm:pt modelId="{C358297E-3F6C-4438-8798-E0F23D2351AF}" type="pres">
      <dgm:prSet presAssocID="{6097053A-D22C-4022-B9E2-03DEEF8AC68F}" presName="spacerBetweenCircleAndCallout" presStyleCnt="0">
        <dgm:presLayoutVars/>
      </dgm:prSet>
      <dgm:spPr/>
    </dgm:pt>
    <dgm:pt modelId="{D46A2028-EC15-40DF-90C4-53D7B5D5F92F}" type="pres">
      <dgm:prSet presAssocID="{E58DB8A3-880D-4EDF-AFAA-527AD132AB93}" presName="nodeText" presStyleLbl="alignAccFollowNode1" presStyleIdx="23" presStyleCnt="27">
        <dgm:presLayoutVars>
          <dgm:bulletEnabled val="1"/>
        </dgm:presLayoutVars>
      </dgm:prSet>
      <dgm:spPr/>
    </dgm:pt>
    <dgm:pt modelId="{5E88622E-6742-4EA4-932B-BA5EC388A53E}" type="pres">
      <dgm:prSet presAssocID="{6097053A-D22C-4022-B9E2-03DEEF8AC68F}" presName="sibTransComposite" presStyleCnt="0"/>
      <dgm:spPr/>
    </dgm:pt>
    <dgm:pt modelId="{2B5F8C49-7FB3-4128-9FA0-B06F8BB485BB}" type="pres">
      <dgm:prSet presAssocID="{FC0382BE-525E-4D24-AB53-AE770E2AC8C6}" presName="compositeNode" presStyleCnt="0"/>
      <dgm:spPr/>
    </dgm:pt>
    <dgm:pt modelId="{84E3CF57-406A-4FA5-B865-9F1F37EEC35C}" type="pres">
      <dgm:prSet presAssocID="{FC0382BE-525E-4D24-AB53-AE770E2AC8C6}" presName="parTx" presStyleLbl="node1" presStyleIdx="0" presStyleCnt="0">
        <dgm:presLayoutVars>
          <dgm:chMax val="0"/>
          <dgm:chPref val="0"/>
          <dgm:bulletEnabled val="1"/>
        </dgm:presLayoutVars>
      </dgm:prSet>
      <dgm:spPr/>
    </dgm:pt>
    <dgm:pt modelId="{92D0C09E-9A38-4647-B6A1-15723F0496F4}" type="pres">
      <dgm:prSet presAssocID="{FC0382BE-525E-4D24-AB53-AE770E2AC8C6}" presName="parSh" presStyleCnt="0"/>
      <dgm:spPr/>
    </dgm:pt>
    <dgm:pt modelId="{082A7307-00C9-4AFC-B411-BBBF50283773}" type="pres">
      <dgm:prSet presAssocID="{FC0382BE-525E-4D24-AB53-AE770E2AC8C6}" presName="lineNode" presStyleLbl="alignAccFollowNode1" presStyleIdx="24" presStyleCnt="27"/>
      <dgm:spPr/>
    </dgm:pt>
    <dgm:pt modelId="{30572B7E-DFE6-4037-B35D-A74102F9B842}" type="pres">
      <dgm:prSet presAssocID="{FC0382BE-525E-4D24-AB53-AE770E2AC8C6}" presName="lineArrowNode" presStyleLbl="alignAccFollowNode1" presStyleIdx="25" presStyleCnt="27"/>
      <dgm:spPr/>
    </dgm:pt>
    <dgm:pt modelId="{8A73498D-FBCD-49A4-9F9B-8170854468E7}" type="pres">
      <dgm:prSet presAssocID="{78CEA3FB-7970-4C83-ADD1-A962232A0CE3}" presName="sibTransNodeCircle" presStyleLbl="alignNode1" presStyleIdx="8" presStyleCnt="9">
        <dgm:presLayoutVars>
          <dgm:chMax val="0"/>
          <dgm:bulletEnabled/>
        </dgm:presLayoutVars>
      </dgm:prSet>
      <dgm:spPr/>
    </dgm:pt>
    <dgm:pt modelId="{0E195711-D3C9-412B-B3DD-983360FCB40A}" type="pres">
      <dgm:prSet presAssocID="{78CEA3FB-7970-4C83-ADD1-A962232A0CE3}" presName="spacerBetweenCircleAndCallout" presStyleCnt="0">
        <dgm:presLayoutVars/>
      </dgm:prSet>
      <dgm:spPr/>
    </dgm:pt>
    <dgm:pt modelId="{B59EB787-D570-41AF-B338-5427C49E339B}" type="pres">
      <dgm:prSet presAssocID="{FC0382BE-525E-4D24-AB53-AE770E2AC8C6}" presName="nodeText" presStyleLbl="alignAccFollowNode1" presStyleIdx="26" presStyleCnt="27">
        <dgm:presLayoutVars>
          <dgm:bulletEnabled val="1"/>
        </dgm:presLayoutVars>
      </dgm:prSet>
      <dgm:spPr/>
    </dgm:pt>
  </dgm:ptLst>
  <dgm:cxnLst>
    <dgm:cxn modelId="{45F9DE09-6E9F-4250-B25C-772CC14F17A7}" type="presOf" srcId="{767036C9-4ED1-47DA-9147-832C48BE8DB0}" destId="{08719467-5B71-4E21-9FBF-265709B42700}" srcOrd="0" destOrd="0" presId="urn:microsoft.com/office/officeart/2016/7/layout/LinearArrowProcessNumbered"/>
    <dgm:cxn modelId="{8D76B315-6C88-4C1A-BC10-FDD2570A0A12}" type="presOf" srcId="{FB97572A-98A4-44C2-862A-58D59E538888}" destId="{EB036883-979A-44CB-9667-58FD197D0872}" srcOrd="0" destOrd="0" presId="urn:microsoft.com/office/officeart/2016/7/layout/LinearArrowProcessNumbered"/>
    <dgm:cxn modelId="{C4D84230-D6BD-45D8-85B0-A8FC655A8E49}" srcId="{FF7B2CA8-1891-4C05-9038-52FBAA0FEC8D}" destId="{F9B8B73D-507C-41CE-B443-2F928D2E22EA}" srcOrd="5" destOrd="0" parTransId="{18A723E0-C646-4645-8BC9-1C805719ADB9}" sibTransId="{FB97572A-98A4-44C2-862A-58D59E538888}"/>
    <dgm:cxn modelId="{AD29A631-F967-4601-9868-5F54F558EEA3}" type="presOf" srcId="{9BEA892E-D2FA-45A7-8C3B-61448B9BD733}" destId="{17D8F218-BBFD-4EE9-A98A-7F298A1EE234}" srcOrd="0" destOrd="0" presId="urn:microsoft.com/office/officeart/2016/7/layout/LinearArrowProcessNumbered"/>
    <dgm:cxn modelId="{2567AF35-C5B3-4E54-9436-1AA6BD28F6C4}" srcId="{FF7B2CA8-1891-4C05-9038-52FBAA0FEC8D}" destId="{7CD44DE1-8AC9-442F-A94A-5B2845031F4A}" srcOrd="3" destOrd="0" parTransId="{C52CCCB7-AE1E-477F-9A21-3521C6C24D26}" sibTransId="{4B64A3DC-3790-4A1B-9BD1-74D676344BE3}"/>
    <dgm:cxn modelId="{3ABFA85C-CF2B-4377-B048-8BD735669818}" srcId="{FF7B2CA8-1891-4C05-9038-52FBAA0FEC8D}" destId="{9B1BE891-4026-47DE-BC5E-C22B7176741F}" srcOrd="6" destOrd="0" parTransId="{D2511CD3-8168-43CB-8499-9C70811B868E}" sibTransId="{767036C9-4ED1-47DA-9147-832C48BE8DB0}"/>
    <dgm:cxn modelId="{611A0461-C386-4D86-846A-C164F9181705}" srcId="{FF7B2CA8-1891-4C05-9038-52FBAA0FEC8D}" destId="{FEFE943C-9ADE-4DBD-859D-71193B49DA9E}" srcOrd="0" destOrd="0" parTransId="{BFFC4706-5F70-489F-8E92-800B32034724}" sibTransId="{F81365AC-12E6-4C02-B7A4-936F7D943CAD}"/>
    <dgm:cxn modelId="{F2EAD341-E7E6-41F4-9DC7-1AA05E2C17FA}" type="presOf" srcId="{F9B8B73D-507C-41CE-B443-2F928D2E22EA}" destId="{6DF83FC8-AAFF-4A87-95B6-10F3F8137F46}" srcOrd="0" destOrd="0" presId="urn:microsoft.com/office/officeart/2016/7/layout/LinearArrowProcessNumbered"/>
    <dgm:cxn modelId="{A8B98D45-76A0-4B89-8534-4F5F17B4002F}" type="presOf" srcId="{DFF085AB-5410-4329-A6D7-DC663220D923}" destId="{9D19D1DA-96FF-45A4-AF0C-F2AF6AFC56A4}" srcOrd="0" destOrd="0" presId="urn:microsoft.com/office/officeart/2016/7/layout/LinearArrowProcessNumbered"/>
    <dgm:cxn modelId="{A0758150-9A35-40E7-A9F6-F4085D8912FA}" type="presOf" srcId="{FF7B2CA8-1891-4C05-9038-52FBAA0FEC8D}" destId="{76D2D28B-A0A5-4799-A456-26B03C772287}" srcOrd="0" destOrd="0" presId="urn:microsoft.com/office/officeart/2016/7/layout/LinearArrowProcessNumbered"/>
    <dgm:cxn modelId="{980AAE53-7564-41FE-83F3-0988BED212FB}" srcId="{FF7B2CA8-1891-4C05-9038-52FBAA0FEC8D}" destId="{E34C06F6-D1B6-4B4E-A904-C0A2CE2F2971}" srcOrd="4" destOrd="0" parTransId="{7BC5841A-EF60-4882-844B-B259799A2C0D}" sibTransId="{9BEA892E-D2FA-45A7-8C3B-61448B9BD733}"/>
    <dgm:cxn modelId="{8A6DD556-A89E-467B-807A-160F88C3D56F}" type="presOf" srcId="{7CD44DE1-8AC9-442F-A94A-5B2845031F4A}" destId="{DFEF3FCF-E718-45E8-B35D-3C189AF2B386}" srcOrd="0" destOrd="0" presId="urn:microsoft.com/office/officeart/2016/7/layout/LinearArrowProcessNumbered"/>
    <dgm:cxn modelId="{CF9AE277-BE71-4C01-BF58-98925175AAB0}" type="presOf" srcId="{E58DB8A3-880D-4EDF-AFAA-527AD132AB93}" destId="{D46A2028-EC15-40DF-90C4-53D7B5D5F92F}" srcOrd="0" destOrd="0" presId="urn:microsoft.com/office/officeart/2016/7/layout/LinearArrowProcessNumbered"/>
    <dgm:cxn modelId="{55521F83-5700-4707-884A-31853B26DE4B}" type="presOf" srcId="{6097053A-D22C-4022-B9E2-03DEEF8AC68F}" destId="{68A37CBE-BC43-4FBA-B096-F26A9116570D}" srcOrd="0" destOrd="0" presId="urn:microsoft.com/office/officeart/2016/7/layout/LinearArrowProcessNumbered"/>
    <dgm:cxn modelId="{47062283-1918-42D1-A57F-F29A266A96ED}" type="presOf" srcId="{F39513C3-8576-4771-BA43-95CD0ABA5824}" destId="{30E3156A-70FD-43CA-ABDB-206936AE5DE3}" srcOrd="0" destOrd="0" presId="urn:microsoft.com/office/officeart/2016/7/layout/LinearArrowProcessNumbered"/>
    <dgm:cxn modelId="{1C33058A-12AD-402D-84B3-1BAC36ECE0AF}" type="presOf" srcId="{FC0382BE-525E-4D24-AB53-AE770E2AC8C6}" destId="{B59EB787-D570-41AF-B338-5427C49E339B}" srcOrd="0" destOrd="0" presId="urn:microsoft.com/office/officeart/2016/7/layout/LinearArrowProcessNumbered"/>
    <dgm:cxn modelId="{A6B1078E-1AEC-41EF-9C8E-B7FFE79AEA8C}" srcId="{FF7B2CA8-1891-4C05-9038-52FBAA0FEC8D}" destId="{F25BEFA4-E665-41D5-BD64-4B372F4206D7}" srcOrd="2" destOrd="0" parTransId="{AAA843FE-C60D-40EF-836F-B8112F44ED7A}" sibTransId="{F39513C3-8576-4771-BA43-95CD0ABA5824}"/>
    <dgm:cxn modelId="{C233E891-6A02-4333-810F-BE074DB2CF6A}" type="presOf" srcId="{4B64A3DC-3790-4A1B-9BD1-74D676344BE3}" destId="{F6146119-AF9D-4B8A-861B-FDD1E1F72083}" srcOrd="0" destOrd="0" presId="urn:microsoft.com/office/officeart/2016/7/layout/LinearArrowProcessNumbered"/>
    <dgm:cxn modelId="{6AD72298-1EFA-48A7-A6EF-FA04DC3A73CD}" srcId="{FF7B2CA8-1891-4C05-9038-52FBAA0FEC8D}" destId="{FC0382BE-525E-4D24-AB53-AE770E2AC8C6}" srcOrd="8" destOrd="0" parTransId="{70CC7E83-4CD9-4C88-93EF-894088A01181}" sibTransId="{78CEA3FB-7970-4C83-ADD1-A962232A0CE3}"/>
    <dgm:cxn modelId="{B8A01F9A-106A-4211-96B2-2CFAF461EFCE}" type="presOf" srcId="{F25BEFA4-E665-41D5-BD64-4B372F4206D7}" destId="{414E9AC2-708B-4205-A6E8-EFDC2B8CDBA6}" srcOrd="0" destOrd="0" presId="urn:microsoft.com/office/officeart/2016/7/layout/LinearArrowProcessNumbered"/>
    <dgm:cxn modelId="{D1783EA4-F40C-4CFA-B7FD-27807ABDA402}" type="presOf" srcId="{9B1BE891-4026-47DE-BC5E-C22B7176741F}" destId="{BFCBE98A-31BC-4891-8839-FF4164E34480}" srcOrd="0" destOrd="0" presId="urn:microsoft.com/office/officeart/2016/7/layout/LinearArrowProcessNumbered"/>
    <dgm:cxn modelId="{4DD8FDAA-27A8-44E4-98B8-564B5B81A6FC}" type="presOf" srcId="{78CEA3FB-7970-4C83-ADD1-A962232A0CE3}" destId="{8A73498D-FBCD-49A4-9F9B-8170854468E7}" srcOrd="0" destOrd="0" presId="urn:microsoft.com/office/officeart/2016/7/layout/LinearArrowProcessNumbered"/>
    <dgm:cxn modelId="{049D1AB7-FEE2-408D-AD2F-73C99322B3B4}" srcId="{FF7B2CA8-1891-4C05-9038-52FBAA0FEC8D}" destId="{9593568E-C5C2-45DF-8783-793D963F16EF}" srcOrd="1" destOrd="0" parTransId="{099366F6-63C3-4E60-8A07-DB40B0628C2D}" sibTransId="{DFF085AB-5410-4329-A6D7-DC663220D923}"/>
    <dgm:cxn modelId="{74E66EBB-50E8-48FE-B2F2-DE5C11B36FD3}" srcId="{FF7B2CA8-1891-4C05-9038-52FBAA0FEC8D}" destId="{E58DB8A3-880D-4EDF-AFAA-527AD132AB93}" srcOrd="7" destOrd="0" parTransId="{1DF1C0DC-3AFD-4988-B0E8-73F8A7CDE27E}" sibTransId="{6097053A-D22C-4022-B9E2-03DEEF8AC68F}"/>
    <dgm:cxn modelId="{F2948BCD-F0BE-49D7-A837-6694F68C80AB}" type="presOf" srcId="{FEFE943C-9ADE-4DBD-859D-71193B49DA9E}" destId="{0A009271-D5B2-4C37-A84E-DBED94377D40}" srcOrd="0" destOrd="0" presId="urn:microsoft.com/office/officeart/2016/7/layout/LinearArrowProcessNumbered"/>
    <dgm:cxn modelId="{893AB1D3-EDC9-4D66-AC5E-1629A8CE7366}" type="presOf" srcId="{E34C06F6-D1B6-4B4E-A904-C0A2CE2F2971}" destId="{92995136-1D70-46B4-8F5B-5BB35EEFB986}" srcOrd="0" destOrd="0" presId="urn:microsoft.com/office/officeart/2016/7/layout/LinearArrowProcessNumbered"/>
    <dgm:cxn modelId="{3A2519FA-26CB-48E6-9917-219C69F9809B}" type="presOf" srcId="{9593568E-C5C2-45DF-8783-793D963F16EF}" destId="{2F6F8CFB-06B9-456F-BB49-E4EB6E7A7490}" srcOrd="0" destOrd="0" presId="urn:microsoft.com/office/officeart/2016/7/layout/LinearArrowProcessNumbered"/>
    <dgm:cxn modelId="{302C48FF-D920-4ECF-B455-BE238E775EA4}" type="presOf" srcId="{F81365AC-12E6-4C02-B7A4-936F7D943CAD}" destId="{A62FEF80-098E-45B2-BF44-0D95F2134FAA}" srcOrd="0" destOrd="0" presId="urn:microsoft.com/office/officeart/2016/7/layout/LinearArrowProcessNumbered"/>
    <dgm:cxn modelId="{A112AF41-5D98-4666-8C06-1AA36F9D8724}" type="presParOf" srcId="{76D2D28B-A0A5-4799-A456-26B03C772287}" destId="{9476BF82-3EA2-4916-9FED-0099ACBD8257}" srcOrd="0" destOrd="0" presId="urn:microsoft.com/office/officeart/2016/7/layout/LinearArrowProcessNumbered"/>
    <dgm:cxn modelId="{40313FAF-041C-4863-B93B-89BB79308B38}" type="presParOf" srcId="{9476BF82-3EA2-4916-9FED-0099ACBD8257}" destId="{615EA469-81E5-4C92-BBFA-706FF936C079}" srcOrd="0" destOrd="0" presId="urn:microsoft.com/office/officeart/2016/7/layout/LinearArrowProcessNumbered"/>
    <dgm:cxn modelId="{F8B7B058-0332-499B-8567-4769B85EF034}" type="presParOf" srcId="{9476BF82-3EA2-4916-9FED-0099ACBD8257}" destId="{EF8858CB-C667-4C9E-87F4-A43450F047B5}" srcOrd="1" destOrd="0" presId="urn:microsoft.com/office/officeart/2016/7/layout/LinearArrowProcessNumbered"/>
    <dgm:cxn modelId="{FAC02ADC-AB57-4AD0-A9F0-BAB5162E8E6E}" type="presParOf" srcId="{EF8858CB-C667-4C9E-87F4-A43450F047B5}" destId="{FEBFC9CD-0D84-463B-83F1-2557923C9B89}" srcOrd="0" destOrd="0" presId="urn:microsoft.com/office/officeart/2016/7/layout/LinearArrowProcessNumbered"/>
    <dgm:cxn modelId="{1B7BCDBF-2EB2-4DCE-B6B7-FDCABF04EF59}" type="presParOf" srcId="{EF8858CB-C667-4C9E-87F4-A43450F047B5}" destId="{C2C6D4ED-F37E-41F1-8E4D-ADDD4FB4E55E}" srcOrd="1" destOrd="0" presId="urn:microsoft.com/office/officeart/2016/7/layout/LinearArrowProcessNumbered"/>
    <dgm:cxn modelId="{C526AE48-5E05-4C35-B2BF-B7D010D87884}" type="presParOf" srcId="{EF8858CB-C667-4C9E-87F4-A43450F047B5}" destId="{A62FEF80-098E-45B2-BF44-0D95F2134FAA}" srcOrd="2" destOrd="0" presId="urn:microsoft.com/office/officeart/2016/7/layout/LinearArrowProcessNumbered"/>
    <dgm:cxn modelId="{11E37ED0-6539-4B29-AA23-46687412EE5E}" type="presParOf" srcId="{EF8858CB-C667-4C9E-87F4-A43450F047B5}" destId="{B4A4A6B0-D893-45B8-A42A-CA20D98EDA99}" srcOrd="3" destOrd="0" presId="urn:microsoft.com/office/officeart/2016/7/layout/LinearArrowProcessNumbered"/>
    <dgm:cxn modelId="{75EFF900-B535-43EA-A9AC-1848C4CD8AEE}" type="presParOf" srcId="{9476BF82-3EA2-4916-9FED-0099ACBD8257}" destId="{0A009271-D5B2-4C37-A84E-DBED94377D40}" srcOrd="2" destOrd="0" presId="urn:microsoft.com/office/officeart/2016/7/layout/LinearArrowProcessNumbered"/>
    <dgm:cxn modelId="{0E5515F3-9022-4EB6-9681-6CEFE7B5C072}" type="presParOf" srcId="{76D2D28B-A0A5-4799-A456-26B03C772287}" destId="{F941BF3A-776A-4882-94A3-B161E2D26D8F}" srcOrd="1" destOrd="0" presId="urn:microsoft.com/office/officeart/2016/7/layout/LinearArrowProcessNumbered"/>
    <dgm:cxn modelId="{48AA3DA1-4C62-49EB-8603-D5F4E7131B2A}" type="presParOf" srcId="{76D2D28B-A0A5-4799-A456-26B03C772287}" destId="{83F40FD9-6DB3-43CB-A44E-5301E3493E4C}" srcOrd="2" destOrd="0" presId="urn:microsoft.com/office/officeart/2016/7/layout/LinearArrowProcessNumbered"/>
    <dgm:cxn modelId="{1FFED062-0A7E-4ACA-9EB5-724B1F2E27DD}" type="presParOf" srcId="{83F40FD9-6DB3-43CB-A44E-5301E3493E4C}" destId="{E6133AD1-ADE0-4211-BAE0-EF96C3EBBDA6}" srcOrd="0" destOrd="0" presId="urn:microsoft.com/office/officeart/2016/7/layout/LinearArrowProcessNumbered"/>
    <dgm:cxn modelId="{FB1119D1-28EE-452C-818B-1FC94AFA36DB}" type="presParOf" srcId="{83F40FD9-6DB3-43CB-A44E-5301E3493E4C}" destId="{9B6163A0-1BA9-4DC9-A652-2FCC71B08AB5}" srcOrd="1" destOrd="0" presId="urn:microsoft.com/office/officeart/2016/7/layout/LinearArrowProcessNumbered"/>
    <dgm:cxn modelId="{827E348A-8D96-4764-B333-C589C1BCDC72}" type="presParOf" srcId="{9B6163A0-1BA9-4DC9-A652-2FCC71B08AB5}" destId="{0E3D0C38-CF70-43D4-AAC8-243F9E19BC1C}" srcOrd="0" destOrd="0" presId="urn:microsoft.com/office/officeart/2016/7/layout/LinearArrowProcessNumbered"/>
    <dgm:cxn modelId="{E308E6C7-7FB3-4DBE-AF2A-07D4D5E7D06A}" type="presParOf" srcId="{9B6163A0-1BA9-4DC9-A652-2FCC71B08AB5}" destId="{09B0393F-EAE3-4F45-A0A6-2C057FF053F2}" srcOrd="1" destOrd="0" presId="urn:microsoft.com/office/officeart/2016/7/layout/LinearArrowProcessNumbered"/>
    <dgm:cxn modelId="{18EC4D2B-BA0C-4E84-B411-1E1F567DD6B1}" type="presParOf" srcId="{9B6163A0-1BA9-4DC9-A652-2FCC71B08AB5}" destId="{9D19D1DA-96FF-45A4-AF0C-F2AF6AFC56A4}" srcOrd="2" destOrd="0" presId="urn:microsoft.com/office/officeart/2016/7/layout/LinearArrowProcessNumbered"/>
    <dgm:cxn modelId="{E90C7856-A98F-44AB-89CD-8305963E09AF}" type="presParOf" srcId="{9B6163A0-1BA9-4DC9-A652-2FCC71B08AB5}" destId="{25933B12-B819-471B-B3B6-6507203AAB8C}" srcOrd="3" destOrd="0" presId="urn:microsoft.com/office/officeart/2016/7/layout/LinearArrowProcessNumbered"/>
    <dgm:cxn modelId="{9A44B020-5836-4EB1-96AC-C58D59C1CEE7}" type="presParOf" srcId="{83F40FD9-6DB3-43CB-A44E-5301E3493E4C}" destId="{2F6F8CFB-06B9-456F-BB49-E4EB6E7A7490}" srcOrd="2" destOrd="0" presId="urn:microsoft.com/office/officeart/2016/7/layout/LinearArrowProcessNumbered"/>
    <dgm:cxn modelId="{B194CCD6-473A-4AF9-997D-AB7552951575}" type="presParOf" srcId="{76D2D28B-A0A5-4799-A456-26B03C772287}" destId="{879250BF-A46F-4835-AEA1-AD1762B827A7}" srcOrd="3" destOrd="0" presId="urn:microsoft.com/office/officeart/2016/7/layout/LinearArrowProcessNumbered"/>
    <dgm:cxn modelId="{B39418C0-A902-480D-9445-4FDAEDABCE20}" type="presParOf" srcId="{76D2D28B-A0A5-4799-A456-26B03C772287}" destId="{BF4A5E60-7140-4208-9407-C6284255054C}" srcOrd="4" destOrd="0" presId="urn:microsoft.com/office/officeart/2016/7/layout/LinearArrowProcessNumbered"/>
    <dgm:cxn modelId="{16730F09-4B8F-4EA3-A753-63617347C435}" type="presParOf" srcId="{BF4A5E60-7140-4208-9407-C6284255054C}" destId="{3F63DCD2-FE5A-4BE2-A372-11110EBD524F}" srcOrd="0" destOrd="0" presId="urn:microsoft.com/office/officeart/2016/7/layout/LinearArrowProcessNumbered"/>
    <dgm:cxn modelId="{04660831-34A8-4251-BD00-49B0B975091D}" type="presParOf" srcId="{BF4A5E60-7140-4208-9407-C6284255054C}" destId="{BED8B5AE-20E8-4870-9824-020E3B4DFC50}" srcOrd="1" destOrd="0" presId="urn:microsoft.com/office/officeart/2016/7/layout/LinearArrowProcessNumbered"/>
    <dgm:cxn modelId="{7CC53883-7EC3-4560-BD02-BDCD80EC61B8}" type="presParOf" srcId="{BED8B5AE-20E8-4870-9824-020E3B4DFC50}" destId="{2067060A-216A-4978-8AB4-86EE90AC29A1}" srcOrd="0" destOrd="0" presId="urn:microsoft.com/office/officeart/2016/7/layout/LinearArrowProcessNumbered"/>
    <dgm:cxn modelId="{0BD656C8-B696-4274-B758-BAAFC57C725D}" type="presParOf" srcId="{BED8B5AE-20E8-4870-9824-020E3B4DFC50}" destId="{C923706D-62F4-4F7A-B451-E916B47E5DFA}" srcOrd="1" destOrd="0" presId="urn:microsoft.com/office/officeart/2016/7/layout/LinearArrowProcessNumbered"/>
    <dgm:cxn modelId="{1EA5569E-07D2-4D26-B070-4C81DC8FA4E4}" type="presParOf" srcId="{BED8B5AE-20E8-4870-9824-020E3B4DFC50}" destId="{30E3156A-70FD-43CA-ABDB-206936AE5DE3}" srcOrd="2" destOrd="0" presId="urn:microsoft.com/office/officeart/2016/7/layout/LinearArrowProcessNumbered"/>
    <dgm:cxn modelId="{D139DF7A-660E-4455-8A33-5A159094A686}" type="presParOf" srcId="{BED8B5AE-20E8-4870-9824-020E3B4DFC50}" destId="{BB5FCDB8-9CA4-46D6-B068-869C02911162}" srcOrd="3" destOrd="0" presId="urn:microsoft.com/office/officeart/2016/7/layout/LinearArrowProcessNumbered"/>
    <dgm:cxn modelId="{6394C39D-3FA9-4E0C-B59E-B67209178832}" type="presParOf" srcId="{BF4A5E60-7140-4208-9407-C6284255054C}" destId="{414E9AC2-708B-4205-A6E8-EFDC2B8CDBA6}" srcOrd="2" destOrd="0" presId="urn:microsoft.com/office/officeart/2016/7/layout/LinearArrowProcessNumbered"/>
    <dgm:cxn modelId="{8434EB98-A73A-45DB-A41E-BF82B170117F}" type="presParOf" srcId="{76D2D28B-A0A5-4799-A456-26B03C772287}" destId="{CB08E65E-D91B-4589-9013-3A2245BDC3AF}" srcOrd="5" destOrd="0" presId="urn:microsoft.com/office/officeart/2016/7/layout/LinearArrowProcessNumbered"/>
    <dgm:cxn modelId="{5F103F24-672F-41DA-9627-7519145EA252}" type="presParOf" srcId="{76D2D28B-A0A5-4799-A456-26B03C772287}" destId="{B64E787B-10B1-4612-93E0-12534B939F87}" srcOrd="6" destOrd="0" presId="urn:microsoft.com/office/officeart/2016/7/layout/LinearArrowProcessNumbered"/>
    <dgm:cxn modelId="{6DCFDCB1-D5D7-4116-8A0B-1AECFB852F81}" type="presParOf" srcId="{B64E787B-10B1-4612-93E0-12534B939F87}" destId="{FF007C66-79D4-4B33-9052-29010E88126A}" srcOrd="0" destOrd="0" presId="urn:microsoft.com/office/officeart/2016/7/layout/LinearArrowProcessNumbered"/>
    <dgm:cxn modelId="{1353CC46-F9EE-48C6-A698-759007C58EA8}" type="presParOf" srcId="{B64E787B-10B1-4612-93E0-12534B939F87}" destId="{F12C6E86-0CBB-49E1-BB2F-4A54FD7C41D0}" srcOrd="1" destOrd="0" presId="urn:microsoft.com/office/officeart/2016/7/layout/LinearArrowProcessNumbered"/>
    <dgm:cxn modelId="{4AB5B2CB-ED6F-46A0-AB81-57EFC46A64A7}" type="presParOf" srcId="{F12C6E86-0CBB-49E1-BB2F-4A54FD7C41D0}" destId="{6F7AD26F-6A27-48B8-92AE-F0B0088562D7}" srcOrd="0" destOrd="0" presId="urn:microsoft.com/office/officeart/2016/7/layout/LinearArrowProcessNumbered"/>
    <dgm:cxn modelId="{0408E6E4-D1AC-4B2F-8E88-9FB9F54CDB97}" type="presParOf" srcId="{F12C6E86-0CBB-49E1-BB2F-4A54FD7C41D0}" destId="{EA7114E0-7D04-48C3-A79A-9540182BADF6}" srcOrd="1" destOrd="0" presId="urn:microsoft.com/office/officeart/2016/7/layout/LinearArrowProcessNumbered"/>
    <dgm:cxn modelId="{EBB1C737-6FC0-431B-8DC4-91EBE4D2A282}" type="presParOf" srcId="{F12C6E86-0CBB-49E1-BB2F-4A54FD7C41D0}" destId="{F6146119-AF9D-4B8A-861B-FDD1E1F72083}" srcOrd="2" destOrd="0" presId="urn:microsoft.com/office/officeart/2016/7/layout/LinearArrowProcessNumbered"/>
    <dgm:cxn modelId="{6289B217-D139-47E1-8D9D-948563381669}" type="presParOf" srcId="{F12C6E86-0CBB-49E1-BB2F-4A54FD7C41D0}" destId="{E825C215-8513-48D1-AB46-7085CB55B1FB}" srcOrd="3" destOrd="0" presId="urn:microsoft.com/office/officeart/2016/7/layout/LinearArrowProcessNumbered"/>
    <dgm:cxn modelId="{71BDA8AB-ABBE-46BA-8686-664BE68D700F}" type="presParOf" srcId="{B64E787B-10B1-4612-93E0-12534B939F87}" destId="{DFEF3FCF-E718-45E8-B35D-3C189AF2B386}" srcOrd="2" destOrd="0" presId="urn:microsoft.com/office/officeart/2016/7/layout/LinearArrowProcessNumbered"/>
    <dgm:cxn modelId="{5CE5C006-7F0E-421B-BB98-37F73B2605E7}" type="presParOf" srcId="{76D2D28B-A0A5-4799-A456-26B03C772287}" destId="{E0272167-5D06-4A46-A48B-B9F6DD22F75F}" srcOrd="7" destOrd="0" presId="urn:microsoft.com/office/officeart/2016/7/layout/LinearArrowProcessNumbered"/>
    <dgm:cxn modelId="{E0C2B40E-C2FD-4919-B2A6-4A2E5CF7FE83}" type="presParOf" srcId="{76D2D28B-A0A5-4799-A456-26B03C772287}" destId="{13F38A80-8CA3-4D13-B793-E8DE908A87E8}" srcOrd="8" destOrd="0" presId="urn:microsoft.com/office/officeart/2016/7/layout/LinearArrowProcessNumbered"/>
    <dgm:cxn modelId="{211D8449-B45B-44D0-90EA-35DADCC2C663}" type="presParOf" srcId="{13F38A80-8CA3-4D13-B793-E8DE908A87E8}" destId="{91345990-DE1B-4398-9CB4-6FF5620E116E}" srcOrd="0" destOrd="0" presId="urn:microsoft.com/office/officeart/2016/7/layout/LinearArrowProcessNumbered"/>
    <dgm:cxn modelId="{14E82406-0DB0-4610-B6F1-7B036866AE46}" type="presParOf" srcId="{13F38A80-8CA3-4D13-B793-E8DE908A87E8}" destId="{825AB2CA-68DD-4F5D-B4C6-BE8272AA184B}" srcOrd="1" destOrd="0" presId="urn:microsoft.com/office/officeart/2016/7/layout/LinearArrowProcessNumbered"/>
    <dgm:cxn modelId="{66E7674B-B6FD-4548-B252-5E36C3F3E09F}" type="presParOf" srcId="{825AB2CA-68DD-4F5D-B4C6-BE8272AA184B}" destId="{7D526857-5649-4C21-BA12-9BC975D7593D}" srcOrd="0" destOrd="0" presId="urn:microsoft.com/office/officeart/2016/7/layout/LinearArrowProcessNumbered"/>
    <dgm:cxn modelId="{2DFC264A-81B2-4D85-9489-245CD4A822FD}" type="presParOf" srcId="{825AB2CA-68DD-4F5D-B4C6-BE8272AA184B}" destId="{1692AD89-598D-48DB-BF6E-18499B81095A}" srcOrd="1" destOrd="0" presId="urn:microsoft.com/office/officeart/2016/7/layout/LinearArrowProcessNumbered"/>
    <dgm:cxn modelId="{93E1D66B-17F4-42DA-A078-0BD9BBBF05BD}" type="presParOf" srcId="{825AB2CA-68DD-4F5D-B4C6-BE8272AA184B}" destId="{17D8F218-BBFD-4EE9-A98A-7F298A1EE234}" srcOrd="2" destOrd="0" presId="urn:microsoft.com/office/officeart/2016/7/layout/LinearArrowProcessNumbered"/>
    <dgm:cxn modelId="{827D7981-B6F9-4A20-B3DC-51BAFEE0254C}" type="presParOf" srcId="{825AB2CA-68DD-4F5D-B4C6-BE8272AA184B}" destId="{335D1538-FD7B-43CB-91CA-C08E24B87D01}" srcOrd="3" destOrd="0" presId="urn:microsoft.com/office/officeart/2016/7/layout/LinearArrowProcessNumbered"/>
    <dgm:cxn modelId="{363598DF-2244-407F-9A5A-65FC0E41438F}" type="presParOf" srcId="{13F38A80-8CA3-4D13-B793-E8DE908A87E8}" destId="{92995136-1D70-46B4-8F5B-5BB35EEFB986}" srcOrd="2" destOrd="0" presId="urn:microsoft.com/office/officeart/2016/7/layout/LinearArrowProcessNumbered"/>
    <dgm:cxn modelId="{2C1461F1-F72C-4924-AC62-8A7963A5209B}" type="presParOf" srcId="{76D2D28B-A0A5-4799-A456-26B03C772287}" destId="{8EA39FA4-01C3-4F49-A5C6-F3789EC3ABFD}" srcOrd="9" destOrd="0" presId="urn:microsoft.com/office/officeart/2016/7/layout/LinearArrowProcessNumbered"/>
    <dgm:cxn modelId="{A29D1E2D-FC39-4384-AD5E-D2AAA46B9620}" type="presParOf" srcId="{76D2D28B-A0A5-4799-A456-26B03C772287}" destId="{3DCDAEB0-9B29-44AC-A4FA-F3658F398E54}" srcOrd="10" destOrd="0" presId="urn:microsoft.com/office/officeart/2016/7/layout/LinearArrowProcessNumbered"/>
    <dgm:cxn modelId="{B5267683-5A9C-4D24-828A-F85D6136E892}" type="presParOf" srcId="{3DCDAEB0-9B29-44AC-A4FA-F3658F398E54}" destId="{C25E5F85-7958-44D0-8C9F-90457291F6A1}" srcOrd="0" destOrd="0" presId="urn:microsoft.com/office/officeart/2016/7/layout/LinearArrowProcessNumbered"/>
    <dgm:cxn modelId="{22B89B82-063B-4613-BB3C-31B946463D4C}" type="presParOf" srcId="{3DCDAEB0-9B29-44AC-A4FA-F3658F398E54}" destId="{933B473F-8EAC-44B0-85F2-D5ACA50F75BF}" srcOrd="1" destOrd="0" presId="urn:microsoft.com/office/officeart/2016/7/layout/LinearArrowProcessNumbered"/>
    <dgm:cxn modelId="{3427D9AA-414D-4D5D-A59E-77D613B21868}" type="presParOf" srcId="{933B473F-8EAC-44B0-85F2-D5ACA50F75BF}" destId="{D5ED2A74-B867-4F6A-A4E5-099D22E642B5}" srcOrd="0" destOrd="0" presId="urn:microsoft.com/office/officeart/2016/7/layout/LinearArrowProcessNumbered"/>
    <dgm:cxn modelId="{1E29E53B-D0E4-4F60-AEE5-4F1F8E23C121}" type="presParOf" srcId="{933B473F-8EAC-44B0-85F2-D5ACA50F75BF}" destId="{BD445ED0-5D2C-4731-BBC8-CF3A496F605D}" srcOrd="1" destOrd="0" presId="urn:microsoft.com/office/officeart/2016/7/layout/LinearArrowProcessNumbered"/>
    <dgm:cxn modelId="{6FD1338A-938F-4C8F-8A8D-E35DB2CF3112}" type="presParOf" srcId="{933B473F-8EAC-44B0-85F2-D5ACA50F75BF}" destId="{EB036883-979A-44CB-9667-58FD197D0872}" srcOrd="2" destOrd="0" presId="urn:microsoft.com/office/officeart/2016/7/layout/LinearArrowProcessNumbered"/>
    <dgm:cxn modelId="{C42BB9B0-B640-41D4-B71E-CE8D77C0B360}" type="presParOf" srcId="{933B473F-8EAC-44B0-85F2-D5ACA50F75BF}" destId="{4C99FC54-2398-47DF-816F-E987ABB2E1D3}" srcOrd="3" destOrd="0" presId="urn:microsoft.com/office/officeart/2016/7/layout/LinearArrowProcessNumbered"/>
    <dgm:cxn modelId="{424BCCA0-0A2A-48DB-80B3-5E6A2A13CD5D}" type="presParOf" srcId="{3DCDAEB0-9B29-44AC-A4FA-F3658F398E54}" destId="{6DF83FC8-AAFF-4A87-95B6-10F3F8137F46}" srcOrd="2" destOrd="0" presId="urn:microsoft.com/office/officeart/2016/7/layout/LinearArrowProcessNumbered"/>
    <dgm:cxn modelId="{2510C84A-893A-4F71-8272-16E9694E7C4E}" type="presParOf" srcId="{76D2D28B-A0A5-4799-A456-26B03C772287}" destId="{7182C16A-7F43-4591-8852-BDDF0D919A08}" srcOrd="11" destOrd="0" presId="urn:microsoft.com/office/officeart/2016/7/layout/LinearArrowProcessNumbered"/>
    <dgm:cxn modelId="{E2916569-459D-4554-BCFC-D244E4D42BA5}" type="presParOf" srcId="{76D2D28B-A0A5-4799-A456-26B03C772287}" destId="{DB39263B-A116-495F-9A17-FB808321D8EF}" srcOrd="12" destOrd="0" presId="urn:microsoft.com/office/officeart/2016/7/layout/LinearArrowProcessNumbered"/>
    <dgm:cxn modelId="{0F0B7205-C58F-4DEF-8477-2EC97ADC1901}" type="presParOf" srcId="{DB39263B-A116-495F-9A17-FB808321D8EF}" destId="{4AF6C131-740F-4FED-A50D-D472A2AA5010}" srcOrd="0" destOrd="0" presId="urn:microsoft.com/office/officeart/2016/7/layout/LinearArrowProcessNumbered"/>
    <dgm:cxn modelId="{B9CE3EB1-77C4-4462-AF01-3773F562347B}" type="presParOf" srcId="{DB39263B-A116-495F-9A17-FB808321D8EF}" destId="{34F2CACF-001D-4C82-B9C6-50F947EE5AFF}" srcOrd="1" destOrd="0" presId="urn:microsoft.com/office/officeart/2016/7/layout/LinearArrowProcessNumbered"/>
    <dgm:cxn modelId="{EF816B35-699A-4147-ABCA-705A92B838F3}" type="presParOf" srcId="{34F2CACF-001D-4C82-B9C6-50F947EE5AFF}" destId="{AABE3F38-602E-4508-B47F-EAE3DC98205F}" srcOrd="0" destOrd="0" presId="urn:microsoft.com/office/officeart/2016/7/layout/LinearArrowProcessNumbered"/>
    <dgm:cxn modelId="{22245217-75A0-4E28-9A90-C684029138D5}" type="presParOf" srcId="{34F2CACF-001D-4C82-B9C6-50F947EE5AFF}" destId="{60E74AEC-2D0D-4734-9B69-06C85B915C8E}" srcOrd="1" destOrd="0" presId="urn:microsoft.com/office/officeart/2016/7/layout/LinearArrowProcessNumbered"/>
    <dgm:cxn modelId="{CE6EF973-CEF4-4E46-B84D-6D5316BD3317}" type="presParOf" srcId="{34F2CACF-001D-4C82-B9C6-50F947EE5AFF}" destId="{08719467-5B71-4E21-9FBF-265709B42700}" srcOrd="2" destOrd="0" presId="urn:microsoft.com/office/officeart/2016/7/layout/LinearArrowProcessNumbered"/>
    <dgm:cxn modelId="{8F0BEEAA-AAC1-4A70-A6B1-B960910BC8B9}" type="presParOf" srcId="{34F2CACF-001D-4C82-B9C6-50F947EE5AFF}" destId="{5D226BA0-DBDC-41C8-B721-A341C8A31C1E}" srcOrd="3" destOrd="0" presId="urn:microsoft.com/office/officeart/2016/7/layout/LinearArrowProcessNumbered"/>
    <dgm:cxn modelId="{60DC482F-DCD4-40C5-9853-586F3E9B8F80}" type="presParOf" srcId="{DB39263B-A116-495F-9A17-FB808321D8EF}" destId="{BFCBE98A-31BC-4891-8839-FF4164E34480}" srcOrd="2" destOrd="0" presId="urn:microsoft.com/office/officeart/2016/7/layout/LinearArrowProcessNumbered"/>
    <dgm:cxn modelId="{2C990846-8C3D-420E-B42E-1D209A2E7A81}" type="presParOf" srcId="{76D2D28B-A0A5-4799-A456-26B03C772287}" destId="{BD0691A0-D949-477F-AE25-6B2DA1BD5B91}" srcOrd="13" destOrd="0" presId="urn:microsoft.com/office/officeart/2016/7/layout/LinearArrowProcessNumbered"/>
    <dgm:cxn modelId="{49770D7E-71A3-43DE-9220-4B4874114D61}" type="presParOf" srcId="{76D2D28B-A0A5-4799-A456-26B03C772287}" destId="{0A723570-402F-4986-BEB3-A29BE2250881}" srcOrd="14" destOrd="0" presId="urn:microsoft.com/office/officeart/2016/7/layout/LinearArrowProcessNumbered"/>
    <dgm:cxn modelId="{22A79B0D-97A5-4AD1-9E4D-575BA3516ADD}" type="presParOf" srcId="{0A723570-402F-4986-BEB3-A29BE2250881}" destId="{2A2B812E-77BA-40BA-8EF4-23FF93D4448B}" srcOrd="0" destOrd="0" presId="urn:microsoft.com/office/officeart/2016/7/layout/LinearArrowProcessNumbered"/>
    <dgm:cxn modelId="{7181F132-021D-4535-8C81-4553BBB30F7D}" type="presParOf" srcId="{0A723570-402F-4986-BEB3-A29BE2250881}" destId="{3776E866-F00D-40B5-8DB6-AA8D8A623A9B}" srcOrd="1" destOrd="0" presId="urn:microsoft.com/office/officeart/2016/7/layout/LinearArrowProcessNumbered"/>
    <dgm:cxn modelId="{BAC5F8B8-F7AA-4745-B275-E23355BAB226}" type="presParOf" srcId="{3776E866-F00D-40B5-8DB6-AA8D8A623A9B}" destId="{947F187C-5A54-429E-9DFC-06B35D083319}" srcOrd="0" destOrd="0" presId="urn:microsoft.com/office/officeart/2016/7/layout/LinearArrowProcessNumbered"/>
    <dgm:cxn modelId="{FFD2AFF5-F981-43BF-8A01-10E60E94A26C}" type="presParOf" srcId="{3776E866-F00D-40B5-8DB6-AA8D8A623A9B}" destId="{87A79D4C-9010-4F09-9D31-5A0045F407D5}" srcOrd="1" destOrd="0" presId="urn:microsoft.com/office/officeart/2016/7/layout/LinearArrowProcessNumbered"/>
    <dgm:cxn modelId="{581D0480-27F6-4C73-BDCF-8EAE0EDB58D5}" type="presParOf" srcId="{3776E866-F00D-40B5-8DB6-AA8D8A623A9B}" destId="{68A37CBE-BC43-4FBA-B096-F26A9116570D}" srcOrd="2" destOrd="0" presId="urn:microsoft.com/office/officeart/2016/7/layout/LinearArrowProcessNumbered"/>
    <dgm:cxn modelId="{E0B95855-C5DA-4141-ADCA-13AF9E1DEE53}" type="presParOf" srcId="{3776E866-F00D-40B5-8DB6-AA8D8A623A9B}" destId="{C358297E-3F6C-4438-8798-E0F23D2351AF}" srcOrd="3" destOrd="0" presId="urn:microsoft.com/office/officeart/2016/7/layout/LinearArrowProcessNumbered"/>
    <dgm:cxn modelId="{32172709-98E3-41BC-A815-FE44AF7761DF}" type="presParOf" srcId="{0A723570-402F-4986-BEB3-A29BE2250881}" destId="{D46A2028-EC15-40DF-90C4-53D7B5D5F92F}" srcOrd="2" destOrd="0" presId="urn:microsoft.com/office/officeart/2016/7/layout/LinearArrowProcessNumbered"/>
    <dgm:cxn modelId="{155C7362-7B00-494C-AEC3-900E1AB5A210}" type="presParOf" srcId="{76D2D28B-A0A5-4799-A456-26B03C772287}" destId="{5E88622E-6742-4EA4-932B-BA5EC388A53E}" srcOrd="15" destOrd="0" presId="urn:microsoft.com/office/officeart/2016/7/layout/LinearArrowProcessNumbered"/>
    <dgm:cxn modelId="{D00D80CC-7F09-4BBD-BF82-1C7A3C7C18DE}" type="presParOf" srcId="{76D2D28B-A0A5-4799-A456-26B03C772287}" destId="{2B5F8C49-7FB3-4128-9FA0-B06F8BB485BB}" srcOrd="16" destOrd="0" presId="urn:microsoft.com/office/officeart/2016/7/layout/LinearArrowProcessNumbered"/>
    <dgm:cxn modelId="{0F086ADB-5C2F-4C0F-9EA3-4AF92A0593C2}" type="presParOf" srcId="{2B5F8C49-7FB3-4128-9FA0-B06F8BB485BB}" destId="{84E3CF57-406A-4FA5-B865-9F1F37EEC35C}" srcOrd="0" destOrd="0" presId="urn:microsoft.com/office/officeart/2016/7/layout/LinearArrowProcessNumbered"/>
    <dgm:cxn modelId="{04C2B981-7040-4272-A2FC-EB48BF3AC3AD}" type="presParOf" srcId="{2B5F8C49-7FB3-4128-9FA0-B06F8BB485BB}" destId="{92D0C09E-9A38-4647-B6A1-15723F0496F4}" srcOrd="1" destOrd="0" presId="urn:microsoft.com/office/officeart/2016/7/layout/LinearArrowProcessNumbered"/>
    <dgm:cxn modelId="{D553FB2B-E87F-4142-BC7F-E1047AB240A8}" type="presParOf" srcId="{92D0C09E-9A38-4647-B6A1-15723F0496F4}" destId="{082A7307-00C9-4AFC-B411-BBBF50283773}" srcOrd="0" destOrd="0" presId="urn:microsoft.com/office/officeart/2016/7/layout/LinearArrowProcessNumbered"/>
    <dgm:cxn modelId="{E9160F92-B074-499C-B03B-F1B1768C7327}" type="presParOf" srcId="{92D0C09E-9A38-4647-B6A1-15723F0496F4}" destId="{30572B7E-DFE6-4037-B35D-A74102F9B842}" srcOrd="1" destOrd="0" presId="urn:microsoft.com/office/officeart/2016/7/layout/LinearArrowProcessNumbered"/>
    <dgm:cxn modelId="{57C52CF2-F443-49B8-B029-D984EEB41556}" type="presParOf" srcId="{92D0C09E-9A38-4647-B6A1-15723F0496F4}" destId="{8A73498D-FBCD-49A4-9F9B-8170854468E7}" srcOrd="2" destOrd="0" presId="urn:microsoft.com/office/officeart/2016/7/layout/LinearArrowProcessNumbered"/>
    <dgm:cxn modelId="{F0B39FEF-BE85-435F-A09B-E29EFB05631D}" type="presParOf" srcId="{92D0C09E-9A38-4647-B6A1-15723F0496F4}" destId="{0E195711-D3C9-412B-B3DD-983360FCB40A}" srcOrd="3" destOrd="0" presId="urn:microsoft.com/office/officeart/2016/7/layout/LinearArrowProcessNumbered"/>
    <dgm:cxn modelId="{5073139D-595F-40B1-A399-2615A65E4B33}" type="presParOf" srcId="{2B5F8C49-7FB3-4128-9FA0-B06F8BB485BB}" destId="{B59EB787-D570-41AF-B338-5427C49E339B}"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4DAA3-037A-4E95-BD59-76E08A5C7BA0}">
      <dsp:nvSpPr>
        <dsp:cNvPr id="0" name=""/>
        <dsp:cNvSpPr/>
      </dsp:nvSpPr>
      <dsp:spPr>
        <a:xfrm>
          <a:off x="3602714" y="1549446"/>
          <a:ext cx="2804824" cy="27175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ZASLUŽEK</a:t>
          </a:r>
        </a:p>
        <a:p>
          <a:pPr marL="0" lvl="0" indent="0" algn="ctr" defTabSz="711200">
            <a:lnSpc>
              <a:spcPct val="90000"/>
            </a:lnSpc>
            <a:spcBef>
              <a:spcPct val="0"/>
            </a:spcBef>
            <a:spcAft>
              <a:spcPct val="35000"/>
            </a:spcAft>
            <a:buNone/>
          </a:pPr>
          <a:r>
            <a:rPr lang="de-DE" sz="1600" kern="1200" dirty="0"/>
            <a:t>/PRIHODKI</a:t>
          </a:r>
          <a:endParaRPr lang="de-AT" sz="1600" kern="1200" dirty="0"/>
        </a:p>
      </dsp:txBody>
      <dsp:txXfrm>
        <a:off x="4013471" y="1947422"/>
        <a:ext cx="1983310" cy="1921601"/>
      </dsp:txXfrm>
    </dsp:sp>
    <dsp:sp modelId="{7BF585C0-9E31-46F0-9C19-3314CACB5868}">
      <dsp:nvSpPr>
        <dsp:cNvPr id="0" name=""/>
        <dsp:cNvSpPr/>
      </dsp:nvSpPr>
      <dsp:spPr>
        <a:xfrm>
          <a:off x="3652845" y="45225"/>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Ustvarjanje</a:t>
          </a:r>
          <a:r>
            <a:rPr lang="de-DE" sz="1600" kern="1200" dirty="0"/>
            <a:t> </a:t>
          </a:r>
          <a:r>
            <a:rPr lang="de-DE" sz="1600" kern="1200" dirty="0" err="1"/>
            <a:t>prihodka</a:t>
          </a:r>
          <a:endParaRPr lang="de-AT" sz="1600" kern="1200" dirty="0"/>
        </a:p>
      </dsp:txBody>
      <dsp:txXfrm>
        <a:off x="4013647" y="368611"/>
        <a:ext cx="1742103" cy="1561443"/>
      </dsp:txXfrm>
    </dsp:sp>
    <dsp:sp modelId="{5EF7B6D8-5FAF-4AEE-9CAB-3E7626472E40}">
      <dsp:nvSpPr>
        <dsp:cNvPr id="0" name=""/>
        <dsp:cNvSpPr/>
      </dsp:nvSpPr>
      <dsp:spPr>
        <a:xfrm>
          <a:off x="5879862" y="1761754"/>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Finačna</a:t>
          </a:r>
          <a:r>
            <a:rPr lang="de-DE" sz="1600" kern="1200" dirty="0"/>
            <a:t> </a:t>
          </a:r>
          <a:r>
            <a:rPr lang="de-DE" sz="1600" kern="1200" dirty="0" err="1"/>
            <a:t>neodvisnost</a:t>
          </a:r>
          <a:endParaRPr lang="de-AT" sz="1600" kern="1200" dirty="0"/>
        </a:p>
      </dsp:txBody>
      <dsp:txXfrm>
        <a:off x="6240664" y="2085140"/>
        <a:ext cx="1742103" cy="1561443"/>
      </dsp:txXfrm>
    </dsp:sp>
    <dsp:sp modelId="{9AF60F47-CE06-43B7-A4BD-A39CA3486296}">
      <dsp:nvSpPr>
        <dsp:cNvPr id="0" name=""/>
        <dsp:cNvSpPr/>
      </dsp:nvSpPr>
      <dsp:spPr>
        <a:xfrm>
          <a:off x="3901616" y="3312991"/>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a:p>
          <a:pPr marL="0" lvl="0" indent="0" algn="ctr" defTabSz="711200">
            <a:lnSpc>
              <a:spcPct val="90000"/>
            </a:lnSpc>
            <a:spcBef>
              <a:spcPct val="0"/>
            </a:spcBef>
            <a:spcAft>
              <a:spcPct val="35000"/>
            </a:spcAft>
            <a:buNone/>
          </a:pPr>
          <a:endParaRPr lang="de-DE" sz="1600" kern="1200" dirty="0"/>
        </a:p>
        <a:p>
          <a:pPr marL="0" lvl="0" indent="0" algn="ctr" defTabSz="711200">
            <a:lnSpc>
              <a:spcPct val="90000"/>
            </a:lnSpc>
            <a:spcBef>
              <a:spcPct val="0"/>
            </a:spcBef>
            <a:spcAft>
              <a:spcPct val="35000"/>
            </a:spcAft>
            <a:buNone/>
          </a:pPr>
          <a:r>
            <a:rPr lang="de-DE" sz="1600" kern="1200" dirty="0" err="1"/>
            <a:t>Varnost</a:t>
          </a:r>
          <a:endParaRPr lang="de-AT" sz="1600" kern="1200" dirty="0"/>
        </a:p>
      </dsp:txBody>
      <dsp:txXfrm>
        <a:off x="4262418" y="3636377"/>
        <a:ext cx="1742103" cy="1561443"/>
      </dsp:txXfrm>
    </dsp:sp>
    <dsp:sp modelId="{7F0F2456-B15B-4F64-B474-E4235DEEBF90}">
      <dsp:nvSpPr>
        <dsp:cNvPr id="0" name=""/>
        <dsp:cNvSpPr/>
      </dsp:nvSpPr>
      <dsp:spPr>
        <a:xfrm>
          <a:off x="1558814" y="1761777"/>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l-SI" sz="1600" kern="1200" dirty="0">
              <a:effectLst/>
              <a:latin typeface="+mn-lt"/>
              <a:ea typeface="Century Gothic" panose="020B0502020202020204" pitchFamily="34" charset="0"/>
              <a:cs typeface="Century Gothic" panose="020B0502020202020204" pitchFamily="34" charset="0"/>
            </a:rPr>
            <a:t>Možnost izbire, ki oblikujejo življenje</a:t>
          </a:r>
          <a:endParaRPr lang="de-AT" sz="1600" kern="1200" dirty="0">
            <a:latin typeface="+mn-lt"/>
          </a:endParaRPr>
        </a:p>
      </dsp:txBody>
      <dsp:txXfrm>
        <a:off x="1919616" y="2085163"/>
        <a:ext cx="1742103" cy="1561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9900-252F-482D-92F8-8FF913975F40}">
      <dsp:nvSpPr>
        <dsp:cNvPr id="0" name=""/>
        <dsp:cNvSpPr/>
      </dsp:nvSpPr>
      <dsp:spPr>
        <a:xfrm>
          <a:off x="8255" y="1184317"/>
          <a:ext cx="955030"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0603C-F35D-44CB-A7EE-BB79EA3D8652}">
      <dsp:nvSpPr>
        <dsp:cNvPr id="0" name=""/>
        <dsp:cNvSpPr/>
      </dsp:nvSpPr>
      <dsp:spPr>
        <a:xfrm>
          <a:off x="114370" y="1285126"/>
          <a:ext cx="955030"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Zaslužen</a:t>
          </a:r>
          <a:r>
            <a:rPr lang="de-DE" sz="1400" kern="1200" dirty="0"/>
            <a:t> </a:t>
          </a:r>
          <a:r>
            <a:rPr lang="de-DE" sz="1400" kern="1200" dirty="0" err="1"/>
            <a:t>dohodek</a:t>
          </a:r>
          <a:endParaRPr lang="en-US" sz="1400" kern="1200" dirty="0"/>
        </a:p>
      </dsp:txBody>
      <dsp:txXfrm>
        <a:off x="132132" y="1302888"/>
        <a:ext cx="919506" cy="570920"/>
      </dsp:txXfrm>
    </dsp:sp>
    <dsp:sp modelId="{EF5DD314-43F7-4351-B290-23AAFA8DFF89}">
      <dsp:nvSpPr>
        <dsp:cNvPr id="0" name=""/>
        <dsp:cNvSpPr/>
      </dsp:nvSpPr>
      <dsp:spPr>
        <a:xfrm>
          <a:off x="1175514" y="1184317"/>
          <a:ext cx="955030"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EFBE3-16C9-4160-9A20-19047BF163CA}">
      <dsp:nvSpPr>
        <dsp:cNvPr id="0" name=""/>
        <dsp:cNvSpPr/>
      </dsp:nvSpPr>
      <dsp:spPr>
        <a:xfrm>
          <a:off x="1281629" y="1285126"/>
          <a:ext cx="955030"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Pasivni</a:t>
          </a:r>
          <a:r>
            <a:rPr lang="de-DE" sz="1400" kern="1200" dirty="0"/>
            <a:t> </a:t>
          </a:r>
          <a:r>
            <a:rPr lang="de-DE" sz="1400" kern="1200" dirty="0" err="1"/>
            <a:t>dohodek</a:t>
          </a:r>
          <a:endParaRPr lang="en-US" sz="1400" kern="1200" dirty="0"/>
        </a:p>
      </dsp:txBody>
      <dsp:txXfrm>
        <a:off x="1299391" y="1302888"/>
        <a:ext cx="919506" cy="570920"/>
      </dsp:txXfrm>
    </dsp:sp>
    <dsp:sp modelId="{30839B47-42EF-4057-88C0-4C9CF549203E}">
      <dsp:nvSpPr>
        <dsp:cNvPr id="0" name=""/>
        <dsp:cNvSpPr/>
      </dsp:nvSpPr>
      <dsp:spPr>
        <a:xfrm>
          <a:off x="2342773" y="1184317"/>
          <a:ext cx="955030"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F4D75-76AB-4ACA-A6D7-69322C9C609B}">
      <dsp:nvSpPr>
        <dsp:cNvPr id="0" name=""/>
        <dsp:cNvSpPr/>
      </dsp:nvSpPr>
      <dsp:spPr>
        <a:xfrm>
          <a:off x="2448888" y="1285126"/>
          <a:ext cx="955030"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Poslovni</a:t>
          </a:r>
          <a:r>
            <a:rPr lang="de-DE" sz="1400" kern="1200" dirty="0"/>
            <a:t>  </a:t>
          </a:r>
          <a:r>
            <a:rPr lang="de-DE" sz="1400" kern="1200" dirty="0" err="1"/>
            <a:t>dohodek</a:t>
          </a:r>
          <a:r>
            <a:rPr lang="de-DE" sz="1400" kern="1200" dirty="0"/>
            <a:t> </a:t>
          </a:r>
          <a:endParaRPr lang="de-AT" sz="1400" kern="1200" dirty="0"/>
        </a:p>
      </dsp:txBody>
      <dsp:txXfrm>
        <a:off x="2466650" y="1302888"/>
        <a:ext cx="919506" cy="570920"/>
      </dsp:txXfrm>
    </dsp:sp>
    <dsp:sp modelId="{13EE3E14-5CD9-4179-99CD-59ABB401BFC0}">
      <dsp:nvSpPr>
        <dsp:cNvPr id="0" name=""/>
        <dsp:cNvSpPr/>
      </dsp:nvSpPr>
      <dsp:spPr>
        <a:xfrm>
          <a:off x="3510032" y="1184317"/>
          <a:ext cx="955030"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848220-C083-44ED-8F2B-366B6ABF8B51}">
      <dsp:nvSpPr>
        <dsp:cNvPr id="0" name=""/>
        <dsp:cNvSpPr/>
      </dsp:nvSpPr>
      <dsp:spPr>
        <a:xfrm>
          <a:off x="3616147" y="1285126"/>
          <a:ext cx="955030"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Prihodek</a:t>
          </a:r>
          <a:r>
            <a:rPr lang="de-DE" sz="1400" kern="1200" dirty="0"/>
            <a:t> </a:t>
          </a:r>
          <a:r>
            <a:rPr lang="de-DE" sz="1400" kern="1200" dirty="0" err="1"/>
            <a:t>od</a:t>
          </a:r>
          <a:r>
            <a:rPr lang="de-DE" sz="1400" kern="1200" dirty="0"/>
            <a:t> </a:t>
          </a:r>
          <a:r>
            <a:rPr lang="de-DE" sz="1400" kern="1200" dirty="0" err="1"/>
            <a:t>najemnin</a:t>
          </a:r>
          <a:endParaRPr lang="en-US" sz="1400" kern="1200" dirty="0"/>
        </a:p>
      </dsp:txBody>
      <dsp:txXfrm>
        <a:off x="3633909" y="1302888"/>
        <a:ext cx="919506" cy="570920"/>
      </dsp:txXfrm>
    </dsp:sp>
    <dsp:sp modelId="{B90EDBA0-3777-4168-8037-E4537FEED75E}">
      <dsp:nvSpPr>
        <dsp:cNvPr id="0" name=""/>
        <dsp:cNvSpPr/>
      </dsp:nvSpPr>
      <dsp:spPr>
        <a:xfrm>
          <a:off x="4677292" y="1184317"/>
          <a:ext cx="1061143"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FD751-B2F0-4F58-AA5E-3773FA8C6A5C}">
      <dsp:nvSpPr>
        <dsp:cNvPr id="0" name=""/>
        <dsp:cNvSpPr/>
      </dsp:nvSpPr>
      <dsp:spPr>
        <a:xfrm>
          <a:off x="4783406" y="1285126"/>
          <a:ext cx="1061143"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Prihodek</a:t>
          </a:r>
          <a:r>
            <a:rPr lang="de-DE" sz="1400" kern="1200" dirty="0"/>
            <a:t> </a:t>
          </a:r>
          <a:r>
            <a:rPr lang="de-DE" sz="1400" kern="1200" dirty="0" err="1"/>
            <a:t>od</a:t>
          </a:r>
          <a:r>
            <a:rPr lang="de-DE" sz="1400" kern="1200" dirty="0"/>
            <a:t> </a:t>
          </a:r>
          <a:r>
            <a:rPr lang="de-DE" sz="1400" kern="1200" dirty="0" err="1"/>
            <a:t>naložb</a:t>
          </a:r>
          <a:endParaRPr lang="en-US" sz="1400" kern="1200" dirty="0"/>
        </a:p>
      </dsp:txBody>
      <dsp:txXfrm>
        <a:off x="4801168" y="1302888"/>
        <a:ext cx="1025619" cy="570920"/>
      </dsp:txXfrm>
    </dsp:sp>
    <dsp:sp modelId="{966F74BC-9A8A-45DB-84F9-83592CE32F93}">
      <dsp:nvSpPr>
        <dsp:cNvPr id="0" name=""/>
        <dsp:cNvSpPr/>
      </dsp:nvSpPr>
      <dsp:spPr>
        <a:xfrm>
          <a:off x="5950664" y="1184317"/>
          <a:ext cx="955030"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87890-4F8E-48D4-9E42-984A29FE7A1B}">
      <dsp:nvSpPr>
        <dsp:cNvPr id="0" name=""/>
        <dsp:cNvSpPr/>
      </dsp:nvSpPr>
      <dsp:spPr>
        <a:xfrm>
          <a:off x="6056779" y="1285126"/>
          <a:ext cx="955030"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Kapitalski </a:t>
          </a:r>
          <a:r>
            <a:rPr lang="de-DE" sz="1400" kern="1200" dirty="0" err="1"/>
            <a:t>dobiček</a:t>
          </a:r>
          <a:endParaRPr lang="en-US" sz="1400" kern="1200" dirty="0"/>
        </a:p>
      </dsp:txBody>
      <dsp:txXfrm>
        <a:off x="6074541" y="1302888"/>
        <a:ext cx="919506" cy="570920"/>
      </dsp:txXfrm>
    </dsp:sp>
    <dsp:sp modelId="{5DFA1696-F001-4B6D-97D5-049559CF3230}">
      <dsp:nvSpPr>
        <dsp:cNvPr id="0" name=""/>
        <dsp:cNvSpPr/>
      </dsp:nvSpPr>
      <dsp:spPr>
        <a:xfrm>
          <a:off x="7117923" y="1184317"/>
          <a:ext cx="955030"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F0B54-52A5-4CD5-BB0B-3E82C58F0FE4}">
      <dsp:nvSpPr>
        <dsp:cNvPr id="0" name=""/>
        <dsp:cNvSpPr/>
      </dsp:nvSpPr>
      <dsp:spPr>
        <a:xfrm>
          <a:off x="7224038" y="1285126"/>
          <a:ext cx="955030"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Prihodek</a:t>
          </a:r>
          <a:r>
            <a:rPr lang="de-DE" sz="1400" kern="1200" dirty="0"/>
            <a:t> </a:t>
          </a:r>
          <a:r>
            <a:rPr lang="de-DE" sz="1400" kern="1200" dirty="0" err="1"/>
            <a:t>iz</a:t>
          </a:r>
          <a:r>
            <a:rPr lang="de-DE" sz="1400" kern="1200" dirty="0"/>
            <a:t> </a:t>
          </a:r>
          <a:r>
            <a:rPr lang="de-DE" sz="1400" kern="1200" dirty="0" err="1"/>
            <a:t>dividend</a:t>
          </a:r>
          <a:endParaRPr lang="en-US" sz="1400" kern="1200" dirty="0"/>
        </a:p>
      </dsp:txBody>
      <dsp:txXfrm>
        <a:off x="7241800" y="1302888"/>
        <a:ext cx="919506" cy="570920"/>
      </dsp:txXfrm>
    </dsp:sp>
    <dsp:sp modelId="{9604C2CC-E929-4B3D-988E-6BDB92E8E57F}">
      <dsp:nvSpPr>
        <dsp:cNvPr id="0" name=""/>
        <dsp:cNvSpPr/>
      </dsp:nvSpPr>
      <dsp:spPr>
        <a:xfrm>
          <a:off x="8285182" y="1184317"/>
          <a:ext cx="1271173" cy="1021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7F9EF-9A40-481B-AAE0-C1633AD63AF1}">
      <dsp:nvSpPr>
        <dsp:cNvPr id="0" name=""/>
        <dsp:cNvSpPr/>
      </dsp:nvSpPr>
      <dsp:spPr>
        <a:xfrm>
          <a:off x="8391297" y="1285126"/>
          <a:ext cx="1271173" cy="1021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Prihodki</a:t>
          </a:r>
          <a:r>
            <a:rPr lang="de-DE" sz="1400" kern="1200" dirty="0"/>
            <a:t> </a:t>
          </a:r>
          <a:r>
            <a:rPr lang="de-DE" sz="1400" kern="1200" dirty="0" err="1"/>
            <a:t>iz</a:t>
          </a:r>
          <a:r>
            <a:rPr lang="de-DE" sz="1400" kern="1200" dirty="0"/>
            <a:t> </a:t>
          </a:r>
          <a:r>
            <a:rPr lang="de-DE" sz="1400" kern="1200" dirty="0" err="1"/>
            <a:t>svobodnega</a:t>
          </a:r>
          <a:r>
            <a:rPr lang="de-DE" sz="1400" kern="1200" dirty="0"/>
            <a:t> </a:t>
          </a:r>
          <a:r>
            <a:rPr lang="de-DE" sz="1400" kern="1200" dirty="0" err="1"/>
            <a:t>poklica</a:t>
          </a:r>
          <a:endParaRPr lang="en-US" sz="1400" kern="1200" dirty="0"/>
        </a:p>
      </dsp:txBody>
      <dsp:txXfrm>
        <a:off x="8421211" y="1315040"/>
        <a:ext cx="1211345" cy="961508"/>
      </dsp:txXfrm>
    </dsp:sp>
    <dsp:sp modelId="{DD1BBCA5-4D61-4D4C-A584-85741E41DD8F}">
      <dsp:nvSpPr>
        <dsp:cNvPr id="0" name=""/>
        <dsp:cNvSpPr/>
      </dsp:nvSpPr>
      <dsp:spPr>
        <a:xfrm>
          <a:off x="9768585" y="1184317"/>
          <a:ext cx="955030"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4AADB-DE00-4899-A9C4-6279D8E71B4A}">
      <dsp:nvSpPr>
        <dsp:cNvPr id="0" name=""/>
        <dsp:cNvSpPr/>
      </dsp:nvSpPr>
      <dsp:spPr>
        <a:xfrm>
          <a:off x="9874699" y="1285126"/>
          <a:ext cx="955030"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Avtorski</a:t>
          </a:r>
          <a:r>
            <a:rPr lang="de-DE" sz="1400" kern="1200" dirty="0"/>
            <a:t> </a:t>
          </a:r>
          <a:r>
            <a:rPr lang="de-DE" sz="1400" kern="1200" dirty="0" err="1"/>
            <a:t>honorarji</a:t>
          </a:r>
          <a:endParaRPr lang="de-AT" sz="1400" kern="1200" dirty="0"/>
        </a:p>
      </dsp:txBody>
      <dsp:txXfrm>
        <a:off x="9892461" y="1302888"/>
        <a:ext cx="919506" cy="570920"/>
      </dsp:txXfrm>
    </dsp:sp>
    <dsp:sp modelId="{D53304F0-7DEC-4F06-AE1B-217D179572BB}">
      <dsp:nvSpPr>
        <dsp:cNvPr id="0" name=""/>
        <dsp:cNvSpPr/>
      </dsp:nvSpPr>
      <dsp:spPr>
        <a:xfrm>
          <a:off x="10935844" y="1184317"/>
          <a:ext cx="1141786" cy="606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4BA95-CD0C-443E-B544-EECA033185F8}">
      <dsp:nvSpPr>
        <dsp:cNvPr id="0" name=""/>
        <dsp:cNvSpPr/>
      </dsp:nvSpPr>
      <dsp:spPr>
        <a:xfrm>
          <a:off x="11041958" y="1285126"/>
          <a:ext cx="1141786" cy="606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Partnersko</a:t>
          </a:r>
          <a:r>
            <a:rPr lang="de-DE" sz="1400" kern="1200" dirty="0"/>
            <a:t> </a:t>
          </a:r>
          <a:r>
            <a:rPr lang="de-DE" sz="1400" kern="1200" dirty="0" err="1"/>
            <a:t>trženje</a:t>
          </a:r>
          <a:endParaRPr lang="de-AT" sz="1400" kern="1200" dirty="0"/>
        </a:p>
      </dsp:txBody>
      <dsp:txXfrm>
        <a:off x="11059720" y="1302888"/>
        <a:ext cx="1106262" cy="570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1A90B-9262-4580-8D4D-01F56383C91C}">
      <dsp:nvSpPr>
        <dsp:cNvPr id="0" name=""/>
        <dsp:cNvSpPr/>
      </dsp:nvSpPr>
      <dsp:spPr>
        <a:xfrm>
          <a:off x="1934" y="20406"/>
          <a:ext cx="1534985" cy="920991"/>
        </a:xfrm>
        <a:prstGeom prst="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0" i="0" kern="1200" dirty="0" err="1"/>
            <a:t>Določite</a:t>
          </a:r>
          <a:r>
            <a:rPr lang="de-DE" sz="1500" b="0" i="0" kern="1200" dirty="0"/>
            <a:t> </a:t>
          </a:r>
          <a:r>
            <a:rPr lang="de-DE" sz="1500" b="0" i="0" kern="1200" dirty="0" err="1"/>
            <a:t>jasne</a:t>
          </a:r>
          <a:r>
            <a:rPr lang="de-DE" sz="1500" b="0" i="0" kern="1200" dirty="0"/>
            <a:t> </a:t>
          </a:r>
          <a:r>
            <a:rPr lang="de-DE" sz="1500" b="0" i="0" kern="1200" dirty="0" err="1"/>
            <a:t>cilje</a:t>
          </a:r>
          <a:endParaRPr lang="en-US" sz="1500" kern="1200" dirty="0"/>
        </a:p>
      </dsp:txBody>
      <dsp:txXfrm>
        <a:off x="1934" y="20406"/>
        <a:ext cx="1534985" cy="920991"/>
      </dsp:txXfrm>
    </dsp:sp>
    <dsp:sp modelId="{89F4DB0E-C530-46D6-A87E-E46BDC6AC5E0}">
      <dsp:nvSpPr>
        <dsp:cNvPr id="0" name=""/>
        <dsp:cNvSpPr/>
      </dsp:nvSpPr>
      <dsp:spPr>
        <a:xfrm>
          <a:off x="1690419" y="20406"/>
          <a:ext cx="1534985" cy="920991"/>
        </a:xfrm>
        <a:prstGeom prst="rect">
          <a:avLst/>
        </a:prstGeom>
        <a:gradFill rotWithShape="0">
          <a:gsLst>
            <a:gs pos="0">
              <a:schemeClr val="accent3">
                <a:alpha val="90000"/>
                <a:hueOff val="0"/>
                <a:satOff val="0"/>
                <a:lumOff val="0"/>
                <a:alphaOff val="-2667"/>
                <a:tint val="50000"/>
                <a:satMod val="300000"/>
              </a:schemeClr>
            </a:gs>
            <a:gs pos="35000">
              <a:schemeClr val="accent3">
                <a:alpha val="90000"/>
                <a:hueOff val="0"/>
                <a:satOff val="0"/>
                <a:lumOff val="0"/>
                <a:alphaOff val="-2667"/>
                <a:tint val="37000"/>
                <a:satMod val="300000"/>
              </a:schemeClr>
            </a:gs>
            <a:gs pos="100000">
              <a:schemeClr val="accent3">
                <a:alpha val="90000"/>
                <a:hueOff val="0"/>
                <a:satOff val="0"/>
                <a:lumOff val="0"/>
                <a:alphaOff val="-2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Neprekinjeno</a:t>
          </a:r>
          <a:r>
            <a:rPr lang="de-DE" sz="1500" kern="1200" dirty="0"/>
            <a:t> </a:t>
          </a:r>
          <a:r>
            <a:rPr lang="de-DE" sz="1500" kern="1200" dirty="0" err="1"/>
            <a:t>učenje</a:t>
          </a:r>
          <a:endParaRPr lang="en-US" sz="1500" kern="1200" dirty="0"/>
        </a:p>
      </dsp:txBody>
      <dsp:txXfrm>
        <a:off x="1690419" y="20406"/>
        <a:ext cx="1534985" cy="920991"/>
      </dsp:txXfrm>
    </dsp:sp>
    <dsp:sp modelId="{1D872197-64CA-4209-B67F-AED55382B5D2}">
      <dsp:nvSpPr>
        <dsp:cNvPr id="0" name=""/>
        <dsp:cNvSpPr/>
      </dsp:nvSpPr>
      <dsp:spPr>
        <a:xfrm>
          <a:off x="3378903" y="20406"/>
          <a:ext cx="1534985" cy="920991"/>
        </a:xfrm>
        <a:prstGeom prst="rect">
          <a:avLst/>
        </a:prstGeom>
        <a:gradFill rotWithShape="0">
          <a:gsLst>
            <a:gs pos="0">
              <a:schemeClr val="accent3">
                <a:alpha val="90000"/>
                <a:hueOff val="0"/>
                <a:satOff val="0"/>
                <a:lumOff val="0"/>
                <a:alphaOff val="-5333"/>
                <a:tint val="50000"/>
                <a:satMod val="300000"/>
              </a:schemeClr>
            </a:gs>
            <a:gs pos="35000">
              <a:schemeClr val="accent3">
                <a:alpha val="90000"/>
                <a:hueOff val="0"/>
                <a:satOff val="0"/>
                <a:lumOff val="0"/>
                <a:alphaOff val="-5333"/>
                <a:tint val="37000"/>
                <a:satMod val="300000"/>
              </a:schemeClr>
            </a:gs>
            <a:gs pos="100000">
              <a:schemeClr val="accent3">
                <a:alpha val="90000"/>
                <a:hueOff val="0"/>
                <a:satOff val="0"/>
                <a:lumOff val="0"/>
                <a:alphaOff val="-5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0" i="0" kern="1200" dirty="0" err="1"/>
            <a:t>Razvoj</a:t>
          </a:r>
          <a:r>
            <a:rPr lang="de-DE" sz="1500" b="0" i="0" kern="1200" dirty="0"/>
            <a:t> </a:t>
          </a:r>
          <a:r>
            <a:rPr lang="de-DE" sz="1500" b="0" i="0" kern="1200" dirty="0" err="1"/>
            <a:t>veščin</a:t>
          </a:r>
          <a:endParaRPr lang="en-US" sz="1500" kern="1200" dirty="0"/>
        </a:p>
      </dsp:txBody>
      <dsp:txXfrm>
        <a:off x="3378903" y="20406"/>
        <a:ext cx="1534985" cy="920991"/>
      </dsp:txXfrm>
    </dsp:sp>
    <dsp:sp modelId="{BE3EB149-58FA-4998-B638-EF7F5C4D07BC}">
      <dsp:nvSpPr>
        <dsp:cNvPr id="0" name=""/>
        <dsp:cNvSpPr/>
      </dsp:nvSpPr>
      <dsp:spPr>
        <a:xfrm>
          <a:off x="5067388" y="20406"/>
          <a:ext cx="1534985" cy="920991"/>
        </a:xfrm>
        <a:prstGeom prst="rect">
          <a:avLst/>
        </a:prstGeom>
        <a:gradFill rotWithShape="0">
          <a:gsLst>
            <a:gs pos="0">
              <a:schemeClr val="accent3">
                <a:alpha val="90000"/>
                <a:hueOff val="0"/>
                <a:satOff val="0"/>
                <a:lumOff val="0"/>
                <a:alphaOff val="-8000"/>
                <a:tint val="50000"/>
                <a:satMod val="300000"/>
              </a:schemeClr>
            </a:gs>
            <a:gs pos="35000">
              <a:schemeClr val="accent3">
                <a:alpha val="90000"/>
                <a:hueOff val="0"/>
                <a:satOff val="0"/>
                <a:lumOff val="0"/>
                <a:alphaOff val="-8000"/>
                <a:tint val="37000"/>
                <a:satMod val="300000"/>
              </a:schemeClr>
            </a:gs>
            <a:gs pos="100000">
              <a:schemeClr val="accent3">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Iskanje</a:t>
          </a:r>
          <a:r>
            <a:rPr lang="de-DE" sz="1500" kern="1200" dirty="0"/>
            <a:t> </a:t>
          </a:r>
          <a:r>
            <a:rPr lang="de-DE" sz="1500" kern="1200" dirty="0" err="1"/>
            <a:t>povratnih</a:t>
          </a:r>
          <a:r>
            <a:rPr lang="de-DE" sz="1500" kern="1200" dirty="0"/>
            <a:t> </a:t>
          </a:r>
          <a:r>
            <a:rPr lang="de-DE" sz="1500" kern="1200" dirty="0" err="1"/>
            <a:t>informacij</a:t>
          </a:r>
          <a:endParaRPr lang="en-US" sz="1500" kern="1200" dirty="0"/>
        </a:p>
      </dsp:txBody>
      <dsp:txXfrm>
        <a:off x="5067388" y="20406"/>
        <a:ext cx="1534985" cy="920991"/>
      </dsp:txXfrm>
    </dsp:sp>
    <dsp:sp modelId="{51ED6DDD-F3F9-40E6-AEB5-BD47585A3F5E}">
      <dsp:nvSpPr>
        <dsp:cNvPr id="0" name=""/>
        <dsp:cNvSpPr/>
      </dsp:nvSpPr>
      <dsp:spPr>
        <a:xfrm>
          <a:off x="1934" y="1094896"/>
          <a:ext cx="1534985" cy="920991"/>
        </a:xfrm>
        <a:prstGeom prst="rect">
          <a:avLst/>
        </a:prstGeom>
        <a:gradFill rotWithShape="0">
          <a:gsLst>
            <a:gs pos="0">
              <a:schemeClr val="accent3">
                <a:alpha val="90000"/>
                <a:hueOff val="0"/>
                <a:satOff val="0"/>
                <a:lumOff val="0"/>
                <a:alphaOff val="-10667"/>
                <a:tint val="50000"/>
                <a:satMod val="300000"/>
              </a:schemeClr>
            </a:gs>
            <a:gs pos="35000">
              <a:schemeClr val="accent3">
                <a:alpha val="90000"/>
                <a:hueOff val="0"/>
                <a:satOff val="0"/>
                <a:lumOff val="0"/>
                <a:alphaOff val="-10667"/>
                <a:tint val="37000"/>
                <a:satMod val="300000"/>
              </a:schemeClr>
            </a:gs>
            <a:gs pos="100000">
              <a:schemeClr val="accent3">
                <a:alpha val="90000"/>
                <a:hueOff val="0"/>
                <a:satOff val="0"/>
                <a:lumOff val="0"/>
                <a:alphaOff val="-10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0" i="0" kern="1200" dirty="0" err="1"/>
            <a:t>Mreženje</a:t>
          </a:r>
          <a:endParaRPr lang="en-US" sz="1500" kern="1200" dirty="0"/>
        </a:p>
      </dsp:txBody>
      <dsp:txXfrm>
        <a:off x="1934" y="1094896"/>
        <a:ext cx="1534985" cy="920991"/>
      </dsp:txXfrm>
    </dsp:sp>
    <dsp:sp modelId="{01381D51-21B1-4E1C-B441-DED689E232E9}">
      <dsp:nvSpPr>
        <dsp:cNvPr id="0" name=""/>
        <dsp:cNvSpPr/>
      </dsp:nvSpPr>
      <dsp:spPr>
        <a:xfrm>
          <a:off x="1690419" y="1094896"/>
          <a:ext cx="1534985" cy="920991"/>
        </a:xfrm>
        <a:prstGeom prst="rect">
          <a:avLst/>
        </a:prstGeom>
        <a:gradFill rotWithShape="0">
          <a:gsLst>
            <a:gs pos="0">
              <a:schemeClr val="accent3">
                <a:alpha val="90000"/>
                <a:hueOff val="0"/>
                <a:satOff val="0"/>
                <a:lumOff val="0"/>
                <a:alphaOff val="-13333"/>
                <a:tint val="50000"/>
                <a:satMod val="300000"/>
              </a:schemeClr>
            </a:gs>
            <a:gs pos="35000">
              <a:schemeClr val="accent3">
                <a:alpha val="90000"/>
                <a:hueOff val="0"/>
                <a:satOff val="0"/>
                <a:lumOff val="0"/>
                <a:alphaOff val="-13333"/>
                <a:tint val="37000"/>
                <a:satMod val="300000"/>
              </a:schemeClr>
            </a:gs>
            <a:gs pos="100000">
              <a:schemeClr val="accent3">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Mentorstvo</a:t>
          </a:r>
          <a:r>
            <a:rPr lang="de-DE" sz="1500" kern="1200" dirty="0"/>
            <a:t> </a:t>
          </a:r>
          <a:endParaRPr lang="en-US" sz="1500" kern="1200" dirty="0"/>
        </a:p>
      </dsp:txBody>
      <dsp:txXfrm>
        <a:off x="1690419" y="1094896"/>
        <a:ext cx="1534985" cy="920991"/>
      </dsp:txXfrm>
    </dsp:sp>
    <dsp:sp modelId="{EA808C6E-DE94-4835-B950-C1ED62F396AA}">
      <dsp:nvSpPr>
        <dsp:cNvPr id="0" name=""/>
        <dsp:cNvSpPr/>
      </dsp:nvSpPr>
      <dsp:spPr>
        <a:xfrm>
          <a:off x="3378903" y="1094896"/>
          <a:ext cx="1534985" cy="920991"/>
        </a:xfrm>
        <a:prstGeom prst="rect">
          <a:avLst/>
        </a:prstGeom>
        <a:gradFill rotWithShape="0">
          <a:gsLst>
            <a:gs pos="0">
              <a:schemeClr val="accent3">
                <a:alpha val="90000"/>
                <a:hueOff val="0"/>
                <a:satOff val="0"/>
                <a:lumOff val="0"/>
                <a:alphaOff val="-16000"/>
                <a:tint val="50000"/>
                <a:satMod val="300000"/>
              </a:schemeClr>
            </a:gs>
            <a:gs pos="35000">
              <a:schemeClr val="accent3">
                <a:alpha val="90000"/>
                <a:hueOff val="0"/>
                <a:satOff val="0"/>
                <a:lumOff val="0"/>
                <a:alphaOff val="-16000"/>
                <a:tint val="37000"/>
                <a:satMod val="300000"/>
              </a:schemeClr>
            </a:gs>
            <a:gs pos="100000">
              <a:schemeClr val="accent3">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0" i="0" kern="1200" dirty="0" err="1"/>
            <a:t>Vidnost</a:t>
          </a:r>
          <a:endParaRPr lang="en-US" sz="1500" kern="1200" dirty="0"/>
        </a:p>
      </dsp:txBody>
      <dsp:txXfrm>
        <a:off x="3378903" y="1094896"/>
        <a:ext cx="1534985" cy="920991"/>
      </dsp:txXfrm>
    </dsp:sp>
    <dsp:sp modelId="{6CB91C72-9B77-4AE5-8FA1-5AD224246521}">
      <dsp:nvSpPr>
        <dsp:cNvPr id="0" name=""/>
        <dsp:cNvSpPr/>
      </dsp:nvSpPr>
      <dsp:spPr>
        <a:xfrm>
          <a:off x="5067388" y="1094896"/>
          <a:ext cx="1534985" cy="920991"/>
        </a:xfrm>
        <a:prstGeom prst="rect">
          <a:avLst/>
        </a:prstGeom>
        <a:gradFill rotWithShape="0">
          <a:gsLst>
            <a:gs pos="0">
              <a:schemeClr val="accent3">
                <a:alpha val="90000"/>
                <a:hueOff val="0"/>
                <a:satOff val="0"/>
                <a:lumOff val="0"/>
                <a:alphaOff val="-18667"/>
                <a:tint val="50000"/>
                <a:satMod val="300000"/>
              </a:schemeClr>
            </a:gs>
            <a:gs pos="35000">
              <a:schemeClr val="accent3">
                <a:alpha val="90000"/>
                <a:hueOff val="0"/>
                <a:satOff val="0"/>
                <a:lumOff val="0"/>
                <a:alphaOff val="-18667"/>
                <a:tint val="37000"/>
                <a:satMod val="300000"/>
              </a:schemeClr>
            </a:gs>
            <a:gs pos="100000">
              <a:schemeClr val="accent3">
                <a:alpha val="90000"/>
                <a:hueOff val="0"/>
                <a:satOff val="0"/>
                <a:lumOff val="0"/>
                <a:alphaOff val="-18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Prevzemite</a:t>
          </a:r>
          <a:r>
            <a:rPr lang="de-DE" sz="1500" kern="1200" dirty="0"/>
            <a:t> </a:t>
          </a:r>
          <a:r>
            <a:rPr lang="de-DE" sz="1500" kern="1200" dirty="0" err="1"/>
            <a:t>pobudo</a:t>
          </a:r>
          <a:endParaRPr lang="en-US" sz="1500" kern="1200" dirty="0"/>
        </a:p>
      </dsp:txBody>
      <dsp:txXfrm>
        <a:off x="5067388" y="1094896"/>
        <a:ext cx="1534985" cy="920991"/>
      </dsp:txXfrm>
    </dsp:sp>
    <dsp:sp modelId="{BEC1118B-CEAB-4BFE-BA3F-7C2CCE441ACB}">
      <dsp:nvSpPr>
        <dsp:cNvPr id="0" name=""/>
        <dsp:cNvSpPr/>
      </dsp:nvSpPr>
      <dsp:spPr>
        <a:xfrm>
          <a:off x="1934" y="2169386"/>
          <a:ext cx="1534985" cy="920991"/>
        </a:xfrm>
        <a:prstGeom prst="rect">
          <a:avLst/>
        </a:prstGeom>
        <a:gradFill rotWithShape="0">
          <a:gsLst>
            <a:gs pos="0">
              <a:schemeClr val="accent3">
                <a:alpha val="90000"/>
                <a:hueOff val="0"/>
                <a:satOff val="0"/>
                <a:lumOff val="0"/>
                <a:alphaOff val="-21333"/>
                <a:tint val="50000"/>
                <a:satMod val="300000"/>
              </a:schemeClr>
            </a:gs>
            <a:gs pos="35000">
              <a:schemeClr val="accent3">
                <a:alpha val="90000"/>
                <a:hueOff val="0"/>
                <a:satOff val="0"/>
                <a:lumOff val="0"/>
                <a:alphaOff val="-21333"/>
                <a:tint val="37000"/>
                <a:satMod val="300000"/>
              </a:schemeClr>
            </a:gs>
            <a:gs pos="100000">
              <a:schemeClr val="accent3">
                <a:alpha val="90000"/>
                <a:hueOff val="0"/>
                <a:satOff val="0"/>
                <a:lumOff val="0"/>
                <a:alphaOff val="-21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Gradite</a:t>
          </a:r>
          <a:r>
            <a:rPr lang="de-DE" sz="1500" kern="1200" dirty="0"/>
            <a:t> </a:t>
          </a:r>
          <a:r>
            <a:rPr lang="de-DE" sz="1500" kern="1200" dirty="0" err="1"/>
            <a:t>osebno</a:t>
          </a:r>
          <a:r>
            <a:rPr lang="de-DE" sz="1500" kern="1200" dirty="0"/>
            <a:t> </a:t>
          </a:r>
          <a:r>
            <a:rPr lang="de-DE" sz="1500" kern="1200" dirty="0" err="1"/>
            <a:t>znamko</a:t>
          </a:r>
          <a:endParaRPr lang="en-US" sz="1500" kern="1200" dirty="0"/>
        </a:p>
      </dsp:txBody>
      <dsp:txXfrm>
        <a:off x="1934" y="2169386"/>
        <a:ext cx="1534985" cy="920991"/>
      </dsp:txXfrm>
    </dsp:sp>
    <dsp:sp modelId="{309C8725-A6A7-4320-9D83-9A4B0011E2CC}">
      <dsp:nvSpPr>
        <dsp:cNvPr id="0" name=""/>
        <dsp:cNvSpPr/>
      </dsp:nvSpPr>
      <dsp:spPr>
        <a:xfrm>
          <a:off x="1690419" y="2169386"/>
          <a:ext cx="1534985" cy="920991"/>
        </a:xfrm>
        <a:prstGeom prst="rect">
          <a:avLst/>
        </a:prstGeom>
        <a:gradFill rotWithShape="0">
          <a:gsLst>
            <a:gs pos="0">
              <a:schemeClr val="accent3">
                <a:alpha val="90000"/>
                <a:hueOff val="0"/>
                <a:satOff val="0"/>
                <a:lumOff val="0"/>
                <a:alphaOff val="-24000"/>
                <a:tint val="50000"/>
                <a:satMod val="300000"/>
              </a:schemeClr>
            </a:gs>
            <a:gs pos="35000">
              <a:schemeClr val="accent3">
                <a:alpha val="90000"/>
                <a:hueOff val="0"/>
                <a:satOff val="0"/>
                <a:lumOff val="0"/>
                <a:alphaOff val="-24000"/>
                <a:tint val="37000"/>
                <a:satMod val="300000"/>
              </a:schemeClr>
            </a:gs>
            <a:gs pos="100000">
              <a:schemeClr val="accent3">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Učinkovita</a:t>
          </a:r>
          <a:r>
            <a:rPr lang="de-DE" sz="1500" kern="1200" dirty="0"/>
            <a:t> </a:t>
          </a:r>
          <a:r>
            <a:rPr lang="de-DE" sz="1500" kern="1200" dirty="0" err="1"/>
            <a:t>komunikacija</a:t>
          </a:r>
          <a:endParaRPr lang="en-US" sz="1500" kern="1200" dirty="0"/>
        </a:p>
      </dsp:txBody>
      <dsp:txXfrm>
        <a:off x="1690419" y="2169386"/>
        <a:ext cx="1534985" cy="920991"/>
      </dsp:txXfrm>
    </dsp:sp>
    <dsp:sp modelId="{9C238F11-CACB-49F0-A93E-2A5B7B43C57C}">
      <dsp:nvSpPr>
        <dsp:cNvPr id="0" name=""/>
        <dsp:cNvSpPr/>
      </dsp:nvSpPr>
      <dsp:spPr>
        <a:xfrm>
          <a:off x="3378903" y="2169386"/>
          <a:ext cx="1534985" cy="920991"/>
        </a:xfrm>
        <a:prstGeom prst="rect">
          <a:avLst/>
        </a:prstGeom>
        <a:gradFill rotWithShape="0">
          <a:gsLst>
            <a:gs pos="0">
              <a:schemeClr val="accent3">
                <a:alpha val="90000"/>
                <a:hueOff val="0"/>
                <a:satOff val="0"/>
                <a:lumOff val="0"/>
                <a:alphaOff val="-26667"/>
                <a:tint val="50000"/>
                <a:satMod val="300000"/>
              </a:schemeClr>
            </a:gs>
            <a:gs pos="35000">
              <a:schemeClr val="accent3">
                <a:alpha val="90000"/>
                <a:hueOff val="0"/>
                <a:satOff val="0"/>
                <a:lumOff val="0"/>
                <a:alphaOff val="-26667"/>
                <a:tint val="37000"/>
                <a:satMod val="300000"/>
              </a:schemeClr>
            </a:gs>
            <a:gs pos="100000">
              <a:schemeClr val="accent3">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Izkušnje</a:t>
          </a:r>
          <a:r>
            <a:rPr lang="de-DE" sz="1500" kern="1200" dirty="0"/>
            <a:t> </a:t>
          </a:r>
          <a:r>
            <a:rPr lang="de-DE" sz="1500" kern="1200" dirty="0" err="1"/>
            <a:t>iz</a:t>
          </a:r>
          <a:r>
            <a:rPr lang="de-DE" sz="1500" kern="1200" dirty="0"/>
            <a:t> </a:t>
          </a:r>
          <a:r>
            <a:rPr lang="de-DE" sz="1500" kern="1200" dirty="0" err="1"/>
            <a:t>različnih</a:t>
          </a:r>
          <a:r>
            <a:rPr lang="de-DE" sz="1500" kern="1200" dirty="0"/>
            <a:t> </a:t>
          </a:r>
          <a:r>
            <a:rPr lang="de-DE" sz="1500" kern="1200" dirty="0" err="1"/>
            <a:t>področij</a:t>
          </a:r>
          <a:endParaRPr lang="en-US" sz="1500" kern="1200" dirty="0"/>
        </a:p>
      </dsp:txBody>
      <dsp:txXfrm>
        <a:off x="3378903" y="2169386"/>
        <a:ext cx="1534985" cy="920991"/>
      </dsp:txXfrm>
    </dsp:sp>
    <dsp:sp modelId="{0DDCFDCE-6EE0-4B31-9063-AF277D2D90FB}">
      <dsp:nvSpPr>
        <dsp:cNvPr id="0" name=""/>
        <dsp:cNvSpPr/>
      </dsp:nvSpPr>
      <dsp:spPr>
        <a:xfrm>
          <a:off x="5067388" y="2169386"/>
          <a:ext cx="1534985" cy="920991"/>
        </a:xfrm>
        <a:prstGeom prst="rect">
          <a:avLst/>
        </a:prstGeom>
        <a:gradFill rotWithShape="0">
          <a:gsLst>
            <a:gs pos="0">
              <a:schemeClr val="accent3">
                <a:alpha val="90000"/>
                <a:hueOff val="0"/>
                <a:satOff val="0"/>
                <a:lumOff val="0"/>
                <a:alphaOff val="-29333"/>
                <a:tint val="50000"/>
                <a:satMod val="300000"/>
              </a:schemeClr>
            </a:gs>
            <a:gs pos="35000">
              <a:schemeClr val="accent3">
                <a:alpha val="90000"/>
                <a:hueOff val="0"/>
                <a:satOff val="0"/>
                <a:lumOff val="0"/>
                <a:alphaOff val="-29333"/>
                <a:tint val="37000"/>
                <a:satMod val="300000"/>
              </a:schemeClr>
            </a:gs>
            <a:gs pos="100000">
              <a:schemeClr val="accent3">
                <a:alpha val="90000"/>
                <a:hueOff val="0"/>
                <a:satOff val="0"/>
                <a:lumOff val="0"/>
                <a:alphaOff val="-29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Prilagodljivost</a:t>
          </a:r>
          <a:r>
            <a:rPr lang="de-DE" sz="1500" kern="1200" dirty="0"/>
            <a:t> </a:t>
          </a:r>
          <a:endParaRPr lang="en-US" sz="1500" kern="1200" dirty="0"/>
        </a:p>
      </dsp:txBody>
      <dsp:txXfrm>
        <a:off x="5067388" y="2169386"/>
        <a:ext cx="1534985" cy="920991"/>
      </dsp:txXfrm>
    </dsp:sp>
    <dsp:sp modelId="{345A8D5B-CD6D-4375-A063-6BC789F21ADA}">
      <dsp:nvSpPr>
        <dsp:cNvPr id="0" name=""/>
        <dsp:cNvSpPr/>
      </dsp:nvSpPr>
      <dsp:spPr>
        <a:xfrm>
          <a:off x="1934" y="3243876"/>
          <a:ext cx="1534985" cy="920991"/>
        </a:xfrm>
        <a:prstGeom prst="rect">
          <a:avLst/>
        </a:prstGeom>
        <a:gradFill rotWithShape="0">
          <a:gsLst>
            <a:gs pos="0">
              <a:schemeClr val="accent3">
                <a:alpha val="90000"/>
                <a:hueOff val="0"/>
                <a:satOff val="0"/>
                <a:lumOff val="0"/>
                <a:alphaOff val="-32000"/>
                <a:tint val="50000"/>
                <a:satMod val="300000"/>
              </a:schemeClr>
            </a:gs>
            <a:gs pos="35000">
              <a:schemeClr val="accent3">
                <a:alpha val="90000"/>
                <a:hueOff val="0"/>
                <a:satOff val="0"/>
                <a:lumOff val="0"/>
                <a:alphaOff val="-32000"/>
                <a:tint val="37000"/>
                <a:satMod val="300000"/>
              </a:schemeClr>
            </a:gs>
            <a:gs pos="100000">
              <a:schemeClr val="accent3">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Razvoj</a:t>
          </a:r>
          <a:r>
            <a:rPr lang="de-DE" sz="1500" kern="1200" dirty="0"/>
            <a:t> </a:t>
          </a:r>
          <a:r>
            <a:rPr lang="de-DE" sz="1500" kern="1200" dirty="0" err="1"/>
            <a:t>vodstvenih</a:t>
          </a:r>
          <a:r>
            <a:rPr lang="de-DE" sz="1500" kern="1200" dirty="0"/>
            <a:t> </a:t>
          </a:r>
          <a:r>
            <a:rPr lang="de-DE" sz="1500" kern="1200" dirty="0" err="1"/>
            <a:t>sposobnosti</a:t>
          </a:r>
          <a:endParaRPr lang="en-US" sz="1500" kern="1200" dirty="0"/>
        </a:p>
      </dsp:txBody>
      <dsp:txXfrm>
        <a:off x="1934" y="3243876"/>
        <a:ext cx="1534985" cy="920991"/>
      </dsp:txXfrm>
    </dsp:sp>
    <dsp:sp modelId="{8740BE9B-497F-4790-B61F-1826AE3A0F3B}">
      <dsp:nvSpPr>
        <dsp:cNvPr id="0" name=""/>
        <dsp:cNvSpPr/>
      </dsp:nvSpPr>
      <dsp:spPr>
        <a:xfrm>
          <a:off x="1690419" y="3243876"/>
          <a:ext cx="1534985" cy="920991"/>
        </a:xfrm>
        <a:prstGeom prst="rect">
          <a:avLst/>
        </a:prstGeom>
        <a:gradFill rotWithShape="0">
          <a:gsLst>
            <a:gs pos="0">
              <a:schemeClr val="accent3">
                <a:alpha val="90000"/>
                <a:hueOff val="0"/>
                <a:satOff val="0"/>
                <a:lumOff val="0"/>
                <a:alphaOff val="-34667"/>
                <a:tint val="50000"/>
                <a:satMod val="300000"/>
              </a:schemeClr>
            </a:gs>
            <a:gs pos="35000">
              <a:schemeClr val="accent3">
                <a:alpha val="90000"/>
                <a:hueOff val="0"/>
                <a:satOff val="0"/>
                <a:lumOff val="0"/>
                <a:alphaOff val="-34667"/>
                <a:tint val="37000"/>
                <a:satMod val="300000"/>
              </a:schemeClr>
            </a:gs>
            <a:gs pos="100000">
              <a:schemeClr val="accent3">
                <a:alpha val="90000"/>
                <a:hueOff val="0"/>
                <a:satOff val="0"/>
                <a:lumOff val="0"/>
                <a:alphaOff val="-34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Sposobnost</a:t>
          </a:r>
          <a:r>
            <a:rPr lang="de-DE" sz="1500" kern="1200" dirty="0"/>
            <a:t> </a:t>
          </a:r>
          <a:r>
            <a:rPr lang="de-DE" sz="1500" kern="1200" dirty="0" err="1"/>
            <a:t>pogajanja</a:t>
          </a:r>
          <a:endParaRPr lang="en-US" sz="1500" kern="1200" dirty="0"/>
        </a:p>
      </dsp:txBody>
      <dsp:txXfrm>
        <a:off x="1690419" y="3243876"/>
        <a:ext cx="1534985" cy="920991"/>
      </dsp:txXfrm>
    </dsp:sp>
    <dsp:sp modelId="{11152DF5-A31F-4BE0-B803-BE36CFAC81B4}">
      <dsp:nvSpPr>
        <dsp:cNvPr id="0" name=""/>
        <dsp:cNvSpPr/>
      </dsp:nvSpPr>
      <dsp:spPr>
        <a:xfrm>
          <a:off x="3378903" y="3243876"/>
          <a:ext cx="1534985" cy="920991"/>
        </a:xfrm>
        <a:prstGeom prst="rect">
          <a:avLst/>
        </a:prstGeom>
        <a:gradFill rotWithShape="0">
          <a:gsLst>
            <a:gs pos="0">
              <a:schemeClr val="accent3">
                <a:alpha val="90000"/>
                <a:hueOff val="0"/>
                <a:satOff val="0"/>
                <a:lumOff val="0"/>
                <a:alphaOff val="-37333"/>
                <a:tint val="50000"/>
                <a:satMod val="300000"/>
              </a:schemeClr>
            </a:gs>
            <a:gs pos="35000">
              <a:schemeClr val="accent3">
                <a:alpha val="90000"/>
                <a:hueOff val="0"/>
                <a:satOff val="0"/>
                <a:lumOff val="0"/>
                <a:alphaOff val="-37333"/>
                <a:tint val="37000"/>
                <a:satMod val="300000"/>
              </a:schemeClr>
            </a:gs>
            <a:gs pos="100000">
              <a:schemeClr val="accent3">
                <a:alpha val="90000"/>
                <a:hueOff val="0"/>
                <a:satOff val="0"/>
                <a:lumOff val="0"/>
                <a:alphaOff val="-37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Ostanite</a:t>
          </a:r>
          <a:r>
            <a:rPr lang="de-DE" sz="1500" kern="1200" dirty="0"/>
            <a:t> </a:t>
          </a:r>
          <a:r>
            <a:rPr lang="de-DE" sz="1500" kern="1200" dirty="0" err="1"/>
            <a:t>obveščeni</a:t>
          </a:r>
          <a:r>
            <a:rPr lang="de-DE" sz="1500" kern="1200" dirty="0"/>
            <a:t> o </a:t>
          </a:r>
          <a:r>
            <a:rPr lang="de-DE" sz="1500" kern="1200" dirty="0" err="1"/>
            <a:t>politikah</a:t>
          </a:r>
          <a:r>
            <a:rPr lang="de-DE" sz="1500" kern="1200" dirty="0"/>
            <a:t> </a:t>
          </a:r>
          <a:r>
            <a:rPr lang="de-DE" sz="1500" kern="1200" dirty="0" err="1"/>
            <a:t>podjetja</a:t>
          </a:r>
          <a:endParaRPr lang="en-US" sz="1500" kern="1200" dirty="0"/>
        </a:p>
      </dsp:txBody>
      <dsp:txXfrm>
        <a:off x="3378903" y="3243876"/>
        <a:ext cx="1534985" cy="920991"/>
      </dsp:txXfrm>
    </dsp:sp>
    <dsp:sp modelId="{A55CA4E1-ACAA-41B0-8094-485284D71403}">
      <dsp:nvSpPr>
        <dsp:cNvPr id="0" name=""/>
        <dsp:cNvSpPr/>
      </dsp:nvSpPr>
      <dsp:spPr>
        <a:xfrm>
          <a:off x="5067388" y="3243876"/>
          <a:ext cx="1534985" cy="920991"/>
        </a:xfrm>
        <a:prstGeom prst="rect">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err="1"/>
            <a:t>Ravnotežje</a:t>
          </a:r>
          <a:r>
            <a:rPr lang="de-DE" sz="1500" kern="1200" dirty="0"/>
            <a:t> </a:t>
          </a:r>
          <a:r>
            <a:rPr lang="de-DE" sz="1500" kern="1200" dirty="0" err="1"/>
            <a:t>med</a:t>
          </a:r>
          <a:r>
            <a:rPr lang="de-DE" sz="1500" kern="1200" dirty="0"/>
            <a:t> </a:t>
          </a:r>
          <a:r>
            <a:rPr lang="de-DE" sz="1500" kern="1200" dirty="0" err="1"/>
            <a:t>delom</a:t>
          </a:r>
          <a:r>
            <a:rPr lang="de-DE" sz="1500" kern="1200" dirty="0"/>
            <a:t> in </a:t>
          </a:r>
          <a:r>
            <a:rPr lang="de-DE" sz="1500" kern="1200" dirty="0" err="1"/>
            <a:t>zasebnim</a:t>
          </a:r>
          <a:r>
            <a:rPr lang="de-DE" sz="1500" kern="1200" dirty="0"/>
            <a:t> </a:t>
          </a:r>
          <a:r>
            <a:rPr lang="de-DE" sz="1500" kern="1200" dirty="0" err="1"/>
            <a:t>življenjem</a:t>
          </a:r>
          <a:endParaRPr lang="en-US" sz="1500" kern="1200" dirty="0"/>
        </a:p>
      </dsp:txBody>
      <dsp:txXfrm>
        <a:off x="5067388" y="3243876"/>
        <a:ext cx="1534985" cy="920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FC9CD-0D84-463B-83F1-2557923C9B89}">
      <dsp:nvSpPr>
        <dsp:cNvPr id="0" name=""/>
        <dsp:cNvSpPr/>
      </dsp:nvSpPr>
      <dsp:spPr>
        <a:xfrm>
          <a:off x="666142" y="1509304"/>
          <a:ext cx="524364"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6D4ED-F37E-41F1-8E4D-ADDD4FB4E55E}">
      <dsp:nvSpPr>
        <dsp:cNvPr id="0" name=""/>
        <dsp:cNvSpPr/>
      </dsp:nvSpPr>
      <dsp:spPr>
        <a:xfrm>
          <a:off x="1221968" y="1465250"/>
          <a:ext cx="60301" cy="113372"/>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FEF80-098E-45B2-BF44-0D95F2134FAA}">
      <dsp:nvSpPr>
        <dsp:cNvPr id="0" name=""/>
        <dsp:cNvSpPr/>
      </dsp:nvSpPr>
      <dsp:spPr>
        <a:xfrm>
          <a:off x="368470"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1</a:t>
          </a:r>
        </a:p>
      </dsp:txBody>
      <dsp:txXfrm>
        <a:off x="436458" y="1345202"/>
        <a:ext cx="328275" cy="328275"/>
      </dsp:txXfrm>
    </dsp:sp>
    <dsp:sp modelId="{0A009271-D5B2-4C37-A84E-DBED94377D40}">
      <dsp:nvSpPr>
        <dsp:cNvPr id="0" name=""/>
        <dsp:cNvSpPr/>
      </dsp:nvSpPr>
      <dsp:spPr>
        <a:xfrm>
          <a:off x="10687" y="1907065"/>
          <a:ext cx="11798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de-DE" sz="1300" kern="1200" dirty="0" err="1">
              <a:latin typeface="Century Gothic" panose="020B0502020202020204" pitchFamily="34" charset="0"/>
            </a:rPr>
            <a:t>Raziskava</a:t>
          </a:r>
          <a:r>
            <a:rPr lang="de-DE" sz="1300" kern="1200" dirty="0">
              <a:latin typeface="Century Gothic" panose="020B0502020202020204" pitchFamily="34" charset="0"/>
            </a:rPr>
            <a:t> in </a:t>
          </a:r>
          <a:r>
            <a:rPr lang="de-DE" sz="1300" kern="1200" dirty="0" err="1">
              <a:latin typeface="Century Gothic" panose="020B0502020202020204" pitchFamily="34" charset="0"/>
            </a:rPr>
            <a:t>poznavanje</a:t>
          </a:r>
          <a:r>
            <a:rPr lang="de-DE" sz="1300" kern="1200" dirty="0">
              <a:latin typeface="Century Gothic" panose="020B0502020202020204" pitchFamily="34" charset="0"/>
            </a:rPr>
            <a:t> </a:t>
          </a:r>
          <a:r>
            <a:rPr lang="de-DE" sz="1300" kern="1200" dirty="0" err="1">
              <a:latin typeface="Century Gothic" panose="020B0502020202020204" pitchFamily="34" charset="0"/>
            </a:rPr>
            <a:t>vaše</a:t>
          </a:r>
          <a:r>
            <a:rPr lang="de-DE" sz="1300" kern="1200" dirty="0">
              <a:latin typeface="Century Gothic" panose="020B0502020202020204" pitchFamily="34" charset="0"/>
            </a:rPr>
            <a:t> </a:t>
          </a:r>
          <a:r>
            <a:rPr lang="de-DE" sz="1300" kern="1200" dirty="0" err="1">
              <a:latin typeface="Century Gothic" panose="020B0502020202020204" pitchFamily="34" charset="0"/>
            </a:rPr>
            <a:t>prednosti</a:t>
          </a:r>
          <a:endParaRPr lang="de-AT" sz="1300" kern="1200" dirty="0">
            <a:latin typeface="Century Gothic" panose="020B0502020202020204" pitchFamily="34" charset="0"/>
          </a:endParaRPr>
        </a:p>
      </dsp:txBody>
      <dsp:txXfrm>
        <a:off x="10687" y="2143029"/>
        <a:ext cx="1179819" cy="1729636"/>
      </dsp:txXfrm>
    </dsp:sp>
    <dsp:sp modelId="{0E3D0C38-CF70-43D4-AAC8-243F9E19BC1C}">
      <dsp:nvSpPr>
        <dsp:cNvPr id="0" name=""/>
        <dsp:cNvSpPr/>
      </dsp:nvSpPr>
      <dsp:spPr>
        <a:xfrm>
          <a:off x="1392952" y="1509304"/>
          <a:ext cx="1179819"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0393F-EAE3-4F45-A0A6-2C057FF053F2}">
      <dsp:nvSpPr>
        <dsp:cNvPr id="0" name=""/>
        <dsp:cNvSpPr/>
      </dsp:nvSpPr>
      <dsp:spPr>
        <a:xfrm>
          <a:off x="2604233" y="1465250"/>
          <a:ext cx="60301" cy="11337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9D1DA-96FF-45A4-AF0C-F2AF6AFC56A4}">
      <dsp:nvSpPr>
        <dsp:cNvPr id="0" name=""/>
        <dsp:cNvSpPr/>
      </dsp:nvSpPr>
      <dsp:spPr>
        <a:xfrm>
          <a:off x="1750736"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2</a:t>
          </a:r>
        </a:p>
      </dsp:txBody>
      <dsp:txXfrm>
        <a:off x="1818724" y="1345202"/>
        <a:ext cx="328275" cy="328275"/>
      </dsp:txXfrm>
    </dsp:sp>
    <dsp:sp modelId="{2F6F8CFB-06B9-456F-BB49-E4EB6E7A7490}">
      <dsp:nvSpPr>
        <dsp:cNvPr id="0" name=""/>
        <dsp:cNvSpPr/>
      </dsp:nvSpPr>
      <dsp:spPr>
        <a:xfrm>
          <a:off x="1321597" y="1907065"/>
          <a:ext cx="13225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sl-SI" sz="1300" kern="12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Razumevanje celotnega paketa nadomestil</a:t>
          </a:r>
          <a:endParaRPr lang="de-AT" sz="1300" kern="1200" dirty="0">
            <a:latin typeface="Century Gothic" panose="020B0502020202020204" pitchFamily="34" charset="0"/>
          </a:endParaRPr>
        </a:p>
      </dsp:txBody>
      <dsp:txXfrm>
        <a:off x="1321597" y="2171571"/>
        <a:ext cx="1322530" cy="1701094"/>
      </dsp:txXfrm>
    </dsp:sp>
    <dsp:sp modelId="{2067060A-216A-4978-8AB4-86EE90AC29A1}">
      <dsp:nvSpPr>
        <dsp:cNvPr id="0" name=""/>
        <dsp:cNvSpPr/>
      </dsp:nvSpPr>
      <dsp:spPr>
        <a:xfrm>
          <a:off x="2703863" y="1509304"/>
          <a:ext cx="1179819"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3706D-62F4-4F7A-B451-E916B47E5DFA}">
      <dsp:nvSpPr>
        <dsp:cNvPr id="0" name=""/>
        <dsp:cNvSpPr/>
      </dsp:nvSpPr>
      <dsp:spPr>
        <a:xfrm>
          <a:off x="3915144" y="1465250"/>
          <a:ext cx="60301" cy="11337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E3156A-70FD-43CA-ABDB-206936AE5DE3}">
      <dsp:nvSpPr>
        <dsp:cNvPr id="0" name=""/>
        <dsp:cNvSpPr/>
      </dsp:nvSpPr>
      <dsp:spPr>
        <a:xfrm>
          <a:off x="3061646"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3</a:t>
          </a:r>
        </a:p>
      </dsp:txBody>
      <dsp:txXfrm>
        <a:off x="3129634" y="1345202"/>
        <a:ext cx="328275" cy="328275"/>
      </dsp:txXfrm>
    </dsp:sp>
    <dsp:sp modelId="{414E9AC2-708B-4205-A6E8-EFDC2B8CDBA6}">
      <dsp:nvSpPr>
        <dsp:cNvPr id="0" name=""/>
        <dsp:cNvSpPr/>
      </dsp:nvSpPr>
      <dsp:spPr>
        <a:xfrm>
          <a:off x="2703863" y="1907065"/>
          <a:ext cx="11798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sl-SI" sz="1300" kern="12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Opredelitev vaših prioritet</a:t>
          </a:r>
          <a:endParaRPr lang="de-AT" sz="1300" kern="1200" dirty="0">
            <a:latin typeface="Century Gothic" panose="020B0502020202020204" pitchFamily="34" charset="0"/>
          </a:endParaRPr>
        </a:p>
      </dsp:txBody>
      <dsp:txXfrm>
        <a:off x="2703863" y="2143029"/>
        <a:ext cx="1179819" cy="1729636"/>
      </dsp:txXfrm>
    </dsp:sp>
    <dsp:sp modelId="{6F7AD26F-6A27-48B8-92AE-F0B0088562D7}">
      <dsp:nvSpPr>
        <dsp:cNvPr id="0" name=""/>
        <dsp:cNvSpPr/>
      </dsp:nvSpPr>
      <dsp:spPr>
        <a:xfrm>
          <a:off x="4014773" y="1509304"/>
          <a:ext cx="117981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114E0-7D04-48C3-A79A-9540182BADF6}">
      <dsp:nvSpPr>
        <dsp:cNvPr id="0" name=""/>
        <dsp:cNvSpPr/>
      </dsp:nvSpPr>
      <dsp:spPr>
        <a:xfrm>
          <a:off x="5226054" y="1465250"/>
          <a:ext cx="60301" cy="11337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46119-AF9D-4B8A-861B-FDD1E1F72083}">
      <dsp:nvSpPr>
        <dsp:cNvPr id="0" name=""/>
        <dsp:cNvSpPr/>
      </dsp:nvSpPr>
      <dsp:spPr>
        <a:xfrm>
          <a:off x="4372556"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4</a:t>
          </a:r>
        </a:p>
      </dsp:txBody>
      <dsp:txXfrm>
        <a:off x="4440544" y="1345202"/>
        <a:ext cx="328275" cy="328275"/>
      </dsp:txXfrm>
    </dsp:sp>
    <dsp:sp modelId="{DFEF3FCF-E718-45E8-B35D-3C189AF2B386}">
      <dsp:nvSpPr>
        <dsp:cNvPr id="0" name=""/>
        <dsp:cNvSpPr/>
      </dsp:nvSpPr>
      <dsp:spPr>
        <a:xfrm>
          <a:off x="4014773" y="1907065"/>
          <a:ext cx="11798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de-DE" sz="1300" kern="1200" dirty="0" err="1">
              <a:latin typeface="Century Gothic"/>
              <a:ea typeface="Century Gothic"/>
              <a:cs typeface="Century Gothic"/>
              <a:sym typeface="Century Gothic"/>
            </a:rPr>
            <a:t>Počakajte</a:t>
          </a:r>
          <a:r>
            <a:rPr lang="de-DE" sz="1300" kern="1200" dirty="0">
              <a:latin typeface="Century Gothic"/>
              <a:ea typeface="Century Gothic"/>
              <a:cs typeface="Century Gothic"/>
              <a:sym typeface="Century Gothic"/>
            </a:rPr>
            <a:t> na </a:t>
          </a:r>
          <a:r>
            <a:rPr lang="de-DE" sz="1300" kern="1200" dirty="0" err="1">
              <a:latin typeface="Century Gothic"/>
              <a:ea typeface="Century Gothic"/>
              <a:cs typeface="Century Gothic"/>
              <a:sym typeface="Century Gothic"/>
            </a:rPr>
            <a:t>pravi</a:t>
          </a:r>
          <a:r>
            <a:rPr lang="de-DE" sz="1300" kern="1200" dirty="0">
              <a:latin typeface="Century Gothic"/>
              <a:ea typeface="Century Gothic"/>
              <a:cs typeface="Century Gothic"/>
              <a:sym typeface="Century Gothic"/>
            </a:rPr>
            <a:t> </a:t>
          </a:r>
          <a:r>
            <a:rPr lang="de-DE" sz="1300" kern="1200" dirty="0" err="1">
              <a:latin typeface="Century Gothic"/>
              <a:ea typeface="Century Gothic"/>
              <a:cs typeface="Century Gothic"/>
              <a:sym typeface="Century Gothic"/>
            </a:rPr>
            <a:t>trenutek</a:t>
          </a:r>
          <a:endParaRPr lang="de-AT" sz="1300" kern="1200" dirty="0"/>
        </a:p>
      </dsp:txBody>
      <dsp:txXfrm>
        <a:off x="4014773" y="2143029"/>
        <a:ext cx="1179819" cy="1729636"/>
      </dsp:txXfrm>
    </dsp:sp>
    <dsp:sp modelId="{7D526857-5649-4C21-BA12-9BC975D7593D}">
      <dsp:nvSpPr>
        <dsp:cNvPr id="0" name=""/>
        <dsp:cNvSpPr/>
      </dsp:nvSpPr>
      <dsp:spPr>
        <a:xfrm>
          <a:off x="5325683" y="1509304"/>
          <a:ext cx="117981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2AD89-598D-48DB-BF6E-18499B81095A}">
      <dsp:nvSpPr>
        <dsp:cNvPr id="0" name=""/>
        <dsp:cNvSpPr/>
      </dsp:nvSpPr>
      <dsp:spPr>
        <a:xfrm>
          <a:off x="6536964" y="1465250"/>
          <a:ext cx="60301" cy="11337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8F218-BBFD-4EE9-A98A-7F298A1EE234}">
      <dsp:nvSpPr>
        <dsp:cNvPr id="0" name=""/>
        <dsp:cNvSpPr/>
      </dsp:nvSpPr>
      <dsp:spPr>
        <a:xfrm>
          <a:off x="5683467"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5</a:t>
          </a:r>
        </a:p>
      </dsp:txBody>
      <dsp:txXfrm>
        <a:off x="5751455" y="1345202"/>
        <a:ext cx="328275" cy="328275"/>
      </dsp:txXfrm>
    </dsp:sp>
    <dsp:sp modelId="{92995136-1D70-46B4-8F5B-5BB35EEFB986}">
      <dsp:nvSpPr>
        <dsp:cNvPr id="0" name=""/>
        <dsp:cNvSpPr/>
      </dsp:nvSpPr>
      <dsp:spPr>
        <a:xfrm>
          <a:off x="5325683" y="1907065"/>
          <a:ext cx="11798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sl-SI" sz="1300" kern="12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Izrazite navdušenje in hvaležnost</a:t>
          </a:r>
          <a:endParaRPr lang="de-AT" sz="1300" kern="1200" dirty="0"/>
        </a:p>
      </dsp:txBody>
      <dsp:txXfrm>
        <a:off x="5325683" y="2143029"/>
        <a:ext cx="1179819" cy="1729636"/>
      </dsp:txXfrm>
    </dsp:sp>
    <dsp:sp modelId="{D5ED2A74-B867-4F6A-A4E5-099D22E642B5}">
      <dsp:nvSpPr>
        <dsp:cNvPr id="0" name=""/>
        <dsp:cNvSpPr/>
      </dsp:nvSpPr>
      <dsp:spPr>
        <a:xfrm>
          <a:off x="6636593" y="1509304"/>
          <a:ext cx="117981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45ED0-5D2C-4731-BBC8-CF3A496F605D}">
      <dsp:nvSpPr>
        <dsp:cNvPr id="0" name=""/>
        <dsp:cNvSpPr/>
      </dsp:nvSpPr>
      <dsp:spPr>
        <a:xfrm>
          <a:off x="7847874" y="1465250"/>
          <a:ext cx="60301" cy="11337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36883-979A-44CB-9667-58FD197D0872}">
      <dsp:nvSpPr>
        <dsp:cNvPr id="0" name=""/>
        <dsp:cNvSpPr/>
      </dsp:nvSpPr>
      <dsp:spPr>
        <a:xfrm>
          <a:off x="6994377"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6</a:t>
          </a:r>
        </a:p>
      </dsp:txBody>
      <dsp:txXfrm>
        <a:off x="7062365" y="1345202"/>
        <a:ext cx="328275" cy="328275"/>
      </dsp:txXfrm>
    </dsp:sp>
    <dsp:sp modelId="{6DF83FC8-AAFF-4A87-95B6-10F3F8137F46}">
      <dsp:nvSpPr>
        <dsp:cNvPr id="0" name=""/>
        <dsp:cNvSpPr/>
      </dsp:nvSpPr>
      <dsp:spPr>
        <a:xfrm>
          <a:off x="6636593" y="1907065"/>
          <a:ext cx="11798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sl-SI" sz="1300" kern="12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Zahtevajte čas za evalvacijo</a:t>
          </a:r>
          <a:endParaRPr lang="de-AT" sz="1300" kern="1200" dirty="0"/>
        </a:p>
      </dsp:txBody>
      <dsp:txXfrm>
        <a:off x="6636593" y="2143029"/>
        <a:ext cx="1179819" cy="1729636"/>
      </dsp:txXfrm>
    </dsp:sp>
    <dsp:sp modelId="{AABE3F38-602E-4508-B47F-EAE3DC98205F}">
      <dsp:nvSpPr>
        <dsp:cNvPr id="0" name=""/>
        <dsp:cNvSpPr/>
      </dsp:nvSpPr>
      <dsp:spPr>
        <a:xfrm>
          <a:off x="7947503" y="1509303"/>
          <a:ext cx="117989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74AEC-2D0D-4734-9B69-06C85B915C8E}">
      <dsp:nvSpPr>
        <dsp:cNvPr id="0" name=""/>
        <dsp:cNvSpPr/>
      </dsp:nvSpPr>
      <dsp:spPr>
        <a:xfrm>
          <a:off x="9158867" y="1465250"/>
          <a:ext cx="60305" cy="11337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19467-5B71-4E21-9FBF-265709B42700}">
      <dsp:nvSpPr>
        <dsp:cNvPr id="0" name=""/>
        <dsp:cNvSpPr/>
      </dsp:nvSpPr>
      <dsp:spPr>
        <a:xfrm>
          <a:off x="8305327"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7</a:t>
          </a:r>
        </a:p>
      </dsp:txBody>
      <dsp:txXfrm>
        <a:off x="8373315" y="1345202"/>
        <a:ext cx="328275" cy="328275"/>
      </dsp:txXfrm>
    </dsp:sp>
    <dsp:sp modelId="{BFCBE98A-31BC-4891-8839-FF4164E34480}">
      <dsp:nvSpPr>
        <dsp:cNvPr id="0" name=""/>
        <dsp:cNvSpPr/>
      </dsp:nvSpPr>
      <dsp:spPr>
        <a:xfrm>
          <a:off x="7947503" y="1907065"/>
          <a:ext cx="117989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72" tIns="165100" rIns="93072" bIns="165100" numCol="1" spcCol="1270" anchor="t" anchorCtr="0">
          <a:noAutofit/>
        </a:bodyPr>
        <a:lstStyle/>
        <a:p>
          <a:pPr marL="0" lvl="0" indent="0" algn="l" defTabSz="577850">
            <a:lnSpc>
              <a:spcPct val="90000"/>
            </a:lnSpc>
            <a:spcBef>
              <a:spcPct val="0"/>
            </a:spcBef>
            <a:spcAft>
              <a:spcPct val="35000"/>
            </a:spcAft>
            <a:buNone/>
          </a:pPr>
          <a:r>
            <a:rPr lang="sl-SI" sz="1300" kern="12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Bodite pripravljeni opravičiti svojo zahtevo</a:t>
          </a:r>
          <a:endParaRPr lang="de-AT" sz="1300" kern="1200" dirty="0"/>
        </a:p>
      </dsp:txBody>
      <dsp:txXfrm>
        <a:off x="7947503" y="2143045"/>
        <a:ext cx="1179899" cy="1729620"/>
      </dsp:txXfrm>
    </dsp:sp>
    <dsp:sp modelId="{947F187C-5A54-429E-9DFC-06B35D083319}">
      <dsp:nvSpPr>
        <dsp:cNvPr id="0" name=""/>
        <dsp:cNvSpPr/>
      </dsp:nvSpPr>
      <dsp:spPr>
        <a:xfrm>
          <a:off x="9258503" y="1509303"/>
          <a:ext cx="117981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79D4C-9010-4F09-9D31-5A0045F407D5}">
      <dsp:nvSpPr>
        <dsp:cNvPr id="0" name=""/>
        <dsp:cNvSpPr/>
      </dsp:nvSpPr>
      <dsp:spPr>
        <a:xfrm>
          <a:off x="10469784" y="1465250"/>
          <a:ext cx="60301" cy="11337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37CBE-BC43-4FBA-B096-F26A9116570D}">
      <dsp:nvSpPr>
        <dsp:cNvPr id="0" name=""/>
        <dsp:cNvSpPr/>
      </dsp:nvSpPr>
      <dsp:spPr>
        <a:xfrm>
          <a:off x="9616287"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8</a:t>
          </a:r>
        </a:p>
      </dsp:txBody>
      <dsp:txXfrm>
        <a:off x="9684275" y="1345202"/>
        <a:ext cx="328275" cy="328275"/>
      </dsp:txXfrm>
    </dsp:sp>
    <dsp:sp modelId="{D46A2028-EC15-40DF-90C4-53D7B5D5F92F}">
      <dsp:nvSpPr>
        <dsp:cNvPr id="0" name=""/>
        <dsp:cNvSpPr/>
      </dsp:nvSpPr>
      <dsp:spPr>
        <a:xfrm>
          <a:off x="9258503" y="1907065"/>
          <a:ext cx="11798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sl-SI" sz="1300" kern="12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Uporabite pozitiven in sodelovalni pristop</a:t>
          </a:r>
          <a:endParaRPr lang="de-AT" sz="1300" kern="1200" dirty="0"/>
        </a:p>
      </dsp:txBody>
      <dsp:txXfrm>
        <a:off x="9258503" y="2143029"/>
        <a:ext cx="1179819" cy="1729636"/>
      </dsp:txXfrm>
    </dsp:sp>
    <dsp:sp modelId="{082A7307-00C9-4AFC-B411-BBBF50283773}">
      <dsp:nvSpPr>
        <dsp:cNvPr id="0" name=""/>
        <dsp:cNvSpPr/>
      </dsp:nvSpPr>
      <dsp:spPr>
        <a:xfrm>
          <a:off x="10569413" y="1509303"/>
          <a:ext cx="58990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3498D-FBCD-49A4-9F9B-8170854468E7}">
      <dsp:nvSpPr>
        <dsp:cNvPr id="0" name=""/>
        <dsp:cNvSpPr/>
      </dsp:nvSpPr>
      <dsp:spPr>
        <a:xfrm>
          <a:off x="10927197" y="1277214"/>
          <a:ext cx="464251" cy="46425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6" tIns="18016" rIns="18016" bIns="18016" numCol="1" spcCol="1270" anchor="ctr" anchorCtr="0">
          <a:noAutofit/>
        </a:bodyPr>
        <a:lstStyle/>
        <a:p>
          <a:pPr marL="0" lvl="0" indent="0" algn="ctr" defTabSz="977900">
            <a:lnSpc>
              <a:spcPct val="90000"/>
            </a:lnSpc>
            <a:spcBef>
              <a:spcPct val="0"/>
            </a:spcBef>
            <a:spcAft>
              <a:spcPct val="35000"/>
            </a:spcAft>
            <a:buNone/>
          </a:pPr>
          <a:r>
            <a:rPr lang="de-AT" sz="2200" kern="1200"/>
            <a:t>9</a:t>
          </a:r>
        </a:p>
      </dsp:txBody>
      <dsp:txXfrm>
        <a:off x="10995185" y="1345202"/>
        <a:ext cx="328275" cy="328275"/>
      </dsp:txXfrm>
    </dsp:sp>
    <dsp:sp modelId="{B59EB787-D570-41AF-B338-5427C49E339B}">
      <dsp:nvSpPr>
        <dsp:cNvPr id="0" name=""/>
        <dsp:cNvSpPr/>
      </dsp:nvSpPr>
      <dsp:spPr>
        <a:xfrm>
          <a:off x="10569413" y="1907065"/>
          <a:ext cx="117981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65" tIns="165100" rIns="93065" bIns="165100" numCol="1" spcCol="1270" anchor="t" anchorCtr="0">
          <a:noAutofit/>
        </a:bodyPr>
        <a:lstStyle/>
        <a:p>
          <a:pPr marL="0" lvl="0" indent="0" algn="l" defTabSz="577850">
            <a:lnSpc>
              <a:spcPct val="90000"/>
            </a:lnSpc>
            <a:spcBef>
              <a:spcPct val="0"/>
            </a:spcBef>
            <a:spcAft>
              <a:spcPct val="35000"/>
            </a:spcAft>
            <a:buNone/>
          </a:pPr>
          <a:r>
            <a:rPr lang="sl-SI" sz="1300" kern="12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Upoštevajte celoten paket</a:t>
          </a:r>
          <a:endParaRPr lang="de-AT" sz="1300" kern="1200" dirty="0"/>
        </a:p>
      </dsp:txBody>
      <dsp:txXfrm>
        <a:off x="10569413" y="2143029"/>
        <a:ext cx="1179819" cy="172963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a818bef63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algn="just">
              <a:lnSpc>
                <a:spcPct val="107000"/>
              </a:lnSpc>
              <a:spcBef>
                <a:spcPts val="0"/>
              </a:spcBef>
              <a:spcAft>
                <a:spcPts val="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Bruto plača pomeni skupni znesek zaslužka, ki ga posameznik prejme iz delovnega razmerja, preden se odštejejo kakršni koli odbitki. Ta znesek je običajno določen v pogodbi o zaposlitvi in se izplačuje redno, običajno mesečno v obdobju enega leta. Pomembno je opozoriti, da lahko bruto plača vključuje tudi dodatne vire dohodka, kot so plačila obresti ali bonusi.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lnSpc>
                <a:spcPct val="107916"/>
              </a:lnSpc>
              <a:spcBef>
                <a:spcPts val="0"/>
              </a:spcBef>
              <a:spcAft>
                <a:spcPts val="0"/>
              </a:spcAft>
              <a:buClr>
                <a:schemeClr val="dk1"/>
              </a:buClr>
              <a:buSzPts val="1100"/>
              <a:buFont typeface="Arial"/>
              <a:buNone/>
            </a:pPr>
            <a:endParaRPr lang="en-US" sz="1100" b="0" i="0" dirty="0">
              <a:latin typeface="Century Gothic"/>
              <a:ea typeface="Century Gothic"/>
              <a:cs typeface="Century Gothic"/>
              <a:sym typeface="Century Gothic"/>
            </a:endParaRPr>
          </a:p>
          <a:p>
            <a:pPr marL="0" algn="just">
              <a:lnSpc>
                <a:spcPct val="107000"/>
              </a:lnSpc>
              <a:spcBef>
                <a:spcPts val="0"/>
              </a:spcBef>
              <a:spcAft>
                <a:spcPts val="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od bruto plače vključujejo različne obvezne in neobvezne odtegljaje, kot so davki na podlagi vladnega davčnega sistema, prispevki za pokojninske sklade, zavarovalne premije in odtegljaji, specifični za zaposlenega, kot so stroški za uniformo ali plačila za določeno opremo.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lnSpc>
                <a:spcPct val="107916"/>
              </a:lnSpc>
              <a:spcBef>
                <a:spcPts val="800"/>
              </a:spcBef>
              <a:spcAft>
                <a:spcPts val="0"/>
              </a:spcAft>
              <a:buClr>
                <a:schemeClr val="dk1"/>
              </a:buClr>
              <a:buSzPts val="1100"/>
              <a:buFont typeface="Arial"/>
              <a:buNone/>
            </a:pPr>
            <a:endParaRPr lang="en-US" sz="1100" b="0" i="0" dirty="0">
              <a:latin typeface="Century Gothic"/>
              <a:ea typeface="Century Gothic"/>
              <a:cs typeface="Century Gothic"/>
              <a:sym typeface="Century Gothic"/>
            </a:endParaRPr>
          </a:p>
          <a:p>
            <a:pPr marL="0" lvl="0" indent="0" algn="just" rtl="0">
              <a:lnSpc>
                <a:spcPct val="107916"/>
              </a:lnSpc>
              <a:spcBef>
                <a:spcPts val="800"/>
              </a:spcBef>
              <a:spcAft>
                <a:spcPts val="0"/>
              </a:spcAft>
              <a:buClr>
                <a:schemeClr val="dk1"/>
              </a:buClr>
              <a:buSzPts val="1100"/>
              <a:buFont typeface="Arial"/>
              <a:buNone/>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Neto plača je dejanski znesek denarja, ki ga posameznik prejme na svoj bančni račun po odbitku vseh odtegljajev, davkov in drugih prejemkov zaposlenih. To je dohodek, ki je na voljo za oblikovanje proračuna in kritje življenjskih stroškov. Preprost način za izračun neto plače je, da od bruto plače odštejemo vse odtegljaje</a:t>
            </a:r>
            <a:r>
              <a:rPr lang="en-SI" sz="1600" dirty="0">
                <a:effectLst/>
              </a:rPr>
              <a:t> </a:t>
            </a:r>
            <a:endParaRPr sz="1100" b="0" i="0" dirty="0">
              <a:latin typeface="Century Gothic"/>
              <a:ea typeface="Century Gothic"/>
              <a:cs typeface="Century Gothic"/>
              <a:sym typeface="Century Gothic"/>
            </a:endParaRPr>
          </a:p>
        </p:txBody>
      </p:sp>
      <p:sp>
        <p:nvSpPr>
          <p:cNvPr id="157" name="Google Shape;157;g2ba818bef6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alibri" panose="020F0502020204030204" pitchFamily="34" charset="0"/>
              </a:rPr>
              <a:t>Na možnost zaslužka vplivajo številni dejavniki, ki se lahko zelo razlikujejo glede na posamezne okoliščine in poklicno pot. Tukaj je nekaj ključnih dejavnikov, ki običajno vplivajo na potencial zaslužka (Antonji et al., 2022):</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 Izobrazba in spretnosti: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Raven izobrazbe in pridobitev specializiranih znanj in spretnosti sta pogosto povezana z možnostjo večjega zaslužka. Napredne diplome, certifikati in strokovno znanje na določenih področjih lahko prinesejo višje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 Izkušnje: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Delovne izkušnje so pomemben dejavnik. Ko posamezniki pridobijo več let izkušenj na svojih področjih, so na splošno dragocenejši in lahko prejemajo višje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Poklic in panoga: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Različni poklici in panoge imajo različne ravni plač. Poklici na področjih, kot so tehnologija, finance in zdravstvo, pogosto ponujajo višje možnosti zaslužka kot nekateri drugi sektorji.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Lokacija: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Višina življenjskih stroškov in povpraševanje po določenih znanjih se lahko razlikujeta glede na lokacijo. Plače v mestnih območjih z visokimi življenjskimi stroški so ponavadi višje, da se izravnajo življenjski stroški.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Velikost in vrsta podjetja: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Večja podjetja ali podjetja v hitro rastočih panogah lahko ponujajo višje plače. Poleg tega lahko delo v uveljavljenih in finančno uspešnih podjetjih omogoči boljše pakete nadomestil, vključno z ugodnostmi, kot so paketi za premestitev, bonusi ali druge ugodnosti.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Pogajalske veščine: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Sposobnost učinkovitega pogajanja med ponujanjem zaposlitve ali ocenjevanjem uspešnosti lahko bistveno vpliva na možnost zaslužka. Tisti, ki so spretni pogajalci, si lahko zagotovijo boljše plače in ugodnosti. Pogajalske veščine lahko vključujejo veščine samozavedanja, sposobnosti argumentiranja in druge lastnosti, ki bi vam pomagale pri pogajanjih za plačo, ki bi odražala vaše sposobnosti.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7.</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Mreženje in povezave: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Z vzpostavljanjem močne poklicne mreže in povezav v panogi se lahko odprejo možnosti za bolje plačana delovna mesta in napredovanje v karieri. Dober način za vzpostavljanje stikov je udeležba na konferencah, spletnih seminarjih in dogodkih na vašem področju dela.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8.</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Delovna uspešnost: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Visoka uspešnost in dosledno doseganje ciljev na delovnem mestu lahko vodita do napredovanj, bonusov in povečanja plače. Delodajalci pogosto nagradijo zaposlene, ki pozitivno prispevajo k uspehu podjetja.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9.</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Trendi v panogi in povpraševanje na trgu:</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Povpraševanje po določenih spretnostih ali poklicih lahko vpliva na možnost zaslužka. Panoge, v katerih je povpraševanje po določenih znanjih in spretnostih veliko, lahko ponudijo višje plače, da bi pritegnile in zadržale najboljše talente.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10.</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Potrdila in licence: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Imeti ustrezne certifikate ali licence na določenem področju lahko poveča možnosti za zaslužek. Nekateri poklici zahtevajo posebne kvalifikacije, posamezniki, ki izpolnjujejo te zahteve, pa imajo lahko višje plače. Ti certifikati so lahko specializirani akreditirani tečaji, prostovoljne izkušnje na tem področju, univerzitetne diplome itd.</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11.</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Raznolikost in vključevanje: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Organizacije, ki cenijo raznolikost in vključenost, imajo lahko vzpostavljene politike, ki zagotavljajo pravično plačilo za osebe, ki so del manjšinskih skupin, kot so BIPOC ali LGBTQ+. Posamezniki v okoljih, ki spodbujajo pravičnost, imajo lahko boljše možnosti za večji zaslužek.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12.</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Gospodarski pogoji: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Splošne gospodarske razmere, vključno s stopnjami inflacije in gospodarsko rastjo, lahko vplivajo na možnost zaslužka. V obdobjih gospodarske rasti se lahko zaposlitvene možnosti in plače povečajo.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13.</a:t>
            </a: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sl-SI" sz="1800" b="1"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Ravnovesje med delom in življenjem ter ugodnosti: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Nekateri posamezniki lahko dajo prednost ravnovesju med delom in zasebnim življenjem, prilagodljivemu urniku ali obsežnim paketom ugodnosti pred višjimi plačami. Celoten paket nadomestil, vključno z nedenarnimi ugodnostmi, lahko vpliva na posameznikovo dojemanje možnosti zaslužka.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algn="just">
              <a:lnSpc>
                <a:spcPct val="107000"/>
              </a:lnSpc>
              <a:spcAft>
                <a:spcPts val="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Pomembno je poudariti, da se ti dejavniki pogosto medsebojno prepletajo, zato bo posameznik morda moral upoštevati kombinacijo teh dejavnikov, da bi čim bolj povečal svoje možnosti za zaslužek. Poleg tega lahko zunanji dejavniki, kot so svetovni gospodarski trendi in tehnološki napredek, vplivajo na trg dela in na možnosti zaslužka v različnih panogah.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Študije primerov: Preučite resnične primere posameznikov iz različnih okolij in poklicev, da bi razumeli, kako so njihove poklicne odločitve in izobraževalne poti vplivale na njihov prihodek.</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 tem razdelku so študije primerov uporabljene za raziskovanje resničnih izkušenj posameznikov, ki prihajajo iz različnih okolij in poklicnih področij. Te študije raziskujejo, kako so njihove poklicne odločitve in izobraževalne poti sčasoma vplivale na njihov potencial za zaslužek. S preučevanjem konkretnih primerov udeleženci dobijo vpogled v dejavnike, ki vplivajo na gibanje prihodkov, ter vpliv izobraževalnih in poklicnih odločitev na finančne rezultate.</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 nadaljevanju je zapisanih nekaj primerov študij primerov ljudi, ki so se uveljavili na svojem delovnem področju. Udeležencem je treba dati nekaj časa za razmislek in preučitev resničnih primerov posameznikov iz različnih okolij in poklicev, da bi razumeli, kako so njihove poklicne odločitve in izobraževalne poti vplivale na njihovo dohodkovno gibanje.</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Nasveti za razpravo:</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Tehnološki sektor</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u="sng"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Bill Gates</a:t>
            </a: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Bill Gates, soustanovitelj Microsofta, je opustil študij na Harvardu, da bi se posvetil razvoju programske opreme. Njegova osredotočenost na tehnologijo in podjetništvo ga je pripeljala do ustanovitve enega največjih tehnoloških podjetij na svetu, kar je prispevalo k njegovemu velikemu bogastvu.</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Razvedrilna industrija:</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u="sng"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Oprah Winfrey</a:t>
            </a: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Oprah, ki je diplomirala iz komunikacij in medijev, je začela kot voditeljica informativnih oddaj. Vendar je s prehodom v pogovorne oddaje in pozneje z ustanovitvijo lastne medijske mreže znatno povečala svoje prihodke in postala ena najbogatejših žensk na svetu.</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Finance in naložbe:</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u="sng"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Warren Buffett</a:t>
            </a: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Warren Buffett je znan kot eden najuspešnejših vlagateljev, ki je na univerzi v Nebraski študiral poslovne vede in ekonomijo. Njegove naložbene strategije in vodenje družbe Berkshire Hathaway so v preteklih letih pripeljale do ogromnega bogastva.</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Podjetništvo:</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u="sng"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Elon Musk</a:t>
            </a: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Elon Musk, ustanovitelj podjetij, kot sta SpaceX in Tesla, ima raznoliko izobrazbo, saj je študiral fiziko in ekonomijo. Njegovi podvigi segajo v tehnološko in avtomobilsko industrijo ter kažejo, kako lahko podjetniška prizadevanja v različnih sektorjih vplivajo na dohodek.</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Umetnost in oblikovanje:</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i="0" u="sng"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 Rowling</a:t>
            </a: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K. K. Rowling se je, preden je postala priznana avtorica serije o Harryju Potterju, soočala s finančnimi težavami. Njena pot od socialne podpore do enega najbogatejših avtorjev prikazuje vpliv umetniške ustvarjalnosti na dohodek.</a:t>
            </a:r>
            <a:endParaRPr lang="en-SI"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503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Za povečanje potenciala za zaslužek je potreben proaktiven pristop 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42900" algn="just">
              <a:lnSpc>
                <a:spcPct val="107000"/>
              </a:lnSpc>
              <a:spcAft>
                <a:spcPts val="0"/>
              </a:spcAft>
              <a:buFont typeface="Symbol" pitchFamily="2" charset="2"/>
              <a:buChar char=""/>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razvoju kariere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42900" algn="just">
              <a:lnSpc>
                <a:spcPct val="107000"/>
              </a:lnSpc>
              <a:spcAft>
                <a:spcPts val="0"/>
              </a:spcAft>
              <a:buFont typeface="Symbol" pitchFamily="2" charset="2"/>
              <a:buChar char=""/>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izboljšanju znanja in spretnosti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42900" algn="just">
              <a:lnSpc>
                <a:spcPct val="107000"/>
              </a:lnSpc>
              <a:spcAft>
                <a:spcPts val="0"/>
              </a:spcAft>
              <a:buFont typeface="Symbol" pitchFamily="2" charset="2"/>
              <a:buChar char=""/>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finančnem načrtovanju.</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lang="de-DE" sz="1100" dirty="0">
              <a:latin typeface="Century Gothic"/>
              <a:ea typeface="Century Gothic"/>
              <a:cs typeface="Century Gothic"/>
              <a:sym typeface="Century Gothic"/>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Razvoj kariere vključuje aktivno upravljanje svoje poklicne poti za doseganje osebnih in poklicnih ciljev. To lahko vključuje določanje jasnih ciljev, prepoznavanje področij za rast in iskanje priložnosti za napredovanje.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Strategije za razvoj kariere lahko vključujejo mreženje, nadaljnje izobraževanje ali pridobivanje certifikatov, iskanje mentorstva in prevzemanje zahtevnih projektov ali vlog. Nenehno učenje in prilagajanje spreminjajočim se industrijskim trendom sta bistvena elementa razvoja kariere, prav tako pa je treba ostati proaktiven pri iskanju priložnosti za rast in napredovanje na svojem področju.</a:t>
            </a:r>
            <a:endParaRPr sz="1100" dirty="0">
              <a:latin typeface="Century Gothic"/>
              <a:ea typeface="Century Gothic"/>
              <a:cs typeface="Century Gothic"/>
              <a:sym typeface="Century Gothic"/>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Izboljšanje spretnosti se nanaša na proces izboljšanja in razširitve nabora spretnosti, da bi ostali konkurenčni na trgu dela in dosegli odličnost v svoji karieri. To lahko vključuje tako tehnične spretnosti, povezane s poklicem, kot tudi mehke spretnosti, kot so komunikacija, vodenje, reševanje problemov in prilagodljivost. Izboljšanje spretnosti je mogoče doseči s formalnim izobraževanjem, programi usposabljanja, delavnicami, spletnimi tečaji, učenjem na delovnem mestu in mentorstvom. Z nenehnim nadgrajevanjem in raznovrstnostjo svojih spretnosti lahko posamezniki povečajo svojo vrednost za delodajalce, povečajo svoje možnosti za zaslužek ter se prilagodijo spreminjajočim se zahtevam delovnega mesta in zahtevam trga.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sz="1100" dirty="0">
              <a:latin typeface="Century Gothic"/>
              <a:ea typeface="Century Gothic"/>
              <a:cs typeface="Century Gothic"/>
              <a:sym typeface="Century Gothic"/>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Finančno načrtovanje je proces določanja ciljev, oblikovanja načrta in sprejemanja informiranih odločitev za doseganje finančne stabilnosti, varnosti in dolgoročne blaginje. Ključni elementi finančnega načrtovanja vključujejo načrtovanje proračuna, varčevanje, vlaganje, upravljanje dolga in pripravo na prihodnje izdatke, kot so upokojitev, izobraževanje in nujne primere. Učinkovito finančno načrtovanje vključuje oceno lastnega finančnega stanja, opredelitev prednostnih nalog in ciljev, razvoj strategije za doseganje teh ciljev ter redno spremljanje in prilagajanje načrta. S proaktivnim pristopom k finančnemu načrtovanju lahko posamezniki optimizirajo svoja sredstva, zmanjšajo finančni stres ter si prizadevajo za uresničitev svojih finančnih želja in življenjskih ciljev.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Z vlaganjem v izobraževanje, iskanjem priložnosti za napredovanje, raziskovanjem različnih virov dohodka, vzpostavljanjem odnosov in strateškim pogajanjem lahko posamezniki izkoristijo vse svoje zmožnosti za zaslužek ter dosežejo večji finančni uspeh in stabilnost.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sz="1100" dirty="0">
              <a:latin typeface="Century Gothic"/>
              <a:ea typeface="Century Gothic"/>
              <a:cs typeface="Century Gothic"/>
              <a:sym typeface="Century Gothic"/>
            </a:endParaRPr>
          </a:p>
        </p:txBody>
      </p:sp>
      <p:sp>
        <p:nvSpPr>
          <p:cNvPr id="181" name="Google Shape;1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a818bef6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chemeClr val="dk1"/>
              </a:buClr>
              <a:buSzPts val="1100"/>
              <a:buFont typeface="Arial"/>
              <a:buNone/>
              <a:tabLst/>
              <a:defRPr/>
            </a:pPr>
            <a:r>
              <a:rPr lang="sl-SI" sz="1800" dirty="0">
                <a:effectLst/>
                <a:latin typeface="Century Gothic" panose="020B0502020202020204" pitchFamily="34" charset="0"/>
                <a:ea typeface="Calibri" panose="020F0502020204030204" pitchFamily="34" charset="0"/>
                <a:cs typeface="Times New Roman" panose="02020603050405020304" pitchFamily="18" charset="0"/>
              </a:rPr>
              <a:t>Napredovanje in rast v karieri zahtevata strateški pristop, ki vključuje neprekinjeno učenje, razvoj veščin, mreženje in učinkovito samopromocijo. </a:t>
            </a: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Strategije, ki pomagajo posameznikom napredovati v svoji karieri, so: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lang="de-AT" sz="1100" dirty="0">
              <a:latin typeface="Century Gothic"/>
              <a:ea typeface="Century Gothic"/>
              <a:cs typeface="Century Gothic"/>
              <a:sym typeface="Century Gothic"/>
            </a:endParaRPr>
          </a:p>
        </p:txBody>
      </p:sp>
      <p:sp>
        <p:nvSpPr>
          <p:cNvPr id="192" name="Google Shape;192;g2ba818bef6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14FEE75F-6130-97A5-B9EB-A668AC9CBC9B}"/>
            </a:ext>
          </a:extLst>
        </p:cNvPr>
        <p:cNvGrpSpPr/>
        <p:nvPr/>
      </p:nvGrpSpPr>
      <p:grpSpPr>
        <a:xfrm>
          <a:off x="0" y="0"/>
          <a:ext cx="0" cy="0"/>
          <a:chOff x="0" y="0"/>
          <a:chExt cx="0" cy="0"/>
        </a:xfrm>
      </p:grpSpPr>
      <p:sp>
        <p:nvSpPr>
          <p:cNvPr id="191" name="Google Shape;191;g2ba818bef63_0_60:notes">
            <a:extLst>
              <a:ext uri="{FF2B5EF4-FFF2-40B4-BE49-F238E27FC236}">
                <a16:creationId xmlns:a16="http://schemas.microsoft.com/office/drawing/2014/main" id="{78C0A5E0-598C-EEC8-F7B6-82E2A38CA16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Strategije, ki pomagajo posameznikom napredovati v svoji karieri, so: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1. Določite jasne cilje: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Opredelite kratkoročne (1-2 leti) in dolgoročne (5-10 let) karierne cilje. Vedeti, kam želite iti, vam bo pomagalo ustvariti načrt za svoj poklicni razvoj. Poskrbite, da bodo vaši cilji ''pametni'' (angl. SMART) (specifični, merljivi, dosegljivi, relevantni in časovno omejeni).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2. Neprekinjeno učenje: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Spremljajte trende v industriji, nove tehnologije in najboljše prakse. Obiskujte delavnice, konference in spletne tečaje, da pridobite nove veščine.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3. Razvoj veščin:</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Identificirajte veščine, ki so v povpraševanju na vašem področju. Razvijajte tako tehnične kot mehke veščine, da postanete bolj vsestranski in vredni.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4. Iščite povratne informacije: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Prosite za konstruktivne povratne informacije od nadrejenih, kolegov in mentorjev. Uporabite te povratne informacije, da ugotovite področja za izboljšave in dokažete svojo zavezanost rasti.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5. Mreženje: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Gradite močno poklicno mrežo tako znotraj kot zunaj vaše organizacije. Udeležujte se industrijskih dogodkov, se pridružite poklicnim združenjem in se povežite s kolegi na platformah, kot so LinkedIn, Slack, MEETUP.</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6. Mentorstvo: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Iščite vodstvo izkušenih strokovnjakov na vašem področju. Mentor vam lahko ponudi veliko osebnih in poklicnih vpogledov, nasvetov in podpore pri navigaciji vaše kariere. Ne glede na to, ali ste na začetku kariere ali v bolj napredni fazi, mentorstvo vedno lahko dodaja višjo vrednost ali drugačno perspektivo vašemu delu.</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7. Vidnost: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Naredite svoj prispevek vidnega znotraj svoje organizacije. Delite svoje dosežke, sprejemajte izzive projektnih nalog in aktivno sodelujte na sestankih in razpravah.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8. Prevzemite pobudo: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Prevzemite aktivno vlogo pri svojih nalogah, izdelajte nove ideje, metodologije ali prevzemite vodilno vlogo pri delu v skupini. Prevzem pobude se lahko razlikuje glede na ljudi in na vaše delovno področje. Pobuda ne pomeni nujno dodatnega dela ali dodatnih izzivov; lahko je vidna v vašem odnosu in delovnem slogu.</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9. Gradite osebno znamko: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Razvijte močno osebno znamko, ki poudarja vaše edinstvene veščine in lastnosti. To lahko vključuje strokovno spletno prisotnost, dobro oblikovan življenjepis in jasno predstavitev. Poznavanje svojih močnih strani in veščin lahko prispeva k bolj verodostojni in široki sliki v poslovnem svetu.</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10. Učinkovita komunikacija: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Izpopolnite svoje komunikacijske veščine. Učinkovita komunikacija je običajno odprta, jasno strukturirana in vsebuje dobro ravnotežje med aktivnim poslušanjem in odgovarjanjem na pogovor. Poskusite jasno izraziti svoje ideje, aktivno poslušati druge in biti odprti za sodelovanje in konstruktivne povratne informacije.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11. Izkušnje iz različnih področij:</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Pridobite izkušnje na različnih področjih svoje organizacije. Izpostavljenost različnim oddelkom in funkcijam lahko razširi vaš nabor veščin in vas naredi bolj vsestranskega strokovnjaka. To ne pomeni, da morate znati vse popolno. Vendar pa poznavanje vsaj na teoretični osnovi, kaj se dogaja na drugih področjih ali domenah, lahko pomaga pri hitrejšem prilagajanju izzivom, sodelovanjem ali preprosto povečanju vaše celotne učinkovitosti.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12. Prilagodljivost: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Sprejmite spremembe in bodite prilagodljivi. Sposobnost navigacije v negotovost in hitro učenje sta dragoceni lastnosti v hitro spreminjajočem se delovnem okolju. Spomnite se, da lahko v okviru novega konteksta prilagodljivosti vedno prosite za pojasnila, podporo in izražate svoje potrebe, da proces gladko poteka za vse.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13. Razvoj vodstvenih sposobnosti: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Razvijajte vodstvene veščine tako, da prevzemate vodstvene vloge v projektih ali ekipah. Izkušnje v vodenju lahko bistveno vplivajo na napredovanje na višje ravni. To lahko naučimo skozi proces, ki se začne z prevzemanjem pobud. Pobuda se lahko kaže kot prevzemanje vodilnih položajev, oblikovanje načrtov, novih idej ali metod ter podpora drugim pri učinkovitem opravljanju njihovega dela.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15. Ostati obveščen o politikah podjetja: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Bodite pozorni na politike vašega podjetja glede napredovanj, povišanj plač in ocen uspešnosti. Razumite kriterije za napredovanje in si prizadevajte, da boste ti kriteriji izpolnili. Če ste samozaposleni ali delate v mednarodnem okolju, je koristno biti obveščen o politikah in napredku na področju vašega dela na mednarodni ravni. To bi bila splošno dobra praksa, saj bi ponudila širši pogled na vaše področje dela z vidika različnih kulturnih okolij.</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b="1" kern="100" dirty="0">
                <a:effectLst/>
                <a:latin typeface="Century Gothic" panose="020B0502020202020204" pitchFamily="34" charset="0"/>
                <a:ea typeface="Calibri" panose="020F0502020204030204" pitchFamily="34" charset="0"/>
                <a:cs typeface="Times New Roman" panose="02020603050405020304" pitchFamily="18" charset="0"/>
              </a:rPr>
              <a:t>16. Ravnotežje med delom in zasebnim življenjem: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 Ohranjajte zdravo ravnotežje med delom in zasebnim življenjem, da zagotovite vztrajno energijo in navdušenje za svojo kariero. Izgorelost lahko ovira dolgoročno karierano rast. Poskrbite, da imate dejavnosti izven svojega podjetja ali področja dela, kar lahko prispeva k hitrejši regeneraciji vašega uma in telesa, s tem pa povečuje vašo produktivnost in ustvarjalnost.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Spomnite se, da je napredovanje v karieri dinamičen in nenehen proces. Bodite potrpežljivi, ostajajte osredotočeni na svoje cilje in bodite proaktivni pri upravljanju s svojo kariero.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lang="de-DE" sz="1100" b="0" i="0" dirty="0">
              <a:solidFill>
                <a:schemeClr val="dk1"/>
              </a:solidFill>
              <a:effectLst/>
              <a:latin typeface="Century Gothic"/>
              <a:ea typeface="Century Gothic" panose="020B0502020202020204" pitchFamily="34" charset="0"/>
              <a:cs typeface="Century Gothic" panose="020B0502020202020204" pitchFamily="34" charset="0"/>
              <a:sym typeface="Century Gothic"/>
            </a:endParaRPr>
          </a:p>
          <a:p>
            <a:pPr marL="0" lvl="0" indent="0" algn="just" rtl="0">
              <a:spcBef>
                <a:spcPts val="0"/>
              </a:spcBef>
              <a:spcAft>
                <a:spcPts val="0"/>
              </a:spcAft>
              <a:buClr>
                <a:schemeClr val="dk1"/>
              </a:buClr>
              <a:buSzPts val="1100"/>
              <a:buFont typeface="Arial"/>
              <a:buNone/>
            </a:pPr>
            <a:r>
              <a:rPr lang="en-US" sz="1800" b="0" i="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Remember that career advancement is a dynamic and ongoing process. Be patient, stay focused on your goals, and be proactive in managing your career trajectory.</a:t>
            </a:r>
            <a:endParaRPr lang="de-AT" sz="1800" b="0" i="0" dirty="0">
              <a:effectLst/>
              <a:latin typeface="Calibri" panose="020F0502020204030204" pitchFamily="34" charset="0"/>
              <a:ea typeface="Calibri" panose="020F0502020204030204" pitchFamily="34" charset="0"/>
            </a:endParaRPr>
          </a:p>
          <a:p>
            <a:pPr marL="0" lvl="0" indent="0" algn="just" rtl="0">
              <a:spcBef>
                <a:spcPts val="0"/>
              </a:spcBef>
              <a:spcAft>
                <a:spcPts val="0"/>
              </a:spcAft>
              <a:buClr>
                <a:schemeClr val="dk1"/>
              </a:buClr>
              <a:buSzPts val="1100"/>
              <a:buFont typeface="Arial"/>
              <a:buNone/>
            </a:pPr>
            <a:endParaRPr dirty="0"/>
          </a:p>
        </p:txBody>
      </p:sp>
      <p:sp>
        <p:nvSpPr>
          <p:cNvPr id="192" name="Google Shape;192;g2ba818bef63_0_60:notes">
            <a:extLst>
              <a:ext uri="{FF2B5EF4-FFF2-40B4-BE49-F238E27FC236}">
                <a16:creationId xmlns:a16="http://schemas.microsoft.com/office/drawing/2014/main" id="{E0AC205A-444D-006E-0538-700A72FA21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955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sz="1100" b="1">
                <a:solidFill>
                  <a:srgbClr val="0F0F0F"/>
                </a:solidFill>
                <a:latin typeface="Century Gothic"/>
                <a:ea typeface="Century Gothic"/>
                <a:cs typeface="Century Gothic"/>
                <a:sym typeface="Century Gothic"/>
              </a:rPr>
              <a:t>Negotiating salaries and benefits</a:t>
            </a:r>
            <a:r>
              <a:rPr lang="de-DE" sz="1100">
                <a:solidFill>
                  <a:srgbClr val="0F0F0F"/>
                </a:solidFill>
                <a:latin typeface="Century Gothic"/>
                <a:ea typeface="Century Gothic"/>
                <a:cs typeface="Century Gothic"/>
                <a:sym typeface="Century Gothic"/>
              </a:rPr>
              <a:t> is a crucial aspect of the job offer process. It requires preparation, effective communication, and a strategic approach. </a:t>
            </a:r>
            <a:endParaRPr lang="de-DE" sz="1100" dirty="0">
              <a:solidFill>
                <a:srgbClr val="0F0F0F"/>
              </a:solidFill>
              <a:latin typeface="Century Gothic"/>
              <a:ea typeface="Century Gothic"/>
              <a:cs typeface="Century Gothic"/>
              <a:sym typeface="Century Gothic"/>
            </a:endParaRPr>
          </a:p>
        </p:txBody>
      </p:sp>
      <p:sp>
        <p:nvSpPr>
          <p:cNvPr id="204" name="Google Shape;2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800"/>
              </a:spcAft>
            </a:pPr>
            <a:r>
              <a:rPr lang="sl-SI" sz="1800" b="1"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Pregajanja o plači in ugodnostih</a:t>
            </a: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so ključni vidik procesa ponudbe za delo. Zahteva pripravo, učinkovito komunikacijo in strateški pristop. </a:t>
            </a: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V nadaljevanju je </a:t>
            </a:r>
            <a:r>
              <a:rPr lang="sl-SI" sz="1800" b="1"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vodič za razumevanje ključnih elementov pregajanj o plači in ugodnostih: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1. Raziskava in poznavanje vaše vrednosti: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Pred začetkom iskanja zaposlitve raziskujte standarde in obseg plač v industriji za vaš položaj, raven izkušenj in lokacijo. Spletne strani, kot so Glassdoor, Payscale, in industrijski poročili, lahko zagotovijo dragocene vpoglede. Pomembno je vedeti vrednost vaših veščin, da lahko ustvarite svojo osebno znamko in se pogajate o pogojih vaše prihodnje zaposlitve v vašem najboljšem interesu.</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2. Razumevanje celotnega paketa nadomestil:</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Upoštevajte ne samo osnovno plačo, ampak tudi ugodnosti, kot so zdravstveno zavarovanje, pokojninski načrti, bonusi, opcije za delnice in druge ugodnosti. Ocenite celoten paket, da določite njegovo vrednost, preden sprejmete odločitev glede ponudbe za delo.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3. Opredelitev prioritet: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Določite svoje prioritete glede kariernih ciljev, nadomestil in ugodnosti. Kaj je za vas najpomembnejše? Ali gre za višjo osnovno plačo, prilagodljive delovne ure, dodatne dni dopusta ali priložnosti, ki bi vam pomagale dosledno rasti na vašem področju dela?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4. Počakajte na pravi trenutek: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Čas je pomemben. Izogibajte se razpravam o nadomestilih prehitro v procesu razgovora za zaposlitev. Priporočljivo je počakati, dokler ni sporočena ponudba za delo. Če pa v ponudbi za delo ni navedenega obsega plače ali ugodnosti, bi bilo v vašem najboljšem interesu, da to pojasnite med svojim prvih razgovorom, saj obseg, ki ga ima delodajalec na voljo, morda ne sovpada z vašimi pričakovanji in veščinami.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5. Izrazite navdušenje in hvaležnost: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Izrazite svoje navdušenje nad delovnim mestom in hvaležnost za ponudbo dela, preden začnete razpravljati o plači. Jasno pokažite, da ste navdušeni nad to priložnostjo.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6. Zahtevajte čas za evalvacijo: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Če prejmete ponudbo, je sprejemljivo prositi za nekaj časa za njeno oceno. To vam omogoča, da skrbno premislite o pogojih in se pripravite na pogajanja.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7. Bodite pripravljeni opravičiti svojo zahtevo: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Pri pogajanjih bodite pripravljeni upravičiti svojo zahtevo na podlagi svojih veščin, izkušenj in vrednosti, ki jo prinašate organizaciji. Navajajte konkretne primere svojih dosežkov in prispevkov.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8. Uporabite pozitiven in sodelovalni pristop:</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Pogajanja obravnavajte kot sodelovalno razpravo namesto konfrontacije. Poudarite svoj interes za iskanje vzajemno koristnega dogovora.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9. Upoštevajte celoten paket: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800"/>
              </a:spcAft>
            </a:pPr>
            <a:r>
              <a:rPr lang="sl-SI" sz="1800" kern="100" dirty="0">
                <a:solidFill>
                  <a:srgbClr val="0F0F0F"/>
                </a:solidFill>
                <a:effectLst/>
                <a:latin typeface="Century Gothic" panose="020B0502020202020204" pitchFamily="34" charset="0"/>
                <a:ea typeface="Century Gothic" panose="020B0502020202020204" pitchFamily="34" charset="0"/>
                <a:cs typeface="Century Gothic" panose="020B0502020202020204" pitchFamily="34" charset="0"/>
              </a:rPr>
              <a:t>   - Če delodajalec ne more izpolniti vaših pričakovanj glede plače, raziskujte druge vidike paketa. Pogajajte se za dodatne ugodnosti, kot so priložnosti za strokovni razvoj, možnosti dela na daljavo ali podpisni bonusi.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SI" dirty="0"/>
          </a:p>
        </p:txBody>
      </p:sp>
      <p:sp>
        <p:nvSpPr>
          <p:cNvPr id="204" name="Google Shape;2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036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S tem orodjem se udeleženci naučijo korakov pogajanj in preverijo svoje znanje z vključenim kvizom. Cilj je naučiti se strategij za: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42900" algn="just">
              <a:lnSpc>
                <a:spcPct val="107000"/>
              </a:lnSpc>
              <a:spcAft>
                <a:spcPts val="0"/>
              </a:spcAft>
              <a:buFont typeface="+mj-lt"/>
              <a:buAutoNum type="arabicPeriod"/>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Razvoj ciljnega obsega plač</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42900" algn="just">
              <a:lnSpc>
                <a:spcPct val="107000"/>
              </a:lnSpc>
              <a:spcAft>
                <a:spcPts val="0"/>
              </a:spcAft>
              <a:buFont typeface="+mj-lt"/>
              <a:buAutoNum type="arabicPeriod"/>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Učinkovito komuniciranje glede pričakovanj plačila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342900" algn="just">
              <a:lnSpc>
                <a:spcPct val="107000"/>
              </a:lnSpc>
              <a:spcAft>
                <a:spcPts val="0"/>
              </a:spcAft>
              <a:buFont typeface="+mj-lt"/>
              <a:buAutoNum type="arabicPeriod"/>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Dokazovanje svoje vrednosti potencialnim delodajalcem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lgn="l" rtl="0">
              <a:lnSpc>
                <a:spcPct val="100000"/>
              </a:lnSpc>
              <a:spcBef>
                <a:spcPts val="0"/>
              </a:spcBef>
              <a:spcAft>
                <a:spcPts val="0"/>
              </a:spcAft>
              <a:buSzPts val="1400"/>
              <a:buNone/>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Ne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pozabite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pogajanje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je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preprosto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pogovor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med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dvema</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strankama</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zato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ne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oklevajte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izraziti</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svojih</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ciljev</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Orodje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vključuje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tudi</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kvize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ki</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krepijo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učenje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t>
            </a:r>
            <a:endParaRPr dirty="0"/>
          </a:p>
        </p:txBody>
      </p:sp>
      <p:sp>
        <p:nvSpPr>
          <p:cNvPr id="204" name="Google Shape;2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559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a818bef6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0" dirty="0">
                <a:solidFill>
                  <a:srgbClr val="0F0F0F"/>
                </a:solidFill>
                <a:latin typeface="Century Gothic"/>
                <a:ea typeface="Century Gothic"/>
                <a:cs typeface="Century Gothic"/>
                <a:sym typeface="Century Gothic"/>
              </a:rPr>
              <a:t>Na </a:t>
            </a:r>
            <a:r>
              <a:rPr lang="en-US" sz="1100" b="0" dirty="0" err="1">
                <a:solidFill>
                  <a:srgbClr val="0F0F0F"/>
                </a:solidFill>
                <a:latin typeface="Century Gothic"/>
                <a:ea typeface="Century Gothic"/>
                <a:cs typeface="Century Gothic"/>
                <a:sym typeface="Century Gothic"/>
              </a:rPr>
              <a:t>podlagi</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prejšnjega</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diapozitiva</a:t>
            </a:r>
            <a:r>
              <a:rPr lang="en-US" sz="1100" b="0" dirty="0">
                <a:solidFill>
                  <a:srgbClr val="0F0F0F"/>
                </a:solidFill>
                <a:latin typeface="Century Gothic"/>
                <a:ea typeface="Century Gothic"/>
                <a:cs typeface="Century Gothic"/>
                <a:sym typeface="Century Gothic"/>
              </a:rPr>
              <a:t> se </a:t>
            </a:r>
            <a:r>
              <a:rPr lang="en-US" sz="1100" b="0" dirty="0" err="1">
                <a:solidFill>
                  <a:srgbClr val="0F0F0F"/>
                </a:solidFill>
                <a:latin typeface="Century Gothic"/>
                <a:ea typeface="Century Gothic"/>
                <a:cs typeface="Century Gothic"/>
                <a:sym typeface="Century Gothic"/>
              </a:rPr>
              <a:t>lahko</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udeleženci</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vključijo</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tudi</a:t>
            </a:r>
            <a:r>
              <a:rPr lang="en-US" sz="1100" b="0" dirty="0">
                <a:solidFill>
                  <a:srgbClr val="0F0F0F"/>
                </a:solidFill>
                <a:latin typeface="Century Gothic"/>
                <a:ea typeface="Century Gothic"/>
                <a:cs typeface="Century Gothic"/>
                <a:sym typeface="Century Gothic"/>
              </a:rPr>
              <a:t> v </a:t>
            </a:r>
            <a:r>
              <a:rPr lang="en-US" sz="1100" b="0" dirty="0" err="1">
                <a:solidFill>
                  <a:srgbClr val="0F0F0F"/>
                </a:solidFill>
                <a:latin typeface="Century Gothic"/>
                <a:ea typeface="Century Gothic"/>
                <a:cs typeface="Century Gothic"/>
                <a:sym typeface="Century Gothic"/>
              </a:rPr>
              <a:t>vlogo</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pogajanj</a:t>
            </a:r>
            <a:r>
              <a:rPr lang="en-US" sz="1100" b="0" dirty="0">
                <a:solidFill>
                  <a:srgbClr val="0F0F0F"/>
                </a:solidFill>
                <a:latin typeface="Century Gothic"/>
                <a:ea typeface="Century Gothic"/>
                <a:cs typeface="Century Gothic"/>
                <a:sym typeface="Century Gothic"/>
              </a:rPr>
              <a:t> o </a:t>
            </a:r>
            <a:r>
              <a:rPr lang="en-US" sz="1100" b="0" dirty="0" err="1">
                <a:solidFill>
                  <a:srgbClr val="0F0F0F"/>
                </a:solidFill>
                <a:latin typeface="Century Gothic"/>
                <a:ea typeface="Century Gothic"/>
                <a:cs typeface="Century Gothic"/>
                <a:sym typeface="Century Gothic"/>
              </a:rPr>
              <a:t>plači</a:t>
            </a:r>
            <a:r>
              <a:rPr lang="en-US" sz="1100" b="0" dirty="0">
                <a:solidFill>
                  <a:srgbClr val="0F0F0F"/>
                </a:solidFill>
                <a:latin typeface="Century Gothic"/>
                <a:ea typeface="Century Gothic"/>
                <a:cs typeface="Century Gothic"/>
                <a:sym typeface="Century Gothic"/>
              </a:rPr>
              <a:t>, da </a:t>
            </a:r>
            <a:r>
              <a:rPr lang="en-US" sz="1100" b="0" dirty="0" err="1">
                <a:solidFill>
                  <a:srgbClr val="0F0F0F"/>
                </a:solidFill>
                <a:latin typeface="Century Gothic"/>
                <a:ea typeface="Century Gothic"/>
                <a:cs typeface="Century Gothic"/>
                <a:sym typeface="Century Gothic"/>
              </a:rPr>
              <a:t>še</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bolj</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poglobijo</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svoje</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razumevanje</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korakov</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pri</a:t>
            </a:r>
            <a:r>
              <a:rPr lang="en-US" sz="1100" b="0" dirty="0">
                <a:solidFill>
                  <a:srgbClr val="0F0F0F"/>
                </a:solidFill>
                <a:latin typeface="Century Gothic"/>
                <a:ea typeface="Century Gothic"/>
                <a:cs typeface="Century Gothic"/>
                <a:sym typeface="Century Gothic"/>
              </a:rPr>
              <a:t> </a:t>
            </a:r>
            <a:r>
              <a:rPr lang="en-US" sz="1100" b="0" dirty="0" err="1">
                <a:solidFill>
                  <a:srgbClr val="0F0F0F"/>
                </a:solidFill>
                <a:latin typeface="Century Gothic"/>
                <a:ea typeface="Century Gothic"/>
                <a:cs typeface="Century Gothic"/>
                <a:sym typeface="Century Gothic"/>
              </a:rPr>
              <a:t>pogajanjih</a:t>
            </a:r>
            <a:r>
              <a:rPr lang="en-US" sz="1100" b="0" dirty="0">
                <a:solidFill>
                  <a:srgbClr val="0F0F0F"/>
                </a:solidFill>
                <a:latin typeface="Century Gothic"/>
                <a:ea typeface="Century Gothic"/>
                <a:cs typeface="Century Gothic"/>
                <a:sym typeface="Century Gothic"/>
              </a:rPr>
              <a:t>.</a:t>
            </a:r>
          </a:p>
          <a:p>
            <a:pPr marL="0" lvl="0" indent="0" algn="l" rtl="0">
              <a:lnSpc>
                <a:spcPct val="100000"/>
              </a:lnSpc>
              <a:spcBef>
                <a:spcPts val="0"/>
              </a:spcBef>
              <a:spcAft>
                <a:spcPts val="0"/>
              </a:spcAft>
              <a:buSzPts val="1400"/>
              <a:buNone/>
            </a:pPr>
            <a:endParaRPr lang="de-DE" sz="1100" b="0" dirty="0">
              <a:solidFill>
                <a:srgbClr val="0F0F0F"/>
              </a:solidFill>
              <a:latin typeface="Century Gothic"/>
              <a:ea typeface="Century Gothic"/>
              <a:cs typeface="Century Gothic"/>
              <a:sym typeface="Century Gothic"/>
            </a:endParaRPr>
          </a:p>
          <a:p>
            <a:pPr algn="just">
              <a:lnSpc>
                <a:spcPct val="107000"/>
              </a:lnSpc>
              <a:spcAft>
                <a:spcPts val="800"/>
              </a:spcAft>
            </a:pPr>
            <a:r>
              <a:rPr lang="sl-SI" sz="1800" b="1" kern="10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Aktivnost: Vloga v pogajanju 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sz="1100" dirty="0">
              <a:solidFill>
                <a:srgbClr val="0F0F0F"/>
              </a:solidFill>
              <a:latin typeface="Century Gothic"/>
              <a:ea typeface="Century Gothic"/>
              <a:cs typeface="Century Gothic"/>
              <a:sym typeface="Century Gothic"/>
            </a:endParaRPr>
          </a:p>
          <a:p>
            <a:pPr>
              <a:lnSpc>
                <a:spcPct val="107000"/>
              </a:lnSpc>
              <a:spcAft>
                <a:spcPts val="800"/>
              </a:spcAft>
            </a:pPr>
            <a:r>
              <a:rPr lang="sl-SI" sz="1800" b="1" kern="100" dirty="0">
                <a:effectLst/>
                <a:latin typeface="Century Gothic" panose="020B0502020202020204" pitchFamily="34" charset="0"/>
                <a:ea typeface="Century Gothic" panose="020B0502020202020204" pitchFamily="34" charset="0"/>
                <a:cs typeface="Century Gothic" panose="020B0502020202020204" pitchFamily="34" charset="0"/>
              </a:rPr>
              <a:t>Cilj</a:t>
            </a: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Vaditi veščine pogajanj v simuliranem scenariju pogajanja 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Century Gothic" panose="020B0502020202020204" pitchFamily="34" charset="0"/>
                <a:ea typeface="Century Gothic" panose="020B0502020202020204" pitchFamily="34" charset="0"/>
                <a:cs typeface="Century Gothic" panose="020B0502020202020204" pitchFamily="34" charset="0"/>
              </a:rPr>
              <a:t>Navodila</a:t>
            </a: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1. Razdelite udeležence v pare, pri čemer ena oseba deluje kot delodajalec, druga pa kot zaposleni.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2. Vsakemu paru zagotovite scenarij ali niz okoliščin za pogajanja.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Na primer:</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Century Gothic" panose="020B0502020202020204" pitchFamily="34" charset="0"/>
                <a:ea typeface="Century Gothic" panose="020B0502020202020204" pitchFamily="34" charset="0"/>
                <a:cs typeface="Century Gothic" panose="020B0502020202020204" pitchFamily="34" charset="0"/>
              </a:rPr>
              <a:t>Scenarij 1:</a:t>
            </a: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Zaposleni je prejel ponudbo za delo in se želi pogajati o višji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Century Gothic" panose="020B0502020202020204" pitchFamily="34" charset="0"/>
                <a:ea typeface="Century Gothic" panose="020B0502020202020204" pitchFamily="34" charset="0"/>
                <a:cs typeface="Century Gothic" panose="020B0502020202020204" pitchFamily="34" charset="0"/>
              </a:rPr>
              <a:t>Scenarij 2:</a:t>
            </a: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Zaposleni išče povišanje plače ali napredovanje ter potrebuje utemeljitev svoje zahteve.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Vsakemu paru dovolite nekaj minut, za pripravo svoje strategije pogajanj glede na dodeljeno vlogo in scenarij.</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Izvedite vaje v vlogah pogajanj, pri čemer se vsak par izmenjuje pri pogajanju o pogojih plače ali povišanja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Po vsakem pogajanjem izvedite kratek razgovor, kjer se lahko udeleženci osredotočijo na svoje strategije pogajanj, izide in nauke.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Spodbujajte udeležence, da delijo svoje izkušnje, izzive in uspešne taktike s skupino.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Posredujte povratne informacije in usmeritve o učinkovitih tehnikah pogajanj, kot so: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Raziskovanje tržnih cen in industrijskih standardov za primerjavo plač.</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Predstavitev prepričljivega primera na podlagi kvalifikacij, dosežkov in vrednosti za organizacijo.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Uporaba aktivnega poslušanja, samozavesti in prepričljivih komunikacijskih veščin za uspešno navigacijo skozi proces pogajanj.</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Zaključite aktivnost z povzetkom ključnih spoznanj in vpogledov za uspešno pogajanje 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Century Gothic" panose="020B0502020202020204" pitchFamily="34" charset="0"/>
                <a:ea typeface="Century Gothic" panose="020B0502020202020204" pitchFamily="34" charset="0"/>
                <a:cs typeface="Century Gothic" panose="020B0502020202020204" pitchFamily="34" charset="0"/>
              </a:rPr>
              <a:t>Ključna spoznanja: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Priprava je ključna: Pred pogajanjem se pozanimajte, vadite in načrtujte svojo strategijo pogajanj.</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Poznajte svojo vrednost: Razumite svojo vrednost, veščine in prispevke, da lahko utemeljite svojo zahtevo za plačilo.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Učinkovita komunikacija: Uporabite jasen, kratek in prepričljiv jezik za izražanje svojega primera in uspešno pogajanje.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Prilagodljivost in kompromis: Bodite odprti za alternativne rešitve in ustupke, da dosežete vzajemno koristno soglasje.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Samozavest in samozavestnost: Pristopite k pogajanjem s samozavestjo, samozavestno in s pozitivnim odnosom.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5" name="Google Shape;215;g2ba818bef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l">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Modul Zaslužek</a:t>
            </a:r>
            <a:r>
              <a:rPr lang="de-DE" sz="1800" kern="100" dirty="0">
                <a:effectLst/>
                <a:latin typeface="Century Gothic" panose="020B0502020202020204" pitchFamily="34" charset="0"/>
                <a:ea typeface="Century Gothic" panose="020B0502020202020204" pitchFamily="34" charset="0"/>
                <a:cs typeface="Century Gothic" panose="020B0502020202020204" pitchFamily="34" charset="0"/>
              </a:rPr>
              <a:t>/</a:t>
            </a:r>
            <a:r>
              <a:rPr lang="de-DE"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Prihodki</a:t>
            </a: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 je zasnovan tako, da ženskam omogoča, da prevzamejo nadzor nad svojo finančno prihodnostjo. V današnjem svetu finančna neodvisnost ni le razkošje, temveč nuja. Vendar se ženske pri doseganju ekonomske neodvisnosti pogosto soočajo s posebnimi izzivi. </a:t>
            </a:r>
          </a:p>
          <a:p>
            <a:pPr marL="0" algn="l">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Namen tega modula je obravnavati te izzive z zagotavljanjem vpogledov, strategij in orodij, ki bodo ženskam pomagali pri uspehu na področju zaslužka.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lnSpc>
                <a:spcPct val="107916"/>
              </a:lnSpc>
              <a:spcBef>
                <a:spcPts val="1800"/>
              </a:spcBef>
              <a:spcAft>
                <a:spcPts val="0"/>
              </a:spcAft>
              <a:buClr>
                <a:schemeClr val="dk1"/>
              </a:buClr>
              <a:buSzPts val="1100"/>
              <a:buFont typeface="Arial"/>
              <a:buNone/>
            </a:pPr>
            <a:endParaRPr lang="de-DE" sz="1800" dirty="0">
              <a:solidFill>
                <a:srgbClr val="0070C0"/>
              </a:solidFill>
            </a:endParaRPr>
          </a:p>
          <a:p>
            <a:pPr marL="0" lvl="0" indent="0" algn="just" rtl="0">
              <a:lnSpc>
                <a:spcPct val="107916"/>
              </a:lnSpc>
              <a:spcBef>
                <a:spcPts val="1800"/>
              </a:spcBef>
              <a:spcAft>
                <a:spcPts val="0"/>
              </a:spcAft>
              <a:buClr>
                <a:schemeClr val="dk1"/>
              </a:buClr>
              <a:buSzPts val="1100"/>
              <a:buFont typeface="Arial"/>
              <a:buNone/>
            </a:pPr>
            <a:r>
              <a:rPr lang="de-DE" sz="1800" dirty="0">
                <a:solidFill>
                  <a:srgbClr val="0070C0"/>
                </a:solidFill>
              </a:rPr>
              <a:t>ZAKAJ JE ZASLUŽEK POMEMBEN?</a:t>
            </a:r>
            <a:endParaRPr sz="1100" dirty="0"/>
          </a:p>
          <a:p>
            <a:pPr marL="0" lvl="0" indent="0" algn="just" rtl="0">
              <a:lnSpc>
                <a:spcPct val="107916"/>
              </a:lnSpc>
              <a:spcBef>
                <a:spcPts val="400"/>
              </a:spcBef>
              <a:spcAft>
                <a:spcPts val="0"/>
              </a:spcAft>
              <a:buClr>
                <a:schemeClr val="dk1"/>
              </a:buClr>
              <a:buSzPts val="1100"/>
              <a:buFont typeface="Arial"/>
              <a:buNone/>
            </a:pPr>
            <a:endParaRPr lang="de-DE" sz="1100" dirty="0">
              <a:latin typeface="Century Gothic"/>
              <a:ea typeface="Century Gothic"/>
              <a:cs typeface="Century Gothic"/>
              <a:sym typeface="Century Gothic"/>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Pri zaslužku ne gre le za zaslužek, temveč tudi za neodvisnost, varnost in možnost izbire, ki oblikujejo življenje. Finančna neodvisnost zagotavlja občutek opolnomočenja, saj posameznikom omogoča, da uresničujejo svoje sanje, podpirajo sebe in svoje družine ter prispevajo k svoji skupnosti.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endPar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algn="just">
              <a:lnSpc>
                <a:spcPct val="107000"/>
              </a:lnSpc>
              <a:spcAft>
                <a:spcPts val="0"/>
              </a:spcAft>
            </a:pPr>
            <a:r>
              <a:rPr lang="sl-SI" sz="1800" kern="100" dirty="0">
                <a:effectLst/>
                <a:latin typeface="Century Gothic" panose="020B0502020202020204" pitchFamily="34" charset="0"/>
                <a:ea typeface="Century Gothic" panose="020B0502020202020204" pitchFamily="34" charset="0"/>
                <a:cs typeface="Century Gothic" panose="020B0502020202020204" pitchFamily="34" charset="0"/>
              </a:rPr>
              <a:t>V tem modulu ne gre le za zaslužek, temveč za opolnomočenje žensk, da prevzamejo nadzor nad svojo finančno usodo. Z razumevanjem pomena finančne pismenosti, gojenjem miselnosti obilja ter izkoriščanjem svojih edinstvenih spretnosti in talentov lahko ženske sprostijo svoj polni zaslužkarski potencial.</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800"/>
              </a:spcBef>
              <a:spcAft>
                <a:spcPts val="0"/>
              </a:spcAft>
              <a:buSzPts val="1400"/>
              <a:buNone/>
            </a:pPr>
            <a:endParaRPr dirty="0"/>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0"/>
              </a:spcAft>
            </a:pPr>
            <a:r>
              <a:rPr lang="sl-SI"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Tukaj so nekatera pogosta napačna prepričanja, ki lahko omejijo potencial zaslužka: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"Pogajanje o plači je potisno ali agresivno."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"Pogovor o denarju je tabu."</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"Prvo ponudbo bi moral sprejeti, da pokažem hvaležnost."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"Potencial zaslužka je izključno določen s stopnjo izobrazbe."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"Razlika v plačilu med spoloma na mene osebno ne vpliva."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"Vlaganje je le za premožne."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"Potencial zaslužka je fiksen in nanj ni mogoče vplivati."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Za aktivnost, povezano z naštetimi napačnimi prepričanji, udeležence vključite v razpravo ali delavnico.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Razdelite udeležence v majhne skupine in vsaki skupini dodelite eno ali dve od naštetih napačnih prepričanj. Naj razpravljajo o tem, zakaj menijo, da ta napačna prepričanja obstajajo, in kako bi lahko vplivala na dojemanje in vedenje posameznikov glede njihovega potenciala zaslužka.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Aft>
                <a:spcPts val="0"/>
              </a:spcAft>
            </a:pPr>
            <a:r>
              <a:rPr lang="sl-SI" sz="1800"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 dejavnosti imajo za cilj spodbujanje kritičnega razmišljanja, spodbujanje razprav, da izzovejo pogosta napačna prepričanja, ki lahko omejujejo njihov potencial zaslužka in finančno dobrobit.</a:t>
            </a:r>
            <a:r>
              <a:rPr lang="en-SI" sz="2800" dirty="0">
                <a:effectLst/>
              </a:rPr>
              <a:t> </a:t>
            </a:r>
          </a:p>
          <a:p>
            <a:pPr marL="0">
              <a:spcAft>
                <a:spcPts val="0"/>
              </a:spcAft>
            </a:pPr>
            <a:endParaRPr lang="en-SI" sz="2800" dirty="0">
              <a:solidFill>
                <a:schemeClr val="dk1"/>
              </a:solidFill>
              <a:effectLst/>
              <a:latin typeface="Calibri" panose="020F0502020204030204" pitchFamily="34" charset="0"/>
              <a:ea typeface="Calibri" panose="020F0502020204030204" pitchFamily="34" charset="0"/>
            </a:endParaRPr>
          </a:p>
          <a:p>
            <a:pPr marL="0">
              <a:spcAft>
                <a:spcPts val="0"/>
              </a:spcAft>
            </a:pPr>
            <a:r>
              <a:rPr lang="de-AT" sz="1800" dirty="0" err="1">
                <a:solidFill>
                  <a:schemeClr val="dk1"/>
                </a:solidFill>
                <a:effectLst/>
                <a:latin typeface="Calibri" panose="020F0502020204030204" pitchFamily="34" charset="0"/>
                <a:ea typeface="Calibri" panose="020F0502020204030204" pitchFamily="34" charset="0"/>
              </a:rPr>
              <a:t>Nasveti</a:t>
            </a:r>
            <a:r>
              <a:rPr lang="de-AT" sz="1800" dirty="0">
                <a:solidFill>
                  <a:schemeClr val="dk1"/>
                </a:solidFill>
                <a:effectLst/>
                <a:latin typeface="Calibri" panose="020F0502020204030204" pitchFamily="34" charset="0"/>
                <a:ea typeface="Calibri" panose="020F0502020204030204" pitchFamily="34" charset="0"/>
              </a:rPr>
              <a:t> </a:t>
            </a:r>
            <a:r>
              <a:rPr lang="de-AT" sz="1800" dirty="0" err="1">
                <a:solidFill>
                  <a:schemeClr val="dk1"/>
                </a:solidFill>
                <a:effectLst/>
                <a:latin typeface="Calibri" panose="020F0502020204030204" pitchFamily="34" charset="0"/>
                <a:ea typeface="Calibri" panose="020F0502020204030204" pitchFamily="34" charset="0"/>
              </a:rPr>
              <a:t>za</a:t>
            </a:r>
            <a:r>
              <a:rPr lang="de-AT" sz="1800" dirty="0">
                <a:solidFill>
                  <a:schemeClr val="dk1"/>
                </a:solidFill>
                <a:effectLst/>
                <a:latin typeface="Calibri" panose="020F0502020204030204" pitchFamily="34" charset="0"/>
                <a:ea typeface="Calibri" panose="020F0502020204030204" pitchFamily="34" charset="0"/>
              </a:rPr>
              <a:t> </a:t>
            </a:r>
            <a:r>
              <a:rPr lang="de-AT" sz="1800" dirty="0" err="1">
                <a:solidFill>
                  <a:schemeClr val="dk1"/>
                </a:solidFill>
                <a:effectLst/>
                <a:latin typeface="Calibri" panose="020F0502020204030204" pitchFamily="34" charset="0"/>
                <a:ea typeface="Calibri" panose="020F0502020204030204" pitchFamily="34" charset="0"/>
              </a:rPr>
              <a:t>razpravo</a:t>
            </a:r>
            <a:r>
              <a:rPr lang="de-AT" sz="1800" dirty="0">
                <a:solidFill>
                  <a:schemeClr val="dk1"/>
                </a:solidFill>
                <a:effectLst/>
                <a:latin typeface="Calibri" panose="020F0502020204030204" pitchFamily="34" charset="0"/>
                <a:ea typeface="Calibri" panose="020F0502020204030204" pitchFamily="34" charset="0"/>
              </a:rPr>
              <a:t> </a:t>
            </a:r>
            <a:r>
              <a:rPr lang="de-AT" sz="1800" dirty="0" err="1">
                <a:solidFill>
                  <a:schemeClr val="dk1"/>
                </a:solidFill>
                <a:effectLst/>
                <a:latin typeface="Calibri" panose="020F0502020204030204" pitchFamily="34" charset="0"/>
                <a:ea typeface="Calibri" panose="020F0502020204030204" pitchFamily="34" charset="0"/>
              </a:rPr>
              <a:t>po</a:t>
            </a:r>
            <a:r>
              <a:rPr lang="de-AT" sz="1800" dirty="0">
                <a:solidFill>
                  <a:schemeClr val="dk1"/>
                </a:solidFill>
                <a:effectLst/>
                <a:latin typeface="Calibri" panose="020F0502020204030204" pitchFamily="34" charset="0"/>
                <a:ea typeface="Calibri" panose="020F0502020204030204" pitchFamily="34" charset="0"/>
              </a:rPr>
              <a:t> </a:t>
            </a:r>
            <a:r>
              <a:rPr lang="de-AT" sz="1800" dirty="0" err="1">
                <a:solidFill>
                  <a:schemeClr val="dk1"/>
                </a:solidFill>
                <a:effectLst/>
                <a:latin typeface="Calibri" panose="020F0502020204030204" pitchFamily="34" charset="0"/>
                <a:ea typeface="Calibri" panose="020F0502020204030204" pitchFamily="34" charset="0"/>
              </a:rPr>
              <a:t>timski</a:t>
            </a:r>
            <a:r>
              <a:rPr lang="de-AT" sz="1800" dirty="0">
                <a:solidFill>
                  <a:schemeClr val="dk1"/>
                </a:solidFill>
                <a:effectLst/>
                <a:latin typeface="Calibri" panose="020F0502020204030204" pitchFamily="34" charset="0"/>
                <a:ea typeface="Calibri" panose="020F0502020204030204" pitchFamily="34" charset="0"/>
              </a:rPr>
              <a:t> </a:t>
            </a:r>
            <a:r>
              <a:rPr lang="de-AT" sz="1800" dirty="0" err="1">
                <a:solidFill>
                  <a:schemeClr val="dk1"/>
                </a:solidFill>
                <a:effectLst/>
                <a:latin typeface="Calibri" panose="020F0502020204030204" pitchFamily="34" charset="0"/>
                <a:ea typeface="Calibri" panose="020F0502020204030204" pitchFamily="34" charset="0"/>
              </a:rPr>
              <a:t>diskusiji</a:t>
            </a:r>
            <a:r>
              <a:rPr lang="de-AT" sz="1800" dirty="0">
                <a:solidFill>
                  <a:schemeClr val="dk1"/>
                </a:solidFill>
                <a:effectLst/>
                <a:latin typeface="Calibri" panose="020F0502020204030204" pitchFamily="34" charset="0"/>
                <a:ea typeface="Calibri" panose="020F0502020204030204" pitchFamily="34" charset="0"/>
              </a:rPr>
              <a:t>:</a:t>
            </a:r>
            <a:endParaRPr lang="de-AT" sz="1100" dirty="0">
              <a:effectLst/>
              <a:latin typeface="Calibri" panose="020F0502020204030204" pitchFamily="34" charset="0"/>
              <a:ea typeface="Calibri" panose="020F0502020204030204" pitchFamily="34" charset="0"/>
            </a:endParaRPr>
          </a:p>
          <a:p>
            <a:pPr marL="0" algn="just">
              <a:lnSpc>
                <a:spcPct val="107000"/>
              </a:lnSpc>
              <a:spcAft>
                <a:spcPts val="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"Pogajanje o plači je potisno ali agresivno."</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 Resnica: Pogajanje je standardni del postopka zaposlovanja. Odraža vaše razumevanje vaše vrednosti in vašo zavezanost poštenemu nadomestilu. Ni nujno, da gre za potiskanje, ampak za doseganje vzajemno koristnega dogovora.</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"Pogovor o denarju je tabu."</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 Resnica: Odprto razpravljanje o nadomestilu je ključno za razumevanje vaše vrednosti na trgu dela. Izogibanje pogovorom o plačilu lahko privede k sprejemanju manj, kot si zaslužite.</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"Prvo ponudbo bi moral sprejeti, da pokažem hvaležnost."</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 Resnica: Čeprav je hvaležnost pomembna, sprejetje prve ponudbe brez pogajanj lahko pomeni sprejetje manj kot je vaša tržna vrednost. Delodajalci pogosto pričakujejo pogajanja, zato je to priložnost za vzpostavitev poštenega nadomestila.</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"Potencial zaslužka</a:t>
            </a:r>
            <a:r>
              <a:rPr lang="sl-SI" sz="11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je izključno določen s stopnjo izobrazbe.”</a:t>
            </a:r>
            <a:endParaRPr lang="en-SI" sz="1100" b="1"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a:lnSpc>
                <a:spcPct val="107000"/>
              </a:lnSpc>
              <a:spcAft>
                <a:spcPts val="0"/>
              </a:spcAft>
            </a:pPr>
            <a:r>
              <a:rPr lang="en-SI" sz="1100" b="1"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rPr>
              <a:t>- </a:t>
            </a:r>
            <a:r>
              <a:rPr lang="sl-SI"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Resnica: Čeprav je izobrazba dejavnik, so enako pomembne veščine, izkušnje in sposobnost uporabe znanja. Neprekinjeno učenje in pridobivanje praktičnih izkušenj lahko bistveno vplivata na vaš potencial zaslužka.</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"Razlika v plačilu med spoloma na mene osebno ne vpliva.”</a:t>
            </a:r>
            <a:endParaRPr lang="en-SI" sz="1100" b="1" u="none" strike="noStrike"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a:lnSpc>
                <a:spcPct val="107000"/>
              </a:lnSpc>
              <a:spcAft>
                <a:spcPts val="0"/>
              </a:spcAft>
            </a:pPr>
            <a:r>
              <a:rPr lang="en-SI" sz="1100" b="1" u="none" strike="noStrike"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rPr>
              <a:t>- </a:t>
            </a:r>
            <a:r>
              <a:rPr lang="sl-SI" sz="1100" u="none" strike="noStrike"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Resnica: Razlika v plačilu med spoloma je razširjen problem, ki lahko vpliva na vse. Pomembno je, da smo pozorni na neenakosti in se skupaj borimo za njihovo reševanje in odpravljanje. Zapiranje vrzeli koristi posameznikom in celotnemu gospodarstvu.</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"Vlaganje je le za premožne.”</a:t>
            </a:r>
            <a:endParaRPr lang="en-SI" sz="1100" b="1"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algn="just">
              <a:lnSpc>
                <a:spcPct val="107000"/>
              </a:lnSpc>
              <a:spcAft>
                <a:spcPts val="0"/>
              </a:spcAft>
            </a:pPr>
            <a:r>
              <a:rPr lang="en-SI" sz="1100" b="1"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rPr>
              <a:t>- </a:t>
            </a:r>
            <a:r>
              <a:rPr lang="sl-SI"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Resnica: Vsakdo, ne glede na ravni dohodka ima, lahko koristi od vlaganja. Začeti zgodaj in sprejemati informirane odločitve o vlaganju lahko pomembno prispevajo k dolgoročni finančni rasti in kopičenju bogastva.</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Aft>
                <a:spcPts val="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7. "Potencial zaslužka</a:t>
            </a:r>
            <a:r>
              <a:rPr lang="sl-SI" sz="11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je fiksen in ga ni mogoče vplivati.”</a:t>
            </a:r>
            <a:endParaRPr lang="en-SI" sz="1100" b="1"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algn="just">
              <a:lnSpc>
                <a:spcPct val="107000"/>
              </a:lnSpc>
              <a:spcAft>
                <a:spcPts val="0"/>
              </a:spcAft>
            </a:pPr>
            <a:r>
              <a:rPr lang="en-SI" sz="1100" b="1"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rPr>
              <a:t>- </a:t>
            </a:r>
            <a:r>
              <a:rPr lang="sl-SI"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Resnica: Proaktivni koraki, kot so pridobivanje novih veščin, mreženje in pogajanja o plačilu, lahko pozitivno vplivajo na potencial zaslužka. Verjeti, da je vaš dohodek fiksen, lahko vodi v zamujene priložnosti za napredovanje.</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27" name="Google Shape;2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Razdelek 1: Vrste dohodka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Kakšna je glavna razlika med aktivnim dohodkom in pasivnim dohodkom?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Aktivni dohodek je denar, ki se ustvari brez aktivnega sodelovanja, medtem ko pasivni dohodek zaslužimo s pomočjo dela.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Pasivni dohodek se zasluži preko naložb ali poslovnih dejavnosti z malo ali brez aktivnega sodelovanja, medtem ko zasluženi / aktivni dohodek izhaja iz dela ali storitev.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Zasluženi dohodek in pasivni dohodek sta izraza, ki ju lahko uporabljamo izmenično.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Kateri od naslednjih je primer pasivnega dohodka?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Plača iz polnega delovnega časa.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Najemninski dohodek od nepremičnine.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Izplačila dividend iz delniških naložb.</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Kakšna je značilnost preostalega dohodka?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To je dohodek, ustvarjen s delom določenega števila ur.</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Nadaljuje se zaslužek, tudi ko je prvotni napor že vložen.</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Zasluži se samo preko tradicionalne zaposlitve.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Razdelek 2: Dejavniki, ki vplivajo na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Kateri od naslednjega običajno NI dejavnik, ki vpliva na ravni plač?</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Izobrazba in veščine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Vaši hobiji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Delovne izkušnje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Kako vpliva povpraševanje na trgu dela po specifičnih veščinah na ravni plač?</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Povečuje konkurenco in lahko privede do višjih plač za posameznike s temi veščinami.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Ne vpliva na ravni plač.</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Vodi v zmanjšane plače za posameznike s temi veščinami.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Resnično ali neresnično: Geografska lokacija lahko pomembno vpliva na ravni plač za enako delovno mesto.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Odsek 3: Pogajanja o Plačah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Kateri je ključni korak pred vstopom v pogajanja 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Raziskovanje standardov plač v industriji in poznavanje svoje vrednosti.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Strinjanje s prvo ponudbo, da pokažete prilagodljivost.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Izogibanje pogajanjem, da ohranite dober odnos s delodajalcem.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Resnično ali neresnično: Pogajanje o plači je dogodek, ki se zgodi enkrat in ne vpliva na prihodnje karijerne priložnosti.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Razdelek 4: Ženske in potencial zaslužka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Kakšno je eno pogosto napačno prepričanje, ki lahko prispeva k razkoraku med spoloma v plačah? (razlika med medianimi zaslužki moških in žensk v primerjavi z medianimi zaslužki moških)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Ženske so po naravi manj vešče kot moški.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Ženske so manj zainteresirane za visoko plačane kariere.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Ženske so manj učinkoviti pogajalci kot moški.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 kontekstu potenciala zaslužka žensk, kako lahko mreženje in strokovne povezave pozitivno vplivajo na napredovanje v karieri?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Nimajo vpliva na potencial zaslužka.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Mreženje lahko vodi do priložnosti za mentorstvo.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Napredovanje v karieri temelji izključno na individualni uspešnosti.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Pravilni odgovori:</a:t>
            </a: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b; c; b; b; a; resnično, b; neresnično; c; b</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Ocena: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- 9-11 pravilnih: Guru! Vaše znanje o dohodku in plačilnih temah je impresivno.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- 5-8 pravilnih: Vajenec. Obstaja prostor za izboljšave, vendar ste na pravi poti.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- 0-4 pravilnih: Novinec. Čas je za osvežitev vašega znanja o dohodku in plačah.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38" name="Google Shape;2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a818bef63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Ob zaključku, modul Zaslužej, je ženskam omogočil orodja in znanje za maksimiziranje njihovega potenciala zaslužka. Raziskali smo dejavnike, ki vplivajo na dohodek, raznolike dohodkovne tokove in strategije za napredovanje v karieri. Z vzpodbujanjem kritičnega razmišljanja in prilagodljivosti so ženske opremljene za pot po trgu dela in samozavestno zagotavljanje svoje finančne prihodnosti. Nadaljujmo z odpravo ovir in gradnjo bolj pravičnega finančnega okolja za vse ženske.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49" name="Google Shape;249;g2ba818bef63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a818bef63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 so </a:t>
            </a:r>
            <a:r>
              <a:rPr lang="en-US" dirty="0" err="1"/>
              <a:t>nekateri</a:t>
            </a:r>
            <a:r>
              <a:rPr lang="en-US" dirty="0"/>
              <a:t> </a:t>
            </a:r>
            <a:r>
              <a:rPr lang="en-US" dirty="0" err="1"/>
              <a:t>viri</a:t>
            </a:r>
            <a:r>
              <a:rPr lang="en-US" dirty="0"/>
              <a:t>, </a:t>
            </a:r>
            <a:r>
              <a:rPr lang="en-US" dirty="0" err="1"/>
              <a:t>uporabljeni</a:t>
            </a:r>
            <a:r>
              <a:rPr lang="en-US" dirty="0"/>
              <a:t> </a:t>
            </a:r>
            <a:r>
              <a:rPr lang="en-US" dirty="0" err="1"/>
              <a:t>pri</a:t>
            </a:r>
            <a:r>
              <a:rPr lang="en-US" dirty="0"/>
              <a:t> </a:t>
            </a:r>
            <a:r>
              <a:rPr lang="en-US" dirty="0" err="1"/>
              <a:t>pripravi</a:t>
            </a:r>
            <a:r>
              <a:rPr lang="en-US" dirty="0"/>
              <a:t> </a:t>
            </a:r>
            <a:r>
              <a:rPr lang="en-US" dirty="0" err="1"/>
              <a:t>modula</a:t>
            </a:r>
            <a:r>
              <a:rPr lang="en-US" dirty="0"/>
              <a:t>, in </a:t>
            </a:r>
            <a:r>
              <a:rPr lang="en-US" dirty="0" err="1"/>
              <a:t>priporočila</a:t>
            </a:r>
            <a:r>
              <a:rPr lang="en-US" dirty="0"/>
              <a:t> za </a:t>
            </a:r>
            <a:r>
              <a:rPr lang="en-US" dirty="0" err="1"/>
              <a:t>nadaljnje</a:t>
            </a:r>
            <a:r>
              <a:rPr lang="en-US" dirty="0"/>
              <a:t> </a:t>
            </a:r>
            <a:r>
              <a:rPr lang="en-US" dirty="0" err="1"/>
              <a:t>branje</a:t>
            </a:r>
            <a:r>
              <a:rPr lang="en-US" dirty="0"/>
              <a:t>.</a:t>
            </a:r>
            <a:endParaRPr dirty="0"/>
          </a:p>
        </p:txBody>
      </p:sp>
      <p:sp>
        <p:nvSpPr>
          <p:cNvPr id="260" name="Google Shape;260;g2ba818bef63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Učni cilji tega modula so, da udeleženci: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razumejo dejavnike, ki vplivajo na možnost zaslužka (izobrazba, spretnosti, izkušnje, trendi v panogi itd.).</a:t>
            </a:r>
            <a:endParaRPr lang="en-SI"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raziščejo različne vire zaslužka.</a:t>
            </a:r>
            <a:endParaRPr lang="en-SI"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razumejo, kako lahko povečajo svoj dohodek, vključno s strategijami za poklicno napredovanje in rast.</a:t>
            </a:r>
            <a:endParaRPr lang="en-SI"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razvijejo spretnosti kritičnega razmišljanja: Udeležeci se bodo urili v kritičnem analiziranju informacij, da bi razlikovali med miti in resničnostjo glede možnosti zaslužka, kar jim bo omogočilo sprejemanje informiranih odločitev o njihovi karieri in finančnih ciljih.</a:t>
            </a:r>
            <a:endParaRPr lang="en-SI"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sposobnost razvijanja prožne miselnosti v zvezi z možnostmi zaslužka.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Google Shape;1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Razumevanje prednosti in slabosti različnih tokov dohodka lahko posameznikom pomaga pri sprejemanju premišljenih odločitev o tem, kako strukturirati svoje finančne dejavnosti ter ustvariti uravnotežen in odporen portfelj dohodkov.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marR="0" lvl="0" indent="0" algn="just" defTabSz="914400" rtl="0" eaLnBrk="1" fontAlgn="auto" latinLnBrk="0" hangingPunct="1">
              <a:lnSpc>
                <a:spcPct val="100000"/>
              </a:lnSpc>
              <a:spcBef>
                <a:spcPts val="1500"/>
              </a:spcBef>
              <a:spcAft>
                <a:spcPts val="0"/>
              </a:spcAft>
              <a:buClr>
                <a:schemeClr val="dk1"/>
              </a:buClr>
              <a:buSzPts val="1100"/>
              <a:buFont typeface="Arial"/>
              <a:buNone/>
              <a:tabLst/>
              <a:defRPr/>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Prihodkovni tokovi</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se nanašajo na različne vire, iz katerih posameznik ali podjetje zasluži denar. Ti tokovi predstavljajo različne poti, po katerih se ustvarjajo dohodki, ki zagotavljajo finančna sredstva, ki se lahko uporabijo za kritje stroškov, naložbe, varčevanje ali doseganje drugih finančnih ciljev. Vsak vir dohodka ima lahko edinstvene značilnosti, koristi in vidike, zato si posamezniki pogosto prizadevajo razpršiti svoje tokove dohodka, da bi povečali finančno stabilnost in odpornost </a:t>
            </a:r>
            <a:r>
              <a:rPr lang="sl-SI" sz="1800" kern="100" dirty="0">
                <a:effectLst/>
                <a:latin typeface="Century Gothic" panose="020B0502020202020204" pitchFamily="34" charset="0"/>
                <a:ea typeface="Calibri" panose="020F0502020204030204" pitchFamily="34" charset="0"/>
                <a:cs typeface="Times New Roman" panose="02020603050405020304" pitchFamily="18" charset="0"/>
              </a:rPr>
              <a:t>Razumevanje tokov dohodka vključuje prepoznavanje dveh glavnih vrst dohodka: aktivnega in pasivnega. Aktivni dohodek je zaslužen z neposrednim sodelovanjem pri delu ali poslovnih dejavnostih, kot so plače, nagrade, bonusi in provizije. Ta vrsta dohodka zahteva stalno prizadevanje in časovni vložek ter je običajno povezana s tradicionalno zaposlitvijo. Nasprotno pa se pasivni dohodek dosega z minimalnim stalnim naporom in pogosto vključuje naložbe ali premoženje.</a:t>
            </a:r>
            <a:r>
              <a:rPr lang="en-SI" sz="1800" kern="100" dirty="0">
                <a:effectLst/>
                <a:latin typeface="Calibri" panose="020F0502020204030204" pitchFamily="34" charset="0"/>
                <a:ea typeface="Calibri" panose="020F0502020204030204" pitchFamily="34" charset="0"/>
                <a:cs typeface="Times New Roman" panose="02020603050405020304" pitchFamily="18" charset="0"/>
                <a:sym typeface="Calibri"/>
              </a:rPr>
              <a:t> </a:t>
            </a:r>
            <a:r>
              <a:rPr lang="de-DE" sz="1100" dirty="0" err="1">
                <a:latin typeface="Century Gothic"/>
                <a:ea typeface="Century Gothic"/>
                <a:cs typeface="Century Gothic"/>
                <a:sym typeface="Century Gothic"/>
              </a:rPr>
              <a:t>Primeri</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vključujejo</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Najemnino</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dividende</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obresti</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od</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naložb</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dohodke</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iz</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licenc</a:t>
            </a:r>
            <a:r>
              <a:rPr lang="de-DE" sz="1100" dirty="0">
                <a:latin typeface="Century Gothic"/>
                <a:ea typeface="Century Gothic"/>
                <a:cs typeface="Century Gothic"/>
                <a:sym typeface="Century Gothic"/>
              </a:rPr>
              <a:t> in </a:t>
            </a:r>
            <a:r>
              <a:rPr lang="de-DE" sz="1100" dirty="0" err="1">
                <a:latin typeface="Century Gothic"/>
                <a:ea typeface="Century Gothic"/>
                <a:cs typeface="Century Gothic"/>
                <a:sym typeface="Century Gothic"/>
              </a:rPr>
              <a:t>intelektualne</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lastnine</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lahko</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ustvarijo</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pasivni</a:t>
            </a:r>
            <a:r>
              <a:rPr lang="de-DE" sz="1100" dirty="0">
                <a:latin typeface="Century Gothic"/>
                <a:ea typeface="Century Gothic"/>
                <a:cs typeface="Century Gothic"/>
                <a:sym typeface="Century Gothic"/>
              </a:rPr>
              <a:t> </a:t>
            </a:r>
            <a:r>
              <a:rPr lang="de-DE" sz="1100" dirty="0" err="1">
                <a:latin typeface="Century Gothic"/>
                <a:ea typeface="Century Gothic"/>
                <a:cs typeface="Century Gothic"/>
                <a:sym typeface="Century Gothic"/>
              </a:rPr>
              <a:t>dohodek</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spcBef>
                <a:spcPts val="1500"/>
              </a:spcBef>
              <a:spcAft>
                <a:spcPts val="0"/>
              </a:spcAft>
              <a:buClr>
                <a:schemeClr val="dk1"/>
              </a:buClr>
              <a:buSzPts val="1100"/>
              <a:buFont typeface="Arial"/>
              <a:buNone/>
            </a:pPr>
            <a:endParaRPr sz="1100" dirty="0">
              <a:solidFill>
                <a:srgbClr val="2F5496"/>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a818bef63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algn="just">
              <a:lnSpc>
                <a:spcPct val="107000"/>
              </a:lnSpc>
              <a:spcAft>
                <a:spcPts val="800"/>
              </a:spcAf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 nadaljevanju predstavljamo nekaj dodatnih terminoloških opredelitev pogostih vrst tokov dohodka s primeri. Dohodkovni tokovi se nanašajo na različne vire, iz katerih posameznik ali podjetje zasluži denar. Diverzifikacija dohodkovnih tokov lahko zagotovi finančno stabilnost in zmanjša tveganje.</a:t>
            </a:r>
          </a:p>
          <a:p>
            <a:pPr marL="0" algn="just">
              <a:lnSpc>
                <a:spcPct val="107000"/>
              </a:lnSpc>
              <a:spcAft>
                <a:spcPts val="800"/>
              </a:spcAft>
            </a:pPr>
            <a:endPar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algn="just">
              <a:lnSpc>
                <a:spcPct val="107000"/>
              </a:lnSpc>
              <a:spcAft>
                <a:spcPts val="800"/>
              </a:spcAf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Zasluženi/aktivni dohodki:</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Dohodek iz zaslužka je denar, zaslužen z aktivnim sodelovanjem pri delu ali poslovnih dejavnostih, in je najpogostejša oblika dohodka.</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Plača, honorar, bonusi in provizije iz delovnega razmerja.</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Ugodnosti: Dohodek zagotavlja finančno stabilnost in pokriva vsakodnevne stroške. Ponuja možnost za napredovanje v karieri, razvoj znanj in spretnosti ter poklicno rast.</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100" b="0" kern="1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just">
              <a:lnSpc>
                <a:spcPct val="107000"/>
              </a:lnSpc>
              <a:spcAft>
                <a:spcPts val="800"/>
              </a:spcAf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Pasivni dohodek:</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Pasivni dohodek je zaslužen z minimalnim naporom ali stalnim sodelovanjem.</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Prihodki od najemnin, dividend, obresti od naložb, avtorskih honorarjev in intelektualne lastnine lahko ustvarjajo pasivni dohodek.</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Pasivni vir dohodka: Pasivni dohodek zagotavlja finančno svobodo in prilagodljivost. Posameznikom omogoča ustvarjanje prihodkov brez aktivnega dela, s čimer se sprosti čas za druge dejavnosti ali podvige.</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100" b="0" kern="1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just">
              <a:lnSpc>
                <a:spcPct val="107000"/>
              </a:lnSpc>
              <a:spcAft>
                <a:spcPts val="800"/>
              </a:spcAf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Poslovni prihodki:</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Poslovni dohodek se ustvari z lastništvom in vodenjem podjetja. Znesek, ki ga prejmete od svojih strank za blago ali storitve, ki ste jim jih prodali.</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Vključujejo dobiček od prodaje, licenčnine, franšizne pristojbine in druge tokove prihodkov, dohodek iz samozaposlitve.</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Dohodek iz dejavnosti ponuja priložnost za podjetništvo in ustvarjanje bogastva. Posameznikom omogoča, da uresničujejo svojo strast, nadzorujejo svoje delovno okolje in širijo svoje dejavnosti.</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l-SI"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100" b="0" kern="100" dirty="0">
              <a:solidFill>
                <a:schemeClr val="dk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algn="just">
              <a:lnSpc>
                <a:spcPct val="107000"/>
              </a:lnSpc>
              <a:spcAft>
                <a:spcPts val="800"/>
              </a:spcAf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Pridhodki iz najemnin:</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Prihodek iz najemnin se ustvari z oddajo nepremičnin najemnikom v zameno za redna plačila, običajno mesečno. Podjetja lahko ustvarjajo najemne dohodke z oddajo opreme ali drugih sredstev.</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Oddajanje stanovanjskih nepremičnin (stanovanj, hiš), poslovnih nepremičnin (pisarn, trgovskih prostorov), počitniških najemov (Airbnb, počitniških domov) ali zemljišča, opreme ali sredstev.</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Koristi: Zagotavlja stabilen in predvidljiv vir dohodka. Lahko prinaša davčne ugodnosti, vključno z olajšavami za obresti na hipoteko, nepremičninske davke in amortizacijo. Omogoča generiranje pasivnega dohodka brez znatnega nadaljnjega truda.</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100" b="0" kern="1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just">
              <a:lnSpc>
                <a:spcPct val="107000"/>
              </a:lnSpc>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iz naložb:</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Prihodki iz naložb se ustvarjajo z različnimi finančnimi instrumenti in nosilci, kot so delnice, nepremičnine in vzajemni skladi. Ustvarjajo se lahko z večanjem vrednosti kapitala ali rednimi izplačili. Povečanje vrednosti kapitala je povečanje tržne cene naložbe, razlika med nakupno in prodajno ceno naložbe.</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Kapitalski dobički iz prodaje naložb, dividende iz delnic.</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Prihodki od naložb zagotavljajo pasivne donose in možnost dolgoročne rasti. Pomaga pri ustvarjanju bogastva, varovanju pred inflacijo in doseganju finančnih ciljev, kot je financiranje upokojitve ali izobraževanja.</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SI" dirty="0"/>
          </a:p>
        </p:txBody>
      </p:sp>
      <p:sp>
        <p:nvSpPr>
          <p:cNvPr id="133" name="Google Shape;133;g2ba818bef6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59AF218-9D4F-4501-B93A-1E553457603A}"/>
            </a:ext>
          </a:extLst>
        </p:cNvPr>
        <p:cNvGrpSpPr/>
        <p:nvPr/>
      </p:nvGrpSpPr>
      <p:grpSpPr>
        <a:xfrm>
          <a:off x="0" y="0"/>
          <a:ext cx="0" cy="0"/>
          <a:chOff x="0" y="0"/>
          <a:chExt cx="0" cy="0"/>
        </a:xfrm>
      </p:grpSpPr>
      <p:sp>
        <p:nvSpPr>
          <p:cNvPr id="132" name="Google Shape;132;g2ba818bef63_0_4:notes">
            <a:extLst>
              <a:ext uri="{FF2B5EF4-FFF2-40B4-BE49-F238E27FC236}">
                <a16:creationId xmlns:a16="http://schemas.microsoft.com/office/drawing/2014/main" id="{2AA64DAA-FF0D-A2EA-11A7-2A6EA1A99CE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a:lnSpc>
                <a:spcPct val="107000"/>
              </a:lnSpc>
              <a:spcAft>
                <a:spcPts val="800"/>
              </a:spcAft>
              <a:buFont typeface="+mj-lt"/>
              <a:buNone/>
              <a:tabLst>
                <a:tab pos="457200" algn="l"/>
              </a:tabLs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Kapitalski dobički:</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Kapitalski dobički se nanašajo na dobiček, ustvarjen s prodajo naložbenih sredstev, kot so delnice, vzajemni skladi, nepremičnine ali drugi vrednostni papirji, po višji ceni, kot je bila njihova nakupna cena. Kapitalski dobički se ustvarijo, ko se vrednost sredstva poveča in se proda z dobičkom.</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Prodaja delnic po višji ceni od nakupne, prodaja nepremičnin z dobičkom ali prodaja zbirateljskih in umetniških del.</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Davčne stopnje za kapitalske dobičke so pogosto nižje od običajnih davčnih stopenj, kar zagotavlja davčne ugodnosti. Glavni vir dohodka za aktivne trgovce, vlagatelje ali tiste, ki se ukvarjajo z obračanjem nepremičnin ali špekulacijami.</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Font typeface="+mj-lt"/>
              <a:buNone/>
              <a:tabLst>
                <a:tab pos="457200" algn="l"/>
              </a:tabLs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od dividend:</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Prihodki od dividend so prihodki delničarjev družb, s katerimi se trguje na borzi, z razdelitvijo dobička, ki ga družba izplača svojim delničarjem. Dividende so del dobička družbe, ki se razdeli delničarjem.</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Plačila, prejeta iz naslova lastništva delnic podjetja.</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Zagotavljajo reden tok dohodka, ki se običajno izplačuje četrtletno ali letno. Ponuja možnost pasivne rasti dohodka z reinvestiranjem dividend. Zagotavlja prednosti razpršitve in stabilnost naložbenih portfeljev.</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iz svobodnega poklica ali gig ekonomije:</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Prihodek svobodne poklicne dejavnosti ali gig ekonomije je zaslužen s krajšim delovnim časom ali pogodbenim delom zunaj tradicionalnih delovnih razmerij, ki ga pogosto omogočajo spletne platforme ali tržnice.</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Prihodki od storitev, kot so grafično oblikovanje, pisanje, programiranje, svetovanje, souporaba prevoza, dostava hrane ali delo na podlagi nalog.</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Ugodnosti: Omogoča prožnost in samostojnost pri izbiri projektov, strank in delovnih urnikov. Omogoča razvoj spretnosti, mreženje in gradnjo portfelja. Vir dodatnega dohodka ali zaposlitve za polni delovni čas za posameznike, ki iščejo alternativne oblike dela.</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Font typeface="+mj-lt"/>
              <a:buNone/>
              <a:tabLst>
                <a:tab pos="457200" algn="l"/>
              </a:tabLs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Avtorski honorarji:</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Prihodki od avtorskih honorarjev so prihodki ustvarjalcev ali lastnikov intelektualne lastnine (IP), ki svoje delo licencirajo ali dovolijo njegovo uporabo v zameno za plačilo.</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Prihodki od licenciranja intelektualne lastnine, kot so knjige, glasba, patenti, blagovne znamke, avtorske pravice, programska oprema, umetniška dela ali fotografije.</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Zagotavlja pasivni dohodek iz uporabe intelektualne lastnine brez neposrednega sodelovanja pri proizvodnji ali distribuciji. Ustvarjalcem omogoča, da svoje delo zaslužijo na več platformah in distribucijskih kanalih. Lahko je vir razpršitve dohodka za umetnike, avtorje, izumitelje in druge ustvarjalce.</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sl-SI" sz="11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iz partnerskega trženja:</a:t>
            </a:r>
            <a:endParaRPr lang="en-S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Opredelitev: Prihodki iz partnerskega trženja so ustvarjeni s promocijo in prodajo izdelkov ali storitev, ki jih ponujajo druga podjetja ali posamezniki, običajno prek referenčnih povezav ali partnerskih programov.</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Primeri: Vključno s promocijo in prodajo izdelkov ali storitev drugih oseb na spletnih straneh, blogih, platformah družabnih medijev ali v kampanjah e-poštnega trženja.</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sl-SI" sz="11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možnost ustvarjanja pasivnega dohodka s ponavljajočimi se provizijami od prodaje. Zagotavlja razširljivost in možnost hkratnega zaslužka iz več partnerskih partnerstev.</a:t>
            </a:r>
            <a:endParaRPr lang="en-S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33" name="Google Shape;133;g2ba818bef63_0_4:notes">
            <a:extLst>
              <a:ext uri="{FF2B5EF4-FFF2-40B4-BE49-F238E27FC236}">
                <a16:creationId xmlns:a16="http://schemas.microsoft.com/office/drawing/2014/main" id="{1FD2C566-4554-44B4-B61A-5989693AD3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814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Vsak</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dohodkovni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tok</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ima</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specifične</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prednosti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in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slabosti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V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nadaljevanju</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so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predstavljeni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p>
          <a:p>
            <a:pPr>
              <a:lnSpc>
                <a:spcPct val="107000"/>
              </a:lnSpc>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Aktivni dohodek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Stabilnost: Redni in predvidljivi prihodki.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Razvoj spretnosti: Možnosti za izboljšanje spretnosti in poklicno rast.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Omejeno širjenje: Pogosto so omejene s časovnimi in delovnimi omejitvami.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Odvisnost: odvisnost od enega delodajalca ali vira dohodka.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Pasivni dohodek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Finančna svoboda: Zagotavlja dohodek brez večjega napora.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Diverzifikacija: Zmanjšuje odvisnost od dohodka iz zaposlitve.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Začetna naložba: Pogosto je potrebna začetna naložba ali napor.</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Tveganje: vsi viri pasivnega dohodka niso zagotovljeni ali stabilni.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Poslovni dohodek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Potencial dobička: Neomejen zaslužek z uspešnimi podjetji.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Nadzor: Neodvisnost in pristojnost za odločanje.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Tveganje neuspeha: Poslovni podvigi so povezani s tveganjem neuspeha.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Zamudnost: Zahteva veliko časa in truda.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Dohodek iz najemnine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Stalni denarni tok: Redni prihodki od najemnikov.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Amortizacija: Vrednosti nepremičnin se lahko sčasoma povečajo.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Upravljanje nepremičnin: Zahteva čas in trud za vzdrževanje in upravljanje najemnikov.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 od trga: Na vrednost nepremičnin lahko vplivajo tržne razmere.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Dohodek iz naložb</a:t>
            </a: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Akumulacija premoženja: Možnost povečanja vrednosti kapitala.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Razpršitev portfelja: Razpršitev tveganja med različne naložbe.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lnSpc>
                <a:spcPct val="107000"/>
              </a:lnSpc>
              <a:spcAft>
                <a:spcPts val="800"/>
              </a:spcAft>
              <a:buFont typeface="Arial" panose="020B0604020202020204" pitchFamily="34" charset="0"/>
              <a:buNone/>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Nestanovitnost trga: Naložbe so podvržene tržnim nihanjem.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Negotovost: Donosi niso zagotovljeni in lahko pride do izgub.</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Kapitalski dobiček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Potencial dobička: Priložnost za znatne donose od naložb.</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Rast portfelja: Prispevek k skupni rasti premoženja.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Nihanja na trgu: Kapitalski dobički so podvrženi tržnim nihanjem.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Davčne posledice: Obdavčeni so ob realizaciji dobičkov.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Dohodek iz dividend</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Redna izplačila: Zagotavlja stalen tok dohodka.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lastništva: Delničarji imajo lahko glasovalne pravice in druge privilegije.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Odvisnost od trga: Na dividende lahko vplivajo tržne razmere.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Uspešnost podjetja: odvisna od dobičkonosnosti podjetij, v katera je bilo investirano.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Dohodek iz svobodnega poklica ali gig ekonomije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Prilagodljivost: Svoboda pri izbiri projektov in delovnega urnika.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Raznovrstne priložnosti: Dostop do različnih projektov in strank.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Spremenljivost prihodkov: Neenakomeren pretok dohodka, zlasti pri občasnih nastopih.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Odgovornost za koristi: pomanjkanje tradicionalnih prejemkov iz delovnega razmerja (dogovor o delu med delodajalcem in zaposlenim, ki je sklenjen za polni delovni čas in za nedoločen čas).</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9.</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Avtorski honorar</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Pasivni dohodek: Prihodki iz intelektualne lastnine brez aktivnega sodelovanja.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Priložnosti za licenciranje: Možnosti za več virov dohodka z licenčnimi pogodbami.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Pravna zaščita: Intelektualno lastnino je treba zaščititi pred kršitvami.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Povpraševanje na trgu: Prihodki lahko nihajo glede na priljubljenost lastnine.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Dohodek iz partnerskega trženja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Nizka vstopna ovira: Potrebna je minimalna začetna naložba.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Skalabilnost: Možnost povečanja zaslužka z uspešnim trženjem.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Odvisnost od programov: odvisnost od partnerskih programov in njihovih pogojev.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Zasičenost trga: Visoka konkurenčnost, zato je za uspeh morda potrebno ciljno usmerjanje v nišo.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28650" indent="-400050">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en-US" sz="1800"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Razumevanje prednosti in slabosti različnih virov dohodka lahko posameznikom pomaga pri sprejemanju informiranih odločitev o tem, kako strukturirati svoje finančne dejavnosti ter ustvariti uravnotežen in odporen portfelj dohodkov.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107000"/>
              </a:lnSpc>
              <a:spcBef>
                <a:spcPts val="0"/>
              </a:spcBef>
              <a:spcAft>
                <a:spcPts val="0"/>
              </a:spcAft>
              <a:buSzPts val="1400"/>
              <a:buNone/>
            </a:pPr>
            <a:endParaRPr sz="1800" dirty="0">
              <a:latin typeface="Calibri"/>
              <a:ea typeface="Calibri"/>
              <a:cs typeface="Calibri"/>
              <a:sym typeface="Calibri"/>
            </a:endParaRPr>
          </a:p>
        </p:txBody>
      </p:sp>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18005498-39A8-916F-3EA2-F938E819F235}"/>
            </a:ext>
          </a:extLst>
        </p:cNvPr>
        <p:cNvGrpSpPr/>
        <p:nvPr/>
      </p:nvGrpSpPr>
      <p:grpSpPr>
        <a:xfrm>
          <a:off x="0" y="0"/>
          <a:ext cx="0" cy="0"/>
          <a:chOff x="0" y="0"/>
          <a:chExt cx="0" cy="0"/>
        </a:xfrm>
      </p:grpSpPr>
      <p:sp>
        <p:nvSpPr>
          <p:cNvPr id="132" name="Google Shape;132;g2ba818bef63_0_4:notes">
            <a:extLst>
              <a:ext uri="{FF2B5EF4-FFF2-40B4-BE49-F238E27FC236}">
                <a16:creationId xmlns:a16="http://schemas.microsoft.com/office/drawing/2014/main" id="{C46E8551-4D85-10CF-346A-4BDFE88BBC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Vsak</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dohodkovni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tok</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ima</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specifične</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prednosti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in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slabosti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V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nadaljevanju</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so </a:t>
            </a:r>
            <a:r>
              <a:rPr lang="en-US" sz="1800" b="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predstavljeni</a:t>
            </a:r>
            <a:r>
              <a:rPr lang="en-US"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p>
          <a:p>
            <a:pPr>
              <a:lnSpc>
                <a:spcPct val="107000"/>
              </a:lnSpc>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Zasluženi dohodek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Stabilnost: Redni in predvidljivi prihodki.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Razvoj spretnosti: Možnosti za izboljšanje spretnosti in poklicno rast.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Omejeno širjenje: Pogosto so omejene s časovnimi in delovnimi omejitvami.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Odvisnost: odvisnost od enega delodajalca ali vira dohodka.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Pasivni dohodek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Finančna svoboda: Zagotavlja dohodek brez večjega napora.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Diverzifikacija: Zmanjšuje odvisnost od dohodka iz zaposlitve.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Začetna naložba: Pogosto je potrebna začetna naložba ali napor.</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Tveganje: vsi viri pasivnega dohodka niso zagotovljeni ali stabilni.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Poslovni prihodki: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Potencial dobička: Neomejen zaslužek z uspešnimi podjetji.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Nadzor: Neodvisnost in pristojnost za odločanje.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Tveganje neuspeha: Poslovni podvigi so povezani s tveganjem neuspeha.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Zamudnost: Zahteva veliko časa in truda.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od najemnine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Stalni denarni tok: Redni prihodki od najemnikov.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Amortizacija: Vrednosti nepremičnin se lahko sčasoma povečajo.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Upravljanje nepremičnin: Zahteva čas in trud za vzdrževanje in upravljanje najemnikov.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 od trga: Na vrednost nepremičnin lahko vplivajo tržne razmere.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od naložb</a:t>
            </a: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Akumulacija premoženja: Možnost povečanja vrednosti kapitala.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Razpršitev portfelja: Razpršitev tveganja med različne naložbe.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lnSpc>
                <a:spcPct val="107000"/>
              </a:lnSpc>
              <a:spcAft>
                <a:spcPts val="800"/>
              </a:spcAft>
              <a:buFont typeface="Arial" panose="020B0604020202020204" pitchFamily="34" charset="0"/>
              <a:buNone/>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Nestanovitnost trga: Naložbe so podvržene tržnim nihanjem.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Negotovost: Donosi niso zagotovljeni in lahko pride do izgub.</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Kapitalski dobički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Potencial dobička: Priložnost za znatne donose od naložb.</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Rast portfelja: Prispevek k skupni rasti premoženja.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Nihanja na trgu: Kapitalski dobički so podvrženi tržnim nihanjem.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Davčne posledice: Obdavčeni so ob realizaciji dobičkov.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od dividend</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Redna izplačila: Zagotavlja stalen tok dohodka.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lastništva: Delničarji imajo lahko glasovalne pravice in druge privilegije.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Odvisnost od trga: Na dividende lahko vplivajo tržne razmere.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Uspešnost podjetja: odvisna od dobičkonosnosti podjetij, v katera je bilo investirano.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iz svobodnega poklica ali gig ekonomije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Prilagodljivost: Svoboda pri izbiri projektov in delovnega urnika.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Raznovrstne priložnosti: Dostop do različnih projektov in strank.</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Spremenljivost prihodkov: Neenakomeren pretok dohodka, zlasti pri občasnih nastopih.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Odgovornost za koristi: pomanjkanje tradicionalnih prejemkov iz delovnega razmerja (dogovor o delu med delodajalcem in zaposlenim, ki je sklenjen za polni delovni čas in za nedoločen čas).</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9.</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Avtorski honorarji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Pasivni dohodek: Prihodki iz intelektualne lastnine brez aktivnega sodelovanja.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Priložnosti za licenciranje: Možnosti za več virov dohodka z licenčnimi pogodbami.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Pravna zaščita: Intelektualno lastnino je treba zaščititi pred kršitvami.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gn="just">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Povpraševanje na trgu: Prihodki lahko nihajo glede na priljubljenost lastnine.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Prihodki iz partnerskega trženja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Prednosti: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Nizka vstopna ovira: Potrebna je minimalna začetna naložba.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Skalabilnost: Možnost povečanja zaslužka z uspešnim trženjem.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Slabosti: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Odvisnost od programov: odvisnost od partnerskih programov in njihovih pogojev.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800" lvl="0" indent="-285750">
              <a:lnSpc>
                <a:spcPct val="107000"/>
              </a:lnSpc>
              <a:spcAft>
                <a:spcPts val="800"/>
              </a:spcAft>
              <a:buFont typeface="Arial" panose="020B0604020202020204" pitchFamily="34" charset="0"/>
              <a:buChar char="•"/>
            </a:pP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Zasičenost trga: Visoka konkurenčnost, zato je za uspeh morda potrebno ciljno usmerjanje v nišo.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28650" indent="-400050">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en-US" sz="1800"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Razumevanje prednosti in slabosti različnih virov dohodka lahko posameznikom pomaga pri sprejemanju informiranih odločitev o tem, kako strukturirati svoje finančne dejavnosti ter ustvariti uravnotežen in odporen portfelj dohodkov.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endParaRPr>
          </a:p>
        </p:txBody>
      </p:sp>
      <p:sp>
        <p:nvSpPr>
          <p:cNvPr id="133" name="Google Shape;133;g2ba818bef63_0_4:notes">
            <a:extLst>
              <a:ext uri="{FF2B5EF4-FFF2-40B4-BE49-F238E27FC236}">
                <a16:creationId xmlns:a16="http://schemas.microsoft.com/office/drawing/2014/main" id="{1C1AF3A5-5F0D-55D4-3D07-0E1D9729F4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106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500"/>
              </a:spcBef>
              <a:spcAft>
                <a:spcPts val="0"/>
              </a:spcAft>
              <a:buClr>
                <a:schemeClr val="dk1"/>
              </a:buClr>
              <a:buSzPts val="1100"/>
              <a:buFont typeface="Arial"/>
              <a:buNone/>
              <a:tabLst/>
              <a:defRP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Ta del je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namenjen</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preizkusu</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razumevanja</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ključnih</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konceptov</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povezanih</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z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bruto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in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neto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plačo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S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kvizom</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lahko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udeleženke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izostrijo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svoje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finančno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znanje</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in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odkrijejo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podrobnosti</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svojega</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zaslužka</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z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reševanjem</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vprašanj</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povezanih</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z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bruto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neto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plačo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odtegljaji</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davki</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in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neto</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izplačilom</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t>
            </a:r>
          </a:p>
          <a:p>
            <a:pPr marL="0" marR="0" lvl="0" indent="0" algn="l" defTabSz="914400" rtl="0" eaLnBrk="1" fontAlgn="auto" latinLnBrk="0" hangingPunct="1">
              <a:lnSpc>
                <a:spcPct val="100000"/>
              </a:lnSpc>
              <a:spcBef>
                <a:spcPts val="1500"/>
              </a:spcBef>
              <a:spcAft>
                <a:spcPts val="0"/>
              </a:spcAft>
              <a:buClr>
                <a:schemeClr val="dk1"/>
              </a:buClr>
              <a:buSzPts val="1100"/>
              <a:buFont typeface="Arial"/>
              <a:buNone/>
              <a:tabLst/>
              <a:defRPr/>
            </a:pP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1500"/>
              </a:spcBef>
              <a:spcAft>
                <a:spcPts val="0"/>
              </a:spcAft>
              <a:buClr>
                <a:schemeClr val="dk1"/>
              </a:buClr>
              <a:buSzPts val="1100"/>
              <a:buFont typeface="Arial"/>
              <a:buNone/>
              <a:tabLst/>
              <a:defRPr/>
            </a:pPr>
            <a:r>
              <a:rPr lang="en-US" sz="1800" dirty="0" err="1">
                <a:effectLst/>
                <a:latin typeface="Century Gothic" panose="020B0502020202020204" pitchFamily="34" charset="0"/>
                <a:ea typeface="Century Gothic" panose="020B0502020202020204" pitchFamily="34" charset="0"/>
                <a:cs typeface="Century Gothic" panose="020B0502020202020204" pitchFamily="34" charset="0"/>
              </a:rPr>
              <a:t>Kviz</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sl-SI" sz="1800" i="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Znanje žensk o bruto in neto plač</a:t>
            </a:r>
            <a:r>
              <a:rPr lang="en-SI" sz="2800" i="0" dirty="0">
                <a:effectLst/>
              </a:rPr>
              <a:t> </a:t>
            </a:r>
            <a:endParaRPr lang="en-US" sz="1800" i="0" dirty="0">
              <a:effectLst/>
              <a:latin typeface="Century Gothic" panose="020B0502020202020204" pitchFamily="34" charset="0"/>
              <a:sym typeface="Calibri"/>
            </a:endParaRPr>
          </a:p>
          <a:p>
            <a:pPr marL="0" marR="0" lvl="0" indent="0" algn="l" defTabSz="914400" rtl="0" eaLnBrk="1" fontAlgn="auto" latinLnBrk="0" hangingPunct="1">
              <a:lnSpc>
                <a:spcPct val="100000"/>
              </a:lnSpc>
              <a:spcBef>
                <a:spcPts val="1500"/>
              </a:spcBef>
              <a:spcAft>
                <a:spcPts val="0"/>
              </a:spcAft>
              <a:buClr>
                <a:schemeClr val="dk1"/>
              </a:buClr>
              <a:buSzPts val="1100"/>
              <a:buFont typeface="Arial"/>
              <a:buNone/>
              <a:tabLst/>
              <a:defRPr/>
            </a:pPr>
            <a:endParaRPr lang="en-US" sz="1800" i="0" dirty="0">
              <a:effectLst/>
              <a:latin typeface="Century Gothic" panose="020B0502020202020204" pitchFamily="34" charset="0"/>
              <a:ea typeface="Century Gothic"/>
              <a:cs typeface="Century Gothic"/>
              <a:sym typeface="Calibri"/>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Definicija</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Opredelite pojem "bruto plača" v kontekstu dohodkov iz zaposlitve.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Bruto plača je skupni znesek zaslužka pred kakršnimi koli odbitki.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Bruto plača je znesek, prejet po odbitku davkov.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Bruto plača je enaka neto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Davčni odbitki</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Kaj pomeni "obdavčljivi dohodek" v zvezi s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Obdavčljivi dohodek je skupni znesek pred odbitki.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Obdavčljivi dohodek je del dohodka, ki je obdavčen po odbitkih.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Obdavčljivi dohodek vključuje samo bruto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od bruto plače</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Navedite vsaj tri običajne odbitke od bruto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Zdravstveno zavarovanje, prispevki za pokojninsko zavarovanje in davki (dohodnina, davek na izplačane plače, davek na nepremičnine, DDV itd.).</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Nadurno delo, bonitete in provizije.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Bruto plača ni predmet odbitkov.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Izračun neto plače</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Kako se izračuna neto plača?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Neto plača je bruto plača, povečana za bonuse.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Neto plača je bruto plača, zmanjšana za odtegljaje, kot so davki in drugi odtegljaji.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Neto plača je enaka bruto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Namen odtegljajev: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Zakaj se opravijo odtegljaji od bruto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se opravijo za zmanjšanje skupne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so namenjeni povečanju neto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pokrivajo nujne stroške, kot so davki in zavarovanje.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Plačilo za dom</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Kaj je "plačilo za delo doma"?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Plača na domu je enaka bruto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Plača na domu je končni znesek, ki ga prejmete po vseh odtegljajih.</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Plača na roko vključuje le bonuse in nadure.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Vpliv odtegljajev</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Kako odbitki vplivajo na celoten plačni paket?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ne vplivajo na celotno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zmanjšajo celotno plačo, vendar prispevajo k dodatkom in davkom.</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Odbitki povečajo celotno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Pogajalske strategije: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Ali lahko pogajanja o plači vplivajo na bruto in neto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Pogajanja o plači vplivajo samo na bruto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Pogajanja o plači ne vplivajo niti na bruto niti na neto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Pogajanja o plači lahko vplivajo tako na bruto kot na neto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Razumevanje plačilnih list: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Zakaj je pomembno, da zaposleni skrbno pregledajo svoje plačilne liste?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Ni treba pregledovati plačilnih list.</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Pregledovanje plačilnih listin pomaga zagotoviti točnost in razumevanje odtegljajev.</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V plačilnih listih je navedena samo bruto plača.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Oblikovanje proračuna z neto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Ali naj posamezniki pri oblikovanju proračuna upoštevajo bruto ali neto plačo?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Proračun mora temeljiti na neto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Proračun mora temeljiti na bruto plači.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Ni pomembno; oboje je enako.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Pravilni odgovori: a; b; a; b; c; b; b; b; b; b; b; 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Točkovanje: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 vsak pravilen odgovor dajte 1 točko.</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Skupno število možnih točk:</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Razlaga:</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8-10 točk:</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Dobro poznavanje konceptov bruto in neto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5-7 točk:</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Razmislite o pregledu določenih področij, na katerih se pojavljajo nejasnosti.</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0-4 točke:</a:t>
            </a:r>
            <a:r>
              <a:rPr lang="sl-SI"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Poiščite dodatne informacije o pojmih bruto in neto plače.</a:t>
            </a:r>
            <a:endParaRPr lang="en-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500"/>
              </a:spcBef>
              <a:spcAft>
                <a:spcPts val="0"/>
              </a:spcAft>
              <a:buClr>
                <a:schemeClr val="dk1"/>
              </a:buClr>
              <a:buSzPts val="1100"/>
              <a:buFont typeface="Arial"/>
              <a:buNone/>
              <a:tabLst/>
              <a:defRPr/>
            </a:pPr>
            <a:endParaRPr sz="1100"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45" name="Google Shape;1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campusontario.pressbooks.pub/domesticviolenceinimmigrantcommunities/chapter/case-study-number-13-elham-and-dawood/" TargetMode="External"/><Relationship Id="rId5" Type="http://schemas.openxmlformats.org/officeDocument/2006/relationships/image" Target="../media/image1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png"/><Relationship Id="rId7" Type="http://schemas.openxmlformats.org/officeDocument/2006/relationships/diagramData" Target="../diagrams/data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pxfuel.com/en/search?q=careers" TargetMode="External"/><Relationship Id="rId11" Type="http://schemas.microsoft.com/office/2007/relationships/diagramDrawing" Target="../diagrams/drawing3.xml"/><Relationship Id="rId5" Type="http://schemas.openxmlformats.org/officeDocument/2006/relationships/image" Target="../media/image14.jp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pixabay.com/nl/quiz-tegels-brieven-red-game-test-2058883/" TargetMode="External"/><Relationship Id="rId5" Type="http://schemas.openxmlformats.org/officeDocument/2006/relationships/image" Target="../media/image1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ixabay.com/en/team-teamwork-motivation-strategy-3242301/" TargetMode="External"/><Relationship Id="rId5" Type="http://schemas.openxmlformats.org/officeDocument/2006/relationships/image" Target="../media/image1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c/Clevergirlfinance" TargetMode="External"/><Relationship Id="rId3" Type="http://schemas.openxmlformats.org/officeDocument/2006/relationships/image" Target="../media/image4.png"/><Relationship Id="rId7" Type="http://schemas.openxmlformats.org/officeDocument/2006/relationships/hyperlink" Target="https://www.booksfree.org/rich-dad-poor-dad-pdf-free-downloa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linkedin.com/pulse/5-good-reasons-read-psychology-money-morgan-housel-demola-okesola/" TargetMode="External"/><Relationship Id="rId5" Type="http://schemas.openxmlformats.org/officeDocument/2006/relationships/hyperlink" Target="https://thediamondsmine.com/files/Ebooks/Clason-RichestManInBabylon.pdf" TargetMode="External"/><Relationship Id="rId4" Type="http://schemas.openxmlformats.org/officeDocument/2006/relationships/image" Target="../media/image2.png"/><Relationship Id="rId9" Type="http://schemas.openxmlformats.org/officeDocument/2006/relationships/hyperlink" Target="https://www.coursera.org/articles/how-to-negotiate-salar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hyperlink" Target="https://pixabay.com/fr/ic%C3%B4ne-personnes-discussion-2967797/" TargetMode="External"/><Relationship Id="rId5" Type="http://schemas.openxmlformats.org/officeDocument/2006/relationships/diagramData" Target="../diagrams/data2.xml"/><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 name="Google Shape;90;p1" descr="Logo&#10;&#10;Description automatically generated"/>
          <p:cNvPicPr preferRelativeResize="0"/>
          <p:nvPr/>
        </p:nvPicPr>
        <p:blipFill rotWithShape="1">
          <a:blip r:embed="rId4">
            <a:alphaModFix/>
          </a:blip>
          <a:srcRect/>
          <a:stretch/>
        </p:blipFill>
        <p:spPr>
          <a:xfrm>
            <a:off x="10092942" y="88900"/>
            <a:ext cx="1678519" cy="1854200"/>
          </a:xfrm>
          <a:prstGeom prst="rect">
            <a:avLst/>
          </a:prstGeom>
          <a:noFill/>
          <a:ln>
            <a:noFill/>
          </a:ln>
        </p:spPr>
      </p:pic>
      <p:sp>
        <p:nvSpPr>
          <p:cNvPr id="91" name="Google Shape;91;p1"/>
          <p:cNvSpPr txBox="1"/>
          <p:nvPr/>
        </p:nvSpPr>
        <p:spPr>
          <a:xfrm>
            <a:off x="3063585" y="4520146"/>
            <a:ext cx="606190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3600" b="0" i="0" u="none" strike="noStrike" cap="none" dirty="0">
                <a:solidFill>
                  <a:srgbClr val="000000"/>
                </a:solidFill>
                <a:latin typeface="Century Gothic"/>
                <a:ea typeface="Century Gothic"/>
                <a:cs typeface="Century Gothic"/>
                <a:sym typeface="Century Gothic"/>
              </a:rPr>
              <a:t>ZASLUŽEK/</a:t>
            </a:r>
            <a:r>
              <a:rPr lang="de-DE" sz="3600" b="0" i="0" u="none" strike="noStrike" cap="none" dirty="0" err="1">
                <a:solidFill>
                  <a:srgbClr val="000000"/>
                </a:solidFill>
                <a:latin typeface="Century Gothic"/>
                <a:ea typeface="Century Gothic"/>
                <a:cs typeface="Century Gothic"/>
                <a:sym typeface="Century Gothic"/>
              </a:rPr>
              <a:t>prihodki</a:t>
            </a:r>
            <a:endParaRPr sz="3600" b="0" i="0" u="none" strike="noStrike" cap="none" dirty="0">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w="9525" cap="flat" cmpd="sng">
            <a:solidFill>
              <a:srgbClr val="3E6EC2"/>
            </a:solidFill>
            <a:prstDash val="solid"/>
            <a:round/>
            <a:headEnd type="none" w="sm" len="sm"/>
            <a:tailEnd type="none" w="sm" len="sm"/>
          </a:ln>
        </p:spPr>
      </p:cxnSp>
      <p:sp>
        <p:nvSpPr>
          <p:cNvPr id="93" name="Google Shape;93;p1"/>
          <p:cNvSpPr txBox="1"/>
          <p:nvPr/>
        </p:nvSpPr>
        <p:spPr>
          <a:xfrm>
            <a:off x="4103177" y="5402590"/>
            <a:ext cx="39827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800" b="1" i="0" u="none" strike="noStrike" cap="none" dirty="0" err="1">
                <a:solidFill>
                  <a:srgbClr val="000000"/>
                </a:solidFill>
                <a:latin typeface="Century Gothic"/>
                <a:ea typeface="Century Gothic"/>
                <a:cs typeface="Century Gothic"/>
                <a:sym typeface="Century Gothic"/>
              </a:rPr>
              <a:t>Avtor</a:t>
            </a:r>
            <a:r>
              <a:rPr lang="de-DE" sz="1800" b="1" i="0" u="none" strike="noStrike" cap="none" dirty="0">
                <a:solidFill>
                  <a:srgbClr val="000000"/>
                </a:solidFill>
                <a:latin typeface="Century Gothic"/>
                <a:ea typeface="Century Gothic"/>
                <a:cs typeface="Century Gothic"/>
                <a:sym typeface="Century Gothic"/>
              </a:rPr>
              <a:t>:  Innovation Education Lab</a:t>
            </a:r>
            <a:endParaRPr sz="1800" b="1" i="0" u="none" strike="noStrike" cap="none" dirty="0">
              <a:solidFill>
                <a:srgbClr val="000000"/>
              </a:solidFill>
              <a:latin typeface="Century Gothic"/>
              <a:ea typeface="Century Gothic"/>
              <a:cs typeface="Century Gothic"/>
              <a:sym typeface="Century Gothic"/>
            </a:endParaRPr>
          </a:p>
        </p:txBody>
      </p:sp>
      <p:pic>
        <p:nvPicPr>
          <p:cNvPr id="94" name="Google Shape;94;p1" descr="Text&#10;&#10;Description automatically generated"/>
          <p:cNvPicPr preferRelativeResize="0"/>
          <p:nvPr/>
        </p:nvPicPr>
        <p:blipFill rotWithShape="1">
          <a:blip r:embed="rId5">
            <a:alphaModFix/>
          </a:blip>
          <a:srcRect/>
          <a:stretch/>
        </p:blipFill>
        <p:spPr>
          <a:xfrm>
            <a:off x="111760" y="6008036"/>
            <a:ext cx="2951825"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a818bef63_0_43"/>
          <p:cNvSpPr/>
          <p:nvPr/>
        </p:nvSpPr>
        <p:spPr>
          <a:xfrm>
            <a:off x="-179296" y="0"/>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3400"/>
            </a:pPr>
            <a:r>
              <a:rPr lang="de-DE" sz="3400" dirty="0">
                <a:solidFill>
                  <a:schemeClr val="lt1"/>
                </a:solidFill>
                <a:latin typeface="Calibri"/>
                <a:ea typeface="Calibri"/>
                <a:cs typeface="Calibri"/>
                <a:sym typeface="Calibri"/>
              </a:rPr>
              <a:t>BRUTO IN NETO PLAČA</a:t>
            </a:r>
            <a:endParaRPr lang="de-DE" sz="3600" dirty="0"/>
          </a:p>
        </p:txBody>
      </p:sp>
      <p:sp>
        <p:nvSpPr>
          <p:cNvPr id="160" name="Google Shape;160;g2ba818bef63_0_43"/>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g2ba818bef63_0_4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g2ba818bef63_0_4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63" name="Google Shape;163;g2ba818bef63_0_4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64" name="Google Shape;164;g2ba818bef63_0_43"/>
          <p:cNvPicPr preferRelativeResize="0"/>
          <p:nvPr/>
        </p:nvPicPr>
        <p:blipFill rotWithShape="1">
          <a:blip r:embed="rId4">
            <a:alphaModFix/>
          </a:blip>
          <a:srcRect/>
          <a:stretch/>
        </p:blipFill>
        <p:spPr>
          <a:xfrm>
            <a:off x="10972779" y="176984"/>
            <a:ext cx="975018" cy="1081806"/>
          </a:xfrm>
          <a:prstGeom prst="rect">
            <a:avLst/>
          </a:prstGeom>
          <a:noFill/>
          <a:ln>
            <a:noFill/>
          </a:ln>
        </p:spPr>
      </p:pic>
      <p:pic>
        <p:nvPicPr>
          <p:cNvPr id="165" name="Google Shape;165;g2ba818bef63_0_43"/>
          <p:cNvPicPr preferRelativeResize="0"/>
          <p:nvPr/>
        </p:nvPicPr>
        <p:blipFill>
          <a:blip r:embed="rId5">
            <a:alphaModFix/>
          </a:blip>
          <a:stretch>
            <a:fillRect/>
          </a:stretch>
        </p:blipFill>
        <p:spPr>
          <a:xfrm>
            <a:off x="7173104" y="1411190"/>
            <a:ext cx="4144448" cy="4066251"/>
          </a:xfrm>
          <a:prstGeom prst="rect">
            <a:avLst/>
          </a:prstGeom>
          <a:noFill/>
          <a:ln>
            <a:noFill/>
          </a:ln>
        </p:spPr>
      </p:pic>
      <p:sp>
        <p:nvSpPr>
          <p:cNvPr id="166" name="Google Shape;166;g2ba818bef63_0_43"/>
          <p:cNvSpPr txBox="1"/>
          <p:nvPr/>
        </p:nvSpPr>
        <p:spPr>
          <a:xfrm>
            <a:off x="128337" y="2202924"/>
            <a:ext cx="6892367" cy="2738043"/>
          </a:xfrm>
          <a:prstGeom prst="rect">
            <a:avLst/>
          </a:prstGeom>
          <a:noFill/>
          <a:ln>
            <a:noFill/>
          </a:ln>
        </p:spPr>
        <p:txBody>
          <a:bodyPr spcFirstLastPara="1" wrap="square" lIns="91425" tIns="91425" rIns="91425" bIns="91425" anchor="t" anchorCtr="0">
            <a:noAutofit/>
          </a:bodyPr>
          <a:lstStyle/>
          <a:p>
            <a:pPr marL="457200" lvl="0" indent="-323850" algn="just">
              <a:buClr>
                <a:schemeClr val="dk1"/>
              </a:buClr>
              <a:buSzPts val="1500"/>
              <a:buFont typeface="Century Gothic"/>
              <a:buChar char="●"/>
            </a:pPr>
            <a:r>
              <a:rPr lang="de-DE" sz="1800" b="1" dirty="0" err="1">
                <a:solidFill>
                  <a:srgbClr val="F38D92"/>
                </a:solidFill>
                <a:latin typeface="Century Gothic"/>
                <a:ea typeface="Century Gothic"/>
                <a:cs typeface="Century Gothic"/>
                <a:sym typeface="Century Gothic"/>
              </a:rPr>
              <a:t>Bruto</a:t>
            </a:r>
            <a:r>
              <a:rPr lang="de-DE" sz="1800" b="1" dirty="0">
                <a:solidFill>
                  <a:srgbClr val="F38D92"/>
                </a:solidFill>
                <a:latin typeface="Century Gothic"/>
                <a:ea typeface="Century Gothic"/>
                <a:cs typeface="Century Gothic"/>
                <a:sym typeface="Century Gothic"/>
              </a:rPr>
              <a:t> </a:t>
            </a:r>
            <a:r>
              <a:rPr lang="de-DE" sz="1800" b="1" dirty="0" err="1">
                <a:solidFill>
                  <a:srgbClr val="F38D92"/>
                </a:solidFill>
                <a:latin typeface="Century Gothic"/>
                <a:ea typeface="Century Gothic"/>
                <a:cs typeface="Century Gothic"/>
                <a:sym typeface="Century Gothic"/>
              </a:rPr>
              <a:t>plača</a:t>
            </a:r>
            <a:r>
              <a:rPr lang="de-DE" sz="1800" b="1" dirty="0">
                <a:solidFill>
                  <a:srgbClr val="F38D92"/>
                </a:solidFill>
                <a:latin typeface="Century Gothic"/>
                <a:ea typeface="Century Gothic"/>
                <a:cs typeface="Century Gothic"/>
                <a:sym typeface="Century Gothic"/>
              </a:rPr>
              <a:t> </a:t>
            </a:r>
            <a:r>
              <a:rPr lang="de-DE" sz="1800" dirty="0">
                <a:solidFill>
                  <a:schemeClr val="dk1"/>
                </a:solidFill>
                <a:latin typeface="Century Gothic"/>
                <a:ea typeface="Century Gothic"/>
                <a:cs typeface="Century Gothic"/>
                <a:sym typeface="Century Gothic"/>
              </a:rPr>
              <a:t>- </a:t>
            </a:r>
            <a:r>
              <a:rPr lang="sl-SI" sz="1800" dirty="0">
                <a:latin typeface="Century Gothic" panose="020B0502020202020204" pitchFamily="34" charset="0"/>
              </a:rPr>
              <a:t>Bruto plača pomeni skupni znesek zaslužka, ki ga posameznik prejme iz delovnega razmerja, preden se odštejejo kakršni koli odbitki. Ta znesek je običajno določen v pogodbi o zaposlitvi in se izplačuje redno, običajno mesečno v obdobju enega leta.</a:t>
            </a:r>
            <a:r>
              <a:rPr lang="en-SI" sz="1800" dirty="0">
                <a:latin typeface="Century Gothic" panose="020B0502020202020204" pitchFamily="34" charset="0"/>
              </a:rPr>
              <a:t> </a:t>
            </a:r>
            <a:endParaRPr sz="1800" dirty="0">
              <a:solidFill>
                <a:schemeClr val="dk1"/>
              </a:solidFill>
              <a:latin typeface="Century Gothic" panose="020B0502020202020204" pitchFamily="34" charset="0"/>
              <a:ea typeface="Century Gothic"/>
              <a:cs typeface="Century Gothic"/>
              <a:sym typeface="Century Gothic"/>
            </a:endParaRPr>
          </a:p>
          <a:p>
            <a:pPr marL="0" lvl="0" indent="0" algn="just"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457200" lvl="0" indent="-330200" algn="just">
              <a:buClr>
                <a:schemeClr val="dk1"/>
              </a:buClr>
              <a:buSzPts val="1600"/>
              <a:buFont typeface="Century Gothic"/>
              <a:buChar char="●"/>
            </a:pPr>
            <a:r>
              <a:rPr lang="de-DE" sz="1800" b="1" dirty="0" err="1">
                <a:solidFill>
                  <a:srgbClr val="F38D92"/>
                </a:solidFill>
                <a:latin typeface="Century Gothic"/>
                <a:ea typeface="Century Gothic"/>
                <a:cs typeface="Century Gothic"/>
                <a:sym typeface="Century Gothic"/>
              </a:rPr>
              <a:t>Neto</a:t>
            </a:r>
            <a:r>
              <a:rPr lang="de-DE" sz="1800" b="1" dirty="0">
                <a:solidFill>
                  <a:srgbClr val="F38D92"/>
                </a:solidFill>
                <a:latin typeface="Century Gothic"/>
                <a:ea typeface="Century Gothic"/>
                <a:cs typeface="Century Gothic"/>
                <a:sym typeface="Century Gothic"/>
              </a:rPr>
              <a:t> </a:t>
            </a:r>
            <a:r>
              <a:rPr lang="de-DE" sz="1800" b="1" dirty="0" err="1">
                <a:solidFill>
                  <a:srgbClr val="F38D92"/>
                </a:solidFill>
                <a:latin typeface="Century Gothic"/>
                <a:ea typeface="Century Gothic"/>
                <a:cs typeface="Century Gothic"/>
                <a:sym typeface="Century Gothic"/>
              </a:rPr>
              <a:t>plača</a:t>
            </a:r>
            <a:r>
              <a:rPr lang="de-DE" sz="1800" b="1" dirty="0">
                <a:solidFill>
                  <a:srgbClr val="F38D92"/>
                </a:solidFill>
                <a:latin typeface="Century Gothic"/>
                <a:ea typeface="Century Gothic"/>
                <a:cs typeface="Century Gothic"/>
                <a:sym typeface="Century Gothic"/>
              </a:rPr>
              <a:t> </a:t>
            </a:r>
            <a:r>
              <a:rPr lang="de-DE" sz="1800" dirty="0">
                <a:solidFill>
                  <a:schemeClr val="dk1"/>
                </a:solidFill>
                <a:latin typeface="Century Gothic"/>
                <a:ea typeface="Century Gothic"/>
                <a:cs typeface="Century Gothic"/>
                <a:sym typeface="Century Gothic"/>
              </a:rPr>
              <a:t>- </a:t>
            </a:r>
            <a:r>
              <a:rPr lang="sl-SI" sz="1800" dirty="0">
                <a:latin typeface="Century Gothic" panose="020B0502020202020204" pitchFamily="34" charset="0"/>
              </a:rPr>
              <a:t>je dejanski znesek denarja, ki ga posameznik prejme na svoj bančni račun po odbitku vseh odtegljajev, davkov in drugih prejemkov zaposlenih. To je dohodek, ki je na voljo za oblikovanje proračuna in kritje življenjskih stroškov. </a:t>
            </a:r>
            <a:endParaRPr sz="1800" dirty="0">
              <a:solidFill>
                <a:schemeClr val="dk1"/>
              </a:solidFill>
              <a:latin typeface="Century Gothic" panose="020B0502020202020204" pitchFamily="34" charset="0"/>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4" name="Google Shape;174;p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5" name="Google Shape;175;p5"/>
          <p:cNvPicPr preferRelativeResize="0"/>
          <p:nvPr/>
        </p:nvPicPr>
        <p:blipFill rotWithShape="1">
          <a:blip r:embed="rId4">
            <a:alphaModFix/>
          </a:blip>
          <a:srcRect/>
          <a:stretch/>
        </p:blipFill>
        <p:spPr>
          <a:xfrm>
            <a:off x="10839179" y="182822"/>
            <a:ext cx="975018" cy="1081806"/>
          </a:xfrm>
          <a:prstGeom prst="rect">
            <a:avLst/>
          </a:prstGeom>
          <a:noFill/>
          <a:ln>
            <a:noFill/>
          </a:ln>
        </p:spPr>
      </p:pic>
      <p:sp>
        <p:nvSpPr>
          <p:cNvPr id="176" name="Google Shape;176;p5"/>
          <p:cNvSpPr/>
          <p:nvPr/>
        </p:nvSpPr>
        <p:spPr>
          <a:xfrm>
            <a:off x="-104452" y="3737"/>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dirty="0">
              <a:solidFill>
                <a:srgbClr val="2F5496"/>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1800" b="0" i="0" u="none" strike="noStrike" cap="none" dirty="0">
              <a:solidFill>
                <a:srgbClr val="2F5496"/>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sl-SI" sz="3200" b="0" i="0" u="none" strike="noStrike" cap="none" dirty="0">
                <a:solidFill>
                  <a:schemeClr val="lt1"/>
                </a:solidFill>
                <a:latin typeface="Calibri"/>
                <a:ea typeface="Calibri"/>
                <a:cs typeface="Calibri"/>
                <a:sym typeface="Calibri"/>
              </a:rPr>
              <a:t>DINAMIKA DOHODKA IN DEJAVNIKI, KI VPLIVAJO NANJ</a:t>
            </a:r>
            <a:endParaRPr sz="32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 </a:t>
            </a:r>
            <a:endParaRPr dirty="0"/>
          </a:p>
        </p:txBody>
      </p:sp>
      <p:sp>
        <p:nvSpPr>
          <p:cNvPr id="177" name="Google Shape;177;p5"/>
          <p:cNvSpPr txBox="1"/>
          <p:nvPr/>
        </p:nvSpPr>
        <p:spPr>
          <a:xfrm>
            <a:off x="435550" y="1870250"/>
            <a:ext cx="6660000" cy="2695185"/>
          </a:xfrm>
          <a:prstGeom prst="rect">
            <a:avLst/>
          </a:prstGeom>
          <a:noFill/>
          <a:ln>
            <a:noFill/>
          </a:ln>
        </p:spPr>
        <p:txBody>
          <a:bodyPr spcFirstLastPara="1" wrap="square" lIns="91425" tIns="45700" rIns="91425" bIns="45700" anchor="t" anchorCtr="0">
            <a:spAutoFit/>
          </a:bodyPr>
          <a:lstStyle/>
          <a:p>
            <a:pPr lvl="0" algn="just">
              <a:lnSpc>
                <a:spcPct val="107000"/>
              </a:lnSpc>
              <a:spcBef>
                <a:spcPts val="800"/>
              </a:spcBef>
            </a:pPr>
            <a:r>
              <a:rPr lang="de-DE" sz="1800" dirty="0" err="1">
                <a:latin typeface="Century Gothic"/>
                <a:ea typeface="Century Gothic"/>
                <a:cs typeface="Century Gothic"/>
                <a:sym typeface="Century Gothic"/>
              </a:rPr>
              <a:t>Dinamika</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dohodka</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zajema</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spremembe</a:t>
            </a:r>
            <a:r>
              <a:rPr lang="de-DE" sz="1800" dirty="0">
                <a:latin typeface="Century Gothic"/>
                <a:ea typeface="Century Gothic"/>
                <a:cs typeface="Century Gothic"/>
                <a:sym typeface="Century Gothic"/>
              </a:rPr>
              <a:t> v </a:t>
            </a:r>
            <a:r>
              <a:rPr lang="de-DE" sz="1800" dirty="0" err="1">
                <a:latin typeface="Century Gothic"/>
                <a:ea typeface="Century Gothic"/>
                <a:cs typeface="Century Gothic"/>
                <a:sym typeface="Century Gothic"/>
              </a:rPr>
              <a:t>ravneh</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dohodka</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virih</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dohodka</a:t>
            </a:r>
            <a:r>
              <a:rPr lang="de-DE" sz="1800" dirty="0">
                <a:latin typeface="Century Gothic"/>
                <a:ea typeface="Century Gothic"/>
                <a:cs typeface="Century Gothic"/>
                <a:sym typeface="Century Gothic"/>
              </a:rPr>
              <a:t> in </a:t>
            </a:r>
            <a:r>
              <a:rPr lang="de-DE" sz="1800" dirty="0" err="1">
                <a:latin typeface="Century Gothic"/>
                <a:ea typeface="Century Gothic"/>
                <a:cs typeface="Century Gothic"/>
                <a:sym typeface="Century Gothic"/>
              </a:rPr>
              <a:t>razdelitvi</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dohodka</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med</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populacijo</a:t>
            </a:r>
            <a:r>
              <a:rPr lang="de-DE" sz="1800" dirty="0">
                <a:latin typeface="Century Gothic"/>
                <a:ea typeface="Century Gothic"/>
                <a:cs typeface="Century Gothic"/>
                <a:sym typeface="Century Gothic"/>
              </a:rPr>
              <a:t>. Na </a:t>
            </a:r>
            <a:r>
              <a:rPr lang="de-DE" sz="1800" dirty="0" err="1">
                <a:latin typeface="Century Gothic"/>
                <a:ea typeface="Century Gothic"/>
                <a:cs typeface="Century Gothic"/>
                <a:sym typeface="Century Gothic"/>
              </a:rPr>
              <a:t>dinamiko</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lahko</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vplivajo</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različni</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dejavniki</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med</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drugim</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gospodarske</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razmere</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trendi</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zaposlovanja</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izobrazbene</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ravni</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demografske</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značilnosti</a:t>
            </a:r>
            <a:r>
              <a:rPr lang="de-DE" sz="1800" dirty="0">
                <a:latin typeface="Century Gothic"/>
                <a:ea typeface="Century Gothic"/>
                <a:cs typeface="Century Gothic"/>
                <a:sym typeface="Century Gothic"/>
              </a:rPr>
              <a:t> in </a:t>
            </a:r>
            <a:r>
              <a:rPr lang="de-DE" sz="1800" dirty="0" err="1">
                <a:latin typeface="Century Gothic"/>
                <a:ea typeface="Century Gothic"/>
                <a:cs typeface="Century Gothic"/>
                <a:sym typeface="Century Gothic"/>
              </a:rPr>
              <a:t>javne</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politike</a:t>
            </a:r>
            <a:r>
              <a:rPr lang="de-DE" sz="1800" dirty="0">
                <a:latin typeface="Century Gothic"/>
                <a:ea typeface="Century Gothic"/>
                <a:cs typeface="Century Gothic"/>
                <a:sym typeface="Century Gothic"/>
              </a:rPr>
              <a:t>.</a:t>
            </a:r>
          </a:p>
          <a:p>
            <a:pPr lvl="0" algn="just">
              <a:lnSpc>
                <a:spcPct val="107000"/>
              </a:lnSpc>
              <a:spcBef>
                <a:spcPts val="800"/>
              </a:spcBef>
            </a:pPr>
            <a:endParaRPr sz="1800" dirty="0">
              <a:latin typeface="Century Gothic"/>
              <a:ea typeface="Century Gothic"/>
              <a:cs typeface="Century Gothic"/>
              <a:sym typeface="Century Gothic"/>
            </a:endParaRPr>
          </a:p>
          <a:p>
            <a:pPr lvl="0" algn="ctr">
              <a:buClr>
                <a:schemeClr val="dk1"/>
              </a:buClr>
              <a:buSzPts val="1100"/>
            </a:pPr>
            <a:r>
              <a:rPr lang="de-DE" sz="2100" b="1" dirty="0" err="1">
                <a:solidFill>
                  <a:srgbClr val="3E6EC2"/>
                </a:solidFill>
                <a:latin typeface="Century Gothic"/>
                <a:ea typeface="Century Gothic"/>
                <a:cs typeface="Century Gothic"/>
                <a:sym typeface="Century Gothic"/>
              </a:rPr>
              <a:t>Katere</a:t>
            </a:r>
            <a:r>
              <a:rPr lang="de-DE" sz="2100" b="1" dirty="0">
                <a:solidFill>
                  <a:srgbClr val="3E6EC2"/>
                </a:solidFill>
                <a:latin typeface="Century Gothic"/>
                <a:ea typeface="Century Gothic"/>
                <a:cs typeface="Century Gothic"/>
                <a:sym typeface="Century Gothic"/>
              </a:rPr>
              <a:t> </a:t>
            </a:r>
            <a:r>
              <a:rPr lang="de-DE" sz="2100" b="1" dirty="0" err="1">
                <a:solidFill>
                  <a:srgbClr val="3E6EC2"/>
                </a:solidFill>
                <a:latin typeface="Century Gothic"/>
                <a:ea typeface="Century Gothic"/>
                <a:cs typeface="Century Gothic"/>
                <a:sym typeface="Century Gothic"/>
              </a:rPr>
              <a:t>dejavnike</a:t>
            </a:r>
            <a:r>
              <a:rPr lang="de-DE" sz="2100" b="1" dirty="0">
                <a:solidFill>
                  <a:srgbClr val="3E6EC2"/>
                </a:solidFill>
                <a:latin typeface="Century Gothic"/>
                <a:ea typeface="Century Gothic"/>
                <a:cs typeface="Century Gothic"/>
                <a:sym typeface="Century Gothic"/>
              </a:rPr>
              <a:t> </a:t>
            </a:r>
            <a:r>
              <a:rPr lang="de-DE" sz="2100" b="1" dirty="0" err="1">
                <a:solidFill>
                  <a:srgbClr val="3E6EC2"/>
                </a:solidFill>
                <a:latin typeface="Century Gothic"/>
                <a:ea typeface="Century Gothic"/>
                <a:cs typeface="Century Gothic"/>
                <a:sym typeface="Century Gothic"/>
              </a:rPr>
              <a:t>lahko</a:t>
            </a:r>
            <a:r>
              <a:rPr lang="de-DE" sz="2100" b="1" dirty="0">
                <a:solidFill>
                  <a:srgbClr val="3E6EC2"/>
                </a:solidFill>
                <a:latin typeface="Century Gothic"/>
                <a:ea typeface="Century Gothic"/>
                <a:cs typeface="Century Gothic"/>
                <a:sym typeface="Century Gothic"/>
              </a:rPr>
              <a:t> </a:t>
            </a:r>
            <a:r>
              <a:rPr lang="de-DE" sz="2100" b="1" dirty="0" err="1">
                <a:solidFill>
                  <a:srgbClr val="3E6EC2"/>
                </a:solidFill>
                <a:latin typeface="Century Gothic"/>
                <a:ea typeface="Century Gothic"/>
                <a:cs typeface="Century Gothic"/>
                <a:sym typeface="Century Gothic"/>
              </a:rPr>
              <a:t>vplivajo</a:t>
            </a:r>
            <a:r>
              <a:rPr lang="de-DE" sz="2100" b="1" dirty="0">
                <a:solidFill>
                  <a:srgbClr val="3E6EC2"/>
                </a:solidFill>
                <a:latin typeface="Century Gothic"/>
                <a:ea typeface="Century Gothic"/>
                <a:cs typeface="Century Gothic"/>
                <a:sym typeface="Century Gothic"/>
              </a:rPr>
              <a:t> na </a:t>
            </a:r>
            <a:r>
              <a:rPr lang="de-DE" sz="2100" b="1" dirty="0" err="1">
                <a:solidFill>
                  <a:srgbClr val="3E6EC2"/>
                </a:solidFill>
                <a:latin typeface="Century Gothic"/>
                <a:ea typeface="Century Gothic"/>
                <a:cs typeface="Century Gothic"/>
                <a:sym typeface="Century Gothic"/>
              </a:rPr>
              <a:t>dohodek</a:t>
            </a:r>
            <a:r>
              <a:rPr lang="de-DE" sz="2100" b="1" dirty="0">
                <a:solidFill>
                  <a:srgbClr val="3E6EC2"/>
                </a:solidFill>
                <a:latin typeface="Century Gothic"/>
                <a:ea typeface="Century Gothic"/>
                <a:cs typeface="Century Gothic"/>
                <a:sym typeface="Century Gothic"/>
              </a:rPr>
              <a:t>?</a:t>
            </a:r>
            <a:endParaRPr b="1" dirty="0">
              <a:solidFill>
                <a:srgbClr val="3E6EC2"/>
              </a:solidFill>
              <a:latin typeface="Century Gothic"/>
              <a:ea typeface="Century Gothic"/>
              <a:cs typeface="Century Gothic"/>
              <a:sym typeface="Century Gothic"/>
            </a:endParaRPr>
          </a:p>
        </p:txBody>
      </p:sp>
      <p:pic>
        <p:nvPicPr>
          <p:cNvPr id="178" name="Google Shape;178;p5"/>
          <p:cNvPicPr preferRelativeResize="0"/>
          <p:nvPr/>
        </p:nvPicPr>
        <p:blipFill rotWithShape="1">
          <a:blip r:embed="rId5">
            <a:alphaModFix/>
          </a:blip>
          <a:srcRect l="11024"/>
          <a:stretch/>
        </p:blipFill>
        <p:spPr>
          <a:xfrm>
            <a:off x="7569425" y="1740075"/>
            <a:ext cx="4095675" cy="2853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4" name="Google Shape;174;p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5" name="Google Shape;175;p5"/>
          <p:cNvPicPr preferRelativeResize="0"/>
          <p:nvPr/>
        </p:nvPicPr>
        <p:blipFill rotWithShape="1">
          <a:blip r:embed="rId4">
            <a:alphaModFix/>
          </a:blip>
          <a:srcRect/>
          <a:stretch/>
        </p:blipFill>
        <p:spPr>
          <a:xfrm>
            <a:off x="10839179" y="182822"/>
            <a:ext cx="975018" cy="1081806"/>
          </a:xfrm>
          <a:prstGeom prst="rect">
            <a:avLst/>
          </a:prstGeom>
          <a:noFill/>
          <a:ln>
            <a:noFill/>
          </a:ln>
        </p:spPr>
      </p:pic>
      <p:sp>
        <p:nvSpPr>
          <p:cNvPr id="176" name="Google Shape;176;p5"/>
          <p:cNvSpPr/>
          <p:nvPr/>
        </p:nvSpPr>
        <p:spPr>
          <a:xfrm>
            <a:off x="-104452" y="3737"/>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dirty="0">
              <a:solidFill>
                <a:srgbClr val="2F5496"/>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1800" b="0" i="0" u="none" strike="noStrike" cap="none" dirty="0">
              <a:solidFill>
                <a:srgbClr val="2F5496"/>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sl-SI" sz="3200" b="0" i="0" u="none" strike="noStrike" cap="none" dirty="0">
                <a:solidFill>
                  <a:schemeClr val="lt1"/>
                </a:solidFill>
                <a:latin typeface="Calibri"/>
                <a:ea typeface="Calibri"/>
                <a:cs typeface="Calibri"/>
                <a:sym typeface="Calibri"/>
              </a:rPr>
              <a:t>ŠTUDIJE PRIMEROV</a:t>
            </a:r>
            <a:endParaRPr sz="32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 </a:t>
            </a:r>
            <a:endParaRPr dirty="0"/>
          </a:p>
        </p:txBody>
      </p:sp>
      <p:pic>
        <p:nvPicPr>
          <p:cNvPr id="3" name="Grafik 2" descr="Ein Bild, das Tafel, Handschrift, Text, Schrift enthält.&#10;&#10;Automatisch generierte Beschreibung">
            <a:extLst>
              <a:ext uri="{FF2B5EF4-FFF2-40B4-BE49-F238E27FC236}">
                <a16:creationId xmlns:a16="http://schemas.microsoft.com/office/drawing/2014/main" id="{52D9448A-5468-4382-AF4F-91AB7D6C47A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833603" y="1880074"/>
            <a:ext cx="4709832" cy="3133755"/>
          </a:xfrm>
          <a:prstGeom prst="rect">
            <a:avLst/>
          </a:prstGeom>
        </p:spPr>
      </p:pic>
      <p:sp>
        <p:nvSpPr>
          <p:cNvPr id="6" name="Textfeld 5">
            <a:extLst>
              <a:ext uri="{FF2B5EF4-FFF2-40B4-BE49-F238E27FC236}">
                <a16:creationId xmlns:a16="http://schemas.microsoft.com/office/drawing/2014/main" id="{3833F387-1964-FD5B-15CC-1B0EFD805DF0}"/>
              </a:ext>
            </a:extLst>
          </p:cNvPr>
          <p:cNvSpPr txBox="1"/>
          <p:nvPr/>
        </p:nvSpPr>
        <p:spPr>
          <a:xfrm>
            <a:off x="9951346" y="2356886"/>
            <a:ext cx="1261884" cy="369332"/>
          </a:xfrm>
          <a:prstGeom prst="rect">
            <a:avLst/>
          </a:prstGeom>
          <a:noFill/>
        </p:spPr>
        <p:txBody>
          <a:bodyPr wrap="none" rtlCol="0">
            <a:spAutoFit/>
          </a:bodyPr>
          <a:lstStyle/>
          <a:p>
            <a:r>
              <a:rPr lang="de-DE" sz="1800" dirty="0">
                <a:latin typeface="Century Gothic" panose="020B0502020202020204" pitchFamily="34" charset="0"/>
              </a:rPr>
              <a:t>Elon Musk</a:t>
            </a:r>
            <a:endParaRPr lang="de-AT" sz="1800" dirty="0">
              <a:latin typeface="Century Gothic" panose="020B0502020202020204" pitchFamily="34" charset="0"/>
            </a:endParaRPr>
          </a:p>
        </p:txBody>
      </p:sp>
      <p:sp>
        <p:nvSpPr>
          <p:cNvPr id="7" name="Textfeld 6">
            <a:extLst>
              <a:ext uri="{FF2B5EF4-FFF2-40B4-BE49-F238E27FC236}">
                <a16:creationId xmlns:a16="http://schemas.microsoft.com/office/drawing/2014/main" id="{2C65894D-F42A-9CA9-E50F-48A0BA6D499D}"/>
              </a:ext>
            </a:extLst>
          </p:cNvPr>
          <p:cNvSpPr txBox="1"/>
          <p:nvPr/>
        </p:nvSpPr>
        <p:spPr>
          <a:xfrm>
            <a:off x="9729898" y="4187812"/>
            <a:ext cx="1560042" cy="369332"/>
          </a:xfrm>
          <a:prstGeom prst="rect">
            <a:avLst/>
          </a:prstGeom>
          <a:noFill/>
        </p:spPr>
        <p:txBody>
          <a:bodyPr wrap="none" rtlCol="0">
            <a:spAutoFit/>
          </a:bodyPr>
          <a:lstStyle/>
          <a:p>
            <a:r>
              <a:rPr lang="de-DE" sz="1800" dirty="0">
                <a:latin typeface="Century Gothic" panose="020B0502020202020204" pitchFamily="34" charset="0"/>
              </a:rPr>
              <a:t>J. K. Rowling</a:t>
            </a:r>
            <a:endParaRPr lang="de-AT" sz="1800" dirty="0">
              <a:latin typeface="Century Gothic" panose="020B0502020202020204" pitchFamily="34" charset="0"/>
            </a:endParaRPr>
          </a:p>
        </p:txBody>
      </p:sp>
      <p:sp>
        <p:nvSpPr>
          <p:cNvPr id="2" name="Textfeld 1">
            <a:extLst>
              <a:ext uri="{FF2B5EF4-FFF2-40B4-BE49-F238E27FC236}">
                <a16:creationId xmlns:a16="http://schemas.microsoft.com/office/drawing/2014/main" id="{DAADAB77-E9D5-4AAB-5754-144405A5AD1C}"/>
              </a:ext>
            </a:extLst>
          </p:cNvPr>
          <p:cNvSpPr txBox="1"/>
          <p:nvPr/>
        </p:nvSpPr>
        <p:spPr>
          <a:xfrm>
            <a:off x="96388" y="3228728"/>
            <a:ext cx="1797287" cy="369332"/>
          </a:xfrm>
          <a:prstGeom prst="rect">
            <a:avLst/>
          </a:prstGeom>
          <a:noFill/>
        </p:spPr>
        <p:txBody>
          <a:bodyPr wrap="none" rtlCol="0">
            <a:spAutoFit/>
          </a:bodyPr>
          <a:lstStyle/>
          <a:p>
            <a:r>
              <a:rPr lang="de-DE" sz="1800" dirty="0">
                <a:latin typeface="Century Gothic" panose="020B0502020202020204" pitchFamily="34" charset="0"/>
              </a:rPr>
              <a:t>Oprah Winfrey</a:t>
            </a:r>
            <a:endParaRPr lang="de-AT" sz="1800" dirty="0">
              <a:latin typeface="Century Gothic" panose="020B0502020202020204" pitchFamily="34" charset="0"/>
            </a:endParaRPr>
          </a:p>
        </p:txBody>
      </p:sp>
      <p:sp>
        <p:nvSpPr>
          <p:cNvPr id="9" name="Textfeld 8">
            <a:extLst>
              <a:ext uri="{FF2B5EF4-FFF2-40B4-BE49-F238E27FC236}">
                <a16:creationId xmlns:a16="http://schemas.microsoft.com/office/drawing/2014/main" id="{949570D5-FC42-306E-62CF-CB7B09643F2D}"/>
              </a:ext>
            </a:extLst>
          </p:cNvPr>
          <p:cNvSpPr txBox="1"/>
          <p:nvPr/>
        </p:nvSpPr>
        <p:spPr>
          <a:xfrm>
            <a:off x="1230675" y="4341700"/>
            <a:ext cx="1782860" cy="369332"/>
          </a:xfrm>
          <a:prstGeom prst="rect">
            <a:avLst/>
          </a:prstGeom>
          <a:noFill/>
        </p:spPr>
        <p:txBody>
          <a:bodyPr wrap="none" rtlCol="0">
            <a:spAutoFit/>
          </a:bodyPr>
          <a:lstStyle/>
          <a:p>
            <a:r>
              <a:rPr lang="de-DE" sz="1800" dirty="0">
                <a:latin typeface="Century Gothic" panose="020B0502020202020204" pitchFamily="34" charset="0"/>
              </a:rPr>
              <a:t>Warren Buffett</a:t>
            </a:r>
            <a:endParaRPr lang="de-AT" sz="1800" dirty="0">
              <a:latin typeface="Century Gothic" panose="020B0502020202020204" pitchFamily="34" charset="0"/>
            </a:endParaRPr>
          </a:p>
        </p:txBody>
      </p:sp>
      <p:sp>
        <p:nvSpPr>
          <p:cNvPr id="10" name="Textfeld 9">
            <a:extLst>
              <a:ext uri="{FF2B5EF4-FFF2-40B4-BE49-F238E27FC236}">
                <a16:creationId xmlns:a16="http://schemas.microsoft.com/office/drawing/2014/main" id="{BB37ADB9-F1B5-01AD-029C-CD02C0989BA6}"/>
              </a:ext>
            </a:extLst>
          </p:cNvPr>
          <p:cNvSpPr txBox="1"/>
          <p:nvPr/>
        </p:nvSpPr>
        <p:spPr>
          <a:xfrm>
            <a:off x="1559333" y="2018331"/>
            <a:ext cx="1199367" cy="369332"/>
          </a:xfrm>
          <a:prstGeom prst="rect">
            <a:avLst/>
          </a:prstGeom>
          <a:noFill/>
        </p:spPr>
        <p:txBody>
          <a:bodyPr wrap="none" rtlCol="0">
            <a:spAutoFit/>
          </a:bodyPr>
          <a:lstStyle/>
          <a:p>
            <a:r>
              <a:rPr lang="de-DE" sz="1800" dirty="0">
                <a:latin typeface="Century Gothic" panose="020B0502020202020204" pitchFamily="34" charset="0"/>
              </a:rPr>
              <a:t>Bill Gates</a:t>
            </a:r>
            <a:endParaRPr lang="de-AT" sz="1800" dirty="0">
              <a:latin typeface="Century Gothic" panose="020B0502020202020204" pitchFamily="34" charset="0"/>
            </a:endParaRPr>
          </a:p>
        </p:txBody>
      </p:sp>
    </p:spTree>
    <p:extLst>
      <p:ext uri="{BB962C8B-B14F-4D97-AF65-F5344CB8AC3E}">
        <p14:creationId xmlns:p14="http://schemas.microsoft.com/office/powerpoint/2010/main" val="205961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6"/>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85" name="Google Shape;185;p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86" name="Google Shape;186;p6"/>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87" name="Google Shape;187;p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POVEČANJE POTENCIALA ZA ZASLUŽEK</a:t>
            </a:r>
            <a:endParaRPr dirty="0"/>
          </a:p>
        </p:txBody>
      </p:sp>
      <p:sp>
        <p:nvSpPr>
          <p:cNvPr id="188" name="Google Shape;188;p6"/>
          <p:cNvSpPr txBox="1"/>
          <p:nvPr/>
        </p:nvSpPr>
        <p:spPr>
          <a:xfrm>
            <a:off x="335350" y="1814225"/>
            <a:ext cx="6598800" cy="36932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de-DE" sz="1800" b="1" i="1" dirty="0" err="1">
                <a:solidFill>
                  <a:srgbClr val="3E6EC2"/>
                </a:solidFill>
                <a:latin typeface="Century Gothic"/>
                <a:ea typeface="Century Gothic"/>
                <a:cs typeface="Century Gothic"/>
                <a:sym typeface="Century Gothic"/>
              </a:rPr>
              <a:t>Maksimiranje</a:t>
            </a:r>
            <a:r>
              <a:rPr lang="de-DE" sz="1800" b="1" i="1" dirty="0">
                <a:solidFill>
                  <a:srgbClr val="3E6EC2"/>
                </a:solidFill>
                <a:latin typeface="Century Gothic"/>
                <a:ea typeface="Century Gothic"/>
                <a:cs typeface="Century Gothic"/>
                <a:sym typeface="Century Gothic"/>
              </a:rPr>
              <a:t> </a:t>
            </a:r>
            <a:r>
              <a:rPr lang="de-DE" sz="1800" b="1" i="1" dirty="0" err="1">
                <a:solidFill>
                  <a:srgbClr val="3E6EC2"/>
                </a:solidFill>
                <a:latin typeface="Century Gothic"/>
                <a:ea typeface="Century Gothic"/>
                <a:cs typeface="Century Gothic"/>
                <a:sym typeface="Century Gothic"/>
              </a:rPr>
              <a:t>potenciala</a:t>
            </a:r>
            <a:r>
              <a:rPr lang="de-DE" sz="1800" b="1" i="1" dirty="0">
                <a:solidFill>
                  <a:srgbClr val="3E6EC2"/>
                </a:solidFill>
                <a:latin typeface="Century Gothic"/>
                <a:ea typeface="Century Gothic"/>
                <a:cs typeface="Century Gothic"/>
                <a:sym typeface="Century Gothic"/>
              </a:rPr>
              <a:t> </a:t>
            </a:r>
            <a:r>
              <a:rPr lang="de-DE" sz="1800" b="1" i="1" dirty="0" err="1">
                <a:solidFill>
                  <a:srgbClr val="3E6EC2"/>
                </a:solidFill>
                <a:latin typeface="Century Gothic"/>
                <a:ea typeface="Century Gothic"/>
                <a:cs typeface="Century Gothic"/>
                <a:sym typeface="Century Gothic"/>
              </a:rPr>
              <a:t>za</a:t>
            </a:r>
            <a:r>
              <a:rPr lang="de-DE" sz="1800" b="1" i="1" dirty="0">
                <a:solidFill>
                  <a:srgbClr val="3E6EC2"/>
                </a:solidFill>
                <a:latin typeface="Century Gothic"/>
                <a:ea typeface="Century Gothic"/>
                <a:cs typeface="Century Gothic"/>
                <a:sym typeface="Century Gothic"/>
              </a:rPr>
              <a:t> </a:t>
            </a:r>
            <a:r>
              <a:rPr lang="de-DE" sz="1800" b="1" i="1" dirty="0" err="1">
                <a:solidFill>
                  <a:srgbClr val="3E6EC2"/>
                </a:solidFill>
                <a:latin typeface="Century Gothic"/>
                <a:ea typeface="Century Gothic"/>
                <a:cs typeface="Century Gothic"/>
                <a:sym typeface="Century Gothic"/>
              </a:rPr>
              <a:t>zaslužek</a:t>
            </a:r>
            <a:r>
              <a:rPr lang="de-DE" sz="1800" b="1" i="1" dirty="0">
                <a:solidFill>
                  <a:srgbClr val="3E6EC2"/>
                </a:solidFill>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zahteva</a:t>
            </a:r>
            <a:r>
              <a:rPr lang="de-DE" sz="1800" dirty="0">
                <a:latin typeface="Century Gothic"/>
                <a:ea typeface="Century Gothic"/>
                <a:cs typeface="Century Gothic"/>
                <a:sym typeface="Century Gothic"/>
              </a:rPr>
              <a:t> proaktiven </a:t>
            </a:r>
            <a:r>
              <a:rPr lang="de-DE" sz="1800" dirty="0" err="1">
                <a:latin typeface="Century Gothic"/>
                <a:ea typeface="Century Gothic"/>
                <a:cs typeface="Century Gothic"/>
                <a:sym typeface="Century Gothic"/>
              </a:rPr>
              <a:t>pristop</a:t>
            </a:r>
            <a:r>
              <a:rPr lang="de-DE" sz="1800" dirty="0">
                <a:latin typeface="Century Gothic"/>
                <a:ea typeface="Century Gothic"/>
                <a:cs typeface="Century Gothic"/>
                <a:sym typeface="Century Gothic"/>
              </a:rPr>
              <a:t> </a:t>
            </a:r>
            <a:r>
              <a:rPr lang="de-DE" sz="1800" dirty="0" err="1">
                <a:latin typeface="Century Gothic"/>
                <a:ea typeface="Century Gothic"/>
                <a:cs typeface="Century Gothic"/>
                <a:sym typeface="Century Gothic"/>
              </a:rPr>
              <a:t>k</a:t>
            </a:r>
            <a:r>
              <a:rPr lang="de-DE" sz="1800" dirty="0">
                <a:latin typeface="Century Gothic"/>
                <a:ea typeface="Century Gothic"/>
                <a:cs typeface="Century Gothic"/>
                <a:sym typeface="Century Gothic"/>
              </a:rPr>
              <a:t>:</a:t>
            </a:r>
          </a:p>
          <a:p>
            <a:pPr marL="0" marR="0" lvl="0" indent="0" algn="just" rtl="0">
              <a:lnSpc>
                <a:spcPct val="100000"/>
              </a:lnSpc>
              <a:spcBef>
                <a:spcPts val="0"/>
              </a:spcBef>
              <a:spcAft>
                <a:spcPts val="0"/>
              </a:spcAft>
              <a:buNone/>
            </a:pPr>
            <a:endParaRPr sz="1800" dirty="0">
              <a:latin typeface="Century Gothic"/>
              <a:ea typeface="Century Gothic"/>
              <a:cs typeface="Century Gothic"/>
              <a:sym typeface="Century Gothic"/>
            </a:endParaRPr>
          </a:p>
          <a:p>
            <a:pPr marL="285750" lvl="0" indent="-285750">
              <a:buFont typeface="Arial" panose="020B0604020202020204" pitchFamily="34" charset="0"/>
              <a:buChar char="•"/>
            </a:pPr>
            <a:r>
              <a:rPr lang="sl-SI" sz="1800" dirty="0">
                <a:latin typeface="Century Gothic" panose="020B0502020202020204" pitchFamily="34" charset="0"/>
              </a:rPr>
              <a:t>razvoju kariere</a:t>
            </a:r>
            <a:endParaRPr lang="en-SI" sz="1800" dirty="0">
              <a:latin typeface="Century Gothic" panose="020B0502020202020204" pitchFamily="34" charset="0"/>
            </a:endParaRPr>
          </a:p>
          <a:p>
            <a:pPr marL="285750" lvl="0" indent="-285750">
              <a:buFont typeface="Arial" panose="020B0604020202020204" pitchFamily="34" charset="0"/>
              <a:buChar char="•"/>
            </a:pPr>
            <a:r>
              <a:rPr lang="sl-SI" sz="1800" dirty="0">
                <a:latin typeface="Century Gothic" panose="020B0502020202020204" pitchFamily="34" charset="0"/>
              </a:rPr>
              <a:t>izboljšanju znanja in spretnosti</a:t>
            </a:r>
            <a:endParaRPr lang="en-SI" sz="1800" dirty="0">
              <a:latin typeface="Century Gothic" panose="020B0502020202020204" pitchFamily="34" charset="0"/>
            </a:endParaRPr>
          </a:p>
          <a:p>
            <a:pPr marL="285750" indent="-285750">
              <a:buFont typeface="Arial" panose="020B0604020202020204" pitchFamily="34" charset="0"/>
              <a:buChar char="•"/>
            </a:pPr>
            <a:r>
              <a:rPr lang="sl-SI" sz="1800" dirty="0">
                <a:latin typeface="Century Gothic" panose="020B0502020202020204" pitchFamily="34" charset="0"/>
              </a:rPr>
              <a:t>finančnem načrtovanju</a:t>
            </a:r>
            <a:r>
              <a:rPr lang="de-DE" sz="1800" dirty="0">
                <a:latin typeface="Century Gothic" panose="020B0502020202020204" pitchFamily="34" charset="0"/>
                <a:ea typeface="Century Gothic"/>
                <a:cs typeface="Century Gothic"/>
                <a:sym typeface="Century Gothic"/>
              </a:rPr>
              <a:t>. </a:t>
            </a:r>
            <a:endParaRPr sz="1800" dirty="0">
              <a:latin typeface="Century Gothic" panose="020B0502020202020204" pitchFamily="34" charset="0"/>
              <a:ea typeface="Century Gothic"/>
              <a:cs typeface="Century Gothic"/>
              <a:sym typeface="Century Gothic"/>
            </a:endParaRPr>
          </a:p>
          <a:p>
            <a:pPr marL="0" marR="0" lvl="0" indent="0" algn="just" rtl="0">
              <a:lnSpc>
                <a:spcPct val="100000"/>
              </a:lnSpc>
              <a:spcBef>
                <a:spcPts val="0"/>
              </a:spcBef>
              <a:spcAft>
                <a:spcPts val="0"/>
              </a:spcAft>
              <a:buNone/>
            </a:pPr>
            <a:endParaRPr sz="1800" dirty="0">
              <a:latin typeface="Century Gothic"/>
              <a:ea typeface="Century Gothic"/>
              <a:cs typeface="Century Gothic"/>
              <a:sym typeface="Century Gothic"/>
            </a:endParaRPr>
          </a:p>
          <a:p>
            <a:pPr marL="0" marR="0" lvl="0" indent="0" algn="just" rtl="0">
              <a:lnSpc>
                <a:spcPct val="100000"/>
              </a:lnSpc>
              <a:spcBef>
                <a:spcPts val="0"/>
              </a:spcBef>
              <a:spcAft>
                <a:spcPts val="0"/>
              </a:spcAft>
              <a:buNone/>
            </a:pPr>
            <a:endParaRPr sz="1800" dirty="0">
              <a:latin typeface="Century Gothic"/>
              <a:ea typeface="Century Gothic"/>
              <a:cs typeface="Century Gothic"/>
              <a:sym typeface="Century Gothic"/>
            </a:endParaRPr>
          </a:p>
          <a:p>
            <a:pPr lvl="0" algn="just"/>
            <a:r>
              <a:rPr lang="sl-SI" sz="1800" dirty="0">
                <a:latin typeface="Century Gothic" panose="020B0502020202020204" pitchFamily="34" charset="0"/>
              </a:rPr>
              <a:t>Z vlaganjem v izobraževanje, iskanjem priložnosti za napredovanje, raziskovanjem različnih virov dohodka, vzpostavljanjem odnosov in strateškim pogajanjem lahko posamezniki izkoristijo vse svoje zmožnosti za zaslužek ter dosežejo večji finančni uspeh in stabilnost.</a:t>
            </a:r>
            <a:endParaRPr sz="1800" b="0" i="0" u="none" strike="noStrike" cap="none" dirty="0">
              <a:solidFill>
                <a:srgbClr val="000000"/>
              </a:solidFill>
              <a:latin typeface="Century Gothic" panose="020B0502020202020204" pitchFamily="34" charset="0"/>
              <a:sym typeface="Arial"/>
            </a:endParaRPr>
          </a:p>
        </p:txBody>
      </p:sp>
      <p:pic>
        <p:nvPicPr>
          <p:cNvPr id="189" name="Google Shape;189;p6"/>
          <p:cNvPicPr preferRelativeResize="0"/>
          <p:nvPr/>
        </p:nvPicPr>
        <p:blipFill>
          <a:blip r:embed="rId5">
            <a:alphaModFix amt="90000"/>
          </a:blip>
          <a:stretch>
            <a:fillRect/>
          </a:stretch>
        </p:blipFill>
        <p:spPr>
          <a:xfrm>
            <a:off x="7115000" y="1740377"/>
            <a:ext cx="4423626" cy="294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a818bef63_0_60"/>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g2ba818bef63_0_60"/>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96" name="Google Shape;196;g2ba818bef63_0_60"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97" name="Google Shape;197;g2ba818bef63_0_60"/>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98" name="Google Shape;198;g2ba818bef63_0_60"/>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NAPREDOVANJE V KARIERI</a:t>
            </a:r>
            <a:endParaRPr dirty="0"/>
          </a:p>
        </p:txBody>
      </p:sp>
      <p:sp>
        <p:nvSpPr>
          <p:cNvPr id="199" name="Google Shape;199;g2ba818bef63_0_60"/>
          <p:cNvSpPr txBox="1"/>
          <p:nvPr/>
        </p:nvSpPr>
        <p:spPr>
          <a:xfrm>
            <a:off x="335346" y="2414053"/>
            <a:ext cx="6650233" cy="923289"/>
          </a:xfrm>
          <a:prstGeom prst="rect">
            <a:avLst/>
          </a:prstGeom>
          <a:noFill/>
          <a:ln>
            <a:noFill/>
          </a:ln>
        </p:spPr>
        <p:txBody>
          <a:bodyPr spcFirstLastPara="1" wrap="square" lIns="91425" tIns="45700" rIns="91425" bIns="45700" anchor="t" anchorCtr="0">
            <a:spAutoFit/>
          </a:bodyPr>
          <a:lstStyle/>
          <a:p>
            <a:pPr lvl="0"/>
            <a:r>
              <a:rPr lang="sl-SI" sz="1800" dirty="0">
                <a:latin typeface="Century Gothic" panose="020B0502020202020204" pitchFamily="34" charset="0"/>
              </a:rPr>
              <a:t>Napredovanje in rast v karieri zahtevata strateški pristop, ki vključuje neprekinjeno učenje, razvoj veščin, mreženje in učinkovito samopromocijo</a:t>
            </a:r>
            <a:r>
              <a:rPr lang="de-DE" sz="1800" b="0" i="0" u="none" strike="noStrike" cap="none" dirty="0">
                <a:solidFill>
                  <a:srgbClr val="000000"/>
                </a:solidFill>
                <a:latin typeface="Century Gothic" panose="020B0502020202020204" pitchFamily="34" charset="0"/>
                <a:ea typeface="Century Gothic"/>
                <a:cs typeface="Century Gothic"/>
                <a:sym typeface="Century Gothic"/>
              </a:rPr>
              <a:t>. </a:t>
            </a:r>
            <a:endParaRPr sz="1800" b="0" i="0" u="none" strike="noStrike" cap="none" dirty="0">
              <a:solidFill>
                <a:srgbClr val="000000"/>
              </a:solidFill>
              <a:latin typeface="Century Gothic" panose="020B0502020202020204" pitchFamily="34" charset="0"/>
              <a:sym typeface="Arial"/>
            </a:endParaRPr>
          </a:p>
        </p:txBody>
      </p:sp>
      <p:pic>
        <p:nvPicPr>
          <p:cNvPr id="201" name="Google Shape;201;g2ba818bef63_0_60"/>
          <p:cNvPicPr preferRelativeResize="0"/>
          <p:nvPr/>
        </p:nvPicPr>
        <p:blipFill rotWithShape="1">
          <a:blip r:embed="rId5">
            <a:alphaModFix/>
          </a:blip>
          <a:srcRect l="13918" r="14299"/>
          <a:stretch/>
        </p:blipFill>
        <p:spPr>
          <a:xfrm>
            <a:off x="7658475" y="1867350"/>
            <a:ext cx="3774126" cy="2628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4E0CE86C-93A3-F298-97D8-7039328D8391}"/>
            </a:ext>
          </a:extLst>
        </p:cNvPr>
        <p:cNvGrpSpPr/>
        <p:nvPr/>
      </p:nvGrpSpPr>
      <p:grpSpPr>
        <a:xfrm>
          <a:off x="0" y="0"/>
          <a:ext cx="0" cy="0"/>
          <a:chOff x="0" y="0"/>
          <a:chExt cx="0" cy="0"/>
        </a:xfrm>
      </p:grpSpPr>
      <p:sp>
        <p:nvSpPr>
          <p:cNvPr id="194" name="Google Shape;194;g2ba818bef63_0_60">
            <a:extLst>
              <a:ext uri="{FF2B5EF4-FFF2-40B4-BE49-F238E27FC236}">
                <a16:creationId xmlns:a16="http://schemas.microsoft.com/office/drawing/2014/main" id="{B0075556-D774-B9B1-81A5-D3202D820875}"/>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g2ba818bef63_0_60">
            <a:extLst>
              <a:ext uri="{FF2B5EF4-FFF2-40B4-BE49-F238E27FC236}">
                <a16:creationId xmlns:a16="http://schemas.microsoft.com/office/drawing/2014/main" id="{DC83F18F-FF64-486C-1F49-2B11B50B4987}"/>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96" name="Google Shape;196;g2ba818bef63_0_60" descr="Graphical user interface, text&#10;&#10;Description automatically generated">
            <a:extLst>
              <a:ext uri="{FF2B5EF4-FFF2-40B4-BE49-F238E27FC236}">
                <a16:creationId xmlns:a16="http://schemas.microsoft.com/office/drawing/2014/main" id="{0DF13982-18F0-4854-599A-3029320939DD}"/>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97" name="Google Shape;197;g2ba818bef63_0_60">
            <a:extLst>
              <a:ext uri="{FF2B5EF4-FFF2-40B4-BE49-F238E27FC236}">
                <a16:creationId xmlns:a16="http://schemas.microsoft.com/office/drawing/2014/main" id="{E6F67952-F596-B14D-A6D6-C11CFC5B1B43}"/>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98" name="Google Shape;198;g2ba818bef63_0_60">
            <a:extLst>
              <a:ext uri="{FF2B5EF4-FFF2-40B4-BE49-F238E27FC236}">
                <a16:creationId xmlns:a16="http://schemas.microsoft.com/office/drawing/2014/main" id="{BA386F0D-2243-252B-6446-944CA4573798}"/>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3400"/>
            </a:pPr>
            <a:r>
              <a:rPr lang="de-DE" sz="3400" dirty="0">
                <a:solidFill>
                  <a:schemeClr val="lt1"/>
                </a:solidFill>
                <a:latin typeface="Calibri"/>
                <a:ea typeface="Calibri"/>
                <a:cs typeface="Calibri"/>
                <a:sym typeface="Calibri"/>
              </a:rPr>
              <a:t>NAPREDOVANJE V KARIERI</a:t>
            </a:r>
            <a:endParaRPr lang="de-DE" sz="3600" dirty="0"/>
          </a:p>
        </p:txBody>
      </p:sp>
      <p:pic>
        <p:nvPicPr>
          <p:cNvPr id="2" name="Grafik 1" descr="Ein Bild, das Design, Kunst enthält.&#10;&#10;Automatisch generierte Beschreibung">
            <a:extLst>
              <a:ext uri="{FF2B5EF4-FFF2-40B4-BE49-F238E27FC236}">
                <a16:creationId xmlns:a16="http://schemas.microsoft.com/office/drawing/2014/main" id="{B45186D3-9172-9E8F-FFCD-22A59512912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7776" r="21082" b="1"/>
          <a:stretch/>
        </p:blipFill>
        <p:spPr>
          <a:xfrm>
            <a:off x="7504812" y="1113112"/>
            <a:ext cx="3955476" cy="395547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graphicFrame>
        <p:nvGraphicFramePr>
          <p:cNvPr id="3" name="Google Shape;199;g2ba818bef63_0_60">
            <a:extLst>
              <a:ext uri="{FF2B5EF4-FFF2-40B4-BE49-F238E27FC236}">
                <a16:creationId xmlns:a16="http://schemas.microsoft.com/office/drawing/2014/main" id="{1EE6F3D2-E8CE-15A5-251E-730F0759F81B}"/>
              </a:ext>
            </a:extLst>
          </p:cNvPr>
          <p:cNvGraphicFramePr/>
          <p:nvPr>
            <p:extLst>
              <p:ext uri="{D42A27DB-BD31-4B8C-83A1-F6EECF244321}">
                <p14:modId xmlns:p14="http://schemas.microsoft.com/office/powerpoint/2010/main" val="54080502"/>
              </p:ext>
            </p:extLst>
          </p:nvPr>
        </p:nvGraphicFramePr>
        <p:xfrm>
          <a:off x="329875" y="1444566"/>
          <a:ext cx="6604309" cy="4185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488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08" name="Google Shape;208;p2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09" name="Google Shape;209;p2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0" name="Google Shape;210;p2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POGAJANJA O PLAČI IN UGODNOSTIH</a:t>
            </a:r>
            <a:endParaRPr dirty="0"/>
          </a:p>
        </p:txBody>
      </p:sp>
      <p:pic>
        <p:nvPicPr>
          <p:cNvPr id="211" name="Google Shape;211;p25" descr="Businesspeople in a meeting"/>
          <p:cNvPicPr preferRelativeResize="0"/>
          <p:nvPr/>
        </p:nvPicPr>
        <p:blipFill rotWithShape="1">
          <a:blip r:embed="rId5">
            <a:alphaModFix/>
          </a:blip>
          <a:srcRect/>
          <a:stretch/>
        </p:blipFill>
        <p:spPr>
          <a:xfrm>
            <a:off x="7106247" y="1838397"/>
            <a:ext cx="4772974" cy="3181206"/>
          </a:xfrm>
          <a:prstGeom prst="rect">
            <a:avLst/>
          </a:prstGeom>
          <a:noFill/>
          <a:ln>
            <a:noFill/>
          </a:ln>
        </p:spPr>
      </p:pic>
      <p:sp>
        <p:nvSpPr>
          <p:cNvPr id="212" name="Google Shape;212;p25"/>
          <p:cNvSpPr txBox="1"/>
          <p:nvPr/>
        </p:nvSpPr>
        <p:spPr>
          <a:xfrm>
            <a:off x="112295" y="2374232"/>
            <a:ext cx="6993952" cy="1015622"/>
          </a:xfrm>
          <a:prstGeom prst="rect">
            <a:avLst/>
          </a:prstGeom>
          <a:noFill/>
          <a:ln>
            <a:noFill/>
          </a:ln>
        </p:spPr>
        <p:txBody>
          <a:bodyPr spcFirstLastPara="1" wrap="square" lIns="91425" tIns="45700" rIns="91425" bIns="45700" anchor="t" anchorCtr="0">
            <a:spAutoFit/>
          </a:bodyPr>
          <a:lstStyle/>
          <a:p>
            <a:pPr lvl="0"/>
            <a:r>
              <a:rPr lang="sl-SI" sz="2000" b="1" dirty="0">
                <a:latin typeface="Century Gothic" panose="020B0502020202020204" pitchFamily="34" charset="0"/>
              </a:rPr>
              <a:t>Pregajanja o plači in ugodnostih</a:t>
            </a:r>
            <a:r>
              <a:rPr lang="sl-SI" sz="2000" dirty="0">
                <a:latin typeface="Century Gothic" panose="020B0502020202020204" pitchFamily="34" charset="0"/>
              </a:rPr>
              <a:t> so ključni vidik procesa ponudbe za delo. Zahteva pripravo, učinkovito komunikacijo in strateški pristop</a:t>
            </a:r>
            <a:r>
              <a:rPr lang="en-SI" sz="2000" dirty="0">
                <a:latin typeface="Century Gothic" panose="020B0502020202020204" pitchFamily="34" charset="0"/>
              </a:rPr>
              <a:t> </a:t>
            </a:r>
            <a:r>
              <a:rPr lang="de-DE" sz="2000" i="0" u="none" strike="noStrike" cap="none" dirty="0">
                <a:solidFill>
                  <a:srgbClr val="0F0F0F"/>
                </a:solidFill>
                <a:latin typeface="Century Gothic" panose="020B0502020202020204" pitchFamily="34" charset="0"/>
                <a:ea typeface="Century Gothic"/>
                <a:cs typeface="Century Gothic"/>
                <a:sym typeface="Century Gothic"/>
              </a:rPr>
              <a:t>. </a:t>
            </a:r>
            <a:endParaRPr sz="2000" i="0" u="none" strike="noStrike" cap="none" dirty="0">
              <a:solidFill>
                <a:srgbClr val="000000"/>
              </a:solidFill>
              <a:latin typeface="Century Gothic" panose="020B0502020202020204" pitchFamily="34" charset="0"/>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08" name="Google Shape;208;p2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09" name="Google Shape;209;p2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0" name="Google Shape;210;p2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POGAJANJA O PLAČI IN UGODNOSTIH</a:t>
            </a:r>
            <a:endParaRPr dirty="0"/>
          </a:p>
        </p:txBody>
      </p:sp>
      <p:graphicFrame>
        <p:nvGraphicFramePr>
          <p:cNvPr id="2" name="Diagramm 1">
            <a:extLst>
              <a:ext uri="{FF2B5EF4-FFF2-40B4-BE49-F238E27FC236}">
                <a16:creationId xmlns:a16="http://schemas.microsoft.com/office/drawing/2014/main" id="{D8E23FF1-1E87-7800-FB93-C871F458524F}"/>
              </a:ext>
            </a:extLst>
          </p:cNvPr>
          <p:cNvGraphicFramePr/>
          <p:nvPr>
            <p:extLst>
              <p:ext uri="{D42A27DB-BD31-4B8C-83A1-F6EECF244321}">
                <p14:modId xmlns:p14="http://schemas.microsoft.com/office/powerpoint/2010/main" val="3103352320"/>
              </p:ext>
            </p:extLst>
          </p:nvPr>
        </p:nvGraphicFramePr>
        <p:xfrm>
          <a:off x="300989" y="757609"/>
          <a:ext cx="11891011" cy="5149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5511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08" name="Google Shape;208;p2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09" name="Google Shape;209;p2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0" name="Google Shape;210;p2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POGAJANJA O PLAČI</a:t>
            </a:r>
            <a:endParaRPr dirty="0"/>
          </a:p>
        </p:txBody>
      </p:sp>
      <p:sp>
        <p:nvSpPr>
          <p:cNvPr id="212" name="Google Shape;212;p25"/>
          <p:cNvSpPr txBox="1"/>
          <p:nvPr/>
        </p:nvSpPr>
        <p:spPr>
          <a:xfrm>
            <a:off x="402146" y="2747840"/>
            <a:ext cx="6230400" cy="400069"/>
          </a:xfrm>
          <a:prstGeom prst="rect">
            <a:avLst/>
          </a:prstGeom>
          <a:noFill/>
          <a:ln>
            <a:noFill/>
          </a:ln>
        </p:spPr>
        <p:txBody>
          <a:bodyPr spcFirstLastPara="1" wrap="square" lIns="91425" tIns="45700" rIns="91425" bIns="45700" anchor="t" anchorCtr="0">
            <a:spAutoFit/>
          </a:bodyPr>
          <a:lstStyle/>
          <a:p>
            <a:r>
              <a:rPr lang="en-US" sz="2000" b="1" dirty="0" err="1">
                <a:solidFill>
                  <a:srgbClr val="0F0F0F"/>
                </a:solidFill>
                <a:latin typeface="Century Gothic" panose="020B0502020202020204" pitchFamily="34" charset="0"/>
              </a:rPr>
              <a:t>Simulacijska</a:t>
            </a:r>
            <a:r>
              <a:rPr lang="en-US" sz="2000" b="1" dirty="0">
                <a:solidFill>
                  <a:srgbClr val="0F0F0F"/>
                </a:solidFill>
                <a:latin typeface="Century Gothic" panose="020B0502020202020204" pitchFamily="34" charset="0"/>
              </a:rPr>
              <a:t> </a:t>
            </a:r>
            <a:r>
              <a:rPr lang="en-US" sz="2000" b="1" dirty="0" err="1">
                <a:solidFill>
                  <a:srgbClr val="0F0F0F"/>
                </a:solidFill>
                <a:latin typeface="Century Gothic" panose="020B0502020202020204" pitchFamily="34" charset="0"/>
              </a:rPr>
              <a:t>igra</a:t>
            </a:r>
            <a:r>
              <a:rPr lang="en-US" sz="2000" b="1" dirty="0">
                <a:solidFill>
                  <a:srgbClr val="0F0F0F"/>
                </a:solidFill>
                <a:latin typeface="Century Gothic" panose="020B0502020202020204" pitchFamily="34" charset="0"/>
              </a:rPr>
              <a:t>: </a:t>
            </a:r>
            <a:r>
              <a:rPr lang="en-US" sz="2000" dirty="0" err="1">
                <a:solidFill>
                  <a:srgbClr val="0F0F0F"/>
                </a:solidFill>
                <a:latin typeface="Century Gothic" panose="020B0502020202020204" pitchFamily="34" charset="0"/>
              </a:rPr>
              <a:t>Pogajanja</a:t>
            </a:r>
            <a:r>
              <a:rPr lang="en-US" sz="2000" dirty="0">
                <a:solidFill>
                  <a:srgbClr val="0F0F0F"/>
                </a:solidFill>
                <a:latin typeface="Century Gothic" panose="020B0502020202020204" pitchFamily="34" charset="0"/>
              </a:rPr>
              <a:t> o </a:t>
            </a:r>
            <a:r>
              <a:rPr lang="en-US" sz="2000" dirty="0" err="1">
                <a:solidFill>
                  <a:srgbClr val="0F0F0F"/>
                </a:solidFill>
                <a:latin typeface="Century Gothic" panose="020B0502020202020204" pitchFamily="34" charset="0"/>
              </a:rPr>
              <a:t>vaši</a:t>
            </a:r>
            <a:r>
              <a:rPr lang="en-US" sz="2000" dirty="0">
                <a:solidFill>
                  <a:srgbClr val="0F0F0F"/>
                </a:solidFill>
                <a:latin typeface="Century Gothic" panose="020B0502020202020204" pitchFamily="34" charset="0"/>
              </a:rPr>
              <a:t> </a:t>
            </a:r>
            <a:r>
              <a:rPr lang="en-US" sz="2000" dirty="0" err="1">
                <a:solidFill>
                  <a:srgbClr val="0F0F0F"/>
                </a:solidFill>
                <a:latin typeface="Century Gothic" panose="020B0502020202020204" pitchFamily="34" charset="0"/>
              </a:rPr>
              <a:t>plači</a:t>
            </a:r>
            <a:endParaRPr lang="en-US" sz="2000" i="0" dirty="0">
              <a:solidFill>
                <a:srgbClr val="0F0F0F"/>
              </a:solidFill>
              <a:effectLst/>
              <a:latin typeface="Century Gothic" panose="020B0502020202020204" pitchFamily="34" charset="0"/>
            </a:endParaRPr>
          </a:p>
        </p:txBody>
      </p:sp>
      <p:pic>
        <p:nvPicPr>
          <p:cNvPr id="4" name="Grafik 3" descr="Ein Bild, das Logo, Symbol, Grafiken, Schrift enthält.&#10;&#10;Automatisch generierte Beschreibung">
            <a:extLst>
              <a:ext uri="{FF2B5EF4-FFF2-40B4-BE49-F238E27FC236}">
                <a16:creationId xmlns:a16="http://schemas.microsoft.com/office/drawing/2014/main" id="{17EBDEAA-9327-9317-A4B6-3C81B0F5C5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40975" y="1821459"/>
            <a:ext cx="4908884" cy="2454442"/>
          </a:xfrm>
          <a:prstGeom prst="rect">
            <a:avLst/>
          </a:prstGeom>
        </p:spPr>
      </p:pic>
    </p:spTree>
    <p:extLst>
      <p:ext uri="{BB962C8B-B14F-4D97-AF65-F5344CB8AC3E}">
        <p14:creationId xmlns:p14="http://schemas.microsoft.com/office/powerpoint/2010/main" val="95922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ba818bef63_0_3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g2ba818bef63_0_3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19" name="Google Shape;219;g2ba818bef63_0_3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20" name="Google Shape;220;g2ba818bef63_0_33"/>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21" name="Google Shape;221;g2ba818bef63_0_33"/>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POGAJALSKE SPRETNOSTI ZA PLAČO</a:t>
            </a:r>
            <a:endParaRPr dirty="0"/>
          </a:p>
        </p:txBody>
      </p:sp>
      <p:pic>
        <p:nvPicPr>
          <p:cNvPr id="222" name="Google Shape;222;g2ba818bef63_0_33"/>
          <p:cNvPicPr preferRelativeResize="0"/>
          <p:nvPr/>
        </p:nvPicPr>
        <p:blipFill rotWithShape="1">
          <a:blip r:embed="rId5">
            <a:alphaModFix/>
          </a:blip>
          <a:srcRect t="39" b="29"/>
          <a:stretch/>
        </p:blipFill>
        <p:spPr>
          <a:xfrm>
            <a:off x="7106247" y="1838397"/>
            <a:ext cx="4772972" cy="3181209"/>
          </a:xfrm>
          <a:prstGeom prst="rect">
            <a:avLst/>
          </a:prstGeom>
          <a:noFill/>
          <a:ln>
            <a:noFill/>
          </a:ln>
        </p:spPr>
      </p:pic>
      <p:sp>
        <p:nvSpPr>
          <p:cNvPr id="223" name="Google Shape;223;g2ba818bef63_0_33"/>
          <p:cNvSpPr txBox="1"/>
          <p:nvPr/>
        </p:nvSpPr>
        <p:spPr>
          <a:xfrm>
            <a:off x="312781" y="1838397"/>
            <a:ext cx="7016900" cy="35163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1500"/>
              </a:spcBef>
              <a:spcAft>
                <a:spcPts val="0"/>
              </a:spcAft>
              <a:buNone/>
            </a:pPr>
            <a:r>
              <a:rPr lang="de-DE" sz="2000" b="1" dirty="0" err="1">
                <a:solidFill>
                  <a:srgbClr val="0F0F0F"/>
                </a:solidFill>
                <a:latin typeface="Century Gothic" panose="020B0502020202020204" pitchFamily="34" charset="0"/>
                <a:ea typeface="Century Gothic"/>
                <a:cs typeface="Century Gothic"/>
                <a:sym typeface="Century Gothic"/>
              </a:rPr>
              <a:t>Aktivnost</a:t>
            </a:r>
            <a:r>
              <a:rPr lang="de-DE" sz="2000" dirty="0">
                <a:solidFill>
                  <a:srgbClr val="0F0F0F"/>
                </a:solidFill>
                <a:latin typeface="Century Gothic" panose="020B0502020202020204" pitchFamily="34" charset="0"/>
                <a:ea typeface="Century Gothic"/>
                <a:cs typeface="Century Gothic"/>
                <a:sym typeface="Century Gothic"/>
              </a:rPr>
              <a:t>: </a:t>
            </a:r>
            <a:r>
              <a:rPr lang="de-DE" sz="2000" dirty="0" err="1">
                <a:solidFill>
                  <a:srgbClr val="0F0F0F"/>
                </a:solidFill>
                <a:latin typeface="Century Gothic" panose="020B0502020202020204" pitchFamily="34" charset="0"/>
                <a:ea typeface="Century Gothic"/>
                <a:cs typeface="Century Gothic"/>
                <a:sym typeface="Century Gothic"/>
              </a:rPr>
              <a:t>Pogajalske</a:t>
            </a:r>
            <a:r>
              <a:rPr lang="de-DE" sz="2000" dirty="0">
                <a:solidFill>
                  <a:srgbClr val="0F0F0F"/>
                </a:solidFill>
                <a:latin typeface="Century Gothic" panose="020B0502020202020204" pitchFamily="34" charset="0"/>
                <a:ea typeface="Century Gothic"/>
                <a:cs typeface="Century Gothic"/>
                <a:sym typeface="Century Gothic"/>
              </a:rPr>
              <a:t> </a:t>
            </a:r>
            <a:r>
              <a:rPr lang="de-DE" sz="2000" dirty="0" err="1">
                <a:solidFill>
                  <a:srgbClr val="0F0F0F"/>
                </a:solidFill>
                <a:latin typeface="Century Gothic" panose="020B0502020202020204" pitchFamily="34" charset="0"/>
                <a:ea typeface="Century Gothic"/>
                <a:cs typeface="Century Gothic"/>
                <a:sym typeface="Century Gothic"/>
              </a:rPr>
              <a:t>spretnosti</a:t>
            </a:r>
            <a:r>
              <a:rPr lang="de-DE" sz="2000" dirty="0">
                <a:solidFill>
                  <a:srgbClr val="0F0F0F"/>
                </a:solidFill>
                <a:latin typeface="Century Gothic" panose="020B0502020202020204" pitchFamily="34" charset="0"/>
                <a:ea typeface="Century Gothic"/>
                <a:cs typeface="Century Gothic"/>
                <a:sym typeface="Century Gothic"/>
              </a:rPr>
              <a:t> </a:t>
            </a:r>
            <a:r>
              <a:rPr lang="de-DE" sz="2000" dirty="0" err="1">
                <a:solidFill>
                  <a:srgbClr val="0F0F0F"/>
                </a:solidFill>
                <a:latin typeface="Century Gothic" panose="020B0502020202020204" pitchFamily="34" charset="0"/>
                <a:ea typeface="Century Gothic"/>
                <a:cs typeface="Century Gothic"/>
                <a:sym typeface="Century Gothic"/>
              </a:rPr>
              <a:t>za</a:t>
            </a:r>
            <a:r>
              <a:rPr lang="de-DE" sz="2000" dirty="0">
                <a:solidFill>
                  <a:srgbClr val="0F0F0F"/>
                </a:solidFill>
                <a:latin typeface="Century Gothic" panose="020B0502020202020204" pitchFamily="34" charset="0"/>
                <a:ea typeface="Century Gothic"/>
                <a:cs typeface="Century Gothic"/>
                <a:sym typeface="Century Gothic"/>
              </a:rPr>
              <a:t> </a:t>
            </a:r>
            <a:r>
              <a:rPr lang="de-DE" sz="2000" dirty="0" err="1">
                <a:solidFill>
                  <a:srgbClr val="0F0F0F"/>
                </a:solidFill>
                <a:latin typeface="Century Gothic" panose="020B0502020202020204" pitchFamily="34" charset="0"/>
                <a:ea typeface="Century Gothic"/>
                <a:cs typeface="Century Gothic"/>
                <a:sym typeface="Century Gothic"/>
              </a:rPr>
              <a:t>plačo</a:t>
            </a:r>
            <a:endParaRPr sz="2000" dirty="0">
              <a:solidFill>
                <a:srgbClr val="0F0F0F"/>
              </a:solidFill>
              <a:latin typeface="Century Gothic" panose="020B0502020202020204" pitchFamily="34" charset="0"/>
              <a:ea typeface="Century Gothic"/>
              <a:cs typeface="Century Gothic"/>
              <a:sym typeface="Century Gothic"/>
            </a:endParaRPr>
          </a:p>
          <a:p>
            <a:pPr lvl="0" algn="just">
              <a:spcBef>
                <a:spcPts val="1500"/>
              </a:spcBef>
            </a:pPr>
            <a:r>
              <a:rPr lang="de-DE" sz="2000" b="1" dirty="0" err="1">
                <a:solidFill>
                  <a:srgbClr val="0F0F0F"/>
                </a:solidFill>
                <a:latin typeface="Century Gothic" panose="020B0502020202020204" pitchFamily="34" charset="0"/>
                <a:ea typeface="Century Gothic"/>
                <a:cs typeface="Century Gothic"/>
                <a:sym typeface="Century Gothic"/>
              </a:rPr>
              <a:t>Cilj</a:t>
            </a:r>
            <a:r>
              <a:rPr lang="de-DE" sz="2000" dirty="0">
                <a:solidFill>
                  <a:srgbClr val="0F0F0F"/>
                </a:solidFill>
                <a:latin typeface="Century Gothic" panose="020B0502020202020204" pitchFamily="34" charset="0"/>
                <a:ea typeface="Century Gothic"/>
                <a:cs typeface="Century Gothic"/>
                <a:sym typeface="Century Gothic"/>
              </a:rPr>
              <a:t>: </a:t>
            </a:r>
            <a:r>
              <a:rPr lang="sl-SI" sz="2000" dirty="0">
                <a:latin typeface="Century Gothic" panose="020B0502020202020204" pitchFamily="34" charset="0"/>
              </a:rPr>
              <a:t>Vaditi veščine pogajanj v simuliranem scenariju pogajanja o plači</a:t>
            </a:r>
            <a:r>
              <a:rPr lang="en-SI" sz="2000" dirty="0">
                <a:latin typeface="Century Gothic" panose="020B0502020202020204" pitchFamily="34" charset="0"/>
              </a:rPr>
              <a:t> </a:t>
            </a:r>
            <a:r>
              <a:rPr lang="de-DE" sz="2000" dirty="0">
                <a:solidFill>
                  <a:srgbClr val="0F0F0F"/>
                </a:solidFill>
                <a:latin typeface="Century Gothic" panose="020B0502020202020204" pitchFamily="34" charset="0"/>
                <a:ea typeface="Century Gothic"/>
                <a:cs typeface="Century Gothic"/>
                <a:sym typeface="Century Gothic"/>
              </a:rPr>
              <a:t>.</a:t>
            </a:r>
            <a:endParaRPr sz="2000" dirty="0">
              <a:solidFill>
                <a:srgbClr val="0F0F0F"/>
              </a:solidFill>
              <a:latin typeface="Century Gothic" panose="020B0502020202020204" pitchFamily="34" charset="0"/>
              <a:ea typeface="Century Gothic"/>
              <a:cs typeface="Century Gothic"/>
              <a:sym typeface="Century Gothic"/>
            </a:endParaRPr>
          </a:p>
          <a:p>
            <a:pPr lvl="0" algn="just">
              <a:spcBef>
                <a:spcPts val="1500"/>
              </a:spcBef>
            </a:pPr>
            <a:r>
              <a:rPr lang="de-DE" sz="2000" b="1" dirty="0">
                <a:solidFill>
                  <a:srgbClr val="3E6EC2"/>
                </a:solidFill>
                <a:latin typeface="Century Gothic" panose="020B0502020202020204" pitchFamily="34" charset="0"/>
                <a:ea typeface="Century Gothic"/>
                <a:cs typeface="Century Gothic"/>
                <a:sym typeface="Century Gothic"/>
              </a:rPr>
              <a:t>Scenario 1</a:t>
            </a:r>
            <a:r>
              <a:rPr lang="de-DE" sz="2000" dirty="0">
                <a:solidFill>
                  <a:srgbClr val="0F0F0F"/>
                </a:solidFill>
                <a:latin typeface="Century Gothic" panose="020B0502020202020204" pitchFamily="34" charset="0"/>
                <a:ea typeface="Century Gothic"/>
                <a:cs typeface="Century Gothic"/>
                <a:sym typeface="Century Gothic"/>
              </a:rPr>
              <a:t>: </a:t>
            </a:r>
            <a:r>
              <a:rPr lang="sl-SI" sz="2000" dirty="0">
                <a:latin typeface="Century Gothic" panose="020B0502020202020204" pitchFamily="34" charset="0"/>
              </a:rPr>
              <a:t>Zaposleni je prejel ponudbo za delo in se želi pogajati o višji plači</a:t>
            </a:r>
            <a:r>
              <a:rPr lang="en-SI" sz="2000" dirty="0">
                <a:latin typeface="Century Gothic" panose="020B0502020202020204" pitchFamily="34" charset="0"/>
              </a:rPr>
              <a:t> </a:t>
            </a:r>
            <a:r>
              <a:rPr lang="de-DE" sz="2000" dirty="0">
                <a:solidFill>
                  <a:srgbClr val="0F0F0F"/>
                </a:solidFill>
                <a:latin typeface="Century Gothic" panose="020B0502020202020204" pitchFamily="34" charset="0"/>
                <a:ea typeface="Century Gothic"/>
                <a:cs typeface="Century Gothic"/>
                <a:sym typeface="Century Gothic"/>
              </a:rPr>
              <a:t>.</a:t>
            </a:r>
            <a:endParaRPr sz="2000" dirty="0">
              <a:solidFill>
                <a:srgbClr val="0F0F0F"/>
              </a:solidFill>
              <a:latin typeface="Century Gothic" panose="020B0502020202020204" pitchFamily="34" charset="0"/>
              <a:ea typeface="Century Gothic"/>
              <a:cs typeface="Century Gothic"/>
              <a:sym typeface="Century Gothic"/>
            </a:endParaRPr>
          </a:p>
          <a:p>
            <a:pPr lvl="0" algn="just">
              <a:spcBef>
                <a:spcPts val="1500"/>
              </a:spcBef>
            </a:pPr>
            <a:r>
              <a:rPr lang="de-DE" sz="2000" b="1" dirty="0">
                <a:solidFill>
                  <a:srgbClr val="3E6EC2"/>
                </a:solidFill>
                <a:latin typeface="Century Gothic" panose="020B0502020202020204" pitchFamily="34" charset="0"/>
                <a:ea typeface="Century Gothic"/>
                <a:cs typeface="Century Gothic"/>
                <a:sym typeface="Century Gothic"/>
              </a:rPr>
              <a:t>Scenario 2</a:t>
            </a:r>
            <a:r>
              <a:rPr lang="de-DE" sz="2000" dirty="0">
                <a:solidFill>
                  <a:srgbClr val="0F0F0F"/>
                </a:solidFill>
                <a:latin typeface="Century Gothic" panose="020B0502020202020204" pitchFamily="34" charset="0"/>
                <a:ea typeface="Century Gothic"/>
                <a:cs typeface="Century Gothic"/>
                <a:sym typeface="Century Gothic"/>
              </a:rPr>
              <a:t>: </a:t>
            </a:r>
            <a:r>
              <a:rPr lang="sl-SI" sz="2000" dirty="0">
                <a:latin typeface="Century Gothic" panose="020B0502020202020204" pitchFamily="34" charset="0"/>
              </a:rPr>
              <a:t>Zaposleni išče povišanje plače ali napredovanje ter potrebuje utemeljitev svoje zahteve</a:t>
            </a:r>
            <a:r>
              <a:rPr lang="en-SI" sz="2000" dirty="0">
                <a:latin typeface="Century Gothic" panose="020B0502020202020204" pitchFamily="34" charset="0"/>
              </a:rPr>
              <a:t> </a:t>
            </a:r>
            <a:r>
              <a:rPr lang="de-DE" sz="2000" dirty="0">
                <a:solidFill>
                  <a:srgbClr val="0F0F0F"/>
                </a:solidFill>
                <a:latin typeface="Century Gothic" panose="020B0502020202020204" pitchFamily="34" charset="0"/>
                <a:ea typeface="Century Gothic"/>
                <a:cs typeface="Century Gothic"/>
                <a:sym typeface="Century Gothic"/>
              </a:rPr>
              <a:t>.</a:t>
            </a:r>
            <a:endParaRPr sz="2000" dirty="0">
              <a:solidFill>
                <a:srgbClr val="0F0F0F"/>
              </a:solidFill>
              <a:latin typeface="Century Gothic" panose="020B0502020202020204" pitchFamily="34" charset="0"/>
              <a:ea typeface="Century Gothic"/>
              <a:cs typeface="Century Gothic"/>
              <a:sym typeface="Century Gothic"/>
            </a:endParaRPr>
          </a:p>
          <a:p>
            <a:pPr marL="0" marR="0" lvl="0" indent="0" algn="l" rtl="0">
              <a:lnSpc>
                <a:spcPct val="100000"/>
              </a:lnSpc>
              <a:spcBef>
                <a:spcPts val="1500"/>
              </a:spcBef>
              <a:spcAft>
                <a:spcPts val="0"/>
              </a:spcAft>
              <a:buNone/>
            </a:pPr>
            <a:endParaRPr sz="2000" dirty="0">
              <a:solidFill>
                <a:srgbClr val="0F0F0F"/>
              </a:solidFill>
              <a:latin typeface="Century Gothic" panose="020B0502020202020204" pitchFamily="34" charset="0"/>
              <a:ea typeface="Century Gothic"/>
              <a:cs typeface="Century Gothic"/>
              <a:sym typeface="Century Gothic"/>
            </a:endParaRPr>
          </a:p>
        </p:txBody>
      </p:sp>
      <p:sp>
        <p:nvSpPr>
          <p:cNvPr id="224" name="Google Shape;224;g2ba818bef63_0_33"/>
          <p:cNvSpPr/>
          <p:nvPr/>
        </p:nvSpPr>
        <p:spPr>
          <a:xfrm>
            <a:off x="9116950" y="2934700"/>
            <a:ext cx="975000" cy="24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03" name="Google Shape;103;p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104" name="Google Shape;104;p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graphicFrame>
        <p:nvGraphicFramePr>
          <p:cNvPr id="3" name="Diagramm 2">
            <a:extLst>
              <a:ext uri="{FF2B5EF4-FFF2-40B4-BE49-F238E27FC236}">
                <a16:creationId xmlns:a16="http://schemas.microsoft.com/office/drawing/2014/main" id="{88A127DF-6ECA-0E48-EF21-81F7DDE8D30B}"/>
              </a:ext>
            </a:extLst>
          </p:cNvPr>
          <p:cNvGraphicFramePr/>
          <p:nvPr>
            <p:extLst>
              <p:ext uri="{D42A27DB-BD31-4B8C-83A1-F6EECF244321}">
                <p14:modId xmlns:p14="http://schemas.microsoft.com/office/powerpoint/2010/main" val="2554969214"/>
              </p:ext>
            </p:extLst>
          </p:nvPr>
        </p:nvGraphicFramePr>
        <p:xfrm>
          <a:off x="962526" y="176984"/>
          <a:ext cx="10010253" cy="58164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6"/>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31" name="Google Shape;231;p2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2" name="Google Shape;232;p26"/>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33" name="Google Shape;233;p2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07000"/>
              </a:lnSpc>
              <a:spcBef>
                <a:spcPts val="1200"/>
              </a:spcBef>
            </a:pPr>
            <a:r>
              <a:rPr lang="sl-SI" sz="3200" dirty="0">
                <a:solidFill>
                  <a:schemeClr val="bg1"/>
                </a:solidFill>
                <a:latin typeface="Calibri" panose="020F0502020204030204" pitchFamily="34" charset="0"/>
                <a:cs typeface="Calibri" panose="020F0502020204030204" pitchFamily="34" charset="0"/>
              </a:rPr>
              <a:t>NAPAČNA PREPRIČANJA, KI OMEJUJEJO POTENCIAL ZASLUŽKA</a:t>
            </a:r>
            <a:r>
              <a:rPr lang="en-SI" sz="3200" dirty="0">
                <a:solidFill>
                  <a:schemeClr val="bg1"/>
                </a:solidFill>
                <a:latin typeface="Calibri" panose="020F0502020204030204" pitchFamily="34" charset="0"/>
                <a:cs typeface="Calibri" panose="020F0502020204030204" pitchFamily="34" charset="0"/>
              </a:rPr>
              <a:t> </a:t>
            </a:r>
            <a:endParaRPr sz="3200" i="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35" name="Google Shape;235;p26"/>
          <p:cNvSpPr txBox="1"/>
          <p:nvPr/>
        </p:nvSpPr>
        <p:spPr>
          <a:xfrm>
            <a:off x="161413" y="2073883"/>
            <a:ext cx="7818147" cy="3726108"/>
          </a:xfrm>
          <a:prstGeom prst="rect">
            <a:avLst/>
          </a:prstGeom>
          <a:noFill/>
          <a:ln>
            <a:noFill/>
          </a:ln>
        </p:spPr>
        <p:txBody>
          <a:bodyPr spcFirstLastPara="1" wrap="square" lIns="91425" tIns="45700" rIns="91425" bIns="45700" anchor="t" anchorCtr="0">
            <a:spAutoFit/>
          </a:bodyPr>
          <a:lstStyle/>
          <a:p>
            <a:pPr marL="342900" indent="-342900">
              <a:buFont typeface="+mj-lt"/>
              <a:buAutoNum type="arabicPeriod"/>
            </a:pPr>
            <a:r>
              <a:rPr lang="sl-SI" sz="2000" i="1" dirty="0">
                <a:latin typeface="Century Gothic" panose="020B0502020202020204" pitchFamily="34" charset="0"/>
              </a:rPr>
              <a:t>"Pogajanje o plači je potisno ali agresivno."</a:t>
            </a:r>
            <a:endParaRPr lang="en-SI" sz="2000" dirty="0">
              <a:latin typeface="Century Gothic" panose="020B0502020202020204" pitchFamily="34" charset="0"/>
            </a:endParaRPr>
          </a:p>
          <a:p>
            <a:pPr marL="342900" indent="-342900">
              <a:buFont typeface="+mj-lt"/>
              <a:buAutoNum type="arabicPeriod"/>
            </a:pPr>
            <a:r>
              <a:rPr lang="sl-SI" sz="2000" i="1" dirty="0">
                <a:latin typeface="Century Gothic" panose="020B0502020202020204" pitchFamily="34" charset="0"/>
              </a:rPr>
              <a:t>"Pogovor o denarju je tabu."</a:t>
            </a:r>
            <a:endParaRPr lang="en-SI" sz="2000" dirty="0">
              <a:latin typeface="Century Gothic" panose="020B0502020202020204" pitchFamily="34" charset="0"/>
            </a:endParaRPr>
          </a:p>
          <a:p>
            <a:pPr marL="342900" indent="-342900">
              <a:buFont typeface="+mj-lt"/>
              <a:buAutoNum type="arabicPeriod"/>
            </a:pPr>
            <a:r>
              <a:rPr lang="sl-SI" sz="2000" i="1" dirty="0">
                <a:latin typeface="Century Gothic" panose="020B0502020202020204" pitchFamily="34" charset="0"/>
              </a:rPr>
              <a:t>"Prvo ponudbo bi moral sprejeti, da pokažem hvaležnost."</a:t>
            </a:r>
            <a:endParaRPr lang="en-SI" sz="2000" dirty="0">
              <a:latin typeface="Century Gothic" panose="020B0502020202020204" pitchFamily="34" charset="0"/>
            </a:endParaRPr>
          </a:p>
          <a:p>
            <a:pPr marL="342900" indent="-342900">
              <a:buFont typeface="+mj-lt"/>
              <a:buAutoNum type="arabicPeriod"/>
            </a:pPr>
            <a:r>
              <a:rPr lang="sl-SI" sz="2000" i="1" dirty="0">
                <a:latin typeface="Century Gothic" panose="020B0502020202020204" pitchFamily="34" charset="0"/>
              </a:rPr>
              <a:t>"Potencial zaslužka je izključno določen s stopnjo izobrazbe."</a:t>
            </a:r>
            <a:endParaRPr lang="en-SI" sz="2000" dirty="0">
              <a:latin typeface="Century Gothic" panose="020B0502020202020204" pitchFamily="34" charset="0"/>
            </a:endParaRPr>
          </a:p>
          <a:p>
            <a:pPr marL="342900" indent="-342900">
              <a:buFont typeface="+mj-lt"/>
              <a:buAutoNum type="arabicPeriod"/>
            </a:pPr>
            <a:r>
              <a:rPr lang="sl-SI" sz="2000" i="1" dirty="0">
                <a:latin typeface="Century Gothic" panose="020B0502020202020204" pitchFamily="34" charset="0"/>
              </a:rPr>
              <a:t>"Razlika v plačilu med spoloma na mene osebno ne vpliva."</a:t>
            </a:r>
            <a:endParaRPr lang="en-SI" sz="2000" dirty="0">
              <a:latin typeface="Century Gothic" panose="020B0502020202020204" pitchFamily="34" charset="0"/>
            </a:endParaRPr>
          </a:p>
          <a:p>
            <a:pPr marL="342900" indent="-342900">
              <a:buFont typeface="+mj-lt"/>
              <a:buAutoNum type="arabicPeriod"/>
            </a:pPr>
            <a:r>
              <a:rPr lang="sl-SI" sz="2000" i="1" dirty="0">
                <a:latin typeface="Century Gothic" panose="020B0502020202020204" pitchFamily="34" charset="0"/>
              </a:rPr>
              <a:t>"Vlaganje je le za premožne."</a:t>
            </a:r>
            <a:endParaRPr lang="en-SI" sz="2000" dirty="0">
              <a:latin typeface="Century Gothic" panose="020B0502020202020204" pitchFamily="34" charset="0"/>
            </a:endParaRPr>
          </a:p>
          <a:p>
            <a:pPr marL="342900" indent="-342900">
              <a:buFont typeface="+mj-lt"/>
              <a:buAutoNum type="arabicPeriod"/>
            </a:pPr>
            <a:r>
              <a:rPr lang="sl-SI" sz="2000" i="1" dirty="0">
                <a:latin typeface="Century Gothic" panose="020B0502020202020204" pitchFamily="34" charset="0"/>
              </a:rPr>
              <a:t>"Potencial zaslužka je fiksen in nanj ni mogoče vplivati."</a:t>
            </a:r>
            <a:endParaRPr lang="en-SI" sz="2000" dirty="0">
              <a:latin typeface="Century Gothic" panose="020B0502020202020204" pitchFamily="34" charset="0"/>
            </a:endParaRPr>
          </a:p>
          <a:p>
            <a:pPr marL="342900" marR="0" lvl="0" indent="-228600" algn="l" rtl="0">
              <a:lnSpc>
                <a:spcPct val="107000"/>
              </a:lnSpc>
              <a:spcBef>
                <a:spcPts val="800"/>
              </a:spcBef>
              <a:spcAft>
                <a:spcPts val="0"/>
              </a:spcAft>
              <a:buClr>
                <a:srgbClr val="000000"/>
              </a:buClr>
              <a:buSzPts val="1800"/>
              <a:buFont typeface="Arial"/>
              <a:buNone/>
            </a:pPr>
            <a:endParaRPr sz="2000" i="0" u="none" strike="noStrike" cap="none" dirty="0">
              <a:solidFill>
                <a:srgbClr val="000000"/>
              </a:solidFill>
              <a:latin typeface="Century Gothic" panose="020B0502020202020204" pitchFamily="34" charset="0"/>
              <a:ea typeface="Calibri"/>
              <a:cs typeface="Calibri"/>
              <a:sym typeface="Calibri"/>
            </a:endParaRPr>
          </a:p>
          <a:p>
            <a:pPr marL="342900" marR="0" lvl="0" indent="-254000" algn="l" rtl="0">
              <a:lnSpc>
                <a:spcPct val="107000"/>
              </a:lnSpc>
              <a:spcBef>
                <a:spcPts val="800"/>
              </a:spcBef>
              <a:spcAft>
                <a:spcPts val="0"/>
              </a:spcAft>
              <a:buClr>
                <a:srgbClr val="000000"/>
              </a:buClr>
              <a:buSzPts val="1400"/>
              <a:buFont typeface="Arial"/>
              <a:buNone/>
            </a:pPr>
            <a:endParaRPr sz="2000" i="0" u="none" strike="noStrike" cap="none" dirty="0">
              <a:solidFill>
                <a:srgbClr val="000000"/>
              </a:solidFill>
              <a:latin typeface="Century Gothic" panose="020B0502020202020204" pitchFamily="34" charset="0"/>
              <a:ea typeface="Calibri"/>
              <a:cs typeface="Calibri"/>
              <a:sym typeface="Calibri"/>
            </a:endParaRPr>
          </a:p>
        </p:txBody>
      </p:sp>
      <p:pic>
        <p:nvPicPr>
          <p:cNvPr id="5" name="Grafik 4" descr="Ein Bild, das Grafiken, Clipart, Schrift, Design enthält.&#10;&#10;Automatisch generierte Beschreibung">
            <a:extLst>
              <a:ext uri="{FF2B5EF4-FFF2-40B4-BE49-F238E27FC236}">
                <a16:creationId xmlns:a16="http://schemas.microsoft.com/office/drawing/2014/main" id="{4D9BC672-8ED5-DE91-5444-828CABBA94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87719" y="1995616"/>
            <a:ext cx="5041815" cy="201672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7"/>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42" name="Google Shape;242;p2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43" name="Google Shape;243;p27"/>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44" name="Google Shape;244;p2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dirty="0">
                <a:solidFill>
                  <a:schemeClr val="lt1"/>
                </a:solidFill>
                <a:latin typeface="Calibri"/>
                <a:ea typeface="Calibri"/>
                <a:cs typeface="Calibri"/>
                <a:sym typeface="Calibri"/>
              </a:rPr>
              <a:t>REVIZIJA</a:t>
            </a:r>
            <a:r>
              <a:rPr lang="de-DE" sz="3200" b="0" i="0" u="none" strike="noStrike" cap="none" dirty="0">
                <a:solidFill>
                  <a:schemeClr val="lt1"/>
                </a:solidFill>
                <a:latin typeface="Calibri"/>
                <a:ea typeface="Calibri"/>
                <a:cs typeface="Calibri"/>
                <a:sym typeface="Calibri"/>
              </a:rPr>
              <a:t> </a:t>
            </a:r>
            <a:endParaRPr sz="3200" b="0" i="0" u="none" strike="noStrike" cap="none" dirty="0">
              <a:solidFill>
                <a:schemeClr val="lt1"/>
              </a:solidFill>
              <a:latin typeface="Calibri"/>
              <a:ea typeface="Calibri"/>
              <a:cs typeface="Calibri"/>
              <a:sym typeface="Calibri"/>
            </a:endParaRPr>
          </a:p>
        </p:txBody>
      </p:sp>
      <p:pic>
        <p:nvPicPr>
          <p:cNvPr id="245" name="Google Shape;245;p27" descr="Light bulb on yellow background with sketched light beams and cord"/>
          <p:cNvPicPr preferRelativeResize="0"/>
          <p:nvPr/>
        </p:nvPicPr>
        <p:blipFill rotWithShape="1">
          <a:blip r:embed="rId5">
            <a:alphaModFix/>
          </a:blip>
          <a:srcRect l="36868"/>
          <a:stretch/>
        </p:blipFill>
        <p:spPr>
          <a:xfrm>
            <a:off x="7950313" y="1832123"/>
            <a:ext cx="3509975" cy="3420500"/>
          </a:xfrm>
          <a:prstGeom prst="rect">
            <a:avLst/>
          </a:prstGeom>
          <a:noFill/>
          <a:ln>
            <a:noFill/>
          </a:ln>
        </p:spPr>
      </p:pic>
      <p:sp>
        <p:nvSpPr>
          <p:cNvPr id="246" name="Google Shape;246;p27"/>
          <p:cNvSpPr txBox="1"/>
          <p:nvPr/>
        </p:nvSpPr>
        <p:spPr>
          <a:xfrm>
            <a:off x="0" y="2011199"/>
            <a:ext cx="7828547" cy="1354187"/>
          </a:xfrm>
          <a:prstGeom prst="rect">
            <a:avLst/>
          </a:prstGeom>
          <a:noFill/>
          <a:ln>
            <a:noFill/>
          </a:ln>
        </p:spPr>
        <p:txBody>
          <a:bodyPr spcFirstLastPara="1" wrap="square" lIns="91425" tIns="91425" rIns="91425" bIns="91425" anchor="t" anchorCtr="0">
            <a:spAutoFit/>
          </a:bodyPr>
          <a:lstStyle/>
          <a:p>
            <a:pPr marL="127000" lvl="0" algn="l" rtl="0">
              <a:spcBef>
                <a:spcPts val="0"/>
              </a:spcBef>
              <a:spcAft>
                <a:spcPts val="0"/>
              </a:spcAft>
              <a:buClr>
                <a:schemeClr val="dk1"/>
              </a:buClr>
              <a:buSzPts val="1600"/>
            </a:pPr>
            <a:endParaRPr lang="de-DE" sz="2000" dirty="0">
              <a:solidFill>
                <a:schemeClr val="dk1"/>
              </a:solidFill>
              <a:latin typeface="Century Gothic"/>
              <a:ea typeface="Century Gothic"/>
              <a:cs typeface="Century Gothic"/>
              <a:sym typeface="Century Gothic"/>
            </a:endParaRPr>
          </a:p>
          <a:p>
            <a:pPr marL="127000" lvl="0" algn="ctr" rtl="0">
              <a:spcBef>
                <a:spcPts val="0"/>
              </a:spcBef>
              <a:spcAft>
                <a:spcPts val="0"/>
              </a:spcAft>
              <a:buClr>
                <a:schemeClr val="dk1"/>
              </a:buClr>
              <a:buSzPts val="1600"/>
            </a:pPr>
            <a:r>
              <a:rPr lang="de-DE" sz="3600" dirty="0" err="1">
                <a:solidFill>
                  <a:schemeClr val="dk1"/>
                </a:solidFill>
                <a:latin typeface="Century Gothic"/>
                <a:ea typeface="Century Gothic"/>
                <a:cs typeface="Century Gothic"/>
                <a:sym typeface="Century Gothic"/>
              </a:rPr>
              <a:t>Kviz</a:t>
            </a:r>
            <a:r>
              <a:rPr lang="de-DE" sz="3600" dirty="0">
                <a:solidFill>
                  <a:schemeClr val="dk1"/>
                </a:solidFill>
                <a:latin typeface="Century Gothic"/>
                <a:ea typeface="Century Gothic"/>
                <a:cs typeface="Century Gothic"/>
                <a:sym typeface="Century Gothic"/>
              </a:rPr>
              <a:t> </a:t>
            </a:r>
            <a:endParaRPr sz="36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000" b="1" dirty="0">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ba818bef63_0_86"/>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g2ba818bef63_0_86"/>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53" name="Google Shape;253;g2ba818bef63_0_8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54" name="Google Shape;254;g2ba818bef63_0_86"/>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55" name="Google Shape;255;g2ba818bef63_0_8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dirty="0">
                <a:solidFill>
                  <a:schemeClr val="lt1"/>
                </a:solidFill>
                <a:latin typeface="Calibri"/>
                <a:ea typeface="Calibri"/>
                <a:cs typeface="Calibri"/>
                <a:sym typeface="Calibri"/>
              </a:rPr>
              <a:t>ZAKLJUČEK</a:t>
            </a:r>
            <a:endParaRPr sz="3200" b="0" i="0" u="none" strike="noStrike" cap="none" dirty="0">
              <a:solidFill>
                <a:schemeClr val="lt1"/>
              </a:solidFill>
              <a:latin typeface="Calibri"/>
              <a:ea typeface="Calibri"/>
              <a:cs typeface="Calibri"/>
              <a:sym typeface="Calibri"/>
            </a:endParaRPr>
          </a:p>
        </p:txBody>
      </p:sp>
      <p:sp>
        <p:nvSpPr>
          <p:cNvPr id="256" name="Google Shape;256;g2ba818bef63_0_86"/>
          <p:cNvSpPr txBox="1"/>
          <p:nvPr/>
        </p:nvSpPr>
        <p:spPr>
          <a:xfrm>
            <a:off x="529934" y="2846643"/>
            <a:ext cx="5608500" cy="1107965"/>
          </a:xfrm>
          <a:prstGeom prst="rect">
            <a:avLst/>
          </a:prstGeom>
          <a:noFill/>
          <a:ln>
            <a:noFill/>
          </a:ln>
        </p:spPr>
        <p:txBody>
          <a:bodyPr spcFirstLastPara="1" wrap="square" lIns="91425" tIns="91425" rIns="91425" bIns="91425" anchor="t" anchorCtr="0">
            <a:spAutoFit/>
          </a:bodyPr>
          <a:lstStyle/>
          <a:p>
            <a:pPr lvl="0" algn="just"/>
            <a:r>
              <a:rPr lang="en-US" sz="2000" dirty="0" err="1">
                <a:latin typeface="Century Gothic"/>
                <a:ea typeface="Century Gothic"/>
                <a:cs typeface="Century Gothic"/>
                <a:sym typeface="Century Gothic"/>
              </a:rPr>
              <a:t>Povečevanje</a:t>
            </a:r>
            <a:r>
              <a:rPr lang="en-US" sz="2000" dirty="0">
                <a:latin typeface="Century Gothic"/>
                <a:ea typeface="Century Gothic"/>
                <a:cs typeface="Century Gothic"/>
                <a:sym typeface="Century Gothic"/>
              </a:rPr>
              <a:t> </a:t>
            </a:r>
            <a:r>
              <a:rPr lang="en-US" sz="2000" dirty="0" err="1">
                <a:latin typeface="Century Gothic"/>
                <a:ea typeface="Century Gothic"/>
                <a:cs typeface="Century Gothic"/>
                <a:sym typeface="Century Gothic"/>
              </a:rPr>
              <a:t>zaslužka</a:t>
            </a:r>
            <a:r>
              <a:rPr lang="en-US" sz="2000" dirty="0">
                <a:latin typeface="Century Gothic"/>
                <a:ea typeface="Century Gothic"/>
                <a:cs typeface="Century Gothic"/>
                <a:sym typeface="Century Gothic"/>
              </a:rPr>
              <a:t> </a:t>
            </a:r>
            <a:r>
              <a:rPr lang="en-US" sz="2000" dirty="0" err="1">
                <a:latin typeface="Century Gothic"/>
                <a:ea typeface="Century Gothic"/>
                <a:cs typeface="Century Gothic"/>
                <a:sym typeface="Century Gothic"/>
              </a:rPr>
              <a:t>žensk</a:t>
            </a:r>
            <a:endParaRPr lang="en-US" sz="2000" dirty="0">
              <a:latin typeface="Century Gothic"/>
              <a:ea typeface="Century Gothic"/>
              <a:cs typeface="Century Gothic"/>
              <a:sym typeface="Century Gothic"/>
            </a:endParaRPr>
          </a:p>
          <a:p>
            <a:pPr lvl="0" algn="just"/>
            <a:endParaRPr lang="en-US" sz="2000" dirty="0">
              <a:latin typeface="Century Gothic"/>
              <a:ea typeface="Century Gothic"/>
              <a:cs typeface="Century Gothic"/>
              <a:sym typeface="Century Gothic"/>
            </a:endParaRPr>
          </a:p>
          <a:p>
            <a:pPr lvl="0" algn="just"/>
            <a:r>
              <a:rPr lang="en-US" sz="2000" dirty="0" err="1">
                <a:latin typeface="Century Gothic"/>
                <a:ea typeface="Century Gothic"/>
                <a:cs typeface="Century Gothic"/>
                <a:sym typeface="Century Gothic"/>
              </a:rPr>
              <a:t>Opremljanje</a:t>
            </a:r>
            <a:r>
              <a:rPr lang="en-US" sz="2000" dirty="0">
                <a:latin typeface="Century Gothic"/>
                <a:ea typeface="Century Gothic"/>
                <a:cs typeface="Century Gothic"/>
                <a:sym typeface="Century Gothic"/>
              </a:rPr>
              <a:t> </a:t>
            </a:r>
            <a:r>
              <a:rPr lang="en-US" sz="2000" dirty="0" err="1">
                <a:latin typeface="Century Gothic"/>
                <a:ea typeface="Century Gothic"/>
                <a:cs typeface="Century Gothic"/>
                <a:sym typeface="Century Gothic"/>
              </a:rPr>
              <a:t>žensk</a:t>
            </a:r>
            <a:r>
              <a:rPr lang="en-US" sz="2000" dirty="0">
                <a:latin typeface="Century Gothic"/>
                <a:ea typeface="Century Gothic"/>
                <a:cs typeface="Century Gothic"/>
                <a:sym typeface="Century Gothic"/>
              </a:rPr>
              <a:t> za </a:t>
            </a:r>
            <a:r>
              <a:rPr lang="en-US" sz="2000" dirty="0" err="1">
                <a:latin typeface="Century Gothic"/>
                <a:ea typeface="Century Gothic"/>
                <a:cs typeface="Century Gothic"/>
                <a:sym typeface="Century Gothic"/>
              </a:rPr>
              <a:t>finančno</a:t>
            </a:r>
            <a:r>
              <a:rPr lang="en-US" sz="2000" dirty="0">
                <a:latin typeface="Century Gothic"/>
                <a:ea typeface="Century Gothic"/>
                <a:cs typeface="Century Gothic"/>
                <a:sym typeface="Century Gothic"/>
              </a:rPr>
              <a:t> </a:t>
            </a:r>
            <a:r>
              <a:rPr lang="en-US" sz="2000" dirty="0" err="1">
                <a:latin typeface="Century Gothic"/>
                <a:ea typeface="Century Gothic"/>
                <a:cs typeface="Century Gothic"/>
                <a:sym typeface="Century Gothic"/>
              </a:rPr>
              <a:t>samozavest</a:t>
            </a:r>
            <a:endParaRPr sz="2000" dirty="0">
              <a:latin typeface="Century Gothic"/>
              <a:ea typeface="Century Gothic"/>
              <a:cs typeface="Century Gothic"/>
              <a:sym typeface="Century Gothic"/>
            </a:endParaRPr>
          </a:p>
        </p:txBody>
      </p:sp>
      <p:pic>
        <p:nvPicPr>
          <p:cNvPr id="257" name="Google Shape;257;g2ba818bef63_0_86"/>
          <p:cNvPicPr preferRelativeResize="0"/>
          <p:nvPr/>
        </p:nvPicPr>
        <p:blipFill>
          <a:blip r:embed="rId5">
            <a:alphaModFix/>
          </a:blip>
          <a:stretch>
            <a:fillRect/>
          </a:stretch>
        </p:blipFill>
        <p:spPr>
          <a:xfrm>
            <a:off x="6369075" y="2067061"/>
            <a:ext cx="5204901" cy="2723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ba818bef63_0_7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g2ba818bef63_0_7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4" name="Google Shape;264;g2ba818bef63_0_7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5" name="Google Shape;265;g2ba818bef63_0_7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6" name="Google Shape;266;g2ba818bef63_0_7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dirty="0">
                <a:solidFill>
                  <a:schemeClr val="lt1"/>
                </a:solidFill>
                <a:latin typeface="Calibri"/>
                <a:ea typeface="Calibri"/>
                <a:cs typeface="Calibri"/>
                <a:sym typeface="Calibri"/>
              </a:rPr>
              <a:t>LITERATURA</a:t>
            </a:r>
            <a:endParaRPr sz="3200" b="0" i="0" u="none" strike="noStrike" cap="none" dirty="0">
              <a:solidFill>
                <a:schemeClr val="lt1"/>
              </a:solidFill>
              <a:latin typeface="Calibri"/>
              <a:ea typeface="Calibri"/>
              <a:cs typeface="Calibri"/>
              <a:sym typeface="Calibri"/>
            </a:endParaRPr>
          </a:p>
        </p:txBody>
      </p:sp>
      <p:sp>
        <p:nvSpPr>
          <p:cNvPr id="267" name="Google Shape;267;g2ba818bef63_0_77"/>
          <p:cNvSpPr txBox="1"/>
          <p:nvPr/>
        </p:nvSpPr>
        <p:spPr>
          <a:xfrm>
            <a:off x="161413" y="1343392"/>
            <a:ext cx="11024100" cy="4468244"/>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de-DE" b="1" dirty="0" err="1">
                <a:solidFill>
                  <a:schemeClr val="dk1"/>
                </a:solidFill>
                <a:latin typeface="Century Gothic"/>
                <a:ea typeface="Century Gothic"/>
                <a:cs typeface="Century Gothic"/>
                <a:sym typeface="Century Gothic"/>
              </a:rPr>
              <a:t>Knjige</a:t>
            </a:r>
            <a:endParaRPr b="1"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i="1" dirty="0">
                <a:solidFill>
                  <a:schemeClr val="dk1"/>
                </a:solidFill>
                <a:latin typeface="Century Gothic"/>
                <a:ea typeface="Century Gothic"/>
                <a:cs typeface="Century Gothic"/>
                <a:sym typeface="Century Gothic"/>
              </a:rPr>
              <a:t>The </a:t>
            </a:r>
            <a:r>
              <a:rPr lang="de-DE" b="1" i="1" dirty="0" err="1">
                <a:solidFill>
                  <a:schemeClr val="dk1"/>
                </a:solidFill>
                <a:latin typeface="Century Gothic"/>
                <a:ea typeface="Century Gothic"/>
                <a:cs typeface="Century Gothic"/>
                <a:sym typeface="Century Gothic"/>
              </a:rPr>
              <a:t>Richest</a:t>
            </a:r>
            <a:r>
              <a:rPr lang="de-DE" b="1" i="1" dirty="0">
                <a:solidFill>
                  <a:schemeClr val="dk1"/>
                </a:solidFill>
                <a:latin typeface="Century Gothic"/>
                <a:ea typeface="Century Gothic"/>
                <a:cs typeface="Century Gothic"/>
                <a:sym typeface="Century Gothic"/>
              </a:rPr>
              <a:t> Man in Babylon - George Samuel </a:t>
            </a:r>
            <a:r>
              <a:rPr lang="de-DE" b="1" i="1" dirty="0" err="1">
                <a:solidFill>
                  <a:schemeClr val="dk1"/>
                </a:solidFill>
                <a:latin typeface="Century Gothic"/>
                <a:ea typeface="Century Gothic"/>
                <a:cs typeface="Century Gothic"/>
                <a:sym typeface="Century Gothic"/>
              </a:rPr>
              <a:t>Clason</a:t>
            </a:r>
            <a:r>
              <a:rPr lang="de-DE" dirty="0">
                <a:solidFill>
                  <a:schemeClr val="dk1"/>
                </a:solidFill>
                <a:latin typeface="Century Gothic"/>
                <a:ea typeface="Century Gothic"/>
                <a:cs typeface="Century Gothic"/>
                <a:sym typeface="Century Gothic"/>
              </a:rPr>
              <a:t> - a classic personal </a:t>
            </a:r>
            <a:r>
              <a:rPr lang="de-DE" dirty="0" err="1">
                <a:solidFill>
                  <a:schemeClr val="dk1"/>
                </a:solidFill>
                <a:latin typeface="Century Gothic"/>
                <a:ea typeface="Century Gothic"/>
                <a:cs typeface="Century Gothic"/>
                <a:sym typeface="Century Gothic"/>
              </a:rPr>
              <a:t>finance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book</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that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teaches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valuable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lessons</a:t>
            </a:r>
            <a:r>
              <a:rPr lang="de-DE" dirty="0">
                <a:solidFill>
                  <a:schemeClr val="dk1"/>
                </a:solidFill>
                <a:latin typeface="Century Gothic"/>
                <a:ea typeface="Century Gothic"/>
                <a:cs typeface="Century Gothic"/>
                <a:sym typeface="Century Gothic"/>
              </a:rPr>
              <a:t> in </a:t>
            </a:r>
            <a:r>
              <a:rPr lang="de-DE" dirty="0" err="1">
                <a:solidFill>
                  <a:schemeClr val="dk1"/>
                </a:solidFill>
                <a:latin typeface="Century Gothic"/>
                <a:ea typeface="Century Gothic"/>
                <a:cs typeface="Century Gothic"/>
                <a:sym typeface="Century Gothic"/>
              </a:rPr>
              <a:t>wealth</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building</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through</a:t>
            </a:r>
            <a:r>
              <a:rPr lang="de-DE" dirty="0">
                <a:solidFill>
                  <a:schemeClr val="dk1"/>
                </a:solidFill>
                <a:latin typeface="Century Gothic"/>
                <a:ea typeface="Century Gothic"/>
                <a:cs typeface="Century Gothic"/>
                <a:sym typeface="Century Gothic"/>
              </a:rPr>
              <a:t> simple </a:t>
            </a:r>
            <a:r>
              <a:rPr lang="de-DE" dirty="0" err="1">
                <a:solidFill>
                  <a:schemeClr val="dk1"/>
                </a:solidFill>
                <a:latin typeface="Century Gothic"/>
                <a:ea typeface="Century Gothic"/>
                <a:cs typeface="Century Gothic"/>
                <a:sym typeface="Century Gothic"/>
              </a:rPr>
              <a:t>yet</a:t>
            </a:r>
            <a:r>
              <a:rPr lang="de-DE" dirty="0">
                <a:solidFill>
                  <a:schemeClr val="dk1"/>
                </a:solidFill>
                <a:latin typeface="Century Gothic"/>
                <a:ea typeface="Century Gothic"/>
                <a:cs typeface="Century Gothic"/>
                <a:sym typeface="Century Gothic"/>
              </a:rPr>
              <a:t> powerful </a:t>
            </a:r>
            <a:r>
              <a:rPr lang="de-DE" dirty="0" err="1">
                <a:solidFill>
                  <a:schemeClr val="dk1"/>
                </a:solidFill>
                <a:latin typeface="Century Gothic"/>
                <a:ea typeface="Century Gothic"/>
                <a:cs typeface="Century Gothic"/>
                <a:sym typeface="Century Gothic"/>
              </a:rPr>
              <a:t>methods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offers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timeless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advice</a:t>
            </a:r>
            <a:r>
              <a:rPr lang="de-DE" dirty="0">
                <a:solidFill>
                  <a:schemeClr val="dk1"/>
                </a:solidFill>
                <a:latin typeface="Century Gothic"/>
                <a:ea typeface="Century Gothic"/>
                <a:cs typeface="Century Gothic"/>
                <a:sym typeface="Century Gothic"/>
              </a:rPr>
              <a:t> on </a:t>
            </a:r>
            <a:r>
              <a:rPr lang="de-DE" dirty="0" err="1">
                <a:solidFill>
                  <a:schemeClr val="dk1"/>
                </a:solidFill>
                <a:latin typeface="Century Gothic"/>
                <a:ea typeface="Century Gothic"/>
                <a:cs typeface="Century Gothic"/>
                <a:sym typeface="Century Gothic"/>
              </a:rPr>
              <a:t>money</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management</a:t>
            </a:r>
            <a:r>
              <a:rPr lang="de-DE" dirty="0">
                <a:solidFill>
                  <a:schemeClr val="dk1"/>
                </a:solidFill>
                <a:latin typeface="Century Gothic"/>
                <a:ea typeface="Century Gothic"/>
                <a:cs typeface="Century Gothic"/>
                <a:sym typeface="Century Gothic"/>
              </a:rPr>
              <a:t> and </a:t>
            </a:r>
            <a:r>
              <a:rPr lang="de-DE" dirty="0" err="1">
                <a:solidFill>
                  <a:schemeClr val="dk1"/>
                </a:solidFill>
                <a:latin typeface="Century Gothic"/>
                <a:ea typeface="Century Gothic"/>
                <a:cs typeface="Century Gothic"/>
                <a:sym typeface="Century Gothic"/>
              </a:rPr>
              <a:t>financial</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success</a:t>
            </a:r>
            <a:r>
              <a:rPr lang="de-DE" dirty="0">
                <a:solidFill>
                  <a:schemeClr val="dk1"/>
                </a:solidFill>
                <a:latin typeface="Century Gothic"/>
                <a:ea typeface="Century Gothic"/>
                <a:cs typeface="Century Gothic"/>
                <a:sym typeface="Century Gothic"/>
              </a:rPr>
              <a: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https://thediamondsmine.com/files/Ebooks/Clason-RichestManInBabylon.pdf</a:t>
            </a:r>
            <a:r>
              <a:rPr lang="de-DE" dirty="0">
                <a:solidFill>
                  <a:schemeClr val="dk1"/>
                </a:solidFill>
                <a:latin typeface="Century Gothic"/>
                <a:ea typeface="Century Gothic"/>
                <a:cs typeface="Century Gothic"/>
                <a:sym typeface="Century Gothic"/>
              </a:rPr>
              <a:t> </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dirty="0">
                <a:solidFill>
                  <a:schemeClr val="dk1"/>
                </a:solidFill>
                <a:latin typeface="Century Gothic"/>
                <a:ea typeface="Century Gothic"/>
                <a:cs typeface="Century Gothic"/>
                <a:sym typeface="Century Gothic"/>
              </a:rPr>
              <a:t>The </a:t>
            </a:r>
            <a:r>
              <a:rPr lang="de-DE" b="1" dirty="0" err="1">
                <a:solidFill>
                  <a:schemeClr val="dk1"/>
                </a:solidFill>
                <a:latin typeface="Century Gothic"/>
                <a:ea typeface="Century Gothic"/>
                <a:cs typeface="Century Gothic"/>
                <a:sym typeface="Century Gothic"/>
              </a:rPr>
              <a:t>Psychology</a:t>
            </a:r>
            <a:r>
              <a:rPr lang="de-DE" b="1" dirty="0">
                <a:solidFill>
                  <a:schemeClr val="dk1"/>
                </a:solidFill>
                <a:latin typeface="Century Gothic"/>
                <a:ea typeface="Century Gothic"/>
                <a:cs typeface="Century Gothic"/>
                <a:sym typeface="Century Gothic"/>
              </a:rPr>
              <a:t> </a:t>
            </a:r>
            <a:r>
              <a:rPr lang="de-DE" b="1" dirty="0" err="1">
                <a:solidFill>
                  <a:schemeClr val="dk1"/>
                </a:solidFill>
                <a:latin typeface="Century Gothic"/>
                <a:ea typeface="Century Gothic"/>
                <a:cs typeface="Century Gothic"/>
                <a:sym typeface="Century Gothic"/>
              </a:rPr>
              <a:t>of</a:t>
            </a:r>
            <a:r>
              <a:rPr lang="de-DE" b="1" dirty="0">
                <a:solidFill>
                  <a:schemeClr val="dk1"/>
                </a:solidFill>
                <a:latin typeface="Century Gothic"/>
                <a:ea typeface="Century Gothic"/>
                <a:cs typeface="Century Gothic"/>
                <a:sym typeface="Century Gothic"/>
              </a:rPr>
              <a:t> Money - Morgan </a:t>
            </a:r>
            <a:r>
              <a:rPr lang="de-DE" b="1" dirty="0" err="1">
                <a:solidFill>
                  <a:schemeClr val="dk1"/>
                </a:solidFill>
                <a:latin typeface="Century Gothic"/>
                <a:ea typeface="Century Gothic"/>
                <a:cs typeface="Century Gothic"/>
                <a:sym typeface="Century Gothic"/>
              </a:rPr>
              <a:t>Housel</a:t>
            </a:r>
            <a:r>
              <a:rPr lang="de-DE" b="1" dirty="0">
                <a:solidFill>
                  <a:schemeClr val="dk1"/>
                </a:solidFill>
                <a:latin typeface="Century Gothic"/>
                <a:ea typeface="Century Gothic"/>
                <a:cs typeface="Century Gothic"/>
                <a:sym typeface="Century Gothic"/>
              </a:rPr>
              <a:t> </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explores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complex</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relationship</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between</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money</a:t>
            </a:r>
            <a:r>
              <a:rPr lang="de-DE" dirty="0">
                <a:solidFill>
                  <a:schemeClr val="dk1"/>
                </a:solidFill>
                <a:latin typeface="Century Gothic"/>
                <a:ea typeface="Century Gothic"/>
                <a:cs typeface="Century Gothic"/>
                <a:sym typeface="Century Gothic"/>
              </a:rPr>
              <a:t> and human </a:t>
            </a:r>
            <a:r>
              <a:rPr lang="de-DE" dirty="0" err="1">
                <a:solidFill>
                  <a:schemeClr val="dk1"/>
                </a:solidFill>
                <a:latin typeface="Century Gothic"/>
                <a:ea typeface="Century Gothic"/>
                <a:cs typeface="Century Gothic"/>
                <a:sym typeface="Century Gothic"/>
              </a:rPr>
              <a:t>behavior</a:t>
            </a:r>
            <a:r>
              <a:rPr lang="de-DE" dirty="0">
                <a:solidFill>
                  <a:schemeClr val="dk1"/>
                </a:solidFill>
                <a:latin typeface="Century Gothic"/>
                <a:ea typeface="Century Gothic"/>
                <a:cs typeface="Century Gothic"/>
                <a:sym typeface="Century Gothic"/>
              </a:rPr>
              <a:t> in an </a:t>
            </a:r>
            <a:r>
              <a:rPr lang="de-DE" dirty="0" err="1">
                <a:solidFill>
                  <a:schemeClr val="dk1"/>
                </a:solidFill>
                <a:latin typeface="Century Gothic"/>
                <a:ea typeface="Century Gothic"/>
                <a:cs typeface="Century Gothic"/>
                <a:sym typeface="Century Gothic"/>
              </a:rPr>
              <a:t>accessible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way</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offers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insights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into</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how</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we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perceive</a:t>
            </a:r>
            <a:r>
              <a:rPr lang="de-DE" dirty="0">
                <a:solidFill>
                  <a:schemeClr val="dk1"/>
                </a:solidFill>
                <a:latin typeface="Century Gothic"/>
                <a:ea typeface="Century Gothic"/>
                <a:cs typeface="Century Gothic"/>
                <a:sym typeface="Century Gothic"/>
              </a:rPr>
              <a:t> and manage </a:t>
            </a:r>
            <a:r>
              <a:rPr lang="de-DE" dirty="0" err="1">
                <a:solidFill>
                  <a:schemeClr val="dk1"/>
                </a:solidFill>
                <a:latin typeface="Century Gothic"/>
                <a:ea typeface="Century Gothic"/>
                <a:cs typeface="Century Gothic"/>
                <a:sym typeface="Century Gothic"/>
              </a:rPr>
              <a:t>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finances</a:t>
            </a:r>
            <a:r>
              <a:rPr lang="de-DE" dirty="0">
                <a:solidFill>
                  <a:schemeClr val="dk1"/>
                </a:solidFill>
                <a:latin typeface="Century Gothic"/>
                <a:ea typeface="Century Gothic"/>
                <a:cs typeface="Century Gothic"/>
                <a:sym typeface="Century Gothic"/>
              </a:rPr>
              <a:t>, and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impact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of</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emotions</a:t>
            </a:r>
            <a:r>
              <a:rPr lang="de-DE" dirty="0">
                <a:solidFill>
                  <a:schemeClr val="dk1"/>
                </a:solidFill>
                <a:latin typeface="Century Gothic"/>
                <a:ea typeface="Century Gothic"/>
                <a:cs typeface="Century Gothic"/>
                <a:sym typeface="Century Gothic"/>
              </a:rPr>
              <a:t> on </a:t>
            </a:r>
            <a:r>
              <a:rPr lang="de-DE" dirty="0" err="1">
                <a:solidFill>
                  <a:schemeClr val="dk1"/>
                </a:solidFill>
                <a:latin typeface="Century Gothic"/>
                <a:ea typeface="Century Gothic"/>
                <a:cs typeface="Century Gothic"/>
                <a:sym typeface="Century Gothic"/>
              </a:rPr>
              <a:t>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financial</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decisions</a:t>
            </a:r>
            <a:r>
              <a:rPr lang="de-DE" dirty="0">
                <a:solidFill>
                  <a:schemeClr val="dk1"/>
                </a:solidFill>
                <a:latin typeface="Century Gothic"/>
                <a:ea typeface="Century Gothic"/>
                <a:cs typeface="Century Gothic"/>
                <a:sym typeface="Century Gothic"/>
              </a:rPr>
              <a: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https://www.linkedin.com/pulse/5-good-reasons-read-psychology-money-morgan-housel-demola-okesola/</a:t>
            </a:r>
            <a:r>
              <a:rPr lang="de-DE" dirty="0">
                <a:solidFill>
                  <a:schemeClr val="dk1"/>
                </a:solidFill>
                <a:latin typeface="Century Gothic"/>
                <a:ea typeface="Century Gothic"/>
                <a:cs typeface="Century Gothic"/>
                <a:sym typeface="Century Gothic"/>
              </a:rPr>
              <a:t> </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dirty="0">
                <a:solidFill>
                  <a:schemeClr val="dk1"/>
                </a:solidFill>
                <a:latin typeface="Century Gothic"/>
                <a:ea typeface="Century Gothic"/>
                <a:cs typeface="Century Gothic"/>
                <a:sym typeface="Century Gothic"/>
              </a:rPr>
              <a:t>Rich Dad Poor Dad - Robert </a:t>
            </a:r>
            <a:r>
              <a:rPr lang="de-DE" b="1" dirty="0" err="1">
                <a:solidFill>
                  <a:schemeClr val="dk1"/>
                </a:solidFill>
                <a:latin typeface="Century Gothic"/>
                <a:ea typeface="Century Gothic"/>
                <a:cs typeface="Century Gothic"/>
                <a:sym typeface="Century Gothic"/>
              </a:rPr>
              <a:t>Kiyosaki</a:t>
            </a:r>
            <a:r>
              <a:rPr lang="de-DE" b="1" dirty="0">
                <a:solidFill>
                  <a:schemeClr val="dk1"/>
                </a:solidFill>
                <a:latin typeface="Century Gothic"/>
                <a:ea typeface="Century Gothic"/>
                <a:cs typeface="Century Gothic"/>
                <a:sym typeface="Century Gothic"/>
              </a:rPr>
              <a:t> and Sharon </a:t>
            </a:r>
            <a:r>
              <a:rPr lang="de-DE" b="1" dirty="0" err="1">
                <a:solidFill>
                  <a:schemeClr val="dk1"/>
                </a:solidFill>
                <a:latin typeface="Century Gothic"/>
                <a:ea typeface="Century Gothic"/>
                <a:cs typeface="Century Gothic"/>
                <a:sym typeface="Century Gothic"/>
              </a:rPr>
              <a:t>Lechter</a:t>
            </a:r>
            <a:r>
              <a:rPr lang="de-DE" b="1" dirty="0">
                <a:solidFill>
                  <a:schemeClr val="dk1"/>
                </a:solidFill>
                <a:latin typeface="Century Gothic"/>
                <a:ea typeface="Century Gothic"/>
                <a:cs typeface="Century Gothic"/>
                <a:sym typeface="Century Gothic"/>
              </a:rPr>
              <a:t> - </a:t>
            </a:r>
            <a:r>
              <a:rPr lang="de-DE" dirty="0" err="1">
                <a:solidFill>
                  <a:schemeClr val="dk1"/>
                </a:solidFill>
                <a:latin typeface="Century Gothic"/>
                <a:ea typeface="Century Gothic"/>
                <a:cs typeface="Century Gothic"/>
                <a:sym typeface="Century Gothic"/>
              </a:rPr>
              <a:t>Explodes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myth</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that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you</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need</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earn</a:t>
            </a:r>
            <a:r>
              <a:rPr lang="de-DE" dirty="0">
                <a:solidFill>
                  <a:schemeClr val="dk1"/>
                </a:solidFill>
                <a:latin typeface="Century Gothic"/>
                <a:ea typeface="Century Gothic"/>
                <a:cs typeface="Century Gothic"/>
                <a:sym typeface="Century Gothic"/>
              </a:rPr>
              <a:t> a high </a:t>
            </a:r>
            <a:r>
              <a:rPr lang="de-DE" dirty="0" err="1">
                <a:solidFill>
                  <a:schemeClr val="dk1"/>
                </a:solidFill>
                <a:latin typeface="Century Gothic"/>
                <a:ea typeface="Century Gothic"/>
                <a:cs typeface="Century Gothic"/>
                <a:sym typeface="Century Gothic"/>
              </a:rPr>
              <a:t>income</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become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rich</a:t>
            </a:r>
            <a:r>
              <a:rPr lang="de-DE" dirty="0">
                <a:solidFill>
                  <a:schemeClr val="dk1"/>
                </a:solidFill>
                <a:latin typeface="Century Gothic"/>
                <a:ea typeface="Century Gothic"/>
                <a:cs typeface="Century Gothic"/>
                <a:sym typeface="Century Gothic"/>
              </a:rPr>
              <a:t>. Challenges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belief </a:t>
            </a:r>
            <a:r>
              <a:rPr lang="de-DE" dirty="0" err="1">
                <a:solidFill>
                  <a:schemeClr val="dk1"/>
                </a:solidFill>
                <a:latin typeface="Century Gothic"/>
                <a:ea typeface="Century Gothic"/>
                <a:cs typeface="Century Gothic"/>
                <a:sym typeface="Century Gothic"/>
              </a:rPr>
              <a:t>that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your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house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is</a:t>
            </a:r>
            <a:r>
              <a:rPr lang="de-DE" dirty="0">
                <a:solidFill>
                  <a:schemeClr val="dk1"/>
                </a:solidFill>
                <a:latin typeface="Century Gothic"/>
                <a:ea typeface="Century Gothic"/>
                <a:cs typeface="Century Gothic"/>
                <a:sym typeface="Century Gothic"/>
              </a:rPr>
              <a:t> an </a:t>
            </a:r>
            <a:r>
              <a:rPr lang="de-DE" dirty="0" err="1">
                <a:solidFill>
                  <a:schemeClr val="dk1"/>
                </a:solidFill>
                <a:latin typeface="Century Gothic"/>
                <a:ea typeface="Century Gothic"/>
                <a:cs typeface="Century Gothic"/>
                <a:sym typeface="Century Gothic"/>
              </a:rPr>
              <a:t>asset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https://www.booksfree.org/rich-dad-poor-dad-pdf-free-download/</a:t>
            </a:r>
            <a:r>
              <a:rPr lang="de-DE" dirty="0">
                <a:solidFill>
                  <a:schemeClr val="dk1"/>
                </a:solidFill>
                <a:latin typeface="Century Gothic"/>
                <a:ea typeface="Century Gothic"/>
                <a:cs typeface="Century Gothic"/>
                <a:sym typeface="Century Gothic"/>
              </a:rPr>
              <a:t> </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dirty="0" err="1">
                <a:solidFill>
                  <a:schemeClr val="dk1"/>
                </a:solidFill>
                <a:latin typeface="Century Gothic"/>
                <a:ea typeface="Century Gothic"/>
                <a:cs typeface="Century Gothic"/>
                <a:sym typeface="Century Gothic"/>
              </a:rPr>
              <a:t>Spletne</a:t>
            </a:r>
            <a:r>
              <a:rPr lang="de-DE" b="1" dirty="0">
                <a:solidFill>
                  <a:schemeClr val="dk1"/>
                </a:solidFill>
                <a:latin typeface="Century Gothic"/>
                <a:ea typeface="Century Gothic"/>
                <a:cs typeface="Century Gothic"/>
                <a:sym typeface="Century Gothic"/>
              </a:rPr>
              <a:t> </a:t>
            </a:r>
            <a:r>
              <a:rPr lang="de-DE" b="1" dirty="0" err="1">
                <a:solidFill>
                  <a:schemeClr val="dk1"/>
                </a:solidFill>
                <a:latin typeface="Century Gothic"/>
                <a:ea typeface="Century Gothic"/>
                <a:cs typeface="Century Gothic"/>
                <a:sym typeface="Century Gothic"/>
              </a:rPr>
              <a:t>strani</a:t>
            </a:r>
            <a:r>
              <a:rPr lang="de-DE" b="1" dirty="0">
                <a:solidFill>
                  <a:schemeClr val="dk1"/>
                </a:solidFill>
                <a:latin typeface="Century Gothic"/>
                <a:ea typeface="Century Gothic"/>
                <a:cs typeface="Century Gothic"/>
                <a:sym typeface="Century Gothic"/>
              </a:rPr>
              <a:t>/ </a:t>
            </a:r>
            <a:r>
              <a:rPr lang="de-DE" b="1" dirty="0" err="1">
                <a:solidFill>
                  <a:schemeClr val="dk1"/>
                </a:solidFill>
                <a:latin typeface="Century Gothic"/>
                <a:ea typeface="Century Gothic"/>
                <a:cs typeface="Century Gothic"/>
                <a:sym typeface="Century Gothic"/>
              </a:rPr>
              <a:t>Portali</a:t>
            </a:r>
            <a:endParaRPr b="1"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https://www.youtube.com/c/Clevergirlfinance</a:t>
            </a:r>
            <a:r>
              <a:rPr lang="de-DE" dirty="0">
                <a:solidFill>
                  <a:schemeClr val="dk1"/>
                </a:solidFill>
                <a:latin typeface="Century Gothic"/>
                <a:ea typeface="Century Gothic"/>
                <a:cs typeface="Century Gothic"/>
                <a:sym typeface="Century Gothic"/>
              </a:rPr>
              <a:t> - </a:t>
            </a:r>
            <a:r>
              <a:rPr lang="de-DE" dirty="0" err="1">
                <a:solidFill>
                  <a:schemeClr val="dk1"/>
                </a:solidFill>
                <a:latin typeface="Century Gothic"/>
                <a:ea typeface="Century Gothic"/>
                <a:cs typeface="Century Gothic"/>
                <a:sym typeface="Century Gothic"/>
              </a:rPr>
              <a:t>Empowering</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women</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ditch</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debt</a:t>
            </a:r>
            <a:r>
              <a:rPr lang="de-DE" dirty="0">
                <a:solidFill>
                  <a:schemeClr val="dk1"/>
                </a:solidFill>
                <a:latin typeface="Century Gothic"/>
                <a:ea typeface="Century Gothic"/>
                <a:cs typeface="Century Gothic"/>
                <a:sym typeface="Century Gothic"/>
              </a:rPr>
              <a:t>, save </a:t>
            </a:r>
            <a:r>
              <a:rPr lang="de-DE" dirty="0" err="1">
                <a:solidFill>
                  <a:schemeClr val="dk1"/>
                </a:solidFill>
                <a:latin typeface="Century Gothic"/>
                <a:ea typeface="Century Gothic"/>
                <a:cs typeface="Century Gothic"/>
                <a:sym typeface="Century Gothic"/>
              </a:rPr>
              <a:t>money</a:t>
            </a:r>
            <a:r>
              <a:rPr lang="de-DE" dirty="0">
                <a:solidFill>
                  <a:schemeClr val="dk1"/>
                </a:solidFill>
                <a:latin typeface="Century Gothic"/>
                <a:ea typeface="Century Gothic"/>
                <a:cs typeface="Century Gothic"/>
                <a:sym typeface="Century Gothic"/>
              </a:rPr>
              <a:t> and </a:t>
            </a:r>
            <a:r>
              <a:rPr lang="de-DE" dirty="0" err="1">
                <a:solidFill>
                  <a:schemeClr val="dk1"/>
                </a:solidFill>
                <a:latin typeface="Century Gothic"/>
                <a:ea typeface="Century Gothic"/>
                <a:cs typeface="Century Gothic"/>
                <a:sym typeface="Century Gothic"/>
              </a:rPr>
              <a:t>build</a:t>
            </a:r>
            <a:r>
              <a:rPr lang="de-DE" dirty="0">
                <a:solidFill>
                  <a:schemeClr val="dk1"/>
                </a:solidFill>
                <a:latin typeface="Century Gothic"/>
                <a:ea typeface="Century Gothic"/>
                <a:cs typeface="Century Gothic"/>
                <a:sym typeface="Century Gothic"/>
              </a:rPr>
              <a:t> real </a:t>
            </a:r>
            <a:r>
              <a:rPr lang="de-DE" dirty="0" err="1">
                <a:solidFill>
                  <a:schemeClr val="dk1"/>
                </a:solidFill>
                <a:latin typeface="Century Gothic"/>
                <a:ea typeface="Century Gothic"/>
                <a:cs typeface="Century Gothic"/>
                <a:sym typeface="Century Gothic"/>
              </a:rPr>
              <a:t>wealth</a:t>
            </a:r>
            <a:r>
              <a:rPr lang="de-DE" dirty="0">
                <a:solidFill>
                  <a:schemeClr val="dk1"/>
                </a:solidFill>
                <a:latin typeface="Century Gothic"/>
                <a:ea typeface="Century Gothic"/>
                <a:cs typeface="Century Gothic"/>
                <a:sym typeface="Century Gothic"/>
              </a:rPr>
              <a: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800"/>
              </a:spcAft>
              <a:buNone/>
            </a:pPr>
            <a:r>
              <a:rPr lang="de-DE" u="sng" dirty="0">
                <a:solidFill>
                  <a:schemeClr val="hlink"/>
                </a:solidFill>
                <a:latin typeface="Century Gothic"/>
                <a:ea typeface="Century Gothic"/>
                <a:cs typeface="Century Gothic"/>
                <a:sym typeface="Century Gothic"/>
                <a:hlinkClick r:id="rId9"/>
              </a:rPr>
              <a:t>https://www.coursera.org/articles/how-to-negotiate-salary</a:t>
            </a:r>
            <a:r>
              <a:rPr lang="de-DE" dirty="0">
                <a:solidFill>
                  <a:schemeClr val="dk1"/>
                </a:solidFill>
                <a:latin typeface="Century Gothic"/>
                <a:ea typeface="Century Gothic"/>
                <a:cs typeface="Century Gothic"/>
                <a:sym typeface="Century Gothic"/>
              </a:rPr>
              <a:t> - </a:t>
            </a:r>
            <a:r>
              <a:rPr lang="de-DE" dirty="0" err="1">
                <a:solidFill>
                  <a:schemeClr val="dk1"/>
                </a:solidFill>
                <a:latin typeface="Century Gothic"/>
                <a:ea typeface="Century Gothic"/>
                <a:cs typeface="Century Gothic"/>
                <a:sym typeface="Century Gothic"/>
              </a:rPr>
              <a:t>How</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Negotiate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Your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Salary</a:t>
            </a:r>
            <a:endParaRPr dirty="0">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273" name="Google Shape;27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rgbClr val="2F549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4" name="Google Shape;274;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5" name="Google Shape;275;p10" descr="Logo&#10;&#10;Description automatically generated"/>
          <p:cNvPicPr preferRelativeResize="0"/>
          <p:nvPr/>
        </p:nvPicPr>
        <p:blipFill rotWithShape="1">
          <a:blip r:embed="rId4">
            <a:alphaModFix/>
          </a:blip>
          <a:srcRect/>
          <a:stretch/>
        </p:blipFill>
        <p:spPr>
          <a:xfrm>
            <a:off x="154113" y="187068"/>
            <a:ext cx="1339599" cy="1479808"/>
          </a:xfrm>
          <a:prstGeom prst="rect">
            <a:avLst/>
          </a:prstGeom>
          <a:noFill/>
          <a:ln>
            <a:noFill/>
          </a:ln>
        </p:spPr>
      </p:pic>
      <p:sp>
        <p:nvSpPr>
          <p:cNvPr id="276" name="Google Shape;276;p10"/>
          <p:cNvSpPr txBox="1"/>
          <p:nvPr/>
        </p:nvSpPr>
        <p:spPr>
          <a:xfrm>
            <a:off x="428625" y="2114550"/>
            <a:ext cx="5591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4400" b="1" i="0" u="none" strike="noStrike" cap="none" dirty="0" err="1">
                <a:solidFill>
                  <a:srgbClr val="000000"/>
                </a:solidFill>
                <a:latin typeface="Century Gothic"/>
                <a:ea typeface="Century Gothic"/>
                <a:cs typeface="Century Gothic"/>
                <a:sym typeface="Century Gothic"/>
              </a:rPr>
              <a:t>Hvala</a:t>
            </a:r>
            <a:r>
              <a:rPr lang="de-DE" sz="4400" b="1" i="0" u="none" strike="noStrike" cap="none" dirty="0">
                <a:solidFill>
                  <a:srgbClr val="000000"/>
                </a:solidFill>
                <a:latin typeface="Century Gothic"/>
                <a:ea typeface="Century Gothic"/>
                <a:cs typeface="Century Gothic"/>
                <a:sym typeface="Century Gothic"/>
              </a:rPr>
              <a:t>!</a:t>
            </a:r>
            <a:endParaRPr sz="4400" b="1" i="0" u="none" strike="noStrike" cap="none" dirty="0">
              <a:solidFill>
                <a:srgbClr val="000000"/>
              </a:solidFill>
              <a:latin typeface="Century Gothic"/>
              <a:ea typeface="Century Gothic"/>
              <a:cs typeface="Century Gothic"/>
              <a:sym typeface="Century Gothic"/>
            </a:endParaRPr>
          </a:p>
        </p:txBody>
      </p:sp>
      <p:pic>
        <p:nvPicPr>
          <p:cNvPr id="277" name="Google Shape;277;p10" descr="Text&#10;&#10;Description automatically generated"/>
          <p:cNvPicPr preferRelativeResize="0"/>
          <p:nvPr/>
        </p:nvPicPr>
        <p:blipFill rotWithShape="1">
          <a:blip r:embed="rId5">
            <a:alphaModFix/>
          </a:blip>
          <a:srcRect/>
          <a:stretch/>
        </p:blipFill>
        <p:spPr>
          <a:xfrm>
            <a:off x="154113" y="6021075"/>
            <a:ext cx="1417512" cy="297638"/>
          </a:xfrm>
          <a:prstGeom prst="rect">
            <a:avLst/>
          </a:prstGeom>
          <a:noFill/>
          <a:ln>
            <a:noFill/>
          </a:ln>
        </p:spPr>
      </p:pic>
      <p:pic>
        <p:nvPicPr>
          <p:cNvPr id="278" name="Google Shape;278;p10"/>
          <p:cNvPicPr preferRelativeResize="0"/>
          <p:nvPr/>
        </p:nvPicPr>
        <p:blipFill rotWithShape="1">
          <a:blip r:embed="rId6">
            <a:alphaModFix/>
          </a:blip>
          <a:srcRect/>
          <a:stretch/>
        </p:blipFill>
        <p:spPr>
          <a:xfrm>
            <a:off x="226801" y="3049940"/>
            <a:ext cx="6133178" cy="1063557"/>
          </a:xfrm>
          <a:prstGeom prst="rect">
            <a:avLst/>
          </a:prstGeom>
          <a:noFill/>
          <a:ln>
            <a:noFill/>
          </a:ln>
        </p:spPr>
      </p:pic>
      <p:sp>
        <p:nvSpPr>
          <p:cNvPr id="279" name="Google Shape;279;p10"/>
          <p:cNvSpPr txBox="1"/>
          <p:nvPr/>
        </p:nvSpPr>
        <p:spPr>
          <a:xfrm>
            <a:off x="-72258" y="6598701"/>
            <a:ext cx="122642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Century Gothic"/>
                <a:ea typeface="Century Gothic"/>
                <a:cs typeface="Century Gothic"/>
                <a:sym typeface="Century Gothic"/>
              </a:rPr>
              <a:t>Project Number: 2022-1-AT01-KA220-ADU-000087985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UČNI CILJI</a:t>
            </a:r>
            <a:endParaRPr sz="3400" b="0" i="0" u="none" strike="noStrike" cap="none" dirty="0">
              <a:solidFill>
                <a:schemeClr val="lt1"/>
              </a:solidFill>
              <a:latin typeface="Calibri"/>
              <a:ea typeface="Calibri"/>
              <a:cs typeface="Calibri"/>
              <a:sym typeface="Calibri"/>
            </a:endParaRPr>
          </a:p>
        </p:txBody>
      </p:sp>
      <p:sp>
        <p:nvSpPr>
          <p:cNvPr id="112" name="Google Shape;112;p2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4" name="Google Shape;114;p2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15" name="Google Shape;115;p2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16" name="Google Shape;116;p2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sp>
        <p:nvSpPr>
          <p:cNvPr id="117" name="Google Shape;117;p23"/>
          <p:cNvSpPr txBox="1"/>
          <p:nvPr/>
        </p:nvSpPr>
        <p:spPr>
          <a:xfrm>
            <a:off x="335345" y="1886228"/>
            <a:ext cx="6598839" cy="3170058"/>
          </a:xfrm>
          <a:prstGeom prst="rect">
            <a:avLst/>
          </a:prstGeom>
          <a:noFill/>
          <a:ln>
            <a:noFill/>
          </a:ln>
        </p:spPr>
        <p:txBody>
          <a:bodyPr spcFirstLastPara="1" wrap="square" lIns="91425" tIns="45700" rIns="91425" bIns="45700" anchor="t" anchorCtr="0">
            <a:spAutoFit/>
          </a:bodyPr>
          <a:lstStyle/>
          <a:p>
            <a:pPr marL="285750" lvl="0" indent="-285750">
              <a:buFont typeface="Courier New" panose="02070309020205020404" pitchFamily="49" charset="0"/>
              <a:buChar char="o"/>
            </a:pPr>
            <a:r>
              <a:rPr lang="sl-SI" sz="2000" dirty="0">
                <a:latin typeface="Century Gothic" panose="020B0502020202020204" pitchFamily="34" charset="0"/>
              </a:rPr>
              <a:t>razumeti dejavnike, ki vplivajo na možnost zaslužka (izobrazba, spretnosti, izkušnje, trendi v panogi itd.).</a:t>
            </a:r>
            <a:endParaRPr lang="en-SI" sz="2000" dirty="0">
              <a:latin typeface="Century Gothic" panose="020B0502020202020204" pitchFamily="34" charset="0"/>
            </a:endParaRPr>
          </a:p>
          <a:p>
            <a:pPr marL="285750" lvl="0" indent="-285750">
              <a:buFont typeface="Courier New" panose="02070309020205020404" pitchFamily="49" charset="0"/>
              <a:buChar char="o"/>
            </a:pPr>
            <a:r>
              <a:rPr lang="sl-SI" sz="2000" dirty="0">
                <a:latin typeface="Century Gothic" panose="020B0502020202020204" pitchFamily="34" charset="0"/>
              </a:rPr>
              <a:t>raziskati različne vire zaslužka.</a:t>
            </a:r>
            <a:endParaRPr lang="en-SI" sz="2000" dirty="0">
              <a:latin typeface="Century Gothic" panose="020B0502020202020204" pitchFamily="34" charset="0"/>
            </a:endParaRPr>
          </a:p>
          <a:p>
            <a:pPr marL="285750" lvl="0" indent="-285750">
              <a:buFont typeface="Courier New" panose="02070309020205020404" pitchFamily="49" charset="0"/>
              <a:buChar char="o"/>
            </a:pPr>
            <a:r>
              <a:rPr lang="sl-SI" sz="2000" dirty="0">
                <a:latin typeface="Century Gothic" panose="020B0502020202020204" pitchFamily="34" charset="0"/>
              </a:rPr>
              <a:t>razumeti, kako lahko povečajo svoj dohodek, vključno s strategijami za poklicno napredovanje in rast.</a:t>
            </a:r>
            <a:endParaRPr lang="en-SI" sz="2000" dirty="0">
              <a:latin typeface="Century Gothic" panose="020B0502020202020204" pitchFamily="34" charset="0"/>
            </a:endParaRPr>
          </a:p>
          <a:p>
            <a:pPr marL="285750" lvl="0" indent="-285750">
              <a:buFont typeface="Courier New" panose="02070309020205020404" pitchFamily="49" charset="0"/>
              <a:buChar char="o"/>
            </a:pPr>
            <a:r>
              <a:rPr lang="sl-SI" sz="2000" dirty="0">
                <a:latin typeface="Century Gothic" panose="020B0502020202020204" pitchFamily="34" charset="0"/>
              </a:rPr>
              <a:t>razviti spretnosti kritičnega razmišljanja</a:t>
            </a:r>
          </a:p>
          <a:p>
            <a:pPr marL="285750" lvl="0" indent="-285750">
              <a:buFont typeface="Courier New" panose="02070309020205020404" pitchFamily="49" charset="0"/>
              <a:buChar char="o"/>
            </a:pPr>
            <a:r>
              <a:rPr lang="sl-SI" sz="2000" dirty="0">
                <a:latin typeface="Century Gothic" panose="020B0502020202020204" pitchFamily="34" charset="0"/>
              </a:rPr>
              <a:t>sposobnost razvijanja prožne miselnosti v zvezi z možnostmi zaslužka.</a:t>
            </a:r>
            <a:endParaRPr lang="en-SI" sz="2000" dirty="0">
              <a:latin typeface="Century Gothic" panose="020B0502020202020204" pitchFamily="34" charset="0"/>
            </a:endParaRPr>
          </a:p>
        </p:txBody>
      </p:sp>
      <p:pic>
        <p:nvPicPr>
          <p:cNvPr id="118" name="Google Shape;118;p23" descr="Learning objectives Vectors &amp; Illustrations for Free Download | Freepik"/>
          <p:cNvPicPr preferRelativeResize="0"/>
          <p:nvPr/>
        </p:nvPicPr>
        <p:blipFill rotWithShape="1">
          <a:blip r:embed="rId5">
            <a:alphaModFix/>
          </a:blip>
          <a:srcRect l="10863" r="10588"/>
          <a:stretch/>
        </p:blipFill>
        <p:spPr>
          <a:xfrm>
            <a:off x="7142925" y="1489200"/>
            <a:ext cx="4312001" cy="365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O </a:t>
            </a:r>
            <a:r>
              <a:rPr lang="de-DE" sz="3400" dirty="0" err="1">
                <a:solidFill>
                  <a:schemeClr val="lt1"/>
                </a:solidFill>
                <a:latin typeface="Calibri"/>
                <a:ea typeface="Calibri"/>
                <a:cs typeface="Calibri"/>
                <a:sym typeface="Calibri"/>
              </a:rPr>
              <a:t>različnih</a:t>
            </a:r>
            <a:r>
              <a:rPr lang="de-DE" sz="3400" dirty="0">
                <a:solidFill>
                  <a:schemeClr val="lt1"/>
                </a:solidFill>
                <a:latin typeface="Calibri"/>
                <a:ea typeface="Calibri"/>
                <a:cs typeface="Calibri"/>
                <a:sym typeface="Calibri"/>
              </a:rPr>
              <a:t> </a:t>
            </a:r>
            <a:r>
              <a:rPr lang="de-DE" sz="3400" dirty="0" err="1">
                <a:solidFill>
                  <a:schemeClr val="lt1"/>
                </a:solidFill>
                <a:latin typeface="Calibri"/>
                <a:ea typeface="Calibri"/>
                <a:cs typeface="Calibri"/>
                <a:sym typeface="Calibri"/>
              </a:rPr>
              <a:t>virih</a:t>
            </a:r>
            <a:r>
              <a:rPr lang="de-DE" sz="3400" dirty="0">
                <a:solidFill>
                  <a:schemeClr val="lt1"/>
                </a:solidFill>
                <a:latin typeface="Calibri"/>
                <a:ea typeface="Calibri"/>
                <a:cs typeface="Calibri"/>
                <a:sym typeface="Calibri"/>
              </a:rPr>
              <a:t> </a:t>
            </a:r>
            <a:r>
              <a:rPr lang="de-DE" sz="3400" dirty="0" err="1">
                <a:solidFill>
                  <a:schemeClr val="lt1"/>
                </a:solidFill>
                <a:latin typeface="Calibri"/>
                <a:ea typeface="Calibri"/>
                <a:cs typeface="Calibri"/>
                <a:sym typeface="Calibri"/>
              </a:rPr>
              <a:t>prihodkov</a:t>
            </a:r>
            <a:endParaRPr sz="3400" b="0" i="0" u="none" strike="noStrike" cap="none" dirty="0">
              <a:solidFill>
                <a:schemeClr val="lt1"/>
              </a:solidFill>
              <a:latin typeface="Calibri"/>
              <a:ea typeface="Calibri"/>
              <a:cs typeface="Calibri"/>
              <a:sym typeface="Calibri"/>
            </a:endParaRPr>
          </a:p>
        </p:txBody>
      </p:sp>
      <p:sp>
        <p:nvSpPr>
          <p:cNvPr id="124" name="Google Shape;124;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27" name="Google Shape;127;p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28" name="Google Shape;128;p4"/>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9" name="Google Shape;129;p4"/>
          <p:cNvSpPr txBox="1"/>
          <p:nvPr/>
        </p:nvSpPr>
        <p:spPr>
          <a:xfrm>
            <a:off x="335346" y="1642250"/>
            <a:ext cx="6402338" cy="4098646"/>
          </a:xfrm>
          <a:prstGeom prst="rect">
            <a:avLst/>
          </a:prstGeom>
          <a:noFill/>
          <a:ln>
            <a:noFill/>
          </a:ln>
        </p:spPr>
        <p:txBody>
          <a:bodyPr spcFirstLastPara="1" wrap="square" lIns="91425" tIns="45700" rIns="91425" bIns="45700" anchor="t" anchorCtr="0">
            <a:spAutoFit/>
          </a:bodyPr>
          <a:lstStyle/>
          <a:p>
            <a:pPr lvl="0" algn="just">
              <a:lnSpc>
                <a:spcPct val="107000"/>
              </a:lnSpc>
            </a:pPr>
            <a:r>
              <a:rPr lang="sl-SI" sz="1800" b="1" dirty="0">
                <a:latin typeface="Century Gothic" panose="020B0502020202020204" pitchFamily="34" charset="0"/>
              </a:rPr>
              <a:t>Prihodkovni tokovi</a:t>
            </a:r>
            <a:r>
              <a:rPr lang="sl-SI" sz="1800" dirty="0">
                <a:latin typeface="Century Gothic" panose="020B0502020202020204" pitchFamily="34" charset="0"/>
              </a:rPr>
              <a:t> se nanašajo na različne vire, iz katerih posameznik ali podjetje zasluži denar.</a:t>
            </a:r>
          </a:p>
          <a:p>
            <a:pPr lvl="0" algn="just">
              <a:lnSpc>
                <a:spcPct val="107000"/>
              </a:lnSpc>
            </a:pPr>
            <a:endParaRPr sz="1800" dirty="0">
              <a:latin typeface="Century Gothic" panose="020B0502020202020204" pitchFamily="34" charset="0"/>
              <a:ea typeface="Century Gothic"/>
              <a:cs typeface="Century Gothic"/>
              <a:sym typeface="Century Gothic"/>
            </a:endParaRPr>
          </a:p>
          <a:p>
            <a:pPr lvl="0" algn="just">
              <a:lnSpc>
                <a:spcPct val="107000"/>
              </a:lnSpc>
            </a:pPr>
            <a:r>
              <a:rPr lang="sl-SI" sz="1800" dirty="0">
                <a:latin typeface="Century Gothic" panose="020B0502020202020204" pitchFamily="34" charset="0"/>
              </a:rPr>
              <a:t>Razumevanje tokov dohodka vključuje prepoznavanje dveh glavnih vrst dohodka: aktivnega in pasivnega. </a:t>
            </a:r>
          </a:p>
          <a:p>
            <a:pPr lvl="0" algn="just">
              <a:lnSpc>
                <a:spcPct val="107000"/>
              </a:lnSpc>
            </a:pPr>
            <a:endParaRPr lang="sl-SI" sz="1800" b="1" dirty="0">
              <a:latin typeface="Century Gothic" panose="020B0502020202020204" pitchFamily="34" charset="0"/>
              <a:ea typeface="Century Gothic"/>
              <a:cs typeface="Century Gothic"/>
              <a:sym typeface="Century Gothic"/>
            </a:endParaRPr>
          </a:p>
          <a:p>
            <a:pPr lvl="0" algn="just">
              <a:lnSpc>
                <a:spcPct val="107000"/>
              </a:lnSpc>
            </a:pPr>
            <a:r>
              <a:rPr lang="sl-SI" sz="1800" b="1" dirty="0">
                <a:latin typeface="Century Gothic" panose="020B0502020202020204" pitchFamily="34" charset="0"/>
              </a:rPr>
              <a:t>Aktivni dohodek </a:t>
            </a:r>
            <a:r>
              <a:rPr lang="sl-SI" sz="1800" dirty="0">
                <a:latin typeface="Century Gothic" panose="020B0502020202020204" pitchFamily="34" charset="0"/>
              </a:rPr>
              <a:t>je zaslužen z neposrednim sodelovanjem pri delu ali poslovnih dejavnostih, kot so plače, nagrade, bonusi in provizije.</a:t>
            </a:r>
            <a:r>
              <a:rPr lang="en-SI" sz="1800" dirty="0">
                <a:latin typeface="Century Gothic" panose="020B0502020202020204" pitchFamily="34" charset="0"/>
              </a:rPr>
              <a:t> </a:t>
            </a:r>
          </a:p>
          <a:p>
            <a:pPr lvl="0" algn="just">
              <a:lnSpc>
                <a:spcPct val="107000"/>
              </a:lnSpc>
            </a:pPr>
            <a:endParaRPr lang="en-SI" sz="1800" b="1" dirty="0">
              <a:latin typeface="Century Gothic" panose="020B0502020202020204" pitchFamily="34" charset="0"/>
              <a:ea typeface="Century Gothic"/>
              <a:cs typeface="Century Gothic"/>
              <a:sym typeface="Century Gothic"/>
            </a:endParaRPr>
          </a:p>
          <a:p>
            <a:r>
              <a:rPr lang="sl-SI" sz="1800" b="1" dirty="0">
                <a:latin typeface="Century Gothic" panose="020B0502020202020204" pitchFamily="34" charset="0"/>
              </a:rPr>
              <a:t>Pasivni dohodek </a:t>
            </a:r>
            <a:r>
              <a:rPr lang="sl-SI" sz="1800" dirty="0">
                <a:latin typeface="Century Gothic" panose="020B0502020202020204" pitchFamily="34" charset="0"/>
              </a:rPr>
              <a:t>dosegamo z minimalnim stalnim naporom in pogosto vključuje naložbe ali premoženje.</a:t>
            </a:r>
            <a:endParaRPr lang="en-SI" sz="1800" dirty="0">
              <a:latin typeface="Century Gothic" panose="020B0502020202020204" pitchFamily="34" charset="0"/>
            </a:endParaRPr>
          </a:p>
          <a:p>
            <a:pPr marL="0" marR="0" lvl="0" indent="0" algn="just" rtl="0">
              <a:lnSpc>
                <a:spcPct val="107000"/>
              </a:lnSpc>
              <a:spcBef>
                <a:spcPts val="1500"/>
              </a:spcBef>
              <a:spcAft>
                <a:spcPts val="0"/>
              </a:spcAft>
              <a:buNone/>
            </a:pPr>
            <a:endParaRPr sz="1800" b="0" i="0" u="none" strike="noStrike" cap="none" dirty="0">
              <a:solidFill>
                <a:srgbClr val="000000"/>
              </a:solidFill>
              <a:latin typeface="Century Gothic" panose="020B0502020202020204" pitchFamily="34" charset="0"/>
              <a:ea typeface="Century Gothic"/>
              <a:cs typeface="Century Gothic"/>
              <a:sym typeface="Century Gothic"/>
            </a:endParaRPr>
          </a:p>
        </p:txBody>
      </p:sp>
      <p:pic>
        <p:nvPicPr>
          <p:cNvPr id="130" name="Google Shape;130;p4"/>
          <p:cNvPicPr preferRelativeResize="0"/>
          <p:nvPr/>
        </p:nvPicPr>
        <p:blipFill rotWithShape="1">
          <a:blip r:embed="rId5">
            <a:alphaModFix/>
          </a:blip>
          <a:srcRect t="12348" b="10858"/>
          <a:stretch/>
        </p:blipFill>
        <p:spPr>
          <a:xfrm>
            <a:off x="6939604" y="2382069"/>
            <a:ext cx="4917050" cy="2123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a818bef63_0_4"/>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err="1">
                <a:solidFill>
                  <a:schemeClr val="lt1"/>
                </a:solidFill>
                <a:latin typeface="Calibri"/>
                <a:ea typeface="Calibri"/>
                <a:cs typeface="Calibri"/>
                <a:sym typeface="Calibri"/>
              </a:rPr>
              <a:t>Raziskovanje</a:t>
            </a:r>
            <a:r>
              <a:rPr lang="de-DE" sz="3400" b="0" i="0" u="none" strike="noStrike" cap="none" dirty="0">
                <a:solidFill>
                  <a:schemeClr val="lt1"/>
                </a:solidFill>
                <a:latin typeface="Calibri"/>
                <a:ea typeface="Calibri"/>
                <a:cs typeface="Calibri"/>
                <a:sym typeface="Calibri"/>
              </a:rPr>
              <a:t> </a:t>
            </a:r>
            <a:r>
              <a:rPr lang="de-DE" sz="3400" b="0" i="0" u="none" strike="noStrike" cap="none" dirty="0" err="1">
                <a:solidFill>
                  <a:schemeClr val="lt1"/>
                </a:solidFill>
                <a:latin typeface="Calibri"/>
                <a:ea typeface="Calibri"/>
                <a:cs typeface="Calibri"/>
                <a:sym typeface="Calibri"/>
              </a:rPr>
              <a:t>različnih</a:t>
            </a:r>
            <a:r>
              <a:rPr lang="de-DE" sz="3400" b="0" i="0" u="none" strike="noStrike" cap="none" dirty="0">
                <a:solidFill>
                  <a:schemeClr val="lt1"/>
                </a:solidFill>
                <a:latin typeface="Calibri"/>
                <a:ea typeface="Calibri"/>
                <a:cs typeface="Calibri"/>
                <a:sym typeface="Calibri"/>
              </a:rPr>
              <a:t> </a:t>
            </a:r>
            <a:r>
              <a:rPr lang="de-DE" sz="3400" b="0" i="0" u="none" strike="noStrike" cap="none" dirty="0" err="1">
                <a:solidFill>
                  <a:schemeClr val="lt1"/>
                </a:solidFill>
                <a:latin typeface="Calibri"/>
                <a:ea typeface="Calibri"/>
                <a:cs typeface="Calibri"/>
                <a:sym typeface="Calibri"/>
              </a:rPr>
              <a:t>virov</a:t>
            </a:r>
            <a:r>
              <a:rPr lang="de-DE" sz="3400" b="0" i="0" u="none" strike="noStrike" cap="none" dirty="0">
                <a:solidFill>
                  <a:schemeClr val="lt1"/>
                </a:solidFill>
                <a:latin typeface="Calibri"/>
                <a:ea typeface="Calibri"/>
                <a:cs typeface="Calibri"/>
                <a:sym typeface="Calibri"/>
              </a:rPr>
              <a:t> </a:t>
            </a:r>
            <a:r>
              <a:rPr lang="de-DE" sz="3400" b="0" i="0" u="none" strike="noStrike" cap="none" dirty="0" err="1">
                <a:solidFill>
                  <a:schemeClr val="lt1"/>
                </a:solidFill>
                <a:latin typeface="Calibri"/>
                <a:ea typeface="Calibri"/>
                <a:cs typeface="Calibri"/>
                <a:sym typeface="Calibri"/>
              </a:rPr>
              <a:t>prihodkov</a:t>
            </a:r>
            <a:endParaRPr sz="3400" b="0" i="0" u="none" strike="noStrike" cap="none" dirty="0">
              <a:solidFill>
                <a:schemeClr val="lt1"/>
              </a:solidFill>
              <a:latin typeface="Calibri"/>
              <a:ea typeface="Calibri"/>
              <a:cs typeface="Calibri"/>
              <a:sym typeface="Calibri"/>
            </a:endParaRPr>
          </a:p>
        </p:txBody>
      </p:sp>
      <p:sp>
        <p:nvSpPr>
          <p:cNvPr id="136" name="Google Shape;136;g2ba818bef63_0_4"/>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g2ba818bef63_0_4"/>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g2ba818bef63_0_4"/>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139" name="Google Shape;139;g2ba818bef63_0_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40" name="Google Shape;140;g2ba818bef63_0_4"/>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41" name="Google Shape;141;g2ba818bef63_0_4"/>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42" name="Google Shape;142;g2ba818bef63_0_4"/>
          <p:cNvGraphicFramePr/>
          <p:nvPr>
            <p:extLst>
              <p:ext uri="{D42A27DB-BD31-4B8C-83A1-F6EECF244321}">
                <p14:modId xmlns:p14="http://schemas.microsoft.com/office/powerpoint/2010/main" val="1673164168"/>
              </p:ext>
            </p:extLst>
          </p:nvPr>
        </p:nvGraphicFramePr>
        <p:xfrm>
          <a:off x="131727" y="1790356"/>
          <a:ext cx="11609169" cy="3171762"/>
        </p:xfrm>
        <a:graphic>
          <a:graphicData uri="http://schemas.openxmlformats.org/drawingml/2006/table">
            <a:tbl>
              <a:tblPr>
                <a:noFill/>
                <a:tableStyleId>{BBD21E4E-FCDE-4300-AFC0-A37931053743}</a:tableStyleId>
              </a:tblPr>
              <a:tblGrid>
                <a:gridCol w="2330009">
                  <a:extLst>
                    <a:ext uri="{9D8B030D-6E8A-4147-A177-3AD203B41FA5}">
                      <a16:colId xmlns:a16="http://schemas.microsoft.com/office/drawing/2014/main" val="20000"/>
                    </a:ext>
                  </a:extLst>
                </a:gridCol>
                <a:gridCol w="9279160">
                  <a:extLst>
                    <a:ext uri="{9D8B030D-6E8A-4147-A177-3AD203B41FA5}">
                      <a16:colId xmlns:a16="http://schemas.microsoft.com/office/drawing/2014/main" val="20001"/>
                    </a:ext>
                  </a:extLst>
                </a:gridCol>
              </a:tblGrid>
              <a:tr h="468877">
                <a:tc>
                  <a:txBody>
                    <a:bodyPr/>
                    <a:lstStyle/>
                    <a:p>
                      <a:pPr marL="0" lvl="0" indent="0" algn="ctr" rtl="0">
                        <a:spcBef>
                          <a:spcPts val="0"/>
                        </a:spcBef>
                        <a:spcAft>
                          <a:spcPts val="0"/>
                        </a:spcAft>
                        <a:buClr>
                          <a:schemeClr val="dk1"/>
                        </a:buClr>
                        <a:buSzPts val="1100"/>
                        <a:buFont typeface="Arial"/>
                        <a:buNone/>
                      </a:pPr>
                      <a:r>
                        <a:rPr lang="de-DE" sz="1500" dirty="0" err="1">
                          <a:solidFill>
                            <a:schemeClr val="lt1"/>
                          </a:solidFill>
                          <a:latin typeface="Century Gothic"/>
                          <a:ea typeface="Century Gothic"/>
                          <a:cs typeface="Century Gothic"/>
                          <a:sym typeface="Century Gothic"/>
                        </a:rPr>
                        <a:t>Aktivni</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dohodek</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dirty="0" err="1">
                          <a:solidFill>
                            <a:schemeClr val="dk1"/>
                          </a:solidFill>
                          <a:latin typeface="Century Gothic"/>
                          <a:ea typeface="Century Gothic"/>
                          <a:cs typeface="Century Gothic"/>
                          <a:sym typeface="Century Gothic"/>
                        </a:rPr>
                        <a:t>zaslužen</a:t>
                      </a:r>
                      <a:r>
                        <a:rPr lang="de-DE" sz="1500" dirty="0">
                          <a:solidFill>
                            <a:schemeClr val="dk1"/>
                          </a:solidFill>
                          <a:latin typeface="Century Gothic"/>
                          <a:ea typeface="Century Gothic"/>
                          <a:cs typeface="Century Gothic"/>
                          <a:sym typeface="Century Gothic"/>
                        </a:rPr>
                        <a:t> </a:t>
                      </a:r>
                      <a:r>
                        <a:rPr lang="de-DE" sz="1500" dirty="0" err="1">
                          <a:solidFill>
                            <a:schemeClr val="dk1"/>
                          </a:solidFill>
                          <a:latin typeface="Century Gothic"/>
                          <a:ea typeface="Century Gothic"/>
                          <a:cs typeface="Century Gothic"/>
                          <a:sym typeface="Century Gothic"/>
                        </a:rPr>
                        <a:t>denar</a:t>
                      </a:r>
                      <a:r>
                        <a:rPr lang="de-DE" sz="1500" dirty="0">
                          <a:solidFill>
                            <a:schemeClr val="dk1"/>
                          </a:solidFill>
                          <a:latin typeface="Century Gothic"/>
                          <a:ea typeface="Century Gothic"/>
                          <a:cs typeface="Century Gothic"/>
                          <a:sym typeface="Century Gothic"/>
                        </a:rPr>
                        <a:t> </a:t>
                      </a:r>
                      <a:r>
                        <a:rPr lang="de-DE" sz="1500" dirty="0" err="1">
                          <a:solidFill>
                            <a:schemeClr val="dk1"/>
                          </a:solidFill>
                          <a:latin typeface="Century Gothic"/>
                          <a:ea typeface="Century Gothic"/>
                          <a:cs typeface="Century Gothic"/>
                          <a:sym typeface="Century Gothic"/>
                        </a:rPr>
                        <a:t>za</a:t>
                      </a:r>
                      <a:r>
                        <a:rPr lang="de-DE" sz="1500" dirty="0">
                          <a:solidFill>
                            <a:schemeClr val="dk1"/>
                          </a:solidFill>
                          <a:latin typeface="Century Gothic"/>
                          <a:ea typeface="Century Gothic"/>
                          <a:cs typeface="Century Gothic"/>
                          <a:sym typeface="Century Gothic"/>
                        </a:rPr>
                        <a:t> </a:t>
                      </a:r>
                      <a:r>
                        <a:rPr lang="de-DE" sz="1500" dirty="0" err="1">
                          <a:solidFill>
                            <a:schemeClr val="dk1"/>
                          </a:solidFill>
                          <a:latin typeface="Century Gothic"/>
                          <a:ea typeface="Century Gothic"/>
                          <a:cs typeface="Century Gothic"/>
                          <a:sym typeface="Century Gothic"/>
                        </a:rPr>
                        <a:t>opravljeno</a:t>
                      </a:r>
                      <a:r>
                        <a:rPr lang="de-DE" sz="1500" dirty="0">
                          <a:solidFill>
                            <a:schemeClr val="dk1"/>
                          </a:solidFill>
                          <a:latin typeface="Century Gothic"/>
                          <a:ea typeface="Century Gothic"/>
                          <a:cs typeface="Century Gothic"/>
                          <a:sym typeface="Century Gothic"/>
                        </a:rPr>
                        <a:t> </a:t>
                      </a:r>
                      <a:r>
                        <a:rPr lang="de-DE" sz="1500" dirty="0" err="1">
                          <a:solidFill>
                            <a:schemeClr val="dk1"/>
                          </a:solidFill>
                          <a:latin typeface="Century Gothic"/>
                          <a:ea typeface="Century Gothic"/>
                          <a:cs typeface="Century Gothic"/>
                          <a:sym typeface="Century Gothic"/>
                        </a:rPr>
                        <a:t>delo</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0"/>
                  </a:ext>
                </a:extLst>
              </a:tr>
              <a:tr h="408103">
                <a:tc>
                  <a:txBody>
                    <a:bodyPr/>
                    <a:lstStyle/>
                    <a:p>
                      <a:pPr marL="0" lvl="0" indent="0" algn="ctr" rtl="0">
                        <a:spcBef>
                          <a:spcPts val="0"/>
                        </a:spcBef>
                        <a:spcAft>
                          <a:spcPts val="1500"/>
                        </a:spcAft>
                        <a:buNone/>
                      </a:pPr>
                      <a:r>
                        <a:rPr lang="de-DE" sz="1500" dirty="0" err="1">
                          <a:solidFill>
                            <a:schemeClr val="lt1"/>
                          </a:solidFill>
                          <a:latin typeface="Century Gothic"/>
                          <a:ea typeface="Century Gothic"/>
                          <a:cs typeface="Century Gothic"/>
                          <a:sym typeface="Century Gothic"/>
                        </a:rPr>
                        <a:t>Pasivni</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dohodek</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1500"/>
                        </a:spcAft>
                        <a:buNone/>
                      </a:pP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denar</a:t>
                      </a:r>
                      <a:r>
                        <a:rPr lang="sl-SI" sz="1600" kern="0"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zaslužen z minimalnim naporom ali stalnim sodelovanjem</a:t>
                      </a:r>
                      <a:endParaRPr sz="1500" dirty="0">
                        <a:solidFill>
                          <a:schemeClr val="dk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1"/>
                  </a:ext>
                </a:extLst>
              </a:tr>
              <a:tr h="627867">
                <a:tc>
                  <a:txBody>
                    <a:bodyPr/>
                    <a:lstStyle/>
                    <a:p>
                      <a:pPr marL="0" lvl="0" indent="0" algn="ctr" rtl="0">
                        <a:spcBef>
                          <a:spcPts val="0"/>
                        </a:spcBef>
                        <a:spcAft>
                          <a:spcPts val="1500"/>
                        </a:spcAft>
                        <a:buNone/>
                      </a:pPr>
                      <a:r>
                        <a:rPr lang="de-DE" sz="1500" dirty="0" err="1">
                          <a:solidFill>
                            <a:schemeClr val="lt1"/>
                          </a:solidFill>
                          <a:latin typeface="Century Gothic"/>
                          <a:ea typeface="Century Gothic"/>
                          <a:cs typeface="Century Gothic"/>
                          <a:sym typeface="Century Gothic"/>
                        </a:rPr>
                        <a:t>Poslovni</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dohodek</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lgn="ctr">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1" indent="0" algn="just">
                        <a:lnSpc>
                          <a:spcPct val="107000"/>
                        </a:lnSpc>
                        <a:spcAft>
                          <a:spcPts val="800"/>
                        </a:spcAft>
                        <a:buSzPts val="1000"/>
                        <a:buFont typeface="Courier New" panose="02070309020205020404" pitchFamily="49" charset="0"/>
                        <a:buNone/>
                        <a:tabLst>
                          <a:tab pos="914400" algn="l"/>
                        </a:tabLst>
                      </a:pP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denar zaslužen z lastništvom in vodenjem podjetja. Znesek, ki ga prejmete od svojih strank za blago ali storitve, ki ste jim jih prodali.</a:t>
                      </a:r>
                      <a:endParaRPr lang="en-SI"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lgn="ctr">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3561933935"/>
                  </a:ext>
                </a:extLst>
              </a:tr>
              <a:tr h="627867">
                <a:tc>
                  <a:txBody>
                    <a:bodyPr/>
                    <a:lstStyle/>
                    <a:p>
                      <a:pPr marL="0" lvl="0" indent="0" algn="ctr" rtl="0">
                        <a:spcBef>
                          <a:spcPts val="0"/>
                        </a:spcBef>
                        <a:spcAft>
                          <a:spcPts val="0"/>
                        </a:spcAft>
                        <a:buNone/>
                      </a:pPr>
                      <a:r>
                        <a:rPr lang="de-DE" sz="1500" dirty="0" err="1">
                          <a:solidFill>
                            <a:schemeClr val="lt1"/>
                          </a:solidFill>
                          <a:latin typeface="Century Gothic"/>
                          <a:ea typeface="Century Gothic"/>
                          <a:cs typeface="Century Gothic"/>
                          <a:sym typeface="Century Gothic"/>
                        </a:rPr>
                        <a:t>Dohodek</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iz</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najemnin</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en-GB" sz="1600" dirty="0" err="1">
                          <a:latin typeface="Century Gothic"/>
                          <a:ea typeface="Century Gothic"/>
                          <a:cs typeface="Century Gothic"/>
                          <a:sym typeface="Century Gothic"/>
                        </a:rPr>
                        <a:t>Generiranje</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dohodka</a:t>
                      </a:r>
                      <a:r>
                        <a:rPr lang="en-GB" sz="1600" dirty="0">
                          <a:latin typeface="Century Gothic"/>
                          <a:ea typeface="Century Gothic"/>
                          <a:cs typeface="Century Gothic"/>
                          <a:sym typeface="Century Gothic"/>
                        </a:rPr>
                        <a:t> z </a:t>
                      </a:r>
                      <a:r>
                        <a:rPr lang="en-GB" sz="1600" dirty="0" err="1">
                          <a:latin typeface="Century Gothic"/>
                          <a:ea typeface="Century Gothic"/>
                          <a:cs typeface="Century Gothic"/>
                          <a:sym typeface="Century Gothic"/>
                        </a:rPr>
                        <a:t>oddajo</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nepremičnin</a:t>
                      </a:r>
                      <a:r>
                        <a:rPr lang="en-GB" sz="1600" dirty="0">
                          <a:latin typeface="Century Gothic"/>
                          <a:ea typeface="Century Gothic"/>
                          <a:cs typeface="Century Gothic"/>
                          <a:sym typeface="Century Gothic"/>
                        </a:rPr>
                        <a:t> v </a:t>
                      </a:r>
                      <a:r>
                        <a:rPr lang="en-GB" sz="1600" dirty="0" err="1">
                          <a:latin typeface="Century Gothic"/>
                          <a:ea typeface="Century Gothic"/>
                          <a:cs typeface="Century Gothic"/>
                          <a:sym typeface="Century Gothic"/>
                        </a:rPr>
                        <a:t>najem</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najemnikom</a:t>
                      </a:r>
                      <a:r>
                        <a:rPr lang="en-GB" sz="1600" dirty="0">
                          <a:latin typeface="Century Gothic"/>
                          <a:ea typeface="Century Gothic"/>
                          <a:cs typeface="Century Gothic"/>
                          <a:sym typeface="Century Gothic"/>
                        </a:rPr>
                        <a:t> v </a:t>
                      </a:r>
                      <a:r>
                        <a:rPr lang="en-GB" sz="1600" dirty="0" err="1">
                          <a:latin typeface="Century Gothic"/>
                          <a:ea typeface="Century Gothic"/>
                          <a:cs typeface="Century Gothic"/>
                          <a:sym typeface="Century Gothic"/>
                        </a:rPr>
                        <a:t>zameno</a:t>
                      </a:r>
                      <a:r>
                        <a:rPr lang="en-GB" sz="1600" dirty="0">
                          <a:latin typeface="Century Gothic"/>
                          <a:ea typeface="Century Gothic"/>
                          <a:cs typeface="Century Gothic"/>
                          <a:sym typeface="Century Gothic"/>
                        </a:rPr>
                        <a:t> za </a:t>
                      </a:r>
                      <a:r>
                        <a:rPr lang="en-GB" sz="1600" dirty="0" err="1">
                          <a:latin typeface="Century Gothic"/>
                          <a:ea typeface="Century Gothic"/>
                          <a:cs typeface="Century Gothic"/>
                          <a:sym typeface="Century Gothic"/>
                        </a:rPr>
                        <a:t>redna</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plačila</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običajno</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mesečno</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Podjetja</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lahko</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ustvarijo</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najemnino</a:t>
                      </a:r>
                      <a:r>
                        <a:rPr lang="en-GB" sz="1600" dirty="0">
                          <a:latin typeface="Century Gothic"/>
                          <a:ea typeface="Century Gothic"/>
                          <a:cs typeface="Century Gothic"/>
                          <a:sym typeface="Century Gothic"/>
                        </a:rPr>
                        <a:t> z </a:t>
                      </a:r>
                      <a:r>
                        <a:rPr lang="en-GB" sz="1600" dirty="0" err="1">
                          <a:latin typeface="Century Gothic"/>
                          <a:ea typeface="Century Gothic"/>
                          <a:cs typeface="Century Gothic"/>
                          <a:sym typeface="Century Gothic"/>
                        </a:rPr>
                        <a:t>oddajo</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opreme</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ali</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drugih</a:t>
                      </a:r>
                      <a:r>
                        <a:rPr lang="en-GB" sz="1600" dirty="0">
                          <a:latin typeface="Century Gothic"/>
                          <a:ea typeface="Century Gothic"/>
                          <a:cs typeface="Century Gothic"/>
                          <a:sym typeface="Century Gothic"/>
                        </a:rPr>
                        <a:t> </a:t>
                      </a:r>
                      <a:r>
                        <a:rPr lang="en-GB" sz="1600" dirty="0" err="1">
                          <a:latin typeface="Century Gothic"/>
                          <a:ea typeface="Century Gothic"/>
                          <a:cs typeface="Century Gothic"/>
                          <a:sym typeface="Century Gothic"/>
                        </a:rPr>
                        <a:t>sredstev</a:t>
                      </a:r>
                      <a:r>
                        <a:rPr lang="en-GB" sz="1600" dirty="0">
                          <a:latin typeface="Century Gothic"/>
                          <a:ea typeface="Century Gothic"/>
                          <a:cs typeface="Century Gothic"/>
                          <a:sym typeface="Century Gothic"/>
                        </a:rPr>
                        <a:t>.</a:t>
                      </a:r>
                      <a:endParaRPr sz="16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2"/>
                  </a:ext>
                </a:extLst>
              </a:tr>
              <a:tr h="581810">
                <a:tc>
                  <a:txBody>
                    <a:bodyPr/>
                    <a:lstStyle/>
                    <a:p>
                      <a:pPr marL="0" lvl="0" indent="0" algn="ctr" rtl="0">
                        <a:spcBef>
                          <a:spcPts val="0"/>
                        </a:spcBef>
                        <a:spcAft>
                          <a:spcPts val="0"/>
                        </a:spcAft>
                        <a:buNone/>
                      </a:pPr>
                      <a:r>
                        <a:rPr lang="de-DE" sz="1500" dirty="0" err="1">
                          <a:solidFill>
                            <a:schemeClr val="lt1"/>
                          </a:solidFill>
                          <a:latin typeface="Century Gothic"/>
                          <a:ea typeface="Century Gothic"/>
                          <a:cs typeface="Century Gothic"/>
                          <a:sym typeface="Century Gothic"/>
                        </a:rPr>
                        <a:t>Dohodek</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iz</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naložb</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denar</a:t>
                      </a:r>
                      <a:r>
                        <a:rPr lang="sl-SI" sz="1600" kern="0"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zaslužen </a:t>
                      </a: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 različnimi finančnimi instrumenti in nosilci, kot so delnice, nepremičnine in vzajemni skladi.</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3E59D99-7385-9099-FCC4-0B7EE6323A45}"/>
            </a:ext>
          </a:extLst>
        </p:cNvPr>
        <p:cNvGrpSpPr/>
        <p:nvPr/>
      </p:nvGrpSpPr>
      <p:grpSpPr>
        <a:xfrm>
          <a:off x="0" y="0"/>
          <a:ext cx="0" cy="0"/>
          <a:chOff x="0" y="0"/>
          <a:chExt cx="0" cy="0"/>
        </a:xfrm>
      </p:grpSpPr>
      <p:sp>
        <p:nvSpPr>
          <p:cNvPr id="135" name="Google Shape;135;g2ba818bef63_0_4">
            <a:extLst>
              <a:ext uri="{FF2B5EF4-FFF2-40B4-BE49-F238E27FC236}">
                <a16:creationId xmlns:a16="http://schemas.microsoft.com/office/drawing/2014/main" id="{75147ADF-1FBB-E9DF-81AF-E5624E5DACD6}"/>
              </a:ext>
            </a:extLst>
          </p:cNvPr>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3400"/>
            </a:pPr>
            <a:r>
              <a:rPr lang="de-DE" sz="3400" dirty="0" err="1">
                <a:solidFill>
                  <a:schemeClr val="lt1"/>
                </a:solidFill>
                <a:latin typeface="Calibri"/>
                <a:ea typeface="Calibri"/>
                <a:cs typeface="Calibri"/>
                <a:sym typeface="Calibri"/>
              </a:rPr>
              <a:t>Raziskovanje</a:t>
            </a:r>
            <a:r>
              <a:rPr lang="de-DE" sz="3400" dirty="0">
                <a:solidFill>
                  <a:schemeClr val="lt1"/>
                </a:solidFill>
                <a:latin typeface="Calibri"/>
                <a:ea typeface="Calibri"/>
                <a:cs typeface="Calibri"/>
                <a:sym typeface="Calibri"/>
              </a:rPr>
              <a:t> </a:t>
            </a:r>
            <a:r>
              <a:rPr lang="de-DE" sz="3400" dirty="0" err="1">
                <a:solidFill>
                  <a:schemeClr val="lt1"/>
                </a:solidFill>
                <a:latin typeface="Calibri"/>
                <a:ea typeface="Calibri"/>
                <a:cs typeface="Calibri"/>
                <a:sym typeface="Calibri"/>
              </a:rPr>
              <a:t>različnih</a:t>
            </a:r>
            <a:r>
              <a:rPr lang="de-DE" sz="3400" dirty="0">
                <a:solidFill>
                  <a:schemeClr val="lt1"/>
                </a:solidFill>
                <a:latin typeface="Calibri"/>
                <a:ea typeface="Calibri"/>
                <a:cs typeface="Calibri"/>
                <a:sym typeface="Calibri"/>
              </a:rPr>
              <a:t> </a:t>
            </a:r>
            <a:r>
              <a:rPr lang="de-DE" sz="3400" dirty="0" err="1">
                <a:solidFill>
                  <a:schemeClr val="lt1"/>
                </a:solidFill>
                <a:latin typeface="Calibri"/>
                <a:ea typeface="Calibri"/>
                <a:cs typeface="Calibri"/>
                <a:sym typeface="Calibri"/>
              </a:rPr>
              <a:t>virov</a:t>
            </a:r>
            <a:r>
              <a:rPr lang="de-DE" sz="3400" dirty="0">
                <a:solidFill>
                  <a:schemeClr val="lt1"/>
                </a:solidFill>
                <a:latin typeface="Calibri"/>
                <a:ea typeface="Calibri"/>
                <a:cs typeface="Calibri"/>
                <a:sym typeface="Calibri"/>
              </a:rPr>
              <a:t> </a:t>
            </a:r>
            <a:r>
              <a:rPr lang="de-DE" sz="3400" dirty="0" err="1">
                <a:solidFill>
                  <a:schemeClr val="lt1"/>
                </a:solidFill>
                <a:latin typeface="Calibri"/>
                <a:ea typeface="Calibri"/>
                <a:cs typeface="Calibri"/>
                <a:sym typeface="Calibri"/>
              </a:rPr>
              <a:t>prihodkov</a:t>
            </a:r>
            <a:endParaRPr lang="de-DE" sz="3400" dirty="0">
              <a:solidFill>
                <a:schemeClr val="lt1"/>
              </a:solidFill>
              <a:latin typeface="Calibri"/>
              <a:ea typeface="Calibri"/>
              <a:cs typeface="Calibri"/>
              <a:sym typeface="Calibri"/>
            </a:endParaRPr>
          </a:p>
        </p:txBody>
      </p:sp>
      <p:sp>
        <p:nvSpPr>
          <p:cNvPr id="136" name="Google Shape;136;g2ba818bef63_0_4">
            <a:extLst>
              <a:ext uri="{FF2B5EF4-FFF2-40B4-BE49-F238E27FC236}">
                <a16:creationId xmlns:a16="http://schemas.microsoft.com/office/drawing/2014/main" id="{AB0459A3-332F-92B9-D01C-ADAC314646C3}"/>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g2ba818bef63_0_4">
            <a:extLst>
              <a:ext uri="{FF2B5EF4-FFF2-40B4-BE49-F238E27FC236}">
                <a16:creationId xmlns:a16="http://schemas.microsoft.com/office/drawing/2014/main" id="{23AFE6B4-9476-CF85-A7B3-025F29BE1528}"/>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g2ba818bef63_0_4">
            <a:extLst>
              <a:ext uri="{FF2B5EF4-FFF2-40B4-BE49-F238E27FC236}">
                <a16:creationId xmlns:a16="http://schemas.microsoft.com/office/drawing/2014/main" id="{AB7A8DE5-A34F-88FD-CE36-4B39ABCE2F68}"/>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139" name="Google Shape;139;g2ba818bef63_0_4" descr="Graphical user interface, text&#10;&#10;Description automatically generated">
            <a:extLst>
              <a:ext uri="{FF2B5EF4-FFF2-40B4-BE49-F238E27FC236}">
                <a16:creationId xmlns:a16="http://schemas.microsoft.com/office/drawing/2014/main" id="{480A0C38-B24B-73C4-8A01-11BC7AD33026}"/>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40" name="Google Shape;140;g2ba818bef63_0_4">
            <a:extLst>
              <a:ext uri="{FF2B5EF4-FFF2-40B4-BE49-F238E27FC236}">
                <a16:creationId xmlns:a16="http://schemas.microsoft.com/office/drawing/2014/main" id="{69BF15BE-7263-5B1F-E3D2-55E75028B19D}"/>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41" name="Google Shape;141;g2ba818bef63_0_4">
            <a:extLst>
              <a:ext uri="{FF2B5EF4-FFF2-40B4-BE49-F238E27FC236}">
                <a16:creationId xmlns:a16="http://schemas.microsoft.com/office/drawing/2014/main" id="{DE5E17AD-508B-BDAB-E642-14DC8E93D9F9}"/>
              </a:ext>
            </a:extLst>
          </p:cNvPr>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42" name="Google Shape;142;g2ba818bef63_0_4">
            <a:extLst>
              <a:ext uri="{FF2B5EF4-FFF2-40B4-BE49-F238E27FC236}">
                <a16:creationId xmlns:a16="http://schemas.microsoft.com/office/drawing/2014/main" id="{16E294BE-5821-1B35-B1EE-72A68400C27B}"/>
              </a:ext>
            </a:extLst>
          </p:cNvPr>
          <p:cNvGraphicFramePr/>
          <p:nvPr>
            <p:extLst>
              <p:ext uri="{D42A27DB-BD31-4B8C-83A1-F6EECF244321}">
                <p14:modId xmlns:p14="http://schemas.microsoft.com/office/powerpoint/2010/main" val="2703472143"/>
              </p:ext>
            </p:extLst>
          </p:nvPr>
        </p:nvGraphicFramePr>
        <p:xfrm>
          <a:off x="107170" y="1726888"/>
          <a:ext cx="11923417" cy="3764130"/>
        </p:xfrm>
        <a:graphic>
          <a:graphicData uri="http://schemas.openxmlformats.org/drawingml/2006/table">
            <a:tbl>
              <a:tblPr>
                <a:noFill/>
                <a:tableStyleId>{BBD21E4E-FCDE-4300-AFC0-A37931053743}</a:tableStyleId>
              </a:tblPr>
              <a:tblGrid>
                <a:gridCol w="2393080">
                  <a:extLst>
                    <a:ext uri="{9D8B030D-6E8A-4147-A177-3AD203B41FA5}">
                      <a16:colId xmlns:a16="http://schemas.microsoft.com/office/drawing/2014/main" val="20000"/>
                    </a:ext>
                  </a:extLst>
                </a:gridCol>
                <a:gridCol w="9530337">
                  <a:extLst>
                    <a:ext uri="{9D8B030D-6E8A-4147-A177-3AD203B41FA5}">
                      <a16:colId xmlns:a16="http://schemas.microsoft.com/office/drawing/2014/main" val="20001"/>
                    </a:ext>
                  </a:extLst>
                </a:gridCol>
              </a:tblGrid>
              <a:tr h="627867">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Kapitalski </a:t>
                      </a:r>
                      <a:r>
                        <a:rPr lang="de-DE" sz="1500" dirty="0" err="1">
                          <a:solidFill>
                            <a:schemeClr val="lt1"/>
                          </a:solidFill>
                          <a:latin typeface="Century Gothic"/>
                          <a:ea typeface="Century Gothic"/>
                          <a:cs typeface="Century Gothic"/>
                          <a:sym typeface="Century Gothic"/>
                        </a:rPr>
                        <a:t>dobiček</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je ustvarjen s prodajo naložbenih sredstev, kot so delnice, vzajemni skladi, nepremičnine ali drugi vrednostni papirji, po višji ceni, kot je bila njihova nakupna cena.</a:t>
                      </a:r>
                      <a:endParaRPr sz="1500" dirty="0">
                        <a:latin typeface="Century Gothic"/>
                        <a:ea typeface="Century Gothic"/>
                        <a:cs typeface="Century Gothic"/>
                        <a:sym typeface="Century Gothic"/>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4"/>
                  </a:ext>
                </a:extLst>
              </a:tr>
              <a:tr h="408103">
                <a:tc>
                  <a:txBody>
                    <a:bodyPr/>
                    <a:lstStyle/>
                    <a:p>
                      <a:pPr marL="0" lvl="0" indent="0" algn="ctr" rtl="0">
                        <a:spcBef>
                          <a:spcPts val="0"/>
                        </a:spcBef>
                        <a:spcAft>
                          <a:spcPts val="0"/>
                        </a:spcAft>
                        <a:buNone/>
                      </a:pPr>
                      <a:r>
                        <a:rPr lang="de-DE" sz="1500" dirty="0" err="1">
                          <a:solidFill>
                            <a:schemeClr val="lt1"/>
                          </a:solidFill>
                          <a:latin typeface="Century Gothic"/>
                          <a:ea typeface="Century Gothic"/>
                          <a:cs typeface="Century Gothic"/>
                          <a:sym typeface="Century Gothic"/>
                        </a:rPr>
                        <a:t>Dobiček</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iz</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dividend</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je prihodek delničarjev družb, s katerimi se trguje na borzi, z razdelitvijo dobička, ki ga družba izplača svojim delničarjem.</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5"/>
                  </a:ext>
                </a:extLst>
              </a:tr>
              <a:tr h="627867">
                <a:tc>
                  <a:txBody>
                    <a:bodyPr/>
                    <a:lstStyle/>
                    <a:p>
                      <a:pPr marL="0" lvl="0" indent="0" algn="ctr" rtl="0">
                        <a:spcBef>
                          <a:spcPts val="0"/>
                        </a:spcBef>
                        <a:spcAft>
                          <a:spcPts val="0"/>
                        </a:spcAft>
                        <a:buNone/>
                      </a:pPr>
                      <a:r>
                        <a:rPr lang="de-DE" sz="1500" dirty="0" err="1">
                          <a:solidFill>
                            <a:schemeClr val="lt1"/>
                          </a:solidFill>
                          <a:latin typeface="Century Gothic"/>
                          <a:ea typeface="Century Gothic"/>
                          <a:cs typeface="Century Gothic"/>
                          <a:sym typeface="Century Gothic"/>
                        </a:rPr>
                        <a:t>Dohodek</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iz</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svobodnega</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poklica</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ali</a:t>
                      </a:r>
                      <a:r>
                        <a:rPr lang="de-DE" sz="1500" dirty="0">
                          <a:solidFill>
                            <a:schemeClr val="lt1"/>
                          </a:solidFill>
                          <a:latin typeface="Century Gothic"/>
                          <a:ea typeface="Century Gothic"/>
                          <a:cs typeface="Century Gothic"/>
                          <a:sym typeface="Century Gothic"/>
                        </a:rPr>
                        <a:t> Gig </a:t>
                      </a:r>
                      <a:r>
                        <a:rPr lang="de-DE" sz="1500" dirty="0" err="1">
                          <a:solidFill>
                            <a:schemeClr val="lt1"/>
                          </a:solidFill>
                          <a:latin typeface="Century Gothic"/>
                          <a:ea typeface="Century Gothic"/>
                          <a:cs typeface="Century Gothic"/>
                          <a:sym typeface="Century Gothic"/>
                        </a:rPr>
                        <a:t>ekonomije</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je zaslužen s krajšim delovnim časom ali pogodbenim delom zunaj tradicionalnih delovnih razmerij, ki ga pogosto omogočajo spletne platforme ali tržnice.</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tcPr>
                </a:tc>
                <a:extLst>
                  <a:ext uri="{0D108BD9-81ED-4DB2-BD59-A6C34878D82A}">
                    <a16:rowId xmlns:a16="http://schemas.microsoft.com/office/drawing/2014/main" val="10006"/>
                  </a:ext>
                </a:extLst>
              </a:tr>
              <a:tr h="627867">
                <a:tc>
                  <a:txBody>
                    <a:bodyPr/>
                    <a:lstStyle/>
                    <a:p>
                      <a:pPr marL="0" lvl="0" indent="0" algn="ctr" rtl="0">
                        <a:spcBef>
                          <a:spcPts val="0"/>
                        </a:spcBef>
                        <a:spcAft>
                          <a:spcPts val="0"/>
                        </a:spcAft>
                        <a:buNone/>
                      </a:pPr>
                      <a:r>
                        <a:rPr lang="de-DE" sz="1500" dirty="0" err="1">
                          <a:solidFill>
                            <a:schemeClr val="lt1"/>
                          </a:solidFill>
                          <a:latin typeface="Century Gothic"/>
                          <a:ea typeface="Century Gothic"/>
                          <a:cs typeface="Century Gothic"/>
                          <a:sym typeface="Century Gothic"/>
                        </a:rPr>
                        <a:t>Avtorski</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honorarji</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 prihodki ustvarjalcev ali lastnikov intelektualne lastnine (IP), ki svoje delo licencirajo ali dovolijo njegovo uporabo v zameno za plačilo.</a:t>
                      </a:r>
                      <a:endParaRPr sz="1500" b="0" i="0" u="none" strike="noStrike" cap="none" dirty="0">
                        <a:solidFill>
                          <a:srgbClr val="000000"/>
                        </a:solidFill>
                        <a:latin typeface="Century Gothic"/>
                        <a:ea typeface="Century Gothic"/>
                        <a:cs typeface="Century Gothic"/>
                        <a:sym typeface="Century Gothic"/>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tcPr>
                </a:tc>
                <a:extLst>
                  <a:ext uri="{0D108BD9-81ED-4DB2-BD59-A6C34878D82A}">
                    <a16:rowId xmlns:a16="http://schemas.microsoft.com/office/drawing/2014/main" val="3236538220"/>
                  </a:ext>
                </a:extLst>
              </a:tr>
              <a:tr h="627867">
                <a:tc>
                  <a:txBody>
                    <a:bodyPr/>
                    <a:lstStyle/>
                    <a:p>
                      <a:pPr marL="0" lvl="0" indent="0" algn="ctr" rtl="0">
                        <a:spcBef>
                          <a:spcPts val="0"/>
                        </a:spcBef>
                        <a:spcAft>
                          <a:spcPts val="0"/>
                        </a:spcAft>
                        <a:buNone/>
                      </a:pPr>
                      <a:r>
                        <a:rPr lang="de-DE" sz="1500" dirty="0" err="1">
                          <a:solidFill>
                            <a:schemeClr val="lt1"/>
                          </a:solidFill>
                          <a:latin typeface="Century Gothic"/>
                          <a:ea typeface="Century Gothic"/>
                          <a:cs typeface="Century Gothic"/>
                          <a:sym typeface="Century Gothic"/>
                        </a:rPr>
                        <a:t>Dohodek</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iz</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partnerskega</a:t>
                      </a:r>
                      <a:r>
                        <a:rPr lang="de-DE" sz="1500" dirty="0">
                          <a:solidFill>
                            <a:schemeClr val="lt1"/>
                          </a:solidFill>
                          <a:latin typeface="Century Gothic"/>
                          <a:ea typeface="Century Gothic"/>
                          <a:cs typeface="Century Gothic"/>
                          <a:sym typeface="Century Gothic"/>
                        </a:rPr>
                        <a:t> </a:t>
                      </a:r>
                      <a:r>
                        <a:rPr lang="de-DE" sz="1500" dirty="0" err="1">
                          <a:solidFill>
                            <a:schemeClr val="lt1"/>
                          </a:solidFill>
                          <a:latin typeface="Century Gothic"/>
                          <a:ea typeface="Century Gothic"/>
                          <a:cs typeface="Century Gothic"/>
                          <a:sym typeface="Century Gothic"/>
                        </a:rPr>
                        <a:t>trženja</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solidFill>
                      <a:srgbClr val="F38D92"/>
                    </a:solidFill>
                  </a:tcPr>
                </a:tc>
                <a:tc>
                  <a:txBody>
                    <a:bodyPr/>
                    <a:lstStyle/>
                    <a:p>
                      <a:endParaRPr lang="de-AT" dirty="0">
                        <a:effectLst/>
                      </a:endParaRPr>
                    </a:p>
                    <a:p>
                      <a:pPr lvl="1"/>
                      <a:r>
                        <a:rPr lang="sl-SI"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je ustvarjen s promocijo in prodajo izdelkov ali storitev, ki jih ponujajo druga podjetja ali posamezniki, običajno prek referenčnih povezav ali partnerskih programov.</a:t>
                      </a:r>
                      <a:endParaRPr sz="1500" b="0" i="0" u="none" strike="noStrike" cap="none" dirty="0">
                        <a:solidFill>
                          <a:srgbClr val="000000"/>
                        </a:solidFill>
                        <a:latin typeface="Century Gothic"/>
                        <a:ea typeface="Century Gothic"/>
                        <a:cs typeface="Century Gothic"/>
                        <a:sym typeface="Century Gothic"/>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tcPr>
                </a:tc>
                <a:extLst>
                  <a:ext uri="{0D108BD9-81ED-4DB2-BD59-A6C34878D82A}">
                    <a16:rowId xmlns:a16="http://schemas.microsoft.com/office/drawing/2014/main" val="2991848545"/>
                  </a:ext>
                </a:extLst>
              </a:tr>
            </a:tbl>
          </a:graphicData>
        </a:graphic>
      </p:graphicFrame>
    </p:spTree>
    <p:extLst>
      <p:ext uri="{BB962C8B-B14F-4D97-AF65-F5344CB8AC3E}">
        <p14:creationId xmlns:p14="http://schemas.microsoft.com/office/powerpoint/2010/main" val="362570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dirty="0" err="1">
                <a:solidFill>
                  <a:schemeClr val="lt1"/>
                </a:solidFill>
                <a:latin typeface="Calibri"/>
                <a:ea typeface="Calibri"/>
                <a:cs typeface="Calibri"/>
                <a:sym typeface="Calibri"/>
              </a:rPr>
              <a:t>Prednosti</a:t>
            </a:r>
            <a:r>
              <a:rPr lang="en-US" sz="3400" dirty="0">
                <a:solidFill>
                  <a:schemeClr val="lt1"/>
                </a:solidFill>
                <a:latin typeface="Calibri"/>
                <a:ea typeface="Calibri"/>
                <a:cs typeface="Calibri"/>
                <a:sym typeface="Calibri"/>
              </a:rPr>
              <a:t> in </a:t>
            </a:r>
            <a:r>
              <a:rPr lang="en-US" sz="3400" dirty="0" err="1">
                <a:solidFill>
                  <a:schemeClr val="lt1"/>
                </a:solidFill>
                <a:latin typeface="Calibri"/>
                <a:ea typeface="Calibri"/>
                <a:cs typeface="Calibri"/>
                <a:sym typeface="Calibri"/>
              </a:rPr>
              <a:t>slabosti</a:t>
            </a:r>
            <a:r>
              <a:rPr lang="en-US" sz="3400" dirty="0">
                <a:solidFill>
                  <a:schemeClr val="lt1"/>
                </a:solidFill>
                <a:latin typeface="Calibri"/>
                <a:ea typeface="Calibri"/>
                <a:cs typeface="Calibri"/>
                <a:sym typeface="Calibri"/>
              </a:rPr>
              <a:t> </a:t>
            </a:r>
            <a:r>
              <a:rPr lang="en-US" sz="3400" dirty="0" err="1">
                <a:solidFill>
                  <a:schemeClr val="lt1"/>
                </a:solidFill>
                <a:latin typeface="Calibri"/>
                <a:ea typeface="Calibri"/>
                <a:cs typeface="Calibri"/>
                <a:sym typeface="Calibri"/>
              </a:rPr>
              <a:t>posameznega</a:t>
            </a:r>
            <a:r>
              <a:rPr lang="en-US" sz="3400" dirty="0">
                <a:solidFill>
                  <a:schemeClr val="lt1"/>
                </a:solidFill>
                <a:latin typeface="Calibri"/>
                <a:ea typeface="Calibri"/>
                <a:cs typeface="Calibri"/>
                <a:sym typeface="Calibri"/>
              </a:rPr>
              <a:t> </a:t>
            </a:r>
            <a:r>
              <a:rPr lang="en-US" sz="3400" dirty="0" err="1">
                <a:solidFill>
                  <a:schemeClr val="lt1"/>
                </a:solidFill>
                <a:latin typeface="Calibri"/>
                <a:ea typeface="Calibri"/>
                <a:cs typeface="Calibri"/>
                <a:sym typeface="Calibri"/>
              </a:rPr>
              <a:t>vira</a:t>
            </a:r>
            <a:r>
              <a:rPr lang="en-US" sz="3400" dirty="0">
                <a:solidFill>
                  <a:schemeClr val="lt1"/>
                </a:solidFill>
                <a:latin typeface="Calibri"/>
                <a:ea typeface="Calibri"/>
                <a:cs typeface="Calibri"/>
                <a:sym typeface="Calibri"/>
              </a:rPr>
              <a:t> </a:t>
            </a:r>
            <a:r>
              <a:rPr lang="en-US" sz="3400" dirty="0" err="1">
                <a:solidFill>
                  <a:schemeClr val="lt1"/>
                </a:solidFill>
                <a:latin typeface="Calibri"/>
                <a:ea typeface="Calibri"/>
                <a:cs typeface="Calibri"/>
                <a:sym typeface="Calibri"/>
              </a:rPr>
              <a:t>zaslužka</a:t>
            </a:r>
            <a:endParaRPr lang="en-US" sz="3400" b="0" i="0" u="none" strike="noStrike" cap="none" dirty="0">
              <a:solidFill>
                <a:schemeClr val="lt1"/>
              </a:solidFill>
              <a:latin typeface="Calibri"/>
              <a:ea typeface="Calibri"/>
              <a:cs typeface="Calibri"/>
              <a:sym typeface="Calibri"/>
            </a:endParaRPr>
          </a:p>
        </p:txBody>
      </p:sp>
      <p:sp>
        <p:nvSpPr>
          <p:cNvPr id="168" name="Google Shape;168;p7"/>
          <p:cNvSpPr txBox="1"/>
          <p:nvPr/>
        </p:nvSpPr>
        <p:spPr>
          <a:xfrm>
            <a:off x="2120586" y="1521156"/>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1" name="Google Shape;171;p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2" name="Google Shape;172;p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73" name="Google Shape;173;p7"/>
          <p:cNvSpPr txBox="1"/>
          <p:nvPr/>
        </p:nvSpPr>
        <p:spPr>
          <a:xfrm>
            <a:off x="5985288" y="4417501"/>
            <a:ext cx="1687800" cy="95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4" name="Google Shape;174;p7"/>
          <p:cNvSpPr/>
          <p:nvPr/>
        </p:nvSpPr>
        <p:spPr>
          <a:xfrm>
            <a:off x="1425500" y="1521139"/>
            <a:ext cx="1417200" cy="9510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574679" y="1663067"/>
            <a:ext cx="1342800" cy="8535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1599650" y="1688073"/>
            <a:ext cx="1292700" cy="804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err="1"/>
              <a:t>Aktivni</a:t>
            </a:r>
            <a:r>
              <a:rPr lang="de-DE" dirty="0"/>
              <a:t> </a:t>
            </a:r>
            <a:r>
              <a:rPr lang="de-DE" dirty="0" err="1"/>
              <a:t>dohodek</a:t>
            </a:r>
            <a:endParaRPr sz="1400" b="0" i="0" u="none" strike="noStrike" cap="none" dirty="0">
              <a:solidFill>
                <a:srgbClr val="000000"/>
              </a:solidFill>
              <a:latin typeface="Arial"/>
              <a:ea typeface="Arial"/>
              <a:cs typeface="Arial"/>
              <a:sym typeface="Arial"/>
            </a:endParaRPr>
          </a:p>
        </p:txBody>
      </p:sp>
      <p:sp>
        <p:nvSpPr>
          <p:cNvPr id="177" name="Google Shape;177;p7"/>
          <p:cNvSpPr/>
          <p:nvPr/>
        </p:nvSpPr>
        <p:spPr>
          <a:xfrm>
            <a:off x="3707529" y="1521139"/>
            <a:ext cx="1402800" cy="8934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3863382" y="1669662"/>
            <a:ext cx="1402800" cy="8934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txBox="1"/>
          <p:nvPr/>
        </p:nvSpPr>
        <p:spPr>
          <a:xfrm>
            <a:off x="3889469" y="1695830"/>
            <a:ext cx="1350300" cy="84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dirty="0" err="1">
                <a:solidFill>
                  <a:srgbClr val="000000"/>
                </a:solidFill>
                <a:latin typeface="Arial"/>
                <a:ea typeface="Arial"/>
                <a:cs typeface="Arial"/>
                <a:sym typeface="Arial"/>
              </a:rPr>
              <a:t>Pasivni</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dohodek</a:t>
            </a:r>
            <a:endParaRPr sz="1400" b="0" i="0" u="none" strike="noStrike" cap="none" dirty="0">
              <a:solidFill>
                <a:srgbClr val="000000"/>
              </a:solidFill>
              <a:latin typeface="Arial"/>
              <a:ea typeface="Arial"/>
              <a:cs typeface="Arial"/>
              <a:sym typeface="Arial"/>
            </a:endParaRPr>
          </a:p>
        </p:txBody>
      </p:sp>
      <p:sp>
        <p:nvSpPr>
          <p:cNvPr id="180" name="Google Shape;180;p7"/>
          <p:cNvSpPr/>
          <p:nvPr/>
        </p:nvSpPr>
        <p:spPr>
          <a:xfrm>
            <a:off x="6170447" y="1521139"/>
            <a:ext cx="1324800" cy="8934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317673" y="1669668"/>
            <a:ext cx="1324800" cy="8934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6342316" y="1695838"/>
            <a:ext cx="1275300" cy="84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dirty="0" err="1">
                <a:solidFill>
                  <a:srgbClr val="000000"/>
                </a:solidFill>
                <a:latin typeface="Arial"/>
                <a:ea typeface="Arial"/>
                <a:cs typeface="Arial"/>
                <a:sym typeface="Arial"/>
              </a:rPr>
              <a:t>Poslovni</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dohodek</a:t>
            </a:r>
            <a:endParaRPr sz="1400" b="0" i="0" u="none" strike="noStrike" cap="none" dirty="0">
              <a:solidFill>
                <a:srgbClr val="000000"/>
              </a:solidFill>
              <a:latin typeface="Arial"/>
              <a:ea typeface="Arial"/>
              <a:cs typeface="Arial"/>
              <a:sym typeface="Arial"/>
            </a:endParaRPr>
          </a:p>
        </p:txBody>
      </p:sp>
      <p:sp>
        <p:nvSpPr>
          <p:cNvPr id="183" name="Google Shape;183;p7"/>
          <p:cNvSpPr/>
          <p:nvPr/>
        </p:nvSpPr>
        <p:spPr>
          <a:xfrm>
            <a:off x="2758713" y="3028193"/>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900307" y="3156222"/>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p:nvPr/>
        </p:nvSpPr>
        <p:spPr>
          <a:xfrm>
            <a:off x="2924008" y="3178779"/>
            <a:ext cx="1227000" cy="7254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err="1"/>
              <a:t>D</a:t>
            </a:r>
            <a:r>
              <a:rPr lang="de-DE" sz="1400" b="0" i="0" u="none" strike="noStrike" cap="none" dirty="0" err="1">
                <a:solidFill>
                  <a:srgbClr val="000000"/>
                </a:solidFill>
                <a:latin typeface="Arial"/>
                <a:ea typeface="Arial"/>
                <a:cs typeface="Arial"/>
                <a:sym typeface="Arial"/>
              </a:rPr>
              <a:t>ohodek</a:t>
            </a:r>
            <a:r>
              <a:rPr lang="de-DE" dirty="0"/>
              <a:t> </a:t>
            </a:r>
            <a:r>
              <a:rPr lang="de-DE" dirty="0" err="1"/>
              <a:t>iz</a:t>
            </a:r>
            <a:r>
              <a:rPr lang="de-DE" dirty="0"/>
              <a:t> </a:t>
            </a:r>
            <a:r>
              <a:rPr lang="de-DE" dirty="0" err="1"/>
              <a:t>najemnin</a:t>
            </a:r>
            <a:endParaRPr sz="1400" b="0" i="0" u="none" strike="noStrike" cap="none" dirty="0">
              <a:solidFill>
                <a:srgbClr val="000000"/>
              </a:solidFill>
              <a:latin typeface="Arial"/>
              <a:ea typeface="Arial"/>
              <a:cs typeface="Arial"/>
              <a:sym typeface="Arial"/>
            </a:endParaRPr>
          </a:p>
        </p:txBody>
      </p:sp>
      <p:sp>
        <p:nvSpPr>
          <p:cNvPr id="186" name="Google Shape;186;p7"/>
          <p:cNvSpPr/>
          <p:nvPr/>
        </p:nvSpPr>
        <p:spPr>
          <a:xfrm>
            <a:off x="5376151" y="3007825"/>
            <a:ext cx="14160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5517746" y="3135854"/>
            <a:ext cx="14160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txBox="1"/>
          <p:nvPr/>
        </p:nvSpPr>
        <p:spPr>
          <a:xfrm>
            <a:off x="5541447" y="3158411"/>
            <a:ext cx="1368300" cy="7254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err="1"/>
              <a:t>D</a:t>
            </a:r>
            <a:r>
              <a:rPr lang="de-DE" sz="1400" b="0" i="0" u="none" strike="noStrike" cap="none" dirty="0" err="1">
                <a:solidFill>
                  <a:srgbClr val="000000"/>
                </a:solidFill>
                <a:latin typeface="Arial"/>
                <a:ea typeface="Arial"/>
                <a:cs typeface="Arial"/>
                <a:sym typeface="Arial"/>
              </a:rPr>
              <a:t>ohodek</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iz</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naložb</a:t>
            </a:r>
            <a:endParaRPr sz="1400" b="0" i="0" u="none" strike="noStrike" cap="none" dirty="0">
              <a:solidFill>
                <a:srgbClr val="000000"/>
              </a:solidFill>
              <a:latin typeface="Arial"/>
              <a:ea typeface="Arial"/>
              <a:cs typeface="Arial"/>
              <a:sym typeface="Arial"/>
            </a:endParaRPr>
          </a:p>
        </p:txBody>
      </p:sp>
      <p:sp>
        <p:nvSpPr>
          <p:cNvPr id="189" name="Google Shape;189;p7"/>
          <p:cNvSpPr/>
          <p:nvPr/>
        </p:nvSpPr>
        <p:spPr>
          <a:xfrm>
            <a:off x="8017290" y="3028193"/>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8158885" y="3156222"/>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txBox="1"/>
          <p:nvPr/>
        </p:nvSpPr>
        <p:spPr>
          <a:xfrm>
            <a:off x="8182585" y="3178779"/>
            <a:ext cx="1227000" cy="7254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dirty="0">
                <a:solidFill>
                  <a:srgbClr val="000000"/>
                </a:solidFill>
                <a:latin typeface="Arial"/>
                <a:ea typeface="Arial"/>
                <a:cs typeface="Arial"/>
                <a:sym typeface="Arial"/>
              </a:rPr>
              <a:t>Kapitalski </a:t>
            </a:r>
            <a:r>
              <a:rPr lang="de-DE" sz="1400" b="0" i="0" u="none" strike="noStrike" cap="none" dirty="0" err="1">
                <a:solidFill>
                  <a:srgbClr val="000000"/>
                </a:solidFill>
                <a:latin typeface="Arial"/>
                <a:ea typeface="Arial"/>
                <a:cs typeface="Arial"/>
                <a:sym typeface="Arial"/>
              </a:rPr>
              <a:t>dobiček</a:t>
            </a:r>
            <a:endParaRPr sz="1400" b="0" i="0" u="none" strike="noStrike" cap="none" dirty="0">
              <a:solidFill>
                <a:srgbClr val="000000"/>
              </a:solidFill>
              <a:latin typeface="Arial"/>
              <a:ea typeface="Arial"/>
              <a:cs typeface="Arial"/>
              <a:sym typeface="Arial"/>
            </a:endParaRPr>
          </a:p>
        </p:txBody>
      </p:sp>
      <p:sp>
        <p:nvSpPr>
          <p:cNvPr id="192" name="Google Shape;192;p7"/>
          <p:cNvSpPr/>
          <p:nvPr/>
        </p:nvSpPr>
        <p:spPr>
          <a:xfrm>
            <a:off x="8520382" y="1521139"/>
            <a:ext cx="1429800" cy="9183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8679244" y="1673796"/>
            <a:ext cx="1429800" cy="9183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txBox="1"/>
          <p:nvPr/>
        </p:nvSpPr>
        <p:spPr>
          <a:xfrm>
            <a:off x="8705834" y="1700693"/>
            <a:ext cx="1376400" cy="8646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err="1"/>
              <a:t>D</a:t>
            </a:r>
            <a:r>
              <a:rPr lang="de-DE" sz="1400" b="0" i="0" u="none" strike="noStrike" cap="none" dirty="0" err="1">
                <a:solidFill>
                  <a:srgbClr val="000000"/>
                </a:solidFill>
                <a:latin typeface="Arial"/>
                <a:ea typeface="Arial"/>
                <a:cs typeface="Arial"/>
                <a:sym typeface="Arial"/>
              </a:rPr>
              <a:t>ohodek</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iz</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dividend</a:t>
            </a:r>
            <a:endParaRPr sz="1400" b="0" i="0" u="none" strike="noStrike" cap="none" dirty="0">
              <a:solidFill>
                <a:srgbClr val="000000"/>
              </a:solidFill>
              <a:latin typeface="Arial"/>
              <a:ea typeface="Arial"/>
              <a:cs typeface="Arial"/>
              <a:sym typeface="Arial"/>
            </a:endParaRPr>
          </a:p>
        </p:txBody>
      </p:sp>
      <p:sp>
        <p:nvSpPr>
          <p:cNvPr id="195" name="Google Shape;195;p7"/>
          <p:cNvSpPr/>
          <p:nvPr/>
        </p:nvSpPr>
        <p:spPr>
          <a:xfrm>
            <a:off x="3897362" y="4452774"/>
            <a:ext cx="1082700" cy="664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4017649" y="4563318"/>
            <a:ext cx="1082700" cy="664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txBox="1"/>
          <p:nvPr/>
        </p:nvSpPr>
        <p:spPr>
          <a:xfrm>
            <a:off x="4037784" y="4582795"/>
            <a:ext cx="1082374" cy="626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err="1"/>
              <a:t>D</a:t>
            </a:r>
            <a:r>
              <a:rPr lang="de-DE" sz="1400" b="0" i="0" u="none" strike="noStrike" cap="none" dirty="0" err="1">
                <a:solidFill>
                  <a:srgbClr val="000000"/>
                </a:solidFill>
                <a:latin typeface="Arial"/>
                <a:ea typeface="Arial"/>
                <a:cs typeface="Arial"/>
                <a:sym typeface="Arial"/>
              </a:rPr>
              <a:t>ohodek</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iz</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svobodnega</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poklica</a:t>
            </a:r>
            <a:endParaRPr sz="1400" b="0" i="0" u="none" strike="noStrike" cap="none" dirty="0">
              <a:solidFill>
                <a:srgbClr val="000000"/>
              </a:solidFill>
              <a:latin typeface="Arial"/>
              <a:ea typeface="Arial"/>
              <a:cs typeface="Arial"/>
              <a:sym typeface="Arial"/>
            </a:endParaRPr>
          </a:p>
        </p:txBody>
      </p:sp>
      <p:sp>
        <p:nvSpPr>
          <p:cNvPr id="198" name="Google Shape;198;p7"/>
          <p:cNvSpPr/>
          <p:nvPr/>
        </p:nvSpPr>
        <p:spPr>
          <a:xfrm>
            <a:off x="5573790" y="4468747"/>
            <a:ext cx="1082700" cy="664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5694077" y="4579292"/>
            <a:ext cx="1082700" cy="664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txBox="1"/>
          <p:nvPr/>
        </p:nvSpPr>
        <p:spPr>
          <a:xfrm>
            <a:off x="5714212" y="4598769"/>
            <a:ext cx="1042200" cy="626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dirty="0" err="1">
                <a:solidFill>
                  <a:srgbClr val="000000"/>
                </a:solidFill>
                <a:latin typeface="Arial"/>
                <a:ea typeface="Arial"/>
                <a:cs typeface="Arial"/>
                <a:sym typeface="Arial"/>
              </a:rPr>
              <a:t>Avtorski</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honorar</a:t>
            </a:r>
            <a:endParaRPr sz="1400" b="0" i="0" u="none" strike="noStrike" cap="none" dirty="0">
              <a:solidFill>
                <a:srgbClr val="000000"/>
              </a:solidFill>
              <a:latin typeface="Arial"/>
              <a:ea typeface="Arial"/>
              <a:cs typeface="Arial"/>
              <a:sym typeface="Arial"/>
            </a:endParaRPr>
          </a:p>
        </p:txBody>
      </p:sp>
      <p:sp>
        <p:nvSpPr>
          <p:cNvPr id="201" name="Google Shape;201;p7"/>
          <p:cNvSpPr/>
          <p:nvPr/>
        </p:nvSpPr>
        <p:spPr>
          <a:xfrm>
            <a:off x="7370500" y="4468745"/>
            <a:ext cx="1065000" cy="6987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7488844" y="4584893"/>
            <a:ext cx="1065000" cy="6987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txBox="1"/>
          <p:nvPr/>
        </p:nvSpPr>
        <p:spPr>
          <a:xfrm>
            <a:off x="7456406" y="4625693"/>
            <a:ext cx="1170591" cy="6579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err="1"/>
              <a:t>D</a:t>
            </a:r>
            <a:r>
              <a:rPr lang="de-DE" sz="1400" b="0" i="0" u="none" strike="noStrike" cap="none" dirty="0" err="1">
                <a:solidFill>
                  <a:srgbClr val="000000"/>
                </a:solidFill>
                <a:latin typeface="Arial"/>
                <a:ea typeface="Arial"/>
                <a:cs typeface="Arial"/>
                <a:sym typeface="Arial"/>
              </a:rPr>
              <a:t>ohodek</a:t>
            </a:r>
            <a:r>
              <a:rPr lang="de-DE" dirty="0"/>
              <a:t> </a:t>
            </a:r>
            <a:r>
              <a:rPr lang="de-DE" dirty="0" err="1"/>
              <a:t>iz</a:t>
            </a:r>
            <a:r>
              <a:rPr lang="de-DE" dirty="0"/>
              <a:t> </a:t>
            </a:r>
            <a:r>
              <a:rPr lang="de-DE" dirty="0" err="1"/>
              <a:t>partnerskega</a:t>
            </a:r>
            <a:r>
              <a:rPr lang="de-DE" dirty="0"/>
              <a:t> </a:t>
            </a:r>
            <a:r>
              <a:rPr lang="de-DE" dirty="0" err="1"/>
              <a:t>trženja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412F30D2-CDA3-424C-23A3-F17D07C43826}"/>
            </a:ext>
          </a:extLst>
        </p:cNvPr>
        <p:cNvGrpSpPr/>
        <p:nvPr/>
      </p:nvGrpSpPr>
      <p:grpSpPr>
        <a:xfrm>
          <a:off x="0" y="0"/>
          <a:ext cx="0" cy="0"/>
          <a:chOff x="0" y="0"/>
          <a:chExt cx="0" cy="0"/>
        </a:xfrm>
      </p:grpSpPr>
      <p:sp>
        <p:nvSpPr>
          <p:cNvPr id="135" name="Google Shape;135;g2ba818bef63_0_4">
            <a:extLst>
              <a:ext uri="{FF2B5EF4-FFF2-40B4-BE49-F238E27FC236}">
                <a16:creationId xmlns:a16="http://schemas.microsoft.com/office/drawing/2014/main" id="{C2E86E54-FF49-8199-408A-AF1F47BF0680}"/>
              </a:ext>
            </a:extLst>
          </p:cNvPr>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dirty="0" err="1">
                <a:solidFill>
                  <a:schemeClr val="lt1"/>
                </a:solidFill>
                <a:latin typeface="Calibri"/>
                <a:ea typeface="Calibri"/>
                <a:cs typeface="Calibri"/>
                <a:sym typeface="Calibri"/>
              </a:rPr>
              <a:t>Prednosti</a:t>
            </a:r>
            <a:r>
              <a:rPr lang="en-US" sz="3400" dirty="0">
                <a:solidFill>
                  <a:schemeClr val="lt1"/>
                </a:solidFill>
                <a:latin typeface="Calibri"/>
                <a:ea typeface="Calibri"/>
                <a:cs typeface="Calibri"/>
                <a:sym typeface="Calibri"/>
              </a:rPr>
              <a:t> in </a:t>
            </a:r>
            <a:r>
              <a:rPr lang="en-US" sz="3400" dirty="0" err="1">
                <a:solidFill>
                  <a:schemeClr val="lt1"/>
                </a:solidFill>
                <a:latin typeface="Calibri"/>
                <a:ea typeface="Calibri"/>
                <a:cs typeface="Calibri"/>
                <a:sym typeface="Calibri"/>
              </a:rPr>
              <a:t>slabosti</a:t>
            </a:r>
            <a:r>
              <a:rPr lang="en-US" sz="3400" dirty="0">
                <a:solidFill>
                  <a:schemeClr val="lt1"/>
                </a:solidFill>
                <a:latin typeface="Calibri"/>
                <a:ea typeface="Calibri"/>
                <a:cs typeface="Calibri"/>
                <a:sym typeface="Calibri"/>
              </a:rPr>
              <a:t> </a:t>
            </a:r>
            <a:r>
              <a:rPr lang="en-US" sz="3400" dirty="0" err="1">
                <a:solidFill>
                  <a:schemeClr val="lt1"/>
                </a:solidFill>
                <a:latin typeface="Calibri"/>
                <a:ea typeface="Calibri"/>
                <a:cs typeface="Calibri"/>
                <a:sym typeface="Calibri"/>
              </a:rPr>
              <a:t>posameznega</a:t>
            </a:r>
            <a:r>
              <a:rPr lang="en-US" sz="3400" dirty="0">
                <a:solidFill>
                  <a:schemeClr val="lt1"/>
                </a:solidFill>
                <a:latin typeface="Calibri"/>
                <a:ea typeface="Calibri"/>
                <a:cs typeface="Calibri"/>
                <a:sym typeface="Calibri"/>
              </a:rPr>
              <a:t> </a:t>
            </a:r>
            <a:r>
              <a:rPr lang="en-US" sz="3400" dirty="0" err="1">
                <a:solidFill>
                  <a:schemeClr val="lt1"/>
                </a:solidFill>
                <a:latin typeface="Calibri"/>
                <a:ea typeface="Calibri"/>
                <a:cs typeface="Calibri"/>
                <a:sym typeface="Calibri"/>
              </a:rPr>
              <a:t>vira</a:t>
            </a:r>
            <a:r>
              <a:rPr lang="en-US" sz="3400" dirty="0">
                <a:solidFill>
                  <a:schemeClr val="lt1"/>
                </a:solidFill>
                <a:latin typeface="Calibri"/>
                <a:ea typeface="Calibri"/>
                <a:cs typeface="Calibri"/>
                <a:sym typeface="Calibri"/>
              </a:rPr>
              <a:t> </a:t>
            </a:r>
            <a:r>
              <a:rPr lang="en-US" sz="3400" dirty="0" err="1">
                <a:solidFill>
                  <a:schemeClr val="lt1"/>
                </a:solidFill>
                <a:latin typeface="Calibri"/>
                <a:ea typeface="Calibri"/>
                <a:cs typeface="Calibri"/>
                <a:sym typeface="Calibri"/>
              </a:rPr>
              <a:t>zaslužka</a:t>
            </a:r>
            <a:endParaRPr lang="en-US" sz="3400" b="0" i="0" u="none" strike="noStrike" cap="none" dirty="0">
              <a:solidFill>
                <a:schemeClr val="lt1"/>
              </a:solidFill>
              <a:latin typeface="Calibri"/>
              <a:ea typeface="Calibri"/>
              <a:cs typeface="Calibri"/>
              <a:sym typeface="Calibri"/>
            </a:endParaRPr>
          </a:p>
        </p:txBody>
      </p:sp>
      <p:sp>
        <p:nvSpPr>
          <p:cNvPr id="136" name="Google Shape;136;g2ba818bef63_0_4">
            <a:extLst>
              <a:ext uri="{FF2B5EF4-FFF2-40B4-BE49-F238E27FC236}">
                <a16:creationId xmlns:a16="http://schemas.microsoft.com/office/drawing/2014/main" id="{D7C0DC9A-691C-5579-0DB2-08D53CE69889}"/>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g2ba818bef63_0_4">
            <a:extLst>
              <a:ext uri="{FF2B5EF4-FFF2-40B4-BE49-F238E27FC236}">
                <a16:creationId xmlns:a16="http://schemas.microsoft.com/office/drawing/2014/main" id="{B32904D8-457C-B75F-19FA-3C5B1B29AE29}"/>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g2ba818bef63_0_4">
            <a:extLst>
              <a:ext uri="{FF2B5EF4-FFF2-40B4-BE49-F238E27FC236}">
                <a16:creationId xmlns:a16="http://schemas.microsoft.com/office/drawing/2014/main" id="{8C0909D4-EE36-679B-9E9E-C9733455ACDB}"/>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en-US"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lang="en-US"/>
          </a:p>
          <a:p>
            <a:pPr marL="0" lvl="0" indent="0" algn="just" rtl="0">
              <a:lnSpc>
                <a:spcPct val="100000"/>
              </a:lnSpc>
              <a:spcBef>
                <a:spcPts val="0"/>
              </a:spcBef>
              <a:spcAft>
                <a:spcPts val="0"/>
              </a:spcAft>
              <a:buSzPts val="1400"/>
              <a:buNone/>
            </a:pPr>
            <a:endParaRPr lang="en-US" sz="800" dirty="0">
              <a:solidFill>
                <a:schemeClr val="dk1"/>
              </a:solidFill>
              <a:latin typeface="Century Gothic"/>
              <a:ea typeface="Century Gothic"/>
              <a:cs typeface="Century Gothic"/>
              <a:sym typeface="Century Gothic"/>
            </a:endParaRPr>
          </a:p>
        </p:txBody>
      </p:sp>
      <p:pic>
        <p:nvPicPr>
          <p:cNvPr id="139" name="Google Shape;139;g2ba818bef63_0_4" descr="Graphical user interface, text&#10;&#10;Description automatically generated">
            <a:extLst>
              <a:ext uri="{FF2B5EF4-FFF2-40B4-BE49-F238E27FC236}">
                <a16:creationId xmlns:a16="http://schemas.microsoft.com/office/drawing/2014/main" id="{14655B86-6022-34E8-D469-9D8C6031E75B}"/>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40" name="Google Shape;140;g2ba818bef63_0_4">
            <a:extLst>
              <a:ext uri="{FF2B5EF4-FFF2-40B4-BE49-F238E27FC236}">
                <a16:creationId xmlns:a16="http://schemas.microsoft.com/office/drawing/2014/main" id="{5EDB0029-50B6-D44A-868E-4B6479AE777D}"/>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41" name="Google Shape;141;g2ba818bef63_0_4">
            <a:extLst>
              <a:ext uri="{FF2B5EF4-FFF2-40B4-BE49-F238E27FC236}">
                <a16:creationId xmlns:a16="http://schemas.microsoft.com/office/drawing/2014/main" id="{DD8BC2B4-4AB5-5E99-BFAD-CBDA3528FAC2}"/>
              </a:ext>
            </a:extLst>
          </p:cNvPr>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43" name="Textfeld 1">
            <a:extLst>
              <a:ext uri="{FF2B5EF4-FFF2-40B4-BE49-F238E27FC236}">
                <a16:creationId xmlns:a16="http://schemas.microsoft.com/office/drawing/2014/main" id="{5B3349AD-B972-9FAC-B650-A7B20260962A}"/>
              </a:ext>
            </a:extLst>
          </p:cNvPr>
          <p:cNvGraphicFramePr/>
          <p:nvPr>
            <p:extLst>
              <p:ext uri="{D42A27DB-BD31-4B8C-83A1-F6EECF244321}">
                <p14:modId xmlns:p14="http://schemas.microsoft.com/office/powerpoint/2010/main" val="3152626613"/>
              </p:ext>
            </p:extLst>
          </p:nvPr>
        </p:nvGraphicFramePr>
        <p:xfrm>
          <a:off x="-1" y="2782002"/>
          <a:ext cx="12192001" cy="34907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Grafik 11">
            <a:extLst>
              <a:ext uri="{FF2B5EF4-FFF2-40B4-BE49-F238E27FC236}">
                <a16:creationId xmlns:a16="http://schemas.microsoft.com/office/drawing/2014/main" id="{B7322BFF-CAEE-E167-0348-16C981DEE99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455195" y="960920"/>
            <a:ext cx="2668821" cy="2668821"/>
          </a:xfrm>
          <a:prstGeom prst="rect">
            <a:avLst/>
          </a:prstGeom>
        </p:spPr>
      </p:pic>
    </p:spTree>
    <p:extLst>
      <p:ext uri="{BB962C8B-B14F-4D97-AF65-F5344CB8AC3E}">
        <p14:creationId xmlns:p14="http://schemas.microsoft.com/office/powerpoint/2010/main" val="175755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p:nvPr/>
        </p:nvSpPr>
        <p:spPr>
          <a:xfrm>
            <a:off x="-179296" y="0"/>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BRUTO IN NETO PLAČA</a:t>
            </a:r>
            <a:endParaRPr dirty="0"/>
          </a:p>
        </p:txBody>
      </p:sp>
      <p:sp>
        <p:nvSpPr>
          <p:cNvPr id="148" name="Google Shape;148;p2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2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51" name="Google Shape;151;p2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52" name="Google Shape;152;p24"/>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53" name="Google Shape;153;p24"/>
          <p:cNvSpPr txBox="1"/>
          <p:nvPr/>
        </p:nvSpPr>
        <p:spPr>
          <a:xfrm>
            <a:off x="2621555" y="1526034"/>
            <a:ext cx="6948900" cy="12344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dirty="0">
              <a:latin typeface="Century Gothic"/>
              <a:ea typeface="Century Gothic"/>
              <a:cs typeface="Century Gothic"/>
              <a:sym typeface="Century Gothic"/>
            </a:endParaRPr>
          </a:p>
          <a:p>
            <a:pPr marL="0" marR="0" lvl="0" indent="0" algn="ctr" rtl="0">
              <a:lnSpc>
                <a:spcPct val="107000"/>
              </a:lnSpc>
              <a:spcBef>
                <a:spcPts val="1500"/>
              </a:spcBef>
              <a:spcAft>
                <a:spcPts val="0"/>
              </a:spcAft>
              <a:buNone/>
            </a:pPr>
            <a:r>
              <a:rPr lang="de-DE" sz="1600" i="0" u="none" strike="noStrike" cap="none" dirty="0">
                <a:solidFill>
                  <a:srgbClr val="000000"/>
                </a:solidFill>
                <a:latin typeface="Century Gothic"/>
                <a:ea typeface="Century Gothic"/>
                <a:cs typeface="Century Gothic"/>
                <a:sym typeface="Century Gothic"/>
              </a:rPr>
              <a:t>RAZLIKE MED BRUTO IN NETO PLAČO - </a:t>
            </a:r>
            <a:r>
              <a:rPr lang="de-DE" sz="1600" i="0" u="none" strike="noStrike" cap="none" dirty="0" err="1">
                <a:solidFill>
                  <a:srgbClr val="000000"/>
                </a:solidFill>
                <a:latin typeface="Century Gothic"/>
                <a:ea typeface="Century Gothic"/>
                <a:cs typeface="Century Gothic"/>
                <a:sym typeface="Century Gothic"/>
              </a:rPr>
              <a:t>Kviz</a:t>
            </a:r>
            <a:endParaRPr sz="160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1500"/>
              </a:spcBef>
              <a:spcAft>
                <a:spcPts val="0"/>
              </a:spcAft>
              <a:buNone/>
            </a:pPr>
            <a:endParaRPr sz="1600" dirty="0">
              <a:latin typeface="Century Gothic"/>
              <a:ea typeface="Century Gothic"/>
              <a:cs typeface="Century Gothic"/>
              <a:sym typeface="Century Gothic"/>
            </a:endParaRPr>
          </a:p>
        </p:txBody>
      </p:sp>
      <p:pic>
        <p:nvPicPr>
          <p:cNvPr id="154" name="Google Shape;154;p24"/>
          <p:cNvPicPr preferRelativeResize="0"/>
          <p:nvPr/>
        </p:nvPicPr>
        <p:blipFill>
          <a:blip r:embed="rId5">
            <a:alphaModFix/>
          </a:blip>
          <a:stretch>
            <a:fillRect/>
          </a:stretch>
        </p:blipFill>
        <p:spPr>
          <a:xfrm>
            <a:off x="2883300" y="2346726"/>
            <a:ext cx="6425400" cy="3044700"/>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DB598F-D55E-4197-B551-7A0D185EFDAA}">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customXml/itemProps2.xml><?xml version="1.0" encoding="utf-8"?>
<ds:datastoreItem xmlns:ds="http://schemas.openxmlformats.org/officeDocument/2006/customXml" ds:itemID="{E54D0522-1CE8-4EAE-8CEC-BF334C91BADB}"/>
</file>

<file path=customXml/itemProps3.xml><?xml version="1.0" encoding="utf-8"?>
<ds:datastoreItem xmlns:ds="http://schemas.openxmlformats.org/officeDocument/2006/customXml" ds:itemID="{3E2A262E-EB6B-47CE-9F5C-305A108BFB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10385</Words>
  <Application>Microsoft Office PowerPoint</Application>
  <PresentationFormat>Breitbild</PresentationFormat>
  <Paragraphs>794</Paragraphs>
  <Slides>24</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Calibri</vt:lpstr>
      <vt:lpstr>Century Gothic</vt:lpstr>
      <vt:lpstr>Arial</vt:lpstr>
      <vt:lpstr>Open Sans</vt:lpstr>
      <vt:lpstr>Symbol</vt:lpstr>
      <vt:lpstr>Calibri Light</vt:lpstr>
      <vt:lpstr>Courier New</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Macek Anita</dc:creator>
  <cp:lastModifiedBy>Macek Anita</cp:lastModifiedBy>
  <cp:revision>7</cp:revision>
  <dcterms:created xsi:type="dcterms:W3CDTF">2022-11-21T10:01:51Z</dcterms:created>
  <dcterms:modified xsi:type="dcterms:W3CDTF">2025-01-17T10:07:11Z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