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56" r:id="rId5"/>
    <p:sldId id="266" r:id="rId6"/>
    <p:sldId id="369" r:id="rId7"/>
    <p:sldId id="365" r:id="rId8"/>
    <p:sldId id="364" r:id="rId9"/>
    <p:sldId id="267" r:id="rId10"/>
    <p:sldId id="378" r:id="rId11"/>
    <p:sldId id="259" r:id="rId12"/>
    <p:sldId id="360" r:id="rId13"/>
    <p:sldId id="376" r:id="rId14"/>
    <p:sldId id="379" r:id="rId15"/>
    <p:sldId id="377" r:id="rId16"/>
    <p:sldId id="265"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679" autoAdjust="0"/>
  </p:normalViewPr>
  <p:slideViewPr>
    <p:cSldViewPr snapToGrid="0">
      <p:cViewPr varScale="1">
        <p:scale>
          <a:sx n="76" d="100"/>
          <a:sy n="76" d="100"/>
        </p:scale>
        <p:origin x="19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5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34F84DD6-8E84-4228-BA75-5FB267016792}"/>
    <pc:docChg chg="custSel delSld modSld">
      <pc:chgData name="Macek Anita" userId="9970a0cd-72f2-447a-8ae3-55167c3bcd34" providerId="ADAL" clId="{34F84DD6-8E84-4228-BA75-5FB267016792}" dt="2024-05-13T15:45:41.177" v="72" actId="20577"/>
      <pc:docMkLst>
        <pc:docMk/>
      </pc:docMkLst>
      <pc:sldChg chg="modSp mod">
        <pc:chgData name="Macek Anita" userId="9970a0cd-72f2-447a-8ae3-55167c3bcd34" providerId="ADAL" clId="{34F84DD6-8E84-4228-BA75-5FB267016792}" dt="2024-05-13T15:45:41.177" v="72" actId="20577"/>
        <pc:sldMkLst>
          <pc:docMk/>
          <pc:sldMk cId="0" sldId="256"/>
        </pc:sldMkLst>
      </pc:sldChg>
      <pc:sldChg chg="modNotesTx">
        <pc:chgData name="Macek Anita" userId="9970a0cd-72f2-447a-8ae3-55167c3bcd34" providerId="ADAL" clId="{34F84DD6-8E84-4228-BA75-5FB267016792}" dt="2024-05-13T15:43:24.251" v="56" actId="20577"/>
        <pc:sldMkLst>
          <pc:docMk/>
          <pc:sldMk cId="0" sldId="265"/>
        </pc:sldMkLst>
      </pc:sldChg>
      <pc:sldChg chg="del">
        <pc:chgData name="Macek Anita" userId="9970a0cd-72f2-447a-8ae3-55167c3bcd34" providerId="ADAL" clId="{34F84DD6-8E84-4228-BA75-5FB267016792}" dt="2024-05-13T15:41:06.378" v="0" actId="47"/>
        <pc:sldMkLst>
          <pc:docMk/>
          <pc:sldMk cId="2491091757" sldId="334"/>
        </pc:sldMkLst>
      </pc:sldChg>
      <pc:sldChg chg="del">
        <pc:chgData name="Macek Anita" userId="9970a0cd-72f2-447a-8ae3-55167c3bcd34" providerId="ADAL" clId="{34F84DD6-8E84-4228-BA75-5FB267016792}" dt="2024-05-13T15:41:06.378" v="0" actId="47"/>
        <pc:sldMkLst>
          <pc:docMk/>
          <pc:sldMk cId="3458252693" sldId="373"/>
        </pc:sldMkLst>
      </pc:sldChg>
      <pc:sldChg chg="del">
        <pc:chgData name="Macek Anita" userId="9970a0cd-72f2-447a-8ae3-55167c3bcd34" providerId="ADAL" clId="{34F84DD6-8E84-4228-BA75-5FB267016792}" dt="2024-05-13T15:41:06.378" v="0" actId="47"/>
        <pc:sldMkLst>
          <pc:docMk/>
          <pc:sldMk cId="3133225248" sldId="374"/>
        </pc:sldMkLst>
      </pc:sldChg>
    </pc:docChg>
  </pc:docChgLst>
  <pc:docChgLst>
    <pc:chgData name="Macek Anita" userId="9970a0cd-72f2-447a-8ae3-55167c3bcd34" providerId="ADAL" clId="{425215B9-5328-49ED-8F46-E4868257FDD0}"/>
    <pc:docChg chg="undo custSel modSld">
      <pc:chgData name="Macek Anita" userId="9970a0cd-72f2-447a-8ae3-55167c3bcd34" providerId="ADAL" clId="{425215B9-5328-49ED-8F46-E4868257FDD0}" dt="2025-01-18T09:31:46.521" v="8" actId="1076"/>
      <pc:docMkLst>
        <pc:docMk/>
      </pc:docMkLst>
      <pc:sldChg chg="modSp mod">
        <pc:chgData name="Macek Anita" userId="9970a0cd-72f2-447a-8ae3-55167c3bcd34" providerId="ADAL" clId="{425215B9-5328-49ED-8F46-E4868257FDD0}" dt="2025-01-18T09:31:46.521" v="8" actId="1076"/>
        <pc:sldMkLst>
          <pc:docMk/>
          <pc:sldMk cId="0" sldId="256"/>
        </pc:sldMkLst>
        <pc:spChg chg="mod">
          <ac:chgData name="Macek Anita" userId="9970a0cd-72f2-447a-8ae3-55167c3bcd34" providerId="ADAL" clId="{425215B9-5328-49ED-8F46-E4868257FDD0}" dt="2025-01-18T09:31:46.521" v="8" actId="1076"/>
          <ac:spMkLst>
            <pc:docMk/>
            <pc:sldMk cId="0" sldId="256"/>
            <ac:spMk id="4" creationId="{C153D7C9-4C2D-B203-9676-813771AB2C63}"/>
          </ac:spMkLst>
        </pc:spChg>
        <pc:spChg chg="mod">
          <ac:chgData name="Macek Anita" userId="9970a0cd-72f2-447a-8ae3-55167c3bcd34" providerId="ADAL" clId="{425215B9-5328-49ED-8F46-E4868257FDD0}" dt="2025-01-18T09:31:44.285" v="7" actId="1076"/>
          <ac:spMkLst>
            <pc:docMk/>
            <pc:sldMk cId="0" sldId="256"/>
            <ac:spMk id="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nva.com/de_de/login/?redirect=%2Fdesign%2FDAFgFllaEIE%2FvkpV4hANmorxAlCtYHP8Ew%2Fedit%3Futm_content%3DDAFgFllaEIE%26utm_campaign%3Ddesignshare%26utm_medium%3Dlink2%26utm_source%3Dsharebutt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In diesem Modul werden wir zwei zentrale Aspekte der Finanzverwaltung im digitalen Zeitalter untersuchen. Zunächst geben wir eine Einführung in das Thema Versicherungen, indem wir die Bedeutung verschiedener Arten von</a:t>
            </a:r>
          </a:p>
          <a:p>
            <a:pPr algn="just">
              <a:lnSpc>
                <a:spcPct val="107000"/>
              </a:lnSpc>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Versicherungen erläutern und aufzeigen, wie diese als wichtiger Schutz vor unvorhergesehenen Ereignissen dienen können.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Hauptziele dieser Aktivität sind, den TeilnehmerInnen die verschiedenen Arten von Lebensversicherungsrichtlinien vertraut zu machen und ihre einzigartigen Merkmale zu erläutern. Dazu gehören ausführliche Erklärungen zu</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Risikolebensversicherungen, Kapitallebensversicherungen, fondsgebundenen Lebensversicherungen, variablen Lebensversicherungen sowie Bestattungs- oder Beerdigungsversicherungen. Die einzigartigen Merkmale jeder Richtlinie werden</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betont:</a:t>
            </a:r>
          </a:p>
          <a:p>
            <a:pPr>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Risikolebensversicherung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Sie bietet Schutz für einen festgelegten Zeitraum mit gleichbleibenden Prämienzahlungen, jedoch ohne einen Barwertbestandteil.</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Kapitallebensversicherung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Sie bietet lebenslangen Schutz, gewährleistet gleichbleibende und garantierte Prämienzahlungen sowie einen Barwert, der im Laufe der Zeit wächst.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Fondsgebundene Lebensversicherung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Ähnlich wie bei der Kapitallebensversicherung, jedoch mit mehr Flexibilität bei der Anpassung der Todesfallleistung und Prämienzahlungen innerhalb von Grenzen.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Variable Lebensversicherung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Bietet lebenslangen Schutz mit gleichbleibenden Prämien, einem Anlagebestandteil und schwankendem Barwert basierend auf den gewählten Investitionen.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Bestattungs- oder Beerdigungsversicherung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Entworfen, um die Kosten am Lebensende zu decken, mit gleichbleibenden, garantierten Prämien und einer vergleichsweise niedrigeren Todesfallleistung.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endParaRPr lang="de-AT"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Einige Beispiele aus dem wirklichen Leben:</a:t>
            </a:r>
          </a:p>
          <a:p>
            <a:pPr>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Risikolebensversicherung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Ein 35-jähriger Nichtraucher-Mann in guter Gesundheit könnte eine 20-jährige Risikolebensversicherung mit einer Todesfallleistung von 500.000 € für eine monatliche Prämie von etwa 25 € abschließen. Der</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Vorteil der Risikolebensversicherung liegt darin, dass sie erschwinglichen Schutz für einen bestimmten Zeitraum bietet, wenn der Bedarf an Schutz am größten ist, beispielsweise beim Aufziehen einer Familie oder beim Tilgen einer Hypothek.</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Der Nachteil ist, dass die Police abläuft, wenn die versicherte Person die Laufzeit überlebt, und keine Leistung gezahlt wird.</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Kapitallebensversicherung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Ein 35-jähriger Nichtraucher-Mann in guter Gesundheit könnte eine Kapitallebensversicherung mit einer Todesfallleistung von 500.000 € für eine monatliche Prämie von etwa 450 € abschließen. Der Vorteil der</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Kapitallebensversicherung liegt darin, dass sie lebenslangen Schutz bietet und einen Barwertbestandteil enthält, der im Laufe der Zeit wächst. Der Nachteil ist, dass sie teurer ist als eine Risikolebensversicherung und das Wachstum des</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Barwerts möglicherweise nicht so hoch ist wie bei anderen Anlageoptionen.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Fondsgebundene Lebensversicherung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Ein 35-jähriger Nichtraucher-Mann in guter Gesundheit könnte eine fondsgebundene Lebensversicherung mit einer Todesfallleistung von 500.000 € für eine monatliche Prämie von etwa 300 €</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abschließen. Der Vorteil der fondsgebundenen Lebensversicherung liegt darin, dass sie lebenslangen Schutz bietet und einen Barwertbestandteil enthält, der im Laufe der Zeit wächst. Der Versicherungsnehmer hat die Flexibilität, die</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Todesfallleistung und Prämienzahlungen innerhalb bestimmter Grenzen anzupassen. Der Nachteil ist, dass das Wachstum des Barwerts möglicherweise nicht so hoch ist wie bei anderen Anlageoptionen und die Kosten für die Versicherung</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im Laufe der Zeit steigen können.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Variable Lebensversicherung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Ein 35-jähriger Nichtraucher-Mann in guter Gesundheit könnte eine variable Lebensversicherung mit einer Todesfallleistung von 500.000 € für eine monatliche Prämie von etwa 500 € abschließen. Der Vorteil</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der variablen Lebensversicherung liegt darin, dass sie lebenslangen Schutz bietet und einen Anlagebestandteil enthält, bei dem der Barwert in einer Vielzahl von vom Versicherungsnehmer gewählten Anlageoptionen investiert wird. Der</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Barwert und die Todesfallleistung können je nach Wertentwicklung der Anlagen schwanken. Der Nachteil ist, dass sie teurer ist als andere Arten von Lebensversicherungen und es ein Risiko gibt, dass der Barwert und die Todesfallleistung</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sinken könnten, wenn die Anlagen schlecht abschneiden.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Bestattungs- oder Beerdigungsversicherung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Ein 70-jähriger Nichtraucher-Mann in guter Gesundheit könnte eine Bestattungs- oder Beerdigungsversicherung mit einer Todesfallleistung von 10.000 € für eine monatliche Prämie von etwa</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50 € abschließen. Der Vorteil der Bestattungs- oder Beerdigungsversicherung liegt darin, dass sie erschwinglichen Schutz für End-</a:t>
            </a:r>
            <a:r>
              <a:rPr lang="de-AT" sz="1800" dirty="0" err="1">
                <a:effectLst/>
                <a:latin typeface="Century Gothic" panose="020B0502020202020204" pitchFamily="34" charset="0"/>
                <a:ea typeface="Century Gothic" panose="020B0502020202020204" pitchFamily="34" charset="0"/>
                <a:cs typeface="Century Gothic" panose="020B0502020202020204" pitchFamily="34" charset="0"/>
              </a:rPr>
              <a:t>of</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-Life-Kosten wie z.B. Bestattungskosten bietet. Der Nachteil ist, dass die Todesfallleistung in der Regel</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niedriger ist als bei anderen Arten von Lebensversicherungen und möglicherweise nicht ausreicht, um andere finanzielle Bedürfnisse zu decken.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endParaRPr lang="de-AT"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Aktivität umfasst auch Beispiele für jede Richtlinie, in denen ihre Vorteile und Einschränkungen hervorgehoben werden, sowie die Verteilung von Unterrichtsmaterialien zu Lebensversicherungsrichtlinien, um ein umfassendes Verständnis</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bei den Schülern zu fördern.</a:t>
            </a:r>
          </a:p>
          <a:p>
            <a:pPr>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i="1" dirty="0">
                <a:solidFill>
                  <a:srgbClr val="2F5496"/>
                </a:solidFill>
                <a:effectLst/>
                <a:latin typeface="Century Gothic" panose="020B0502020202020204" pitchFamily="34" charset="0"/>
                <a:ea typeface="Century Gothic" panose="020B0502020202020204" pitchFamily="34" charset="0"/>
                <a:cs typeface="Century Gothic" panose="020B0502020202020204" pitchFamily="34" charset="0"/>
              </a:rPr>
              <a:t>Schritt-für-Schritt-Anleitung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Erläutern Sie die Merkmale jeder Art von Richtlinie.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Geben Sie Beispiele für jede Art von Richtlinie und ihre Vor- und Nachteile an.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Verteilen Sie Handouts zu Lebensversicherungsrichtlinien und ihren Merkmalen.</a:t>
            </a:r>
            <a:endPar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2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200"/>
              </a:spcBef>
              <a:spcAft>
                <a:spcPts val="1200"/>
              </a:spcAft>
            </a:pPr>
            <a:r>
              <a:rPr lang="de-AT" sz="1800" b="1" dirty="0">
                <a:solidFill>
                  <a:srgbClr val="1F3763"/>
                </a:solidFill>
                <a:effectLst/>
                <a:latin typeface="Century Gothic" panose="020B0502020202020204" pitchFamily="34" charset="0"/>
                <a:ea typeface="Century Gothic" panose="020B0502020202020204" pitchFamily="34" charset="0"/>
                <a:cs typeface="Century Gothic" panose="020B0502020202020204" pitchFamily="34" charset="0"/>
              </a:rPr>
              <a:t>Aktivität 2: Diskussion der finanziellen Bedürfnisse und Risiken in den verschiedenen Lebensphasen</a:t>
            </a:r>
          </a:p>
          <a:p>
            <a:pPr algn="just">
              <a:lnSpc>
                <a:spcPct val="107000"/>
              </a:lnSpc>
              <a:spcBef>
                <a:spcPts val="200"/>
              </a:spcBef>
              <a:spcAft>
                <a:spcPts val="1200"/>
              </a:spcAft>
            </a:pP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Hauptziele dieser Aktivität sind, über die einzigartigen Risiken und finanziellen Anforderungen zu sprechen, die mit verschiedenen Lebensphasen einhergehen. Zusätzlich wird erläutert, wie wichtig Lebensversicherungen sind, um diese</a:t>
            </a: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Schwierigkeiten zu mildern und finanziell für die Liebsten zu sorgen. Die TeilnehmerInnen untersuchen die finanzielle Dynamik von drei wichtigen Lebensphasen: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endParaRPr lang="de-AT"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Junge Erwachsene</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Umgang mit Schuldenmanagement, Zielsicherung und Ausbildung finanzieller Gewohnheiten. Im Falle eines frühen Todes hilft eine Lebensversicherung, ausstehende Verpflichtungen zu begleichen und die finanzielle</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Zukunft ihrer Familie abzusichern.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endParaRPr lang="de-AT"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Eltern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Betonung der Notwendigkeit, Hypotheken zu verwalten, Kinder großzuziehen und für Ruhestand und Ausbildung zu sparen. Eine Lebensversicherung bietet der Familie finanzielle Stabilität, indem sie im Falle eines unvorhergesehenen</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Todes Unterstützung garantiert, dabei hilft, Schulden zu begleichen, und die Zukunft der Kinder plant.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endParaRPr lang="de-AT"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Rentner</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Hervorhebung derjenigen mit einem festen Renteneinkommen unter Berücksichtigung der medizinischen Kosten. Ein überlebender Ehepartner könnte Geld aus einer Lebensversicherung erhalten, um bei letzten Kosten zu helfen.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Aktivität verdeutlicht noch klarer, wie Lebensversicherungen dazu beitragen können, diese finanziellen Risiken zu mindern und Stabilität für nahestehende Personen zu gewährleisten. Indem sie entgangene Löhne decken, Verpflichtungen</a:t>
            </a: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wie Hypotheken und Studiendarlehen begleichen und die zukünftigen Bedürfnisse der Kinder garantieren, bietet sie finanzielle Unterstützung. Ein Barwertbestandteil ist bei einigen Plänen verfügbar und bietet finanzielle Flexibilität durch die</a:t>
            </a: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Möglichkeit, gegen den angesammelten Barwert zu leihen oder ihn zur Deckung von Prämienzahlungen zu verwenden. Am Ende bietet Lebensversicherung den Menschen finanzielle Sicherheit, indem sie garantiert, dass ihre Liebsten im</a:t>
            </a: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Notfall finanziell versorgt werden.</a:t>
            </a:r>
          </a:p>
          <a:p>
            <a:pPr algn="just">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i="1" dirty="0">
                <a:solidFill>
                  <a:srgbClr val="2F5496"/>
                </a:solidFill>
                <a:effectLst/>
                <a:latin typeface="Century Gothic" panose="020B0502020202020204" pitchFamily="34" charset="0"/>
                <a:ea typeface="Century Gothic" panose="020B0502020202020204" pitchFamily="34" charset="0"/>
                <a:cs typeface="Century Gothic" panose="020B0502020202020204" pitchFamily="34" charset="0"/>
              </a:rPr>
              <a:t>Schritt-für-Schritt-Anleitung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Erklären, wie Lebensversicherungen dabei helfen können, finanzielle Risiken zu mindern und Sicherheit für nahestehende Personen zu bieten.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14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200"/>
              </a:spcBef>
              <a:spcAft>
                <a:spcPts val="1200"/>
              </a:spcAft>
            </a:pPr>
            <a:r>
              <a:rPr lang="de-AT" sz="1800" b="1" u="sng" dirty="0">
                <a:solidFill>
                  <a:srgbClr val="1F3763"/>
                </a:solidFill>
                <a:effectLst/>
                <a:latin typeface="Century Gothic" panose="020B0502020202020204" pitchFamily="34" charset="0"/>
                <a:ea typeface="Century Gothic" panose="020B0502020202020204" pitchFamily="34" charset="0"/>
                <a:cs typeface="Century Gothic" panose="020B0502020202020204" pitchFamily="34" charset="0"/>
              </a:rPr>
              <a:t>Aktivität 3: Analyse der Vor- und Nachteile verschiedener Lebensversicherungspolicen und Auswahl der am besten geeigneten auf Basis individueller Bedürfnisse</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de-AT"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Hauptziele dieser Aktivität sind, den Menschen dabei zu helfen, die beste Lebensversicherungspolice für ihre spezifischen Anforderungen auszuwählen, indem sie die Vor- und Nachteile verschiedener Policen analysieren. Die Lernenden</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untersuchen eine Reihe wichtiger Variablen, die die Wahl der Police beeinflussen.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endParaRPr lang="de-AT"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Lebensversicherung spielt eine entscheidende Rolle bei der Bereitstellung finanzieller Sicherheit für Einzelpersonen und ihre Familien. Die Auswahl der richtigen Lebensversicherungspolice erfordert jedoch eine sorgfältige Abwägung</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verschiedener Faktoren. In dieser Aktivität werden wir auf die Vor- und Nachteile verschiedener Lebensversicherungspolicen eingehen, um Einzelpersonen zu befähigen, informierte Entscheidungen basierend auf ihren spezifischen</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Bedürfnissen und Umständen zu treffen.</a:t>
            </a:r>
          </a:p>
          <a:p>
            <a:pPr>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Zu berücksichtigende Variablen: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u="sng" dirty="0">
                <a:effectLst/>
                <a:latin typeface="Century Gothic" panose="020B0502020202020204" pitchFamily="34" charset="0"/>
                <a:ea typeface="Century Gothic" panose="020B0502020202020204" pitchFamily="34" charset="0"/>
                <a:cs typeface="Century Gothic" panose="020B0502020202020204" pitchFamily="34" charset="0"/>
              </a:rPr>
              <a:t>1. Alter:</a:t>
            </a:r>
            <a:endParaRPr lang="de-AT" sz="1800" b="1" u="sng"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Auswirkungen auf die Versicherungseignung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Jüngere Personen finden möglicherweise eine Risikolebensversicherung aufgrund niedrigerer Prämien erschwinglicher, während ältere Personen möglicherweise eine Kapitallebensversicherung für lebenslangen Schutz bevorzugen.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Prämienpreise</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Das Alter beeinflusst die Prämienpreise maßgeblich, wobei ältere Personen in der Regel höhere Prämien für die Lebensversicherungsdeckung zahlen.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u="sng" dirty="0">
                <a:effectLst/>
                <a:latin typeface="Century Gothic" panose="020B0502020202020204" pitchFamily="34" charset="0"/>
                <a:ea typeface="Century Gothic" panose="020B0502020202020204" pitchFamily="34" charset="0"/>
                <a:cs typeface="Century Gothic" panose="020B0502020202020204" pitchFamily="34" charset="0"/>
              </a:rPr>
              <a:t>2. Gesundheit:</a:t>
            </a:r>
            <a:endParaRPr lang="de-AT" sz="1800" b="1" u="sng"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Kosten der Prämien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Der Gesundheitszustand beeinflusst direkt die Kosten der Lebensversicherungsprämien. Personen in guter Gesundheit können niedrigere Tarife erhalten, während Personen mit Vorerkrankungen möglicherweise höhere Prämien oder Deckungsbeschränkungen haben.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de-AT" sz="1800" b="1" dirty="0" err="1">
                <a:effectLst/>
                <a:latin typeface="Century Gothic" panose="020B0502020202020204" pitchFamily="34" charset="0"/>
                <a:ea typeface="Century Gothic" panose="020B0502020202020204" pitchFamily="34" charset="0"/>
                <a:cs typeface="Century Gothic" panose="020B0502020202020204" pitchFamily="34" charset="0"/>
              </a:rPr>
              <a:t>Underwriting</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-Prozess</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Gesundheitsbewertungen und ärztliche Untersuchungen sind oft Teil des </a:t>
            </a:r>
            <a:r>
              <a:rPr lang="de-AT" sz="1800" dirty="0" err="1">
                <a:effectLst/>
                <a:latin typeface="Century Gothic" panose="020B0502020202020204" pitchFamily="34" charset="0"/>
                <a:ea typeface="Century Gothic" panose="020B0502020202020204" pitchFamily="34" charset="0"/>
                <a:cs typeface="Century Gothic" panose="020B0502020202020204" pitchFamily="34" charset="0"/>
              </a:rPr>
              <a:t>Underwriting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-Prozesses für Lebensversicherungspolicen. Versicherer bewerten den Gesundheitszustand einer Person, um Risiko und Prämien zu bestimmen.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u="sng" dirty="0">
                <a:effectLst/>
                <a:latin typeface="Century Gothic" panose="020B0502020202020204" pitchFamily="34" charset="0"/>
                <a:ea typeface="Century Gothic" panose="020B0502020202020204" pitchFamily="34" charset="0"/>
                <a:cs typeface="Century Gothic" panose="020B0502020202020204" pitchFamily="34" charset="0"/>
              </a:rPr>
              <a:t>3. Familiensituation:</a:t>
            </a:r>
            <a:endParaRPr lang="de-AT" sz="1800" b="1" u="sng"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Abhängige und finanzielle Verantwortlichkeiten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Personen mit Angehörigen, wie Kindern oder älteren Eltern, benötigen möglicherweise eine höhere Deckung, um sicherzustellen, dass ihre finanziellen Bedürfnisse im Todesfall des Versicherungsnehmers erfüllt werden.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rtl="0">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Berücksichtigung von Ehepartner und Kindern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Die Lebensversicherung kann finanziellen Schutz für Ehepartner und Kinder bieten, indem sie Ausgaben wie Hypothekenzahlungen, Bildungskosten und tägliche Lebenshaltungskosten deckt.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u="sng" dirty="0">
                <a:effectLst/>
                <a:latin typeface="Century Gothic" panose="020B0502020202020204" pitchFamily="34" charset="0"/>
                <a:ea typeface="Century Gothic" panose="020B0502020202020204" pitchFamily="34" charset="0"/>
                <a:cs typeface="Century Gothic" panose="020B0502020202020204" pitchFamily="34" charset="0"/>
              </a:rPr>
              <a:t>4. Finanzielle Ziele:</a:t>
            </a:r>
            <a:endParaRPr lang="de-AT" sz="1800" b="1" u="sng"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Ruhestandsplanung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Einige Personen können Lebensversicherungen als Instrument für die Ruhestandsplanung nutzen und sich für Kapitallebensversicherungspolicen mit einem Barwertbestandteil entscheiden, um im Laufe der Zeit Ersparnisse anzusammeln.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800"/>
              </a:spcAft>
              <a:buFontTx/>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Zukünftige finanzielle Sicherheit</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Lebensversicherungspolicen können als Mittel dienen, um die finanzielle Zukunft von Begünstigten abzusichern, indem sie eine Einmalzahlung oder Einkommensersatz im Todesfall des Versicherungsnehmers bieten.</a:t>
            </a:r>
          </a:p>
          <a:p>
            <a:pPr marL="0" indent="0">
              <a:lnSpc>
                <a:spcPct val="107000"/>
              </a:lnSpc>
              <a:spcBef>
                <a:spcPts val="1200"/>
              </a:spcBef>
              <a:spcAft>
                <a:spcPts val="800"/>
              </a:spcAft>
              <a:buFontTx/>
              <a:buNone/>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Auswahl der richtigen Police:</a:t>
            </a:r>
          </a:p>
          <a:p>
            <a:pPr>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Durch sorgfältige Bewertung dieser Variablen und Verständnis ihrer Auswirkungen auf die Lebensversicherungsbedürfnisse können Einzelpersonen informierte Entscheidungen bei der Auswahl einer Police treffen. Es ist wichtig, sowohl die</a:t>
            </a: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kurzfristige Erschwinglichkeit als auch langfristige finanzielle Ziele zu berücksichtigen, um eine angemessene Deckung und finanzielle Stabilität für sich selbst und die Lieben sicherzustellen.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Lebensversicherung ist ein wichtiges Finanzinstrument, das Einzelpersonen und ihre Familien mit Ruhe und Sicherheit versorgt. Durch Analyse der Vor- und Nachteile verschiedener Policen und Berücksichtigung wichtiger Variablen wie</a:t>
            </a: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Alter, Gesundheit, Familiensituation und finanzielle Ziele können Einzelpersonen die am besten passende Lebensversicherungspolice auswählen, um ihre einzigartigen Bedürfnisse und Lebensziele zu erfüllen.</a:t>
            </a:r>
          </a:p>
          <a:p>
            <a:pPr algn="just">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r>
              <a:rPr lang="de-AT" sz="1800" b="1" i="1" dirty="0">
                <a:solidFill>
                  <a:srgbClr val="2F5496"/>
                </a:solidFill>
                <a:effectLst/>
                <a:latin typeface="Century Gothic" panose="020B0502020202020204" pitchFamily="34" charset="0"/>
                <a:ea typeface="Century Gothic" panose="020B0502020202020204" pitchFamily="34" charset="0"/>
                <a:cs typeface="Century Gothic" panose="020B0502020202020204" pitchFamily="34" charset="0"/>
              </a:rPr>
              <a:t>Schritt-für-Schritt-Anleitung</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Diskutieren Sie die Faktoren, die die Auswahl der Police beeinflussen.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Verwenden Sie eine Tafel, um verschiedene Szenarien zu veranschaulichen und zu zeigen, wie man für jede Situation die richtige Politik wählt. (</a:t>
            </a:r>
            <a:r>
              <a:rPr lang="de-AT" sz="1800" u="sng" dirty="0">
                <a:solidFill>
                  <a:srgbClr val="0563C1"/>
                </a:solidFill>
                <a:effectLst/>
                <a:latin typeface="Century Gothic" panose="020B0502020202020204" pitchFamily="34" charset="0"/>
                <a:ea typeface="Century Gothic" panose="020B0502020202020204" pitchFamily="34" charset="0"/>
                <a:cs typeface="Century Gothic" panose="020B0502020202020204" pitchFamily="34" charset="0"/>
                <a:hlinkClick r:id="rId3"/>
              </a:rPr>
              <a:t>Link für ein Beispiel einer Tafel</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Fassen Sie die wichtigsten Punkte der Lektion zusammen und betonen Sie die Bedeutung einer Lebensversicherung in der Finanzplanung sowie die Auswahl der richtigen Politik.</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Beantworten Sie alle Fragen und stellen Sie zusätzliche Ressourcen für weiteres Lernen zur Verfügung.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74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In diesem Modul wurden einige Grundlagen zum Thema Versicherungen behandelt. Sie haben sich mit dem Zweck und den Vorteilen von Versicherungen beschäftigt, gelernt, die richtige Police auszuwählen und mögliche Betrügereien</a:t>
            </a:r>
          </a:p>
          <a:p>
            <a:pPr algn="just">
              <a:lnSpc>
                <a:spcPct val="107000"/>
              </a:lnSpc>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erkannt.</a:t>
            </a:r>
            <a:endParaRPr dirty="0"/>
          </a:p>
        </p:txBody>
      </p:sp>
      <p:sp>
        <p:nvSpPr>
          <p:cNvPr id="618" name="Google Shape;6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Dieses Modul behandelt die folgenden Lernziele:</a:t>
            </a:r>
          </a:p>
          <a:p>
            <a:pPr>
              <a:lnSpc>
                <a:spcPct val="107000"/>
              </a:lnSpc>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entury Gothic" panose="020B0502020202020204" pitchFamily="34" charset="0"/>
              <a:buChar char="-"/>
            </a:pPr>
            <a:r>
              <a:rPr lang="de-AT" sz="1800" dirty="0">
                <a:effectLst/>
                <a:latin typeface="Century Gothic" panose="020B0502020202020204" pitchFamily="34" charset="0"/>
                <a:ea typeface="Times New Roman" panose="02020603050405020304" pitchFamily="18" charset="0"/>
                <a:cs typeface="Times New Roman" panose="02020603050405020304" pitchFamily="18" charset="0"/>
              </a:rPr>
              <a:t>Die Vorteile und die Deckungsoptionen der unterschiedlichen Versicherungspolicen verstehen.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entury Gothic" panose="020B0502020202020204" pitchFamily="34" charset="0"/>
              <a:buChar char="-"/>
            </a:pPr>
            <a:r>
              <a:rPr lang="de-AT" sz="1800" dirty="0">
                <a:effectLst/>
                <a:latin typeface="Century Gothic" panose="020B0502020202020204" pitchFamily="34" charset="0"/>
                <a:ea typeface="Times New Roman" panose="02020603050405020304" pitchFamily="18" charset="0"/>
                <a:cs typeface="Times New Roman" panose="02020603050405020304" pitchFamily="18" charset="0"/>
              </a:rPr>
              <a:t>Die richtige Police für Ihre Bedürfnisse auszuwählen und deren Bedingungen zu verstehen.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entury Gothic" panose="020B0502020202020204" pitchFamily="34" charset="0"/>
              <a:buChar char="-"/>
            </a:pPr>
            <a:r>
              <a:rPr lang="de-AT" sz="1800" dirty="0">
                <a:effectLst/>
                <a:latin typeface="Century Gothic" panose="020B0502020202020204" pitchFamily="34" charset="0"/>
                <a:ea typeface="Times New Roman" panose="02020603050405020304" pitchFamily="18" charset="0"/>
                <a:cs typeface="Times New Roman" panose="02020603050405020304" pitchFamily="18" charset="0"/>
              </a:rPr>
              <a:t>Versicherungsbetrug erkennen und vermeiden.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entury Gothic" panose="020B0502020202020204" pitchFamily="34" charset="0"/>
              <a:buChar char="-"/>
            </a:pPr>
            <a:r>
              <a:rPr lang="de-AT" sz="1800" dirty="0">
                <a:effectLst/>
                <a:latin typeface="Century Gothic" panose="020B0502020202020204" pitchFamily="34" charset="0"/>
                <a:ea typeface="Times New Roman" panose="02020603050405020304" pitchFamily="18" charset="0"/>
                <a:cs typeface="Times New Roman" panose="02020603050405020304" pitchFamily="18" charset="0"/>
              </a:rPr>
              <a:t>Klimabezogene Risiken in der Versicherungsplanung bewerten.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r>
              <a:rPr lang="de-AT" sz="1800" dirty="0">
                <a:effectLst/>
                <a:latin typeface="Century Gothic" panose="020B0502020202020204" pitchFamily="34" charset="0"/>
                <a:ea typeface="Calibri" panose="020F0502020204030204" pitchFamily="34" charset="0"/>
                <a:cs typeface="Arial" panose="020B0604020202020204" pitchFamily="34" charset="0"/>
              </a:rPr>
              <a:t>Insgesamt zielen diese Lernziele darauf ab, den TeilnehmerInnen ein fundiertes Verständnis für jedes dieser Themen zu vermitteln und sie mit dem Wissen und den Fähigkeiten auszustatten, die notwendig sind, um das Fachgebiet effektiv</a:t>
            </a:r>
          </a:p>
          <a:p>
            <a:r>
              <a:rPr lang="de-AT" sz="1800" dirty="0">
                <a:effectLst/>
                <a:latin typeface="Century Gothic" panose="020B0502020202020204" pitchFamily="34" charset="0"/>
                <a:ea typeface="Calibri" panose="020F0502020204030204" pitchFamily="34" charset="0"/>
                <a:cs typeface="Arial" panose="020B0604020202020204" pitchFamily="34" charset="0"/>
              </a:rPr>
              <a:t>und praxisnah umzusetzen.</a:t>
            </a: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97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Das Leben ist unvorhersehbar, und unvorhergesehene Ereignisse wie Unfälle, Krankheiten oder Naturkatastrophen können die Finanzen erheblich beeinträchtigen. Versicherungen bieten einen Mechanismus zur Minderung dieser Risiken,</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indem sie die finanzielle Belastung auf eine Versicherungsgesellschaft übertragen und somit in Krisenzeiten für Sicherheit und Stabilität sorgen.</a:t>
            </a:r>
          </a:p>
          <a:p>
            <a:pPr>
              <a:lnSpc>
                <a:spcPct val="107000"/>
              </a:lnSpc>
              <a:spcAft>
                <a:spcPts val="8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Risikominderung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Versicherungen dienen als wichtiges Instrument zur Risikominderung. Durch die Verteilung der finanziellen Auswirkungen potenzieller Verluste auf eine große Gruppe von Versicherungsnehmern ermöglichen es</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Versicherungsinstitute Einzelpersonen und Unternehmen, mit unerwarteten Ereignissen umzugehen, ohne verheerende finanzielle Konsequenzen zu erleiden.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Vermögensschutz</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Für viele Menschen stellen Vermögenswerte wie Häuser, Fahrzeuge oder Unternehmen bedeutende Investitionen dar. Auf diese Vermögenswerte zugeschnittene Versicherungspolicen schützen somit vor potenziellen</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Verlusten durch Schäden, Diebstahl oder Haftung und bewahren damit das über die Jahre hart erarbeitete Vermögen.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Langfristige Planung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Über den unmittelbaren Schutz hinaus spielt die Versicherung eine entscheidende Rolle in der langfristigen Finanzplanung. Policen wie Lebensversicherungen und Rentenannuitäten bieten Möglichkeiten zur</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Vermögensbildung und stellen damit einen Einkommensersatz dar, um finanzielle Sicherheit für sich selbst und die Angehörigen zu gewährleisten.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sz="18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DE" sz="1800" dirty="0">
                <a:effectLst/>
                <a:latin typeface="Century Gothic" panose="020B0502020202020204" pitchFamily="34" charset="0"/>
                <a:ea typeface="Century Gothic" panose="020B0502020202020204" pitchFamily="34" charset="0"/>
                <a:cs typeface="Century Gothic" panose="020B0502020202020204" pitchFamily="34" charset="0"/>
              </a:rPr>
              <a:t>Versicherungen sind ein Eckpfeiler im Bereich der finanziellen Sicherheit und des Schutzes. Sie fungieren als Sicherheitsnetz, das Einzelpersonen und Familien vor unerwarteten finanziellen Schocks schützt, die sonst ihre gut ausgearbeiteten</a:t>
            </a:r>
          </a:p>
          <a:p>
            <a:pPr algn="just">
              <a:lnSpc>
                <a:spcPct val="107000"/>
              </a:lnSpc>
              <a:spcAft>
                <a:spcPts val="800"/>
              </a:spcAft>
            </a:pPr>
            <a:r>
              <a:rPr lang="de-DE" sz="1800" dirty="0">
                <a:effectLst/>
                <a:latin typeface="Century Gothic" panose="020B0502020202020204" pitchFamily="34" charset="0"/>
                <a:ea typeface="Century Gothic" panose="020B0502020202020204" pitchFamily="34" charset="0"/>
                <a:cs typeface="Century Gothic" panose="020B0502020202020204" pitchFamily="34" charset="0"/>
              </a:rPr>
              <a:t>Pläne zunichte machen könnten. Versicherungen sind Finanzprodukte, die es Privatpersonen und Unternehmen ermöglichen, sich gegen potenzielle Verluste zu schützen, indem sie das Risiko gegen regelmäßige Prämienzahlungen auf eine</a:t>
            </a:r>
          </a:p>
          <a:p>
            <a:pPr algn="just">
              <a:lnSpc>
                <a:spcPct val="107000"/>
              </a:lnSpc>
              <a:spcAft>
                <a:spcPts val="800"/>
              </a:spcAft>
            </a:pPr>
            <a:r>
              <a:rPr lang="de-DE" sz="1800" dirty="0">
                <a:effectLst/>
                <a:latin typeface="Century Gothic" panose="020B0502020202020204" pitchFamily="34" charset="0"/>
                <a:ea typeface="Century Gothic" panose="020B0502020202020204" pitchFamily="34" charset="0"/>
                <a:cs typeface="Century Gothic" panose="020B0502020202020204" pitchFamily="34" charset="0"/>
              </a:rPr>
              <a:t>Versicherungsgesellschaft übertragen. In diesem Modul erhalten Sie einen Einblick in die Funktionsweise von Versicherungen, ihre Bedeutung für das Risikomanagement und die verschiedenen Arten der Absicherung, die für Ihre speziellen</a:t>
            </a:r>
          </a:p>
          <a:p>
            <a:pPr algn="just">
              <a:lnSpc>
                <a:spcPct val="107000"/>
              </a:lnSpc>
              <a:spcAft>
                <a:spcPts val="800"/>
              </a:spcAft>
            </a:pPr>
            <a:r>
              <a:rPr lang="de-DE" sz="1800" dirty="0">
                <a:effectLst/>
                <a:latin typeface="Century Gothic" panose="020B0502020202020204" pitchFamily="34" charset="0"/>
                <a:ea typeface="Century Gothic" panose="020B0502020202020204" pitchFamily="34" charset="0"/>
                <a:cs typeface="Century Gothic" panose="020B0502020202020204" pitchFamily="34" charset="0"/>
              </a:rPr>
              <a:t>Bedürfnisse zur Verfügung stehen.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1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30A3A592-BDC1-258B-DCEA-C74D2B81503B}"/>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8F05F4B4-D312-3436-115A-F9D2B9E4735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Einbeziehung von Versicherungsbildung in finanzielle Bildungsmaßnahmen ist entscheidend, um Einzelpersonen zu befähigen, fundierte Entscheidungen über das Risikomanagement und den Schutz ihres finanziellen Wohlstands zu</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treffen. Durch die Integration von Versicherungskonzepten in finanzielle Bildungsinitiativen können wir das Verständnis der Menschen für Risikomanagement, Budgetierung und langfristige Planung verbessern. Nachfolgend wird dargelegt,</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wie Versicherungsbildung nahtlos in Programme zur finanziellen Bildung integriert werden kann, damit finanzielle Resilienz und Sicherheit entstehen kann.</a:t>
            </a:r>
          </a:p>
          <a:p>
            <a:pPr>
              <a:lnSpc>
                <a:spcPct val="107000"/>
              </a:lnSpc>
              <a:spcAft>
                <a:spcPts val="800"/>
              </a:spcAft>
            </a:pPr>
            <a:endParaRPr lang="de-AT"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Risikobewertung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Ermutigen Sie die TeilnehmerInnen dazu, ihre Risikobelastung umfassend zu bewerten. Durch die Identifizierung potenzieller Risiken – sei es im Zusammenhang mit Gesundheit, Eigentum oder Einkommen – können</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Einzelpersonen ihren Versicherungsschutz an ihre spezifischen Bedürfnisse anpassen und so das Risiko in ihrem finanziellen Portfolio effektiv managen.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Budgetierung und Priorisierung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Integrieren Sie Versicherungsprämien in die Praxis und heben Sie diese als wesentliche Ausgaben hervor, anstatt als optionale Luxusgüter. Betonen Sie die Bedeutung der Priorisierung des</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Versicherungsschutzes basierend auf individuellen Umständen und finanziellen Zielen.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Bildung und Ermächtigung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Rüsten Sie Einzelpersonen mit dem notwendigen Wissen aus, um sich effektiv im Versicherungsbereich zurechtzufinden. Erklären Sie die verschiedenen Arten von Versicherungspolicen, deren Merkmalen und wie</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sie mit unterschiedlichen finanziellen Zielen in Einklang stehen. Ermutigen Sie die TeilnehmerInnen dazu, fundierte Entscheidungen bei der Auswahl von Versicherungsprodukten zu treffen, um optimalen Schutz zu angemessenen Kosten zu</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gewährleisten.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a:extLst>
              <a:ext uri="{FF2B5EF4-FFF2-40B4-BE49-F238E27FC236}">
                <a16:creationId xmlns:a16="http://schemas.microsoft.com/office/drawing/2014/main" id="{76E90B53-BED9-A81D-BEBB-5D895CF433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96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9361AD9D-C964-E8D3-D173-C54ED00FAAB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A90CABA6-1AB7-82C0-7FDC-811C89822C7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Versicherungsbedürfnisse variieren stark von Person zu Person und werden von verschiedenen Faktoren beeinflusst: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Alter</a:t>
            </a:r>
            <a:r>
              <a:rPr lang="de-AT" sz="1800" dirty="0">
                <a:effectLst/>
                <a:latin typeface="Century Gothic" panose="020B0502020202020204" pitchFamily="34" charset="0"/>
                <a:ea typeface="Times New Roman" panose="02020603050405020304" pitchFamily="18" charset="0"/>
              </a:rPr>
              <a:t>: Das Alter ist ein wesentlicher Faktor für den Versicherungsbedarf. Jüngere Menschen benötigen möglicherweise weniger Versicherungsschutz im Vergleich zu älteren Menschen mit mehr finanziellen Verpflichtungen. Beispielsweise könnten jüngere Personen Lebensversicherungen abschließen, um ihre Angehörigen abzusichern, während ältere Personen sich auf die Altersvorsorge und die Pflegeversicherung konzentrieren.</a:t>
            </a:r>
            <a:endParaRPr lang="de-AT" sz="1800" dirty="0">
              <a:effectLst/>
              <a:latin typeface="Times New Roman" panose="02020603050405020304" pitchFamily="18" charset="0"/>
              <a:ea typeface="Times New Roman" panose="02020603050405020304" pitchFamily="18" charset="0"/>
            </a:endParaRPr>
          </a:p>
          <a:p>
            <a:pPr marL="457200" algn="just"/>
            <a:r>
              <a:rPr lang="de-AT" sz="1800" dirty="0">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Gesundheitszustand</a:t>
            </a:r>
            <a:r>
              <a:rPr lang="de-AT" sz="1800" dirty="0">
                <a:effectLst/>
                <a:latin typeface="Century Gothic" panose="020B0502020202020204" pitchFamily="34" charset="0"/>
                <a:ea typeface="Times New Roman" panose="02020603050405020304" pitchFamily="18" charset="0"/>
              </a:rPr>
              <a:t>: Der Gesundheitszustand einer Person beeinflusst direkt ihren Bedarf an Kranken- und Invaliditätsversicherungen. Personen mit bestehenden medizinischen Bedingungen benötigen möglicherweise eine umfassendere Krankenversicherung, um laufende medizinische Kosten zu decken. Ebenso benötigen Personen mit höheren Gesundheitsrisiken eine Invaliditätsversicherung, um im Falle von Krankheit oder Verletzung den Einkommensverlust auszugleichen.</a:t>
            </a:r>
            <a:endParaRPr lang="de-AT" sz="1800"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Familiensituation</a:t>
            </a:r>
            <a:r>
              <a:rPr lang="de-AT" sz="1800" dirty="0">
                <a:effectLst/>
                <a:latin typeface="Century Gothic" panose="020B0502020202020204" pitchFamily="34" charset="0"/>
                <a:ea typeface="Times New Roman" panose="02020603050405020304" pitchFamily="18" charset="0"/>
              </a:rPr>
              <a:t>: Die Familiensituation spielt eine entscheidende Rolle bei der Bestimmung des Versicherungsbedarfs. Personen mit Angehörigen wie Ehepartnern, Kindern oder älteren Eltern benötigen möglicherweise eine Lebensversicherung, um finanzielle Unterstützung im Falle des Todes zu gewährleisten. Eltern könnten zusätzlich eine Versicherung für die Ausbildungskosten ihrer Kinder oder Kinderbetreuungskosten benötigen.</a:t>
            </a:r>
            <a:endParaRPr lang="de-AT" sz="1800"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Beruf</a:t>
            </a:r>
            <a:r>
              <a:rPr lang="de-AT" sz="1800" dirty="0">
                <a:effectLst/>
                <a:latin typeface="Century Gothic" panose="020B0502020202020204" pitchFamily="34" charset="0"/>
                <a:ea typeface="Times New Roman" panose="02020603050405020304" pitchFamily="18" charset="0"/>
              </a:rPr>
              <a:t>: Die Art des Berufs einer Person kann den Versicherungsbedarf beeinflussen. Personen in Hochrisikoberufen wie Bauarbeiter oder Feuerwehrleute benötigen möglicherweise zusätzlichen Schutz durch Invaliditäts- oder Unfalltodversicherungen. Im Gegensatz dazu könnten Personen in weniger gefährlichen Berufen andere Versicherungsformen wie Kranken- oder Sachversicherungen priorisieren.</a:t>
            </a:r>
            <a:endParaRPr lang="de-AT" sz="1800"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Lebensstil</a:t>
            </a:r>
            <a:r>
              <a:rPr lang="de-AT" sz="1800" dirty="0">
                <a:effectLst/>
                <a:latin typeface="Century Gothic" panose="020B0502020202020204" pitchFamily="34" charset="0"/>
                <a:ea typeface="Times New Roman" panose="02020603050405020304" pitchFamily="18" charset="0"/>
              </a:rPr>
              <a:t>: Lebensstilentscheidungen wie Hobbys, Reisegewohnheiten und Freizeitaktivitäten können den Versicherungsbedarf beeinflussen. Personen, die risikoreiche Aktivitäten wie Extremsportarten ausüben oder regelmäßig internationale Reisen tätigen, benötigen möglicherweise zusätzlichen Schutz durch Unfall- oder Reiseversicherungen. Ebenso benötigen Personen mit wertvollen Vermögenswerten oder Sammlungen eine spezielle Versicherung, um ihre Investitionen zu schützen.</a:t>
            </a:r>
            <a:endParaRPr lang="de-AT" sz="1800"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Finanzielle Ziele</a:t>
            </a:r>
            <a:r>
              <a:rPr lang="de-AT" sz="1800" dirty="0">
                <a:effectLst/>
                <a:latin typeface="Century Gothic" panose="020B0502020202020204" pitchFamily="34" charset="0"/>
                <a:ea typeface="Times New Roman" panose="02020603050405020304" pitchFamily="18" charset="0"/>
              </a:rPr>
              <a:t>: Die finanziellen Ziele einer Person spielen eine entscheidende Rolle bei der Bestimmung der Art und Menge des benötigten Versicherungsschutzes. Personen mit hohem Vermögen benötigen möglicherweise eine Haftpflichtversicherung, um ihre Vermögenswerte vor Klagen oder Haftungsansprüchen zu schützen. Ebenso könnten Personen, die für den Ruhestand sparen, eine Pflegeversicherung abschließen, um zukünftige Gesundheitskosten zu decken.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Versicherungsbedürfnisse werden von einer Kombination aus Alter, Gesundheitszustand, Familiensituation, Beruf, Lebensstil und finanziellen Zielen geprägt. Durch die sorgfältige Berücksichtigung dieser Faktoren können Einzelpersonen die</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Art und Menge des erforderlichen Versicherungsschutzes bestimmen, um sich selbst und ihre Angehörigen angemessen vor finanziellen Risiken und Unsicherheiten zu schützen.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200F6159-8ECF-4071-B8D2-994605BD9C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92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Es gibt verschiedene Arten von Versicherungen, die jeweils darauf ausgelegt sind, spezifische Aspekte des Lebens abzudecken. Hier ist ein Überblick über einige gängige Versicherungsarten: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Lebensversicherung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Bietet den Begünstigten im Todesfall des versicherten Individuums finanziellen Schutz. Sie zahlt typischerweise eine einmalige Summe oder regelmäßige Zahlungen an die Begünstigten, um Ausgaben wie Bestattungskosten, Hypothekenzahlungen und Lebenshaltungskosten zu decken. Lebensversicherungen sind für Personen geeignet, die Angehörige oder finanzielle Verpflichtungen haben, wie Ehepartner, Kinder oder ausstehende Schulden.</a:t>
            </a:r>
            <a:endParaRPr lang="de-AT"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Krankenversicherung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Deckt medizinische Kosten ab, die dem versicherten Individuum entstehen (einschließlich Krankenhausaufenthalten, Arztbesuchen, verschreibungspflichtigen Medikamenten und Vorsorgeuntersuchungen). Sie hilft Einzelpersonen, Gesundheitskosten zu bewältigen und notwendige medizinische Dienstleistungen in Anspruch zu nehmen, ohne erhebliche finanzielle Belastungen zu erleben. Krankenversicherung ist für jeden wichtig, da sie finanziellen Schutz vor unerwarteten medizinischen Ausgaben bietet und das allgemeine Wohlbefinden fördert.</a:t>
            </a:r>
            <a:endParaRPr lang="de-AT" sz="1800"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Kfz-Versicherung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Schützt vor finanziellen Verlusten durch Fahrzeugunfälle, Diebstahl oder Schäden. Sie deckt in der Regel Reparaturkosten für beschädigte Fahrzeuge, medizinische Kosten für Verletzungen und Haftung für Sachschäden oder Verletzungen, die anderen zugefügt wurden. Kfz-Versicherung ist in vielen Rechtsgebieten obligatorisch und für Fahrzeughalter essenziell, um sich selbst und andere auf der Straße zu schützen.</a:t>
            </a:r>
            <a:endParaRPr lang="de-AT" sz="1800"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Hausratversicherung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Bietet Schutz für die physische Struktur eines Hauses sowie für persönliche Gegenstände und Haftung bei Unfällen auf dem Grundstück. Sie schützt Hausbesitzer vor Risiken wie Feuer, Diebstahl, Vandalismus und Naturkatastrophen. Der Schutz umfasst typischerweise Gebäudeschutz, Schutz persönlicher Gegenstände, Haftpflichtschutz und zusätzliche Lebenshaltungskosten. Hausratversicherung ist wichtig für Hausbesitzer, um ihre Investition zu sichern und sich von unerwarteten Verlusten zu erholen.</a:t>
            </a:r>
            <a:endParaRPr lang="de-AT" sz="1800"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Invaliditätsversicherung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Ersetzt einen Teil des Einkommens des versicherten Individuums, wenn dieses aufgrund einer Behinderung oder Krankheit arbeitsunfähig wird. Sie bietet finanzielle Unterstützung, um Lebenshaltungskosten, Arztrechnungen und andere finanzielle Verpflichtungen während einer Invaliditätsperiode zu decken. Invaliditätsversicherung ist für alle wichtig, die auf ihr Einkommen angewiesen sind, um sich selbst und ihre Familie zu unterstützen.</a:t>
            </a:r>
            <a:endParaRPr lang="de-AT" sz="1800"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Pflegeversicherung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Sie die Kosten für Langzeitpflegedienste, wie Pflegeheime, betreutes Wohnen und häusliche Pflege ab. Sie hilft Einzelpersonen, die Ausgaben im Zusammenhang mit der Alterspflege oder behinderungsbedingten Pflege zu decken, die möglicherweise nicht durch Krankenversicherung oder Medicare abgedeckt sind. Pflegeversicherung ist für Personen geeignet, die ihr Vermögen schützen und sicherstellen möchten, dass sie im Alter hochwertige Pflege erhalten.</a:t>
            </a:r>
            <a:endParaRPr lang="de-AT" sz="1800"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Geschäftsversicherung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Deckt verschiedene Risiken ab, denen Unternehmen ausgesetzt sind, einschließlich Sachschäden, Haftungsansprüchen, Betriebsunterbrechungen und Mitarbeiterverletzungen. Die verschiedenen Arten der Geschäftsversicherung umfassen gewerbliche Sachversicherung, allgemeine Haftpflichtversicherung und Berufshaftpflichtversicherung.</a:t>
            </a:r>
            <a:endParaRPr lang="de-AT"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Zusammenfassend spielt Versicherung eine entscheidende Rolle in der Finanzplanung, indem sie Schutz vor verschiedenen Risiken und Unsicherheiten bietet. Jede Art von Versicherung erfüllt einen spezifischen Zweck und ist für</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Einzelpersonen wichtig, je nach ihren einzigartigen Umständen und finanziellen Zielen. Durch das Verständnis der verschiedenen verfügbaren Versicherungsarten können Einzelpersonen fundierte Entscheidungen treffen, um sich selbst, ihre</a:t>
            </a:r>
          </a:p>
          <a:p>
            <a:pPr>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Angehörigen und ihr Vermögen zu schützen.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buFont typeface="Symbol" panose="05050102010706020507" pitchFamily="18" charset="2"/>
              <a:buNone/>
            </a:pPr>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81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9361AD9D-C964-E8D3-D173-C54ED00FAAB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A90CABA6-1AB7-82C0-7FDC-811C89822C7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Versicherungsbetrug und -schwindel sind in verschiedenen Formen weit verbreitet und richten sich sowohl gegen Versicherungsgesellschaften als auch gegen Versicherungsnehmer. Sich der gängigen Betrugsmaschen bewusst zu sein, kann</a:t>
            </a:r>
          </a:p>
          <a:p>
            <a:pPr algn="l">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helfen, sich zu schützen und nicht Opfer betrügerischer Machenschaften zu werden. Hier sind einige Beispiele für häufige Versicherungsbetrügereien und Tipps, wie man sich davor schützen kann:</a:t>
            </a:r>
          </a:p>
          <a:p>
            <a:pPr algn="l">
              <a:lnSpc>
                <a:spcPct val="107000"/>
              </a:lnSpc>
              <a:spcAft>
                <a:spcPts val="800"/>
              </a:spcAft>
            </a:pPr>
            <a:endParaRPr lang="de-AT" sz="18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Gefälschte Versicherungspolicen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Betrüger bieten möglicherweise gefälschte Versicherungspolicen zu niedrigeren Prämien an und behaupten, umfassenden Schutz zu bieten. Diese Policen erweisen sich jedoch oft als betrügerisch und lassen die Versicherungsnehmer ohne Schutz, wenn sie ihn benötigen.</a:t>
            </a:r>
            <a:b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Um gefälschte Versicherungspolicen zu vermeiden, sollte man stets die Legitimität von Versicherungsgesellschaften und -agenten überprüfen, bevor man eine Police abschließt. Recherchieren Sie den Ruf des Unternehmens, prüfen Sie Lizenzen und Akkreditierungen und lassen Sie sich die </a:t>
            </a:r>
            <a:r>
              <a:rPr lang="de-AT" sz="1800" dirty="0" err="1">
                <a:effectLst/>
                <a:latin typeface="Century Gothic" panose="020B0502020202020204" pitchFamily="34" charset="0"/>
                <a:ea typeface="Century Gothic" panose="020B0502020202020204" pitchFamily="34" charset="0"/>
                <a:cs typeface="Century Gothic" panose="020B0502020202020204" pitchFamily="34" charset="0"/>
              </a:rPr>
              <a:t>Policendetails</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schriftlich bestätigen.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l"/>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l">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Inszenierte Unfälle</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Bei inszenierten Unfällen verursachen oder übertreiben Betrüger absichtlich Unfälle, um falsche Versicherungsansprüche für Fahrzeugschäden, Verletzungen oder medizinische Ausgaben einzureichen. Diese Betrügereien können mehrere Beteiligte umfassen, die zusammenarbeiten, um Versicherungsgesellschaften zu betrügen.</a:t>
            </a:r>
            <a:b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Zum Schutz vor inszenierten Unfällen halten Sie einen sicheren Abstand zu anderen Fahrzeugen ein, installieren Sie eine Dashcam, um Unfälle aufzuzeichnen und melden Sie verdächtige Vorfälle oder Verhaltensweisen den Strafverfolgungsbehörden und Versicherungsgesellschaften.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l"/>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l">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Krankenversicherungsbetrug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Krankenversicherungsbetrug umfasst verschiedene Machenschaften wie die Abrechnung von nicht erbrachten Leistungen, das Einreichen falscher medizinischer Ansprüche und die Durchführung unnötiger Behandlungen oder Verfahren. Betrügerische Gesundheitsdienstleister können Patienten und Versicherer aus finanziellen Gründen ausnutzen.</a:t>
            </a:r>
            <a:b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Um Krankenversicherungsbetrug zu verhindern, überprüfen Sie medizinische Rechnungen und Erklärungen zu Leistungen (EOB) auf Unstimmigkeiten, verifizieren Sie die Qualifikationen der Gesundheitsdienstleister und melden Sie verdächtige Aktivitäten den Versicherungsgesellschaften und Aufsichtsbehörden.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l"/>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l">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Sachversicherungsbetrug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Sachversicherungsbetrug beinhaltet das Übertreiben oder Erfinden von Schadensansprüchen, um höhere Versicherungszahlungen zu erhalten. Betrüger können Reparaturschätzungen zu hoch ansetzen, bestehende Schäden als neu melden oder Schadensfälle inszenieren.</a:t>
            </a:r>
            <a:b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Um Sachversicherungsbetrug zu vermeiden, dokumentieren Sie Schäden am Eigentum mit Fotos oder Videos, holen Sie mehrere Kostenvoranschläge von seriösen Handwerkern ein und melden Sie vermuteten Betrug den Versicherungsgesellschaften und Strafverfolgungsbehörden.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l"/>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l">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Identitätsdiebstahl und </a:t>
            </a:r>
            <a:r>
              <a:rPr lang="de-AT" sz="1800" b="1" dirty="0" err="1">
                <a:effectLst/>
                <a:latin typeface="Century Gothic" panose="020B0502020202020204" pitchFamily="34" charset="0"/>
                <a:ea typeface="Century Gothic" panose="020B0502020202020204" pitchFamily="34" charset="0"/>
                <a:cs typeface="Century Gothic" panose="020B0502020202020204" pitchFamily="34" charset="0"/>
              </a:rPr>
              <a:t>Policenbetrug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Identitätsdiebe können gestohlene persönliche Informationen verwenden, um betrügerisch Versicherungspolicen im Namen der Opfer abzuschließen oder bestehende Policen ohne deren Wissen zu ändern. Diese Art von Betrug kann zu unautorisierten Belastungen, </a:t>
            </a:r>
            <a:r>
              <a:rPr lang="de-AT" sz="1800" dirty="0" err="1">
                <a:effectLst/>
                <a:latin typeface="Century Gothic" panose="020B0502020202020204" pitchFamily="34" charset="0"/>
                <a:ea typeface="Century Gothic" panose="020B0502020202020204" pitchFamily="34" charset="0"/>
                <a:cs typeface="Century Gothic" panose="020B0502020202020204" pitchFamily="34" charset="0"/>
              </a:rPr>
              <a:t>Policenstornierungen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und Rufschädigung führen.</a:t>
            </a:r>
            <a:b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Schützen Sie sich vor Identitätsdiebstahl und </a:t>
            </a:r>
            <a:r>
              <a:rPr lang="de-AT" sz="1800" dirty="0" err="1">
                <a:effectLst/>
                <a:latin typeface="Century Gothic" panose="020B0502020202020204" pitchFamily="34" charset="0"/>
                <a:ea typeface="Century Gothic" panose="020B0502020202020204" pitchFamily="34" charset="0"/>
                <a:cs typeface="Century Gothic" panose="020B0502020202020204" pitchFamily="34" charset="0"/>
              </a:rPr>
              <a:t>Policenbetrug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indem Sie regelmäßig Ihre Finanzkonten und Kreditberichte überwachen, persönliche Informationen vor unbefugtem Zugriff schützen und verdächtige Aktivitäten umgehend den Finanzinstituten und Versicherungsgesellschaften melden.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l"/>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l">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Phishing-Betrug: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Phishing-Betrug beinhaltet betrügerische Versuche, sensible Informationen wie Benutzernamen, Passwörter und finanzielle Daten zu erlangen, indem man sich als legitime Persönlichkeiten ausgibt und per E-Mail, SMS oder Telefonanrufe kontaktiert. Betrüger können sich als Versicherungsgesellschaften, -agenten oder -vertreter ausgeben, um Einzelpersonen dazu zu bringen, persönliche Informationen preiszugeben oder auf bösartige Links zu klicken.</a:t>
            </a:r>
            <a:b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Schützen Sie sich vor Phishing-Betrug, indem Sie keine persönlichen Informationen über unsichere Kanäle weitergeben, auf verdächtige Nachrichten nicht reagieren und Links und Anhänge in unerwarteten E-Mails oder Nachrichten vermeiden. Bestätigen Sie die Echtheit von Kommunikationsanfragen direkt bei der betreffenden Organisation.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Schützen Sie sich vor Phishing-Betrug, indem Sie bei der Beantwortung unaufgeforderter Mitteilungen Vorsicht walten lassen, die Identität der Absender oder Anrufer überprüfen, bevor Sie sensible Informationen teilen und vermeiden Sie</a:t>
            </a:r>
          </a:p>
          <a:p>
            <a:pPr algn="l">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das Anklicken verdächtiger Links oder Anhänge. Verwenden Sie sichere und vertrauenswürdige Kommunikationskanäle, um mit Ihren Versicherungsanbietern zu kommunizieren.</a:t>
            </a:r>
          </a:p>
          <a:p>
            <a:pPr algn="l">
              <a:lnSpc>
                <a:spcPct val="107000"/>
              </a:lnSpc>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buFont typeface="Century Gothic" panose="020B0502020202020204" pitchFamily="34" charset="0"/>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Betrügerische Ansprüche: </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Betrügerische Versicherungsansprüche treten auf, wenn Versicherungsnehmer oder Anspruchsteller absichtlich übertreiben, fälschen oder erfinden, um unverdiente Versicherungszahlungen zu erhalten. Dies kann beinhalten: den Wert von Sachschäden zu überhöhen, Unfälle oder Verletzungen zu inszenieren oder falsche Dokumentationen zur Unterstützung von Ansprüchen vorzulegen.</a:t>
            </a:r>
            <a:b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Verhindern Sie betrügerische Ansprüche, indem Sie genaue Aufzeichnungen und Dokumentationen von Vorfällen oder Verlusten führen, vollständig mit Versicherungsuntersuchungen kooperieren und verdächtige Aktivitäten den Versicherungsgesellschaften oder Aufsichtsbehörden melden. Versicherungsgesellschaften nutzen verschiedene Techniken wie Schadensuntersuchungen und Datenanalyse, um betrügerische Ansprüche effektiv zu erkennen und zu verhindern.</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Abschließend lässt sich sagen, dass Wachsamkeit und proaktives Handeln entscheidend sind, um sich gegen Versicherungsbetrug zu schützen. Indem Sie sich über gängige Betrugstaktiken informieren, die Legitimität von</a:t>
            </a:r>
          </a:p>
          <a:p>
            <a:pPr algn="l"/>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Versicherungsanbietern überprüfen, die Details Ihrer Policen genau überwachen und verdächtige Aktivitäten umgehend melden, können Sie das Risiko minimieren, Opfer betrügerischer Machenschaften zu werden, und die Integrität Ihres</a:t>
            </a:r>
          </a:p>
          <a:p>
            <a:pPr algn="l"/>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Versicherungsschutzes gewährleisten.</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200F6159-8ECF-4071-B8D2-994605BD9C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42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de-DE" sz="1800" dirty="0">
                <a:effectLst/>
                <a:latin typeface="Times New Roman" panose="02020603050405020304" pitchFamily="18" charset="0"/>
                <a:ea typeface="Times New Roman" panose="02020603050405020304" pitchFamily="18" charset="0"/>
              </a:rPr>
              <a:t>Eine ausführliche Anleitung ist in dem Dokument für Ausbilder beigefügt.</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A0CB7EB-26C1-5FBD-DF23-DB58AC0944D5}"/>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E4286084-0D00-EDC8-EF1B-9776055E26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Bef>
                <a:spcPts val="1400"/>
              </a:spcBef>
              <a:spcAft>
                <a:spcPts val="1400"/>
              </a:spcAft>
            </a:pP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Eine finanzielle Vorbereitung ist nicht vollständig ohne eine entsprechende Lebensversicherung, die im unvorhergesehenen Fall des Ablebens des Versicherungsnehmers ein Sicherheitsnetz für die geliebten Menschen bietet. Sie erleichtert</a:t>
            </a:r>
          </a:p>
          <a:p>
            <a:pPr>
              <a:lnSpc>
                <a:spcPct val="107000"/>
              </a:lnSpc>
              <a:spcBef>
                <a:spcPts val="1400"/>
              </a:spcBef>
              <a:spcAft>
                <a:spcPts val="1400"/>
              </a:spcAft>
            </a:pP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das Erreichen verschiedener finanzieller Ziele im Laufe des Lebens, einschließlich des Ersatzes des verlorenen Einkommens während der Arbeitsjahre, der Ersparnis für Studium und Ruhestand, der Tilgung einer Hypothek, der Bezahlung von</a:t>
            </a:r>
          </a:p>
          <a:p>
            <a:pPr>
              <a:lnSpc>
                <a:spcPct val="107000"/>
              </a:lnSpc>
              <a:spcBef>
                <a:spcPts val="1400"/>
              </a:spcBef>
              <a:spcAft>
                <a:spcPts val="1400"/>
              </a:spcAft>
            </a:pP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Last-Minute-Rechnungen und der Unterstützung der Eltern oder besonders Bedürftigen.</a:t>
            </a:r>
          </a:p>
          <a:p>
            <a:pPr>
              <a:lnSpc>
                <a:spcPct val="107000"/>
              </a:lnSpc>
              <a:spcBef>
                <a:spcPts val="1400"/>
              </a:spcBef>
              <a:spcAft>
                <a:spcPts val="14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400"/>
              </a:spcBef>
              <a:spcAft>
                <a:spcPts val="1400"/>
              </a:spcAft>
            </a:pP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Zur Klarstellung werden die folgenden wichtigen Wörter und Ideen zur Lebensversicherung eingeführt: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Arial" panose="020B0604020202020204" pitchFamily="34" charset="0"/>
              <a:buChar char="●"/>
            </a:pP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Die Summe, die an die Versicherungsgesellschaft gezahlt wird, um eine Deckung zu erhalten, wird als </a:t>
            </a:r>
            <a:r>
              <a:rPr lang="de-AT"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Prämie</a:t>
            </a: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bezeichnet und kann auf zwei Arten gezahlt werden: auf einmal oder allmählich im Laufe der Zeit.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1400"/>
              </a:spcAft>
              <a:buFont typeface="Arial" panose="020B0604020202020204" pitchFamily="34" charset="0"/>
              <a:buChar char="●"/>
            </a:pP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Die Person(en), die im Todesfall des Versicherten die Todesfallleistung erhalten sollen, werden als </a:t>
            </a:r>
            <a:r>
              <a:rPr lang="de-AT"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Begünstigte</a:t>
            </a: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bezeichnet, wird vom Versicherungsnehmer benannt.</a:t>
            </a:r>
            <a:endParaRPr lang="de-AT" sz="1800" dirty="0">
              <a:effectLst/>
              <a:latin typeface="Noto Sans Symbols"/>
              <a:ea typeface="Noto Sans Symbols"/>
              <a:cs typeface="Noto Sans Symbols"/>
            </a:endParaRPr>
          </a:p>
          <a:p>
            <a:pPr marL="342900" lvl="0" indent="-342900" algn="just">
              <a:lnSpc>
                <a:spcPct val="107000"/>
              </a:lnSpc>
              <a:spcAft>
                <a:spcPts val="1400"/>
              </a:spcAft>
              <a:buFont typeface="Arial" panose="020B0604020202020204" pitchFamily="34" charset="0"/>
              <a:buChar char="●"/>
            </a:pP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Oft als Versicherungssumme, Police, Auszahlungsbetrag oder Gewinn bezeichnet, ist jene </a:t>
            </a:r>
            <a:r>
              <a:rPr lang="de-AT"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Todesfallleistung</a:t>
            </a: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die die Versicherungsgesellschaft dem Begünstigten beim Tod der versicherten Person zahlt.</a:t>
            </a:r>
            <a:endParaRPr lang="de-AT" sz="1800" dirty="0">
              <a:effectLst/>
              <a:latin typeface="Noto Sans Symbols"/>
              <a:ea typeface="Noto Sans Symbols"/>
              <a:cs typeface="Noto Sans Symbols"/>
            </a:endParaRPr>
          </a:p>
          <a:p>
            <a:pPr algn="just">
              <a:lnSpc>
                <a:spcPct val="107000"/>
              </a:lnSpc>
              <a:spcBef>
                <a:spcPts val="1400"/>
              </a:spcBef>
              <a:spcAft>
                <a:spcPts val="1400"/>
              </a:spcAft>
            </a:pPr>
            <a:endPar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Bef>
                <a:spcPts val="1400"/>
              </a:spcBef>
              <a:spcAft>
                <a:spcPts val="1400"/>
              </a:spcAft>
            </a:pP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Das Verständnis dieser grundlegenden Konzepte ist entscheidend für das Anwenden der Vorteile verschiedener Lebensversicherungspläne, was mit dem verbesserten Verständnis und der finanziellen Planungsentscheidungsfindung der</a:t>
            </a:r>
          </a:p>
          <a:p>
            <a:pPr algn="just">
              <a:lnSpc>
                <a:spcPct val="107000"/>
              </a:lnSpc>
              <a:spcBef>
                <a:spcPts val="1400"/>
              </a:spcBef>
              <a:spcAft>
                <a:spcPts val="1400"/>
              </a:spcAft>
            </a:pPr>
            <a:r>
              <a:rPr lang="de-AT"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TeilnehmerInnen korrespondiert.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BAF31C80-E334-CF83-32FD-F975548243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09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339793" y="4700746"/>
            <a:ext cx="12313060" cy="1200329"/>
          </a:xfrm>
          <a:prstGeom prst="rect">
            <a:avLst/>
          </a:prstGeom>
          <a:noFill/>
        </p:spPr>
        <p:txBody>
          <a:bodyPr wrap="square" rtlCol="0">
            <a:spAutoFit/>
          </a:bodyPr>
          <a:lstStyle/>
          <a:p>
            <a:pPr algn="ctr"/>
            <a:r>
              <a:rPr lang="en-GB" sz="24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EINFÜHRUNG IN DAS THEMA VERSICHERUNGEN</a:t>
            </a:r>
            <a:endParaRPr lang="de-AT" sz="2400" dirty="0">
              <a:effectLst/>
              <a:latin typeface="Calibri" panose="020F0502020204030204" pitchFamily="34" charset="0"/>
              <a:ea typeface="Calibri" panose="020F0502020204030204" pitchFamily="34" charset="0"/>
              <a:cs typeface="Arial" panose="020B0604020202020204" pitchFamily="34" charset="0"/>
            </a:endParaRPr>
          </a:p>
          <a:p>
            <a:pPr algn="ctr"/>
            <a:br>
              <a:rPr lang="pt-PT" sz="2400" b="1" dirty="0">
                <a:latin typeface="Century Gothic" panose="020B0502020202020204" pitchFamily="34" charset="0"/>
              </a:rPr>
            </a:br>
            <a:endParaRPr lang="pt-PT" sz="2400" b="1" dirty="0">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3891116" y="5823370"/>
            <a:ext cx="3505200" cy="369332"/>
          </a:xfrm>
          <a:prstGeom prst="rect">
            <a:avLst/>
          </a:prstGeom>
          <a:noFill/>
        </p:spPr>
        <p:txBody>
          <a:bodyPr wrap="square" rtlCol="0">
            <a:spAutoFit/>
          </a:bodyPr>
          <a:lstStyle/>
          <a:p>
            <a:pPr algn="ctr"/>
            <a:r>
              <a:rPr lang="pt-PT" sz="1800" dirty="0">
                <a:latin typeface="Century Gothic" panose="020B0502020202020204" pitchFamily="34" charset="0"/>
              </a:rPr>
              <a:t>Author: RIGHTCHALLENGE</a:t>
            </a:r>
            <a:endParaRPr lang="en-GB" sz="1800" dirty="0">
              <a:latin typeface="Century Gothic" panose="020B0502020202020204" pitchFamily="34" charset="0"/>
            </a:endParaRPr>
          </a:p>
        </p:txBody>
      </p:sp>
      <p:pic>
        <p:nvPicPr>
          <p:cNvPr id="9" name="Picture 8" descr="Text&#10;&#10;Description automatically generated">
            <a:extLst>
              <a:ext uri="{FF2B5EF4-FFF2-40B4-BE49-F238E27FC236}">
                <a16:creationId xmlns:a16="http://schemas.microsoft.com/office/drawing/2014/main" id="{3B3770C9-630A-76F9-3152-308818B38F61}"/>
              </a:ext>
            </a:extLst>
          </p:cNvPr>
          <p:cNvPicPr>
            <a:picLocks noChangeAspect="1"/>
          </p:cNvPicPr>
          <p:nvPr/>
        </p:nvPicPr>
        <p:blipFill>
          <a:blip r:embed="rId5"/>
          <a:stretch>
            <a:fillRect/>
          </a:stretch>
        </p:blipFill>
        <p:spPr>
          <a:xfrm>
            <a:off x="111760" y="6008036"/>
            <a:ext cx="2951825" cy="61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LEBENSVERSICHERUNGS-POLICE AKTIVITÄT</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3" name="Textfeld 2">
            <a:extLst>
              <a:ext uri="{FF2B5EF4-FFF2-40B4-BE49-F238E27FC236}">
                <a16:creationId xmlns:a16="http://schemas.microsoft.com/office/drawing/2014/main" id="{477B8CFF-CFBA-FFDD-5FBF-3A8288F0BBE7}"/>
              </a:ext>
            </a:extLst>
          </p:cNvPr>
          <p:cNvSpPr txBox="1"/>
          <p:nvPr/>
        </p:nvSpPr>
        <p:spPr>
          <a:xfrm>
            <a:off x="165396" y="1799560"/>
            <a:ext cx="12026604" cy="3508653"/>
          </a:xfrm>
          <a:prstGeom prst="rect">
            <a:avLst/>
          </a:prstGeom>
          <a:noFill/>
        </p:spPr>
        <p:txBody>
          <a:bodyPr wrap="square">
            <a:spAutoFit/>
          </a:bodyPr>
          <a:lstStyle/>
          <a:p>
            <a:pPr rtl="0">
              <a:spcBef>
                <a:spcPts val="0"/>
              </a:spcBef>
              <a:spcAft>
                <a:spcPts val="0"/>
              </a:spcAft>
            </a:pPr>
            <a:r>
              <a:rPr lang="en-US" sz="2200" b="1" i="0" u="sng" strike="noStrike" dirty="0" err="1">
                <a:solidFill>
                  <a:srgbClr val="000000"/>
                </a:solidFill>
                <a:effectLst/>
                <a:latin typeface="Century Gothic" panose="020B0502020202020204" pitchFamily="34" charset="0"/>
              </a:rPr>
              <a:t>Arten</a:t>
            </a:r>
            <a:r>
              <a:rPr lang="en-US" sz="2200" b="1" i="0" u="sng" strike="noStrike" dirty="0">
                <a:solidFill>
                  <a:srgbClr val="000000"/>
                </a:solidFill>
                <a:effectLst/>
                <a:latin typeface="Century Gothic" panose="020B0502020202020204" pitchFamily="34" charset="0"/>
              </a:rPr>
              <a:t> von </a:t>
            </a:r>
            <a:r>
              <a:rPr lang="en-US" sz="2200" b="1" i="0" u="sng" strike="noStrike" dirty="0" err="1">
                <a:solidFill>
                  <a:srgbClr val="000000"/>
                </a:solidFill>
                <a:effectLst/>
                <a:latin typeface="Century Gothic" panose="020B0502020202020204" pitchFamily="34" charset="0"/>
              </a:rPr>
              <a:t>Lebensversicherungspolicen</a:t>
            </a:r>
            <a:endParaRPr lang="en-US" sz="2200" b="1" u="sng" dirty="0">
              <a:effectLst/>
              <a:latin typeface="Century Gothic" panose="020B0502020202020204" pitchFamily="34" charset="0"/>
            </a:endParaRPr>
          </a:p>
          <a:p>
            <a:pPr rtl="0">
              <a:spcBef>
                <a:spcPts val="0"/>
              </a:spcBef>
              <a:spcAft>
                <a:spcPts val="0"/>
              </a:spcAft>
            </a:pPr>
            <a:endParaRPr lang="en-US" sz="2000" i="0" u="none" strike="noStrike" dirty="0">
              <a:solidFill>
                <a:srgbClr val="000000"/>
              </a:solidFill>
              <a:latin typeface="Century Gothic" panose="020B0502020202020204" pitchFamily="34" charset="0"/>
            </a:endParaRPr>
          </a:p>
          <a:p>
            <a:pPr rtl="0">
              <a:spcBef>
                <a:spcPts val="0"/>
              </a:spcBef>
              <a:spcAft>
                <a:spcPts val="0"/>
              </a:spcAft>
            </a:pPr>
            <a:r>
              <a:rPr lang="en-US" sz="2000" b="0" i="0" u="none" strike="noStrike" dirty="0" err="1">
                <a:solidFill>
                  <a:srgbClr val="000000"/>
                </a:solidFill>
                <a:effectLst/>
                <a:latin typeface="Century Gothic" panose="020B0502020202020204" pitchFamily="34" charset="0"/>
              </a:rPr>
              <a:t>Aktivität</a:t>
            </a:r>
            <a:r>
              <a:rPr lang="en-US" sz="2000" b="0" i="0" u="none" strike="noStrike" dirty="0">
                <a:solidFill>
                  <a:srgbClr val="000000"/>
                </a:solidFill>
                <a:effectLst/>
                <a:latin typeface="Century Gothic" panose="020B0502020202020204" pitchFamily="34" charset="0"/>
              </a:rPr>
              <a:t> 1: </a:t>
            </a:r>
            <a:r>
              <a:rPr lang="en-US" sz="2000" b="0" i="0" u="none" strike="noStrike" dirty="0" err="1">
                <a:solidFill>
                  <a:srgbClr val="000000"/>
                </a:solidFill>
                <a:effectLst/>
                <a:latin typeface="Century Gothic" panose="020B0502020202020204" pitchFamily="34" charset="0"/>
              </a:rPr>
              <a:t>Diskussion</a:t>
            </a:r>
            <a:r>
              <a:rPr lang="en-US" sz="2000" b="0" i="0" u="none" strike="noStrike" dirty="0">
                <a:solidFill>
                  <a:srgbClr val="000000"/>
                </a:solidFill>
                <a:effectLst/>
                <a:latin typeface="Century Gothic" panose="020B0502020202020204" pitchFamily="34" charset="0"/>
              </a:rPr>
              <a:t> </a:t>
            </a:r>
            <a:r>
              <a:rPr lang="en-US" sz="2000" b="0" i="0" u="none" strike="noStrike" dirty="0" err="1">
                <a:solidFill>
                  <a:srgbClr val="000000"/>
                </a:solidFill>
                <a:effectLst/>
                <a:latin typeface="Century Gothic" panose="020B0502020202020204" pitchFamily="34" charset="0"/>
              </a:rPr>
              <a:t>über</a:t>
            </a:r>
            <a:r>
              <a:rPr lang="en-US" sz="2000" b="0" i="0" u="none" strike="noStrike" dirty="0">
                <a:solidFill>
                  <a:srgbClr val="000000"/>
                </a:solidFill>
                <a:effectLst/>
                <a:latin typeface="Century Gothic" panose="020B0502020202020204" pitchFamily="34" charset="0"/>
              </a:rPr>
              <a:t> die </a:t>
            </a:r>
            <a:r>
              <a:rPr lang="en-US" sz="2000" b="0" i="0" u="none" strike="noStrike" dirty="0" err="1">
                <a:solidFill>
                  <a:srgbClr val="000000"/>
                </a:solidFill>
                <a:effectLst/>
                <a:latin typeface="Century Gothic" panose="020B0502020202020204" pitchFamily="34" charset="0"/>
              </a:rPr>
              <a:t>verschiedenen</a:t>
            </a:r>
            <a:r>
              <a:rPr lang="en-US" sz="2000" b="0" i="0" u="none" strike="noStrike" dirty="0">
                <a:solidFill>
                  <a:srgbClr val="000000"/>
                </a:solidFill>
                <a:effectLst/>
                <a:latin typeface="Century Gothic" panose="020B0502020202020204" pitchFamily="34" charset="0"/>
              </a:rPr>
              <a:t> </a:t>
            </a:r>
            <a:r>
              <a:rPr lang="en-US" sz="2000" b="0" i="0" u="none" strike="noStrike" dirty="0" err="1">
                <a:solidFill>
                  <a:srgbClr val="000000"/>
                </a:solidFill>
                <a:effectLst/>
                <a:latin typeface="Century Gothic" panose="020B0502020202020204" pitchFamily="34" charset="0"/>
              </a:rPr>
              <a:t>Arten</a:t>
            </a:r>
            <a:r>
              <a:rPr lang="en-US" sz="2000" b="0" i="0" u="none" strike="noStrike" dirty="0">
                <a:solidFill>
                  <a:srgbClr val="000000"/>
                </a:solidFill>
                <a:effectLst/>
                <a:latin typeface="Century Gothic" panose="020B0502020202020204" pitchFamily="34" charset="0"/>
              </a:rPr>
              <a:t> vo</a:t>
            </a:r>
            <a:r>
              <a:rPr lang="en-US" sz="2000" dirty="0">
                <a:latin typeface="Century Gothic" panose="020B0502020202020204" pitchFamily="34" charset="0"/>
              </a:rPr>
              <a:t>n </a:t>
            </a:r>
            <a:r>
              <a:rPr lang="en-US" sz="2000" dirty="0" err="1">
                <a:latin typeface="Century Gothic" panose="020B0502020202020204" pitchFamily="34" charset="0"/>
              </a:rPr>
              <a:t>Lebensversicherungen</a:t>
            </a:r>
            <a:r>
              <a:rPr lang="en-US" sz="2000" b="0" i="0" u="none" strike="noStrike" dirty="0">
                <a:solidFill>
                  <a:srgbClr val="000000"/>
                </a:solidFill>
                <a:effectLst/>
                <a:latin typeface="Century Gothic" panose="020B0502020202020204" pitchFamily="34" charset="0"/>
              </a:rPr>
              <a:t>:</a:t>
            </a:r>
            <a:endParaRPr lang="en-US" sz="2000" i="0" u="none" strike="noStrike" dirty="0">
              <a:solidFill>
                <a:srgbClr val="000000"/>
              </a:solidFill>
              <a:latin typeface="Century Gothic" panose="020B0502020202020204" pitchFamily="34" charset="0"/>
            </a:endParaRPr>
          </a:p>
          <a:p>
            <a:pPr marL="342900" indent="-342900" rtl="0">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entury Gothic" panose="020B0502020202020204" pitchFamily="34" charset="0"/>
              </a:rPr>
              <a:t>Risikolebensversicherung</a:t>
            </a:r>
            <a:endParaRPr lang="en-US" sz="2000" b="0" i="0" u="none" strike="noStrike" dirty="0">
              <a:solidFill>
                <a:srgbClr val="000000"/>
              </a:solidFill>
              <a:effectLst/>
              <a:latin typeface="Century Gothic" panose="020B0502020202020204" pitchFamily="34" charset="0"/>
            </a:endParaRPr>
          </a:p>
          <a:p>
            <a:pPr marL="342900" indent="-342900" rtl="0">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entury Gothic" panose="020B0502020202020204" pitchFamily="34" charset="0"/>
              </a:rPr>
              <a:t>Kapitallebensversicherung</a:t>
            </a:r>
            <a:endParaRPr lang="en-US" sz="2000" b="0" i="0" u="none" strike="noStrike" dirty="0">
              <a:solidFill>
                <a:srgbClr val="000000"/>
              </a:solidFill>
              <a:effectLst/>
              <a:latin typeface="Century Gothic" panose="020B0502020202020204" pitchFamily="34" charset="0"/>
            </a:endParaRPr>
          </a:p>
          <a:p>
            <a:pPr marL="342900" indent="-342900" rtl="0">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entury Gothic" panose="020B0502020202020204" pitchFamily="34" charset="0"/>
              </a:rPr>
              <a:t>Fondsgebundene</a:t>
            </a:r>
            <a:r>
              <a:rPr lang="en-US" sz="2000" b="0" i="0" u="none" strike="noStrike" dirty="0">
                <a:solidFill>
                  <a:srgbClr val="000000"/>
                </a:solidFill>
                <a:effectLst/>
                <a:latin typeface="Century Gothic" panose="020B0502020202020204" pitchFamily="34" charset="0"/>
              </a:rPr>
              <a:t> </a:t>
            </a:r>
            <a:r>
              <a:rPr lang="en-US" sz="2000" b="0" i="0" u="none" strike="noStrike" dirty="0" err="1">
                <a:solidFill>
                  <a:srgbClr val="000000"/>
                </a:solidFill>
                <a:effectLst/>
                <a:latin typeface="Century Gothic" panose="020B0502020202020204" pitchFamily="34" charset="0"/>
              </a:rPr>
              <a:t>Lebensversicherung</a:t>
            </a:r>
            <a:endParaRPr lang="en-US" sz="2000" b="0" i="0" u="none" strike="noStrike" dirty="0">
              <a:solidFill>
                <a:srgbClr val="000000"/>
              </a:solidFill>
              <a:effectLst/>
              <a:latin typeface="Century Gothic" panose="020B0502020202020204" pitchFamily="34" charset="0"/>
            </a:endParaRPr>
          </a:p>
          <a:p>
            <a:pPr marL="342900" indent="-342900" rtl="0">
              <a:spcBef>
                <a:spcPts val="0"/>
              </a:spcBef>
              <a:spcAft>
                <a:spcPts val="0"/>
              </a:spcAft>
              <a:buFont typeface="Arial" panose="020B0604020202020204" pitchFamily="34" charset="0"/>
              <a:buChar char="•"/>
            </a:pPr>
            <a:r>
              <a:rPr lang="en-US" sz="2000" b="0" i="0" u="none" strike="noStrike" dirty="0">
                <a:solidFill>
                  <a:srgbClr val="000000"/>
                </a:solidFill>
                <a:effectLst/>
                <a:latin typeface="Century Gothic" panose="020B0502020202020204" pitchFamily="34" charset="0"/>
              </a:rPr>
              <a:t>Variable </a:t>
            </a:r>
            <a:r>
              <a:rPr lang="en-US" sz="2000" b="0" i="0" u="none" strike="noStrike" dirty="0" err="1">
                <a:solidFill>
                  <a:srgbClr val="000000"/>
                </a:solidFill>
                <a:effectLst/>
                <a:latin typeface="Century Gothic" panose="020B0502020202020204" pitchFamily="34" charset="0"/>
              </a:rPr>
              <a:t>Lebensversicherung</a:t>
            </a:r>
            <a:endParaRPr lang="en-US" sz="2000" b="0" i="0" u="none" strike="noStrike" dirty="0">
              <a:solidFill>
                <a:srgbClr val="000000"/>
              </a:solidFill>
              <a:effectLst/>
              <a:latin typeface="Century Gothic" panose="020B0502020202020204" pitchFamily="34" charset="0"/>
            </a:endParaRPr>
          </a:p>
          <a:p>
            <a:pPr marL="342900" indent="-342900" rtl="0">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entury Gothic" panose="020B0502020202020204" pitchFamily="34" charset="0"/>
              </a:rPr>
              <a:t>Bestattungs</a:t>
            </a:r>
            <a:r>
              <a:rPr lang="en-US" sz="2000" b="0" i="0" u="none" strike="noStrike" dirty="0">
                <a:solidFill>
                  <a:srgbClr val="000000"/>
                </a:solidFill>
                <a:effectLst/>
                <a:latin typeface="Century Gothic" panose="020B0502020202020204" pitchFamily="34" charset="0"/>
              </a:rPr>
              <a:t>- </a:t>
            </a:r>
            <a:r>
              <a:rPr lang="en-US" sz="2000" b="0" i="0" u="none" strike="noStrike" dirty="0" err="1">
                <a:solidFill>
                  <a:srgbClr val="000000"/>
                </a:solidFill>
                <a:effectLst/>
                <a:latin typeface="Century Gothic" panose="020B0502020202020204" pitchFamily="34" charset="0"/>
              </a:rPr>
              <a:t>oder</a:t>
            </a:r>
            <a:r>
              <a:rPr lang="en-US" sz="2000" b="0" i="0" u="none" strike="noStrike" dirty="0">
                <a:solidFill>
                  <a:srgbClr val="000000"/>
                </a:solidFill>
                <a:effectLst/>
                <a:latin typeface="Century Gothic" panose="020B0502020202020204" pitchFamily="34" charset="0"/>
              </a:rPr>
              <a:t> </a:t>
            </a:r>
            <a:r>
              <a:rPr lang="en-US" sz="2000" b="0" i="0" u="none" strike="noStrike" dirty="0" err="1">
                <a:solidFill>
                  <a:srgbClr val="000000"/>
                </a:solidFill>
                <a:effectLst/>
                <a:latin typeface="Century Gothic" panose="020B0502020202020204" pitchFamily="34" charset="0"/>
              </a:rPr>
              <a:t>Beerdigungsversicherung</a:t>
            </a:r>
            <a:endParaRPr lang="en-US" sz="2000" b="0" i="0" u="none" strike="noStrike" dirty="0">
              <a:solidFill>
                <a:srgbClr val="000000"/>
              </a:solidFill>
              <a:effectLst/>
              <a:latin typeface="Century Gothic" panose="020B0502020202020204" pitchFamily="34" charset="0"/>
            </a:endParaRPr>
          </a:p>
          <a:p>
            <a:pPr rtl="0">
              <a:spcBef>
                <a:spcPts val="0"/>
              </a:spcBef>
              <a:spcAft>
                <a:spcPts val="0"/>
              </a:spcAft>
            </a:pPr>
            <a:br>
              <a:rPr lang="en-US" sz="2000" b="0" dirty="0">
                <a:effectLst/>
                <a:latin typeface="Century Gothic" panose="020B0502020202020204" pitchFamily="34" charset="0"/>
              </a:rPr>
            </a:br>
            <a:r>
              <a:rPr lang="de-DE" sz="2000" b="0" i="0" u="none" strike="noStrike" dirty="0">
                <a:solidFill>
                  <a:srgbClr val="000000"/>
                </a:solidFill>
                <a:effectLst/>
                <a:latin typeface="Century Gothic" panose="020B0502020202020204" pitchFamily="34" charset="0"/>
              </a:rPr>
              <a:t>-&gt; Lesen Sie das Handout über Lebensversicherungspolicen und ihre Merkmale sorgfältig durch.</a:t>
            </a:r>
            <a:br>
              <a:rPr lang="en-US" sz="2000" dirty="0"/>
            </a:br>
            <a:endParaRPr lang="de-AT" sz="2000" dirty="0"/>
          </a:p>
        </p:txBody>
      </p:sp>
    </p:spTree>
    <p:extLst>
      <p:ext uri="{BB962C8B-B14F-4D97-AF65-F5344CB8AC3E}">
        <p14:creationId xmlns:p14="http://schemas.microsoft.com/office/powerpoint/2010/main" val="91083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LEBENSVERSICHERUNGS-POLICE AKTIVITÄT</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121032" y="1382652"/>
            <a:ext cx="11735622" cy="4811766"/>
          </a:xfrm>
          <a:prstGeom prst="rect">
            <a:avLst/>
          </a:prstGeom>
          <a:ln>
            <a:noFill/>
          </a:ln>
        </p:spPr>
        <p:txBody>
          <a:bodyPr wrap="square" lIns="0" tIns="0" rIns="0" bIns="0" rtlCol="0" anchor="t">
            <a:spAutoFit/>
          </a:bodyPr>
          <a:lstStyle/>
          <a:p>
            <a:pPr rtl="0">
              <a:spcBef>
                <a:spcPts val="0"/>
              </a:spcBef>
              <a:spcAft>
                <a:spcPts val="0"/>
              </a:spcAft>
            </a:pPr>
            <a:r>
              <a:rPr lang="en-US" sz="2200" b="1" i="0" u="sng" strike="noStrike" dirty="0" err="1">
                <a:solidFill>
                  <a:srgbClr val="000000"/>
                </a:solidFill>
                <a:effectLst/>
                <a:latin typeface="Century Gothic" panose="020B0502020202020204" pitchFamily="34" charset="0"/>
              </a:rPr>
              <a:t>Finanzielle</a:t>
            </a:r>
            <a:r>
              <a:rPr lang="en-US" sz="2200" b="1" i="0" u="sng" strike="noStrike" dirty="0">
                <a:solidFill>
                  <a:srgbClr val="000000"/>
                </a:solidFill>
                <a:effectLst/>
                <a:latin typeface="Century Gothic" panose="020B0502020202020204" pitchFamily="34" charset="0"/>
              </a:rPr>
              <a:t> </a:t>
            </a:r>
            <a:r>
              <a:rPr lang="en-US" sz="2200" b="1" i="0" u="sng" strike="noStrike" dirty="0" err="1">
                <a:solidFill>
                  <a:srgbClr val="000000"/>
                </a:solidFill>
                <a:effectLst/>
                <a:latin typeface="Century Gothic" panose="020B0502020202020204" pitchFamily="34" charset="0"/>
              </a:rPr>
              <a:t>Bedürfnisse</a:t>
            </a:r>
            <a:r>
              <a:rPr lang="en-US" sz="2200" b="1" i="0" u="sng" strike="noStrike" dirty="0">
                <a:solidFill>
                  <a:srgbClr val="000000"/>
                </a:solidFill>
                <a:effectLst/>
                <a:latin typeface="Century Gothic" panose="020B0502020202020204" pitchFamily="34" charset="0"/>
              </a:rPr>
              <a:t> und </a:t>
            </a:r>
            <a:r>
              <a:rPr lang="en-US" sz="2200" b="1" i="0" u="sng" strike="noStrike" dirty="0" err="1">
                <a:solidFill>
                  <a:srgbClr val="000000"/>
                </a:solidFill>
                <a:effectLst/>
                <a:latin typeface="Century Gothic" panose="020B0502020202020204" pitchFamily="34" charset="0"/>
              </a:rPr>
              <a:t>Risiken</a:t>
            </a:r>
            <a:endParaRPr lang="en-US" sz="2200" b="1" u="sng" dirty="0">
              <a:effectLst/>
              <a:latin typeface="Century Gothic" panose="020B0502020202020204" pitchFamily="34" charset="0"/>
            </a:endParaRPr>
          </a:p>
          <a:p>
            <a:pPr algn="just" rtl="0">
              <a:spcBef>
                <a:spcPts val="0"/>
              </a:spcBef>
              <a:spcAft>
                <a:spcPts val="0"/>
              </a:spcAft>
            </a:pPr>
            <a:br>
              <a:rPr lang="en-US" sz="2200" b="1" u="sng" dirty="0">
                <a:effectLst/>
                <a:latin typeface="Century Gothic" panose="020B0502020202020204" pitchFamily="34" charset="0"/>
              </a:rPr>
            </a:br>
            <a:r>
              <a:rPr lang="en-US" sz="2000" b="0" i="0" u="none" strike="noStrike" dirty="0" err="1">
                <a:solidFill>
                  <a:srgbClr val="000000"/>
                </a:solidFill>
                <a:effectLst/>
                <a:latin typeface="Century Gothic" panose="020B0502020202020204" pitchFamily="34" charset="0"/>
              </a:rPr>
              <a:t>Aktivität</a:t>
            </a:r>
            <a:r>
              <a:rPr lang="en-US" sz="2000" b="0" i="0" u="none" strike="noStrike" dirty="0">
                <a:solidFill>
                  <a:srgbClr val="000000"/>
                </a:solidFill>
                <a:effectLst/>
                <a:latin typeface="Century Gothic" panose="020B0502020202020204" pitchFamily="34" charset="0"/>
              </a:rPr>
              <a:t> 2: </a:t>
            </a:r>
            <a:r>
              <a:rPr lang="en-US" sz="2000" dirty="0" err="1">
                <a:latin typeface="Century Gothic" panose="020B0502020202020204" pitchFamily="34" charset="0"/>
              </a:rPr>
              <a:t>Diskussion</a:t>
            </a:r>
            <a:r>
              <a:rPr lang="en-US" sz="2000" dirty="0">
                <a:latin typeface="Century Gothic" panose="020B0502020202020204" pitchFamily="34" charset="0"/>
              </a:rPr>
              <a:t> der </a:t>
            </a:r>
            <a:r>
              <a:rPr lang="en-US" sz="2000" dirty="0" err="1">
                <a:latin typeface="Century Gothic" panose="020B0502020202020204" pitchFamily="34" charset="0"/>
              </a:rPr>
              <a:t>finanziellen</a:t>
            </a:r>
            <a:r>
              <a:rPr lang="en-US" sz="2000" dirty="0">
                <a:latin typeface="Century Gothic" panose="020B0502020202020204" pitchFamily="34" charset="0"/>
              </a:rPr>
              <a:t> </a:t>
            </a:r>
            <a:r>
              <a:rPr lang="en-US" sz="2000" dirty="0" err="1">
                <a:latin typeface="Century Gothic" panose="020B0502020202020204" pitchFamily="34" charset="0"/>
              </a:rPr>
              <a:t>Bedürfnisse</a:t>
            </a:r>
            <a:r>
              <a:rPr lang="en-US" sz="2000" dirty="0">
                <a:latin typeface="Century Gothic" panose="020B0502020202020204" pitchFamily="34" charset="0"/>
              </a:rPr>
              <a:t> und </a:t>
            </a:r>
            <a:r>
              <a:rPr lang="en-US" sz="2000" dirty="0" err="1">
                <a:latin typeface="Century Gothic" panose="020B0502020202020204" pitchFamily="34" charset="0"/>
              </a:rPr>
              <a:t>Risiken</a:t>
            </a:r>
            <a:r>
              <a:rPr lang="en-US" sz="2000" dirty="0">
                <a:latin typeface="Century Gothic" panose="020B0502020202020204" pitchFamily="34" charset="0"/>
              </a:rPr>
              <a:t> in den </a:t>
            </a:r>
            <a:r>
              <a:rPr lang="en-US" sz="2000" dirty="0" err="1">
                <a:latin typeface="Century Gothic" panose="020B0502020202020204" pitchFamily="34" charset="0"/>
              </a:rPr>
              <a:t>verschiedenen</a:t>
            </a:r>
            <a:r>
              <a:rPr lang="en-US" sz="2000" dirty="0">
                <a:latin typeface="Century Gothic" panose="020B0502020202020204" pitchFamily="34" charset="0"/>
              </a:rPr>
              <a:t> </a:t>
            </a:r>
            <a:r>
              <a:rPr lang="en-US" sz="2000" dirty="0" err="1">
                <a:latin typeface="Century Gothic" panose="020B0502020202020204" pitchFamily="34" charset="0"/>
              </a:rPr>
              <a:t>Lebensphasen</a:t>
            </a:r>
            <a:r>
              <a:rPr lang="en-US" sz="2000" b="0" i="0" u="none" strike="noStrike" dirty="0">
                <a:solidFill>
                  <a:srgbClr val="000000"/>
                </a:solidFill>
                <a:effectLst/>
                <a:latin typeface="Century Gothic" panose="020B0502020202020204" pitchFamily="34" charset="0"/>
              </a:rPr>
              <a:t>:</a:t>
            </a:r>
            <a:endParaRPr lang="en-US" sz="2000" b="0" dirty="0">
              <a:effectLst/>
              <a:latin typeface="Century Gothic" panose="020B0502020202020204" pitchFamily="34" charset="0"/>
            </a:endParaRPr>
          </a:p>
          <a:p>
            <a:pPr marL="217170"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entury Gothic" panose="020B0502020202020204" pitchFamily="34" charset="0"/>
              </a:rPr>
              <a:t>Junge</a:t>
            </a:r>
            <a:r>
              <a:rPr lang="en-US" sz="2000" b="0" i="0" u="none" strike="noStrike" dirty="0">
                <a:solidFill>
                  <a:srgbClr val="000000"/>
                </a:solidFill>
                <a:effectLst/>
                <a:latin typeface="Century Gothic" panose="020B0502020202020204" pitchFamily="34" charset="0"/>
              </a:rPr>
              <a:t> </a:t>
            </a:r>
            <a:r>
              <a:rPr lang="en-US" sz="2000" b="0" i="0" u="none" strike="noStrike" dirty="0" err="1">
                <a:solidFill>
                  <a:srgbClr val="000000"/>
                </a:solidFill>
                <a:effectLst/>
                <a:latin typeface="Century Gothic" panose="020B0502020202020204" pitchFamily="34" charset="0"/>
              </a:rPr>
              <a:t>Erwachsene</a:t>
            </a:r>
            <a:endParaRPr lang="en-US" sz="2000" b="0" i="0" u="none" strike="noStrike" dirty="0">
              <a:solidFill>
                <a:srgbClr val="000000"/>
              </a:solidFill>
              <a:effectLst/>
              <a:latin typeface="Century Gothic" panose="020B0502020202020204" pitchFamily="34" charset="0"/>
            </a:endParaRPr>
          </a:p>
          <a:p>
            <a:pPr marL="217170"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entury Gothic" panose="020B0502020202020204" pitchFamily="34" charset="0"/>
              </a:rPr>
              <a:t>Eltern</a:t>
            </a:r>
            <a:endParaRPr lang="en-US" sz="2000" b="0" i="0" u="none" strike="noStrike" dirty="0">
              <a:solidFill>
                <a:srgbClr val="000000"/>
              </a:solidFill>
              <a:effectLst/>
              <a:latin typeface="Century Gothic" panose="020B0502020202020204" pitchFamily="34" charset="0"/>
            </a:endParaRPr>
          </a:p>
          <a:p>
            <a:pPr marL="217170"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entury Gothic" panose="020B0502020202020204" pitchFamily="34" charset="0"/>
              </a:rPr>
              <a:t>Rentner</a:t>
            </a:r>
            <a:endParaRPr lang="en-US" sz="2000" b="0" i="0" u="none" strike="noStrike" dirty="0">
              <a:solidFill>
                <a:srgbClr val="000000"/>
              </a:solidFill>
              <a:effectLst/>
              <a:latin typeface="Century Gothic" panose="020B0502020202020204" pitchFamily="34" charset="0"/>
            </a:endParaRPr>
          </a:p>
          <a:p>
            <a:pPr marL="217170" rtl="0" fontAlgn="base">
              <a:spcBef>
                <a:spcPts val="0"/>
              </a:spcBef>
              <a:spcAft>
                <a:spcPts val="0"/>
              </a:spcAft>
              <a:buFont typeface="Arial" panose="020B0604020202020204" pitchFamily="34" charset="0"/>
              <a:buChar char="•"/>
            </a:pPr>
            <a:endParaRPr lang="en-US" sz="2000" b="0" i="0" dirty="0">
              <a:solidFill>
                <a:srgbClr val="0D0D0D"/>
              </a:solidFill>
              <a:effectLst/>
              <a:latin typeface="Century Gothic" panose="020B0502020202020204" pitchFamily="34" charset="0"/>
            </a:endParaRPr>
          </a:p>
          <a:p>
            <a:pPr lvl="0" algn="ctr">
              <a:lnSpc>
                <a:spcPct val="107000"/>
              </a:lnSpc>
              <a:spcBef>
                <a:spcPts val="1200"/>
              </a:spcBef>
              <a:spcAft>
                <a:spcPts val="800"/>
              </a:spcAft>
            </a:pPr>
            <a:r>
              <a:rPr lang="de-DE" sz="2000" b="0" i="0" dirty="0">
                <a:solidFill>
                  <a:srgbClr val="0D0D0D"/>
                </a:solidFill>
                <a:effectLst/>
                <a:latin typeface="Century Gothic" panose="020B0502020202020204" pitchFamily="34" charset="0"/>
              </a:rPr>
              <a:t>Wie können sich die finanziellen Bedürfnisse und Prioritäten von Menschen in verschiedenen Lebensphasen unterscheiden, z. B. von jungen Erwachsenen, Eltern und Rentnern? </a:t>
            </a:r>
          </a:p>
          <a:p>
            <a:pPr lvl="0" algn="ctr">
              <a:lnSpc>
                <a:spcPct val="107000"/>
              </a:lnSpc>
              <a:spcBef>
                <a:spcPts val="1200"/>
              </a:spcBef>
              <a:spcAft>
                <a:spcPts val="800"/>
              </a:spcAft>
            </a:pPr>
            <a:r>
              <a:rPr lang="de-DE" sz="2000" b="0" i="0" dirty="0">
                <a:solidFill>
                  <a:srgbClr val="0D0D0D"/>
                </a:solidFill>
                <a:effectLst/>
                <a:latin typeface="Century Gothic" panose="020B0502020202020204" pitchFamily="34" charset="0"/>
              </a:rPr>
              <a:t>Und welche Rolle spielt die Lebensversicherung bei der Bewältigung dieser spezifischen finanziellen Herausforderungen in jeder Phase?</a:t>
            </a:r>
          </a:p>
          <a:p>
            <a:pPr marL="285750" indent="-285750" algn="just">
              <a:lnSpc>
                <a:spcPct val="107000"/>
              </a:lnSpc>
              <a:spcBef>
                <a:spcPts val="1200"/>
              </a:spcBef>
              <a:spcAft>
                <a:spcPts val="800"/>
              </a:spcAft>
              <a:buFontTx/>
              <a:buChar char="-"/>
            </a:pPr>
            <a:endParaRPr lang="en-US" sz="2000" b="0" i="0" dirty="0">
              <a:solidFill>
                <a:srgbClr val="0D0D0D"/>
              </a:solidFill>
              <a:effectLst/>
              <a:latin typeface="Century Gothic" panose="020B0502020202020204" pitchFamily="34" charset="0"/>
            </a:endParaRPr>
          </a:p>
        </p:txBody>
      </p:sp>
      <p:pic>
        <p:nvPicPr>
          <p:cNvPr id="3" name="Grafik 2">
            <a:extLst>
              <a:ext uri="{FF2B5EF4-FFF2-40B4-BE49-F238E27FC236}">
                <a16:creationId xmlns:a16="http://schemas.microsoft.com/office/drawing/2014/main" id="{4FBF97E0-9EBA-07D4-DA13-35FB42BB4128}"/>
              </a:ext>
            </a:extLst>
          </p:cNvPr>
          <p:cNvPicPr>
            <a:picLocks noChangeAspect="1"/>
          </p:cNvPicPr>
          <p:nvPr/>
        </p:nvPicPr>
        <p:blipFill>
          <a:blip r:embed="rId5"/>
          <a:stretch>
            <a:fillRect/>
          </a:stretch>
        </p:blipFill>
        <p:spPr>
          <a:xfrm>
            <a:off x="8411950" y="137994"/>
            <a:ext cx="1666875" cy="1428750"/>
          </a:xfrm>
          <a:prstGeom prst="rect">
            <a:avLst/>
          </a:prstGeom>
        </p:spPr>
      </p:pic>
    </p:spTree>
    <p:extLst>
      <p:ext uri="{BB962C8B-B14F-4D97-AF65-F5344CB8AC3E}">
        <p14:creationId xmlns:p14="http://schemas.microsoft.com/office/powerpoint/2010/main" val="104791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alibri"/>
                <a:cs typeface="Calibri"/>
                <a:sym typeface="Calibri"/>
              </a:rPr>
              <a:t>AUSWAHL DER RICHTIGEN LEBENSVERSICHERUNGS-POLICE</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3" name="Textfeld 2">
            <a:extLst>
              <a:ext uri="{FF2B5EF4-FFF2-40B4-BE49-F238E27FC236}">
                <a16:creationId xmlns:a16="http://schemas.microsoft.com/office/drawing/2014/main" id="{88A8F5EE-BCF8-CF5C-1DAD-B33C2A78CD34}"/>
              </a:ext>
            </a:extLst>
          </p:cNvPr>
          <p:cNvSpPr txBox="1"/>
          <p:nvPr/>
        </p:nvSpPr>
        <p:spPr>
          <a:xfrm>
            <a:off x="161413" y="1837456"/>
            <a:ext cx="11914482" cy="4356962"/>
          </a:xfrm>
          <a:prstGeom prst="rect">
            <a:avLst/>
          </a:prstGeom>
          <a:noFill/>
          <a:ln>
            <a:noFill/>
          </a:ln>
        </p:spPr>
        <p:txBody>
          <a:bodyPr wrap="square" rtlCol="0">
            <a:spAutoFit/>
          </a:bodyPr>
          <a:lstStyle/>
          <a:p>
            <a:pPr lvl="0" algn="just">
              <a:lnSpc>
                <a:spcPct val="107000"/>
              </a:lnSpc>
              <a:spcBef>
                <a:spcPts val="1200"/>
              </a:spcBef>
              <a:spcAft>
                <a:spcPts val="800"/>
              </a:spcAft>
            </a:pPr>
            <a:r>
              <a:rPr lang="en-GB" sz="2200" b="1" u="sng"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Vor</a:t>
            </a:r>
            <a:r>
              <a:rPr lang="en-GB" sz="2200" b="1" u="sng"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und </a:t>
            </a:r>
            <a:r>
              <a:rPr lang="en-GB" sz="2200" b="1" u="sng"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Nachteile</a:t>
            </a:r>
            <a:r>
              <a:rPr lang="en-GB" sz="2200" b="1" u="sng"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der </a:t>
            </a:r>
            <a:r>
              <a:rPr lang="en-GB" sz="2200" b="1" u="sng"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verschiedenen</a:t>
            </a:r>
            <a:r>
              <a:rPr lang="en-GB" sz="2200" b="1" u="sng"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200" b="1" u="sng"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Lebensversicherungspolicen</a:t>
            </a:r>
            <a:endParaRPr lang="en-GB" sz="2200" b="1" u="sng"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Bef>
                <a:spcPts val="1200"/>
              </a:spcBef>
              <a:spcAft>
                <a:spcPts val="800"/>
              </a:spcAft>
            </a:pPr>
            <a:r>
              <a:rPr lang="en-GB" sz="2000" dirty="0" err="1">
                <a:latin typeface="Century Gothic" panose="020B0502020202020204" pitchFamily="34" charset="0"/>
                <a:ea typeface="Century Gothic" panose="020B0502020202020204" pitchFamily="34" charset="0"/>
                <a:cs typeface="Century Gothic" panose="020B0502020202020204" pitchFamily="34" charset="0"/>
              </a:rPr>
              <a:t>Aktivität</a:t>
            </a:r>
            <a:r>
              <a:rPr lang="en-GB" sz="2000" dirty="0">
                <a:latin typeface="Century Gothic" panose="020B0502020202020204" pitchFamily="34" charset="0"/>
                <a:ea typeface="Century Gothic" panose="020B0502020202020204" pitchFamily="34" charset="0"/>
                <a:cs typeface="Century Gothic" panose="020B0502020202020204" pitchFamily="34" charset="0"/>
              </a:rPr>
              <a:t>: </a:t>
            </a:r>
            <a:r>
              <a:rPr lang="de-DE" sz="2000" dirty="0">
                <a:latin typeface="Century Gothic" panose="020B0502020202020204" pitchFamily="34" charset="0"/>
              </a:rPr>
              <a:t>Analyse der Vor- und Nachteile verschiedener Lebensversicherungspolicen und Auswahl der am besten geeigneten auf Basis individueller Bedürfnisse</a:t>
            </a:r>
          </a:p>
          <a:p>
            <a:pPr algn="just">
              <a:lnSpc>
                <a:spcPct val="107000"/>
              </a:lnSpc>
              <a:spcBef>
                <a:spcPts val="1200"/>
              </a:spcBef>
              <a:spcAft>
                <a:spcPts val="800"/>
              </a:spcAft>
            </a:pPr>
            <a:r>
              <a:rPr lang="en-GB"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Zu </a:t>
            </a:r>
            <a:r>
              <a:rPr lang="en-GB" sz="200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berücksichtigende</a:t>
            </a:r>
            <a:r>
              <a:rPr lang="en-GB"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00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Variablen</a:t>
            </a:r>
            <a:r>
              <a:rPr lang="en-GB" sz="2000" dirty="0">
                <a:latin typeface="Century Gothic" panose="020B0502020202020204" pitchFamily="34" charset="0"/>
                <a:ea typeface="Century Gothic" panose="020B0502020202020204" pitchFamily="34" charset="0"/>
                <a:cs typeface="Century Gothic" panose="020B0502020202020204" pitchFamily="34" charset="0"/>
              </a:rPr>
              <a:t>: </a:t>
            </a:r>
            <a:r>
              <a:rPr lang="en-GB"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Alter, Gesundheit, </a:t>
            </a:r>
            <a:r>
              <a:rPr lang="en-GB" sz="200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Familiensituation</a:t>
            </a:r>
            <a:r>
              <a:rPr lang="en-GB"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00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Finanzielle</a:t>
            </a:r>
            <a:r>
              <a:rPr lang="en-GB"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00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Ziele</a:t>
            </a:r>
            <a:endParaRPr lang="en-GB" sz="2000" dirty="0">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Bef>
                <a:spcPts val="1200"/>
              </a:spcBef>
              <a:spcAft>
                <a:spcPts val="800"/>
              </a:spcAft>
            </a:pPr>
            <a:endParaRPr lang="en-GB"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lvl="0" algn="just">
              <a:lnSpc>
                <a:spcPct val="107000"/>
              </a:lnSpc>
              <a:spcBef>
                <a:spcPts val="1200"/>
              </a:spcBef>
              <a:spcAft>
                <a:spcPts val="800"/>
              </a:spcAft>
            </a:pPr>
            <a:r>
              <a:rPr lang="de-DE" sz="2000" dirty="0">
                <a:latin typeface="Century Gothic" panose="020B0502020202020204" pitchFamily="34" charset="0"/>
                <a:ea typeface="Noto Sans Symbols"/>
                <a:cs typeface="Noto Sans Symbols"/>
              </a:rPr>
              <a:t>Durch die sorgfältige Bewertung dieser Variablen und das Verständnis ihrer Auswirkungen auf den Lebensversicherungsbedarf können Einzelpersonen bei der Auswahl einer Police fundierte Entscheidungen treffen. </a:t>
            </a:r>
            <a:endParaRPr lang="en-GB" sz="2000" dirty="0">
              <a:latin typeface="Century Gothic" panose="020B0502020202020204" pitchFamily="34" charset="0"/>
              <a:ea typeface="Noto Sans Symbols"/>
              <a:cs typeface="Noto Sans Symbols"/>
            </a:endParaRPr>
          </a:p>
          <a:p>
            <a:pPr marL="342900" lvl="0" indent="-342900" algn="just">
              <a:lnSpc>
                <a:spcPct val="107000"/>
              </a:lnSpc>
              <a:spcBef>
                <a:spcPts val="1200"/>
              </a:spcBef>
              <a:spcAft>
                <a:spcPts val="800"/>
              </a:spcAft>
              <a:buFont typeface="Arial" panose="020B0604020202020204" pitchFamily="34" charset="0"/>
              <a:buChar char="●"/>
            </a:pPr>
            <a:endParaRPr lang="de-AT" sz="2000" dirty="0">
              <a:effectLst/>
              <a:latin typeface="Noto Sans Symbols"/>
              <a:ea typeface="Noto Sans Symbols"/>
              <a:cs typeface="Noto Sans Symbols"/>
            </a:endParaRPr>
          </a:p>
        </p:txBody>
      </p:sp>
    </p:spTree>
    <p:extLst>
      <p:ext uri="{BB962C8B-B14F-4D97-AF65-F5344CB8AC3E}">
        <p14:creationId xmlns:p14="http://schemas.microsoft.com/office/powerpoint/2010/main" val="364512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a:latin typeface="Century Gothic" panose="020B0502020202020204" pitchFamily="34" charset="0"/>
              </a:rPr>
              <a:t>Vielen Dank!</a:t>
            </a:r>
            <a:endParaRPr lang="en-GB" sz="4400" b="1" dirty="0">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EEF39E4B-4E22-653E-2597-A296E73AE7AE}"/>
              </a:ext>
            </a:extLst>
          </p:cNvPr>
          <p:cNvPicPr>
            <a:picLocks noChangeAspect="1"/>
          </p:cNvPicPr>
          <p:nvPr/>
        </p:nvPicPr>
        <p:blipFill>
          <a:blip r:embed="rId5"/>
          <a:stretch>
            <a:fillRect/>
          </a:stretch>
        </p:blipFill>
        <p:spPr>
          <a:xfrm>
            <a:off x="154113" y="6021075"/>
            <a:ext cx="1417512" cy="297638"/>
          </a:xfrm>
          <a:prstGeom prst="rect">
            <a:avLst/>
          </a:prstGeom>
        </p:spPr>
      </p:pic>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Project Number: 2022-1-AT01-KA220-ADU-000087985</a:t>
            </a:r>
            <a:endParaRPr lang="de-A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ea typeface="Calibri"/>
                <a:cs typeface="Calibri"/>
                <a:sym typeface="Calibri"/>
              </a:rPr>
              <a:t>LERNZIELE</a:t>
            </a:r>
            <a:endParaRPr sz="3400" dirty="0">
              <a:solidFill>
                <a:schemeClr val="lt1"/>
              </a:solidFill>
              <a:latin typeface="Century Gothic" panose="020B0502020202020204" pitchFamily="34" charset="0"/>
              <a:ea typeface="Calibri"/>
              <a:cs typeface="Calibri"/>
              <a:sym typeface="Calibri"/>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6" name="Google Shape;116;p2"/>
          <p:cNvGrpSpPr/>
          <p:nvPr/>
        </p:nvGrpSpPr>
        <p:grpSpPr>
          <a:xfrm>
            <a:off x="8729389" y="464937"/>
            <a:ext cx="1970409" cy="1761268"/>
            <a:chOff x="879575" y="238125"/>
            <a:chExt cx="5860825" cy="5238750"/>
          </a:xfrm>
        </p:grpSpPr>
        <p:sp>
          <p:nvSpPr>
            <p:cNvPr id="117" name="Google Shape;117;p2"/>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2"/>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9" name="Google Shape;119;p2"/>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0" name="Google Shape;120;p2"/>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1" name="Google Shape;121;p2"/>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2" name="Google Shape;122;p2"/>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3" name="Google Shape;123;p2"/>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4" name="Google Shape;124;p2"/>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5" name="Google Shape;125;p2"/>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6" name="Google Shape;126;p2"/>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7" name="Google Shape;127;p2"/>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2"/>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2"/>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2"/>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 name="Google Shape;131;p2"/>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 name="Google Shape;138;p2"/>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 name="Google Shape;139;p2"/>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 name="Google Shape;140;p2"/>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 name="Google Shape;141;p2"/>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2" name="Google Shape;142;p2"/>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3" name="Google Shape;143;p2"/>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 name="Google Shape;144;p2"/>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 name="Google Shape;145;p2"/>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6" name="Google Shape;146;p2"/>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7" name="Google Shape;147;p2"/>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 name="Google Shape;148;p2"/>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 name="Google Shape;149;p2"/>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0" name="Google Shape;150;p2"/>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1" name="Google Shape;151;p2"/>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2" name="Google Shape;152;p2"/>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 name="Google Shape;153;p2"/>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 name="Google Shape;154;p2"/>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 name="Google Shape;155;p2"/>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 name="Google Shape;156;p2"/>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 name="Google Shape;157;p2"/>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8" name="Google Shape;158;p2"/>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9" name="Google Shape;159;p2"/>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0" name="Google Shape;160;p2"/>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 name="Google Shape;161;p2"/>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2" name="Google Shape;162;p2"/>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3" name="Google Shape;163;p2"/>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4" name="Google Shape;164;p2"/>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5" name="Google Shape;165;p2"/>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6" name="Google Shape;166;p2"/>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sp>
        <p:nvSpPr>
          <p:cNvPr id="2" name="Textfeld 1">
            <a:extLst>
              <a:ext uri="{FF2B5EF4-FFF2-40B4-BE49-F238E27FC236}">
                <a16:creationId xmlns:a16="http://schemas.microsoft.com/office/drawing/2014/main" id="{133149D2-9AD3-928C-767D-99C7003D7B70}"/>
              </a:ext>
            </a:extLst>
          </p:cNvPr>
          <p:cNvSpPr txBox="1"/>
          <p:nvPr/>
        </p:nvSpPr>
        <p:spPr>
          <a:xfrm>
            <a:off x="246154" y="1687896"/>
            <a:ext cx="8391990" cy="2862322"/>
          </a:xfrm>
          <a:prstGeom prst="rect">
            <a:avLst/>
          </a:prstGeom>
          <a:noFill/>
        </p:spPr>
        <p:txBody>
          <a:bodyPr wrap="square" rtlCol="0">
            <a:spAutoFit/>
          </a:bodyPr>
          <a:lstStyle/>
          <a:p>
            <a:pPr lvl="0" algn="just">
              <a:spcBef>
                <a:spcPts val="1200"/>
              </a:spcBef>
            </a:pPr>
            <a:endParaRPr lang="en-GB" sz="2000" dirty="0">
              <a:latin typeface="Century Gothic" panose="020B0502020202020204" pitchFamily="34" charset="0"/>
              <a:ea typeface="Times New Roman" panose="02020603050405020304" pitchFamily="18" charset="0"/>
            </a:endParaRPr>
          </a:p>
          <a:p>
            <a:pPr marL="342900" lvl="0" indent="-342900" algn="just">
              <a:spcBef>
                <a:spcPts val="1200"/>
              </a:spcBef>
              <a:buFont typeface="Symbol" panose="05050102010706020507" pitchFamily="18" charset="2"/>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Die Vorteile und die Deckungsoptionen der unterschiedlichen Versicherungspolicen verstehen.</a:t>
            </a:r>
          </a:p>
          <a:p>
            <a:pPr marL="342900" lvl="0" indent="-342900" algn="just">
              <a:spcBef>
                <a:spcPts val="1200"/>
              </a:spcBef>
              <a:buFont typeface="Symbol" panose="05050102010706020507" pitchFamily="18" charset="2"/>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Die richtige Police für Ihre Bedürfnisse auszuwählen und deren Bedingungen zu verstehen.</a:t>
            </a:r>
          </a:p>
          <a:p>
            <a:pPr marL="342900" lvl="0" indent="-342900" algn="just">
              <a:spcBef>
                <a:spcPts val="1200"/>
              </a:spcBef>
              <a:buFont typeface="Symbol" panose="05050102010706020507" pitchFamily="18" charset="2"/>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Versicherungsbetrug erkennen und vermeiden.</a:t>
            </a:r>
          </a:p>
          <a:p>
            <a:pPr marL="342900" lvl="0" indent="-342900" algn="just">
              <a:spcBef>
                <a:spcPts val="1200"/>
              </a:spcBef>
              <a:buFont typeface="Symbol" panose="05050102010706020507" pitchFamily="18" charset="2"/>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Klimabezogene Risiken in der Versicherungsplanung bewerten.</a:t>
            </a:r>
          </a:p>
        </p:txBody>
      </p:sp>
    </p:spTree>
    <p:extLst>
      <p:ext uri="{BB962C8B-B14F-4D97-AF65-F5344CB8AC3E}">
        <p14:creationId xmlns:p14="http://schemas.microsoft.com/office/powerpoint/2010/main" val="259445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04" name="Rectangle 10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836680" y="2405067"/>
            <a:ext cx="6002110" cy="3729034"/>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tabLst>
                <a:tab pos="457200" algn="l"/>
              </a:tabLst>
            </a:pPr>
            <a:endParaRPr lang="en-US" sz="2000" kern="1200" dirty="0">
              <a:solidFill>
                <a:schemeClr val="tx1"/>
              </a:solidFill>
              <a:latin typeface="+mn-lt"/>
              <a:ea typeface="+mn-ea"/>
              <a:cs typeface="+mn-cs"/>
            </a:endParaRPr>
          </a:p>
          <a:p>
            <a:pPr lvl="0">
              <a:lnSpc>
                <a:spcPct val="90000"/>
              </a:lnSpc>
              <a:spcAft>
                <a:spcPts val="600"/>
              </a:spcAft>
              <a:tabLst>
                <a:tab pos="457200" algn="l"/>
              </a:tabLst>
            </a:pPr>
            <a:r>
              <a:rPr lang="en-US" sz="2000" kern="1200" dirty="0" err="1">
                <a:solidFill>
                  <a:schemeClr val="tx1"/>
                </a:solidFill>
                <a:effectLst/>
                <a:latin typeface="Century Gothic" panose="020B0502020202020204" pitchFamily="34" charset="0"/>
                <a:ea typeface="+mn-ea"/>
                <a:cs typeface="+mn-cs"/>
              </a:rPr>
              <a:t>Warum</a:t>
            </a:r>
            <a:r>
              <a:rPr lang="en-US" sz="2000" kern="1200" dirty="0">
                <a:solidFill>
                  <a:schemeClr val="tx1"/>
                </a:solidFill>
                <a:effectLst/>
                <a:latin typeface="Century Gothic" panose="020B0502020202020204" pitchFamily="34" charset="0"/>
                <a:ea typeface="+mn-ea"/>
                <a:cs typeface="+mn-cs"/>
              </a:rPr>
              <a:t> </a:t>
            </a:r>
            <a:r>
              <a:rPr lang="en-US" sz="2000" kern="1200" dirty="0" err="1">
                <a:solidFill>
                  <a:schemeClr val="tx1"/>
                </a:solidFill>
                <a:effectLst/>
                <a:latin typeface="Century Gothic" panose="020B0502020202020204" pitchFamily="34" charset="0"/>
                <a:ea typeface="+mn-ea"/>
                <a:cs typeface="+mn-cs"/>
              </a:rPr>
              <a:t>sind</a:t>
            </a:r>
            <a:r>
              <a:rPr lang="en-US" sz="2000" kern="1200" dirty="0">
                <a:solidFill>
                  <a:schemeClr val="tx1"/>
                </a:solidFill>
                <a:effectLst/>
                <a:latin typeface="Century Gothic" panose="020B0502020202020204" pitchFamily="34" charset="0"/>
                <a:ea typeface="+mn-ea"/>
                <a:cs typeface="+mn-cs"/>
              </a:rPr>
              <a:t> </a:t>
            </a:r>
            <a:r>
              <a:rPr lang="en-US" sz="2000" kern="1200" dirty="0" err="1">
                <a:solidFill>
                  <a:schemeClr val="tx1"/>
                </a:solidFill>
                <a:effectLst/>
                <a:latin typeface="Century Gothic" panose="020B0502020202020204" pitchFamily="34" charset="0"/>
                <a:ea typeface="+mn-ea"/>
                <a:cs typeface="+mn-cs"/>
              </a:rPr>
              <a:t>Versicherungen</a:t>
            </a:r>
            <a:r>
              <a:rPr lang="en-US" sz="2000" kern="1200" dirty="0">
                <a:solidFill>
                  <a:schemeClr val="tx1"/>
                </a:solidFill>
                <a:effectLst/>
                <a:latin typeface="Century Gothic" panose="020B0502020202020204" pitchFamily="34" charset="0"/>
                <a:ea typeface="+mn-ea"/>
                <a:cs typeface="+mn-cs"/>
              </a:rPr>
              <a:t> </a:t>
            </a:r>
            <a:r>
              <a:rPr lang="en-US" sz="2000" kern="1200" dirty="0" err="1">
                <a:solidFill>
                  <a:schemeClr val="tx1"/>
                </a:solidFill>
                <a:effectLst/>
                <a:latin typeface="Century Gothic" panose="020B0502020202020204" pitchFamily="34" charset="0"/>
                <a:ea typeface="+mn-ea"/>
                <a:cs typeface="+mn-cs"/>
              </a:rPr>
              <a:t>wichtig</a:t>
            </a:r>
            <a:r>
              <a:rPr lang="en-US" sz="2000" kern="1200" dirty="0">
                <a:solidFill>
                  <a:schemeClr val="tx1"/>
                </a:solidFill>
                <a:effectLst/>
                <a:latin typeface="Century Gothic" panose="020B0502020202020204" pitchFamily="34" charset="0"/>
                <a:ea typeface="+mn-ea"/>
                <a:cs typeface="+mn-cs"/>
              </a:rPr>
              <a:t>?</a:t>
            </a:r>
            <a:endParaRPr lang="en-US" sz="2000" kern="1200" dirty="0">
              <a:solidFill>
                <a:schemeClr val="tx1"/>
              </a:solidFill>
              <a:latin typeface="Century Gothic" panose="020B0502020202020204" pitchFamily="34" charset="0"/>
              <a:ea typeface="+mn-ea"/>
              <a:cs typeface="+mn-cs"/>
            </a:endParaRPr>
          </a:p>
          <a:p>
            <a:pPr indent="-228600">
              <a:lnSpc>
                <a:spcPct val="90000"/>
              </a:lnSpc>
              <a:spcAft>
                <a:spcPts val="600"/>
              </a:spcAft>
              <a:buFont typeface="Arial" panose="020B0604020202020204" pitchFamily="34" charset="0"/>
              <a:buChar char="•"/>
            </a:pPr>
            <a:endParaRPr lang="en-US" sz="2000" kern="1200" dirty="0">
              <a:solidFill>
                <a:schemeClr val="tx1"/>
              </a:solidFill>
              <a:latin typeface="+mn-lt"/>
              <a:ea typeface="+mn-ea"/>
              <a:cs typeface="+mn-cs"/>
            </a:endParaRPr>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5" name="Google Shape;97;p2">
            <a:extLst>
              <a:ext uri="{FF2B5EF4-FFF2-40B4-BE49-F238E27FC236}">
                <a16:creationId xmlns:a16="http://schemas.microsoft.com/office/drawing/2014/main" id="{23FF0FCA-E31E-57D5-0277-2B940A9B7CBA}"/>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ea typeface="Calibri"/>
                <a:cs typeface="Calibri"/>
                <a:sym typeface="Calibri"/>
              </a:rPr>
              <a:t>BEDEUTUNG DER VERSICHERUNG</a:t>
            </a:r>
            <a:endParaRPr sz="3400" dirty="0">
              <a:solidFill>
                <a:schemeClr val="lt1"/>
              </a:solidFill>
              <a:latin typeface="Century Gothic" panose="020B0502020202020204" pitchFamily="34" charset="0"/>
              <a:ea typeface="Calibri"/>
              <a:cs typeface="Calibri"/>
              <a:sym typeface="Calibri"/>
            </a:endParaRPr>
          </a:p>
        </p:txBody>
      </p:sp>
      <p:sp>
        <p:nvSpPr>
          <p:cNvPr id="6" name="Google Shape;199;p4">
            <a:extLst>
              <a:ext uri="{FF2B5EF4-FFF2-40B4-BE49-F238E27FC236}">
                <a16:creationId xmlns:a16="http://schemas.microsoft.com/office/drawing/2014/main" id="{CCFBEC2A-0398-2911-C021-4C9002AACBDD}"/>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 name="Footer Placeholder 2">
            <a:extLst>
              <a:ext uri="{FF2B5EF4-FFF2-40B4-BE49-F238E27FC236}">
                <a16:creationId xmlns:a16="http://schemas.microsoft.com/office/drawing/2014/main" id="{837642A2-002A-7C7F-05F0-2482BC3E282F}"/>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11" name="Picture 5" descr="Graphical user interface, text&#10;&#10;Description automatically generated">
            <a:extLst>
              <a:ext uri="{FF2B5EF4-FFF2-40B4-BE49-F238E27FC236}">
                <a16:creationId xmlns:a16="http://schemas.microsoft.com/office/drawing/2014/main" id="{867F0E73-B28D-F71D-E642-A58602352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8" name="Grafik 7">
            <a:extLst>
              <a:ext uri="{FF2B5EF4-FFF2-40B4-BE49-F238E27FC236}">
                <a16:creationId xmlns:a16="http://schemas.microsoft.com/office/drawing/2014/main" id="{1A534712-81C6-DEEA-7F51-A77FBD157E51}"/>
              </a:ext>
            </a:extLst>
          </p:cNvPr>
          <p:cNvPicPr>
            <a:picLocks noChangeAspect="1"/>
          </p:cNvPicPr>
          <p:nvPr/>
        </p:nvPicPr>
        <p:blipFill>
          <a:blip r:embed="rId5"/>
          <a:stretch>
            <a:fillRect/>
          </a:stretch>
        </p:blipFill>
        <p:spPr>
          <a:xfrm>
            <a:off x="6934185" y="1207627"/>
            <a:ext cx="4132042" cy="3859369"/>
          </a:xfrm>
          <a:prstGeom prst="rect">
            <a:avLst/>
          </a:prstGeom>
        </p:spPr>
      </p:pic>
    </p:spTree>
    <p:extLst>
      <p:ext uri="{BB962C8B-B14F-4D97-AF65-F5344CB8AC3E}">
        <p14:creationId xmlns:p14="http://schemas.microsoft.com/office/powerpoint/2010/main" val="8524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C57ACB9-3C03-FE43-7ABF-8E924D36BD3E}"/>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25BD6C04-7BD8-5456-CF9C-4CDAD1BD8D8A}"/>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INTEGRATION IN DIE FINANZIELLE ALLGEMEINBILDUNG</a:t>
            </a:r>
          </a:p>
        </p:txBody>
      </p:sp>
      <p:sp>
        <p:nvSpPr>
          <p:cNvPr id="198" name="Google Shape;198;p4">
            <a:extLst>
              <a:ext uri="{FF2B5EF4-FFF2-40B4-BE49-F238E27FC236}">
                <a16:creationId xmlns:a16="http://schemas.microsoft.com/office/drawing/2014/main" id="{EC124FD7-A416-0888-3941-43217CFD72A3}"/>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ADF1E479-25AA-15D9-4300-260982CD390A}"/>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9CF14F57-BDB7-96C9-C432-968DF89ECC38}"/>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85189C3F-3AD0-99EC-D0B9-7BDF646E9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9DD39038-D870-A006-33BB-525F0E2829DE}"/>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C293A0C2-F4E3-795A-BD9B-3633BB27C95C}"/>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 name="Textfeld 1">
            <a:extLst>
              <a:ext uri="{FF2B5EF4-FFF2-40B4-BE49-F238E27FC236}">
                <a16:creationId xmlns:a16="http://schemas.microsoft.com/office/drawing/2014/main" id="{C77ED798-13A5-4C1F-2A25-86FDA69BB28C}"/>
              </a:ext>
            </a:extLst>
          </p:cNvPr>
          <p:cNvSpPr txBox="1"/>
          <p:nvPr/>
        </p:nvSpPr>
        <p:spPr>
          <a:xfrm>
            <a:off x="167148" y="1838014"/>
            <a:ext cx="11863439" cy="1938992"/>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err="1">
                <a:solidFill>
                  <a:srgbClr val="0D0D0D"/>
                </a:solidFill>
                <a:latin typeface="Century Gothic" panose="020B0502020202020204" pitchFamily="34" charset="0"/>
              </a:rPr>
              <a:t>Risikobewertung</a:t>
            </a:r>
            <a:endParaRPr lang="en-US" sz="2000" dirty="0">
              <a:solidFill>
                <a:srgbClr val="0D0D0D"/>
              </a:solidFill>
              <a:latin typeface="Century Gothic" panose="020B0502020202020204" pitchFamily="34" charset="0"/>
            </a:endParaRPr>
          </a:p>
          <a:p>
            <a:pPr marL="285750" indent="-285750" algn="l">
              <a:buFont typeface="Arial" panose="020B0604020202020204" pitchFamily="34" charset="0"/>
              <a:buChar char="•"/>
            </a:pPr>
            <a:r>
              <a:rPr lang="en-US" sz="2000" dirty="0" err="1">
                <a:solidFill>
                  <a:srgbClr val="0D0D0D"/>
                </a:solidFill>
                <a:latin typeface="Century Gothic" panose="020B0502020202020204" pitchFamily="34" charset="0"/>
              </a:rPr>
              <a:t>Budgetierung</a:t>
            </a:r>
            <a:r>
              <a:rPr lang="en-US" sz="2000" dirty="0">
                <a:solidFill>
                  <a:srgbClr val="0D0D0D"/>
                </a:solidFill>
                <a:latin typeface="Century Gothic" panose="020B0502020202020204" pitchFamily="34" charset="0"/>
              </a:rPr>
              <a:t> und </a:t>
            </a:r>
            <a:r>
              <a:rPr lang="en-US" sz="2000" dirty="0" err="1">
                <a:solidFill>
                  <a:srgbClr val="0D0D0D"/>
                </a:solidFill>
                <a:latin typeface="Century Gothic" panose="020B0502020202020204" pitchFamily="34" charset="0"/>
              </a:rPr>
              <a:t>Priorisierung</a:t>
            </a:r>
            <a:endParaRPr lang="en-US" sz="2000" dirty="0">
              <a:solidFill>
                <a:srgbClr val="0D0D0D"/>
              </a:solidFill>
              <a:latin typeface="Century Gothic" panose="020B0502020202020204" pitchFamily="34" charset="0"/>
            </a:endParaRPr>
          </a:p>
          <a:p>
            <a:pPr marL="285750" indent="-285750" algn="l">
              <a:buFont typeface="Arial" panose="020B0604020202020204" pitchFamily="34" charset="0"/>
              <a:buChar char="•"/>
            </a:pPr>
            <a:r>
              <a:rPr lang="en-US" sz="2000" dirty="0" err="1">
                <a:solidFill>
                  <a:srgbClr val="0D0D0D"/>
                </a:solidFill>
                <a:latin typeface="Century Gothic" panose="020B0502020202020204" pitchFamily="34" charset="0"/>
              </a:rPr>
              <a:t>Bildung</a:t>
            </a:r>
            <a:r>
              <a:rPr lang="en-US" sz="2000" dirty="0">
                <a:solidFill>
                  <a:srgbClr val="0D0D0D"/>
                </a:solidFill>
                <a:latin typeface="Century Gothic" panose="020B0502020202020204" pitchFamily="34" charset="0"/>
              </a:rPr>
              <a:t> und </a:t>
            </a:r>
            <a:r>
              <a:rPr lang="en-US" sz="2000" dirty="0" err="1">
                <a:solidFill>
                  <a:srgbClr val="0D0D0D"/>
                </a:solidFill>
                <a:latin typeface="Century Gothic" panose="020B0502020202020204" pitchFamily="34" charset="0"/>
              </a:rPr>
              <a:t>Ermächtigung</a:t>
            </a:r>
            <a:endParaRPr lang="en-US" sz="2000" dirty="0">
              <a:solidFill>
                <a:srgbClr val="0D0D0D"/>
              </a:solidFill>
              <a:latin typeface="Century Gothic" panose="020B0502020202020204" pitchFamily="34" charset="0"/>
            </a:endParaRPr>
          </a:p>
          <a:p>
            <a:pPr algn="l"/>
            <a:endParaRPr lang="en-US" sz="2000" b="0" i="0" dirty="0">
              <a:solidFill>
                <a:srgbClr val="0D0D0D"/>
              </a:solidFill>
              <a:effectLst/>
              <a:latin typeface="Century Gothic" panose="020B0502020202020204" pitchFamily="34" charset="0"/>
            </a:endParaRPr>
          </a:p>
          <a:p>
            <a:endParaRPr lang="de-DE" sz="2000" dirty="0">
              <a:latin typeface="Century Gothic" panose="020B0502020202020204" pitchFamily="34" charset="0"/>
            </a:endParaRPr>
          </a:p>
          <a:p>
            <a:endParaRPr lang="de-AT" sz="2000" dirty="0">
              <a:latin typeface="Century Gothic" panose="020B0502020202020204" pitchFamily="34" charset="0"/>
            </a:endParaRPr>
          </a:p>
        </p:txBody>
      </p:sp>
      <p:pic>
        <p:nvPicPr>
          <p:cNvPr id="4" name="Grafik 3">
            <a:extLst>
              <a:ext uri="{FF2B5EF4-FFF2-40B4-BE49-F238E27FC236}">
                <a16:creationId xmlns:a16="http://schemas.microsoft.com/office/drawing/2014/main" id="{E3A08B3E-FDD6-3CE5-3F89-10C9E08308CC}"/>
              </a:ext>
            </a:extLst>
          </p:cNvPr>
          <p:cNvPicPr>
            <a:picLocks noChangeAspect="1"/>
          </p:cNvPicPr>
          <p:nvPr/>
        </p:nvPicPr>
        <p:blipFill>
          <a:blip r:embed="rId5"/>
          <a:stretch>
            <a:fillRect/>
          </a:stretch>
        </p:blipFill>
        <p:spPr>
          <a:xfrm>
            <a:off x="7458290" y="1554480"/>
            <a:ext cx="3209802" cy="2894084"/>
          </a:xfrm>
          <a:prstGeom prst="rect">
            <a:avLst/>
          </a:prstGeom>
        </p:spPr>
      </p:pic>
    </p:spTree>
    <p:extLst>
      <p:ext uri="{BB962C8B-B14F-4D97-AF65-F5344CB8AC3E}">
        <p14:creationId xmlns:p14="http://schemas.microsoft.com/office/powerpoint/2010/main" val="370147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ECB6DD84-27BA-516A-A63B-87583D3A4819}"/>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978DFC02-B486-D536-63CC-FB836A8EC7B2}"/>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Faktoren, die den Versicherungsbedarf beeinflussen</a:t>
            </a:r>
          </a:p>
        </p:txBody>
      </p:sp>
      <p:sp>
        <p:nvSpPr>
          <p:cNvPr id="198" name="Google Shape;198;p4">
            <a:extLst>
              <a:ext uri="{FF2B5EF4-FFF2-40B4-BE49-F238E27FC236}">
                <a16:creationId xmlns:a16="http://schemas.microsoft.com/office/drawing/2014/main" id="{07B28CB8-4212-BC9B-6102-6FBA632FA803}"/>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4AF786E8-2404-97F4-3C9F-3E4F6AA4F2BD}"/>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D983F13E-7A3B-BC0C-6FD9-6B8268F1114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ABFA80F8-D20A-3DE5-8428-ADFEA90A7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34B339CC-9F60-69C3-E1F7-2D91385C865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3" name="Textfeld 2">
            <a:extLst>
              <a:ext uri="{FF2B5EF4-FFF2-40B4-BE49-F238E27FC236}">
                <a16:creationId xmlns:a16="http://schemas.microsoft.com/office/drawing/2014/main" id="{EBE13F08-75DA-A21D-6654-5EBCFD2E2F46}"/>
              </a:ext>
            </a:extLst>
          </p:cNvPr>
          <p:cNvSpPr txBox="1"/>
          <p:nvPr/>
        </p:nvSpPr>
        <p:spPr>
          <a:xfrm>
            <a:off x="-1" y="1682065"/>
            <a:ext cx="11143281" cy="2862322"/>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Alter </a:t>
            </a:r>
          </a:p>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Gesundheitszustand</a:t>
            </a:r>
            <a:endParaRPr lang="en-US" sz="2000" dirty="0">
              <a:latin typeface="Century Gothic" panose="020B0502020202020204" pitchFamily="34" charset="0"/>
              <a:cs typeface="Calibri" panose="020F0502020204030204" pitchFamily="34" charset="0"/>
            </a:endParaRPr>
          </a:p>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Familiensituation</a:t>
            </a:r>
            <a:endParaRPr lang="en-US" sz="2000" dirty="0">
              <a:latin typeface="Century Gothic" panose="020B0502020202020204" pitchFamily="34" charset="0"/>
              <a:cs typeface="Calibri" panose="020F0502020204030204" pitchFamily="34" charset="0"/>
            </a:endParaRPr>
          </a:p>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Beruf</a:t>
            </a:r>
            <a:r>
              <a:rPr lang="en-US" sz="2000" dirty="0">
                <a:latin typeface="Century Gothic" panose="020B0502020202020204" pitchFamily="34" charset="0"/>
                <a:cs typeface="Calibri" panose="020F0502020204030204" pitchFamily="34" charset="0"/>
              </a:rPr>
              <a:t> </a:t>
            </a:r>
          </a:p>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Lebensstil</a:t>
            </a:r>
            <a:r>
              <a:rPr lang="en-US" sz="2000" dirty="0">
                <a:latin typeface="Century Gothic" panose="020B0502020202020204" pitchFamily="34" charset="0"/>
                <a:cs typeface="Calibri" panose="020F0502020204030204" pitchFamily="34" charset="0"/>
              </a:rPr>
              <a:t> </a:t>
            </a:r>
          </a:p>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Finanzielle</a:t>
            </a:r>
            <a:r>
              <a:rPr lang="en-US" sz="2000" dirty="0">
                <a:latin typeface="Century Gothic" panose="020B0502020202020204" pitchFamily="34" charset="0"/>
                <a:cs typeface="Calibri" panose="020F0502020204030204" pitchFamily="34" charset="0"/>
              </a:rPr>
              <a:t> </a:t>
            </a:r>
            <a:r>
              <a:rPr lang="en-US" sz="2000" dirty="0" err="1">
                <a:latin typeface="Century Gothic" panose="020B0502020202020204" pitchFamily="34" charset="0"/>
                <a:cs typeface="Calibri" panose="020F0502020204030204" pitchFamily="34" charset="0"/>
              </a:rPr>
              <a:t>Ziele</a:t>
            </a:r>
            <a:endParaRPr lang="en-US" sz="2000" dirty="0">
              <a:latin typeface="Century Gothic" panose="020B0502020202020204" pitchFamily="34" charset="0"/>
              <a:cs typeface="Calibri" panose="020F0502020204030204" pitchFamily="34" charset="0"/>
            </a:endParaRPr>
          </a:p>
          <a:p>
            <a:pPr algn="just"/>
            <a:endParaRPr lang="en-US" sz="2000" dirty="0">
              <a:latin typeface="Century Gothic" panose="020B0502020202020204" pitchFamily="34" charset="0"/>
              <a:cs typeface="Calibri" panose="020F0502020204030204" pitchFamily="34" charset="0"/>
            </a:endParaRPr>
          </a:p>
          <a:p>
            <a:pPr algn="just"/>
            <a:endParaRPr lang="en-US" sz="2000" dirty="0">
              <a:latin typeface="Century Gothic" panose="020B0502020202020204" pitchFamily="34" charset="0"/>
              <a:cs typeface="Calibri" panose="020F0502020204030204" pitchFamily="34" charset="0"/>
            </a:endParaRPr>
          </a:p>
          <a:p>
            <a:pPr algn="just"/>
            <a:endParaRPr lang="de-AT" sz="2000" dirty="0">
              <a:latin typeface="Century Gothic" panose="020B0502020202020204" pitchFamily="34" charset="0"/>
              <a:cs typeface="Calibri" panose="020F0502020204030204" pitchFamily="34" charset="0"/>
            </a:endParaRPr>
          </a:p>
        </p:txBody>
      </p:sp>
      <p:pic>
        <p:nvPicPr>
          <p:cNvPr id="8" name="Grafik 7">
            <a:extLst>
              <a:ext uri="{FF2B5EF4-FFF2-40B4-BE49-F238E27FC236}">
                <a16:creationId xmlns:a16="http://schemas.microsoft.com/office/drawing/2014/main" id="{B8DEEBA2-AECE-A37D-36ED-AAC6A9C163D4}"/>
              </a:ext>
            </a:extLst>
          </p:cNvPr>
          <p:cNvPicPr>
            <a:picLocks noChangeAspect="1"/>
          </p:cNvPicPr>
          <p:nvPr/>
        </p:nvPicPr>
        <p:blipFill>
          <a:blip r:embed="rId5"/>
          <a:stretch>
            <a:fillRect/>
          </a:stretch>
        </p:blipFill>
        <p:spPr>
          <a:xfrm>
            <a:off x="7258545" y="1390354"/>
            <a:ext cx="3273743" cy="2977812"/>
          </a:xfrm>
          <a:prstGeom prst="rect">
            <a:avLst/>
          </a:prstGeom>
        </p:spPr>
      </p:pic>
    </p:spTree>
    <p:extLst>
      <p:ext uri="{BB962C8B-B14F-4D97-AF65-F5344CB8AC3E}">
        <p14:creationId xmlns:p14="http://schemas.microsoft.com/office/powerpoint/2010/main" val="131381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ARTEN VON VERSICHERUNGEN</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 name="Rechteck 1">
            <a:extLst>
              <a:ext uri="{FF2B5EF4-FFF2-40B4-BE49-F238E27FC236}">
                <a16:creationId xmlns:a16="http://schemas.microsoft.com/office/drawing/2014/main" id="{20FD03AB-6C13-15C7-D131-D1B89B4A448F}"/>
              </a:ext>
            </a:extLst>
          </p:cNvPr>
          <p:cNvSpPr/>
          <p:nvPr/>
        </p:nvSpPr>
        <p:spPr>
          <a:xfrm>
            <a:off x="790414" y="1859797"/>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LEBENS-VERSICHERUNG</a:t>
            </a:r>
            <a:endParaRPr lang="de-AT" dirty="0"/>
          </a:p>
        </p:txBody>
      </p:sp>
      <p:sp>
        <p:nvSpPr>
          <p:cNvPr id="4" name="Rechteck 3">
            <a:extLst>
              <a:ext uri="{FF2B5EF4-FFF2-40B4-BE49-F238E27FC236}">
                <a16:creationId xmlns:a16="http://schemas.microsoft.com/office/drawing/2014/main" id="{85672415-5C58-2063-034D-E7D6780399F9}"/>
              </a:ext>
            </a:extLst>
          </p:cNvPr>
          <p:cNvSpPr/>
          <p:nvPr/>
        </p:nvSpPr>
        <p:spPr>
          <a:xfrm>
            <a:off x="6271339" y="1730137"/>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KRANKEN-VERSICHERUNG</a:t>
            </a:r>
            <a:endParaRPr lang="de-AT" dirty="0"/>
          </a:p>
        </p:txBody>
      </p:sp>
      <p:sp>
        <p:nvSpPr>
          <p:cNvPr id="8" name="Rechteck 7">
            <a:extLst>
              <a:ext uri="{FF2B5EF4-FFF2-40B4-BE49-F238E27FC236}">
                <a16:creationId xmlns:a16="http://schemas.microsoft.com/office/drawing/2014/main" id="{351CAC96-058D-3051-9A1E-69AA178AD852}"/>
              </a:ext>
            </a:extLst>
          </p:cNvPr>
          <p:cNvSpPr/>
          <p:nvPr/>
        </p:nvSpPr>
        <p:spPr>
          <a:xfrm>
            <a:off x="4305638" y="4529275"/>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KFZ-VERSICHERUNG</a:t>
            </a:r>
            <a:endParaRPr lang="de-AT" dirty="0"/>
          </a:p>
        </p:txBody>
      </p:sp>
      <p:sp>
        <p:nvSpPr>
          <p:cNvPr id="9" name="Rechteck 8">
            <a:extLst>
              <a:ext uri="{FF2B5EF4-FFF2-40B4-BE49-F238E27FC236}">
                <a16:creationId xmlns:a16="http://schemas.microsoft.com/office/drawing/2014/main" id="{36F84C48-163E-0798-63A0-72B1EDB529AD}"/>
              </a:ext>
            </a:extLst>
          </p:cNvPr>
          <p:cNvSpPr/>
          <p:nvPr/>
        </p:nvSpPr>
        <p:spPr>
          <a:xfrm>
            <a:off x="790414" y="4492649"/>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HAUSRAT-VERSICHERUNG</a:t>
            </a:r>
            <a:endParaRPr lang="de-AT" dirty="0"/>
          </a:p>
        </p:txBody>
      </p:sp>
      <p:sp>
        <p:nvSpPr>
          <p:cNvPr id="10" name="Rechteck 9">
            <a:extLst>
              <a:ext uri="{FF2B5EF4-FFF2-40B4-BE49-F238E27FC236}">
                <a16:creationId xmlns:a16="http://schemas.microsoft.com/office/drawing/2014/main" id="{BE157632-189C-8D7B-F6E1-2B7B66258264}"/>
              </a:ext>
            </a:extLst>
          </p:cNvPr>
          <p:cNvSpPr/>
          <p:nvPr/>
        </p:nvSpPr>
        <p:spPr>
          <a:xfrm>
            <a:off x="2427533" y="3087897"/>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INVALIDITÄTS-VERSICHERUNG</a:t>
            </a:r>
            <a:endParaRPr lang="de-AT" dirty="0"/>
          </a:p>
        </p:txBody>
      </p:sp>
      <p:sp>
        <p:nvSpPr>
          <p:cNvPr id="11" name="Rechteck 10">
            <a:extLst>
              <a:ext uri="{FF2B5EF4-FFF2-40B4-BE49-F238E27FC236}">
                <a16:creationId xmlns:a16="http://schemas.microsoft.com/office/drawing/2014/main" id="{6D237B1D-EC91-DB8F-E2C4-B7BB09817236}"/>
              </a:ext>
            </a:extLst>
          </p:cNvPr>
          <p:cNvSpPr/>
          <p:nvPr/>
        </p:nvSpPr>
        <p:spPr>
          <a:xfrm>
            <a:off x="5212288" y="3141753"/>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PFLEGE-VERSICHERUNG</a:t>
            </a:r>
            <a:endParaRPr lang="de-AT" dirty="0"/>
          </a:p>
        </p:txBody>
      </p:sp>
      <p:sp>
        <p:nvSpPr>
          <p:cNvPr id="12" name="Rechteck 11">
            <a:extLst>
              <a:ext uri="{FF2B5EF4-FFF2-40B4-BE49-F238E27FC236}">
                <a16:creationId xmlns:a16="http://schemas.microsoft.com/office/drawing/2014/main" id="{8DE48B2C-164C-FF97-CC54-44FC3A77E272}"/>
              </a:ext>
            </a:extLst>
          </p:cNvPr>
          <p:cNvSpPr/>
          <p:nvPr/>
        </p:nvSpPr>
        <p:spPr>
          <a:xfrm>
            <a:off x="7190604" y="4492649"/>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GESCHÄFTS-VERSICHERUNG</a:t>
            </a:r>
            <a:endParaRPr lang="de-AT" dirty="0"/>
          </a:p>
        </p:txBody>
      </p:sp>
    </p:spTree>
    <p:extLst>
      <p:ext uri="{BB962C8B-B14F-4D97-AF65-F5344CB8AC3E}">
        <p14:creationId xmlns:p14="http://schemas.microsoft.com/office/powerpoint/2010/main" val="126991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ECB6DD84-27BA-516A-A63B-87583D3A4819}"/>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978DFC02-B486-D536-63CC-FB836A8EC7B2}"/>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VERSICHERUNGSBETRUG UND -SCHWINDEL</a:t>
            </a:r>
          </a:p>
        </p:txBody>
      </p:sp>
      <p:sp>
        <p:nvSpPr>
          <p:cNvPr id="198" name="Google Shape;198;p4">
            <a:extLst>
              <a:ext uri="{FF2B5EF4-FFF2-40B4-BE49-F238E27FC236}">
                <a16:creationId xmlns:a16="http://schemas.microsoft.com/office/drawing/2014/main" id="{07B28CB8-4212-BC9B-6102-6FBA632FA803}"/>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4AF786E8-2404-97F4-3C9F-3E4F6AA4F2BD}"/>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D983F13E-7A3B-BC0C-6FD9-6B8268F1114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ABFA80F8-D20A-3DE5-8428-ADFEA90A7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34B339CC-9F60-69C3-E1F7-2D91385C865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3" name="Textfeld 2">
            <a:extLst>
              <a:ext uri="{FF2B5EF4-FFF2-40B4-BE49-F238E27FC236}">
                <a16:creationId xmlns:a16="http://schemas.microsoft.com/office/drawing/2014/main" id="{EBE13F08-75DA-A21D-6654-5EBCFD2E2F46}"/>
              </a:ext>
            </a:extLst>
          </p:cNvPr>
          <p:cNvSpPr txBox="1"/>
          <p:nvPr/>
        </p:nvSpPr>
        <p:spPr>
          <a:xfrm>
            <a:off x="-1" y="1682065"/>
            <a:ext cx="11143281" cy="3170099"/>
          </a:xfrm>
          <a:prstGeom prst="rect">
            <a:avLst/>
          </a:prstGeom>
          <a:noFill/>
        </p:spPr>
        <p:txBody>
          <a:bodyPr wrap="square">
            <a:spAutoFit/>
          </a:bodyPr>
          <a:lstStyle/>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Gefälschte</a:t>
            </a:r>
            <a:r>
              <a:rPr lang="en-US" sz="2000" dirty="0">
                <a:latin typeface="Century Gothic" panose="020B0502020202020204" pitchFamily="34" charset="0"/>
                <a:cs typeface="Calibri" panose="020F0502020204030204" pitchFamily="34" charset="0"/>
              </a:rPr>
              <a:t> </a:t>
            </a:r>
            <a:r>
              <a:rPr lang="en-US" sz="2000" dirty="0" err="1">
                <a:latin typeface="Century Gothic" panose="020B0502020202020204" pitchFamily="34" charset="0"/>
                <a:cs typeface="Calibri" panose="020F0502020204030204" pitchFamily="34" charset="0"/>
              </a:rPr>
              <a:t>Versicherungspolicen</a:t>
            </a:r>
            <a:endParaRPr lang="en-US" sz="2000" dirty="0">
              <a:latin typeface="Century Gothic" panose="020B0502020202020204" pitchFamily="34" charset="0"/>
              <a:cs typeface="Calibri" panose="020F0502020204030204" pitchFamily="34" charset="0"/>
            </a:endParaRPr>
          </a:p>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Inszenierte</a:t>
            </a:r>
            <a:r>
              <a:rPr lang="en-US" sz="2000" dirty="0">
                <a:latin typeface="Century Gothic" panose="020B0502020202020204" pitchFamily="34" charset="0"/>
                <a:cs typeface="Calibri" panose="020F0502020204030204" pitchFamily="34" charset="0"/>
              </a:rPr>
              <a:t> </a:t>
            </a:r>
            <a:r>
              <a:rPr lang="en-US" sz="2000" dirty="0" err="1">
                <a:latin typeface="Century Gothic" panose="020B0502020202020204" pitchFamily="34" charset="0"/>
                <a:cs typeface="Calibri" panose="020F0502020204030204" pitchFamily="34" charset="0"/>
              </a:rPr>
              <a:t>Unfälle</a:t>
            </a:r>
            <a:endParaRPr lang="en-US" sz="2000" dirty="0">
              <a:latin typeface="Century Gothic" panose="020B0502020202020204" pitchFamily="34" charset="0"/>
              <a:cs typeface="Calibri" panose="020F0502020204030204" pitchFamily="34" charset="0"/>
            </a:endParaRPr>
          </a:p>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Krankenversicherungsbetrug</a:t>
            </a:r>
            <a:endParaRPr lang="en-US" sz="2000" dirty="0">
              <a:latin typeface="Century Gothic" panose="020B0502020202020204" pitchFamily="34" charset="0"/>
              <a:cs typeface="Calibri" panose="020F0502020204030204" pitchFamily="34" charset="0"/>
            </a:endParaRPr>
          </a:p>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Sachversicherungsbetrug</a:t>
            </a:r>
            <a:endParaRPr lang="en-US" sz="2000" dirty="0">
              <a:latin typeface="Century Gothic" panose="020B0502020202020204" pitchFamily="34" charset="0"/>
              <a:cs typeface="Calibri" panose="020F0502020204030204" pitchFamily="34" charset="0"/>
            </a:endParaRPr>
          </a:p>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Identitätsdiebstahl</a:t>
            </a:r>
            <a:r>
              <a:rPr lang="en-US" sz="2000" dirty="0">
                <a:latin typeface="Century Gothic" panose="020B0502020202020204" pitchFamily="34" charset="0"/>
                <a:cs typeface="Calibri" panose="020F0502020204030204" pitchFamily="34" charset="0"/>
              </a:rPr>
              <a:t> und </a:t>
            </a:r>
            <a:r>
              <a:rPr lang="en-US" sz="2000" dirty="0" err="1">
                <a:latin typeface="Century Gothic" panose="020B0502020202020204" pitchFamily="34" charset="0"/>
                <a:cs typeface="Calibri" panose="020F0502020204030204" pitchFamily="34" charset="0"/>
              </a:rPr>
              <a:t>Policenbetrug</a:t>
            </a:r>
            <a:endParaRPr lang="en-US" sz="2000" dirty="0">
              <a:latin typeface="Century Gothic" panose="020B0502020202020204" pitchFamily="34" charset="0"/>
              <a:cs typeface="Calibri" panose="020F0502020204030204" pitchFamily="34" charset="0"/>
            </a:endParaRP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Phishing-</a:t>
            </a:r>
            <a:r>
              <a:rPr lang="en-US" sz="2000" dirty="0" err="1">
                <a:latin typeface="Century Gothic" panose="020B0502020202020204" pitchFamily="34" charset="0"/>
                <a:cs typeface="Calibri" panose="020F0502020204030204" pitchFamily="34" charset="0"/>
              </a:rPr>
              <a:t>Betrug</a:t>
            </a:r>
            <a:endParaRPr lang="en-US" sz="2000" dirty="0">
              <a:latin typeface="Century Gothic" panose="020B0502020202020204" pitchFamily="34" charset="0"/>
              <a:cs typeface="Calibri" panose="020F0502020204030204" pitchFamily="34" charset="0"/>
            </a:endParaRPr>
          </a:p>
          <a:p>
            <a:pPr marL="342900" indent="-342900" algn="just">
              <a:buFont typeface="Arial" panose="020B0604020202020204" pitchFamily="34" charset="0"/>
              <a:buChar char="•"/>
            </a:pPr>
            <a:r>
              <a:rPr lang="en-US" sz="2000" dirty="0" err="1">
                <a:latin typeface="Century Gothic" panose="020B0502020202020204" pitchFamily="34" charset="0"/>
                <a:cs typeface="Calibri" panose="020F0502020204030204" pitchFamily="34" charset="0"/>
              </a:rPr>
              <a:t>Betrügerische</a:t>
            </a:r>
            <a:r>
              <a:rPr lang="en-US" sz="2000" dirty="0">
                <a:latin typeface="Century Gothic" panose="020B0502020202020204" pitchFamily="34" charset="0"/>
                <a:cs typeface="Calibri" panose="020F0502020204030204" pitchFamily="34" charset="0"/>
              </a:rPr>
              <a:t> </a:t>
            </a:r>
            <a:r>
              <a:rPr lang="en-US" sz="2000" dirty="0" err="1">
                <a:latin typeface="Century Gothic" panose="020B0502020202020204" pitchFamily="34" charset="0"/>
                <a:cs typeface="Calibri" panose="020F0502020204030204" pitchFamily="34" charset="0"/>
              </a:rPr>
              <a:t>Ansprüche</a:t>
            </a:r>
            <a:endParaRPr lang="en-US" sz="2000" dirty="0">
              <a:latin typeface="Century Gothic" panose="020B0502020202020204" pitchFamily="34" charset="0"/>
              <a:cs typeface="Calibri" panose="020F0502020204030204" pitchFamily="34" charset="0"/>
            </a:endParaRPr>
          </a:p>
          <a:p>
            <a:pPr algn="just"/>
            <a:endParaRPr lang="en-US" sz="2000" dirty="0">
              <a:latin typeface="Century Gothic" panose="020B0502020202020204" pitchFamily="34" charset="0"/>
              <a:cs typeface="Calibri" panose="020F0502020204030204" pitchFamily="34" charset="0"/>
            </a:endParaRPr>
          </a:p>
          <a:p>
            <a:pPr algn="just"/>
            <a:endParaRPr lang="en-US" sz="2000" dirty="0">
              <a:latin typeface="Century Gothic" panose="020B0502020202020204" pitchFamily="34" charset="0"/>
              <a:cs typeface="Calibri" panose="020F0502020204030204" pitchFamily="34" charset="0"/>
            </a:endParaRPr>
          </a:p>
          <a:p>
            <a:pPr algn="just"/>
            <a:endParaRPr lang="de-AT" sz="2000" dirty="0">
              <a:latin typeface="Century Gothic" panose="020B050202020202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6F3BD103-E595-681A-6754-7CB85CF90382}"/>
              </a:ext>
            </a:extLst>
          </p:cNvPr>
          <p:cNvPicPr>
            <a:picLocks noChangeAspect="1"/>
          </p:cNvPicPr>
          <p:nvPr/>
        </p:nvPicPr>
        <p:blipFill>
          <a:blip r:embed="rId5"/>
          <a:stretch>
            <a:fillRect/>
          </a:stretch>
        </p:blipFill>
        <p:spPr>
          <a:xfrm>
            <a:off x="7795279" y="2479997"/>
            <a:ext cx="2200275" cy="1409700"/>
          </a:xfrm>
          <a:prstGeom prst="rect">
            <a:avLst/>
          </a:prstGeom>
        </p:spPr>
      </p:pic>
    </p:spTree>
    <p:extLst>
      <p:ext uri="{BB962C8B-B14F-4D97-AF65-F5344CB8AC3E}">
        <p14:creationId xmlns:p14="http://schemas.microsoft.com/office/powerpoint/2010/main" val="160027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Wie wählt man die richtige/beste Versicherung</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pic>
        <p:nvPicPr>
          <p:cNvPr id="11" name="Grafik 10">
            <a:extLst>
              <a:ext uri="{FF2B5EF4-FFF2-40B4-BE49-F238E27FC236}">
                <a16:creationId xmlns:a16="http://schemas.microsoft.com/office/drawing/2014/main" id="{210124DC-BD54-B023-6E62-622B5AA15231}"/>
              </a:ext>
            </a:extLst>
          </p:cNvPr>
          <p:cNvPicPr>
            <a:picLocks noChangeAspect="1"/>
          </p:cNvPicPr>
          <p:nvPr/>
        </p:nvPicPr>
        <p:blipFill>
          <a:blip r:embed="rId5"/>
          <a:stretch>
            <a:fillRect/>
          </a:stretch>
        </p:blipFill>
        <p:spPr>
          <a:xfrm>
            <a:off x="8666212" y="1751717"/>
            <a:ext cx="2497517" cy="2830519"/>
          </a:xfrm>
          <a:prstGeom prst="rect">
            <a:avLst/>
          </a:prstGeom>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183222" y="2189629"/>
            <a:ext cx="8114958" cy="2226443"/>
          </a:xfrm>
          <a:prstGeom prst="rect">
            <a:avLst/>
          </a:prstGeom>
          <a:noFill/>
        </p:spPr>
        <p:txBody>
          <a:bodyPr wrap="square">
            <a:spAutoFit/>
          </a:bodyPr>
          <a:lstStyle/>
          <a:p>
            <a:pPr marL="285750" indent="-285750" algn="just">
              <a:lnSpc>
                <a:spcPct val="107000"/>
              </a:lnSpc>
              <a:spcBef>
                <a:spcPts val="1200"/>
              </a:spcBef>
              <a:spcAft>
                <a:spcPts val="800"/>
              </a:spcAft>
              <a:buFontTx/>
              <a:buChar char="-"/>
            </a:pPr>
            <a:r>
              <a:rPr lang="en-GB" sz="2000" dirty="0" err="1">
                <a:solidFill>
                  <a:srgbClr val="0D0D0D"/>
                </a:solidFill>
                <a:effectLst/>
                <a:latin typeface="Century Gothic" panose="020B0502020202020204" pitchFamily="34" charset="0"/>
                <a:cs typeface="Arial" panose="020B0604020202020204" pitchFamily="34" charset="0"/>
              </a:rPr>
              <a:t>Aktivität</a:t>
            </a:r>
            <a:r>
              <a:rPr lang="en-GB" sz="2000" dirty="0">
                <a:solidFill>
                  <a:srgbClr val="0D0D0D"/>
                </a:solidFill>
                <a:effectLst/>
                <a:latin typeface="Century Gothic" panose="020B0502020202020204" pitchFamily="34" charset="0"/>
                <a:cs typeface="Arial" panose="020B0604020202020204" pitchFamily="34" charset="0"/>
              </a:rPr>
              <a:t> 1: </a:t>
            </a:r>
            <a:r>
              <a:rPr lang="de-DE" sz="2000" dirty="0">
                <a:solidFill>
                  <a:srgbClr val="0D0D0D"/>
                </a:solidFill>
                <a:effectLst/>
                <a:latin typeface="Century Gothic" panose="020B0502020202020204" pitchFamily="34" charset="0"/>
                <a:cs typeface="Arial" panose="020B0604020202020204" pitchFamily="34" charset="0"/>
              </a:rPr>
              <a:t>Bedeutung von Versicherungsbedingungen – Bewertung von Versicherungspolicen</a:t>
            </a:r>
            <a:endParaRPr lang="en-GB" sz="2000" dirty="0">
              <a:solidFill>
                <a:srgbClr val="0D0D0D"/>
              </a:solidFill>
              <a:latin typeface="Century Gothic" panose="020B0502020202020204" pitchFamily="34" charset="0"/>
              <a:cs typeface="Arial" panose="020B0604020202020204" pitchFamily="34" charset="0"/>
            </a:endParaRPr>
          </a:p>
          <a:p>
            <a:pPr marL="285750" indent="-285750" algn="just">
              <a:lnSpc>
                <a:spcPct val="107000"/>
              </a:lnSpc>
              <a:spcBef>
                <a:spcPts val="1200"/>
              </a:spcBef>
              <a:spcAft>
                <a:spcPts val="800"/>
              </a:spcAft>
              <a:buFontTx/>
              <a:buChar char="-"/>
            </a:pPr>
            <a:r>
              <a:rPr lang="en-GB" sz="2000" b="0" i="0" dirty="0" err="1">
                <a:solidFill>
                  <a:srgbClr val="0D0D0D"/>
                </a:solidFill>
                <a:effectLst/>
                <a:latin typeface="Century Gothic" panose="020B0502020202020204" pitchFamily="34" charset="0"/>
                <a:cs typeface="Arial" panose="020B0604020202020204" pitchFamily="34" charset="0"/>
              </a:rPr>
              <a:t>Aktivität</a:t>
            </a:r>
            <a:r>
              <a:rPr lang="en-GB" sz="2000" b="0" i="0" dirty="0">
                <a:solidFill>
                  <a:srgbClr val="0D0D0D"/>
                </a:solidFill>
                <a:effectLst/>
                <a:latin typeface="Century Gothic" panose="020B0502020202020204" pitchFamily="34" charset="0"/>
                <a:cs typeface="Arial" panose="020B0604020202020204" pitchFamily="34" charset="0"/>
              </a:rPr>
              <a:t> 2: </a:t>
            </a:r>
            <a:r>
              <a:rPr lang="en-GB" sz="2000" dirty="0">
                <a:solidFill>
                  <a:srgbClr val="0D0D0D"/>
                </a:solidFill>
                <a:latin typeface="Century Gothic" panose="020B0502020202020204" pitchFamily="34" charset="0"/>
                <a:cs typeface="Arial" panose="020B0604020202020204" pitchFamily="34" charset="0"/>
              </a:rPr>
              <a:t>Wie man die </a:t>
            </a:r>
            <a:r>
              <a:rPr lang="en-GB" sz="2000" dirty="0" err="1">
                <a:solidFill>
                  <a:srgbClr val="0D0D0D"/>
                </a:solidFill>
                <a:latin typeface="Century Gothic" panose="020B0502020202020204" pitchFamily="34" charset="0"/>
                <a:cs typeface="Arial" panose="020B0604020202020204" pitchFamily="34" charset="0"/>
              </a:rPr>
              <a:t>richtige</a:t>
            </a:r>
            <a:r>
              <a:rPr lang="en-GB" sz="2000" dirty="0">
                <a:solidFill>
                  <a:srgbClr val="0D0D0D"/>
                </a:solidFill>
                <a:latin typeface="Century Gothic" panose="020B0502020202020204" pitchFamily="34" charset="0"/>
                <a:cs typeface="Arial" panose="020B0604020202020204" pitchFamily="34" charset="0"/>
              </a:rPr>
              <a:t> </a:t>
            </a:r>
            <a:r>
              <a:rPr lang="en-GB" sz="2000" dirty="0" err="1">
                <a:solidFill>
                  <a:srgbClr val="0D0D0D"/>
                </a:solidFill>
                <a:latin typeface="Century Gothic" panose="020B0502020202020204" pitchFamily="34" charset="0"/>
                <a:cs typeface="Arial" panose="020B0604020202020204" pitchFamily="34" charset="0"/>
              </a:rPr>
              <a:t>Versicherung</a:t>
            </a:r>
            <a:r>
              <a:rPr lang="en-GB" sz="2000" dirty="0">
                <a:solidFill>
                  <a:srgbClr val="0D0D0D"/>
                </a:solidFill>
                <a:latin typeface="Century Gothic" panose="020B0502020202020204" pitchFamily="34" charset="0"/>
                <a:cs typeface="Arial" panose="020B0604020202020204" pitchFamily="34" charset="0"/>
              </a:rPr>
              <a:t> </a:t>
            </a:r>
            <a:r>
              <a:rPr lang="en-GB" sz="2000" dirty="0" err="1">
                <a:solidFill>
                  <a:srgbClr val="0D0D0D"/>
                </a:solidFill>
                <a:latin typeface="Century Gothic" panose="020B0502020202020204" pitchFamily="34" charset="0"/>
                <a:cs typeface="Arial" panose="020B0604020202020204" pitchFamily="34" charset="0"/>
              </a:rPr>
              <a:t>wählt</a:t>
            </a:r>
            <a:r>
              <a:rPr lang="en-GB" sz="2000" dirty="0">
                <a:solidFill>
                  <a:srgbClr val="0D0D0D"/>
                </a:solidFill>
                <a:latin typeface="Century Gothic" panose="020B0502020202020204" pitchFamily="34" charset="0"/>
                <a:cs typeface="Arial" panose="020B0604020202020204" pitchFamily="34" charset="0"/>
              </a:rPr>
              <a:t> – die </a:t>
            </a:r>
            <a:r>
              <a:rPr lang="en-GB" sz="2000" dirty="0" err="1">
                <a:solidFill>
                  <a:srgbClr val="0D0D0D"/>
                </a:solidFill>
                <a:latin typeface="Century Gothic" panose="020B0502020202020204" pitchFamily="34" charset="0"/>
                <a:cs typeface="Arial" panose="020B0604020202020204" pitchFamily="34" charset="0"/>
              </a:rPr>
              <a:t>wichtigsten</a:t>
            </a:r>
            <a:r>
              <a:rPr lang="en-GB" sz="2000" dirty="0">
                <a:solidFill>
                  <a:srgbClr val="0D0D0D"/>
                </a:solidFill>
                <a:latin typeface="Century Gothic" panose="020B0502020202020204" pitchFamily="34" charset="0"/>
                <a:cs typeface="Arial" panose="020B0604020202020204" pitchFamily="34" charset="0"/>
              </a:rPr>
              <a:t> </a:t>
            </a:r>
            <a:r>
              <a:rPr lang="en-GB" sz="2000" dirty="0" err="1">
                <a:solidFill>
                  <a:srgbClr val="0D0D0D"/>
                </a:solidFill>
                <a:latin typeface="Century Gothic" panose="020B0502020202020204" pitchFamily="34" charset="0"/>
                <a:cs typeface="Arial" panose="020B0604020202020204" pitchFamily="34" charset="0"/>
              </a:rPr>
              <a:t>Schritte</a:t>
            </a:r>
            <a:endParaRPr lang="en-GB" sz="2000" dirty="0">
              <a:solidFill>
                <a:srgbClr val="0D0D0D"/>
              </a:solidFill>
              <a:latin typeface="Century Gothic" panose="020B0502020202020204" pitchFamily="34" charset="0"/>
              <a:cs typeface="Arial" panose="020B0604020202020204" pitchFamily="34" charset="0"/>
            </a:endParaRPr>
          </a:p>
          <a:p>
            <a:pPr marL="285750" indent="-285750" algn="just">
              <a:lnSpc>
                <a:spcPct val="107000"/>
              </a:lnSpc>
              <a:spcBef>
                <a:spcPts val="1200"/>
              </a:spcBef>
              <a:spcAft>
                <a:spcPts val="800"/>
              </a:spcAft>
              <a:buFontTx/>
              <a:buChar char="-"/>
            </a:pPr>
            <a:r>
              <a:rPr lang="en-GB" sz="2000" b="0" i="0" dirty="0" err="1">
                <a:solidFill>
                  <a:srgbClr val="0D0D0D"/>
                </a:solidFill>
                <a:effectLst/>
                <a:latin typeface="Century Gothic" panose="020B0502020202020204" pitchFamily="34" charset="0"/>
                <a:cs typeface="Arial" panose="020B0604020202020204" pitchFamily="34" charset="0"/>
              </a:rPr>
              <a:t>Aktivität</a:t>
            </a:r>
            <a:r>
              <a:rPr lang="en-GB" sz="2000" b="0" i="0" dirty="0">
                <a:solidFill>
                  <a:srgbClr val="0D0D0D"/>
                </a:solidFill>
                <a:effectLst/>
                <a:latin typeface="Century Gothic" panose="020B0502020202020204" pitchFamily="34" charset="0"/>
                <a:cs typeface="Arial" panose="020B0604020202020204" pitchFamily="34" charset="0"/>
              </a:rPr>
              <a:t>  3: </a:t>
            </a:r>
            <a:r>
              <a:rPr lang="en-GB" sz="2000" b="0" i="0" dirty="0" err="1">
                <a:solidFill>
                  <a:srgbClr val="0D0D0D"/>
                </a:solidFill>
                <a:effectLst/>
                <a:latin typeface="Century Gothic" panose="020B0502020202020204" pitchFamily="34" charset="0"/>
                <a:cs typeface="Arial" panose="020B0604020202020204" pitchFamily="34" charset="0"/>
              </a:rPr>
              <a:t>Übung</a:t>
            </a:r>
            <a:r>
              <a:rPr lang="en-GB" sz="2000" b="0" i="0" dirty="0">
                <a:solidFill>
                  <a:srgbClr val="0D0D0D"/>
                </a:solidFill>
                <a:effectLst/>
                <a:latin typeface="Century Gothic" panose="020B0502020202020204" pitchFamily="34" charset="0"/>
                <a:cs typeface="Arial" panose="020B0604020202020204" pitchFamily="34" charset="0"/>
              </a:rPr>
              <a:t> der </a:t>
            </a:r>
            <a:r>
              <a:rPr lang="en-GB" sz="2000" b="0" i="0" dirty="0" err="1">
                <a:solidFill>
                  <a:srgbClr val="0D0D0D"/>
                </a:solidFill>
                <a:effectLst/>
                <a:latin typeface="Century Gothic" panose="020B0502020202020204" pitchFamily="34" charset="0"/>
                <a:cs typeface="Arial" panose="020B0604020202020204" pitchFamily="34" charset="0"/>
              </a:rPr>
              <a:t>Schritte</a:t>
            </a:r>
            <a:r>
              <a:rPr lang="en-GB" sz="2000" b="0" i="0" dirty="0">
                <a:solidFill>
                  <a:srgbClr val="0D0D0D"/>
                </a:solidFill>
                <a:effectLst/>
                <a:latin typeface="Century Gothic" panose="020B0502020202020204" pitchFamily="34" charset="0"/>
                <a:cs typeface="Arial" panose="020B0604020202020204" pitchFamily="34" charset="0"/>
              </a:rPr>
              <a:t> </a:t>
            </a:r>
            <a:endParaRPr lang="en-US" sz="2000" b="0" i="0" dirty="0">
              <a:solidFill>
                <a:srgbClr val="0D0D0D"/>
              </a:solidFill>
              <a:effectLst/>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2420AA0-85D6-611D-3CDC-0A7E81351ED4}"/>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2F34671F-1EBB-59FB-26D2-805E5CF91363}"/>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LEBENSVERSICHERUNG</a:t>
            </a:r>
          </a:p>
        </p:txBody>
      </p:sp>
      <p:sp>
        <p:nvSpPr>
          <p:cNvPr id="198" name="Google Shape;198;p4">
            <a:extLst>
              <a:ext uri="{FF2B5EF4-FFF2-40B4-BE49-F238E27FC236}">
                <a16:creationId xmlns:a16="http://schemas.microsoft.com/office/drawing/2014/main" id="{31935117-C753-D430-0CF3-AA504D508D76}"/>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A1E5A4BC-681F-0727-C2EC-221C01D94425}"/>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A288693D-D787-DD98-76CE-D6A0E71C178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87711EE5-A1B4-16AC-B2B8-62A7DD291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C68E5E7-4F9A-41CD-6CD8-E40B6E7FDEBA}"/>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3" name="Textfeld 2">
            <a:extLst>
              <a:ext uri="{FF2B5EF4-FFF2-40B4-BE49-F238E27FC236}">
                <a16:creationId xmlns:a16="http://schemas.microsoft.com/office/drawing/2014/main" id="{B185493C-94A9-5555-A2C6-A134FCC6E5BD}"/>
              </a:ext>
            </a:extLst>
          </p:cNvPr>
          <p:cNvSpPr txBox="1"/>
          <p:nvPr/>
        </p:nvSpPr>
        <p:spPr>
          <a:xfrm>
            <a:off x="106121" y="2186807"/>
            <a:ext cx="7200000" cy="1323439"/>
          </a:xfrm>
          <a:prstGeom prst="rect">
            <a:avLst/>
          </a:prstGeom>
          <a:noFill/>
        </p:spPr>
        <p:txBody>
          <a:bodyPr wrap="square">
            <a:spAutoFit/>
          </a:bodyPr>
          <a:lstStyle/>
          <a:p>
            <a:r>
              <a:rPr lang="de-DE" sz="2000" dirty="0">
                <a:latin typeface="Century Gothic" panose="020B0502020202020204" pitchFamily="34" charset="0"/>
                <a:cs typeface="Calibri" panose="020F0502020204030204" pitchFamily="34" charset="0"/>
              </a:rPr>
              <a:t>Prämie</a:t>
            </a:r>
          </a:p>
          <a:p>
            <a:r>
              <a:rPr lang="de-DE" sz="2000" dirty="0">
                <a:latin typeface="Century Gothic" panose="020B0502020202020204" pitchFamily="34" charset="0"/>
                <a:cs typeface="Calibri" panose="020F0502020204030204" pitchFamily="34" charset="0"/>
              </a:rPr>
              <a:t>Begünstige/r </a:t>
            </a:r>
          </a:p>
          <a:p>
            <a:r>
              <a:rPr lang="de-DE" sz="2000" dirty="0">
                <a:latin typeface="Century Gothic" panose="020B0502020202020204" pitchFamily="34" charset="0"/>
                <a:cs typeface="Calibri" panose="020F0502020204030204" pitchFamily="34" charset="0"/>
              </a:rPr>
              <a:t>Todesfallleistung</a:t>
            </a:r>
            <a:endParaRPr lang="de-AT" sz="2000" dirty="0">
              <a:latin typeface="Century Gothic" panose="020B0502020202020204" pitchFamily="34" charset="0"/>
              <a:cs typeface="Calibri" panose="020F0502020204030204" pitchFamily="34" charset="0"/>
            </a:endParaRPr>
          </a:p>
          <a:p>
            <a:endParaRPr lang="de-AT" sz="2000" dirty="0">
              <a:latin typeface="Century Gothic" panose="020B050202020202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05DDB89D-1A0A-CD76-7053-B2810C74F0A3}"/>
              </a:ext>
            </a:extLst>
          </p:cNvPr>
          <p:cNvSpPr txBox="1"/>
          <p:nvPr/>
        </p:nvSpPr>
        <p:spPr>
          <a:xfrm>
            <a:off x="8641875" y="4138873"/>
            <a:ext cx="1769652" cy="369332"/>
          </a:xfrm>
          <a:prstGeom prst="rect">
            <a:avLst/>
          </a:prstGeom>
          <a:noFill/>
        </p:spPr>
        <p:txBody>
          <a:bodyPr wrap="none" rtlCol="0">
            <a:spAutoFit/>
          </a:bodyPr>
          <a:lstStyle/>
          <a:p>
            <a:r>
              <a:rPr lang="de-DE" dirty="0"/>
              <a:t>www.pexels.com</a:t>
            </a:r>
            <a:endParaRPr lang="de-AT" dirty="0"/>
          </a:p>
        </p:txBody>
      </p:sp>
      <p:pic>
        <p:nvPicPr>
          <p:cNvPr id="9" name="Grafik 8">
            <a:extLst>
              <a:ext uri="{FF2B5EF4-FFF2-40B4-BE49-F238E27FC236}">
                <a16:creationId xmlns:a16="http://schemas.microsoft.com/office/drawing/2014/main" id="{E112C054-FFF0-54DB-FD6A-DFC0AD59ADC5}"/>
              </a:ext>
            </a:extLst>
          </p:cNvPr>
          <p:cNvPicPr>
            <a:picLocks noChangeAspect="1"/>
          </p:cNvPicPr>
          <p:nvPr/>
        </p:nvPicPr>
        <p:blipFill>
          <a:blip r:embed="rId5"/>
          <a:stretch>
            <a:fillRect/>
          </a:stretch>
        </p:blipFill>
        <p:spPr>
          <a:xfrm>
            <a:off x="8015037" y="2479997"/>
            <a:ext cx="2571750" cy="1666875"/>
          </a:xfrm>
          <a:prstGeom prst="rect">
            <a:avLst/>
          </a:prstGeom>
        </p:spPr>
      </p:pic>
    </p:spTree>
    <p:extLst>
      <p:ext uri="{BB962C8B-B14F-4D97-AF65-F5344CB8AC3E}">
        <p14:creationId xmlns:p14="http://schemas.microsoft.com/office/powerpoint/2010/main" val="1337827792"/>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57FEB5-B813-4BF7-86F8-B0785138F1B0}">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customXml/itemProps2.xml><?xml version="1.0" encoding="utf-8"?>
<ds:datastoreItem xmlns:ds="http://schemas.openxmlformats.org/officeDocument/2006/customXml" ds:itemID="{8228C82E-DA0E-4943-A5E3-ABFBE399CE0E}">
  <ds:schemaRefs>
    <ds:schemaRef ds:uri="http://schemas.microsoft.com/sharepoint/v3/contenttype/forms"/>
  </ds:schemaRefs>
</ds:datastoreItem>
</file>

<file path=customXml/itemProps3.xml><?xml version="1.0" encoding="utf-8"?>
<ds:datastoreItem xmlns:ds="http://schemas.openxmlformats.org/officeDocument/2006/customXml" ds:itemID="{71608303-AED5-443A-92DF-E50F532C7DA6}"/>
</file>

<file path=docProps/app.xml><?xml version="1.0" encoding="utf-8"?>
<Properties xmlns="http://schemas.openxmlformats.org/officeDocument/2006/extended-properties" xmlns:vt="http://schemas.openxmlformats.org/officeDocument/2006/docPropsVTypes">
  <TotalTime>0</TotalTime>
  <Words>5169</Words>
  <Application>Microsoft Office PowerPoint</Application>
  <PresentationFormat>Breitbild</PresentationFormat>
  <Paragraphs>299</Paragraphs>
  <Slides>13</Slides>
  <Notes>13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Calibri Light</vt:lpstr>
      <vt:lpstr>Century Gothic</vt:lpstr>
      <vt:lpstr>Arial</vt:lpstr>
      <vt:lpstr>Open Sans</vt:lpstr>
      <vt:lpstr>Noto Sans Symbols</vt:lpstr>
      <vt:lpstr>Symbol</vt:lpstr>
      <vt:lpstr>Times New Roman</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lastModifiedBy>Macek Anita</cp:lastModifiedBy>
  <cp:revision>19</cp:revision>
  <dcterms:created xsi:type="dcterms:W3CDTF">2022-11-21T10:01:51Z</dcterms:created>
  <dcterms:modified xsi:type="dcterms:W3CDTF">2025-01-18T09:31:49Z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