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x="18288000" cy="10287000"/>
  <p:notesSz cx="6858000" cy="9144000"/>
  <p:embeddedFontLst>
    <p:embeddedFont>
      <p:font typeface="Aptos Light" panose="020B0004020202020204" pitchFamily="34" charset="0"/>
      <p:regular r:id="rId33"/>
      <p:italic r:id="rId34"/>
    </p:embeddedFont>
    <p:embeddedFont>
      <p:font typeface="Evolventa" panose="020B0604020202020204" charset="0"/>
      <p:regular r:id="rId35"/>
    </p:embeddedFont>
    <p:embeddedFont>
      <p:font typeface="Evolventa Bold" panose="020B0604020202020204" charset="0"/>
      <p:regular r:id="rId36"/>
    </p:embeddedFont>
    <p:embeddedFont>
      <p:font typeface="Evolventa Bold Italics" panose="020B0604020202020204" charset="0"/>
      <p:regular r:id="rId37"/>
    </p:embeddedFont>
    <p:embeddedFont>
      <p:font typeface="Evolventa Italics" panose="020B0604020202020204" charset="0"/>
      <p:regular r:id="rId38"/>
    </p:embeddedFont>
    <p:embeddedFont>
      <p:font typeface="TT Rounds Condensed"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6520" autoAdjust="0"/>
  </p:normalViewPr>
  <p:slideViewPr>
    <p:cSldViewPr>
      <p:cViewPr varScale="1">
        <p:scale>
          <a:sx n="66" d="100"/>
          <a:sy n="66" d="100"/>
        </p:scale>
        <p:origin x="101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cek Anita" userId="9970a0cd-72f2-447a-8ae3-55167c3bcd34" providerId="ADAL" clId="{F0D0FCD2-E487-48F9-9187-E9CFF929AA48}"/>
    <pc:docChg chg="undo custSel modSld">
      <pc:chgData name="Macek Anita" userId="9970a0cd-72f2-447a-8ae3-55167c3bcd34" providerId="ADAL" clId="{F0D0FCD2-E487-48F9-9187-E9CFF929AA48}" dt="2025-01-18T08:01:28.230" v="69"/>
      <pc:docMkLst>
        <pc:docMk/>
      </pc:docMkLst>
      <pc:sldChg chg="modSp mod modNotesTx">
        <pc:chgData name="Macek Anita" userId="9970a0cd-72f2-447a-8ae3-55167c3bcd34" providerId="ADAL" clId="{F0D0FCD2-E487-48F9-9187-E9CFF929AA48}" dt="2025-01-18T07:46:28.651" v="4"/>
        <pc:sldMkLst>
          <pc:docMk/>
          <pc:sldMk cId="0" sldId="256"/>
        </pc:sldMkLst>
        <pc:spChg chg="mod">
          <ac:chgData name="Macek Anita" userId="9970a0cd-72f2-447a-8ae3-55167c3bcd34" providerId="ADAL" clId="{F0D0FCD2-E487-48F9-9187-E9CFF929AA48}" dt="2025-01-18T07:44:05.940" v="0" actId="20577"/>
          <ac:spMkLst>
            <pc:docMk/>
            <pc:sldMk cId="0" sldId="256"/>
            <ac:spMk id="6" creationId="{00000000-0000-0000-0000-000000000000}"/>
          </ac:spMkLst>
        </pc:spChg>
      </pc:sldChg>
      <pc:sldChg chg="modNotesTx">
        <pc:chgData name="Macek Anita" userId="9970a0cd-72f2-447a-8ae3-55167c3bcd34" providerId="ADAL" clId="{F0D0FCD2-E487-48F9-9187-E9CFF929AA48}" dt="2025-01-18T07:46:32.780" v="5"/>
        <pc:sldMkLst>
          <pc:docMk/>
          <pc:sldMk cId="0" sldId="257"/>
        </pc:sldMkLst>
      </pc:sldChg>
      <pc:sldChg chg="modNotesTx">
        <pc:chgData name="Macek Anita" userId="9970a0cd-72f2-447a-8ae3-55167c3bcd34" providerId="ADAL" clId="{F0D0FCD2-E487-48F9-9187-E9CFF929AA48}" dt="2025-01-18T07:46:40.815" v="6"/>
        <pc:sldMkLst>
          <pc:docMk/>
          <pc:sldMk cId="0" sldId="258"/>
        </pc:sldMkLst>
      </pc:sldChg>
      <pc:sldChg chg="modNotesTx">
        <pc:chgData name="Macek Anita" userId="9970a0cd-72f2-447a-8ae3-55167c3bcd34" providerId="ADAL" clId="{F0D0FCD2-E487-48F9-9187-E9CFF929AA48}" dt="2025-01-18T07:47:00.141" v="7"/>
        <pc:sldMkLst>
          <pc:docMk/>
          <pc:sldMk cId="0" sldId="259"/>
        </pc:sldMkLst>
      </pc:sldChg>
      <pc:sldChg chg="modSp mod modNotesTx">
        <pc:chgData name="Macek Anita" userId="9970a0cd-72f2-447a-8ae3-55167c3bcd34" providerId="ADAL" clId="{F0D0FCD2-E487-48F9-9187-E9CFF929AA48}" dt="2025-01-18T08:00:49.324" v="66" actId="2711"/>
        <pc:sldMkLst>
          <pc:docMk/>
          <pc:sldMk cId="0" sldId="260"/>
        </pc:sldMkLst>
        <pc:spChg chg="mod">
          <ac:chgData name="Macek Anita" userId="9970a0cd-72f2-447a-8ae3-55167c3bcd34" providerId="ADAL" clId="{F0D0FCD2-E487-48F9-9187-E9CFF929AA48}" dt="2025-01-18T08:00:49.324" v="66" actId="2711"/>
          <ac:spMkLst>
            <pc:docMk/>
            <pc:sldMk cId="0" sldId="260"/>
            <ac:spMk id="11" creationId="{00000000-0000-0000-0000-000000000000}"/>
          </ac:spMkLst>
        </pc:spChg>
      </pc:sldChg>
      <pc:sldChg chg="modSp mod modNotesTx">
        <pc:chgData name="Macek Anita" userId="9970a0cd-72f2-447a-8ae3-55167c3bcd34" providerId="ADAL" clId="{F0D0FCD2-E487-48F9-9187-E9CFF929AA48}" dt="2025-01-18T07:47:42.616" v="11"/>
        <pc:sldMkLst>
          <pc:docMk/>
          <pc:sldMk cId="0" sldId="261"/>
        </pc:sldMkLst>
        <pc:spChg chg="mod">
          <ac:chgData name="Macek Anita" userId="9970a0cd-72f2-447a-8ae3-55167c3bcd34" providerId="ADAL" clId="{F0D0FCD2-E487-48F9-9187-E9CFF929AA48}" dt="2025-01-18T07:47:37.541" v="10" actId="1076"/>
          <ac:spMkLst>
            <pc:docMk/>
            <pc:sldMk cId="0" sldId="261"/>
            <ac:spMk id="11" creationId="{00000000-0000-0000-0000-000000000000}"/>
          </ac:spMkLst>
        </pc:spChg>
      </pc:sldChg>
      <pc:sldChg chg="modNotesTx">
        <pc:chgData name="Macek Anita" userId="9970a0cd-72f2-447a-8ae3-55167c3bcd34" providerId="ADAL" clId="{F0D0FCD2-E487-48F9-9187-E9CFF929AA48}" dt="2025-01-18T07:48:28.122" v="14"/>
        <pc:sldMkLst>
          <pc:docMk/>
          <pc:sldMk cId="0" sldId="262"/>
        </pc:sldMkLst>
      </pc:sldChg>
      <pc:sldChg chg="modNotesTx">
        <pc:chgData name="Macek Anita" userId="9970a0cd-72f2-447a-8ae3-55167c3bcd34" providerId="ADAL" clId="{F0D0FCD2-E487-48F9-9187-E9CFF929AA48}" dt="2025-01-18T07:48:44.217" v="15"/>
        <pc:sldMkLst>
          <pc:docMk/>
          <pc:sldMk cId="0" sldId="263"/>
        </pc:sldMkLst>
      </pc:sldChg>
      <pc:sldChg chg="modSp mod modNotesTx">
        <pc:chgData name="Macek Anita" userId="9970a0cd-72f2-447a-8ae3-55167c3bcd34" providerId="ADAL" clId="{F0D0FCD2-E487-48F9-9187-E9CFF929AA48}" dt="2025-01-18T07:49:22.059" v="37"/>
        <pc:sldMkLst>
          <pc:docMk/>
          <pc:sldMk cId="0" sldId="264"/>
        </pc:sldMkLst>
        <pc:spChg chg="mod">
          <ac:chgData name="Macek Anita" userId="9970a0cd-72f2-447a-8ae3-55167c3bcd34" providerId="ADAL" clId="{F0D0FCD2-E487-48F9-9187-E9CFF929AA48}" dt="2025-01-18T07:49:12.175" v="36" actId="20577"/>
          <ac:spMkLst>
            <pc:docMk/>
            <pc:sldMk cId="0" sldId="264"/>
            <ac:spMk id="11" creationId="{00000000-0000-0000-0000-000000000000}"/>
          </ac:spMkLst>
        </pc:spChg>
      </pc:sldChg>
      <pc:sldChg chg="modNotesTx">
        <pc:chgData name="Macek Anita" userId="9970a0cd-72f2-447a-8ae3-55167c3bcd34" providerId="ADAL" clId="{F0D0FCD2-E487-48F9-9187-E9CFF929AA48}" dt="2025-01-18T07:49:43.184" v="38"/>
        <pc:sldMkLst>
          <pc:docMk/>
          <pc:sldMk cId="0" sldId="265"/>
        </pc:sldMkLst>
      </pc:sldChg>
      <pc:sldChg chg="modNotesTx">
        <pc:chgData name="Macek Anita" userId="9970a0cd-72f2-447a-8ae3-55167c3bcd34" providerId="ADAL" clId="{F0D0FCD2-E487-48F9-9187-E9CFF929AA48}" dt="2025-01-18T07:50:07.912" v="39"/>
        <pc:sldMkLst>
          <pc:docMk/>
          <pc:sldMk cId="0" sldId="266"/>
        </pc:sldMkLst>
      </pc:sldChg>
      <pc:sldChg chg="modNotesTx">
        <pc:chgData name="Macek Anita" userId="9970a0cd-72f2-447a-8ae3-55167c3bcd34" providerId="ADAL" clId="{F0D0FCD2-E487-48F9-9187-E9CFF929AA48}" dt="2025-01-18T07:50:15.612" v="40"/>
        <pc:sldMkLst>
          <pc:docMk/>
          <pc:sldMk cId="0" sldId="267"/>
        </pc:sldMkLst>
      </pc:sldChg>
      <pc:sldChg chg="modNotesTx">
        <pc:chgData name="Macek Anita" userId="9970a0cd-72f2-447a-8ae3-55167c3bcd34" providerId="ADAL" clId="{F0D0FCD2-E487-48F9-9187-E9CFF929AA48}" dt="2025-01-18T07:50:23.694" v="41"/>
        <pc:sldMkLst>
          <pc:docMk/>
          <pc:sldMk cId="0" sldId="268"/>
        </pc:sldMkLst>
      </pc:sldChg>
      <pc:sldChg chg="modNotesTx">
        <pc:chgData name="Macek Anita" userId="9970a0cd-72f2-447a-8ae3-55167c3bcd34" providerId="ADAL" clId="{F0D0FCD2-E487-48F9-9187-E9CFF929AA48}" dt="2025-01-18T07:50:42.324" v="42"/>
        <pc:sldMkLst>
          <pc:docMk/>
          <pc:sldMk cId="0" sldId="269"/>
        </pc:sldMkLst>
      </pc:sldChg>
      <pc:sldChg chg="modNotesTx">
        <pc:chgData name="Macek Anita" userId="9970a0cd-72f2-447a-8ae3-55167c3bcd34" providerId="ADAL" clId="{F0D0FCD2-E487-48F9-9187-E9CFF929AA48}" dt="2025-01-18T07:50:56.639" v="43"/>
        <pc:sldMkLst>
          <pc:docMk/>
          <pc:sldMk cId="0" sldId="270"/>
        </pc:sldMkLst>
      </pc:sldChg>
      <pc:sldChg chg="modNotesTx">
        <pc:chgData name="Macek Anita" userId="9970a0cd-72f2-447a-8ae3-55167c3bcd34" providerId="ADAL" clId="{F0D0FCD2-E487-48F9-9187-E9CFF929AA48}" dt="2025-01-18T07:51:22.014" v="45"/>
        <pc:sldMkLst>
          <pc:docMk/>
          <pc:sldMk cId="0" sldId="271"/>
        </pc:sldMkLst>
      </pc:sldChg>
      <pc:sldChg chg="modNotesTx">
        <pc:chgData name="Macek Anita" userId="9970a0cd-72f2-447a-8ae3-55167c3bcd34" providerId="ADAL" clId="{F0D0FCD2-E487-48F9-9187-E9CFF929AA48}" dt="2025-01-18T07:51:35.050" v="46"/>
        <pc:sldMkLst>
          <pc:docMk/>
          <pc:sldMk cId="0" sldId="272"/>
        </pc:sldMkLst>
      </pc:sldChg>
      <pc:sldChg chg="modNotesTx">
        <pc:chgData name="Macek Anita" userId="9970a0cd-72f2-447a-8ae3-55167c3bcd34" providerId="ADAL" clId="{F0D0FCD2-E487-48F9-9187-E9CFF929AA48}" dt="2025-01-18T07:51:39.887" v="47"/>
        <pc:sldMkLst>
          <pc:docMk/>
          <pc:sldMk cId="0" sldId="273"/>
        </pc:sldMkLst>
      </pc:sldChg>
      <pc:sldChg chg="modNotesTx">
        <pc:chgData name="Macek Anita" userId="9970a0cd-72f2-447a-8ae3-55167c3bcd34" providerId="ADAL" clId="{F0D0FCD2-E487-48F9-9187-E9CFF929AA48}" dt="2025-01-18T07:52:01.254" v="48"/>
        <pc:sldMkLst>
          <pc:docMk/>
          <pc:sldMk cId="0" sldId="274"/>
        </pc:sldMkLst>
      </pc:sldChg>
      <pc:sldChg chg="modNotesTx">
        <pc:chgData name="Macek Anita" userId="9970a0cd-72f2-447a-8ae3-55167c3bcd34" providerId="ADAL" clId="{F0D0FCD2-E487-48F9-9187-E9CFF929AA48}" dt="2025-01-18T07:53:36.637" v="53"/>
        <pc:sldMkLst>
          <pc:docMk/>
          <pc:sldMk cId="0" sldId="275"/>
        </pc:sldMkLst>
      </pc:sldChg>
      <pc:sldChg chg="modNotesTx">
        <pc:chgData name="Macek Anita" userId="9970a0cd-72f2-447a-8ae3-55167c3bcd34" providerId="ADAL" clId="{F0D0FCD2-E487-48F9-9187-E9CFF929AA48}" dt="2025-01-18T07:53:02.942" v="51"/>
        <pc:sldMkLst>
          <pc:docMk/>
          <pc:sldMk cId="0" sldId="276"/>
        </pc:sldMkLst>
      </pc:sldChg>
      <pc:sldChg chg="modNotesTx">
        <pc:chgData name="Macek Anita" userId="9970a0cd-72f2-447a-8ae3-55167c3bcd34" providerId="ADAL" clId="{F0D0FCD2-E487-48F9-9187-E9CFF929AA48}" dt="2025-01-18T07:54:55.920" v="54"/>
        <pc:sldMkLst>
          <pc:docMk/>
          <pc:sldMk cId="0" sldId="277"/>
        </pc:sldMkLst>
      </pc:sldChg>
      <pc:sldChg chg="modNotesTx">
        <pc:chgData name="Macek Anita" userId="9970a0cd-72f2-447a-8ae3-55167c3bcd34" providerId="ADAL" clId="{F0D0FCD2-E487-48F9-9187-E9CFF929AA48}" dt="2025-01-18T07:55:03.282" v="55"/>
        <pc:sldMkLst>
          <pc:docMk/>
          <pc:sldMk cId="0" sldId="278"/>
        </pc:sldMkLst>
      </pc:sldChg>
      <pc:sldChg chg="modNotesTx">
        <pc:chgData name="Macek Anita" userId="9970a0cd-72f2-447a-8ae3-55167c3bcd34" providerId="ADAL" clId="{F0D0FCD2-E487-48F9-9187-E9CFF929AA48}" dt="2025-01-18T07:58:10.383" v="62"/>
        <pc:sldMkLst>
          <pc:docMk/>
          <pc:sldMk cId="0" sldId="279"/>
        </pc:sldMkLst>
      </pc:sldChg>
      <pc:sldChg chg="modNotesTx">
        <pc:chgData name="Macek Anita" userId="9970a0cd-72f2-447a-8ae3-55167c3bcd34" providerId="ADAL" clId="{F0D0FCD2-E487-48F9-9187-E9CFF929AA48}" dt="2025-01-18T07:57:36.656" v="61"/>
        <pc:sldMkLst>
          <pc:docMk/>
          <pc:sldMk cId="0" sldId="280"/>
        </pc:sldMkLst>
      </pc:sldChg>
      <pc:sldChg chg="modNotesTx">
        <pc:chgData name="Macek Anita" userId="9970a0cd-72f2-447a-8ae3-55167c3bcd34" providerId="ADAL" clId="{F0D0FCD2-E487-48F9-9187-E9CFF929AA48}" dt="2025-01-18T08:01:24.904" v="68"/>
        <pc:sldMkLst>
          <pc:docMk/>
          <pc:sldMk cId="0" sldId="281"/>
        </pc:sldMkLst>
      </pc:sldChg>
      <pc:sldChg chg="modNotesTx">
        <pc:chgData name="Macek Anita" userId="9970a0cd-72f2-447a-8ae3-55167c3bcd34" providerId="ADAL" clId="{F0D0FCD2-E487-48F9-9187-E9CFF929AA48}" dt="2025-01-18T08:01:28.230" v="69"/>
        <pc:sldMkLst>
          <pc:docMk/>
          <pc:sldMk cId="0" sldId="2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‹Nr.›</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a:lnSpc>
                <a:spcPct val="150000"/>
              </a:lnSpc>
              <a:spcBef>
                <a:spcPts val="1200"/>
              </a:spcBef>
              <a:spcAft>
                <a:spcPts val="1200"/>
              </a:spcAft>
            </a:pPr>
            <a:r>
              <a:rPr lang="pt-PT" sz="1800" dirty="0">
                <a:effectLst/>
                <a:latin typeface="Aptos Light" panose="020B0004020202020204" pitchFamily="34" charset="0"/>
                <a:ea typeface="Aptos Light" panose="020B0004020202020204" pitchFamily="34" charset="0"/>
                <a:cs typeface="Aptos Light" panose="020B0004020202020204" pitchFamily="34" charset="0"/>
              </a:rPr>
              <a:t>Modulul Investiții este conceput pentru a le permite femeilor să preia controlul asupra viitorului lor financiar. În lumea de astăzi, independența financiară nu este doar un lux, ci o necesitate. </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toate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femeile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confruntă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adesea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provocări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unice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obținerea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autonomiei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economice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modul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propune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abordeze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provocări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prin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furnizarea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informații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strategii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instrumente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ajute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femei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aibă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succes</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cuprind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gamă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largă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opțiuni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active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tangibile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precum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proprietăți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opere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artă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instrumente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financiare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precum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obligațiuni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Economiile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numerar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reprezintă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tradițională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formă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oferind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lichiditate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randament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relativ</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scăzute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toate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alegerea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este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profund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personală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fiind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influențată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preferințele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obiectivele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toleranța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individuală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fel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gusturile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alimentare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hobby-</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variază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la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persoană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alta,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fel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întâmplă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preferințele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materie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Înțelegerea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diversități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este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crucială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investitorii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orienteze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călătoria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lor.</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centrul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strategiei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află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conceptul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portofoliu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colecție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adaptate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nevoile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aspirațiile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persoane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Asemenea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biblioteci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personale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cărți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diferite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genuri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portofoliu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bine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structurat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include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diferite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active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echilibra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randamentul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Luarea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decizii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cunoștință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cauză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necesită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răbdare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analiză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aprofundată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Alegerile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pripite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duce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oportunități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ratate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capcane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neașteptate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Este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recomandabil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începeți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teritoriu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familiar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fi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economii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proprietate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înainte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aventura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opțiuni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complexe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fi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acțiunile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obligațiunile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Dotați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instrumentele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potrivite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investitorii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naviga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eficient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prin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complexitatea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pieței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financiare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Resurse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precum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consilierii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financiari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cursurile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formare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instrumentele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oferă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informații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valoroase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ajuta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luarea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deciziilor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Următoarele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capitole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aprofunda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fiecare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opțiune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oferind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persoanelor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fizice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cunoștințele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instrumentele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necesare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face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alegeri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cunoștință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cauză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Diversificarea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apare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 o strategie-</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cheie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reducerea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riscurilor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fel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cultivarea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interese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hobby-uri variate. Prin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distribuirea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diferite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clase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active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investitorii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proteja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împotriva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pierderilor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potențiale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lvl="0" indent="0" algn="l">
              <a:lnSpc>
                <a:spcPts val="3120"/>
              </a:lnSpc>
            </a:pPr>
            <a:r>
              <a:rPr lang="en-US" sz="2600" b="1" spc="-12" dirty="0" err="1">
                <a:solidFill>
                  <a:srgbClr val="0D0D0D"/>
                </a:solidFill>
                <a:latin typeface="Evolventa Bold"/>
                <a:ea typeface="Evolventa Bold"/>
                <a:cs typeface="Evolventa Bold"/>
                <a:sym typeface="Evolventa Bold"/>
              </a:rPr>
              <a:t>Plantarea</a:t>
            </a:r>
            <a:r>
              <a:rPr lang="en-US" sz="2600" b="1" spc="-12" dirty="0">
                <a:solidFill>
                  <a:srgbClr val="0D0D0D"/>
                </a:solidFill>
                <a:latin typeface="Evolventa Bold"/>
                <a:ea typeface="Evolventa Bold"/>
                <a:cs typeface="Evolventa Bold"/>
                <a:sym typeface="Evolventa Bold"/>
              </a:rPr>
              <a:t> </a:t>
            </a:r>
            <a:r>
              <a:rPr lang="en-US" sz="2600" b="1" spc="-12" dirty="0" err="1">
                <a:solidFill>
                  <a:srgbClr val="0D0D0D"/>
                </a:solidFill>
                <a:latin typeface="Evolventa Bold"/>
                <a:ea typeface="Evolventa Bold"/>
                <a:cs typeface="Evolventa Bold"/>
                <a:sym typeface="Evolventa Bold"/>
              </a:rPr>
              <a:t>arborilor</a:t>
            </a:r>
            <a:r>
              <a:rPr lang="en-US" sz="2600" b="1" spc="-12" dirty="0">
                <a:solidFill>
                  <a:srgbClr val="0D0D0D"/>
                </a:solidFill>
                <a:latin typeface="Evolventa Bold"/>
                <a:ea typeface="Evolventa Bold"/>
                <a:cs typeface="Evolventa Bold"/>
                <a:sym typeface="Evolventa Bold"/>
              </a:rPr>
              <a:t> de capital </a:t>
            </a:r>
            <a:r>
              <a:rPr lang="en-US" sz="2600" b="1" spc="-12" dirty="0" err="1">
                <a:solidFill>
                  <a:srgbClr val="0D0D0D"/>
                </a:solidFill>
                <a:latin typeface="Evolventa Bold"/>
                <a:ea typeface="Evolventa Bold"/>
                <a:cs typeface="Evolventa Bold"/>
                <a:sym typeface="Evolventa Bold"/>
              </a:rPr>
              <a:t>propriu</a:t>
            </a:r>
            <a:r>
              <a:rPr lang="en-US" sz="2600" b="1" spc="-12" dirty="0">
                <a:solidFill>
                  <a:srgbClr val="0D0D0D"/>
                </a:solidFill>
                <a:latin typeface="Evolventa Bold"/>
                <a:ea typeface="Evolventa Bold"/>
                <a:cs typeface="Evolventa Bold"/>
                <a:sym typeface="Evolventa Bold"/>
              </a:rPr>
              <a:t>: </a:t>
            </a:r>
            <a:r>
              <a:rPr lang="en-US" sz="2600" spc="-12" dirty="0" err="1">
                <a:solidFill>
                  <a:srgbClr val="0D0D0D"/>
                </a:solidFill>
                <a:latin typeface="Evolventa"/>
                <a:ea typeface="Evolventa"/>
                <a:cs typeface="Evolventa"/>
                <a:sym typeface="Evolventa"/>
              </a:rPr>
              <a:t>Cumpărarea</a:t>
            </a:r>
            <a:r>
              <a:rPr lang="en-US" sz="2600" spc="-12" dirty="0">
                <a:solidFill>
                  <a:srgbClr val="0D0D0D"/>
                </a:solidFill>
                <a:latin typeface="Evolventa"/>
                <a:ea typeface="Evolventa"/>
                <a:cs typeface="Evolventa"/>
                <a:sym typeface="Evolventa"/>
              </a:rPr>
              <a:t> de </a:t>
            </a:r>
            <a:r>
              <a:rPr lang="en-US" sz="2600" spc="-12" dirty="0" err="1">
                <a:solidFill>
                  <a:srgbClr val="0D0D0D"/>
                </a:solidFill>
                <a:latin typeface="Evolventa"/>
                <a:ea typeface="Evolventa"/>
                <a:cs typeface="Evolventa"/>
                <a:sym typeface="Evolventa"/>
              </a:rPr>
              <a:t>acțiuni</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înseamnă</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să</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plantați</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copaci</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în</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grădina</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dvs</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financiară</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devenind</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coproprietar</a:t>
            </a:r>
            <a:r>
              <a:rPr lang="en-US" sz="2600" spc="-12" dirty="0">
                <a:solidFill>
                  <a:srgbClr val="0D0D0D"/>
                </a:solidFill>
                <a:latin typeface="Evolventa"/>
                <a:ea typeface="Evolventa"/>
                <a:cs typeface="Evolventa"/>
                <a:sym typeface="Evolventa"/>
              </a:rPr>
              <a:t> al </a:t>
            </a:r>
            <a:r>
              <a:rPr lang="en-US" sz="2600" spc="-12" dirty="0" err="1">
                <a:solidFill>
                  <a:srgbClr val="0D0D0D"/>
                </a:solidFill>
                <a:latin typeface="Evolventa"/>
                <a:ea typeface="Evolventa"/>
                <a:cs typeface="Evolventa"/>
                <a:sym typeface="Evolventa"/>
              </a:rPr>
              <a:t>unei</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companii</a:t>
            </a:r>
            <a:r>
              <a:rPr lang="en-US" sz="2600" spc="-12" dirty="0">
                <a:solidFill>
                  <a:srgbClr val="0D0D0D"/>
                </a:solidFill>
                <a:latin typeface="Evolventa"/>
                <a:ea typeface="Evolventa"/>
                <a:cs typeface="Evolventa"/>
                <a:sym typeface="Evolventa"/>
              </a:rPr>
              <a:t>. Se </a:t>
            </a:r>
            <a:r>
              <a:rPr lang="en-US" sz="2600" spc="-12" dirty="0" err="1">
                <a:solidFill>
                  <a:srgbClr val="0D0D0D"/>
                </a:solidFill>
                <a:latin typeface="Evolventa"/>
                <a:ea typeface="Evolventa"/>
                <a:cs typeface="Evolventa"/>
                <a:sym typeface="Evolventa"/>
              </a:rPr>
              <a:t>așteaptă</a:t>
            </a:r>
            <a:r>
              <a:rPr lang="en-US" sz="2600" spc="-12" dirty="0">
                <a:solidFill>
                  <a:srgbClr val="0D0D0D"/>
                </a:solidFill>
                <a:latin typeface="Evolventa"/>
                <a:ea typeface="Evolventa"/>
                <a:cs typeface="Evolventa"/>
                <a:sym typeface="Evolventa"/>
              </a:rPr>
              <a:t> ca </a:t>
            </a:r>
            <a:r>
              <a:rPr lang="en-US" sz="2600" spc="-12" dirty="0" err="1">
                <a:solidFill>
                  <a:srgbClr val="0D0D0D"/>
                </a:solidFill>
                <a:latin typeface="Evolventa"/>
                <a:ea typeface="Evolventa"/>
                <a:cs typeface="Evolventa"/>
                <a:sym typeface="Evolventa"/>
              </a:rPr>
              <a:t>acești</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copaci</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să</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producă</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două</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tipuri</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diferite</a:t>
            </a:r>
            <a:r>
              <a:rPr lang="en-US" sz="2600" spc="-12" dirty="0">
                <a:solidFill>
                  <a:srgbClr val="0D0D0D"/>
                </a:solidFill>
                <a:latin typeface="Evolventa"/>
                <a:ea typeface="Evolventa"/>
                <a:cs typeface="Evolventa"/>
                <a:sym typeface="Evolventa"/>
              </a:rPr>
              <a:t> de profit:</a:t>
            </a:r>
          </a:p>
          <a:p>
            <a:pPr marL="0" lvl="0" indent="0" algn="l">
              <a:lnSpc>
                <a:spcPts val="3120"/>
              </a:lnSpc>
            </a:pPr>
            <a:endParaRPr lang="en-US" sz="2600" spc="-12" dirty="0">
              <a:solidFill>
                <a:srgbClr val="0D0D0D"/>
              </a:solidFill>
              <a:latin typeface="Evolventa"/>
              <a:ea typeface="Evolventa"/>
              <a:cs typeface="Evolventa"/>
              <a:sym typeface="Evolventa"/>
            </a:endParaRPr>
          </a:p>
          <a:p>
            <a:pPr marL="470535" lvl="1" indent="-235268" algn="l">
              <a:lnSpc>
                <a:spcPts val="3120"/>
              </a:lnSpc>
              <a:buAutoNum type="arabicPeriod"/>
            </a:pPr>
            <a:r>
              <a:rPr lang="en-US" sz="2600" b="1" spc="-12" dirty="0" err="1">
                <a:solidFill>
                  <a:srgbClr val="0D0D0D"/>
                </a:solidFill>
                <a:latin typeface="Evolventa Bold"/>
                <a:ea typeface="Evolventa Bold"/>
                <a:cs typeface="Evolventa Bold"/>
                <a:sym typeface="Evolventa Bold"/>
              </a:rPr>
              <a:t>Recoltarea</a:t>
            </a:r>
            <a:r>
              <a:rPr lang="en-US" sz="2600" b="1" spc="-12" dirty="0">
                <a:solidFill>
                  <a:srgbClr val="0D0D0D"/>
                </a:solidFill>
                <a:latin typeface="Evolventa Bold"/>
                <a:ea typeface="Evolventa Bold"/>
                <a:cs typeface="Evolventa Bold"/>
                <a:sym typeface="Evolventa Bold"/>
              </a:rPr>
              <a:t> </a:t>
            </a:r>
            <a:r>
              <a:rPr lang="en-US" sz="2600" b="1" spc="-12" dirty="0" err="1">
                <a:solidFill>
                  <a:srgbClr val="0D0D0D"/>
                </a:solidFill>
                <a:latin typeface="Evolventa Bold"/>
                <a:ea typeface="Evolventa Bold"/>
                <a:cs typeface="Evolventa Bold"/>
                <a:sym typeface="Evolventa Bold"/>
              </a:rPr>
              <a:t>fructelor</a:t>
            </a:r>
            <a:endParaRPr lang="en-US" sz="2600" b="1" spc="-12" dirty="0">
              <a:solidFill>
                <a:srgbClr val="0D0D0D"/>
              </a:solidFill>
              <a:latin typeface="Evolventa Bold"/>
              <a:ea typeface="Evolventa Bold"/>
              <a:cs typeface="Evolventa Bold"/>
              <a:sym typeface="Evolventa Bold"/>
            </a:endParaRPr>
          </a:p>
          <a:p>
            <a:pPr marL="470535" lvl="1" indent="-235268" algn="l">
              <a:lnSpc>
                <a:spcPts val="3120"/>
              </a:lnSpc>
              <a:buAutoNum type="arabicPeriod"/>
            </a:pPr>
            <a:r>
              <a:rPr lang="en-US" sz="2600" b="1" spc="-12" dirty="0" err="1">
                <a:solidFill>
                  <a:srgbClr val="0D0D0D"/>
                </a:solidFill>
                <a:latin typeface="Evolventa Bold"/>
                <a:ea typeface="Evolventa Bold"/>
                <a:cs typeface="Evolventa Bold"/>
                <a:sym typeface="Evolventa Bold"/>
              </a:rPr>
              <a:t>Vând</a:t>
            </a:r>
            <a:r>
              <a:rPr lang="en-US" sz="2600" b="1" spc="-12" dirty="0">
                <a:solidFill>
                  <a:srgbClr val="0D0D0D"/>
                </a:solidFill>
                <a:latin typeface="Evolventa Bold"/>
                <a:ea typeface="Evolventa Bold"/>
                <a:cs typeface="Evolventa Bold"/>
                <a:sym typeface="Evolventa Bold"/>
              </a:rPr>
              <a:t> </a:t>
            </a:r>
            <a:r>
              <a:rPr lang="en-US" sz="2600" b="1" spc="-12" dirty="0" err="1">
                <a:solidFill>
                  <a:srgbClr val="0D0D0D"/>
                </a:solidFill>
                <a:latin typeface="Evolventa Bold"/>
                <a:ea typeface="Evolventa Bold"/>
                <a:cs typeface="Evolventa Bold"/>
                <a:sym typeface="Evolventa Bold"/>
              </a:rPr>
              <a:t>copaci</a:t>
            </a:r>
            <a:r>
              <a:rPr lang="en-US" sz="2600" b="1" spc="-12" dirty="0">
                <a:solidFill>
                  <a:srgbClr val="0D0D0D"/>
                </a:solidFill>
                <a:latin typeface="Evolventa Bold"/>
                <a:ea typeface="Evolventa Bold"/>
                <a:cs typeface="Evolventa Bold"/>
                <a:sym typeface="Evolventa Bold"/>
              </a:rPr>
              <a:t> </a:t>
            </a:r>
            <a:r>
              <a:rPr lang="en-US" sz="2600" b="1" spc="-12" dirty="0" err="1">
                <a:solidFill>
                  <a:srgbClr val="0D0D0D"/>
                </a:solidFill>
                <a:latin typeface="Evolventa Bold"/>
                <a:ea typeface="Evolventa Bold"/>
                <a:cs typeface="Evolventa Bold"/>
                <a:sym typeface="Evolventa Bold"/>
              </a:rPr>
              <a:t>maturați</a:t>
            </a:r>
            <a:endParaRPr lang="en-US" sz="2600" b="1" spc="-12" dirty="0">
              <a:solidFill>
                <a:srgbClr val="0D0D0D"/>
              </a:solidFill>
              <a:latin typeface="Evolventa Bold"/>
              <a:ea typeface="Evolventa Bold"/>
              <a:cs typeface="Evolventa Bold"/>
              <a:sym typeface="Evolventa Bold"/>
            </a:endParaRPr>
          </a:p>
          <a:p>
            <a:pPr marL="0" lvl="0" indent="0" algn="l">
              <a:lnSpc>
                <a:spcPts val="3120"/>
              </a:lnSpc>
            </a:pPr>
            <a:endParaRPr lang="en-US" sz="2600" b="1" spc="-12" dirty="0">
              <a:solidFill>
                <a:srgbClr val="0D0D0D"/>
              </a:solidFill>
              <a:latin typeface="Evolventa Bold"/>
              <a:ea typeface="Evolventa Bold"/>
              <a:cs typeface="Evolventa Bold"/>
              <a:sym typeface="Evolventa Bold"/>
            </a:endParaRPr>
          </a:p>
          <a:p>
            <a:pPr marL="470535" lvl="1" indent="-235268" algn="l">
              <a:lnSpc>
                <a:spcPts val="3120"/>
              </a:lnSpc>
            </a:pPr>
            <a:r>
              <a:rPr lang="en-US" sz="2600" b="1" spc="-12" dirty="0" err="1">
                <a:solidFill>
                  <a:srgbClr val="0D0D0D"/>
                </a:solidFill>
                <a:latin typeface="Evolventa Bold"/>
                <a:ea typeface="Evolventa Bold"/>
                <a:cs typeface="Evolventa Bold"/>
                <a:sym typeface="Evolventa Bold"/>
              </a:rPr>
              <a:t>Îngrijiți-vă</a:t>
            </a:r>
            <a:r>
              <a:rPr lang="en-US" sz="2600" b="1" spc="-12" dirty="0">
                <a:solidFill>
                  <a:srgbClr val="0D0D0D"/>
                </a:solidFill>
                <a:latin typeface="Evolventa Bold"/>
                <a:ea typeface="Evolventa Bold"/>
                <a:cs typeface="Evolventa Bold"/>
                <a:sym typeface="Evolventa Bold"/>
              </a:rPr>
              <a:t> </a:t>
            </a:r>
            <a:r>
              <a:rPr lang="en-US" sz="2600" b="1" spc="-12" dirty="0" err="1">
                <a:solidFill>
                  <a:srgbClr val="0D0D0D"/>
                </a:solidFill>
                <a:latin typeface="Evolventa Bold"/>
                <a:ea typeface="Evolventa Bold"/>
                <a:cs typeface="Evolventa Bold"/>
                <a:sym typeface="Evolventa Bold"/>
              </a:rPr>
              <a:t>grădina</a:t>
            </a:r>
            <a:r>
              <a:rPr lang="en-US" sz="2600" b="1" spc="-12" dirty="0">
                <a:solidFill>
                  <a:srgbClr val="0D0D0D"/>
                </a:solidFill>
                <a:latin typeface="Evolventa Bold"/>
                <a:ea typeface="Evolventa Bold"/>
                <a:cs typeface="Evolventa Bold"/>
                <a:sym typeface="Evolventa Bold"/>
              </a:rPr>
              <a:t> - </a:t>
            </a:r>
            <a:r>
              <a:rPr lang="en-US" sz="2600" spc="-12" dirty="0" err="1">
                <a:solidFill>
                  <a:srgbClr val="0D0D0D"/>
                </a:solidFill>
                <a:latin typeface="Evolventa"/>
                <a:ea typeface="Evolventa"/>
                <a:cs typeface="Evolventa"/>
                <a:sym typeface="Evolventa"/>
              </a:rPr>
              <a:t>acordați</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atenție</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modului</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în</a:t>
            </a:r>
            <a:r>
              <a:rPr lang="en-US" sz="2600" spc="-12" dirty="0">
                <a:solidFill>
                  <a:srgbClr val="0D0D0D"/>
                </a:solidFill>
                <a:latin typeface="Evolventa"/>
                <a:ea typeface="Evolventa"/>
                <a:cs typeface="Evolventa"/>
                <a:sym typeface="Evolventa"/>
              </a:rPr>
              <a:t> care se </a:t>
            </a:r>
            <a:r>
              <a:rPr lang="en-US" sz="2600" spc="-12" dirty="0" err="1">
                <a:solidFill>
                  <a:srgbClr val="0D0D0D"/>
                </a:solidFill>
                <a:latin typeface="Evolventa"/>
                <a:ea typeface="Evolventa"/>
                <a:cs typeface="Evolventa"/>
                <a:sym typeface="Evolventa"/>
              </a:rPr>
              <a:t>desfășoară</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stocurile</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dvs</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și</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aflați</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când</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este</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momentul</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potrivit</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pentru</a:t>
            </a:r>
            <a:r>
              <a:rPr lang="en-US" sz="2600" spc="-12" dirty="0">
                <a:solidFill>
                  <a:srgbClr val="0D0D0D"/>
                </a:solidFill>
                <a:latin typeface="Evolventa"/>
                <a:ea typeface="Evolventa"/>
                <a:cs typeface="Evolventa"/>
                <a:sym typeface="Evolventa"/>
              </a:rPr>
              <a:t> a </a:t>
            </a:r>
            <a:r>
              <a:rPr lang="en-US" sz="2600" spc="-12" dirty="0" err="1">
                <a:solidFill>
                  <a:srgbClr val="0D0D0D"/>
                </a:solidFill>
                <a:latin typeface="Evolventa"/>
                <a:ea typeface="Evolventa"/>
                <a:cs typeface="Evolventa"/>
                <a:sym typeface="Evolventa"/>
              </a:rPr>
              <a:t>recolta</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sau</a:t>
            </a:r>
            <a:r>
              <a:rPr lang="en-US" sz="2600" spc="-12" dirty="0">
                <a:solidFill>
                  <a:srgbClr val="0D0D0D"/>
                </a:solidFill>
                <a:latin typeface="Evolventa"/>
                <a:ea typeface="Evolventa"/>
                <a:cs typeface="Evolventa"/>
                <a:sym typeface="Evolventa"/>
              </a:rPr>
              <a:t> a planta </a:t>
            </a:r>
            <a:r>
              <a:rPr lang="en-US" sz="2600" spc="-12" dirty="0" err="1">
                <a:solidFill>
                  <a:srgbClr val="0D0D0D"/>
                </a:solidFill>
                <a:latin typeface="Evolventa"/>
                <a:ea typeface="Evolventa"/>
                <a:cs typeface="Evolventa"/>
                <a:sym typeface="Evolventa"/>
              </a:rPr>
              <a:t>mai</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mult</a:t>
            </a:r>
            <a:r>
              <a:rPr lang="en-US" sz="2600" spc="-12" dirty="0">
                <a:solidFill>
                  <a:srgbClr val="0D0D0D"/>
                </a:solidFill>
                <a:latin typeface="Evolventa"/>
                <a:ea typeface="Evolventa"/>
                <a:cs typeface="Evolventa"/>
                <a:sym typeface="Evolventa"/>
              </a:rPr>
              <a:t>.</a:t>
            </a:r>
          </a:p>
          <a:p>
            <a:pPr marL="0" lvl="0" indent="0" algn="l">
              <a:lnSpc>
                <a:spcPts val="3120"/>
              </a:lnSpc>
            </a:pPr>
            <a:endParaRPr lang="en-US" sz="2600" spc="-12" dirty="0">
              <a:solidFill>
                <a:srgbClr val="0D0D0D"/>
              </a:solidFill>
              <a:latin typeface="Evolventa"/>
              <a:ea typeface="Evolventa"/>
              <a:cs typeface="Evolventa"/>
              <a:sym typeface="Evolventa"/>
            </a:endParaRPr>
          </a:p>
          <a:p>
            <a:pPr marL="470535" lvl="1" indent="-235268" algn="l">
              <a:lnSpc>
                <a:spcPts val="3120"/>
              </a:lnSpc>
            </a:pPr>
            <a:r>
              <a:rPr lang="en-US" sz="2600" b="1" spc="-12" dirty="0">
                <a:solidFill>
                  <a:srgbClr val="0D0D0D"/>
                </a:solidFill>
                <a:latin typeface="Evolventa Bold"/>
                <a:ea typeface="Evolventa Bold"/>
                <a:cs typeface="Evolventa Bold"/>
                <a:sym typeface="Evolventa Bold"/>
              </a:rPr>
              <a:t>Diverse Garden - </a:t>
            </a:r>
            <a:r>
              <a:rPr lang="en-US" sz="2600" spc="-12" dirty="0" err="1">
                <a:solidFill>
                  <a:srgbClr val="0D0D0D"/>
                </a:solidFill>
                <a:latin typeface="Evolventa"/>
                <a:ea typeface="Evolventa"/>
                <a:cs typeface="Evolventa"/>
                <a:sym typeface="Evolventa"/>
              </a:rPr>
              <a:t>Introducerea</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conceptului</a:t>
            </a:r>
            <a:r>
              <a:rPr lang="en-US" sz="2600" spc="-12" dirty="0">
                <a:solidFill>
                  <a:srgbClr val="0D0D0D"/>
                </a:solidFill>
                <a:latin typeface="Evolventa"/>
                <a:ea typeface="Evolventa"/>
                <a:cs typeface="Evolventa"/>
                <a:sym typeface="Evolventa"/>
              </a:rPr>
              <a:t> de </a:t>
            </a:r>
            <a:r>
              <a:rPr lang="en-US" sz="2600" spc="-12" dirty="0" err="1">
                <a:solidFill>
                  <a:srgbClr val="0D0D0D"/>
                </a:solidFill>
                <a:latin typeface="Evolventa"/>
                <a:ea typeface="Evolventa"/>
                <a:cs typeface="Evolventa"/>
                <a:sym typeface="Evolventa"/>
              </a:rPr>
              <a:t>portofoliu</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diversificat</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sugerând</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ideea</a:t>
            </a:r>
            <a:r>
              <a:rPr lang="en-US" sz="2600" spc="-12" dirty="0">
                <a:solidFill>
                  <a:srgbClr val="0D0D0D"/>
                </a:solidFill>
                <a:latin typeface="Evolventa"/>
                <a:ea typeface="Evolventa"/>
                <a:cs typeface="Evolventa"/>
                <a:sym typeface="Evolventa"/>
              </a:rPr>
              <a:t> de a </a:t>
            </a:r>
            <a:r>
              <a:rPr lang="en-US" sz="2600" spc="-12" dirty="0" err="1">
                <a:solidFill>
                  <a:srgbClr val="0D0D0D"/>
                </a:solidFill>
                <a:latin typeface="Evolventa"/>
                <a:ea typeface="Evolventa"/>
                <a:cs typeface="Evolventa"/>
                <a:sym typeface="Evolventa"/>
              </a:rPr>
              <a:t>avea</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diferite</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tipuri</a:t>
            </a:r>
            <a:r>
              <a:rPr lang="en-US" sz="2600" spc="-12" dirty="0">
                <a:solidFill>
                  <a:srgbClr val="0D0D0D"/>
                </a:solidFill>
                <a:latin typeface="Evolventa"/>
                <a:ea typeface="Evolventa"/>
                <a:cs typeface="Evolventa"/>
                <a:sym typeface="Evolventa"/>
              </a:rPr>
              <a:t> de </a:t>
            </a:r>
            <a:r>
              <a:rPr lang="en-US" sz="2600" spc="-12" dirty="0" err="1">
                <a:solidFill>
                  <a:srgbClr val="0D0D0D"/>
                </a:solidFill>
                <a:latin typeface="Evolventa"/>
                <a:ea typeface="Evolventa"/>
                <a:cs typeface="Evolventa"/>
                <a:sym typeface="Evolventa"/>
              </a:rPr>
              <a:t>copaci</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în</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grădină</a:t>
            </a:r>
            <a:endParaRPr lang="en-US" sz="2600" spc="-12" dirty="0">
              <a:solidFill>
                <a:srgbClr val="0D0D0D"/>
              </a:solidFill>
              <a:latin typeface="Evolventa"/>
              <a:ea typeface="Evolventa"/>
              <a:cs typeface="Evolventa"/>
              <a:sym typeface="Evolventa"/>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lvl="0" indent="0" algn="l">
              <a:lnSpc>
                <a:spcPts val="3240"/>
              </a:lnSpc>
            </a:pPr>
            <a:r>
              <a:rPr lang="en-US" sz="1200" b="1" spc="-12" dirty="0" err="1">
                <a:solidFill>
                  <a:srgbClr val="0D0D0D"/>
                </a:solidFill>
                <a:latin typeface="Evolventa Bold"/>
                <a:ea typeface="Evolventa Bold"/>
                <a:cs typeface="Evolventa Bold"/>
                <a:sym typeface="Evolventa Bold"/>
              </a:rPr>
              <a:t>Investiție</a:t>
            </a:r>
            <a:r>
              <a:rPr lang="en-US" sz="1200" b="1" spc="-12" dirty="0">
                <a:solidFill>
                  <a:srgbClr val="0D0D0D"/>
                </a:solidFill>
                <a:latin typeface="Evolventa Bold"/>
                <a:ea typeface="Evolventa Bold"/>
                <a:cs typeface="Evolventa Bold"/>
                <a:sym typeface="Evolventa Bold"/>
              </a:rPr>
              <a:t> </a:t>
            </a:r>
            <a:r>
              <a:rPr lang="en-US" sz="1200" b="1" spc="-12" dirty="0" err="1">
                <a:solidFill>
                  <a:srgbClr val="0D0D0D"/>
                </a:solidFill>
                <a:latin typeface="Evolventa Bold"/>
                <a:ea typeface="Evolventa Bold"/>
                <a:cs typeface="Evolventa Bold"/>
                <a:sym typeface="Evolventa Bold"/>
              </a:rPr>
              <a:t>în</a:t>
            </a:r>
            <a:r>
              <a:rPr lang="en-US" sz="1200" b="1" spc="-12" dirty="0">
                <a:solidFill>
                  <a:srgbClr val="0D0D0D"/>
                </a:solidFill>
                <a:latin typeface="Evolventa Bold"/>
                <a:ea typeface="Evolventa Bold"/>
                <a:cs typeface="Evolventa Bold"/>
                <a:sym typeface="Evolventa Bold"/>
              </a:rPr>
              <a:t> </a:t>
            </a:r>
            <a:r>
              <a:rPr lang="en-US" sz="1200" b="1" spc="-12" dirty="0" err="1">
                <a:solidFill>
                  <a:srgbClr val="0D0D0D"/>
                </a:solidFill>
                <a:latin typeface="Evolventa Bold"/>
                <a:ea typeface="Evolventa Bold"/>
                <a:cs typeface="Evolventa Bold"/>
                <a:sym typeface="Evolventa Bold"/>
              </a:rPr>
              <a:t>viitor</a:t>
            </a:r>
            <a:r>
              <a:rPr lang="en-US" sz="1200" b="1" spc="-12" dirty="0">
                <a:solidFill>
                  <a:srgbClr val="0D0D0D"/>
                </a:solidFill>
                <a:latin typeface="Evolventa Bold"/>
                <a:ea typeface="Evolventa Bold"/>
                <a:cs typeface="Evolventa Bold"/>
                <a:sym typeface="Evolventa Bold"/>
              </a:rPr>
              <a:t>: </a:t>
            </a:r>
            <a:r>
              <a:rPr lang="en-US" sz="1200" spc="-12" dirty="0" err="1">
                <a:solidFill>
                  <a:srgbClr val="0D0D0D"/>
                </a:solidFill>
                <a:latin typeface="Evolventa"/>
                <a:ea typeface="Evolventa"/>
                <a:cs typeface="Evolventa"/>
                <a:sym typeface="Evolventa"/>
              </a:rPr>
              <a:t>acțiunile</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durabile</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reprezintă</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proprietatea</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în</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companii</a:t>
            </a:r>
            <a:r>
              <a:rPr lang="en-US" sz="1200" spc="-12" dirty="0">
                <a:solidFill>
                  <a:srgbClr val="0D0D0D"/>
                </a:solidFill>
                <a:latin typeface="Evolventa"/>
                <a:ea typeface="Evolventa"/>
                <a:cs typeface="Evolventa"/>
                <a:sym typeface="Evolventa"/>
              </a:rPr>
              <a:t> care se </a:t>
            </a:r>
            <a:r>
              <a:rPr lang="en-US" sz="1200" spc="-12" dirty="0" err="1">
                <a:solidFill>
                  <a:srgbClr val="0D0D0D"/>
                </a:solidFill>
                <a:latin typeface="Evolventa"/>
                <a:ea typeface="Evolventa"/>
                <a:cs typeface="Evolventa"/>
                <a:sym typeface="Evolventa"/>
              </a:rPr>
              <a:t>angajează</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în</a:t>
            </a:r>
            <a:r>
              <a:rPr lang="en-US" sz="1200" spc="-12" dirty="0">
                <a:solidFill>
                  <a:srgbClr val="0D0D0D"/>
                </a:solidFill>
                <a:latin typeface="Evolventa"/>
                <a:ea typeface="Evolventa"/>
                <a:cs typeface="Evolventa"/>
                <a:sym typeface="Evolventa"/>
              </a:rPr>
              <a:t> mod explicit </a:t>
            </a:r>
            <a:r>
              <a:rPr lang="en-US" sz="1200" spc="-12" dirty="0" err="1">
                <a:solidFill>
                  <a:srgbClr val="0D0D0D"/>
                </a:solidFill>
                <a:latin typeface="Evolventa"/>
                <a:ea typeface="Evolventa"/>
                <a:cs typeface="Evolventa"/>
                <a:sym typeface="Evolventa"/>
              </a:rPr>
              <a:t>în</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gestionarea</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mediului</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responsabilitatea</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socială</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și</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guvernanța</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etică</a:t>
            </a:r>
            <a:r>
              <a:rPr lang="en-US" sz="1200" spc="-12" dirty="0">
                <a:solidFill>
                  <a:srgbClr val="0D0D0D"/>
                </a:solidFill>
                <a:latin typeface="Evolventa"/>
                <a:ea typeface="Evolventa"/>
                <a:cs typeface="Evolventa"/>
                <a:sym typeface="Evolventa"/>
              </a:rPr>
              <a:t>.</a:t>
            </a:r>
          </a:p>
          <a:p>
            <a:pPr marL="0" lvl="0" indent="0" algn="l">
              <a:lnSpc>
                <a:spcPts val="3240"/>
              </a:lnSpc>
            </a:pPr>
            <a:endParaRPr lang="en-US" sz="1200" spc="-12" dirty="0">
              <a:solidFill>
                <a:srgbClr val="0D0D0D"/>
              </a:solidFill>
              <a:latin typeface="Evolventa"/>
              <a:ea typeface="Evolventa"/>
              <a:cs typeface="Evolventa"/>
              <a:sym typeface="Evolventa"/>
            </a:endParaRPr>
          </a:p>
          <a:p>
            <a:pPr marL="0" lvl="0" indent="0" algn="l">
              <a:lnSpc>
                <a:spcPts val="3240"/>
              </a:lnSpc>
            </a:pPr>
            <a:r>
              <a:rPr lang="en-US" sz="1200" b="1" spc="-12" dirty="0" err="1">
                <a:solidFill>
                  <a:srgbClr val="0D0D0D"/>
                </a:solidFill>
                <a:latin typeface="Evolventa Bold"/>
                <a:ea typeface="Evolventa Bold"/>
                <a:cs typeface="Evolventa Bold"/>
                <a:sym typeface="Evolventa Bold"/>
              </a:rPr>
              <a:t>Evaluările</a:t>
            </a:r>
            <a:r>
              <a:rPr lang="en-US" sz="1200" b="1" spc="-12" dirty="0">
                <a:solidFill>
                  <a:srgbClr val="0D0D0D"/>
                </a:solidFill>
                <a:latin typeface="Evolventa Bold"/>
                <a:ea typeface="Evolventa Bold"/>
                <a:cs typeface="Evolventa Bold"/>
                <a:sym typeface="Evolventa Bold"/>
              </a:rPr>
              <a:t> ESG </a:t>
            </a:r>
            <a:r>
              <a:rPr lang="en-US" sz="1200" spc="-12" dirty="0" err="1">
                <a:solidFill>
                  <a:srgbClr val="0D0D0D"/>
                </a:solidFill>
                <a:latin typeface="Evolventa"/>
                <a:ea typeface="Evolventa"/>
                <a:cs typeface="Evolventa"/>
                <a:sym typeface="Evolventa"/>
              </a:rPr>
              <a:t>măsoară</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impactul</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unei</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companii</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asupra</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problemelor</a:t>
            </a:r>
            <a:r>
              <a:rPr lang="en-US" sz="1200" spc="-12" dirty="0">
                <a:solidFill>
                  <a:srgbClr val="0D0D0D"/>
                </a:solidFill>
                <a:latin typeface="Evolventa"/>
                <a:ea typeface="Evolventa"/>
                <a:cs typeface="Evolventa"/>
                <a:sym typeface="Evolventa"/>
              </a:rPr>
              <a:t> de </a:t>
            </a:r>
            <a:r>
              <a:rPr lang="en-US" sz="1200" spc="-12" dirty="0" err="1">
                <a:solidFill>
                  <a:srgbClr val="0D0D0D"/>
                </a:solidFill>
                <a:latin typeface="Evolventa"/>
                <a:ea typeface="Evolventa"/>
                <a:cs typeface="Evolventa"/>
                <a:sym typeface="Evolventa"/>
              </a:rPr>
              <a:t>mediu</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sociale</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și</a:t>
            </a:r>
            <a:r>
              <a:rPr lang="en-US" sz="1200" spc="-12" dirty="0">
                <a:solidFill>
                  <a:srgbClr val="0D0D0D"/>
                </a:solidFill>
                <a:latin typeface="Evolventa"/>
                <a:ea typeface="Evolventa"/>
                <a:cs typeface="Evolventa"/>
                <a:sym typeface="Evolventa"/>
              </a:rPr>
              <a:t> de </a:t>
            </a:r>
            <a:r>
              <a:rPr lang="en-US" sz="1200" spc="-12" dirty="0" err="1">
                <a:solidFill>
                  <a:srgbClr val="0D0D0D"/>
                </a:solidFill>
                <a:latin typeface="Evolventa"/>
                <a:ea typeface="Evolventa"/>
                <a:cs typeface="Evolventa"/>
                <a:sym typeface="Evolventa"/>
              </a:rPr>
              <a:t>guvernanță</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ghidând</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investitorii</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către</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alegeri</a:t>
            </a:r>
            <a:r>
              <a:rPr lang="en-US" sz="1200" spc="-12" dirty="0">
                <a:solidFill>
                  <a:srgbClr val="0D0D0D"/>
                </a:solidFill>
                <a:latin typeface="Evolventa"/>
                <a:ea typeface="Evolventa"/>
                <a:cs typeface="Evolventa"/>
                <a:sym typeface="Evolventa"/>
              </a:rPr>
              <a:t> de </a:t>
            </a:r>
            <a:r>
              <a:rPr lang="en-US" sz="1200" spc="-12" dirty="0" err="1">
                <a:solidFill>
                  <a:srgbClr val="0D0D0D"/>
                </a:solidFill>
                <a:latin typeface="Evolventa"/>
                <a:ea typeface="Evolventa"/>
                <a:cs typeface="Evolventa"/>
                <a:sym typeface="Evolventa"/>
              </a:rPr>
              <a:t>investiții</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mai</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responsabile</a:t>
            </a:r>
            <a:r>
              <a:rPr lang="en-US" sz="1200" spc="-12" dirty="0">
                <a:solidFill>
                  <a:srgbClr val="0D0D0D"/>
                </a:solidFill>
                <a:latin typeface="Evolventa"/>
                <a:ea typeface="Evolventa"/>
                <a:cs typeface="Evolventa"/>
                <a:sym typeface="Evolventa"/>
              </a:rPr>
              <a:t>.</a:t>
            </a:r>
          </a:p>
          <a:p>
            <a:pPr marL="0" lvl="0" indent="0" algn="l">
              <a:lnSpc>
                <a:spcPts val="3240"/>
              </a:lnSpc>
            </a:pPr>
            <a:endParaRPr lang="en-US" sz="1200" spc="-12" dirty="0">
              <a:solidFill>
                <a:srgbClr val="0D0D0D"/>
              </a:solidFill>
              <a:latin typeface="Evolventa"/>
              <a:ea typeface="Evolventa"/>
              <a:cs typeface="Evolventa"/>
              <a:sym typeface="Evolventa"/>
            </a:endParaRPr>
          </a:p>
          <a:p>
            <a:pPr marL="0" lvl="0" indent="0" algn="l">
              <a:lnSpc>
                <a:spcPts val="3240"/>
              </a:lnSpc>
            </a:pPr>
            <a:r>
              <a:rPr lang="en-US" sz="1200" spc="-12" dirty="0" err="1">
                <a:solidFill>
                  <a:srgbClr val="0D0D0D"/>
                </a:solidFill>
                <a:latin typeface="Evolventa"/>
                <a:ea typeface="Evolventa"/>
                <a:cs typeface="Evolventa"/>
                <a:sym typeface="Evolventa"/>
              </a:rPr>
              <a:t>Evaluările</a:t>
            </a:r>
            <a:r>
              <a:rPr lang="en-US" sz="1200" spc="-12" dirty="0">
                <a:solidFill>
                  <a:srgbClr val="0D0D0D"/>
                </a:solidFill>
                <a:latin typeface="Evolventa"/>
                <a:ea typeface="Evolventa"/>
                <a:cs typeface="Evolventa"/>
                <a:sym typeface="Evolventa"/>
              </a:rPr>
              <a:t> ESG </a:t>
            </a:r>
            <a:r>
              <a:rPr lang="en-US" sz="1200" spc="-12" dirty="0" err="1">
                <a:solidFill>
                  <a:srgbClr val="0D0D0D"/>
                </a:solidFill>
                <a:latin typeface="Evolventa"/>
                <a:ea typeface="Evolventa"/>
                <a:cs typeface="Evolventa"/>
                <a:sym typeface="Evolventa"/>
              </a:rPr>
              <a:t>oferă</a:t>
            </a:r>
            <a:r>
              <a:rPr lang="en-US" sz="1200" spc="-12" dirty="0">
                <a:solidFill>
                  <a:srgbClr val="0D0D0D"/>
                </a:solidFill>
                <a:latin typeface="Evolventa"/>
                <a:ea typeface="Evolventa"/>
                <a:cs typeface="Evolventa"/>
                <a:sym typeface="Evolventa"/>
              </a:rPr>
              <a:t> o </a:t>
            </a:r>
            <a:r>
              <a:rPr lang="en-US" sz="1200" spc="-12" dirty="0" err="1">
                <a:solidFill>
                  <a:srgbClr val="0D0D0D"/>
                </a:solidFill>
                <a:latin typeface="Evolventa"/>
                <a:ea typeface="Evolventa"/>
                <a:cs typeface="Evolventa"/>
                <a:sym typeface="Evolventa"/>
              </a:rPr>
              <a:t>orientare</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pentru</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investitorii</a:t>
            </a:r>
            <a:r>
              <a:rPr lang="en-US" sz="1200" spc="-12" dirty="0">
                <a:solidFill>
                  <a:srgbClr val="0D0D0D"/>
                </a:solidFill>
                <a:latin typeface="Evolventa"/>
                <a:ea typeface="Evolventa"/>
                <a:cs typeface="Evolventa"/>
                <a:sym typeface="Evolventa"/>
              </a:rPr>
              <a:t> care </a:t>
            </a:r>
            <a:r>
              <a:rPr lang="en-US" sz="1200" spc="-12" dirty="0" err="1">
                <a:solidFill>
                  <a:srgbClr val="0D0D0D"/>
                </a:solidFill>
                <a:latin typeface="Evolventa"/>
                <a:ea typeface="Evolventa"/>
                <a:cs typeface="Evolventa"/>
                <a:sym typeface="Evolventa"/>
              </a:rPr>
              <a:t>doresc</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să-și</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alinieze</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portofoliile</a:t>
            </a:r>
            <a:r>
              <a:rPr lang="en-US" sz="1200" spc="-12" dirty="0">
                <a:solidFill>
                  <a:srgbClr val="0D0D0D"/>
                </a:solidFill>
                <a:latin typeface="Evolventa"/>
                <a:ea typeface="Evolventa"/>
                <a:cs typeface="Evolventa"/>
                <a:sym typeface="Evolventa"/>
              </a:rPr>
              <a:t> cu </a:t>
            </a:r>
            <a:r>
              <a:rPr lang="en-US" sz="1200" spc="-12" dirty="0" err="1">
                <a:solidFill>
                  <a:srgbClr val="0D0D0D"/>
                </a:solidFill>
                <a:latin typeface="Evolventa"/>
                <a:ea typeface="Evolventa"/>
                <a:cs typeface="Evolventa"/>
                <a:sym typeface="Evolventa"/>
              </a:rPr>
              <a:t>valorile</a:t>
            </a:r>
            <a:r>
              <a:rPr lang="en-US" sz="1200" spc="-12" dirty="0">
                <a:solidFill>
                  <a:srgbClr val="0D0D0D"/>
                </a:solidFill>
                <a:latin typeface="Evolventa"/>
                <a:ea typeface="Evolventa"/>
                <a:cs typeface="Evolventa"/>
                <a:sym typeface="Evolventa"/>
              </a:rPr>
              <a:t> lor, </a:t>
            </a:r>
            <a:r>
              <a:rPr lang="en-US" sz="1200" spc="-12" dirty="0" err="1">
                <a:solidFill>
                  <a:srgbClr val="0D0D0D"/>
                </a:solidFill>
                <a:latin typeface="Evolventa"/>
                <a:ea typeface="Evolventa"/>
                <a:cs typeface="Evolventa"/>
                <a:sym typeface="Evolventa"/>
              </a:rPr>
              <a:t>depășind</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astfel</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optimizarea</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rentabilității</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și</a:t>
            </a:r>
            <a:r>
              <a:rPr lang="en-US" sz="1200" spc="-12" dirty="0">
                <a:solidFill>
                  <a:srgbClr val="0D0D0D"/>
                </a:solidFill>
                <a:latin typeface="Evolventa"/>
                <a:ea typeface="Evolventa"/>
                <a:cs typeface="Evolventa"/>
                <a:sym typeface="Evolventa"/>
              </a:rPr>
              <a:t> a </a:t>
            </a:r>
            <a:r>
              <a:rPr lang="en-US" sz="1200" spc="-12" dirty="0" err="1">
                <a:solidFill>
                  <a:srgbClr val="0D0D0D"/>
                </a:solidFill>
                <a:latin typeface="Evolventa"/>
                <a:ea typeface="Evolventa"/>
                <a:cs typeface="Evolventa"/>
                <a:sym typeface="Evolventa"/>
              </a:rPr>
              <a:t>riscului</a:t>
            </a:r>
            <a:r>
              <a:rPr lang="en-US" sz="1200" spc="-12" dirty="0">
                <a:solidFill>
                  <a:srgbClr val="0D0D0D"/>
                </a:solidFill>
                <a:latin typeface="Evolventa"/>
                <a:ea typeface="Evolventa"/>
                <a:cs typeface="Evolventa"/>
                <a:sym typeface="Evolventa"/>
              </a:rPr>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lvl="0" indent="0" algn="l">
              <a:lnSpc>
                <a:spcPts val="3120"/>
              </a:lnSpc>
            </a:pPr>
            <a:r>
              <a:rPr lang="en-US" sz="1200" b="1" spc="-12" dirty="0" err="1">
                <a:solidFill>
                  <a:srgbClr val="0D0D0D"/>
                </a:solidFill>
                <a:latin typeface="Evolventa Bold"/>
                <a:ea typeface="Evolventa Bold"/>
                <a:cs typeface="Evolventa Bold"/>
                <a:sym typeface="Evolventa Bold"/>
              </a:rPr>
              <a:t>Plantarea</a:t>
            </a:r>
            <a:r>
              <a:rPr lang="en-US" sz="1200" b="1" spc="-12" dirty="0">
                <a:solidFill>
                  <a:srgbClr val="0D0D0D"/>
                </a:solidFill>
                <a:latin typeface="Evolventa Bold"/>
                <a:ea typeface="Evolventa Bold"/>
                <a:cs typeface="Evolventa Bold"/>
                <a:sym typeface="Evolventa Bold"/>
              </a:rPr>
              <a:t> </a:t>
            </a:r>
            <a:r>
              <a:rPr lang="en-US" sz="1200" b="1" spc="-12" dirty="0" err="1">
                <a:solidFill>
                  <a:srgbClr val="0D0D0D"/>
                </a:solidFill>
                <a:latin typeface="Evolventa Bold"/>
                <a:ea typeface="Evolventa Bold"/>
                <a:cs typeface="Evolventa Bold"/>
                <a:sym typeface="Evolventa Bold"/>
              </a:rPr>
              <a:t>arborilor</a:t>
            </a:r>
            <a:r>
              <a:rPr lang="en-US" sz="1200" b="1" spc="-12" dirty="0">
                <a:solidFill>
                  <a:srgbClr val="0D0D0D"/>
                </a:solidFill>
                <a:latin typeface="Evolventa Bold"/>
                <a:ea typeface="Evolventa Bold"/>
                <a:cs typeface="Evolventa Bold"/>
                <a:sym typeface="Evolventa Bold"/>
              </a:rPr>
              <a:t> </a:t>
            </a:r>
            <a:r>
              <a:rPr lang="en-US" sz="1200" b="1" spc="-12" dirty="0" err="1">
                <a:solidFill>
                  <a:srgbClr val="0D0D0D"/>
                </a:solidFill>
                <a:latin typeface="Evolventa Bold"/>
                <a:ea typeface="Evolventa Bold"/>
                <a:cs typeface="Evolventa Bold"/>
                <a:sym typeface="Evolventa Bold"/>
              </a:rPr>
              <a:t>datoriilor</a:t>
            </a:r>
            <a:r>
              <a:rPr lang="en-US" sz="1200" b="1" spc="-12" dirty="0">
                <a:solidFill>
                  <a:srgbClr val="0D0D0D"/>
                </a:solidFill>
                <a:latin typeface="Evolventa Bold"/>
                <a:ea typeface="Evolventa Bold"/>
                <a:cs typeface="Evolventa Bold"/>
                <a:sym typeface="Evolventa Bold"/>
              </a:rPr>
              <a:t>: </a:t>
            </a:r>
            <a:r>
              <a:rPr lang="en-US" sz="1200" spc="-12" dirty="0" err="1">
                <a:solidFill>
                  <a:srgbClr val="0D0D0D"/>
                </a:solidFill>
                <a:latin typeface="Evolventa"/>
                <a:ea typeface="Evolventa"/>
                <a:cs typeface="Evolventa"/>
                <a:sym typeface="Evolventa"/>
              </a:rPr>
              <a:t>Cumpărarea</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unei</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obligațiuni</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înseamnă</a:t>
            </a:r>
            <a:r>
              <a:rPr lang="en-US" sz="1200" spc="-12" dirty="0">
                <a:solidFill>
                  <a:srgbClr val="0D0D0D"/>
                </a:solidFill>
                <a:latin typeface="Evolventa"/>
                <a:ea typeface="Evolventa"/>
                <a:cs typeface="Evolventa"/>
                <a:sym typeface="Evolventa"/>
              </a:rPr>
              <a:t> a </a:t>
            </a:r>
            <a:r>
              <a:rPr lang="en-US" sz="1200" spc="-12" dirty="0" err="1">
                <a:solidFill>
                  <a:srgbClr val="0D0D0D"/>
                </a:solidFill>
                <a:latin typeface="Evolventa"/>
                <a:ea typeface="Evolventa"/>
                <a:cs typeface="Evolventa"/>
                <a:sym typeface="Evolventa"/>
              </a:rPr>
              <a:t>împrumuta</a:t>
            </a:r>
            <a:r>
              <a:rPr lang="en-US" sz="1200" spc="-12" dirty="0">
                <a:solidFill>
                  <a:srgbClr val="0D0D0D"/>
                </a:solidFill>
                <a:latin typeface="Evolventa"/>
                <a:ea typeface="Evolventa"/>
                <a:cs typeface="Evolventa"/>
                <a:sym typeface="Evolventa"/>
              </a:rPr>
              <a:t> bani </a:t>
            </a:r>
            <a:r>
              <a:rPr lang="en-US" sz="1200" spc="-12" dirty="0" err="1">
                <a:solidFill>
                  <a:srgbClr val="0D0D0D"/>
                </a:solidFill>
                <a:latin typeface="Evolventa"/>
                <a:ea typeface="Evolventa"/>
                <a:cs typeface="Evolventa"/>
                <a:sym typeface="Evolventa"/>
              </a:rPr>
              <a:t>companiilor</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pentru</a:t>
            </a:r>
            <a:r>
              <a:rPr lang="en-US" sz="1200" spc="-12" dirty="0">
                <a:solidFill>
                  <a:srgbClr val="0D0D0D"/>
                </a:solidFill>
                <a:latin typeface="Evolventa"/>
                <a:ea typeface="Evolventa"/>
                <a:cs typeface="Evolventa"/>
                <a:sym typeface="Evolventa"/>
              </a:rPr>
              <a:t> o </a:t>
            </a:r>
            <a:r>
              <a:rPr lang="en-US" sz="1200" spc="-12" dirty="0" err="1">
                <a:solidFill>
                  <a:srgbClr val="0D0D0D"/>
                </a:solidFill>
                <a:latin typeface="Evolventa"/>
                <a:ea typeface="Evolventa"/>
                <a:cs typeface="Evolventa"/>
                <a:sym typeface="Evolventa"/>
              </a:rPr>
              <a:t>promisiune</a:t>
            </a:r>
            <a:r>
              <a:rPr lang="en-US" sz="1200" spc="-12" dirty="0">
                <a:solidFill>
                  <a:srgbClr val="0D0D0D"/>
                </a:solidFill>
                <a:latin typeface="Evolventa"/>
                <a:ea typeface="Evolventa"/>
                <a:cs typeface="Evolventa"/>
                <a:sym typeface="Evolventa"/>
              </a:rPr>
              <a:t> de „</a:t>
            </a:r>
            <a:r>
              <a:rPr lang="en-US" sz="1200" spc="-12" dirty="0" err="1">
                <a:solidFill>
                  <a:srgbClr val="0D0D0D"/>
                </a:solidFill>
                <a:latin typeface="Evolventa"/>
                <a:ea typeface="Evolventa"/>
                <a:cs typeface="Evolventa"/>
                <a:sym typeface="Evolventa"/>
              </a:rPr>
              <a:t>recoltare</a:t>
            </a:r>
            <a:r>
              <a:rPr lang="en-US" sz="1200" spc="-12" dirty="0">
                <a:solidFill>
                  <a:srgbClr val="0D0D0D"/>
                </a:solidFill>
                <a:latin typeface="Evolventa"/>
                <a:ea typeface="Evolventa"/>
                <a:cs typeface="Evolventa"/>
                <a:sym typeface="Evolventa"/>
              </a:rPr>
              <a:t> de </a:t>
            </a:r>
            <a:r>
              <a:rPr lang="en-US" sz="1200" spc="-12" dirty="0" err="1">
                <a:solidFill>
                  <a:srgbClr val="0D0D0D"/>
                </a:solidFill>
                <a:latin typeface="Evolventa"/>
                <a:ea typeface="Evolventa"/>
                <a:cs typeface="Evolventa"/>
                <a:sym typeface="Evolventa"/>
              </a:rPr>
              <a:t>fructe</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regulată</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plăți</a:t>
            </a:r>
            <a:r>
              <a:rPr lang="en-US" sz="1200" spc="-12" dirty="0">
                <a:solidFill>
                  <a:srgbClr val="0D0D0D"/>
                </a:solidFill>
                <a:latin typeface="Evolventa"/>
                <a:ea typeface="Evolventa"/>
                <a:cs typeface="Evolventa"/>
                <a:sym typeface="Evolventa"/>
              </a:rPr>
              <a:t> de </a:t>
            </a:r>
            <a:r>
              <a:rPr lang="en-US" sz="1200" spc="-12" dirty="0" err="1">
                <a:solidFill>
                  <a:srgbClr val="0D0D0D"/>
                </a:solidFill>
                <a:latin typeface="Evolventa"/>
                <a:ea typeface="Evolventa"/>
                <a:cs typeface="Evolventa"/>
                <a:sym typeface="Evolventa"/>
              </a:rPr>
              <a:t>dobândă</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și</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returnarea</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banilor</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rambursarea</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principalului</a:t>
            </a:r>
            <a:r>
              <a:rPr lang="en-US" sz="1200" spc="-12" dirty="0">
                <a:solidFill>
                  <a:srgbClr val="0D0D0D"/>
                </a:solidFill>
                <a:latin typeface="Evolventa"/>
                <a:ea typeface="Evolventa"/>
                <a:cs typeface="Evolventa"/>
                <a:sym typeface="Evolventa"/>
              </a:rPr>
              <a:t>) la o </a:t>
            </a:r>
            <a:r>
              <a:rPr lang="en-US" sz="1200" spc="-12" dirty="0" err="1">
                <a:solidFill>
                  <a:srgbClr val="0D0D0D"/>
                </a:solidFill>
                <a:latin typeface="Evolventa"/>
                <a:ea typeface="Evolventa"/>
                <a:cs typeface="Evolventa"/>
                <a:sym typeface="Evolventa"/>
              </a:rPr>
              <a:t>dată</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stabilită</a:t>
            </a:r>
            <a:r>
              <a:rPr lang="en-US" sz="1200" spc="-12" dirty="0">
                <a:solidFill>
                  <a:srgbClr val="0D0D0D"/>
                </a:solidFill>
                <a:latin typeface="Evolventa"/>
                <a:ea typeface="Evolventa"/>
                <a:cs typeface="Evolventa"/>
                <a:sym typeface="Evolventa"/>
              </a:rPr>
              <a:t>.</a:t>
            </a:r>
          </a:p>
          <a:p>
            <a:pPr marL="0" lvl="0" indent="0" algn="l">
              <a:lnSpc>
                <a:spcPts val="3120"/>
              </a:lnSpc>
            </a:pPr>
            <a:endParaRPr lang="en-US" sz="1200" spc="-12" dirty="0">
              <a:solidFill>
                <a:srgbClr val="0D0D0D"/>
              </a:solidFill>
              <a:latin typeface="Evolventa"/>
              <a:ea typeface="Evolventa"/>
              <a:cs typeface="Evolventa"/>
              <a:sym typeface="Evolventa"/>
            </a:endParaRPr>
          </a:p>
          <a:p>
            <a:pPr marL="0" lvl="0" indent="0" algn="l">
              <a:lnSpc>
                <a:spcPts val="3120"/>
              </a:lnSpc>
            </a:pPr>
            <a:r>
              <a:rPr lang="en-US" sz="1200" b="1" spc="-12" dirty="0" err="1">
                <a:solidFill>
                  <a:srgbClr val="0D0D0D"/>
                </a:solidFill>
                <a:latin typeface="Evolventa Bold"/>
                <a:ea typeface="Evolventa Bold"/>
                <a:cs typeface="Evolventa Bold"/>
                <a:sym typeface="Evolventa Bold"/>
              </a:rPr>
              <a:t>Evaluările</a:t>
            </a:r>
            <a:r>
              <a:rPr lang="en-US" sz="1200" b="1" spc="-12" dirty="0">
                <a:solidFill>
                  <a:srgbClr val="0D0D0D"/>
                </a:solidFill>
                <a:latin typeface="Evolventa Bold"/>
                <a:ea typeface="Evolventa Bold"/>
                <a:cs typeface="Evolventa Bold"/>
                <a:sym typeface="Evolventa Bold"/>
              </a:rPr>
              <a:t> de credit </a:t>
            </a:r>
            <a:r>
              <a:rPr lang="en-US" sz="1200" spc="-12" dirty="0">
                <a:solidFill>
                  <a:srgbClr val="0D0D0D"/>
                </a:solidFill>
                <a:latin typeface="Evolventa"/>
                <a:ea typeface="Evolventa"/>
                <a:cs typeface="Evolventa"/>
                <a:sym typeface="Evolventa"/>
              </a:rPr>
              <a:t>de la AAA la D </a:t>
            </a:r>
            <a:r>
              <a:rPr lang="en-US" sz="1200" spc="-12" dirty="0" err="1">
                <a:solidFill>
                  <a:srgbClr val="0D0D0D"/>
                </a:solidFill>
                <a:latin typeface="Evolventa"/>
                <a:ea typeface="Evolventa"/>
                <a:cs typeface="Evolventa"/>
                <a:sym typeface="Evolventa"/>
              </a:rPr>
              <a:t>oferă</a:t>
            </a:r>
            <a:r>
              <a:rPr lang="en-US" sz="1200" spc="-12" dirty="0">
                <a:solidFill>
                  <a:srgbClr val="0D0D0D"/>
                </a:solidFill>
                <a:latin typeface="Evolventa"/>
                <a:ea typeface="Evolventa"/>
                <a:cs typeface="Evolventa"/>
                <a:sym typeface="Evolventa"/>
              </a:rPr>
              <a:t> o „</a:t>
            </a:r>
            <a:r>
              <a:rPr lang="en-US" sz="1200" spc="-12" dirty="0" err="1">
                <a:solidFill>
                  <a:srgbClr val="0D0D0D"/>
                </a:solidFill>
                <a:latin typeface="Evolventa"/>
                <a:ea typeface="Evolventa"/>
                <a:cs typeface="Evolventa"/>
                <a:sym typeface="Evolventa"/>
              </a:rPr>
              <a:t>prognoză</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meteo</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pentru</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rambursare</a:t>
            </a:r>
            <a:r>
              <a:rPr lang="en-US" sz="1200" spc="-12" dirty="0">
                <a:solidFill>
                  <a:srgbClr val="0D0D0D"/>
                </a:solidFill>
                <a:latin typeface="Evolventa"/>
                <a:ea typeface="Evolventa"/>
                <a:cs typeface="Evolventa"/>
                <a:sym typeface="Evolventa"/>
              </a:rPr>
              <a:t>. </a:t>
            </a:r>
            <a:r>
              <a:rPr lang="en-US" sz="1200" b="1" spc="-12" dirty="0">
                <a:solidFill>
                  <a:srgbClr val="0D0D0D"/>
                </a:solidFill>
                <a:latin typeface="Evolventa Bold"/>
                <a:ea typeface="Evolventa Bold"/>
                <a:cs typeface="Evolventa Bold"/>
                <a:sym typeface="Evolventa Bold"/>
              </a:rPr>
              <a:t>AAA</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indică</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vreme</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însorită</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retur</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foarte</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sigur</a:t>
            </a:r>
            <a:r>
              <a:rPr lang="en-US" sz="1200" spc="-12" dirty="0">
                <a:solidFill>
                  <a:srgbClr val="0D0D0D"/>
                </a:solidFill>
                <a:latin typeface="Evolventa"/>
                <a:ea typeface="Evolventa"/>
                <a:cs typeface="Evolventa"/>
                <a:sym typeface="Evolventa"/>
              </a:rPr>
              <a:t>).</a:t>
            </a:r>
            <a:r>
              <a:rPr lang="en-US" sz="1200" b="1" spc="-12" dirty="0">
                <a:solidFill>
                  <a:srgbClr val="0D0D0D"/>
                </a:solidFill>
                <a:latin typeface="Evolventa Bold"/>
                <a:ea typeface="Evolventa Bold"/>
                <a:cs typeface="Evolventa Bold"/>
                <a:sym typeface="Evolventa Bold"/>
              </a:rPr>
              <a:t> D </a:t>
            </a:r>
            <a:r>
              <a:rPr lang="en-US" sz="1200" spc="-12" dirty="0" err="1">
                <a:solidFill>
                  <a:srgbClr val="0D0D0D"/>
                </a:solidFill>
                <a:latin typeface="Evolventa"/>
                <a:ea typeface="Evolventa"/>
                <a:cs typeface="Evolventa"/>
                <a:sym typeface="Evolventa"/>
              </a:rPr>
              <a:t>indică</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vreme</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furtunoasă</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risc</a:t>
            </a:r>
            <a:r>
              <a:rPr lang="en-US" sz="1200" spc="-12" dirty="0">
                <a:solidFill>
                  <a:srgbClr val="0D0D0D"/>
                </a:solidFill>
                <a:latin typeface="Evolventa"/>
                <a:ea typeface="Evolventa"/>
                <a:cs typeface="Evolventa"/>
                <a:sym typeface="Evolventa"/>
              </a:rPr>
              <a:t> </a:t>
            </a:r>
            <a:r>
              <a:rPr lang="en-US" sz="1200" spc="-12" dirty="0" err="1">
                <a:solidFill>
                  <a:srgbClr val="0D0D0D"/>
                </a:solidFill>
                <a:latin typeface="Evolventa"/>
                <a:ea typeface="Evolventa"/>
                <a:cs typeface="Evolventa"/>
                <a:sym typeface="Evolventa"/>
              </a:rPr>
              <a:t>ridicat</a:t>
            </a:r>
            <a:r>
              <a:rPr lang="en-US" sz="1200" spc="-12" dirty="0">
                <a:solidFill>
                  <a:srgbClr val="0D0D0D"/>
                </a:solidFill>
                <a:latin typeface="Evolventa"/>
                <a:ea typeface="Evolventa"/>
                <a:cs typeface="Evolventa"/>
                <a:sym typeface="Evolventa"/>
              </a:rPr>
              <a:t> de implicit).</a:t>
            </a:r>
          </a:p>
          <a:p>
            <a:pPr marL="0" lvl="0" indent="0" algn="l">
              <a:lnSpc>
                <a:spcPts val="3120"/>
              </a:lnSpc>
            </a:pPr>
            <a:endParaRPr lang="en-US" sz="1200" spc="-12" dirty="0">
              <a:solidFill>
                <a:srgbClr val="0D0D0D"/>
              </a:solidFill>
              <a:latin typeface="Evolventa"/>
              <a:ea typeface="Evolventa"/>
              <a:cs typeface="Evolventa"/>
              <a:sym typeface="Evolventa"/>
            </a:endParaRPr>
          </a:p>
          <a:p>
            <a:pPr marL="0" lvl="0" indent="0" algn="l">
              <a:lnSpc>
                <a:spcPts val="3120"/>
              </a:lnSpc>
            </a:pPr>
            <a:r>
              <a:rPr lang="en-US" sz="1200" b="1" spc="-12" dirty="0" err="1">
                <a:solidFill>
                  <a:srgbClr val="000000"/>
                </a:solidFill>
                <a:latin typeface="Evolventa Bold"/>
                <a:ea typeface="Evolventa Bold"/>
                <a:cs typeface="Evolventa Bold"/>
                <a:sym typeface="Evolventa Bold"/>
              </a:rPr>
              <a:t>Amintiți-vă</a:t>
            </a:r>
            <a:r>
              <a:rPr lang="en-US" sz="1200" b="1" spc="-12" dirty="0">
                <a:solidFill>
                  <a:srgbClr val="000000"/>
                </a:solidFill>
                <a:latin typeface="Evolventa Bold"/>
                <a:ea typeface="Evolventa Bold"/>
                <a:cs typeface="Evolventa Bold"/>
                <a:sym typeface="Evolventa Bold"/>
              </a:rPr>
              <a:t>:</a:t>
            </a:r>
          </a:p>
          <a:p>
            <a:pPr marL="0" lvl="0" indent="0" algn="l">
              <a:lnSpc>
                <a:spcPts val="3120"/>
              </a:lnSpc>
            </a:pPr>
            <a:r>
              <a:rPr lang="en-US" sz="1200" i="1" spc="-12" dirty="0" err="1">
                <a:solidFill>
                  <a:srgbClr val="000000"/>
                </a:solidFill>
                <a:latin typeface="Evolventa Italics"/>
                <a:ea typeface="Evolventa Italics"/>
                <a:cs typeface="Evolventa Italics"/>
                <a:sym typeface="Evolventa Italics"/>
              </a:rPr>
              <a:t>Obligațiunile</a:t>
            </a:r>
            <a:r>
              <a:rPr lang="en-US" sz="1200" i="1" spc="-12" dirty="0">
                <a:solidFill>
                  <a:srgbClr val="000000"/>
                </a:solidFill>
                <a:latin typeface="Evolventa Italics"/>
                <a:ea typeface="Evolventa Italics"/>
                <a:cs typeface="Evolventa Italics"/>
                <a:sym typeface="Evolventa Italics"/>
              </a:rPr>
              <a:t> sunt </a:t>
            </a:r>
            <a:r>
              <a:rPr lang="en-US" sz="1200" i="1" spc="-12" dirty="0" err="1">
                <a:solidFill>
                  <a:srgbClr val="000000"/>
                </a:solidFill>
                <a:latin typeface="Evolventa Italics"/>
                <a:ea typeface="Evolventa Italics"/>
                <a:cs typeface="Evolventa Italics"/>
                <a:sym typeface="Evolventa Italics"/>
              </a:rPr>
              <a:t>în</a:t>
            </a:r>
            <a:r>
              <a:rPr lang="en-US" sz="1200" i="1" spc="-12" dirty="0">
                <a:solidFill>
                  <a:srgbClr val="000000"/>
                </a:solidFill>
                <a:latin typeface="Evolventa Italics"/>
                <a:ea typeface="Evolventa Italics"/>
                <a:cs typeface="Evolventa Italics"/>
                <a:sym typeface="Evolventa Italics"/>
              </a:rPr>
              <a:t> general considerate a fi </a:t>
            </a:r>
            <a:r>
              <a:rPr lang="en-US" sz="1200" i="1" spc="-12" dirty="0" err="1">
                <a:solidFill>
                  <a:srgbClr val="000000"/>
                </a:solidFill>
                <a:latin typeface="Evolventa Italics"/>
                <a:ea typeface="Evolventa Italics"/>
                <a:cs typeface="Evolventa Italics"/>
                <a:sym typeface="Evolventa Italics"/>
              </a:rPr>
              <a:t>mai</a:t>
            </a:r>
            <a:r>
              <a:rPr lang="en-US" sz="1200" i="1" spc="-12" dirty="0">
                <a:solidFill>
                  <a:srgbClr val="000000"/>
                </a:solidFill>
                <a:latin typeface="Evolventa Italics"/>
                <a:ea typeface="Evolventa Italics"/>
                <a:cs typeface="Evolventa Italics"/>
                <a:sym typeface="Evolventa Italics"/>
              </a:rPr>
              <a:t> </a:t>
            </a:r>
            <a:r>
              <a:rPr lang="en-US" sz="1200" i="1" spc="-12" dirty="0" err="1">
                <a:solidFill>
                  <a:srgbClr val="000000"/>
                </a:solidFill>
                <a:latin typeface="Evolventa Italics"/>
                <a:ea typeface="Evolventa Italics"/>
                <a:cs typeface="Evolventa Italics"/>
                <a:sym typeface="Evolventa Italics"/>
              </a:rPr>
              <a:t>puțin</a:t>
            </a:r>
            <a:r>
              <a:rPr lang="en-US" sz="1200" i="1" spc="-12" dirty="0">
                <a:solidFill>
                  <a:srgbClr val="000000"/>
                </a:solidFill>
                <a:latin typeface="Evolventa Italics"/>
                <a:ea typeface="Evolventa Italics"/>
                <a:cs typeface="Evolventa Italics"/>
                <a:sym typeface="Evolventa Italics"/>
              </a:rPr>
              <a:t> </a:t>
            </a:r>
            <a:r>
              <a:rPr lang="en-US" sz="1200" i="1" spc="-12" dirty="0" err="1">
                <a:solidFill>
                  <a:srgbClr val="000000"/>
                </a:solidFill>
                <a:latin typeface="Evolventa Italics"/>
                <a:ea typeface="Evolventa Italics"/>
                <a:cs typeface="Evolventa Italics"/>
                <a:sym typeface="Evolventa Italics"/>
              </a:rPr>
              <a:t>riscante</a:t>
            </a:r>
            <a:r>
              <a:rPr lang="en-US" sz="1200" i="1" spc="-12" dirty="0">
                <a:solidFill>
                  <a:srgbClr val="000000"/>
                </a:solidFill>
                <a:latin typeface="Evolventa Italics"/>
                <a:ea typeface="Evolventa Italics"/>
                <a:cs typeface="Evolventa Italics"/>
                <a:sym typeface="Evolventa Italics"/>
              </a:rPr>
              <a:t> </a:t>
            </a:r>
            <a:r>
              <a:rPr lang="en-US" sz="1200" i="1" spc="-12" dirty="0" err="1">
                <a:solidFill>
                  <a:srgbClr val="000000"/>
                </a:solidFill>
                <a:latin typeface="Evolventa Italics"/>
                <a:ea typeface="Evolventa Italics"/>
                <a:cs typeface="Evolventa Italics"/>
                <a:sym typeface="Evolventa Italics"/>
              </a:rPr>
              <a:t>decât</a:t>
            </a:r>
            <a:r>
              <a:rPr lang="en-US" sz="1200" i="1" spc="-12" dirty="0">
                <a:solidFill>
                  <a:srgbClr val="000000"/>
                </a:solidFill>
                <a:latin typeface="Evolventa Italics"/>
                <a:ea typeface="Evolventa Italics"/>
                <a:cs typeface="Evolventa Italics"/>
                <a:sym typeface="Evolventa Italics"/>
              </a:rPr>
              <a:t> </a:t>
            </a:r>
            <a:r>
              <a:rPr lang="en-US" sz="1200" i="1" spc="-12" dirty="0" err="1">
                <a:solidFill>
                  <a:srgbClr val="000000"/>
                </a:solidFill>
                <a:latin typeface="Evolventa Italics"/>
                <a:ea typeface="Evolventa Italics"/>
                <a:cs typeface="Evolventa Italics"/>
                <a:sym typeface="Evolventa Italics"/>
              </a:rPr>
              <a:t>acțiunile</a:t>
            </a:r>
            <a:r>
              <a:rPr lang="en-US" sz="1200" i="1" spc="-12" dirty="0">
                <a:solidFill>
                  <a:srgbClr val="000000"/>
                </a:solidFill>
                <a:latin typeface="Evolventa Italics"/>
                <a:ea typeface="Evolventa Italics"/>
                <a:cs typeface="Evolventa Italics"/>
                <a:sym typeface="Evolventa Italics"/>
              </a:rPr>
              <a:t>.</a:t>
            </a:r>
          </a:p>
          <a:p>
            <a:pPr marL="0" lvl="0" indent="0" algn="l">
              <a:lnSpc>
                <a:spcPts val="3120"/>
              </a:lnSpc>
            </a:pPr>
            <a:r>
              <a:rPr lang="en-US" sz="1200" i="1" spc="-12" dirty="0" err="1">
                <a:solidFill>
                  <a:srgbClr val="000000"/>
                </a:solidFill>
                <a:latin typeface="Evolventa Italics"/>
                <a:ea typeface="Evolventa Italics"/>
                <a:cs typeface="Evolventa Italics"/>
                <a:sym typeface="Evolventa Italics"/>
              </a:rPr>
              <a:t>În</a:t>
            </a:r>
            <a:r>
              <a:rPr lang="en-US" sz="1200" i="1" spc="-12" dirty="0">
                <a:solidFill>
                  <a:srgbClr val="000000"/>
                </a:solidFill>
                <a:latin typeface="Evolventa Italics"/>
                <a:ea typeface="Evolventa Italics"/>
                <a:cs typeface="Evolventa Italics"/>
                <a:sym typeface="Evolventa Italics"/>
              </a:rPr>
              <a:t> </a:t>
            </a:r>
            <a:r>
              <a:rPr lang="en-US" sz="1200" i="1" spc="-12" dirty="0" err="1">
                <a:solidFill>
                  <a:srgbClr val="000000"/>
                </a:solidFill>
                <a:latin typeface="Evolventa Italics"/>
                <a:ea typeface="Evolventa Italics"/>
                <a:cs typeface="Evolventa Italics"/>
                <a:sym typeface="Evolventa Italics"/>
              </a:rPr>
              <a:t>consecință</a:t>
            </a:r>
            <a:r>
              <a:rPr lang="en-US" sz="1200" i="1" spc="-12" dirty="0">
                <a:solidFill>
                  <a:srgbClr val="000000"/>
                </a:solidFill>
                <a:latin typeface="Evolventa Italics"/>
                <a:ea typeface="Evolventa Italics"/>
                <a:cs typeface="Evolventa Italics"/>
                <a:sym typeface="Evolventa Italics"/>
              </a:rPr>
              <a:t>, </a:t>
            </a:r>
            <a:r>
              <a:rPr lang="en-US" sz="1200" i="1" spc="-12" dirty="0" err="1">
                <a:solidFill>
                  <a:srgbClr val="000000"/>
                </a:solidFill>
                <a:latin typeface="Evolventa Italics"/>
                <a:ea typeface="Evolventa Italics"/>
                <a:cs typeface="Evolventa Italics"/>
                <a:sym typeface="Evolventa Italics"/>
              </a:rPr>
              <a:t>în</a:t>
            </a:r>
            <a:r>
              <a:rPr lang="en-US" sz="1200" i="1" spc="-12" dirty="0">
                <a:solidFill>
                  <a:srgbClr val="000000"/>
                </a:solidFill>
                <a:latin typeface="Evolventa Italics"/>
                <a:ea typeface="Evolventa Italics"/>
                <a:cs typeface="Evolventa Italics"/>
                <a:sym typeface="Evolventa Italics"/>
              </a:rPr>
              <a:t> </a:t>
            </a:r>
            <a:r>
              <a:rPr lang="en-US" sz="1200" i="1" spc="-12" dirty="0" err="1">
                <a:solidFill>
                  <a:srgbClr val="000000"/>
                </a:solidFill>
                <a:latin typeface="Evolventa Italics"/>
                <a:ea typeface="Evolventa Italics"/>
                <a:cs typeface="Evolventa Italics"/>
                <a:sym typeface="Evolventa Italics"/>
              </a:rPr>
              <a:t>medie</a:t>
            </a:r>
            <a:r>
              <a:rPr lang="en-US" sz="1200" i="1" spc="-12" dirty="0">
                <a:solidFill>
                  <a:srgbClr val="000000"/>
                </a:solidFill>
                <a:latin typeface="Evolventa Italics"/>
                <a:ea typeface="Evolventa Italics"/>
                <a:cs typeface="Evolventa Italics"/>
                <a:sym typeface="Evolventa Italics"/>
              </a:rPr>
              <a:t>, </a:t>
            </a:r>
            <a:r>
              <a:rPr lang="en-US" sz="1200" i="1" spc="-12" dirty="0" err="1">
                <a:solidFill>
                  <a:srgbClr val="000000"/>
                </a:solidFill>
                <a:latin typeface="Evolventa Italics"/>
                <a:ea typeface="Evolventa Italics"/>
                <a:cs typeface="Evolventa Italics"/>
                <a:sym typeface="Evolventa Italics"/>
              </a:rPr>
              <a:t>obligațiunile</a:t>
            </a:r>
            <a:r>
              <a:rPr lang="en-US" sz="1200" i="1" spc="-12" dirty="0">
                <a:solidFill>
                  <a:srgbClr val="000000"/>
                </a:solidFill>
                <a:latin typeface="Evolventa Italics"/>
                <a:ea typeface="Evolventa Italics"/>
                <a:cs typeface="Evolventa Italics"/>
                <a:sym typeface="Evolventa Italics"/>
              </a:rPr>
              <a:t> </a:t>
            </a:r>
            <a:r>
              <a:rPr lang="en-US" sz="1200" i="1" spc="-12" dirty="0" err="1">
                <a:solidFill>
                  <a:srgbClr val="000000"/>
                </a:solidFill>
                <a:latin typeface="Evolventa Italics"/>
                <a:ea typeface="Evolventa Italics"/>
                <a:cs typeface="Evolventa Italics"/>
                <a:sym typeface="Evolventa Italics"/>
              </a:rPr>
              <a:t>oferă</a:t>
            </a:r>
            <a:r>
              <a:rPr lang="en-US" sz="1200" i="1" spc="-12" dirty="0">
                <a:solidFill>
                  <a:srgbClr val="000000"/>
                </a:solidFill>
                <a:latin typeface="Evolventa Italics"/>
                <a:ea typeface="Evolventa Italics"/>
                <a:cs typeface="Evolventa Italics"/>
                <a:sym typeface="Evolventa Italics"/>
              </a:rPr>
              <a:t> de </a:t>
            </a:r>
            <a:r>
              <a:rPr lang="en-US" sz="1200" i="1" spc="-12" dirty="0" err="1">
                <a:solidFill>
                  <a:srgbClr val="000000"/>
                </a:solidFill>
                <a:latin typeface="Evolventa Italics"/>
                <a:ea typeface="Evolventa Italics"/>
                <a:cs typeface="Evolventa Italics"/>
                <a:sym typeface="Evolventa Italics"/>
              </a:rPr>
              <a:t>obicei</a:t>
            </a:r>
            <a:r>
              <a:rPr lang="en-US" sz="1200" i="1" spc="-12" dirty="0">
                <a:solidFill>
                  <a:srgbClr val="000000"/>
                </a:solidFill>
                <a:latin typeface="Evolventa Italics"/>
                <a:ea typeface="Evolventa Italics"/>
                <a:cs typeface="Evolventa Italics"/>
                <a:sym typeface="Evolventa Italics"/>
              </a:rPr>
              <a:t> </a:t>
            </a:r>
            <a:r>
              <a:rPr lang="en-US" sz="1200" i="1" spc="-12" dirty="0" err="1">
                <a:solidFill>
                  <a:srgbClr val="000000"/>
                </a:solidFill>
                <a:latin typeface="Evolventa Italics"/>
                <a:ea typeface="Evolventa Italics"/>
                <a:cs typeface="Evolventa Italics"/>
                <a:sym typeface="Evolventa Italics"/>
              </a:rPr>
              <a:t>randamente</a:t>
            </a:r>
            <a:r>
              <a:rPr lang="en-US" sz="1200" i="1" spc="-12" dirty="0">
                <a:solidFill>
                  <a:srgbClr val="000000"/>
                </a:solidFill>
                <a:latin typeface="Evolventa Italics"/>
                <a:ea typeface="Evolventa Italics"/>
                <a:cs typeface="Evolventa Italics"/>
                <a:sym typeface="Evolventa Italics"/>
              </a:rPr>
              <a:t> </a:t>
            </a:r>
            <a:r>
              <a:rPr lang="en-US" sz="1200" i="1" spc="-12" dirty="0" err="1">
                <a:solidFill>
                  <a:srgbClr val="000000"/>
                </a:solidFill>
                <a:latin typeface="Evolventa Italics"/>
                <a:ea typeface="Evolventa Italics"/>
                <a:cs typeface="Evolventa Italics"/>
                <a:sym typeface="Evolventa Italics"/>
              </a:rPr>
              <a:t>mai</a:t>
            </a:r>
            <a:r>
              <a:rPr lang="en-US" sz="1200" i="1" spc="-12" dirty="0">
                <a:solidFill>
                  <a:srgbClr val="000000"/>
                </a:solidFill>
                <a:latin typeface="Evolventa Italics"/>
                <a:ea typeface="Evolventa Italics"/>
                <a:cs typeface="Evolventa Italics"/>
                <a:sym typeface="Evolventa Italics"/>
              </a:rPr>
              <a:t> </a:t>
            </a:r>
            <a:r>
              <a:rPr lang="en-US" sz="1200" i="1" spc="-12" dirty="0" err="1">
                <a:solidFill>
                  <a:srgbClr val="000000"/>
                </a:solidFill>
                <a:latin typeface="Evolventa Italics"/>
                <a:ea typeface="Evolventa Italics"/>
                <a:cs typeface="Evolventa Italics"/>
                <a:sym typeface="Evolventa Italics"/>
              </a:rPr>
              <a:t>mici</a:t>
            </a:r>
            <a:r>
              <a:rPr lang="en-US" sz="1200" i="1" spc="-12" dirty="0">
                <a:solidFill>
                  <a:srgbClr val="000000"/>
                </a:solidFill>
                <a:latin typeface="Evolventa Italics"/>
                <a:ea typeface="Evolventa Italics"/>
                <a:cs typeface="Evolventa Italics"/>
                <a:sym typeface="Evolventa Italics"/>
              </a:rPr>
              <a:t> </a:t>
            </a:r>
            <a:r>
              <a:rPr lang="en-US" sz="1200" i="1" spc="-12" dirty="0" err="1">
                <a:solidFill>
                  <a:srgbClr val="000000"/>
                </a:solidFill>
                <a:latin typeface="Evolventa Italics"/>
                <a:ea typeface="Evolventa Italics"/>
                <a:cs typeface="Evolventa Italics"/>
                <a:sym typeface="Evolventa Italics"/>
              </a:rPr>
              <a:t>decât</a:t>
            </a:r>
            <a:r>
              <a:rPr lang="en-US" sz="1200" i="1" spc="-12" dirty="0">
                <a:solidFill>
                  <a:srgbClr val="000000"/>
                </a:solidFill>
                <a:latin typeface="Evolventa Italics"/>
                <a:ea typeface="Evolventa Italics"/>
                <a:cs typeface="Evolventa Italics"/>
                <a:sym typeface="Evolventa Italics"/>
              </a:rPr>
              <a:t> </a:t>
            </a:r>
            <a:r>
              <a:rPr lang="en-US" sz="1200" i="1" spc="-12" dirty="0" err="1">
                <a:solidFill>
                  <a:srgbClr val="000000"/>
                </a:solidFill>
                <a:latin typeface="Evolventa Italics"/>
                <a:ea typeface="Evolventa Italics"/>
                <a:cs typeface="Evolventa Italics"/>
                <a:sym typeface="Evolventa Italics"/>
              </a:rPr>
              <a:t>acțiunile</a:t>
            </a:r>
            <a:r>
              <a:rPr lang="en-US" sz="1200" i="1" spc="-12" dirty="0">
                <a:solidFill>
                  <a:srgbClr val="000000"/>
                </a:solidFill>
                <a:latin typeface="Evolventa Italics"/>
                <a:ea typeface="Evolventa Italics"/>
                <a:cs typeface="Evolventa Italics"/>
                <a:sym typeface="Evolventa Italics"/>
              </a:rPr>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lvl="0" indent="0" algn="just">
              <a:lnSpc>
                <a:spcPts val="3240"/>
              </a:lnSpc>
            </a:pPr>
            <a:r>
              <a:rPr lang="en-US" sz="1200" spc="-12" dirty="0">
                <a:solidFill>
                  <a:srgbClr val="000000"/>
                </a:solidFill>
                <a:latin typeface="Evolventa"/>
                <a:ea typeface="Evolventa"/>
                <a:cs typeface="Evolventa"/>
                <a:sym typeface="Evolventa"/>
              </a:rPr>
              <a:t>La </a:t>
            </a:r>
            <a:r>
              <a:rPr lang="en-US" sz="1200" spc="-12" dirty="0" err="1">
                <a:solidFill>
                  <a:srgbClr val="000000"/>
                </a:solidFill>
                <a:latin typeface="Evolventa"/>
                <a:ea typeface="Evolventa"/>
                <a:cs typeface="Evolventa"/>
                <a:sym typeface="Evolventa"/>
              </a:rPr>
              <a:t>fel</a:t>
            </a:r>
            <a:r>
              <a:rPr lang="en-US" sz="1200" spc="-12" dirty="0">
                <a:solidFill>
                  <a:srgbClr val="000000"/>
                </a:solidFill>
                <a:latin typeface="Evolventa"/>
                <a:ea typeface="Evolventa"/>
                <a:cs typeface="Evolventa"/>
                <a:sym typeface="Evolventa"/>
              </a:rPr>
              <a:t> ca </a:t>
            </a:r>
            <a:r>
              <a:rPr lang="en-US" sz="1200" spc="-12" dirty="0" err="1">
                <a:solidFill>
                  <a:srgbClr val="000000"/>
                </a:solidFill>
                <a:latin typeface="Evolventa"/>
                <a:ea typeface="Evolventa"/>
                <a:cs typeface="Evolventa"/>
                <a:sym typeface="Evolventa"/>
              </a:rPr>
              <a:t>în</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cazul</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acțiunilor</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și</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în</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cazul</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obligațiunilor</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investitorii</a:t>
            </a:r>
            <a:r>
              <a:rPr lang="en-US" sz="1200" spc="-12" dirty="0">
                <a:solidFill>
                  <a:srgbClr val="000000"/>
                </a:solidFill>
                <a:latin typeface="Evolventa"/>
                <a:ea typeface="Evolventa"/>
                <a:cs typeface="Evolventa"/>
                <a:sym typeface="Evolventa"/>
              </a:rPr>
              <a:t> pot </a:t>
            </a:r>
            <a:r>
              <a:rPr lang="en-US" sz="1200" spc="-12" dirty="0" err="1">
                <a:solidFill>
                  <a:srgbClr val="000000"/>
                </a:solidFill>
                <a:latin typeface="Evolventa"/>
                <a:ea typeface="Evolventa"/>
                <a:cs typeface="Evolventa"/>
                <a:sym typeface="Evolventa"/>
              </a:rPr>
              <a:t>alege</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vehicule</a:t>
            </a:r>
            <a:r>
              <a:rPr lang="en-US" sz="1200" spc="-12" dirty="0">
                <a:solidFill>
                  <a:srgbClr val="000000"/>
                </a:solidFill>
                <a:latin typeface="Evolventa"/>
                <a:ea typeface="Evolventa"/>
                <a:cs typeface="Evolventa"/>
                <a:sym typeface="Evolventa"/>
              </a:rPr>
              <a:t> care se </a:t>
            </a:r>
            <a:r>
              <a:rPr lang="en-US" sz="1200" spc="-12" dirty="0" err="1">
                <a:solidFill>
                  <a:srgbClr val="000000"/>
                </a:solidFill>
                <a:latin typeface="Evolventa"/>
                <a:ea typeface="Evolventa"/>
                <a:cs typeface="Evolventa"/>
                <a:sym typeface="Evolventa"/>
              </a:rPr>
              <a:t>angajează</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în</a:t>
            </a:r>
            <a:r>
              <a:rPr lang="en-US" sz="1200" spc="-12" dirty="0">
                <a:solidFill>
                  <a:srgbClr val="000000"/>
                </a:solidFill>
                <a:latin typeface="Evolventa"/>
                <a:ea typeface="Evolventa"/>
                <a:cs typeface="Evolventa"/>
                <a:sym typeface="Evolventa"/>
              </a:rPr>
              <a:t> mod explicit </a:t>
            </a:r>
            <a:r>
              <a:rPr lang="en-US" sz="1200" spc="-12" dirty="0" err="1">
                <a:solidFill>
                  <a:srgbClr val="000000"/>
                </a:solidFill>
                <a:latin typeface="Evolventa"/>
                <a:ea typeface="Evolventa"/>
                <a:cs typeface="Evolventa"/>
                <a:sym typeface="Evolventa"/>
              </a:rPr>
              <a:t>să</a:t>
            </a:r>
            <a:r>
              <a:rPr lang="en-US" sz="1200" spc="-12" dirty="0">
                <a:solidFill>
                  <a:srgbClr val="000000"/>
                </a:solidFill>
                <a:latin typeface="Evolventa"/>
                <a:ea typeface="Evolventa"/>
                <a:cs typeface="Evolventa"/>
                <a:sym typeface="Evolventa"/>
              </a:rPr>
              <a:t> se </a:t>
            </a:r>
            <a:r>
              <a:rPr lang="en-US" sz="1200" spc="-12" dirty="0" err="1">
                <a:solidFill>
                  <a:srgbClr val="000000"/>
                </a:solidFill>
                <a:latin typeface="Evolventa"/>
                <a:ea typeface="Evolventa"/>
                <a:cs typeface="Evolventa"/>
                <a:sym typeface="Evolventa"/>
              </a:rPr>
              <a:t>implice</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în</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probleme</a:t>
            </a:r>
            <a:r>
              <a:rPr lang="en-US" sz="1200" spc="-12" dirty="0">
                <a:solidFill>
                  <a:srgbClr val="000000"/>
                </a:solidFill>
                <a:latin typeface="Evolventa"/>
                <a:ea typeface="Evolventa"/>
                <a:cs typeface="Evolventa"/>
                <a:sym typeface="Evolventa"/>
              </a:rPr>
              <a:t> de </a:t>
            </a:r>
            <a:r>
              <a:rPr lang="en-US" sz="1200" spc="-12" dirty="0" err="1">
                <a:solidFill>
                  <a:srgbClr val="000000"/>
                </a:solidFill>
                <a:latin typeface="Evolventa"/>
                <a:ea typeface="Evolventa"/>
                <a:cs typeface="Evolventa"/>
                <a:sym typeface="Evolventa"/>
              </a:rPr>
              <a:t>mediu</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sociale</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și</a:t>
            </a:r>
            <a:r>
              <a:rPr lang="en-US" sz="1200" spc="-12" dirty="0">
                <a:solidFill>
                  <a:srgbClr val="000000"/>
                </a:solidFill>
                <a:latin typeface="Evolventa"/>
                <a:ea typeface="Evolventa"/>
                <a:cs typeface="Evolventa"/>
                <a:sym typeface="Evolventa"/>
              </a:rPr>
              <a:t> de </a:t>
            </a:r>
            <a:r>
              <a:rPr lang="en-US" sz="1200" spc="-12" dirty="0" err="1">
                <a:solidFill>
                  <a:srgbClr val="000000"/>
                </a:solidFill>
                <a:latin typeface="Evolventa"/>
                <a:ea typeface="Evolventa"/>
                <a:cs typeface="Evolventa"/>
                <a:sym typeface="Evolventa"/>
              </a:rPr>
              <a:t>guvernanță</a:t>
            </a:r>
            <a:r>
              <a:rPr lang="en-US" sz="1200" spc="-12" dirty="0">
                <a:solidFill>
                  <a:srgbClr val="000000"/>
                </a:solidFill>
                <a:latin typeface="Evolventa"/>
                <a:ea typeface="Evolventa"/>
                <a:cs typeface="Evolventa"/>
                <a:sym typeface="Evolventa"/>
              </a:rPr>
              <a:t>, de ex. </a:t>
            </a:r>
            <a:r>
              <a:rPr lang="en-US" sz="1200" spc="-12" dirty="0" err="1">
                <a:solidFill>
                  <a:srgbClr val="000000"/>
                </a:solidFill>
                <a:latin typeface="Evolventa"/>
                <a:ea typeface="Evolventa"/>
                <a:cs typeface="Evolventa"/>
                <a:sym typeface="Evolventa"/>
              </a:rPr>
              <a:t>obligațiuni</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verzi</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sau</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obligațiuni</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sociale</a:t>
            </a:r>
            <a:r>
              <a:rPr lang="en-US" sz="1200" spc="-12" dirty="0">
                <a:solidFill>
                  <a:srgbClr val="000000"/>
                </a:solidFill>
                <a:latin typeface="Evolventa"/>
                <a:ea typeface="Evolventa"/>
                <a:cs typeface="Evolventa"/>
                <a:sym typeface="Evolventa"/>
              </a:rPr>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Fondurile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mutuale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fondurile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tranzacționate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bursă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(ETF -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exchange-traded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funds)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două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instrumente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populare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oferă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persoanelor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fizice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posibilitatea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 investi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într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portofoliu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diversificat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fără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fi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nevoie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cunoștințe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aprofundate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sume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mari de capital.</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Fondurile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mutuale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fi comparate cu o mare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petrecere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unde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toți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doresc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participe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aduc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niște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bani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masă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manager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profesionist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fonduri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decide ce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gătească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caz</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facă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administrator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utilizează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toți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banii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colectați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cumpăra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amestec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obligațiuni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alte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active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Ideea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este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prin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punerea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comun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banilor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dvs</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ai altor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persoane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puteți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investi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într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gamă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largă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active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decât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putea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cumpăra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propriu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plus, nu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trebuie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faceți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griji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privire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alegerea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individuale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privire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gestionarea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zilnică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administratorul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fondului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face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lucru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dumneavoastră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Dacă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valoarea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combinate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crește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crește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valoarea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acțiunilor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dumneavoastră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Această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analogie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subliniază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natura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colaborativă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fondurilor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mutuale,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investitorii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individuali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beneficiază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expertiza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manager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profesionist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resursele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colective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grupului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a:lnSpc>
                <a:spcPct val="150000"/>
              </a:lnSpc>
              <a:spcBef>
                <a:spcPts val="1200"/>
              </a:spcBef>
              <a:spcAft>
                <a:spcPts val="1200"/>
              </a:spcAft>
            </a:pPr>
            <a:r>
              <a:rPr lang="it-IT" sz="1800" b="1" i="1" dirty="0" err="1">
                <a:effectLst/>
                <a:latin typeface="Aptos Light" panose="020B0004020202020204" pitchFamily="34" charset="0"/>
                <a:ea typeface="Aptos Light" panose="020B0004020202020204" pitchFamily="34" charset="0"/>
                <a:cs typeface="Aptos Light" panose="020B0004020202020204" pitchFamily="34" charset="0"/>
              </a:rPr>
              <a:t>Aspecte</a:t>
            </a:r>
            <a:r>
              <a:rPr lang="it-IT" sz="1800" b="1" i="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i="1" dirty="0" err="1">
                <a:effectLst/>
                <a:latin typeface="Aptos Light" panose="020B0004020202020204" pitchFamily="34" charset="0"/>
                <a:ea typeface="Aptos Light" panose="020B0004020202020204" pitchFamily="34" charset="0"/>
                <a:cs typeface="Aptos Light" panose="020B0004020202020204" pitchFamily="34" charset="0"/>
              </a:rPr>
              <a:t>pozitive</a:t>
            </a:r>
            <a:r>
              <a:rPr lang="it-IT" sz="1800" b="1" i="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i="1" dirty="0" err="1">
                <a:effectLst/>
                <a:latin typeface="Aptos Light" panose="020B0004020202020204" pitchFamily="34" charset="0"/>
                <a:ea typeface="Aptos Light" panose="020B0004020202020204" pitchFamily="34" charset="0"/>
                <a:cs typeface="Aptos Light" panose="020B0004020202020204" pitchFamily="34" charset="0"/>
              </a:rPr>
              <a:t>ale</a:t>
            </a:r>
            <a:r>
              <a:rPr lang="it-IT" sz="1800" b="1" i="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i="1" dirty="0" err="1">
                <a:effectLst/>
                <a:latin typeface="Aptos Light" panose="020B0004020202020204" pitchFamily="34" charset="0"/>
                <a:ea typeface="Aptos Light" panose="020B0004020202020204" pitchFamily="34" charset="0"/>
                <a:cs typeface="Aptos Light" panose="020B0004020202020204" pitchFamily="34" charset="0"/>
              </a:rPr>
              <a:t>investițiilor</a:t>
            </a:r>
            <a:r>
              <a:rPr lang="it-IT" sz="1800" b="1" i="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i="1"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b="1" i="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i="1" dirty="0" err="1">
                <a:effectLst/>
                <a:latin typeface="Aptos Light" panose="020B0004020202020204" pitchFamily="34" charset="0"/>
                <a:ea typeface="Aptos Light" panose="020B0004020202020204" pitchFamily="34" charset="0"/>
                <a:cs typeface="Aptos Light" panose="020B0004020202020204" pitchFamily="34" charset="0"/>
              </a:rPr>
              <a:t>fonduri</a:t>
            </a:r>
            <a:r>
              <a:rPr lang="it-IT" sz="1800" b="1" i="1"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b="1" i="1"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b="1" i="1"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a:effectLst/>
                <a:latin typeface="Aptos Light" panose="020B0004020202020204" pitchFamily="34" charset="0"/>
                <a:ea typeface="Aptos Light" panose="020B0004020202020204" pitchFamily="34" charset="0"/>
                <a:cs typeface="Aptos Light" panose="020B0004020202020204" pitchFamily="34" charset="0"/>
              </a:rPr>
              <a:t>1. </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Diversificare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Fondurile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mutuale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oferă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diversificare prin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într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varietate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active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reducând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asociat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titluri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individuale.</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a:effectLst/>
                <a:latin typeface="Aptos Light" panose="020B0004020202020204" pitchFamily="34" charset="0"/>
                <a:ea typeface="Aptos Light" panose="020B0004020202020204" pitchFamily="34" charset="0"/>
                <a:cs typeface="Aptos Light" panose="020B0004020202020204" pitchFamily="34" charset="0"/>
              </a:rPr>
              <a:t>2. </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Management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profesional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Investitorii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beneficiază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expertiza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managerilor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profesioniști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fonduri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decizii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numele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lor.</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a:effectLst/>
                <a:latin typeface="Aptos Light" panose="020B0004020202020204" pitchFamily="34" charset="0"/>
                <a:ea typeface="Aptos Light" panose="020B0004020202020204" pitchFamily="34" charset="0"/>
                <a:cs typeface="Aptos Light" panose="020B0004020202020204" pitchFamily="34" charset="0"/>
              </a:rPr>
              <a:t>3.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Accesibilitate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Fondurile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mutuale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permit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persoanelor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fizice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investească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sume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relativ</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mici de capital,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ceea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ce le face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accesibile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game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largi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investitori.</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a:effectLst/>
                <a:latin typeface="Aptos Light" panose="020B0004020202020204" pitchFamily="34" charset="0"/>
                <a:ea typeface="Aptos Light" panose="020B0004020202020204" pitchFamily="34" charset="0"/>
                <a:cs typeface="Aptos Light" panose="020B0004020202020204" pitchFamily="34" charset="0"/>
              </a:rPr>
              <a:t>4.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Comoditate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Investitorii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nu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trebuie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administreze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mod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activ</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deoarece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administratorul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fondului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ocupă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gestionarea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zilnică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i="1" dirty="0" err="1">
                <a:effectLst/>
                <a:latin typeface="Aptos Light" panose="020B0004020202020204" pitchFamily="34" charset="0"/>
                <a:ea typeface="Aptos Light" panose="020B0004020202020204" pitchFamily="34" charset="0"/>
                <a:cs typeface="Aptos Light" panose="020B0004020202020204" pitchFamily="34" charset="0"/>
              </a:rPr>
              <a:t>Aspecte</a:t>
            </a:r>
            <a:r>
              <a:rPr lang="it-IT" sz="1800" b="1" i="1" dirty="0">
                <a:effectLst/>
                <a:latin typeface="Aptos Light" panose="020B0004020202020204" pitchFamily="34" charset="0"/>
                <a:ea typeface="Aptos Light" panose="020B0004020202020204" pitchFamily="34" charset="0"/>
                <a:cs typeface="Aptos Light" panose="020B0004020202020204" pitchFamily="34" charset="0"/>
              </a:rPr>
              <a:t> negative </a:t>
            </a:r>
            <a:r>
              <a:rPr lang="it-IT" sz="1800" b="1" i="1"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b="1" i="1" dirty="0">
                <a:effectLst/>
                <a:latin typeface="Aptos Light" panose="020B0004020202020204" pitchFamily="34" charset="0"/>
                <a:ea typeface="Aptos Light" panose="020B0004020202020204" pitchFamily="34" charset="0"/>
                <a:cs typeface="Aptos Light" panose="020B0004020202020204" pitchFamily="34" charset="0"/>
              </a:rPr>
              <a:t> riscuri:</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a:effectLst/>
                <a:latin typeface="Aptos Light" panose="020B0004020202020204" pitchFamily="34" charset="0"/>
                <a:ea typeface="Aptos Light" panose="020B0004020202020204" pitchFamily="34" charset="0"/>
                <a:cs typeface="Aptos Light" panose="020B0004020202020204" pitchFamily="34" charset="0"/>
              </a:rPr>
              <a:t>1.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Comisioane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Fondurile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mutuale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percepe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comisioane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administrare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alte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cheltuieli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eroda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randamentele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timp</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a:effectLst/>
                <a:latin typeface="Aptos Light" panose="020B0004020202020204" pitchFamily="34" charset="0"/>
                <a:ea typeface="Aptos Light" panose="020B0004020202020204" pitchFamily="34" charset="0"/>
                <a:cs typeface="Aptos Light" panose="020B0004020202020204" pitchFamily="34" charset="0"/>
              </a:rPr>
              <a:t>2.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Lipsa</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de control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Investitorii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control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limitat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asupra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specifice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deținute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deoarece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deciziile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luate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administratorul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fondului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a:effectLst/>
                <a:latin typeface="Aptos Light" panose="020B0004020202020204" pitchFamily="34" charset="0"/>
                <a:ea typeface="Aptos Light" panose="020B0004020202020204" pitchFamily="34" charset="0"/>
                <a:cs typeface="Aptos Light" panose="020B0004020202020204" pitchFamily="34" charset="0"/>
              </a:rPr>
              <a:t>3.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Subperformanță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Nu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toate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fondurile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depășesc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indicii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referință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avea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performanțe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inferioare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cauza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factori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precum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comisioanele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ridicate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deciziile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greșite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a:effectLst/>
                <a:latin typeface="Aptos Light" panose="020B0004020202020204" pitchFamily="34" charset="0"/>
                <a:ea typeface="Aptos Light" panose="020B0004020202020204" pitchFamily="34" charset="0"/>
                <a:cs typeface="Aptos Light" panose="020B0004020202020204" pitchFamily="34" charset="0"/>
              </a:rPr>
              <a:t>Pe de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altă</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parte, ETF-</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urile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similare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fondurilor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mutuale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sensul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reprezintă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asemenea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grup</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puteți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cumpăra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acțiune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Cu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toate</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acestea</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ele sunt un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fel</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hibrid</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între</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un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fond</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mutual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o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acțiune</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timp</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ce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fondurile</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mutuale</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sunt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cumpărate</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vândute</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sfârșitul</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zilei</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tranzacționare</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la un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preț</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determinat</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valoarea</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totală</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fondului</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ETF-</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urile</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fi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tranzacționate</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pe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parcursul</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zilei</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fel</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ca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acțiunile</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cu</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prețuri</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care se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modifică</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pe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măsură</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ce sunt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cumpărate</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vândute</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488632" lvl="1" indent="-244316" algn="just">
              <a:lnSpc>
                <a:spcPts val="3240"/>
              </a:lnSpc>
              <a:buFont typeface="Arial"/>
              <a:buChar char="•"/>
            </a:pPr>
            <a:r>
              <a:rPr lang="en-US" sz="2700" spc="-12" dirty="0" err="1">
                <a:solidFill>
                  <a:srgbClr val="000000"/>
                </a:solidFill>
                <a:latin typeface="Evolventa"/>
                <a:ea typeface="Evolventa"/>
                <a:cs typeface="Evolventa"/>
                <a:sym typeface="Evolventa"/>
              </a:rPr>
              <a:t>Achiziționarea</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proprietății</a:t>
            </a:r>
            <a:r>
              <a:rPr lang="en-US" sz="2700" spc="-12" dirty="0">
                <a:solidFill>
                  <a:srgbClr val="000000"/>
                </a:solidFill>
                <a:latin typeface="Evolventa"/>
                <a:ea typeface="Evolventa"/>
                <a:cs typeface="Evolventa"/>
                <a:sym typeface="Evolventa"/>
              </a:rPr>
              <a:t> cu </a:t>
            </a:r>
            <a:r>
              <a:rPr lang="en-US" sz="2700" spc="-12" dirty="0" err="1">
                <a:solidFill>
                  <a:srgbClr val="000000"/>
                </a:solidFill>
                <a:latin typeface="Evolventa"/>
                <a:ea typeface="Evolventa"/>
                <a:cs typeface="Evolventa"/>
                <a:sym typeface="Evolventa"/>
              </a:rPr>
              <a:t>scopul</a:t>
            </a:r>
            <a:r>
              <a:rPr lang="en-US" sz="2700" spc="-12" dirty="0">
                <a:solidFill>
                  <a:srgbClr val="000000"/>
                </a:solidFill>
                <a:latin typeface="Evolventa"/>
                <a:ea typeface="Evolventa"/>
                <a:cs typeface="Evolventa"/>
                <a:sym typeface="Evolventa"/>
              </a:rPr>
              <a:t> de a genera </a:t>
            </a:r>
            <a:r>
              <a:rPr lang="en-US" sz="2700" spc="-12" dirty="0" err="1">
                <a:solidFill>
                  <a:srgbClr val="000000"/>
                </a:solidFill>
                <a:latin typeface="Evolventa"/>
                <a:ea typeface="Evolventa"/>
                <a:cs typeface="Evolventa"/>
                <a:sym typeface="Evolventa"/>
              </a:rPr>
              <a:t>venituri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sau</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apreciere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în</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timp.</a:t>
            </a:r>
            <a:endParaRPr lang="en-US" sz="2700" spc="-12" dirty="0">
              <a:solidFill>
                <a:srgbClr val="000000"/>
              </a:solidFill>
              <a:latin typeface="Evolventa"/>
              <a:ea typeface="Evolventa"/>
              <a:cs typeface="Evolventa"/>
              <a:sym typeface="Evolventa"/>
            </a:endParaRPr>
          </a:p>
          <a:p>
            <a:pPr marL="0" lvl="0" indent="0" algn="just">
              <a:lnSpc>
                <a:spcPts val="3240"/>
              </a:lnSpc>
            </a:pPr>
            <a:endParaRPr lang="en-US" sz="2700" spc="-12" dirty="0">
              <a:solidFill>
                <a:srgbClr val="000000"/>
              </a:solidFill>
              <a:latin typeface="Evolventa"/>
              <a:ea typeface="Evolventa"/>
              <a:cs typeface="Evolventa"/>
              <a:sym typeface="Evolventa"/>
            </a:endParaRPr>
          </a:p>
          <a:p>
            <a:pPr marL="488632" lvl="1" indent="-244316" algn="just">
              <a:lnSpc>
                <a:spcPts val="3240"/>
              </a:lnSpc>
              <a:buFont typeface="Arial"/>
              <a:buChar char="•"/>
            </a:pPr>
            <a:r>
              <a:rPr lang="en-US" sz="2700" spc="-12" dirty="0" err="1">
                <a:solidFill>
                  <a:srgbClr val="000000"/>
                </a:solidFill>
                <a:latin typeface="Evolventa"/>
                <a:ea typeface="Evolventa"/>
                <a:cs typeface="Evolventa"/>
                <a:sym typeface="Evolventa"/>
              </a:rPr>
              <a:t>Aspecte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pozitive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imobilizare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corporală</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potențial</a:t>
            </a:r>
            <a:r>
              <a:rPr lang="en-US" sz="2700" spc="-12" dirty="0">
                <a:solidFill>
                  <a:srgbClr val="000000"/>
                </a:solidFill>
                <a:latin typeface="Evolventa"/>
                <a:ea typeface="Evolventa"/>
                <a:cs typeface="Evolventa"/>
                <a:sym typeface="Evolventa"/>
              </a:rPr>
              <a:t> de </a:t>
            </a:r>
            <a:r>
              <a:rPr lang="en-US" sz="2700" spc="-12" dirty="0" err="1">
                <a:solidFill>
                  <a:srgbClr val="000000"/>
                </a:solidFill>
                <a:latin typeface="Evolventa"/>
                <a:ea typeface="Evolventa"/>
                <a:cs typeface="Evolventa"/>
                <a:sym typeface="Evolventa"/>
              </a:rPr>
              <a:t>venituri</a:t>
            </a:r>
            <a:r>
              <a:rPr lang="en-US" sz="2700" spc="-12" dirty="0">
                <a:solidFill>
                  <a:srgbClr val="000000"/>
                </a:solidFill>
                <a:latin typeface="Evolventa"/>
                <a:ea typeface="Evolventa"/>
                <a:cs typeface="Evolventa"/>
                <a:sym typeface="Evolventa"/>
              </a:rPr>
              <a:t> din </a:t>
            </a:r>
            <a:r>
              <a:rPr lang="en-US" sz="2700" spc="-12" dirty="0" err="1">
                <a:solidFill>
                  <a:srgbClr val="000000"/>
                </a:solidFill>
                <a:latin typeface="Evolventa"/>
                <a:ea typeface="Evolventa"/>
                <a:cs typeface="Evolventa"/>
                <a:sym typeface="Evolventa"/>
              </a:rPr>
              <a:t>chirii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apreciere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acoperire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împotriva</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inflației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beneficiu</a:t>
            </a:r>
            <a:r>
              <a:rPr lang="en-US" sz="2700" spc="-12" dirty="0">
                <a:solidFill>
                  <a:srgbClr val="000000"/>
                </a:solidFill>
                <a:latin typeface="Evolventa"/>
                <a:ea typeface="Evolventa"/>
                <a:cs typeface="Evolventa"/>
                <a:sym typeface="Evolventa"/>
              </a:rPr>
              <a:t> fiscal</a:t>
            </a:r>
          </a:p>
          <a:p>
            <a:pPr marL="0" lvl="0" indent="0" algn="just">
              <a:lnSpc>
                <a:spcPts val="3240"/>
              </a:lnSpc>
            </a:pPr>
            <a:endParaRPr lang="en-US" sz="2700" spc="-12" dirty="0">
              <a:solidFill>
                <a:srgbClr val="000000"/>
              </a:solidFill>
              <a:latin typeface="Evolventa"/>
              <a:ea typeface="Evolventa"/>
              <a:cs typeface="Evolventa"/>
              <a:sym typeface="Evolventa"/>
            </a:endParaRPr>
          </a:p>
          <a:p>
            <a:pPr marL="488632" lvl="1" indent="-244316" algn="just">
              <a:lnSpc>
                <a:spcPts val="3240"/>
              </a:lnSpc>
              <a:buFont typeface="Arial"/>
              <a:buChar char="•"/>
            </a:pPr>
            <a:r>
              <a:rPr lang="en-US" sz="2700" spc="-12" dirty="0" err="1">
                <a:solidFill>
                  <a:srgbClr val="000000"/>
                </a:solidFill>
                <a:latin typeface="Evolventa"/>
                <a:ea typeface="Evolventa"/>
                <a:cs typeface="Evolventa"/>
                <a:sym typeface="Evolventa"/>
              </a:rPr>
              <a:t>Aspecte</a:t>
            </a:r>
            <a:r>
              <a:rPr lang="en-US" sz="2700" spc="-12" dirty="0">
                <a:solidFill>
                  <a:srgbClr val="000000"/>
                </a:solidFill>
                <a:latin typeface="Evolventa"/>
                <a:ea typeface="Evolventa"/>
                <a:cs typeface="Evolventa"/>
                <a:sym typeface="Evolventa"/>
              </a:rPr>
              <a:t> negative </a:t>
            </a:r>
            <a:r>
              <a:rPr lang="en-US" sz="2700" spc="-12" dirty="0" err="1">
                <a:solidFill>
                  <a:srgbClr val="000000"/>
                </a:solidFill>
                <a:latin typeface="Evolventa"/>
                <a:ea typeface="Evolventa"/>
                <a:cs typeface="Evolventa"/>
                <a:sym typeface="Evolventa"/>
              </a:rPr>
              <a:t>și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riscuri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ilichiditate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consum</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intensiv</a:t>
            </a:r>
            <a:r>
              <a:rPr lang="en-US" sz="2700" spc="-12" dirty="0">
                <a:solidFill>
                  <a:srgbClr val="000000"/>
                </a:solidFill>
                <a:latin typeface="Evolventa"/>
                <a:ea typeface="Evolventa"/>
                <a:cs typeface="Evolventa"/>
                <a:sym typeface="Evolventa"/>
              </a:rPr>
              <a:t> de capital, </a:t>
            </a:r>
            <a:r>
              <a:rPr lang="en-US" sz="2700" spc="-12" dirty="0" err="1">
                <a:solidFill>
                  <a:srgbClr val="000000"/>
                </a:solidFill>
                <a:latin typeface="Evolventa"/>
                <a:ea typeface="Evolventa"/>
                <a:cs typeface="Evolventa"/>
                <a:sym typeface="Evolventa"/>
              </a:rPr>
              <a:t>volatilitatea</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pieței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responsabilitatea</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managementului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recesiunile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economice</a:t>
            </a:r>
            <a:endParaRPr lang="en-US" sz="2700" spc="-12" dirty="0">
              <a:solidFill>
                <a:srgbClr val="000000"/>
              </a:solidFill>
              <a:latin typeface="Evolventa"/>
              <a:ea typeface="Evolventa"/>
              <a:cs typeface="Evolventa"/>
              <a:sym typeface="Evolventa"/>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476417" lvl="1" indent="-238208" algn="just">
              <a:lnSpc>
                <a:spcPts val="3380"/>
              </a:lnSpc>
              <a:buFont typeface="Arial"/>
              <a:buChar char="•"/>
            </a:pPr>
            <a:r>
              <a:rPr lang="en-US" sz="1200" spc="-12" dirty="0" err="1">
                <a:solidFill>
                  <a:srgbClr val="000000"/>
                </a:solidFill>
                <a:latin typeface="Evolventa"/>
                <a:ea typeface="Evolventa"/>
                <a:cs typeface="Evolventa"/>
                <a:sym typeface="Evolventa"/>
              </a:rPr>
              <a:t>Achiziționarea</a:t>
            </a:r>
            <a:r>
              <a:rPr lang="en-US" sz="1200" spc="-12" dirty="0">
                <a:solidFill>
                  <a:srgbClr val="000000"/>
                </a:solidFill>
                <a:latin typeface="Evolventa"/>
                <a:ea typeface="Evolventa"/>
                <a:cs typeface="Evolventa"/>
                <a:sym typeface="Evolventa"/>
              </a:rPr>
              <a:t> de </a:t>
            </a:r>
            <a:r>
              <a:rPr lang="en-US" sz="1200" spc="-12" dirty="0" err="1">
                <a:solidFill>
                  <a:srgbClr val="000000"/>
                </a:solidFill>
                <a:latin typeface="Evolventa"/>
                <a:ea typeface="Evolventa"/>
                <a:cs typeface="Evolventa"/>
                <a:sym typeface="Evolventa"/>
              </a:rPr>
              <a:t>lingouri</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fizice</a:t>
            </a:r>
            <a:r>
              <a:rPr lang="en-US" sz="1200" spc="-12" dirty="0">
                <a:solidFill>
                  <a:srgbClr val="000000"/>
                </a:solidFill>
                <a:latin typeface="Evolventa"/>
                <a:ea typeface="Evolventa"/>
                <a:cs typeface="Evolventa"/>
                <a:sym typeface="Evolventa"/>
              </a:rPr>
              <a:t> de aur </a:t>
            </a:r>
            <a:r>
              <a:rPr lang="en-US" sz="1200" spc="-12" dirty="0" err="1">
                <a:solidFill>
                  <a:srgbClr val="000000"/>
                </a:solidFill>
                <a:latin typeface="Evolventa"/>
                <a:ea typeface="Evolventa"/>
                <a:cs typeface="Evolventa"/>
                <a:sym typeface="Evolventa"/>
              </a:rPr>
              <a:t>sau</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investirea</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în</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instrumente</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financiare</a:t>
            </a:r>
            <a:r>
              <a:rPr lang="en-US" sz="1200" spc="-12" dirty="0">
                <a:solidFill>
                  <a:srgbClr val="000000"/>
                </a:solidFill>
                <a:latin typeface="Evolventa"/>
                <a:ea typeface="Evolventa"/>
                <a:cs typeface="Evolventa"/>
                <a:sym typeface="Evolventa"/>
              </a:rPr>
              <a:t> legate de aur, cum </a:t>
            </a:r>
            <a:r>
              <a:rPr lang="en-US" sz="1200" spc="-12" dirty="0" err="1">
                <a:solidFill>
                  <a:srgbClr val="000000"/>
                </a:solidFill>
                <a:latin typeface="Evolventa"/>
                <a:ea typeface="Evolventa"/>
                <a:cs typeface="Evolventa"/>
                <a:sym typeface="Evolventa"/>
              </a:rPr>
              <a:t>ar</a:t>
            </a:r>
            <a:r>
              <a:rPr lang="en-US" sz="1200" spc="-12" dirty="0">
                <a:solidFill>
                  <a:srgbClr val="000000"/>
                </a:solidFill>
                <a:latin typeface="Evolventa"/>
                <a:ea typeface="Evolventa"/>
                <a:cs typeface="Evolventa"/>
                <a:sym typeface="Evolventa"/>
              </a:rPr>
              <a:t> fi </a:t>
            </a:r>
            <a:r>
              <a:rPr lang="en-US" sz="1200" spc="-12" dirty="0" err="1">
                <a:solidFill>
                  <a:srgbClr val="000000"/>
                </a:solidFill>
                <a:latin typeface="Evolventa"/>
                <a:ea typeface="Evolventa"/>
                <a:cs typeface="Evolventa"/>
                <a:sym typeface="Evolventa"/>
              </a:rPr>
              <a:t>fondurile</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tranzacționate</a:t>
            </a:r>
            <a:r>
              <a:rPr lang="en-US" sz="1200" spc="-12" dirty="0">
                <a:solidFill>
                  <a:srgbClr val="000000"/>
                </a:solidFill>
                <a:latin typeface="Evolventa"/>
                <a:ea typeface="Evolventa"/>
                <a:cs typeface="Evolventa"/>
                <a:sym typeface="Evolventa"/>
              </a:rPr>
              <a:t> la bursa de aur (ETF) </a:t>
            </a:r>
            <a:r>
              <a:rPr lang="en-US" sz="1200" spc="-12" dirty="0" err="1">
                <a:solidFill>
                  <a:srgbClr val="000000"/>
                </a:solidFill>
                <a:latin typeface="Evolventa"/>
                <a:ea typeface="Evolventa"/>
                <a:cs typeface="Evolventa"/>
                <a:sym typeface="Evolventa"/>
              </a:rPr>
              <a:t>sau</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acțiunile</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miniere</a:t>
            </a:r>
            <a:r>
              <a:rPr lang="en-US" sz="1200" spc="-12" dirty="0">
                <a:solidFill>
                  <a:srgbClr val="000000"/>
                </a:solidFill>
                <a:latin typeface="Evolventa"/>
                <a:ea typeface="Evolventa"/>
                <a:cs typeface="Evolventa"/>
                <a:sym typeface="Evolventa"/>
              </a:rPr>
              <a:t> de aur. </a:t>
            </a:r>
          </a:p>
          <a:p>
            <a:pPr marL="476417" lvl="1" indent="-238208" algn="just">
              <a:lnSpc>
                <a:spcPts val="3380"/>
              </a:lnSpc>
              <a:buFont typeface="Arial"/>
              <a:buChar char="•"/>
            </a:pPr>
            <a:r>
              <a:rPr lang="en-US" sz="1200" spc="-12" dirty="0" err="1">
                <a:solidFill>
                  <a:srgbClr val="000000"/>
                </a:solidFill>
                <a:latin typeface="Evolventa"/>
                <a:ea typeface="Evolventa"/>
                <a:cs typeface="Evolventa"/>
                <a:sym typeface="Evolventa"/>
              </a:rPr>
              <a:t>Aspecte</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pozitive</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depozit</a:t>
            </a:r>
            <a:r>
              <a:rPr lang="en-US" sz="1200" spc="-12" dirty="0">
                <a:solidFill>
                  <a:srgbClr val="000000"/>
                </a:solidFill>
                <a:latin typeface="Evolventa"/>
                <a:ea typeface="Evolventa"/>
                <a:cs typeface="Evolventa"/>
                <a:sym typeface="Evolventa"/>
              </a:rPr>
              <a:t> de </a:t>
            </a:r>
            <a:r>
              <a:rPr lang="en-US" sz="1200" spc="-12" dirty="0" err="1">
                <a:solidFill>
                  <a:srgbClr val="000000"/>
                </a:solidFill>
                <a:latin typeface="Evolventa"/>
                <a:ea typeface="Evolventa"/>
                <a:cs typeface="Evolventa"/>
                <a:sym typeface="Evolventa"/>
              </a:rPr>
              <a:t>valoare</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diversificarea</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portofoliului</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activ</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refugiu</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activ</a:t>
            </a:r>
            <a:r>
              <a:rPr lang="en-US" sz="1200" spc="-12" dirty="0">
                <a:solidFill>
                  <a:srgbClr val="000000"/>
                </a:solidFill>
                <a:latin typeface="Evolventa"/>
                <a:ea typeface="Evolventa"/>
                <a:cs typeface="Evolventa"/>
                <a:sym typeface="Evolventa"/>
              </a:rPr>
              <a:t> corporal, </a:t>
            </a:r>
            <a:r>
              <a:rPr lang="en-US" sz="1200" spc="-12" dirty="0" err="1">
                <a:solidFill>
                  <a:srgbClr val="000000"/>
                </a:solidFill>
                <a:latin typeface="Evolventa"/>
                <a:ea typeface="Evolventa"/>
                <a:cs typeface="Evolventa"/>
                <a:sym typeface="Evolventa"/>
              </a:rPr>
              <a:t>potențial</a:t>
            </a:r>
            <a:r>
              <a:rPr lang="en-US" sz="1200" spc="-12" dirty="0">
                <a:solidFill>
                  <a:srgbClr val="000000"/>
                </a:solidFill>
                <a:latin typeface="Evolventa"/>
                <a:ea typeface="Evolventa"/>
                <a:cs typeface="Evolventa"/>
                <a:sym typeface="Evolventa"/>
              </a:rPr>
              <a:t> de </a:t>
            </a:r>
            <a:r>
              <a:rPr lang="en-US" sz="1200" spc="-12" dirty="0" err="1">
                <a:solidFill>
                  <a:srgbClr val="000000"/>
                </a:solidFill>
                <a:latin typeface="Evolventa"/>
                <a:ea typeface="Evolventa"/>
                <a:cs typeface="Evolventa"/>
                <a:sym typeface="Evolventa"/>
              </a:rPr>
              <a:t>apreciere</a:t>
            </a:r>
            <a:r>
              <a:rPr lang="en-US" sz="1200" spc="-12" dirty="0">
                <a:solidFill>
                  <a:srgbClr val="000000"/>
                </a:solidFill>
                <a:latin typeface="Evolventa"/>
                <a:ea typeface="Evolventa"/>
                <a:cs typeface="Evolventa"/>
                <a:sym typeface="Evolventa"/>
              </a:rPr>
              <a:t> a </a:t>
            </a:r>
            <a:r>
              <a:rPr lang="en-US" sz="1200" spc="-12" dirty="0" err="1">
                <a:solidFill>
                  <a:srgbClr val="000000"/>
                </a:solidFill>
                <a:latin typeface="Evolventa"/>
                <a:ea typeface="Evolventa"/>
                <a:cs typeface="Evolventa"/>
                <a:sym typeface="Evolventa"/>
              </a:rPr>
              <a:t>capitalului</a:t>
            </a:r>
            <a:endParaRPr lang="en-US" sz="1200" spc="-12" dirty="0">
              <a:solidFill>
                <a:srgbClr val="000000"/>
              </a:solidFill>
              <a:latin typeface="Evolventa"/>
              <a:ea typeface="Evolventa"/>
              <a:cs typeface="Evolventa"/>
              <a:sym typeface="Evolventa"/>
            </a:endParaRPr>
          </a:p>
          <a:p>
            <a:pPr marL="476417" lvl="1" indent="-238208" algn="just">
              <a:lnSpc>
                <a:spcPts val="3380"/>
              </a:lnSpc>
              <a:buFont typeface="Arial"/>
              <a:buChar char="•"/>
            </a:pPr>
            <a:r>
              <a:rPr lang="en-US" sz="1200" spc="-12" dirty="0" err="1">
                <a:solidFill>
                  <a:srgbClr val="000000"/>
                </a:solidFill>
                <a:latin typeface="Evolventa"/>
                <a:ea typeface="Evolventa"/>
                <a:cs typeface="Evolventa"/>
                <a:sym typeface="Evolventa"/>
              </a:rPr>
              <a:t>Aspecte</a:t>
            </a:r>
            <a:r>
              <a:rPr lang="en-US" sz="1200" spc="-12" dirty="0">
                <a:solidFill>
                  <a:srgbClr val="000000"/>
                </a:solidFill>
                <a:latin typeface="Evolventa"/>
                <a:ea typeface="Evolventa"/>
                <a:cs typeface="Evolventa"/>
                <a:sym typeface="Evolventa"/>
              </a:rPr>
              <a:t> negative </a:t>
            </a:r>
            <a:r>
              <a:rPr lang="en-US" sz="1200" spc="-12" dirty="0" err="1">
                <a:solidFill>
                  <a:srgbClr val="000000"/>
                </a:solidFill>
                <a:latin typeface="Evolventa"/>
                <a:ea typeface="Evolventa"/>
                <a:cs typeface="Evolventa"/>
                <a:sym typeface="Evolventa"/>
              </a:rPr>
              <a:t>și</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riscuri</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volatilitatea</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prețurilor</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lipsa</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veniturilor</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costurile</a:t>
            </a:r>
            <a:r>
              <a:rPr lang="en-US" sz="1200" spc="-12" dirty="0">
                <a:solidFill>
                  <a:srgbClr val="000000"/>
                </a:solidFill>
                <a:latin typeface="Evolventa"/>
                <a:ea typeface="Evolventa"/>
                <a:cs typeface="Evolventa"/>
                <a:sym typeface="Evolventa"/>
              </a:rPr>
              <a:t> de </a:t>
            </a:r>
            <a:r>
              <a:rPr lang="en-US" sz="1200" spc="-12" dirty="0" err="1">
                <a:solidFill>
                  <a:srgbClr val="000000"/>
                </a:solidFill>
                <a:latin typeface="Evolventa"/>
                <a:ea typeface="Evolventa"/>
                <a:cs typeface="Evolventa"/>
                <a:sym typeface="Evolventa"/>
              </a:rPr>
              <a:t>depozitare</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și</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asigurare</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manipularea</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pieței</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risc</a:t>
            </a:r>
            <a:r>
              <a:rPr lang="en-US" sz="1200" spc="-12" dirty="0">
                <a:solidFill>
                  <a:srgbClr val="000000"/>
                </a:solidFill>
                <a:latin typeface="Evolventa"/>
                <a:ea typeface="Evolventa"/>
                <a:cs typeface="Evolventa"/>
                <a:sym typeface="Evolventa"/>
              </a:rPr>
              <a:t> de </a:t>
            </a:r>
            <a:r>
              <a:rPr lang="en-US" sz="1200" spc="-12" dirty="0" err="1">
                <a:solidFill>
                  <a:srgbClr val="000000"/>
                </a:solidFill>
                <a:latin typeface="Evolventa"/>
                <a:ea typeface="Evolventa"/>
                <a:cs typeface="Evolventa"/>
                <a:sym typeface="Evolventa"/>
              </a:rPr>
              <a:t>reglementare</a:t>
            </a:r>
            <a:r>
              <a:rPr lang="en-US" sz="1200" spc="-12" dirty="0">
                <a:solidFill>
                  <a:srgbClr val="000000"/>
                </a:solidFill>
                <a:latin typeface="Evolventa"/>
                <a:ea typeface="Evolventa"/>
                <a:cs typeface="Evolventa"/>
                <a:sym typeface="Evolventa"/>
              </a:rPr>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lvl="0" indent="0" algn="just">
              <a:lnSpc>
                <a:spcPts val="3240"/>
              </a:lnSpc>
            </a:pPr>
            <a:endParaRPr lang="de-AT" dirty="0"/>
          </a:p>
          <a:p>
            <a:pPr marL="488632" lvl="1" indent="-244316" algn="just">
              <a:lnSpc>
                <a:spcPts val="3240"/>
              </a:lnSpc>
              <a:buFont typeface="Arial"/>
              <a:buChar char="•"/>
            </a:pPr>
            <a:r>
              <a:rPr lang="de-AT" sz="2700" spc="-12" dirty="0" err="1">
                <a:solidFill>
                  <a:srgbClr val="000000"/>
                </a:solidFill>
                <a:latin typeface="Evolventa"/>
                <a:ea typeface="Evolventa"/>
                <a:cs typeface="Evolventa"/>
                <a:sym typeface="Evolventa"/>
              </a:rPr>
              <a:t>Investiții</a:t>
            </a:r>
            <a:r>
              <a:rPr lang="de-AT" sz="2700" spc="-12" dirty="0">
                <a:solidFill>
                  <a:srgbClr val="000000"/>
                </a:solidFill>
                <a:latin typeface="Evolventa"/>
                <a:ea typeface="Evolventa"/>
                <a:cs typeface="Evolventa"/>
                <a:sym typeface="Evolventa"/>
              </a:rPr>
              <a:t> </a:t>
            </a:r>
            <a:r>
              <a:rPr lang="de-AT" sz="2700" spc="-12" dirty="0" err="1">
                <a:solidFill>
                  <a:srgbClr val="000000"/>
                </a:solidFill>
                <a:latin typeface="Evolventa"/>
                <a:ea typeface="Evolventa"/>
                <a:cs typeface="Evolventa"/>
                <a:sym typeface="Evolventa"/>
              </a:rPr>
              <a:t>cu</a:t>
            </a:r>
            <a:r>
              <a:rPr lang="de-AT" sz="2700" spc="-12" dirty="0">
                <a:solidFill>
                  <a:srgbClr val="000000"/>
                </a:solidFill>
                <a:latin typeface="Evolventa"/>
                <a:ea typeface="Evolventa"/>
                <a:cs typeface="Evolventa"/>
                <a:sym typeface="Evolventa"/>
              </a:rPr>
              <a:t> </a:t>
            </a:r>
            <a:r>
              <a:rPr lang="de-AT" sz="2700" spc="-12" dirty="0" err="1">
                <a:solidFill>
                  <a:srgbClr val="000000"/>
                </a:solidFill>
                <a:latin typeface="Evolventa"/>
                <a:ea typeface="Evolventa"/>
                <a:cs typeface="Evolventa"/>
                <a:sym typeface="Evolventa"/>
              </a:rPr>
              <a:t>risc</a:t>
            </a:r>
            <a:r>
              <a:rPr lang="de-AT" sz="2700" spc="-12" dirty="0">
                <a:solidFill>
                  <a:srgbClr val="000000"/>
                </a:solidFill>
                <a:latin typeface="Evolventa"/>
                <a:ea typeface="Evolventa"/>
                <a:cs typeface="Evolventa"/>
                <a:sym typeface="Evolventa"/>
              </a:rPr>
              <a:t> </a:t>
            </a:r>
            <a:r>
              <a:rPr lang="de-AT" sz="2700" spc="-12" dirty="0" err="1">
                <a:solidFill>
                  <a:srgbClr val="000000"/>
                </a:solidFill>
                <a:latin typeface="Evolventa"/>
                <a:ea typeface="Evolventa"/>
                <a:cs typeface="Evolventa"/>
                <a:sym typeface="Evolventa"/>
              </a:rPr>
              <a:t>ridicat</a:t>
            </a:r>
            <a:r>
              <a:rPr lang="de-AT" sz="2700" spc="-12" dirty="0">
                <a:solidFill>
                  <a:srgbClr val="000000"/>
                </a:solidFill>
                <a:latin typeface="Evolventa"/>
                <a:ea typeface="Evolventa"/>
                <a:cs typeface="Evolventa"/>
                <a:sym typeface="Evolventa"/>
              </a:rPr>
              <a:t> care nu </a:t>
            </a:r>
            <a:r>
              <a:rPr lang="de-AT" sz="2700" spc="-12" dirty="0" err="1">
                <a:solidFill>
                  <a:srgbClr val="000000"/>
                </a:solidFill>
                <a:latin typeface="Evolventa"/>
                <a:ea typeface="Evolventa"/>
                <a:cs typeface="Evolventa"/>
                <a:sym typeface="Evolventa"/>
              </a:rPr>
              <a:t>sunt</a:t>
            </a:r>
            <a:r>
              <a:rPr lang="de-AT" sz="2700" spc="-12" dirty="0">
                <a:solidFill>
                  <a:srgbClr val="000000"/>
                </a:solidFill>
                <a:latin typeface="Evolventa"/>
                <a:ea typeface="Evolventa"/>
                <a:cs typeface="Evolventa"/>
                <a:sym typeface="Evolventa"/>
              </a:rPr>
              <a:t> </a:t>
            </a:r>
            <a:r>
              <a:rPr lang="de-AT" sz="2700" spc="-12" dirty="0" err="1">
                <a:solidFill>
                  <a:srgbClr val="000000"/>
                </a:solidFill>
                <a:latin typeface="Evolventa"/>
                <a:ea typeface="Evolventa"/>
                <a:cs typeface="Evolventa"/>
                <a:sym typeface="Evolventa"/>
              </a:rPr>
              <a:t>considerate</a:t>
            </a:r>
            <a:r>
              <a:rPr lang="de-AT" sz="2700" spc="-12" dirty="0">
                <a:solidFill>
                  <a:srgbClr val="000000"/>
                </a:solidFill>
                <a:latin typeface="Evolventa"/>
                <a:ea typeface="Evolventa"/>
                <a:cs typeface="Evolventa"/>
                <a:sym typeface="Evolventa"/>
              </a:rPr>
              <a:t> </a:t>
            </a:r>
            <a:r>
              <a:rPr lang="de-AT" sz="2700" spc="-12" dirty="0" err="1">
                <a:solidFill>
                  <a:srgbClr val="000000"/>
                </a:solidFill>
                <a:latin typeface="Evolventa"/>
                <a:ea typeface="Evolventa"/>
                <a:cs typeface="Evolventa"/>
                <a:sym typeface="Evolventa"/>
              </a:rPr>
              <a:t>potrivite</a:t>
            </a:r>
            <a:r>
              <a:rPr lang="de-AT" sz="2700" spc="-12" dirty="0">
                <a:solidFill>
                  <a:srgbClr val="000000"/>
                </a:solidFill>
                <a:latin typeface="Evolventa"/>
                <a:ea typeface="Evolventa"/>
                <a:cs typeface="Evolventa"/>
                <a:sym typeface="Evolventa"/>
              </a:rPr>
              <a:t> </a:t>
            </a:r>
            <a:r>
              <a:rPr lang="de-AT" sz="2700" spc="-12" dirty="0" err="1">
                <a:solidFill>
                  <a:srgbClr val="000000"/>
                </a:solidFill>
                <a:latin typeface="Evolventa"/>
                <a:ea typeface="Evolventa"/>
                <a:cs typeface="Evolventa"/>
                <a:sym typeface="Evolventa"/>
              </a:rPr>
              <a:t>pentru</a:t>
            </a:r>
            <a:r>
              <a:rPr lang="de-AT" sz="2700" spc="-12" dirty="0">
                <a:solidFill>
                  <a:srgbClr val="000000"/>
                </a:solidFill>
                <a:latin typeface="Evolventa"/>
                <a:ea typeface="Evolventa"/>
                <a:cs typeface="Evolventa"/>
                <a:sym typeface="Evolventa"/>
              </a:rPr>
              <a:t> </a:t>
            </a:r>
            <a:r>
              <a:rPr lang="de-AT" sz="2700" spc="-12" dirty="0" err="1">
                <a:solidFill>
                  <a:srgbClr val="000000"/>
                </a:solidFill>
                <a:latin typeface="Evolventa"/>
                <a:ea typeface="Evolventa"/>
                <a:cs typeface="Evolventa"/>
                <a:sym typeface="Evolventa"/>
              </a:rPr>
              <a:t>investitorii</a:t>
            </a:r>
            <a:r>
              <a:rPr lang="de-AT" sz="2700" spc="-12" dirty="0">
                <a:solidFill>
                  <a:srgbClr val="000000"/>
                </a:solidFill>
                <a:latin typeface="Evolventa"/>
                <a:ea typeface="Evolventa"/>
                <a:cs typeface="Evolventa"/>
                <a:sym typeface="Evolventa"/>
              </a:rPr>
              <a:t> </a:t>
            </a:r>
            <a:r>
              <a:rPr lang="de-AT" sz="2700" spc="-12" dirty="0" err="1">
                <a:solidFill>
                  <a:srgbClr val="000000"/>
                </a:solidFill>
                <a:latin typeface="Evolventa"/>
                <a:ea typeface="Evolventa"/>
                <a:cs typeface="Evolventa"/>
                <a:sym typeface="Evolventa"/>
              </a:rPr>
              <a:t>neprofesioniști</a:t>
            </a:r>
            <a:r>
              <a:rPr lang="de-AT" sz="2700" spc="-12" dirty="0">
                <a:solidFill>
                  <a:srgbClr val="000000"/>
                </a:solidFill>
                <a:latin typeface="Evolventa"/>
                <a:ea typeface="Evolventa"/>
                <a:cs typeface="Evolventa"/>
                <a:sym typeface="Evolventa"/>
              </a:rPr>
              <a:t>.</a:t>
            </a:r>
          </a:p>
          <a:p>
            <a:pPr marL="0" lvl="0" indent="0" algn="just">
              <a:lnSpc>
                <a:spcPts val="3240"/>
              </a:lnSpc>
            </a:pPr>
            <a:endParaRPr lang="de-AT" sz="2700" spc="-12" dirty="0">
              <a:solidFill>
                <a:srgbClr val="000000"/>
              </a:solidFill>
              <a:latin typeface="Evolventa"/>
              <a:ea typeface="Evolventa"/>
              <a:cs typeface="Evolventa"/>
              <a:sym typeface="Evolventa"/>
            </a:endParaRPr>
          </a:p>
          <a:p>
            <a:pPr marL="488632" lvl="1" indent="-244316" algn="just">
              <a:lnSpc>
                <a:spcPts val="3240"/>
              </a:lnSpc>
              <a:buFont typeface="Arial"/>
              <a:buChar char="•"/>
            </a:pPr>
            <a:r>
              <a:rPr lang="de-AT" sz="2700" spc="-12" dirty="0" err="1">
                <a:solidFill>
                  <a:srgbClr val="000000"/>
                </a:solidFill>
                <a:latin typeface="Evolventa"/>
                <a:ea typeface="Evolventa"/>
                <a:cs typeface="Evolventa"/>
                <a:sym typeface="Evolventa"/>
              </a:rPr>
              <a:t>Aspecte</a:t>
            </a:r>
            <a:r>
              <a:rPr lang="de-AT" sz="2700" spc="-12" dirty="0">
                <a:solidFill>
                  <a:srgbClr val="000000"/>
                </a:solidFill>
                <a:latin typeface="Evolventa"/>
                <a:ea typeface="Evolventa"/>
                <a:cs typeface="Evolventa"/>
                <a:sym typeface="Evolventa"/>
              </a:rPr>
              <a:t> </a:t>
            </a:r>
            <a:r>
              <a:rPr lang="de-AT" sz="2700" spc="-12" dirty="0" err="1">
                <a:solidFill>
                  <a:srgbClr val="000000"/>
                </a:solidFill>
                <a:latin typeface="Evolventa"/>
                <a:ea typeface="Evolventa"/>
                <a:cs typeface="Evolventa"/>
                <a:sym typeface="Evolventa"/>
              </a:rPr>
              <a:t>pozitive</a:t>
            </a:r>
            <a:r>
              <a:rPr lang="de-AT" sz="2700" spc="-12" dirty="0">
                <a:solidFill>
                  <a:srgbClr val="000000"/>
                </a:solidFill>
                <a:latin typeface="Evolventa"/>
                <a:ea typeface="Evolventa"/>
                <a:cs typeface="Evolventa"/>
                <a:sym typeface="Evolventa"/>
              </a:rPr>
              <a:t>: </a:t>
            </a:r>
            <a:r>
              <a:rPr lang="de-AT" sz="2700" spc="-12" dirty="0" err="1">
                <a:solidFill>
                  <a:srgbClr val="000000"/>
                </a:solidFill>
                <a:latin typeface="Evolventa"/>
                <a:ea typeface="Evolventa"/>
                <a:cs typeface="Evolventa"/>
                <a:sym typeface="Evolventa"/>
              </a:rPr>
              <a:t>potențial</a:t>
            </a:r>
            <a:r>
              <a:rPr lang="de-AT" sz="2700" spc="-12" dirty="0">
                <a:solidFill>
                  <a:srgbClr val="000000"/>
                </a:solidFill>
                <a:latin typeface="Evolventa"/>
                <a:ea typeface="Evolventa"/>
                <a:cs typeface="Evolventa"/>
                <a:sym typeface="Evolventa"/>
              </a:rPr>
              <a:t> de </a:t>
            </a:r>
            <a:r>
              <a:rPr lang="de-AT" sz="2700" spc="-12" dirty="0" err="1">
                <a:solidFill>
                  <a:srgbClr val="000000"/>
                </a:solidFill>
                <a:latin typeface="Evolventa"/>
                <a:ea typeface="Evolventa"/>
                <a:cs typeface="Evolventa"/>
                <a:sym typeface="Evolventa"/>
              </a:rPr>
              <a:t>rentabilitate</a:t>
            </a:r>
            <a:r>
              <a:rPr lang="de-AT" sz="2700" spc="-12" dirty="0">
                <a:solidFill>
                  <a:srgbClr val="000000"/>
                </a:solidFill>
                <a:latin typeface="Evolventa"/>
                <a:ea typeface="Evolventa"/>
                <a:cs typeface="Evolventa"/>
                <a:sym typeface="Evolventa"/>
              </a:rPr>
              <a:t> </a:t>
            </a:r>
            <a:r>
              <a:rPr lang="de-AT" sz="2700" spc="-12" dirty="0" err="1">
                <a:solidFill>
                  <a:srgbClr val="000000"/>
                </a:solidFill>
                <a:latin typeface="Evolventa"/>
                <a:ea typeface="Evolventa"/>
                <a:cs typeface="Evolventa"/>
                <a:sym typeface="Evolventa"/>
              </a:rPr>
              <a:t>ridicată</a:t>
            </a:r>
            <a:r>
              <a:rPr lang="de-AT" sz="2700" spc="-12" dirty="0">
                <a:solidFill>
                  <a:srgbClr val="000000"/>
                </a:solidFill>
                <a:latin typeface="Evolventa"/>
                <a:ea typeface="Evolventa"/>
                <a:cs typeface="Evolventa"/>
                <a:sym typeface="Evolventa"/>
              </a:rPr>
              <a:t>, </a:t>
            </a:r>
            <a:r>
              <a:rPr lang="de-AT" sz="2700" spc="-12" dirty="0" err="1">
                <a:solidFill>
                  <a:srgbClr val="000000"/>
                </a:solidFill>
                <a:latin typeface="Evolventa"/>
                <a:ea typeface="Evolventa"/>
                <a:cs typeface="Evolventa"/>
                <a:sym typeface="Evolventa"/>
              </a:rPr>
              <a:t>descentralizare</a:t>
            </a:r>
            <a:r>
              <a:rPr lang="de-AT" sz="2700" spc="-12" dirty="0">
                <a:solidFill>
                  <a:srgbClr val="000000"/>
                </a:solidFill>
                <a:latin typeface="Evolventa"/>
                <a:ea typeface="Evolventa"/>
                <a:cs typeface="Evolventa"/>
                <a:sym typeface="Evolventa"/>
              </a:rPr>
              <a:t>, </a:t>
            </a:r>
            <a:r>
              <a:rPr lang="de-AT" sz="2700" spc="-12" dirty="0" err="1">
                <a:solidFill>
                  <a:srgbClr val="000000"/>
                </a:solidFill>
                <a:latin typeface="Evolventa"/>
                <a:ea typeface="Evolventa"/>
                <a:cs typeface="Evolventa"/>
                <a:sym typeface="Evolventa"/>
              </a:rPr>
              <a:t>accesibilitate</a:t>
            </a:r>
            <a:r>
              <a:rPr lang="de-AT" sz="2700" spc="-12" dirty="0">
                <a:solidFill>
                  <a:srgbClr val="000000"/>
                </a:solidFill>
                <a:latin typeface="Evolventa"/>
                <a:ea typeface="Evolventa"/>
                <a:cs typeface="Evolventa"/>
                <a:sym typeface="Evolventa"/>
              </a:rPr>
              <a:t>, </a:t>
            </a:r>
            <a:r>
              <a:rPr lang="de-AT" sz="2700" spc="-12" dirty="0" err="1">
                <a:solidFill>
                  <a:srgbClr val="000000"/>
                </a:solidFill>
                <a:latin typeface="Evolventa"/>
                <a:ea typeface="Evolventa"/>
                <a:cs typeface="Evolventa"/>
                <a:sym typeface="Evolventa"/>
              </a:rPr>
              <a:t>diversificare</a:t>
            </a:r>
            <a:r>
              <a:rPr lang="de-AT" sz="2700" spc="-12" dirty="0">
                <a:solidFill>
                  <a:srgbClr val="000000"/>
                </a:solidFill>
                <a:latin typeface="Evolventa"/>
                <a:ea typeface="Evolventa"/>
                <a:cs typeface="Evolventa"/>
                <a:sym typeface="Evolventa"/>
              </a:rPr>
              <a:t>, </a:t>
            </a:r>
            <a:r>
              <a:rPr lang="de-AT" sz="2700" spc="-12" dirty="0" err="1">
                <a:solidFill>
                  <a:srgbClr val="000000"/>
                </a:solidFill>
                <a:latin typeface="Evolventa"/>
                <a:ea typeface="Evolventa"/>
                <a:cs typeface="Evolventa"/>
                <a:sym typeface="Evolventa"/>
              </a:rPr>
              <a:t>inovare</a:t>
            </a:r>
            <a:r>
              <a:rPr lang="de-AT" sz="2700" spc="-12" dirty="0">
                <a:solidFill>
                  <a:srgbClr val="000000"/>
                </a:solidFill>
                <a:latin typeface="Evolventa"/>
                <a:ea typeface="Evolventa"/>
                <a:cs typeface="Evolventa"/>
                <a:sym typeface="Evolventa"/>
              </a:rPr>
              <a:t> </a:t>
            </a:r>
            <a:r>
              <a:rPr lang="de-AT" sz="2700" spc="-12" dirty="0" err="1">
                <a:solidFill>
                  <a:srgbClr val="000000"/>
                </a:solidFill>
                <a:latin typeface="Evolventa"/>
                <a:ea typeface="Evolventa"/>
                <a:cs typeface="Evolventa"/>
                <a:sym typeface="Evolventa"/>
              </a:rPr>
              <a:t>tehnologică</a:t>
            </a:r>
            <a:endParaRPr lang="de-AT" sz="2700" spc="-12" dirty="0">
              <a:solidFill>
                <a:srgbClr val="000000"/>
              </a:solidFill>
              <a:latin typeface="Evolventa"/>
              <a:ea typeface="Evolventa"/>
              <a:cs typeface="Evolventa"/>
              <a:sym typeface="Evolventa"/>
            </a:endParaRPr>
          </a:p>
          <a:p>
            <a:pPr marL="0" lvl="0" indent="0" algn="just">
              <a:lnSpc>
                <a:spcPts val="3240"/>
              </a:lnSpc>
            </a:pPr>
            <a:endParaRPr lang="de-AT" sz="2700" spc="-12" dirty="0">
              <a:solidFill>
                <a:srgbClr val="000000"/>
              </a:solidFill>
              <a:latin typeface="Evolventa"/>
              <a:ea typeface="Evolventa"/>
              <a:cs typeface="Evolventa"/>
              <a:sym typeface="Evolventa"/>
            </a:endParaRPr>
          </a:p>
          <a:p>
            <a:pPr marL="488632" lvl="1" indent="-244316" algn="just">
              <a:lnSpc>
                <a:spcPts val="3240"/>
              </a:lnSpc>
              <a:buFont typeface="Arial"/>
              <a:buChar char="•"/>
            </a:pPr>
            <a:r>
              <a:rPr lang="de-AT" sz="2700" spc="-12" dirty="0" err="1">
                <a:solidFill>
                  <a:srgbClr val="000000"/>
                </a:solidFill>
                <a:latin typeface="Evolventa"/>
                <a:ea typeface="Evolventa"/>
                <a:cs typeface="Evolventa"/>
                <a:sym typeface="Evolventa"/>
              </a:rPr>
              <a:t>Aspecte</a:t>
            </a:r>
            <a:r>
              <a:rPr lang="de-AT" sz="2700" spc="-12" dirty="0">
                <a:solidFill>
                  <a:srgbClr val="000000"/>
                </a:solidFill>
                <a:latin typeface="Evolventa"/>
                <a:ea typeface="Evolventa"/>
                <a:cs typeface="Evolventa"/>
                <a:sym typeface="Evolventa"/>
              </a:rPr>
              <a:t> negative </a:t>
            </a:r>
            <a:r>
              <a:rPr lang="de-AT" sz="2700" spc="-12" dirty="0" err="1">
                <a:solidFill>
                  <a:srgbClr val="000000"/>
                </a:solidFill>
                <a:latin typeface="Evolventa"/>
                <a:ea typeface="Evolventa"/>
                <a:cs typeface="Evolventa"/>
                <a:sym typeface="Evolventa"/>
              </a:rPr>
              <a:t>și</a:t>
            </a:r>
            <a:r>
              <a:rPr lang="de-AT" sz="2700" spc="-12" dirty="0">
                <a:solidFill>
                  <a:srgbClr val="000000"/>
                </a:solidFill>
                <a:latin typeface="Evolventa"/>
                <a:ea typeface="Evolventa"/>
                <a:cs typeface="Evolventa"/>
                <a:sym typeface="Evolventa"/>
              </a:rPr>
              <a:t> </a:t>
            </a:r>
            <a:r>
              <a:rPr lang="de-AT" sz="2700" spc="-12" dirty="0" err="1">
                <a:solidFill>
                  <a:srgbClr val="000000"/>
                </a:solidFill>
                <a:latin typeface="Evolventa"/>
                <a:ea typeface="Evolventa"/>
                <a:cs typeface="Evolventa"/>
                <a:sym typeface="Evolventa"/>
              </a:rPr>
              <a:t>riscuri</a:t>
            </a:r>
            <a:r>
              <a:rPr lang="de-AT" sz="2700" spc="-12" dirty="0">
                <a:solidFill>
                  <a:srgbClr val="000000"/>
                </a:solidFill>
                <a:latin typeface="Evolventa"/>
                <a:ea typeface="Evolventa"/>
                <a:cs typeface="Evolventa"/>
                <a:sym typeface="Evolventa"/>
              </a:rPr>
              <a:t>: </a:t>
            </a:r>
            <a:r>
              <a:rPr lang="de-AT" sz="2700" spc="-12" dirty="0" err="1">
                <a:solidFill>
                  <a:srgbClr val="000000"/>
                </a:solidFill>
                <a:latin typeface="Evolventa"/>
                <a:ea typeface="Evolventa"/>
                <a:cs typeface="Evolventa"/>
                <a:sym typeface="Evolventa"/>
              </a:rPr>
              <a:t>volatilitatea</a:t>
            </a:r>
            <a:r>
              <a:rPr lang="de-AT" sz="2700" spc="-12" dirty="0">
                <a:solidFill>
                  <a:srgbClr val="000000"/>
                </a:solidFill>
                <a:latin typeface="Evolventa"/>
                <a:ea typeface="Evolventa"/>
                <a:cs typeface="Evolventa"/>
                <a:sym typeface="Evolventa"/>
              </a:rPr>
              <a:t> </a:t>
            </a:r>
            <a:r>
              <a:rPr lang="de-AT" sz="2700" spc="-12" dirty="0" err="1">
                <a:solidFill>
                  <a:srgbClr val="000000"/>
                </a:solidFill>
                <a:latin typeface="Evolventa"/>
                <a:ea typeface="Evolventa"/>
                <a:cs typeface="Evolventa"/>
                <a:sym typeface="Evolventa"/>
              </a:rPr>
              <a:t>prețurilor</a:t>
            </a:r>
            <a:r>
              <a:rPr lang="de-AT" sz="2700" spc="-12" dirty="0">
                <a:solidFill>
                  <a:srgbClr val="000000"/>
                </a:solidFill>
                <a:latin typeface="Evolventa"/>
                <a:ea typeface="Evolventa"/>
                <a:cs typeface="Evolventa"/>
                <a:sym typeface="Evolventa"/>
              </a:rPr>
              <a:t>, </a:t>
            </a:r>
            <a:r>
              <a:rPr lang="de-AT" sz="2700" spc="-12" dirty="0" err="1">
                <a:solidFill>
                  <a:srgbClr val="000000"/>
                </a:solidFill>
                <a:latin typeface="Evolventa"/>
                <a:ea typeface="Evolventa"/>
                <a:cs typeface="Evolventa"/>
                <a:sym typeface="Evolventa"/>
              </a:rPr>
              <a:t>incertitudinea</a:t>
            </a:r>
            <a:r>
              <a:rPr lang="de-AT" sz="2700" spc="-12" dirty="0">
                <a:solidFill>
                  <a:srgbClr val="000000"/>
                </a:solidFill>
                <a:latin typeface="Evolventa"/>
                <a:ea typeface="Evolventa"/>
                <a:cs typeface="Evolventa"/>
                <a:sym typeface="Evolventa"/>
              </a:rPr>
              <a:t> de </a:t>
            </a:r>
            <a:r>
              <a:rPr lang="de-AT" sz="2700" spc="-12" dirty="0" err="1">
                <a:solidFill>
                  <a:srgbClr val="000000"/>
                </a:solidFill>
                <a:latin typeface="Evolventa"/>
                <a:ea typeface="Evolventa"/>
                <a:cs typeface="Evolventa"/>
                <a:sym typeface="Evolventa"/>
              </a:rPr>
              <a:t>reglementare</a:t>
            </a:r>
            <a:r>
              <a:rPr lang="de-AT" sz="2700" spc="-12" dirty="0">
                <a:solidFill>
                  <a:srgbClr val="000000"/>
                </a:solidFill>
                <a:latin typeface="Evolventa"/>
                <a:ea typeface="Evolventa"/>
                <a:cs typeface="Evolventa"/>
                <a:sym typeface="Evolventa"/>
              </a:rPr>
              <a:t>, </a:t>
            </a:r>
            <a:r>
              <a:rPr lang="de-AT" sz="2700" spc="-12" dirty="0" err="1">
                <a:solidFill>
                  <a:srgbClr val="000000"/>
                </a:solidFill>
                <a:latin typeface="Evolventa"/>
                <a:ea typeface="Evolventa"/>
                <a:cs typeface="Evolventa"/>
                <a:sym typeface="Evolventa"/>
              </a:rPr>
              <a:t>riscurile</a:t>
            </a:r>
            <a:r>
              <a:rPr lang="de-AT" sz="2700" spc="-12" dirty="0">
                <a:solidFill>
                  <a:srgbClr val="000000"/>
                </a:solidFill>
                <a:latin typeface="Evolventa"/>
                <a:ea typeface="Evolventa"/>
                <a:cs typeface="Evolventa"/>
                <a:sym typeface="Evolventa"/>
              </a:rPr>
              <a:t> de </a:t>
            </a:r>
            <a:r>
              <a:rPr lang="de-AT" sz="2700" spc="-12" dirty="0" err="1">
                <a:solidFill>
                  <a:srgbClr val="000000"/>
                </a:solidFill>
                <a:latin typeface="Evolventa"/>
                <a:ea typeface="Evolventa"/>
                <a:cs typeface="Evolventa"/>
                <a:sym typeface="Evolventa"/>
              </a:rPr>
              <a:t>securitate</a:t>
            </a:r>
            <a:r>
              <a:rPr lang="de-AT" sz="2700" spc="-12" dirty="0">
                <a:solidFill>
                  <a:srgbClr val="000000"/>
                </a:solidFill>
                <a:latin typeface="Evolventa"/>
                <a:ea typeface="Evolventa"/>
                <a:cs typeface="Evolventa"/>
                <a:sym typeface="Evolventa"/>
              </a:rPr>
              <a:t>, </a:t>
            </a:r>
            <a:r>
              <a:rPr lang="de-AT" sz="2700" spc="-12" dirty="0" err="1">
                <a:solidFill>
                  <a:srgbClr val="000000"/>
                </a:solidFill>
                <a:latin typeface="Evolventa"/>
                <a:ea typeface="Evolventa"/>
                <a:cs typeface="Evolventa"/>
                <a:sym typeface="Evolventa"/>
              </a:rPr>
              <a:t>lipsa</a:t>
            </a:r>
            <a:r>
              <a:rPr lang="de-AT" sz="2700" spc="-12" dirty="0">
                <a:solidFill>
                  <a:srgbClr val="000000"/>
                </a:solidFill>
                <a:latin typeface="Evolventa"/>
                <a:ea typeface="Evolventa"/>
                <a:cs typeface="Evolventa"/>
                <a:sym typeface="Evolventa"/>
              </a:rPr>
              <a:t> </a:t>
            </a:r>
            <a:r>
              <a:rPr lang="de-AT" sz="2700" spc="-12" dirty="0" err="1">
                <a:solidFill>
                  <a:srgbClr val="000000"/>
                </a:solidFill>
                <a:latin typeface="Evolventa"/>
                <a:ea typeface="Evolventa"/>
                <a:cs typeface="Evolventa"/>
                <a:sym typeface="Evolventa"/>
              </a:rPr>
              <a:t>reglementării</a:t>
            </a:r>
            <a:r>
              <a:rPr lang="de-AT" sz="2700" spc="-12" dirty="0">
                <a:solidFill>
                  <a:srgbClr val="000000"/>
                </a:solidFill>
                <a:latin typeface="Evolventa"/>
                <a:ea typeface="Evolventa"/>
                <a:cs typeface="Evolventa"/>
                <a:sym typeface="Evolventa"/>
              </a:rPr>
              <a:t>, </a:t>
            </a:r>
            <a:r>
              <a:rPr lang="de-AT" sz="2700" spc="-12" dirty="0" err="1">
                <a:solidFill>
                  <a:srgbClr val="000000"/>
                </a:solidFill>
                <a:latin typeface="Evolventa"/>
                <a:ea typeface="Evolventa"/>
                <a:cs typeface="Evolventa"/>
                <a:sym typeface="Evolventa"/>
              </a:rPr>
              <a:t>adoptarea</a:t>
            </a:r>
            <a:r>
              <a:rPr lang="de-AT" sz="2700" spc="-12" dirty="0">
                <a:solidFill>
                  <a:srgbClr val="000000"/>
                </a:solidFill>
                <a:latin typeface="Evolventa"/>
                <a:ea typeface="Evolventa"/>
                <a:cs typeface="Evolventa"/>
                <a:sym typeface="Evolventa"/>
              </a:rPr>
              <a:t> </a:t>
            </a:r>
            <a:r>
              <a:rPr lang="de-AT" sz="2700" spc="-12" dirty="0" err="1">
                <a:solidFill>
                  <a:srgbClr val="000000"/>
                </a:solidFill>
                <a:latin typeface="Evolventa"/>
                <a:ea typeface="Evolventa"/>
                <a:cs typeface="Evolventa"/>
                <a:sym typeface="Evolventa"/>
              </a:rPr>
              <a:t>limitată</a:t>
            </a:r>
            <a:endParaRPr lang="de-AT" sz="2700" spc="-12" dirty="0">
              <a:solidFill>
                <a:srgbClr val="000000"/>
              </a:solidFill>
              <a:latin typeface="Evolventa"/>
              <a:ea typeface="Evolventa"/>
              <a:cs typeface="Evolventa"/>
              <a:sym typeface="Evolventa"/>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este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importantă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este ca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semințe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copac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bani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crește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timp</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Nu este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vorba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doar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despre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avea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mulți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bani; este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vorba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despre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faptul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femeile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construiesc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propria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siguranță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le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prinde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dacă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lucrurile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merg</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prost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fi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facturile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neașteptate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dacă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într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-o zi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doresc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nu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lucreze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Înseamnă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aibă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puterea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 face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alegeri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importante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viață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fără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facă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griji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bani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înseamnă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asigure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avea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grijă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însele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persoanele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pe care le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iubesc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atât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cât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viitor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modul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vom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învăța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fi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bune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prietene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femei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construirea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viitor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financiar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puternic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sigur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Este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vorba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despre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preluarea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controlului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utilizarea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inteligentă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banilor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astfel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încât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aceștia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lucreze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greu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Vom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păstra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lucrurile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simple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vom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arăta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plasarea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banilor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locurile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potrivite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ajuta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orice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femeie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câștige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încredere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independență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liniște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sufletească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ceea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privește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finanțele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sale.</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Grădina</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înțelegerea</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triunghiului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risc-rentabilitate-lichiditate</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a:effectLst/>
                <a:latin typeface="Aptos Light" panose="020B0004020202020204" pitchFamily="34" charset="0"/>
                <a:ea typeface="Aptos Light" panose="020B0004020202020204" pitchFamily="34" charset="0"/>
                <a:cs typeface="Aptos Light" panose="020B0004020202020204" pitchFamily="34" charset="0"/>
              </a:rPr>
              <a:t>Analogia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grădinăritul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ajută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ilustrarea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echilibrului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pe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investitorii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trebuie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mențină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între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ușurința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 converti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numerar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lichiditate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potențialul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creștere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randament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rentabilitate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probabilitatea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 se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confrunta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condiții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nefavorabile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lor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Lichiditatea</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ușurința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culege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fructele</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Lichiditatea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referă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ușurința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care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activ</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fi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cumpărat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vândut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fără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provoca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modificări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semnificative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prețului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Activele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foarte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lichide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fi convertite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numerar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rapid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un impact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minim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asupra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prețului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lor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piață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Pe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parte,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activele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puțin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lichide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necesita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mult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timp</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efort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fi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vândute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ceea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duce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costuri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tranzacționare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mari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fluctuații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preț</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Într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-o analogie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grădinăritul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putem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înțelege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lichiditatea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fiind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ușurința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care se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culeg</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fructele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Active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foarte</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lichide</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ca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culege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mere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dintr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curtea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dvs</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ușor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rapid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fără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deteriora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pomul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(numerar,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fonduri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piață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monetară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Active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moderat</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lichide</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culege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legume,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aveți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nevoie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ceva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mult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timp</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condițiile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potrivite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obligațiuni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cotate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Active mai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puțin</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lichide</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Ca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cultiva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apoi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vinde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orhidee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rară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este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nevoie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timp</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efort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cumpărătorul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potrivit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proprietăți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capital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privat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Astfel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contextul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Triunghiului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investițiilor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activele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fi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clasificate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trei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categorii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generale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funcție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lichiditate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Active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foarte</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lichide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includ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numerar,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fonduri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pieței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monetare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obligațiuni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stat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termen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scurt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fi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ușor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convertite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numerar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fără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riscuri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semnificative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pierderi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valoare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Active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moderat</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lichide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Exemplele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includ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acțiunile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obligațiunile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tranzacționate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public.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relativ</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lichide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lichiditatea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lor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varia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funcție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condițiile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pieței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Active mai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puțin</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lichide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includ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active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precum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proprietățile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imobiliare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capitalul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privat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anumite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tipuri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titluri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venit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fix.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active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necesita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mult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timp</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efort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fi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vândute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prețurile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lor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fi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supuse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fluctuații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mari.</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Randament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randamentul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grădinii</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Randamentul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referă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profitul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pierderea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potențială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pe care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generează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parcursul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anumite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perioade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Diferitele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clase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active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oferă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niveluri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diferite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randament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potențial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analogia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grădinăritul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randamentul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este ca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randamentul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reprezintă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cantitatea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produse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flori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recoltate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reflectând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profitul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creșterea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obținută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urma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Active cu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randament</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scăzut</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arbori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întreținere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redusă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lent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dar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constant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oferind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frumusețe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modestă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minim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depozite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numerar,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obligațiuni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stat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Active cu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randament</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moderat</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legume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necesită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multă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îngrijire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dar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oferă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randament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substanțial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portofolii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diversificate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obligațiuni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Active cu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randament</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ridicat</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Flori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exotice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fi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foarte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profitabile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dar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necesită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condiții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optime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prezintă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pierdere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individuale,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fonduri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piețele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emergente).</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cadrul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triunghiului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investițional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randamentele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fi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clasificate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trei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categorii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Active cu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randament</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scăzut</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includ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scăzut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fi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depozitele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numerar,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fondurile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pieței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monetare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obligațiunile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guvernamentale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oferă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obicei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randamente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mici, dar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prezintă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scăzut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Active cu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randament</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moderat</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Exemplele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includ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portofolii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diversificate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obligațiuni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oferă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randamente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moderate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moderat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Active cu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randament</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ridicat</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includ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precum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individuale,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fonduri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piețelor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emergente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proprietăți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active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potențialul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obține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randamente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mari, dar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prezintă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ridicat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Rezistența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anotimpuri</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analogia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grădinăritul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reflectă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imprevizibilitatea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tiparelor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meteorologice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fiind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clasificate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active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scăzut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moderat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ridicat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fi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selecția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rezistente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diferite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condiții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mediu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Active cu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scăzut</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active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perene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rezistente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fiabile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rezistă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bine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condiții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nefavorabile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(bani,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obligațiuni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stat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Active cu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moderat</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amestec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anuale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perene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general,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prosperă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dar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suferi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ocazional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cauza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vremii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nefavorabile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fonduri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diversificate).</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Active cu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ridicat</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tropicale delicate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oferi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flori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uimitoare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dar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nu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supraviețuiască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înghețurilor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neașteptate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individuale,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obligațiuni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randament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ridicat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contextul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triunghiului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investițional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reprezintă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probabilitatea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pierde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parte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întregul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capital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 nu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obține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randamentul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așteptat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Diferitele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clase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active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grade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diferite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Active cu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scăzut</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includ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numerarul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obligațiunile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guvernamentale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obligațiunile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corporative cu rating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ridicat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considerate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sigure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scăzut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pierdere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capital.</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Active cu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moderat</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Exemplele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includ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fondurile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diversificate,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portofoliile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echilibrate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obligațiunile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corporative cu grad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oferă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nivel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moderat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Active cu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ridicat</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cuprind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precum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individuale,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obligațiuni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randament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ridicat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active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speculative.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potențial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mare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câștiguri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semnificative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dar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implică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mare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pierdere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a:effectLst/>
                <a:latin typeface="Aptos Light" panose="020B0004020202020204" pitchFamily="34" charset="0"/>
                <a:ea typeface="Aptos Light" panose="020B0004020202020204" pitchFamily="34" charset="0"/>
                <a:cs typeface="Aptos Light" panose="020B0004020202020204" pitchFamily="34" charset="0"/>
              </a:rPr>
              <a:t>Este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important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remarcat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faptul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clasificări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generalizări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caracteristicile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specifice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profilurile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risc-randament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categoriilor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active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varia.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plus,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toleranța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investitorilor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obiectivele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orizonturile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temporale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joacă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asemenea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rol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crucial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determinarea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alocării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adecvate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activelor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cadrul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Triunghiului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Imaginați-vă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portofoliul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structurată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piramidă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fiecare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nivel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reprezentând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diferit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potențial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randament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al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dvs</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Baza</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piramidei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bază</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scăzut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bază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dvs</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fi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acoperă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solului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florile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perene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fiabile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necesită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puțină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întreținere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stabil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Exemplele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includ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conturi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economii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certificate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depozit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(CD)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obligațiuni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guvernamentale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fel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este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puțin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probabil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moară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brusc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considerate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sigure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șanse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mici de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pierde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bani, dar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oferind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profituri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modeste.</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Mijlocul</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piramidei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paturile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flori</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mediu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strat este format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paturile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flori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tale,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necesită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multă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atenție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îngrijire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decât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bază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dar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adaugă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multă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frumusețe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varietate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tale.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Exemple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sens</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fondurile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diversificate,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obligațiunile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corporative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trusturile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imobiliare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(REIT).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ating</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echilibru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oferind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randamente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potențiale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mari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decât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stratul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bază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nivel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moderat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Vârful</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piramidei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Exemplarele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exotice</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ridicat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vârful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tale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află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exemplare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exotice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puțin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obișnuite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fi mai volatile,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precum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florile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tropicale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înflori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doar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condițiile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potrivite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includ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individuale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companiilor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mici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noi, capital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criptomonede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materii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prime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precum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aurul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petrolul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oferi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profituri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semnificative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dacă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prosperă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dar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prezintă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mare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ofilire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așa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trebui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constituie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doar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mică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parte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fel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exotice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necesita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cunoștințe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specializate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crește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necesită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adesea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multe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cercetări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toleranță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mare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err="1">
                <a:solidFill>
                  <a:srgbClr val="1F3763"/>
                </a:solidFill>
                <a:effectLst/>
                <a:latin typeface="Aptos Light" panose="020B0004020202020204" pitchFamily="34" charset="0"/>
                <a:ea typeface="Times New Roman" panose="02020603050405020304" pitchFamily="18" charset="0"/>
                <a:cs typeface="Times New Roman" panose="02020603050405020304" pitchFamily="18" charset="0"/>
              </a:rPr>
              <a:t>Activitatea</a:t>
            </a:r>
            <a:r>
              <a:rPr lang="it-IT" sz="1800" b="1" dirty="0">
                <a:solidFill>
                  <a:srgbClr val="1F3763"/>
                </a:solidFill>
                <a:effectLst/>
                <a:latin typeface="Aptos Light" panose="020B0004020202020204" pitchFamily="34" charset="0"/>
                <a:ea typeface="Times New Roman" panose="02020603050405020304" pitchFamily="18" charset="0"/>
                <a:cs typeface="Times New Roman" panose="02020603050405020304" pitchFamily="18" charset="0"/>
              </a:rPr>
              <a:t> 1: </a:t>
            </a:r>
            <a:r>
              <a:rPr lang="it-IT" sz="1800" b="1" dirty="0" err="1">
                <a:solidFill>
                  <a:srgbClr val="1F3763"/>
                </a:solidFill>
                <a:effectLst/>
                <a:latin typeface="Aptos Light" panose="020B0004020202020204" pitchFamily="34" charset="0"/>
                <a:ea typeface="Times New Roman" panose="02020603050405020304" pitchFamily="18" charset="0"/>
                <a:cs typeface="Times New Roman" panose="02020603050405020304" pitchFamily="18" charset="0"/>
              </a:rPr>
              <a:t>Provocarea</a:t>
            </a:r>
            <a:r>
              <a:rPr lang="it-IT" sz="1800" b="1" dirty="0">
                <a:solidFill>
                  <a:srgbClr val="1F3763"/>
                </a:solidFill>
                <a:effectLst/>
                <a:latin typeface="Aptos Light" panose="020B0004020202020204" pitchFamily="34" charset="0"/>
                <a:ea typeface="Times New Roman" panose="02020603050405020304" pitchFamily="18" charset="0"/>
                <a:cs typeface="Times New Roman" panose="02020603050405020304" pitchFamily="18" charset="0"/>
              </a:rPr>
              <a:t> </a:t>
            </a:r>
            <a:r>
              <a:rPr lang="it-IT" sz="1800" b="1" dirty="0" err="1">
                <a:solidFill>
                  <a:srgbClr val="1F3763"/>
                </a:solidFill>
                <a:effectLst/>
                <a:latin typeface="Aptos Light" panose="020B0004020202020204" pitchFamily="34" charset="0"/>
                <a:ea typeface="Times New Roman" panose="02020603050405020304" pitchFamily="18" charset="0"/>
                <a:cs typeface="Times New Roman" panose="02020603050405020304" pitchFamily="18" charset="0"/>
              </a:rPr>
              <a:t>introductivă</a:t>
            </a:r>
            <a:r>
              <a:rPr lang="it-IT" sz="1800" b="1" dirty="0">
                <a:solidFill>
                  <a:srgbClr val="1F3763"/>
                </a:solidFill>
                <a:effectLst/>
                <a:latin typeface="Aptos Light" panose="020B0004020202020204" pitchFamily="34" charset="0"/>
                <a:ea typeface="Times New Roman" panose="02020603050405020304" pitchFamily="18" charset="0"/>
                <a:cs typeface="Times New Roman" panose="02020603050405020304" pitchFamily="18" charset="0"/>
              </a:rPr>
              <a:t> </a:t>
            </a:r>
            <a:r>
              <a:rPr lang="it-IT" sz="1800" b="1" dirty="0" err="1">
                <a:solidFill>
                  <a:srgbClr val="1F3763"/>
                </a:solidFill>
                <a:effectLst/>
                <a:latin typeface="Aptos Light" panose="020B0004020202020204" pitchFamily="34" charset="0"/>
                <a:ea typeface="Times New Roman" panose="02020603050405020304" pitchFamily="18" charset="0"/>
                <a:cs typeface="Times New Roman" panose="02020603050405020304" pitchFamily="18" charset="0"/>
              </a:rPr>
              <a:t>din</a:t>
            </a:r>
            <a:r>
              <a:rPr lang="it-IT" sz="1800" b="1" dirty="0">
                <a:solidFill>
                  <a:srgbClr val="1F3763"/>
                </a:solidFill>
                <a:effectLst/>
                <a:latin typeface="Aptos Light" panose="020B0004020202020204" pitchFamily="34" charset="0"/>
                <a:ea typeface="Times New Roman" panose="02020603050405020304" pitchFamily="18" charset="0"/>
                <a:cs typeface="Times New Roman" panose="02020603050405020304" pitchFamily="18" charset="0"/>
              </a:rPr>
              <a:t> </a:t>
            </a:r>
            <a:r>
              <a:rPr lang="it-IT" sz="1800" b="1" dirty="0" err="1">
                <a:solidFill>
                  <a:srgbClr val="1F3763"/>
                </a:solidFill>
                <a:effectLst/>
                <a:latin typeface="Aptos Light" panose="020B0004020202020204" pitchFamily="34" charset="0"/>
                <a:ea typeface="Times New Roman" panose="02020603050405020304" pitchFamily="18" charset="0"/>
                <a:cs typeface="Times New Roman" panose="02020603050405020304" pitchFamily="18" charset="0"/>
              </a:rPr>
              <a:t>viața</a:t>
            </a:r>
            <a:r>
              <a:rPr lang="it-IT" sz="1800" b="1" dirty="0">
                <a:solidFill>
                  <a:srgbClr val="1F3763"/>
                </a:solidFill>
                <a:effectLst/>
                <a:latin typeface="Aptos Light" panose="020B0004020202020204" pitchFamily="34" charset="0"/>
                <a:ea typeface="Times New Roman" panose="02020603050405020304" pitchFamily="18" charset="0"/>
                <a:cs typeface="Times New Roman" panose="02020603050405020304" pitchFamily="18" charset="0"/>
              </a:rPr>
              <a:t> </a:t>
            </a:r>
            <a:r>
              <a:rPr lang="it-IT" sz="1800" b="1" dirty="0" err="1">
                <a:solidFill>
                  <a:srgbClr val="1F3763"/>
                </a:solidFill>
                <a:effectLst/>
                <a:latin typeface="Aptos Light" panose="020B0004020202020204" pitchFamily="34" charset="0"/>
                <a:ea typeface="Times New Roman" panose="02020603050405020304" pitchFamily="18" charset="0"/>
                <a:cs typeface="Times New Roman" panose="02020603050405020304" pitchFamily="18" charset="0"/>
              </a:rPr>
              <a:t>reală</a:t>
            </a:r>
            <a:r>
              <a:rPr lang="it-IT" sz="1800" b="1" dirty="0">
                <a:solidFill>
                  <a:srgbClr val="1F3763"/>
                </a:solidFill>
                <a:effectLst/>
                <a:latin typeface="Aptos Light" panose="020B0004020202020204" pitchFamily="34" charset="0"/>
                <a:ea typeface="Times New Roman" panose="02020603050405020304" pitchFamily="18" charset="0"/>
                <a:cs typeface="Times New Roman" panose="02020603050405020304" pitchFamily="18" charset="0"/>
              </a:rPr>
              <a:t> </a:t>
            </a:r>
            <a:r>
              <a:rPr lang="it-IT" sz="1800" b="1" dirty="0" err="1">
                <a:solidFill>
                  <a:srgbClr val="1F3763"/>
                </a:solidFill>
                <a:effectLst/>
                <a:latin typeface="Aptos Light" panose="020B0004020202020204" pitchFamily="34" charset="0"/>
                <a:ea typeface="Times New Roman" panose="02020603050405020304" pitchFamily="18" charset="0"/>
                <a:cs typeface="Times New Roman" panose="02020603050405020304" pitchFamily="18" charset="0"/>
              </a:rPr>
              <a:t>revizuită</a:t>
            </a:r>
            <a:endParaRPr lang="de-AT" sz="1800" b="1" dirty="0">
              <a:solidFill>
                <a:srgbClr val="1F3763"/>
              </a:solidFill>
              <a:effectLst/>
              <a:latin typeface="Aptos Light" panose="020B0004020202020204" pitchFamily="34" charset="0"/>
              <a:ea typeface="Times New Roman" panose="02020603050405020304" pitchFamily="18" charset="0"/>
              <a:cs typeface="Times New Roman" panose="02020603050405020304" pitchFamily="18"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revizui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aplica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conceptele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învățate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modul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provocarea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viața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reală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introducere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este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prezentată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nou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aici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Factorii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încurajează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dezbaterea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fi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importanți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Evaluarea</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obiectivelor</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financiare</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marL="342900" lvl="0" indent="-342900" algn="just">
              <a:lnSpc>
                <a:spcPct val="150000"/>
              </a:lnSpc>
              <a:spcBef>
                <a:spcPts val="1200"/>
              </a:spcBef>
              <a:spcAft>
                <a:spcPts val="1200"/>
              </a:spcAft>
              <a:buFont typeface="Arial" panose="020B0604020202020204" pitchFamily="34" charset="0"/>
              <a:buChar char="●"/>
            </a:pPr>
            <a:r>
              <a:rPr lang="it-IT" sz="1800" dirty="0" err="1">
                <a:effectLst/>
                <a:latin typeface="Noto Sans Symbols"/>
                <a:ea typeface="Noto Sans Symbols"/>
                <a:cs typeface="Noto Sans Symbols"/>
              </a:rPr>
              <a:t>Gândiți-vă</a:t>
            </a:r>
            <a:r>
              <a:rPr lang="it-IT" sz="1800" dirty="0">
                <a:effectLst/>
                <a:latin typeface="Noto Sans Symbols"/>
                <a:ea typeface="Noto Sans Symbols"/>
                <a:cs typeface="Noto Sans Symbols"/>
              </a:rPr>
              <a:t> la </a:t>
            </a:r>
            <a:r>
              <a:rPr lang="it-IT" sz="1800" dirty="0" err="1">
                <a:effectLst/>
                <a:latin typeface="Noto Sans Symbols"/>
                <a:ea typeface="Noto Sans Symbols"/>
                <a:cs typeface="Noto Sans Symbols"/>
              </a:rPr>
              <a:t>obiectivele</a:t>
            </a:r>
            <a:r>
              <a:rPr lang="it-IT" sz="1800" dirty="0">
                <a:effectLst/>
                <a:latin typeface="Noto Sans Symbols"/>
                <a:ea typeface="Noto Sans Symbols"/>
                <a:cs typeface="Noto Sans Symbols"/>
              </a:rPr>
              <a:t> </a:t>
            </a:r>
            <a:r>
              <a:rPr lang="it-IT" sz="1800" dirty="0" err="1">
                <a:effectLst/>
                <a:latin typeface="Noto Sans Symbols"/>
                <a:ea typeface="Noto Sans Symbols"/>
                <a:cs typeface="Noto Sans Symbols"/>
              </a:rPr>
              <a:t>financiare</a:t>
            </a:r>
            <a:r>
              <a:rPr lang="it-IT" sz="1800" dirty="0">
                <a:effectLst/>
                <a:latin typeface="Noto Sans Symbols"/>
                <a:ea typeface="Noto Sans Symbols"/>
                <a:cs typeface="Noto Sans Symbols"/>
              </a:rPr>
              <a:t> pe </a:t>
            </a:r>
            <a:r>
              <a:rPr lang="it-IT" sz="1800" dirty="0" err="1">
                <a:effectLst/>
                <a:latin typeface="Noto Sans Symbols"/>
                <a:ea typeface="Noto Sans Symbols"/>
                <a:cs typeface="Noto Sans Symbols"/>
              </a:rPr>
              <a:t>termen</a:t>
            </a:r>
            <a:r>
              <a:rPr lang="it-IT" sz="1800" dirty="0">
                <a:effectLst/>
                <a:latin typeface="Noto Sans Symbols"/>
                <a:ea typeface="Noto Sans Symbols"/>
                <a:cs typeface="Noto Sans Symbols"/>
              </a:rPr>
              <a:t> </a:t>
            </a:r>
            <a:r>
              <a:rPr lang="it-IT" sz="1800" dirty="0" err="1">
                <a:effectLst/>
                <a:latin typeface="Noto Sans Symbols"/>
                <a:ea typeface="Noto Sans Symbols"/>
                <a:cs typeface="Noto Sans Symbols"/>
              </a:rPr>
              <a:t>scurt</a:t>
            </a:r>
            <a:r>
              <a:rPr lang="it-IT" sz="1800" dirty="0">
                <a:effectLst/>
                <a:latin typeface="Noto Sans Symbols"/>
                <a:ea typeface="Noto Sans Symbols"/>
                <a:cs typeface="Noto Sans Symbols"/>
              </a:rPr>
              <a:t> </a:t>
            </a:r>
            <a:r>
              <a:rPr lang="it-IT" sz="1800" dirty="0" err="1">
                <a:effectLst/>
                <a:latin typeface="Noto Sans Symbols"/>
                <a:ea typeface="Noto Sans Symbols"/>
                <a:cs typeface="Noto Sans Symbols"/>
              </a:rPr>
              <a:t>și</a:t>
            </a:r>
            <a:r>
              <a:rPr lang="it-IT" sz="1800" dirty="0">
                <a:effectLst/>
                <a:latin typeface="Noto Sans Symbols"/>
                <a:ea typeface="Noto Sans Symbols"/>
                <a:cs typeface="Noto Sans Symbols"/>
              </a:rPr>
              <a:t> </a:t>
            </a:r>
            <a:r>
              <a:rPr lang="it-IT" sz="1800" dirty="0" err="1">
                <a:effectLst/>
                <a:latin typeface="Noto Sans Symbols"/>
                <a:ea typeface="Noto Sans Symbols"/>
                <a:cs typeface="Noto Sans Symbols"/>
              </a:rPr>
              <a:t>lung</a:t>
            </a:r>
            <a:r>
              <a:rPr lang="it-IT" sz="1800" dirty="0">
                <a:effectLst/>
                <a:latin typeface="Noto Sans Symbols"/>
                <a:ea typeface="Noto Sans Symbols"/>
                <a:cs typeface="Noto Sans Symbols"/>
              </a:rPr>
              <a:t>.</a:t>
            </a:r>
            <a:endParaRPr lang="de-AT" sz="1800" dirty="0">
              <a:effectLst/>
              <a:latin typeface="Noto Sans Symbols"/>
              <a:ea typeface="Noto Sans Symbols"/>
              <a:cs typeface="Noto Sans Symbols"/>
            </a:endParaRPr>
          </a:p>
          <a:p>
            <a:pPr marL="342900" lvl="0" indent="-342900" algn="just">
              <a:lnSpc>
                <a:spcPct val="150000"/>
              </a:lnSpc>
              <a:spcBef>
                <a:spcPts val="1200"/>
              </a:spcBef>
              <a:spcAft>
                <a:spcPts val="1200"/>
              </a:spcAft>
              <a:buFont typeface="Arial" panose="020B0604020202020204" pitchFamily="34" charset="0"/>
              <a:buChar char="●"/>
            </a:pPr>
            <a:r>
              <a:rPr lang="pt-PT" sz="1800" dirty="0">
                <a:effectLst/>
                <a:latin typeface="Noto Sans Symbols"/>
                <a:ea typeface="Noto Sans Symbols"/>
                <a:cs typeface="Noto Sans Symbols"/>
              </a:rPr>
              <a:t>Luați în considerare importanța unui fond de urgență.</a:t>
            </a:r>
            <a:endParaRPr lang="de-AT" sz="1800" dirty="0">
              <a:effectLst/>
              <a:latin typeface="Noto Sans Symbols"/>
              <a:ea typeface="Noto Sans Symbols"/>
              <a:cs typeface="Noto Sans Symbols"/>
            </a:endParaRPr>
          </a:p>
          <a:p>
            <a:pPr marL="342900" lvl="0" indent="-342900" algn="just">
              <a:lnSpc>
                <a:spcPct val="150000"/>
              </a:lnSpc>
              <a:spcBef>
                <a:spcPts val="1200"/>
              </a:spcBef>
              <a:spcAft>
                <a:spcPts val="1200"/>
              </a:spcAft>
              <a:buFont typeface="Arial" panose="020B0604020202020204" pitchFamily="34" charset="0"/>
              <a:buChar char="●"/>
            </a:pPr>
            <a:r>
              <a:rPr lang="pt-PT" sz="1800" dirty="0">
                <a:effectLst/>
                <a:latin typeface="Noto Sans Symbols"/>
                <a:ea typeface="Noto Sans Symbols"/>
                <a:cs typeface="Noto Sans Symbols"/>
              </a:rPr>
              <a:t>Luați în considerare conceptul de lichiditate și relevanța acestuia pentru planificarea financiară.</a:t>
            </a:r>
          </a:p>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Toleranță</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orizonturi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marL="342900" lvl="0" indent="-342900" algn="just">
              <a:lnSpc>
                <a:spcPct val="150000"/>
              </a:lnSpc>
              <a:spcBef>
                <a:spcPts val="1200"/>
              </a:spcBef>
              <a:spcAft>
                <a:spcPts val="1200"/>
              </a:spcAft>
              <a:buFont typeface="Arial" panose="020B0604020202020204" pitchFamily="34" charset="0"/>
              <a:buChar char="●"/>
            </a:pPr>
            <a:r>
              <a:rPr lang="pt-PT" sz="1800" dirty="0">
                <a:effectLst/>
                <a:latin typeface="Noto Sans Symbols"/>
                <a:ea typeface="Noto Sans Symbols"/>
                <a:cs typeface="Noto Sans Symbols"/>
              </a:rPr>
              <a:t>Luați în considerare toleranța la risc și de ce este esențială pentru deciziile de investiții.</a:t>
            </a:r>
            <a:endParaRPr lang="de-AT" sz="1800" dirty="0">
              <a:effectLst/>
              <a:latin typeface="Noto Sans Symbols"/>
              <a:ea typeface="Noto Sans Symbols"/>
              <a:cs typeface="Noto Sans Symbols"/>
            </a:endParaRPr>
          </a:p>
          <a:p>
            <a:pPr marL="342900" lvl="0" indent="-342900" algn="just">
              <a:lnSpc>
                <a:spcPct val="150000"/>
              </a:lnSpc>
              <a:spcBef>
                <a:spcPts val="1200"/>
              </a:spcBef>
              <a:spcAft>
                <a:spcPts val="1200"/>
              </a:spcAft>
              <a:buFont typeface="Arial" panose="020B0604020202020204" pitchFamily="34" charset="0"/>
              <a:buChar char="●"/>
            </a:pPr>
            <a:r>
              <a:rPr lang="pt-PT" sz="1800" dirty="0">
                <a:effectLst/>
                <a:latin typeface="Noto Sans Symbols"/>
                <a:ea typeface="Noto Sans Symbols"/>
                <a:cs typeface="Noto Sans Symbols"/>
              </a:rPr>
              <a:t>Distingeți diferitele orizonturi de investiții și modul în care acestea se aliniază cu diferite instrumente financiare.</a:t>
            </a:r>
            <a:endParaRPr lang="de-AT" sz="1800" dirty="0">
              <a:effectLst/>
              <a:latin typeface="Noto Sans Symbols"/>
              <a:ea typeface="Noto Sans Symbols"/>
              <a:cs typeface="Noto Sans Symbols"/>
            </a:endParaRPr>
          </a:p>
          <a:p>
            <a:pPr algn="just">
              <a:lnSpc>
                <a:spcPct val="150000"/>
              </a:lnSpc>
              <a:spcBef>
                <a:spcPts val="1200"/>
              </a:spcBef>
              <a:spcAft>
                <a:spcPts val="1200"/>
              </a:spcAft>
            </a:pPr>
            <a:r>
              <a:rPr lang="pt-PT" sz="1800" b="1" dirty="0">
                <a:effectLst/>
                <a:latin typeface="Aptos Light" panose="020B0004020202020204" pitchFamily="34" charset="0"/>
                <a:ea typeface="Aptos Light" panose="020B0004020202020204" pitchFamily="34" charset="0"/>
                <a:cs typeface="Aptos Light" panose="020B0004020202020204" pitchFamily="34" charset="0"/>
              </a:rPr>
              <a:t>Diversificare:</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marL="342900" lvl="0" indent="-342900" algn="just">
              <a:lnSpc>
                <a:spcPct val="150000"/>
              </a:lnSpc>
              <a:spcBef>
                <a:spcPts val="1200"/>
              </a:spcBef>
              <a:spcAft>
                <a:spcPts val="1200"/>
              </a:spcAft>
              <a:buFont typeface="Arial" panose="020B0604020202020204" pitchFamily="34" charset="0"/>
              <a:buChar char="●"/>
            </a:pPr>
            <a:r>
              <a:rPr lang="pt-PT" sz="1800" dirty="0">
                <a:effectLst/>
                <a:latin typeface="Noto Sans Symbols"/>
                <a:ea typeface="Noto Sans Symbols"/>
                <a:cs typeface="Noto Sans Symbols"/>
              </a:rPr>
              <a:t>Țineți cont de principiul diversificarii pentru a gestiona riscul.</a:t>
            </a:r>
            <a:endParaRPr lang="de-AT" sz="1800" dirty="0">
              <a:effectLst/>
              <a:latin typeface="Noto Sans Symbols"/>
              <a:ea typeface="Noto Sans Symbols"/>
              <a:cs typeface="Noto Sans Symbols"/>
            </a:endParaRPr>
          </a:p>
          <a:p>
            <a:pPr marL="342900" lvl="0" indent="-342900" algn="just">
              <a:lnSpc>
                <a:spcPct val="150000"/>
              </a:lnSpc>
              <a:spcBef>
                <a:spcPts val="1200"/>
              </a:spcBef>
              <a:spcAft>
                <a:spcPts val="1200"/>
              </a:spcAft>
              <a:buFont typeface="Arial" panose="020B0604020202020204" pitchFamily="34" charset="0"/>
              <a:buChar char="●"/>
            </a:pPr>
            <a:r>
              <a:rPr lang="it-IT" sz="1800" dirty="0" err="1">
                <a:effectLst/>
                <a:latin typeface="Noto Sans Symbols"/>
                <a:ea typeface="Noto Sans Symbols"/>
                <a:cs typeface="Noto Sans Symbols"/>
              </a:rPr>
              <a:t>Luați</a:t>
            </a:r>
            <a:r>
              <a:rPr lang="it-IT" sz="1800" dirty="0">
                <a:effectLst/>
                <a:latin typeface="Noto Sans Symbols"/>
                <a:ea typeface="Noto Sans Symbols"/>
                <a:cs typeface="Noto Sans Symbols"/>
              </a:rPr>
              <a:t> </a:t>
            </a:r>
            <a:r>
              <a:rPr lang="it-IT" sz="1800" dirty="0" err="1">
                <a:effectLst/>
                <a:latin typeface="Noto Sans Symbols"/>
                <a:ea typeface="Noto Sans Symbols"/>
                <a:cs typeface="Noto Sans Symbols"/>
              </a:rPr>
              <a:t>în</a:t>
            </a:r>
            <a:r>
              <a:rPr lang="it-IT" sz="1800" dirty="0">
                <a:effectLst/>
                <a:latin typeface="Noto Sans Symbols"/>
                <a:ea typeface="Noto Sans Symbols"/>
                <a:cs typeface="Noto Sans Symbols"/>
              </a:rPr>
              <a:t> considerare </a:t>
            </a:r>
            <a:r>
              <a:rPr lang="it-IT" sz="1800" dirty="0" err="1">
                <a:effectLst/>
                <a:latin typeface="Noto Sans Symbols"/>
                <a:ea typeface="Noto Sans Symbols"/>
                <a:cs typeface="Noto Sans Symbols"/>
              </a:rPr>
              <a:t>diferitele</a:t>
            </a:r>
            <a:r>
              <a:rPr lang="it-IT" sz="1800" dirty="0">
                <a:effectLst/>
                <a:latin typeface="Noto Sans Symbols"/>
                <a:ea typeface="Noto Sans Symbols"/>
                <a:cs typeface="Noto Sans Symbols"/>
              </a:rPr>
              <a:t> </a:t>
            </a:r>
            <a:r>
              <a:rPr lang="it-IT" sz="1800" dirty="0" err="1">
                <a:effectLst/>
                <a:latin typeface="Noto Sans Symbols"/>
                <a:ea typeface="Noto Sans Symbols"/>
                <a:cs typeface="Noto Sans Symbols"/>
              </a:rPr>
              <a:t>categorii</a:t>
            </a:r>
            <a:r>
              <a:rPr lang="it-IT" sz="1800" dirty="0">
                <a:effectLst/>
                <a:latin typeface="Noto Sans Symbols"/>
                <a:ea typeface="Noto Sans Symbols"/>
                <a:cs typeface="Noto Sans Symbols"/>
              </a:rPr>
              <a:t> de </a:t>
            </a:r>
            <a:r>
              <a:rPr lang="it-IT" sz="1800" dirty="0" err="1">
                <a:effectLst/>
                <a:latin typeface="Noto Sans Symbols"/>
                <a:ea typeface="Noto Sans Symbols"/>
                <a:cs typeface="Noto Sans Symbols"/>
              </a:rPr>
              <a:t>active</a:t>
            </a:r>
            <a:r>
              <a:rPr lang="it-IT" sz="1800" dirty="0">
                <a:effectLst/>
                <a:latin typeface="Noto Sans Symbols"/>
                <a:ea typeface="Noto Sans Symbols"/>
                <a:cs typeface="Noto Sans Symbols"/>
              </a:rPr>
              <a:t> (</a:t>
            </a:r>
            <a:r>
              <a:rPr lang="it-IT" sz="1800" dirty="0" err="1">
                <a:effectLst/>
                <a:latin typeface="Noto Sans Symbols"/>
                <a:ea typeface="Noto Sans Symbols"/>
                <a:cs typeface="Noto Sans Symbols"/>
              </a:rPr>
              <a:t>acțiuni</a:t>
            </a:r>
            <a:r>
              <a:rPr lang="it-IT" sz="1800" dirty="0">
                <a:effectLst/>
                <a:latin typeface="Noto Sans Symbols"/>
                <a:ea typeface="Noto Sans Symbols"/>
                <a:cs typeface="Noto Sans Symbols"/>
              </a:rPr>
              <a:t>, </a:t>
            </a:r>
            <a:r>
              <a:rPr lang="it-IT" sz="1800" dirty="0" err="1">
                <a:effectLst/>
                <a:latin typeface="Noto Sans Symbols"/>
                <a:ea typeface="Noto Sans Symbols"/>
                <a:cs typeface="Noto Sans Symbols"/>
              </a:rPr>
              <a:t>obligațiuni</a:t>
            </a:r>
            <a:r>
              <a:rPr lang="it-IT" sz="1800" dirty="0">
                <a:effectLst/>
                <a:latin typeface="Noto Sans Symbols"/>
                <a:ea typeface="Noto Sans Symbols"/>
                <a:cs typeface="Noto Sans Symbols"/>
              </a:rPr>
              <a:t>, </a:t>
            </a:r>
            <a:r>
              <a:rPr lang="it-IT" sz="1800" dirty="0" err="1">
                <a:effectLst/>
                <a:latin typeface="Noto Sans Symbols"/>
                <a:ea typeface="Noto Sans Symbols"/>
                <a:cs typeface="Noto Sans Symbols"/>
              </a:rPr>
              <a:t>imobiliare</a:t>
            </a:r>
            <a:r>
              <a:rPr lang="it-IT" sz="1800" dirty="0">
                <a:effectLst/>
                <a:latin typeface="Noto Sans Symbols"/>
                <a:ea typeface="Noto Sans Symbols"/>
                <a:cs typeface="Noto Sans Symbols"/>
              </a:rPr>
              <a:t> etc.).</a:t>
            </a:r>
            <a:endParaRPr lang="de-AT" sz="1800" dirty="0">
              <a:effectLst/>
              <a:latin typeface="Noto Sans Symbols"/>
              <a:ea typeface="Noto Sans Symbols"/>
              <a:cs typeface="Noto Sans Symbols"/>
            </a:endParaRPr>
          </a:p>
          <a:p>
            <a:pPr algn="just">
              <a:lnSpc>
                <a:spcPct val="150000"/>
              </a:lnSpc>
              <a:spcBef>
                <a:spcPts val="1200"/>
              </a:spcBef>
              <a:spcAft>
                <a:spcPts val="1200"/>
              </a:spcAft>
            </a:pPr>
            <a:r>
              <a:rPr lang="pt-PT" sz="1800" b="1" dirty="0">
                <a:effectLst/>
                <a:latin typeface="Aptos Light" panose="020B0004020202020204" pitchFamily="34" charset="0"/>
                <a:ea typeface="Aptos Light" panose="020B0004020202020204" pitchFamily="34" charset="0"/>
                <a:cs typeface="Aptos Light" panose="020B0004020202020204" pitchFamily="34" charset="0"/>
              </a:rPr>
              <a:t>Opțiuni de investiții:</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marL="342900" lvl="0" indent="-342900" algn="just">
              <a:lnSpc>
                <a:spcPct val="150000"/>
              </a:lnSpc>
              <a:spcBef>
                <a:spcPts val="1200"/>
              </a:spcBef>
              <a:spcAft>
                <a:spcPts val="1200"/>
              </a:spcAft>
              <a:buFont typeface="Arial" panose="020B0604020202020204" pitchFamily="34" charset="0"/>
              <a:buChar char="●"/>
            </a:pPr>
            <a:r>
              <a:rPr lang="it-IT" sz="1800" dirty="0" err="1">
                <a:effectLst/>
                <a:latin typeface="Noto Sans Symbols"/>
                <a:ea typeface="Noto Sans Symbols"/>
                <a:cs typeface="Noto Sans Symbols"/>
              </a:rPr>
              <a:t>Comparați</a:t>
            </a:r>
            <a:r>
              <a:rPr lang="it-IT" sz="1800" dirty="0">
                <a:effectLst/>
                <a:latin typeface="Noto Sans Symbols"/>
                <a:ea typeface="Noto Sans Symbols"/>
                <a:cs typeface="Noto Sans Symbols"/>
              </a:rPr>
              <a:t> </a:t>
            </a:r>
            <a:r>
              <a:rPr lang="it-IT" sz="1800" dirty="0" err="1">
                <a:effectLst/>
                <a:latin typeface="Noto Sans Symbols"/>
                <a:ea typeface="Noto Sans Symbols"/>
                <a:cs typeface="Noto Sans Symbols"/>
              </a:rPr>
              <a:t>între</a:t>
            </a:r>
            <a:r>
              <a:rPr lang="it-IT" sz="1800" dirty="0">
                <a:effectLst/>
                <a:latin typeface="Noto Sans Symbols"/>
                <a:ea typeface="Noto Sans Symbols"/>
                <a:cs typeface="Noto Sans Symbols"/>
              </a:rPr>
              <a:t> </a:t>
            </a:r>
            <a:r>
              <a:rPr lang="it-IT" sz="1800" dirty="0" err="1">
                <a:effectLst/>
                <a:latin typeface="Noto Sans Symbols"/>
                <a:ea typeface="Noto Sans Symbols"/>
                <a:cs typeface="Noto Sans Symbols"/>
              </a:rPr>
              <a:t>conturi</a:t>
            </a:r>
            <a:r>
              <a:rPr lang="it-IT" sz="1800" dirty="0">
                <a:effectLst/>
                <a:latin typeface="Noto Sans Symbols"/>
                <a:ea typeface="Noto Sans Symbols"/>
                <a:cs typeface="Noto Sans Symbols"/>
              </a:rPr>
              <a:t> de </a:t>
            </a:r>
            <a:r>
              <a:rPr lang="it-IT" sz="1800" dirty="0" err="1">
                <a:effectLst/>
                <a:latin typeface="Noto Sans Symbols"/>
                <a:ea typeface="Noto Sans Symbols"/>
                <a:cs typeface="Noto Sans Symbols"/>
              </a:rPr>
              <a:t>economii</a:t>
            </a:r>
            <a:r>
              <a:rPr lang="it-IT" sz="1800" dirty="0">
                <a:effectLst/>
                <a:latin typeface="Noto Sans Symbols"/>
                <a:ea typeface="Noto Sans Symbols"/>
                <a:cs typeface="Noto Sans Symbols"/>
              </a:rPr>
              <a:t>, </a:t>
            </a:r>
            <a:r>
              <a:rPr lang="it-IT" sz="1800" dirty="0" err="1">
                <a:effectLst/>
                <a:latin typeface="Noto Sans Symbols"/>
                <a:ea typeface="Noto Sans Symbols"/>
                <a:cs typeface="Noto Sans Symbols"/>
              </a:rPr>
              <a:t>depozite</a:t>
            </a:r>
            <a:r>
              <a:rPr lang="it-IT" sz="1800" dirty="0">
                <a:effectLst/>
                <a:latin typeface="Noto Sans Symbols"/>
                <a:ea typeface="Noto Sans Symbols"/>
                <a:cs typeface="Noto Sans Symbols"/>
              </a:rPr>
              <a:t> la </a:t>
            </a:r>
            <a:r>
              <a:rPr lang="it-IT" sz="1800" dirty="0" err="1">
                <a:effectLst/>
                <a:latin typeface="Noto Sans Symbols"/>
                <a:ea typeface="Noto Sans Symbols"/>
                <a:cs typeface="Noto Sans Symbols"/>
              </a:rPr>
              <a:t>termen</a:t>
            </a:r>
            <a:r>
              <a:rPr lang="it-IT" sz="1800" dirty="0">
                <a:effectLst/>
                <a:latin typeface="Noto Sans Symbols"/>
                <a:ea typeface="Noto Sans Symbols"/>
                <a:cs typeface="Noto Sans Symbols"/>
              </a:rPr>
              <a:t>, </a:t>
            </a:r>
            <a:r>
              <a:rPr lang="it-IT" sz="1800" dirty="0" err="1">
                <a:effectLst/>
                <a:latin typeface="Noto Sans Symbols"/>
                <a:ea typeface="Noto Sans Symbols"/>
                <a:cs typeface="Noto Sans Symbols"/>
              </a:rPr>
              <a:t>acțiuni</a:t>
            </a:r>
            <a:r>
              <a:rPr lang="it-IT" sz="1800" dirty="0">
                <a:effectLst/>
                <a:latin typeface="Noto Sans Symbols"/>
                <a:ea typeface="Noto Sans Symbols"/>
                <a:cs typeface="Noto Sans Symbols"/>
              </a:rPr>
              <a:t>, </a:t>
            </a:r>
            <a:r>
              <a:rPr lang="it-IT" sz="1800" dirty="0" err="1">
                <a:effectLst/>
                <a:latin typeface="Noto Sans Symbols"/>
                <a:ea typeface="Noto Sans Symbols"/>
                <a:cs typeface="Noto Sans Symbols"/>
              </a:rPr>
              <a:t>obligațiuni</a:t>
            </a:r>
            <a:r>
              <a:rPr lang="it-IT" sz="1800" dirty="0">
                <a:effectLst/>
                <a:latin typeface="Noto Sans Symbols"/>
                <a:ea typeface="Noto Sans Symbols"/>
                <a:cs typeface="Noto Sans Symbols"/>
              </a:rPr>
              <a:t>, </a:t>
            </a:r>
            <a:r>
              <a:rPr lang="it-IT" sz="1800" dirty="0" err="1">
                <a:effectLst/>
                <a:latin typeface="Noto Sans Symbols"/>
                <a:ea typeface="Noto Sans Symbols"/>
                <a:cs typeface="Noto Sans Symbols"/>
              </a:rPr>
              <a:t>fonduri</a:t>
            </a:r>
            <a:r>
              <a:rPr lang="it-IT" sz="1800" dirty="0">
                <a:effectLst/>
                <a:latin typeface="Noto Sans Symbols"/>
                <a:ea typeface="Noto Sans Symbols"/>
                <a:cs typeface="Noto Sans Symbols"/>
              </a:rPr>
              <a:t> de </a:t>
            </a:r>
            <a:r>
              <a:rPr lang="it-IT" sz="1800" dirty="0" err="1">
                <a:effectLst/>
                <a:latin typeface="Noto Sans Symbols"/>
                <a:ea typeface="Noto Sans Symbols"/>
                <a:cs typeface="Noto Sans Symbols"/>
              </a:rPr>
              <a:t>investiții</a:t>
            </a:r>
            <a:r>
              <a:rPr lang="it-IT" sz="1800" dirty="0">
                <a:effectLst/>
                <a:latin typeface="Noto Sans Symbols"/>
                <a:ea typeface="Noto Sans Symbols"/>
                <a:cs typeface="Noto Sans Symbols"/>
              </a:rPr>
              <a:t>, ETF-uri </a:t>
            </a:r>
            <a:r>
              <a:rPr lang="it-IT" sz="1800" dirty="0" err="1">
                <a:effectLst/>
                <a:latin typeface="Noto Sans Symbols"/>
                <a:ea typeface="Noto Sans Symbols"/>
                <a:cs typeface="Noto Sans Symbols"/>
              </a:rPr>
              <a:t>și</a:t>
            </a:r>
            <a:r>
              <a:rPr lang="it-IT" sz="1800" dirty="0">
                <a:effectLst/>
                <a:latin typeface="Noto Sans Symbols"/>
                <a:ea typeface="Noto Sans Symbols"/>
                <a:cs typeface="Noto Sans Symbols"/>
              </a:rPr>
              <a:t> </a:t>
            </a:r>
            <a:r>
              <a:rPr lang="it-IT" sz="1800" dirty="0" err="1">
                <a:effectLst/>
                <a:latin typeface="Noto Sans Symbols"/>
                <a:ea typeface="Noto Sans Symbols"/>
                <a:cs typeface="Noto Sans Symbols"/>
              </a:rPr>
              <a:t>fonduri</a:t>
            </a:r>
            <a:r>
              <a:rPr lang="it-IT" sz="1800" dirty="0">
                <a:effectLst/>
                <a:latin typeface="Noto Sans Symbols"/>
                <a:ea typeface="Noto Sans Symbols"/>
                <a:cs typeface="Noto Sans Symbols"/>
              </a:rPr>
              <a:t> de </a:t>
            </a:r>
            <a:r>
              <a:rPr lang="it-IT" sz="1800" dirty="0" err="1">
                <a:effectLst/>
                <a:latin typeface="Noto Sans Symbols"/>
                <a:ea typeface="Noto Sans Symbols"/>
                <a:cs typeface="Noto Sans Symbols"/>
              </a:rPr>
              <a:t>pensii</a:t>
            </a:r>
            <a:r>
              <a:rPr lang="it-IT" sz="1800" dirty="0">
                <a:effectLst/>
                <a:latin typeface="Noto Sans Symbols"/>
                <a:ea typeface="Noto Sans Symbols"/>
                <a:cs typeface="Noto Sans Symbols"/>
              </a:rPr>
              <a:t>.</a:t>
            </a:r>
            <a:endParaRPr lang="de-AT" sz="1800" dirty="0">
              <a:effectLst/>
              <a:latin typeface="Noto Sans Symbols"/>
              <a:ea typeface="Noto Sans Symbols"/>
              <a:cs typeface="Noto Sans Symbols"/>
            </a:endParaRPr>
          </a:p>
          <a:p>
            <a:pPr marL="342900" lvl="0" indent="-342900" algn="just">
              <a:lnSpc>
                <a:spcPct val="150000"/>
              </a:lnSpc>
              <a:spcBef>
                <a:spcPts val="1200"/>
              </a:spcBef>
              <a:spcAft>
                <a:spcPts val="1200"/>
              </a:spcAft>
              <a:buFont typeface="Arial" panose="020B0604020202020204" pitchFamily="34" charset="0"/>
              <a:buChar char="●"/>
            </a:pPr>
            <a:r>
              <a:rPr lang="pt-PT" sz="1800" dirty="0">
                <a:effectLst/>
                <a:latin typeface="Noto Sans Symbols"/>
                <a:ea typeface="Noto Sans Symbols"/>
                <a:cs typeface="Noto Sans Symbols"/>
              </a:rPr>
              <a:t>Țineți cont de conceptul de retur</a:t>
            </a:r>
            <a:endParaRPr lang="de-AT" sz="1800" dirty="0">
              <a:effectLst/>
              <a:latin typeface="Noto Sans Symbols"/>
              <a:ea typeface="Noto Sans Symbols"/>
              <a:cs typeface="Noto Sans Symbols"/>
            </a:endParaRPr>
          </a:p>
          <a:p>
            <a:pPr marL="342900" lvl="0" indent="-342900" algn="just">
              <a:lnSpc>
                <a:spcPct val="150000"/>
              </a:lnSpc>
              <a:spcBef>
                <a:spcPts val="1200"/>
              </a:spcBef>
              <a:spcAft>
                <a:spcPts val="1200"/>
              </a:spcAft>
              <a:buFont typeface="Arial" panose="020B0604020202020204" pitchFamily="34" charset="0"/>
              <a:buChar char="●"/>
            </a:pPr>
            <a:endParaRPr lang="de-AT" sz="1800" dirty="0">
              <a:effectLst/>
              <a:latin typeface="Noto Sans Symbols"/>
              <a:ea typeface="Noto Sans Symbols"/>
              <a:cs typeface="Noto Sans Symbols"/>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lvl="0" indent="0" algn="just">
              <a:lnSpc>
                <a:spcPts val="2879"/>
              </a:lnSpc>
            </a:pPr>
            <a:r>
              <a:rPr lang="en-US" sz="2400" spc="-11" dirty="0">
                <a:solidFill>
                  <a:srgbClr val="0D0D0D"/>
                </a:solidFill>
                <a:latin typeface="Evolventa"/>
                <a:ea typeface="Evolventa"/>
                <a:cs typeface="Evolventa"/>
                <a:sym typeface="Evolventa"/>
              </a:rPr>
              <a:t>Anna, o </a:t>
            </a:r>
            <a:r>
              <a:rPr lang="en-US" sz="2400" spc="-11" dirty="0" err="1">
                <a:solidFill>
                  <a:srgbClr val="0D0D0D"/>
                </a:solidFill>
                <a:latin typeface="Evolventa"/>
                <a:ea typeface="Evolventa"/>
                <a:cs typeface="Evolventa"/>
                <a:sym typeface="Evolventa"/>
              </a:rPr>
              <a:t>profesoară</a:t>
            </a:r>
            <a:r>
              <a:rPr lang="en-US" sz="2400" spc="-11" dirty="0">
                <a:solidFill>
                  <a:srgbClr val="0D0D0D"/>
                </a:solidFill>
                <a:latin typeface="Evolventa"/>
                <a:ea typeface="Evolventa"/>
                <a:cs typeface="Evolventa"/>
                <a:sym typeface="Evolventa"/>
              </a:rPr>
              <a:t> de 25 de ani, nu are </a:t>
            </a:r>
            <a:r>
              <a:rPr lang="en-US" sz="2400" spc="-11" dirty="0" err="1">
                <a:solidFill>
                  <a:srgbClr val="0D0D0D"/>
                </a:solidFill>
                <a:latin typeface="Evolventa"/>
                <a:ea typeface="Evolventa"/>
                <a:cs typeface="Evolventa"/>
                <a:sym typeface="Evolventa"/>
              </a:rPr>
              <a:t>nevoi</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financiare</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stringente</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și</a:t>
            </a:r>
            <a:r>
              <a:rPr lang="en-US" sz="2400" spc="-11" dirty="0">
                <a:solidFill>
                  <a:srgbClr val="0D0D0D"/>
                </a:solidFill>
                <a:latin typeface="Evolventa"/>
                <a:ea typeface="Evolventa"/>
                <a:cs typeface="Evolventa"/>
                <a:sym typeface="Evolventa"/>
              </a:rPr>
              <a:t> a </a:t>
            </a:r>
            <a:r>
              <a:rPr lang="en-US" sz="2400" spc="-11" dirty="0" err="1">
                <a:solidFill>
                  <a:srgbClr val="0D0D0D"/>
                </a:solidFill>
                <a:latin typeface="Evolventa"/>
                <a:ea typeface="Evolventa"/>
                <a:cs typeface="Evolventa"/>
                <a:sym typeface="Evolventa"/>
              </a:rPr>
              <a:t>moștenit</a:t>
            </a:r>
            <a:r>
              <a:rPr lang="en-US" sz="2400" spc="-11" dirty="0">
                <a:solidFill>
                  <a:srgbClr val="0D0D0D"/>
                </a:solidFill>
                <a:latin typeface="Evolventa"/>
                <a:ea typeface="Evolventa"/>
                <a:cs typeface="Evolventa"/>
                <a:sym typeface="Evolventa"/>
              </a:rPr>
              <a:t> recent 30.000 de euro. </a:t>
            </a:r>
            <a:r>
              <a:rPr lang="en-US" sz="2400" spc="-11" dirty="0" err="1">
                <a:solidFill>
                  <a:srgbClr val="0D0D0D"/>
                </a:solidFill>
                <a:latin typeface="Evolventa"/>
                <a:ea typeface="Evolventa"/>
                <a:cs typeface="Evolventa"/>
                <a:sym typeface="Evolventa"/>
              </a:rPr>
              <a:t>Fără</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nicio</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experiență</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în</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probleme</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financiare</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ea</a:t>
            </a:r>
            <a:r>
              <a:rPr lang="en-US" sz="2400" spc="-11" dirty="0">
                <a:solidFill>
                  <a:srgbClr val="0D0D0D"/>
                </a:solidFill>
                <a:latin typeface="Evolventa"/>
                <a:ea typeface="Evolventa"/>
                <a:cs typeface="Evolventa"/>
                <a:sym typeface="Evolventa"/>
              </a:rPr>
              <a:t> se </a:t>
            </a:r>
            <a:r>
              <a:rPr lang="en-US" sz="2400" spc="-11" dirty="0" err="1">
                <a:solidFill>
                  <a:srgbClr val="0D0D0D"/>
                </a:solidFill>
                <a:latin typeface="Evolventa"/>
                <a:ea typeface="Evolventa"/>
                <a:cs typeface="Evolventa"/>
                <a:sym typeface="Evolventa"/>
              </a:rPr>
              <a:t>confruntă</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acum</a:t>
            </a:r>
            <a:r>
              <a:rPr lang="en-US" sz="2400" spc="-11" dirty="0">
                <a:solidFill>
                  <a:srgbClr val="0D0D0D"/>
                </a:solidFill>
                <a:latin typeface="Evolventa"/>
                <a:ea typeface="Evolventa"/>
                <a:cs typeface="Evolventa"/>
                <a:sym typeface="Evolventa"/>
              </a:rPr>
              <a:t> cu </a:t>
            </a:r>
            <a:r>
              <a:rPr lang="en-US" sz="2400" spc="-11" dirty="0" err="1">
                <a:solidFill>
                  <a:srgbClr val="0D0D0D"/>
                </a:solidFill>
                <a:latin typeface="Evolventa"/>
                <a:ea typeface="Evolventa"/>
                <a:cs typeface="Evolventa"/>
                <a:sym typeface="Evolventa"/>
              </a:rPr>
              <a:t>decizia</a:t>
            </a:r>
            <a:r>
              <a:rPr lang="en-US" sz="2400" spc="-11" dirty="0">
                <a:solidFill>
                  <a:srgbClr val="0D0D0D"/>
                </a:solidFill>
                <a:latin typeface="Evolventa"/>
                <a:ea typeface="Evolventa"/>
                <a:cs typeface="Evolventa"/>
                <a:sym typeface="Evolventa"/>
              </a:rPr>
              <a:t> de a </a:t>
            </a:r>
            <a:r>
              <a:rPr lang="en-US" sz="2400" spc="-11" dirty="0" err="1">
                <a:solidFill>
                  <a:srgbClr val="0D0D0D"/>
                </a:solidFill>
                <a:latin typeface="Evolventa"/>
                <a:ea typeface="Evolventa"/>
                <a:cs typeface="Evolventa"/>
                <a:sym typeface="Evolventa"/>
              </a:rPr>
              <a:t>gestiona</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această</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sumă</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în</a:t>
            </a:r>
            <a:r>
              <a:rPr lang="en-US" sz="2400" spc="-11" dirty="0">
                <a:solidFill>
                  <a:srgbClr val="0D0D0D"/>
                </a:solidFill>
                <a:latin typeface="Evolventa"/>
                <a:ea typeface="Evolventa"/>
                <a:cs typeface="Evolventa"/>
                <a:sym typeface="Evolventa"/>
              </a:rPr>
              <a:t> mod </a:t>
            </a:r>
            <a:r>
              <a:rPr lang="en-US" sz="2400" spc="-11" dirty="0" err="1">
                <a:solidFill>
                  <a:srgbClr val="0D0D0D"/>
                </a:solidFill>
                <a:latin typeface="Evolventa"/>
                <a:ea typeface="Evolventa"/>
                <a:cs typeface="Evolventa"/>
                <a:sym typeface="Evolventa"/>
              </a:rPr>
              <a:t>responsabil</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Cheia</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constă</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în</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înțelegerea</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opțiunilor</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ei</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și</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crearea</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unui</a:t>
            </a:r>
            <a:r>
              <a:rPr lang="en-US" sz="2400" spc="-11" dirty="0">
                <a:solidFill>
                  <a:srgbClr val="0D0D0D"/>
                </a:solidFill>
                <a:latin typeface="Evolventa"/>
                <a:ea typeface="Evolventa"/>
                <a:cs typeface="Evolventa"/>
                <a:sym typeface="Evolventa"/>
              </a:rPr>
              <a:t> plan care </a:t>
            </a:r>
            <a:r>
              <a:rPr lang="en-US" sz="2400" spc="-11" dirty="0" err="1">
                <a:solidFill>
                  <a:srgbClr val="0D0D0D"/>
                </a:solidFill>
                <a:latin typeface="Evolventa"/>
                <a:ea typeface="Evolventa"/>
                <a:cs typeface="Evolventa"/>
                <a:sym typeface="Evolventa"/>
              </a:rPr>
              <a:t>să</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reflecte</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obiectivele</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ei</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viitoare</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și</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situația</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financiară</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actuală</a:t>
            </a:r>
            <a:r>
              <a:rPr lang="en-US" sz="2400" spc="-11" dirty="0">
                <a:solidFill>
                  <a:srgbClr val="0D0D0D"/>
                </a:solidFill>
                <a:latin typeface="Evolventa"/>
                <a:ea typeface="Evolventa"/>
                <a:cs typeface="Evolventa"/>
                <a:sym typeface="Evolventa"/>
              </a:rPr>
              <a:t>.</a:t>
            </a:r>
          </a:p>
          <a:p>
            <a:pPr marL="0" lvl="0" indent="0" algn="l">
              <a:lnSpc>
                <a:spcPts val="2879"/>
              </a:lnSpc>
            </a:pPr>
            <a:endParaRPr lang="en-US" sz="2400" spc="-11" dirty="0">
              <a:solidFill>
                <a:srgbClr val="0D0D0D"/>
              </a:solidFill>
              <a:latin typeface="Evolventa"/>
              <a:ea typeface="Evolventa"/>
              <a:cs typeface="Evolventa"/>
              <a:sym typeface="Evolventa"/>
            </a:endParaRPr>
          </a:p>
          <a:p>
            <a:pPr marL="0" lvl="0" indent="0" algn="l">
              <a:lnSpc>
                <a:spcPts val="2879"/>
              </a:lnSpc>
            </a:pPr>
            <a:endParaRPr lang="en-US" sz="2400" spc="-11" dirty="0">
              <a:solidFill>
                <a:srgbClr val="0D0D0D"/>
              </a:solidFill>
              <a:latin typeface="Evolventa"/>
              <a:ea typeface="Evolventa"/>
              <a:cs typeface="Evolventa"/>
              <a:sym typeface="Evolventa"/>
            </a:endParaRPr>
          </a:p>
          <a:p>
            <a:pPr marL="0" lvl="0" indent="0" algn="l">
              <a:lnSpc>
                <a:spcPts val="2879"/>
              </a:lnSpc>
            </a:pPr>
            <a:r>
              <a:rPr lang="en-US" sz="2400" b="1" i="1" spc="-11" dirty="0">
                <a:solidFill>
                  <a:srgbClr val="0D0D0D"/>
                </a:solidFill>
                <a:latin typeface="Evolventa Bold Italics"/>
                <a:ea typeface="Evolventa Bold Italics"/>
                <a:cs typeface="Evolventa Bold Italics"/>
                <a:sym typeface="Evolventa Bold Italics"/>
              </a:rPr>
              <a:t>Ce </a:t>
            </a:r>
            <a:r>
              <a:rPr lang="en-US" sz="2400" b="1" i="1" spc="-11" dirty="0" err="1">
                <a:solidFill>
                  <a:srgbClr val="0D0D0D"/>
                </a:solidFill>
                <a:latin typeface="Evolventa Bold Italics"/>
                <a:ea typeface="Evolventa Bold Italics"/>
                <a:cs typeface="Evolventa Bold Italics"/>
                <a:sym typeface="Evolventa Bold Italics"/>
              </a:rPr>
              <a:t>i</a:t>
            </a:r>
            <a:r>
              <a:rPr lang="en-US" sz="2400" b="1" i="1" spc="-11" dirty="0">
                <a:solidFill>
                  <a:srgbClr val="0D0D0D"/>
                </a:solidFill>
                <a:latin typeface="Evolventa Bold Italics"/>
                <a:ea typeface="Evolventa Bold Italics"/>
                <a:cs typeface="Evolventa Bold Italics"/>
                <a:sym typeface="Evolventa Bold Italics"/>
              </a:rPr>
              <a:t>-ai </a:t>
            </a:r>
            <a:r>
              <a:rPr lang="en-US" sz="2400" b="1" i="1" spc="-11" dirty="0" err="1">
                <a:solidFill>
                  <a:srgbClr val="0D0D0D"/>
                </a:solidFill>
                <a:latin typeface="Evolventa Bold Italics"/>
                <a:ea typeface="Evolventa Bold Italics"/>
                <a:cs typeface="Evolventa Bold Italics"/>
                <a:sym typeface="Evolventa Bold Italics"/>
              </a:rPr>
              <a:t>recomanda</a:t>
            </a:r>
            <a:r>
              <a:rPr lang="en-US" sz="2400" b="1" i="1" spc="-11" dirty="0">
                <a:solidFill>
                  <a:srgbClr val="0D0D0D"/>
                </a:solidFill>
                <a:latin typeface="Evolventa Bold Italics"/>
                <a:ea typeface="Evolventa Bold Italics"/>
                <a:cs typeface="Evolventa Bold Italics"/>
                <a:sym typeface="Evolventa Bold Italics"/>
              </a:rPr>
              <a:t> </a:t>
            </a:r>
            <a:r>
              <a:rPr lang="en-US" sz="2400" b="1" i="1" spc="-11" dirty="0" err="1">
                <a:solidFill>
                  <a:srgbClr val="0D0D0D"/>
                </a:solidFill>
                <a:latin typeface="Evolventa Bold Italics"/>
                <a:ea typeface="Evolventa Bold Italics"/>
                <a:cs typeface="Evolventa Bold Italics"/>
                <a:sym typeface="Evolventa Bold Italics"/>
              </a:rPr>
              <a:t>sa</a:t>
            </a:r>
            <a:r>
              <a:rPr lang="en-US" sz="2400" b="1" i="1" spc="-11" dirty="0">
                <a:solidFill>
                  <a:srgbClr val="0D0D0D"/>
                </a:solidFill>
                <a:latin typeface="Evolventa Bold Italics"/>
                <a:ea typeface="Evolventa Bold Italics"/>
                <a:cs typeface="Evolventa Bold Italics"/>
                <a:sym typeface="Evolventa Bold Italics"/>
              </a:rPr>
              <a:t> </a:t>
            </a:r>
            <a:r>
              <a:rPr lang="en-US" sz="2400" b="1" i="1" spc="-11" dirty="0" err="1">
                <a:solidFill>
                  <a:srgbClr val="0D0D0D"/>
                </a:solidFill>
                <a:latin typeface="Evolventa Bold Italics"/>
                <a:ea typeface="Evolventa Bold Italics"/>
                <a:cs typeface="Evolventa Bold Italics"/>
                <a:sym typeface="Evolventa Bold Italics"/>
              </a:rPr>
              <a:t>faca</a:t>
            </a:r>
            <a:r>
              <a:rPr lang="en-US" sz="2400" b="1" i="1" spc="-11" dirty="0">
                <a:solidFill>
                  <a:srgbClr val="0D0D0D"/>
                </a:solidFill>
                <a:latin typeface="Evolventa Bold Italics"/>
                <a:ea typeface="Evolventa Bold Italics"/>
                <a:cs typeface="Evolventa Bold Italics"/>
                <a:sym typeface="Evolventa Bold Italics"/>
              </a:rPr>
              <a:t> Anna?</a:t>
            </a:r>
          </a:p>
          <a:p>
            <a:pPr marL="0" lvl="0" indent="0" algn="l">
              <a:lnSpc>
                <a:spcPts val="2879"/>
              </a:lnSpc>
            </a:pPr>
            <a:endParaRPr lang="en-US" sz="2400" b="1" i="1" spc="-11" dirty="0">
              <a:solidFill>
                <a:srgbClr val="0D0D0D"/>
              </a:solidFill>
              <a:latin typeface="Evolventa Bold Italics"/>
              <a:ea typeface="Evolventa Bold Italics"/>
              <a:cs typeface="Evolventa Bold Italics"/>
              <a:sym typeface="Evolventa Bold Italics"/>
            </a:endParaRPr>
          </a:p>
          <a:p>
            <a:pPr marL="0" lvl="0" indent="0" algn="l">
              <a:lnSpc>
                <a:spcPts val="2879"/>
              </a:lnSpc>
            </a:pPr>
            <a:r>
              <a:rPr lang="en-US" sz="2400" i="1" spc="-11" dirty="0" err="1">
                <a:solidFill>
                  <a:srgbClr val="000000"/>
                </a:solidFill>
                <a:latin typeface="Evolventa Italics"/>
                <a:ea typeface="Evolventa Italics"/>
                <a:cs typeface="Evolventa Italics"/>
                <a:sym typeface="Evolventa Italics"/>
              </a:rPr>
              <a:t>Factorii</a:t>
            </a:r>
            <a:r>
              <a:rPr lang="en-US" sz="2400" i="1" spc="-11" dirty="0">
                <a:solidFill>
                  <a:srgbClr val="000000"/>
                </a:solidFill>
                <a:latin typeface="Evolventa Italics"/>
                <a:ea typeface="Evolventa Italics"/>
                <a:cs typeface="Evolventa Italics"/>
                <a:sym typeface="Evolventa Italics"/>
              </a:rPr>
              <a:t> </a:t>
            </a:r>
            <a:r>
              <a:rPr lang="en-US" sz="2400" i="1" spc="-11" dirty="0" err="1">
                <a:solidFill>
                  <a:srgbClr val="000000"/>
                </a:solidFill>
                <a:latin typeface="Evolventa Italics"/>
                <a:ea typeface="Evolventa Italics"/>
                <a:cs typeface="Evolventa Italics"/>
                <a:sym typeface="Evolventa Italics"/>
              </a:rPr>
              <a:t>pentru</a:t>
            </a:r>
            <a:r>
              <a:rPr lang="en-US" sz="2400" i="1" spc="-11" dirty="0">
                <a:solidFill>
                  <a:srgbClr val="000000"/>
                </a:solidFill>
                <a:latin typeface="Evolventa Italics"/>
                <a:ea typeface="Evolventa Italics"/>
                <a:cs typeface="Evolventa Italics"/>
                <a:sym typeface="Evolventa Italics"/>
              </a:rPr>
              <a:t> </a:t>
            </a:r>
            <a:r>
              <a:rPr lang="en-US" sz="2400" i="1" spc="-11" dirty="0" err="1">
                <a:solidFill>
                  <a:srgbClr val="000000"/>
                </a:solidFill>
                <a:latin typeface="Evolventa Italics"/>
                <a:ea typeface="Evolventa Italics"/>
                <a:cs typeface="Evolventa Italics"/>
                <a:sym typeface="Evolventa Italics"/>
              </a:rPr>
              <a:t>încurajarea</a:t>
            </a:r>
            <a:r>
              <a:rPr lang="en-US" sz="2400" i="1" spc="-11" dirty="0">
                <a:solidFill>
                  <a:srgbClr val="000000"/>
                </a:solidFill>
                <a:latin typeface="Evolventa Italics"/>
                <a:ea typeface="Evolventa Italics"/>
                <a:cs typeface="Evolventa Italics"/>
                <a:sym typeface="Evolventa Italics"/>
              </a:rPr>
              <a:t> </a:t>
            </a:r>
            <a:r>
              <a:rPr lang="en-US" sz="2400" i="1" spc="-11" dirty="0" err="1">
                <a:solidFill>
                  <a:srgbClr val="000000"/>
                </a:solidFill>
                <a:latin typeface="Evolventa Italics"/>
                <a:ea typeface="Evolventa Italics"/>
                <a:cs typeface="Evolventa Italics"/>
                <a:sym typeface="Evolventa Italics"/>
              </a:rPr>
              <a:t>discuțiilor</a:t>
            </a:r>
            <a:r>
              <a:rPr lang="en-US" sz="2400" i="1" spc="-11" dirty="0">
                <a:solidFill>
                  <a:srgbClr val="000000"/>
                </a:solidFill>
                <a:latin typeface="Evolventa Italics"/>
                <a:ea typeface="Evolventa Italics"/>
                <a:cs typeface="Evolventa Italics"/>
                <a:sym typeface="Evolventa Italics"/>
              </a:rPr>
              <a:t> care pot fi </a:t>
            </a:r>
            <a:r>
              <a:rPr lang="en-US" sz="2400" i="1" spc="-11" dirty="0" err="1">
                <a:solidFill>
                  <a:srgbClr val="000000"/>
                </a:solidFill>
                <a:latin typeface="Evolventa Italics"/>
                <a:ea typeface="Evolventa Italics"/>
                <a:cs typeface="Evolventa Italics"/>
                <a:sym typeface="Evolventa Italics"/>
              </a:rPr>
              <a:t>importanți</a:t>
            </a:r>
            <a:r>
              <a:rPr lang="en-US" sz="2400" i="1" spc="-11" dirty="0">
                <a:solidFill>
                  <a:srgbClr val="000000"/>
                </a:solidFill>
                <a:latin typeface="Evolventa Italics"/>
                <a:ea typeface="Evolventa Italics"/>
                <a:cs typeface="Evolventa Italics"/>
                <a:sym typeface="Evolventa Italics"/>
              </a:rPr>
              <a:t> sunt: </a:t>
            </a:r>
          </a:p>
          <a:p>
            <a:pPr marL="434340" lvl="1" indent="-217170" algn="l">
              <a:lnSpc>
                <a:spcPts val="2879"/>
              </a:lnSpc>
              <a:buFont typeface="Arial"/>
              <a:buChar char="•"/>
            </a:pPr>
            <a:r>
              <a:rPr lang="en-US" sz="2400" b="1" i="1" spc="-11" dirty="0" err="1">
                <a:solidFill>
                  <a:srgbClr val="0D0D0D"/>
                </a:solidFill>
                <a:latin typeface="Evolventa Bold Italics"/>
                <a:ea typeface="Evolventa Bold Italics"/>
                <a:cs typeface="Evolventa Bold Italics"/>
                <a:sym typeface="Evolventa Bold Italics"/>
              </a:rPr>
              <a:t>Evaluarea</a:t>
            </a:r>
            <a:r>
              <a:rPr lang="en-US" sz="2400" b="1" i="1" spc="-11" dirty="0">
                <a:solidFill>
                  <a:srgbClr val="0D0D0D"/>
                </a:solidFill>
                <a:latin typeface="Evolventa Bold Italics"/>
                <a:ea typeface="Evolventa Bold Italics"/>
                <a:cs typeface="Evolventa Bold Italics"/>
                <a:sym typeface="Evolventa Bold Italics"/>
              </a:rPr>
              <a:t> </a:t>
            </a:r>
            <a:r>
              <a:rPr lang="en-US" sz="2400" b="1" i="1" spc="-11" dirty="0" err="1">
                <a:solidFill>
                  <a:srgbClr val="0D0D0D"/>
                </a:solidFill>
                <a:latin typeface="Evolventa Bold Italics"/>
                <a:ea typeface="Evolventa Bold Italics"/>
                <a:cs typeface="Evolventa Bold Italics"/>
                <a:sym typeface="Evolventa Bold Italics"/>
              </a:rPr>
              <a:t>obiectivelor</a:t>
            </a:r>
            <a:r>
              <a:rPr lang="en-US" sz="2400" b="1" i="1" spc="-11" dirty="0">
                <a:solidFill>
                  <a:srgbClr val="0D0D0D"/>
                </a:solidFill>
                <a:latin typeface="Evolventa Bold Italics"/>
                <a:ea typeface="Evolventa Bold Italics"/>
                <a:cs typeface="Evolventa Bold Italics"/>
                <a:sym typeface="Evolventa Bold Italics"/>
              </a:rPr>
              <a:t> </a:t>
            </a:r>
            <a:r>
              <a:rPr lang="en-US" sz="2400" b="1" i="1" spc="-11" dirty="0" err="1">
                <a:solidFill>
                  <a:srgbClr val="0D0D0D"/>
                </a:solidFill>
                <a:latin typeface="Evolventa Bold Italics"/>
                <a:ea typeface="Evolventa Bold Italics"/>
                <a:cs typeface="Evolventa Bold Italics"/>
                <a:sym typeface="Evolventa Bold Italics"/>
              </a:rPr>
              <a:t>financiare</a:t>
            </a:r>
            <a:r>
              <a:rPr lang="en-US" sz="2400" b="1" i="1" spc="-11" dirty="0">
                <a:solidFill>
                  <a:srgbClr val="0D0D0D"/>
                </a:solidFill>
                <a:latin typeface="Evolventa Bold Italics"/>
                <a:ea typeface="Evolventa Bold Italics"/>
                <a:cs typeface="Evolventa Bold Italics"/>
                <a:sym typeface="Evolventa Bold Italics"/>
              </a:rPr>
              <a:t> </a:t>
            </a:r>
          </a:p>
          <a:p>
            <a:pPr marL="434340" lvl="1" indent="-217170" algn="l">
              <a:lnSpc>
                <a:spcPts val="2879"/>
              </a:lnSpc>
              <a:buFont typeface="Arial"/>
              <a:buChar char="•"/>
            </a:pPr>
            <a:r>
              <a:rPr lang="en-US" sz="2400" b="1" i="1" spc="-11" dirty="0" err="1">
                <a:solidFill>
                  <a:srgbClr val="0D0D0D"/>
                </a:solidFill>
                <a:latin typeface="Evolventa Bold Italics"/>
                <a:ea typeface="Evolventa Bold Italics"/>
                <a:cs typeface="Evolventa Bold Italics"/>
                <a:sym typeface="Evolventa Bold Italics"/>
              </a:rPr>
              <a:t>Toleranță</a:t>
            </a:r>
            <a:r>
              <a:rPr lang="en-US" sz="2400" b="1" i="1" spc="-11" dirty="0">
                <a:solidFill>
                  <a:srgbClr val="0D0D0D"/>
                </a:solidFill>
                <a:latin typeface="Evolventa Bold Italics"/>
                <a:ea typeface="Evolventa Bold Italics"/>
                <a:cs typeface="Evolventa Bold Italics"/>
                <a:sym typeface="Evolventa Bold Italics"/>
              </a:rPr>
              <a:t> la </a:t>
            </a:r>
            <a:r>
              <a:rPr lang="en-US" sz="2400" b="1" i="1" spc="-11" dirty="0" err="1">
                <a:solidFill>
                  <a:srgbClr val="0D0D0D"/>
                </a:solidFill>
                <a:latin typeface="Evolventa Bold Italics"/>
                <a:ea typeface="Evolventa Bold Italics"/>
                <a:cs typeface="Evolventa Bold Italics"/>
                <a:sym typeface="Evolventa Bold Italics"/>
              </a:rPr>
              <a:t>risc</a:t>
            </a:r>
            <a:r>
              <a:rPr lang="en-US" sz="2400" b="1" i="1" spc="-11" dirty="0">
                <a:solidFill>
                  <a:srgbClr val="0D0D0D"/>
                </a:solidFill>
                <a:latin typeface="Evolventa Bold Italics"/>
                <a:ea typeface="Evolventa Bold Italics"/>
                <a:cs typeface="Evolventa Bold Italics"/>
                <a:sym typeface="Evolventa Bold Italics"/>
              </a:rPr>
              <a:t> </a:t>
            </a:r>
            <a:r>
              <a:rPr lang="en-US" sz="2400" b="1" i="1" spc="-11" dirty="0" err="1">
                <a:solidFill>
                  <a:srgbClr val="0D0D0D"/>
                </a:solidFill>
                <a:latin typeface="Evolventa Bold Italics"/>
                <a:ea typeface="Evolventa Bold Italics"/>
                <a:cs typeface="Evolventa Bold Italics"/>
                <a:sym typeface="Evolventa Bold Italics"/>
              </a:rPr>
              <a:t>și</a:t>
            </a:r>
            <a:r>
              <a:rPr lang="en-US" sz="2400" b="1" i="1" spc="-11" dirty="0">
                <a:solidFill>
                  <a:srgbClr val="0D0D0D"/>
                </a:solidFill>
                <a:latin typeface="Evolventa Bold Italics"/>
                <a:ea typeface="Evolventa Bold Italics"/>
                <a:cs typeface="Evolventa Bold Italics"/>
                <a:sym typeface="Evolventa Bold Italics"/>
              </a:rPr>
              <a:t> </a:t>
            </a:r>
            <a:r>
              <a:rPr lang="en-US" sz="2400" b="1" i="1" spc="-11" dirty="0" err="1">
                <a:solidFill>
                  <a:srgbClr val="0D0D0D"/>
                </a:solidFill>
                <a:latin typeface="Evolventa Bold Italics"/>
                <a:ea typeface="Evolventa Bold Italics"/>
                <a:cs typeface="Evolventa Bold Italics"/>
                <a:sym typeface="Evolventa Bold Italics"/>
              </a:rPr>
              <a:t>orizonturi</a:t>
            </a:r>
            <a:r>
              <a:rPr lang="en-US" sz="2400" b="1" i="1" spc="-11" dirty="0">
                <a:solidFill>
                  <a:srgbClr val="0D0D0D"/>
                </a:solidFill>
                <a:latin typeface="Evolventa Bold Italics"/>
                <a:ea typeface="Evolventa Bold Italics"/>
                <a:cs typeface="Evolventa Bold Italics"/>
                <a:sym typeface="Evolventa Bold Italics"/>
              </a:rPr>
              <a:t> de </a:t>
            </a:r>
            <a:r>
              <a:rPr lang="en-US" sz="2400" b="1" i="1" spc="-11" dirty="0" err="1">
                <a:solidFill>
                  <a:srgbClr val="0D0D0D"/>
                </a:solidFill>
                <a:latin typeface="Evolventa Bold Italics"/>
                <a:ea typeface="Evolventa Bold Italics"/>
                <a:cs typeface="Evolventa Bold Italics"/>
                <a:sym typeface="Evolventa Bold Italics"/>
              </a:rPr>
              <a:t>investiții</a:t>
            </a:r>
            <a:r>
              <a:rPr lang="en-US" sz="2400" b="1" i="1" spc="-11" dirty="0">
                <a:solidFill>
                  <a:srgbClr val="0D0D0D"/>
                </a:solidFill>
                <a:latin typeface="Evolventa Bold Italics"/>
                <a:ea typeface="Evolventa Bold Italics"/>
                <a:cs typeface="Evolventa Bold Italics"/>
                <a:sym typeface="Evolventa Bold Italics"/>
              </a:rPr>
              <a:t> </a:t>
            </a:r>
          </a:p>
          <a:p>
            <a:pPr marL="434340" lvl="1" indent="-217170" algn="l">
              <a:lnSpc>
                <a:spcPts val="2879"/>
              </a:lnSpc>
              <a:buFont typeface="Arial"/>
              <a:buChar char="•"/>
            </a:pPr>
            <a:r>
              <a:rPr lang="en-US" sz="2400" b="1" i="1" spc="-11" dirty="0" err="1">
                <a:solidFill>
                  <a:srgbClr val="0D0D0D"/>
                </a:solidFill>
                <a:latin typeface="Evolventa Bold Italics"/>
                <a:ea typeface="Evolventa Bold Italics"/>
                <a:cs typeface="Evolventa Bold Italics"/>
                <a:sym typeface="Evolventa Bold Italics"/>
              </a:rPr>
              <a:t>Diversificarea</a:t>
            </a:r>
            <a:r>
              <a:rPr lang="en-US" sz="2400" b="1" i="1" spc="-11" dirty="0">
                <a:solidFill>
                  <a:srgbClr val="0D0D0D"/>
                </a:solidFill>
                <a:latin typeface="Evolventa Bold Italics"/>
                <a:ea typeface="Evolventa Bold Italics"/>
                <a:cs typeface="Evolventa Bold Italics"/>
                <a:sym typeface="Evolventa Bold Italics"/>
              </a:rPr>
              <a:t> </a:t>
            </a:r>
          </a:p>
          <a:p>
            <a:pPr marL="434340" lvl="1" indent="-217170" algn="l">
              <a:lnSpc>
                <a:spcPts val="2879"/>
              </a:lnSpc>
              <a:buFont typeface="Arial"/>
              <a:buChar char="•"/>
            </a:pPr>
            <a:r>
              <a:rPr lang="en-US" sz="2400" b="1" i="1" spc="-11" dirty="0" err="1">
                <a:solidFill>
                  <a:srgbClr val="0D0D0D"/>
                </a:solidFill>
                <a:latin typeface="Evolventa Bold Italics"/>
                <a:ea typeface="Evolventa Bold Italics"/>
                <a:cs typeface="Evolventa Bold Italics"/>
                <a:sym typeface="Evolventa Bold Italics"/>
              </a:rPr>
              <a:t>Opțiuni</a:t>
            </a:r>
            <a:r>
              <a:rPr lang="en-US" sz="2400" b="1" i="1" spc="-11" dirty="0">
                <a:solidFill>
                  <a:srgbClr val="0D0D0D"/>
                </a:solidFill>
                <a:latin typeface="Evolventa Bold Italics"/>
                <a:ea typeface="Evolventa Bold Italics"/>
                <a:cs typeface="Evolventa Bold Italics"/>
                <a:sym typeface="Evolventa Bold Italics"/>
              </a:rPr>
              <a:t> de </a:t>
            </a:r>
            <a:r>
              <a:rPr lang="en-US" sz="2400" b="1" i="1" spc="-11" dirty="0" err="1">
                <a:solidFill>
                  <a:srgbClr val="0D0D0D"/>
                </a:solidFill>
                <a:latin typeface="Evolventa Bold Italics"/>
                <a:ea typeface="Evolventa Bold Italics"/>
                <a:cs typeface="Evolventa Bold Italics"/>
                <a:sym typeface="Evolventa Bold Italics"/>
              </a:rPr>
              <a:t>investiții</a:t>
            </a:r>
            <a:r>
              <a:rPr lang="en-US" sz="2400" b="1" i="1" spc="-11" dirty="0">
                <a:solidFill>
                  <a:srgbClr val="0D0D0D"/>
                </a:solidFill>
                <a:latin typeface="Evolventa Bold Italics"/>
                <a:ea typeface="Evolventa Bold Italics"/>
                <a:cs typeface="Evolventa Bold Italics"/>
                <a:sym typeface="Evolventa Bold Italics"/>
              </a:rPr>
              <a:t> </a:t>
            </a:r>
          </a:p>
          <a:p>
            <a:pPr marL="434340" lvl="1" indent="-217170" algn="l">
              <a:lnSpc>
                <a:spcPts val="2879"/>
              </a:lnSpc>
              <a:buFont typeface="Arial"/>
              <a:buChar char="•"/>
            </a:pPr>
            <a:r>
              <a:rPr lang="en-US" sz="2400" b="1" i="1" spc="-11" dirty="0" err="1">
                <a:solidFill>
                  <a:srgbClr val="0D0D0D"/>
                </a:solidFill>
                <a:latin typeface="Evolventa Bold Italics"/>
                <a:ea typeface="Evolventa Bold Italics"/>
                <a:cs typeface="Evolventa Bold Italics"/>
                <a:sym typeface="Evolventa Bold Italics"/>
              </a:rPr>
              <a:t>Avantajele</a:t>
            </a:r>
            <a:r>
              <a:rPr lang="en-US" sz="2400" b="1" i="1" spc="-11" dirty="0">
                <a:solidFill>
                  <a:srgbClr val="0D0D0D"/>
                </a:solidFill>
                <a:latin typeface="Evolventa Bold Italics"/>
                <a:ea typeface="Evolventa Bold Italics"/>
                <a:cs typeface="Evolventa Bold Italics"/>
                <a:sym typeface="Evolventa Bold Italics"/>
              </a:rPr>
              <a:t> </a:t>
            </a:r>
            <a:r>
              <a:rPr lang="en-US" sz="2400" b="1" i="1" spc="-11" dirty="0" err="1">
                <a:solidFill>
                  <a:srgbClr val="0D0D0D"/>
                </a:solidFill>
                <a:latin typeface="Evolventa Bold Italics"/>
                <a:ea typeface="Evolventa Bold Italics"/>
                <a:cs typeface="Evolventa Bold Italics"/>
                <a:sym typeface="Evolventa Bold Italics"/>
              </a:rPr>
              <a:t>și</a:t>
            </a:r>
            <a:r>
              <a:rPr lang="en-US" sz="2400" b="1" i="1" spc="-11" dirty="0">
                <a:solidFill>
                  <a:srgbClr val="0D0D0D"/>
                </a:solidFill>
                <a:latin typeface="Evolventa Bold Italics"/>
                <a:ea typeface="Evolventa Bold Italics"/>
                <a:cs typeface="Evolventa Bold Italics"/>
                <a:sym typeface="Evolventa Bold Italics"/>
              </a:rPr>
              <a:t> </a:t>
            </a:r>
            <a:r>
              <a:rPr lang="en-US" sz="2400" b="1" i="1" spc="-11" dirty="0" err="1">
                <a:solidFill>
                  <a:srgbClr val="0D0D0D"/>
                </a:solidFill>
                <a:latin typeface="Evolventa Bold Italics"/>
                <a:ea typeface="Evolventa Bold Italics"/>
                <a:cs typeface="Evolventa Bold Italics"/>
                <a:sym typeface="Evolventa Bold Italics"/>
              </a:rPr>
              <a:t>dezavantajele</a:t>
            </a:r>
            <a:r>
              <a:rPr lang="en-US" sz="2400" b="1" i="1" spc="-11" dirty="0">
                <a:solidFill>
                  <a:srgbClr val="0D0D0D"/>
                </a:solidFill>
                <a:latin typeface="Evolventa Bold Italics"/>
                <a:ea typeface="Evolventa Bold Italics"/>
                <a:cs typeface="Evolventa Bold Italics"/>
                <a:sym typeface="Evolventa Bold Italics"/>
              </a:rPr>
              <a:t> </a:t>
            </a:r>
            <a:r>
              <a:rPr lang="en-US" sz="2400" b="1" i="1" spc="-11" dirty="0" err="1">
                <a:solidFill>
                  <a:srgbClr val="0D0D0D"/>
                </a:solidFill>
                <a:latin typeface="Evolventa Bold Italics"/>
                <a:ea typeface="Evolventa Bold Italics"/>
                <a:cs typeface="Evolventa Bold Italics"/>
                <a:sym typeface="Evolventa Bold Italics"/>
              </a:rPr>
              <a:t>diferitelor</a:t>
            </a:r>
            <a:r>
              <a:rPr lang="en-US" sz="2400" b="1" i="1" spc="-11" dirty="0">
                <a:solidFill>
                  <a:srgbClr val="0D0D0D"/>
                </a:solidFill>
                <a:latin typeface="Evolventa Bold Italics"/>
                <a:ea typeface="Evolventa Bold Italics"/>
                <a:cs typeface="Evolventa Bold Italics"/>
                <a:sym typeface="Evolventa Bold Italics"/>
              </a:rPr>
              <a:t> </a:t>
            </a:r>
            <a:r>
              <a:rPr lang="en-US" sz="2400" b="1" i="1" spc="-11" dirty="0" err="1">
                <a:solidFill>
                  <a:srgbClr val="0D0D0D"/>
                </a:solidFill>
                <a:latin typeface="Evolventa Bold Italics"/>
                <a:ea typeface="Evolventa Bold Italics"/>
                <a:cs typeface="Evolventa Bold Italics"/>
                <a:sym typeface="Evolventa Bold Italics"/>
              </a:rPr>
              <a:t>soluții</a:t>
            </a:r>
            <a:r>
              <a:rPr lang="en-US" sz="2400" b="1" i="1" spc="-11" dirty="0">
                <a:solidFill>
                  <a:srgbClr val="0D0D0D"/>
                </a:solidFill>
                <a:latin typeface="Evolventa Bold Italics"/>
                <a:ea typeface="Evolventa Bold Italics"/>
                <a:cs typeface="Evolventa Bold Italics"/>
                <a:sym typeface="Evolventa Bold Italics"/>
              </a:rPr>
              <a:t> </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lvl="0" indent="0" algn="just">
              <a:lnSpc>
                <a:spcPts val="3466"/>
              </a:lnSpc>
            </a:pPr>
            <a:r>
              <a:rPr lang="en-US" sz="1200" spc="-12" dirty="0" err="1">
                <a:solidFill>
                  <a:srgbClr val="000000"/>
                </a:solidFill>
                <a:latin typeface="Evolventa"/>
                <a:ea typeface="Evolventa"/>
                <a:cs typeface="Evolventa"/>
                <a:sym typeface="Evolventa"/>
              </a:rPr>
              <a:t>Imaginează-ți</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că</a:t>
            </a:r>
            <a:r>
              <a:rPr lang="en-US" sz="1200" spc="-12" dirty="0">
                <a:solidFill>
                  <a:srgbClr val="000000"/>
                </a:solidFill>
                <a:latin typeface="Evolventa"/>
                <a:ea typeface="Evolventa"/>
                <a:cs typeface="Evolventa"/>
                <a:sym typeface="Evolventa"/>
              </a:rPr>
              <a:t> ai 20.000 de euro pe care ai </a:t>
            </a:r>
            <a:r>
              <a:rPr lang="en-US" sz="1200" spc="-12" dirty="0" err="1">
                <a:solidFill>
                  <a:srgbClr val="000000"/>
                </a:solidFill>
                <a:latin typeface="Evolventa"/>
                <a:ea typeface="Evolventa"/>
                <a:cs typeface="Evolventa"/>
                <a:sym typeface="Evolventa"/>
              </a:rPr>
              <a:t>dori</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să</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îi</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investești</a:t>
            </a:r>
            <a:r>
              <a:rPr lang="en-US" sz="1200" spc="-12" dirty="0">
                <a:solidFill>
                  <a:srgbClr val="000000"/>
                </a:solidFill>
                <a:latin typeface="Evolventa"/>
                <a:ea typeface="Evolventa"/>
                <a:cs typeface="Evolventa"/>
                <a:sym typeface="Evolventa"/>
              </a:rPr>
              <a:t>. Ca </a:t>
            </a:r>
            <a:r>
              <a:rPr lang="en-US" sz="1200" spc="-12" dirty="0" err="1">
                <a:solidFill>
                  <a:srgbClr val="000000"/>
                </a:solidFill>
                <a:latin typeface="Evolventa"/>
                <a:ea typeface="Evolventa"/>
                <a:cs typeface="Evolventa"/>
                <a:sym typeface="Evolventa"/>
              </a:rPr>
              <a:t>investitor</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începător</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ce</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pași</a:t>
            </a:r>
            <a:r>
              <a:rPr lang="en-US" sz="1200" spc="-12" dirty="0">
                <a:solidFill>
                  <a:srgbClr val="000000"/>
                </a:solidFill>
                <a:latin typeface="Evolventa"/>
                <a:ea typeface="Evolventa"/>
                <a:cs typeface="Evolventa"/>
                <a:sym typeface="Evolventa"/>
              </a:rPr>
              <a:t> ai face </a:t>
            </a:r>
            <a:r>
              <a:rPr lang="en-US" sz="1200" spc="-12" dirty="0" err="1">
                <a:solidFill>
                  <a:srgbClr val="000000"/>
                </a:solidFill>
                <a:latin typeface="Evolventa"/>
                <a:ea typeface="Evolventa"/>
                <a:cs typeface="Evolventa"/>
                <a:sym typeface="Evolventa"/>
              </a:rPr>
              <a:t>pentru</a:t>
            </a:r>
            <a:r>
              <a:rPr lang="en-US" sz="1200" spc="-12" dirty="0">
                <a:solidFill>
                  <a:srgbClr val="000000"/>
                </a:solidFill>
                <a:latin typeface="Evolventa"/>
                <a:ea typeface="Evolventa"/>
                <a:cs typeface="Evolventa"/>
                <a:sym typeface="Evolventa"/>
              </a:rPr>
              <a:t> a decide </a:t>
            </a:r>
            <a:r>
              <a:rPr lang="en-US" sz="1200" spc="-12" dirty="0" err="1">
                <a:solidFill>
                  <a:srgbClr val="000000"/>
                </a:solidFill>
                <a:latin typeface="Evolventa"/>
                <a:ea typeface="Evolventa"/>
                <a:cs typeface="Evolventa"/>
                <a:sym typeface="Evolventa"/>
              </a:rPr>
              <a:t>unde</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să</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investești</a:t>
            </a:r>
            <a:r>
              <a:rPr lang="en-US" sz="1200" spc="-12" dirty="0">
                <a:solidFill>
                  <a:srgbClr val="000000"/>
                </a:solidFill>
                <a:latin typeface="Evolventa"/>
                <a:ea typeface="Evolventa"/>
                <a:cs typeface="Evolventa"/>
                <a:sym typeface="Evolventa"/>
              </a:rPr>
              <a:t> </a:t>
            </a:r>
            <a:r>
              <a:rPr lang="en-US" sz="1200" spc="-12" dirty="0" err="1">
                <a:solidFill>
                  <a:srgbClr val="000000"/>
                </a:solidFill>
                <a:latin typeface="Evolventa"/>
                <a:ea typeface="Evolventa"/>
                <a:cs typeface="Evolventa"/>
                <a:sym typeface="Evolventa"/>
              </a:rPr>
              <a:t>acești</a:t>
            </a:r>
            <a:r>
              <a:rPr lang="en-US" sz="1200" spc="-12" dirty="0">
                <a:solidFill>
                  <a:srgbClr val="000000"/>
                </a:solidFill>
                <a:latin typeface="Evolventa"/>
                <a:ea typeface="Evolventa"/>
                <a:cs typeface="Evolventa"/>
                <a:sym typeface="Evolventa"/>
              </a:rPr>
              <a:t> bani? </a:t>
            </a:r>
          </a:p>
          <a:p>
            <a:pPr marL="0" lvl="0" indent="0" algn="just">
              <a:lnSpc>
                <a:spcPts val="3466"/>
              </a:lnSpc>
            </a:pPr>
            <a:endParaRPr lang="en-US" sz="1200" spc="-12" dirty="0">
              <a:solidFill>
                <a:srgbClr val="000000"/>
              </a:solidFill>
              <a:latin typeface="Evolventa"/>
              <a:ea typeface="Evolventa"/>
              <a:cs typeface="Evolventa"/>
              <a:sym typeface="Evolventa"/>
            </a:endParaRPr>
          </a:p>
          <a:p>
            <a:pPr marL="0" lvl="0" indent="0" algn="ctr">
              <a:lnSpc>
                <a:spcPts val="3081"/>
              </a:lnSpc>
            </a:pPr>
            <a:r>
              <a:rPr lang="en-US" sz="1100" b="1" spc="-9" dirty="0" err="1">
                <a:solidFill>
                  <a:srgbClr val="000000"/>
                </a:solidFill>
                <a:latin typeface="Evolventa Bold"/>
                <a:ea typeface="Evolventa Bold"/>
                <a:cs typeface="Evolventa Bold"/>
                <a:sym typeface="Evolventa Bold"/>
              </a:rPr>
              <a:t>Enumerați</a:t>
            </a:r>
            <a:r>
              <a:rPr lang="en-US" sz="1100" b="1" spc="-9" dirty="0">
                <a:solidFill>
                  <a:srgbClr val="000000"/>
                </a:solidFill>
                <a:latin typeface="Evolventa Bold"/>
                <a:ea typeface="Evolventa Bold"/>
                <a:cs typeface="Evolventa Bold"/>
                <a:sym typeface="Evolventa Bold"/>
              </a:rPr>
              <a:t> cel </a:t>
            </a:r>
            <a:r>
              <a:rPr lang="en-US" sz="1100" b="1" spc="-9" dirty="0" err="1">
                <a:solidFill>
                  <a:srgbClr val="000000"/>
                </a:solidFill>
                <a:latin typeface="Evolventa Bold"/>
                <a:ea typeface="Evolventa Bold"/>
                <a:cs typeface="Evolventa Bold"/>
                <a:sym typeface="Evolventa Bold"/>
              </a:rPr>
              <a:t>puțin</a:t>
            </a:r>
            <a:r>
              <a:rPr lang="en-US" sz="1100" b="1" spc="-9" dirty="0">
                <a:solidFill>
                  <a:srgbClr val="000000"/>
                </a:solidFill>
                <a:latin typeface="Evolventa Bold"/>
                <a:ea typeface="Evolventa Bold"/>
                <a:cs typeface="Evolventa Bold"/>
                <a:sym typeface="Evolventa Bold"/>
              </a:rPr>
              <a:t> </a:t>
            </a:r>
            <a:r>
              <a:rPr lang="en-US" sz="1100" b="1" spc="-9" dirty="0" err="1">
                <a:solidFill>
                  <a:srgbClr val="000000"/>
                </a:solidFill>
                <a:latin typeface="Evolventa Bold"/>
                <a:ea typeface="Evolventa Bold"/>
                <a:cs typeface="Evolventa Bold"/>
                <a:sym typeface="Evolventa Bold"/>
              </a:rPr>
              <a:t>cinci</a:t>
            </a:r>
            <a:r>
              <a:rPr lang="en-US" sz="1100" b="1" spc="-9" dirty="0">
                <a:solidFill>
                  <a:srgbClr val="000000"/>
                </a:solidFill>
                <a:latin typeface="Evolventa Bold"/>
                <a:ea typeface="Evolventa Bold"/>
                <a:cs typeface="Evolventa Bold"/>
                <a:sym typeface="Evolventa Bold"/>
              </a:rPr>
              <a:t> </a:t>
            </a:r>
            <a:r>
              <a:rPr lang="en-US" sz="1100" b="1" spc="-9" dirty="0" err="1">
                <a:solidFill>
                  <a:srgbClr val="000000"/>
                </a:solidFill>
                <a:latin typeface="Evolventa Bold"/>
                <a:ea typeface="Evolventa Bold"/>
                <a:cs typeface="Evolventa Bold"/>
                <a:sym typeface="Evolventa Bold"/>
              </a:rPr>
              <a:t>considerente</a:t>
            </a:r>
            <a:r>
              <a:rPr lang="en-US" sz="1100" b="1" spc="-9" dirty="0">
                <a:solidFill>
                  <a:srgbClr val="000000"/>
                </a:solidFill>
                <a:latin typeface="Evolventa Bold"/>
                <a:ea typeface="Evolventa Bold"/>
                <a:cs typeface="Evolventa Bold"/>
                <a:sym typeface="Evolventa Bold"/>
              </a:rPr>
              <a:t> </a:t>
            </a:r>
            <a:r>
              <a:rPr lang="en-US" sz="1100" b="1" spc="-9" dirty="0" err="1">
                <a:solidFill>
                  <a:srgbClr val="000000"/>
                </a:solidFill>
                <a:latin typeface="Evolventa Bold"/>
                <a:ea typeface="Evolventa Bold"/>
                <a:cs typeface="Evolventa Bold"/>
                <a:sym typeface="Evolventa Bold"/>
              </a:rPr>
              <a:t>sau</a:t>
            </a:r>
            <a:r>
              <a:rPr lang="en-US" sz="1100" b="1" spc="-9" dirty="0">
                <a:solidFill>
                  <a:srgbClr val="000000"/>
                </a:solidFill>
                <a:latin typeface="Evolventa Bold"/>
                <a:ea typeface="Evolventa Bold"/>
                <a:cs typeface="Evolventa Bold"/>
                <a:sym typeface="Evolventa Bold"/>
              </a:rPr>
              <a:t> </a:t>
            </a:r>
            <a:r>
              <a:rPr lang="en-US" sz="1100" b="1" spc="-9" dirty="0" err="1">
                <a:solidFill>
                  <a:srgbClr val="000000"/>
                </a:solidFill>
                <a:latin typeface="Evolventa Bold"/>
                <a:ea typeface="Evolventa Bold"/>
                <a:cs typeface="Evolventa Bold"/>
                <a:sym typeface="Evolventa Bold"/>
              </a:rPr>
              <a:t>pași</a:t>
            </a:r>
            <a:r>
              <a:rPr lang="en-US" sz="1100" b="1" spc="-9" dirty="0">
                <a:solidFill>
                  <a:srgbClr val="000000"/>
                </a:solidFill>
                <a:latin typeface="Evolventa Bold"/>
                <a:ea typeface="Evolventa Bold"/>
                <a:cs typeface="Evolventa Bold"/>
                <a:sym typeface="Evolventa Bold"/>
              </a:rPr>
              <a:t> pe care </a:t>
            </a:r>
            <a:r>
              <a:rPr lang="en-US" sz="1100" b="1" spc="-9" dirty="0" err="1">
                <a:solidFill>
                  <a:srgbClr val="000000"/>
                </a:solidFill>
                <a:latin typeface="Evolventa Bold"/>
                <a:ea typeface="Evolventa Bold"/>
                <a:cs typeface="Evolventa Bold"/>
                <a:sym typeface="Evolventa Bold"/>
              </a:rPr>
              <a:t>i-ați</a:t>
            </a:r>
            <a:r>
              <a:rPr lang="en-US" sz="1100" b="1" spc="-9" dirty="0">
                <a:solidFill>
                  <a:srgbClr val="000000"/>
                </a:solidFill>
                <a:latin typeface="Evolventa Bold"/>
                <a:ea typeface="Evolventa Bold"/>
                <a:cs typeface="Evolventa Bold"/>
                <a:sym typeface="Evolventa Bold"/>
              </a:rPr>
              <a:t> </a:t>
            </a:r>
            <a:r>
              <a:rPr lang="en-US" sz="1100" b="1" spc="-9" dirty="0" err="1">
                <a:solidFill>
                  <a:srgbClr val="000000"/>
                </a:solidFill>
                <a:latin typeface="Evolventa Bold"/>
                <a:ea typeface="Evolventa Bold"/>
                <a:cs typeface="Evolventa Bold"/>
                <a:sym typeface="Evolventa Bold"/>
              </a:rPr>
              <a:t>lua</a:t>
            </a:r>
            <a:r>
              <a:rPr lang="en-US" sz="1100" b="1" spc="-9" dirty="0">
                <a:solidFill>
                  <a:srgbClr val="000000"/>
                </a:solidFill>
                <a:latin typeface="Evolventa Bold"/>
                <a:ea typeface="Evolventa Bold"/>
                <a:cs typeface="Evolventa Bold"/>
                <a:sym typeface="Evolventa Bold"/>
              </a:rPr>
              <a:t> </a:t>
            </a:r>
            <a:r>
              <a:rPr lang="en-US" sz="1100" b="1" spc="-9" dirty="0" err="1">
                <a:solidFill>
                  <a:srgbClr val="000000"/>
                </a:solidFill>
                <a:latin typeface="Evolventa Bold"/>
                <a:ea typeface="Evolventa Bold"/>
                <a:cs typeface="Evolventa Bold"/>
                <a:sym typeface="Evolventa Bold"/>
              </a:rPr>
              <a:t>înainte</a:t>
            </a:r>
            <a:r>
              <a:rPr lang="en-US" sz="1100" b="1" spc="-9" dirty="0">
                <a:solidFill>
                  <a:srgbClr val="000000"/>
                </a:solidFill>
                <a:latin typeface="Evolventa Bold"/>
                <a:ea typeface="Evolventa Bold"/>
                <a:cs typeface="Evolventa Bold"/>
                <a:sym typeface="Evolventa Bold"/>
              </a:rPr>
              <a:t> de a </a:t>
            </a:r>
            <a:r>
              <a:rPr lang="en-US" sz="1100" b="1" spc="-9" dirty="0" err="1">
                <a:solidFill>
                  <a:srgbClr val="000000"/>
                </a:solidFill>
                <a:latin typeface="Evolventa Bold"/>
                <a:ea typeface="Evolventa Bold"/>
                <a:cs typeface="Evolventa Bold"/>
                <a:sym typeface="Evolventa Bold"/>
              </a:rPr>
              <a:t>lua</a:t>
            </a:r>
            <a:r>
              <a:rPr lang="en-US" sz="1100" b="1" spc="-9" dirty="0">
                <a:solidFill>
                  <a:srgbClr val="000000"/>
                </a:solidFill>
                <a:latin typeface="Evolventa Bold"/>
                <a:ea typeface="Evolventa Bold"/>
                <a:cs typeface="Evolventa Bold"/>
                <a:sym typeface="Evolventa Bold"/>
              </a:rPr>
              <a:t> </a:t>
            </a:r>
            <a:r>
              <a:rPr lang="en-US" sz="1100" b="1" spc="-9" dirty="0" err="1">
                <a:solidFill>
                  <a:srgbClr val="000000"/>
                </a:solidFill>
                <a:latin typeface="Evolventa Bold"/>
                <a:ea typeface="Evolventa Bold"/>
                <a:cs typeface="Evolventa Bold"/>
                <a:sym typeface="Evolventa Bold"/>
              </a:rPr>
              <a:t>decizii</a:t>
            </a:r>
            <a:r>
              <a:rPr lang="en-US" sz="1100" b="1" spc="-9" dirty="0">
                <a:solidFill>
                  <a:srgbClr val="000000"/>
                </a:solidFill>
                <a:latin typeface="Evolventa Bold"/>
                <a:ea typeface="Evolventa Bold"/>
                <a:cs typeface="Evolventa Bold"/>
                <a:sym typeface="Evolventa Bold"/>
              </a:rPr>
              <a:t> de </a:t>
            </a:r>
            <a:r>
              <a:rPr lang="en-US" sz="1100" b="1" spc="-9" dirty="0" err="1">
                <a:solidFill>
                  <a:srgbClr val="000000"/>
                </a:solidFill>
                <a:latin typeface="Evolventa Bold"/>
                <a:ea typeface="Evolventa Bold"/>
                <a:cs typeface="Evolventa Bold"/>
                <a:sym typeface="Evolventa Bold"/>
              </a:rPr>
              <a:t>investiție</a:t>
            </a:r>
            <a:r>
              <a:rPr lang="en-US" sz="1100" b="1" spc="-9" dirty="0">
                <a:solidFill>
                  <a:srgbClr val="000000"/>
                </a:solidFill>
                <a:latin typeface="Evolventa Bold"/>
                <a:ea typeface="Evolventa Bold"/>
                <a:cs typeface="Evolventa Bold"/>
                <a:sym typeface="Evolventa Bold"/>
              </a:rPr>
              <a:t>. </a:t>
            </a:r>
          </a:p>
          <a:p>
            <a:pPr marL="0" lvl="0" indent="0" algn="ctr">
              <a:lnSpc>
                <a:spcPts val="3081"/>
              </a:lnSpc>
            </a:pPr>
            <a:r>
              <a:rPr lang="en-US" sz="1100" spc="-11" dirty="0">
                <a:solidFill>
                  <a:srgbClr val="000000"/>
                </a:solidFill>
                <a:latin typeface="Evolventa"/>
                <a:ea typeface="Evolventa"/>
                <a:cs typeface="Evolventa"/>
                <a:sym typeface="Evolventa"/>
              </a:rPr>
              <a:t>Prin </a:t>
            </a:r>
            <a:r>
              <a:rPr lang="en-US" sz="1100" spc="-11" dirty="0" err="1">
                <a:solidFill>
                  <a:srgbClr val="000000"/>
                </a:solidFill>
                <a:latin typeface="Evolventa"/>
                <a:ea typeface="Evolventa"/>
                <a:cs typeface="Evolventa"/>
                <a:sym typeface="Evolventa"/>
              </a:rPr>
              <a:t>pregătirea</a:t>
            </a:r>
            <a:r>
              <a:rPr lang="en-US" sz="1100" spc="-11" dirty="0">
                <a:solidFill>
                  <a:srgbClr val="000000"/>
                </a:solidFill>
                <a:latin typeface="Evolventa"/>
                <a:ea typeface="Evolventa"/>
                <a:cs typeface="Evolventa"/>
                <a:sym typeface="Evolventa"/>
              </a:rPr>
              <a:t> </a:t>
            </a:r>
            <a:r>
              <a:rPr lang="en-US" sz="1100" spc="-11" dirty="0" err="1">
                <a:solidFill>
                  <a:srgbClr val="000000"/>
                </a:solidFill>
                <a:latin typeface="Evolventa"/>
                <a:ea typeface="Evolventa"/>
                <a:cs typeface="Evolventa"/>
                <a:sym typeface="Evolventa"/>
              </a:rPr>
              <a:t>pașilor</a:t>
            </a:r>
            <a:r>
              <a:rPr lang="en-US" sz="1100" spc="-11" dirty="0">
                <a:solidFill>
                  <a:srgbClr val="000000"/>
                </a:solidFill>
                <a:latin typeface="Evolventa"/>
                <a:ea typeface="Evolventa"/>
                <a:cs typeface="Evolventa"/>
                <a:sym typeface="Evolventa"/>
              </a:rPr>
              <a:t>, </a:t>
            </a:r>
            <a:r>
              <a:rPr lang="en-US" sz="1100" spc="-11" dirty="0" err="1">
                <a:solidFill>
                  <a:srgbClr val="000000"/>
                </a:solidFill>
                <a:latin typeface="Evolventa"/>
                <a:ea typeface="Evolventa"/>
                <a:cs typeface="Evolventa"/>
                <a:sym typeface="Evolventa"/>
              </a:rPr>
              <a:t>gândiți-vă</a:t>
            </a:r>
            <a:r>
              <a:rPr lang="en-US" sz="1100" spc="-11" dirty="0">
                <a:solidFill>
                  <a:srgbClr val="000000"/>
                </a:solidFill>
                <a:latin typeface="Evolventa"/>
                <a:ea typeface="Evolventa"/>
                <a:cs typeface="Evolventa"/>
                <a:sym typeface="Evolventa"/>
              </a:rPr>
              <a:t> la </a:t>
            </a:r>
            <a:r>
              <a:rPr lang="en-US" sz="1100" spc="-11" dirty="0" err="1">
                <a:solidFill>
                  <a:srgbClr val="000000"/>
                </a:solidFill>
                <a:latin typeface="Evolventa"/>
                <a:ea typeface="Evolventa"/>
                <a:cs typeface="Evolventa"/>
                <a:sym typeface="Evolventa"/>
              </a:rPr>
              <a:t>principiile</a:t>
            </a:r>
            <a:r>
              <a:rPr lang="en-US" sz="1100" spc="-11" dirty="0">
                <a:solidFill>
                  <a:srgbClr val="000000"/>
                </a:solidFill>
                <a:latin typeface="Evolventa"/>
                <a:ea typeface="Evolventa"/>
                <a:cs typeface="Evolventa"/>
                <a:sym typeface="Evolventa"/>
              </a:rPr>
              <a:t> de </a:t>
            </a:r>
            <a:r>
              <a:rPr lang="en-US" sz="1100" spc="-11" dirty="0" err="1">
                <a:solidFill>
                  <a:srgbClr val="000000"/>
                </a:solidFill>
                <a:latin typeface="Evolventa"/>
                <a:ea typeface="Evolventa"/>
                <a:cs typeface="Evolventa"/>
                <a:sym typeface="Evolventa"/>
              </a:rPr>
              <a:t>bază</a:t>
            </a:r>
            <a:r>
              <a:rPr lang="en-US" sz="1100" spc="-11" dirty="0">
                <a:solidFill>
                  <a:srgbClr val="000000"/>
                </a:solidFill>
                <a:latin typeface="Evolventa"/>
                <a:ea typeface="Evolventa"/>
                <a:cs typeface="Evolventa"/>
                <a:sym typeface="Evolventa"/>
              </a:rPr>
              <a:t> ale </a:t>
            </a:r>
            <a:r>
              <a:rPr lang="en-US" sz="1100" spc="-11" dirty="0" err="1">
                <a:solidFill>
                  <a:srgbClr val="000000"/>
                </a:solidFill>
                <a:latin typeface="Evolventa"/>
                <a:ea typeface="Evolventa"/>
                <a:cs typeface="Evolventa"/>
                <a:sym typeface="Evolventa"/>
              </a:rPr>
              <a:t>investițiilor</a:t>
            </a:r>
            <a:r>
              <a:rPr lang="en-US" sz="1100" spc="-11" dirty="0">
                <a:solidFill>
                  <a:srgbClr val="000000"/>
                </a:solidFill>
                <a:latin typeface="Evolventa"/>
                <a:ea typeface="Evolventa"/>
                <a:cs typeface="Evolventa"/>
                <a:sym typeface="Evolventa"/>
              </a:rPr>
              <a:t> care au </a:t>
            </a:r>
            <a:r>
              <a:rPr lang="en-US" sz="1100" spc="-11" dirty="0" err="1">
                <a:solidFill>
                  <a:srgbClr val="000000"/>
                </a:solidFill>
                <a:latin typeface="Evolventa"/>
                <a:ea typeface="Evolventa"/>
                <a:cs typeface="Evolventa"/>
                <a:sym typeface="Evolventa"/>
              </a:rPr>
              <a:t>fost</a:t>
            </a:r>
            <a:r>
              <a:rPr lang="en-US" sz="1100" spc="-11" dirty="0">
                <a:solidFill>
                  <a:srgbClr val="000000"/>
                </a:solidFill>
                <a:latin typeface="Evolventa"/>
                <a:ea typeface="Evolventa"/>
                <a:cs typeface="Evolventa"/>
                <a:sym typeface="Evolventa"/>
              </a:rPr>
              <a:t> </a:t>
            </a:r>
            <a:r>
              <a:rPr lang="en-US" sz="1100" spc="-11" dirty="0" err="1">
                <a:solidFill>
                  <a:srgbClr val="000000"/>
                </a:solidFill>
                <a:latin typeface="Evolventa"/>
                <a:ea typeface="Evolventa"/>
                <a:cs typeface="Evolventa"/>
                <a:sym typeface="Evolventa"/>
              </a:rPr>
              <a:t>menționate</a:t>
            </a:r>
            <a:r>
              <a:rPr lang="en-US" sz="1100" spc="-11" dirty="0">
                <a:solidFill>
                  <a:srgbClr val="000000"/>
                </a:solidFill>
                <a:latin typeface="Evolventa"/>
                <a:ea typeface="Evolventa"/>
                <a:cs typeface="Evolventa"/>
                <a:sym typeface="Evolventa"/>
              </a:rPr>
              <a:t> la </a:t>
            </a:r>
            <a:r>
              <a:rPr lang="en-US" sz="1100" spc="-11" dirty="0" err="1">
                <a:solidFill>
                  <a:srgbClr val="000000"/>
                </a:solidFill>
                <a:latin typeface="Evolventa"/>
                <a:ea typeface="Evolventa"/>
                <a:cs typeface="Evolventa"/>
                <a:sym typeface="Evolventa"/>
              </a:rPr>
              <a:t>începutul</a:t>
            </a:r>
            <a:r>
              <a:rPr lang="en-US" sz="1100" spc="-11" dirty="0">
                <a:solidFill>
                  <a:srgbClr val="000000"/>
                </a:solidFill>
                <a:latin typeface="Evolventa"/>
                <a:ea typeface="Evolventa"/>
                <a:cs typeface="Evolventa"/>
                <a:sym typeface="Evolventa"/>
              </a:rPr>
              <a:t> </a:t>
            </a:r>
            <a:r>
              <a:rPr lang="en-US" sz="1100" spc="-11" dirty="0" err="1">
                <a:solidFill>
                  <a:srgbClr val="000000"/>
                </a:solidFill>
                <a:latin typeface="Evolventa"/>
                <a:ea typeface="Evolventa"/>
                <a:cs typeface="Evolventa"/>
                <a:sym typeface="Evolventa"/>
              </a:rPr>
              <a:t>prezentării</a:t>
            </a:r>
            <a:r>
              <a:rPr lang="en-US" sz="1100" spc="-11" dirty="0">
                <a:solidFill>
                  <a:srgbClr val="000000"/>
                </a:solidFill>
                <a:latin typeface="Evolventa"/>
                <a:ea typeface="Evolventa"/>
                <a:cs typeface="Evolventa"/>
                <a:sym typeface="Evolventa"/>
              </a:rPr>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Răspunsul</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așteptat</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al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cursantului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i="1" dirty="0" err="1">
                <a:effectLst/>
                <a:latin typeface="Aptos Light" panose="020B0004020202020204" pitchFamily="34" charset="0"/>
                <a:ea typeface="Aptos Light" panose="020B0004020202020204" pitchFamily="34" charset="0"/>
                <a:cs typeface="Aptos Light" panose="020B0004020202020204" pitchFamily="34" charset="0"/>
              </a:rPr>
              <a:t>Alocarea</a:t>
            </a:r>
            <a:r>
              <a:rPr lang="it-IT" sz="1800" b="1" i="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i="1" dirty="0" err="1">
                <a:effectLst/>
                <a:latin typeface="Aptos Light" panose="020B0004020202020204" pitchFamily="34" charset="0"/>
                <a:ea typeface="Aptos Light" panose="020B0004020202020204" pitchFamily="34" charset="0"/>
                <a:cs typeface="Aptos Light" panose="020B0004020202020204" pitchFamily="34" charset="0"/>
              </a:rPr>
              <a:t>inițială</a:t>
            </a:r>
            <a:r>
              <a:rPr lang="it-IT" sz="1800" b="1" i="1"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b="1" i="1" dirty="0" err="1">
                <a:effectLst/>
                <a:latin typeface="Aptos Light" panose="020B0004020202020204" pitchFamily="34" charset="0"/>
                <a:ea typeface="Aptos Light" panose="020B0004020202020204" pitchFamily="34" charset="0"/>
                <a:cs typeface="Aptos Light" panose="020B0004020202020204" pitchFamily="34" charset="0"/>
              </a:rPr>
              <a:t>investițiilor</a:t>
            </a:r>
            <a:r>
              <a:rPr lang="it-IT" sz="1800" b="1" i="1"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Acțiuni</a:t>
            </a:r>
            <a:r>
              <a:rPr lang="it-IT" sz="1800" b="1" i="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Alocați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60% (3.000 de euro)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combinații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individuale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fonduri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Selecția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trebui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includă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atât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tehnologie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orientate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spre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creștere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cât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plătesc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dividende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venituri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Obligațiuni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t>
            </a:r>
            <a:r>
              <a:rPr lang="it-IT" sz="1800" b="1" i="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Alocați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30% (1.500 de euro)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obligațiunilor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diversificându-vă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între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obligațiuni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stat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obligațiuni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corporative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crește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stabilitatea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veniturile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alternative:</a:t>
            </a:r>
            <a:r>
              <a:rPr lang="it-IT" sz="1800" b="1" i="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Alocați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restul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10% (500 de euro)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alternative,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fi un trust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imobiliare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(REIT),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explora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oportunități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creștere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afara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acțiunilor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obligațiunilor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tradiționale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i="1" dirty="0" err="1">
                <a:effectLst/>
                <a:latin typeface="Aptos Light" panose="020B0004020202020204" pitchFamily="34" charset="0"/>
                <a:ea typeface="Aptos Light" panose="020B0004020202020204" pitchFamily="34" charset="0"/>
                <a:cs typeface="Aptos Light" panose="020B0004020202020204" pitchFamily="34" charset="0"/>
              </a:rPr>
              <a:t>Motivul</a:t>
            </a:r>
            <a:r>
              <a:rPr lang="it-IT" sz="1800" b="1" i="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i="1" dirty="0" err="1">
                <a:effectLst/>
                <a:latin typeface="Aptos Light" panose="020B0004020202020204" pitchFamily="34" charset="0"/>
                <a:ea typeface="Aptos Light" panose="020B0004020202020204" pitchFamily="34" charset="0"/>
                <a:cs typeface="Aptos Light" panose="020B0004020202020204" pitchFamily="34" charset="0"/>
              </a:rPr>
              <a:t>atribuirii</a:t>
            </a:r>
            <a:r>
              <a:rPr lang="it-IT" sz="1800" b="1" i="1"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Alocarea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chibzuită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acțiunilor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urmărește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creșterea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capitalului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ținând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orizontul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termen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lung</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al Linei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capacitatea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Obligațiunile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incluse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randamentul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lor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efectul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stabilizator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asupra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portofoliului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oferind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protecție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împotriva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volatilității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bursiere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a:effectLst/>
                <a:latin typeface="Aptos Light" panose="020B0004020202020204" pitchFamily="34" charset="0"/>
                <a:ea typeface="Aptos Light" panose="020B0004020202020204" pitchFamily="34" charset="0"/>
                <a:cs typeface="Aptos Light" panose="020B0004020202020204" pitchFamily="34" charset="0"/>
              </a:rPr>
              <a:t>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mică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parte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alternative introduce o diversificare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suplimentară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explorând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active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nu se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mișcă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întotdeauna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tandem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piețele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tradiționale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i="1" dirty="0" err="1">
                <a:effectLst/>
                <a:latin typeface="Aptos Light" panose="020B0004020202020204" pitchFamily="34" charset="0"/>
                <a:ea typeface="Aptos Light" panose="020B0004020202020204" pitchFamily="34" charset="0"/>
                <a:cs typeface="Aptos Light" panose="020B0004020202020204" pitchFamily="34" charset="0"/>
              </a:rPr>
              <a:t>Pași</a:t>
            </a:r>
            <a:r>
              <a:rPr lang="it-IT" sz="1800" b="1" i="1"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b="1" i="1" dirty="0" err="1">
                <a:effectLst/>
                <a:latin typeface="Aptos Light" panose="020B0004020202020204" pitchFamily="34" charset="0"/>
                <a:ea typeface="Aptos Light" panose="020B0004020202020204" pitchFamily="34" charset="0"/>
                <a:cs typeface="Aptos Light" panose="020B0004020202020204" pitchFamily="34" charset="0"/>
              </a:rPr>
              <a:t>căutare</a:t>
            </a:r>
            <a:r>
              <a:rPr lang="it-IT" sz="1800" b="1" i="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i="1"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b="1" i="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i="1" dirty="0" err="1">
                <a:effectLst/>
                <a:latin typeface="Aptos Light" panose="020B0004020202020204" pitchFamily="34" charset="0"/>
                <a:ea typeface="Aptos Light" panose="020B0004020202020204" pitchFamily="34" charset="0"/>
                <a:cs typeface="Aptos Light" panose="020B0004020202020204" pitchFamily="34" charset="0"/>
              </a:rPr>
              <a:t>selecție</a:t>
            </a:r>
            <a:r>
              <a:rPr lang="it-IT" sz="1800" b="1" i="1"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Efectuați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cercetări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exhaustive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asupra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fiecărei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opțiuni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ținând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performanța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istorică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nivelul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modul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potrivește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obiectivului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diversificare.</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Folosiți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surse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știri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financiare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renume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platforme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analiză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consultați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consilieri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financiari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dacă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este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necesar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atenți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comisioanele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cheltuielile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asociate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fiecărei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căutând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opțiuni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profitabile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i="1" dirty="0">
                <a:effectLst/>
                <a:latin typeface="Aptos Light" panose="020B0004020202020204" pitchFamily="34" charset="0"/>
                <a:ea typeface="Aptos Light" panose="020B0004020202020204" pitchFamily="34" charset="0"/>
                <a:cs typeface="Aptos Light" panose="020B0004020202020204" pitchFamily="34" charset="0"/>
              </a:rPr>
              <a:t>Management </a:t>
            </a:r>
            <a:r>
              <a:rPr lang="it-IT" sz="1800" b="1" i="1"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b="1" i="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i="1" dirty="0" err="1">
                <a:effectLst/>
                <a:latin typeface="Aptos Light" panose="020B0004020202020204" pitchFamily="34" charset="0"/>
                <a:ea typeface="Aptos Light" panose="020B0004020202020204" pitchFamily="34" charset="0"/>
                <a:cs typeface="Aptos Light" panose="020B0004020202020204" pitchFamily="34" charset="0"/>
              </a:rPr>
              <a:t>revizuire</a:t>
            </a:r>
            <a:r>
              <a:rPr lang="it-IT" sz="1800" b="1" i="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i="1" dirty="0" err="1">
                <a:effectLst/>
                <a:latin typeface="Aptos Light" panose="020B0004020202020204" pitchFamily="34" charset="0"/>
                <a:ea typeface="Aptos Light" panose="020B0004020202020204" pitchFamily="34" charset="0"/>
                <a:cs typeface="Aptos Light" panose="020B0004020202020204" pitchFamily="34" charset="0"/>
              </a:rPr>
              <a:t>continuă</a:t>
            </a:r>
            <a:r>
              <a:rPr lang="it-IT" sz="1800" b="1" i="1"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Planificați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revizuirea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portofoliului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fiecare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șase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evaluând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performanța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expunerea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nevoia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reechilibrare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Reinvestiți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dividendele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dobânda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facilita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creșterea</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Rămâneți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informat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despre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tendințele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pieței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factorii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economici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afecta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strategia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ajustând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portofoliul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după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este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necesar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menține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nivelul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dorit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diversificare.</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Rezultate</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Această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strategie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diversificată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este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concepută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gestiona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printr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abordare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echilibrată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vizând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creștere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stabilă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termen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lung</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Prin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răspândirea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cadrul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diferitelor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categorii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active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Lina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atenua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impactul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volatilității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într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singur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sector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piață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Reflecție</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Această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abordare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evidențiază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importanța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diversificării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strategia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evidențiind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modul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ajuta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investitorii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gestioneze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lucreze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spre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obiectivele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lor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financiare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într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-un mod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considerat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informat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err="1">
                <a:solidFill>
                  <a:srgbClr val="1F3763"/>
                </a:solidFill>
                <a:effectLst/>
                <a:latin typeface="Aptos Light" panose="020B0004020202020204" pitchFamily="34" charset="0"/>
                <a:ea typeface="Times New Roman" panose="02020603050405020304" pitchFamily="18" charset="0"/>
                <a:cs typeface="Times New Roman" panose="02020603050405020304" pitchFamily="18" charset="0"/>
              </a:rPr>
              <a:t>Activitatea</a:t>
            </a:r>
            <a:r>
              <a:rPr lang="it-IT" sz="1800" b="1" dirty="0">
                <a:solidFill>
                  <a:srgbClr val="1F3763"/>
                </a:solidFill>
                <a:effectLst/>
                <a:latin typeface="Aptos Light" panose="020B0004020202020204" pitchFamily="34" charset="0"/>
                <a:ea typeface="Times New Roman" panose="02020603050405020304" pitchFamily="18" charset="0"/>
                <a:cs typeface="Times New Roman" panose="02020603050405020304" pitchFamily="18" charset="0"/>
              </a:rPr>
              <a:t> 4: </a:t>
            </a:r>
            <a:r>
              <a:rPr lang="it-IT" sz="1800" b="1" dirty="0" err="1">
                <a:solidFill>
                  <a:srgbClr val="1F3763"/>
                </a:solidFill>
                <a:effectLst/>
                <a:latin typeface="Aptos Light" panose="020B0004020202020204" pitchFamily="34" charset="0"/>
                <a:ea typeface="Times New Roman" panose="02020603050405020304" pitchFamily="18" charset="0"/>
                <a:cs typeface="Times New Roman" panose="02020603050405020304" pitchFamily="18" charset="0"/>
              </a:rPr>
              <a:t>Practică</a:t>
            </a:r>
            <a:r>
              <a:rPr lang="it-IT" sz="1800" b="1" dirty="0">
                <a:solidFill>
                  <a:srgbClr val="1F3763"/>
                </a:solidFill>
                <a:effectLst/>
                <a:latin typeface="Aptos Light" panose="020B0004020202020204" pitchFamily="34" charset="0"/>
                <a:ea typeface="Times New Roman" panose="02020603050405020304" pitchFamily="18" charset="0"/>
                <a:cs typeface="Times New Roman" panose="02020603050405020304" pitchFamily="18" charset="0"/>
              </a:rPr>
              <a:t> de provocare </a:t>
            </a:r>
            <a:r>
              <a:rPr lang="it-IT" sz="1800" b="1" dirty="0" err="1">
                <a:solidFill>
                  <a:srgbClr val="1F3763"/>
                </a:solidFill>
                <a:effectLst/>
                <a:latin typeface="Aptos Light" panose="020B0004020202020204" pitchFamily="34" charset="0"/>
                <a:ea typeface="Times New Roman" panose="02020603050405020304" pitchFamily="18" charset="0"/>
                <a:cs typeface="Times New Roman" panose="02020603050405020304" pitchFamily="18" charset="0"/>
              </a:rPr>
              <a:t>financiară</a:t>
            </a:r>
            <a:r>
              <a:rPr lang="it-IT" sz="1800" b="1" dirty="0">
                <a:solidFill>
                  <a:srgbClr val="1F3763"/>
                </a:solidFill>
                <a:effectLst/>
                <a:latin typeface="Aptos Light" panose="020B0004020202020204" pitchFamily="34" charset="0"/>
                <a:ea typeface="Times New Roman" panose="02020603050405020304" pitchFamily="18" charset="0"/>
                <a:cs typeface="Times New Roman" panose="02020603050405020304" pitchFamily="18" charset="0"/>
              </a:rPr>
              <a:t> </a:t>
            </a:r>
            <a:r>
              <a:rPr lang="it-IT" sz="1800" b="1" dirty="0" err="1">
                <a:solidFill>
                  <a:srgbClr val="1F3763"/>
                </a:solidFill>
                <a:effectLst/>
                <a:latin typeface="Aptos Light" panose="020B0004020202020204" pitchFamily="34" charset="0"/>
                <a:ea typeface="Times New Roman" panose="02020603050405020304" pitchFamily="18" charset="0"/>
                <a:cs typeface="Times New Roman" panose="02020603050405020304" pitchFamily="18" charset="0"/>
              </a:rPr>
              <a:t>din</a:t>
            </a:r>
            <a:r>
              <a:rPr lang="it-IT" sz="1800" b="1" dirty="0">
                <a:solidFill>
                  <a:srgbClr val="1F3763"/>
                </a:solidFill>
                <a:effectLst/>
                <a:latin typeface="Aptos Light" panose="020B0004020202020204" pitchFamily="34" charset="0"/>
                <a:ea typeface="Times New Roman" panose="02020603050405020304" pitchFamily="18" charset="0"/>
                <a:cs typeface="Times New Roman" panose="02020603050405020304" pitchFamily="18" charset="0"/>
              </a:rPr>
              <a:t> </a:t>
            </a:r>
            <a:r>
              <a:rPr lang="it-IT" sz="1800" b="1" dirty="0" err="1">
                <a:solidFill>
                  <a:srgbClr val="1F3763"/>
                </a:solidFill>
                <a:effectLst/>
                <a:latin typeface="Aptos Light" panose="020B0004020202020204" pitchFamily="34" charset="0"/>
                <a:ea typeface="Times New Roman" panose="02020603050405020304" pitchFamily="18" charset="0"/>
                <a:cs typeface="Times New Roman" panose="02020603050405020304" pitchFamily="18" charset="0"/>
              </a:rPr>
              <a:t>viața</a:t>
            </a:r>
            <a:r>
              <a:rPr lang="it-IT" sz="1800" b="1" dirty="0">
                <a:solidFill>
                  <a:srgbClr val="1F3763"/>
                </a:solidFill>
                <a:effectLst/>
                <a:latin typeface="Aptos Light" panose="020B0004020202020204" pitchFamily="34" charset="0"/>
                <a:ea typeface="Times New Roman" panose="02020603050405020304" pitchFamily="18" charset="0"/>
                <a:cs typeface="Times New Roman" panose="02020603050405020304" pitchFamily="18" charset="0"/>
              </a:rPr>
              <a:t> </a:t>
            </a:r>
            <a:r>
              <a:rPr lang="it-IT" sz="1800" b="1" dirty="0" err="1">
                <a:solidFill>
                  <a:srgbClr val="1F3763"/>
                </a:solidFill>
                <a:effectLst/>
                <a:latin typeface="Aptos Light" panose="020B0004020202020204" pitchFamily="34" charset="0"/>
                <a:ea typeface="Times New Roman" panose="02020603050405020304" pitchFamily="18" charset="0"/>
                <a:cs typeface="Times New Roman" panose="02020603050405020304" pitchFamily="18" charset="0"/>
              </a:rPr>
              <a:t>reală</a:t>
            </a:r>
            <a:endParaRPr lang="de-AT" sz="1800" b="1" dirty="0">
              <a:solidFill>
                <a:srgbClr val="1F3763"/>
              </a:solidFill>
              <a:effectLst/>
              <a:latin typeface="Aptos Light" panose="020B0004020202020204" pitchFamily="34" charset="0"/>
              <a:ea typeface="Times New Roman" panose="02020603050405020304" pitchFamily="18"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a:lnSpc>
                <a:spcPct val="150000"/>
              </a:lnSpc>
              <a:spcBef>
                <a:spcPts val="1200"/>
              </a:spcBef>
              <a:spcAft>
                <a:spcPts val="1200"/>
              </a:spcAft>
            </a:pPr>
            <a:r>
              <a:rPr lang="pt-PT" sz="1800" u="sng" dirty="0">
                <a:effectLst/>
                <a:latin typeface="Aptos Light" panose="020B0004020202020204" pitchFamily="34" charset="0"/>
                <a:ea typeface="Aptos Light" panose="020B0004020202020204" pitchFamily="34" charset="0"/>
                <a:cs typeface="Aptos Light" panose="020B0004020202020204" pitchFamily="34" charset="0"/>
              </a:rPr>
              <a:t>Planul dvs. ar trebui să abordeze în mod specific:</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pt-PT" sz="1800" dirty="0">
                <a:effectLst/>
                <a:latin typeface="Aptos Light" panose="020B0004020202020204" pitchFamily="34" charset="0"/>
                <a:ea typeface="Aptos Light" panose="020B0004020202020204" pitchFamily="34" charset="0"/>
                <a:cs typeface="Aptos Light" panose="020B0004020202020204" pitchFamily="34" charset="0"/>
              </a:rPr>
              <a:t>Cum ați identifica și selecta opțiuni de investiții cu costuri reduse (ținând cont de aspecte precum ratele cheltuielilor fondurilor, comisioanele de tranzacție și orice alte costuri asociate cu investiția).</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pt-PT" sz="1800" dirty="0">
                <a:effectLst/>
                <a:latin typeface="Aptos Light" panose="020B0004020202020204" pitchFamily="34" charset="0"/>
                <a:ea typeface="Aptos Light" panose="020B0004020202020204" pitchFamily="34" charset="0"/>
                <a:cs typeface="Aptos Light" panose="020B0004020202020204" pitchFamily="34" charset="0"/>
              </a:rPr>
              <a:t>Strategia dumneavoastră de a minimiza aceste costuri și, în același timp, de a realiza un portofoliu de investiții diversificat și eficient.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pt-PT" sz="1800" dirty="0">
                <a:effectLst/>
                <a:latin typeface="Aptos Light" panose="020B0004020202020204" pitchFamily="34" charset="0"/>
                <a:ea typeface="Aptos Light" panose="020B0004020202020204" pitchFamily="34" charset="0"/>
                <a:cs typeface="Aptos Light" panose="020B0004020202020204" pitchFamily="34" charset="0"/>
              </a:rPr>
              <a:t>Impactul acestor costuri asupra creșterii investițiilor pe termen lung, inclusiv un calcul de referință sau un exemplu pentru a ilustra acest impact.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pt-PT" sz="1800" dirty="0">
                <a:effectLst/>
                <a:latin typeface="Aptos Light" panose="020B0004020202020204" pitchFamily="34" charset="0"/>
                <a:ea typeface="Aptos Light" panose="020B0004020202020204" pitchFamily="34" charset="0"/>
                <a:cs typeface="Aptos Light" panose="020B0004020202020204" pitchFamily="34" charset="0"/>
              </a:rPr>
              <a:t>Cum intenționați să vă monitorizați și să vă ajustați investițiile pentru a vă asigura că costurile rămân scăzute în timp.</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Răspunsul</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așteptat</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al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cursantului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u="sng" dirty="0" err="1">
                <a:effectLst/>
                <a:latin typeface="Aptos Light" panose="020B0004020202020204" pitchFamily="34" charset="0"/>
                <a:ea typeface="Aptos Light" panose="020B0004020202020204" pitchFamily="34" charset="0"/>
                <a:cs typeface="Aptos Light" panose="020B0004020202020204" pitchFamily="34" charset="0"/>
              </a:rPr>
              <a:t>Identificarea</a:t>
            </a:r>
            <a:r>
              <a:rPr lang="it-IT" sz="1800" u="sng"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u="sng" dirty="0" err="1">
                <a:effectLst/>
                <a:latin typeface="Aptos Light" panose="020B0004020202020204" pitchFamily="34" charset="0"/>
                <a:ea typeface="Aptos Light" panose="020B0004020202020204" pitchFamily="34" charset="0"/>
                <a:cs typeface="Aptos Light" panose="020B0004020202020204" pitchFamily="34" charset="0"/>
              </a:rPr>
              <a:t>opțiunilor</a:t>
            </a:r>
            <a:r>
              <a:rPr lang="it-IT" sz="1800" u="sng"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u="sng"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u="sng"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u="sng" dirty="0" err="1">
                <a:effectLst/>
                <a:latin typeface="Aptos Light" panose="020B0004020202020204" pitchFamily="34" charset="0"/>
                <a:ea typeface="Aptos Light" panose="020B0004020202020204" pitchFamily="34" charset="0"/>
                <a:cs typeface="Aptos Light" panose="020B0004020202020204" pitchFamily="34" charset="0"/>
              </a:rPr>
              <a:t>costuri</a:t>
            </a:r>
            <a:r>
              <a:rPr lang="it-IT" sz="1800" u="sng"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u="sng" dirty="0" err="1">
                <a:effectLst/>
                <a:latin typeface="Aptos Light" panose="020B0004020202020204" pitchFamily="34" charset="0"/>
                <a:ea typeface="Aptos Light" panose="020B0004020202020204" pitchFamily="34" charset="0"/>
                <a:cs typeface="Aptos Light" panose="020B0004020202020204" pitchFamily="34" charset="0"/>
              </a:rPr>
              <a:t>reduse</a:t>
            </a:r>
            <a:r>
              <a:rPr lang="it-IT" sz="1800" u="sng"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Concentrați-vă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fondurile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indexate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fondurile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tranzacționate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bursă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(ETF) cu rate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cheltuieli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scăzute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deoarece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oferă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obicei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expunere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largă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piață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un cost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mic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decât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fondurile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gestionate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activ</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Căutați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conturi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brokeraj</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oferă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comisioane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tranzacție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scăzute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0,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special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achiziționarea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ETF-uri.</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Luați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considerare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costul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total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proprietate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inclusiv</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taxele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întreținere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contului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comparând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diferite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platforme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produse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u="sng" dirty="0">
                <a:effectLst/>
                <a:latin typeface="Aptos Light" panose="020B0004020202020204" pitchFamily="34" charset="0"/>
                <a:ea typeface="Aptos Light" panose="020B0004020202020204" pitchFamily="34" charset="0"/>
                <a:cs typeface="Aptos Light" panose="020B0004020202020204" pitchFamily="34" charset="0"/>
              </a:rPr>
              <a:t>Strategie de </a:t>
            </a:r>
            <a:r>
              <a:rPr lang="it-IT" sz="1800" u="sng" dirty="0" err="1">
                <a:effectLst/>
                <a:latin typeface="Aptos Light" panose="020B0004020202020204" pitchFamily="34" charset="0"/>
                <a:ea typeface="Aptos Light" panose="020B0004020202020204" pitchFamily="34" charset="0"/>
                <a:cs typeface="Aptos Light" panose="020B0004020202020204" pitchFamily="34" charset="0"/>
              </a:rPr>
              <a:t>minimizare</a:t>
            </a:r>
            <a:r>
              <a:rPr lang="it-IT" sz="1800" u="sng"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u="sng" dirty="0" err="1">
                <a:effectLst/>
                <a:latin typeface="Aptos Light" panose="020B0004020202020204" pitchFamily="34" charset="0"/>
                <a:ea typeface="Aptos Light" panose="020B0004020202020204" pitchFamily="34" charset="0"/>
                <a:cs typeface="Aptos Light" panose="020B0004020202020204" pitchFamily="34" charset="0"/>
              </a:rPr>
              <a:t>costurilor</a:t>
            </a:r>
            <a:r>
              <a:rPr lang="it-IT" sz="1800" u="sng"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Optați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strategie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cumpărare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păstrare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reduce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costurile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tranzacție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asociate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tranzacțiilor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frecvente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Utilizați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platformă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brokeraj</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fără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comisioane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oferă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tranzacții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gratuite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opțiuni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preț</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redus</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cumpăra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vinde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Răspândiți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2.000 EUR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într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combinație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fonduri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indexate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costuri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reduse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ETF-uri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acoperă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diferite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sectoare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categorii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active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menține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diversificarea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es-ES" sz="1800" u="sng" dirty="0" err="1">
                <a:effectLst/>
                <a:latin typeface="Aptos Light" panose="020B0004020202020204" pitchFamily="34" charset="0"/>
                <a:ea typeface="Aptos Light" panose="020B0004020202020204" pitchFamily="34" charset="0"/>
                <a:cs typeface="Aptos Light" panose="020B0004020202020204" pitchFamily="34" charset="0"/>
              </a:rPr>
              <a:t>Impactul</a:t>
            </a:r>
            <a:r>
              <a:rPr lang="es-ES" sz="1800" u="sng"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u="sng" dirty="0" err="1">
                <a:effectLst/>
                <a:latin typeface="Aptos Light" panose="020B0004020202020204" pitchFamily="34" charset="0"/>
                <a:ea typeface="Aptos Light" panose="020B0004020202020204" pitchFamily="34" charset="0"/>
                <a:cs typeface="Aptos Light" panose="020B0004020202020204" pitchFamily="34" charset="0"/>
              </a:rPr>
              <a:t>costurilor</a:t>
            </a:r>
            <a:r>
              <a:rPr lang="es-ES" sz="1800" u="sng"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u="sng" dirty="0" err="1">
                <a:effectLst/>
                <a:latin typeface="Aptos Light" panose="020B0004020202020204" pitchFamily="34" charset="0"/>
                <a:ea typeface="Aptos Light" panose="020B0004020202020204" pitchFamily="34" charset="0"/>
                <a:cs typeface="Aptos Light" panose="020B0004020202020204" pitchFamily="34" charset="0"/>
              </a:rPr>
              <a:t>asupra</a:t>
            </a:r>
            <a:r>
              <a:rPr lang="es-ES" sz="1800" u="sng"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u="sng" dirty="0" err="1">
                <a:effectLst/>
                <a:latin typeface="Aptos Light" panose="020B0004020202020204" pitchFamily="34" charset="0"/>
                <a:ea typeface="Aptos Light" panose="020B0004020202020204" pitchFamily="34" charset="0"/>
                <a:cs typeface="Aptos Light" panose="020B0004020202020204" pitchFamily="34" charset="0"/>
              </a:rPr>
              <a:t>creșterii</a:t>
            </a:r>
            <a:r>
              <a:rPr lang="es-ES" sz="1800" u="sng" dirty="0">
                <a:effectLst/>
                <a:latin typeface="Aptos Light" panose="020B0004020202020204" pitchFamily="34" charset="0"/>
                <a:ea typeface="Aptos Light" panose="020B0004020202020204" pitchFamily="34" charset="0"/>
                <a:cs typeface="Aptos Light" panose="020B0004020202020204" pitchFamily="34" charset="0"/>
              </a:rPr>
              <a:t> pe </a:t>
            </a:r>
            <a:r>
              <a:rPr lang="es-ES" sz="1800" u="sng" dirty="0" err="1">
                <a:effectLst/>
                <a:latin typeface="Aptos Light" panose="020B0004020202020204" pitchFamily="34" charset="0"/>
                <a:ea typeface="Aptos Light" panose="020B0004020202020204" pitchFamily="34" charset="0"/>
                <a:cs typeface="Aptos Light" panose="020B0004020202020204" pitchFamily="34" charset="0"/>
              </a:rPr>
              <a:t>termen</a:t>
            </a:r>
            <a:r>
              <a:rPr lang="es-ES" sz="1800" u="sng"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u="sng" dirty="0" err="1">
                <a:effectLst/>
                <a:latin typeface="Aptos Light" panose="020B0004020202020204" pitchFamily="34" charset="0"/>
                <a:ea typeface="Aptos Light" panose="020B0004020202020204" pitchFamily="34" charset="0"/>
                <a:cs typeface="Aptos Light" panose="020B0004020202020204" pitchFamily="34" charset="0"/>
              </a:rPr>
              <a:t>lung</a:t>
            </a:r>
            <a:r>
              <a:rPr lang="es-ES" sz="1800" u="sng"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Ilustrați</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modul</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care o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diferență</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de 1% a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costurilor</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poate</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avea</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un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impact</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semnificativ</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asupra</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rentabilității</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investiției</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timp</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exemplu</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o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investiție</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de 2.000 de euro care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crește</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cu</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o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rată</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anuală</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de 7%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timp</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de 30 de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ani</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se va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ridica</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la 15.224 de euro.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Totuși</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dacă</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se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aplică</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un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comision</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de 1% pe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an</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suma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finală</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se reduce la 11.045 de euro,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ceea</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ce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evidențiază</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impactul</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semnificativ</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al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comisioanelor</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asupra</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creșterii</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pe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termen</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 </a:t>
            </a:r>
            <a:r>
              <a:rPr lang="es-ES" sz="1800" dirty="0" err="1">
                <a:effectLst/>
                <a:latin typeface="Aptos Light" panose="020B0004020202020204" pitchFamily="34" charset="0"/>
                <a:ea typeface="Aptos Light" panose="020B0004020202020204" pitchFamily="34" charset="0"/>
                <a:cs typeface="Aptos Light" panose="020B0004020202020204" pitchFamily="34" charset="0"/>
              </a:rPr>
              <a:t>lung</a:t>
            </a:r>
            <a:r>
              <a:rPr lang="es-ES"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Evidențiați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importanța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combinării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modul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costurile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mici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contribuie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beneficii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mari de combinare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timp</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u="sng" dirty="0" err="1">
                <a:effectLst/>
                <a:latin typeface="Aptos Light" panose="020B0004020202020204" pitchFamily="34" charset="0"/>
                <a:ea typeface="Aptos Light" panose="020B0004020202020204" pitchFamily="34" charset="0"/>
                <a:cs typeface="Aptos Light" panose="020B0004020202020204" pitchFamily="34" charset="0"/>
              </a:rPr>
              <a:t>Monitorizarea</a:t>
            </a:r>
            <a:r>
              <a:rPr lang="it-IT" sz="1800" u="sng" dirty="0">
                <a:effectLst/>
                <a:latin typeface="Aptos Light" panose="020B0004020202020204" pitchFamily="34" charset="0"/>
                <a:ea typeface="Aptos Light" panose="020B0004020202020204" pitchFamily="34" charset="0"/>
                <a:cs typeface="Aptos Light" panose="020B0004020202020204" pitchFamily="34" charset="0"/>
              </a:rPr>
              <a:t> si </a:t>
            </a:r>
            <a:r>
              <a:rPr lang="it-IT" sz="1800" u="sng" dirty="0" err="1">
                <a:effectLst/>
                <a:latin typeface="Aptos Light" panose="020B0004020202020204" pitchFamily="34" charset="0"/>
                <a:ea typeface="Aptos Light" panose="020B0004020202020204" pitchFamily="34" charset="0"/>
                <a:cs typeface="Aptos Light" panose="020B0004020202020204" pitchFamily="34" charset="0"/>
              </a:rPr>
              <a:t>ajustarea</a:t>
            </a:r>
            <a:r>
              <a:rPr lang="it-IT" sz="1800" u="sng"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u="sng" dirty="0" err="1">
                <a:effectLst/>
                <a:latin typeface="Aptos Light" panose="020B0004020202020204" pitchFamily="34" charset="0"/>
                <a:ea typeface="Aptos Light" panose="020B0004020202020204" pitchFamily="34" charset="0"/>
                <a:cs typeface="Aptos Light" panose="020B0004020202020204" pitchFamily="34" charset="0"/>
              </a:rPr>
              <a:t>investitiilor</a:t>
            </a:r>
            <a:r>
              <a:rPr lang="it-IT" sz="1800" u="sng"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Planificați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revizuiți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mod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regulat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ratele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cheltuieli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taxele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alese, cel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puțin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dată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pe an,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asigura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rămân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competitive.</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Rămâneți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informat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privire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noile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produse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modificările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structurii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comisiilor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pregătiți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reechilibrați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portofoliul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treceți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opțiuni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profitabile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dacă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este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necesar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menține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portofoliu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diversificat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costuri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reduse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Rezultat</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concentrându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-se pe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minimizarea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costurilor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crește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semnificativ</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potențialul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creștere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termen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lung</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al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portofoliului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Această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abordare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subliniază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importanța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 fi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conștienți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costuri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lua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decizii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informate care se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aliniază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principiul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minimizării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costurilor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Reflecție</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Această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sarcină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evidențiază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rolul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fundamental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al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minimizării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costurilor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Demonstrează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modul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luarea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considerare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taxelor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cheltuielilor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duce la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creștere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eficientă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capitalului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subliniind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importanța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principiu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succesul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termen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lung</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Răspunsul</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așteptat</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al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cursantului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u="sng" dirty="0" err="1">
                <a:effectLst/>
                <a:latin typeface="Aptos Light" panose="020B0004020202020204" pitchFamily="34" charset="0"/>
                <a:ea typeface="Aptos Light" panose="020B0004020202020204" pitchFamily="34" charset="0"/>
                <a:cs typeface="Aptos Light" panose="020B0004020202020204" pitchFamily="34" charset="0"/>
              </a:rPr>
              <a:t>Strategii</a:t>
            </a:r>
            <a:r>
              <a:rPr lang="it-IT" sz="1800" u="sng" dirty="0">
                <a:effectLst/>
                <a:latin typeface="Aptos Light" panose="020B0004020202020204" pitchFamily="34" charset="0"/>
                <a:ea typeface="Aptos Light" panose="020B0004020202020204" pitchFamily="34" charset="0"/>
                <a:cs typeface="Aptos Light" panose="020B0004020202020204" pitchFamily="34" charset="0"/>
              </a:rPr>
              <a:t> de prevenire a </a:t>
            </a:r>
            <a:r>
              <a:rPr lang="it-IT" sz="1800" u="sng" dirty="0" err="1">
                <a:effectLst/>
                <a:latin typeface="Aptos Light" panose="020B0004020202020204" pitchFamily="34" charset="0"/>
                <a:ea typeface="Aptos Light" panose="020B0004020202020204" pitchFamily="34" charset="0"/>
                <a:cs typeface="Aptos Light" panose="020B0004020202020204" pitchFamily="34" charset="0"/>
              </a:rPr>
              <a:t>luării</a:t>
            </a:r>
            <a:r>
              <a:rPr lang="it-IT" sz="1800" u="sng"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u="sng" dirty="0" err="1">
                <a:effectLst/>
                <a:latin typeface="Aptos Light" panose="020B0004020202020204" pitchFamily="34" charset="0"/>
                <a:ea typeface="Aptos Light" panose="020B0004020202020204" pitchFamily="34" charset="0"/>
                <a:cs typeface="Aptos Light" panose="020B0004020202020204" pitchFamily="34" charset="0"/>
              </a:rPr>
              <a:t>deciziilor</a:t>
            </a:r>
            <a:r>
              <a:rPr lang="it-IT" sz="1800" u="sng"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u="sng" dirty="0" err="1">
                <a:effectLst/>
                <a:latin typeface="Aptos Light" panose="020B0004020202020204" pitchFamily="34" charset="0"/>
                <a:ea typeface="Aptos Light" panose="020B0004020202020204" pitchFamily="34" charset="0"/>
                <a:cs typeface="Aptos Light" panose="020B0004020202020204" pitchFamily="34" charset="0"/>
              </a:rPr>
              <a:t>emoționale</a:t>
            </a:r>
            <a:r>
              <a:rPr lang="it-IT" sz="1800" u="sng"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Stabiliți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plan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clar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declarație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politică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descrie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obiectivele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financiare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lui Taylor,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toleranța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orizontul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plan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servește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drept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ghid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a-l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menține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pe Taylor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concentrat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timpul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volatilității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pieței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pt-PT" sz="1800" dirty="0">
                <a:effectLst/>
                <a:latin typeface="Aptos Light" panose="020B0004020202020204" pitchFamily="34" charset="0"/>
                <a:ea typeface="Aptos Light" panose="020B0004020202020204" pitchFamily="34" charset="0"/>
                <a:cs typeface="Aptos Light" panose="020B0004020202020204" pitchFamily="34" charset="0"/>
              </a:rPr>
              <a:t>Implementați o perioadă de reflecție pentru toate deciziile de investiții. De exemplu, Taylor ar putea aștepta 48 de ore înainte de a lua orice decizie de cumpărare sau vânzare, lăsând timp pentru ca emoțiile să se calmeze și pentru ca analiza rațională să aibă prioritate.</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pt-PT" sz="1800" dirty="0">
                <a:effectLst/>
                <a:latin typeface="Aptos Light" panose="020B0004020202020204" pitchFamily="34" charset="0"/>
                <a:ea typeface="Aptos Light" panose="020B0004020202020204" pitchFamily="34" charset="0"/>
                <a:cs typeface="Aptos Light" panose="020B0004020202020204" pitchFamily="34" charset="0"/>
              </a:rPr>
              <a:t>Diversificați portofoliul pentru a reduce impactul volatilității asupra oricărei investiții individuale, reducând astfel reacțiile emoționale la mișcările pieței.</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pt-PT" sz="1800" u="sng" dirty="0">
                <a:effectLst/>
                <a:latin typeface="Aptos Light" panose="020B0004020202020204" pitchFamily="34" charset="0"/>
                <a:ea typeface="Aptos Light" panose="020B0004020202020204" pitchFamily="34" charset="0"/>
                <a:cs typeface="Aptos Light" panose="020B0004020202020204" pitchFamily="34" charset="0"/>
              </a:rPr>
              <a:t>Plan pentru evaluarea și reacția la știrile de pe piață:</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pt-PT" sz="1800" dirty="0">
                <a:effectLst/>
                <a:latin typeface="Aptos Light" panose="020B0004020202020204" pitchFamily="34" charset="0"/>
                <a:ea typeface="Aptos Light" panose="020B0004020202020204" pitchFamily="34" charset="0"/>
                <a:cs typeface="Aptos Light" panose="020B0004020202020204" pitchFamily="34" charset="0"/>
              </a:rPr>
              <a:t>Taylor ar trebui să consume știri din surse de încredere și să ia în considerare informațiile în contextul strategiei sale de investiții pe termen lung, evitând reacțiile neplăcute la titluri.</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pt-PT" sz="1800" dirty="0">
                <a:effectLst/>
                <a:latin typeface="Aptos Light" panose="020B0004020202020204" pitchFamily="34" charset="0"/>
                <a:ea typeface="Aptos Light" panose="020B0004020202020204" pitchFamily="34" charset="0"/>
                <a:cs typeface="Aptos Light" panose="020B0004020202020204" pitchFamily="34" charset="0"/>
              </a:rPr>
              <a:t>Stabiliți momente specifice pentru a verifica performanța pieței sau a investițiilor (de exemplu, o dată pe săptămână sau o dată pe lună), în loc să reacționați la fluctuațiile zilnice.</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pt-PT" sz="1800" dirty="0">
                <a:effectLst/>
                <a:latin typeface="Aptos Light" panose="020B0004020202020204" pitchFamily="34" charset="0"/>
                <a:ea typeface="Aptos Light" panose="020B0004020202020204" pitchFamily="34" charset="0"/>
                <a:cs typeface="Aptos Light" panose="020B0004020202020204" pitchFamily="34" charset="0"/>
              </a:rPr>
              <a:t>Utilizați alerte pentru mișcări semnificative în anumite investiții ca stimul pentru analiză, nu acțiune imediată.</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pt-PT" sz="1800" u="sng" dirty="0">
                <a:effectLst/>
                <a:latin typeface="Aptos Light" panose="020B0004020202020204" pitchFamily="34" charset="0"/>
                <a:ea typeface="Aptos Light" panose="020B0004020202020204" pitchFamily="34" charset="0"/>
                <a:cs typeface="Aptos Light" panose="020B0004020202020204" pitchFamily="34" charset="0"/>
              </a:rPr>
              <a:t>Metode pentru a menține concentrarea asupra obiectivelor pe termen lung:</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pt-PT" sz="1800" dirty="0">
                <a:effectLst/>
                <a:latin typeface="Aptos Light" panose="020B0004020202020204" pitchFamily="34" charset="0"/>
                <a:ea typeface="Aptos Light" panose="020B0004020202020204" pitchFamily="34" charset="0"/>
                <a:cs typeface="Aptos Light" panose="020B0004020202020204" pitchFamily="34" charset="0"/>
              </a:rPr>
              <a:t>Examinați în mod regulat planul de investiții pentru a-i reaminti lui Taylor obiectivele și motivele pe termen lung din spatele strategiei de investiții alese.</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pt-PT" sz="1800" dirty="0">
                <a:effectLst/>
                <a:latin typeface="Aptos Light" panose="020B0004020202020204" pitchFamily="34" charset="0"/>
                <a:ea typeface="Aptos Light" panose="020B0004020202020204" pitchFamily="34" charset="0"/>
                <a:cs typeface="Aptos Light" panose="020B0004020202020204" pitchFamily="34" charset="0"/>
              </a:rPr>
              <a:t>Vizualizați beneficiile pe termen lung ale menținerii cursului, cum ar fi atingerea independenței financiare sau a obiectivelor de pensionare, pentru a contracara impactul emoțional al pierderilor pe termen scurt.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pt-PT" sz="1800" dirty="0">
                <a:effectLst/>
                <a:latin typeface="Aptos Light" panose="020B0004020202020204" pitchFamily="34" charset="0"/>
                <a:ea typeface="Aptos Light" panose="020B0004020202020204" pitchFamily="34" charset="0"/>
                <a:cs typeface="Aptos Light" panose="020B0004020202020204" pitchFamily="34" charset="0"/>
              </a:rPr>
              <a:t>Practicați tehnici de reducere a stresului sau hobby-uri care vă îndepărtează atenția de pe piață, reducând tentația de a lua decizii impulsive bazate pe mișcările pe termen scurt ale pieței.</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pt-PT" sz="1800" u="sng" dirty="0">
                <a:effectLst/>
                <a:latin typeface="Aptos Light" panose="020B0004020202020204" pitchFamily="34" charset="0"/>
                <a:ea typeface="Aptos Light" panose="020B0004020202020204" pitchFamily="34" charset="0"/>
                <a:cs typeface="Aptos Light" panose="020B0004020202020204" pitchFamily="34" charset="0"/>
              </a:rPr>
              <a:t>Examinați și ajustați portofoliul:</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pt-PT" sz="1800" dirty="0">
                <a:effectLst/>
                <a:latin typeface="Aptos Light" panose="020B0004020202020204" pitchFamily="34" charset="0"/>
                <a:ea typeface="Aptos Light" panose="020B0004020202020204" pitchFamily="34" charset="0"/>
                <a:cs typeface="Aptos Light" panose="020B0004020202020204" pitchFamily="34" charset="0"/>
              </a:rPr>
              <a:t>Programați revizuiri regulate ale portofoliului (de exemplu, trimestrial sau semestrial) pentru a evalua performanța în raport cu planul de investiții, făcând ajustări bazate pe criterii și analize obiective, mai degrabă decât pe reacții emoționale.</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pt-PT" sz="1800" dirty="0">
                <a:effectLst/>
                <a:latin typeface="Aptos Light" panose="020B0004020202020204" pitchFamily="34" charset="0"/>
                <a:ea typeface="Aptos Light" panose="020B0004020202020204" pitchFamily="34" charset="0"/>
                <a:cs typeface="Aptos Light" panose="020B0004020202020204" pitchFamily="34" charset="0"/>
              </a:rPr>
              <a:t>Utilizați o listă de întrebări pentru a evalua dacă o modificare a portofoliului de investiții este justificată, concentrându-vă mai degrabă pe schimbările de bază decât pe sentimentul pieței.</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pt-PT" sz="1800" u="none" strike="noStrike" dirty="0">
                <a:effectLst/>
                <a:latin typeface="Aptos Light" panose="020B0004020202020204" pitchFamily="34" charset="0"/>
                <a:ea typeface="Aptos Light" panose="020B0004020202020204" pitchFamily="34" charset="0"/>
                <a:cs typeface="Aptos Light" panose="020B0004020202020204" pitchFamily="34" charset="0"/>
              </a:rPr>
              <a:t> </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pt-PT" sz="1800" dirty="0">
                <a:effectLst/>
                <a:latin typeface="Aptos Light" panose="020B0004020202020204" pitchFamily="34" charset="0"/>
                <a:ea typeface="Aptos Light" panose="020B0004020202020204" pitchFamily="34" charset="0"/>
                <a:cs typeface="Aptos Light" panose="020B0004020202020204" pitchFamily="34" charset="0"/>
              </a:rPr>
              <a:t>Luați în considerare consultarea unui consilier financiar pentru o perspectivă obiectivă în perioadele de incertitudine sau stres emoțional, asigurându-vă că deciziile se bazează pe principii financiare solide.</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pt-PT" sz="1800" b="1" dirty="0">
                <a:effectLst/>
                <a:latin typeface="Aptos Light" panose="020B0004020202020204" pitchFamily="34" charset="0"/>
                <a:ea typeface="Aptos Light" panose="020B0004020202020204" pitchFamily="34" charset="0"/>
                <a:cs typeface="Aptos Light" panose="020B0004020202020204" pitchFamily="34" charset="0"/>
              </a:rPr>
              <a:t>Rezultat</a:t>
            </a:r>
            <a:r>
              <a:rPr lang="pt-PT" sz="1800" dirty="0">
                <a:effectLst/>
                <a:latin typeface="Aptos Light" panose="020B0004020202020204" pitchFamily="34" charset="0"/>
                <a:ea typeface="Aptos Light" panose="020B0004020202020204" pitchFamily="34" charset="0"/>
                <a:cs typeface="Aptos Light" panose="020B0004020202020204" pitchFamily="34" charset="0"/>
              </a:rPr>
              <a:t>: Prin implementarea acestor strategii, Taylor poate dezvolta o abordare disciplinată a investițiilor care minimizează influența emoțiilor. Această abordare sistematică vă ajută să luați decizii informate care se aliniază cu obiectivele financiare pe termen lung și să evitați capcanele investițiilor emoționale.</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pt-PT" sz="1800" b="1" dirty="0">
                <a:effectLst/>
                <a:latin typeface="Aptos Light" panose="020B0004020202020204" pitchFamily="34" charset="0"/>
                <a:ea typeface="Aptos Light" panose="020B0004020202020204" pitchFamily="34" charset="0"/>
                <a:cs typeface="Aptos Light" panose="020B0004020202020204" pitchFamily="34" charset="0"/>
              </a:rPr>
              <a:t>Reflecție</a:t>
            </a:r>
            <a:r>
              <a:rPr lang="pt-PT" sz="1800" dirty="0">
                <a:effectLst/>
                <a:latin typeface="Aptos Light" panose="020B0004020202020204" pitchFamily="34" charset="0"/>
                <a:ea typeface="Aptos Light" panose="020B0004020202020204" pitchFamily="34" charset="0"/>
                <a:cs typeface="Aptos Light" panose="020B0004020202020204" pitchFamily="34" charset="0"/>
              </a:rPr>
              <a:t>: Această sarcină evidențiază importanța controlului emoțional în investiții. Evidențiază strategiile practice pe care investitorii le pot folosi pentru a-și gestiona reacțiile emoționale, asigurându-se că deciziile de investiții sunt ghidate de analize raționale și aliniate cu obiectivele pe termen lung.</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a:lnSpc>
                <a:spcPct val="150000"/>
              </a:lnSpc>
              <a:spcBef>
                <a:spcPts val="1200"/>
              </a:spcBef>
              <a:spcAft>
                <a:spcPts val="1200"/>
              </a:spcAft>
            </a:pPr>
            <a:r>
              <a:rPr lang="pt-PT" sz="1800" dirty="0">
                <a:effectLst/>
                <a:latin typeface="Aptos Light" panose="020B0004020202020204" pitchFamily="34" charset="0"/>
                <a:ea typeface="Aptos Light" panose="020B0004020202020204" pitchFamily="34" charset="0"/>
                <a:cs typeface="Aptos Light" panose="020B0004020202020204" pitchFamily="34" charset="0"/>
              </a:rPr>
              <a:t>Pentru a încheia modulul Investiții, am pus bazele unei planificări financiare inteligente, evidențiind puterea cunoștințelor în construirea unui viitor financiar sigur.</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pt-PT" sz="1800" dirty="0">
                <a:effectLst/>
                <a:latin typeface="Aptos Light" panose="020B0004020202020204" pitchFamily="34" charset="0"/>
                <a:ea typeface="Aptos Light" panose="020B0004020202020204" pitchFamily="34" charset="0"/>
                <a:cs typeface="Aptos Light" panose="020B0004020202020204" pitchFamily="34" charset="0"/>
              </a:rPr>
              <a:t>Pornind de la o bază de investiții cu risc scăzut, asemănătoare cu plantele de grădină durabile, am crescut potențialul și varietatea oferite de opțiunile cu risc mediu și am atins vârful cu investiții cu risc ridicat, foarte recompensate, dar volatile.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Scenariile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viața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reală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precum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moștenirea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Annei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ne-</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ghidat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prin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aplicarea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practică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concepte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explorat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accent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ecologice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obligațiuni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inclusiv</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impact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pozitiv</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asupra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mediului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social.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Fondurile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mutuale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ETF-</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fost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clarificate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evidențiind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utilitatea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lor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diversificare,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timp</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domeniul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alternative ne-a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lărgit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orizontul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include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imobiliare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criptomonede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Modele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vizuale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precum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Triunghiul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Piramida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contribuit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ilustrarea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echilibrului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delicat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dintre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lichiditate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rentabilitate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Examinarea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provocărilor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viața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reală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consolidat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modul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integrare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principii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strategiile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financiare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reale.</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modul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fost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mult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decât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serie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lecții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este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vorba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despre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împuternicirea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alegeri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financiare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proactive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informate.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Absolvenții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echipați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gestiona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înțelepciune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încredere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gata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cultive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financiară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prosperă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anii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următori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a:effectLst/>
              <a:latin typeface="Aptos Light" panose="020B0004020202020204" pitchFamily="34" charset="0"/>
              <a:ea typeface="Aptos Light" panose="020B0004020202020204" pitchFamily="34" charset="0"/>
              <a:cs typeface="Aptos Light" panose="020B0004020202020204" pitchFamily="34"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Obiectivele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învățare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modul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studenții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marL="342900" lvl="0" indent="-342900" algn="just">
              <a:lnSpc>
                <a:spcPct val="150000"/>
              </a:lnSpc>
              <a:spcBef>
                <a:spcPts val="1200"/>
              </a:spcBef>
              <a:spcAft>
                <a:spcPts val="1200"/>
              </a:spcAft>
              <a:buFont typeface="Arial" panose="020B0604020202020204" pitchFamily="34" charset="0"/>
              <a:buChar char="●"/>
            </a:pPr>
            <a:r>
              <a:rPr lang="pt-PT" sz="1800" u="none" strike="noStrike" dirty="0">
                <a:effectLst/>
                <a:latin typeface="Aptos Light" panose="020B0004020202020204" pitchFamily="34" charset="0"/>
                <a:ea typeface="Aptos Light" panose="020B0004020202020204" pitchFamily="34" charset="0"/>
                <a:cs typeface="Aptos Light" panose="020B0004020202020204" pitchFamily="34" charset="0"/>
              </a:rPr>
              <a:t>Să înțeleagă principiile fundamentale ale investițiilor.</a:t>
            </a:r>
            <a:endParaRPr lang="de-AT" sz="1800" u="none" strike="noStrike" dirty="0">
              <a:effectLst/>
              <a:latin typeface="Aptos Light" panose="020B0004020202020204" pitchFamily="34" charset="0"/>
              <a:ea typeface="Aptos Light" panose="020B0004020202020204" pitchFamily="34" charset="0"/>
              <a:cs typeface="Aptos Light" panose="020B0004020202020204" pitchFamily="34" charset="0"/>
            </a:endParaRPr>
          </a:p>
          <a:p>
            <a:pPr marL="342900" lvl="0" indent="-342900" algn="just">
              <a:lnSpc>
                <a:spcPct val="150000"/>
              </a:lnSpc>
              <a:spcBef>
                <a:spcPts val="1200"/>
              </a:spcBef>
              <a:spcAft>
                <a:spcPts val="1200"/>
              </a:spcAft>
              <a:buFont typeface="Arial" panose="020B0604020202020204" pitchFamily="34" charset="0"/>
              <a:buChar char="●"/>
            </a:pPr>
            <a:r>
              <a:rPr lang="it-IT" sz="1800" u="none" strike="noStrike"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u="none" strike="noStrike"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u="none" strike="noStrike" dirty="0" err="1">
                <a:effectLst/>
                <a:latin typeface="Aptos Light" panose="020B0004020202020204" pitchFamily="34" charset="0"/>
                <a:ea typeface="Aptos Light" panose="020B0004020202020204" pitchFamily="34" charset="0"/>
                <a:cs typeface="Aptos Light" panose="020B0004020202020204" pitchFamily="34" charset="0"/>
              </a:rPr>
              <a:t>identifice</a:t>
            </a:r>
            <a:r>
              <a:rPr lang="it-IT" sz="1800" u="none" strike="noStrike"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u="none" strike="noStrike" dirty="0" err="1">
                <a:effectLst/>
                <a:latin typeface="Aptos Light" panose="020B0004020202020204" pitchFamily="34" charset="0"/>
                <a:ea typeface="Aptos Light" panose="020B0004020202020204" pitchFamily="34" charset="0"/>
                <a:cs typeface="Aptos Light" panose="020B0004020202020204" pitchFamily="34" charset="0"/>
              </a:rPr>
              <a:t>cele</a:t>
            </a:r>
            <a:r>
              <a:rPr lang="it-IT" sz="1800" u="none" strike="noStrike" dirty="0">
                <a:effectLst/>
                <a:latin typeface="Aptos Light" panose="020B0004020202020204" pitchFamily="34" charset="0"/>
                <a:ea typeface="Aptos Light" panose="020B0004020202020204" pitchFamily="34" charset="0"/>
                <a:cs typeface="Aptos Light" panose="020B0004020202020204" pitchFamily="34" charset="0"/>
              </a:rPr>
              <a:t> mai comune </a:t>
            </a:r>
            <a:r>
              <a:rPr lang="it-IT" sz="1800" u="none" strike="noStrike" dirty="0" err="1">
                <a:effectLst/>
                <a:latin typeface="Aptos Light" panose="020B0004020202020204" pitchFamily="34" charset="0"/>
                <a:ea typeface="Aptos Light" panose="020B0004020202020204" pitchFamily="34" charset="0"/>
                <a:cs typeface="Aptos Light" panose="020B0004020202020204" pitchFamily="34" charset="0"/>
              </a:rPr>
              <a:t>opțiuni</a:t>
            </a:r>
            <a:r>
              <a:rPr lang="it-IT" sz="1800" u="none" strike="noStrike"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u="none" strike="noStrike"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u="none" strike="noStrike"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u="none" strike="noStrike" dirty="0">
              <a:effectLst/>
              <a:latin typeface="Aptos Light" panose="020B0004020202020204" pitchFamily="34" charset="0"/>
              <a:ea typeface="Aptos Light" panose="020B0004020202020204" pitchFamily="34" charset="0"/>
              <a:cs typeface="Aptos Light" panose="020B0004020202020204" pitchFamily="34" charset="0"/>
            </a:endParaRPr>
          </a:p>
          <a:p>
            <a:pPr marL="342900" lvl="0" indent="-342900" algn="just">
              <a:lnSpc>
                <a:spcPct val="150000"/>
              </a:lnSpc>
              <a:spcBef>
                <a:spcPts val="1200"/>
              </a:spcBef>
              <a:spcAft>
                <a:spcPts val="1200"/>
              </a:spcAft>
              <a:buFont typeface="Arial" panose="020B0604020202020204" pitchFamily="34" charset="0"/>
              <a:buChar char="●"/>
            </a:pPr>
            <a:r>
              <a:rPr lang="it-IT" sz="1800" u="none" strike="noStrike"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u="none" strike="noStrike"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u="none" strike="noStrike" dirty="0" err="1">
                <a:effectLst/>
                <a:latin typeface="Aptos Light" panose="020B0004020202020204" pitchFamily="34" charset="0"/>
                <a:ea typeface="Aptos Light" panose="020B0004020202020204" pitchFamily="34" charset="0"/>
                <a:cs typeface="Aptos Light" panose="020B0004020202020204" pitchFamily="34" charset="0"/>
              </a:rPr>
              <a:t>recunoască</a:t>
            </a:r>
            <a:r>
              <a:rPr lang="it-IT" sz="1800" u="none" strike="noStrike"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u="none" strike="noStrike" dirty="0" err="1">
                <a:effectLst/>
                <a:latin typeface="Aptos Light" panose="020B0004020202020204" pitchFamily="34" charset="0"/>
                <a:ea typeface="Aptos Light" panose="020B0004020202020204" pitchFamily="34" charset="0"/>
                <a:cs typeface="Aptos Light" panose="020B0004020202020204" pitchFamily="34" charset="0"/>
              </a:rPr>
              <a:t>riscurile</a:t>
            </a:r>
            <a:r>
              <a:rPr lang="it-IT" sz="1800" u="none" strike="noStrike"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u="none" strike="noStrike" dirty="0" err="1">
                <a:effectLst/>
                <a:latin typeface="Aptos Light" panose="020B0004020202020204" pitchFamily="34" charset="0"/>
                <a:ea typeface="Aptos Light" panose="020B0004020202020204" pitchFamily="34" charset="0"/>
                <a:cs typeface="Aptos Light" panose="020B0004020202020204" pitchFamily="34" charset="0"/>
              </a:rPr>
              <a:t>asociate</a:t>
            </a:r>
            <a:r>
              <a:rPr lang="it-IT" sz="1800" u="none" strike="noStrike"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u="none" strike="noStrike" dirty="0" err="1">
                <a:effectLst/>
                <a:latin typeface="Aptos Light" panose="020B0004020202020204" pitchFamily="34" charset="0"/>
                <a:ea typeface="Aptos Light" panose="020B0004020202020204" pitchFamily="34" charset="0"/>
                <a:cs typeface="Aptos Light" panose="020B0004020202020204" pitchFamily="34" charset="0"/>
              </a:rPr>
              <a:t>diferitelor</a:t>
            </a:r>
            <a:r>
              <a:rPr lang="it-IT" sz="1800" u="none" strike="noStrike"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u="none" strike="noStrike" dirty="0" err="1">
                <a:effectLst/>
                <a:latin typeface="Aptos Light" panose="020B0004020202020204" pitchFamily="34" charset="0"/>
                <a:ea typeface="Aptos Light" panose="020B0004020202020204" pitchFamily="34" charset="0"/>
                <a:cs typeface="Aptos Light" panose="020B0004020202020204" pitchFamily="34" charset="0"/>
              </a:rPr>
              <a:t>opțiuni</a:t>
            </a:r>
            <a:r>
              <a:rPr lang="it-IT" sz="1800" u="none" strike="noStrike"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u="none" strike="noStrike"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u="none" strike="noStrike"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u="none" strike="noStrike" dirty="0">
              <a:effectLst/>
              <a:latin typeface="Aptos Light" panose="020B0004020202020204" pitchFamily="34" charset="0"/>
              <a:ea typeface="Aptos Light" panose="020B0004020202020204" pitchFamily="34" charset="0"/>
              <a:cs typeface="Aptos Light" panose="020B0004020202020204" pitchFamily="34" charset="0"/>
            </a:endParaRPr>
          </a:p>
          <a:p>
            <a:pPr marL="342900" lvl="0" indent="-342900" algn="just">
              <a:lnSpc>
                <a:spcPct val="150000"/>
              </a:lnSpc>
              <a:spcBef>
                <a:spcPts val="1200"/>
              </a:spcBef>
              <a:spcAft>
                <a:spcPts val="1200"/>
              </a:spcAft>
              <a:buFont typeface="Arial" panose="020B0604020202020204" pitchFamily="34" charset="0"/>
              <a:buChar char="●"/>
            </a:pPr>
            <a:r>
              <a:rPr lang="it-IT" sz="1800" u="none" strike="noStrike"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u="none" strike="noStrike"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u="none" strike="noStrike" dirty="0" err="1">
                <a:effectLst/>
                <a:latin typeface="Aptos Light" panose="020B0004020202020204" pitchFamily="34" charset="0"/>
                <a:ea typeface="Aptos Light" panose="020B0004020202020204" pitchFamily="34" charset="0"/>
                <a:cs typeface="Aptos Light" panose="020B0004020202020204" pitchFamily="34" charset="0"/>
              </a:rPr>
              <a:t>aplice</a:t>
            </a:r>
            <a:r>
              <a:rPr lang="it-IT" sz="1800" u="none" strike="noStrike"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u="none" strike="noStrike" dirty="0" err="1">
                <a:effectLst/>
                <a:latin typeface="Aptos Light" panose="020B0004020202020204" pitchFamily="34" charset="0"/>
                <a:ea typeface="Aptos Light" panose="020B0004020202020204" pitchFamily="34" charset="0"/>
                <a:cs typeface="Aptos Light" panose="020B0004020202020204" pitchFamily="34" charset="0"/>
              </a:rPr>
              <a:t>cunoștințele</a:t>
            </a:r>
            <a:r>
              <a:rPr lang="it-IT" sz="1800" u="none" strike="noStrike"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u="none" strike="noStrike" dirty="0" err="1">
                <a:effectLst/>
                <a:latin typeface="Aptos Light" panose="020B0004020202020204" pitchFamily="34" charset="0"/>
                <a:ea typeface="Aptos Light" panose="020B0004020202020204" pitchFamily="34" charset="0"/>
                <a:cs typeface="Aptos Light" panose="020B0004020202020204" pitchFamily="34" charset="0"/>
              </a:rPr>
              <a:t>bază</a:t>
            </a:r>
            <a:r>
              <a:rPr lang="it-IT" sz="1800" u="none" strike="noStrike"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u="none" strike="noStrike"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u="none" strike="noStrike"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u="none" strike="noStrike" dirty="0" err="1">
                <a:effectLst/>
                <a:latin typeface="Aptos Light" panose="020B0004020202020204" pitchFamily="34" charset="0"/>
                <a:ea typeface="Aptos Light" panose="020B0004020202020204" pitchFamily="34" charset="0"/>
                <a:cs typeface="Aptos Light" panose="020B0004020202020204" pitchFamily="34" charset="0"/>
              </a:rPr>
              <a:t>lua</a:t>
            </a:r>
            <a:r>
              <a:rPr lang="it-IT" sz="1800" u="none" strike="noStrike"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u="none" strike="noStrike" dirty="0" err="1">
                <a:effectLst/>
                <a:latin typeface="Aptos Light" panose="020B0004020202020204" pitchFamily="34" charset="0"/>
                <a:ea typeface="Aptos Light" panose="020B0004020202020204" pitchFamily="34" charset="0"/>
                <a:cs typeface="Aptos Light" panose="020B0004020202020204" pitchFamily="34" charset="0"/>
              </a:rPr>
              <a:t>decizii</a:t>
            </a:r>
            <a:r>
              <a:rPr lang="it-IT" sz="1800" u="none" strike="noStrike"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u="none" strike="noStrike"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u="none" strike="noStrike"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u="none" strike="noStrike" dirty="0" err="1">
                <a:effectLst/>
                <a:latin typeface="Aptos Light" panose="020B0004020202020204" pitchFamily="34" charset="0"/>
                <a:ea typeface="Aptos Light" panose="020B0004020202020204" pitchFamily="34" charset="0"/>
                <a:cs typeface="Aptos Light" panose="020B0004020202020204" pitchFamily="34" charset="0"/>
              </a:rPr>
              <a:t>simple</a:t>
            </a:r>
            <a:r>
              <a:rPr lang="it-IT" sz="1800" u="none" strike="noStrike"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u="none" strike="noStrike"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u="none" strike="noStrike"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u="none" strike="noStrike"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u="none" strike="noStrike"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u="none" strike="noStrike" dirty="0" err="1">
                <a:effectLst/>
                <a:latin typeface="Aptos Light" panose="020B0004020202020204" pitchFamily="34" charset="0"/>
                <a:ea typeface="Aptos Light" panose="020B0004020202020204" pitchFamily="34" charset="0"/>
                <a:cs typeface="Aptos Light" panose="020B0004020202020204" pitchFamily="34" charset="0"/>
              </a:rPr>
              <a:t>cunoștință</a:t>
            </a:r>
            <a:r>
              <a:rPr lang="it-IT" sz="1800" u="none" strike="noStrike"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u="none" strike="noStrike" dirty="0" err="1">
                <a:effectLst/>
                <a:latin typeface="Aptos Light" panose="020B0004020202020204" pitchFamily="34" charset="0"/>
                <a:ea typeface="Aptos Light" panose="020B0004020202020204" pitchFamily="34" charset="0"/>
                <a:cs typeface="Aptos Light" panose="020B0004020202020204" pitchFamily="34" charset="0"/>
              </a:rPr>
              <a:t>cauză</a:t>
            </a:r>
            <a:r>
              <a:rPr lang="it-IT" sz="1800" u="none" strike="noStrike"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u="none" strike="noStrike" dirty="0">
              <a:effectLst/>
              <a:latin typeface="Aptos Light" panose="020B0004020202020204" pitchFamily="34" charset="0"/>
              <a:ea typeface="Aptos Light" panose="020B0004020202020204" pitchFamily="34" charset="0"/>
              <a:cs typeface="Aptos Light" panose="020B00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a:lnSpc>
                <a:spcPct val="150000"/>
              </a:lnSpc>
              <a:spcBef>
                <a:spcPts val="1200"/>
              </a:spcBef>
              <a:spcAft>
                <a:spcPts val="1200"/>
              </a:spcAft>
            </a:pPr>
            <a:r>
              <a:rPr lang="it-IT" sz="1800" b="1" dirty="0">
                <a:effectLst/>
                <a:latin typeface="Aptos Light" panose="020B0004020202020204" pitchFamily="34" charset="0"/>
                <a:ea typeface="Aptos Light" panose="020B0004020202020204" pitchFamily="34" charset="0"/>
                <a:cs typeface="Aptos Light" panose="020B0004020202020204" pitchFamily="34" charset="0"/>
              </a:rPr>
              <a:t>Provocare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introductivă</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viața</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reală</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studenți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a:effectLst/>
                <a:latin typeface="Aptos Light" panose="020B0004020202020204" pitchFamily="34" charset="0"/>
                <a:ea typeface="Aptos Light" panose="020B0004020202020204" pitchFamily="34" charset="0"/>
                <a:cs typeface="Aptos Light" panose="020B0004020202020204" pitchFamily="34" charset="0"/>
              </a:rPr>
              <a:t>Anna,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profesoară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vârstă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25 de ani, nu 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nevoi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financiare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urgente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moștenit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recent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30 000 de euro.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Fără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experiență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chestiuni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financiare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ea se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confruntă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decizia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gestiona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această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sumă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mod responsabil.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Cheia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este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înțelegeți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opțiunile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plan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reflecte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obiectivele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dumneavoastră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viitoare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situația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financiară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actuală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a:effectLst/>
                <a:latin typeface="Aptos Light" panose="020B0004020202020204" pitchFamily="34" charset="0"/>
                <a:ea typeface="Aptos Light" panose="020B0004020202020204" pitchFamily="34" charset="0"/>
                <a:cs typeface="Aptos Light" panose="020B0004020202020204" pitchFamily="34" charset="0"/>
              </a:rPr>
              <a:t>Ce i-</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ați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recomanda</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Annei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Scop</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diapozitiv</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prezintă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scenariu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real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implică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pe Anna,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pregătind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terenul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discuție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practică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despre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gestionarea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financiară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responsabilă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persoanele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fără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cunoștințe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prealabile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Contextualizarea</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scenariului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Prezentați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scurt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trecutul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Annei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ajuta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participanți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raporteze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situația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Subliniați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posibilitatea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 relata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povestea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persoanelor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s-</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putea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afla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situații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similare.</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Încurajați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empatia: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Invitați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participanții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considerare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implicațiile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emoționale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practice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primirii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moșteniri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responsabilitatea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pe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aceasta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implică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subliniind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special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provocările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financiare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unice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care se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confruntă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adesea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femeile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Facilitați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discuțiile</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grup</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Întrebați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participanții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face ei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locul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Annei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stimula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conversația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Nu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există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răspuns</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greșit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deoarece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este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doar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început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curs</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provoacă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reflecție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asupra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Schița</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obiectivelor</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cursului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Explicați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curs</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va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oferi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cunoștințele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instrumentele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necesare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lua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decizii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financiare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cunoștință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cauză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precum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care se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confruntă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Anna.</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Puncte-cheie</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transmis</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Deciziile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financiare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implicații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termen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scurt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lung</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special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atunci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când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vine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vorba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moștenire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a:effectLst/>
                <a:latin typeface="Aptos Light" panose="020B0004020202020204" pitchFamily="34" charset="0"/>
                <a:ea typeface="Aptos Light" panose="020B0004020202020204" pitchFamily="34" charset="0"/>
                <a:cs typeface="Aptos Light" panose="020B0004020202020204" pitchFamily="34" charset="0"/>
              </a:rPr>
              <a:t>Nu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aveți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nevoie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expertiză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financiară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începe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luați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decizii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cunoștință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cauză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esență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este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deliberat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alocare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resurselor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obicei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bani,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speranța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 genera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venit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profit. Este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similar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strategică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semințelor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într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cultivarea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lor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timp</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obține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recoltă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abundentă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Aceasta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implică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cumpărarea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active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fi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obligațiuni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proprietăți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alte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căror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valoare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preconizează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se va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aprecia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genera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fluxuri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regulate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venituri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Nu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uitați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scopul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este de a genera avere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atinge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obiectivele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financiare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termen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lung</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Este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vorba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despre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face ca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banii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dvs</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lucreze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dvs</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degrabă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decât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rămână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stagnanți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toate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nu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lipsite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compromisuri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necesită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echilibru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atent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între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potențialele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recompense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riscurile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asociate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Prin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înțelegerea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principii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explorarea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diverselor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căi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persoanele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fizice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angaja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într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călătorie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către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emancipare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securitate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financiară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Laopodis</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2021; Segal, 2021).</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488632" lvl="1" indent="-244316" algn="just">
              <a:lnSpc>
                <a:spcPts val="3240"/>
              </a:lnSpc>
              <a:buFont typeface="Arial"/>
              <a:buChar char="•"/>
            </a:pPr>
            <a:r>
              <a:rPr lang="en-US" sz="2700" spc="-12" dirty="0" err="1">
                <a:solidFill>
                  <a:srgbClr val="000000"/>
                </a:solidFill>
                <a:latin typeface="Evolventa"/>
                <a:ea typeface="Evolventa"/>
                <a:cs typeface="Evolventa"/>
                <a:sym typeface="Evolventa"/>
              </a:rPr>
              <a:t>Investiția</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este</a:t>
            </a:r>
            <a:r>
              <a:rPr lang="en-US" sz="2700" spc="-12" dirty="0">
                <a:solidFill>
                  <a:srgbClr val="000000"/>
                </a:solidFill>
                <a:latin typeface="Evolventa"/>
                <a:ea typeface="Evolventa"/>
                <a:cs typeface="Evolventa"/>
                <a:sym typeface="Evolventa"/>
              </a:rPr>
              <a:t> ca </a:t>
            </a:r>
            <a:r>
              <a:rPr lang="en-US" sz="2700" spc="-12" dirty="0" err="1">
                <a:solidFill>
                  <a:srgbClr val="000000"/>
                </a:solidFill>
                <a:latin typeface="Evolventa"/>
                <a:ea typeface="Evolventa"/>
                <a:cs typeface="Evolventa"/>
                <a:sym typeface="Evolventa"/>
              </a:rPr>
              <a:t>și</a:t>
            </a:r>
            <a:r>
              <a:rPr lang="en-US" sz="2700" spc="-12" dirty="0">
                <a:solidFill>
                  <a:srgbClr val="000000"/>
                </a:solidFill>
                <a:latin typeface="Evolventa"/>
                <a:ea typeface="Evolventa"/>
                <a:cs typeface="Evolventa"/>
                <a:sym typeface="Evolventa"/>
              </a:rPr>
              <a:t> cum ai </a:t>
            </a:r>
            <a:r>
              <a:rPr lang="en-US" sz="2700" spc="-12" dirty="0" err="1">
                <a:solidFill>
                  <a:srgbClr val="000000"/>
                </a:solidFill>
                <a:latin typeface="Evolventa"/>
                <a:ea typeface="Evolventa"/>
                <a:cs typeface="Evolventa"/>
                <a:sym typeface="Evolventa"/>
              </a:rPr>
              <a:t>pune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banii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într</a:t>
            </a:r>
            <a:r>
              <a:rPr lang="en-US" sz="2700" spc="-12" dirty="0">
                <a:solidFill>
                  <a:srgbClr val="000000"/>
                </a:solidFill>
                <a:latin typeface="Evolventa"/>
                <a:ea typeface="Evolventa"/>
                <a:cs typeface="Evolventa"/>
                <a:sym typeface="Evolventa"/>
              </a:rPr>
              <a:t>-un loc </a:t>
            </a:r>
            <a:r>
              <a:rPr lang="en-US" sz="2700" spc="-12" dirty="0" err="1">
                <a:solidFill>
                  <a:srgbClr val="000000"/>
                </a:solidFill>
                <a:latin typeface="Evolventa"/>
                <a:ea typeface="Evolventa"/>
                <a:cs typeface="Evolventa"/>
                <a:sym typeface="Evolventa"/>
              </a:rPr>
              <a:t>unde</a:t>
            </a:r>
            <a:r>
              <a:rPr lang="en-US" sz="2700" spc="-12" dirty="0">
                <a:solidFill>
                  <a:srgbClr val="000000"/>
                </a:solidFill>
                <a:latin typeface="Evolventa"/>
                <a:ea typeface="Evolventa"/>
                <a:cs typeface="Evolventa"/>
                <a:sym typeface="Evolventa"/>
              </a:rPr>
              <a:t> pot </a:t>
            </a:r>
            <a:r>
              <a:rPr lang="en-US" sz="2700" spc="-12" dirty="0" err="1">
                <a:solidFill>
                  <a:srgbClr val="000000"/>
                </a:solidFill>
                <a:latin typeface="Evolventa"/>
                <a:ea typeface="Evolventa"/>
                <a:cs typeface="Evolventa"/>
                <a:sym typeface="Evolventa"/>
              </a:rPr>
              <a:t>crește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în</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timp</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ce</a:t>
            </a:r>
            <a:r>
              <a:rPr lang="en-US" sz="2700" spc="-12" dirty="0">
                <a:solidFill>
                  <a:srgbClr val="000000"/>
                </a:solidFill>
                <a:latin typeface="Evolventa"/>
                <a:ea typeface="Evolventa"/>
                <a:cs typeface="Evolventa"/>
                <a:sym typeface="Evolventa"/>
              </a:rPr>
              <a:t> nu </a:t>
            </a:r>
            <a:r>
              <a:rPr lang="en-US" sz="2700" spc="-12" dirty="0" err="1">
                <a:solidFill>
                  <a:srgbClr val="000000"/>
                </a:solidFill>
                <a:latin typeface="Evolventa"/>
                <a:ea typeface="Evolventa"/>
                <a:cs typeface="Evolventa"/>
                <a:sym typeface="Evolventa"/>
              </a:rPr>
              <a:t>îi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cheltuiești</a:t>
            </a:r>
            <a:r>
              <a:rPr lang="en-US" sz="2700" spc="-12" dirty="0">
                <a:solidFill>
                  <a:srgbClr val="000000"/>
                </a:solidFill>
                <a:latin typeface="Evolventa"/>
                <a:ea typeface="Evolventa"/>
                <a:cs typeface="Evolventa"/>
                <a:sym typeface="Evolventa"/>
              </a:rPr>
              <a:t>.</a:t>
            </a:r>
          </a:p>
          <a:p>
            <a:pPr marL="488632" lvl="1" indent="-244316" algn="just">
              <a:lnSpc>
                <a:spcPts val="3240"/>
              </a:lnSpc>
              <a:buFont typeface="Arial"/>
              <a:buChar char="•"/>
            </a:pPr>
            <a:r>
              <a:rPr lang="en-US" sz="2700" spc="-12" dirty="0">
                <a:solidFill>
                  <a:srgbClr val="000000"/>
                </a:solidFill>
                <a:latin typeface="Evolventa"/>
                <a:ea typeface="Evolventa"/>
                <a:cs typeface="Evolventa"/>
                <a:sym typeface="Evolventa"/>
              </a:rPr>
              <a:t>A </a:t>
            </a:r>
            <a:r>
              <a:rPr lang="en-US" sz="2700" spc="-12" dirty="0" err="1">
                <a:solidFill>
                  <a:srgbClr val="000000"/>
                </a:solidFill>
                <a:latin typeface="Evolventa"/>
                <a:ea typeface="Evolventa"/>
                <a:cs typeface="Evolventa"/>
                <a:sym typeface="Evolventa"/>
              </a:rPr>
              <a:t>alege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unde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să</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investești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este</a:t>
            </a:r>
            <a:r>
              <a:rPr lang="en-US" sz="2700" spc="-12" dirty="0">
                <a:solidFill>
                  <a:srgbClr val="000000"/>
                </a:solidFill>
                <a:latin typeface="Evolventa"/>
                <a:ea typeface="Evolventa"/>
                <a:cs typeface="Evolventa"/>
                <a:sym typeface="Evolventa"/>
              </a:rPr>
              <a:t> ca </a:t>
            </a:r>
            <a:r>
              <a:rPr lang="en-US" sz="2700" spc="-12" dirty="0" err="1">
                <a:solidFill>
                  <a:srgbClr val="000000"/>
                </a:solidFill>
                <a:latin typeface="Evolventa"/>
                <a:ea typeface="Evolventa"/>
                <a:cs typeface="Evolventa"/>
                <a:sym typeface="Evolventa"/>
              </a:rPr>
              <a:t>și</a:t>
            </a:r>
            <a:r>
              <a:rPr lang="en-US" sz="2700" spc="-12" dirty="0">
                <a:solidFill>
                  <a:srgbClr val="000000"/>
                </a:solidFill>
                <a:latin typeface="Evolventa"/>
                <a:ea typeface="Evolventa"/>
                <a:cs typeface="Evolventa"/>
                <a:sym typeface="Evolventa"/>
              </a:rPr>
              <a:t> cum ai decide </a:t>
            </a:r>
            <a:r>
              <a:rPr lang="en-US" sz="2700" spc="-12" dirty="0" err="1">
                <a:solidFill>
                  <a:srgbClr val="000000"/>
                </a:solidFill>
                <a:latin typeface="Evolventa"/>
                <a:ea typeface="Evolventa"/>
                <a:cs typeface="Evolventa"/>
                <a:sym typeface="Evolventa"/>
              </a:rPr>
              <a:t>ce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plante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să</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crești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în</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grădina</a:t>
            </a:r>
            <a:r>
              <a:rPr lang="en-US" sz="2700" spc="-12" dirty="0">
                <a:solidFill>
                  <a:srgbClr val="000000"/>
                </a:solidFill>
                <a:latin typeface="Evolventa"/>
                <a:ea typeface="Evolventa"/>
                <a:cs typeface="Evolventa"/>
                <a:sym typeface="Evolventa"/>
              </a:rPr>
              <a:t> ta.</a:t>
            </a:r>
          </a:p>
          <a:p>
            <a:pPr marL="488632" lvl="1" indent="-244316" algn="just">
              <a:lnSpc>
                <a:spcPts val="3240"/>
              </a:lnSpc>
              <a:buFont typeface="Arial"/>
              <a:buChar char="•"/>
            </a:pPr>
            <a:r>
              <a:rPr lang="en-US" sz="2700" spc="-12" dirty="0" err="1">
                <a:solidFill>
                  <a:srgbClr val="000000"/>
                </a:solidFill>
                <a:latin typeface="Evolventa"/>
                <a:ea typeface="Evolventa"/>
                <a:cs typeface="Evolventa"/>
                <a:sym typeface="Evolventa"/>
              </a:rPr>
              <a:t>Investiția</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într</a:t>
            </a:r>
            <a:r>
              <a:rPr lang="en-US" sz="2700" spc="-12" dirty="0">
                <a:solidFill>
                  <a:srgbClr val="000000"/>
                </a:solidFill>
                <a:latin typeface="Evolventa"/>
                <a:ea typeface="Evolventa"/>
                <a:cs typeface="Evolventa"/>
                <a:sym typeface="Evolventa"/>
              </a:rPr>
              <a:t>-un </a:t>
            </a:r>
            <a:r>
              <a:rPr lang="en-US" sz="2700" spc="-12" dirty="0" err="1">
                <a:solidFill>
                  <a:srgbClr val="000000"/>
                </a:solidFill>
                <a:latin typeface="Evolventa"/>
                <a:ea typeface="Evolventa"/>
                <a:cs typeface="Evolventa"/>
                <a:sym typeface="Evolventa"/>
              </a:rPr>
              <a:t>singur</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activ</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este</a:t>
            </a:r>
            <a:r>
              <a:rPr lang="en-US" sz="2700" spc="-12" dirty="0">
                <a:solidFill>
                  <a:srgbClr val="000000"/>
                </a:solidFill>
                <a:latin typeface="Evolventa"/>
                <a:ea typeface="Evolventa"/>
                <a:cs typeface="Evolventa"/>
                <a:sym typeface="Evolventa"/>
              </a:rPr>
              <a:t> ca </a:t>
            </a:r>
            <a:r>
              <a:rPr lang="en-US" sz="2700" spc="-12" dirty="0" err="1">
                <a:solidFill>
                  <a:srgbClr val="000000"/>
                </a:solidFill>
                <a:latin typeface="Evolventa"/>
                <a:ea typeface="Evolventa"/>
                <a:cs typeface="Evolventa"/>
                <a:sym typeface="Evolventa"/>
              </a:rPr>
              <a:t>și</a:t>
            </a:r>
            <a:r>
              <a:rPr lang="en-US" sz="2700" spc="-12" dirty="0">
                <a:solidFill>
                  <a:srgbClr val="000000"/>
                </a:solidFill>
                <a:latin typeface="Evolventa"/>
                <a:ea typeface="Evolventa"/>
                <a:cs typeface="Evolventa"/>
                <a:sym typeface="Evolventa"/>
              </a:rPr>
              <a:t> cum ai </a:t>
            </a:r>
            <a:r>
              <a:rPr lang="en-US" sz="2700" spc="-12" dirty="0" err="1">
                <a:solidFill>
                  <a:srgbClr val="000000"/>
                </a:solidFill>
                <a:latin typeface="Evolventa"/>
                <a:ea typeface="Evolventa"/>
                <a:cs typeface="Evolventa"/>
                <a:sym typeface="Evolventa"/>
              </a:rPr>
              <a:t>cultiva</a:t>
            </a:r>
            <a:r>
              <a:rPr lang="en-US" sz="2700" spc="-12" dirty="0">
                <a:solidFill>
                  <a:srgbClr val="000000"/>
                </a:solidFill>
                <a:latin typeface="Evolventa"/>
                <a:ea typeface="Evolventa"/>
                <a:cs typeface="Evolventa"/>
                <a:sym typeface="Evolventa"/>
              </a:rPr>
              <a:t> un </a:t>
            </a:r>
            <a:r>
              <a:rPr lang="en-US" sz="2700" spc="-12" dirty="0" err="1">
                <a:solidFill>
                  <a:srgbClr val="000000"/>
                </a:solidFill>
                <a:latin typeface="Evolventa"/>
                <a:ea typeface="Evolventa"/>
                <a:cs typeface="Evolventa"/>
                <a:sym typeface="Evolventa"/>
              </a:rPr>
              <a:t>singur</a:t>
            </a:r>
            <a:r>
              <a:rPr lang="en-US" sz="2700" spc="-12" dirty="0">
                <a:solidFill>
                  <a:srgbClr val="000000"/>
                </a:solidFill>
                <a:latin typeface="Evolventa"/>
                <a:ea typeface="Evolventa"/>
                <a:cs typeface="Evolventa"/>
                <a:sym typeface="Evolventa"/>
              </a:rPr>
              <a:t> tip de </a:t>
            </a:r>
            <a:r>
              <a:rPr lang="en-US" sz="2700" spc="-12" dirty="0" err="1">
                <a:solidFill>
                  <a:srgbClr val="000000"/>
                </a:solidFill>
                <a:latin typeface="Evolventa"/>
                <a:ea typeface="Evolventa"/>
                <a:cs typeface="Evolventa"/>
                <a:sym typeface="Evolventa"/>
              </a:rPr>
              <a:t>plantă</a:t>
            </a:r>
            <a:r>
              <a:rPr lang="en-US" sz="2700" spc="-12" dirty="0">
                <a:solidFill>
                  <a:srgbClr val="000000"/>
                </a:solidFill>
                <a:latin typeface="Evolventa"/>
                <a:ea typeface="Evolventa"/>
                <a:cs typeface="Evolventa"/>
                <a:sym typeface="Evolventa"/>
              </a:rPr>
              <a:t>.</a:t>
            </a:r>
          </a:p>
          <a:p>
            <a:pPr marL="0" lvl="0" indent="0" algn="just">
              <a:lnSpc>
                <a:spcPts val="3240"/>
              </a:lnSpc>
            </a:pPr>
            <a:endParaRPr lang="en-US" sz="2700" spc="-12" dirty="0">
              <a:solidFill>
                <a:srgbClr val="000000"/>
              </a:solidFill>
              <a:latin typeface="Evolventa"/>
              <a:ea typeface="Evolventa"/>
              <a:cs typeface="Evolventa"/>
              <a:sym typeface="Evolventa"/>
            </a:endParaRPr>
          </a:p>
          <a:p>
            <a:pPr marL="488632" lvl="1" indent="-244316" algn="just">
              <a:lnSpc>
                <a:spcPts val="3240"/>
              </a:lnSpc>
            </a:pPr>
            <a:r>
              <a:rPr lang="en-US" sz="2700" b="1" spc="-12" dirty="0" err="1">
                <a:solidFill>
                  <a:srgbClr val="000000"/>
                </a:solidFill>
                <a:latin typeface="Evolventa Bold"/>
                <a:ea typeface="Evolventa Bold"/>
                <a:cs typeface="Evolventa Bold"/>
                <a:sym typeface="Evolventa Bold"/>
              </a:rPr>
              <a:t>Amintiți-vă</a:t>
            </a:r>
            <a:r>
              <a:rPr lang="en-US" sz="2700" b="1" spc="-12" dirty="0">
                <a:solidFill>
                  <a:srgbClr val="000000"/>
                </a:solidFill>
                <a:latin typeface="Evolventa Bold"/>
                <a:ea typeface="Evolventa Bold"/>
                <a:cs typeface="Evolventa Bold"/>
                <a:sym typeface="Evolventa Bold"/>
              </a:rPr>
              <a:t>:</a:t>
            </a:r>
          </a:p>
          <a:p>
            <a:pPr marL="488632" lvl="1" indent="-244316" algn="just">
              <a:lnSpc>
                <a:spcPts val="3240"/>
              </a:lnSpc>
            </a:pPr>
            <a:r>
              <a:rPr lang="en-US" sz="2700" b="1" i="1" spc="-12" dirty="0" err="1">
                <a:solidFill>
                  <a:srgbClr val="000000"/>
                </a:solidFill>
                <a:latin typeface="Evolventa Bold Italics"/>
                <a:ea typeface="Evolventa Bold Italics"/>
                <a:cs typeface="Evolventa Bold Italics"/>
                <a:sym typeface="Evolventa Bold Italics"/>
              </a:rPr>
              <a:t>Creste</a:t>
            </a:r>
            <a:r>
              <a:rPr lang="en-US" sz="2700" b="1" i="1" spc="-12" dirty="0">
                <a:solidFill>
                  <a:srgbClr val="000000"/>
                </a:solidFill>
                <a:latin typeface="Evolventa Bold Italics"/>
                <a:ea typeface="Evolventa Bold Italics"/>
                <a:cs typeface="Evolventa Bold Italics"/>
                <a:sym typeface="Evolventa Bold Italics"/>
              </a:rPr>
              <a:t> o </a:t>
            </a:r>
            <a:r>
              <a:rPr lang="en-US" sz="2700" b="1" i="1" spc="-12" dirty="0" err="1">
                <a:solidFill>
                  <a:srgbClr val="000000"/>
                </a:solidFill>
                <a:latin typeface="Evolventa Bold Italics"/>
                <a:ea typeface="Evolventa Bold Italics"/>
                <a:cs typeface="Evolventa Bold Italics"/>
                <a:sym typeface="Evolventa Bold Italics"/>
              </a:rPr>
              <a:t>diversitate</a:t>
            </a:r>
            <a:r>
              <a:rPr lang="en-US" sz="2700" b="1" i="1" spc="-12" dirty="0">
                <a:solidFill>
                  <a:srgbClr val="000000"/>
                </a:solidFill>
                <a:latin typeface="Evolventa Bold Italics"/>
                <a:ea typeface="Evolventa Bold Italics"/>
                <a:cs typeface="Evolventa Bold Italics"/>
                <a:sym typeface="Evolventa Bold Italics"/>
              </a:rPr>
              <a:t> de </a:t>
            </a:r>
            <a:r>
              <a:rPr lang="en-US" sz="2700" b="1" i="1" spc="-12" dirty="0" err="1">
                <a:solidFill>
                  <a:srgbClr val="000000"/>
                </a:solidFill>
                <a:latin typeface="Evolventa Bold Italics"/>
                <a:ea typeface="Evolventa Bold Italics"/>
                <a:cs typeface="Evolventa Bold Italics"/>
                <a:sym typeface="Evolventa Bold Italics"/>
              </a:rPr>
              <a:t>plante</a:t>
            </a:r>
            <a:r>
              <a:rPr lang="en-US" sz="2700" b="1" i="1" spc="-12" dirty="0">
                <a:solidFill>
                  <a:srgbClr val="000000"/>
                </a:solidFill>
                <a:latin typeface="Evolventa Bold Italics"/>
                <a:ea typeface="Evolventa Bold Italics"/>
                <a:cs typeface="Evolventa Bold Italics"/>
                <a:sym typeface="Evolventa Bold Italics"/>
              </a:rPr>
              <a:t> (</a:t>
            </a:r>
            <a:r>
              <a:rPr lang="en-US" sz="2700" b="1" i="1" spc="-12" dirty="0" err="1">
                <a:solidFill>
                  <a:srgbClr val="000000"/>
                </a:solidFill>
                <a:latin typeface="Evolventa Bold Italics"/>
                <a:ea typeface="Evolventa Bold Italics"/>
                <a:cs typeface="Evolventa Bold Italics"/>
                <a:sym typeface="Evolventa Bold Italics"/>
              </a:rPr>
              <a:t>investitii</a:t>
            </a:r>
            <a:r>
              <a:rPr lang="en-US" sz="2700" b="1" i="1" spc="-12" dirty="0">
                <a:solidFill>
                  <a:srgbClr val="000000"/>
                </a:solidFill>
                <a:latin typeface="Evolventa Bold Italics"/>
                <a:ea typeface="Evolventa Bold Italics"/>
                <a:cs typeface="Evolventa Bold Italics"/>
                <a:sym typeface="Evolventa Bold Italics"/>
              </a:rPr>
              <a:t>) in </a:t>
            </a:r>
            <a:r>
              <a:rPr lang="en-US" sz="2700" b="1" i="1" spc="-12" dirty="0" err="1">
                <a:solidFill>
                  <a:srgbClr val="000000"/>
                </a:solidFill>
                <a:latin typeface="Evolventa Bold Italics"/>
                <a:ea typeface="Evolventa Bold Italics"/>
                <a:cs typeface="Evolventa Bold Italics"/>
                <a:sym typeface="Evolventa Bold Italics"/>
              </a:rPr>
              <a:t>gradina</a:t>
            </a:r>
            <a:r>
              <a:rPr lang="en-US" sz="2700" b="1" i="1" spc="-12" dirty="0">
                <a:solidFill>
                  <a:srgbClr val="000000"/>
                </a:solidFill>
                <a:latin typeface="Evolventa Bold Italics"/>
                <a:ea typeface="Evolventa Bold Italics"/>
                <a:cs typeface="Evolventa Bold Italics"/>
                <a:sym typeface="Evolventa Bold Italics"/>
              </a:rPr>
              <a:t> ta, </a:t>
            </a:r>
            <a:r>
              <a:rPr lang="en-US" sz="2700" b="1" i="1" spc="-12" dirty="0" err="1">
                <a:solidFill>
                  <a:srgbClr val="000000"/>
                </a:solidFill>
                <a:latin typeface="Evolventa Bold Italics"/>
                <a:ea typeface="Evolventa Bold Italics"/>
                <a:cs typeface="Evolventa Bold Italics"/>
                <a:sym typeface="Evolventa Bold Italics"/>
              </a:rPr>
              <a:t>pentru</a:t>
            </a:r>
            <a:r>
              <a:rPr lang="en-US" sz="2700" b="1" i="1" spc="-12" dirty="0">
                <a:solidFill>
                  <a:srgbClr val="000000"/>
                </a:solidFill>
                <a:latin typeface="Evolventa Bold Italics"/>
                <a:ea typeface="Evolventa Bold Italics"/>
                <a:cs typeface="Evolventa Bold Italics"/>
                <a:sym typeface="Evolventa Bold Italics"/>
              </a:rPr>
              <a:t> a </a:t>
            </a:r>
            <a:r>
              <a:rPr lang="en-US" sz="2700" b="1" i="1" spc="-12" dirty="0" err="1">
                <a:solidFill>
                  <a:srgbClr val="000000"/>
                </a:solidFill>
                <a:latin typeface="Evolventa Bold Italics"/>
                <a:ea typeface="Evolventa Bold Italics"/>
                <a:cs typeface="Evolventa Bold Italics"/>
                <a:sym typeface="Evolventa Bold Italics"/>
              </a:rPr>
              <a:t>te</a:t>
            </a:r>
            <a:r>
              <a:rPr lang="en-US" sz="2700" b="1" i="1" spc="-12" dirty="0">
                <a:solidFill>
                  <a:srgbClr val="000000"/>
                </a:solidFill>
                <a:latin typeface="Evolventa Bold Italics"/>
                <a:ea typeface="Evolventa Bold Italics"/>
                <a:cs typeface="Evolventa Bold Italics"/>
                <a:sym typeface="Evolventa Bold Italics"/>
              </a:rPr>
              <a:t> </a:t>
            </a:r>
            <a:r>
              <a:rPr lang="en-US" sz="2700" b="1" i="1" spc="-12" dirty="0" err="1">
                <a:solidFill>
                  <a:srgbClr val="000000"/>
                </a:solidFill>
                <a:latin typeface="Evolventa Bold Italics"/>
                <a:ea typeface="Evolventa Bold Italics"/>
                <a:cs typeface="Evolventa Bold Italics"/>
                <a:sym typeface="Evolventa Bold Italics"/>
              </a:rPr>
              <a:t>asigura</a:t>
            </a:r>
            <a:r>
              <a:rPr lang="en-US" sz="2700" b="1" i="1" spc="-12" dirty="0">
                <a:solidFill>
                  <a:srgbClr val="000000"/>
                </a:solidFill>
                <a:latin typeface="Evolventa Bold Italics"/>
                <a:ea typeface="Evolventa Bold Italics"/>
                <a:cs typeface="Evolventa Bold Italics"/>
                <a:sym typeface="Evolventa Bold Italics"/>
              </a:rPr>
              <a:t> ca </a:t>
            </a:r>
            <a:r>
              <a:rPr lang="en-US" sz="2700" b="1" i="1" spc="-12" dirty="0" err="1">
                <a:solidFill>
                  <a:srgbClr val="000000"/>
                </a:solidFill>
                <a:latin typeface="Evolventa Bold Italics"/>
                <a:ea typeface="Evolventa Bold Italics"/>
                <a:cs typeface="Evolventa Bold Italics"/>
                <a:sym typeface="Evolventa Bold Italics"/>
              </a:rPr>
              <a:t>vei</a:t>
            </a:r>
            <a:r>
              <a:rPr lang="en-US" sz="2700" b="1" i="1" spc="-12" dirty="0">
                <a:solidFill>
                  <a:srgbClr val="000000"/>
                </a:solidFill>
                <a:latin typeface="Evolventa Bold Italics"/>
                <a:ea typeface="Evolventa Bold Italics"/>
                <a:cs typeface="Evolventa Bold Italics"/>
                <a:sym typeface="Evolventa Bold Italics"/>
              </a:rPr>
              <a:t> </a:t>
            </a:r>
            <a:r>
              <a:rPr lang="en-US" sz="2700" b="1" i="1" spc="-12" dirty="0" err="1">
                <a:solidFill>
                  <a:srgbClr val="000000"/>
                </a:solidFill>
                <a:latin typeface="Evolventa Bold Italics"/>
                <a:ea typeface="Evolventa Bold Italics"/>
                <a:cs typeface="Evolventa Bold Italics"/>
                <a:sym typeface="Evolventa Bold Italics"/>
              </a:rPr>
              <a:t>avea</a:t>
            </a:r>
            <a:r>
              <a:rPr lang="en-US" sz="2700" b="1" i="1" spc="-12" dirty="0">
                <a:solidFill>
                  <a:srgbClr val="000000"/>
                </a:solidFill>
                <a:latin typeface="Evolventa Bold Italics"/>
                <a:ea typeface="Evolventa Bold Italics"/>
                <a:cs typeface="Evolventa Bold Italics"/>
                <a:sym typeface="Evolventa Bold Italics"/>
              </a:rPr>
              <a:t> o </a:t>
            </a:r>
            <a:r>
              <a:rPr lang="en-US" sz="2700" b="1" i="1" spc="-12" dirty="0" err="1">
                <a:solidFill>
                  <a:srgbClr val="000000"/>
                </a:solidFill>
                <a:latin typeface="Evolventa Bold Italics"/>
                <a:ea typeface="Evolventa Bold Italics"/>
                <a:cs typeface="Evolventa Bold Italics"/>
                <a:sym typeface="Evolventa Bold Italics"/>
              </a:rPr>
              <a:t>recolta</a:t>
            </a:r>
            <a:r>
              <a:rPr lang="en-US" sz="2700" b="1" i="1" spc="-12" dirty="0">
                <a:solidFill>
                  <a:srgbClr val="000000"/>
                </a:solidFill>
                <a:latin typeface="Evolventa Bold Italics"/>
                <a:ea typeface="Evolventa Bold Italics"/>
                <a:cs typeface="Evolventa Bold Italics"/>
                <a:sym typeface="Evolventa Bold Italics"/>
              </a:rPr>
              <a:t> </a:t>
            </a:r>
            <a:r>
              <a:rPr lang="en-US" sz="2700" b="1" i="1" spc="-12" dirty="0" err="1">
                <a:solidFill>
                  <a:srgbClr val="000000"/>
                </a:solidFill>
                <a:latin typeface="Evolventa Bold Italics"/>
                <a:ea typeface="Evolventa Bold Italics"/>
                <a:cs typeface="Evolventa Bold Italics"/>
                <a:sym typeface="Evolventa Bold Italics"/>
              </a:rPr>
              <a:t>decenta</a:t>
            </a:r>
            <a:r>
              <a:rPr lang="en-US" sz="2700" b="1" i="1" spc="-12" dirty="0">
                <a:solidFill>
                  <a:srgbClr val="000000"/>
                </a:solidFill>
                <a:latin typeface="Evolventa Bold Italics"/>
                <a:ea typeface="Evolventa Bold Italics"/>
                <a:cs typeface="Evolventa Bold Italics"/>
                <a:sym typeface="Evolventa Bold Italics"/>
              </a:rPr>
              <a:t> cu </a:t>
            </a:r>
            <a:r>
              <a:rPr lang="en-US" sz="2700" b="1" i="1" spc="-12" dirty="0" err="1">
                <a:solidFill>
                  <a:srgbClr val="000000"/>
                </a:solidFill>
                <a:latin typeface="Evolventa Bold Italics"/>
                <a:ea typeface="Evolventa Bold Italics"/>
                <a:cs typeface="Evolventa Bold Italics"/>
                <a:sym typeface="Evolventa Bold Italics"/>
              </a:rPr>
              <a:t>orice</a:t>
            </a:r>
            <a:r>
              <a:rPr lang="en-US" sz="2700" b="1" i="1" spc="-12" dirty="0">
                <a:solidFill>
                  <a:srgbClr val="000000"/>
                </a:solidFill>
                <a:latin typeface="Evolventa Bold Italics"/>
                <a:ea typeface="Evolventa Bold Italics"/>
                <a:cs typeface="Evolventa Bold Italics"/>
                <a:sym typeface="Evolventa Bold Italics"/>
              </a:rPr>
              <a:t> </a:t>
            </a:r>
            <a:r>
              <a:rPr lang="en-US" sz="2700" b="1" i="1" spc="-12" dirty="0" err="1">
                <a:solidFill>
                  <a:srgbClr val="000000"/>
                </a:solidFill>
                <a:latin typeface="Evolventa Bold Italics"/>
                <a:ea typeface="Evolventa Bold Italics"/>
                <a:cs typeface="Evolventa Bold Italics"/>
                <a:sym typeface="Evolventa Bold Italics"/>
              </a:rPr>
              <a:t>vreme</a:t>
            </a:r>
            <a:r>
              <a:rPr lang="en-US" sz="2700" b="1" i="1" spc="-12" dirty="0">
                <a:solidFill>
                  <a:srgbClr val="000000"/>
                </a:solidFill>
                <a:latin typeface="Evolventa Bold Italics"/>
                <a:ea typeface="Evolventa Bold Italics"/>
                <a:cs typeface="Evolventa Bold Italics"/>
                <a:sym typeface="Evolventa Bold Italics"/>
              </a:rPr>
              <a:t> </a:t>
            </a:r>
            <a:r>
              <a:rPr lang="en-US" sz="2700" b="1" i="1" spc="-12" dirty="0" err="1">
                <a:solidFill>
                  <a:srgbClr val="000000"/>
                </a:solidFill>
                <a:latin typeface="Evolventa Bold Italics"/>
                <a:ea typeface="Evolventa Bold Italics"/>
                <a:cs typeface="Evolventa Bold Italics"/>
                <a:sym typeface="Evolventa Bold Italics"/>
              </a:rPr>
              <a:t>posibila</a:t>
            </a:r>
            <a:r>
              <a:rPr lang="en-US" sz="2700" b="1" i="1" spc="-12" dirty="0">
                <a:solidFill>
                  <a:srgbClr val="000000"/>
                </a:solidFill>
                <a:latin typeface="Evolventa Bold Italics"/>
                <a:ea typeface="Evolventa Bold Italics"/>
                <a:cs typeface="Evolventa Bold Italics"/>
                <a:sym typeface="Evolventa Bold Italics"/>
              </a:rPr>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Imaginați-vă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v-</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decis</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începeți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ocupați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Nu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doar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flori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legume;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semințele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viitorului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dvs</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financiar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este ca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pune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banii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într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loc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crește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timp</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ce tu nu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cheltui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alege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unde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investești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este ca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ai decide ce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cultivi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fel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nu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dori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bazați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pe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singur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tip</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întreaga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într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singur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activ</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este ca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cultiva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singur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tip</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Rețineți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cultivați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diversitate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dvs</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asigura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veți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obține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recoltă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decentă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orice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climat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posibil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Înțelegeți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principiile</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bază</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ale</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investițiilor</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este ca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grădinăritul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Începeți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semințe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banii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dvs</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speranța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crește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ceva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mare. </a:t>
            </a:r>
            <a:r>
              <a:rPr lang="pt-PT" sz="1800" dirty="0">
                <a:effectLst/>
                <a:latin typeface="Aptos Light" panose="020B0004020202020204" pitchFamily="34" charset="0"/>
                <a:ea typeface="Aptos Light" panose="020B0004020202020204" pitchFamily="34" charset="0"/>
                <a:cs typeface="Aptos Light" panose="020B0004020202020204" pitchFamily="34" charset="0"/>
              </a:rPr>
              <a:t>La fel cum plantele diferite au nevoie de cantități diferite de lumină solară, apă și îngrijire, investițiile diferite necesită niveluri diferite de atenție și toleranță la risc. Scopul este să vedeți cum semințele inițiale nu numai că se întorc la dvs. ca plante adulte, dar se și înmulțesc, oferindu-vă mai mult decât ați avut la început.</a:t>
            </a:r>
          </a:p>
          <a:p>
            <a:pPr algn="just">
              <a:lnSpc>
                <a:spcPct val="150000"/>
              </a:lnSpc>
              <a:spcBef>
                <a:spcPts val="1200"/>
              </a:spcBef>
              <a:spcAft>
                <a:spcPts val="1200"/>
              </a:spcAft>
            </a:pPr>
            <a:r>
              <a:rPr lang="pt-PT" sz="1800" b="1" dirty="0">
                <a:effectLst/>
                <a:latin typeface="Aptos Light" panose="020B0004020202020204" pitchFamily="34" charset="0"/>
                <a:ea typeface="Aptos Light" panose="020B0004020202020204" pitchFamily="34" charset="0"/>
                <a:cs typeface="Aptos Light" panose="020B0004020202020204" pitchFamily="34" charset="0"/>
              </a:rPr>
              <a:t>Explorarea locurilor în care puteți investi (Alegerea plantelor)</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pt-PT" sz="1800" b="1" dirty="0">
                <a:effectLst/>
                <a:latin typeface="Aptos Light" panose="020B0004020202020204" pitchFamily="34" charset="0"/>
                <a:ea typeface="Aptos Light" panose="020B0004020202020204" pitchFamily="34" charset="0"/>
                <a:cs typeface="Aptos Light" panose="020B0004020202020204" pitchFamily="34" charset="0"/>
              </a:rPr>
              <a:t>Acțiuni: </a:t>
            </a:r>
            <a:r>
              <a:rPr lang="pt-PT" sz="1800" dirty="0">
                <a:effectLst/>
                <a:latin typeface="Aptos Light" panose="020B0004020202020204" pitchFamily="34" charset="0"/>
                <a:ea typeface="Aptos Light" panose="020B0004020202020204" pitchFamily="34" charset="0"/>
                <a:cs typeface="Aptos Light" panose="020B0004020202020204" pitchFamily="34" charset="0"/>
              </a:rPr>
              <a:t>E ca și cum ai cumpăra pomi fructiferi. Ele pot crește semnificativ și pot da roade (dividende și valoare), dar pot fi, de asemenea, afectate de vremea rea (fluctuațiile pieței).</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pt-PT" sz="1800" b="1" dirty="0">
                <a:effectLst/>
                <a:latin typeface="Aptos Light" panose="020B0004020202020204" pitchFamily="34" charset="0"/>
                <a:ea typeface="Aptos Light" panose="020B0004020202020204" pitchFamily="34" charset="0"/>
                <a:cs typeface="Aptos Light" panose="020B0004020202020204" pitchFamily="34" charset="0"/>
              </a:rPr>
              <a:t>Conexiuni:</a:t>
            </a:r>
            <a:r>
              <a:rPr lang="pt-PT" sz="1800" dirty="0">
                <a:effectLst/>
                <a:latin typeface="Aptos Light" panose="020B0004020202020204" pitchFamily="34" charset="0"/>
                <a:ea typeface="Aptos Light" panose="020B0004020202020204" pitchFamily="34" charset="0"/>
                <a:cs typeface="Aptos Light" panose="020B0004020202020204" pitchFamily="34" charset="0"/>
              </a:rPr>
              <a:t> Imaginați-vă că sunt niște plante perene. Ele nu cresc la fel de repede ca pomii fructiferi, dar oferă o creștere stabilă și fiabilă, cu mai puține riscuri.</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Proprietăți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imobiliare</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Este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fel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într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teren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Necesită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multă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întreținere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inițială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mare, dar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timp</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deveni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activ</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valoros</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Conturi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economii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Gândiți-vă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solul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dumneavoastră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Este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esențial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creștere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are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scăzut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dar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randamentul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dobânda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este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minim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comparație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alte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opțiuni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Cunoașteți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riscurile</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înțelegeți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anotimpurile</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a:effectLst/>
                <a:latin typeface="Aptos Light" panose="020B0004020202020204" pitchFamily="34" charset="0"/>
                <a:ea typeface="Aptos Light" panose="020B0004020202020204" pitchFamily="34" charset="0"/>
                <a:cs typeface="Aptos Light" panose="020B0004020202020204" pitchFamily="34" charset="0"/>
              </a:rPr>
              <a:t>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fel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confruntă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anotimpuri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confruntă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perioade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creștere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declin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nu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supraviețuiască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ierni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recesiune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economică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timp</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altele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prosperă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primăvara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redresare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economică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Diversificarea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prin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varietăți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semințe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ajuta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asigurați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chiar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dacă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nu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supraviețuiește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altele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înflori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menținându-vă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productivă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Luarea</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primelor</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decizii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privind</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investițiile</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plantarea</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grădinii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Începeți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prin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evalua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spațiul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resursele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financiare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decideți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această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bază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Dimensiunea</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grădinii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dvs</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suma</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pe care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sunteți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dispus</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investiți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Tipul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pe care le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puteți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îngriji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mod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realist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corespund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intereselor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toleranței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dumneavoastră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Obiectivele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dvs</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grădinărit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obiective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financiare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este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vorba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avea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rezervă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constantă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ierburi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aromatice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venituri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constante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obligațiuni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frumos</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cireș</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floare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creșterea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acțiunilor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a:effectLst/>
                <a:latin typeface="Aptos Light" panose="020B0004020202020204" pitchFamily="34" charset="0"/>
                <a:ea typeface="Aptos Light" panose="020B0004020202020204" pitchFamily="34" charset="0"/>
                <a:cs typeface="Aptos Light" panose="020B0004020202020204" pitchFamily="34" charset="0"/>
              </a:rPr>
              <a:t>De ce este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important</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acest</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lucru</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a:effectLst/>
                <a:latin typeface="Aptos Light" panose="020B0004020202020204" pitchFamily="34" charset="0"/>
                <a:ea typeface="Aptos Light" panose="020B0004020202020204" pitchFamily="34" charset="0"/>
                <a:cs typeface="Aptos Light" panose="020B0004020202020204" pitchFamily="34" charset="0"/>
              </a:rPr>
              <a:t>Prin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începerea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tale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financiare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faci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primul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pas</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asigura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viitorul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Nu este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vorba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doar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despre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vedea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crescând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este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vorba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despre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învăța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adapta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lua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decizii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ajuta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reziste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tuturor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condițiilor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meteorologice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răbdare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atenție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puțină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gestionare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riscurilor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dvs</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financiară</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vă</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poate</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oferi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recompensă</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care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durează</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viață</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întreagă</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Principiile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bază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fi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explicate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folosind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grădinăritul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metaforă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simplifica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concepte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complexe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a:effectLst/>
                <a:latin typeface="Aptos Light" panose="020B0004020202020204" pitchFamily="34" charset="0"/>
                <a:ea typeface="Aptos Light" panose="020B0004020202020204" pitchFamily="34" charset="0"/>
                <a:cs typeface="Aptos Light" panose="020B0004020202020204" pitchFamily="34" charset="0"/>
              </a:rPr>
              <a:t>1.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Diversificarea</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Răspândiți-vă</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investițiile</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gestiona</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mai bine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riscurile</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Imaginați-vă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planificați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Dacă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singur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tip</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flori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legume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apare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boală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vremea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rea,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putea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pierde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totul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Dar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dacă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aveți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amestec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fructe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legume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flori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prospera, chiar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dacă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altele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nu.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Atunci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când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aceasta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înseamnă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plasați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banii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diferite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tipuri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fi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obligațiuni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proprietăți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fel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dacă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nu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reușește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altele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crește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menținându-vă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sănătoasă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a:effectLst/>
                <a:latin typeface="Aptos Light" panose="020B0004020202020204" pitchFamily="34" charset="0"/>
                <a:ea typeface="Aptos Light" panose="020B0004020202020204" pitchFamily="34" charset="0"/>
                <a:cs typeface="Aptos Light" panose="020B0004020202020204" pitchFamily="34" charset="0"/>
              </a:rPr>
              <a:t>2.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Înțelegeți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Știți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ce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investiți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cum</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funcționează</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Înainte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ceva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trebuie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înțelegeți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ce 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nevoie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fiecare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crește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Nu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floare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căreia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place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soarele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umbră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același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mod,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înainte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 investi,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învățați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despre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fiecare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opțiune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Aflați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funcționează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acțiunile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obligațiunile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proprietățile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ce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nevoie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avea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succes</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cunoștințe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ajută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luați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decizii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cunoștință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cauză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alegeți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locul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potrivit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fiecare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a:effectLst/>
                <a:latin typeface="Aptos Light" panose="020B0004020202020204" pitchFamily="34" charset="0"/>
                <a:ea typeface="Aptos Light" panose="020B0004020202020204" pitchFamily="34" charset="0"/>
                <a:cs typeface="Aptos Light" panose="020B0004020202020204" pitchFamily="34" charset="0"/>
              </a:rPr>
              <a:t>3.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Planificați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pe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termen</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lung</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Concentrează</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-te pe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creșterea</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pe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termen</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lung</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nu pe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câștigurile</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pe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termen</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scurt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Grădinăritul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nu este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despre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gratificarea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instantanee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nevoie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câteva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sezoane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înflori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da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roade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similare. Este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tentant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căutați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câștiguri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rapide, dar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adevăratele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beneficii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vin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adesea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creșterea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dvs</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lungul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anilor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chiar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deceniilor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Gândiți-vă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asta ca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copac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Este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nevoie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timp</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crește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înalt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puternic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dar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ajunge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ofere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umbră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fructe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mulți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ani.</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a:effectLst/>
                <a:latin typeface="Aptos Light" panose="020B0004020202020204" pitchFamily="34" charset="0"/>
                <a:ea typeface="Aptos Light" panose="020B0004020202020204" pitchFamily="34" charset="0"/>
                <a:cs typeface="Aptos Light" panose="020B0004020202020204" pitchFamily="34" charset="0"/>
              </a:rPr>
              <a:t>4.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Evaluați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riscul</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investiți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funcție</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nivelul</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dvs</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de confort cu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riscul</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Fiecare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propriile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riscuri.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delicate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necesită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multă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îngrijire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timp</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altele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rezistente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Înainte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plantare,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trebui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decideți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combinație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simțiți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confortabil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îngrijiți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baza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riscului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eșec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capacității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dumneavoastră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 le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îngriji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Atunci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când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evaluați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pe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simțiți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confortabil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vi-l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asumați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Acțiunile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fi ca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niște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orhidee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delicate,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oferă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frumusețe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randamente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ridicate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dar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necesită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atenție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deosebită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Obligațiunile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sunt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degrabă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niște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ficuși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robuști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puțin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atrăgători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dar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puțin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solicitanți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a:effectLst/>
                <a:latin typeface="Aptos Light" panose="020B0004020202020204" pitchFamily="34" charset="0"/>
                <a:ea typeface="Aptos Light" panose="020B0004020202020204" pitchFamily="34" charset="0"/>
                <a:cs typeface="Aptos Light" panose="020B0004020202020204" pitchFamily="34" charset="0"/>
              </a:rPr>
              <a:t>5.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Minimizați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costurile</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Fiți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conștienți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comisioane</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costuri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deoarece</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acestea</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reduc</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randamentele</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Grădinăritul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deveni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costisitor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dacă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nu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ești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atent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Costul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semințelor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al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solului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al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îngrășămintelor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al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apei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crește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reducând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plăcerea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profiturile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pe care le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obțineți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mod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similar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costuri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comisioane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cumpărarea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vânzarea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gestionarea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acordarea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consultanță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costuri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reduce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venitul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total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fel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căuta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modalități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eficiente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grădinărit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economisire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apei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ploaie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compostare,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atunci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când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căutați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opțiuni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costuri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reduse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permită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totuși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dumneavoastră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crească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sănătos</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a:lnSpc>
                <a:spcPct val="150000"/>
              </a:lnSpc>
              <a:spcBef>
                <a:spcPts val="1200"/>
              </a:spcBef>
              <a:spcAft>
                <a:spcPts val="1200"/>
              </a:spcAft>
            </a:pPr>
            <a:r>
              <a:rPr lang="it-IT" sz="1800" b="1" dirty="0">
                <a:effectLst/>
                <a:latin typeface="Aptos Light" panose="020B0004020202020204" pitchFamily="34" charset="0"/>
                <a:ea typeface="Aptos Light" panose="020B0004020202020204" pitchFamily="34" charset="0"/>
                <a:cs typeface="Aptos Light" panose="020B0004020202020204" pitchFamily="34" charset="0"/>
              </a:rPr>
              <a:t>6.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regulate</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plantarea</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semințelor</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de-a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lungul</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anotimpurilor</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a:effectLst/>
                <a:latin typeface="Aptos Light" panose="020B0004020202020204" pitchFamily="34" charset="0"/>
                <a:ea typeface="Aptos Light" panose="020B0004020202020204" pitchFamily="34" charset="0"/>
                <a:cs typeface="Aptos Light" panose="020B0004020202020204" pitchFamily="34" charset="0"/>
              </a:rPr>
              <a:t>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fel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plantează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semințe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diferite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perioade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anului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asigura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creștere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recoltă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continue,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regulate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profită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fluctuațiile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pieței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semințe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fi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timpul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sezon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ploios</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criză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pieței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ceea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duce la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creștere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abundentă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atunci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când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soarele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revine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Altele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fi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perioade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însorite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creșterea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pieței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profitând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imediat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căldură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Această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abordare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cunoscută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sub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denumirea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dollar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-cost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averaging</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contribuie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atenuarea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riscurilor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volatilitate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pieței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a:effectLst/>
                <a:latin typeface="Aptos Light" panose="020B0004020202020204" pitchFamily="34" charset="0"/>
                <a:ea typeface="Aptos Light" panose="020B0004020202020204" pitchFamily="34" charset="0"/>
                <a:cs typeface="Aptos Light" panose="020B0004020202020204" pitchFamily="34" charset="0"/>
              </a:rPr>
              <a:t>7.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Reechilibrarea</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Tunderea</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erbicidarea</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menține</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grădina</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sănătoasă</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a:effectLst/>
                <a:latin typeface="Aptos Light" panose="020B0004020202020204" pitchFamily="34" charset="0"/>
                <a:ea typeface="Aptos Light" panose="020B0004020202020204" pitchFamily="34" charset="0"/>
                <a:cs typeface="Aptos Light" panose="020B0004020202020204" pitchFamily="34" charset="0"/>
              </a:rPr>
              <a:t>De-a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lungul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timpului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dvs</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crește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repede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decât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altele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ceea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eclipsa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plantele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mici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dezechilibra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mod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similar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măsură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ritmuri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diferite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portofoliul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dvs</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abate de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scopul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inițial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Reechilibrarea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este ca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le-ai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tăia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performante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le-ai consolida pe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puțin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performante,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asigurându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rămâne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fidelă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aspectului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planificat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toleranței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dvs</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risc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reflectând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obiectivele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dvs</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financiare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calendarul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a:effectLst/>
                <a:latin typeface="Aptos Light" panose="020B0004020202020204" pitchFamily="34" charset="0"/>
                <a:ea typeface="Aptos Light" panose="020B0004020202020204" pitchFamily="34" charset="0"/>
                <a:cs typeface="Aptos Light" panose="020B0004020202020204" pitchFamily="34" charset="0"/>
              </a:rPr>
              <a:t>8.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Rămâneți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informați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Urmăriți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prognoza</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meteo</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a:effectLst/>
                <a:latin typeface="Aptos Light" panose="020B0004020202020204" pitchFamily="34" charset="0"/>
                <a:ea typeface="Aptos Light" panose="020B0004020202020204" pitchFamily="34" charset="0"/>
                <a:cs typeface="Aptos Light" panose="020B0004020202020204" pitchFamily="34" charset="0"/>
              </a:rPr>
              <a:t>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inteligent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urmărește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prognozele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meteo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anticipa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ploaia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seceta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înghețul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ajustându-și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activitățile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grădinărit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consecință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fi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curent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știrile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financiare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tendințele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pieței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este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crucial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dar este,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asemenea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important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nu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lăsați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fiecare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prognoză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fluctuație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pieței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conducă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decizii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impulsive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grădinărit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Cunoașterea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este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putere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dar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înțelepciunea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constă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ști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folosești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a:effectLst/>
                <a:latin typeface="Aptos Light" panose="020B0004020202020204" pitchFamily="34" charset="0"/>
                <a:ea typeface="Aptos Light" panose="020B0004020202020204" pitchFamily="34" charset="0"/>
                <a:cs typeface="Aptos Light" panose="020B0004020202020204" pitchFamily="34" charset="0"/>
              </a:rPr>
              <a:t>9.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Controlați-vă</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emoțiile</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Grădinăritul</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răbdare</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disciplină</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Grădinăritul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necesită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răbdare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disciplină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reacția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fiecare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schimbare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vremii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nou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dăunător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duce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decizii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pripite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fac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mult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rău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decât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bine.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emoțiile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precum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frica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lăcomia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duce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decizii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impulsive,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fi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vânzarea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timpul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prăbușiri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pieței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panică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cumpărarea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acțiuni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creștere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rapidă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fără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diligența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necesară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lăcomie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Cultivarea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abordări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calme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disciplinate 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investițiilor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fel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grădinărit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duce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rezultate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mai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fructuoase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b="1" dirty="0">
                <a:effectLst/>
                <a:latin typeface="Aptos Light" panose="020B0004020202020204" pitchFamily="34" charset="0"/>
                <a:ea typeface="Aptos Light" panose="020B0004020202020204" pitchFamily="34" charset="0"/>
                <a:cs typeface="Aptos Light" panose="020B0004020202020204" pitchFamily="34" charset="0"/>
              </a:rPr>
              <a:t>10.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Revizuirea</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obiectivelor</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Planificarea</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periodică</a:t>
            </a:r>
            <a:r>
              <a:rPr lang="it-IT" sz="1800" b="1" dirty="0">
                <a:effectLst/>
                <a:latin typeface="Aptos Light" panose="020B0004020202020204" pitchFamily="34" charset="0"/>
                <a:ea typeface="Aptos Light" panose="020B0004020202020204" pitchFamily="34" charset="0"/>
                <a:cs typeface="Aptos Light" panose="020B0004020202020204" pitchFamily="34" charset="0"/>
              </a:rPr>
              <a:t> a </a:t>
            </a:r>
            <a:r>
              <a:rPr lang="it-IT" sz="1800" b="1" dirty="0" err="1">
                <a:effectLst/>
                <a:latin typeface="Aptos Light" panose="020B0004020202020204" pitchFamily="34" charset="0"/>
                <a:ea typeface="Aptos Light" panose="020B0004020202020204" pitchFamily="34" charset="0"/>
                <a:cs typeface="Aptos Light" panose="020B0004020202020204" pitchFamily="34" charset="0"/>
              </a:rPr>
              <a:t>grădinii</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a:effectLst/>
                <a:latin typeface="Aptos Light" panose="020B0004020202020204" pitchFamily="34" charset="0"/>
                <a:ea typeface="Aptos Light" panose="020B0004020202020204" pitchFamily="34" charset="0"/>
                <a:cs typeface="Aptos Light" panose="020B0004020202020204" pitchFamily="34" charset="0"/>
              </a:rPr>
              <a:t>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fel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un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revizuiește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periodic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progresul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sale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face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sezonul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următor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este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esențial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verificați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periodic</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portofoliul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raport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obiectivele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dumneavoastră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financiare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Schimbările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vieții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fi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nouă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carieră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creșterea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familiei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apropierea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pensionării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pot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însemna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obiectivele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dvs</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financiare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schimbat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Revizuirile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periodice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ajută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asigurați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strategia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dvs</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investiții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rămâne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concordanță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obiectivele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dvs</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permit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faceți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ajustările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necesare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la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fel</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cum</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planificați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pentru</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sezoanele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următoare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a:p>
            <a:pPr algn="just">
              <a:lnSpc>
                <a:spcPct val="150000"/>
              </a:lnSpc>
              <a:spcBef>
                <a:spcPts val="1200"/>
              </a:spcBef>
              <a:spcAft>
                <a:spcPts val="1200"/>
              </a:spcAft>
            </a:pP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Adoptând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aceste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principii, nu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priviți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doar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pasiv</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grădina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crescând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O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cultivați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mod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activ</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făcând</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ajustări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funcție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anotimpuri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de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condiții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vederea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obținerii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unui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peisaj</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luxuriant</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înfloritor</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care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să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îndeplinească</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viziunea</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și</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 </a:t>
            </a:r>
            <a:r>
              <a:rPr lang="it-IT" sz="1800" dirty="0" err="1">
                <a:effectLst/>
                <a:latin typeface="Aptos Light" panose="020B0004020202020204" pitchFamily="34" charset="0"/>
                <a:ea typeface="Aptos Light" panose="020B0004020202020204" pitchFamily="34" charset="0"/>
                <a:cs typeface="Aptos Light" panose="020B0004020202020204" pitchFamily="34" charset="0"/>
              </a:rPr>
              <a:t>nevoile</a:t>
            </a:r>
            <a:r>
              <a:rPr lang="it-IT" sz="1800" dirty="0">
                <a:effectLst/>
                <a:latin typeface="Aptos Light" panose="020B0004020202020204" pitchFamily="34" charset="0"/>
                <a:ea typeface="Aptos Light" panose="020B0004020202020204" pitchFamily="34" charset="0"/>
                <a:cs typeface="Aptos Light" panose="020B0004020202020204" pitchFamily="34" charset="0"/>
              </a:rPr>
              <a:t>.</a:t>
            </a:r>
            <a:endParaRPr lang="de-AT" sz="1800" dirty="0">
              <a:effectLst/>
              <a:latin typeface="Aptos Light" panose="020B0004020202020204" pitchFamily="34" charset="0"/>
              <a:ea typeface="Aptos Light" panose="020B0004020202020204" pitchFamily="34" charset="0"/>
              <a:cs typeface="Aptos Light" panose="020B00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3612" cy="10349541"/>
          </a:xfrm>
          <a:custGeom>
            <a:avLst/>
            <a:gdLst/>
            <a:ahLst/>
            <a:cxnLst/>
            <a:rect l="l" t="t" r="r" b="b"/>
            <a:pathLst>
              <a:path w="18283612" h="10349541">
                <a:moveTo>
                  <a:pt x="0" y="0"/>
                </a:moveTo>
                <a:lnTo>
                  <a:pt x="18283612" y="0"/>
                </a:lnTo>
                <a:lnTo>
                  <a:pt x="18283612" y="10349541"/>
                </a:lnTo>
                <a:lnTo>
                  <a:pt x="0" y="10349541"/>
                </a:lnTo>
                <a:lnTo>
                  <a:pt x="0" y="0"/>
                </a:lnTo>
                <a:close/>
              </a:path>
            </a:pathLst>
          </a:custGeom>
          <a:blipFill>
            <a:blip r:embed="rId3"/>
            <a:stretch>
              <a:fillRect b="-12949"/>
            </a:stretch>
          </a:blipFill>
        </p:spPr>
        <p:txBody>
          <a:bodyPr/>
          <a:lstStyle/>
          <a:p>
            <a:endParaRPr lang="de-AT"/>
          </a:p>
        </p:txBody>
      </p:sp>
      <p:grpSp>
        <p:nvGrpSpPr>
          <p:cNvPr id="3" name="Group 3"/>
          <p:cNvGrpSpPr/>
          <p:nvPr/>
        </p:nvGrpSpPr>
        <p:grpSpPr>
          <a:xfrm>
            <a:off x="0" y="6613677"/>
            <a:ext cx="18288000" cy="3673323"/>
            <a:chOff x="0" y="0"/>
            <a:chExt cx="24384000" cy="4897764"/>
          </a:xfrm>
        </p:grpSpPr>
        <p:sp>
          <p:nvSpPr>
            <p:cNvPr id="4" name="Freeform 4"/>
            <p:cNvSpPr/>
            <p:nvPr/>
          </p:nvSpPr>
          <p:spPr>
            <a:xfrm>
              <a:off x="0" y="0"/>
              <a:ext cx="24384000" cy="4897755"/>
            </a:xfrm>
            <a:custGeom>
              <a:avLst/>
              <a:gdLst/>
              <a:ahLst/>
              <a:cxnLst/>
              <a:rect l="l" t="t" r="r" b="b"/>
              <a:pathLst>
                <a:path w="24384000" h="4897755">
                  <a:moveTo>
                    <a:pt x="0" y="0"/>
                  </a:moveTo>
                  <a:lnTo>
                    <a:pt x="24384000" y="0"/>
                  </a:lnTo>
                  <a:lnTo>
                    <a:pt x="24384000" y="4897755"/>
                  </a:lnTo>
                  <a:lnTo>
                    <a:pt x="0" y="4897755"/>
                  </a:lnTo>
                  <a:close/>
                </a:path>
              </a:pathLst>
            </a:custGeom>
            <a:solidFill>
              <a:srgbClr val="AEABAB">
                <a:alpha val="60000"/>
              </a:srgbClr>
            </a:solidFill>
          </p:spPr>
          <p:txBody>
            <a:bodyPr/>
            <a:lstStyle/>
            <a:p>
              <a:endParaRPr lang="de-AT"/>
            </a:p>
          </p:txBody>
        </p:sp>
      </p:grpSp>
      <p:sp>
        <p:nvSpPr>
          <p:cNvPr id="5" name="Freeform 5" descr="Logo  Descriere generată automat"/>
          <p:cNvSpPr/>
          <p:nvPr/>
        </p:nvSpPr>
        <p:spPr>
          <a:xfrm>
            <a:off x="15139413" y="133350"/>
            <a:ext cx="2517778" cy="2781300"/>
          </a:xfrm>
          <a:custGeom>
            <a:avLst/>
            <a:gdLst/>
            <a:ahLst/>
            <a:cxnLst/>
            <a:rect l="l" t="t" r="r" b="b"/>
            <a:pathLst>
              <a:path w="2517778" h="2781300">
                <a:moveTo>
                  <a:pt x="0" y="0"/>
                </a:moveTo>
                <a:lnTo>
                  <a:pt x="2517779" y="0"/>
                </a:lnTo>
                <a:lnTo>
                  <a:pt x="2517779" y="2781300"/>
                </a:lnTo>
                <a:lnTo>
                  <a:pt x="0" y="2781300"/>
                </a:lnTo>
                <a:lnTo>
                  <a:pt x="0" y="0"/>
                </a:lnTo>
                <a:close/>
              </a:path>
            </a:pathLst>
          </a:custGeom>
          <a:blipFill>
            <a:blip r:embed="rId4"/>
            <a:stretch>
              <a:fillRect/>
            </a:stretch>
          </a:blipFill>
        </p:spPr>
        <p:txBody>
          <a:bodyPr/>
          <a:lstStyle/>
          <a:p>
            <a:endParaRPr lang="de-AT"/>
          </a:p>
        </p:txBody>
      </p:sp>
      <p:sp>
        <p:nvSpPr>
          <p:cNvPr id="6" name="TextBox 6"/>
          <p:cNvSpPr txBox="1"/>
          <p:nvPr/>
        </p:nvSpPr>
        <p:spPr>
          <a:xfrm>
            <a:off x="2141466" y="6654489"/>
            <a:ext cx="12648216" cy="1629677"/>
          </a:xfrm>
          <a:prstGeom prst="rect">
            <a:avLst/>
          </a:prstGeom>
        </p:spPr>
        <p:txBody>
          <a:bodyPr lIns="0" tIns="0" rIns="0" bIns="0" rtlCol="0" anchor="t">
            <a:spAutoFit/>
          </a:bodyPr>
          <a:lstStyle/>
          <a:p>
            <a:pPr marL="0" lvl="0" indent="0" algn="ctr">
              <a:lnSpc>
                <a:spcPts val="6480"/>
              </a:lnSpc>
            </a:pPr>
            <a:r>
              <a:rPr lang="en-US" sz="5400" spc="-25" dirty="0">
                <a:solidFill>
                  <a:srgbClr val="000000"/>
                </a:solidFill>
                <a:latin typeface="Evolventa"/>
                <a:ea typeface="Evolventa"/>
                <a:cs typeface="Evolventa"/>
                <a:sym typeface="Evolventa"/>
              </a:rPr>
              <a:t>INVESTIȚII </a:t>
            </a:r>
          </a:p>
          <a:p>
            <a:pPr marL="0" lvl="0" indent="0" algn="ctr">
              <a:lnSpc>
                <a:spcPts val="6480"/>
              </a:lnSpc>
            </a:pPr>
            <a:r>
              <a:rPr lang="en-US" sz="5400" spc="-25" dirty="0">
                <a:solidFill>
                  <a:srgbClr val="000000"/>
                </a:solidFill>
                <a:latin typeface="Evolventa"/>
                <a:ea typeface="Evolventa"/>
                <a:cs typeface="Evolventa"/>
                <a:sym typeface="Evolventa"/>
              </a:rPr>
              <a:t>Cum </a:t>
            </a:r>
            <a:r>
              <a:rPr lang="en-US" sz="5400" spc="-25" dirty="0" err="1">
                <a:solidFill>
                  <a:srgbClr val="000000"/>
                </a:solidFill>
                <a:latin typeface="Evolventa"/>
                <a:ea typeface="Evolventa"/>
                <a:cs typeface="Evolventa"/>
                <a:sym typeface="Evolventa"/>
              </a:rPr>
              <a:t>să-ți</a:t>
            </a:r>
            <a:r>
              <a:rPr lang="en-US" sz="5400" spc="-25" dirty="0">
                <a:solidFill>
                  <a:srgbClr val="000000"/>
                </a:solidFill>
                <a:latin typeface="Evolventa"/>
                <a:ea typeface="Evolventa"/>
                <a:cs typeface="Evolventa"/>
                <a:sym typeface="Evolventa"/>
              </a:rPr>
              <a:t> </a:t>
            </a:r>
            <a:r>
              <a:rPr lang="en-US" sz="5400" spc="-25" dirty="0" err="1">
                <a:solidFill>
                  <a:srgbClr val="000000"/>
                </a:solidFill>
                <a:latin typeface="Evolventa"/>
                <a:ea typeface="Evolventa"/>
                <a:cs typeface="Evolventa"/>
                <a:sym typeface="Evolventa"/>
              </a:rPr>
              <a:t>crești</a:t>
            </a:r>
            <a:r>
              <a:rPr lang="en-US" sz="5400" spc="-25" dirty="0">
                <a:solidFill>
                  <a:srgbClr val="000000"/>
                </a:solidFill>
                <a:latin typeface="Evolventa"/>
                <a:ea typeface="Evolventa"/>
                <a:cs typeface="Evolventa"/>
                <a:sym typeface="Evolventa"/>
              </a:rPr>
              <a:t> </a:t>
            </a:r>
            <a:r>
              <a:rPr lang="en-US" sz="5400" spc="-25" dirty="0" err="1">
                <a:solidFill>
                  <a:srgbClr val="000000"/>
                </a:solidFill>
                <a:latin typeface="Evolventa"/>
                <a:ea typeface="Evolventa"/>
                <a:cs typeface="Evolventa"/>
                <a:sym typeface="Evolventa"/>
              </a:rPr>
              <a:t>grădina</a:t>
            </a:r>
            <a:r>
              <a:rPr lang="en-US" sz="5400" spc="-25" dirty="0">
                <a:solidFill>
                  <a:srgbClr val="000000"/>
                </a:solidFill>
                <a:latin typeface="Evolventa"/>
                <a:ea typeface="Evolventa"/>
                <a:cs typeface="Evolventa"/>
                <a:sym typeface="Evolventa"/>
              </a:rPr>
              <a:t> </a:t>
            </a:r>
            <a:r>
              <a:rPr lang="en-US" sz="5400" spc="-25" dirty="0" err="1">
                <a:solidFill>
                  <a:srgbClr val="000000"/>
                </a:solidFill>
                <a:latin typeface="Evolventa"/>
                <a:ea typeface="Evolventa"/>
                <a:cs typeface="Evolventa"/>
                <a:sym typeface="Evolventa"/>
              </a:rPr>
              <a:t>financiară</a:t>
            </a:r>
            <a:endParaRPr lang="en-US" sz="5400" spc="-25" dirty="0">
              <a:solidFill>
                <a:srgbClr val="000000"/>
              </a:solidFill>
              <a:latin typeface="Evolventa"/>
              <a:ea typeface="Evolventa"/>
              <a:cs typeface="Evolventa"/>
              <a:sym typeface="Evolventa"/>
            </a:endParaRPr>
          </a:p>
        </p:txBody>
      </p:sp>
      <p:sp>
        <p:nvSpPr>
          <p:cNvPr id="7" name="AutoShape 7"/>
          <p:cNvSpPr/>
          <p:nvPr/>
        </p:nvSpPr>
        <p:spPr>
          <a:xfrm rot="8202">
            <a:off x="6147612" y="7863840"/>
            <a:ext cx="5988385" cy="0"/>
          </a:xfrm>
          <a:prstGeom prst="line">
            <a:avLst/>
          </a:prstGeom>
          <a:ln w="9525" cap="rnd">
            <a:solidFill>
              <a:srgbClr val="4472C4"/>
            </a:solidFill>
            <a:prstDash val="solid"/>
            <a:headEnd type="none" w="sm" len="sm"/>
            <a:tailEnd type="none" w="sm" len="sm"/>
          </a:ln>
        </p:spPr>
        <p:txBody>
          <a:bodyPr/>
          <a:lstStyle/>
          <a:p>
            <a:endParaRPr lang="de-AT"/>
          </a:p>
        </p:txBody>
      </p:sp>
      <p:sp>
        <p:nvSpPr>
          <p:cNvPr id="8" name="TextBox 8"/>
          <p:cNvSpPr txBox="1"/>
          <p:nvPr/>
        </p:nvSpPr>
        <p:spPr>
          <a:xfrm>
            <a:off x="5928114" y="8695050"/>
            <a:ext cx="5074920" cy="495321"/>
          </a:xfrm>
          <a:prstGeom prst="rect">
            <a:avLst/>
          </a:prstGeom>
        </p:spPr>
        <p:txBody>
          <a:bodyPr lIns="0" tIns="0" rIns="0" bIns="0" rtlCol="0" anchor="t">
            <a:spAutoFit/>
          </a:bodyPr>
          <a:lstStyle/>
          <a:p>
            <a:pPr marL="0" lvl="0" indent="0" algn="ctr">
              <a:lnSpc>
                <a:spcPts val="3240"/>
              </a:lnSpc>
            </a:pPr>
            <a:r>
              <a:rPr lang="en-US" sz="2700" spc="-12">
                <a:solidFill>
                  <a:srgbClr val="000000"/>
                </a:solidFill>
                <a:latin typeface="Evolventa"/>
                <a:ea typeface="Evolventa"/>
                <a:cs typeface="Evolventa"/>
                <a:sym typeface="Evolventa"/>
              </a:rPr>
              <a:t>Autor: FHJ</a:t>
            </a:r>
          </a:p>
        </p:txBody>
      </p:sp>
      <p:sp>
        <p:nvSpPr>
          <p:cNvPr id="9" name="Freeform 9" descr="Text  Descriere generată automat"/>
          <p:cNvSpPr/>
          <p:nvPr/>
        </p:nvSpPr>
        <p:spPr>
          <a:xfrm>
            <a:off x="167640" y="9012054"/>
            <a:ext cx="4427738" cy="929700"/>
          </a:xfrm>
          <a:custGeom>
            <a:avLst/>
            <a:gdLst/>
            <a:ahLst/>
            <a:cxnLst/>
            <a:rect l="l" t="t" r="r" b="b"/>
            <a:pathLst>
              <a:path w="4427738" h="929700">
                <a:moveTo>
                  <a:pt x="0" y="0"/>
                </a:moveTo>
                <a:lnTo>
                  <a:pt x="4427738" y="0"/>
                </a:lnTo>
                <a:lnTo>
                  <a:pt x="4427738" y="929700"/>
                </a:lnTo>
                <a:lnTo>
                  <a:pt x="0" y="929700"/>
                </a:lnTo>
                <a:lnTo>
                  <a:pt x="0" y="0"/>
                </a:lnTo>
                <a:close/>
              </a:path>
            </a:pathLst>
          </a:custGeom>
          <a:blipFill>
            <a:blip r:embed="rId5"/>
            <a:stretch>
              <a:fillRect/>
            </a:stretch>
          </a:blipFill>
        </p:spPr>
        <p:txBody>
          <a:bodyPr/>
          <a:lstStyle/>
          <a:p>
            <a:endParaRPr lang="de-AT"/>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249" y="-248757"/>
            <a:ext cx="10819050" cy="2179050"/>
            <a:chOff x="0" y="0"/>
            <a:chExt cx="14425400" cy="2905400"/>
          </a:xfrm>
        </p:grpSpPr>
        <p:sp>
          <p:nvSpPr>
            <p:cNvPr id="3" name="Freeform 3"/>
            <p:cNvSpPr/>
            <p:nvPr/>
          </p:nvSpPr>
          <p:spPr>
            <a:xfrm>
              <a:off x="12700" y="12700"/>
              <a:ext cx="14400023" cy="2880106"/>
            </a:xfrm>
            <a:custGeom>
              <a:avLst/>
              <a:gdLst/>
              <a:ahLst/>
              <a:cxnLst/>
              <a:rect l="l" t="t" r="r" b="b"/>
              <a:pathLst>
                <a:path w="14400023" h="2880106">
                  <a:moveTo>
                    <a:pt x="0" y="480060"/>
                  </a:moveTo>
                  <a:cubicBezTo>
                    <a:pt x="0" y="214884"/>
                    <a:pt x="216408" y="0"/>
                    <a:pt x="483362" y="0"/>
                  </a:cubicBezTo>
                  <a:lnTo>
                    <a:pt x="13916661" y="0"/>
                  </a:lnTo>
                  <a:cubicBezTo>
                    <a:pt x="14183615" y="0"/>
                    <a:pt x="14400023" y="214884"/>
                    <a:pt x="14400023" y="480060"/>
                  </a:cubicBezTo>
                  <a:lnTo>
                    <a:pt x="14400023" y="2400046"/>
                  </a:lnTo>
                  <a:cubicBezTo>
                    <a:pt x="14400023" y="2665095"/>
                    <a:pt x="14183615" y="2880106"/>
                    <a:pt x="13916661" y="2880106"/>
                  </a:cubicBezTo>
                  <a:lnTo>
                    <a:pt x="483362" y="2880106"/>
                  </a:lnTo>
                  <a:cubicBezTo>
                    <a:pt x="216408" y="2879979"/>
                    <a:pt x="0" y="2665095"/>
                    <a:pt x="0" y="2400046"/>
                  </a:cubicBezTo>
                  <a:close/>
                </a:path>
              </a:pathLst>
            </a:custGeom>
            <a:solidFill>
              <a:srgbClr val="4472C4"/>
            </a:solidFill>
          </p:spPr>
          <p:txBody>
            <a:bodyPr/>
            <a:lstStyle/>
            <a:p>
              <a:endParaRPr lang="de-AT"/>
            </a:p>
          </p:txBody>
        </p:sp>
        <p:sp>
          <p:nvSpPr>
            <p:cNvPr id="4" name="Freeform 4"/>
            <p:cNvSpPr/>
            <p:nvPr/>
          </p:nvSpPr>
          <p:spPr>
            <a:xfrm>
              <a:off x="0" y="0"/>
              <a:ext cx="14425423" cy="2905506"/>
            </a:xfrm>
            <a:custGeom>
              <a:avLst/>
              <a:gdLst/>
              <a:ahLst/>
              <a:cxnLst/>
              <a:rect l="l" t="t" r="r" b="b"/>
              <a:pathLst>
                <a:path w="14425423" h="2905506">
                  <a:moveTo>
                    <a:pt x="0" y="492760"/>
                  </a:moveTo>
                  <a:cubicBezTo>
                    <a:pt x="0" y="220472"/>
                    <a:pt x="222250" y="0"/>
                    <a:pt x="496062" y="0"/>
                  </a:cubicBezTo>
                  <a:lnTo>
                    <a:pt x="13929361" y="0"/>
                  </a:lnTo>
                  <a:lnTo>
                    <a:pt x="13929361" y="12700"/>
                  </a:lnTo>
                  <a:lnTo>
                    <a:pt x="13929361" y="0"/>
                  </a:lnTo>
                  <a:cubicBezTo>
                    <a:pt x="14203299" y="0"/>
                    <a:pt x="14425423" y="220472"/>
                    <a:pt x="14425423" y="492760"/>
                  </a:cubicBezTo>
                  <a:lnTo>
                    <a:pt x="14412723" y="492760"/>
                  </a:lnTo>
                  <a:lnTo>
                    <a:pt x="14425423" y="492760"/>
                  </a:lnTo>
                  <a:lnTo>
                    <a:pt x="14425423" y="2412746"/>
                  </a:lnTo>
                  <a:lnTo>
                    <a:pt x="14412723" y="2412746"/>
                  </a:lnTo>
                  <a:lnTo>
                    <a:pt x="14425423" y="2412746"/>
                  </a:lnTo>
                  <a:cubicBezTo>
                    <a:pt x="14425423" y="2684907"/>
                    <a:pt x="14203173" y="2905506"/>
                    <a:pt x="13929361" y="2905506"/>
                  </a:cubicBezTo>
                  <a:lnTo>
                    <a:pt x="13929361" y="2892806"/>
                  </a:lnTo>
                  <a:lnTo>
                    <a:pt x="13929361" y="2905506"/>
                  </a:lnTo>
                  <a:lnTo>
                    <a:pt x="496062" y="2905506"/>
                  </a:lnTo>
                  <a:lnTo>
                    <a:pt x="496062" y="2892806"/>
                  </a:lnTo>
                  <a:lnTo>
                    <a:pt x="496062" y="2905506"/>
                  </a:lnTo>
                  <a:cubicBezTo>
                    <a:pt x="222250" y="2905379"/>
                    <a:pt x="0" y="2684907"/>
                    <a:pt x="0" y="2412746"/>
                  </a:cubicBezTo>
                  <a:lnTo>
                    <a:pt x="0" y="492760"/>
                  </a:lnTo>
                  <a:lnTo>
                    <a:pt x="12700" y="492760"/>
                  </a:lnTo>
                  <a:lnTo>
                    <a:pt x="0" y="492760"/>
                  </a:lnTo>
                  <a:moveTo>
                    <a:pt x="25400" y="492760"/>
                  </a:moveTo>
                  <a:lnTo>
                    <a:pt x="25400" y="2412746"/>
                  </a:lnTo>
                  <a:lnTo>
                    <a:pt x="12700" y="2412746"/>
                  </a:lnTo>
                  <a:lnTo>
                    <a:pt x="25400" y="2412746"/>
                  </a:lnTo>
                  <a:cubicBezTo>
                    <a:pt x="25400" y="2670810"/>
                    <a:pt x="236093" y="2880106"/>
                    <a:pt x="496062" y="2880106"/>
                  </a:cubicBezTo>
                  <a:lnTo>
                    <a:pt x="13929361" y="2880106"/>
                  </a:lnTo>
                  <a:cubicBezTo>
                    <a:pt x="14189456" y="2880106"/>
                    <a:pt x="14400023" y="2670810"/>
                    <a:pt x="14400023" y="2412746"/>
                  </a:cubicBezTo>
                  <a:lnTo>
                    <a:pt x="14400023" y="492760"/>
                  </a:lnTo>
                  <a:cubicBezTo>
                    <a:pt x="14400023" y="234696"/>
                    <a:pt x="14189329" y="25400"/>
                    <a:pt x="13929361" y="25400"/>
                  </a:cubicBezTo>
                  <a:lnTo>
                    <a:pt x="496062" y="25400"/>
                  </a:lnTo>
                  <a:lnTo>
                    <a:pt x="496062" y="12700"/>
                  </a:lnTo>
                  <a:lnTo>
                    <a:pt x="496062" y="25400"/>
                  </a:lnTo>
                  <a:cubicBezTo>
                    <a:pt x="236093" y="25400"/>
                    <a:pt x="25400" y="234696"/>
                    <a:pt x="25400" y="492760"/>
                  </a:cubicBezTo>
                  <a:close/>
                </a:path>
              </a:pathLst>
            </a:custGeom>
            <a:solidFill>
              <a:srgbClr val="31538F"/>
            </a:solidFill>
          </p:spPr>
          <p:txBody>
            <a:bodyPr/>
            <a:lstStyle/>
            <a:p>
              <a:endParaRPr lang="de-AT"/>
            </a:p>
          </p:txBody>
        </p:sp>
        <p:sp>
          <p:nvSpPr>
            <p:cNvPr id="5" name="TextBox 5"/>
            <p:cNvSpPr txBox="1"/>
            <p:nvPr/>
          </p:nvSpPr>
          <p:spPr>
            <a:xfrm>
              <a:off x="0" y="-161925"/>
              <a:ext cx="14425400" cy="3067325"/>
            </a:xfrm>
            <a:prstGeom prst="rect">
              <a:avLst/>
            </a:prstGeom>
          </p:spPr>
          <p:txBody>
            <a:bodyPr lIns="50800" tIns="50800" rIns="50800" bIns="50800" rtlCol="0" anchor="ctr"/>
            <a:lstStyle/>
            <a:p>
              <a:pPr marL="0" lvl="0" indent="0" algn="ctr">
                <a:lnSpc>
                  <a:spcPts val="6120"/>
                </a:lnSpc>
              </a:pPr>
              <a:r>
                <a:rPr lang="en-US" sz="5100" spc="-24">
                  <a:solidFill>
                    <a:srgbClr val="FFFFFF"/>
                  </a:solidFill>
                  <a:latin typeface="Evolventa"/>
                  <a:ea typeface="Evolventa"/>
                  <a:cs typeface="Evolventa"/>
                  <a:sym typeface="Evolventa"/>
                </a:rPr>
                <a:t>OPȚIUNI DE INVESTIȚIE</a:t>
              </a:r>
            </a:p>
          </p:txBody>
        </p:sp>
      </p:grpSp>
      <p:grpSp>
        <p:nvGrpSpPr>
          <p:cNvPr id="6" name="Group 6"/>
          <p:cNvGrpSpPr/>
          <p:nvPr/>
        </p:nvGrpSpPr>
        <p:grpSpPr>
          <a:xfrm rot="-5400000">
            <a:off x="8222456" y="221456"/>
            <a:ext cx="1843088" cy="18288000"/>
            <a:chOff x="0" y="0"/>
            <a:chExt cx="2457450" cy="24384000"/>
          </a:xfrm>
        </p:grpSpPr>
        <p:sp>
          <p:nvSpPr>
            <p:cNvPr id="7" name="Freeform 7"/>
            <p:cNvSpPr/>
            <p:nvPr/>
          </p:nvSpPr>
          <p:spPr>
            <a:xfrm>
              <a:off x="0" y="0"/>
              <a:ext cx="2457450" cy="24384000"/>
            </a:xfrm>
            <a:custGeom>
              <a:avLst/>
              <a:gdLst/>
              <a:ahLst/>
              <a:cxnLst/>
              <a:rect l="l" t="t" r="r" b="b"/>
              <a:pathLst>
                <a:path w="2457450" h="24384000">
                  <a:moveTo>
                    <a:pt x="0" y="0"/>
                  </a:moveTo>
                  <a:lnTo>
                    <a:pt x="2457450" y="0"/>
                  </a:lnTo>
                  <a:lnTo>
                    <a:pt x="2457450" y="24384000"/>
                  </a:lnTo>
                  <a:lnTo>
                    <a:pt x="0" y="24384000"/>
                  </a:lnTo>
                  <a:close/>
                </a:path>
              </a:pathLst>
            </a:custGeom>
            <a:solidFill>
              <a:srgbClr val="AEABAB">
                <a:alpha val="60000"/>
              </a:srgbClr>
            </a:solidFill>
          </p:spPr>
          <p:txBody>
            <a:bodyPr/>
            <a:lstStyle/>
            <a:p>
              <a:endParaRPr lang="de-AT"/>
            </a:p>
          </p:txBody>
        </p:sp>
      </p:grpSp>
      <p:sp>
        <p:nvSpPr>
          <p:cNvPr id="8" name="TextBox 8"/>
          <p:cNvSpPr txBox="1"/>
          <p:nvPr/>
        </p:nvSpPr>
        <p:spPr>
          <a:xfrm>
            <a:off x="594444" y="9198106"/>
            <a:ext cx="12657256" cy="399965"/>
          </a:xfrm>
          <a:prstGeom prst="rect">
            <a:avLst/>
          </a:prstGeom>
        </p:spPr>
        <p:txBody>
          <a:bodyPr lIns="0" tIns="0" rIns="0" bIns="0" rtlCol="0" anchor="t">
            <a:spAutoFit/>
          </a:bodyPr>
          <a:lstStyle/>
          <a:p>
            <a:pPr marL="0" lvl="0" indent="0" algn="just">
              <a:lnSpc>
                <a:spcPts val="1439"/>
              </a:lnSpc>
            </a:pPr>
            <a:r>
              <a:rPr lang="en-US" sz="1200" spc="-5">
                <a:solidFill>
                  <a:srgbClr val="000000"/>
                </a:solidFill>
                <a:latin typeface="Evolventa"/>
                <a:ea typeface="Evolventa"/>
                <a:cs typeface="Evolventa"/>
                <a:sym typeface="Evolventa"/>
              </a:rPr>
              <a:t>Finanțat de Uniunea Europeană. Opiniile și opiniile exprimate sunt totuși doar ale autorilor și nu reflectă neapărat cele ale Uniunii Europene sau ale Agenției Executive pentru Educație și Cultură (EACEA). Nici Uniunea Europeană, nici EACEA nu pot fi considerate responsabile pentru acestea. Număr proiect: 2022-1-AT01-KA220-ADU-000087985</a:t>
            </a:r>
          </a:p>
        </p:txBody>
      </p:sp>
      <p:sp>
        <p:nvSpPr>
          <p:cNvPr id="9" name="Freeform 9" descr="Interfață grafică cu utilizatorul, text  Descriere generată automat"/>
          <p:cNvSpPr/>
          <p:nvPr/>
        </p:nvSpPr>
        <p:spPr>
          <a:xfrm>
            <a:off x="14872456" y="8861232"/>
            <a:ext cx="3173424" cy="860791"/>
          </a:xfrm>
          <a:custGeom>
            <a:avLst/>
            <a:gdLst/>
            <a:ahLst/>
            <a:cxnLst/>
            <a:rect l="l" t="t" r="r" b="b"/>
            <a:pathLst>
              <a:path w="3173424" h="860791">
                <a:moveTo>
                  <a:pt x="0" y="0"/>
                </a:moveTo>
                <a:lnTo>
                  <a:pt x="3173424" y="0"/>
                </a:lnTo>
                <a:lnTo>
                  <a:pt x="3173424" y="860791"/>
                </a:lnTo>
                <a:lnTo>
                  <a:pt x="0" y="860791"/>
                </a:lnTo>
                <a:lnTo>
                  <a:pt x="0" y="0"/>
                </a:lnTo>
                <a:close/>
              </a:path>
            </a:pathLst>
          </a:custGeom>
          <a:blipFill>
            <a:blip r:embed="rId3"/>
            <a:stretch>
              <a:fillRect/>
            </a:stretch>
          </a:blipFill>
        </p:spPr>
        <p:txBody>
          <a:bodyPr/>
          <a:lstStyle/>
          <a:p>
            <a:endParaRPr lang="de-AT"/>
          </a:p>
        </p:txBody>
      </p:sp>
      <p:sp>
        <p:nvSpPr>
          <p:cNvPr id="10" name="Freeform 10"/>
          <p:cNvSpPr/>
          <p:nvPr/>
        </p:nvSpPr>
        <p:spPr>
          <a:xfrm>
            <a:off x="16459168" y="265476"/>
            <a:ext cx="1462527" cy="1622708"/>
          </a:xfrm>
          <a:custGeom>
            <a:avLst/>
            <a:gdLst/>
            <a:ahLst/>
            <a:cxnLst/>
            <a:rect l="l" t="t" r="r" b="b"/>
            <a:pathLst>
              <a:path w="1462527" h="1622708">
                <a:moveTo>
                  <a:pt x="0" y="0"/>
                </a:moveTo>
                <a:lnTo>
                  <a:pt x="1462528" y="0"/>
                </a:lnTo>
                <a:lnTo>
                  <a:pt x="1462528" y="1622708"/>
                </a:lnTo>
                <a:lnTo>
                  <a:pt x="0" y="1622708"/>
                </a:lnTo>
                <a:lnTo>
                  <a:pt x="0" y="0"/>
                </a:lnTo>
                <a:close/>
              </a:path>
            </a:pathLst>
          </a:custGeom>
          <a:blipFill>
            <a:blip r:embed="rId4"/>
            <a:stretch>
              <a:fillRect r="-439"/>
            </a:stretch>
          </a:blipFill>
        </p:spPr>
        <p:txBody>
          <a:bodyPr/>
          <a:lstStyle/>
          <a:p>
            <a:endParaRPr lang="de-AT"/>
          </a:p>
        </p:txBody>
      </p:sp>
      <p:sp>
        <p:nvSpPr>
          <p:cNvPr id="11" name="TextBox 11"/>
          <p:cNvSpPr txBox="1"/>
          <p:nvPr/>
        </p:nvSpPr>
        <p:spPr>
          <a:xfrm>
            <a:off x="6157130" y="10397669"/>
            <a:ext cx="4735068" cy="323871"/>
          </a:xfrm>
          <a:prstGeom prst="rect">
            <a:avLst/>
          </a:prstGeom>
        </p:spPr>
        <p:txBody>
          <a:bodyPr lIns="0" tIns="0" rIns="0" bIns="0" rtlCol="0" anchor="t">
            <a:spAutoFit/>
          </a:bodyPr>
          <a:lstStyle/>
          <a:p>
            <a:pPr marL="0" lvl="0" indent="0" algn="l">
              <a:lnSpc>
                <a:spcPts val="2160"/>
              </a:lnSpc>
            </a:pPr>
            <a:r>
              <a:rPr lang="en-US" sz="1800" b="1" spc="-8">
                <a:solidFill>
                  <a:srgbClr val="000000"/>
                </a:solidFill>
                <a:latin typeface="Evolventa Bold"/>
                <a:ea typeface="Evolventa Bold"/>
                <a:cs typeface="Evolventa Bold"/>
                <a:sym typeface="Evolventa Bold"/>
              </a:rPr>
              <a:t>Criptoactive</a:t>
            </a:r>
          </a:p>
        </p:txBody>
      </p:sp>
      <p:grpSp>
        <p:nvGrpSpPr>
          <p:cNvPr id="12" name="Group 12"/>
          <p:cNvGrpSpPr/>
          <p:nvPr/>
        </p:nvGrpSpPr>
        <p:grpSpPr>
          <a:xfrm>
            <a:off x="1316974" y="5137042"/>
            <a:ext cx="943047" cy="461665"/>
            <a:chOff x="0" y="0"/>
            <a:chExt cx="1257396" cy="615554"/>
          </a:xfrm>
        </p:grpSpPr>
        <p:sp>
          <p:nvSpPr>
            <p:cNvPr id="13" name="Freeform 13"/>
            <p:cNvSpPr/>
            <p:nvPr/>
          </p:nvSpPr>
          <p:spPr>
            <a:xfrm>
              <a:off x="-1524" y="-1524"/>
              <a:ext cx="1260475" cy="618617"/>
            </a:xfrm>
            <a:custGeom>
              <a:avLst/>
              <a:gdLst/>
              <a:ahLst/>
              <a:cxnLst/>
              <a:rect l="l" t="t" r="r" b="b"/>
              <a:pathLst>
                <a:path w="1260475" h="618617">
                  <a:moveTo>
                    <a:pt x="1524" y="0"/>
                  </a:moveTo>
                  <a:lnTo>
                    <a:pt x="1258951" y="0"/>
                  </a:lnTo>
                  <a:cubicBezTo>
                    <a:pt x="1259840" y="0"/>
                    <a:pt x="1260475" y="762"/>
                    <a:pt x="1260475" y="1524"/>
                  </a:cubicBezTo>
                  <a:lnTo>
                    <a:pt x="1260475" y="617093"/>
                  </a:lnTo>
                  <a:cubicBezTo>
                    <a:pt x="1260475" y="617982"/>
                    <a:pt x="1259713" y="618617"/>
                    <a:pt x="1258951" y="618617"/>
                  </a:cubicBezTo>
                  <a:lnTo>
                    <a:pt x="1524" y="618617"/>
                  </a:lnTo>
                  <a:cubicBezTo>
                    <a:pt x="635" y="618617"/>
                    <a:pt x="0" y="617855"/>
                    <a:pt x="0" y="617093"/>
                  </a:cubicBezTo>
                  <a:lnTo>
                    <a:pt x="0" y="1524"/>
                  </a:lnTo>
                  <a:cubicBezTo>
                    <a:pt x="0" y="635"/>
                    <a:pt x="762" y="0"/>
                    <a:pt x="1524" y="0"/>
                  </a:cubicBezTo>
                  <a:moveTo>
                    <a:pt x="1524" y="3048"/>
                  </a:moveTo>
                  <a:lnTo>
                    <a:pt x="1524" y="1524"/>
                  </a:lnTo>
                  <a:lnTo>
                    <a:pt x="3048" y="1524"/>
                  </a:lnTo>
                  <a:lnTo>
                    <a:pt x="3048" y="617093"/>
                  </a:lnTo>
                  <a:lnTo>
                    <a:pt x="1524" y="617093"/>
                  </a:lnTo>
                  <a:lnTo>
                    <a:pt x="1524" y="615569"/>
                  </a:lnTo>
                  <a:lnTo>
                    <a:pt x="1258951" y="615569"/>
                  </a:lnTo>
                  <a:lnTo>
                    <a:pt x="1258951" y="617093"/>
                  </a:lnTo>
                  <a:lnTo>
                    <a:pt x="1257427" y="617093"/>
                  </a:lnTo>
                  <a:lnTo>
                    <a:pt x="1257427" y="1524"/>
                  </a:lnTo>
                  <a:lnTo>
                    <a:pt x="1258951" y="1524"/>
                  </a:lnTo>
                  <a:lnTo>
                    <a:pt x="1258951" y="3048"/>
                  </a:lnTo>
                  <a:lnTo>
                    <a:pt x="1524" y="3048"/>
                  </a:lnTo>
                  <a:close/>
                </a:path>
              </a:pathLst>
            </a:custGeom>
            <a:solidFill>
              <a:srgbClr val="000000"/>
            </a:solidFill>
          </p:spPr>
          <p:txBody>
            <a:bodyPr/>
            <a:lstStyle/>
            <a:p>
              <a:endParaRPr lang="de-AT"/>
            </a:p>
          </p:txBody>
        </p:sp>
        <p:sp>
          <p:nvSpPr>
            <p:cNvPr id="14" name="TextBox 14"/>
            <p:cNvSpPr txBox="1"/>
            <p:nvPr/>
          </p:nvSpPr>
          <p:spPr>
            <a:xfrm>
              <a:off x="0" y="-47625"/>
              <a:ext cx="1257396" cy="663179"/>
            </a:xfrm>
            <a:prstGeom prst="rect">
              <a:avLst/>
            </a:prstGeom>
          </p:spPr>
          <p:txBody>
            <a:bodyPr lIns="50800" tIns="50800" rIns="50800" bIns="50800" rtlCol="0" anchor="t"/>
            <a:lstStyle/>
            <a:p>
              <a:pPr marL="0" lvl="0" indent="0" algn="l">
                <a:lnSpc>
                  <a:spcPts val="1889"/>
                </a:lnSpc>
              </a:pPr>
              <a:r>
                <a:rPr lang="en-US" sz="1575" b="1" spc="-7">
                  <a:solidFill>
                    <a:srgbClr val="000000"/>
                  </a:solidFill>
                  <a:latin typeface="Evolventa Bold"/>
                  <a:ea typeface="Evolventa Bold"/>
                  <a:cs typeface="Evolventa Bold"/>
                  <a:sym typeface="Evolventa Bold"/>
                </a:rPr>
                <a:t>Numerar</a:t>
              </a:r>
            </a:p>
          </p:txBody>
        </p:sp>
      </p:grpSp>
      <p:grpSp>
        <p:nvGrpSpPr>
          <p:cNvPr id="15" name="Group 15"/>
          <p:cNvGrpSpPr/>
          <p:nvPr/>
        </p:nvGrpSpPr>
        <p:grpSpPr>
          <a:xfrm>
            <a:off x="3491980" y="5139761"/>
            <a:ext cx="1118576" cy="478578"/>
            <a:chOff x="0" y="0"/>
            <a:chExt cx="1491434" cy="638104"/>
          </a:xfrm>
        </p:grpSpPr>
        <p:sp>
          <p:nvSpPr>
            <p:cNvPr id="16" name="Freeform 16"/>
            <p:cNvSpPr/>
            <p:nvPr/>
          </p:nvSpPr>
          <p:spPr>
            <a:xfrm>
              <a:off x="-1524" y="-1524"/>
              <a:ext cx="1494536" cy="641167"/>
            </a:xfrm>
            <a:custGeom>
              <a:avLst/>
              <a:gdLst/>
              <a:ahLst/>
              <a:cxnLst/>
              <a:rect l="l" t="t" r="r" b="b"/>
              <a:pathLst>
                <a:path w="1494536" h="641167">
                  <a:moveTo>
                    <a:pt x="1524" y="0"/>
                  </a:moveTo>
                  <a:lnTo>
                    <a:pt x="1493012" y="0"/>
                  </a:lnTo>
                  <a:cubicBezTo>
                    <a:pt x="1493901" y="0"/>
                    <a:pt x="1494536" y="762"/>
                    <a:pt x="1494536" y="1524"/>
                  </a:cubicBezTo>
                  <a:lnTo>
                    <a:pt x="1494536" y="639643"/>
                  </a:lnTo>
                  <a:cubicBezTo>
                    <a:pt x="1494536" y="640532"/>
                    <a:pt x="1493774" y="641167"/>
                    <a:pt x="1493012" y="641167"/>
                  </a:cubicBezTo>
                  <a:lnTo>
                    <a:pt x="1524" y="641167"/>
                  </a:lnTo>
                  <a:cubicBezTo>
                    <a:pt x="635" y="641167"/>
                    <a:pt x="0" y="640405"/>
                    <a:pt x="0" y="639643"/>
                  </a:cubicBezTo>
                  <a:lnTo>
                    <a:pt x="0" y="1524"/>
                  </a:lnTo>
                  <a:cubicBezTo>
                    <a:pt x="0" y="635"/>
                    <a:pt x="762" y="0"/>
                    <a:pt x="1524" y="0"/>
                  </a:cubicBezTo>
                  <a:moveTo>
                    <a:pt x="1524" y="3104"/>
                  </a:moveTo>
                  <a:lnTo>
                    <a:pt x="1524" y="1524"/>
                  </a:lnTo>
                  <a:lnTo>
                    <a:pt x="3048" y="1524"/>
                  </a:lnTo>
                  <a:lnTo>
                    <a:pt x="3048" y="639643"/>
                  </a:lnTo>
                  <a:lnTo>
                    <a:pt x="1524" y="639643"/>
                  </a:lnTo>
                  <a:lnTo>
                    <a:pt x="1524" y="638064"/>
                  </a:lnTo>
                  <a:lnTo>
                    <a:pt x="1493012" y="638064"/>
                  </a:lnTo>
                  <a:lnTo>
                    <a:pt x="1493012" y="639643"/>
                  </a:lnTo>
                  <a:lnTo>
                    <a:pt x="1491488" y="639643"/>
                  </a:lnTo>
                  <a:lnTo>
                    <a:pt x="1491488" y="1524"/>
                  </a:lnTo>
                  <a:lnTo>
                    <a:pt x="1493012" y="1524"/>
                  </a:lnTo>
                  <a:lnTo>
                    <a:pt x="1493012" y="3104"/>
                  </a:lnTo>
                  <a:lnTo>
                    <a:pt x="1524" y="3104"/>
                  </a:lnTo>
                  <a:close/>
                </a:path>
              </a:pathLst>
            </a:custGeom>
            <a:solidFill>
              <a:srgbClr val="000000"/>
            </a:solidFill>
          </p:spPr>
          <p:txBody>
            <a:bodyPr/>
            <a:lstStyle/>
            <a:p>
              <a:endParaRPr lang="de-AT"/>
            </a:p>
          </p:txBody>
        </p:sp>
        <p:sp>
          <p:nvSpPr>
            <p:cNvPr id="17" name="TextBox 17"/>
            <p:cNvSpPr txBox="1"/>
            <p:nvPr/>
          </p:nvSpPr>
          <p:spPr>
            <a:xfrm>
              <a:off x="0" y="-66675"/>
              <a:ext cx="1491434" cy="704779"/>
            </a:xfrm>
            <a:prstGeom prst="rect">
              <a:avLst/>
            </a:prstGeom>
          </p:spPr>
          <p:txBody>
            <a:bodyPr lIns="50800" tIns="50800" rIns="50800" bIns="50800" rtlCol="0" anchor="t"/>
            <a:lstStyle/>
            <a:p>
              <a:pPr marL="0" lvl="0" indent="0" algn="l">
                <a:lnSpc>
                  <a:spcPts val="2520"/>
                </a:lnSpc>
              </a:pPr>
              <a:r>
                <a:rPr lang="en-US" sz="2100" b="1" spc="-10">
                  <a:solidFill>
                    <a:srgbClr val="000000"/>
                  </a:solidFill>
                  <a:latin typeface="Evolventa Bold"/>
                  <a:ea typeface="Evolventa Bold"/>
                  <a:cs typeface="Evolventa Bold"/>
                  <a:sym typeface="Evolventa Bold"/>
                </a:rPr>
                <a:t>Stocuri</a:t>
              </a:r>
            </a:p>
          </p:txBody>
        </p:sp>
      </p:grpSp>
      <p:grpSp>
        <p:nvGrpSpPr>
          <p:cNvPr id="18" name="Group 18"/>
          <p:cNvGrpSpPr/>
          <p:nvPr/>
        </p:nvGrpSpPr>
        <p:grpSpPr>
          <a:xfrm>
            <a:off x="5698698" y="5139759"/>
            <a:ext cx="1063272" cy="461665"/>
            <a:chOff x="0" y="0"/>
            <a:chExt cx="1417696" cy="615554"/>
          </a:xfrm>
        </p:grpSpPr>
        <p:sp>
          <p:nvSpPr>
            <p:cNvPr id="19" name="Freeform 19"/>
            <p:cNvSpPr/>
            <p:nvPr/>
          </p:nvSpPr>
          <p:spPr>
            <a:xfrm>
              <a:off x="-1524" y="-1524"/>
              <a:ext cx="1420749" cy="618617"/>
            </a:xfrm>
            <a:custGeom>
              <a:avLst/>
              <a:gdLst/>
              <a:ahLst/>
              <a:cxnLst/>
              <a:rect l="l" t="t" r="r" b="b"/>
              <a:pathLst>
                <a:path w="1420749" h="618617">
                  <a:moveTo>
                    <a:pt x="1524" y="0"/>
                  </a:moveTo>
                  <a:lnTo>
                    <a:pt x="1419225" y="0"/>
                  </a:lnTo>
                  <a:cubicBezTo>
                    <a:pt x="1420114" y="0"/>
                    <a:pt x="1420749" y="762"/>
                    <a:pt x="1420749" y="1524"/>
                  </a:cubicBezTo>
                  <a:lnTo>
                    <a:pt x="1420749" y="617093"/>
                  </a:lnTo>
                  <a:cubicBezTo>
                    <a:pt x="1420749" y="617982"/>
                    <a:pt x="1419987" y="618617"/>
                    <a:pt x="1419225" y="618617"/>
                  </a:cubicBezTo>
                  <a:lnTo>
                    <a:pt x="1524" y="618617"/>
                  </a:lnTo>
                  <a:cubicBezTo>
                    <a:pt x="635" y="618617"/>
                    <a:pt x="0" y="617855"/>
                    <a:pt x="0" y="617093"/>
                  </a:cubicBezTo>
                  <a:lnTo>
                    <a:pt x="0" y="1524"/>
                  </a:lnTo>
                  <a:cubicBezTo>
                    <a:pt x="0" y="635"/>
                    <a:pt x="762" y="0"/>
                    <a:pt x="1524" y="0"/>
                  </a:cubicBezTo>
                  <a:moveTo>
                    <a:pt x="1524" y="3048"/>
                  </a:moveTo>
                  <a:lnTo>
                    <a:pt x="1524" y="1524"/>
                  </a:lnTo>
                  <a:lnTo>
                    <a:pt x="3048" y="1524"/>
                  </a:lnTo>
                  <a:lnTo>
                    <a:pt x="3048" y="617093"/>
                  </a:lnTo>
                  <a:lnTo>
                    <a:pt x="1524" y="617093"/>
                  </a:lnTo>
                  <a:lnTo>
                    <a:pt x="1524" y="615569"/>
                  </a:lnTo>
                  <a:lnTo>
                    <a:pt x="1419225" y="615569"/>
                  </a:lnTo>
                  <a:lnTo>
                    <a:pt x="1419225" y="617093"/>
                  </a:lnTo>
                  <a:lnTo>
                    <a:pt x="1417701" y="617093"/>
                  </a:lnTo>
                  <a:lnTo>
                    <a:pt x="1417701" y="1524"/>
                  </a:lnTo>
                  <a:lnTo>
                    <a:pt x="1419225" y="1524"/>
                  </a:lnTo>
                  <a:lnTo>
                    <a:pt x="1419225" y="3048"/>
                  </a:lnTo>
                  <a:lnTo>
                    <a:pt x="1524" y="3048"/>
                  </a:lnTo>
                  <a:close/>
                </a:path>
              </a:pathLst>
            </a:custGeom>
            <a:solidFill>
              <a:srgbClr val="000000"/>
            </a:solidFill>
          </p:spPr>
          <p:txBody>
            <a:bodyPr/>
            <a:lstStyle/>
            <a:p>
              <a:endParaRPr lang="de-AT"/>
            </a:p>
          </p:txBody>
        </p:sp>
        <p:sp>
          <p:nvSpPr>
            <p:cNvPr id="20" name="TextBox 20"/>
            <p:cNvSpPr txBox="1"/>
            <p:nvPr/>
          </p:nvSpPr>
          <p:spPr>
            <a:xfrm>
              <a:off x="0" y="-47625"/>
              <a:ext cx="1417696" cy="663179"/>
            </a:xfrm>
            <a:prstGeom prst="rect">
              <a:avLst/>
            </a:prstGeom>
          </p:spPr>
          <p:txBody>
            <a:bodyPr lIns="50800" tIns="50800" rIns="50800" bIns="50800" rtlCol="0" anchor="t"/>
            <a:lstStyle/>
            <a:p>
              <a:pPr marL="0" lvl="0" indent="0" algn="l">
                <a:lnSpc>
                  <a:spcPts val="1709"/>
                </a:lnSpc>
              </a:pPr>
              <a:r>
                <a:rPr lang="en-US" sz="1425" b="1" spc="-6">
                  <a:solidFill>
                    <a:srgbClr val="000000"/>
                  </a:solidFill>
                  <a:latin typeface="Evolventa Bold"/>
                  <a:ea typeface="Evolventa Bold"/>
                  <a:cs typeface="Evolventa Bold"/>
                  <a:sym typeface="Evolventa Bold"/>
                </a:rPr>
                <a:t>Obligațiuni</a:t>
              </a:r>
            </a:p>
          </p:txBody>
        </p:sp>
      </p:grpSp>
      <p:grpSp>
        <p:nvGrpSpPr>
          <p:cNvPr id="21" name="Group 21"/>
          <p:cNvGrpSpPr/>
          <p:nvPr/>
        </p:nvGrpSpPr>
        <p:grpSpPr>
          <a:xfrm>
            <a:off x="8208047" y="5137042"/>
            <a:ext cx="1989006" cy="461665"/>
            <a:chOff x="0" y="0"/>
            <a:chExt cx="2652008" cy="615554"/>
          </a:xfrm>
        </p:grpSpPr>
        <p:sp>
          <p:nvSpPr>
            <p:cNvPr id="22" name="Freeform 22"/>
            <p:cNvSpPr/>
            <p:nvPr/>
          </p:nvSpPr>
          <p:spPr>
            <a:xfrm>
              <a:off x="-1524" y="-1524"/>
              <a:ext cx="2655062" cy="618617"/>
            </a:xfrm>
            <a:custGeom>
              <a:avLst/>
              <a:gdLst/>
              <a:ahLst/>
              <a:cxnLst/>
              <a:rect l="l" t="t" r="r" b="b"/>
              <a:pathLst>
                <a:path w="2655062" h="618617">
                  <a:moveTo>
                    <a:pt x="1524" y="0"/>
                  </a:moveTo>
                  <a:lnTo>
                    <a:pt x="2653538" y="0"/>
                  </a:lnTo>
                  <a:cubicBezTo>
                    <a:pt x="2654427" y="0"/>
                    <a:pt x="2655062" y="762"/>
                    <a:pt x="2655062" y="1524"/>
                  </a:cubicBezTo>
                  <a:lnTo>
                    <a:pt x="2655062" y="617093"/>
                  </a:lnTo>
                  <a:cubicBezTo>
                    <a:pt x="2655062" y="617982"/>
                    <a:pt x="2654300" y="618617"/>
                    <a:pt x="2653538" y="618617"/>
                  </a:cubicBezTo>
                  <a:lnTo>
                    <a:pt x="1524" y="618617"/>
                  </a:lnTo>
                  <a:cubicBezTo>
                    <a:pt x="635" y="618617"/>
                    <a:pt x="0" y="617855"/>
                    <a:pt x="0" y="617093"/>
                  </a:cubicBezTo>
                  <a:lnTo>
                    <a:pt x="0" y="1524"/>
                  </a:lnTo>
                  <a:cubicBezTo>
                    <a:pt x="0" y="635"/>
                    <a:pt x="762" y="0"/>
                    <a:pt x="1524" y="0"/>
                  </a:cubicBezTo>
                  <a:moveTo>
                    <a:pt x="1524" y="3048"/>
                  </a:moveTo>
                  <a:lnTo>
                    <a:pt x="1524" y="1524"/>
                  </a:lnTo>
                  <a:lnTo>
                    <a:pt x="3048" y="1524"/>
                  </a:lnTo>
                  <a:lnTo>
                    <a:pt x="3048" y="617093"/>
                  </a:lnTo>
                  <a:lnTo>
                    <a:pt x="1524" y="617093"/>
                  </a:lnTo>
                  <a:lnTo>
                    <a:pt x="1524" y="615569"/>
                  </a:lnTo>
                  <a:lnTo>
                    <a:pt x="2653538" y="615569"/>
                  </a:lnTo>
                  <a:lnTo>
                    <a:pt x="2653538" y="617093"/>
                  </a:lnTo>
                  <a:lnTo>
                    <a:pt x="2652014" y="617093"/>
                  </a:lnTo>
                  <a:lnTo>
                    <a:pt x="2652014" y="1524"/>
                  </a:lnTo>
                  <a:lnTo>
                    <a:pt x="2653538" y="1524"/>
                  </a:lnTo>
                  <a:lnTo>
                    <a:pt x="2653538" y="3048"/>
                  </a:lnTo>
                  <a:lnTo>
                    <a:pt x="1524" y="3048"/>
                  </a:lnTo>
                  <a:close/>
                </a:path>
              </a:pathLst>
            </a:custGeom>
            <a:solidFill>
              <a:srgbClr val="000000"/>
            </a:solidFill>
          </p:spPr>
          <p:txBody>
            <a:bodyPr/>
            <a:lstStyle/>
            <a:p>
              <a:endParaRPr lang="de-AT"/>
            </a:p>
          </p:txBody>
        </p:sp>
        <p:sp>
          <p:nvSpPr>
            <p:cNvPr id="23" name="TextBox 23"/>
            <p:cNvSpPr txBox="1"/>
            <p:nvPr/>
          </p:nvSpPr>
          <p:spPr>
            <a:xfrm>
              <a:off x="0" y="-57150"/>
              <a:ext cx="2652008" cy="672704"/>
            </a:xfrm>
            <a:prstGeom prst="rect">
              <a:avLst/>
            </a:prstGeom>
          </p:spPr>
          <p:txBody>
            <a:bodyPr lIns="50800" tIns="50800" rIns="50800" bIns="50800" rtlCol="0" anchor="t"/>
            <a:lstStyle/>
            <a:p>
              <a:pPr marL="0" lvl="0" indent="0" algn="l">
                <a:lnSpc>
                  <a:spcPts val="2299"/>
                </a:lnSpc>
              </a:pPr>
              <a:r>
                <a:rPr lang="en-US" sz="1916" b="1" spc="-9">
                  <a:solidFill>
                    <a:srgbClr val="000000"/>
                  </a:solidFill>
                  <a:latin typeface="Evolventa Bold"/>
                  <a:ea typeface="Evolventa Bold"/>
                  <a:cs typeface="Evolventa Bold"/>
                  <a:sym typeface="Evolventa Bold"/>
                </a:rPr>
                <a:t>Fonduri mutuale</a:t>
              </a:r>
            </a:p>
          </p:txBody>
        </p:sp>
      </p:grpSp>
      <p:grpSp>
        <p:nvGrpSpPr>
          <p:cNvPr id="24" name="Group 24"/>
          <p:cNvGrpSpPr/>
          <p:nvPr/>
        </p:nvGrpSpPr>
        <p:grpSpPr>
          <a:xfrm>
            <a:off x="13266833" y="5137042"/>
            <a:ext cx="3313888" cy="478578"/>
            <a:chOff x="0" y="0"/>
            <a:chExt cx="4418518" cy="638104"/>
          </a:xfrm>
        </p:grpSpPr>
        <p:sp>
          <p:nvSpPr>
            <p:cNvPr id="25" name="Freeform 25"/>
            <p:cNvSpPr/>
            <p:nvPr/>
          </p:nvSpPr>
          <p:spPr>
            <a:xfrm>
              <a:off x="-1524" y="-1524"/>
              <a:ext cx="4421505" cy="641167"/>
            </a:xfrm>
            <a:custGeom>
              <a:avLst/>
              <a:gdLst/>
              <a:ahLst/>
              <a:cxnLst/>
              <a:rect l="l" t="t" r="r" b="b"/>
              <a:pathLst>
                <a:path w="4421505" h="641167">
                  <a:moveTo>
                    <a:pt x="1524" y="0"/>
                  </a:moveTo>
                  <a:lnTo>
                    <a:pt x="4419981" y="0"/>
                  </a:lnTo>
                  <a:cubicBezTo>
                    <a:pt x="4420870" y="0"/>
                    <a:pt x="4421505" y="762"/>
                    <a:pt x="4421505" y="1524"/>
                  </a:cubicBezTo>
                  <a:lnTo>
                    <a:pt x="4421505" y="639643"/>
                  </a:lnTo>
                  <a:cubicBezTo>
                    <a:pt x="4421505" y="640532"/>
                    <a:pt x="4420743" y="641167"/>
                    <a:pt x="4419981" y="641167"/>
                  </a:cubicBezTo>
                  <a:lnTo>
                    <a:pt x="1524" y="641167"/>
                  </a:lnTo>
                  <a:cubicBezTo>
                    <a:pt x="635" y="641167"/>
                    <a:pt x="0" y="640405"/>
                    <a:pt x="0" y="639643"/>
                  </a:cubicBezTo>
                  <a:lnTo>
                    <a:pt x="0" y="1524"/>
                  </a:lnTo>
                  <a:cubicBezTo>
                    <a:pt x="0" y="635"/>
                    <a:pt x="762" y="0"/>
                    <a:pt x="1524" y="0"/>
                  </a:cubicBezTo>
                  <a:moveTo>
                    <a:pt x="1524" y="3104"/>
                  </a:moveTo>
                  <a:lnTo>
                    <a:pt x="1524" y="1524"/>
                  </a:lnTo>
                  <a:lnTo>
                    <a:pt x="3048" y="1524"/>
                  </a:lnTo>
                  <a:lnTo>
                    <a:pt x="3048" y="639643"/>
                  </a:lnTo>
                  <a:lnTo>
                    <a:pt x="1524" y="639643"/>
                  </a:lnTo>
                  <a:lnTo>
                    <a:pt x="1524" y="638064"/>
                  </a:lnTo>
                  <a:lnTo>
                    <a:pt x="4419981" y="638064"/>
                  </a:lnTo>
                  <a:lnTo>
                    <a:pt x="4419981" y="639643"/>
                  </a:lnTo>
                  <a:lnTo>
                    <a:pt x="4418457" y="639643"/>
                  </a:lnTo>
                  <a:lnTo>
                    <a:pt x="4418457" y="1524"/>
                  </a:lnTo>
                  <a:lnTo>
                    <a:pt x="4419981" y="1524"/>
                  </a:lnTo>
                  <a:lnTo>
                    <a:pt x="4419981" y="3104"/>
                  </a:lnTo>
                  <a:lnTo>
                    <a:pt x="1524" y="3104"/>
                  </a:lnTo>
                  <a:close/>
                </a:path>
              </a:pathLst>
            </a:custGeom>
            <a:solidFill>
              <a:srgbClr val="000000"/>
            </a:solidFill>
          </p:spPr>
          <p:txBody>
            <a:bodyPr/>
            <a:lstStyle/>
            <a:p>
              <a:endParaRPr lang="de-AT"/>
            </a:p>
          </p:txBody>
        </p:sp>
        <p:sp>
          <p:nvSpPr>
            <p:cNvPr id="26" name="TextBox 26"/>
            <p:cNvSpPr txBox="1"/>
            <p:nvPr/>
          </p:nvSpPr>
          <p:spPr>
            <a:xfrm>
              <a:off x="0" y="-66675"/>
              <a:ext cx="4418518" cy="704779"/>
            </a:xfrm>
            <a:prstGeom prst="rect">
              <a:avLst/>
            </a:prstGeom>
          </p:spPr>
          <p:txBody>
            <a:bodyPr lIns="50800" tIns="50800" rIns="50800" bIns="50800" rtlCol="0" anchor="t"/>
            <a:lstStyle/>
            <a:p>
              <a:pPr marL="0" lvl="0" indent="0" algn="l">
                <a:lnSpc>
                  <a:spcPts val="2520"/>
                </a:lnSpc>
              </a:pPr>
              <a:r>
                <a:rPr lang="en-US" sz="2100" b="1" spc="-10">
                  <a:solidFill>
                    <a:srgbClr val="000000"/>
                  </a:solidFill>
                  <a:latin typeface="Evolventa Bold"/>
                  <a:ea typeface="Evolventa Bold"/>
                  <a:cs typeface="Evolventa Bold"/>
                  <a:sym typeface="Evolventa Bold"/>
                </a:rPr>
                <a:t>Investiții alternative</a:t>
              </a:r>
            </a:p>
          </p:txBody>
        </p:sp>
      </p:grpSp>
      <p:grpSp>
        <p:nvGrpSpPr>
          <p:cNvPr id="27" name="Group 27"/>
          <p:cNvGrpSpPr/>
          <p:nvPr/>
        </p:nvGrpSpPr>
        <p:grpSpPr>
          <a:xfrm>
            <a:off x="13448978" y="5935623"/>
            <a:ext cx="3404638" cy="1431161"/>
            <a:chOff x="0" y="0"/>
            <a:chExt cx="4539518" cy="1908214"/>
          </a:xfrm>
        </p:grpSpPr>
        <p:sp>
          <p:nvSpPr>
            <p:cNvPr id="28" name="Freeform 28"/>
            <p:cNvSpPr/>
            <p:nvPr/>
          </p:nvSpPr>
          <p:spPr>
            <a:xfrm>
              <a:off x="-1524" y="-1524"/>
              <a:ext cx="4542536" cy="1911223"/>
            </a:xfrm>
            <a:custGeom>
              <a:avLst/>
              <a:gdLst/>
              <a:ahLst/>
              <a:cxnLst/>
              <a:rect l="l" t="t" r="r" b="b"/>
              <a:pathLst>
                <a:path w="4542536" h="1911223">
                  <a:moveTo>
                    <a:pt x="1524" y="0"/>
                  </a:moveTo>
                  <a:lnTo>
                    <a:pt x="4541012" y="0"/>
                  </a:lnTo>
                  <a:cubicBezTo>
                    <a:pt x="4541901" y="0"/>
                    <a:pt x="4542536" y="762"/>
                    <a:pt x="4542536" y="1524"/>
                  </a:cubicBezTo>
                  <a:lnTo>
                    <a:pt x="4542536" y="1909699"/>
                  </a:lnTo>
                  <a:cubicBezTo>
                    <a:pt x="4542536" y="1910588"/>
                    <a:pt x="4541774" y="1911223"/>
                    <a:pt x="4541012" y="1911223"/>
                  </a:cubicBezTo>
                  <a:lnTo>
                    <a:pt x="1524" y="1911223"/>
                  </a:lnTo>
                  <a:cubicBezTo>
                    <a:pt x="635" y="1911223"/>
                    <a:pt x="0" y="1910461"/>
                    <a:pt x="0" y="1909699"/>
                  </a:cubicBezTo>
                  <a:lnTo>
                    <a:pt x="0" y="1524"/>
                  </a:lnTo>
                  <a:cubicBezTo>
                    <a:pt x="0" y="635"/>
                    <a:pt x="762" y="0"/>
                    <a:pt x="1524" y="0"/>
                  </a:cubicBezTo>
                  <a:moveTo>
                    <a:pt x="1524" y="3048"/>
                  </a:moveTo>
                  <a:lnTo>
                    <a:pt x="1524" y="1524"/>
                  </a:lnTo>
                  <a:lnTo>
                    <a:pt x="3048" y="1524"/>
                  </a:lnTo>
                  <a:lnTo>
                    <a:pt x="3048" y="1909699"/>
                  </a:lnTo>
                  <a:lnTo>
                    <a:pt x="1524" y="1909699"/>
                  </a:lnTo>
                  <a:lnTo>
                    <a:pt x="1524" y="1908175"/>
                  </a:lnTo>
                  <a:lnTo>
                    <a:pt x="4541012" y="1908175"/>
                  </a:lnTo>
                  <a:lnTo>
                    <a:pt x="4541012" y="1909699"/>
                  </a:lnTo>
                  <a:lnTo>
                    <a:pt x="4539488" y="1909699"/>
                  </a:lnTo>
                  <a:lnTo>
                    <a:pt x="4539488" y="1524"/>
                  </a:lnTo>
                  <a:lnTo>
                    <a:pt x="4541012" y="1524"/>
                  </a:lnTo>
                  <a:lnTo>
                    <a:pt x="4541012" y="3048"/>
                  </a:lnTo>
                  <a:lnTo>
                    <a:pt x="1524" y="3048"/>
                  </a:lnTo>
                  <a:close/>
                </a:path>
              </a:pathLst>
            </a:custGeom>
            <a:solidFill>
              <a:srgbClr val="000000"/>
            </a:solidFill>
          </p:spPr>
          <p:txBody>
            <a:bodyPr/>
            <a:lstStyle/>
            <a:p>
              <a:endParaRPr lang="de-AT"/>
            </a:p>
          </p:txBody>
        </p:sp>
        <p:sp>
          <p:nvSpPr>
            <p:cNvPr id="29" name="TextBox 29"/>
            <p:cNvSpPr txBox="1"/>
            <p:nvPr/>
          </p:nvSpPr>
          <p:spPr>
            <a:xfrm>
              <a:off x="0" y="-66675"/>
              <a:ext cx="4539518" cy="1974889"/>
            </a:xfrm>
            <a:prstGeom prst="rect">
              <a:avLst/>
            </a:prstGeom>
          </p:spPr>
          <p:txBody>
            <a:bodyPr lIns="50800" tIns="50800" rIns="50800" bIns="50800" rtlCol="0" anchor="t"/>
            <a:lstStyle/>
            <a:p>
              <a:pPr marL="380048" lvl="1" indent="-190024" algn="l">
                <a:lnSpc>
                  <a:spcPts val="2520"/>
                </a:lnSpc>
                <a:buFont typeface="Arial"/>
                <a:buChar char="•"/>
              </a:pPr>
              <a:r>
                <a:rPr lang="en-US" sz="2100" spc="-10">
                  <a:solidFill>
                    <a:srgbClr val="000000"/>
                  </a:solidFill>
                  <a:latin typeface="Evolventa"/>
                  <a:ea typeface="Evolventa"/>
                  <a:cs typeface="Evolventa"/>
                  <a:sym typeface="Evolventa"/>
                </a:rPr>
                <a:t>Imobiliare</a:t>
              </a:r>
            </a:p>
            <a:p>
              <a:pPr marL="380048" lvl="1" indent="-190024" algn="l">
                <a:lnSpc>
                  <a:spcPts val="2520"/>
                </a:lnSpc>
                <a:buFont typeface="Arial"/>
                <a:buChar char="•"/>
              </a:pPr>
              <a:r>
                <a:rPr lang="en-US" sz="2100" spc="-10">
                  <a:solidFill>
                    <a:srgbClr val="000000"/>
                  </a:solidFill>
                  <a:latin typeface="Evolventa"/>
                  <a:ea typeface="Evolventa"/>
                  <a:cs typeface="Evolventa"/>
                  <a:sym typeface="Evolventa"/>
                </a:rPr>
                <a:t>Aur</a:t>
              </a:r>
            </a:p>
            <a:p>
              <a:pPr marL="380048" lvl="1" indent="-190024" algn="l">
                <a:lnSpc>
                  <a:spcPts val="2520"/>
                </a:lnSpc>
                <a:buFont typeface="Arial"/>
                <a:buChar char="•"/>
              </a:pPr>
              <a:r>
                <a:rPr lang="en-US" sz="2100" spc="-10">
                  <a:solidFill>
                    <a:srgbClr val="000000"/>
                  </a:solidFill>
                  <a:latin typeface="Evolventa"/>
                  <a:ea typeface="Evolventa"/>
                  <a:cs typeface="Evolventa"/>
                  <a:sym typeface="Evolventa"/>
                </a:rPr>
                <a:t>Criptomonede</a:t>
              </a:r>
            </a:p>
            <a:p>
              <a:pPr marL="380048" lvl="1" indent="-190024" algn="l">
                <a:lnSpc>
                  <a:spcPts val="2520"/>
                </a:lnSpc>
                <a:buFont typeface="Arial"/>
                <a:buChar char="•"/>
              </a:pPr>
              <a:r>
                <a:rPr lang="en-US" sz="2100" spc="-10">
                  <a:solidFill>
                    <a:srgbClr val="000000"/>
                  </a:solidFill>
                  <a:latin typeface="Evolventa"/>
                  <a:ea typeface="Evolventa"/>
                  <a:cs typeface="Evolventa"/>
                  <a:sym typeface="Evolventa"/>
                </a:rPr>
                <a:t>…</a:t>
              </a:r>
            </a:p>
          </p:txBody>
        </p:sp>
      </p:grpSp>
      <p:sp>
        <p:nvSpPr>
          <p:cNvPr id="30" name="AutoShape 30"/>
          <p:cNvSpPr/>
          <p:nvPr/>
        </p:nvSpPr>
        <p:spPr>
          <a:xfrm rot="3798">
            <a:off x="1860828" y="3802674"/>
            <a:ext cx="12929087" cy="0"/>
          </a:xfrm>
          <a:prstGeom prst="line">
            <a:avLst/>
          </a:prstGeom>
          <a:ln w="9525" cap="rnd">
            <a:solidFill>
              <a:srgbClr val="000000"/>
            </a:solidFill>
            <a:prstDash val="solid"/>
            <a:headEnd type="none" w="sm" len="sm"/>
            <a:tailEnd type="none" w="sm" len="sm"/>
          </a:ln>
        </p:spPr>
        <p:txBody>
          <a:bodyPr/>
          <a:lstStyle/>
          <a:p>
            <a:endParaRPr lang="de-AT"/>
          </a:p>
        </p:txBody>
      </p:sp>
      <p:sp>
        <p:nvSpPr>
          <p:cNvPr id="31" name="AutoShape 31"/>
          <p:cNvSpPr/>
          <p:nvPr/>
        </p:nvSpPr>
        <p:spPr>
          <a:xfrm rot="5268676">
            <a:off x="1680923" y="3982447"/>
            <a:ext cx="374106" cy="0"/>
          </a:xfrm>
          <a:prstGeom prst="line">
            <a:avLst/>
          </a:prstGeom>
          <a:ln w="9525" cap="rnd">
            <a:solidFill>
              <a:srgbClr val="000000"/>
            </a:solidFill>
            <a:prstDash val="solid"/>
            <a:headEnd type="none" w="sm" len="sm"/>
            <a:tailEnd type="triangle" w="lg" len="med"/>
          </a:ln>
        </p:spPr>
        <p:txBody>
          <a:bodyPr/>
          <a:lstStyle/>
          <a:p>
            <a:endParaRPr lang="de-AT"/>
          </a:p>
        </p:txBody>
      </p:sp>
      <p:sp>
        <p:nvSpPr>
          <p:cNvPr id="32" name="AutoShape 32"/>
          <p:cNvSpPr/>
          <p:nvPr/>
        </p:nvSpPr>
        <p:spPr>
          <a:xfrm rot="5268676">
            <a:off x="8706248" y="3997979"/>
            <a:ext cx="374106" cy="0"/>
          </a:xfrm>
          <a:prstGeom prst="line">
            <a:avLst/>
          </a:prstGeom>
          <a:ln w="9525" cap="rnd">
            <a:solidFill>
              <a:srgbClr val="000000"/>
            </a:solidFill>
            <a:prstDash val="solid"/>
            <a:headEnd type="none" w="sm" len="sm"/>
            <a:tailEnd type="triangle" w="lg" len="med"/>
          </a:ln>
        </p:spPr>
        <p:txBody>
          <a:bodyPr/>
          <a:lstStyle/>
          <a:p>
            <a:endParaRPr lang="de-AT"/>
          </a:p>
        </p:txBody>
      </p:sp>
      <p:sp>
        <p:nvSpPr>
          <p:cNvPr id="33" name="AutoShape 33"/>
          <p:cNvSpPr/>
          <p:nvPr/>
        </p:nvSpPr>
        <p:spPr>
          <a:xfrm rot="5268676">
            <a:off x="14595714" y="3982444"/>
            <a:ext cx="374106" cy="0"/>
          </a:xfrm>
          <a:prstGeom prst="line">
            <a:avLst/>
          </a:prstGeom>
          <a:ln w="9525" cap="rnd">
            <a:solidFill>
              <a:srgbClr val="000000"/>
            </a:solidFill>
            <a:prstDash val="solid"/>
            <a:headEnd type="none" w="sm" len="sm"/>
            <a:tailEnd type="triangle" w="lg" len="med"/>
          </a:ln>
        </p:spPr>
        <p:txBody>
          <a:bodyPr/>
          <a:lstStyle/>
          <a:p>
            <a:endParaRPr lang="de-AT"/>
          </a:p>
        </p:txBody>
      </p:sp>
      <p:sp>
        <p:nvSpPr>
          <p:cNvPr id="34" name="Freeform 34"/>
          <p:cNvSpPr/>
          <p:nvPr/>
        </p:nvSpPr>
        <p:spPr>
          <a:xfrm>
            <a:off x="1374408" y="4234827"/>
            <a:ext cx="844344" cy="844344"/>
          </a:xfrm>
          <a:custGeom>
            <a:avLst/>
            <a:gdLst/>
            <a:ahLst/>
            <a:cxnLst/>
            <a:rect l="l" t="t" r="r" b="b"/>
            <a:pathLst>
              <a:path w="844344" h="844344">
                <a:moveTo>
                  <a:pt x="0" y="0"/>
                </a:moveTo>
                <a:lnTo>
                  <a:pt x="844344" y="0"/>
                </a:lnTo>
                <a:lnTo>
                  <a:pt x="844344" y="844344"/>
                </a:lnTo>
                <a:lnTo>
                  <a:pt x="0" y="844344"/>
                </a:lnTo>
                <a:lnTo>
                  <a:pt x="0" y="0"/>
                </a:lnTo>
                <a:close/>
              </a:path>
            </a:pathLst>
          </a:custGeom>
          <a:blipFill>
            <a:blip r:embed="rId5"/>
            <a:stretch>
              <a:fillRect/>
            </a:stretch>
          </a:blipFill>
        </p:spPr>
        <p:txBody>
          <a:bodyPr/>
          <a:lstStyle/>
          <a:p>
            <a:endParaRPr lang="de-AT"/>
          </a:p>
        </p:txBody>
      </p:sp>
      <p:sp>
        <p:nvSpPr>
          <p:cNvPr id="35" name="Freeform 35"/>
          <p:cNvSpPr/>
          <p:nvPr/>
        </p:nvSpPr>
        <p:spPr>
          <a:xfrm>
            <a:off x="8208047" y="4229462"/>
            <a:ext cx="1481608" cy="829701"/>
          </a:xfrm>
          <a:custGeom>
            <a:avLst/>
            <a:gdLst/>
            <a:ahLst/>
            <a:cxnLst/>
            <a:rect l="l" t="t" r="r" b="b"/>
            <a:pathLst>
              <a:path w="1481608" h="829701">
                <a:moveTo>
                  <a:pt x="0" y="0"/>
                </a:moveTo>
                <a:lnTo>
                  <a:pt x="1481608" y="0"/>
                </a:lnTo>
                <a:lnTo>
                  <a:pt x="1481608" y="829700"/>
                </a:lnTo>
                <a:lnTo>
                  <a:pt x="0" y="829700"/>
                </a:lnTo>
                <a:lnTo>
                  <a:pt x="0" y="0"/>
                </a:lnTo>
                <a:close/>
              </a:path>
            </a:pathLst>
          </a:custGeom>
          <a:blipFill>
            <a:blip r:embed="rId6"/>
            <a:stretch>
              <a:fillRect/>
            </a:stretch>
          </a:blipFill>
        </p:spPr>
        <p:txBody>
          <a:bodyPr/>
          <a:lstStyle/>
          <a:p>
            <a:endParaRPr lang="de-AT"/>
          </a:p>
        </p:txBody>
      </p:sp>
      <p:sp>
        <p:nvSpPr>
          <p:cNvPr id="36" name="Freeform 36"/>
          <p:cNvSpPr/>
          <p:nvPr/>
        </p:nvSpPr>
        <p:spPr>
          <a:xfrm rot="-10800000" flipV="1">
            <a:off x="14217678" y="4192424"/>
            <a:ext cx="1245437" cy="830291"/>
          </a:xfrm>
          <a:custGeom>
            <a:avLst/>
            <a:gdLst/>
            <a:ahLst/>
            <a:cxnLst/>
            <a:rect l="l" t="t" r="r" b="b"/>
            <a:pathLst>
              <a:path w="1245437" h="830291">
                <a:moveTo>
                  <a:pt x="0" y="830290"/>
                </a:moveTo>
                <a:lnTo>
                  <a:pt x="1245437" y="830290"/>
                </a:lnTo>
                <a:lnTo>
                  <a:pt x="1245437" y="0"/>
                </a:lnTo>
                <a:lnTo>
                  <a:pt x="0" y="0"/>
                </a:lnTo>
                <a:lnTo>
                  <a:pt x="0" y="830290"/>
                </a:lnTo>
                <a:close/>
              </a:path>
            </a:pathLst>
          </a:custGeom>
          <a:blipFill>
            <a:blip r:embed="rId7"/>
            <a:stretch>
              <a:fillRect/>
            </a:stretch>
          </a:blipFill>
        </p:spPr>
        <p:txBody>
          <a:bodyPr/>
          <a:lstStyle/>
          <a:p>
            <a:endParaRPr lang="de-AT"/>
          </a:p>
        </p:txBody>
      </p:sp>
      <p:grpSp>
        <p:nvGrpSpPr>
          <p:cNvPr id="37" name="Group 37"/>
          <p:cNvGrpSpPr/>
          <p:nvPr/>
        </p:nvGrpSpPr>
        <p:grpSpPr>
          <a:xfrm>
            <a:off x="2518185" y="2227444"/>
            <a:ext cx="11614371" cy="792924"/>
            <a:chOff x="0" y="0"/>
            <a:chExt cx="15485828" cy="1057232"/>
          </a:xfrm>
        </p:grpSpPr>
        <p:sp>
          <p:nvSpPr>
            <p:cNvPr id="38" name="Freeform 38"/>
            <p:cNvSpPr/>
            <p:nvPr/>
          </p:nvSpPr>
          <p:spPr>
            <a:xfrm>
              <a:off x="-1524" y="-1524"/>
              <a:ext cx="15488920" cy="1060321"/>
            </a:xfrm>
            <a:custGeom>
              <a:avLst/>
              <a:gdLst/>
              <a:ahLst/>
              <a:cxnLst/>
              <a:rect l="l" t="t" r="r" b="b"/>
              <a:pathLst>
                <a:path w="15488920" h="1060321">
                  <a:moveTo>
                    <a:pt x="1524" y="0"/>
                  </a:moveTo>
                  <a:lnTo>
                    <a:pt x="15487396" y="0"/>
                  </a:lnTo>
                  <a:cubicBezTo>
                    <a:pt x="15488284" y="0"/>
                    <a:pt x="15488920" y="762"/>
                    <a:pt x="15488920" y="1524"/>
                  </a:cubicBezTo>
                  <a:lnTo>
                    <a:pt x="15488920" y="1058796"/>
                  </a:lnTo>
                  <a:cubicBezTo>
                    <a:pt x="15488920" y="1059685"/>
                    <a:pt x="15488159" y="1060321"/>
                    <a:pt x="15487396" y="1060321"/>
                  </a:cubicBezTo>
                  <a:lnTo>
                    <a:pt x="1524" y="1060321"/>
                  </a:lnTo>
                  <a:cubicBezTo>
                    <a:pt x="635" y="1060321"/>
                    <a:pt x="0" y="1059558"/>
                    <a:pt x="0" y="1058796"/>
                  </a:cubicBezTo>
                  <a:lnTo>
                    <a:pt x="0" y="1524"/>
                  </a:lnTo>
                  <a:cubicBezTo>
                    <a:pt x="0" y="635"/>
                    <a:pt x="762" y="0"/>
                    <a:pt x="1524" y="0"/>
                  </a:cubicBezTo>
                  <a:moveTo>
                    <a:pt x="1524" y="3064"/>
                  </a:moveTo>
                  <a:lnTo>
                    <a:pt x="1524" y="1524"/>
                  </a:lnTo>
                  <a:lnTo>
                    <a:pt x="3048" y="1524"/>
                  </a:lnTo>
                  <a:lnTo>
                    <a:pt x="3048" y="1058796"/>
                  </a:lnTo>
                  <a:lnTo>
                    <a:pt x="1524" y="1058796"/>
                  </a:lnTo>
                  <a:lnTo>
                    <a:pt x="1524" y="1057257"/>
                  </a:lnTo>
                  <a:lnTo>
                    <a:pt x="15487396" y="1057257"/>
                  </a:lnTo>
                  <a:lnTo>
                    <a:pt x="15487396" y="1058796"/>
                  </a:lnTo>
                  <a:lnTo>
                    <a:pt x="15485872" y="1058796"/>
                  </a:lnTo>
                  <a:lnTo>
                    <a:pt x="15485872" y="1524"/>
                  </a:lnTo>
                  <a:lnTo>
                    <a:pt x="15487396" y="1524"/>
                  </a:lnTo>
                  <a:lnTo>
                    <a:pt x="15487396" y="3064"/>
                  </a:lnTo>
                  <a:lnTo>
                    <a:pt x="1524" y="3064"/>
                  </a:lnTo>
                  <a:close/>
                </a:path>
              </a:pathLst>
            </a:custGeom>
            <a:solidFill>
              <a:srgbClr val="000000"/>
            </a:solidFill>
          </p:spPr>
          <p:txBody>
            <a:bodyPr/>
            <a:lstStyle/>
            <a:p>
              <a:endParaRPr lang="de-AT"/>
            </a:p>
          </p:txBody>
        </p:sp>
        <p:sp>
          <p:nvSpPr>
            <p:cNvPr id="39" name="TextBox 39"/>
            <p:cNvSpPr txBox="1"/>
            <p:nvPr/>
          </p:nvSpPr>
          <p:spPr>
            <a:xfrm>
              <a:off x="0" y="-66675"/>
              <a:ext cx="15485828" cy="1123907"/>
            </a:xfrm>
            <a:prstGeom prst="rect">
              <a:avLst/>
            </a:prstGeom>
          </p:spPr>
          <p:txBody>
            <a:bodyPr lIns="50800" tIns="50800" rIns="50800" bIns="50800" rtlCol="0" anchor="t"/>
            <a:lstStyle/>
            <a:p>
              <a:pPr marL="0" lvl="0" indent="0" algn="ctr">
                <a:lnSpc>
                  <a:spcPts val="2520"/>
                </a:lnSpc>
              </a:pPr>
              <a:r>
                <a:rPr lang="en-US" sz="2100" spc="-10">
                  <a:solidFill>
                    <a:srgbClr val="000000"/>
                  </a:solidFill>
                  <a:latin typeface="Evolventa"/>
                  <a:ea typeface="Evolventa"/>
                  <a:cs typeface="Evolventa"/>
                  <a:sym typeface="Evolventa"/>
                </a:rPr>
                <a:t>Modalități de bază de a aloca bani, cu așteptarea de a genera venituri sau profit</a:t>
              </a:r>
            </a:p>
            <a:p>
              <a:pPr marL="0" lvl="0" indent="0" algn="ctr">
                <a:lnSpc>
                  <a:spcPts val="2520"/>
                </a:lnSpc>
              </a:pPr>
              <a:r>
                <a:rPr lang="en-US" sz="2100" i="1" spc="-10">
                  <a:solidFill>
                    <a:srgbClr val="000000"/>
                  </a:solidFill>
                  <a:latin typeface="Evolventa Italics"/>
                  <a:ea typeface="Evolventa Italics"/>
                  <a:cs typeface="Evolventa Italics"/>
                  <a:sym typeface="Evolventa Italics"/>
                </a:rPr>
                <a:t>(adică tipuri de bază de plante pentru grădina dvs. financiară)</a:t>
              </a:r>
            </a:p>
          </p:txBody>
        </p:sp>
      </p:grpSp>
      <p:sp>
        <p:nvSpPr>
          <p:cNvPr id="40" name="AutoShape 40"/>
          <p:cNvSpPr/>
          <p:nvPr/>
        </p:nvSpPr>
        <p:spPr>
          <a:xfrm rot="5268676">
            <a:off x="7660437" y="3376714"/>
            <a:ext cx="374106" cy="0"/>
          </a:xfrm>
          <a:prstGeom prst="line">
            <a:avLst/>
          </a:prstGeom>
          <a:ln w="9525" cap="rnd">
            <a:solidFill>
              <a:srgbClr val="000000"/>
            </a:solidFill>
            <a:prstDash val="solid"/>
            <a:headEnd type="none" w="sm" len="sm"/>
            <a:tailEnd type="triangle" w="lg" len="med"/>
          </a:ln>
        </p:spPr>
        <p:txBody>
          <a:bodyPr/>
          <a:lstStyle/>
          <a:p>
            <a:endParaRPr lang="de-AT"/>
          </a:p>
        </p:txBody>
      </p:sp>
      <p:sp>
        <p:nvSpPr>
          <p:cNvPr id="41" name="AutoShape 41"/>
          <p:cNvSpPr/>
          <p:nvPr/>
        </p:nvSpPr>
        <p:spPr>
          <a:xfrm rot="5268676">
            <a:off x="3860699" y="3982447"/>
            <a:ext cx="374106" cy="0"/>
          </a:xfrm>
          <a:prstGeom prst="line">
            <a:avLst/>
          </a:prstGeom>
          <a:ln w="9525" cap="rnd">
            <a:solidFill>
              <a:srgbClr val="000000"/>
            </a:solidFill>
            <a:prstDash val="solid"/>
            <a:headEnd type="none" w="sm" len="sm"/>
            <a:tailEnd type="triangle" w="lg" len="med"/>
          </a:ln>
        </p:spPr>
        <p:txBody>
          <a:bodyPr/>
          <a:lstStyle/>
          <a:p>
            <a:endParaRPr lang="de-AT"/>
          </a:p>
        </p:txBody>
      </p:sp>
      <p:sp>
        <p:nvSpPr>
          <p:cNvPr id="42" name="AutoShape 42"/>
          <p:cNvSpPr/>
          <p:nvPr/>
        </p:nvSpPr>
        <p:spPr>
          <a:xfrm rot="5268676">
            <a:off x="6166730" y="3982447"/>
            <a:ext cx="374106" cy="0"/>
          </a:xfrm>
          <a:prstGeom prst="line">
            <a:avLst/>
          </a:prstGeom>
          <a:ln w="9525" cap="rnd">
            <a:solidFill>
              <a:srgbClr val="000000"/>
            </a:solidFill>
            <a:prstDash val="solid"/>
            <a:headEnd type="none" w="sm" len="sm"/>
            <a:tailEnd type="triangle" w="lg" len="med"/>
          </a:ln>
        </p:spPr>
        <p:txBody>
          <a:bodyPr/>
          <a:lstStyle/>
          <a:p>
            <a:endParaRPr lang="de-AT"/>
          </a:p>
        </p:txBody>
      </p:sp>
      <p:sp>
        <p:nvSpPr>
          <p:cNvPr id="43" name="Freeform 43"/>
          <p:cNvSpPr/>
          <p:nvPr/>
        </p:nvSpPr>
        <p:spPr>
          <a:xfrm>
            <a:off x="3583703" y="4302077"/>
            <a:ext cx="928097" cy="695176"/>
          </a:xfrm>
          <a:custGeom>
            <a:avLst/>
            <a:gdLst/>
            <a:ahLst/>
            <a:cxnLst/>
            <a:rect l="l" t="t" r="r" b="b"/>
            <a:pathLst>
              <a:path w="928097" h="695176">
                <a:moveTo>
                  <a:pt x="0" y="0"/>
                </a:moveTo>
                <a:lnTo>
                  <a:pt x="928096" y="0"/>
                </a:lnTo>
                <a:lnTo>
                  <a:pt x="928096" y="695176"/>
                </a:lnTo>
                <a:lnTo>
                  <a:pt x="0" y="695176"/>
                </a:lnTo>
                <a:lnTo>
                  <a:pt x="0" y="0"/>
                </a:lnTo>
                <a:close/>
              </a:path>
            </a:pathLst>
          </a:custGeom>
          <a:blipFill>
            <a:blip r:embed="rId8"/>
            <a:stretch>
              <a:fillRect/>
            </a:stretch>
          </a:blipFill>
        </p:spPr>
        <p:txBody>
          <a:bodyPr/>
          <a:lstStyle/>
          <a:p>
            <a:endParaRPr lang="de-AT"/>
          </a:p>
        </p:txBody>
      </p:sp>
      <p:sp>
        <p:nvSpPr>
          <p:cNvPr id="44" name="Freeform 44"/>
          <p:cNvSpPr/>
          <p:nvPr/>
        </p:nvSpPr>
        <p:spPr>
          <a:xfrm>
            <a:off x="5681502" y="4302077"/>
            <a:ext cx="1322108" cy="695173"/>
          </a:xfrm>
          <a:custGeom>
            <a:avLst/>
            <a:gdLst/>
            <a:ahLst/>
            <a:cxnLst/>
            <a:rect l="l" t="t" r="r" b="b"/>
            <a:pathLst>
              <a:path w="1322108" h="695173">
                <a:moveTo>
                  <a:pt x="0" y="0"/>
                </a:moveTo>
                <a:lnTo>
                  <a:pt x="1322108" y="0"/>
                </a:lnTo>
                <a:lnTo>
                  <a:pt x="1322108" y="695173"/>
                </a:lnTo>
                <a:lnTo>
                  <a:pt x="0" y="695173"/>
                </a:lnTo>
                <a:lnTo>
                  <a:pt x="0" y="0"/>
                </a:lnTo>
                <a:close/>
              </a:path>
            </a:pathLst>
          </a:custGeom>
          <a:blipFill>
            <a:blip r:embed="rId9"/>
            <a:stretch>
              <a:fillRect/>
            </a:stretch>
          </a:blipFill>
        </p:spPr>
        <p:txBody>
          <a:bodyPr/>
          <a:lstStyle/>
          <a:p>
            <a:endParaRPr lang="de-AT"/>
          </a:p>
        </p:txBody>
      </p:sp>
      <p:sp>
        <p:nvSpPr>
          <p:cNvPr id="45" name="Freeform 45"/>
          <p:cNvSpPr/>
          <p:nvPr/>
        </p:nvSpPr>
        <p:spPr>
          <a:xfrm>
            <a:off x="3561874" y="5820602"/>
            <a:ext cx="1047075" cy="868309"/>
          </a:xfrm>
          <a:custGeom>
            <a:avLst/>
            <a:gdLst/>
            <a:ahLst/>
            <a:cxnLst/>
            <a:rect l="l" t="t" r="r" b="b"/>
            <a:pathLst>
              <a:path w="1047075" h="868309">
                <a:moveTo>
                  <a:pt x="0" y="0"/>
                </a:moveTo>
                <a:lnTo>
                  <a:pt x="1047076" y="0"/>
                </a:lnTo>
                <a:lnTo>
                  <a:pt x="1047076" y="868309"/>
                </a:lnTo>
                <a:lnTo>
                  <a:pt x="0" y="868309"/>
                </a:lnTo>
                <a:lnTo>
                  <a:pt x="0" y="0"/>
                </a:lnTo>
                <a:close/>
              </a:path>
            </a:pathLst>
          </a:custGeom>
          <a:blipFill>
            <a:blip r:embed="rId10"/>
            <a:stretch>
              <a:fillRect l="-26896" r="-24470"/>
            </a:stretch>
          </a:blipFill>
        </p:spPr>
        <p:txBody>
          <a:bodyPr/>
          <a:lstStyle/>
          <a:p>
            <a:endParaRPr lang="de-AT"/>
          </a:p>
        </p:txBody>
      </p:sp>
      <p:grpSp>
        <p:nvGrpSpPr>
          <p:cNvPr id="46" name="Group 46"/>
          <p:cNvGrpSpPr/>
          <p:nvPr/>
        </p:nvGrpSpPr>
        <p:grpSpPr>
          <a:xfrm>
            <a:off x="3190803" y="6778945"/>
            <a:ext cx="1996221" cy="478578"/>
            <a:chOff x="0" y="0"/>
            <a:chExt cx="2661628" cy="638104"/>
          </a:xfrm>
        </p:grpSpPr>
        <p:sp>
          <p:nvSpPr>
            <p:cNvPr id="47" name="Freeform 47"/>
            <p:cNvSpPr/>
            <p:nvPr/>
          </p:nvSpPr>
          <p:spPr>
            <a:xfrm>
              <a:off x="-1524" y="-1524"/>
              <a:ext cx="2664714" cy="641167"/>
            </a:xfrm>
            <a:custGeom>
              <a:avLst/>
              <a:gdLst/>
              <a:ahLst/>
              <a:cxnLst/>
              <a:rect l="l" t="t" r="r" b="b"/>
              <a:pathLst>
                <a:path w="2664714" h="641167">
                  <a:moveTo>
                    <a:pt x="1524" y="0"/>
                  </a:moveTo>
                  <a:lnTo>
                    <a:pt x="2663190" y="0"/>
                  </a:lnTo>
                  <a:cubicBezTo>
                    <a:pt x="2664079" y="0"/>
                    <a:pt x="2664714" y="762"/>
                    <a:pt x="2664714" y="1524"/>
                  </a:cubicBezTo>
                  <a:lnTo>
                    <a:pt x="2664714" y="639643"/>
                  </a:lnTo>
                  <a:cubicBezTo>
                    <a:pt x="2664714" y="640532"/>
                    <a:pt x="2663952" y="641167"/>
                    <a:pt x="2663190" y="641167"/>
                  </a:cubicBezTo>
                  <a:lnTo>
                    <a:pt x="1524" y="641167"/>
                  </a:lnTo>
                  <a:cubicBezTo>
                    <a:pt x="635" y="641167"/>
                    <a:pt x="0" y="640405"/>
                    <a:pt x="0" y="639643"/>
                  </a:cubicBezTo>
                  <a:lnTo>
                    <a:pt x="0" y="1524"/>
                  </a:lnTo>
                  <a:cubicBezTo>
                    <a:pt x="0" y="635"/>
                    <a:pt x="762" y="0"/>
                    <a:pt x="1524" y="0"/>
                  </a:cubicBezTo>
                  <a:moveTo>
                    <a:pt x="1524" y="3104"/>
                  </a:moveTo>
                  <a:lnTo>
                    <a:pt x="1524" y="1524"/>
                  </a:lnTo>
                  <a:lnTo>
                    <a:pt x="3048" y="1524"/>
                  </a:lnTo>
                  <a:lnTo>
                    <a:pt x="3048" y="639643"/>
                  </a:lnTo>
                  <a:lnTo>
                    <a:pt x="1524" y="639643"/>
                  </a:lnTo>
                  <a:lnTo>
                    <a:pt x="1524" y="638064"/>
                  </a:lnTo>
                  <a:lnTo>
                    <a:pt x="2663190" y="638064"/>
                  </a:lnTo>
                  <a:lnTo>
                    <a:pt x="2663190" y="639643"/>
                  </a:lnTo>
                  <a:lnTo>
                    <a:pt x="2661666" y="639643"/>
                  </a:lnTo>
                  <a:lnTo>
                    <a:pt x="2661666" y="1524"/>
                  </a:lnTo>
                  <a:lnTo>
                    <a:pt x="2663190" y="1524"/>
                  </a:lnTo>
                  <a:lnTo>
                    <a:pt x="2663190" y="3104"/>
                  </a:lnTo>
                  <a:lnTo>
                    <a:pt x="1524" y="3104"/>
                  </a:lnTo>
                  <a:close/>
                </a:path>
              </a:pathLst>
            </a:custGeom>
            <a:solidFill>
              <a:srgbClr val="000000"/>
            </a:solidFill>
          </p:spPr>
          <p:txBody>
            <a:bodyPr/>
            <a:lstStyle/>
            <a:p>
              <a:endParaRPr lang="de-AT"/>
            </a:p>
          </p:txBody>
        </p:sp>
        <p:sp>
          <p:nvSpPr>
            <p:cNvPr id="48" name="TextBox 48"/>
            <p:cNvSpPr txBox="1"/>
            <p:nvPr/>
          </p:nvSpPr>
          <p:spPr>
            <a:xfrm>
              <a:off x="0" y="-66675"/>
              <a:ext cx="2661628" cy="704779"/>
            </a:xfrm>
            <a:prstGeom prst="rect">
              <a:avLst/>
            </a:prstGeom>
          </p:spPr>
          <p:txBody>
            <a:bodyPr lIns="50800" tIns="50800" rIns="50800" bIns="50800" rtlCol="0" anchor="t"/>
            <a:lstStyle/>
            <a:p>
              <a:pPr marL="0" lvl="0" indent="0" algn="l">
                <a:lnSpc>
                  <a:spcPts val="2520"/>
                </a:lnSpc>
              </a:pPr>
              <a:r>
                <a:rPr lang="en-US" sz="2100" spc="-10">
                  <a:solidFill>
                    <a:srgbClr val="000000"/>
                  </a:solidFill>
                  <a:latin typeface="Evolventa"/>
                  <a:ea typeface="Evolventa"/>
                  <a:cs typeface="Evolventa"/>
                  <a:sym typeface="Evolventa"/>
                </a:rPr>
                <a:t>Acțiuni verzi</a:t>
              </a:r>
            </a:p>
          </p:txBody>
        </p:sp>
      </p:grpSp>
      <p:grpSp>
        <p:nvGrpSpPr>
          <p:cNvPr id="49" name="Group 49"/>
          <p:cNvGrpSpPr/>
          <p:nvPr/>
        </p:nvGrpSpPr>
        <p:grpSpPr>
          <a:xfrm>
            <a:off x="5681502" y="6778944"/>
            <a:ext cx="1964961" cy="792924"/>
            <a:chOff x="0" y="0"/>
            <a:chExt cx="2619948" cy="1057232"/>
          </a:xfrm>
        </p:grpSpPr>
        <p:sp>
          <p:nvSpPr>
            <p:cNvPr id="50" name="Freeform 50"/>
            <p:cNvSpPr/>
            <p:nvPr/>
          </p:nvSpPr>
          <p:spPr>
            <a:xfrm>
              <a:off x="-1524" y="-1524"/>
              <a:ext cx="2623058" cy="1060295"/>
            </a:xfrm>
            <a:custGeom>
              <a:avLst/>
              <a:gdLst/>
              <a:ahLst/>
              <a:cxnLst/>
              <a:rect l="l" t="t" r="r" b="b"/>
              <a:pathLst>
                <a:path w="2623058" h="1060295">
                  <a:moveTo>
                    <a:pt x="1524" y="0"/>
                  </a:moveTo>
                  <a:lnTo>
                    <a:pt x="2621534" y="0"/>
                  </a:lnTo>
                  <a:cubicBezTo>
                    <a:pt x="2622423" y="0"/>
                    <a:pt x="2623058" y="762"/>
                    <a:pt x="2623058" y="1524"/>
                  </a:cubicBezTo>
                  <a:lnTo>
                    <a:pt x="2623058" y="1058771"/>
                  </a:lnTo>
                  <a:cubicBezTo>
                    <a:pt x="2623058" y="1059660"/>
                    <a:pt x="2622296" y="1060295"/>
                    <a:pt x="2621534" y="1060295"/>
                  </a:cubicBezTo>
                  <a:lnTo>
                    <a:pt x="1524" y="1060295"/>
                  </a:lnTo>
                  <a:cubicBezTo>
                    <a:pt x="635" y="1060295"/>
                    <a:pt x="0" y="1059533"/>
                    <a:pt x="0" y="1058771"/>
                  </a:cubicBezTo>
                  <a:lnTo>
                    <a:pt x="0" y="1524"/>
                  </a:lnTo>
                  <a:cubicBezTo>
                    <a:pt x="0" y="635"/>
                    <a:pt x="762" y="0"/>
                    <a:pt x="1524" y="0"/>
                  </a:cubicBezTo>
                  <a:moveTo>
                    <a:pt x="1524" y="4142"/>
                  </a:moveTo>
                  <a:lnTo>
                    <a:pt x="1524" y="1524"/>
                  </a:lnTo>
                  <a:lnTo>
                    <a:pt x="3048" y="1524"/>
                  </a:lnTo>
                  <a:lnTo>
                    <a:pt x="3048" y="1058771"/>
                  </a:lnTo>
                  <a:lnTo>
                    <a:pt x="1524" y="1058771"/>
                  </a:lnTo>
                  <a:lnTo>
                    <a:pt x="1524" y="1056165"/>
                  </a:lnTo>
                  <a:lnTo>
                    <a:pt x="2621534" y="1056165"/>
                  </a:lnTo>
                  <a:lnTo>
                    <a:pt x="2621534" y="1058771"/>
                  </a:lnTo>
                  <a:lnTo>
                    <a:pt x="2620010" y="1058771"/>
                  </a:lnTo>
                  <a:lnTo>
                    <a:pt x="2620010" y="1524"/>
                  </a:lnTo>
                  <a:lnTo>
                    <a:pt x="2621534" y="1524"/>
                  </a:lnTo>
                  <a:lnTo>
                    <a:pt x="2621534" y="4142"/>
                  </a:lnTo>
                  <a:lnTo>
                    <a:pt x="1524" y="4142"/>
                  </a:lnTo>
                  <a:close/>
                </a:path>
              </a:pathLst>
            </a:custGeom>
            <a:solidFill>
              <a:srgbClr val="000000"/>
            </a:solidFill>
          </p:spPr>
          <p:txBody>
            <a:bodyPr/>
            <a:lstStyle/>
            <a:p>
              <a:endParaRPr lang="de-AT"/>
            </a:p>
          </p:txBody>
        </p:sp>
        <p:sp>
          <p:nvSpPr>
            <p:cNvPr id="51" name="TextBox 51"/>
            <p:cNvSpPr txBox="1"/>
            <p:nvPr/>
          </p:nvSpPr>
          <p:spPr>
            <a:xfrm>
              <a:off x="0" y="-66675"/>
              <a:ext cx="2619948" cy="1123907"/>
            </a:xfrm>
            <a:prstGeom prst="rect">
              <a:avLst/>
            </a:prstGeom>
          </p:spPr>
          <p:txBody>
            <a:bodyPr lIns="50800" tIns="50800" rIns="50800" bIns="50800" rtlCol="0" anchor="t"/>
            <a:lstStyle/>
            <a:p>
              <a:pPr marL="0" lvl="0" indent="0" algn="l">
                <a:lnSpc>
                  <a:spcPts val="2520"/>
                </a:lnSpc>
              </a:pPr>
              <a:r>
                <a:rPr lang="en-US" sz="2100" spc="-10">
                  <a:solidFill>
                    <a:srgbClr val="000000"/>
                  </a:solidFill>
                  <a:latin typeface="Evolventa"/>
                  <a:ea typeface="Evolventa"/>
                  <a:cs typeface="Evolventa"/>
                  <a:sym typeface="Evolventa"/>
                </a:rPr>
                <a:t>Obligațiuni verzi</a:t>
              </a:r>
            </a:p>
          </p:txBody>
        </p:sp>
      </p:grpSp>
      <p:sp>
        <p:nvSpPr>
          <p:cNvPr id="52" name="Freeform 52"/>
          <p:cNvSpPr/>
          <p:nvPr/>
        </p:nvSpPr>
        <p:spPr>
          <a:xfrm>
            <a:off x="11556818" y="4227207"/>
            <a:ext cx="1031882" cy="818955"/>
          </a:xfrm>
          <a:custGeom>
            <a:avLst/>
            <a:gdLst/>
            <a:ahLst/>
            <a:cxnLst/>
            <a:rect l="l" t="t" r="r" b="b"/>
            <a:pathLst>
              <a:path w="1031882" h="818955">
                <a:moveTo>
                  <a:pt x="0" y="0"/>
                </a:moveTo>
                <a:lnTo>
                  <a:pt x="1031881" y="0"/>
                </a:lnTo>
                <a:lnTo>
                  <a:pt x="1031881" y="818955"/>
                </a:lnTo>
                <a:lnTo>
                  <a:pt x="0" y="818955"/>
                </a:lnTo>
                <a:lnTo>
                  <a:pt x="0" y="0"/>
                </a:lnTo>
                <a:close/>
              </a:path>
            </a:pathLst>
          </a:custGeom>
          <a:blipFill>
            <a:blip r:embed="rId11"/>
            <a:stretch>
              <a:fillRect/>
            </a:stretch>
          </a:blipFill>
        </p:spPr>
        <p:txBody>
          <a:bodyPr/>
          <a:lstStyle/>
          <a:p>
            <a:endParaRPr lang="de-AT"/>
          </a:p>
        </p:txBody>
      </p:sp>
      <p:sp>
        <p:nvSpPr>
          <p:cNvPr id="53" name="AutoShape 53"/>
          <p:cNvSpPr/>
          <p:nvPr/>
        </p:nvSpPr>
        <p:spPr>
          <a:xfrm rot="5268676">
            <a:off x="11766614" y="3960544"/>
            <a:ext cx="374106" cy="0"/>
          </a:xfrm>
          <a:prstGeom prst="line">
            <a:avLst/>
          </a:prstGeom>
          <a:ln w="9525" cap="rnd">
            <a:solidFill>
              <a:srgbClr val="000000"/>
            </a:solidFill>
            <a:prstDash val="solid"/>
            <a:headEnd type="none" w="sm" len="sm"/>
            <a:tailEnd type="triangle" w="lg" len="med"/>
          </a:ln>
        </p:spPr>
        <p:txBody>
          <a:bodyPr/>
          <a:lstStyle/>
          <a:p>
            <a:endParaRPr lang="de-AT"/>
          </a:p>
        </p:txBody>
      </p:sp>
      <p:grpSp>
        <p:nvGrpSpPr>
          <p:cNvPr id="54" name="Group 54"/>
          <p:cNvGrpSpPr/>
          <p:nvPr/>
        </p:nvGrpSpPr>
        <p:grpSpPr>
          <a:xfrm>
            <a:off x="11551386" y="5142984"/>
            <a:ext cx="777137" cy="461665"/>
            <a:chOff x="0" y="0"/>
            <a:chExt cx="1036182" cy="615554"/>
          </a:xfrm>
        </p:grpSpPr>
        <p:sp>
          <p:nvSpPr>
            <p:cNvPr id="55" name="Freeform 55"/>
            <p:cNvSpPr/>
            <p:nvPr/>
          </p:nvSpPr>
          <p:spPr>
            <a:xfrm>
              <a:off x="-1524" y="-1524"/>
              <a:ext cx="1039241" cy="618617"/>
            </a:xfrm>
            <a:custGeom>
              <a:avLst/>
              <a:gdLst/>
              <a:ahLst/>
              <a:cxnLst/>
              <a:rect l="l" t="t" r="r" b="b"/>
              <a:pathLst>
                <a:path w="1039241" h="618617">
                  <a:moveTo>
                    <a:pt x="1524" y="0"/>
                  </a:moveTo>
                  <a:lnTo>
                    <a:pt x="1037717" y="0"/>
                  </a:lnTo>
                  <a:cubicBezTo>
                    <a:pt x="1038606" y="0"/>
                    <a:pt x="1039241" y="762"/>
                    <a:pt x="1039241" y="1524"/>
                  </a:cubicBezTo>
                  <a:lnTo>
                    <a:pt x="1039241" y="617093"/>
                  </a:lnTo>
                  <a:cubicBezTo>
                    <a:pt x="1039241" y="617982"/>
                    <a:pt x="1038479" y="618617"/>
                    <a:pt x="1037717" y="618617"/>
                  </a:cubicBezTo>
                  <a:lnTo>
                    <a:pt x="1524" y="618617"/>
                  </a:lnTo>
                  <a:cubicBezTo>
                    <a:pt x="635" y="618617"/>
                    <a:pt x="0" y="617855"/>
                    <a:pt x="0" y="617093"/>
                  </a:cubicBezTo>
                  <a:lnTo>
                    <a:pt x="0" y="1524"/>
                  </a:lnTo>
                  <a:cubicBezTo>
                    <a:pt x="0" y="635"/>
                    <a:pt x="762" y="0"/>
                    <a:pt x="1524" y="0"/>
                  </a:cubicBezTo>
                  <a:moveTo>
                    <a:pt x="1524" y="3048"/>
                  </a:moveTo>
                  <a:lnTo>
                    <a:pt x="1524" y="1524"/>
                  </a:lnTo>
                  <a:lnTo>
                    <a:pt x="3048" y="1524"/>
                  </a:lnTo>
                  <a:lnTo>
                    <a:pt x="3048" y="617093"/>
                  </a:lnTo>
                  <a:lnTo>
                    <a:pt x="1524" y="617093"/>
                  </a:lnTo>
                  <a:lnTo>
                    <a:pt x="1524" y="615569"/>
                  </a:lnTo>
                  <a:lnTo>
                    <a:pt x="1037717" y="615569"/>
                  </a:lnTo>
                  <a:lnTo>
                    <a:pt x="1037717" y="617093"/>
                  </a:lnTo>
                  <a:lnTo>
                    <a:pt x="1036193" y="617093"/>
                  </a:lnTo>
                  <a:lnTo>
                    <a:pt x="1036193" y="1524"/>
                  </a:lnTo>
                  <a:lnTo>
                    <a:pt x="1037717" y="1524"/>
                  </a:lnTo>
                  <a:lnTo>
                    <a:pt x="1037717" y="3048"/>
                  </a:lnTo>
                  <a:lnTo>
                    <a:pt x="1524" y="3048"/>
                  </a:lnTo>
                  <a:close/>
                </a:path>
              </a:pathLst>
            </a:custGeom>
            <a:solidFill>
              <a:srgbClr val="000000"/>
            </a:solidFill>
          </p:spPr>
          <p:txBody>
            <a:bodyPr/>
            <a:lstStyle/>
            <a:p>
              <a:endParaRPr lang="de-AT"/>
            </a:p>
          </p:txBody>
        </p:sp>
        <p:sp>
          <p:nvSpPr>
            <p:cNvPr id="56" name="TextBox 56"/>
            <p:cNvSpPr txBox="1"/>
            <p:nvPr/>
          </p:nvSpPr>
          <p:spPr>
            <a:xfrm>
              <a:off x="0" y="-66675"/>
              <a:ext cx="1036182" cy="682229"/>
            </a:xfrm>
            <a:prstGeom prst="rect">
              <a:avLst/>
            </a:prstGeom>
          </p:spPr>
          <p:txBody>
            <a:bodyPr lIns="50800" tIns="50800" rIns="50800" bIns="50800" rtlCol="0" anchor="t"/>
            <a:lstStyle/>
            <a:p>
              <a:pPr marL="0" lvl="0" indent="0" algn="l">
                <a:lnSpc>
                  <a:spcPts val="2250"/>
                </a:lnSpc>
              </a:pPr>
              <a:r>
                <a:rPr lang="en-US" sz="1875" b="1" spc="-8">
                  <a:solidFill>
                    <a:srgbClr val="000000"/>
                  </a:solidFill>
                  <a:latin typeface="Evolventa Bold"/>
                  <a:ea typeface="Evolventa Bold"/>
                  <a:cs typeface="Evolventa Bold"/>
                  <a:sym typeface="Evolventa Bold"/>
                </a:rPr>
                <a:t>ETF-uri</a:t>
              </a:r>
            </a:p>
          </p:txBody>
        </p:sp>
      </p:grpSp>
      <p:grpSp>
        <p:nvGrpSpPr>
          <p:cNvPr id="57" name="Group 57"/>
          <p:cNvGrpSpPr/>
          <p:nvPr/>
        </p:nvGrpSpPr>
        <p:grpSpPr>
          <a:xfrm>
            <a:off x="8903958" y="6778943"/>
            <a:ext cx="4197021" cy="478578"/>
            <a:chOff x="0" y="0"/>
            <a:chExt cx="5596028" cy="638104"/>
          </a:xfrm>
        </p:grpSpPr>
        <p:sp>
          <p:nvSpPr>
            <p:cNvPr id="58" name="Freeform 58"/>
            <p:cNvSpPr/>
            <p:nvPr/>
          </p:nvSpPr>
          <p:spPr>
            <a:xfrm>
              <a:off x="-1524" y="-1524"/>
              <a:ext cx="5599049" cy="641167"/>
            </a:xfrm>
            <a:custGeom>
              <a:avLst/>
              <a:gdLst/>
              <a:ahLst/>
              <a:cxnLst/>
              <a:rect l="l" t="t" r="r" b="b"/>
              <a:pathLst>
                <a:path w="5599049" h="641167">
                  <a:moveTo>
                    <a:pt x="1524" y="0"/>
                  </a:moveTo>
                  <a:lnTo>
                    <a:pt x="5597525" y="0"/>
                  </a:lnTo>
                  <a:cubicBezTo>
                    <a:pt x="5598414" y="0"/>
                    <a:pt x="5599049" y="762"/>
                    <a:pt x="5599049" y="1524"/>
                  </a:cubicBezTo>
                  <a:lnTo>
                    <a:pt x="5599049" y="639643"/>
                  </a:lnTo>
                  <a:cubicBezTo>
                    <a:pt x="5599049" y="640532"/>
                    <a:pt x="5598287" y="641167"/>
                    <a:pt x="5597525" y="641167"/>
                  </a:cubicBezTo>
                  <a:lnTo>
                    <a:pt x="1524" y="641167"/>
                  </a:lnTo>
                  <a:cubicBezTo>
                    <a:pt x="635" y="641167"/>
                    <a:pt x="0" y="640405"/>
                    <a:pt x="0" y="639643"/>
                  </a:cubicBezTo>
                  <a:lnTo>
                    <a:pt x="0" y="1524"/>
                  </a:lnTo>
                  <a:cubicBezTo>
                    <a:pt x="0" y="635"/>
                    <a:pt x="762" y="0"/>
                    <a:pt x="1524" y="0"/>
                  </a:cubicBezTo>
                  <a:moveTo>
                    <a:pt x="1524" y="3104"/>
                  </a:moveTo>
                  <a:lnTo>
                    <a:pt x="1524" y="1524"/>
                  </a:lnTo>
                  <a:lnTo>
                    <a:pt x="3048" y="1524"/>
                  </a:lnTo>
                  <a:lnTo>
                    <a:pt x="3048" y="639643"/>
                  </a:lnTo>
                  <a:lnTo>
                    <a:pt x="1524" y="639643"/>
                  </a:lnTo>
                  <a:lnTo>
                    <a:pt x="1524" y="638064"/>
                  </a:lnTo>
                  <a:lnTo>
                    <a:pt x="5597525" y="638064"/>
                  </a:lnTo>
                  <a:lnTo>
                    <a:pt x="5597525" y="639643"/>
                  </a:lnTo>
                  <a:lnTo>
                    <a:pt x="5596001" y="639643"/>
                  </a:lnTo>
                  <a:lnTo>
                    <a:pt x="5596001" y="1524"/>
                  </a:lnTo>
                  <a:lnTo>
                    <a:pt x="5597525" y="1524"/>
                  </a:lnTo>
                  <a:lnTo>
                    <a:pt x="5597525" y="3104"/>
                  </a:lnTo>
                  <a:lnTo>
                    <a:pt x="1524" y="3104"/>
                  </a:lnTo>
                  <a:close/>
                </a:path>
              </a:pathLst>
            </a:custGeom>
            <a:solidFill>
              <a:srgbClr val="000000"/>
            </a:solidFill>
          </p:spPr>
          <p:txBody>
            <a:bodyPr/>
            <a:lstStyle/>
            <a:p>
              <a:endParaRPr lang="de-AT"/>
            </a:p>
          </p:txBody>
        </p:sp>
        <p:sp>
          <p:nvSpPr>
            <p:cNvPr id="59" name="TextBox 59"/>
            <p:cNvSpPr txBox="1"/>
            <p:nvPr/>
          </p:nvSpPr>
          <p:spPr>
            <a:xfrm>
              <a:off x="0" y="-66675"/>
              <a:ext cx="5596028" cy="704779"/>
            </a:xfrm>
            <a:prstGeom prst="rect">
              <a:avLst/>
            </a:prstGeom>
          </p:spPr>
          <p:txBody>
            <a:bodyPr lIns="50800" tIns="50800" rIns="50800" bIns="50800" rtlCol="0" anchor="t"/>
            <a:lstStyle/>
            <a:p>
              <a:pPr marL="0" lvl="0" indent="0" algn="l">
                <a:lnSpc>
                  <a:spcPts val="2520"/>
                </a:lnSpc>
              </a:pPr>
              <a:r>
                <a:rPr lang="en-US" sz="2100" spc="-10">
                  <a:solidFill>
                    <a:srgbClr val="000000"/>
                  </a:solidFill>
                  <a:latin typeface="Evolventa"/>
                  <a:ea typeface="Evolventa"/>
                  <a:cs typeface="Evolventa"/>
                  <a:sym typeface="Evolventa"/>
                </a:rPr>
                <a:t>Fonduri de investiții durabile</a:t>
              </a:r>
            </a:p>
          </p:txBody>
        </p:sp>
      </p:grpSp>
      <p:sp>
        <p:nvSpPr>
          <p:cNvPr id="60" name="Freeform 60"/>
          <p:cNvSpPr/>
          <p:nvPr/>
        </p:nvSpPr>
        <p:spPr>
          <a:xfrm>
            <a:off x="5681502" y="5802195"/>
            <a:ext cx="1047075" cy="868309"/>
          </a:xfrm>
          <a:custGeom>
            <a:avLst/>
            <a:gdLst/>
            <a:ahLst/>
            <a:cxnLst/>
            <a:rect l="l" t="t" r="r" b="b"/>
            <a:pathLst>
              <a:path w="1047075" h="868309">
                <a:moveTo>
                  <a:pt x="0" y="0"/>
                </a:moveTo>
                <a:lnTo>
                  <a:pt x="1047075" y="0"/>
                </a:lnTo>
                <a:lnTo>
                  <a:pt x="1047075" y="868309"/>
                </a:lnTo>
                <a:lnTo>
                  <a:pt x="0" y="868309"/>
                </a:lnTo>
                <a:lnTo>
                  <a:pt x="0" y="0"/>
                </a:lnTo>
                <a:close/>
              </a:path>
            </a:pathLst>
          </a:custGeom>
          <a:blipFill>
            <a:blip r:embed="rId10"/>
            <a:stretch>
              <a:fillRect l="-26896" r="-24470"/>
            </a:stretch>
          </a:blipFill>
        </p:spPr>
        <p:txBody>
          <a:bodyPr/>
          <a:lstStyle/>
          <a:p>
            <a:endParaRPr lang="de-AT"/>
          </a:p>
        </p:txBody>
      </p:sp>
      <p:sp>
        <p:nvSpPr>
          <p:cNvPr id="61" name="Freeform 61"/>
          <p:cNvSpPr/>
          <p:nvPr/>
        </p:nvSpPr>
        <p:spPr>
          <a:xfrm>
            <a:off x="10232632" y="5814326"/>
            <a:ext cx="1047075" cy="868309"/>
          </a:xfrm>
          <a:custGeom>
            <a:avLst/>
            <a:gdLst/>
            <a:ahLst/>
            <a:cxnLst/>
            <a:rect l="l" t="t" r="r" b="b"/>
            <a:pathLst>
              <a:path w="1047075" h="868309">
                <a:moveTo>
                  <a:pt x="0" y="0"/>
                </a:moveTo>
                <a:lnTo>
                  <a:pt x="1047076" y="0"/>
                </a:lnTo>
                <a:lnTo>
                  <a:pt x="1047076" y="868309"/>
                </a:lnTo>
                <a:lnTo>
                  <a:pt x="0" y="868309"/>
                </a:lnTo>
                <a:lnTo>
                  <a:pt x="0" y="0"/>
                </a:lnTo>
                <a:close/>
              </a:path>
            </a:pathLst>
          </a:custGeom>
          <a:blipFill>
            <a:blip r:embed="rId10"/>
            <a:stretch>
              <a:fillRect l="-26896" r="-24470"/>
            </a:stretch>
          </a:blipFill>
        </p:spPr>
        <p:txBody>
          <a:bodyPr/>
          <a:lstStyle/>
          <a:p>
            <a:endParaRPr lang="de-AT"/>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249" y="-248757"/>
            <a:ext cx="10819050" cy="2179050"/>
            <a:chOff x="0" y="0"/>
            <a:chExt cx="14425400" cy="2905400"/>
          </a:xfrm>
        </p:grpSpPr>
        <p:sp>
          <p:nvSpPr>
            <p:cNvPr id="3" name="Freeform 3"/>
            <p:cNvSpPr/>
            <p:nvPr/>
          </p:nvSpPr>
          <p:spPr>
            <a:xfrm>
              <a:off x="12700" y="12700"/>
              <a:ext cx="14400023" cy="2880106"/>
            </a:xfrm>
            <a:custGeom>
              <a:avLst/>
              <a:gdLst/>
              <a:ahLst/>
              <a:cxnLst/>
              <a:rect l="l" t="t" r="r" b="b"/>
              <a:pathLst>
                <a:path w="14400023" h="2880106">
                  <a:moveTo>
                    <a:pt x="0" y="480060"/>
                  </a:moveTo>
                  <a:cubicBezTo>
                    <a:pt x="0" y="214884"/>
                    <a:pt x="216408" y="0"/>
                    <a:pt x="483362" y="0"/>
                  </a:cubicBezTo>
                  <a:lnTo>
                    <a:pt x="13916661" y="0"/>
                  </a:lnTo>
                  <a:cubicBezTo>
                    <a:pt x="14183615" y="0"/>
                    <a:pt x="14400023" y="214884"/>
                    <a:pt x="14400023" y="480060"/>
                  </a:cubicBezTo>
                  <a:lnTo>
                    <a:pt x="14400023" y="2400046"/>
                  </a:lnTo>
                  <a:cubicBezTo>
                    <a:pt x="14400023" y="2665095"/>
                    <a:pt x="14183615" y="2880106"/>
                    <a:pt x="13916661" y="2880106"/>
                  </a:cubicBezTo>
                  <a:lnTo>
                    <a:pt x="483362" y="2880106"/>
                  </a:lnTo>
                  <a:cubicBezTo>
                    <a:pt x="216408" y="2879979"/>
                    <a:pt x="0" y="2665095"/>
                    <a:pt x="0" y="2400046"/>
                  </a:cubicBezTo>
                  <a:close/>
                </a:path>
              </a:pathLst>
            </a:custGeom>
            <a:solidFill>
              <a:srgbClr val="4472C4"/>
            </a:solidFill>
          </p:spPr>
          <p:txBody>
            <a:bodyPr/>
            <a:lstStyle/>
            <a:p>
              <a:endParaRPr lang="de-AT"/>
            </a:p>
          </p:txBody>
        </p:sp>
        <p:sp>
          <p:nvSpPr>
            <p:cNvPr id="4" name="Freeform 4"/>
            <p:cNvSpPr/>
            <p:nvPr/>
          </p:nvSpPr>
          <p:spPr>
            <a:xfrm>
              <a:off x="0" y="0"/>
              <a:ext cx="14425423" cy="2905506"/>
            </a:xfrm>
            <a:custGeom>
              <a:avLst/>
              <a:gdLst/>
              <a:ahLst/>
              <a:cxnLst/>
              <a:rect l="l" t="t" r="r" b="b"/>
              <a:pathLst>
                <a:path w="14425423" h="2905506">
                  <a:moveTo>
                    <a:pt x="0" y="492760"/>
                  </a:moveTo>
                  <a:cubicBezTo>
                    <a:pt x="0" y="220472"/>
                    <a:pt x="222250" y="0"/>
                    <a:pt x="496062" y="0"/>
                  </a:cubicBezTo>
                  <a:lnTo>
                    <a:pt x="13929361" y="0"/>
                  </a:lnTo>
                  <a:lnTo>
                    <a:pt x="13929361" y="12700"/>
                  </a:lnTo>
                  <a:lnTo>
                    <a:pt x="13929361" y="0"/>
                  </a:lnTo>
                  <a:cubicBezTo>
                    <a:pt x="14203299" y="0"/>
                    <a:pt x="14425423" y="220472"/>
                    <a:pt x="14425423" y="492760"/>
                  </a:cubicBezTo>
                  <a:lnTo>
                    <a:pt x="14412723" y="492760"/>
                  </a:lnTo>
                  <a:lnTo>
                    <a:pt x="14425423" y="492760"/>
                  </a:lnTo>
                  <a:lnTo>
                    <a:pt x="14425423" y="2412746"/>
                  </a:lnTo>
                  <a:lnTo>
                    <a:pt x="14412723" y="2412746"/>
                  </a:lnTo>
                  <a:lnTo>
                    <a:pt x="14425423" y="2412746"/>
                  </a:lnTo>
                  <a:cubicBezTo>
                    <a:pt x="14425423" y="2684907"/>
                    <a:pt x="14203173" y="2905506"/>
                    <a:pt x="13929361" y="2905506"/>
                  </a:cubicBezTo>
                  <a:lnTo>
                    <a:pt x="13929361" y="2892806"/>
                  </a:lnTo>
                  <a:lnTo>
                    <a:pt x="13929361" y="2905506"/>
                  </a:lnTo>
                  <a:lnTo>
                    <a:pt x="496062" y="2905506"/>
                  </a:lnTo>
                  <a:lnTo>
                    <a:pt x="496062" y="2892806"/>
                  </a:lnTo>
                  <a:lnTo>
                    <a:pt x="496062" y="2905506"/>
                  </a:lnTo>
                  <a:cubicBezTo>
                    <a:pt x="222250" y="2905379"/>
                    <a:pt x="0" y="2684907"/>
                    <a:pt x="0" y="2412746"/>
                  </a:cubicBezTo>
                  <a:lnTo>
                    <a:pt x="0" y="492760"/>
                  </a:lnTo>
                  <a:lnTo>
                    <a:pt x="12700" y="492760"/>
                  </a:lnTo>
                  <a:lnTo>
                    <a:pt x="0" y="492760"/>
                  </a:lnTo>
                  <a:moveTo>
                    <a:pt x="25400" y="492760"/>
                  </a:moveTo>
                  <a:lnTo>
                    <a:pt x="25400" y="2412746"/>
                  </a:lnTo>
                  <a:lnTo>
                    <a:pt x="12700" y="2412746"/>
                  </a:lnTo>
                  <a:lnTo>
                    <a:pt x="25400" y="2412746"/>
                  </a:lnTo>
                  <a:cubicBezTo>
                    <a:pt x="25400" y="2670810"/>
                    <a:pt x="236093" y="2880106"/>
                    <a:pt x="496062" y="2880106"/>
                  </a:cubicBezTo>
                  <a:lnTo>
                    <a:pt x="13929361" y="2880106"/>
                  </a:lnTo>
                  <a:cubicBezTo>
                    <a:pt x="14189456" y="2880106"/>
                    <a:pt x="14400023" y="2670810"/>
                    <a:pt x="14400023" y="2412746"/>
                  </a:cubicBezTo>
                  <a:lnTo>
                    <a:pt x="14400023" y="492760"/>
                  </a:lnTo>
                  <a:cubicBezTo>
                    <a:pt x="14400023" y="234696"/>
                    <a:pt x="14189329" y="25400"/>
                    <a:pt x="13929361" y="25400"/>
                  </a:cubicBezTo>
                  <a:lnTo>
                    <a:pt x="496062" y="25400"/>
                  </a:lnTo>
                  <a:lnTo>
                    <a:pt x="496062" y="12700"/>
                  </a:lnTo>
                  <a:lnTo>
                    <a:pt x="496062" y="25400"/>
                  </a:lnTo>
                  <a:cubicBezTo>
                    <a:pt x="236093" y="25400"/>
                    <a:pt x="25400" y="234696"/>
                    <a:pt x="25400" y="492760"/>
                  </a:cubicBezTo>
                  <a:close/>
                </a:path>
              </a:pathLst>
            </a:custGeom>
            <a:solidFill>
              <a:srgbClr val="31538F"/>
            </a:solidFill>
          </p:spPr>
          <p:txBody>
            <a:bodyPr/>
            <a:lstStyle/>
            <a:p>
              <a:endParaRPr lang="de-AT"/>
            </a:p>
          </p:txBody>
        </p:sp>
        <p:sp>
          <p:nvSpPr>
            <p:cNvPr id="5" name="TextBox 5"/>
            <p:cNvSpPr txBox="1"/>
            <p:nvPr/>
          </p:nvSpPr>
          <p:spPr>
            <a:xfrm>
              <a:off x="0" y="-9525"/>
              <a:ext cx="14425400" cy="2914925"/>
            </a:xfrm>
            <a:prstGeom prst="rect">
              <a:avLst/>
            </a:prstGeom>
          </p:spPr>
          <p:txBody>
            <a:bodyPr lIns="50800" tIns="50800" rIns="50800" bIns="50800" rtlCol="0" anchor="ctr"/>
            <a:lstStyle/>
            <a:p>
              <a:pPr marL="0" lvl="0" indent="0" algn="ctr">
                <a:lnSpc>
                  <a:spcPts val="6120"/>
                </a:lnSpc>
              </a:pPr>
              <a:r>
                <a:rPr lang="en-US" sz="5100" spc="47">
                  <a:solidFill>
                    <a:srgbClr val="FFFFFF"/>
                  </a:solidFill>
                  <a:latin typeface="TT Rounds Condensed"/>
                  <a:ea typeface="TT Rounds Condensed"/>
                  <a:cs typeface="TT Rounds Condensed"/>
                  <a:sym typeface="TT Rounds Condensed"/>
                </a:rPr>
                <a:t>STOCURI</a:t>
              </a:r>
            </a:p>
          </p:txBody>
        </p:sp>
      </p:grpSp>
      <p:grpSp>
        <p:nvGrpSpPr>
          <p:cNvPr id="6" name="Group 6"/>
          <p:cNvGrpSpPr/>
          <p:nvPr/>
        </p:nvGrpSpPr>
        <p:grpSpPr>
          <a:xfrm rot="-5400000">
            <a:off x="8222456" y="221456"/>
            <a:ext cx="1843088" cy="18288000"/>
            <a:chOff x="0" y="0"/>
            <a:chExt cx="2457450" cy="24384000"/>
          </a:xfrm>
        </p:grpSpPr>
        <p:sp>
          <p:nvSpPr>
            <p:cNvPr id="7" name="Freeform 7"/>
            <p:cNvSpPr/>
            <p:nvPr/>
          </p:nvSpPr>
          <p:spPr>
            <a:xfrm>
              <a:off x="0" y="0"/>
              <a:ext cx="2457450" cy="24384000"/>
            </a:xfrm>
            <a:custGeom>
              <a:avLst/>
              <a:gdLst/>
              <a:ahLst/>
              <a:cxnLst/>
              <a:rect l="l" t="t" r="r" b="b"/>
              <a:pathLst>
                <a:path w="2457450" h="24384000">
                  <a:moveTo>
                    <a:pt x="0" y="0"/>
                  </a:moveTo>
                  <a:lnTo>
                    <a:pt x="2457450" y="0"/>
                  </a:lnTo>
                  <a:lnTo>
                    <a:pt x="2457450" y="24384000"/>
                  </a:lnTo>
                  <a:lnTo>
                    <a:pt x="0" y="24384000"/>
                  </a:lnTo>
                  <a:close/>
                </a:path>
              </a:pathLst>
            </a:custGeom>
            <a:solidFill>
              <a:srgbClr val="AEABAB">
                <a:alpha val="60000"/>
              </a:srgbClr>
            </a:solidFill>
          </p:spPr>
          <p:txBody>
            <a:bodyPr/>
            <a:lstStyle/>
            <a:p>
              <a:endParaRPr lang="de-AT"/>
            </a:p>
          </p:txBody>
        </p:sp>
      </p:grpSp>
      <p:sp>
        <p:nvSpPr>
          <p:cNvPr id="8" name="TextBox 8"/>
          <p:cNvSpPr txBox="1"/>
          <p:nvPr/>
        </p:nvSpPr>
        <p:spPr>
          <a:xfrm>
            <a:off x="594444" y="9198106"/>
            <a:ext cx="12657256" cy="399965"/>
          </a:xfrm>
          <a:prstGeom prst="rect">
            <a:avLst/>
          </a:prstGeom>
        </p:spPr>
        <p:txBody>
          <a:bodyPr lIns="0" tIns="0" rIns="0" bIns="0" rtlCol="0" anchor="t">
            <a:spAutoFit/>
          </a:bodyPr>
          <a:lstStyle/>
          <a:p>
            <a:pPr marL="0" lvl="0" indent="0" algn="just">
              <a:lnSpc>
                <a:spcPts val="1439"/>
              </a:lnSpc>
            </a:pPr>
            <a:r>
              <a:rPr lang="en-US" sz="1200" spc="-5">
                <a:solidFill>
                  <a:srgbClr val="000000"/>
                </a:solidFill>
                <a:latin typeface="Evolventa"/>
                <a:ea typeface="Evolventa"/>
                <a:cs typeface="Evolventa"/>
                <a:sym typeface="Evolventa"/>
              </a:rPr>
              <a:t>Finanțat de Uniunea Europeană. Opiniile și opiniile exprimate sunt totuși doar ale autorilor și nu reflectă neapărat cele ale Uniunii Europene sau ale Agenției Executive pentru Educație și Cultură (EACEA). Nici Uniunea Europeană, nici EACEA nu pot fi considerate responsabile pentru acestea. Număr proiect: 2022-1-AT01-KA220-ADU-000087985</a:t>
            </a:r>
          </a:p>
        </p:txBody>
      </p:sp>
      <p:sp>
        <p:nvSpPr>
          <p:cNvPr id="9" name="Freeform 9" descr="Interfață grafică cu utilizatorul, text  Descriere generată automat"/>
          <p:cNvSpPr/>
          <p:nvPr/>
        </p:nvSpPr>
        <p:spPr>
          <a:xfrm>
            <a:off x="14872456" y="8861232"/>
            <a:ext cx="3173424" cy="860791"/>
          </a:xfrm>
          <a:custGeom>
            <a:avLst/>
            <a:gdLst/>
            <a:ahLst/>
            <a:cxnLst/>
            <a:rect l="l" t="t" r="r" b="b"/>
            <a:pathLst>
              <a:path w="3173424" h="860791">
                <a:moveTo>
                  <a:pt x="0" y="0"/>
                </a:moveTo>
                <a:lnTo>
                  <a:pt x="3173424" y="0"/>
                </a:lnTo>
                <a:lnTo>
                  <a:pt x="3173424" y="860791"/>
                </a:lnTo>
                <a:lnTo>
                  <a:pt x="0" y="860791"/>
                </a:lnTo>
                <a:lnTo>
                  <a:pt x="0" y="0"/>
                </a:lnTo>
                <a:close/>
              </a:path>
            </a:pathLst>
          </a:custGeom>
          <a:blipFill>
            <a:blip r:embed="rId3"/>
            <a:stretch>
              <a:fillRect/>
            </a:stretch>
          </a:blipFill>
        </p:spPr>
        <p:txBody>
          <a:bodyPr/>
          <a:lstStyle/>
          <a:p>
            <a:endParaRPr lang="de-AT"/>
          </a:p>
        </p:txBody>
      </p:sp>
      <p:sp>
        <p:nvSpPr>
          <p:cNvPr id="10" name="Freeform 10"/>
          <p:cNvSpPr/>
          <p:nvPr/>
        </p:nvSpPr>
        <p:spPr>
          <a:xfrm>
            <a:off x="16459168" y="265476"/>
            <a:ext cx="1462527" cy="1622708"/>
          </a:xfrm>
          <a:custGeom>
            <a:avLst/>
            <a:gdLst/>
            <a:ahLst/>
            <a:cxnLst/>
            <a:rect l="l" t="t" r="r" b="b"/>
            <a:pathLst>
              <a:path w="1462527" h="1622708">
                <a:moveTo>
                  <a:pt x="0" y="0"/>
                </a:moveTo>
                <a:lnTo>
                  <a:pt x="1462528" y="0"/>
                </a:lnTo>
                <a:lnTo>
                  <a:pt x="1462528" y="1622708"/>
                </a:lnTo>
                <a:lnTo>
                  <a:pt x="0" y="1622708"/>
                </a:lnTo>
                <a:lnTo>
                  <a:pt x="0" y="0"/>
                </a:lnTo>
                <a:close/>
              </a:path>
            </a:pathLst>
          </a:custGeom>
          <a:blipFill>
            <a:blip r:embed="rId4"/>
            <a:stretch>
              <a:fillRect r="-439"/>
            </a:stretch>
          </a:blipFill>
        </p:spPr>
        <p:txBody>
          <a:bodyPr/>
          <a:lstStyle/>
          <a:p>
            <a:endParaRPr lang="de-AT"/>
          </a:p>
        </p:txBody>
      </p:sp>
      <p:sp>
        <p:nvSpPr>
          <p:cNvPr id="11" name="TextBox 11"/>
          <p:cNvSpPr txBox="1"/>
          <p:nvPr/>
        </p:nvSpPr>
        <p:spPr>
          <a:xfrm>
            <a:off x="2233279" y="7241835"/>
            <a:ext cx="2676556" cy="361971"/>
          </a:xfrm>
          <a:prstGeom prst="rect">
            <a:avLst/>
          </a:prstGeom>
        </p:spPr>
        <p:txBody>
          <a:bodyPr lIns="0" tIns="0" rIns="0" bIns="0" rtlCol="0" anchor="t">
            <a:spAutoFit/>
          </a:bodyPr>
          <a:lstStyle/>
          <a:p>
            <a:pPr marL="0" lvl="0" indent="0" algn="l">
              <a:lnSpc>
                <a:spcPts val="2520"/>
              </a:lnSpc>
            </a:pPr>
            <a:r>
              <a:rPr lang="en-US" sz="2100">
                <a:solidFill>
                  <a:srgbClr val="000000"/>
                </a:solidFill>
                <a:latin typeface="Arial"/>
                <a:ea typeface="Arial"/>
                <a:cs typeface="Arial"/>
                <a:sym typeface="Arial"/>
              </a:rPr>
              <a:t>Sursa: Getty images</a:t>
            </a:r>
          </a:p>
        </p:txBody>
      </p:sp>
      <p:sp>
        <p:nvSpPr>
          <p:cNvPr id="12" name="TextBox 12"/>
          <p:cNvSpPr txBox="1"/>
          <p:nvPr/>
        </p:nvSpPr>
        <p:spPr>
          <a:xfrm>
            <a:off x="8105212" y="2172121"/>
            <a:ext cx="10049832" cy="5944238"/>
          </a:xfrm>
          <a:prstGeom prst="rect">
            <a:avLst/>
          </a:prstGeom>
        </p:spPr>
        <p:txBody>
          <a:bodyPr lIns="0" tIns="0" rIns="0" bIns="0" rtlCol="0" anchor="t">
            <a:spAutoFit/>
          </a:bodyPr>
          <a:lstStyle/>
          <a:p>
            <a:pPr marL="0" lvl="0" indent="0" algn="l">
              <a:lnSpc>
                <a:spcPts val="3120"/>
              </a:lnSpc>
            </a:pPr>
            <a:r>
              <a:rPr lang="en-US" sz="2600" b="1" spc="-12" dirty="0" err="1">
                <a:solidFill>
                  <a:srgbClr val="0D0D0D"/>
                </a:solidFill>
                <a:latin typeface="Evolventa Bold"/>
                <a:ea typeface="Evolventa Bold"/>
                <a:cs typeface="Evolventa Bold"/>
                <a:sym typeface="Evolventa Bold"/>
              </a:rPr>
              <a:t>Plantarea</a:t>
            </a:r>
            <a:r>
              <a:rPr lang="en-US" sz="2600" b="1" spc="-12" dirty="0">
                <a:solidFill>
                  <a:srgbClr val="0D0D0D"/>
                </a:solidFill>
                <a:latin typeface="Evolventa Bold"/>
                <a:ea typeface="Evolventa Bold"/>
                <a:cs typeface="Evolventa Bold"/>
                <a:sym typeface="Evolventa Bold"/>
              </a:rPr>
              <a:t> </a:t>
            </a:r>
            <a:r>
              <a:rPr lang="en-US" sz="2600" b="1" spc="-12" dirty="0" err="1">
                <a:solidFill>
                  <a:srgbClr val="0D0D0D"/>
                </a:solidFill>
                <a:latin typeface="Evolventa Bold"/>
                <a:ea typeface="Evolventa Bold"/>
                <a:cs typeface="Evolventa Bold"/>
                <a:sym typeface="Evolventa Bold"/>
              </a:rPr>
              <a:t>arborilor</a:t>
            </a:r>
            <a:r>
              <a:rPr lang="en-US" sz="2600" b="1" spc="-12" dirty="0">
                <a:solidFill>
                  <a:srgbClr val="0D0D0D"/>
                </a:solidFill>
                <a:latin typeface="Evolventa Bold"/>
                <a:ea typeface="Evolventa Bold"/>
                <a:cs typeface="Evolventa Bold"/>
                <a:sym typeface="Evolventa Bold"/>
              </a:rPr>
              <a:t> de capital </a:t>
            </a:r>
            <a:r>
              <a:rPr lang="en-US" sz="2600" b="1" spc="-12" dirty="0" err="1">
                <a:solidFill>
                  <a:srgbClr val="0D0D0D"/>
                </a:solidFill>
                <a:latin typeface="Evolventa Bold"/>
                <a:ea typeface="Evolventa Bold"/>
                <a:cs typeface="Evolventa Bold"/>
                <a:sym typeface="Evolventa Bold"/>
              </a:rPr>
              <a:t>propriu</a:t>
            </a:r>
            <a:r>
              <a:rPr lang="en-US" sz="2600" b="1" spc="-12" dirty="0">
                <a:solidFill>
                  <a:srgbClr val="0D0D0D"/>
                </a:solidFill>
                <a:latin typeface="Evolventa Bold"/>
                <a:ea typeface="Evolventa Bold"/>
                <a:cs typeface="Evolventa Bold"/>
                <a:sym typeface="Evolventa Bold"/>
              </a:rPr>
              <a:t>: </a:t>
            </a:r>
            <a:r>
              <a:rPr lang="en-US" sz="2600" spc="-12" dirty="0" err="1">
                <a:solidFill>
                  <a:srgbClr val="0D0D0D"/>
                </a:solidFill>
                <a:latin typeface="Evolventa"/>
                <a:ea typeface="Evolventa"/>
                <a:cs typeface="Evolventa"/>
                <a:sym typeface="Evolventa"/>
              </a:rPr>
              <a:t>Cumpărarea</a:t>
            </a:r>
            <a:r>
              <a:rPr lang="en-US" sz="2600" spc="-12" dirty="0">
                <a:solidFill>
                  <a:srgbClr val="0D0D0D"/>
                </a:solidFill>
                <a:latin typeface="Evolventa"/>
                <a:ea typeface="Evolventa"/>
                <a:cs typeface="Evolventa"/>
                <a:sym typeface="Evolventa"/>
              </a:rPr>
              <a:t> de </a:t>
            </a:r>
            <a:r>
              <a:rPr lang="en-US" sz="2600" spc="-12" dirty="0" err="1">
                <a:solidFill>
                  <a:srgbClr val="0D0D0D"/>
                </a:solidFill>
                <a:latin typeface="Evolventa"/>
                <a:ea typeface="Evolventa"/>
                <a:cs typeface="Evolventa"/>
                <a:sym typeface="Evolventa"/>
              </a:rPr>
              <a:t>acțiuni</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înseamnă</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să</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plantați</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copaci</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în</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grădina</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dvs</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financiară</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devenind</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coproprietar</a:t>
            </a:r>
            <a:r>
              <a:rPr lang="en-US" sz="2600" spc="-12" dirty="0">
                <a:solidFill>
                  <a:srgbClr val="0D0D0D"/>
                </a:solidFill>
                <a:latin typeface="Evolventa"/>
                <a:ea typeface="Evolventa"/>
                <a:cs typeface="Evolventa"/>
                <a:sym typeface="Evolventa"/>
              </a:rPr>
              <a:t> al </a:t>
            </a:r>
            <a:r>
              <a:rPr lang="en-US" sz="2600" spc="-12" dirty="0" err="1">
                <a:solidFill>
                  <a:srgbClr val="0D0D0D"/>
                </a:solidFill>
                <a:latin typeface="Evolventa"/>
                <a:ea typeface="Evolventa"/>
                <a:cs typeface="Evolventa"/>
                <a:sym typeface="Evolventa"/>
              </a:rPr>
              <a:t>unei</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companii</a:t>
            </a:r>
            <a:r>
              <a:rPr lang="en-US" sz="2600" spc="-12" dirty="0">
                <a:solidFill>
                  <a:srgbClr val="0D0D0D"/>
                </a:solidFill>
                <a:latin typeface="Evolventa"/>
                <a:ea typeface="Evolventa"/>
                <a:cs typeface="Evolventa"/>
                <a:sym typeface="Evolventa"/>
              </a:rPr>
              <a:t>. Se </a:t>
            </a:r>
            <a:r>
              <a:rPr lang="en-US" sz="2600" spc="-12" dirty="0" err="1">
                <a:solidFill>
                  <a:srgbClr val="0D0D0D"/>
                </a:solidFill>
                <a:latin typeface="Evolventa"/>
                <a:ea typeface="Evolventa"/>
                <a:cs typeface="Evolventa"/>
                <a:sym typeface="Evolventa"/>
              </a:rPr>
              <a:t>așteaptă</a:t>
            </a:r>
            <a:r>
              <a:rPr lang="en-US" sz="2600" spc="-12" dirty="0">
                <a:solidFill>
                  <a:srgbClr val="0D0D0D"/>
                </a:solidFill>
                <a:latin typeface="Evolventa"/>
                <a:ea typeface="Evolventa"/>
                <a:cs typeface="Evolventa"/>
                <a:sym typeface="Evolventa"/>
              </a:rPr>
              <a:t> ca </a:t>
            </a:r>
            <a:r>
              <a:rPr lang="en-US" sz="2600" spc="-12" dirty="0" err="1">
                <a:solidFill>
                  <a:srgbClr val="0D0D0D"/>
                </a:solidFill>
                <a:latin typeface="Evolventa"/>
                <a:ea typeface="Evolventa"/>
                <a:cs typeface="Evolventa"/>
                <a:sym typeface="Evolventa"/>
              </a:rPr>
              <a:t>acești</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copaci</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să</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producă</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două</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tipuri</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diferite</a:t>
            </a:r>
            <a:r>
              <a:rPr lang="en-US" sz="2600" spc="-12" dirty="0">
                <a:solidFill>
                  <a:srgbClr val="0D0D0D"/>
                </a:solidFill>
                <a:latin typeface="Evolventa"/>
                <a:ea typeface="Evolventa"/>
                <a:cs typeface="Evolventa"/>
                <a:sym typeface="Evolventa"/>
              </a:rPr>
              <a:t> de profit:</a:t>
            </a:r>
          </a:p>
          <a:p>
            <a:pPr marL="0" lvl="0" indent="0" algn="l">
              <a:lnSpc>
                <a:spcPts val="3120"/>
              </a:lnSpc>
            </a:pPr>
            <a:endParaRPr lang="en-US" sz="2600" spc="-12" dirty="0">
              <a:solidFill>
                <a:srgbClr val="0D0D0D"/>
              </a:solidFill>
              <a:latin typeface="Evolventa"/>
              <a:ea typeface="Evolventa"/>
              <a:cs typeface="Evolventa"/>
              <a:sym typeface="Evolventa"/>
            </a:endParaRPr>
          </a:p>
          <a:p>
            <a:pPr marL="470535" lvl="1" indent="-235268" algn="l">
              <a:lnSpc>
                <a:spcPts val="3120"/>
              </a:lnSpc>
              <a:buAutoNum type="arabicPeriod"/>
            </a:pPr>
            <a:r>
              <a:rPr lang="en-US" sz="2600" b="1" spc="-12" dirty="0" err="1">
                <a:solidFill>
                  <a:srgbClr val="0D0D0D"/>
                </a:solidFill>
                <a:latin typeface="Evolventa Bold"/>
                <a:ea typeface="Evolventa Bold"/>
                <a:cs typeface="Evolventa Bold"/>
                <a:sym typeface="Evolventa Bold"/>
              </a:rPr>
              <a:t>Recoltarea</a:t>
            </a:r>
            <a:r>
              <a:rPr lang="en-US" sz="2600" b="1" spc="-12" dirty="0">
                <a:solidFill>
                  <a:srgbClr val="0D0D0D"/>
                </a:solidFill>
                <a:latin typeface="Evolventa Bold"/>
                <a:ea typeface="Evolventa Bold"/>
                <a:cs typeface="Evolventa Bold"/>
                <a:sym typeface="Evolventa Bold"/>
              </a:rPr>
              <a:t> </a:t>
            </a:r>
            <a:r>
              <a:rPr lang="en-US" sz="2600" b="1" spc="-12" dirty="0" err="1">
                <a:solidFill>
                  <a:srgbClr val="0D0D0D"/>
                </a:solidFill>
                <a:latin typeface="Evolventa Bold"/>
                <a:ea typeface="Evolventa Bold"/>
                <a:cs typeface="Evolventa Bold"/>
                <a:sym typeface="Evolventa Bold"/>
              </a:rPr>
              <a:t>fructelor</a:t>
            </a:r>
            <a:endParaRPr lang="en-US" sz="2600" b="1" spc="-12" dirty="0">
              <a:solidFill>
                <a:srgbClr val="0D0D0D"/>
              </a:solidFill>
              <a:latin typeface="Evolventa Bold"/>
              <a:ea typeface="Evolventa Bold"/>
              <a:cs typeface="Evolventa Bold"/>
              <a:sym typeface="Evolventa Bold"/>
            </a:endParaRPr>
          </a:p>
          <a:p>
            <a:pPr marL="470535" lvl="1" indent="-235268" algn="l">
              <a:lnSpc>
                <a:spcPts val="3120"/>
              </a:lnSpc>
              <a:buAutoNum type="arabicPeriod"/>
            </a:pPr>
            <a:r>
              <a:rPr lang="en-US" sz="2600" b="1" spc="-12" dirty="0" err="1">
                <a:solidFill>
                  <a:srgbClr val="0D0D0D"/>
                </a:solidFill>
                <a:latin typeface="Evolventa Bold"/>
                <a:ea typeface="Evolventa Bold"/>
                <a:cs typeface="Evolventa Bold"/>
                <a:sym typeface="Evolventa Bold"/>
              </a:rPr>
              <a:t>Vând</a:t>
            </a:r>
            <a:r>
              <a:rPr lang="en-US" sz="2600" b="1" spc="-12" dirty="0">
                <a:solidFill>
                  <a:srgbClr val="0D0D0D"/>
                </a:solidFill>
                <a:latin typeface="Evolventa Bold"/>
                <a:ea typeface="Evolventa Bold"/>
                <a:cs typeface="Evolventa Bold"/>
                <a:sym typeface="Evolventa Bold"/>
              </a:rPr>
              <a:t> </a:t>
            </a:r>
            <a:r>
              <a:rPr lang="en-US" sz="2600" b="1" spc="-12" dirty="0" err="1">
                <a:solidFill>
                  <a:srgbClr val="0D0D0D"/>
                </a:solidFill>
                <a:latin typeface="Evolventa Bold"/>
                <a:ea typeface="Evolventa Bold"/>
                <a:cs typeface="Evolventa Bold"/>
                <a:sym typeface="Evolventa Bold"/>
              </a:rPr>
              <a:t>copaci</a:t>
            </a:r>
            <a:r>
              <a:rPr lang="en-US" sz="2600" b="1" spc="-12" dirty="0">
                <a:solidFill>
                  <a:srgbClr val="0D0D0D"/>
                </a:solidFill>
                <a:latin typeface="Evolventa Bold"/>
                <a:ea typeface="Evolventa Bold"/>
                <a:cs typeface="Evolventa Bold"/>
                <a:sym typeface="Evolventa Bold"/>
              </a:rPr>
              <a:t> </a:t>
            </a:r>
            <a:r>
              <a:rPr lang="en-US" sz="2600" b="1" spc="-12" dirty="0" err="1">
                <a:solidFill>
                  <a:srgbClr val="0D0D0D"/>
                </a:solidFill>
                <a:latin typeface="Evolventa Bold"/>
                <a:ea typeface="Evolventa Bold"/>
                <a:cs typeface="Evolventa Bold"/>
                <a:sym typeface="Evolventa Bold"/>
              </a:rPr>
              <a:t>maturați</a:t>
            </a:r>
            <a:endParaRPr lang="en-US" sz="2600" b="1" spc="-12" dirty="0">
              <a:solidFill>
                <a:srgbClr val="0D0D0D"/>
              </a:solidFill>
              <a:latin typeface="Evolventa Bold"/>
              <a:ea typeface="Evolventa Bold"/>
              <a:cs typeface="Evolventa Bold"/>
              <a:sym typeface="Evolventa Bold"/>
            </a:endParaRPr>
          </a:p>
          <a:p>
            <a:pPr marL="0" lvl="0" indent="0" algn="l">
              <a:lnSpc>
                <a:spcPts val="3120"/>
              </a:lnSpc>
            </a:pPr>
            <a:endParaRPr lang="en-US" sz="2600" b="1" spc="-12" dirty="0">
              <a:solidFill>
                <a:srgbClr val="0D0D0D"/>
              </a:solidFill>
              <a:latin typeface="Evolventa Bold"/>
              <a:ea typeface="Evolventa Bold"/>
              <a:cs typeface="Evolventa Bold"/>
              <a:sym typeface="Evolventa Bold"/>
            </a:endParaRPr>
          </a:p>
          <a:p>
            <a:pPr marL="470535" lvl="1" indent="-235268" algn="l">
              <a:lnSpc>
                <a:spcPts val="3120"/>
              </a:lnSpc>
            </a:pPr>
            <a:r>
              <a:rPr lang="en-US" sz="2600" b="1" spc="-12" dirty="0" err="1">
                <a:solidFill>
                  <a:srgbClr val="0D0D0D"/>
                </a:solidFill>
                <a:latin typeface="Evolventa Bold"/>
                <a:ea typeface="Evolventa Bold"/>
                <a:cs typeface="Evolventa Bold"/>
                <a:sym typeface="Evolventa Bold"/>
              </a:rPr>
              <a:t>Îngrijiți-vă</a:t>
            </a:r>
            <a:r>
              <a:rPr lang="en-US" sz="2600" b="1" spc="-12" dirty="0">
                <a:solidFill>
                  <a:srgbClr val="0D0D0D"/>
                </a:solidFill>
                <a:latin typeface="Evolventa Bold"/>
                <a:ea typeface="Evolventa Bold"/>
                <a:cs typeface="Evolventa Bold"/>
                <a:sym typeface="Evolventa Bold"/>
              </a:rPr>
              <a:t> </a:t>
            </a:r>
            <a:r>
              <a:rPr lang="en-US" sz="2600" b="1" spc="-12" dirty="0" err="1">
                <a:solidFill>
                  <a:srgbClr val="0D0D0D"/>
                </a:solidFill>
                <a:latin typeface="Evolventa Bold"/>
                <a:ea typeface="Evolventa Bold"/>
                <a:cs typeface="Evolventa Bold"/>
                <a:sym typeface="Evolventa Bold"/>
              </a:rPr>
              <a:t>grădina</a:t>
            </a:r>
            <a:r>
              <a:rPr lang="en-US" sz="2600" b="1" spc="-12" dirty="0">
                <a:solidFill>
                  <a:srgbClr val="0D0D0D"/>
                </a:solidFill>
                <a:latin typeface="Evolventa Bold"/>
                <a:ea typeface="Evolventa Bold"/>
                <a:cs typeface="Evolventa Bold"/>
                <a:sym typeface="Evolventa Bold"/>
              </a:rPr>
              <a:t> - </a:t>
            </a:r>
            <a:r>
              <a:rPr lang="en-US" sz="2600" spc="-12" dirty="0" err="1">
                <a:solidFill>
                  <a:srgbClr val="0D0D0D"/>
                </a:solidFill>
                <a:latin typeface="Evolventa"/>
                <a:ea typeface="Evolventa"/>
                <a:cs typeface="Evolventa"/>
                <a:sym typeface="Evolventa"/>
              </a:rPr>
              <a:t>acordați</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atenție</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modului</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în</a:t>
            </a:r>
            <a:r>
              <a:rPr lang="en-US" sz="2600" spc="-12" dirty="0">
                <a:solidFill>
                  <a:srgbClr val="0D0D0D"/>
                </a:solidFill>
                <a:latin typeface="Evolventa"/>
                <a:ea typeface="Evolventa"/>
                <a:cs typeface="Evolventa"/>
                <a:sym typeface="Evolventa"/>
              </a:rPr>
              <a:t> care se </a:t>
            </a:r>
            <a:r>
              <a:rPr lang="en-US" sz="2600" spc="-12" dirty="0" err="1">
                <a:solidFill>
                  <a:srgbClr val="0D0D0D"/>
                </a:solidFill>
                <a:latin typeface="Evolventa"/>
                <a:ea typeface="Evolventa"/>
                <a:cs typeface="Evolventa"/>
                <a:sym typeface="Evolventa"/>
              </a:rPr>
              <a:t>desfășoară</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stocurile</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dvs</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și</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aflați</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când</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este</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momentul</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potrivit</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pentru</a:t>
            </a:r>
            <a:r>
              <a:rPr lang="en-US" sz="2600" spc="-12" dirty="0">
                <a:solidFill>
                  <a:srgbClr val="0D0D0D"/>
                </a:solidFill>
                <a:latin typeface="Evolventa"/>
                <a:ea typeface="Evolventa"/>
                <a:cs typeface="Evolventa"/>
                <a:sym typeface="Evolventa"/>
              </a:rPr>
              <a:t> a </a:t>
            </a:r>
            <a:r>
              <a:rPr lang="en-US" sz="2600" spc="-12" dirty="0" err="1">
                <a:solidFill>
                  <a:srgbClr val="0D0D0D"/>
                </a:solidFill>
                <a:latin typeface="Evolventa"/>
                <a:ea typeface="Evolventa"/>
                <a:cs typeface="Evolventa"/>
                <a:sym typeface="Evolventa"/>
              </a:rPr>
              <a:t>recolta</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sau</a:t>
            </a:r>
            <a:r>
              <a:rPr lang="en-US" sz="2600" spc="-12" dirty="0">
                <a:solidFill>
                  <a:srgbClr val="0D0D0D"/>
                </a:solidFill>
                <a:latin typeface="Evolventa"/>
                <a:ea typeface="Evolventa"/>
                <a:cs typeface="Evolventa"/>
                <a:sym typeface="Evolventa"/>
              </a:rPr>
              <a:t> a planta </a:t>
            </a:r>
            <a:r>
              <a:rPr lang="en-US" sz="2600" spc="-12" dirty="0" err="1">
                <a:solidFill>
                  <a:srgbClr val="0D0D0D"/>
                </a:solidFill>
                <a:latin typeface="Evolventa"/>
                <a:ea typeface="Evolventa"/>
                <a:cs typeface="Evolventa"/>
                <a:sym typeface="Evolventa"/>
              </a:rPr>
              <a:t>mai</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mult</a:t>
            </a:r>
            <a:r>
              <a:rPr lang="en-US" sz="2600" spc="-12" dirty="0">
                <a:solidFill>
                  <a:srgbClr val="0D0D0D"/>
                </a:solidFill>
                <a:latin typeface="Evolventa"/>
                <a:ea typeface="Evolventa"/>
                <a:cs typeface="Evolventa"/>
                <a:sym typeface="Evolventa"/>
              </a:rPr>
              <a:t>.</a:t>
            </a:r>
          </a:p>
          <a:p>
            <a:pPr marL="0" lvl="0" indent="0" algn="l">
              <a:lnSpc>
                <a:spcPts val="3120"/>
              </a:lnSpc>
            </a:pPr>
            <a:endParaRPr lang="en-US" sz="2600" spc="-12" dirty="0">
              <a:solidFill>
                <a:srgbClr val="0D0D0D"/>
              </a:solidFill>
              <a:latin typeface="Evolventa"/>
              <a:ea typeface="Evolventa"/>
              <a:cs typeface="Evolventa"/>
              <a:sym typeface="Evolventa"/>
            </a:endParaRPr>
          </a:p>
          <a:p>
            <a:pPr marL="470535" lvl="1" indent="-235268" algn="l">
              <a:lnSpc>
                <a:spcPts val="3120"/>
              </a:lnSpc>
            </a:pPr>
            <a:r>
              <a:rPr lang="en-US" sz="2600" b="1" spc="-12" dirty="0">
                <a:solidFill>
                  <a:srgbClr val="0D0D0D"/>
                </a:solidFill>
                <a:latin typeface="Evolventa Bold"/>
                <a:ea typeface="Evolventa Bold"/>
                <a:cs typeface="Evolventa Bold"/>
                <a:sym typeface="Evolventa Bold"/>
              </a:rPr>
              <a:t>Diverse Garden - </a:t>
            </a:r>
            <a:r>
              <a:rPr lang="en-US" sz="2600" spc="-12" dirty="0" err="1">
                <a:solidFill>
                  <a:srgbClr val="0D0D0D"/>
                </a:solidFill>
                <a:latin typeface="Evolventa"/>
                <a:ea typeface="Evolventa"/>
                <a:cs typeface="Evolventa"/>
                <a:sym typeface="Evolventa"/>
              </a:rPr>
              <a:t>Introducerea</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conceptului</a:t>
            </a:r>
            <a:r>
              <a:rPr lang="en-US" sz="2600" spc="-12" dirty="0">
                <a:solidFill>
                  <a:srgbClr val="0D0D0D"/>
                </a:solidFill>
                <a:latin typeface="Evolventa"/>
                <a:ea typeface="Evolventa"/>
                <a:cs typeface="Evolventa"/>
                <a:sym typeface="Evolventa"/>
              </a:rPr>
              <a:t> de </a:t>
            </a:r>
            <a:r>
              <a:rPr lang="en-US" sz="2600" spc="-12" dirty="0" err="1">
                <a:solidFill>
                  <a:srgbClr val="0D0D0D"/>
                </a:solidFill>
                <a:latin typeface="Evolventa"/>
                <a:ea typeface="Evolventa"/>
                <a:cs typeface="Evolventa"/>
                <a:sym typeface="Evolventa"/>
              </a:rPr>
              <a:t>portofoliu</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diversificat</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sugerând</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ideea</a:t>
            </a:r>
            <a:r>
              <a:rPr lang="en-US" sz="2600" spc="-12" dirty="0">
                <a:solidFill>
                  <a:srgbClr val="0D0D0D"/>
                </a:solidFill>
                <a:latin typeface="Evolventa"/>
                <a:ea typeface="Evolventa"/>
                <a:cs typeface="Evolventa"/>
                <a:sym typeface="Evolventa"/>
              </a:rPr>
              <a:t> de a </a:t>
            </a:r>
            <a:r>
              <a:rPr lang="en-US" sz="2600" spc="-12" dirty="0" err="1">
                <a:solidFill>
                  <a:srgbClr val="0D0D0D"/>
                </a:solidFill>
                <a:latin typeface="Evolventa"/>
                <a:ea typeface="Evolventa"/>
                <a:cs typeface="Evolventa"/>
                <a:sym typeface="Evolventa"/>
              </a:rPr>
              <a:t>avea</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diferite</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tipuri</a:t>
            </a:r>
            <a:r>
              <a:rPr lang="en-US" sz="2600" spc="-12" dirty="0">
                <a:solidFill>
                  <a:srgbClr val="0D0D0D"/>
                </a:solidFill>
                <a:latin typeface="Evolventa"/>
                <a:ea typeface="Evolventa"/>
                <a:cs typeface="Evolventa"/>
                <a:sym typeface="Evolventa"/>
              </a:rPr>
              <a:t> de </a:t>
            </a:r>
            <a:r>
              <a:rPr lang="en-US" sz="2600" spc="-12" dirty="0" err="1">
                <a:solidFill>
                  <a:srgbClr val="0D0D0D"/>
                </a:solidFill>
                <a:latin typeface="Evolventa"/>
                <a:ea typeface="Evolventa"/>
                <a:cs typeface="Evolventa"/>
                <a:sym typeface="Evolventa"/>
              </a:rPr>
              <a:t>copaci</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în</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grădină</a:t>
            </a:r>
            <a:endParaRPr lang="en-US" sz="2600" spc="-12" dirty="0">
              <a:solidFill>
                <a:srgbClr val="0D0D0D"/>
              </a:solidFill>
              <a:latin typeface="Evolventa"/>
              <a:ea typeface="Evolventa"/>
              <a:cs typeface="Evolventa"/>
              <a:sym typeface="Evolventa"/>
            </a:endParaRPr>
          </a:p>
        </p:txBody>
      </p:sp>
      <p:sp>
        <p:nvSpPr>
          <p:cNvPr id="13" name="Freeform 13"/>
          <p:cNvSpPr/>
          <p:nvPr/>
        </p:nvSpPr>
        <p:spPr>
          <a:xfrm>
            <a:off x="409590" y="2956430"/>
            <a:ext cx="7471540" cy="4202742"/>
          </a:xfrm>
          <a:custGeom>
            <a:avLst/>
            <a:gdLst/>
            <a:ahLst/>
            <a:cxnLst/>
            <a:rect l="l" t="t" r="r" b="b"/>
            <a:pathLst>
              <a:path w="7471540" h="4202742">
                <a:moveTo>
                  <a:pt x="0" y="0"/>
                </a:moveTo>
                <a:lnTo>
                  <a:pt x="7471541" y="0"/>
                </a:lnTo>
                <a:lnTo>
                  <a:pt x="7471541" y="4202742"/>
                </a:lnTo>
                <a:lnTo>
                  <a:pt x="0" y="4202742"/>
                </a:lnTo>
                <a:lnTo>
                  <a:pt x="0" y="0"/>
                </a:lnTo>
                <a:close/>
              </a:path>
            </a:pathLst>
          </a:custGeom>
          <a:blipFill>
            <a:blip r:embed="rId5"/>
            <a:stretch>
              <a:fillRect/>
            </a:stretch>
          </a:blipFill>
        </p:spPr>
        <p:txBody>
          <a:bodyPr/>
          <a:lstStyle/>
          <a:p>
            <a:endParaRPr lang="de-AT"/>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249" y="-248757"/>
            <a:ext cx="10819050" cy="2179050"/>
            <a:chOff x="0" y="0"/>
            <a:chExt cx="14425400" cy="2905400"/>
          </a:xfrm>
        </p:grpSpPr>
        <p:sp>
          <p:nvSpPr>
            <p:cNvPr id="3" name="Freeform 3"/>
            <p:cNvSpPr/>
            <p:nvPr/>
          </p:nvSpPr>
          <p:spPr>
            <a:xfrm>
              <a:off x="12700" y="12700"/>
              <a:ext cx="14400023" cy="2880106"/>
            </a:xfrm>
            <a:custGeom>
              <a:avLst/>
              <a:gdLst/>
              <a:ahLst/>
              <a:cxnLst/>
              <a:rect l="l" t="t" r="r" b="b"/>
              <a:pathLst>
                <a:path w="14400023" h="2880106">
                  <a:moveTo>
                    <a:pt x="0" y="480060"/>
                  </a:moveTo>
                  <a:cubicBezTo>
                    <a:pt x="0" y="214884"/>
                    <a:pt x="216408" y="0"/>
                    <a:pt x="483362" y="0"/>
                  </a:cubicBezTo>
                  <a:lnTo>
                    <a:pt x="13916661" y="0"/>
                  </a:lnTo>
                  <a:cubicBezTo>
                    <a:pt x="14183615" y="0"/>
                    <a:pt x="14400023" y="214884"/>
                    <a:pt x="14400023" y="480060"/>
                  </a:cubicBezTo>
                  <a:lnTo>
                    <a:pt x="14400023" y="2400046"/>
                  </a:lnTo>
                  <a:cubicBezTo>
                    <a:pt x="14400023" y="2665095"/>
                    <a:pt x="14183615" y="2880106"/>
                    <a:pt x="13916661" y="2880106"/>
                  </a:cubicBezTo>
                  <a:lnTo>
                    <a:pt x="483362" y="2880106"/>
                  </a:lnTo>
                  <a:cubicBezTo>
                    <a:pt x="216408" y="2879979"/>
                    <a:pt x="0" y="2665095"/>
                    <a:pt x="0" y="2400046"/>
                  </a:cubicBezTo>
                  <a:close/>
                </a:path>
              </a:pathLst>
            </a:custGeom>
            <a:solidFill>
              <a:srgbClr val="4472C4"/>
            </a:solidFill>
          </p:spPr>
          <p:txBody>
            <a:bodyPr/>
            <a:lstStyle/>
            <a:p>
              <a:endParaRPr lang="de-AT"/>
            </a:p>
          </p:txBody>
        </p:sp>
        <p:sp>
          <p:nvSpPr>
            <p:cNvPr id="4" name="Freeform 4"/>
            <p:cNvSpPr/>
            <p:nvPr/>
          </p:nvSpPr>
          <p:spPr>
            <a:xfrm>
              <a:off x="0" y="0"/>
              <a:ext cx="14425423" cy="2905506"/>
            </a:xfrm>
            <a:custGeom>
              <a:avLst/>
              <a:gdLst/>
              <a:ahLst/>
              <a:cxnLst/>
              <a:rect l="l" t="t" r="r" b="b"/>
              <a:pathLst>
                <a:path w="14425423" h="2905506">
                  <a:moveTo>
                    <a:pt x="0" y="492760"/>
                  </a:moveTo>
                  <a:cubicBezTo>
                    <a:pt x="0" y="220472"/>
                    <a:pt x="222250" y="0"/>
                    <a:pt x="496062" y="0"/>
                  </a:cubicBezTo>
                  <a:lnTo>
                    <a:pt x="13929361" y="0"/>
                  </a:lnTo>
                  <a:lnTo>
                    <a:pt x="13929361" y="12700"/>
                  </a:lnTo>
                  <a:lnTo>
                    <a:pt x="13929361" y="0"/>
                  </a:lnTo>
                  <a:cubicBezTo>
                    <a:pt x="14203299" y="0"/>
                    <a:pt x="14425423" y="220472"/>
                    <a:pt x="14425423" y="492760"/>
                  </a:cubicBezTo>
                  <a:lnTo>
                    <a:pt x="14412723" y="492760"/>
                  </a:lnTo>
                  <a:lnTo>
                    <a:pt x="14425423" y="492760"/>
                  </a:lnTo>
                  <a:lnTo>
                    <a:pt x="14425423" y="2412746"/>
                  </a:lnTo>
                  <a:lnTo>
                    <a:pt x="14412723" y="2412746"/>
                  </a:lnTo>
                  <a:lnTo>
                    <a:pt x="14425423" y="2412746"/>
                  </a:lnTo>
                  <a:cubicBezTo>
                    <a:pt x="14425423" y="2684907"/>
                    <a:pt x="14203173" y="2905506"/>
                    <a:pt x="13929361" y="2905506"/>
                  </a:cubicBezTo>
                  <a:lnTo>
                    <a:pt x="13929361" y="2892806"/>
                  </a:lnTo>
                  <a:lnTo>
                    <a:pt x="13929361" y="2905506"/>
                  </a:lnTo>
                  <a:lnTo>
                    <a:pt x="496062" y="2905506"/>
                  </a:lnTo>
                  <a:lnTo>
                    <a:pt x="496062" y="2892806"/>
                  </a:lnTo>
                  <a:lnTo>
                    <a:pt x="496062" y="2905506"/>
                  </a:lnTo>
                  <a:cubicBezTo>
                    <a:pt x="222250" y="2905379"/>
                    <a:pt x="0" y="2684907"/>
                    <a:pt x="0" y="2412746"/>
                  </a:cubicBezTo>
                  <a:lnTo>
                    <a:pt x="0" y="492760"/>
                  </a:lnTo>
                  <a:lnTo>
                    <a:pt x="12700" y="492760"/>
                  </a:lnTo>
                  <a:lnTo>
                    <a:pt x="0" y="492760"/>
                  </a:lnTo>
                  <a:moveTo>
                    <a:pt x="25400" y="492760"/>
                  </a:moveTo>
                  <a:lnTo>
                    <a:pt x="25400" y="2412746"/>
                  </a:lnTo>
                  <a:lnTo>
                    <a:pt x="12700" y="2412746"/>
                  </a:lnTo>
                  <a:lnTo>
                    <a:pt x="25400" y="2412746"/>
                  </a:lnTo>
                  <a:cubicBezTo>
                    <a:pt x="25400" y="2670810"/>
                    <a:pt x="236093" y="2880106"/>
                    <a:pt x="496062" y="2880106"/>
                  </a:cubicBezTo>
                  <a:lnTo>
                    <a:pt x="13929361" y="2880106"/>
                  </a:lnTo>
                  <a:cubicBezTo>
                    <a:pt x="14189456" y="2880106"/>
                    <a:pt x="14400023" y="2670810"/>
                    <a:pt x="14400023" y="2412746"/>
                  </a:cubicBezTo>
                  <a:lnTo>
                    <a:pt x="14400023" y="492760"/>
                  </a:lnTo>
                  <a:cubicBezTo>
                    <a:pt x="14400023" y="234696"/>
                    <a:pt x="14189329" y="25400"/>
                    <a:pt x="13929361" y="25400"/>
                  </a:cubicBezTo>
                  <a:lnTo>
                    <a:pt x="496062" y="25400"/>
                  </a:lnTo>
                  <a:lnTo>
                    <a:pt x="496062" y="12700"/>
                  </a:lnTo>
                  <a:lnTo>
                    <a:pt x="496062" y="25400"/>
                  </a:lnTo>
                  <a:cubicBezTo>
                    <a:pt x="236093" y="25400"/>
                    <a:pt x="25400" y="234696"/>
                    <a:pt x="25400" y="492760"/>
                  </a:cubicBezTo>
                  <a:close/>
                </a:path>
              </a:pathLst>
            </a:custGeom>
            <a:solidFill>
              <a:srgbClr val="31538F"/>
            </a:solidFill>
          </p:spPr>
          <p:txBody>
            <a:bodyPr/>
            <a:lstStyle/>
            <a:p>
              <a:endParaRPr lang="de-AT"/>
            </a:p>
          </p:txBody>
        </p:sp>
        <p:sp>
          <p:nvSpPr>
            <p:cNvPr id="5" name="TextBox 5"/>
            <p:cNvSpPr txBox="1"/>
            <p:nvPr/>
          </p:nvSpPr>
          <p:spPr>
            <a:xfrm>
              <a:off x="0" y="-161925"/>
              <a:ext cx="14425400" cy="3067325"/>
            </a:xfrm>
            <a:prstGeom prst="rect">
              <a:avLst/>
            </a:prstGeom>
          </p:spPr>
          <p:txBody>
            <a:bodyPr lIns="50800" tIns="50800" rIns="50800" bIns="50800" rtlCol="0" anchor="ctr"/>
            <a:lstStyle/>
            <a:p>
              <a:pPr marL="0" lvl="0" indent="0" algn="ctr">
                <a:lnSpc>
                  <a:spcPts val="6120"/>
                </a:lnSpc>
              </a:pPr>
              <a:r>
                <a:rPr lang="en-US" sz="5100" spc="-24">
                  <a:solidFill>
                    <a:srgbClr val="FFFFFF"/>
                  </a:solidFill>
                  <a:latin typeface="Evolventa"/>
                  <a:ea typeface="Evolventa"/>
                  <a:cs typeface="Evolventa"/>
                  <a:sym typeface="Evolventa"/>
                </a:rPr>
                <a:t>STOCURI DURABILE (VERZI).</a:t>
              </a:r>
            </a:p>
          </p:txBody>
        </p:sp>
      </p:grpSp>
      <p:grpSp>
        <p:nvGrpSpPr>
          <p:cNvPr id="6" name="Group 6"/>
          <p:cNvGrpSpPr/>
          <p:nvPr/>
        </p:nvGrpSpPr>
        <p:grpSpPr>
          <a:xfrm rot="-5400000">
            <a:off x="8222456" y="221456"/>
            <a:ext cx="1843088" cy="18288000"/>
            <a:chOff x="0" y="0"/>
            <a:chExt cx="2457450" cy="24384000"/>
          </a:xfrm>
        </p:grpSpPr>
        <p:sp>
          <p:nvSpPr>
            <p:cNvPr id="7" name="Freeform 7"/>
            <p:cNvSpPr/>
            <p:nvPr/>
          </p:nvSpPr>
          <p:spPr>
            <a:xfrm>
              <a:off x="0" y="0"/>
              <a:ext cx="2457450" cy="24384000"/>
            </a:xfrm>
            <a:custGeom>
              <a:avLst/>
              <a:gdLst/>
              <a:ahLst/>
              <a:cxnLst/>
              <a:rect l="l" t="t" r="r" b="b"/>
              <a:pathLst>
                <a:path w="2457450" h="24384000">
                  <a:moveTo>
                    <a:pt x="0" y="0"/>
                  </a:moveTo>
                  <a:lnTo>
                    <a:pt x="2457450" y="0"/>
                  </a:lnTo>
                  <a:lnTo>
                    <a:pt x="2457450" y="24384000"/>
                  </a:lnTo>
                  <a:lnTo>
                    <a:pt x="0" y="24384000"/>
                  </a:lnTo>
                  <a:close/>
                </a:path>
              </a:pathLst>
            </a:custGeom>
            <a:solidFill>
              <a:srgbClr val="AEABAB">
                <a:alpha val="60000"/>
              </a:srgbClr>
            </a:solidFill>
          </p:spPr>
          <p:txBody>
            <a:bodyPr/>
            <a:lstStyle/>
            <a:p>
              <a:endParaRPr lang="de-AT"/>
            </a:p>
          </p:txBody>
        </p:sp>
      </p:grpSp>
      <p:sp>
        <p:nvSpPr>
          <p:cNvPr id="8" name="TextBox 8"/>
          <p:cNvSpPr txBox="1"/>
          <p:nvPr/>
        </p:nvSpPr>
        <p:spPr>
          <a:xfrm>
            <a:off x="594444" y="9198106"/>
            <a:ext cx="12657256" cy="399965"/>
          </a:xfrm>
          <a:prstGeom prst="rect">
            <a:avLst/>
          </a:prstGeom>
        </p:spPr>
        <p:txBody>
          <a:bodyPr lIns="0" tIns="0" rIns="0" bIns="0" rtlCol="0" anchor="t">
            <a:spAutoFit/>
          </a:bodyPr>
          <a:lstStyle/>
          <a:p>
            <a:pPr marL="0" lvl="0" indent="0" algn="just">
              <a:lnSpc>
                <a:spcPts val="1439"/>
              </a:lnSpc>
            </a:pPr>
            <a:r>
              <a:rPr lang="en-US" sz="1200" spc="-5">
                <a:solidFill>
                  <a:srgbClr val="000000"/>
                </a:solidFill>
                <a:latin typeface="Evolventa"/>
                <a:ea typeface="Evolventa"/>
                <a:cs typeface="Evolventa"/>
                <a:sym typeface="Evolventa"/>
              </a:rPr>
              <a:t>Finanțat de Uniunea Europeană. Opiniile și opiniile exprimate sunt totuși doar ale autorilor și nu reflectă neapărat cele ale Uniunii Europene sau ale Agenției Executive pentru Educație și Cultură (EACEA). Nici Uniunea Europeană, nici EACEA nu pot fi considerate responsabile pentru acestea. Număr proiect: 2022-1-AT01-KA220-ADU-000087985</a:t>
            </a:r>
          </a:p>
        </p:txBody>
      </p:sp>
      <p:sp>
        <p:nvSpPr>
          <p:cNvPr id="9" name="Freeform 9" descr="Interfață grafică cu utilizatorul, text  Descriere generată automat"/>
          <p:cNvSpPr/>
          <p:nvPr/>
        </p:nvSpPr>
        <p:spPr>
          <a:xfrm>
            <a:off x="14872456" y="8861232"/>
            <a:ext cx="3173424" cy="860791"/>
          </a:xfrm>
          <a:custGeom>
            <a:avLst/>
            <a:gdLst/>
            <a:ahLst/>
            <a:cxnLst/>
            <a:rect l="l" t="t" r="r" b="b"/>
            <a:pathLst>
              <a:path w="3173424" h="860791">
                <a:moveTo>
                  <a:pt x="0" y="0"/>
                </a:moveTo>
                <a:lnTo>
                  <a:pt x="3173424" y="0"/>
                </a:lnTo>
                <a:lnTo>
                  <a:pt x="3173424" y="860791"/>
                </a:lnTo>
                <a:lnTo>
                  <a:pt x="0" y="860791"/>
                </a:lnTo>
                <a:lnTo>
                  <a:pt x="0" y="0"/>
                </a:lnTo>
                <a:close/>
              </a:path>
            </a:pathLst>
          </a:custGeom>
          <a:blipFill>
            <a:blip r:embed="rId3"/>
            <a:stretch>
              <a:fillRect/>
            </a:stretch>
          </a:blipFill>
        </p:spPr>
        <p:txBody>
          <a:bodyPr/>
          <a:lstStyle/>
          <a:p>
            <a:endParaRPr lang="de-AT"/>
          </a:p>
        </p:txBody>
      </p:sp>
      <p:sp>
        <p:nvSpPr>
          <p:cNvPr id="10" name="Freeform 10"/>
          <p:cNvSpPr/>
          <p:nvPr/>
        </p:nvSpPr>
        <p:spPr>
          <a:xfrm>
            <a:off x="16459168" y="265476"/>
            <a:ext cx="1462527" cy="1622708"/>
          </a:xfrm>
          <a:custGeom>
            <a:avLst/>
            <a:gdLst/>
            <a:ahLst/>
            <a:cxnLst/>
            <a:rect l="l" t="t" r="r" b="b"/>
            <a:pathLst>
              <a:path w="1462527" h="1622708">
                <a:moveTo>
                  <a:pt x="0" y="0"/>
                </a:moveTo>
                <a:lnTo>
                  <a:pt x="1462528" y="0"/>
                </a:lnTo>
                <a:lnTo>
                  <a:pt x="1462528" y="1622708"/>
                </a:lnTo>
                <a:lnTo>
                  <a:pt x="0" y="1622708"/>
                </a:lnTo>
                <a:lnTo>
                  <a:pt x="0" y="0"/>
                </a:lnTo>
                <a:close/>
              </a:path>
            </a:pathLst>
          </a:custGeom>
          <a:blipFill>
            <a:blip r:embed="rId4"/>
            <a:stretch>
              <a:fillRect r="-439"/>
            </a:stretch>
          </a:blipFill>
        </p:spPr>
        <p:txBody>
          <a:bodyPr/>
          <a:lstStyle/>
          <a:p>
            <a:endParaRPr lang="de-AT"/>
          </a:p>
        </p:txBody>
      </p:sp>
      <p:sp>
        <p:nvSpPr>
          <p:cNvPr id="11" name="TextBox 11"/>
          <p:cNvSpPr txBox="1"/>
          <p:nvPr/>
        </p:nvSpPr>
        <p:spPr>
          <a:xfrm>
            <a:off x="8784510" y="2223098"/>
            <a:ext cx="9261371" cy="5410477"/>
          </a:xfrm>
          <a:prstGeom prst="rect">
            <a:avLst/>
          </a:prstGeom>
        </p:spPr>
        <p:txBody>
          <a:bodyPr lIns="0" tIns="0" rIns="0" bIns="0" rtlCol="0" anchor="t">
            <a:spAutoFit/>
          </a:bodyPr>
          <a:lstStyle/>
          <a:p>
            <a:pPr marL="0" lvl="0" indent="0" algn="l">
              <a:lnSpc>
                <a:spcPts val="3240"/>
              </a:lnSpc>
            </a:pPr>
            <a:r>
              <a:rPr lang="en-US" sz="2700" b="1" spc="-12" dirty="0" err="1">
                <a:solidFill>
                  <a:srgbClr val="0D0D0D"/>
                </a:solidFill>
                <a:latin typeface="Evolventa Bold"/>
                <a:ea typeface="Evolventa Bold"/>
                <a:cs typeface="Evolventa Bold"/>
                <a:sym typeface="Evolventa Bold"/>
              </a:rPr>
              <a:t>Investiție</a:t>
            </a:r>
            <a:r>
              <a:rPr lang="en-US" sz="2700" b="1" spc="-12" dirty="0">
                <a:solidFill>
                  <a:srgbClr val="0D0D0D"/>
                </a:solidFill>
                <a:latin typeface="Evolventa Bold"/>
                <a:ea typeface="Evolventa Bold"/>
                <a:cs typeface="Evolventa Bold"/>
                <a:sym typeface="Evolventa Bold"/>
              </a:rPr>
              <a:t> </a:t>
            </a:r>
            <a:r>
              <a:rPr lang="en-US" sz="2700" b="1" spc="-12" dirty="0" err="1">
                <a:solidFill>
                  <a:srgbClr val="0D0D0D"/>
                </a:solidFill>
                <a:latin typeface="Evolventa Bold"/>
                <a:ea typeface="Evolventa Bold"/>
                <a:cs typeface="Evolventa Bold"/>
                <a:sym typeface="Evolventa Bold"/>
              </a:rPr>
              <a:t>în</a:t>
            </a:r>
            <a:r>
              <a:rPr lang="en-US" sz="2700" b="1" spc="-12" dirty="0">
                <a:solidFill>
                  <a:srgbClr val="0D0D0D"/>
                </a:solidFill>
                <a:latin typeface="Evolventa Bold"/>
                <a:ea typeface="Evolventa Bold"/>
                <a:cs typeface="Evolventa Bold"/>
                <a:sym typeface="Evolventa Bold"/>
              </a:rPr>
              <a:t> </a:t>
            </a:r>
            <a:r>
              <a:rPr lang="en-US" sz="2700" b="1" spc="-12" dirty="0" err="1">
                <a:solidFill>
                  <a:srgbClr val="0D0D0D"/>
                </a:solidFill>
                <a:latin typeface="Evolventa Bold"/>
                <a:ea typeface="Evolventa Bold"/>
                <a:cs typeface="Evolventa Bold"/>
                <a:sym typeface="Evolventa Bold"/>
              </a:rPr>
              <a:t>viitor</a:t>
            </a:r>
            <a:r>
              <a:rPr lang="en-US" sz="2700" b="1" spc="-12" dirty="0">
                <a:solidFill>
                  <a:srgbClr val="0D0D0D"/>
                </a:solidFill>
                <a:latin typeface="Evolventa Bold"/>
                <a:ea typeface="Evolventa Bold"/>
                <a:cs typeface="Evolventa Bold"/>
                <a:sym typeface="Evolventa Bold"/>
              </a:rPr>
              <a:t>: </a:t>
            </a:r>
            <a:r>
              <a:rPr lang="en-US" sz="2700" spc="-12" dirty="0" err="1">
                <a:solidFill>
                  <a:srgbClr val="0D0D0D"/>
                </a:solidFill>
                <a:latin typeface="Evolventa"/>
                <a:ea typeface="Evolventa"/>
                <a:cs typeface="Evolventa"/>
                <a:sym typeface="Evolventa"/>
              </a:rPr>
              <a:t>acțiunile</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durabile</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reprezintă</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proprietatea</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în</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companii</a:t>
            </a:r>
            <a:r>
              <a:rPr lang="en-US" sz="2700" spc="-12" dirty="0">
                <a:solidFill>
                  <a:srgbClr val="0D0D0D"/>
                </a:solidFill>
                <a:latin typeface="Evolventa"/>
                <a:ea typeface="Evolventa"/>
                <a:cs typeface="Evolventa"/>
                <a:sym typeface="Evolventa"/>
              </a:rPr>
              <a:t> care se </a:t>
            </a:r>
            <a:r>
              <a:rPr lang="en-US" sz="2700" spc="-12" dirty="0" err="1">
                <a:solidFill>
                  <a:srgbClr val="0D0D0D"/>
                </a:solidFill>
                <a:latin typeface="Evolventa"/>
                <a:ea typeface="Evolventa"/>
                <a:cs typeface="Evolventa"/>
                <a:sym typeface="Evolventa"/>
              </a:rPr>
              <a:t>angajează</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în</a:t>
            </a:r>
            <a:r>
              <a:rPr lang="en-US" sz="2700" spc="-12" dirty="0">
                <a:solidFill>
                  <a:srgbClr val="0D0D0D"/>
                </a:solidFill>
                <a:latin typeface="Evolventa"/>
                <a:ea typeface="Evolventa"/>
                <a:cs typeface="Evolventa"/>
                <a:sym typeface="Evolventa"/>
              </a:rPr>
              <a:t> mod explicit </a:t>
            </a:r>
            <a:r>
              <a:rPr lang="en-US" sz="2700" spc="-12" dirty="0" err="1">
                <a:solidFill>
                  <a:srgbClr val="0D0D0D"/>
                </a:solidFill>
                <a:latin typeface="Evolventa"/>
                <a:ea typeface="Evolventa"/>
                <a:cs typeface="Evolventa"/>
                <a:sym typeface="Evolventa"/>
              </a:rPr>
              <a:t>în</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gestionarea</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mediului</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responsabilitatea</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socială</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și</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guvernanța</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etică</a:t>
            </a:r>
            <a:r>
              <a:rPr lang="en-US" sz="2700" spc="-12" dirty="0">
                <a:solidFill>
                  <a:srgbClr val="0D0D0D"/>
                </a:solidFill>
                <a:latin typeface="Evolventa"/>
                <a:ea typeface="Evolventa"/>
                <a:cs typeface="Evolventa"/>
                <a:sym typeface="Evolventa"/>
              </a:rPr>
              <a:t>.</a:t>
            </a:r>
          </a:p>
          <a:p>
            <a:pPr marL="0" lvl="0" indent="0" algn="l">
              <a:lnSpc>
                <a:spcPts val="3240"/>
              </a:lnSpc>
            </a:pPr>
            <a:endParaRPr lang="en-US" sz="2700" spc="-12" dirty="0">
              <a:solidFill>
                <a:srgbClr val="0D0D0D"/>
              </a:solidFill>
              <a:latin typeface="Evolventa"/>
              <a:ea typeface="Evolventa"/>
              <a:cs typeface="Evolventa"/>
              <a:sym typeface="Evolventa"/>
            </a:endParaRPr>
          </a:p>
          <a:p>
            <a:pPr marL="0" lvl="0" indent="0" algn="l">
              <a:lnSpc>
                <a:spcPts val="3240"/>
              </a:lnSpc>
            </a:pPr>
            <a:r>
              <a:rPr lang="en-US" sz="2700" b="1" spc="-12" dirty="0" err="1">
                <a:solidFill>
                  <a:srgbClr val="0D0D0D"/>
                </a:solidFill>
                <a:latin typeface="Evolventa Bold"/>
                <a:ea typeface="Evolventa Bold"/>
                <a:cs typeface="Evolventa Bold"/>
                <a:sym typeface="Evolventa Bold"/>
              </a:rPr>
              <a:t>Evaluările</a:t>
            </a:r>
            <a:r>
              <a:rPr lang="en-US" sz="2700" b="1" spc="-12" dirty="0">
                <a:solidFill>
                  <a:srgbClr val="0D0D0D"/>
                </a:solidFill>
                <a:latin typeface="Evolventa Bold"/>
                <a:ea typeface="Evolventa Bold"/>
                <a:cs typeface="Evolventa Bold"/>
                <a:sym typeface="Evolventa Bold"/>
              </a:rPr>
              <a:t> ESG </a:t>
            </a:r>
            <a:r>
              <a:rPr lang="en-US" sz="2700" spc="-12" dirty="0" err="1">
                <a:solidFill>
                  <a:srgbClr val="0D0D0D"/>
                </a:solidFill>
                <a:latin typeface="Evolventa"/>
                <a:ea typeface="Evolventa"/>
                <a:cs typeface="Evolventa"/>
                <a:sym typeface="Evolventa"/>
              </a:rPr>
              <a:t>măsoară</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impactul</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unei</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companii</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asupra</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problemelor</a:t>
            </a:r>
            <a:r>
              <a:rPr lang="en-US" sz="2700" spc="-12" dirty="0">
                <a:solidFill>
                  <a:srgbClr val="0D0D0D"/>
                </a:solidFill>
                <a:latin typeface="Evolventa"/>
                <a:ea typeface="Evolventa"/>
                <a:cs typeface="Evolventa"/>
                <a:sym typeface="Evolventa"/>
              </a:rPr>
              <a:t> de </a:t>
            </a:r>
            <a:r>
              <a:rPr lang="en-US" sz="2700" spc="-12" dirty="0" err="1">
                <a:solidFill>
                  <a:srgbClr val="0D0D0D"/>
                </a:solidFill>
                <a:latin typeface="Evolventa"/>
                <a:ea typeface="Evolventa"/>
                <a:cs typeface="Evolventa"/>
                <a:sym typeface="Evolventa"/>
              </a:rPr>
              <a:t>mediu</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sociale</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și</a:t>
            </a:r>
            <a:r>
              <a:rPr lang="en-US" sz="2700" spc="-12" dirty="0">
                <a:solidFill>
                  <a:srgbClr val="0D0D0D"/>
                </a:solidFill>
                <a:latin typeface="Evolventa"/>
                <a:ea typeface="Evolventa"/>
                <a:cs typeface="Evolventa"/>
                <a:sym typeface="Evolventa"/>
              </a:rPr>
              <a:t> de </a:t>
            </a:r>
            <a:r>
              <a:rPr lang="en-US" sz="2700" spc="-12" dirty="0" err="1">
                <a:solidFill>
                  <a:srgbClr val="0D0D0D"/>
                </a:solidFill>
                <a:latin typeface="Evolventa"/>
                <a:ea typeface="Evolventa"/>
                <a:cs typeface="Evolventa"/>
                <a:sym typeface="Evolventa"/>
              </a:rPr>
              <a:t>guvernanță</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ghidând</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investitorii</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către</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alegeri</a:t>
            </a:r>
            <a:r>
              <a:rPr lang="en-US" sz="2700" spc="-12" dirty="0">
                <a:solidFill>
                  <a:srgbClr val="0D0D0D"/>
                </a:solidFill>
                <a:latin typeface="Evolventa"/>
                <a:ea typeface="Evolventa"/>
                <a:cs typeface="Evolventa"/>
                <a:sym typeface="Evolventa"/>
              </a:rPr>
              <a:t> de </a:t>
            </a:r>
            <a:r>
              <a:rPr lang="en-US" sz="2700" spc="-12" dirty="0" err="1">
                <a:solidFill>
                  <a:srgbClr val="0D0D0D"/>
                </a:solidFill>
                <a:latin typeface="Evolventa"/>
                <a:ea typeface="Evolventa"/>
                <a:cs typeface="Evolventa"/>
                <a:sym typeface="Evolventa"/>
              </a:rPr>
              <a:t>investiții</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mai</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responsabile</a:t>
            </a:r>
            <a:r>
              <a:rPr lang="en-US" sz="2700" spc="-12" dirty="0">
                <a:solidFill>
                  <a:srgbClr val="0D0D0D"/>
                </a:solidFill>
                <a:latin typeface="Evolventa"/>
                <a:ea typeface="Evolventa"/>
                <a:cs typeface="Evolventa"/>
                <a:sym typeface="Evolventa"/>
              </a:rPr>
              <a:t>.</a:t>
            </a:r>
          </a:p>
          <a:p>
            <a:pPr marL="0" lvl="0" indent="0" algn="l">
              <a:lnSpc>
                <a:spcPts val="3240"/>
              </a:lnSpc>
            </a:pPr>
            <a:endParaRPr lang="en-US" sz="2700" spc="-12" dirty="0">
              <a:solidFill>
                <a:srgbClr val="0D0D0D"/>
              </a:solidFill>
              <a:latin typeface="Evolventa"/>
              <a:ea typeface="Evolventa"/>
              <a:cs typeface="Evolventa"/>
              <a:sym typeface="Evolventa"/>
            </a:endParaRPr>
          </a:p>
          <a:p>
            <a:pPr marL="0" lvl="0" indent="0" algn="l">
              <a:lnSpc>
                <a:spcPts val="3240"/>
              </a:lnSpc>
            </a:pPr>
            <a:r>
              <a:rPr lang="en-US" sz="2700" spc="-12" dirty="0" err="1">
                <a:solidFill>
                  <a:srgbClr val="0D0D0D"/>
                </a:solidFill>
                <a:latin typeface="Evolventa"/>
                <a:ea typeface="Evolventa"/>
                <a:cs typeface="Evolventa"/>
                <a:sym typeface="Evolventa"/>
              </a:rPr>
              <a:t>Evaluările</a:t>
            </a:r>
            <a:r>
              <a:rPr lang="en-US" sz="2700" spc="-12" dirty="0">
                <a:solidFill>
                  <a:srgbClr val="0D0D0D"/>
                </a:solidFill>
                <a:latin typeface="Evolventa"/>
                <a:ea typeface="Evolventa"/>
                <a:cs typeface="Evolventa"/>
                <a:sym typeface="Evolventa"/>
              </a:rPr>
              <a:t> ESG </a:t>
            </a:r>
            <a:r>
              <a:rPr lang="en-US" sz="2700" spc="-12" dirty="0" err="1">
                <a:solidFill>
                  <a:srgbClr val="0D0D0D"/>
                </a:solidFill>
                <a:latin typeface="Evolventa"/>
                <a:ea typeface="Evolventa"/>
                <a:cs typeface="Evolventa"/>
                <a:sym typeface="Evolventa"/>
              </a:rPr>
              <a:t>oferă</a:t>
            </a:r>
            <a:r>
              <a:rPr lang="en-US" sz="2700" spc="-12" dirty="0">
                <a:solidFill>
                  <a:srgbClr val="0D0D0D"/>
                </a:solidFill>
                <a:latin typeface="Evolventa"/>
                <a:ea typeface="Evolventa"/>
                <a:cs typeface="Evolventa"/>
                <a:sym typeface="Evolventa"/>
              </a:rPr>
              <a:t> o </a:t>
            </a:r>
            <a:r>
              <a:rPr lang="en-US" sz="2700" spc="-12" dirty="0" err="1">
                <a:solidFill>
                  <a:srgbClr val="0D0D0D"/>
                </a:solidFill>
                <a:latin typeface="Evolventa"/>
                <a:ea typeface="Evolventa"/>
                <a:cs typeface="Evolventa"/>
                <a:sym typeface="Evolventa"/>
              </a:rPr>
              <a:t>orientare</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pentru</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investitorii</a:t>
            </a:r>
            <a:r>
              <a:rPr lang="en-US" sz="2700" spc="-12" dirty="0">
                <a:solidFill>
                  <a:srgbClr val="0D0D0D"/>
                </a:solidFill>
                <a:latin typeface="Evolventa"/>
                <a:ea typeface="Evolventa"/>
                <a:cs typeface="Evolventa"/>
                <a:sym typeface="Evolventa"/>
              </a:rPr>
              <a:t> care </a:t>
            </a:r>
            <a:r>
              <a:rPr lang="en-US" sz="2700" spc="-12" dirty="0" err="1">
                <a:solidFill>
                  <a:srgbClr val="0D0D0D"/>
                </a:solidFill>
                <a:latin typeface="Evolventa"/>
                <a:ea typeface="Evolventa"/>
                <a:cs typeface="Evolventa"/>
                <a:sym typeface="Evolventa"/>
              </a:rPr>
              <a:t>doresc</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să-și</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alinieze</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portofoliile</a:t>
            </a:r>
            <a:r>
              <a:rPr lang="en-US" sz="2700" spc="-12" dirty="0">
                <a:solidFill>
                  <a:srgbClr val="0D0D0D"/>
                </a:solidFill>
                <a:latin typeface="Evolventa"/>
                <a:ea typeface="Evolventa"/>
                <a:cs typeface="Evolventa"/>
                <a:sym typeface="Evolventa"/>
              </a:rPr>
              <a:t> cu </a:t>
            </a:r>
            <a:r>
              <a:rPr lang="en-US" sz="2700" spc="-12" dirty="0" err="1">
                <a:solidFill>
                  <a:srgbClr val="0D0D0D"/>
                </a:solidFill>
                <a:latin typeface="Evolventa"/>
                <a:ea typeface="Evolventa"/>
                <a:cs typeface="Evolventa"/>
                <a:sym typeface="Evolventa"/>
              </a:rPr>
              <a:t>valorile</a:t>
            </a:r>
            <a:r>
              <a:rPr lang="en-US" sz="2700" spc="-12" dirty="0">
                <a:solidFill>
                  <a:srgbClr val="0D0D0D"/>
                </a:solidFill>
                <a:latin typeface="Evolventa"/>
                <a:ea typeface="Evolventa"/>
                <a:cs typeface="Evolventa"/>
                <a:sym typeface="Evolventa"/>
              </a:rPr>
              <a:t> lor, </a:t>
            </a:r>
            <a:r>
              <a:rPr lang="en-US" sz="2700" spc="-12" dirty="0" err="1">
                <a:solidFill>
                  <a:srgbClr val="0D0D0D"/>
                </a:solidFill>
                <a:latin typeface="Evolventa"/>
                <a:ea typeface="Evolventa"/>
                <a:cs typeface="Evolventa"/>
                <a:sym typeface="Evolventa"/>
              </a:rPr>
              <a:t>depășind</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astfel</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optimizarea</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rentabilității</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și</a:t>
            </a:r>
            <a:r>
              <a:rPr lang="en-US" sz="2700" spc="-12" dirty="0">
                <a:solidFill>
                  <a:srgbClr val="0D0D0D"/>
                </a:solidFill>
                <a:latin typeface="Evolventa"/>
                <a:ea typeface="Evolventa"/>
                <a:cs typeface="Evolventa"/>
                <a:sym typeface="Evolventa"/>
              </a:rPr>
              <a:t> a </a:t>
            </a:r>
            <a:r>
              <a:rPr lang="en-US" sz="2700" spc="-12" dirty="0" err="1">
                <a:solidFill>
                  <a:srgbClr val="0D0D0D"/>
                </a:solidFill>
                <a:latin typeface="Evolventa"/>
                <a:ea typeface="Evolventa"/>
                <a:cs typeface="Evolventa"/>
                <a:sym typeface="Evolventa"/>
              </a:rPr>
              <a:t>riscului</a:t>
            </a:r>
            <a:r>
              <a:rPr lang="en-US" sz="2700" spc="-12" dirty="0">
                <a:solidFill>
                  <a:srgbClr val="0D0D0D"/>
                </a:solidFill>
                <a:latin typeface="Evolventa"/>
                <a:ea typeface="Evolventa"/>
                <a:cs typeface="Evolventa"/>
                <a:sym typeface="Evolventa"/>
              </a:rPr>
              <a:t>.</a:t>
            </a:r>
          </a:p>
        </p:txBody>
      </p:sp>
      <p:sp>
        <p:nvSpPr>
          <p:cNvPr id="12" name="TextBox 12"/>
          <p:cNvSpPr txBox="1"/>
          <p:nvPr/>
        </p:nvSpPr>
        <p:spPr>
          <a:xfrm>
            <a:off x="1466724" y="7537473"/>
            <a:ext cx="3977394" cy="361971"/>
          </a:xfrm>
          <a:prstGeom prst="rect">
            <a:avLst/>
          </a:prstGeom>
        </p:spPr>
        <p:txBody>
          <a:bodyPr lIns="0" tIns="0" rIns="0" bIns="0" rtlCol="0" anchor="t">
            <a:spAutoFit/>
          </a:bodyPr>
          <a:lstStyle/>
          <a:p>
            <a:pPr marL="0" lvl="0" indent="0" algn="l">
              <a:lnSpc>
                <a:spcPts val="2520"/>
              </a:lnSpc>
            </a:pPr>
            <a:r>
              <a:rPr lang="en-US" sz="2100">
                <a:solidFill>
                  <a:srgbClr val="000000"/>
                </a:solidFill>
                <a:latin typeface="Arial"/>
                <a:ea typeface="Arial"/>
                <a:cs typeface="Arial"/>
                <a:sym typeface="Arial"/>
              </a:rPr>
              <a:t>Sursa: www.pennystocks.com/ </a:t>
            </a:r>
          </a:p>
        </p:txBody>
      </p:sp>
      <p:sp>
        <p:nvSpPr>
          <p:cNvPr id="13" name="Freeform 13"/>
          <p:cNvSpPr/>
          <p:nvPr/>
        </p:nvSpPr>
        <p:spPr>
          <a:xfrm>
            <a:off x="503019" y="2845887"/>
            <a:ext cx="7908136" cy="4250624"/>
          </a:xfrm>
          <a:custGeom>
            <a:avLst/>
            <a:gdLst/>
            <a:ahLst/>
            <a:cxnLst/>
            <a:rect l="l" t="t" r="r" b="b"/>
            <a:pathLst>
              <a:path w="7908136" h="4250624">
                <a:moveTo>
                  <a:pt x="0" y="0"/>
                </a:moveTo>
                <a:lnTo>
                  <a:pt x="7908137" y="0"/>
                </a:lnTo>
                <a:lnTo>
                  <a:pt x="7908137" y="4250623"/>
                </a:lnTo>
                <a:lnTo>
                  <a:pt x="0" y="4250623"/>
                </a:lnTo>
                <a:lnTo>
                  <a:pt x="0" y="0"/>
                </a:lnTo>
                <a:close/>
              </a:path>
            </a:pathLst>
          </a:custGeom>
          <a:blipFill>
            <a:blip r:embed="rId5"/>
            <a:stretch>
              <a:fillRect/>
            </a:stretch>
          </a:blipFill>
        </p:spPr>
        <p:txBody>
          <a:bodyPr/>
          <a:lstStyle/>
          <a:p>
            <a:endParaRPr lang="de-AT"/>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249" y="-248757"/>
            <a:ext cx="10819050" cy="2179050"/>
            <a:chOff x="0" y="0"/>
            <a:chExt cx="14425400" cy="2905400"/>
          </a:xfrm>
        </p:grpSpPr>
        <p:sp>
          <p:nvSpPr>
            <p:cNvPr id="3" name="Freeform 3"/>
            <p:cNvSpPr/>
            <p:nvPr/>
          </p:nvSpPr>
          <p:spPr>
            <a:xfrm>
              <a:off x="12700" y="12700"/>
              <a:ext cx="14400023" cy="2880106"/>
            </a:xfrm>
            <a:custGeom>
              <a:avLst/>
              <a:gdLst/>
              <a:ahLst/>
              <a:cxnLst/>
              <a:rect l="l" t="t" r="r" b="b"/>
              <a:pathLst>
                <a:path w="14400023" h="2880106">
                  <a:moveTo>
                    <a:pt x="0" y="480060"/>
                  </a:moveTo>
                  <a:cubicBezTo>
                    <a:pt x="0" y="214884"/>
                    <a:pt x="216408" y="0"/>
                    <a:pt x="483362" y="0"/>
                  </a:cubicBezTo>
                  <a:lnTo>
                    <a:pt x="13916661" y="0"/>
                  </a:lnTo>
                  <a:cubicBezTo>
                    <a:pt x="14183615" y="0"/>
                    <a:pt x="14400023" y="214884"/>
                    <a:pt x="14400023" y="480060"/>
                  </a:cubicBezTo>
                  <a:lnTo>
                    <a:pt x="14400023" y="2400046"/>
                  </a:lnTo>
                  <a:cubicBezTo>
                    <a:pt x="14400023" y="2665095"/>
                    <a:pt x="14183615" y="2880106"/>
                    <a:pt x="13916661" y="2880106"/>
                  </a:cubicBezTo>
                  <a:lnTo>
                    <a:pt x="483362" y="2880106"/>
                  </a:lnTo>
                  <a:cubicBezTo>
                    <a:pt x="216408" y="2879979"/>
                    <a:pt x="0" y="2665095"/>
                    <a:pt x="0" y="2400046"/>
                  </a:cubicBezTo>
                  <a:close/>
                </a:path>
              </a:pathLst>
            </a:custGeom>
            <a:solidFill>
              <a:srgbClr val="4472C4"/>
            </a:solidFill>
          </p:spPr>
          <p:txBody>
            <a:bodyPr/>
            <a:lstStyle/>
            <a:p>
              <a:endParaRPr lang="de-AT"/>
            </a:p>
          </p:txBody>
        </p:sp>
        <p:sp>
          <p:nvSpPr>
            <p:cNvPr id="4" name="Freeform 4"/>
            <p:cNvSpPr/>
            <p:nvPr/>
          </p:nvSpPr>
          <p:spPr>
            <a:xfrm>
              <a:off x="0" y="0"/>
              <a:ext cx="14425423" cy="2905506"/>
            </a:xfrm>
            <a:custGeom>
              <a:avLst/>
              <a:gdLst/>
              <a:ahLst/>
              <a:cxnLst/>
              <a:rect l="l" t="t" r="r" b="b"/>
              <a:pathLst>
                <a:path w="14425423" h="2905506">
                  <a:moveTo>
                    <a:pt x="0" y="492760"/>
                  </a:moveTo>
                  <a:cubicBezTo>
                    <a:pt x="0" y="220472"/>
                    <a:pt x="222250" y="0"/>
                    <a:pt x="496062" y="0"/>
                  </a:cubicBezTo>
                  <a:lnTo>
                    <a:pt x="13929361" y="0"/>
                  </a:lnTo>
                  <a:lnTo>
                    <a:pt x="13929361" y="12700"/>
                  </a:lnTo>
                  <a:lnTo>
                    <a:pt x="13929361" y="0"/>
                  </a:lnTo>
                  <a:cubicBezTo>
                    <a:pt x="14203299" y="0"/>
                    <a:pt x="14425423" y="220472"/>
                    <a:pt x="14425423" y="492760"/>
                  </a:cubicBezTo>
                  <a:lnTo>
                    <a:pt x="14412723" y="492760"/>
                  </a:lnTo>
                  <a:lnTo>
                    <a:pt x="14425423" y="492760"/>
                  </a:lnTo>
                  <a:lnTo>
                    <a:pt x="14425423" y="2412746"/>
                  </a:lnTo>
                  <a:lnTo>
                    <a:pt x="14412723" y="2412746"/>
                  </a:lnTo>
                  <a:lnTo>
                    <a:pt x="14425423" y="2412746"/>
                  </a:lnTo>
                  <a:cubicBezTo>
                    <a:pt x="14425423" y="2684907"/>
                    <a:pt x="14203173" y="2905506"/>
                    <a:pt x="13929361" y="2905506"/>
                  </a:cubicBezTo>
                  <a:lnTo>
                    <a:pt x="13929361" y="2892806"/>
                  </a:lnTo>
                  <a:lnTo>
                    <a:pt x="13929361" y="2905506"/>
                  </a:lnTo>
                  <a:lnTo>
                    <a:pt x="496062" y="2905506"/>
                  </a:lnTo>
                  <a:lnTo>
                    <a:pt x="496062" y="2892806"/>
                  </a:lnTo>
                  <a:lnTo>
                    <a:pt x="496062" y="2905506"/>
                  </a:lnTo>
                  <a:cubicBezTo>
                    <a:pt x="222250" y="2905379"/>
                    <a:pt x="0" y="2684907"/>
                    <a:pt x="0" y="2412746"/>
                  </a:cubicBezTo>
                  <a:lnTo>
                    <a:pt x="0" y="492760"/>
                  </a:lnTo>
                  <a:lnTo>
                    <a:pt x="12700" y="492760"/>
                  </a:lnTo>
                  <a:lnTo>
                    <a:pt x="0" y="492760"/>
                  </a:lnTo>
                  <a:moveTo>
                    <a:pt x="25400" y="492760"/>
                  </a:moveTo>
                  <a:lnTo>
                    <a:pt x="25400" y="2412746"/>
                  </a:lnTo>
                  <a:lnTo>
                    <a:pt x="12700" y="2412746"/>
                  </a:lnTo>
                  <a:lnTo>
                    <a:pt x="25400" y="2412746"/>
                  </a:lnTo>
                  <a:cubicBezTo>
                    <a:pt x="25400" y="2670810"/>
                    <a:pt x="236093" y="2880106"/>
                    <a:pt x="496062" y="2880106"/>
                  </a:cubicBezTo>
                  <a:lnTo>
                    <a:pt x="13929361" y="2880106"/>
                  </a:lnTo>
                  <a:cubicBezTo>
                    <a:pt x="14189456" y="2880106"/>
                    <a:pt x="14400023" y="2670810"/>
                    <a:pt x="14400023" y="2412746"/>
                  </a:cubicBezTo>
                  <a:lnTo>
                    <a:pt x="14400023" y="492760"/>
                  </a:lnTo>
                  <a:cubicBezTo>
                    <a:pt x="14400023" y="234696"/>
                    <a:pt x="14189329" y="25400"/>
                    <a:pt x="13929361" y="25400"/>
                  </a:cubicBezTo>
                  <a:lnTo>
                    <a:pt x="496062" y="25400"/>
                  </a:lnTo>
                  <a:lnTo>
                    <a:pt x="496062" y="12700"/>
                  </a:lnTo>
                  <a:lnTo>
                    <a:pt x="496062" y="25400"/>
                  </a:lnTo>
                  <a:cubicBezTo>
                    <a:pt x="236093" y="25400"/>
                    <a:pt x="25400" y="234696"/>
                    <a:pt x="25400" y="492760"/>
                  </a:cubicBezTo>
                  <a:close/>
                </a:path>
              </a:pathLst>
            </a:custGeom>
            <a:solidFill>
              <a:srgbClr val="31538F"/>
            </a:solidFill>
          </p:spPr>
          <p:txBody>
            <a:bodyPr/>
            <a:lstStyle/>
            <a:p>
              <a:endParaRPr lang="de-AT"/>
            </a:p>
          </p:txBody>
        </p:sp>
        <p:sp>
          <p:nvSpPr>
            <p:cNvPr id="5" name="TextBox 5"/>
            <p:cNvSpPr txBox="1"/>
            <p:nvPr/>
          </p:nvSpPr>
          <p:spPr>
            <a:xfrm>
              <a:off x="0" y="-161925"/>
              <a:ext cx="14425400" cy="3067325"/>
            </a:xfrm>
            <a:prstGeom prst="rect">
              <a:avLst/>
            </a:prstGeom>
          </p:spPr>
          <p:txBody>
            <a:bodyPr lIns="50800" tIns="50800" rIns="50800" bIns="50800" rtlCol="0" anchor="ctr"/>
            <a:lstStyle/>
            <a:p>
              <a:pPr marL="0" lvl="0" indent="0" algn="ctr">
                <a:lnSpc>
                  <a:spcPts val="6120"/>
                </a:lnSpc>
              </a:pPr>
              <a:r>
                <a:rPr lang="en-US" sz="5100" spc="-24">
                  <a:solidFill>
                    <a:srgbClr val="FFFFFF"/>
                  </a:solidFill>
                  <a:latin typeface="Evolventa"/>
                  <a:ea typeface="Evolventa"/>
                  <a:cs typeface="Evolventa"/>
                  <a:sym typeface="Evolventa"/>
                </a:rPr>
                <a:t>OBLIGAȚII</a:t>
              </a:r>
            </a:p>
          </p:txBody>
        </p:sp>
      </p:grpSp>
      <p:grpSp>
        <p:nvGrpSpPr>
          <p:cNvPr id="6" name="Group 6"/>
          <p:cNvGrpSpPr/>
          <p:nvPr/>
        </p:nvGrpSpPr>
        <p:grpSpPr>
          <a:xfrm rot="-5400000">
            <a:off x="8222456" y="221456"/>
            <a:ext cx="1843088" cy="18288000"/>
            <a:chOff x="0" y="0"/>
            <a:chExt cx="2457450" cy="24384000"/>
          </a:xfrm>
        </p:grpSpPr>
        <p:sp>
          <p:nvSpPr>
            <p:cNvPr id="7" name="Freeform 7"/>
            <p:cNvSpPr/>
            <p:nvPr/>
          </p:nvSpPr>
          <p:spPr>
            <a:xfrm>
              <a:off x="0" y="0"/>
              <a:ext cx="2457450" cy="24384000"/>
            </a:xfrm>
            <a:custGeom>
              <a:avLst/>
              <a:gdLst/>
              <a:ahLst/>
              <a:cxnLst/>
              <a:rect l="l" t="t" r="r" b="b"/>
              <a:pathLst>
                <a:path w="2457450" h="24384000">
                  <a:moveTo>
                    <a:pt x="0" y="0"/>
                  </a:moveTo>
                  <a:lnTo>
                    <a:pt x="2457450" y="0"/>
                  </a:lnTo>
                  <a:lnTo>
                    <a:pt x="2457450" y="24384000"/>
                  </a:lnTo>
                  <a:lnTo>
                    <a:pt x="0" y="24384000"/>
                  </a:lnTo>
                  <a:close/>
                </a:path>
              </a:pathLst>
            </a:custGeom>
            <a:solidFill>
              <a:srgbClr val="AEABAB">
                <a:alpha val="60000"/>
              </a:srgbClr>
            </a:solidFill>
          </p:spPr>
          <p:txBody>
            <a:bodyPr/>
            <a:lstStyle/>
            <a:p>
              <a:endParaRPr lang="de-AT"/>
            </a:p>
          </p:txBody>
        </p:sp>
      </p:grpSp>
      <p:sp>
        <p:nvSpPr>
          <p:cNvPr id="8" name="TextBox 8"/>
          <p:cNvSpPr txBox="1"/>
          <p:nvPr/>
        </p:nvSpPr>
        <p:spPr>
          <a:xfrm>
            <a:off x="594444" y="9198106"/>
            <a:ext cx="12657256" cy="399965"/>
          </a:xfrm>
          <a:prstGeom prst="rect">
            <a:avLst/>
          </a:prstGeom>
        </p:spPr>
        <p:txBody>
          <a:bodyPr lIns="0" tIns="0" rIns="0" bIns="0" rtlCol="0" anchor="t">
            <a:spAutoFit/>
          </a:bodyPr>
          <a:lstStyle/>
          <a:p>
            <a:pPr marL="0" lvl="0" indent="0" algn="just">
              <a:lnSpc>
                <a:spcPts val="1439"/>
              </a:lnSpc>
            </a:pPr>
            <a:r>
              <a:rPr lang="en-US" sz="1200" spc="-5">
                <a:solidFill>
                  <a:srgbClr val="000000"/>
                </a:solidFill>
                <a:latin typeface="Evolventa"/>
                <a:ea typeface="Evolventa"/>
                <a:cs typeface="Evolventa"/>
                <a:sym typeface="Evolventa"/>
              </a:rPr>
              <a:t>Finanțat de Uniunea Europeană. Opiniile și opiniile exprimate sunt totuși doar ale autorilor și nu reflectă neapărat cele ale Uniunii Europene sau ale Agenției Executive pentru Educație și Cultură (EACEA). Nici Uniunea Europeană, nici EACEA nu pot fi considerate responsabile pentru acestea. Număr proiect: 2022-1-AT01-KA220-ADU-000087985</a:t>
            </a:r>
          </a:p>
        </p:txBody>
      </p:sp>
      <p:sp>
        <p:nvSpPr>
          <p:cNvPr id="9" name="Freeform 9" descr="Interfață grafică cu utilizatorul, text  Descriere generată automat"/>
          <p:cNvSpPr/>
          <p:nvPr/>
        </p:nvSpPr>
        <p:spPr>
          <a:xfrm>
            <a:off x="14872456" y="8861232"/>
            <a:ext cx="3173424" cy="860791"/>
          </a:xfrm>
          <a:custGeom>
            <a:avLst/>
            <a:gdLst/>
            <a:ahLst/>
            <a:cxnLst/>
            <a:rect l="l" t="t" r="r" b="b"/>
            <a:pathLst>
              <a:path w="3173424" h="860791">
                <a:moveTo>
                  <a:pt x="0" y="0"/>
                </a:moveTo>
                <a:lnTo>
                  <a:pt x="3173424" y="0"/>
                </a:lnTo>
                <a:lnTo>
                  <a:pt x="3173424" y="860791"/>
                </a:lnTo>
                <a:lnTo>
                  <a:pt x="0" y="860791"/>
                </a:lnTo>
                <a:lnTo>
                  <a:pt x="0" y="0"/>
                </a:lnTo>
                <a:close/>
              </a:path>
            </a:pathLst>
          </a:custGeom>
          <a:blipFill>
            <a:blip r:embed="rId3"/>
            <a:stretch>
              <a:fillRect/>
            </a:stretch>
          </a:blipFill>
        </p:spPr>
        <p:txBody>
          <a:bodyPr/>
          <a:lstStyle/>
          <a:p>
            <a:endParaRPr lang="de-AT"/>
          </a:p>
        </p:txBody>
      </p:sp>
      <p:sp>
        <p:nvSpPr>
          <p:cNvPr id="10" name="Freeform 10"/>
          <p:cNvSpPr/>
          <p:nvPr/>
        </p:nvSpPr>
        <p:spPr>
          <a:xfrm>
            <a:off x="16459168" y="265476"/>
            <a:ext cx="1462527" cy="1622708"/>
          </a:xfrm>
          <a:custGeom>
            <a:avLst/>
            <a:gdLst/>
            <a:ahLst/>
            <a:cxnLst/>
            <a:rect l="l" t="t" r="r" b="b"/>
            <a:pathLst>
              <a:path w="1462527" h="1622708">
                <a:moveTo>
                  <a:pt x="0" y="0"/>
                </a:moveTo>
                <a:lnTo>
                  <a:pt x="1462528" y="0"/>
                </a:lnTo>
                <a:lnTo>
                  <a:pt x="1462528" y="1622708"/>
                </a:lnTo>
                <a:lnTo>
                  <a:pt x="0" y="1622708"/>
                </a:lnTo>
                <a:lnTo>
                  <a:pt x="0" y="0"/>
                </a:lnTo>
                <a:close/>
              </a:path>
            </a:pathLst>
          </a:custGeom>
          <a:blipFill>
            <a:blip r:embed="rId4"/>
            <a:stretch>
              <a:fillRect r="-439"/>
            </a:stretch>
          </a:blipFill>
        </p:spPr>
        <p:txBody>
          <a:bodyPr/>
          <a:lstStyle/>
          <a:p>
            <a:endParaRPr lang="de-AT"/>
          </a:p>
        </p:txBody>
      </p:sp>
      <p:sp>
        <p:nvSpPr>
          <p:cNvPr id="11" name="TextBox 11"/>
          <p:cNvSpPr txBox="1"/>
          <p:nvPr/>
        </p:nvSpPr>
        <p:spPr>
          <a:xfrm>
            <a:off x="72390" y="7805059"/>
            <a:ext cx="7971276" cy="361971"/>
          </a:xfrm>
          <a:prstGeom prst="rect">
            <a:avLst/>
          </a:prstGeom>
        </p:spPr>
        <p:txBody>
          <a:bodyPr lIns="0" tIns="0" rIns="0" bIns="0" rtlCol="0" anchor="t">
            <a:spAutoFit/>
          </a:bodyPr>
          <a:lstStyle/>
          <a:p>
            <a:pPr marL="0" lvl="0" indent="0" algn="l">
              <a:lnSpc>
                <a:spcPts val="2520"/>
              </a:lnSpc>
            </a:pPr>
            <a:r>
              <a:rPr lang="en-US" sz="2100">
                <a:solidFill>
                  <a:srgbClr val="000000"/>
                </a:solidFill>
                <a:latin typeface="Arial"/>
                <a:ea typeface="Arial"/>
                <a:cs typeface="Arial"/>
                <a:sym typeface="Arial"/>
              </a:rPr>
              <a:t>Sursa: https://addx.co/insights/the-names-bond-wholesale-bond/ </a:t>
            </a:r>
          </a:p>
        </p:txBody>
      </p:sp>
      <p:sp>
        <p:nvSpPr>
          <p:cNvPr id="12" name="TextBox 12"/>
          <p:cNvSpPr txBox="1"/>
          <p:nvPr/>
        </p:nvSpPr>
        <p:spPr>
          <a:xfrm>
            <a:off x="8043666" y="1976837"/>
            <a:ext cx="9779955" cy="6334806"/>
          </a:xfrm>
          <a:prstGeom prst="rect">
            <a:avLst/>
          </a:prstGeom>
        </p:spPr>
        <p:txBody>
          <a:bodyPr lIns="0" tIns="0" rIns="0" bIns="0" rtlCol="0" anchor="t">
            <a:spAutoFit/>
          </a:bodyPr>
          <a:lstStyle/>
          <a:p>
            <a:pPr marL="0" lvl="0" indent="0" algn="l">
              <a:lnSpc>
                <a:spcPts val="3120"/>
              </a:lnSpc>
            </a:pPr>
            <a:r>
              <a:rPr lang="en-US" sz="2600" b="1" spc="-12" dirty="0" err="1">
                <a:solidFill>
                  <a:srgbClr val="0D0D0D"/>
                </a:solidFill>
                <a:latin typeface="Evolventa Bold"/>
                <a:ea typeface="Evolventa Bold"/>
                <a:cs typeface="Evolventa Bold"/>
                <a:sym typeface="Evolventa Bold"/>
              </a:rPr>
              <a:t>Plantarea</a:t>
            </a:r>
            <a:r>
              <a:rPr lang="en-US" sz="2600" b="1" spc="-12" dirty="0">
                <a:solidFill>
                  <a:srgbClr val="0D0D0D"/>
                </a:solidFill>
                <a:latin typeface="Evolventa Bold"/>
                <a:ea typeface="Evolventa Bold"/>
                <a:cs typeface="Evolventa Bold"/>
                <a:sym typeface="Evolventa Bold"/>
              </a:rPr>
              <a:t> </a:t>
            </a:r>
            <a:r>
              <a:rPr lang="en-US" sz="2600" b="1" spc="-12" dirty="0" err="1">
                <a:solidFill>
                  <a:srgbClr val="0D0D0D"/>
                </a:solidFill>
                <a:latin typeface="Evolventa Bold"/>
                <a:ea typeface="Evolventa Bold"/>
                <a:cs typeface="Evolventa Bold"/>
                <a:sym typeface="Evolventa Bold"/>
              </a:rPr>
              <a:t>arborilor</a:t>
            </a:r>
            <a:r>
              <a:rPr lang="en-US" sz="2600" b="1" spc="-12" dirty="0">
                <a:solidFill>
                  <a:srgbClr val="0D0D0D"/>
                </a:solidFill>
                <a:latin typeface="Evolventa Bold"/>
                <a:ea typeface="Evolventa Bold"/>
                <a:cs typeface="Evolventa Bold"/>
                <a:sym typeface="Evolventa Bold"/>
              </a:rPr>
              <a:t> </a:t>
            </a:r>
            <a:r>
              <a:rPr lang="en-US" sz="2600" b="1" spc="-12" dirty="0" err="1">
                <a:solidFill>
                  <a:srgbClr val="0D0D0D"/>
                </a:solidFill>
                <a:latin typeface="Evolventa Bold"/>
                <a:ea typeface="Evolventa Bold"/>
                <a:cs typeface="Evolventa Bold"/>
                <a:sym typeface="Evolventa Bold"/>
              </a:rPr>
              <a:t>datoriilor</a:t>
            </a:r>
            <a:r>
              <a:rPr lang="en-US" sz="2600" b="1" spc="-12" dirty="0">
                <a:solidFill>
                  <a:srgbClr val="0D0D0D"/>
                </a:solidFill>
                <a:latin typeface="Evolventa Bold"/>
                <a:ea typeface="Evolventa Bold"/>
                <a:cs typeface="Evolventa Bold"/>
                <a:sym typeface="Evolventa Bold"/>
              </a:rPr>
              <a:t>: </a:t>
            </a:r>
            <a:r>
              <a:rPr lang="en-US" sz="2600" spc="-12" dirty="0" err="1">
                <a:solidFill>
                  <a:srgbClr val="0D0D0D"/>
                </a:solidFill>
                <a:latin typeface="Evolventa"/>
                <a:ea typeface="Evolventa"/>
                <a:cs typeface="Evolventa"/>
                <a:sym typeface="Evolventa"/>
              </a:rPr>
              <a:t>Cumpărarea</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unei</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obligațiuni</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înseamnă</a:t>
            </a:r>
            <a:r>
              <a:rPr lang="en-US" sz="2600" spc="-12" dirty="0">
                <a:solidFill>
                  <a:srgbClr val="0D0D0D"/>
                </a:solidFill>
                <a:latin typeface="Evolventa"/>
                <a:ea typeface="Evolventa"/>
                <a:cs typeface="Evolventa"/>
                <a:sym typeface="Evolventa"/>
              </a:rPr>
              <a:t> a </a:t>
            </a:r>
            <a:r>
              <a:rPr lang="en-US" sz="2600" spc="-12" dirty="0" err="1">
                <a:solidFill>
                  <a:srgbClr val="0D0D0D"/>
                </a:solidFill>
                <a:latin typeface="Evolventa"/>
                <a:ea typeface="Evolventa"/>
                <a:cs typeface="Evolventa"/>
                <a:sym typeface="Evolventa"/>
              </a:rPr>
              <a:t>împrumuta</a:t>
            </a:r>
            <a:r>
              <a:rPr lang="en-US" sz="2600" spc="-12" dirty="0">
                <a:solidFill>
                  <a:srgbClr val="0D0D0D"/>
                </a:solidFill>
                <a:latin typeface="Evolventa"/>
                <a:ea typeface="Evolventa"/>
                <a:cs typeface="Evolventa"/>
                <a:sym typeface="Evolventa"/>
              </a:rPr>
              <a:t> bani </a:t>
            </a:r>
            <a:r>
              <a:rPr lang="en-US" sz="2600" spc="-12" dirty="0" err="1">
                <a:solidFill>
                  <a:srgbClr val="0D0D0D"/>
                </a:solidFill>
                <a:latin typeface="Evolventa"/>
                <a:ea typeface="Evolventa"/>
                <a:cs typeface="Evolventa"/>
                <a:sym typeface="Evolventa"/>
              </a:rPr>
              <a:t>companiilor</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pentru</a:t>
            </a:r>
            <a:r>
              <a:rPr lang="en-US" sz="2600" spc="-12" dirty="0">
                <a:solidFill>
                  <a:srgbClr val="0D0D0D"/>
                </a:solidFill>
                <a:latin typeface="Evolventa"/>
                <a:ea typeface="Evolventa"/>
                <a:cs typeface="Evolventa"/>
                <a:sym typeface="Evolventa"/>
              </a:rPr>
              <a:t> o </a:t>
            </a:r>
            <a:r>
              <a:rPr lang="en-US" sz="2600" spc="-12" dirty="0" err="1">
                <a:solidFill>
                  <a:srgbClr val="0D0D0D"/>
                </a:solidFill>
                <a:latin typeface="Evolventa"/>
                <a:ea typeface="Evolventa"/>
                <a:cs typeface="Evolventa"/>
                <a:sym typeface="Evolventa"/>
              </a:rPr>
              <a:t>promisiune</a:t>
            </a:r>
            <a:r>
              <a:rPr lang="en-US" sz="2600" spc="-12" dirty="0">
                <a:solidFill>
                  <a:srgbClr val="0D0D0D"/>
                </a:solidFill>
                <a:latin typeface="Evolventa"/>
                <a:ea typeface="Evolventa"/>
                <a:cs typeface="Evolventa"/>
                <a:sym typeface="Evolventa"/>
              </a:rPr>
              <a:t> de „</a:t>
            </a:r>
            <a:r>
              <a:rPr lang="en-US" sz="2600" spc="-12" dirty="0" err="1">
                <a:solidFill>
                  <a:srgbClr val="0D0D0D"/>
                </a:solidFill>
                <a:latin typeface="Evolventa"/>
                <a:ea typeface="Evolventa"/>
                <a:cs typeface="Evolventa"/>
                <a:sym typeface="Evolventa"/>
              </a:rPr>
              <a:t>recoltare</a:t>
            </a:r>
            <a:r>
              <a:rPr lang="en-US" sz="2600" spc="-12" dirty="0">
                <a:solidFill>
                  <a:srgbClr val="0D0D0D"/>
                </a:solidFill>
                <a:latin typeface="Evolventa"/>
                <a:ea typeface="Evolventa"/>
                <a:cs typeface="Evolventa"/>
                <a:sym typeface="Evolventa"/>
              </a:rPr>
              <a:t> de </a:t>
            </a:r>
            <a:r>
              <a:rPr lang="en-US" sz="2600" spc="-12" dirty="0" err="1">
                <a:solidFill>
                  <a:srgbClr val="0D0D0D"/>
                </a:solidFill>
                <a:latin typeface="Evolventa"/>
                <a:ea typeface="Evolventa"/>
                <a:cs typeface="Evolventa"/>
                <a:sym typeface="Evolventa"/>
              </a:rPr>
              <a:t>fructe</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regulată</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plăți</a:t>
            </a:r>
            <a:r>
              <a:rPr lang="en-US" sz="2600" spc="-12" dirty="0">
                <a:solidFill>
                  <a:srgbClr val="0D0D0D"/>
                </a:solidFill>
                <a:latin typeface="Evolventa"/>
                <a:ea typeface="Evolventa"/>
                <a:cs typeface="Evolventa"/>
                <a:sym typeface="Evolventa"/>
              </a:rPr>
              <a:t> de </a:t>
            </a:r>
            <a:r>
              <a:rPr lang="en-US" sz="2600" spc="-12" dirty="0" err="1">
                <a:solidFill>
                  <a:srgbClr val="0D0D0D"/>
                </a:solidFill>
                <a:latin typeface="Evolventa"/>
                <a:ea typeface="Evolventa"/>
                <a:cs typeface="Evolventa"/>
                <a:sym typeface="Evolventa"/>
              </a:rPr>
              <a:t>dobândă</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și</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returnarea</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banilor</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rambursarea</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principalului</a:t>
            </a:r>
            <a:r>
              <a:rPr lang="en-US" sz="2600" spc="-12" dirty="0">
                <a:solidFill>
                  <a:srgbClr val="0D0D0D"/>
                </a:solidFill>
                <a:latin typeface="Evolventa"/>
                <a:ea typeface="Evolventa"/>
                <a:cs typeface="Evolventa"/>
                <a:sym typeface="Evolventa"/>
              </a:rPr>
              <a:t>) la o </a:t>
            </a:r>
            <a:r>
              <a:rPr lang="en-US" sz="2600" spc="-12" dirty="0" err="1">
                <a:solidFill>
                  <a:srgbClr val="0D0D0D"/>
                </a:solidFill>
                <a:latin typeface="Evolventa"/>
                <a:ea typeface="Evolventa"/>
                <a:cs typeface="Evolventa"/>
                <a:sym typeface="Evolventa"/>
              </a:rPr>
              <a:t>dată</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stabilită</a:t>
            </a:r>
            <a:r>
              <a:rPr lang="en-US" sz="2600" spc="-12" dirty="0">
                <a:solidFill>
                  <a:srgbClr val="0D0D0D"/>
                </a:solidFill>
                <a:latin typeface="Evolventa"/>
                <a:ea typeface="Evolventa"/>
                <a:cs typeface="Evolventa"/>
                <a:sym typeface="Evolventa"/>
              </a:rPr>
              <a:t>.</a:t>
            </a:r>
          </a:p>
          <a:p>
            <a:pPr marL="0" lvl="0" indent="0" algn="l">
              <a:lnSpc>
                <a:spcPts val="3120"/>
              </a:lnSpc>
            </a:pPr>
            <a:endParaRPr lang="en-US" sz="2600" spc="-12" dirty="0">
              <a:solidFill>
                <a:srgbClr val="0D0D0D"/>
              </a:solidFill>
              <a:latin typeface="Evolventa"/>
              <a:ea typeface="Evolventa"/>
              <a:cs typeface="Evolventa"/>
              <a:sym typeface="Evolventa"/>
            </a:endParaRPr>
          </a:p>
          <a:p>
            <a:pPr marL="0" lvl="0" indent="0" algn="l">
              <a:lnSpc>
                <a:spcPts val="3120"/>
              </a:lnSpc>
            </a:pPr>
            <a:r>
              <a:rPr lang="en-US" sz="2600" b="1" spc="-12" dirty="0" err="1">
                <a:solidFill>
                  <a:srgbClr val="0D0D0D"/>
                </a:solidFill>
                <a:latin typeface="Evolventa Bold"/>
                <a:ea typeface="Evolventa Bold"/>
                <a:cs typeface="Evolventa Bold"/>
                <a:sym typeface="Evolventa Bold"/>
              </a:rPr>
              <a:t>Evaluările</a:t>
            </a:r>
            <a:r>
              <a:rPr lang="en-US" sz="2600" b="1" spc="-12" dirty="0">
                <a:solidFill>
                  <a:srgbClr val="0D0D0D"/>
                </a:solidFill>
                <a:latin typeface="Evolventa Bold"/>
                <a:ea typeface="Evolventa Bold"/>
                <a:cs typeface="Evolventa Bold"/>
                <a:sym typeface="Evolventa Bold"/>
              </a:rPr>
              <a:t> de credit </a:t>
            </a:r>
            <a:r>
              <a:rPr lang="en-US" sz="2600" spc="-12" dirty="0">
                <a:solidFill>
                  <a:srgbClr val="0D0D0D"/>
                </a:solidFill>
                <a:latin typeface="Evolventa"/>
                <a:ea typeface="Evolventa"/>
                <a:cs typeface="Evolventa"/>
                <a:sym typeface="Evolventa"/>
              </a:rPr>
              <a:t>de la AAA la D </a:t>
            </a:r>
            <a:r>
              <a:rPr lang="en-US" sz="2600" spc="-12" dirty="0" err="1">
                <a:solidFill>
                  <a:srgbClr val="0D0D0D"/>
                </a:solidFill>
                <a:latin typeface="Evolventa"/>
                <a:ea typeface="Evolventa"/>
                <a:cs typeface="Evolventa"/>
                <a:sym typeface="Evolventa"/>
              </a:rPr>
              <a:t>oferă</a:t>
            </a:r>
            <a:r>
              <a:rPr lang="en-US" sz="2600" spc="-12" dirty="0">
                <a:solidFill>
                  <a:srgbClr val="0D0D0D"/>
                </a:solidFill>
                <a:latin typeface="Evolventa"/>
                <a:ea typeface="Evolventa"/>
                <a:cs typeface="Evolventa"/>
                <a:sym typeface="Evolventa"/>
              </a:rPr>
              <a:t> o „</a:t>
            </a:r>
            <a:r>
              <a:rPr lang="en-US" sz="2600" spc="-12" dirty="0" err="1">
                <a:solidFill>
                  <a:srgbClr val="0D0D0D"/>
                </a:solidFill>
                <a:latin typeface="Evolventa"/>
                <a:ea typeface="Evolventa"/>
                <a:cs typeface="Evolventa"/>
                <a:sym typeface="Evolventa"/>
              </a:rPr>
              <a:t>prognoză</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meteo</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pentru</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rambursare</a:t>
            </a:r>
            <a:r>
              <a:rPr lang="en-US" sz="2600" spc="-12" dirty="0">
                <a:solidFill>
                  <a:srgbClr val="0D0D0D"/>
                </a:solidFill>
                <a:latin typeface="Evolventa"/>
                <a:ea typeface="Evolventa"/>
                <a:cs typeface="Evolventa"/>
                <a:sym typeface="Evolventa"/>
              </a:rPr>
              <a:t>. </a:t>
            </a:r>
            <a:r>
              <a:rPr lang="en-US" sz="2600" b="1" spc="-12" dirty="0">
                <a:solidFill>
                  <a:srgbClr val="0D0D0D"/>
                </a:solidFill>
                <a:latin typeface="Evolventa Bold"/>
                <a:ea typeface="Evolventa Bold"/>
                <a:cs typeface="Evolventa Bold"/>
                <a:sym typeface="Evolventa Bold"/>
              </a:rPr>
              <a:t>AAA</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indică</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vreme</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însorită</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retur</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foarte</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sigur</a:t>
            </a:r>
            <a:r>
              <a:rPr lang="en-US" sz="2600" spc="-12" dirty="0">
                <a:solidFill>
                  <a:srgbClr val="0D0D0D"/>
                </a:solidFill>
                <a:latin typeface="Evolventa"/>
                <a:ea typeface="Evolventa"/>
                <a:cs typeface="Evolventa"/>
                <a:sym typeface="Evolventa"/>
              </a:rPr>
              <a:t>).</a:t>
            </a:r>
            <a:r>
              <a:rPr lang="en-US" sz="2600" b="1" spc="-12" dirty="0">
                <a:solidFill>
                  <a:srgbClr val="0D0D0D"/>
                </a:solidFill>
                <a:latin typeface="Evolventa Bold"/>
                <a:ea typeface="Evolventa Bold"/>
                <a:cs typeface="Evolventa Bold"/>
                <a:sym typeface="Evolventa Bold"/>
              </a:rPr>
              <a:t> D </a:t>
            </a:r>
            <a:r>
              <a:rPr lang="en-US" sz="2600" spc="-12" dirty="0" err="1">
                <a:solidFill>
                  <a:srgbClr val="0D0D0D"/>
                </a:solidFill>
                <a:latin typeface="Evolventa"/>
                <a:ea typeface="Evolventa"/>
                <a:cs typeface="Evolventa"/>
                <a:sym typeface="Evolventa"/>
              </a:rPr>
              <a:t>indică</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vreme</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furtunoasă</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risc</a:t>
            </a:r>
            <a:r>
              <a:rPr lang="en-US" sz="2600" spc="-12" dirty="0">
                <a:solidFill>
                  <a:srgbClr val="0D0D0D"/>
                </a:solidFill>
                <a:latin typeface="Evolventa"/>
                <a:ea typeface="Evolventa"/>
                <a:cs typeface="Evolventa"/>
                <a:sym typeface="Evolventa"/>
              </a:rPr>
              <a:t> </a:t>
            </a:r>
            <a:r>
              <a:rPr lang="en-US" sz="2600" spc="-12" dirty="0" err="1">
                <a:solidFill>
                  <a:srgbClr val="0D0D0D"/>
                </a:solidFill>
                <a:latin typeface="Evolventa"/>
                <a:ea typeface="Evolventa"/>
                <a:cs typeface="Evolventa"/>
                <a:sym typeface="Evolventa"/>
              </a:rPr>
              <a:t>ridicat</a:t>
            </a:r>
            <a:r>
              <a:rPr lang="en-US" sz="2600" spc="-12" dirty="0">
                <a:solidFill>
                  <a:srgbClr val="0D0D0D"/>
                </a:solidFill>
                <a:latin typeface="Evolventa"/>
                <a:ea typeface="Evolventa"/>
                <a:cs typeface="Evolventa"/>
                <a:sym typeface="Evolventa"/>
              </a:rPr>
              <a:t> de implicit).</a:t>
            </a:r>
          </a:p>
          <a:p>
            <a:pPr marL="0" lvl="0" indent="0" algn="l">
              <a:lnSpc>
                <a:spcPts val="3120"/>
              </a:lnSpc>
            </a:pPr>
            <a:endParaRPr lang="en-US" sz="2600" spc="-12" dirty="0">
              <a:solidFill>
                <a:srgbClr val="0D0D0D"/>
              </a:solidFill>
              <a:latin typeface="Evolventa"/>
              <a:ea typeface="Evolventa"/>
              <a:cs typeface="Evolventa"/>
              <a:sym typeface="Evolventa"/>
            </a:endParaRPr>
          </a:p>
          <a:p>
            <a:pPr marL="0" lvl="0" indent="0" algn="l">
              <a:lnSpc>
                <a:spcPts val="3120"/>
              </a:lnSpc>
            </a:pPr>
            <a:r>
              <a:rPr lang="en-US" sz="2600" b="1" spc="-12" dirty="0" err="1">
                <a:solidFill>
                  <a:srgbClr val="000000"/>
                </a:solidFill>
                <a:latin typeface="Evolventa Bold"/>
                <a:ea typeface="Evolventa Bold"/>
                <a:cs typeface="Evolventa Bold"/>
                <a:sym typeface="Evolventa Bold"/>
              </a:rPr>
              <a:t>Amintiți-vă</a:t>
            </a:r>
            <a:r>
              <a:rPr lang="en-US" sz="2600" b="1" spc="-12" dirty="0">
                <a:solidFill>
                  <a:srgbClr val="000000"/>
                </a:solidFill>
                <a:latin typeface="Evolventa Bold"/>
                <a:ea typeface="Evolventa Bold"/>
                <a:cs typeface="Evolventa Bold"/>
                <a:sym typeface="Evolventa Bold"/>
              </a:rPr>
              <a:t>:</a:t>
            </a:r>
          </a:p>
          <a:p>
            <a:pPr marL="0" lvl="0" indent="0" algn="l">
              <a:lnSpc>
                <a:spcPts val="3120"/>
              </a:lnSpc>
            </a:pPr>
            <a:r>
              <a:rPr lang="en-US" sz="2600" i="1" spc="-12" dirty="0" err="1">
                <a:solidFill>
                  <a:srgbClr val="000000"/>
                </a:solidFill>
                <a:latin typeface="Evolventa Italics"/>
                <a:ea typeface="Evolventa Italics"/>
                <a:cs typeface="Evolventa Italics"/>
                <a:sym typeface="Evolventa Italics"/>
              </a:rPr>
              <a:t>Obligațiunile</a:t>
            </a:r>
            <a:r>
              <a:rPr lang="en-US" sz="2600" i="1" spc="-12" dirty="0">
                <a:solidFill>
                  <a:srgbClr val="000000"/>
                </a:solidFill>
                <a:latin typeface="Evolventa Italics"/>
                <a:ea typeface="Evolventa Italics"/>
                <a:cs typeface="Evolventa Italics"/>
                <a:sym typeface="Evolventa Italics"/>
              </a:rPr>
              <a:t> sunt </a:t>
            </a:r>
            <a:r>
              <a:rPr lang="en-US" sz="2600" i="1" spc="-12" dirty="0" err="1">
                <a:solidFill>
                  <a:srgbClr val="000000"/>
                </a:solidFill>
                <a:latin typeface="Evolventa Italics"/>
                <a:ea typeface="Evolventa Italics"/>
                <a:cs typeface="Evolventa Italics"/>
                <a:sym typeface="Evolventa Italics"/>
              </a:rPr>
              <a:t>în</a:t>
            </a:r>
            <a:r>
              <a:rPr lang="en-US" sz="2600" i="1" spc="-12" dirty="0">
                <a:solidFill>
                  <a:srgbClr val="000000"/>
                </a:solidFill>
                <a:latin typeface="Evolventa Italics"/>
                <a:ea typeface="Evolventa Italics"/>
                <a:cs typeface="Evolventa Italics"/>
                <a:sym typeface="Evolventa Italics"/>
              </a:rPr>
              <a:t> general considerate a fi </a:t>
            </a:r>
            <a:r>
              <a:rPr lang="en-US" sz="2600" i="1" spc="-12" dirty="0" err="1">
                <a:solidFill>
                  <a:srgbClr val="000000"/>
                </a:solidFill>
                <a:latin typeface="Evolventa Italics"/>
                <a:ea typeface="Evolventa Italics"/>
                <a:cs typeface="Evolventa Italics"/>
                <a:sym typeface="Evolventa Italics"/>
              </a:rPr>
              <a:t>mai</a:t>
            </a:r>
            <a:r>
              <a:rPr lang="en-US" sz="2600" i="1" spc="-12" dirty="0">
                <a:solidFill>
                  <a:srgbClr val="000000"/>
                </a:solidFill>
                <a:latin typeface="Evolventa Italics"/>
                <a:ea typeface="Evolventa Italics"/>
                <a:cs typeface="Evolventa Italics"/>
                <a:sym typeface="Evolventa Italics"/>
              </a:rPr>
              <a:t> </a:t>
            </a:r>
            <a:r>
              <a:rPr lang="en-US" sz="2600" i="1" spc="-12" dirty="0" err="1">
                <a:solidFill>
                  <a:srgbClr val="000000"/>
                </a:solidFill>
                <a:latin typeface="Evolventa Italics"/>
                <a:ea typeface="Evolventa Italics"/>
                <a:cs typeface="Evolventa Italics"/>
                <a:sym typeface="Evolventa Italics"/>
              </a:rPr>
              <a:t>puțin</a:t>
            </a:r>
            <a:r>
              <a:rPr lang="en-US" sz="2600" i="1" spc="-12" dirty="0">
                <a:solidFill>
                  <a:srgbClr val="000000"/>
                </a:solidFill>
                <a:latin typeface="Evolventa Italics"/>
                <a:ea typeface="Evolventa Italics"/>
                <a:cs typeface="Evolventa Italics"/>
                <a:sym typeface="Evolventa Italics"/>
              </a:rPr>
              <a:t> </a:t>
            </a:r>
            <a:r>
              <a:rPr lang="en-US" sz="2600" i="1" spc="-12" dirty="0" err="1">
                <a:solidFill>
                  <a:srgbClr val="000000"/>
                </a:solidFill>
                <a:latin typeface="Evolventa Italics"/>
                <a:ea typeface="Evolventa Italics"/>
                <a:cs typeface="Evolventa Italics"/>
                <a:sym typeface="Evolventa Italics"/>
              </a:rPr>
              <a:t>riscante</a:t>
            </a:r>
            <a:r>
              <a:rPr lang="en-US" sz="2600" i="1" spc="-12" dirty="0">
                <a:solidFill>
                  <a:srgbClr val="000000"/>
                </a:solidFill>
                <a:latin typeface="Evolventa Italics"/>
                <a:ea typeface="Evolventa Italics"/>
                <a:cs typeface="Evolventa Italics"/>
                <a:sym typeface="Evolventa Italics"/>
              </a:rPr>
              <a:t> </a:t>
            </a:r>
            <a:r>
              <a:rPr lang="en-US" sz="2600" i="1" spc="-12" dirty="0" err="1">
                <a:solidFill>
                  <a:srgbClr val="000000"/>
                </a:solidFill>
                <a:latin typeface="Evolventa Italics"/>
                <a:ea typeface="Evolventa Italics"/>
                <a:cs typeface="Evolventa Italics"/>
                <a:sym typeface="Evolventa Italics"/>
              </a:rPr>
              <a:t>decât</a:t>
            </a:r>
            <a:r>
              <a:rPr lang="en-US" sz="2600" i="1" spc="-12" dirty="0">
                <a:solidFill>
                  <a:srgbClr val="000000"/>
                </a:solidFill>
                <a:latin typeface="Evolventa Italics"/>
                <a:ea typeface="Evolventa Italics"/>
                <a:cs typeface="Evolventa Italics"/>
                <a:sym typeface="Evolventa Italics"/>
              </a:rPr>
              <a:t> </a:t>
            </a:r>
            <a:r>
              <a:rPr lang="en-US" sz="2600" i="1" spc="-12" dirty="0" err="1">
                <a:solidFill>
                  <a:srgbClr val="000000"/>
                </a:solidFill>
                <a:latin typeface="Evolventa Italics"/>
                <a:ea typeface="Evolventa Italics"/>
                <a:cs typeface="Evolventa Italics"/>
                <a:sym typeface="Evolventa Italics"/>
              </a:rPr>
              <a:t>acțiunile</a:t>
            </a:r>
            <a:r>
              <a:rPr lang="en-US" sz="2600" i="1" spc="-12" dirty="0">
                <a:solidFill>
                  <a:srgbClr val="000000"/>
                </a:solidFill>
                <a:latin typeface="Evolventa Italics"/>
                <a:ea typeface="Evolventa Italics"/>
                <a:cs typeface="Evolventa Italics"/>
                <a:sym typeface="Evolventa Italics"/>
              </a:rPr>
              <a:t>.</a:t>
            </a:r>
          </a:p>
          <a:p>
            <a:pPr marL="0" lvl="0" indent="0" algn="l">
              <a:lnSpc>
                <a:spcPts val="3120"/>
              </a:lnSpc>
            </a:pPr>
            <a:r>
              <a:rPr lang="en-US" sz="2600" i="1" spc="-12" dirty="0" err="1">
                <a:solidFill>
                  <a:srgbClr val="000000"/>
                </a:solidFill>
                <a:latin typeface="Evolventa Italics"/>
                <a:ea typeface="Evolventa Italics"/>
                <a:cs typeface="Evolventa Italics"/>
                <a:sym typeface="Evolventa Italics"/>
              </a:rPr>
              <a:t>În</a:t>
            </a:r>
            <a:r>
              <a:rPr lang="en-US" sz="2600" i="1" spc="-12" dirty="0">
                <a:solidFill>
                  <a:srgbClr val="000000"/>
                </a:solidFill>
                <a:latin typeface="Evolventa Italics"/>
                <a:ea typeface="Evolventa Italics"/>
                <a:cs typeface="Evolventa Italics"/>
                <a:sym typeface="Evolventa Italics"/>
              </a:rPr>
              <a:t> </a:t>
            </a:r>
            <a:r>
              <a:rPr lang="en-US" sz="2600" i="1" spc="-12" dirty="0" err="1">
                <a:solidFill>
                  <a:srgbClr val="000000"/>
                </a:solidFill>
                <a:latin typeface="Evolventa Italics"/>
                <a:ea typeface="Evolventa Italics"/>
                <a:cs typeface="Evolventa Italics"/>
                <a:sym typeface="Evolventa Italics"/>
              </a:rPr>
              <a:t>consecință</a:t>
            </a:r>
            <a:r>
              <a:rPr lang="en-US" sz="2600" i="1" spc="-12" dirty="0">
                <a:solidFill>
                  <a:srgbClr val="000000"/>
                </a:solidFill>
                <a:latin typeface="Evolventa Italics"/>
                <a:ea typeface="Evolventa Italics"/>
                <a:cs typeface="Evolventa Italics"/>
                <a:sym typeface="Evolventa Italics"/>
              </a:rPr>
              <a:t>, </a:t>
            </a:r>
            <a:r>
              <a:rPr lang="en-US" sz="2600" i="1" spc="-12" dirty="0" err="1">
                <a:solidFill>
                  <a:srgbClr val="000000"/>
                </a:solidFill>
                <a:latin typeface="Evolventa Italics"/>
                <a:ea typeface="Evolventa Italics"/>
                <a:cs typeface="Evolventa Italics"/>
                <a:sym typeface="Evolventa Italics"/>
              </a:rPr>
              <a:t>în</a:t>
            </a:r>
            <a:r>
              <a:rPr lang="en-US" sz="2600" i="1" spc="-12" dirty="0">
                <a:solidFill>
                  <a:srgbClr val="000000"/>
                </a:solidFill>
                <a:latin typeface="Evolventa Italics"/>
                <a:ea typeface="Evolventa Italics"/>
                <a:cs typeface="Evolventa Italics"/>
                <a:sym typeface="Evolventa Italics"/>
              </a:rPr>
              <a:t> </a:t>
            </a:r>
            <a:r>
              <a:rPr lang="en-US" sz="2600" i="1" spc="-12" dirty="0" err="1">
                <a:solidFill>
                  <a:srgbClr val="000000"/>
                </a:solidFill>
                <a:latin typeface="Evolventa Italics"/>
                <a:ea typeface="Evolventa Italics"/>
                <a:cs typeface="Evolventa Italics"/>
                <a:sym typeface="Evolventa Italics"/>
              </a:rPr>
              <a:t>medie</a:t>
            </a:r>
            <a:r>
              <a:rPr lang="en-US" sz="2600" i="1" spc="-12" dirty="0">
                <a:solidFill>
                  <a:srgbClr val="000000"/>
                </a:solidFill>
                <a:latin typeface="Evolventa Italics"/>
                <a:ea typeface="Evolventa Italics"/>
                <a:cs typeface="Evolventa Italics"/>
                <a:sym typeface="Evolventa Italics"/>
              </a:rPr>
              <a:t>, </a:t>
            </a:r>
            <a:r>
              <a:rPr lang="en-US" sz="2600" i="1" spc="-12" dirty="0" err="1">
                <a:solidFill>
                  <a:srgbClr val="000000"/>
                </a:solidFill>
                <a:latin typeface="Evolventa Italics"/>
                <a:ea typeface="Evolventa Italics"/>
                <a:cs typeface="Evolventa Italics"/>
                <a:sym typeface="Evolventa Italics"/>
              </a:rPr>
              <a:t>obligațiunile</a:t>
            </a:r>
            <a:r>
              <a:rPr lang="en-US" sz="2600" i="1" spc="-12" dirty="0">
                <a:solidFill>
                  <a:srgbClr val="000000"/>
                </a:solidFill>
                <a:latin typeface="Evolventa Italics"/>
                <a:ea typeface="Evolventa Italics"/>
                <a:cs typeface="Evolventa Italics"/>
                <a:sym typeface="Evolventa Italics"/>
              </a:rPr>
              <a:t> </a:t>
            </a:r>
            <a:r>
              <a:rPr lang="en-US" sz="2600" i="1" spc="-12" dirty="0" err="1">
                <a:solidFill>
                  <a:srgbClr val="000000"/>
                </a:solidFill>
                <a:latin typeface="Evolventa Italics"/>
                <a:ea typeface="Evolventa Italics"/>
                <a:cs typeface="Evolventa Italics"/>
                <a:sym typeface="Evolventa Italics"/>
              </a:rPr>
              <a:t>oferă</a:t>
            </a:r>
            <a:r>
              <a:rPr lang="en-US" sz="2600" i="1" spc="-12" dirty="0">
                <a:solidFill>
                  <a:srgbClr val="000000"/>
                </a:solidFill>
                <a:latin typeface="Evolventa Italics"/>
                <a:ea typeface="Evolventa Italics"/>
                <a:cs typeface="Evolventa Italics"/>
                <a:sym typeface="Evolventa Italics"/>
              </a:rPr>
              <a:t> de </a:t>
            </a:r>
            <a:r>
              <a:rPr lang="en-US" sz="2600" i="1" spc="-12" dirty="0" err="1">
                <a:solidFill>
                  <a:srgbClr val="000000"/>
                </a:solidFill>
                <a:latin typeface="Evolventa Italics"/>
                <a:ea typeface="Evolventa Italics"/>
                <a:cs typeface="Evolventa Italics"/>
                <a:sym typeface="Evolventa Italics"/>
              </a:rPr>
              <a:t>obicei</a:t>
            </a:r>
            <a:r>
              <a:rPr lang="en-US" sz="2600" i="1" spc="-12" dirty="0">
                <a:solidFill>
                  <a:srgbClr val="000000"/>
                </a:solidFill>
                <a:latin typeface="Evolventa Italics"/>
                <a:ea typeface="Evolventa Italics"/>
                <a:cs typeface="Evolventa Italics"/>
                <a:sym typeface="Evolventa Italics"/>
              </a:rPr>
              <a:t> </a:t>
            </a:r>
            <a:r>
              <a:rPr lang="en-US" sz="2600" i="1" spc="-12" dirty="0" err="1">
                <a:solidFill>
                  <a:srgbClr val="000000"/>
                </a:solidFill>
                <a:latin typeface="Evolventa Italics"/>
                <a:ea typeface="Evolventa Italics"/>
                <a:cs typeface="Evolventa Italics"/>
                <a:sym typeface="Evolventa Italics"/>
              </a:rPr>
              <a:t>randamente</a:t>
            </a:r>
            <a:r>
              <a:rPr lang="en-US" sz="2600" i="1" spc="-12" dirty="0">
                <a:solidFill>
                  <a:srgbClr val="000000"/>
                </a:solidFill>
                <a:latin typeface="Evolventa Italics"/>
                <a:ea typeface="Evolventa Italics"/>
                <a:cs typeface="Evolventa Italics"/>
                <a:sym typeface="Evolventa Italics"/>
              </a:rPr>
              <a:t> </a:t>
            </a:r>
            <a:r>
              <a:rPr lang="en-US" sz="2600" i="1" spc="-12" dirty="0" err="1">
                <a:solidFill>
                  <a:srgbClr val="000000"/>
                </a:solidFill>
                <a:latin typeface="Evolventa Italics"/>
                <a:ea typeface="Evolventa Italics"/>
                <a:cs typeface="Evolventa Italics"/>
                <a:sym typeface="Evolventa Italics"/>
              </a:rPr>
              <a:t>mai</a:t>
            </a:r>
            <a:r>
              <a:rPr lang="en-US" sz="2600" i="1" spc="-12" dirty="0">
                <a:solidFill>
                  <a:srgbClr val="000000"/>
                </a:solidFill>
                <a:latin typeface="Evolventa Italics"/>
                <a:ea typeface="Evolventa Italics"/>
                <a:cs typeface="Evolventa Italics"/>
                <a:sym typeface="Evolventa Italics"/>
              </a:rPr>
              <a:t> </a:t>
            </a:r>
            <a:r>
              <a:rPr lang="en-US" sz="2600" i="1" spc="-12" dirty="0" err="1">
                <a:solidFill>
                  <a:srgbClr val="000000"/>
                </a:solidFill>
                <a:latin typeface="Evolventa Italics"/>
                <a:ea typeface="Evolventa Italics"/>
                <a:cs typeface="Evolventa Italics"/>
                <a:sym typeface="Evolventa Italics"/>
              </a:rPr>
              <a:t>mici</a:t>
            </a:r>
            <a:r>
              <a:rPr lang="en-US" sz="2600" i="1" spc="-12" dirty="0">
                <a:solidFill>
                  <a:srgbClr val="000000"/>
                </a:solidFill>
                <a:latin typeface="Evolventa Italics"/>
                <a:ea typeface="Evolventa Italics"/>
                <a:cs typeface="Evolventa Italics"/>
                <a:sym typeface="Evolventa Italics"/>
              </a:rPr>
              <a:t> </a:t>
            </a:r>
            <a:r>
              <a:rPr lang="en-US" sz="2600" i="1" spc="-12" dirty="0" err="1">
                <a:solidFill>
                  <a:srgbClr val="000000"/>
                </a:solidFill>
                <a:latin typeface="Evolventa Italics"/>
                <a:ea typeface="Evolventa Italics"/>
                <a:cs typeface="Evolventa Italics"/>
                <a:sym typeface="Evolventa Italics"/>
              </a:rPr>
              <a:t>decât</a:t>
            </a:r>
            <a:r>
              <a:rPr lang="en-US" sz="2600" i="1" spc="-12" dirty="0">
                <a:solidFill>
                  <a:srgbClr val="000000"/>
                </a:solidFill>
                <a:latin typeface="Evolventa Italics"/>
                <a:ea typeface="Evolventa Italics"/>
                <a:cs typeface="Evolventa Italics"/>
                <a:sym typeface="Evolventa Italics"/>
              </a:rPr>
              <a:t> </a:t>
            </a:r>
            <a:r>
              <a:rPr lang="en-US" sz="2600" i="1" spc="-12" dirty="0" err="1">
                <a:solidFill>
                  <a:srgbClr val="000000"/>
                </a:solidFill>
                <a:latin typeface="Evolventa Italics"/>
                <a:ea typeface="Evolventa Italics"/>
                <a:cs typeface="Evolventa Italics"/>
                <a:sym typeface="Evolventa Italics"/>
              </a:rPr>
              <a:t>acțiunile</a:t>
            </a:r>
            <a:r>
              <a:rPr lang="en-US" sz="2600" i="1" spc="-12" dirty="0">
                <a:solidFill>
                  <a:srgbClr val="000000"/>
                </a:solidFill>
                <a:latin typeface="Evolventa Italics"/>
                <a:ea typeface="Evolventa Italics"/>
                <a:cs typeface="Evolventa Italics"/>
                <a:sym typeface="Evolventa Italics"/>
              </a:rPr>
              <a:t>.</a:t>
            </a:r>
          </a:p>
        </p:txBody>
      </p:sp>
      <p:sp>
        <p:nvSpPr>
          <p:cNvPr id="13" name="Freeform 13"/>
          <p:cNvSpPr/>
          <p:nvPr/>
        </p:nvSpPr>
        <p:spPr>
          <a:xfrm>
            <a:off x="406172" y="2655315"/>
            <a:ext cx="7466419" cy="4976368"/>
          </a:xfrm>
          <a:custGeom>
            <a:avLst/>
            <a:gdLst/>
            <a:ahLst/>
            <a:cxnLst/>
            <a:rect l="l" t="t" r="r" b="b"/>
            <a:pathLst>
              <a:path w="7466419" h="4976368">
                <a:moveTo>
                  <a:pt x="0" y="0"/>
                </a:moveTo>
                <a:lnTo>
                  <a:pt x="7466419" y="0"/>
                </a:lnTo>
                <a:lnTo>
                  <a:pt x="7466419" y="4976368"/>
                </a:lnTo>
                <a:lnTo>
                  <a:pt x="0" y="4976368"/>
                </a:lnTo>
                <a:lnTo>
                  <a:pt x="0" y="0"/>
                </a:lnTo>
                <a:close/>
              </a:path>
            </a:pathLst>
          </a:custGeom>
          <a:blipFill>
            <a:blip r:embed="rId5"/>
            <a:stretch>
              <a:fillRect/>
            </a:stretch>
          </a:blipFill>
        </p:spPr>
        <p:txBody>
          <a:bodyPr/>
          <a:lstStyle/>
          <a:p>
            <a:endParaRPr lang="de-AT"/>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249" y="-248757"/>
            <a:ext cx="10819050" cy="2179050"/>
            <a:chOff x="0" y="0"/>
            <a:chExt cx="14425400" cy="2905400"/>
          </a:xfrm>
        </p:grpSpPr>
        <p:sp>
          <p:nvSpPr>
            <p:cNvPr id="3" name="Freeform 3"/>
            <p:cNvSpPr/>
            <p:nvPr/>
          </p:nvSpPr>
          <p:spPr>
            <a:xfrm>
              <a:off x="12700" y="12700"/>
              <a:ext cx="14400023" cy="2880106"/>
            </a:xfrm>
            <a:custGeom>
              <a:avLst/>
              <a:gdLst/>
              <a:ahLst/>
              <a:cxnLst/>
              <a:rect l="l" t="t" r="r" b="b"/>
              <a:pathLst>
                <a:path w="14400023" h="2880106">
                  <a:moveTo>
                    <a:pt x="0" y="480060"/>
                  </a:moveTo>
                  <a:cubicBezTo>
                    <a:pt x="0" y="214884"/>
                    <a:pt x="216408" y="0"/>
                    <a:pt x="483362" y="0"/>
                  </a:cubicBezTo>
                  <a:lnTo>
                    <a:pt x="13916661" y="0"/>
                  </a:lnTo>
                  <a:cubicBezTo>
                    <a:pt x="14183615" y="0"/>
                    <a:pt x="14400023" y="214884"/>
                    <a:pt x="14400023" y="480060"/>
                  </a:cubicBezTo>
                  <a:lnTo>
                    <a:pt x="14400023" y="2400046"/>
                  </a:lnTo>
                  <a:cubicBezTo>
                    <a:pt x="14400023" y="2665095"/>
                    <a:pt x="14183615" y="2880106"/>
                    <a:pt x="13916661" y="2880106"/>
                  </a:cubicBezTo>
                  <a:lnTo>
                    <a:pt x="483362" y="2880106"/>
                  </a:lnTo>
                  <a:cubicBezTo>
                    <a:pt x="216408" y="2879979"/>
                    <a:pt x="0" y="2665095"/>
                    <a:pt x="0" y="2400046"/>
                  </a:cubicBezTo>
                  <a:close/>
                </a:path>
              </a:pathLst>
            </a:custGeom>
            <a:solidFill>
              <a:srgbClr val="4472C4"/>
            </a:solidFill>
          </p:spPr>
          <p:txBody>
            <a:bodyPr/>
            <a:lstStyle/>
            <a:p>
              <a:endParaRPr lang="de-AT"/>
            </a:p>
          </p:txBody>
        </p:sp>
        <p:sp>
          <p:nvSpPr>
            <p:cNvPr id="4" name="Freeform 4"/>
            <p:cNvSpPr/>
            <p:nvPr/>
          </p:nvSpPr>
          <p:spPr>
            <a:xfrm>
              <a:off x="0" y="0"/>
              <a:ext cx="14425423" cy="2905506"/>
            </a:xfrm>
            <a:custGeom>
              <a:avLst/>
              <a:gdLst/>
              <a:ahLst/>
              <a:cxnLst/>
              <a:rect l="l" t="t" r="r" b="b"/>
              <a:pathLst>
                <a:path w="14425423" h="2905506">
                  <a:moveTo>
                    <a:pt x="0" y="492760"/>
                  </a:moveTo>
                  <a:cubicBezTo>
                    <a:pt x="0" y="220472"/>
                    <a:pt x="222250" y="0"/>
                    <a:pt x="496062" y="0"/>
                  </a:cubicBezTo>
                  <a:lnTo>
                    <a:pt x="13929361" y="0"/>
                  </a:lnTo>
                  <a:lnTo>
                    <a:pt x="13929361" y="12700"/>
                  </a:lnTo>
                  <a:lnTo>
                    <a:pt x="13929361" y="0"/>
                  </a:lnTo>
                  <a:cubicBezTo>
                    <a:pt x="14203299" y="0"/>
                    <a:pt x="14425423" y="220472"/>
                    <a:pt x="14425423" y="492760"/>
                  </a:cubicBezTo>
                  <a:lnTo>
                    <a:pt x="14412723" y="492760"/>
                  </a:lnTo>
                  <a:lnTo>
                    <a:pt x="14425423" y="492760"/>
                  </a:lnTo>
                  <a:lnTo>
                    <a:pt x="14425423" y="2412746"/>
                  </a:lnTo>
                  <a:lnTo>
                    <a:pt x="14412723" y="2412746"/>
                  </a:lnTo>
                  <a:lnTo>
                    <a:pt x="14425423" y="2412746"/>
                  </a:lnTo>
                  <a:cubicBezTo>
                    <a:pt x="14425423" y="2684907"/>
                    <a:pt x="14203173" y="2905506"/>
                    <a:pt x="13929361" y="2905506"/>
                  </a:cubicBezTo>
                  <a:lnTo>
                    <a:pt x="13929361" y="2892806"/>
                  </a:lnTo>
                  <a:lnTo>
                    <a:pt x="13929361" y="2905506"/>
                  </a:lnTo>
                  <a:lnTo>
                    <a:pt x="496062" y="2905506"/>
                  </a:lnTo>
                  <a:lnTo>
                    <a:pt x="496062" y="2892806"/>
                  </a:lnTo>
                  <a:lnTo>
                    <a:pt x="496062" y="2905506"/>
                  </a:lnTo>
                  <a:cubicBezTo>
                    <a:pt x="222250" y="2905379"/>
                    <a:pt x="0" y="2684907"/>
                    <a:pt x="0" y="2412746"/>
                  </a:cubicBezTo>
                  <a:lnTo>
                    <a:pt x="0" y="492760"/>
                  </a:lnTo>
                  <a:lnTo>
                    <a:pt x="12700" y="492760"/>
                  </a:lnTo>
                  <a:lnTo>
                    <a:pt x="0" y="492760"/>
                  </a:lnTo>
                  <a:moveTo>
                    <a:pt x="25400" y="492760"/>
                  </a:moveTo>
                  <a:lnTo>
                    <a:pt x="25400" y="2412746"/>
                  </a:lnTo>
                  <a:lnTo>
                    <a:pt x="12700" y="2412746"/>
                  </a:lnTo>
                  <a:lnTo>
                    <a:pt x="25400" y="2412746"/>
                  </a:lnTo>
                  <a:cubicBezTo>
                    <a:pt x="25400" y="2670810"/>
                    <a:pt x="236093" y="2880106"/>
                    <a:pt x="496062" y="2880106"/>
                  </a:cubicBezTo>
                  <a:lnTo>
                    <a:pt x="13929361" y="2880106"/>
                  </a:lnTo>
                  <a:cubicBezTo>
                    <a:pt x="14189456" y="2880106"/>
                    <a:pt x="14400023" y="2670810"/>
                    <a:pt x="14400023" y="2412746"/>
                  </a:cubicBezTo>
                  <a:lnTo>
                    <a:pt x="14400023" y="492760"/>
                  </a:lnTo>
                  <a:cubicBezTo>
                    <a:pt x="14400023" y="234696"/>
                    <a:pt x="14189329" y="25400"/>
                    <a:pt x="13929361" y="25400"/>
                  </a:cubicBezTo>
                  <a:lnTo>
                    <a:pt x="496062" y="25400"/>
                  </a:lnTo>
                  <a:lnTo>
                    <a:pt x="496062" y="12700"/>
                  </a:lnTo>
                  <a:lnTo>
                    <a:pt x="496062" y="25400"/>
                  </a:lnTo>
                  <a:cubicBezTo>
                    <a:pt x="236093" y="25400"/>
                    <a:pt x="25400" y="234696"/>
                    <a:pt x="25400" y="492760"/>
                  </a:cubicBezTo>
                  <a:close/>
                </a:path>
              </a:pathLst>
            </a:custGeom>
            <a:solidFill>
              <a:srgbClr val="31538F"/>
            </a:solidFill>
          </p:spPr>
          <p:txBody>
            <a:bodyPr/>
            <a:lstStyle/>
            <a:p>
              <a:endParaRPr lang="de-AT"/>
            </a:p>
          </p:txBody>
        </p:sp>
        <p:sp>
          <p:nvSpPr>
            <p:cNvPr id="5" name="TextBox 5"/>
            <p:cNvSpPr txBox="1"/>
            <p:nvPr/>
          </p:nvSpPr>
          <p:spPr>
            <a:xfrm>
              <a:off x="0" y="-161925"/>
              <a:ext cx="14425400" cy="3067325"/>
            </a:xfrm>
            <a:prstGeom prst="rect">
              <a:avLst/>
            </a:prstGeom>
          </p:spPr>
          <p:txBody>
            <a:bodyPr lIns="50800" tIns="50800" rIns="50800" bIns="50800" rtlCol="0" anchor="ctr"/>
            <a:lstStyle/>
            <a:p>
              <a:pPr marL="0" lvl="0" indent="0" algn="ctr">
                <a:lnSpc>
                  <a:spcPts val="6120"/>
                </a:lnSpc>
              </a:pPr>
              <a:r>
                <a:rPr lang="en-US" sz="5100" spc="-24">
                  <a:solidFill>
                    <a:srgbClr val="FFFFFF"/>
                  </a:solidFill>
                  <a:latin typeface="Evolventa"/>
                  <a:ea typeface="Evolventa"/>
                  <a:cs typeface="Evolventa"/>
                  <a:sym typeface="Evolventa"/>
                </a:rPr>
                <a:t>LEGĂTURI VERZI ȘI SOCIALE</a:t>
              </a:r>
            </a:p>
          </p:txBody>
        </p:sp>
      </p:grpSp>
      <p:grpSp>
        <p:nvGrpSpPr>
          <p:cNvPr id="6" name="Group 6"/>
          <p:cNvGrpSpPr/>
          <p:nvPr/>
        </p:nvGrpSpPr>
        <p:grpSpPr>
          <a:xfrm rot="-5400000">
            <a:off x="8222456" y="221456"/>
            <a:ext cx="1843088" cy="18288000"/>
            <a:chOff x="0" y="0"/>
            <a:chExt cx="2457450" cy="24384000"/>
          </a:xfrm>
        </p:grpSpPr>
        <p:sp>
          <p:nvSpPr>
            <p:cNvPr id="7" name="Freeform 7"/>
            <p:cNvSpPr/>
            <p:nvPr/>
          </p:nvSpPr>
          <p:spPr>
            <a:xfrm>
              <a:off x="0" y="0"/>
              <a:ext cx="2457450" cy="24384000"/>
            </a:xfrm>
            <a:custGeom>
              <a:avLst/>
              <a:gdLst/>
              <a:ahLst/>
              <a:cxnLst/>
              <a:rect l="l" t="t" r="r" b="b"/>
              <a:pathLst>
                <a:path w="2457450" h="24384000">
                  <a:moveTo>
                    <a:pt x="0" y="0"/>
                  </a:moveTo>
                  <a:lnTo>
                    <a:pt x="2457450" y="0"/>
                  </a:lnTo>
                  <a:lnTo>
                    <a:pt x="2457450" y="24384000"/>
                  </a:lnTo>
                  <a:lnTo>
                    <a:pt x="0" y="24384000"/>
                  </a:lnTo>
                  <a:close/>
                </a:path>
              </a:pathLst>
            </a:custGeom>
            <a:solidFill>
              <a:srgbClr val="AEABAB">
                <a:alpha val="60000"/>
              </a:srgbClr>
            </a:solidFill>
          </p:spPr>
          <p:txBody>
            <a:bodyPr/>
            <a:lstStyle/>
            <a:p>
              <a:endParaRPr lang="de-AT"/>
            </a:p>
          </p:txBody>
        </p:sp>
      </p:grpSp>
      <p:sp>
        <p:nvSpPr>
          <p:cNvPr id="8" name="TextBox 8"/>
          <p:cNvSpPr txBox="1"/>
          <p:nvPr/>
        </p:nvSpPr>
        <p:spPr>
          <a:xfrm>
            <a:off x="594444" y="9198106"/>
            <a:ext cx="12657256" cy="399965"/>
          </a:xfrm>
          <a:prstGeom prst="rect">
            <a:avLst/>
          </a:prstGeom>
        </p:spPr>
        <p:txBody>
          <a:bodyPr lIns="0" tIns="0" rIns="0" bIns="0" rtlCol="0" anchor="t">
            <a:spAutoFit/>
          </a:bodyPr>
          <a:lstStyle/>
          <a:p>
            <a:pPr marL="0" lvl="0" indent="0" algn="just">
              <a:lnSpc>
                <a:spcPts val="1439"/>
              </a:lnSpc>
            </a:pPr>
            <a:r>
              <a:rPr lang="en-US" sz="1200" spc="-5">
                <a:solidFill>
                  <a:srgbClr val="000000"/>
                </a:solidFill>
                <a:latin typeface="Evolventa"/>
                <a:ea typeface="Evolventa"/>
                <a:cs typeface="Evolventa"/>
                <a:sym typeface="Evolventa"/>
              </a:rPr>
              <a:t>Finanțat de Uniunea Europeană. Opiniile și opiniile exprimate sunt totuși doar ale autorilor și nu reflectă neapărat cele ale Uniunii Europene sau ale Agenției Executive pentru Educație și Cultură (EACEA). Nici Uniunea Europeană, nici EACEA nu pot fi considerate responsabile pentru acestea. Număr proiect: 2022-1-AT01-KA220-ADU-000087985</a:t>
            </a:r>
          </a:p>
        </p:txBody>
      </p:sp>
      <p:sp>
        <p:nvSpPr>
          <p:cNvPr id="9" name="Freeform 9" descr="Interfață grafică cu utilizatorul, text  Descriere generată automat"/>
          <p:cNvSpPr/>
          <p:nvPr/>
        </p:nvSpPr>
        <p:spPr>
          <a:xfrm>
            <a:off x="14872456" y="8861232"/>
            <a:ext cx="3173424" cy="860791"/>
          </a:xfrm>
          <a:custGeom>
            <a:avLst/>
            <a:gdLst/>
            <a:ahLst/>
            <a:cxnLst/>
            <a:rect l="l" t="t" r="r" b="b"/>
            <a:pathLst>
              <a:path w="3173424" h="860791">
                <a:moveTo>
                  <a:pt x="0" y="0"/>
                </a:moveTo>
                <a:lnTo>
                  <a:pt x="3173424" y="0"/>
                </a:lnTo>
                <a:lnTo>
                  <a:pt x="3173424" y="860791"/>
                </a:lnTo>
                <a:lnTo>
                  <a:pt x="0" y="860791"/>
                </a:lnTo>
                <a:lnTo>
                  <a:pt x="0" y="0"/>
                </a:lnTo>
                <a:close/>
              </a:path>
            </a:pathLst>
          </a:custGeom>
          <a:blipFill>
            <a:blip r:embed="rId3"/>
            <a:stretch>
              <a:fillRect/>
            </a:stretch>
          </a:blipFill>
        </p:spPr>
        <p:txBody>
          <a:bodyPr/>
          <a:lstStyle/>
          <a:p>
            <a:endParaRPr lang="de-AT"/>
          </a:p>
        </p:txBody>
      </p:sp>
      <p:sp>
        <p:nvSpPr>
          <p:cNvPr id="10" name="Freeform 10"/>
          <p:cNvSpPr/>
          <p:nvPr/>
        </p:nvSpPr>
        <p:spPr>
          <a:xfrm>
            <a:off x="16459168" y="265476"/>
            <a:ext cx="1462527" cy="1622708"/>
          </a:xfrm>
          <a:custGeom>
            <a:avLst/>
            <a:gdLst/>
            <a:ahLst/>
            <a:cxnLst/>
            <a:rect l="l" t="t" r="r" b="b"/>
            <a:pathLst>
              <a:path w="1462527" h="1622708">
                <a:moveTo>
                  <a:pt x="0" y="0"/>
                </a:moveTo>
                <a:lnTo>
                  <a:pt x="1462528" y="0"/>
                </a:lnTo>
                <a:lnTo>
                  <a:pt x="1462528" y="1622708"/>
                </a:lnTo>
                <a:lnTo>
                  <a:pt x="0" y="1622708"/>
                </a:lnTo>
                <a:lnTo>
                  <a:pt x="0" y="0"/>
                </a:lnTo>
                <a:close/>
              </a:path>
            </a:pathLst>
          </a:custGeom>
          <a:blipFill>
            <a:blip r:embed="rId4"/>
            <a:stretch>
              <a:fillRect r="-439"/>
            </a:stretch>
          </a:blipFill>
        </p:spPr>
        <p:txBody>
          <a:bodyPr/>
          <a:lstStyle/>
          <a:p>
            <a:endParaRPr lang="de-AT"/>
          </a:p>
        </p:txBody>
      </p:sp>
      <p:sp>
        <p:nvSpPr>
          <p:cNvPr id="11" name="TextBox 11"/>
          <p:cNvSpPr txBox="1"/>
          <p:nvPr/>
        </p:nvSpPr>
        <p:spPr>
          <a:xfrm>
            <a:off x="594459" y="7318012"/>
            <a:ext cx="9505349" cy="361971"/>
          </a:xfrm>
          <a:prstGeom prst="rect">
            <a:avLst/>
          </a:prstGeom>
        </p:spPr>
        <p:txBody>
          <a:bodyPr lIns="0" tIns="0" rIns="0" bIns="0" rtlCol="0" anchor="t">
            <a:spAutoFit/>
          </a:bodyPr>
          <a:lstStyle/>
          <a:p>
            <a:pPr marL="0" lvl="0" indent="0" algn="l">
              <a:lnSpc>
                <a:spcPts val="2520"/>
              </a:lnSpc>
            </a:pPr>
            <a:r>
              <a:rPr lang="en-US" sz="2100">
                <a:solidFill>
                  <a:srgbClr val="000000"/>
                </a:solidFill>
                <a:latin typeface="Arial"/>
                <a:ea typeface="Arial"/>
                <a:cs typeface="Arial"/>
                <a:sym typeface="Arial"/>
              </a:rPr>
              <a:t>Sursa: https://esgclarity.com/emerging-market-green-bond-issuance-doubles/ </a:t>
            </a:r>
          </a:p>
        </p:txBody>
      </p:sp>
      <p:sp>
        <p:nvSpPr>
          <p:cNvPr id="12" name="TextBox 12"/>
          <p:cNvSpPr txBox="1"/>
          <p:nvPr/>
        </p:nvSpPr>
        <p:spPr>
          <a:xfrm>
            <a:off x="9143998" y="3796290"/>
            <a:ext cx="8439140" cy="2133706"/>
          </a:xfrm>
          <a:prstGeom prst="rect">
            <a:avLst/>
          </a:prstGeom>
        </p:spPr>
        <p:txBody>
          <a:bodyPr lIns="0" tIns="0" rIns="0" bIns="0" rtlCol="0" anchor="t">
            <a:spAutoFit/>
          </a:bodyPr>
          <a:lstStyle/>
          <a:p>
            <a:pPr marL="0" lvl="0" indent="0" algn="just">
              <a:lnSpc>
                <a:spcPts val="3240"/>
              </a:lnSpc>
            </a:pPr>
            <a:r>
              <a:rPr lang="en-US" sz="2700" spc="-12" dirty="0">
                <a:solidFill>
                  <a:srgbClr val="000000"/>
                </a:solidFill>
                <a:latin typeface="Evolventa"/>
                <a:ea typeface="Evolventa"/>
                <a:cs typeface="Evolventa"/>
                <a:sym typeface="Evolventa"/>
              </a:rPr>
              <a:t>La </a:t>
            </a:r>
            <a:r>
              <a:rPr lang="en-US" sz="2700" spc="-12" dirty="0" err="1">
                <a:solidFill>
                  <a:srgbClr val="000000"/>
                </a:solidFill>
                <a:latin typeface="Evolventa"/>
                <a:ea typeface="Evolventa"/>
                <a:cs typeface="Evolventa"/>
                <a:sym typeface="Evolventa"/>
              </a:rPr>
              <a:t>fel</a:t>
            </a:r>
            <a:r>
              <a:rPr lang="en-US" sz="2700" spc="-12" dirty="0">
                <a:solidFill>
                  <a:srgbClr val="000000"/>
                </a:solidFill>
                <a:latin typeface="Evolventa"/>
                <a:ea typeface="Evolventa"/>
                <a:cs typeface="Evolventa"/>
                <a:sym typeface="Evolventa"/>
              </a:rPr>
              <a:t> ca </a:t>
            </a:r>
            <a:r>
              <a:rPr lang="en-US" sz="2700" spc="-12" dirty="0" err="1">
                <a:solidFill>
                  <a:srgbClr val="000000"/>
                </a:solidFill>
                <a:latin typeface="Evolventa"/>
                <a:ea typeface="Evolventa"/>
                <a:cs typeface="Evolventa"/>
                <a:sym typeface="Evolventa"/>
              </a:rPr>
              <a:t>în</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cazul</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acțiunilor</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și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în</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cazul</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obligațiunilor</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investitorii</a:t>
            </a:r>
            <a:r>
              <a:rPr lang="en-US" sz="2700" spc="-12" dirty="0">
                <a:solidFill>
                  <a:srgbClr val="000000"/>
                </a:solidFill>
                <a:latin typeface="Evolventa"/>
                <a:ea typeface="Evolventa"/>
                <a:cs typeface="Evolventa"/>
                <a:sym typeface="Evolventa"/>
              </a:rPr>
              <a:t> pot </a:t>
            </a:r>
            <a:r>
              <a:rPr lang="en-US" sz="2700" spc="-12" dirty="0" err="1">
                <a:solidFill>
                  <a:srgbClr val="000000"/>
                </a:solidFill>
                <a:latin typeface="Evolventa"/>
                <a:ea typeface="Evolventa"/>
                <a:cs typeface="Evolventa"/>
                <a:sym typeface="Evolventa"/>
              </a:rPr>
              <a:t>alege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vehicule</a:t>
            </a:r>
            <a:r>
              <a:rPr lang="en-US" sz="2700" spc="-12" dirty="0">
                <a:solidFill>
                  <a:srgbClr val="000000"/>
                </a:solidFill>
                <a:latin typeface="Evolventa"/>
                <a:ea typeface="Evolventa"/>
                <a:cs typeface="Evolventa"/>
                <a:sym typeface="Evolventa"/>
              </a:rPr>
              <a:t> care se </a:t>
            </a:r>
            <a:r>
              <a:rPr lang="en-US" sz="2700" spc="-12" dirty="0" err="1">
                <a:solidFill>
                  <a:srgbClr val="000000"/>
                </a:solidFill>
                <a:latin typeface="Evolventa"/>
                <a:ea typeface="Evolventa"/>
                <a:cs typeface="Evolventa"/>
                <a:sym typeface="Evolventa"/>
              </a:rPr>
              <a:t>angajează</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în</a:t>
            </a:r>
            <a:r>
              <a:rPr lang="en-US" sz="2700" spc="-12" dirty="0">
                <a:solidFill>
                  <a:srgbClr val="000000"/>
                </a:solidFill>
                <a:latin typeface="Evolventa"/>
                <a:ea typeface="Evolventa"/>
                <a:cs typeface="Evolventa"/>
                <a:sym typeface="Evolventa"/>
              </a:rPr>
              <a:t> mod explicit </a:t>
            </a:r>
            <a:r>
              <a:rPr lang="en-US" sz="2700" spc="-12" dirty="0" err="1">
                <a:solidFill>
                  <a:srgbClr val="000000"/>
                </a:solidFill>
                <a:latin typeface="Evolventa"/>
                <a:ea typeface="Evolventa"/>
                <a:cs typeface="Evolventa"/>
                <a:sym typeface="Evolventa"/>
              </a:rPr>
              <a:t>să</a:t>
            </a:r>
            <a:r>
              <a:rPr lang="en-US" sz="2700" spc="-12" dirty="0">
                <a:solidFill>
                  <a:srgbClr val="000000"/>
                </a:solidFill>
                <a:latin typeface="Evolventa"/>
                <a:ea typeface="Evolventa"/>
                <a:cs typeface="Evolventa"/>
                <a:sym typeface="Evolventa"/>
              </a:rPr>
              <a:t> se </a:t>
            </a:r>
            <a:r>
              <a:rPr lang="en-US" sz="2700" spc="-12" dirty="0" err="1">
                <a:solidFill>
                  <a:srgbClr val="000000"/>
                </a:solidFill>
                <a:latin typeface="Evolventa"/>
                <a:ea typeface="Evolventa"/>
                <a:cs typeface="Evolventa"/>
                <a:sym typeface="Evolventa"/>
              </a:rPr>
              <a:t>implice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în</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probleme</a:t>
            </a:r>
            <a:r>
              <a:rPr lang="en-US" sz="2700" spc="-12" dirty="0">
                <a:solidFill>
                  <a:srgbClr val="000000"/>
                </a:solidFill>
                <a:latin typeface="Evolventa"/>
                <a:ea typeface="Evolventa"/>
                <a:cs typeface="Evolventa"/>
                <a:sym typeface="Evolventa"/>
              </a:rPr>
              <a:t> de </a:t>
            </a:r>
            <a:r>
              <a:rPr lang="en-US" sz="2700" spc="-12" dirty="0" err="1">
                <a:solidFill>
                  <a:srgbClr val="000000"/>
                </a:solidFill>
                <a:latin typeface="Evolventa"/>
                <a:ea typeface="Evolventa"/>
                <a:cs typeface="Evolventa"/>
                <a:sym typeface="Evolventa"/>
              </a:rPr>
              <a:t>mediu</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sociale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și</a:t>
            </a:r>
            <a:r>
              <a:rPr lang="en-US" sz="2700" spc="-12" dirty="0">
                <a:solidFill>
                  <a:srgbClr val="000000"/>
                </a:solidFill>
                <a:latin typeface="Evolventa"/>
                <a:ea typeface="Evolventa"/>
                <a:cs typeface="Evolventa"/>
                <a:sym typeface="Evolventa"/>
              </a:rPr>
              <a:t> de </a:t>
            </a:r>
            <a:r>
              <a:rPr lang="en-US" sz="2700" spc="-12" dirty="0" err="1">
                <a:solidFill>
                  <a:srgbClr val="000000"/>
                </a:solidFill>
                <a:latin typeface="Evolventa"/>
                <a:ea typeface="Evolventa"/>
                <a:cs typeface="Evolventa"/>
                <a:sym typeface="Evolventa"/>
              </a:rPr>
              <a:t>guvernanță</a:t>
            </a:r>
            <a:r>
              <a:rPr lang="en-US" sz="2700" spc="-12" dirty="0">
                <a:solidFill>
                  <a:srgbClr val="000000"/>
                </a:solidFill>
                <a:latin typeface="Evolventa"/>
                <a:ea typeface="Evolventa"/>
                <a:cs typeface="Evolventa"/>
                <a:sym typeface="Evolventa"/>
              </a:rPr>
              <a:t>, de ex. </a:t>
            </a:r>
            <a:r>
              <a:rPr lang="en-US" sz="2700" spc="-12" dirty="0" err="1">
                <a:solidFill>
                  <a:srgbClr val="000000"/>
                </a:solidFill>
                <a:latin typeface="Evolventa"/>
                <a:ea typeface="Evolventa"/>
                <a:cs typeface="Evolventa"/>
                <a:sym typeface="Evolventa"/>
              </a:rPr>
              <a:t>obligațiuni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verzi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sau</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obligațiuni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sociale</a:t>
            </a:r>
            <a:r>
              <a:rPr lang="en-US" sz="2700" spc="-12" dirty="0">
                <a:solidFill>
                  <a:srgbClr val="000000"/>
                </a:solidFill>
                <a:latin typeface="Evolventa"/>
                <a:ea typeface="Evolventa"/>
                <a:cs typeface="Evolventa"/>
                <a:sym typeface="Evolventa"/>
              </a:rPr>
              <a:t>.</a:t>
            </a:r>
          </a:p>
        </p:txBody>
      </p:sp>
      <p:sp>
        <p:nvSpPr>
          <p:cNvPr id="13" name="Freeform 13"/>
          <p:cNvSpPr/>
          <p:nvPr/>
        </p:nvSpPr>
        <p:spPr>
          <a:xfrm>
            <a:off x="512962" y="2953099"/>
            <a:ext cx="8258576" cy="4166157"/>
          </a:xfrm>
          <a:custGeom>
            <a:avLst/>
            <a:gdLst/>
            <a:ahLst/>
            <a:cxnLst/>
            <a:rect l="l" t="t" r="r" b="b"/>
            <a:pathLst>
              <a:path w="8258576" h="4166157">
                <a:moveTo>
                  <a:pt x="0" y="0"/>
                </a:moveTo>
                <a:lnTo>
                  <a:pt x="8258576" y="0"/>
                </a:lnTo>
                <a:lnTo>
                  <a:pt x="8258576" y="4166157"/>
                </a:lnTo>
                <a:lnTo>
                  <a:pt x="0" y="4166157"/>
                </a:lnTo>
                <a:lnTo>
                  <a:pt x="0" y="0"/>
                </a:lnTo>
                <a:close/>
              </a:path>
            </a:pathLst>
          </a:custGeom>
          <a:blipFill>
            <a:blip r:embed="rId5"/>
            <a:stretch>
              <a:fillRect/>
            </a:stretch>
          </a:blipFill>
        </p:spPr>
        <p:txBody>
          <a:bodyPr/>
          <a:lstStyle/>
          <a:p>
            <a:endParaRPr lang="de-AT"/>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249" y="-248757"/>
            <a:ext cx="10819050" cy="2179050"/>
            <a:chOff x="0" y="0"/>
            <a:chExt cx="14425400" cy="2905400"/>
          </a:xfrm>
        </p:grpSpPr>
        <p:sp>
          <p:nvSpPr>
            <p:cNvPr id="3" name="Freeform 3"/>
            <p:cNvSpPr/>
            <p:nvPr/>
          </p:nvSpPr>
          <p:spPr>
            <a:xfrm>
              <a:off x="12700" y="12700"/>
              <a:ext cx="14400023" cy="2880106"/>
            </a:xfrm>
            <a:custGeom>
              <a:avLst/>
              <a:gdLst/>
              <a:ahLst/>
              <a:cxnLst/>
              <a:rect l="l" t="t" r="r" b="b"/>
              <a:pathLst>
                <a:path w="14400023" h="2880106">
                  <a:moveTo>
                    <a:pt x="0" y="480060"/>
                  </a:moveTo>
                  <a:cubicBezTo>
                    <a:pt x="0" y="214884"/>
                    <a:pt x="216408" y="0"/>
                    <a:pt x="483362" y="0"/>
                  </a:cubicBezTo>
                  <a:lnTo>
                    <a:pt x="13916661" y="0"/>
                  </a:lnTo>
                  <a:cubicBezTo>
                    <a:pt x="14183615" y="0"/>
                    <a:pt x="14400023" y="214884"/>
                    <a:pt x="14400023" y="480060"/>
                  </a:cubicBezTo>
                  <a:lnTo>
                    <a:pt x="14400023" y="2400046"/>
                  </a:lnTo>
                  <a:cubicBezTo>
                    <a:pt x="14400023" y="2665095"/>
                    <a:pt x="14183615" y="2880106"/>
                    <a:pt x="13916661" y="2880106"/>
                  </a:cubicBezTo>
                  <a:lnTo>
                    <a:pt x="483362" y="2880106"/>
                  </a:lnTo>
                  <a:cubicBezTo>
                    <a:pt x="216408" y="2879979"/>
                    <a:pt x="0" y="2665095"/>
                    <a:pt x="0" y="2400046"/>
                  </a:cubicBezTo>
                  <a:close/>
                </a:path>
              </a:pathLst>
            </a:custGeom>
            <a:solidFill>
              <a:srgbClr val="4472C4"/>
            </a:solidFill>
          </p:spPr>
          <p:txBody>
            <a:bodyPr/>
            <a:lstStyle/>
            <a:p>
              <a:endParaRPr lang="de-AT"/>
            </a:p>
          </p:txBody>
        </p:sp>
        <p:sp>
          <p:nvSpPr>
            <p:cNvPr id="4" name="Freeform 4"/>
            <p:cNvSpPr/>
            <p:nvPr/>
          </p:nvSpPr>
          <p:spPr>
            <a:xfrm>
              <a:off x="0" y="0"/>
              <a:ext cx="14425423" cy="2905506"/>
            </a:xfrm>
            <a:custGeom>
              <a:avLst/>
              <a:gdLst/>
              <a:ahLst/>
              <a:cxnLst/>
              <a:rect l="l" t="t" r="r" b="b"/>
              <a:pathLst>
                <a:path w="14425423" h="2905506">
                  <a:moveTo>
                    <a:pt x="0" y="492760"/>
                  </a:moveTo>
                  <a:cubicBezTo>
                    <a:pt x="0" y="220472"/>
                    <a:pt x="222250" y="0"/>
                    <a:pt x="496062" y="0"/>
                  </a:cubicBezTo>
                  <a:lnTo>
                    <a:pt x="13929361" y="0"/>
                  </a:lnTo>
                  <a:lnTo>
                    <a:pt x="13929361" y="12700"/>
                  </a:lnTo>
                  <a:lnTo>
                    <a:pt x="13929361" y="0"/>
                  </a:lnTo>
                  <a:cubicBezTo>
                    <a:pt x="14203299" y="0"/>
                    <a:pt x="14425423" y="220472"/>
                    <a:pt x="14425423" y="492760"/>
                  </a:cubicBezTo>
                  <a:lnTo>
                    <a:pt x="14412723" y="492760"/>
                  </a:lnTo>
                  <a:lnTo>
                    <a:pt x="14425423" y="492760"/>
                  </a:lnTo>
                  <a:lnTo>
                    <a:pt x="14425423" y="2412746"/>
                  </a:lnTo>
                  <a:lnTo>
                    <a:pt x="14412723" y="2412746"/>
                  </a:lnTo>
                  <a:lnTo>
                    <a:pt x="14425423" y="2412746"/>
                  </a:lnTo>
                  <a:cubicBezTo>
                    <a:pt x="14425423" y="2684907"/>
                    <a:pt x="14203173" y="2905506"/>
                    <a:pt x="13929361" y="2905506"/>
                  </a:cubicBezTo>
                  <a:lnTo>
                    <a:pt x="13929361" y="2892806"/>
                  </a:lnTo>
                  <a:lnTo>
                    <a:pt x="13929361" y="2905506"/>
                  </a:lnTo>
                  <a:lnTo>
                    <a:pt x="496062" y="2905506"/>
                  </a:lnTo>
                  <a:lnTo>
                    <a:pt x="496062" y="2892806"/>
                  </a:lnTo>
                  <a:lnTo>
                    <a:pt x="496062" y="2905506"/>
                  </a:lnTo>
                  <a:cubicBezTo>
                    <a:pt x="222250" y="2905379"/>
                    <a:pt x="0" y="2684907"/>
                    <a:pt x="0" y="2412746"/>
                  </a:cubicBezTo>
                  <a:lnTo>
                    <a:pt x="0" y="492760"/>
                  </a:lnTo>
                  <a:lnTo>
                    <a:pt x="12700" y="492760"/>
                  </a:lnTo>
                  <a:lnTo>
                    <a:pt x="0" y="492760"/>
                  </a:lnTo>
                  <a:moveTo>
                    <a:pt x="25400" y="492760"/>
                  </a:moveTo>
                  <a:lnTo>
                    <a:pt x="25400" y="2412746"/>
                  </a:lnTo>
                  <a:lnTo>
                    <a:pt x="12700" y="2412746"/>
                  </a:lnTo>
                  <a:lnTo>
                    <a:pt x="25400" y="2412746"/>
                  </a:lnTo>
                  <a:cubicBezTo>
                    <a:pt x="25400" y="2670810"/>
                    <a:pt x="236093" y="2880106"/>
                    <a:pt x="496062" y="2880106"/>
                  </a:cubicBezTo>
                  <a:lnTo>
                    <a:pt x="13929361" y="2880106"/>
                  </a:lnTo>
                  <a:cubicBezTo>
                    <a:pt x="14189456" y="2880106"/>
                    <a:pt x="14400023" y="2670810"/>
                    <a:pt x="14400023" y="2412746"/>
                  </a:cubicBezTo>
                  <a:lnTo>
                    <a:pt x="14400023" y="492760"/>
                  </a:lnTo>
                  <a:cubicBezTo>
                    <a:pt x="14400023" y="234696"/>
                    <a:pt x="14189329" y="25400"/>
                    <a:pt x="13929361" y="25400"/>
                  </a:cubicBezTo>
                  <a:lnTo>
                    <a:pt x="496062" y="25400"/>
                  </a:lnTo>
                  <a:lnTo>
                    <a:pt x="496062" y="12700"/>
                  </a:lnTo>
                  <a:lnTo>
                    <a:pt x="496062" y="25400"/>
                  </a:lnTo>
                  <a:cubicBezTo>
                    <a:pt x="236093" y="25400"/>
                    <a:pt x="25400" y="234696"/>
                    <a:pt x="25400" y="492760"/>
                  </a:cubicBezTo>
                  <a:close/>
                </a:path>
              </a:pathLst>
            </a:custGeom>
            <a:solidFill>
              <a:srgbClr val="31538F"/>
            </a:solidFill>
          </p:spPr>
          <p:txBody>
            <a:bodyPr/>
            <a:lstStyle/>
            <a:p>
              <a:endParaRPr lang="de-AT"/>
            </a:p>
          </p:txBody>
        </p:sp>
        <p:sp>
          <p:nvSpPr>
            <p:cNvPr id="5" name="TextBox 5"/>
            <p:cNvSpPr txBox="1"/>
            <p:nvPr/>
          </p:nvSpPr>
          <p:spPr>
            <a:xfrm>
              <a:off x="0" y="-161925"/>
              <a:ext cx="14425400" cy="3067325"/>
            </a:xfrm>
            <a:prstGeom prst="rect">
              <a:avLst/>
            </a:prstGeom>
          </p:spPr>
          <p:txBody>
            <a:bodyPr lIns="50800" tIns="50800" rIns="50800" bIns="50800" rtlCol="0" anchor="ctr"/>
            <a:lstStyle/>
            <a:p>
              <a:pPr marL="0" lvl="0" indent="0" algn="ctr">
                <a:lnSpc>
                  <a:spcPts val="6120"/>
                </a:lnSpc>
              </a:pPr>
              <a:r>
                <a:rPr lang="en-US" sz="5100" spc="-24">
                  <a:solidFill>
                    <a:srgbClr val="FFFFFF"/>
                  </a:solidFill>
                  <a:latin typeface="Evolventa"/>
                  <a:ea typeface="Evolventa"/>
                  <a:cs typeface="Evolventa"/>
                  <a:sym typeface="Evolventa"/>
                </a:rPr>
                <a:t>FONDURI MUTUE</a:t>
              </a:r>
            </a:p>
          </p:txBody>
        </p:sp>
      </p:grpSp>
      <p:grpSp>
        <p:nvGrpSpPr>
          <p:cNvPr id="6" name="Group 6"/>
          <p:cNvGrpSpPr/>
          <p:nvPr/>
        </p:nvGrpSpPr>
        <p:grpSpPr>
          <a:xfrm rot="-5400000">
            <a:off x="8222456" y="221456"/>
            <a:ext cx="1843088" cy="18288000"/>
            <a:chOff x="0" y="0"/>
            <a:chExt cx="2457450" cy="24384000"/>
          </a:xfrm>
        </p:grpSpPr>
        <p:sp>
          <p:nvSpPr>
            <p:cNvPr id="7" name="Freeform 7"/>
            <p:cNvSpPr/>
            <p:nvPr/>
          </p:nvSpPr>
          <p:spPr>
            <a:xfrm>
              <a:off x="0" y="0"/>
              <a:ext cx="2457450" cy="24384000"/>
            </a:xfrm>
            <a:custGeom>
              <a:avLst/>
              <a:gdLst/>
              <a:ahLst/>
              <a:cxnLst/>
              <a:rect l="l" t="t" r="r" b="b"/>
              <a:pathLst>
                <a:path w="2457450" h="24384000">
                  <a:moveTo>
                    <a:pt x="0" y="0"/>
                  </a:moveTo>
                  <a:lnTo>
                    <a:pt x="2457450" y="0"/>
                  </a:lnTo>
                  <a:lnTo>
                    <a:pt x="2457450" y="24384000"/>
                  </a:lnTo>
                  <a:lnTo>
                    <a:pt x="0" y="24384000"/>
                  </a:lnTo>
                  <a:close/>
                </a:path>
              </a:pathLst>
            </a:custGeom>
            <a:solidFill>
              <a:srgbClr val="AEABAB">
                <a:alpha val="60000"/>
              </a:srgbClr>
            </a:solidFill>
          </p:spPr>
          <p:txBody>
            <a:bodyPr/>
            <a:lstStyle/>
            <a:p>
              <a:endParaRPr lang="de-AT"/>
            </a:p>
          </p:txBody>
        </p:sp>
      </p:grpSp>
      <p:sp>
        <p:nvSpPr>
          <p:cNvPr id="8" name="TextBox 8"/>
          <p:cNvSpPr txBox="1"/>
          <p:nvPr/>
        </p:nvSpPr>
        <p:spPr>
          <a:xfrm>
            <a:off x="594444" y="9198106"/>
            <a:ext cx="12657256" cy="399965"/>
          </a:xfrm>
          <a:prstGeom prst="rect">
            <a:avLst/>
          </a:prstGeom>
        </p:spPr>
        <p:txBody>
          <a:bodyPr lIns="0" tIns="0" rIns="0" bIns="0" rtlCol="0" anchor="t">
            <a:spAutoFit/>
          </a:bodyPr>
          <a:lstStyle/>
          <a:p>
            <a:pPr marL="0" lvl="0" indent="0" algn="just">
              <a:lnSpc>
                <a:spcPts val="1439"/>
              </a:lnSpc>
            </a:pPr>
            <a:r>
              <a:rPr lang="en-US" sz="1200" spc="-5">
                <a:solidFill>
                  <a:srgbClr val="000000"/>
                </a:solidFill>
                <a:latin typeface="Evolventa"/>
                <a:ea typeface="Evolventa"/>
                <a:cs typeface="Evolventa"/>
                <a:sym typeface="Evolventa"/>
              </a:rPr>
              <a:t>Finanțat de Uniunea Europeană. Opiniile și opiniile exprimate sunt totuși doar ale autorilor și nu reflectă neapărat cele ale Uniunii Europene sau ale Agenției Executive pentru Educație și Cultură (EACEA). Nici Uniunea Europeană, nici EACEA nu pot fi considerate responsabile pentru acestea. Număr proiect: 2022-1-AT01-KA220-ADU-000087985</a:t>
            </a:r>
          </a:p>
        </p:txBody>
      </p:sp>
      <p:sp>
        <p:nvSpPr>
          <p:cNvPr id="9" name="Freeform 9" descr="Interfață grafică cu utilizatorul, text  Descriere generată automat"/>
          <p:cNvSpPr/>
          <p:nvPr/>
        </p:nvSpPr>
        <p:spPr>
          <a:xfrm>
            <a:off x="14872456" y="8861232"/>
            <a:ext cx="3173424" cy="860791"/>
          </a:xfrm>
          <a:custGeom>
            <a:avLst/>
            <a:gdLst/>
            <a:ahLst/>
            <a:cxnLst/>
            <a:rect l="l" t="t" r="r" b="b"/>
            <a:pathLst>
              <a:path w="3173424" h="860791">
                <a:moveTo>
                  <a:pt x="0" y="0"/>
                </a:moveTo>
                <a:lnTo>
                  <a:pt x="3173424" y="0"/>
                </a:lnTo>
                <a:lnTo>
                  <a:pt x="3173424" y="860791"/>
                </a:lnTo>
                <a:lnTo>
                  <a:pt x="0" y="860791"/>
                </a:lnTo>
                <a:lnTo>
                  <a:pt x="0" y="0"/>
                </a:lnTo>
                <a:close/>
              </a:path>
            </a:pathLst>
          </a:custGeom>
          <a:blipFill>
            <a:blip r:embed="rId3"/>
            <a:stretch>
              <a:fillRect/>
            </a:stretch>
          </a:blipFill>
        </p:spPr>
        <p:txBody>
          <a:bodyPr/>
          <a:lstStyle/>
          <a:p>
            <a:endParaRPr lang="de-AT"/>
          </a:p>
        </p:txBody>
      </p:sp>
      <p:sp>
        <p:nvSpPr>
          <p:cNvPr id="10" name="Freeform 10"/>
          <p:cNvSpPr/>
          <p:nvPr/>
        </p:nvSpPr>
        <p:spPr>
          <a:xfrm>
            <a:off x="16459168" y="265476"/>
            <a:ext cx="1462527" cy="1622708"/>
          </a:xfrm>
          <a:custGeom>
            <a:avLst/>
            <a:gdLst/>
            <a:ahLst/>
            <a:cxnLst/>
            <a:rect l="l" t="t" r="r" b="b"/>
            <a:pathLst>
              <a:path w="1462527" h="1622708">
                <a:moveTo>
                  <a:pt x="0" y="0"/>
                </a:moveTo>
                <a:lnTo>
                  <a:pt x="1462528" y="0"/>
                </a:lnTo>
                <a:lnTo>
                  <a:pt x="1462528" y="1622708"/>
                </a:lnTo>
                <a:lnTo>
                  <a:pt x="0" y="1622708"/>
                </a:lnTo>
                <a:lnTo>
                  <a:pt x="0" y="0"/>
                </a:lnTo>
                <a:close/>
              </a:path>
            </a:pathLst>
          </a:custGeom>
          <a:blipFill>
            <a:blip r:embed="rId4"/>
            <a:stretch>
              <a:fillRect r="-439"/>
            </a:stretch>
          </a:blipFill>
        </p:spPr>
        <p:txBody>
          <a:bodyPr/>
          <a:lstStyle/>
          <a:p>
            <a:endParaRPr lang="de-AT"/>
          </a:p>
        </p:txBody>
      </p:sp>
      <p:sp>
        <p:nvSpPr>
          <p:cNvPr id="11" name="TextBox 11"/>
          <p:cNvSpPr txBox="1"/>
          <p:nvPr/>
        </p:nvSpPr>
        <p:spPr>
          <a:xfrm>
            <a:off x="362217" y="2647128"/>
            <a:ext cx="9507924" cy="5410477"/>
          </a:xfrm>
          <a:prstGeom prst="rect">
            <a:avLst/>
          </a:prstGeom>
        </p:spPr>
        <p:txBody>
          <a:bodyPr lIns="0" tIns="0" rIns="0" bIns="0" rtlCol="0" anchor="t">
            <a:spAutoFit/>
          </a:bodyPr>
          <a:lstStyle/>
          <a:p>
            <a:pPr marL="0" lvl="0" indent="0" algn="just">
              <a:lnSpc>
                <a:spcPts val="3240"/>
              </a:lnSpc>
            </a:pPr>
            <a:r>
              <a:rPr lang="en-US" sz="2700" spc="-12">
                <a:solidFill>
                  <a:srgbClr val="000000"/>
                </a:solidFill>
                <a:latin typeface="Evolventa"/>
                <a:ea typeface="Evolventa"/>
                <a:cs typeface="Evolventa"/>
                <a:sym typeface="Evolventa"/>
              </a:rPr>
              <a:t>Fondurile mutuale sunt vehicule de investiții care...</a:t>
            </a:r>
          </a:p>
          <a:p>
            <a:pPr marL="488632" lvl="1" indent="-244316" algn="just">
              <a:lnSpc>
                <a:spcPts val="3240"/>
              </a:lnSpc>
              <a:buFont typeface="Arial"/>
              <a:buChar char="•"/>
            </a:pPr>
            <a:r>
              <a:rPr lang="en-US" sz="2700" spc="-12">
                <a:solidFill>
                  <a:srgbClr val="000000"/>
                </a:solidFill>
                <a:latin typeface="Evolventa"/>
                <a:ea typeface="Evolventa"/>
                <a:cs typeface="Evolventa"/>
                <a:sym typeface="Evolventa"/>
              </a:rPr>
              <a:t>pool bani de la mulți investitori diferiți,</a:t>
            </a:r>
          </a:p>
          <a:p>
            <a:pPr marL="488632" lvl="1" indent="-244316" algn="just">
              <a:lnSpc>
                <a:spcPts val="3240"/>
              </a:lnSpc>
              <a:buFont typeface="Arial"/>
              <a:buChar char="•"/>
            </a:pPr>
            <a:r>
              <a:rPr lang="en-US" sz="2700" spc="-12">
                <a:solidFill>
                  <a:srgbClr val="000000"/>
                </a:solidFill>
                <a:latin typeface="Evolventa"/>
                <a:ea typeface="Evolventa"/>
                <a:cs typeface="Evolventa"/>
                <a:sym typeface="Evolventa"/>
              </a:rPr>
              <a:t>și folosiți acești bani pentru a cumpăra un portofoliu diversificat de acțiuni, obligațiuni sau alte active.</a:t>
            </a:r>
          </a:p>
          <a:p>
            <a:pPr marL="0" lvl="0" indent="0" algn="just">
              <a:lnSpc>
                <a:spcPts val="3240"/>
              </a:lnSpc>
            </a:pPr>
            <a:endParaRPr lang="en-US" sz="2700" spc="-12">
              <a:solidFill>
                <a:srgbClr val="000000"/>
              </a:solidFill>
              <a:latin typeface="Evolventa"/>
              <a:ea typeface="Evolventa"/>
              <a:cs typeface="Evolventa"/>
              <a:sym typeface="Evolventa"/>
            </a:endParaRPr>
          </a:p>
          <a:p>
            <a:pPr marL="488632" lvl="1" indent="-244316" algn="just">
              <a:lnSpc>
                <a:spcPts val="3240"/>
              </a:lnSpc>
            </a:pPr>
            <a:r>
              <a:rPr lang="en-US" sz="2700" spc="-12">
                <a:solidFill>
                  <a:srgbClr val="000000"/>
                </a:solidFill>
                <a:latin typeface="Evolventa"/>
                <a:ea typeface="Evolventa"/>
                <a:cs typeface="Evolventa"/>
                <a:sym typeface="Evolventa"/>
              </a:rPr>
              <a:t>Deoarece fondurile mutuale investesc în multe valori mobiliare diferite, acestea oferă un nivel de diversificare care poate ajuta la reducerea riscului.</a:t>
            </a:r>
          </a:p>
          <a:p>
            <a:pPr marL="0" lvl="0" indent="0" algn="l">
              <a:lnSpc>
                <a:spcPts val="3240"/>
              </a:lnSpc>
            </a:pPr>
            <a:endParaRPr lang="en-US" sz="2700" spc="-12">
              <a:solidFill>
                <a:srgbClr val="000000"/>
              </a:solidFill>
              <a:latin typeface="Evolventa"/>
              <a:ea typeface="Evolventa"/>
              <a:cs typeface="Evolventa"/>
              <a:sym typeface="Evolventa"/>
            </a:endParaRPr>
          </a:p>
          <a:p>
            <a:pPr marL="488632" lvl="1" indent="-244316" algn="l">
              <a:lnSpc>
                <a:spcPts val="3240"/>
              </a:lnSpc>
              <a:buFont typeface="Arial"/>
              <a:buChar char="•"/>
            </a:pPr>
            <a:r>
              <a:rPr lang="en-US" sz="2700" spc="-12">
                <a:solidFill>
                  <a:srgbClr val="000000"/>
                </a:solidFill>
                <a:latin typeface="Evolventa"/>
                <a:ea typeface="Evolventa"/>
                <a:cs typeface="Evolventa"/>
                <a:sym typeface="Evolventa"/>
              </a:rPr>
              <a:t>Aspecte pozitive: diversificare, management profesional, accesibilitate: comoditate</a:t>
            </a:r>
          </a:p>
          <a:p>
            <a:pPr marL="488632" lvl="1" indent="-244316" algn="l">
              <a:lnSpc>
                <a:spcPts val="3240"/>
              </a:lnSpc>
              <a:buFont typeface="Arial"/>
              <a:buChar char="•"/>
            </a:pPr>
            <a:r>
              <a:rPr lang="en-US" sz="2700" spc="-12">
                <a:solidFill>
                  <a:srgbClr val="000000"/>
                </a:solidFill>
                <a:latin typeface="Evolventa"/>
                <a:ea typeface="Evolventa"/>
                <a:cs typeface="Evolventa"/>
                <a:sym typeface="Evolventa"/>
              </a:rPr>
              <a:t>Aspecte negative și riscuri: taxe, lipsă de control, performanță insuficientă </a:t>
            </a:r>
          </a:p>
        </p:txBody>
      </p:sp>
      <p:sp>
        <p:nvSpPr>
          <p:cNvPr id="12" name="Freeform 12"/>
          <p:cNvSpPr/>
          <p:nvPr/>
        </p:nvSpPr>
        <p:spPr>
          <a:xfrm>
            <a:off x="10189252" y="2732853"/>
            <a:ext cx="7091172" cy="4821292"/>
          </a:xfrm>
          <a:custGeom>
            <a:avLst/>
            <a:gdLst/>
            <a:ahLst/>
            <a:cxnLst/>
            <a:rect l="l" t="t" r="r" b="b"/>
            <a:pathLst>
              <a:path w="7091172" h="4821292">
                <a:moveTo>
                  <a:pt x="0" y="0"/>
                </a:moveTo>
                <a:lnTo>
                  <a:pt x="7091172" y="0"/>
                </a:lnTo>
                <a:lnTo>
                  <a:pt x="7091172" y="4821293"/>
                </a:lnTo>
                <a:lnTo>
                  <a:pt x="0" y="4821293"/>
                </a:lnTo>
                <a:lnTo>
                  <a:pt x="0" y="0"/>
                </a:lnTo>
                <a:close/>
              </a:path>
            </a:pathLst>
          </a:custGeom>
          <a:blipFill>
            <a:blip r:embed="rId5"/>
            <a:stretch>
              <a:fillRect/>
            </a:stretch>
          </a:blipFill>
        </p:spPr>
        <p:txBody>
          <a:bodyPr/>
          <a:lstStyle/>
          <a:p>
            <a:endParaRPr lang="de-AT"/>
          </a:p>
        </p:txBody>
      </p:sp>
      <p:sp>
        <p:nvSpPr>
          <p:cNvPr id="13" name="TextBox 13"/>
          <p:cNvSpPr txBox="1"/>
          <p:nvPr/>
        </p:nvSpPr>
        <p:spPr>
          <a:xfrm>
            <a:off x="10544996" y="7677672"/>
            <a:ext cx="6643989" cy="304821"/>
          </a:xfrm>
          <a:prstGeom prst="rect">
            <a:avLst/>
          </a:prstGeom>
        </p:spPr>
        <p:txBody>
          <a:bodyPr lIns="0" tIns="0" rIns="0" bIns="0" rtlCol="0" anchor="t">
            <a:spAutoFit/>
          </a:bodyPr>
          <a:lstStyle/>
          <a:p>
            <a:pPr marL="0" lvl="0" indent="0" algn="l">
              <a:lnSpc>
                <a:spcPts val="2160"/>
              </a:lnSpc>
            </a:pPr>
            <a:r>
              <a:rPr lang="en-US" sz="1800">
                <a:solidFill>
                  <a:srgbClr val="000000"/>
                </a:solidFill>
                <a:latin typeface="Arial"/>
                <a:ea typeface="Arial"/>
                <a:cs typeface="Arial"/>
                <a:sym typeface="Arial"/>
              </a:rPr>
              <a:t>Sursa: https://napkinfinance.com/napkin/mutual-fund-definition/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249" y="-248757"/>
            <a:ext cx="10819050" cy="2179050"/>
            <a:chOff x="0" y="0"/>
            <a:chExt cx="14425400" cy="2905400"/>
          </a:xfrm>
        </p:grpSpPr>
        <p:sp>
          <p:nvSpPr>
            <p:cNvPr id="3" name="Freeform 3"/>
            <p:cNvSpPr/>
            <p:nvPr/>
          </p:nvSpPr>
          <p:spPr>
            <a:xfrm>
              <a:off x="12700" y="12700"/>
              <a:ext cx="14400023" cy="2880106"/>
            </a:xfrm>
            <a:custGeom>
              <a:avLst/>
              <a:gdLst/>
              <a:ahLst/>
              <a:cxnLst/>
              <a:rect l="l" t="t" r="r" b="b"/>
              <a:pathLst>
                <a:path w="14400023" h="2880106">
                  <a:moveTo>
                    <a:pt x="0" y="480060"/>
                  </a:moveTo>
                  <a:cubicBezTo>
                    <a:pt x="0" y="214884"/>
                    <a:pt x="216408" y="0"/>
                    <a:pt x="483362" y="0"/>
                  </a:cubicBezTo>
                  <a:lnTo>
                    <a:pt x="13916661" y="0"/>
                  </a:lnTo>
                  <a:cubicBezTo>
                    <a:pt x="14183615" y="0"/>
                    <a:pt x="14400023" y="214884"/>
                    <a:pt x="14400023" y="480060"/>
                  </a:cubicBezTo>
                  <a:lnTo>
                    <a:pt x="14400023" y="2400046"/>
                  </a:lnTo>
                  <a:cubicBezTo>
                    <a:pt x="14400023" y="2665095"/>
                    <a:pt x="14183615" y="2880106"/>
                    <a:pt x="13916661" y="2880106"/>
                  </a:cubicBezTo>
                  <a:lnTo>
                    <a:pt x="483362" y="2880106"/>
                  </a:lnTo>
                  <a:cubicBezTo>
                    <a:pt x="216408" y="2879979"/>
                    <a:pt x="0" y="2665095"/>
                    <a:pt x="0" y="2400046"/>
                  </a:cubicBezTo>
                  <a:close/>
                </a:path>
              </a:pathLst>
            </a:custGeom>
            <a:solidFill>
              <a:srgbClr val="4472C4"/>
            </a:solidFill>
          </p:spPr>
          <p:txBody>
            <a:bodyPr/>
            <a:lstStyle/>
            <a:p>
              <a:endParaRPr lang="de-AT"/>
            </a:p>
          </p:txBody>
        </p:sp>
        <p:sp>
          <p:nvSpPr>
            <p:cNvPr id="4" name="Freeform 4"/>
            <p:cNvSpPr/>
            <p:nvPr/>
          </p:nvSpPr>
          <p:spPr>
            <a:xfrm>
              <a:off x="0" y="0"/>
              <a:ext cx="14425423" cy="2905506"/>
            </a:xfrm>
            <a:custGeom>
              <a:avLst/>
              <a:gdLst/>
              <a:ahLst/>
              <a:cxnLst/>
              <a:rect l="l" t="t" r="r" b="b"/>
              <a:pathLst>
                <a:path w="14425423" h="2905506">
                  <a:moveTo>
                    <a:pt x="0" y="492760"/>
                  </a:moveTo>
                  <a:cubicBezTo>
                    <a:pt x="0" y="220472"/>
                    <a:pt x="222250" y="0"/>
                    <a:pt x="496062" y="0"/>
                  </a:cubicBezTo>
                  <a:lnTo>
                    <a:pt x="13929361" y="0"/>
                  </a:lnTo>
                  <a:lnTo>
                    <a:pt x="13929361" y="12700"/>
                  </a:lnTo>
                  <a:lnTo>
                    <a:pt x="13929361" y="0"/>
                  </a:lnTo>
                  <a:cubicBezTo>
                    <a:pt x="14203299" y="0"/>
                    <a:pt x="14425423" y="220472"/>
                    <a:pt x="14425423" y="492760"/>
                  </a:cubicBezTo>
                  <a:lnTo>
                    <a:pt x="14412723" y="492760"/>
                  </a:lnTo>
                  <a:lnTo>
                    <a:pt x="14425423" y="492760"/>
                  </a:lnTo>
                  <a:lnTo>
                    <a:pt x="14425423" y="2412746"/>
                  </a:lnTo>
                  <a:lnTo>
                    <a:pt x="14412723" y="2412746"/>
                  </a:lnTo>
                  <a:lnTo>
                    <a:pt x="14425423" y="2412746"/>
                  </a:lnTo>
                  <a:cubicBezTo>
                    <a:pt x="14425423" y="2684907"/>
                    <a:pt x="14203173" y="2905506"/>
                    <a:pt x="13929361" y="2905506"/>
                  </a:cubicBezTo>
                  <a:lnTo>
                    <a:pt x="13929361" y="2892806"/>
                  </a:lnTo>
                  <a:lnTo>
                    <a:pt x="13929361" y="2905506"/>
                  </a:lnTo>
                  <a:lnTo>
                    <a:pt x="496062" y="2905506"/>
                  </a:lnTo>
                  <a:lnTo>
                    <a:pt x="496062" y="2892806"/>
                  </a:lnTo>
                  <a:lnTo>
                    <a:pt x="496062" y="2905506"/>
                  </a:lnTo>
                  <a:cubicBezTo>
                    <a:pt x="222250" y="2905379"/>
                    <a:pt x="0" y="2684907"/>
                    <a:pt x="0" y="2412746"/>
                  </a:cubicBezTo>
                  <a:lnTo>
                    <a:pt x="0" y="492760"/>
                  </a:lnTo>
                  <a:lnTo>
                    <a:pt x="12700" y="492760"/>
                  </a:lnTo>
                  <a:lnTo>
                    <a:pt x="0" y="492760"/>
                  </a:lnTo>
                  <a:moveTo>
                    <a:pt x="25400" y="492760"/>
                  </a:moveTo>
                  <a:lnTo>
                    <a:pt x="25400" y="2412746"/>
                  </a:lnTo>
                  <a:lnTo>
                    <a:pt x="12700" y="2412746"/>
                  </a:lnTo>
                  <a:lnTo>
                    <a:pt x="25400" y="2412746"/>
                  </a:lnTo>
                  <a:cubicBezTo>
                    <a:pt x="25400" y="2670810"/>
                    <a:pt x="236093" y="2880106"/>
                    <a:pt x="496062" y="2880106"/>
                  </a:cubicBezTo>
                  <a:lnTo>
                    <a:pt x="13929361" y="2880106"/>
                  </a:lnTo>
                  <a:cubicBezTo>
                    <a:pt x="14189456" y="2880106"/>
                    <a:pt x="14400023" y="2670810"/>
                    <a:pt x="14400023" y="2412746"/>
                  </a:cubicBezTo>
                  <a:lnTo>
                    <a:pt x="14400023" y="492760"/>
                  </a:lnTo>
                  <a:cubicBezTo>
                    <a:pt x="14400023" y="234696"/>
                    <a:pt x="14189329" y="25400"/>
                    <a:pt x="13929361" y="25400"/>
                  </a:cubicBezTo>
                  <a:lnTo>
                    <a:pt x="496062" y="25400"/>
                  </a:lnTo>
                  <a:lnTo>
                    <a:pt x="496062" y="12700"/>
                  </a:lnTo>
                  <a:lnTo>
                    <a:pt x="496062" y="25400"/>
                  </a:lnTo>
                  <a:cubicBezTo>
                    <a:pt x="236093" y="25400"/>
                    <a:pt x="25400" y="234696"/>
                    <a:pt x="25400" y="492760"/>
                  </a:cubicBezTo>
                  <a:close/>
                </a:path>
              </a:pathLst>
            </a:custGeom>
            <a:solidFill>
              <a:srgbClr val="31538F"/>
            </a:solidFill>
          </p:spPr>
          <p:txBody>
            <a:bodyPr/>
            <a:lstStyle/>
            <a:p>
              <a:endParaRPr lang="de-AT"/>
            </a:p>
          </p:txBody>
        </p:sp>
        <p:sp>
          <p:nvSpPr>
            <p:cNvPr id="5" name="TextBox 5"/>
            <p:cNvSpPr txBox="1"/>
            <p:nvPr/>
          </p:nvSpPr>
          <p:spPr>
            <a:xfrm>
              <a:off x="0" y="-161925"/>
              <a:ext cx="14425400" cy="3067325"/>
            </a:xfrm>
            <a:prstGeom prst="rect">
              <a:avLst/>
            </a:prstGeom>
          </p:spPr>
          <p:txBody>
            <a:bodyPr lIns="50800" tIns="50800" rIns="50800" bIns="50800" rtlCol="0" anchor="ctr"/>
            <a:lstStyle/>
            <a:p>
              <a:pPr marL="0" lvl="0" indent="0" algn="ctr">
                <a:lnSpc>
                  <a:spcPts val="6120"/>
                </a:lnSpc>
              </a:pPr>
              <a:r>
                <a:rPr lang="en-US" sz="5100" spc="-24">
                  <a:solidFill>
                    <a:srgbClr val="FFFFFF"/>
                  </a:solidFill>
                  <a:latin typeface="Evolventa"/>
                  <a:ea typeface="Evolventa"/>
                  <a:cs typeface="Evolventa"/>
                  <a:sym typeface="Evolventa"/>
                </a:rPr>
                <a:t>FONDURI TRANZACȚATE LA BURSĂ (ETF)</a:t>
              </a:r>
            </a:p>
          </p:txBody>
        </p:sp>
      </p:grpSp>
      <p:grpSp>
        <p:nvGrpSpPr>
          <p:cNvPr id="6" name="Group 6"/>
          <p:cNvGrpSpPr/>
          <p:nvPr/>
        </p:nvGrpSpPr>
        <p:grpSpPr>
          <a:xfrm rot="-5400000">
            <a:off x="8222456" y="221456"/>
            <a:ext cx="1843088" cy="18288000"/>
            <a:chOff x="0" y="0"/>
            <a:chExt cx="2457450" cy="24384000"/>
          </a:xfrm>
        </p:grpSpPr>
        <p:sp>
          <p:nvSpPr>
            <p:cNvPr id="7" name="Freeform 7"/>
            <p:cNvSpPr/>
            <p:nvPr/>
          </p:nvSpPr>
          <p:spPr>
            <a:xfrm>
              <a:off x="0" y="0"/>
              <a:ext cx="2457450" cy="24384000"/>
            </a:xfrm>
            <a:custGeom>
              <a:avLst/>
              <a:gdLst/>
              <a:ahLst/>
              <a:cxnLst/>
              <a:rect l="l" t="t" r="r" b="b"/>
              <a:pathLst>
                <a:path w="2457450" h="24384000">
                  <a:moveTo>
                    <a:pt x="0" y="0"/>
                  </a:moveTo>
                  <a:lnTo>
                    <a:pt x="2457450" y="0"/>
                  </a:lnTo>
                  <a:lnTo>
                    <a:pt x="2457450" y="24384000"/>
                  </a:lnTo>
                  <a:lnTo>
                    <a:pt x="0" y="24384000"/>
                  </a:lnTo>
                  <a:close/>
                </a:path>
              </a:pathLst>
            </a:custGeom>
            <a:solidFill>
              <a:srgbClr val="AEABAB">
                <a:alpha val="60000"/>
              </a:srgbClr>
            </a:solidFill>
          </p:spPr>
          <p:txBody>
            <a:bodyPr/>
            <a:lstStyle/>
            <a:p>
              <a:endParaRPr lang="de-AT"/>
            </a:p>
          </p:txBody>
        </p:sp>
      </p:grpSp>
      <p:sp>
        <p:nvSpPr>
          <p:cNvPr id="8" name="TextBox 8"/>
          <p:cNvSpPr txBox="1"/>
          <p:nvPr/>
        </p:nvSpPr>
        <p:spPr>
          <a:xfrm>
            <a:off x="594444" y="9198106"/>
            <a:ext cx="12657256" cy="399965"/>
          </a:xfrm>
          <a:prstGeom prst="rect">
            <a:avLst/>
          </a:prstGeom>
        </p:spPr>
        <p:txBody>
          <a:bodyPr lIns="0" tIns="0" rIns="0" bIns="0" rtlCol="0" anchor="t">
            <a:spAutoFit/>
          </a:bodyPr>
          <a:lstStyle/>
          <a:p>
            <a:pPr marL="0" lvl="0" indent="0" algn="just">
              <a:lnSpc>
                <a:spcPts val="1439"/>
              </a:lnSpc>
            </a:pPr>
            <a:r>
              <a:rPr lang="en-US" sz="1200" spc="-5">
                <a:solidFill>
                  <a:srgbClr val="000000"/>
                </a:solidFill>
                <a:latin typeface="Evolventa"/>
                <a:ea typeface="Evolventa"/>
                <a:cs typeface="Evolventa"/>
                <a:sym typeface="Evolventa"/>
              </a:rPr>
              <a:t>Finanțat de Uniunea Europeană. Opiniile și opiniile exprimate sunt totuși doar ale autorilor și nu reflectă neapărat cele ale Uniunii Europene sau ale Agenției Executive pentru Educație și Cultură (EACEA). Nici Uniunea Europeană, nici EACEA nu pot fi considerate responsabile pentru acestea. Număr proiect: 2022-1-AT01-KA220-ADU-000087985</a:t>
            </a:r>
          </a:p>
        </p:txBody>
      </p:sp>
      <p:sp>
        <p:nvSpPr>
          <p:cNvPr id="9" name="Freeform 9" descr="Interfață grafică cu utilizatorul, text  Descriere generată automat"/>
          <p:cNvSpPr/>
          <p:nvPr/>
        </p:nvSpPr>
        <p:spPr>
          <a:xfrm>
            <a:off x="14872456" y="8861232"/>
            <a:ext cx="3173424" cy="860791"/>
          </a:xfrm>
          <a:custGeom>
            <a:avLst/>
            <a:gdLst/>
            <a:ahLst/>
            <a:cxnLst/>
            <a:rect l="l" t="t" r="r" b="b"/>
            <a:pathLst>
              <a:path w="3173424" h="860791">
                <a:moveTo>
                  <a:pt x="0" y="0"/>
                </a:moveTo>
                <a:lnTo>
                  <a:pt x="3173424" y="0"/>
                </a:lnTo>
                <a:lnTo>
                  <a:pt x="3173424" y="860791"/>
                </a:lnTo>
                <a:lnTo>
                  <a:pt x="0" y="860791"/>
                </a:lnTo>
                <a:lnTo>
                  <a:pt x="0" y="0"/>
                </a:lnTo>
                <a:close/>
              </a:path>
            </a:pathLst>
          </a:custGeom>
          <a:blipFill>
            <a:blip r:embed="rId3"/>
            <a:stretch>
              <a:fillRect/>
            </a:stretch>
          </a:blipFill>
        </p:spPr>
        <p:txBody>
          <a:bodyPr/>
          <a:lstStyle/>
          <a:p>
            <a:endParaRPr lang="de-AT"/>
          </a:p>
        </p:txBody>
      </p:sp>
      <p:sp>
        <p:nvSpPr>
          <p:cNvPr id="10" name="Freeform 10"/>
          <p:cNvSpPr/>
          <p:nvPr/>
        </p:nvSpPr>
        <p:spPr>
          <a:xfrm>
            <a:off x="16459168" y="265476"/>
            <a:ext cx="1462527" cy="1622708"/>
          </a:xfrm>
          <a:custGeom>
            <a:avLst/>
            <a:gdLst/>
            <a:ahLst/>
            <a:cxnLst/>
            <a:rect l="l" t="t" r="r" b="b"/>
            <a:pathLst>
              <a:path w="1462527" h="1622708">
                <a:moveTo>
                  <a:pt x="0" y="0"/>
                </a:moveTo>
                <a:lnTo>
                  <a:pt x="1462528" y="0"/>
                </a:lnTo>
                <a:lnTo>
                  <a:pt x="1462528" y="1622708"/>
                </a:lnTo>
                <a:lnTo>
                  <a:pt x="0" y="1622708"/>
                </a:lnTo>
                <a:lnTo>
                  <a:pt x="0" y="0"/>
                </a:lnTo>
                <a:close/>
              </a:path>
            </a:pathLst>
          </a:custGeom>
          <a:blipFill>
            <a:blip r:embed="rId4"/>
            <a:stretch>
              <a:fillRect r="-439"/>
            </a:stretch>
          </a:blipFill>
        </p:spPr>
        <p:txBody>
          <a:bodyPr/>
          <a:lstStyle/>
          <a:p>
            <a:endParaRPr lang="de-AT"/>
          </a:p>
        </p:txBody>
      </p:sp>
      <p:sp>
        <p:nvSpPr>
          <p:cNvPr id="11" name="TextBox 11"/>
          <p:cNvSpPr txBox="1"/>
          <p:nvPr/>
        </p:nvSpPr>
        <p:spPr>
          <a:xfrm>
            <a:off x="279397" y="2562377"/>
            <a:ext cx="11944792" cy="5676602"/>
          </a:xfrm>
          <a:prstGeom prst="rect">
            <a:avLst/>
          </a:prstGeom>
        </p:spPr>
        <p:txBody>
          <a:bodyPr lIns="0" tIns="0" rIns="0" bIns="0" rtlCol="0" anchor="t">
            <a:spAutoFit/>
          </a:bodyPr>
          <a:lstStyle/>
          <a:p>
            <a:pPr marL="476417" lvl="1" indent="-238208" algn="just">
              <a:lnSpc>
                <a:spcPts val="3159"/>
              </a:lnSpc>
              <a:buFont typeface="Arial"/>
              <a:buChar char="•"/>
            </a:pPr>
            <a:r>
              <a:rPr lang="en-US" sz="2632" spc="-12">
                <a:solidFill>
                  <a:srgbClr val="000000"/>
                </a:solidFill>
                <a:latin typeface="Evolventa"/>
                <a:ea typeface="Evolventa"/>
                <a:cs typeface="Evolventa"/>
                <a:sym typeface="Evolventa"/>
              </a:rPr>
              <a:t>Sunt un tip special de fond de investiții</a:t>
            </a:r>
          </a:p>
          <a:p>
            <a:pPr marL="476417" lvl="1" indent="-238208" algn="just">
              <a:lnSpc>
                <a:spcPts val="3159"/>
              </a:lnSpc>
              <a:buFont typeface="Arial"/>
              <a:buChar char="•"/>
            </a:pPr>
            <a:r>
              <a:rPr lang="en-US" sz="2632" spc="-12">
                <a:solidFill>
                  <a:srgbClr val="000000"/>
                </a:solidFill>
                <a:latin typeface="Evolventa"/>
                <a:ea typeface="Evolventa"/>
                <a:cs typeface="Evolventa"/>
                <a:sym typeface="Evolventa"/>
              </a:rPr>
              <a:t>Ca orice fond de investiții, ETF-urile sunt o colecție de active, cum ar fi acțiuni, obligațiuni și mărfuri, care sunt grupate împreună și oferite ca un singur produs de investiții.</a:t>
            </a:r>
          </a:p>
          <a:p>
            <a:pPr marL="476417" lvl="1" indent="-238208" algn="just">
              <a:lnSpc>
                <a:spcPts val="3159"/>
              </a:lnSpc>
              <a:buFont typeface="Arial"/>
              <a:buChar char="•"/>
            </a:pPr>
            <a:r>
              <a:rPr lang="en-US" sz="2632" spc="-12">
                <a:solidFill>
                  <a:srgbClr val="000000"/>
                </a:solidFill>
                <a:latin typeface="Evolventa"/>
                <a:ea typeface="Evolventa"/>
                <a:cs typeface="Evolventa"/>
                <a:sym typeface="Evolventa"/>
              </a:rPr>
              <a:t>Spre deosebire de fondurile convenționale, ETF-urile sunt tranzacționate la bursele de valori precum acțiunile individuale.</a:t>
            </a:r>
          </a:p>
          <a:p>
            <a:pPr marL="476417" lvl="1" indent="-238208" algn="just">
              <a:lnSpc>
                <a:spcPts val="3159"/>
              </a:lnSpc>
              <a:buFont typeface="Arial"/>
              <a:buChar char="•"/>
            </a:pPr>
            <a:r>
              <a:rPr lang="en-US" sz="2632" spc="-12">
                <a:solidFill>
                  <a:srgbClr val="000000"/>
                </a:solidFill>
                <a:latin typeface="Evolventa"/>
                <a:ea typeface="Evolventa"/>
                <a:cs typeface="Evolventa"/>
                <a:sym typeface="Evolventa"/>
              </a:rPr>
              <a:t>Aspecte pozitive: lichiditate, transparență, comisioane mai mici, flexibilitate</a:t>
            </a:r>
          </a:p>
          <a:p>
            <a:pPr marL="476417" lvl="1" indent="-238208" algn="just">
              <a:lnSpc>
                <a:spcPts val="3159"/>
              </a:lnSpc>
              <a:buFont typeface="Arial"/>
              <a:buChar char="•"/>
            </a:pPr>
            <a:r>
              <a:rPr lang="en-US" sz="2632" spc="-12">
                <a:solidFill>
                  <a:srgbClr val="000000"/>
                </a:solidFill>
                <a:latin typeface="Evolventa"/>
                <a:ea typeface="Evolventa"/>
                <a:cs typeface="Evolventa"/>
                <a:sym typeface="Evolventa"/>
              </a:rPr>
              <a:t>Aspecte negative și riscuri: risc de piață, eroare de urmărire, costuri de tranzacționare</a:t>
            </a:r>
          </a:p>
          <a:p>
            <a:pPr marL="0" lvl="0" indent="0" algn="just">
              <a:lnSpc>
                <a:spcPts val="3159"/>
              </a:lnSpc>
            </a:pPr>
            <a:endParaRPr lang="en-US" sz="2632" spc="-12">
              <a:solidFill>
                <a:srgbClr val="000000"/>
              </a:solidFill>
              <a:latin typeface="Evolventa"/>
              <a:ea typeface="Evolventa"/>
              <a:cs typeface="Evolventa"/>
              <a:sym typeface="Evolventa"/>
            </a:endParaRPr>
          </a:p>
          <a:p>
            <a:pPr marL="476417" lvl="1" indent="-238208" algn="l">
              <a:lnSpc>
                <a:spcPts val="3159"/>
              </a:lnSpc>
            </a:pPr>
            <a:r>
              <a:rPr lang="en-US" sz="2632" b="1" spc="-12">
                <a:solidFill>
                  <a:srgbClr val="000000"/>
                </a:solidFill>
                <a:latin typeface="Evolventa Bold"/>
                <a:ea typeface="Evolventa Bold"/>
                <a:cs typeface="Evolventa Bold"/>
                <a:sym typeface="Evolventa Bold"/>
              </a:rPr>
              <a:t>Amintiți-vă:</a:t>
            </a:r>
          </a:p>
          <a:p>
            <a:pPr marL="476417" lvl="1" indent="-238208" algn="l">
              <a:lnSpc>
                <a:spcPts val="3159"/>
              </a:lnSpc>
            </a:pPr>
            <a:r>
              <a:rPr lang="en-US" sz="2632" i="1" spc="-12">
                <a:solidFill>
                  <a:srgbClr val="000000"/>
                </a:solidFill>
                <a:latin typeface="Evolventa Italics"/>
                <a:ea typeface="Evolventa Italics"/>
                <a:cs typeface="Evolventa Italics"/>
                <a:sym typeface="Evolventa Italics"/>
              </a:rPr>
              <a:t>ETF-urile au de obicei comisioane anuale mai mici decât fondurile mutuale.</a:t>
            </a:r>
          </a:p>
        </p:txBody>
      </p:sp>
      <p:sp>
        <p:nvSpPr>
          <p:cNvPr id="12" name="Freeform 12" descr="O imagine care conține diagramă.  Descriere generată automat"/>
          <p:cNvSpPr/>
          <p:nvPr/>
        </p:nvSpPr>
        <p:spPr>
          <a:xfrm>
            <a:off x="12691056" y="3355858"/>
            <a:ext cx="4996958" cy="3331574"/>
          </a:xfrm>
          <a:custGeom>
            <a:avLst/>
            <a:gdLst/>
            <a:ahLst/>
            <a:cxnLst/>
            <a:rect l="l" t="t" r="r" b="b"/>
            <a:pathLst>
              <a:path w="4996958" h="3331574">
                <a:moveTo>
                  <a:pt x="0" y="0"/>
                </a:moveTo>
                <a:lnTo>
                  <a:pt x="4996958" y="0"/>
                </a:lnTo>
                <a:lnTo>
                  <a:pt x="4996958" y="3331574"/>
                </a:lnTo>
                <a:lnTo>
                  <a:pt x="0" y="3331574"/>
                </a:lnTo>
                <a:lnTo>
                  <a:pt x="0" y="0"/>
                </a:lnTo>
                <a:close/>
              </a:path>
            </a:pathLst>
          </a:custGeom>
          <a:blipFill>
            <a:blip r:embed="rId5"/>
            <a:stretch>
              <a:fillRect t="-12" b="-12"/>
            </a:stretch>
          </a:blipFill>
        </p:spPr>
        <p:txBody>
          <a:bodyPr/>
          <a:lstStyle/>
          <a:p>
            <a:endParaRPr lang="de-AT"/>
          </a:p>
        </p:txBody>
      </p:sp>
      <p:sp>
        <p:nvSpPr>
          <p:cNvPr id="13" name="TextBox 13"/>
          <p:cNvSpPr txBox="1"/>
          <p:nvPr/>
        </p:nvSpPr>
        <p:spPr>
          <a:xfrm>
            <a:off x="13121581" y="6923694"/>
            <a:ext cx="3246147" cy="361971"/>
          </a:xfrm>
          <a:prstGeom prst="rect">
            <a:avLst/>
          </a:prstGeom>
        </p:spPr>
        <p:txBody>
          <a:bodyPr lIns="0" tIns="0" rIns="0" bIns="0" rtlCol="0" anchor="t">
            <a:spAutoFit/>
          </a:bodyPr>
          <a:lstStyle/>
          <a:p>
            <a:pPr marL="0" lvl="0" indent="0" algn="l">
              <a:lnSpc>
                <a:spcPts val="2520"/>
              </a:lnSpc>
            </a:pPr>
            <a:r>
              <a:rPr lang="en-US" sz="2100">
                <a:solidFill>
                  <a:srgbClr val="000000"/>
                </a:solidFill>
                <a:latin typeface="Arial"/>
                <a:ea typeface="Arial"/>
                <a:cs typeface="Arial"/>
                <a:sym typeface="Arial"/>
              </a:rPr>
              <a:t>Sursa: www. pexels.com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249" y="-248757"/>
            <a:ext cx="10819050" cy="2179050"/>
            <a:chOff x="0" y="0"/>
            <a:chExt cx="14425400" cy="2905400"/>
          </a:xfrm>
        </p:grpSpPr>
        <p:sp>
          <p:nvSpPr>
            <p:cNvPr id="3" name="Freeform 3"/>
            <p:cNvSpPr/>
            <p:nvPr/>
          </p:nvSpPr>
          <p:spPr>
            <a:xfrm>
              <a:off x="12700" y="12700"/>
              <a:ext cx="14400023" cy="2880106"/>
            </a:xfrm>
            <a:custGeom>
              <a:avLst/>
              <a:gdLst/>
              <a:ahLst/>
              <a:cxnLst/>
              <a:rect l="l" t="t" r="r" b="b"/>
              <a:pathLst>
                <a:path w="14400023" h="2880106">
                  <a:moveTo>
                    <a:pt x="0" y="480060"/>
                  </a:moveTo>
                  <a:cubicBezTo>
                    <a:pt x="0" y="214884"/>
                    <a:pt x="216408" y="0"/>
                    <a:pt x="483362" y="0"/>
                  </a:cubicBezTo>
                  <a:lnTo>
                    <a:pt x="13916661" y="0"/>
                  </a:lnTo>
                  <a:cubicBezTo>
                    <a:pt x="14183615" y="0"/>
                    <a:pt x="14400023" y="214884"/>
                    <a:pt x="14400023" y="480060"/>
                  </a:cubicBezTo>
                  <a:lnTo>
                    <a:pt x="14400023" y="2400046"/>
                  </a:lnTo>
                  <a:cubicBezTo>
                    <a:pt x="14400023" y="2665095"/>
                    <a:pt x="14183615" y="2880106"/>
                    <a:pt x="13916661" y="2880106"/>
                  </a:cubicBezTo>
                  <a:lnTo>
                    <a:pt x="483362" y="2880106"/>
                  </a:lnTo>
                  <a:cubicBezTo>
                    <a:pt x="216408" y="2879979"/>
                    <a:pt x="0" y="2665095"/>
                    <a:pt x="0" y="2400046"/>
                  </a:cubicBezTo>
                  <a:close/>
                </a:path>
              </a:pathLst>
            </a:custGeom>
            <a:solidFill>
              <a:srgbClr val="4472C4"/>
            </a:solidFill>
          </p:spPr>
          <p:txBody>
            <a:bodyPr/>
            <a:lstStyle/>
            <a:p>
              <a:endParaRPr lang="de-AT"/>
            </a:p>
          </p:txBody>
        </p:sp>
        <p:sp>
          <p:nvSpPr>
            <p:cNvPr id="4" name="Freeform 4"/>
            <p:cNvSpPr/>
            <p:nvPr/>
          </p:nvSpPr>
          <p:spPr>
            <a:xfrm>
              <a:off x="0" y="0"/>
              <a:ext cx="14425423" cy="2905506"/>
            </a:xfrm>
            <a:custGeom>
              <a:avLst/>
              <a:gdLst/>
              <a:ahLst/>
              <a:cxnLst/>
              <a:rect l="l" t="t" r="r" b="b"/>
              <a:pathLst>
                <a:path w="14425423" h="2905506">
                  <a:moveTo>
                    <a:pt x="0" y="492760"/>
                  </a:moveTo>
                  <a:cubicBezTo>
                    <a:pt x="0" y="220472"/>
                    <a:pt x="222250" y="0"/>
                    <a:pt x="496062" y="0"/>
                  </a:cubicBezTo>
                  <a:lnTo>
                    <a:pt x="13929361" y="0"/>
                  </a:lnTo>
                  <a:lnTo>
                    <a:pt x="13929361" y="12700"/>
                  </a:lnTo>
                  <a:lnTo>
                    <a:pt x="13929361" y="0"/>
                  </a:lnTo>
                  <a:cubicBezTo>
                    <a:pt x="14203299" y="0"/>
                    <a:pt x="14425423" y="220472"/>
                    <a:pt x="14425423" y="492760"/>
                  </a:cubicBezTo>
                  <a:lnTo>
                    <a:pt x="14412723" y="492760"/>
                  </a:lnTo>
                  <a:lnTo>
                    <a:pt x="14425423" y="492760"/>
                  </a:lnTo>
                  <a:lnTo>
                    <a:pt x="14425423" y="2412746"/>
                  </a:lnTo>
                  <a:lnTo>
                    <a:pt x="14412723" y="2412746"/>
                  </a:lnTo>
                  <a:lnTo>
                    <a:pt x="14425423" y="2412746"/>
                  </a:lnTo>
                  <a:cubicBezTo>
                    <a:pt x="14425423" y="2684907"/>
                    <a:pt x="14203173" y="2905506"/>
                    <a:pt x="13929361" y="2905506"/>
                  </a:cubicBezTo>
                  <a:lnTo>
                    <a:pt x="13929361" y="2892806"/>
                  </a:lnTo>
                  <a:lnTo>
                    <a:pt x="13929361" y="2905506"/>
                  </a:lnTo>
                  <a:lnTo>
                    <a:pt x="496062" y="2905506"/>
                  </a:lnTo>
                  <a:lnTo>
                    <a:pt x="496062" y="2892806"/>
                  </a:lnTo>
                  <a:lnTo>
                    <a:pt x="496062" y="2905506"/>
                  </a:lnTo>
                  <a:cubicBezTo>
                    <a:pt x="222250" y="2905379"/>
                    <a:pt x="0" y="2684907"/>
                    <a:pt x="0" y="2412746"/>
                  </a:cubicBezTo>
                  <a:lnTo>
                    <a:pt x="0" y="492760"/>
                  </a:lnTo>
                  <a:lnTo>
                    <a:pt x="12700" y="492760"/>
                  </a:lnTo>
                  <a:lnTo>
                    <a:pt x="0" y="492760"/>
                  </a:lnTo>
                  <a:moveTo>
                    <a:pt x="25400" y="492760"/>
                  </a:moveTo>
                  <a:lnTo>
                    <a:pt x="25400" y="2412746"/>
                  </a:lnTo>
                  <a:lnTo>
                    <a:pt x="12700" y="2412746"/>
                  </a:lnTo>
                  <a:lnTo>
                    <a:pt x="25400" y="2412746"/>
                  </a:lnTo>
                  <a:cubicBezTo>
                    <a:pt x="25400" y="2670810"/>
                    <a:pt x="236093" y="2880106"/>
                    <a:pt x="496062" y="2880106"/>
                  </a:cubicBezTo>
                  <a:lnTo>
                    <a:pt x="13929361" y="2880106"/>
                  </a:lnTo>
                  <a:cubicBezTo>
                    <a:pt x="14189456" y="2880106"/>
                    <a:pt x="14400023" y="2670810"/>
                    <a:pt x="14400023" y="2412746"/>
                  </a:cubicBezTo>
                  <a:lnTo>
                    <a:pt x="14400023" y="492760"/>
                  </a:lnTo>
                  <a:cubicBezTo>
                    <a:pt x="14400023" y="234696"/>
                    <a:pt x="14189329" y="25400"/>
                    <a:pt x="13929361" y="25400"/>
                  </a:cubicBezTo>
                  <a:lnTo>
                    <a:pt x="496062" y="25400"/>
                  </a:lnTo>
                  <a:lnTo>
                    <a:pt x="496062" y="12700"/>
                  </a:lnTo>
                  <a:lnTo>
                    <a:pt x="496062" y="25400"/>
                  </a:lnTo>
                  <a:cubicBezTo>
                    <a:pt x="236093" y="25400"/>
                    <a:pt x="25400" y="234696"/>
                    <a:pt x="25400" y="492760"/>
                  </a:cubicBezTo>
                  <a:close/>
                </a:path>
              </a:pathLst>
            </a:custGeom>
            <a:solidFill>
              <a:srgbClr val="31538F"/>
            </a:solidFill>
          </p:spPr>
          <p:txBody>
            <a:bodyPr/>
            <a:lstStyle/>
            <a:p>
              <a:endParaRPr lang="de-AT"/>
            </a:p>
          </p:txBody>
        </p:sp>
        <p:sp>
          <p:nvSpPr>
            <p:cNvPr id="5" name="TextBox 5"/>
            <p:cNvSpPr txBox="1"/>
            <p:nvPr/>
          </p:nvSpPr>
          <p:spPr>
            <a:xfrm>
              <a:off x="0" y="-161925"/>
              <a:ext cx="14425400" cy="3067325"/>
            </a:xfrm>
            <a:prstGeom prst="rect">
              <a:avLst/>
            </a:prstGeom>
          </p:spPr>
          <p:txBody>
            <a:bodyPr lIns="50800" tIns="50800" rIns="50800" bIns="50800" rtlCol="0" anchor="ctr"/>
            <a:lstStyle/>
            <a:p>
              <a:pPr marL="0" lvl="0" indent="0" algn="ctr">
                <a:lnSpc>
                  <a:spcPts val="6120"/>
                </a:lnSpc>
              </a:pPr>
              <a:r>
                <a:rPr lang="en-US" sz="5100" spc="-24">
                  <a:solidFill>
                    <a:srgbClr val="FFFFFF"/>
                  </a:solidFill>
                  <a:latin typeface="Evolventa"/>
                  <a:ea typeface="Evolventa"/>
                  <a:cs typeface="Evolventa"/>
                  <a:sym typeface="Evolventa"/>
                </a:rPr>
                <a:t>IMOBILIARE</a:t>
              </a:r>
            </a:p>
          </p:txBody>
        </p:sp>
      </p:grpSp>
      <p:grpSp>
        <p:nvGrpSpPr>
          <p:cNvPr id="6" name="Group 6"/>
          <p:cNvGrpSpPr/>
          <p:nvPr/>
        </p:nvGrpSpPr>
        <p:grpSpPr>
          <a:xfrm rot="-5400000">
            <a:off x="8222456" y="221456"/>
            <a:ext cx="1843088" cy="18288000"/>
            <a:chOff x="0" y="0"/>
            <a:chExt cx="2457450" cy="24384000"/>
          </a:xfrm>
        </p:grpSpPr>
        <p:sp>
          <p:nvSpPr>
            <p:cNvPr id="7" name="Freeform 7"/>
            <p:cNvSpPr/>
            <p:nvPr/>
          </p:nvSpPr>
          <p:spPr>
            <a:xfrm>
              <a:off x="0" y="0"/>
              <a:ext cx="2457450" cy="24384000"/>
            </a:xfrm>
            <a:custGeom>
              <a:avLst/>
              <a:gdLst/>
              <a:ahLst/>
              <a:cxnLst/>
              <a:rect l="l" t="t" r="r" b="b"/>
              <a:pathLst>
                <a:path w="2457450" h="24384000">
                  <a:moveTo>
                    <a:pt x="0" y="0"/>
                  </a:moveTo>
                  <a:lnTo>
                    <a:pt x="2457450" y="0"/>
                  </a:lnTo>
                  <a:lnTo>
                    <a:pt x="2457450" y="24384000"/>
                  </a:lnTo>
                  <a:lnTo>
                    <a:pt x="0" y="24384000"/>
                  </a:lnTo>
                  <a:close/>
                </a:path>
              </a:pathLst>
            </a:custGeom>
            <a:solidFill>
              <a:srgbClr val="AEABAB">
                <a:alpha val="60000"/>
              </a:srgbClr>
            </a:solidFill>
          </p:spPr>
          <p:txBody>
            <a:bodyPr/>
            <a:lstStyle/>
            <a:p>
              <a:endParaRPr lang="de-AT"/>
            </a:p>
          </p:txBody>
        </p:sp>
      </p:grpSp>
      <p:sp>
        <p:nvSpPr>
          <p:cNvPr id="8" name="TextBox 8"/>
          <p:cNvSpPr txBox="1"/>
          <p:nvPr/>
        </p:nvSpPr>
        <p:spPr>
          <a:xfrm>
            <a:off x="594444" y="9198106"/>
            <a:ext cx="12657256" cy="399965"/>
          </a:xfrm>
          <a:prstGeom prst="rect">
            <a:avLst/>
          </a:prstGeom>
        </p:spPr>
        <p:txBody>
          <a:bodyPr lIns="0" tIns="0" rIns="0" bIns="0" rtlCol="0" anchor="t">
            <a:spAutoFit/>
          </a:bodyPr>
          <a:lstStyle/>
          <a:p>
            <a:pPr marL="0" lvl="0" indent="0" algn="just">
              <a:lnSpc>
                <a:spcPts val="1439"/>
              </a:lnSpc>
            </a:pPr>
            <a:r>
              <a:rPr lang="en-US" sz="1200" spc="-5">
                <a:solidFill>
                  <a:srgbClr val="000000"/>
                </a:solidFill>
                <a:latin typeface="Evolventa"/>
                <a:ea typeface="Evolventa"/>
                <a:cs typeface="Evolventa"/>
                <a:sym typeface="Evolventa"/>
              </a:rPr>
              <a:t>Finanțat de Uniunea Europeană. Opiniile și opiniile exprimate sunt totuși doar ale autorilor și nu reflectă neapărat cele ale Uniunii Europene sau ale Agenției Executive pentru Educație și Cultură (EACEA). Nici Uniunea Europeană, nici EACEA nu pot fi considerate responsabile pentru acestea. Număr proiect: 2022-1-AT01-KA220-ADU-000087985</a:t>
            </a:r>
          </a:p>
        </p:txBody>
      </p:sp>
      <p:sp>
        <p:nvSpPr>
          <p:cNvPr id="9" name="Freeform 9" descr="Interfață grafică cu utilizatorul, text  Descriere generată automat"/>
          <p:cNvSpPr/>
          <p:nvPr/>
        </p:nvSpPr>
        <p:spPr>
          <a:xfrm>
            <a:off x="14872456" y="8861232"/>
            <a:ext cx="3173424" cy="860791"/>
          </a:xfrm>
          <a:custGeom>
            <a:avLst/>
            <a:gdLst/>
            <a:ahLst/>
            <a:cxnLst/>
            <a:rect l="l" t="t" r="r" b="b"/>
            <a:pathLst>
              <a:path w="3173424" h="860791">
                <a:moveTo>
                  <a:pt x="0" y="0"/>
                </a:moveTo>
                <a:lnTo>
                  <a:pt x="3173424" y="0"/>
                </a:lnTo>
                <a:lnTo>
                  <a:pt x="3173424" y="860791"/>
                </a:lnTo>
                <a:lnTo>
                  <a:pt x="0" y="860791"/>
                </a:lnTo>
                <a:lnTo>
                  <a:pt x="0" y="0"/>
                </a:lnTo>
                <a:close/>
              </a:path>
            </a:pathLst>
          </a:custGeom>
          <a:blipFill>
            <a:blip r:embed="rId3"/>
            <a:stretch>
              <a:fillRect/>
            </a:stretch>
          </a:blipFill>
        </p:spPr>
        <p:txBody>
          <a:bodyPr/>
          <a:lstStyle/>
          <a:p>
            <a:endParaRPr lang="de-AT"/>
          </a:p>
        </p:txBody>
      </p:sp>
      <p:sp>
        <p:nvSpPr>
          <p:cNvPr id="10" name="Freeform 10"/>
          <p:cNvSpPr/>
          <p:nvPr/>
        </p:nvSpPr>
        <p:spPr>
          <a:xfrm>
            <a:off x="16459168" y="265476"/>
            <a:ext cx="1462527" cy="1622708"/>
          </a:xfrm>
          <a:custGeom>
            <a:avLst/>
            <a:gdLst/>
            <a:ahLst/>
            <a:cxnLst/>
            <a:rect l="l" t="t" r="r" b="b"/>
            <a:pathLst>
              <a:path w="1462527" h="1622708">
                <a:moveTo>
                  <a:pt x="0" y="0"/>
                </a:moveTo>
                <a:lnTo>
                  <a:pt x="1462528" y="0"/>
                </a:lnTo>
                <a:lnTo>
                  <a:pt x="1462528" y="1622708"/>
                </a:lnTo>
                <a:lnTo>
                  <a:pt x="0" y="1622708"/>
                </a:lnTo>
                <a:lnTo>
                  <a:pt x="0" y="0"/>
                </a:lnTo>
                <a:close/>
              </a:path>
            </a:pathLst>
          </a:custGeom>
          <a:blipFill>
            <a:blip r:embed="rId4"/>
            <a:stretch>
              <a:fillRect r="-439"/>
            </a:stretch>
          </a:blipFill>
        </p:spPr>
        <p:txBody>
          <a:bodyPr/>
          <a:lstStyle/>
          <a:p>
            <a:endParaRPr lang="de-AT"/>
          </a:p>
        </p:txBody>
      </p:sp>
      <p:sp>
        <p:nvSpPr>
          <p:cNvPr id="11" name="TextBox 11"/>
          <p:cNvSpPr txBox="1"/>
          <p:nvPr/>
        </p:nvSpPr>
        <p:spPr>
          <a:xfrm>
            <a:off x="6815494" y="3226872"/>
            <a:ext cx="9811696" cy="4591284"/>
          </a:xfrm>
          <a:prstGeom prst="rect">
            <a:avLst/>
          </a:prstGeom>
        </p:spPr>
        <p:txBody>
          <a:bodyPr lIns="0" tIns="0" rIns="0" bIns="0" rtlCol="0" anchor="t">
            <a:spAutoFit/>
          </a:bodyPr>
          <a:lstStyle/>
          <a:p>
            <a:pPr marL="0" lvl="0" indent="0" algn="l">
              <a:lnSpc>
                <a:spcPts val="3240"/>
              </a:lnSpc>
            </a:pPr>
            <a:endParaRPr dirty="0"/>
          </a:p>
          <a:p>
            <a:pPr marL="488632" lvl="1" indent="-244316" algn="just">
              <a:lnSpc>
                <a:spcPts val="3240"/>
              </a:lnSpc>
              <a:buFont typeface="Arial"/>
              <a:buChar char="•"/>
            </a:pPr>
            <a:r>
              <a:rPr lang="en-US" sz="2700" spc="-12" dirty="0" err="1">
                <a:solidFill>
                  <a:srgbClr val="000000"/>
                </a:solidFill>
                <a:latin typeface="Evolventa"/>
                <a:ea typeface="Evolventa"/>
                <a:cs typeface="Evolventa"/>
                <a:sym typeface="Evolventa"/>
              </a:rPr>
              <a:t>Achiziționarea</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proprietății</a:t>
            </a:r>
            <a:r>
              <a:rPr lang="en-US" sz="2700" spc="-12" dirty="0">
                <a:solidFill>
                  <a:srgbClr val="000000"/>
                </a:solidFill>
                <a:latin typeface="Evolventa"/>
                <a:ea typeface="Evolventa"/>
                <a:cs typeface="Evolventa"/>
                <a:sym typeface="Evolventa"/>
              </a:rPr>
              <a:t> cu </a:t>
            </a:r>
            <a:r>
              <a:rPr lang="en-US" sz="2700" spc="-12" dirty="0" err="1">
                <a:solidFill>
                  <a:srgbClr val="000000"/>
                </a:solidFill>
                <a:latin typeface="Evolventa"/>
                <a:ea typeface="Evolventa"/>
                <a:cs typeface="Evolventa"/>
                <a:sym typeface="Evolventa"/>
              </a:rPr>
              <a:t>scopul</a:t>
            </a:r>
            <a:r>
              <a:rPr lang="en-US" sz="2700" spc="-12" dirty="0">
                <a:solidFill>
                  <a:srgbClr val="000000"/>
                </a:solidFill>
                <a:latin typeface="Evolventa"/>
                <a:ea typeface="Evolventa"/>
                <a:cs typeface="Evolventa"/>
                <a:sym typeface="Evolventa"/>
              </a:rPr>
              <a:t> de a genera </a:t>
            </a:r>
            <a:r>
              <a:rPr lang="en-US" sz="2700" spc="-12" dirty="0" err="1">
                <a:solidFill>
                  <a:srgbClr val="000000"/>
                </a:solidFill>
                <a:latin typeface="Evolventa"/>
                <a:ea typeface="Evolventa"/>
                <a:cs typeface="Evolventa"/>
                <a:sym typeface="Evolventa"/>
              </a:rPr>
              <a:t>venituri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sau</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apreciere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în</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timp.</a:t>
            </a:r>
            <a:endParaRPr lang="en-US" sz="2700" spc="-12" dirty="0">
              <a:solidFill>
                <a:srgbClr val="000000"/>
              </a:solidFill>
              <a:latin typeface="Evolventa"/>
              <a:ea typeface="Evolventa"/>
              <a:cs typeface="Evolventa"/>
              <a:sym typeface="Evolventa"/>
            </a:endParaRPr>
          </a:p>
          <a:p>
            <a:pPr marL="0" lvl="0" indent="0" algn="just">
              <a:lnSpc>
                <a:spcPts val="3240"/>
              </a:lnSpc>
            </a:pPr>
            <a:endParaRPr lang="en-US" sz="2700" spc="-12" dirty="0">
              <a:solidFill>
                <a:srgbClr val="000000"/>
              </a:solidFill>
              <a:latin typeface="Evolventa"/>
              <a:ea typeface="Evolventa"/>
              <a:cs typeface="Evolventa"/>
              <a:sym typeface="Evolventa"/>
            </a:endParaRPr>
          </a:p>
          <a:p>
            <a:pPr marL="488632" lvl="1" indent="-244316" algn="just">
              <a:lnSpc>
                <a:spcPts val="3240"/>
              </a:lnSpc>
              <a:buFont typeface="Arial"/>
              <a:buChar char="•"/>
            </a:pPr>
            <a:r>
              <a:rPr lang="en-US" sz="2700" spc="-12" dirty="0" err="1">
                <a:solidFill>
                  <a:srgbClr val="000000"/>
                </a:solidFill>
                <a:latin typeface="Evolventa"/>
                <a:ea typeface="Evolventa"/>
                <a:cs typeface="Evolventa"/>
                <a:sym typeface="Evolventa"/>
              </a:rPr>
              <a:t>Aspecte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pozitive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imobilizare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corporală</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potențial</a:t>
            </a:r>
            <a:r>
              <a:rPr lang="en-US" sz="2700" spc="-12" dirty="0">
                <a:solidFill>
                  <a:srgbClr val="000000"/>
                </a:solidFill>
                <a:latin typeface="Evolventa"/>
                <a:ea typeface="Evolventa"/>
                <a:cs typeface="Evolventa"/>
                <a:sym typeface="Evolventa"/>
              </a:rPr>
              <a:t> de </a:t>
            </a:r>
            <a:r>
              <a:rPr lang="en-US" sz="2700" spc="-12" dirty="0" err="1">
                <a:solidFill>
                  <a:srgbClr val="000000"/>
                </a:solidFill>
                <a:latin typeface="Evolventa"/>
                <a:ea typeface="Evolventa"/>
                <a:cs typeface="Evolventa"/>
                <a:sym typeface="Evolventa"/>
              </a:rPr>
              <a:t>venituri</a:t>
            </a:r>
            <a:r>
              <a:rPr lang="en-US" sz="2700" spc="-12" dirty="0">
                <a:solidFill>
                  <a:srgbClr val="000000"/>
                </a:solidFill>
                <a:latin typeface="Evolventa"/>
                <a:ea typeface="Evolventa"/>
                <a:cs typeface="Evolventa"/>
                <a:sym typeface="Evolventa"/>
              </a:rPr>
              <a:t> din </a:t>
            </a:r>
            <a:r>
              <a:rPr lang="en-US" sz="2700" spc="-12" dirty="0" err="1">
                <a:solidFill>
                  <a:srgbClr val="000000"/>
                </a:solidFill>
                <a:latin typeface="Evolventa"/>
                <a:ea typeface="Evolventa"/>
                <a:cs typeface="Evolventa"/>
                <a:sym typeface="Evolventa"/>
              </a:rPr>
              <a:t>chirii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apreciere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acoperire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împotriva</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inflației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beneficiu</a:t>
            </a:r>
            <a:r>
              <a:rPr lang="en-US" sz="2700" spc="-12" dirty="0">
                <a:solidFill>
                  <a:srgbClr val="000000"/>
                </a:solidFill>
                <a:latin typeface="Evolventa"/>
                <a:ea typeface="Evolventa"/>
                <a:cs typeface="Evolventa"/>
                <a:sym typeface="Evolventa"/>
              </a:rPr>
              <a:t> fiscal</a:t>
            </a:r>
          </a:p>
          <a:p>
            <a:pPr marL="0" lvl="0" indent="0" algn="just">
              <a:lnSpc>
                <a:spcPts val="3240"/>
              </a:lnSpc>
            </a:pPr>
            <a:endParaRPr lang="en-US" sz="2700" spc="-12" dirty="0">
              <a:solidFill>
                <a:srgbClr val="000000"/>
              </a:solidFill>
              <a:latin typeface="Evolventa"/>
              <a:ea typeface="Evolventa"/>
              <a:cs typeface="Evolventa"/>
              <a:sym typeface="Evolventa"/>
            </a:endParaRPr>
          </a:p>
          <a:p>
            <a:pPr marL="488632" lvl="1" indent="-244316" algn="just">
              <a:lnSpc>
                <a:spcPts val="3240"/>
              </a:lnSpc>
              <a:buFont typeface="Arial"/>
              <a:buChar char="•"/>
            </a:pPr>
            <a:r>
              <a:rPr lang="en-US" sz="2700" spc="-12" dirty="0" err="1">
                <a:solidFill>
                  <a:srgbClr val="000000"/>
                </a:solidFill>
                <a:latin typeface="Evolventa"/>
                <a:ea typeface="Evolventa"/>
                <a:cs typeface="Evolventa"/>
                <a:sym typeface="Evolventa"/>
              </a:rPr>
              <a:t>Aspecte</a:t>
            </a:r>
            <a:r>
              <a:rPr lang="en-US" sz="2700" spc="-12" dirty="0">
                <a:solidFill>
                  <a:srgbClr val="000000"/>
                </a:solidFill>
                <a:latin typeface="Evolventa"/>
                <a:ea typeface="Evolventa"/>
                <a:cs typeface="Evolventa"/>
                <a:sym typeface="Evolventa"/>
              </a:rPr>
              <a:t> negative </a:t>
            </a:r>
            <a:r>
              <a:rPr lang="en-US" sz="2700" spc="-12" dirty="0" err="1">
                <a:solidFill>
                  <a:srgbClr val="000000"/>
                </a:solidFill>
                <a:latin typeface="Evolventa"/>
                <a:ea typeface="Evolventa"/>
                <a:cs typeface="Evolventa"/>
                <a:sym typeface="Evolventa"/>
              </a:rPr>
              <a:t>și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riscuri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ilichiditate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consum</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intensiv</a:t>
            </a:r>
            <a:r>
              <a:rPr lang="en-US" sz="2700" spc="-12" dirty="0">
                <a:solidFill>
                  <a:srgbClr val="000000"/>
                </a:solidFill>
                <a:latin typeface="Evolventa"/>
                <a:ea typeface="Evolventa"/>
                <a:cs typeface="Evolventa"/>
                <a:sym typeface="Evolventa"/>
              </a:rPr>
              <a:t> de capital, </a:t>
            </a:r>
            <a:r>
              <a:rPr lang="en-US" sz="2700" spc="-12" dirty="0" err="1">
                <a:solidFill>
                  <a:srgbClr val="000000"/>
                </a:solidFill>
                <a:latin typeface="Evolventa"/>
                <a:ea typeface="Evolventa"/>
                <a:cs typeface="Evolventa"/>
                <a:sym typeface="Evolventa"/>
              </a:rPr>
              <a:t>volatilitatea</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pieței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responsabilitatea</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managementului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recesiunile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economice</a:t>
            </a:r>
            <a:endParaRPr lang="en-US" sz="2700" spc="-12" dirty="0">
              <a:solidFill>
                <a:srgbClr val="000000"/>
              </a:solidFill>
              <a:latin typeface="Evolventa"/>
              <a:ea typeface="Evolventa"/>
              <a:cs typeface="Evolventa"/>
              <a:sym typeface="Evolventa"/>
            </a:endParaRPr>
          </a:p>
        </p:txBody>
      </p:sp>
      <p:sp>
        <p:nvSpPr>
          <p:cNvPr id="12" name="TextBox 12"/>
          <p:cNvSpPr txBox="1"/>
          <p:nvPr/>
        </p:nvSpPr>
        <p:spPr>
          <a:xfrm>
            <a:off x="2304426" y="7388269"/>
            <a:ext cx="3683178" cy="361971"/>
          </a:xfrm>
          <a:prstGeom prst="rect">
            <a:avLst/>
          </a:prstGeom>
        </p:spPr>
        <p:txBody>
          <a:bodyPr lIns="0" tIns="0" rIns="0" bIns="0" rtlCol="0" anchor="t">
            <a:spAutoFit/>
          </a:bodyPr>
          <a:lstStyle/>
          <a:p>
            <a:pPr marL="0" lvl="0" indent="0" algn="l">
              <a:lnSpc>
                <a:spcPts val="2520"/>
              </a:lnSpc>
            </a:pPr>
            <a:r>
              <a:rPr lang="en-US" sz="2100">
                <a:solidFill>
                  <a:srgbClr val="000000"/>
                </a:solidFill>
                <a:latin typeface="Arial"/>
                <a:ea typeface="Arial"/>
                <a:cs typeface="Arial"/>
                <a:sym typeface="Arial"/>
              </a:rPr>
              <a:t>Sursa: www. pexels.com</a:t>
            </a:r>
          </a:p>
        </p:txBody>
      </p:sp>
      <p:sp>
        <p:nvSpPr>
          <p:cNvPr id="13" name="Freeform 13" descr="O imagine care conține obiecte metalice, mâner ușii, exterior, încuietoare.  Descriere generată automat"/>
          <p:cNvSpPr/>
          <p:nvPr/>
        </p:nvSpPr>
        <p:spPr>
          <a:xfrm>
            <a:off x="456352" y="3402290"/>
            <a:ext cx="5911791" cy="3941194"/>
          </a:xfrm>
          <a:custGeom>
            <a:avLst/>
            <a:gdLst/>
            <a:ahLst/>
            <a:cxnLst/>
            <a:rect l="l" t="t" r="r" b="b"/>
            <a:pathLst>
              <a:path w="5911791" h="3941194">
                <a:moveTo>
                  <a:pt x="0" y="0"/>
                </a:moveTo>
                <a:lnTo>
                  <a:pt x="5911792" y="0"/>
                </a:lnTo>
                <a:lnTo>
                  <a:pt x="5911792" y="3941194"/>
                </a:lnTo>
                <a:lnTo>
                  <a:pt x="0" y="3941194"/>
                </a:lnTo>
                <a:lnTo>
                  <a:pt x="0" y="0"/>
                </a:lnTo>
                <a:close/>
              </a:path>
            </a:pathLst>
          </a:custGeom>
          <a:blipFill>
            <a:blip r:embed="rId5"/>
            <a:stretch>
              <a:fillRect/>
            </a:stretch>
          </a:blipFill>
        </p:spPr>
        <p:txBody>
          <a:bodyPr/>
          <a:lstStyle/>
          <a:p>
            <a:endParaRPr lang="de-AT"/>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249" y="-248757"/>
            <a:ext cx="10819050" cy="2179050"/>
            <a:chOff x="0" y="0"/>
            <a:chExt cx="14425400" cy="2905400"/>
          </a:xfrm>
        </p:grpSpPr>
        <p:sp>
          <p:nvSpPr>
            <p:cNvPr id="3" name="Freeform 3"/>
            <p:cNvSpPr/>
            <p:nvPr/>
          </p:nvSpPr>
          <p:spPr>
            <a:xfrm>
              <a:off x="12700" y="12700"/>
              <a:ext cx="14400023" cy="2880106"/>
            </a:xfrm>
            <a:custGeom>
              <a:avLst/>
              <a:gdLst/>
              <a:ahLst/>
              <a:cxnLst/>
              <a:rect l="l" t="t" r="r" b="b"/>
              <a:pathLst>
                <a:path w="14400023" h="2880106">
                  <a:moveTo>
                    <a:pt x="0" y="480060"/>
                  </a:moveTo>
                  <a:cubicBezTo>
                    <a:pt x="0" y="214884"/>
                    <a:pt x="216408" y="0"/>
                    <a:pt x="483362" y="0"/>
                  </a:cubicBezTo>
                  <a:lnTo>
                    <a:pt x="13916661" y="0"/>
                  </a:lnTo>
                  <a:cubicBezTo>
                    <a:pt x="14183615" y="0"/>
                    <a:pt x="14400023" y="214884"/>
                    <a:pt x="14400023" y="480060"/>
                  </a:cubicBezTo>
                  <a:lnTo>
                    <a:pt x="14400023" y="2400046"/>
                  </a:lnTo>
                  <a:cubicBezTo>
                    <a:pt x="14400023" y="2665095"/>
                    <a:pt x="14183615" y="2880106"/>
                    <a:pt x="13916661" y="2880106"/>
                  </a:cubicBezTo>
                  <a:lnTo>
                    <a:pt x="483362" y="2880106"/>
                  </a:lnTo>
                  <a:cubicBezTo>
                    <a:pt x="216408" y="2879979"/>
                    <a:pt x="0" y="2665095"/>
                    <a:pt x="0" y="2400046"/>
                  </a:cubicBezTo>
                  <a:close/>
                </a:path>
              </a:pathLst>
            </a:custGeom>
            <a:solidFill>
              <a:srgbClr val="4472C4"/>
            </a:solidFill>
          </p:spPr>
          <p:txBody>
            <a:bodyPr/>
            <a:lstStyle/>
            <a:p>
              <a:endParaRPr lang="de-AT"/>
            </a:p>
          </p:txBody>
        </p:sp>
        <p:sp>
          <p:nvSpPr>
            <p:cNvPr id="4" name="Freeform 4"/>
            <p:cNvSpPr/>
            <p:nvPr/>
          </p:nvSpPr>
          <p:spPr>
            <a:xfrm>
              <a:off x="0" y="0"/>
              <a:ext cx="14425423" cy="2905506"/>
            </a:xfrm>
            <a:custGeom>
              <a:avLst/>
              <a:gdLst/>
              <a:ahLst/>
              <a:cxnLst/>
              <a:rect l="l" t="t" r="r" b="b"/>
              <a:pathLst>
                <a:path w="14425423" h="2905506">
                  <a:moveTo>
                    <a:pt x="0" y="492760"/>
                  </a:moveTo>
                  <a:cubicBezTo>
                    <a:pt x="0" y="220472"/>
                    <a:pt x="222250" y="0"/>
                    <a:pt x="496062" y="0"/>
                  </a:cubicBezTo>
                  <a:lnTo>
                    <a:pt x="13929361" y="0"/>
                  </a:lnTo>
                  <a:lnTo>
                    <a:pt x="13929361" y="12700"/>
                  </a:lnTo>
                  <a:lnTo>
                    <a:pt x="13929361" y="0"/>
                  </a:lnTo>
                  <a:cubicBezTo>
                    <a:pt x="14203299" y="0"/>
                    <a:pt x="14425423" y="220472"/>
                    <a:pt x="14425423" y="492760"/>
                  </a:cubicBezTo>
                  <a:lnTo>
                    <a:pt x="14412723" y="492760"/>
                  </a:lnTo>
                  <a:lnTo>
                    <a:pt x="14425423" y="492760"/>
                  </a:lnTo>
                  <a:lnTo>
                    <a:pt x="14425423" y="2412746"/>
                  </a:lnTo>
                  <a:lnTo>
                    <a:pt x="14412723" y="2412746"/>
                  </a:lnTo>
                  <a:lnTo>
                    <a:pt x="14425423" y="2412746"/>
                  </a:lnTo>
                  <a:cubicBezTo>
                    <a:pt x="14425423" y="2684907"/>
                    <a:pt x="14203173" y="2905506"/>
                    <a:pt x="13929361" y="2905506"/>
                  </a:cubicBezTo>
                  <a:lnTo>
                    <a:pt x="13929361" y="2892806"/>
                  </a:lnTo>
                  <a:lnTo>
                    <a:pt x="13929361" y="2905506"/>
                  </a:lnTo>
                  <a:lnTo>
                    <a:pt x="496062" y="2905506"/>
                  </a:lnTo>
                  <a:lnTo>
                    <a:pt x="496062" y="2892806"/>
                  </a:lnTo>
                  <a:lnTo>
                    <a:pt x="496062" y="2905506"/>
                  </a:lnTo>
                  <a:cubicBezTo>
                    <a:pt x="222250" y="2905379"/>
                    <a:pt x="0" y="2684907"/>
                    <a:pt x="0" y="2412746"/>
                  </a:cubicBezTo>
                  <a:lnTo>
                    <a:pt x="0" y="492760"/>
                  </a:lnTo>
                  <a:lnTo>
                    <a:pt x="12700" y="492760"/>
                  </a:lnTo>
                  <a:lnTo>
                    <a:pt x="0" y="492760"/>
                  </a:lnTo>
                  <a:moveTo>
                    <a:pt x="25400" y="492760"/>
                  </a:moveTo>
                  <a:lnTo>
                    <a:pt x="25400" y="2412746"/>
                  </a:lnTo>
                  <a:lnTo>
                    <a:pt x="12700" y="2412746"/>
                  </a:lnTo>
                  <a:lnTo>
                    <a:pt x="25400" y="2412746"/>
                  </a:lnTo>
                  <a:cubicBezTo>
                    <a:pt x="25400" y="2670810"/>
                    <a:pt x="236093" y="2880106"/>
                    <a:pt x="496062" y="2880106"/>
                  </a:cubicBezTo>
                  <a:lnTo>
                    <a:pt x="13929361" y="2880106"/>
                  </a:lnTo>
                  <a:cubicBezTo>
                    <a:pt x="14189456" y="2880106"/>
                    <a:pt x="14400023" y="2670810"/>
                    <a:pt x="14400023" y="2412746"/>
                  </a:cubicBezTo>
                  <a:lnTo>
                    <a:pt x="14400023" y="492760"/>
                  </a:lnTo>
                  <a:cubicBezTo>
                    <a:pt x="14400023" y="234696"/>
                    <a:pt x="14189329" y="25400"/>
                    <a:pt x="13929361" y="25400"/>
                  </a:cubicBezTo>
                  <a:lnTo>
                    <a:pt x="496062" y="25400"/>
                  </a:lnTo>
                  <a:lnTo>
                    <a:pt x="496062" y="12700"/>
                  </a:lnTo>
                  <a:lnTo>
                    <a:pt x="496062" y="25400"/>
                  </a:lnTo>
                  <a:cubicBezTo>
                    <a:pt x="236093" y="25400"/>
                    <a:pt x="25400" y="234696"/>
                    <a:pt x="25400" y="492760"/>
                  </a:cubicBezTo>
                  <a:close/>
                </a:path>
              </a:pathLst>
            </a:custGeom>
            <a:solidFill>
              <a:srgbClr val="31538F"/>
            </a:solidFill>
          </p:spPr>
          <p:txBody>
            <a:bodyPr/>
            <a:lstStyle/>
            <a:p>
              <a:endParaRPr lang="de-AT"/>
            </a:p>
          </p:txBody>
        </p:sp>
        <p:sp>
          <p:nvSpPr>
            <p:cNvPr id="5" name="TextBox 5"/>
            <p:cNvSpPr txBox="1"/>
            <p:nvPr/>
          </p:nvSpPr>
          <p:spPr>
            <a:xfrm>
              <a:off x="0" y="-161925"/>
              <a:ext cx="14425400" cy="3067325"/>
            </a:xfrm>
            <a:prstGeom prst="rect">
              <a:avLst/>
            </a:prstGeom>
          </p:spPr>
          <p:txBody>
            <a:bodyPr lIns="50800" tIns="50800" rIns="50800" bIns="50800" rtlCol="0" anchor="ctr"/>
            <a:lstStyle/>
            <a:p>
              <a:pPr marL="0" lvl="0" indent="0" algn="ctr">
                <a:lnSpc>
                  <a:spcPts val="6120"/>
                </a:lnSpc>
              </a:pPr>
              <a:r>
                <a:rPr lang="en-US" sz="5100" spc="-24">
                  <a:solidFill>
                    <a:srgbClr val="FFFFFF"/>
                  </a:solidFill>
                  <a:latin typeface="Evolventa"/>
                  <a:ea typeface="Evolventa"/>
                  <a:cs typeface="Evolventa"/>
                  <a:sym typeface="Evolventa"/>
                </a:rPr>
                <a:t>AUR</a:t>
              </a:r>
            </a:p>
          </p:txBody>
        </p:sp>
      </p:grpSp>
      <p:grpSp>
        <p:nvGrpSpPr>
          <p:cNvPr id="6" name="Group 6"/>
          <p:cNvGrpSpPr/>
          <p:nvPr/>
        </p:nvGrpSpPr>
        <p:grpSpPr>
          <a:xfrm rot="-5400000">
            <a:off x="8222456" y="221456"/>
            <a:ext cx="1843088" cy="18288000"/>
            <a:chOff x="0" y="0"/>
            <a:chExt cx="2457450" cy="24384000"/>
          </a:xfrm>
        </p:grpSpPr>
        <p:sp>
          <p:nvSpPr>
            <p:cNvPr id="7" name="Freeform 7"/>
            <p:cNvSpPr/>
            <p:nvPr/>
          </p:nvSpPr>
          <p:spPr>
            <a:xfrm>
              <a:off x="0" y="0"/>
              <a:ext cx="2457450" cy="24384000"/>
            </a:xfrm>
            <a:custGeom>
              <a:avLst/>
              <a:gdLst/>
              <a:ahLst/>
              <a:cxnLst/>
              <a:rect l="l" t="t" r="r" b="b"/>
              <a:pathLst>
                <a:path w="2457450" h="24384000">
                  <a:moveTo>
                    <a:pt x="0" y="0"/>
                  </a:moveTo>
                  <a:lnTo>
                    <a:pt x="2457450" y="0"/>
                  </a:lnTo>
                  <a:lnTo>
                    <a:pt x="2457450" y="24384000"/>
                  </a:lnTo>
                  <a:lnTo>
                    <a:pt x="0" y="24384000"/>
                  </a:lnTo>
                  <a:close/>
                </a:path>
              </a:pathLst>
            </a:custGeom>
            <a:solidFill>
              <a:srgbClr val="AEABAB">
                <a:alpha val="60000"/>
              </a:srgbClr>
            </a:solidFill>
          </p:spPr>
          <p:txBody>
            <a:bodyPr/>
            <a:lstStyle/>
            <a:p>
              <a:endParaRPr lang="de-AT"/>
            </a:p>
          </p:txBody>
        </p:sp>
      </p:grpSp>
      <p:sp>
        <p:nvSpPr>
          <p:cNvPr id="8" name="TextBox 8"/>
          <p:cNvSpPr txBox="1"/>
          <p:nvPr/>
        </p:nvSpPr>
        <p:spPr>
          <a:xfrm>
            <a:off x="594444" y="9198106"/>
            <a:ext cx="12657256" cy="399965"/>
          </a:xfrm>
          <a:prstGeom prst="rect">
            <a:avLst/>
          </a:prstGeom>
        </p:spPr>
        <p:txBody>
          <a:bodyPr lIns="0" tIns="0" rIns="0" bIns="0" rtlCol="0" anchor="t">
            <a:spAutoFit/>
          </a:bodyPr>
          <a:lstStyle/>
          <a:p>
            <a:pPr marL="0" lvl="0" indent="0" algn="just">
              <a:lnSpc>
                <a:spcPts val="1439"/>
              </a:lnSpc>
            </a:pPr>
            <a:r>
              <a:rPr lang="en-US" sz="1200" spc="-5">
                <a:solidFill>
                  <a:srgbClr val="000000"/>
                </a:solidFill>
                <a:latin typeface="Evolventa"/>
                <a:ea typeface="Evolventa"/>
                <a:cs typeface="Evolventa"/>
                <a:sym typeface="Evolventa"/>
              </a:rPr>
              <a:t>Finanțat de Uniunea Europeană. Opiniile și opiniile exprimate sunt totuși doar ale autorilor și nu reflectă neapărat cele ale Uniunii Europene sau ale Agenției Executive pentru Educație și Cultură (EACEA). Nici Uniunea Europeană, nici EACEA nu pot fi considerate responsabile pentru acestea. Număr proiect: 2022-1-AT01-KA220-ADU-000087985</a:t>
            </a:r>
          </a:p>
        </p:txBody>
      </p:sp>
      <p:sp>
        <p:nvSpPr>
          <p:cNvPr id="9" name="Freeform 9" descr="Interfață grafică cu utilizatorul, text  Descriere generată automat"/>
          <p:cNvSpPr/>
          <p:nvPr/>
        </p:nvSpPr>
        <p:spPr>
          <a:xfrm>
            <a:off x="14872456" y="8861232"/>
            <a:ext cx="3173424" cy="860791"/>
          </a:xfrm>
          <a:custGeom>
            <a:avLst/>
            <a:gdLst/>
            <a:ahLst/>
            <a:cxnLst/>
            <a:rect l="l" t="t" r="r" b="b"/>
            <a:pathLst>
              <a:path w="3173424" h="860791">
                <a:moveTo>
                  <a:pt x="0" y="0"/>
                </a:moveTo>
                <a:lnTo>
                  <a:pt x="3173424" y="0"/>
                </a:lnTo>
                <a:lnTo>
                  <a:pt x="3173424" y="860791"/>
                </a:lnTo>
                <a:lnTo>
                  <a:pt x="0" y="860791"/>
                </a:lnTo>
                <a:lnTo>
                  <a:pt x="0" y="0"/>
                </a:lnTo>
                <a:close/>
              </a:path>
            </a:pathLst>
          </a:custGeom>
          <a:blipFill>
            <a:blip r:embed="rId3"/>
            <a:stretch>
              <a:fillRect/>
            </a:stretch>
          </a:blipFill>
        </p:spPr>
        <p:txBody>
          <a:bodyPr/>
          <a:lstStyle/>
          <a:p>
            <a:endParaRPr lang="de-AT"/>
          </a:p>
        </p:txBody>
      </p:sp>
      <p:sp>
        <p:nvSpPr>
          <p:cNvPr id="10" name="Freeform 10"/>
          <p:cNvSpPr/>
          <p:nvPr/>
        </p:nvSpPr>
        <p:spPr>
          <a:xfrm>
            <a:off x="16459168" y="265476"/>
            <a:ext cx="1462527" cy="1622708"/>
          </a:xfrm>
          <a:custGeom>
            <a:avLst/>
            <a:gdLst/>
            <a:ahLst/>
            <a:cxnLst/>
            <a:rect l="l" t="t" r="r" b="b"/>
            <a:pathLst>
              <a:path w="1462527" h="1622708">
                <a:moveTo>
                  <a:pt x="0" y="0"/>
                </a:moveTo>
                <a:lnTo>
                  <a:pt x="1462528" y="0"/>
                </a:lnTo>
                <a:lnTo>
                  <a:pt x="1462528" y="1622708"/>
                </a:lnTo>
                <a:lnTo>
                  <a:pt x="0" y="1622708"/>
                </a:lnTo>
                <a:lnTo>
                  <a:pt x="0" y="0"/>
                </a:lnTo>
                <a:close/>
              </a:path>
            </a:pathLst>
          </a:custGeom>
          <a:blipFill>
            <a:blip r:embed="rId4"/>
            <a:stretch>
              <a:fillRect r="-439"/>
            </a:stretch>
          </a:blipFill>
        </p:spPr>
        <p:txBody>
          <a:bodyPr/>
          <a:lstStyle/>
          <a:p>
            <a:endParaRPr lang="de-AT"/>
          </a:p>
        </p:txBody>
      </p:sp>
      <p:sp>
        <p:nvSpPr>
          <p:cNvPr id="11" name="TextBox 11"/>
          <p:cNvSpPr txBox="1"/>
          <p:nvPr/>
        </p:nvSpPr>
        <p:spPr>
          <a:xfrm>
            <a:off x="6390432" y="2944603"/>
            <a:ext cx="10800000" cy="4319812"/>
          </a:xfrm>
          <a:prstGeom prst="rect">
            <a:avLst/>
          </a:prstGeom>
        </p:spPr>
        <p:txBody>
          <a:bodyPr lIns="0" tIns="0" rIns="0" bIns="0" rtlCol="0" anchor="t">
            <a:spAutoFit/>
          </a:bodyPr>
          <a:lstStyle/>
          <a:p>
            <a:pPr marL="0" lvl="0" indent="0" algn="l">
              <a:lnSpc>
                <a:spcPts val="3159"/>
              </a:lnSpc>
            </a:pPr>
            <a:endParaRPr dirty="0"/>
          </a:p>
          <a:p>
            <a:pPr marL="476417" lvl="1" indent="-238208" algn="just">
              <a:lnSpc>
                <a:spcPts val="3380"/>
              </a:lnSpc>
              <a:buFont typeface="Arial"/>
              <a:buChar char="•"/>
            </a:pPr>
            <a:r>
              <a:rPr lang="en-US" sz="2632" spc="-12" dirty="0" err="1">
                <a:solidFill>
                  <a:srgbClr val="000000"/>
                </a:solidFill>
                <a:latin typeface="Evolventa"/>
                <a:ea typeface="Evolventa"/>
                <a:cs typeface="Evolventa"/>
                <a:sym typeface="Evolventa"/>
              </a:rPr>
              <a:t>Achiziționarea</a:t>
            </a:r>
            <a:r>
              <a:rPr lang="en-US" sz="2632" spc="-12" dirty="0">
                <a:solidFill>
                  <a:srgbClr val="000000"/>
                </a:solidFill>
                <a:latin typeface="Evolventa"/>
                <a:ea typeface="Evolventa"/>
                <a:cs typeface="Evolventa"/>
                <a:sym typeface="Evolventa"/>
              </a:rPr>
              <a:t> de </a:t>
            </a:r>
            <a:r>
              <a:rPr lang="en-US" sz="2632" spc="-12" dirty="0" err="1">
                <a:solidFill>
                  <a:srgbClr val="000000"/>
                </a:solidFill>
                <a:latin typeface="Evolventa"/>
                <a:ea typeface="Evolventa"/>
                <a:cs typeface="Evolventa"/>
                <a:sym typeface="Evolventa"/>
              </a:rPr>
              <a:t>lingouri</a:t>
            </a:r>
            <a:r>
              <a:rPr lang="en-US" sz="2632" spc="-12" dirty="0">
                <a:solidFill>
                  <a:srgbClr val="000000"/>
                </a:solidFill>
                <a:latin typeface="Evolventa"/>
                <a:ea typeface="Evolventa"/>
                <a:cs typeface="Evolventa"/>
                <a:sym typeface="Evolventa"/>
              </a:rPr>
              <a:t> </a:t>
            </a:r>
            <a:r>
              <a:rPr lang="en-US" sz="2632" spc="-12" dirty="0" err="1">
                <a:solidFill>
                  <a:srgbClr val="000000"/>
                </a:solidFill>
                <a:latin typeface="Evolventa"/>
                <a:ea typeface="Evolventa"/>
                <a:cs typeface="Evolventa"/>
                <a:sym typeface="Evolventa"/>
              </a:rPr>
              <a:t>fizice</a:t>
            </a:r>
            <a:r>
              <a:rPr lang="en-US" sz="2632" spc="-12" dirty="0">
                <a:solidFill>
                  <a:srgbClr val="000000"/>
                </a:solidFill>
                <a:latin typeface="Evolventa"/>
                <a:ea typeface="Evolventa"/>
                <a:cs typeface="Evolventa"/>
                <a:sym typeface="Evolventa"/>
              </a:rPr>
              <a:t> de aur </a:t>
            </a:r>
            <a:r>
              <a:rPr lang="en-US" sz="2632" spc="-12" dirty="0" err="1">
                <a:solidFill>
                  <a:srgbClr val="000000"/>
                </a:solidFill>
                <a:latin typeface="Evolventa"/>
                <a:ea typeface="Evolventa"/>
                <a:cs typeface="Evolventa"/>
                <a:sym typeface="Evolventa"/>
              </a:rPr>
              <a:t>sau</a:t>
            </a:r>
            <a:r>
              <a:rPr lang="en-US" sz="2632" spc="-12" dirty="0">
                <a:solidFill>
                  <a:srgbClr val="000000"/>
                </a:solidFill>
                <a:latin typeface="Evolventa"/>
                <a:ea typeface="Evolventa"/>
                <a:cs typeface="Evolventa"/>
                <a:sym typeface="Evolventa"/>
              </a:rPr>
              <a:t> </a:t>
            </a:r>
            <a:r>
              <a:rPr lang="en-US" sz="2632" spc="-12" dirty="0" err="1">
                <a:solidFill>
                  <a:srgbClr val="000000"/>
                </a:solidFill>
                <a:latin typeface="Evolventa"/>
                <a:ea typeface="Evolventa"/>
                <a:cs typeface="Evolventa"/>
                <a:sym typeface="Evolventa"/>
              </a:rPr>
              <a:t>investirea</a:t>
            </a:r>
            <a:r>
              <a:rPr lang="en-US" sz="2632" spc="-12" dirty="0">
                <a:solidFill>
                  <a:srgbClr val="000000"/>
                </a:solidFill>
                <a:latin typeface="Evolventa"/>
                <a:ea typeface="Evolventa"/>
                <a:cs typeface="Evolventa"/>
                <a:sym typeface="Evolventa"/>
              </a:rPr>
              <a:t> </a:t>
            </a:r>
            <a:r>
              <a:rPr lang="en-US" sz="2632" spc="-12" dirty="0" err="1">
                <a:solidFill>
                  <a:srgbClr val="000000"/>
                </a:solidFill>
                <a:latin typeface="Evolventa"/>
                <a:ea typeface="Evolventa"/>
                <a:cs typeface="Evolventa"/>
                <a:sym typeface="Evolventa"/>
              </a:rPr>
              <a:t>în</a:t>
            </a:r>
            <a:r>
              <a:rPr lang="en-US" sz="2632" spc="-12" dirty="0">
                <a:solidFill>
                  <a:srgbClr val="000000"/>
                </a:solidFill>
                <a:latin typeface="Evolventa"/>
                <a:ea typeface="Evolventa"/>
                <a:cs typeface="Evolventa"/>
                <a:sym typeface="Evolventa"/>
              </a:rPr>
              <a:t> </a:t>
            </a:r>
            <a:r>
              <a:rPr lang="en-US" sz="2632" spc="-12" dirty="0" err="1">
                <a:solidFill>
                  <a:srgbClr val="000000"/>
                </a:solidFill>
                <a:latin typeface="Evolventa"/>
                <a:ea typeface="Evolventa"/>
                <a:cs typeface="Evolventa"/>
                <a:sym typeface="Evolventa"/>
              </a:rPr>
              <a:t>instrumente</a:t>
            </a:r>
            <a:r>
              <a:rPr lang="en-US" sz="2632" spc="-12" dirty="0">
                <a:solidFill>
                  <a:srgbClr val="000000"/>
                </a:solidFill>
                <a:latin typeface="Evolventa"/>
                <a:ea typeface="Evolventa"/>
                <a:cs typeface="Evolventa"/>
                <a:sym typeface="Evolventa"/>
              </a:rPr>
              <a:t> </a:t>
            </a:r>
            <a:r>
              <a:rPr lang="en-US" sz="2632" spc="-12" dirty="0" err="1">
                <a:solidFill>
                  <a:srgbClr val="000000"/>
                </a:solidFill>
                <a:latin typeface="Evolventa"/>
                <a:ea typeface="Evolventa"/>
                <a:cs typeface="Evolventa"/>
                <a:sym typeface="Evolventa"/>
              </a:rPr>
              <a:t>financiare</a:t>
            </a:r>
            <a:r>
              <a:rPr lang="en-US" sz="2632" spc="-12" dirty="0">
                <a:solidFill>
                  <a:srgbClr val="000000"/>
                </a:solidFill>
                <a:latin typeface="Evolventa"/>
                <a:ea typeface="Evolventa"/>
                <a:cs typeface="Evolventa"/>
                <a:sym typeface="Evolventa"/>
              </a:rPr>
              <a:t> legate de aur, cum </a:t>
            </a:r>
            <a:r>
              <a:rPr lang="en-US" sz="2632" spc="-12" dirty="0" err="1">
                <a:solidFill>
                  <a:srgbClr val="000000"/>
                </a:solidFill>
                <a:latin typeface="Evolventa"/>
                <a:ea typeface="Evolventa"/>
                <a:cs typeface="Evolventa"/>
                <a:sym typeface="Evolventa"/>
              </a:rPr>
              <a:t>ar</a:t>
            </a:r>
            <a:r>
              <a:rPr lang="en-US" sz="2632" spc="-12" dirty="0">
                <a:solidFill>
                  <a:srgbClr val="000000"/>
                </a:solidFill>
                <a:latin typeface="Evolventa"/>
                <a:ea typeface="Evolventa"/>
                <a:cs typeface="Evolventa"/>
                <a:sym typeface="Evolventa"/>
              </a:rPr>
              <a:t> fi </a:t>
            </a:r>
            <a:r>
              <a:rPr lang="en-US" sz="2632" spc="-12" dirty="0" err="1">
                <a:solidFill>
                  <a:srgbClr val="000000"/>
                </a:solidFill>
                <a:latin typeface="Evolventa"/>
                <a:ea typeface="Evolventa"/>
                <a:cs typeface="Evolventa"/>
                <a:sym typeface="Evolventa"/>
              </a:rPr>
              <a:t>fondurile</a:t>
            </a:r>
            <a:r>
              <a:rPr lang="en-US" sz="2632" spc="-12" dirty="0">
                <a:solidFill>
                  <a:srgbClr val="000000"/>
                </a:solidFill>
                <a:latin typeface="Evolventa"/>
                <a:ea typeface="Evolventa"/>
                <a:cs typeface="Evolventa"/>
                <a:sym typeface="Evolventa"/>
              </a:rPr>
              <a:t> </a:t>
            </a:r>
            <a:r>
              <a:rPr lang="en-US" sz="2632" spc="-12" dirty="0" err="1">
                <a:solidFill>
                  <a:srgbClr val="000000"/>
                </a:solidFill>
                <a:latin typeface="Evolventa"/>
                <a:ea typeface="Evolventa"/>
                <a:cs typeface="Evolventa"/>
                <a:sym typeface="Evolventa"/>
              </a:rPr>
              <a:t>tranzacționate</a:t>
            </a:r>
            <a:r>
              <a:rPr lang="en-US" sz="2632" spc="-12" dirty="0">
                <a:solidFill>
                  <a:srgbClr val="000000"/>
                </a:solidFill>
                <a:latin typeface="Evolventa"/>
                <a:ea typeface="Evolventa"/>
                <a:cs typeface="Evolventa"/>
                <a:sym typeface="Evolventa"/>
              </a:rPr>
              <a:t> la bursa de aur (ETF) </a:t>
            </a:r>
            <a:r>
              <a:rPr lang="en-US" sz="2632" spc="-12" dirty="0" err="1">
                <a:solidFill>
                  <a:srgbClr val="000000"/>
                </a:solidFill>
                <a:latin typeface="Evolventa"/>
                <a:ea typeface="Evolventa"/>
                <a:cs typeface="Evolventa"/>
                <a:sym typeface="Evolventa"/>
              </a:rPr>
              <a:t>sau</a:t>
            </a:r>
            <a:r>
              <a:rPr lang="en-US" sz="2632" spc="-12" dirty="0">
                <a:solidFill>
                  <a:srgbClr val="000000"/>
                </a:solidFill>
                <a:latin typeface="Evolventa"/>
                <a:ea typeface="Evolventa"/>
                <a:cs typeface="Evolventa"/>
                <a:sym typeface="Evolventa"/>
              </a:rPr>
              <a:t> </a:t>
            </a:r>
            <a:r>
              <a:rPr lang="en-US" sz="2632" spc="-12" dirty="0" err="1">
                <a:solidFill>
                  <a:srgbClr val="000000"/>
                </a:solidFill>
                <a:latin typeface="Evolventa"/>
                <a:ea typeface="Evolventa"/>
                <a:cs typeface="Evolventa"/>
                <a:sym typeface="Evolventa"/>
              </a:rPr>
              <a:t>acțiunile</a:t>
            </a:r>
            <a:r>
              <a:rPr lang="en-US" sz="2632" spc="-12" dirty="0">
                <a:solidFill>
                  <a:srgbClr val="000000"/>
                </a:solidFill>
                <a:latin typeface="Evolventa"/>
                <a:ea typeface="Evolventa"/>
                <a:cs typeface="Evolventa"/>
                <a:sym typeface="Evolventa"/>
              </a:rPr>
              <a:t> </a:t>
            </a:r>
            <a:r>
              <a:rPr lang="en-US" sz="2632" spc="-12" dirty="0" err="1">
                <a:solidFill>
                  <a:srgbClr val="000000"/>
                </a:solidFill>
                <a:latin typeface="Evolventa"/>
                <a:ea typeface="Evolventa"/>
                <a:cs typeface="Evolventa"/>
                <a:sym typeface="Evolventa"/>
              </a:rPr>
              <a:t>miniere</a:t>
            </a:r>
            <a:r>
              <a:rPr lang="en-US" sz="2632" spc="-12" dirty="0">
                <a:solidFill>
                  <a:srgbClr val="000000"/>
                </a:solidFill>
                <a:latin typeface="Evolventa"/>
                <a:ea typeface="Evolventa"/>
                <a:cs typeface="Evolventa"/>
                <a:sym typeface="Evolventa"/>
              </a:rPr>
              <a:t> de aur. </a:t>
            </a:r>
          </a:p>
          <a:p>
            <a:pPr marL="476417" lvl="1" indent="-238208" algn="just">
              <a:lnSpc>
                <a:spcPts val="3380"/>
              </a:lnSpc>
              <a:buFont typeface="Arial"/>
              <a:buChar char="•"/>
            </a:pPr>
            <a:r>
              <a:rPr lang="en-US" sz="2632" spc="-12" dirty="0" err="1">
                <a:solidFill>
                  <a:srgbClr val="000000"/>
                </a:solidFill>
                <a:latin typeface="Evolventa"/>
                <a:ea typeface="Evolventa"/>
                <a:cs typeface="Evolventa"/>
                <a:sym typeface="Evolventa"/>
              </a:rPr>
              <a:t>Aspecte</a:t>
            </a:r>
            <a:r>
              <a:rPr lang="en-US" sz="2632" spc="-12" dirty="0">
                <a:solidFill>
                  <a:srgbClr val="000000"/>
                </a:solidFill>
                <a:latin typeface="Evolventa"/>
                <a:ea typeface="Evolventa"/>
                <a:cs typeface="Evolventa"/>
                <a:sym typeface="Evolventa"/>
              </a:rPr>
              <a:t> </a:t>
            </a:r>
            <a:r>
              <a:rPr lang="en-US" sz="2632" spc="-12" dirty="0" err="1">
                <a:solidFill>
                  <a:srgbClr val="000000"/>
                </a:solidFill>
                <a:latin typeface="Evolventa"/>
                <a:ea typeface="Evolventa"/>
                <a:cs typeface="Evolventa"/>
                <a:sym typeface="Evolventa"/>
              </a:rPr>
              <a:t>pozitive</a:t>
            </a:r>
            <a:r>
              <a:rPr lang="en-US" sz="2632" spc="-12" dirty="0">
                <a:solidFill>
                  <a:srgbClr val="000000"/>
                </a:solidFill>
                <a:latin typeface="Evolventa"/>
                <a:ea typeface="Evolventa"/>
                <a:cs typeface="Evolventa"/>
                <a:sym typeface="Evolventa"/>
              </a:rPr>
              <a:t>: </a:t>
            </a:r>
            <a:r>
              <a:rPr lang="en-US" sz="2632" spc="-12" dirty="0" err="1">
                <a:solidFill>
                  <a:srgbClr val="000000"/>
                </a:solidFill>
                <a:latin typeface="Evolventa"/>
                <a:ea typeface="Evolventa"/>
                <a:cs typeface="Evolventa"/>
                <a:sym typeface="Evolventa"/>
              </a:rPr>
              <a:t>depozit</a:t>
            </a:r>
            <a:r>
              <a:rPr lang="en-US" sz="2632" spc="-12" dirty="0">
                <a:solidFill>
                  <a:srgbClr val="000000"/>
                </a:solidFill>
                <a:latin typeface="Evolventa"/>
                <a:ea typeface="Evolventa"/>
                <a:cs typeface="Evolventa"/>
                <a:sym typeface="Evolventa"/>
              </a:rPr>
              <a:t> de </a:t>
            </a:r>
            <a:r>
              <a:rPr lang="en-US" sz="2632" spc="-12" dirty="0" err="1">
                <a:solidFill>
                  <a:srgbClr val="000000"/>
                </a:solidFill>
                <a:latin typeface="Evolventa"/>
                <a:ea typeface="Evolventa"/>
                <a:cs typeface="Evolventa"/>
                <a:sym typeface="Evolventa"/>
              </a:rPr>
              <a:t>valoare</a:t>
            </a:r>
            <a:r>
              <a:rPr lang="en-US" sz="2632" spc="-12" dirty="0">
                <a:solidFill>
                  <a:srgbClr val="000000"/>
                </a:solidFill>
                <a:latin typeface="Evolventa"/>
                <a:ea typeface="Evolventa"/>
                <a:cs typeface="Evolventa"/>
                <a:sym typeface="Evolventa"/>
              </a:rPr>
              <a:t>, </a:t>
            </a:r>
            <a:r>
              <a:rPr lang="en-US" sz="2632" spc="-12" dirty="0" err="1">
                <a:solidFill>
                  <a:srgbClr val="000000"/>
                </a:solidFill>
                <a:latin typeface="Evolventa"/>
                <a:ea typeface="Evolventa"/>
                <a:cs typeface="Evolventa"/>
                <a:sym typeface="Evolventa"/>
              </a:rPr>
              <a:t>diversificarea</a:t>
            </a:r>
            <a:r>
              <a:rPr lang="en-US" sz="2632" spc="-12" dirty="0">
                <a:solidFill>
                  <a:srgbClr val="000000"/>
                </a:solidFill>
                <a:latin typeface="Evolventa"/>
                <a:ea typeface="Evolventa"/>
                <a:cs typeface="Evolventa"/>
                <a:sym typeface="Evolventa"/>
              </a:rPr>
              <a:t> </a:t>
            </a:r>
            <a:r>
              <a:rPr lang="en-US" sz="2632" spc="-12" dirty="0" err="1">
                <a:solidFill>
                  <a:srgbClr val="000000"/>
                </a:solidFill>
                <a:latin typeface="Evolventa"/>
                <a:ea typeface="Evolventa"/>
                <a:cs typeface="Evolventa"/>
                <a:sym typeface="Evolventa"/>
              </a:rPr>
              <a:t>portofoliului</a:t>
            </a:r>
            <a:r>
              <a:rPr lang="en-US" sz="2632" spc="-12" dirty="0">
                <a:solidFill>
                  <a:srgbClr val="000000"/>
                </a:solidFill>
                <a:latin typeface="Evolventa"/>
                <a:ea typeface="Evolventa"/>
                <a:cs typeface="Evolventa"/>
                <a:sym typeface="Evolventa"/>
              </a:rPr>
              <a:t>, </a:t>
            </a:r>
            <a:r>
              <a:rPr lang="en-US" sz="2632" spc="-12" dirty="0" err="1">
                <a:solidFill>
                  <a:srgbClr val="000000"/>
                </a:solidFill>
                <a:latin typeface="Evolventa"/>
                <a:ea typeface="Evolventa"/>
                <a:cs typeface="Evolventa"/>
                <a:sym typeface="Evolventa"/>
              </a:rPr>
              <a:t>activ</a:t>
            </a:r>
            <a:r>
              <a:rPr lang="en-US" sz="2632" spc="-12" dirty="0">
                <a:solidFill>
                  <a:srgbClr val="000000"/>
                </a:solidFill>
                <a:latin typeface="Evolventa"/>
                <a:ea typeface="Evolventa"/>
                <a:cs typeface="Evolventa"/>
                <a:sym typeface="Evolventa"/>
              </a:rPr>
              <a:t> </a:t>
            </a:r>
            <a:r>
              <a:rPr lang="en-US" sz="2632" spc="-12" dirty="0" err="1">
                <a:solidFill>
                  <a:srgbClr val="000000"/>
                </a:solidFill>
                <a:latin typeface="Evolventa"/>
                <a:ea typeface="Evolventa"/>
                <a:cs typeface="Evolventa"/>
                <a:sym typeface="Evolventa"/>
              </a:rPr>
              <a:t>refugiu</a:t>
            </a:r>
            <a:r>
              <a:rPr lang="en-US" sz="2632" spc="-12" dirty="0">
                <a:solidFill>
                  <a:srgbClr val="000000"/>
                </a:solidFill>
                <a:latin typeface="Evolventa"/>
                <a:ea typeface="Evolventa"/>
                <a:cs typeface="Evolventa"/>
                <a:sym typeface="Evolventa"/>
              </a:rPr>
              <a:t>, </a:t>
            </a:r>
            <a:r>
              <a:rPr lang="en-US" sz="2632" spc="-12" dirty="0" err="1">
                <a:solidFill>
                  <a:srgbClr val="000000"/>
                </a:solidFill>
                <a:latin typeface="Evolventa"/>
                <a:ea typeface="Evolventa"/>
                <a:cs typeface="Evolventa"/>
                <a:sym typeface="Evolventa"/>
              </a:rPr>
              <a:t>activ</a:t>
            </a:r>
            <a:r>
              <a:rPr lang="en-US" sz="2632" spc="-12" dirty="0">
                <a:solidFill>
                  <a:srgbClr val="000000"/>
                </a:solidFill>
                <a:latin typeface="Evolventa"/>
                <a:ea typeface="Evolventa"/>
                <a:cs typeface="Evolventa"/>
                <a:sym typeface="Evolventa"/>
              </a:rPr>
              <a:t> corporal, </a:t>
            </a:r>
            <a:r>
              <a:rPr lang="en-US" sz="2632" spc="-12" dirty="0" err="1">
                <a:solidFill>
                  <a:srgbClr val="000000"/>
                </a:solidFill>
                <a:latin typeface="Evolventa"/>
                <a:ea typeface="Evolventa"/>
                <a:cs typeface="Evolventa"/>
                <a:sym typeface="Evolventa"/>
              </a:rPr>
              <a:t>potențial</a:t>
            </a:r>
            <a:r>
              <a:rPr lang="en-US" sz="2632" spc="-12" dirty="0">
                <a:solidFill>
                  <a:srgbClr val="000000"/>
                </a:solidFill>
                <a:latin typeface="Evolventa"/>
                <a:ea typeface="Evolventa"/>
                <a:cs typeface="Evolventa"/>
                <a:sym typeface="Evolventa"/>
              </a:rPr>
              <a:t> de </a:t>
            </a:r>
            <a:r>
              <a:rPr lang="en-US" sz="2632" spc="-12" dirty="0" err="1">
                <a:solidFill>
                  <a:srgbClr val="000000"/>
                </a:solidFill>
                <a:latin typeface="Evolventa"/>
                <a:ea typeface="Evolventa"/>
                <a:cs typeface="Evolventa"/>
                <a:sym typeface="Evolventa"/>
              </a:rPr>
              <a:t>apreciere</a:t>
            </a:r>
            <a:r>
              <a:rPr lang="en-US" sz="2632" spc="-12" dirty="0">
                <a:solidFill>
                  <a:srgbClr val="000000"/>
                </a:solidFill>
                <a:latin typeface="Evolventa"/>
                <a:ea typeface="Evolventa"/>
                <a:cs typeface="Evolventa"/>
                <a:sym typeface="Evolventa"/>
              </a:rPr>
              <a:t> a </a:t>
            </a:r>
            <a:r>
              <a:rPr lang="en-US" sz="2632" spc="-12" dirty="0" err="1">
                <a:solidFill>
                  <a:srgbClr val="000000"/>
                </a:solidFill>
                <a:latin typeface="Evolventa"/>
                <a:ea typeface="Evolventa"/>
                <a:cs typeface="Evolventa"/>
                <a:sym typeface="Evolventa"/>
              </a:rPr>
              <a:t>capitalului</a:t>
            </a:r>
            <a:endParaRPr lang="en-US" sz="2632" spc="-12" dirty="0">
              <a:solidFill>
                <a:srgbClr val="000000"/>
              </a:solidFill>
              <a:latin typeface="Evolventa"/>
              <a:ea typeface="Evolventa"/>
              <a:cs typeface="Evolventa"/>
              <a:sym typeface="Evolventa"/>
            </a:endParaRPr>
          </a:p>
          <a:p>
            <a:pPr marL="476417" lvl="1" indent="-238208" algn="just">
              <a:lnSpc>
                <a:spcPts val="3380"/>
              </a:lnSpc>
              <a:buFont typeface="Arial"/>
              <a:buChar char="•"/>
            </a:pPr>
            <a:r>
              <a:rPr lang="en-US" sz="2632" spc="-12" dirty="0" err="1">
                <a:solidFill>
                  <a:srgbClr val="000000"/>
                </a:solidFill>
                <a:latin typeface="Evolventa"/>
                <a:ea typeface="Evolventa"/>
                <a:cs typeface="Evolventa"/>
                <a:sym typeface="Evolventa"/>
              </a:rPr>
              <a:t>Aspecte</a:t>
            </a:r>
            <a:r>
              <a:rPr lang="en-US" sz="2632" spc="-12" dirty="0">
                <a:solidFill>
                  <a:srgbClr val="000000"/>
                </a:solidFill>
                <a:latin typeface="Evolventa"/>
                <a:ea typeface="Evolventa"/>
                <a:cs typeface="Evolventa"/>
                <a:sym typeface="Evolventa"/>
              </a:rPr>
              <a:t> negative </a:t>
            </a:r>
            <a:r>
              <a:rPr lang="en-US" sz="2632" spc="-12" dirty="0" err="1">
                <a:solidFill>
                  <a:srgbClr val="000000"/>
                </a:solidFill>
                <a:latin typeface="Evolventa"/>
                <a:ea typeface="Evolventa"/>
                <a:cs typeface="Evolventa"/>
                <a:sym typeface="Evolventa"/>
              </a:rPr>
              <a:t>și</a:t>
            </a:r>
            <a:r>
              <a:rPr lang="en-US" sz="2632" spc="-12" dirty="0">
                <a:solidFill>
                  <a:srgbClr val="000000"/>
                </a:solidFill>
                <a:latin typeface="Evolventa"/>
                <a:ea typeface="Evolventa"/>
                <a:cs typeface="Evolventa"/>
                <a:sym typeface="Evolventa"/>
              </a:rPr>
              <a:t> </a:t>
            </a:r>
            <a:r>
              <a:rPr lang="en-US" sz="2632" spc="-12" dirty="0" err="1">
                <a:solidFill>
                  <a:srgbClr val="000000"/>
                </a:solidFill>
                <a:latin typeface="Evolventa"/>
                <a:ea typeface="Evolventa"/>
                <a:cs typeface="Evolventa"/>
                <a:sym typeface="Evolventa"/>
              </a:rPr>
              <a:t>riscuri</a:t>
            </a:r>
            <a:r>
              <a:rPr lang="en-US" sz="2632" spc="-12" dirty="0">
                <a:solidFill>
                  <a:srgbClr val="000000"/>
                </a:solidFill>
                <a:latin typeface="Evolventa"/>
                <a:ea typeface="Evolventa"/>
                <a:cs typeface="Evolventa"/>
                <a:sym typeface="Evolventa"/>
              </a:rPr>
              <a:t>: </a:t>
            </a:r>
            <a:r>
              <a:rPr lang="en-US" sz="2632" spc="-12" dirty="0" err="1">
                <a:solidFill>
                  <a:srgbClr val="000000"/>
                </a:solidFill>
                <a:latin typeface="Evolventa"/>
                <a:ea typeface="Evolventa"/>
                <a:cs typeface="Evolventa"/>
                <a:sym typeface="Evolventa"/>
              </a:rPr>
              <a:t>volatilitatea</a:t>
            </a:r>
            <a:r>
              <a:rPr lang="en-US" sz="2632" spc="-12" dirty="0">
                <a:solidFill>
                  <a:srgbClr val="000000"/>
                </a:solidFill>
                <a:latin typeface="Evolventa"/>
                <a:ea typeface="Evolventa"/>
                <a:cs typeface="Evolventa"/>
                <a:sym typeface="Evolventa"/>
              </a:rPr>
              <a:t> </a:t>
            </a:r>
            <a:r>
              <a:rPr lang="en-US" sz="2632" spc="-12" dirty="0" err="1">
                <a:solidFill>
                  <a:srgbClr val="000000"/>
                </a:solidFill>
                <a:latin typeface="Evolventa"/>
                <a:ea typeface="Evolventa"/>
                <a:cs typeface="Evolventa"/>
                <a:sym typeface="Evolventa"/>
              </a:rPr>
              <a:t>prețurilor</a:t>
            </a:r>
            <a:r>
              <a:rPr lang="en-US" sz="2632" spc="-12" dirty="0">
                <a:solidFill>
                  <a:srgbClr val="000000"/>
                </a:solidFill>
                <a:latin typeface="Evolventa"/>
                <a:ea typeface="Evolventa"/>
                <a:cs typeface="Evolventa"/>
                <a:sym typeface="Evolventa"/>
              </a:rPr>
              <a:t>, </a:t>
            </a:r>
            <a:r>
              <a:rPr lang="en-US" sz="2632" spc="-12" dirty="0" err="1">
                <a:solidFill>
                  <a:srgbClr val="000000"/>
                </a:solidFill>
                <a:latin typeface="Evolventa"/>
                <a:ea typeface="Evolventa"/>
                <a:cs typeface="Evolventa"/>
                <a:sym typeface="Evolventa"/>
              </a:rPr>
              <a:t>lipsa</a:t>
            </a:r>
            <a:r>
              <a:rPr lang="en-US" sz="2632" spc="-12" dirty="0">
                <a:solidFill>
                  <a:srgbClr val="000000"/>
                </a:solidFill>
                <a:latin typeface="Evolventa"/>
                <a:ea typeface="Evolventa"/>
                <a:cs typeface="Evolventa"/>
                <a:sym typeface="Evolventa"/>
              </a:rPr>
              <a:t> </a:t>
            </a:r>
            <a:r>
              <a:rPr lang="en-US" sz="2632" spc="-12" dirty="0" err="1">
                <a:solidFill>
                  <a:srgbClr val="000000"/>
                </a:solidFill>
                <a:latin typeface="Evolventa"/>
                <a:ea typeface="Evolventa"/>
                <a:cs typeface="Evolventa"/>
                <a:sym typeface="Evolventa"/>
              </a:rPr>
              <a:t>veniturilor</a:t>
            </a:r>
            <a:r>
              <a:rPr lang="en-US" sz="2632" spc="-12" dirty="0">
                <a:solidFill>
                  <a:srgbClr val="000000"/>
                </a:solidFill>
                <a:latin typeface="Evolventa"/>
                <a:ea typeface="Evolventa"/>
                <a:cs typeface="Evolventa"/>
                <a:sym typeface="Evolventa"/>
              </a:rPr>
              <a:t>, </a:t>
            </a:r>
            <a:r>
              <a:rPr lang="en-US" sz="2632" spc="-12" dirty="0" err="1">
                <a:solidFill>
                  <a:srgbClr val="000000"/>
                </a:solidFill>
                <a:latin typeface="Evolventa"/>
                <a:ea typeface="Evolventa"/>
                <a:cs typeface="Evolventa"/>
                <a:sym typeface="Evolventa"/>
              </a:rPr>
              <a:t>costurile</a:t>
            </a:r>
            <a:r>
              <a:rPr lang="en-US" sz="2632" spc="-12" dirty="0">
                <a:solidFill>
                  <a:srgbClr val="000000"/>
                </a:solidFill>
                <a:latin typeface="Evolventa"/>
                <a:ea typeface="Evolventa"/>
                <a:cs typeface="Evolventa"/>
                <a:sym typeface="Evolventa"/>
              </a:rPr>
              <a:t> de </a:t>
            </a:r>
            <a:r>
              <a:rPr lang="en-US" sz="2632" spc="-12" dirty="0" err="1">
                <a:solidFill>
                  <a:srgbClr val="000000"/>
                </a:solidFill>
                <a:latin typeface="Evolventa"/>
                <a:ea typeface="Evolventa"/>
                <a:cs typeface="Evolventa"/>
                <a:sym typeface="Evolventa"/>
              </a:rPr>
              <a:t>depozitare</a:t>
            </a:r>
            <a:r>
              <a:rPr lang="en-US" sz="2632" spc="-12" dirty="0">
                <a:solidFill>
                  <a:srgbClr val="000000"/>
                </a:solidFill>
                <a:latin typeface="Evolventa"/>
                <a:ea typeface="Evolventa"/>
                <a:cs typeface="Evolventa"/>
                <a:sym typeface="Evolventa"/>
              </a:rPr>
              <a:t> </a:t>
            </a:r>
            <a:r>
              <a:rPr lang="en-US" sz="2632" spc="-12" dirty="0" err="1">
                <a:solidFill>
                  <a:srgbClr val="000000"/>
                </a:solidFill>
                <a:latin typeface="Evolventa"/>
                <a:ea typeface="Evolventa"/>
                <a:cs typeface="Evolventa"/>
                <a:sym typeface="Evolventa"/>
              </a:rPr>
              <a:t>și</a:t>
            </a:r>
            <a:r>
              <a:rPr lang="en-US" sz="2632" spc="-12" dirty="0">
                <a:solidFill>
                  <a:srgbClr val="000000"/>
                </a:solidFill>
                <a:latin typeface="Evolventa"/>
                <a:ea typeface="Evolventa"/>
                <a:cs typeface="Evolventa"/>
                <a:sym typeface="Evolventa"/>
              </a:rPr>
              <a:t> </a:t>
            </a:r>
            <a:r>
              <a:rPr lang="en-US" sz="2632" spc="-12" dirty="0" err="1">
                <a:solidFill>
                  <a:srgbClr val="000000"/>
                </a:solidFill>
                <a:latin typeface="Evolventa"/>
                <a:ea typeface="Evolventa"/>
                <a:cs typeface="Evolventa"/>
                <a:sym typeface="Evolventa"/>
              </a:rPr>
              <a:t>asigurare</a:t>
            </a:r>
            <a:r>
              <a:rPr lang="en-US" sz="2632" spc="-12" dirty="0">
                <a:solidFill>
                  <a:srgbClr val="000000"/>
                </a:solidFill>
                <a:latin typeface="Evolventa"/>
                <a:ea typeface="Evolventa"/>
                <a:cs typeface="Evolventa"/>
                <a:sym typeface="Evolventa"/>
              </a:rPr>
              <a:t>, </a:t>
            </a:r>
            <a:r>
              <a:rPr lang="en-US" sz="2632" spc="-12" dirty="0" err="1">
                <a:solidFill>
                  <a:srgbClr val="000000"/>
                </a:solidFill>
                <a:latin typeface="Evolventa"/>
                <a:ea typeface="Evolventa"/>
                <a:cs typeface="Evolventa"/>
                <a:sym typeface="Evolventa"/>
              </a:rPr>
              <a:t>manipularea</a:t>
            </a:r>
            <a:r>
              <a:rPr lang="en-US" sz="2632" spc="-12" dirty="0">
                <a:solidFill>
                  <a:srgbClr val="000000"/>
                </a:solidFill>
                <a:latin typeface="Evolventa"/>
                <a:ea typeface="Evolventa"/>
                <a:cs typeface="Evolventa"/>
                <a:sym typeface="Evolventa"/>
              </a:rPr>
              <a:t> </a:t>
            </a:r>
            <a:r>
              <a:rPr lang="en-US" sz="2632" spc="-12" dirty="0" err="1">
                <a:solidFill>
                  <a:srgbClr val="000000"/>
                </a:solidFill>
                <a:latin typeface="Evolventa"/>
                <a:ea typeface="Evolventa"/>
                <a:cs typeface="Evolventa"/>
                <a:sym typeface="Evolventa"/>
              </a:rPr>
              <a:t>pieței</a:t>
            </a:r>
            <a:r>
              <a:rPr lang="en-US" sz="2632" spc="-12" dirty="0">
                <a:solidFill>
                  <a:srgbClr val="000000"/>
                </a:solidFill>
                <a:latin typeface="Evolventa"/>
                <a:ea typeface="Evolventa"/>
                <a:cs typeface="Evolventa"/>
                <a:sym typeface="Evolventa"/>
              </a:rPr>
              <a:t>, </a:t>
            </a:r>
            <a:r>
              <a:rPr lang="en-US" sz="2632" spc="-12" dirty="0" err="1">
                <a:solidFill>
                  <a:srgbClr val="000000"/>
                </a:solidFill>
                <a:latin typeface="Evolventa"/>
                <a:ea typeface="Evolventa"/>
                <a:cs typeface="Evolventa"/>
                <a:sym typeface="Evolventa"/>
              </a:rPr>
              <a:t>risc</a:t>
            </a:r>
            <a:r>
              <a:rPr lang="en-US" sz="2632" spc="-12" dirty="0">
                <a:solidFill>
                  <a:srgbClr val="000000"/>
                </a:solidFill>
                <a:latin typeface="Evolventa"/>
                <a:ea typeface="Evolventa"/>
                <a:cs typeface="Evolventa"/>
                <a:sym typeface="Evolventa"/>
              </a:rPr>
              <a:t> de </a:t>
            </a:r>
            <a:r>
              <a:rPr lang="en-US" sz="2632" spc="-12" dirty="0" err="1">
                <a:solidFill>
                  <a:srgbClr val="000000"/>
                </a:solidFill>
                <a:latin typeface="Evolventa"/>
                <a:ea typeface="Evolventa"/>
                <a:cs typeface="Evolventa"/>
                <a:sym typeface="Evolventa"/>
              </a:rPr>
              <a:t>reglementare</a:t>
            </a:r>
            <a:r>
              <a:rPr lang="en-US" sz="2632" spc="-12" dirty="0">
                <a:solidFill>
                  <a:srgbClr val="000000"/>
                </a:solidFill>
                <a:latin typeface="Evolventa"/>
                <a:ea typeface="Evolventa"/>
                <a:cs typeface="Evolventa"/>
                <a:sym typeface="Evolventa"/>
              </a:rPr>
              <a:t> </a:t>
            </a:r>
          </a:p>
        </p:txBody>
      </p:sp>
      <p:sp>
        <p:nvSpPr>
          <p:cNvPr id="12" name="TextBox 12"/>
          <p:cNvSpPr txBox="1"/>
          <p:nvPr/>
        </p:nvSpPr>
        <p:spPr>
          <a:xfrm>
            <a:off x="2304426" y="7388269"/>
            <a:ext cx="3683178" cy="361971"/>
          </a:xfrm>
          <a:prstGeom prst="rect">
            <a:avLst/>
          </a:prstGeom>
        </p:spPr>
        <p:txBody>
          <a:bodyPr lIns="0" tIns="0" rIns="0" bIns="0" rtlCol="0" anchor="t">
            <a:spAutoFit/>
          </a:bodyPr>
          <a:lstStyle/>
          <a:p>
            <a:pPr marL="0" lvl="0" indent="0" algn="l">
              <a:lnSpc>
                <a:spcPts val="2520"/>
              </a:lnSpc>
            </a:pPr>
            <a:r>
              <a:rPr lang="en-US" sz="2100">
                <a:solidFill>
                  <a:srgbClr val="000000"/>
                </a:solidFill>
                <a:latin typeface="Arial"/>
                <a:ea typeface="Arial"/>
                <a:cs typeface="Arial"/>
                <a:sym typeface="Arial"/>
              </a:rPr>
              <a:t>Sursa: www. pexels.com</a:t>
            </a:r>
          </a:p>
        </p:txBody>
      </p:sp>
      <p:sp>
        <p:nvSpPr>
          <p:cNvPr id="13" name="Freeform 13" descr="O imagine care conține bloc de lemn, din lemn.  Descriere generată automat"/>
          <p:cNvSpPr/>
          <p:nvPr/>
        </p:nvSpPr>
        <p:spPr>
          <a:xfrm>
            <a:off x="1652388" y="3598989"/>
            <a:ext cx="4464423" cy="3348318"/>
          </a:xfrm>
          <a:custGeom>
            <a:avLst/>
            <a:gdLst/>
            <a:ahLst/>
            <a:cxnLst/>
            <a:rect l="l" t="t" r="r" b="b"/>
            <a:pathLst>
              <a:path w="4464423" h="3348318">
                <a:moveTo>
                  <a:pt x="0" y="0"/>
                </a:moveTo>
                <a:lnTo>
                  <a:pt x="4464423" y="0"/>
                </a:lnTo>
                <a:lnTo>
                  <a:pt x="4464423" y="3348318"/>
                </a:lnTo>
                <a:lnTo>
                  <a:pt x="0" y="3348318"/>
                </a:lnTo>
                <a:lnTo>
                  <a:pt x="0" y="0"/>
                </a:lnTo>
                <a:close/>
              </a:path>
            </a:pathLst>
          </a:custGeom>
          <a:blipFill>
            <a:blip r:embed="rId5"/>
            <a:stretch>
              <a:fillRect/>
            </a:stretch>
          </a:blipFill>
        </p:spPr>
        <p:txBody>
          <a:bodyPr/>
          <a:lstStyle/>
          <a:p>
            <a:endParaRPr lang="de-AT"/>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249" y="-248757"/>
            <a:ext cx="10819050" cy="2179050"/>
            <a:chOff x="0" y="0"/>
            <a:chExt cx="14425400" cy="2905400"/>
          </a:xfrm>
        </p:grpSpPr>
        <p:sp>
          <p:nvSpPr>
            <p:cNvPr id="3" name="Freeform 3"/>
            <p:cNvSpPr/>
            <p:nvPr/>
          </p:nvSpPr>
          <p:spPr>
            <a:xfrm>
              <a:off x="12700" y="12700"/>
              <a:ext cx="14400023" cy="2880106"/>
            </a:xfrm>
            <a:custGeom>
              <a:avLst/>
              <a:gdLst/>
              <a:ahLst/>
              <a:cxnLst/>
              <a:rect l="l" t="t" r="r" b="b"/>
              <a:pathLst>
                <a:path w="14400023" h="2880106">
                  <a:moveTo>
                    <a:pt x="0" y="480060"/>
                  </a:moveTo>
                  <a:cubicBezTo>
                    <a:pt x="0" y="214884"/>
                    <a:pt x="216408" y="0"/>
                    <a:pt x="483362" y="0"/>
                  </a:cubicBezTo>
                  <a:lnTo>
                    <a:pt x="13916661" y="0"/>
                  </a:lnTo>
                  <a:cubicBezTo>
                    <a:pt x="14183615" y="0"/>
                    <a:pt x="14400023" y="214884"/>
                    <a:pt x="14400023" y="480060"/>
                  </a:cubicBezTo>
                  <a:lnTo>
                    <a:pt x="14400023" y="2400046"/>
                  </a:lnTo>
                  <a:cubicBezTo>
                    <a:pt x="14400023" y="2665095"/>
                    <a:pt x="14183615" y="2880106"/>
                    <a:pt x="13916661" y="2880106"/>
                  </a:cubicBezTo>
                  <a:lnTo>
                    <a:pt x="483362" y="2880106"/>
                  </a:lnTo>
                  <a:cubicBezTo>
                    <a:pt x="216408" y="2879979"/>
                    <a:pt x="0" y="2665095"/>
                    <a:pt x="0" y="2400046"/>
                  </a:cubicBezTo>
                  <a:close/>
                </a:path>
              </a:pathLst>
            </a:custGeom>
            <a:solidFill>
              <a:srgbClr val="4472C4"/>
            </a:solidFill>
          </p:spPr>
          <p:txBody>
            <a:bodyPr/>
            <a:lstStyle/>
            <a:p>
              <a:endParaRPr lang="de-AT"/>
            </a:p>
          </p:txBody>
        </p:sp>
        <p:sp>
          <p:nvSpPr>
            <p:cNvPr id="4" name="Freeform 4"/>
            <p:cNvSpPr/>
            <p:nvPr/>
          </p:nvSpPr>
          <p:spPr>
            <a:xfrm>
              <a:off x="0" y="0"/>
              <a:ext cx="14425423" cy="2905506"/>
            </a:xfrm>
            <a:custGeom>
              <a:avLst/>
              <a:gdLst/>
              <a:ahLst/>
              <a:cxnLst/>
              <a:rect l="l" t="t" r="r" b="b"/>
              <a:pathLst>
                <a:path w="14425423" h="2905506">
                  <a:moveTo>
                    <a:pt x="0" y="492760"/>
                  </a:moveTo>
                  <a:cubicBezTo>
                    <a:pt x="0" y="220472"/>
                    <a:pt x="222250" y="0"/>
                    <a:pt x="496062" y="0"/>
                  </a:cubicBezTo>
                  <a:lnTo>
                    <a:pt x="13929361" y="0"/>
                  </a:lnTo>
                  <a:lnTo>
                    <a:pt x="13929361" y="12700"/>
                  </a:lnTo>
                  <a:lnTo>
                    <a:pt x="13929361" y="0"/>
                  </a:lnTo>
                  <a:cubicBezTo>
                    <a:pt x="14203299" y="0"/>
                    <a:pt x="14425423" y="220472"/>
                    <a:pt x="14425423" y="492760"/>
                  </a:cubicBezTo>
                  <a:lnTo>
                    <a:pt x="14412723" y="492760"/>
                  </a:lnTo>
                  <a:lnTo>
                    <a:pt x="14425423" y="492760"/>
                  </a:lnTo>
                  <a:lnTo>
                    <a:pt x="14425423" y="2412746"/>
                  </a:lnTo>
                  <a:lnTo>
                    <a:pt x="14412723" y="2412746"/>
                  </a:lnTo>
                  <a:lnTo>
                    <a:pt x="14425423" y="2412746"/>
                  </a:lnTo>
                  <a:cubicBezTo>
                    <a:pt x="14425423" y="2684907"/>
                    <a:pt x="14203173" y="2905506"/>
                    <a:pt x="13929361" y="2905506"/>
                  </a:cubicBezTo>
                  <a:lnTo>
                    <a:pt x="13929361" y="2892806"/>
                  </a:lnTo>
                  <a:lnTo>
                    <a:pt x="13929361" y="2905506"/>
                  </a:lnTo>
                  <a:lnTo>
                    <a:pt x="496062" y="2905506"/>
                  </a:lnTo>
                  <a:lnTo>
                    <a:pt x="496062" y="2892806"/>
                  </a:lnTo>
                  <a:lnTo>
                    <a:pt x="496062" y="2905506"/>
                  </a:lnTo>
                  <a:cubicBezTo>
                    <a:pt x="222250" y="2905379"/>
                    <a:pt x="0" y="2684907"/>
                    <a:pt x="0" y="2412746"/>
                  </a:cubicBezTo>
                  <a:lnTo>
                    <a:pt x="0" y="492760"/>
                  </a:lnTo>
                  <a:lnTo>
                    <a:pt x="12700" y="492760"/>
                  </a:lnTo>
                  <a:lnTo>
                    <a:pt x="0" y="492760"/>
                  </a:lnTo>
                  <a:moveTo>
                    <a:pt x="25400" y="492760"/>
                  </a:moveTo>
                  <a:lnTo>
                    <a:pt x="25400" y="2412746"/>
                  </a:lnTo>
                  <a:lnTo>
                    <a:pt x="12700" y="2412746"/>
                  </a:lnTo>
                  <a:lnTo>
                    <a:pt x="25400" y="2412746"/>
                  </a:lnTo>
                  <a:cubicBezTo>
                    <a:pt x="25400" y="2670810"/>
                    <a:pt x="236093" y="2880106"/>
                    <a:pt x="496062" y="2880106"/>
                  </a:cubicBezTo>
                  <a:lnTo>
                    <a:pt x="13929361" y="2880106"/>
                  </a:lnTo>
                  <a:cubicBezTo>
                    <a:pt x="14189456" y="2880106"/>
                    <a:pt x="14400023" y="2670810"/>
                    <a:pt x="14400023" y="2412746"/>
                  </a:cubicBezTo>
                  <a:lnTo>
                    <a:pt x="14400023" y="492760"/>
                  </a:lnTo>
                  <a:cubicBezTo>
                    <a:pt x="14400023" y="234696"/>
                    <a:pt x="14189329" y="25400"/>
                    <a:pt x="13929361" y="25400"/>
                  </a:cubicBezTo>
                  <a:lnTo>
                    <a:pt x="496062" y="25400"/>
                  </a:lnTo>
                  <a:lnTo>
                    <a:pt x="496062" y="12700"/>
                  </a:lnTo>
                  <a:lnTo>
                    <a:pt x="496062" y="25400"/>
                  </a:lnTo>
                  <a:cubicBezTo>
                    <a:pt x="236093" y="25400"/>
                    <a:pt x="25400" y="234696"/>
                    <a:pt x="25400" y="492760"/>
                  </a:cubicBezTo>
                  <a:close/>
                </a:path>
              </a:pathLst>
            </a:custGeom>
            <a:solidFill>
              <a:srgbClr val="31538F"/>
            </a:solidFill>
          </p:spPr>
          <p:txBody>
            <a:bodyPr/>
            <a:lstStyle/>
            <a:p>
              <a:endParaRPr lang="de-AT"/>
            </a:p>
          </p:txBody>
        </p:sp>
        <p:sp>
          <p:nvSpPr>
            <p:cNvPr id="5" name="TextBox 5"/>
            <p:cNvSpPr txBox="1"/>
            <p:nvPr/>
          </p:nvSpPr>
          <p:spPr>
            <a:xfrm>
              <a:off x="0" y="-161925"/>
              <a:ext cx="14425400" cy="3067325"/>
            </a:xfrm>
            <a:prstGeom prst="rect">
              <a:avLst/>
            </a:prstGeom>
          </p:spPr>
          <p:txBody>
            <a:bodyPr lIns="50800" tIns="50800" rIns="50800" bIns="50800" rtlCol="0" anchor="ctr"/>
            <a:lstStyle/>
            <a:p>
              <a:pPr marL="0" lvl="0" indent="0" algn="ctr">
                <a:lnSpc>
                  <a:spcPts val="6120"/>
                </a:lnSpc>
              </a:pPr>
              <a:r>
                <a:rPr lang="en-US" sz="5100" spc="-24">
                  <a:solidFill>
                    <a:srgbClr val="FFFFFF"/>
                  </a:solidFill>
                  <a:latin typeface="Evolventa"/>
                  <a:ea typeface="Evolventa"/>
                  <a:cs typeface="Evolventa"/>
                  <a:sym typeface="Evolventa"/>
                </a:rPr>
                <a:t>CRIPTMONEDĂ</a:t>
              </a:r>
            </a:p>
          </p:txBody>
        </p:sp>
      </p:grpSp>
      <p:grpSp>
        <p:nvGrpSpPr>
          <p:cNvPr id="6" name="Group 6"/>
          <p:cNvGrpSpPr/>
          <p:nvPr/>
        </p:nvGrpSpPr>
        <p:grpSpPr>
          <a:xfrm rot="-5400000">
            <a:off x="8222456" y="221456"/>
            <a:ext cx="1843088" cy="18288000"/>
            <a:chOff x="0" y="0"/>
            <a:chExt cx="2457450" cy="24384000"/>
          </a:xfrm>
        </p:grpSpPr>
        <p:sp>
          <p:nvSpPr>
            <p:cNvPr id="7" name="Freeform 7"/>
            <p:cNvSpPr/>
            <p:nvPr/>
          </p:nvSpPr>
          <p:spPr>
            <a:xfrm>
              <a:off x="0" y="0"/>
              <a:ext cx="2457450" cy="24384000"/>
            </a:xfrm>
            <a:custGeom>
              <a:avLst/>
              <a:gdLst/>
              <a:ahLst/>
              <a:cxnLst/>
              <a:rect l="l" t="t" r="r" b="b"/>
              <a:pathLst>
                <a:path w="2457450" h="24384000">
                  <a:moveTo>
                    <a:pt x="0" y="0"/>
                  </a:moveTo>
                  <a:lnTo>
                    <a:pt x="2457450" y="0"/>
                  </a:lnTo>
                  <a:lnTo>
                    <a:pt x="2457450" y="24384000"/>
                  </a:lnTo>
                  <a:lnTo>
                    <a:pt x="0" y="24384000"/>
                  </a:lnTo>
                  <a:close/>
                </a:path>
              </a:pathLst>
            </a:custGeom>
            <a:solidFill>
              <a:srgbClr val="AEABAB">
                <a:alpha val="60000"/>
              </a:srgbClr>
            </a:solidFill>
          </p:spPr>
          <p:txBody>
            <a:bodyPr/>
            <a:lstStyle/>
            <a:p>
              <a:endParaRPr lang="de-AT"/>
            </a:p>
          </p:txBody>
        </p:sp>
      </p:grpSp>
      <p:sp>
        <p:nvSpPr>
          <p:cNvPr id="8" name="TextBox 8"/>
          <p:cNvSpPr txBox="1"/>
          <p:nvPr/>
        </p:nvSpPr>
        <p:spPr>
          <a:xfrm>
            <a:off x="594444" y="9198106"/>
            <a:ext cx="12657256" cy="399965"/>
          </a:xfrm>
          <a:prstGeom prst="rect">
            <a:avLst/>
          </a:prstGeom>
        </p:spPr>
        <p:txBody>
          <a:bodyPr lIns="0" tIns="0" rIns="0" bIns="0" rtlCol="0" anchor="t">
            <a:spAutoFit/>
          </a:bodyPr>
          <a:lstStyle/>
          <a:p>
            <a:pPr marL="0" lvl="0" indent="0" algn="just">
              <a:lnSpc>
                <a:spcPts val="1439"/>
              </a:lnSpc>
            </a:pPr>
            <a:r>
              <a:rPr lang="en-US" sz="1200" spc="-5">
                <a:solidFill>
                  <a:srgbClr val="000000"/>
                </a:solidFill>
                <a:latin typeface="Evolventa"/>
                <a:ea typeface="Evolventa"/>
                <a:cs typeface="Evolventa"/>
                <a:sym typeface="Evolventa"/>
              </a:rPr>
              <a:t>Finanțat de Uniunea Europeană. Opiniile și opiniile exprimate sunt totuși doar ale autorilor și nu reflectă neapărat cele ale Uniunii Europene sau ale Agenției Executive pentru Educație și Cultură (EACEA). Nici Uniunea Europeană, nici EACEA nu pot fi considerate responsabile pentru acestea. Număr proiect: 2022-1-AT01-KA220-ADU-000087985</a:t>
            </a:r>
          </a:p>
        </p:txBody>
      </p:sp>
      <p:sp>
        <p:nvSpPr>
          <p:cNvPr id="9" name="Freeform 9" descr="Interfață grafică cu utilizatorul, text  Descriere generată automat"/>
          <p:cNvSpPr/>
          <p:nvPr/>
        </p:nvSpPr>
        <p:spPr>
          <a:xfrm>
            <a:off x="14872456" y="8861232"/>
            <a:ext cx="3173424" cy="860791"/>
          </a:xfrm>
          <a:custGeom>
            <a:avLst/>
            <a:gdLst/>
            <a:ahLst/>
            <a:cxnLst/>
            <a:rect l="l" t="t" r="r" b="b"/>
            <a:pathLst>
              <a:path w="3173424" h="860791">
                <a:moveTo>
                  <a:pt x="0" y="0"/>
                </a:moveTo>
                <a:lnTo>
                  <a:pt x="3173424" y="0"/>
                </a:lnTo>
                <a:lnTo>
                  <a:pt x="3173424" y="860791"/>
                </a:lnTo>
                <a:lnTo>
                  <a:pt x="0" y="860791"/>
                </a:lnTo>
                <a:lnTo>
                  <a:pt x="0" y="0"/>
                </a:lnTo>
                <a:close/>
              </a:path>
            </a:pathLst>
          </a:custGeom>
          <a:blipFill>
            <a:blip r:embed="rId3"/>
            <a:stretch>
              <a:fillRect/>
            </a:stretch>
          </a:blipFill>
        </p:spPr>
        <p:txBody>
          <a:bodyPr/>
          <a:lstStyle/>
          <a:p>
            <a:endParaRPr lang="de-AT"/>
          </a:p>
        </p:txBody>
      </p:sp>
      <p:sp>
        <p:nvSpPr>
          <p:cNvPr id="10" name="Freeform 10"/>
          <p:cNvSpPr/>
          <p:nvPr/>
        </p:nvSpPr>
        <p:spPr>
          <a:xfrm>
            <a:off x="16459168" y="265476"/>
            <a:ext cx="1462527" cy="1622708"/>
          </a:xfrm>
          <a:custGeom>
            <a:avLst/>
            <a:gdLst/>
            <a:ahLst/>
            <a:cxnLst/>
            <a:rect l="l" t="t" r="r" b="b"/>
            <a:pathLst>
              <a:path w="1462527" h="1622708">
                <a:moveTo>
                  <a:pt x="0" y="0"/>
                </a:moveTo>
                <a:lnTo>
                  <a:pt x="1462528" y="0"/>
                </a:lnTo>
                <a:lnTo>
                  <a:pt x="1462528" y="1622708"/>
                </a:lnTo>
                <a:lnTo>
                  <a:pt x="0" y="1622708"/>
                </a:lnTo>
                <a:lnTo>
                  <a:pt x="0" y="0"/>
                </a:lnTo>
                <a:close/>
              </a:path>
            </a:pathLst>
          </a:custGeom>
          <a:blipFill>
            <a:blip r:embed="rId4"/>
            <a:stretch>
              <a:fillRect r="-439"/>
            </a:stretch>
          </a:blipFill>
        </p:spPr>
        <p:txBody>
          <a:bodyPr/>
          <a:lstStyle/>
          <a:p>
            <a:endParaRPr lang="de-AT"/>
          </a:p>
        </p:txBody>
      </p:sp>
      <p:sp>
        <p:nvSpPr>
          <p:cNvPr id="11" name="TextBox 11"/>
          <p:cNvSpPr txBox="1"/>
          <p:nvPr/>
        </p:nvSpPr>
        <p:spPr>
          <a:xfrm>
            <a:off x="6617949" y="2791803"/>
            <a:ext cx="11167032" cy="4181688"/>
          </a:xfrm>
          <a:prstGeom prst="rect">
            <a:avLst/>
          </a:prstGeom>
        </p:spPr>
        <p:txBody>
          <a:bodyPr lIns="0" tIns="0" rIns="0" bIns="0" rtlCol="0" anchor="t">
            <a:spAutoFit/>
          </a:bodyPr>
          <a:lstStyle/>
          <a:p>
            <a:pPr marL="0" lvl="0" indent="0" algn="just">
              <a:lnSpc>
                <a:spcPts val="3240"/>
              </a:lnSpc>
            </a:pPr>
            <a:endParaRPr dirty="0"/>
          </a:p>
          <a:p>
            <a:pPr marL="488632" lvl="1" indent="-244316" algn="just">
              <a:lnSpc>
                <a:spcPts val="3240"/>
              </a:lnSpc>
              <a:buFont typeface="Arial"/>
              <a:buChar char="•"/>
            </a:pPr>
            <a:r>
              <a:rPr lang="en-US" sz="2700" spc="-12" dirty="0" err="1">
                <a:solidFill>
                  <a:srgbClr val="000000"/>
                </a:solidFill>
                <a:latin typeface="Evolventa"/>
                <a:ea typeface="Evolventa"/>
                <a:cs typeface="Evolventa"/>
                <a:sym typeface="Evolventa"/>
              </a:rPr>
              <a:t>Investiții</a:t>
            </a:r>
            <a:r>
              <a:rPr lang="en-US" sz="2700" spc="-12" dirty="0">
                <a:solidFill>
                  <a:srgbClr val="000000"/>
                </a:solidFill>
                <a:latin typeface="Evolventa"/>
                <a:ea typeface="Evolventa"/>
                <a:cs typeface="Evolventa"/>
                <a:sym typeface="Evolventa"/>
              </a:rPr>
              <a:t> cu </a:t>
            </a:r>
            <a:r>
              <a:rPr lang="en-US" sz="2700" spc="-12" dirty="0" err="1">
                <a:solidFill>
                  <a:srgbClr val="000000"/>
                </a:solidFill>
                <a:latin typeface="Evolventa"/>
                <a:ea typeface="Evolventa"/>
                <a:cs typeface="Evolventa"/>
                <a:sym typeface="Evolventa"/>
              </a:rPr>
              <a:t>risc</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ridicat</a:t>
            </a:r>
            <a:r>
              <a:rPr lang="en-US" sz="2700" spc="-12" dirty="0">
                <a:solidFill>
                  <a:srgbClr val="000000"/>
                </a:solidFill>
                <a:latin typeface="Evolventa"/>
                <a:ea typeface="Evolventa"/>
                <a:cs typeface="Evolventa"/>
                <a:sym typeface="Evolventa"/>
              </a:rPr>
              <a:t> care nu sunt considerate </a:t>
            </a:r>
            <a:r>
              <a:rPr lang="en-US" sz="2700" spc="-12" dirty="0" err="1">
                <a:solidFill>
                  <a:srgbClr val="000000"/>
                </a:solidFill>
                <a:latin typeface="Evolventa"/>
                <a:ea typeface="Evolventa"/>
                <a:cs typeface="Evolventa"/>
                <a:sym typeface="Evolventa"/>
              </a:rPr>
              <a:t>potrivite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pentru</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investitorii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neprofesioniști</a:t>
            </a:r>
            <a:r>
              <a:rPr lang="en-US" sz="2700" spc="-12" dirty="0">
                <a:solidFill>
                  <a:srgbClr val="000000"/>
                </a:solidFill>
                <a:latin typeface="Evolventa"/>
                <a:ea typeface="Evolventa"/>
                <a:cs typeface="Evolventa"/>
                <a:sym typeface="Evolventa"/>
              </a:rPr>
              <a:t>.</a:t>
            </a:r>
          </a:p>
          <a:p>
            <a:pPr marL="0" lvl="0" indent="0" algn="just">
              <a:lnSpc>
                <a:spcPts val="3240"/>
              </a:lnSpc>
            </a:pPr>
            <a:endParaRPr lang="en-US" sz="2700" spc="-12" dirty="0">
              <a:solidFill>
                <a:srgbClr val="000000"/>
              </a:solidFill>
              <a:latin typeface="Evolventa"/>
              <a:ea typeface="Evolventa"/>
              <a:cs typeface="Evolventa"/>
              <a:sym typeface="Evolventa"/>
            </a:endParaRPr>
          </a:p>
          <a:p>
            <a:pPr marL="488632" lvl="1" indent="-244316" algn="just">
              <a:lnSpc>
                <a:spcPts val="3240"/>
              </a:lnSpc>
              <a:buFont typeface="Arial"/>
              <a:buChar char="•"/>
            </a:pPr>
            <a:r>
              <a:rPr lang="en-US" sz="2700" spc="-12" dirty="0" err="1">
                <a:solidFill>
                  <a:srgbClr val="000000"/>
                </a:solidFill>
                <a:latin typeface="Evolventa"/>
                <a:ea typeface="Evolventa"/>
                <a:cs typeface="Evolventa"/>
                <a:sym typeface="Evolventa"/>
              </a:rPr>
              <a:t>Aspecte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pozitive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potențial</a:t>
            </a:r>
            <a:r>
              <a:rPr lang="en-US" sz="2700" spc="-12" dirty="0">
                <a:solidFill>
                  <a:srgbClr val="000000"/>
                </a:solidFill>
                <a:latin typeface="Evolventa"/>
                <a:ea typeface="Evolventa"/>
                <a:cs typeface="Evolventa"/>
                <a:sym typeface="Evolventa"/>
              </a:rPr>
              <a:t> de </a:t>
            </a:r>
            <a:r>
              <a:rPr lang="en-US" sz="2700" spc="-12" dirty="0" err="1">
                <a:solidFill>
                  <a:srgbClr val="000000"/>
                </a:solidFill>
                <a:latin typeface="Evolventa"/>
                <a:ea typeface="Evolventa"/>
                <a:cs typeface="Evolventa"/>
                <a:sym typeface="Evolventa"/>
              </a:rPr>
              <a:t>rentabilitate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ridicată</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descentralizare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accesibilitate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diversificare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inovare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tehnologică</a:t>
            </a:r>
            <a:endParaRPr lang="en-US" sz="2700" spc="-12" dirty="0">
              <a:solidFill>
                <a:srgbClr val="000000"/>
              </a:solidFill>
              <a:latin typeface="Evolventa"/>
              <a:ea typeface="Evolventa"/>
              <a:cs typeface="Evolventa"/>
              <a:sym typeface="Evolventa"/>
            </a:endParaRPr>
          </a:p>
          <a:p>
            <a:pPr marL="0" lvl="0" indent="0" algn="just">
              <a:lnSpc>
                <a:spcPts val="3240"/>
              </a:lnSpc>
            </a:pPr>
            <a:endParaRPr lang="en-US" sz="2700" spc="-12" dirty="0">
              <a:solidFill>
                <a:srgbClr val="000000"/>
              </a:solidFill>
              <a:latin typeface="Evolventa"/>
              <a:ea typeface="Evolventa"/>
              <a:cs typeface="Evolventa"/>
              <a:sym typeface="Evolventa"/>
            </a:endParaRPr>
          </a:p>
          <a:p>
            <a:pPr marL="488632" lvl="1" indent="-244316" algn="just">
              <a:lnSpc>
                <a:spcPts val="3240"/>
              </a:lnSpc>
              <a:buFont typeface="Arial"/>
              <a:buChar char="•"/>
            </a:pPr>
            <a:r>
              <a:rPr lang="en-US" sz="2700" spc="-12" dirty="0" err="1">
                <a:solidFill>
                  <a:srgbClr val="000000"/>
                </a:solidFill>
                <a:latin typeface="Evolventa"/>
                <a:ea typeface="Evolventa"/>
                <a:cs typeface="Evolventa"/>
                <a:sym typeface="Evolventa"/>
              </a:rPr>
              <a:t>Aspecte</a:t>
            </a:r>
            <a:r>
              <a:rPr lang="en-US" sz="2700" spc="-12" dirty="0">
                <a:solidFill>
                  <a:srgbClr val="000000"/>
                </a:solidFill>
                <a:latin typeface="Evolventa"/>
                <a:ea typeface="Evolventa"/>
                <a:cs typeface="Evolventa"/>
                <a:sym typeface="Evolventa"/>
              </a:rPr>
              <a:t> negative </a:t>
            </a:r>
            <a:r>
              <a:rPr lang="en-US" sz="2700" spc="-12" dirty="0" err="1">
                <a:solidFill>
                  <a:srgbClr val="000000"/>
                </a:solidFill>
                <a:latin typeface="Evolventa"/>
                <a:ea typeface="Evolventa"/>
                <a:cs typeface="Evolventa"/>
                <a:sym typeface="Evolventa"/>
              </a:rPr>
              <a:t>și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riscuri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volatilitatea</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prețurilor</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incertitudinea</a:t>
            </a:r>
            <a:r>
              <a:rPr lang="en-US" sz="2700" spc="-12" dirty="0">
                <a:solidFill>
                  <a:srgbClr val="000000"/>
                </a:solidFill>
                <a:latin typeface="Evolventa"/>
                <a:ea typeface="Evolventa"/>
                <a:cs typeface="Evolventa"/>
                <a:sym typeface="Evolventa"/>
              </a:rPr>
              <a:t> de </a:t>
            </a:r>
            <a:r>
              <a:rPr lang="en-US" sz="2700" spc="-12" dirty="0" err="1">
                <a:solidFill>
                  <a:srgbClr val="000000"/>
                </a:solidFill>
                <a:latin typeface="Evolventa"/>
                <a:ea typeface="Evolventa"/>
                <a:cs typeface="Evolventa"/>
                <a:sym typeface="Evolventa"/>
              </a:rPr>
              <a:t>reglementare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riscurile</a:t>
            </a:r>
            <a:r>
              <a:rPr lang="en-US" sz="2700" spc="-12" dirty="0">
                <a:solidFill>
                  <a:srgbClr val="000000"/>
                </a:solidFill>
                <a:latin typeface="Evolventa"/>
                <a:ea typeface="Evolventa"/>
                <a:cs typeface="Evolventa"/>
                <a:sym typeface="Evolventa"/>
              </a:rPr>
              <a:t> de </a:t>
            </a:r>
            <a:r>
              <a:rPr lang="en-US" sz="2700" spc="-12" dirty="0" err="1">
                <a:solidFill>
                  <a:srgbClr val="000000"/>
                </a:solidFill>
                <a:latin typeface="Evolventa"/>
                <a:ea typeface="Evolventa"/>
                <a:cs typeface="Evolventa"/>
                <a:sym typeface="Evolventa"/>
              </a:rPr>
              <a:t>securitate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lipsa</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reglementării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adoptarea</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limitată</a:t>
            </a:r>
            <a:endParaRPr lang="en-US" sz="2700" spc="-12" dirty="0">
              <a:solidFill>
                <a:srgbClr val="000000"/>
              </a:solidFill>
              <a:latin typeface="Evolventa"/>
              <a:ea typeface="Evolventa"/>
              <a:cs typeface="Evolventa"/>
              <a:sym typeface="Evolventa"/>
            </a:endParaRPr>
          </a:p>
        </p:txBody>
      </p:sp>
      <p:sp>
        <p:nvSpPr>
          <p:cNvPr id="12" name="TextBox 12"/>
          <p:cNvSpPr txBox="1"/>
          <p:nvPr/>
        </p:nvSpPr>
        <p:spPr>
          <a:xfrm>
            <a:off x="1293638" y="6783921"/>
            <a:ext cx="3683178" cy="361971"/>
          </a:xfrm>
          <a:prstGeom prst="rect">
            <a:avLst/>
          </a:prstGeom>
        </p:spPr>
        <p:txBody>
          <a:bodyPr lIns="0" tIns="0" rIns="0" bIns="0" rtlCol="0" anchor="t">
            <a:spAutoFit/>
          </a:bodyPr>
          <a:lstStyle/>
          <a:p>
            <a:pPr marL="0" lvl="0" indent="0" algn="l">
              <a:lnSpc>
                <a:spcPts val="2520"/>
              </a:lnSpc>
            </a:pPr>
            <a:r>
              <a:rPr lang="en-US" sz="2100">
                <a:solidFill>
                  <a:srgbClr val="000000"/>
                </a:solidFill>
                <a:latin typeface="Arial"/>
                <a:ea typeface="Arial"/>
                <a:cs typeface="Arial"/>
                <a:sym typeface="Arial"/>
              </a:rPr>
              <a:t>Sursa: www. pexels.com</a:t>
            </a:r>
          </a:p>
        </p:txBody>
      </p:sp>
      <p:sp>
        <p:nvSpPr>
          <p:cNvPr id="13" name="Freeform 13" descr="O imagine care conține metal, valută, bani, numerar.  Descriere generată automat"/>
          <p:cNvSpPr/>
          <p:nvPr/>
        </p:nvSpPr>
        <p:spPr>
          <a:xfrm>
            <a:off x="503019" y="3116438"/>
            <a:ext cx="5437440" cy="3625413"/>
          </a:xfrm>
          <a:custGeom>
            <a:avLst/>
            <a:gdLst/>
            <a:ahLst/>
            <a:cxnLst/>
            <a:rect l="l" t="t" r="r" b="b"/>
            <a:pathLst>
              <a:path w="5437440" h="3625413">
                <a:moveTo>
                  <a:pt x="0" y="0"/>
                </a:moveTo>
                <a:lnTo>
                  <a:pt x="5437440" y="0"/>
                </a:lnTo>
                <a:lnTo>
                  <a:pt x="5437440" y="3625413"/>
                </a:lnTo>
                <a:lnTo>
                  <a:pt x="0" y="3625413"/>
                </a:lnTo>
                <a:lnTo>
                  <a:pt x="0" y="0"/>
                </a:lnTo>
                <a:close/>
              </a:path>
            </a:pathLst>
          </a:custGeom>
          <a:blipFill>
            <a:blip r:embed="rId5"/>
            <a:stretch>
              <a:fillRect/>
            </a:stretch>
          </a:blipFill>
        </p:spPr>
        <p:txBody>
          <a:bodyPr/>
          <a:lstStyle/>
          <a:p>
            <a:endParaRPr lang="de-AT"/>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46460" y="3596171"/>
            <a:ext cx="8820285" cy="922063"/>
          </a:xfrm>
          <a:prstGeom prst="rect">
            <a:avLst/>
          </a:prstGeom>
        </p:spPr>
        <p:txBody>
          <a:bodyPr lIns="0" tIns="0" rIns="0" bIns="0" rtlCol="0" anchor="t">
            <a:spAutoFit/>
          </a:bodyPr>
          <a:lstStyle/>
          <a:p>
            <a:pPr marL="0" lvl="0" indent="0" algn="l">
              <a:lnSpc>
                <a:spcPts val="3240"/>
              </a:lnSpc>
            </a:pPr>
            <a:endParaRPr/>
          </a:p>
          <a:p>
            <a:pPr marL="0" lvl="0" indent="0" algn="l">
              <a:lnSpc>
                <a:spcPts val="3240"/>
              </a:lnSpc>
            </a:pPr>
            <a:r>
              <a:rPr lang="en-US" sz="3000" spc="-14">
                <a:solidFill>
                  <a:srgbClr val="000000"/>
                </a:solidFill>
                <a:latin typeface="Evolventa"/>
                <a:ea typeface="Evolventa"/>
                <a:cs typeface="Evolventa"/>
                <a:sym typeface="Evolventa"/>
              </a:rPr>
              <a:t>De ce este importantă investiția?</a:t>
            </a:r>
          </a:p>
        </p:txBody>
      </p:sp>
      <p:sp>
        <p:nvSpPr>
          <p:cNvPr id="3" name="Freeform 3" descr="O imagine care conține persoană, în interior, artă.  Descriere generată automat cu fiabilitate medie"/>
          <p:cNvSpPr/>
          <p:nvPr/>
        </p:nvSpPr>
        <p:spPr>
          <a:xfrm>
            <a:off x="10799160" y="15"/>
            <a:ext cx="7488840" cy="10286985"/>
          </a:xfrm>
          <a:custGeom>
            <a:avLst/>
            <a:gdLst/>
            <a:ahLst/>
            <a:cxnLst/>
            <a:rect l="l" t="t" r="r" b="b"/>
            <a:pathLst>
              <a:path w="7488840" h="10286985">
                <a:moveTo>
                  <a:pt x="0" y="0"/>
                </a:moveTo>
                <a:lnTo>
                  <a:pt x="7488840" y="0"/>
                </a:lnTo>
                <a:lnTo>
                  <a:pt x="7488840" y="10286985"/>
                </a:lnTo>
                <a:lnTo>
                  <a:pt x="0" y="10286985"/>
                </a:lnTo>
                <a:lnTo>
                  <a:pt x="0" y="0"/>
                </a:lnTo>
                <a:close/>
              </a:path>
            </a:pathLst>
          </a:custGeom>
          <a:blipFill>
            <a:blip r:embed="rId3"/>
            <a:stretch>
              <a:fillRect t="-8449" r="-13" b="-614"/>
            </a:stretch>
          </a:blipFill>
        </p:spPr>
        <p:txBody>
          <a:bodyPr/>
          <a:lstStyle/>
          <a:p>
            <a:endParaRPr lang="de-AT"/>
          </a:p>
        </p:txBody>
      </p:sp>
      <p:sp>
        <p:nvSpPr>
          <p:cNvPr id="4" name="Freeform 4"/>
          <p:cNvSpPr/>
          <p:nvPr/>
        </p:nvSpPr>
        <p:spPr>
          <a:xfrm>
            <a:off x="16459168" y="265476"/>
            <a:ext cx="1462527" cy="1622708"/>
          </a:xfrm>
          <a:custGeom>
            <a:avLst/>
            <a:gdLst/>
            <a:ahLst/>
            <a:cxnLst/>
            <a:rect l="l" t="t" r="r" b="b"/>
            <a:pathLst>
              <a:path w="1462527" h="1622708">
                <a:moveTo>
                  <a:pt x="0" y="0"/>
                </a:moveTo>
                <a:lnTo>
                  <a:pt x="1462528" y="0"/>
                </a:lnTo>
                <a:lnTo>
                  <a:pt x="1462528" y="1622708"/>
                </a:lnTo>
                <a:lnTo>
                  <a:pt x="0" y="1622708"/>
                </a:lnTo>
                <a:lnTo>
                  <a:pt x="0" y="0"/>
                </a:lnTo>
                <a:close/>
              </a:path>
            </a:pathLst>
          </a:custGeom>
          <a:blipFill>
            <a:blip r:embed="rId4"/>
            <a:stretch>
              <a:fillRect r="-439"/>
            </a:stretch>
          </a:blipFill>
        </p:spPr>
        <p:txBody>
          <a:bodyPr/>
          <a:lstStyle/>
          <a:p>
            <a:endParaRPr lang="de-AT"/>
          </a:p>
        </p:txBody>
      </p:sp>
      <p:grpSp>
        <p:nvGrpSpPr>
          <p:cNvPr id="5" name="Group 5"/>
          <p:cNvGrpSpPr/>
          <p:nvPr/>
        </p:nvGrpSpPr>
        <p:grpSpPr>
          <a:xfrm>
            <a:off x="-408247" y="-248757"/>
            <a:ext cx="10819050" cy="2179050"/>
            <a:chOff x="0" y="0"/>
            <a:chExt cx="14425400" cy="2905400"/>
          </a:xfrm>
        </p:grpSpPr>
        <p:sp>
          <p:nvSpPr>
            <p:cNvPr id="6" name="Freeform 6"/>
            <p:cNvSpPr/>
            <p:nvPr/>
          </p:nvSpPr>
          <p:spPr>
            <a:xfrm>
              <a:off x="12700" y="12700"/>
              <a:ext cx="14400023" cy="2880106"/>
            </a:xfrm>
            <a:custGeom>
              <a:avLst/>
              <a:gdLst/>
              <a:ahLst/>
              <a:cxnLst/>
              <a:rect l="l" t="t" r="r" b="b"/>
              <a:pathLst>
                <a:path w="14400023" h="2880106">
                  <a:moveTo>
                    <a:pt x="0" y="480060"/>
                  </a:moveTo>
                  <a:cubicBezTo>
                    <a:pt x="0" y="214884"/>
                    <a:pt x="216408" y="0"/>
                    <a:pt x="483362" y="0"/>
                  </a:cubicBezTo>
                  <a:lnTo>
                    <a:pt x="13916661" y="0"/>
                  </a:lnTo>
                  <a:cubicBezTo>
                    <a:pt x="14183615" y="0"/>
                    <a:pt x="14400023" y="214884"/>
                    <a:pt x="14400023" y="480060"/>
                  </a:cubicBezTo>
                  <a:lnTo>
                    <a:pt x="14400023" y="2400046"/>
                  </a:lnTo>
                  <a:cubicBezTo>
                    <a:pt x="14400023" y="2665095"/>
                    <a:pt x="14183615" y="2880106"/>
                    <a:pt x="13916661" y="2880106"/>
                  </a:cubicBezTo>
                  <a:lnTo>
                    <a:pt x="483362" y="2880106"/>
                  </a:lnTo>
                  <a:cubicBezTo>
                    <a:pt x="216408" y="2879979"/>
                    <a:pt x="0" y="2665095"/>
                    <a:pt x="0" y="2400046"/>
                  </a:cubicBezTo>
                  <a:close/>
                </a:path>
              </a:pathLst>
            </a:custGeom>
            <a:solidFill>
              <a:srgbClr val="4472C4"/>
            </a:solidFill>
          </p:spPr>
          <p:txBody>
            <a:bodyPr/>
            <a:lstStyle/>
            <a:p>
              <a:endParaRPr lang="de-AT"/>
            </a:p>
          </p:txBody>
        </p:sp>
        <p:sp>
          <p:nvSpPr>
            <p:cNvPr id="7" name="Freeform 7"/>
            <p:cNvSpPr/>
            <p:nvPr/>
          </p:nvSpPr>
          <p:spPr>
            <a:xfrm>
              <a:off x="0" y="0"/>
              <a:ext cx="14425423" cy="2905506"/>
            </a:xfrm>
            <a:custGeom>
              <a:avLst/>
              <a:gdLst/>
              <a:ahLst/>
              <a:cxnLst/>
              <a:rect l="l" t="t" r="r" b="b"/>
              <a:pathLst>
                <a:path w="14425423" h="2905506">
                  <a:moveTo>
                    <a:pt x="0" y="492760"/>
                  </a:moveTo>
                  <a:cubicBezTo>
                    <a:pt x="0" y="220472"/>
                    <a:pt x="222250" y="0"/>
                    <a:pt x="496062" y="0"/>
                  </a:cubicBezTo>
                  <a:lnTo>
                    <a:pt x="13929361" y="0"/>
                  </a:lnTo>
                  <a:lnTo>
                    <a:pt x="13929361" y="12700"/>
                  </a:lnTo>
                  <a:lnTo>
                    <a:pt x="13929361" y="0"/>
                  </a:lnTo>
                  <a:cubicBezTo>
                    <a:pt x="14203299" y="0"/>
                    <a:pt x="14425423" y="220472"/>
                    <a:pt x="14425423" y="492760"/>
                  </a:cubicBezTo>
                  <a:lnTo>
                    <a:pt x="14412723" y="492760"/>
                  </a:lnTo>
                  <a:lnTo>
                    <a:pt x="14425423" y="492760"/>
                  </a:lnTo>
                  <a:lnTo>
                    <a:pt x="14425423" y="2412746"/>
                  </a:lnTo>
                  <a:lnTo>
                    <a:pt x="14412723" y="2412746"/>
                  </a:lnTo>
                  <a:lnTo>
                    <a:pt x="14425423" y="2412746"/>
                  </a:lnTo>
                  <a:cubicBezTo>
                    <a:pt x="14425423" y="2684907"/>
                    <a:pt x="14203173" y="2905506"/>
                    <a:pt x="13929361" y="2905506"/>
                  </a:cubicBezTo>
                  <a:lnTo>
                    <a:pt x="13929361" y="2892806"/>
                  </a:lnTo>
                  <a:lnTo>
                    <a:pt x="13929361" y="2905506"/>
                  </a:lnTo>
                  <a:lnTo>
                    <a:pt x="496062" y="2905506"/>
                  </a:lnTo>
                  <a:lnTo>
                    <a:pt x="496062" y="2892806"/>
                  </a:lnTo>
                  <a:lnTo>
                    <a:pt x="496062" y="2905506"/>
                  </a:lnTo>
                  <a:cubicBezTo>
                    <a:pt x="222250" y="2905379"/>
                    <a:pt x="0" y="2684907"/>
                    <a:pt x="0" y="2412746"/>
                  </a:cubicBezTo>
                  <a:lnTo>
                    <a:pt x="0" y="492760"/>
                  </a:lnTo>
                  <a:lnTo>
                    <a:pt x="12700" y="492760"/>
                  </a:lnTo>
                  <a:lnTo>
                    <a:pt x="0" y="492760"/>
                  </a:lnTo>
                  <a:moveTo>
                    <a:pt x="25400" y="492760"/>
                  </a:moveTo>
                  <a:lnTo>
                    <a:pt x="25400" y="2412746"/>
                  </a:lnTo>
                  <a:lnTo>
                    <a:pt x="12700" y="2412746"/>
                  </a:lnTo>
                  <a:lnTo>
                    <a:pt x="25400" y="2412746"/>
                  </a:lnTo>
                  <a:cubicBezTo>
                    <a:pt x="25400" y="2670810"/>
                    <a:pt x="236093" y="2880106"/>
                    <a:pt x="496062" y="2880106"/>
                  </a:cubicBezTo>
                  <a:lnTo>
                    <a:pt x="13929361" y="2880106"/>
                  </a:lnTo>
                  <a:cubicBezTo>
                    <a:pt x="14189456" y="2880106"/>
                    <a:pt x="14400023" y="2670810"/>
                    <a:pt x="14400023" y="2412746"/>
                  </a:cubicBezTo>
                  <a:lnTo>
                    <a:pt x="14400023" y="492760"/>
                  </a:lnTo>
                  <a:cubicBezTo>
                    <a:pt x="14400023" y="234696"/>
                    <a:pt x="14189329" y="25400"/>
                    <a:pt x="13929361" y="25400"/>
                  </a:cubicBezTo>
                  <a:lnTo>
                    <a:pt x="496062" y="25400"/>
                  </a:lnTo>
                  <a:lnTo>
                    <a:pt x="496062" y="12700"/>
                  </a:lnTo>
                  <a:lnTo>
                    <a:pt x="496062" y="25400"/>
                  </a:lnTo>
                  <a:cubicBezTo>
                    <a:pt x="236093" y="25400"/>
                    <a:pt x="25400" y="234696"/>
                    <a:pt x="25400" y="492760"/>
                  </a:cubicBezTo>
                  <a:close/>
                </a:path>
              </a:pathLst>
            </a:custGeom>
            <a:solidFill>
              <a:srgbClr val="31538F"/>
            </a:solidFill>
          </p:spPr>
          <p:txBody>
            <a:bodyPr/>
            <a:lstStyle/>
            <a:p>
              <a:endParaRPr lang="de-AT"/>
            </a:p>
          </p:txBody>
        </p:sp>
        <p:sp>
          <p:nvSpPr>
            <p:cNvPr id="8" name="TextBox 8"/>
            <p:cNvSpPr txBox="1"/>
            <p:nvPr/>
          </p:nvSpPr>
          <p:spPr>
            <a:xfrm>
              <a:off x="0" y="-161925"/>
              <a:ext cx="14425400" cy="3067325"/>
            </a:xfrm>
            <a:prstGeom prst="rect">
              <a:avLst/>
            </a:prstGeom>
          </p:spPr>
          <p:txBody>
            <a:bodyPr lIns="50800" tIns="50800" rIns="50800" bIns="50800" rtlCol="0" anchor="ctr"/>
            <a:lstStyle/>
            <a:p>
              <a:pPr marL="0" lvl="0" indent="0" algn="ctr">
                <a:lnSpc>
                  <a:spcPts val="6120"/>
                </a:lnSpc>
              </a:pPr>
              <a:r>
                <a:rPr lang="en-US" sz="5100" spc="-24">
                  <a:solidFill>
                    <a:srgbClr val="FFFFFF"/>
                  </a:solidFill>
                  <a:latin typeface="Evolventa"/>
                  <a:ea typeface="Evolventa"/>
                  <a:cs typeface="Evolventa"/>
                  <a:sym typeface="Evolventa"/>
                </a:rPr>
                <a:t>IMPORTANȚA INVESTIȚIILOR</a:t>
              </a:r>
            </a:p>
          </p:txBody>
        </p:sp>
      </p:grpSp>
      <p:grpSp>
        <p:nvGrpSpPr>
          <p:cNvPr id="9" name="Group 9"/>
          <p:cNvGrpSpPr/>
          <p:nvPr/>
        </p:nvGrpSpPr>
        <p:grpSpPr>
          <a:xfrm rot="-5400000">
            <a:off x="8222456" y="221456"/>
            <a:ext cx="1843088" cy="18288000"/>
            <a:chOff x="0" y="0"/>
            <a:chExt cx="2457450" cy="24384000"/>
          </a:xfrm>
        </p:grpSpPr>
        <p:sp>
          <p:nvSpPr>
            <p:cNvPr id="10" name="Freeform 10"/>
            <p:cNvSpPr/>
            <p:nvPr/>
          </p:nvSpPr>
          <p:spPr>
            <a:xfrm>
              <a:off x="0" y="0"/>
              <a:ext cx="2457450" cy="24384000"/>
            </a:xfrm>
            <a:custGeom>
              <a:avLst/>
              <a:gdLst/>
              <a:ahLst/>
              <a:cxnLst/>
              <a:rect l="l" t="t" r="r" b="b"/>
              <a:pathLst>
                <a:path w="2457450" h="24384000">
                  <a:moveTo>
                    <a:pt x="0" y="0"/>
                  </a:moveTo>
                  <a:lnTo>
                    <a:pt x="2457450" y="0"/>
                  </a:lnTo>
                  <a:lnTo>
                    <a:pt x="2457450" y="24384000"/>
                  </a:lnTo>
                  <a:lnTo>
                    <a:pt x="0" y="24384000"/>
                  </a:lnTo>
                  <a:close/>
                </a:path>
              </a:pathLst>
            </a:custGeom>
            <a:solidFill>
              <a:srgbClr val="AEABAB">
                <a:alpha val="60000"/>
              </a:srgbClr>
            </a:solidFill>
          </p:spPr>
          <p:txBody>
            <a:bodyPr/>
            <a:lstStyle/>
            <a:p>
              <a:endParaRPr lang="de-AT"/>
            </a:p>
          </p:txBody>
        </p:sp>
      </p:grpSp>
      <p:sp>
        <p:nvSpPr>
          <p:cNvPr id="11" name="TextBox 11"/>
          <p:cNvSpPr txBox="1"/>
          <p:nvPr/>
        </p:nvSpPr>
        <p:spPr>
          <a:xfrm>
            <a:off x="594444" y="9198106"/>
            <a:ext cx="12657256" cy="399965"/>
          </a:xfrm>
          <a:prstGeom prst="rect">
            <a:avLst/>
          </a:prstGeom>
        </p:spPr>
        <p:txBody>
          <a:bodyPr lIns="0" tIns="0" rIns="0" bIns="0" rtlCol="0" anchor="t">
            <a:spAutoFit/>
          </a:bodyPr>
          <a:lstStyle/>
          <a:p>
            <a:pPr marL="0" lvl="0" indent="0" algn="just">
              <a:lnSpc>
                <a:spcPts val="1439"/>
              </a:lnSpc>
            </a:pPr>
            <a:r>
              <a:rPr lang="en-US" sz="1200" spc="-5">
                <a:solidFill>
                  <a:srgbClr val="000000"/>
                </a:solidFill>
                <a:latin typeface="Evolventa"/>
                <a:ea typeface="Evolventa"/>
                <a:cs typeface="Evolventa"/>
                <a:sym typeface="Evolventa"/>
              </a:rPr>
              <a:t>Finanțat de Uniunea Europeană. Opiniile și opiniile exprimate sunt totuși doar ale autorilor și nu reflectă neapărat cele ale Uniunii Europene sau ale Agenției Executive pentru Educație și Cultură (EACEA). Nici Uniunea Europeană, nici EACEA nu pot fi considerate responsabile pentru acestea. Număr proiect: 2022-1-AT01-KA220-ADU-000087985</a:t>
            </a:r>
          </a:p>
        </p:txBody>
      </p:sp>
      <p:sp>
        <p:nvSpPr>
          <p:cNvPr id="12" name="Freeform 12" descr="Interfață grafică cu utilizatorul, text  Descriere generată automat"/>
          <p:cNvSpPr/>
          <p:nvPr/>
        </p:nvSpPr>
        <p:spPr>
          <a:xfrm>
            <a:off x="14872456" y="8861232"/>
            <a:ext cx="3173424" cy="860791"/>
          </a:xfrm>
          <a:custGeom>
            <a:avLst/>
            <a:gdLst/>
            <a:ahLst/>
            <a:cxnLst/>
            <a:rect l="l" t="t" r="r" b="b"/>
            <a:pathLst>
              <a:path w="3173424" h="860791">
                <a:moveTo>
                  <a:pt x="0" y="0"/>
                </a:moveTo>
                <a:lnTo>
                  <a:pt x="3173424" y="0"/>
                </a:lnTo>
                <a:lnTo>
                  <a:pt x="3173424" y="860791"/>
                </a:lnTo>
                <a:lnTo>
                  <a:pt x="0" y="860791"/>
                </a:lnTo>
                <a:lnTo>
                  <a:pt x="0" y="0"/>
                </a:lnTo>
                <a:close/>
              </a:path>
            </a:pathLst>
          </a:custGeom>
          <a:blipFill>
            <a:blip r:embed="rId5"/>
            <a:stretch>
              <a:fillRect/>
            </a:stretch>
          </a:blipFill>
        </p:spPr>
        <p:txBody>
          <a:bodyPr/>
          <a:lstStyle/>
          <a:p>
            <a:endParaRPr lang="de-AT"/>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445152" y="1328134"/>
            <a:ext cx="9402315" cy="7051737"/>
          </a:xfrm>
          <a:custGeom>
            <a:avLst/>
            <a:gdLst/>
            <a:ahLst/>
            <a:cxnLst/>
            <a:rect l="l" t="t" r="r" b="b"/>
            <a:pathLst>
              <a:path w="9402315" h="7051737">
                <a:moveTo>
                  <a:pt x="0" y="0"/>
                </a:moveTo>
                <a:lnTo>
                  <a:pt x="9402316" y="0"/>
                </a:lnTo>
                <a:lnTo>
                  <a:pt x="9402316" y="7051737"/>
                </a:lnTo>
                <a:lnTo>
                  <a:pt x="0" y="7051737"/>
                </a:lnTo>
                <a:lnTo>
                  <a:pt x="0" y="0"/>
                </a:lnTo>
                <a:close/>
              </a:path>
            </a:pathLst>
          </a:custGeom>
          <a:blipFill>
            <a:blip r:embed="rId3"/>
            <a:stretch>
              <a:fillRect/>
            </a:stretch>
          </a:blipFill>
        </p:spPr>
        <p:txBody>
          <a:bodyPr/>
          <a:lstStyle/>
          <a:p>
            <a:endParaRPr lang="de-AT"/>
          </a:p>
        </p:txBody>
      </p:sp>
      <p:grpSp>
        <p:nvGrpSpPr>
          <p:cNvPr id="3" name="Group 3"/>
          <p:cNvGrpSpPr/>
          <p:nvPr/>
        </p:nvGrpSpPr>
        <p:grpSpPr>
          <a:xfrm>
            <a:off x="-408249" y="-248757"/>
            <a:ext cx="10819050" cy="2179050"/>
            <a:chOff x="0" y="0"/>
            <a:chExt cx="14425400" cy="2905400"/>
          </a:xfrm>
        </p:grpSpPr>
        <p:sp>
          <p:nvSpPr>
            <p:cNvPr id="4" name="Freeform 4"/>
            <p:cNvSpPr/>
            <p:nvPr/>
          </p:nvSpPr>
          <p:spPr>
            <a:xfrm>
              <a:off x="12700" y="12700"/>
              <a:ext cx="14400023" cy="2880106"/>
            </a:xfrm>
            <a:custGeom>
              <a:avLst/>
              <a:gdLst/>
              <a:ahLst/>
              <a:cxnLst/>
              <a:rect l="l" t="t" r="r" b="b"/>
              <a:pathLst>
                <a:path w="14400023" h="2880106">
                  <a:moveTo>
                    <a:pt x="0" y="480060"/>
                  </a:moveTo>
                  <a:cubicBezTo>
                    <a:pt x="0" y="214884"/>
                    <a:pt x="216408" y="0"/>
                    <a:pt x="483362" y="0"/>
                  </a:cubicBezTo>
                  <a:lnTo>
                    <a:pt x="13916661" y="0"/>
                  </a:lnTo>
                  <a:cubicBezTo>
                    <a:pt x="14183615" y="0"/>
                    <a:pt x="14400023" y="214884"/>
                    <a:pt x="14400023" y="480060"/>
                  </a:cubicBezTo>
                  <a:lnTo>
                    <a:pt x="14400023" y="2400046"/>
                  </a:lnTo>
                  <a:cubicBezTo>
                    <a:pt x="14400023" y="2665095"/>
                    <a:pt x="14183615" y="2880106"/>
                    <a:pt x="13916661" y="2880106"/>
                  </a:cubicBezTo>
                  <a:lnTo>
                    <a:pt x="483362" y="2880106"/>
                  </a:lnTo>
                  <a:cubicBezTo>
                    <a:pt x="216408" y="2879979"/>
                    <a:pt x="0" y="2665095"/>
                    <a:pt x="0" y="2400046"/>
                  </a:cubicBezTo>
                  <a:close/>
                </a:path>
              </a:pathLst>
            </a:custGeom>
            <a:solidFill>
              <a:srgbClr val="4472C4"/>
            </a:solidFill>
          </p:spPr>
          <p:txBody>
            <a:bodyPr/>
            <a:lstStyle/>
            <a:p>
              <a:endParaRPr lang="de-AT"/>
            </a:p>
          </p:txBody>
        </p:sp>
        <p:sp>
          <p:nvSpPr>
            <p:cNvPr id="5" name="Freeform 5"/>
            <p:cNvSpPr/>
            <p:nvPr/>
          </p:nvSpPr>
          <p:spPr>
            <a:xfrm>
              <a:off x="0" y="0"/>
              <a:ext cx="14425423" cy="2905506"/>
            </a:xfrm>
            <a:custGeom>
              <a:avLst/>
              <a:gdLst/>
              <a:ahLst/>
              <a:cxnLst/>
              <a:rect l="l" t="t" r="r" b="b"/>
              <a:pathLst>
                <a:path w="14425423" h="2905506">
                  <a:moveTo>
                    <a:pt x="0" y="492760"/>
                  </a:moveTo>
                  <a:cubicBezTo>
                    <a:pt x="0" y="220472"/>
                    <a:pt x="222250" y="0"/>
                    <a:pt x="496062" y="0"/>
                  </a:cubicBezTo>
                  <a:lnTo>
                    <a:pt x="13929361" y="0"/>
                  </a:lnTo>
                  <a:lnTo>
                    <a:pt x="13929361" y="12700"/>
                  </a:lnTo>
                  <a:lnTo>
                    <a:pt x="13929361" y="0"/>
                  </a:lnTo>
                  <a:cubicBezTo>
                    <a:pt x="14203299" y="0"/>
                    <a:pt x="14425423" y="220472"/>
                    <a:pt x="14425423" y="492760"/>
                  </a:cubicBezTo>
                  <a:lnTo>
                    <a:pt x="14412723" y="492760"/>
                  </a:lnTo>
                  <a:lnTo>
                    <a:pt x="14425423" y="492760"/>
                  </a:lnTo>
                  <a:lnTo>
                    <a:pt x="14425423" y="2412746"/>
                  </a:lnTo>
                  <a:lnTo>
                    <a:pt x="14412723" y="2412746"/>
                  </a:lnTo>
                  <a:lnTo>
                    <a:pt x="14425423" y="2412746"/>
                  </a:lnTo>
                  <a:cubicBezTo>
                    <a:pt x="14425423" y="2684907"/>
                    <a:pt x="14203173" y="2905506"/>
                    <a:pt x="13929361" y="2905506"/>
                  </a:cubicBezTo>
                  <a:lnTo>
                    <a:pt x="13929361" y="2892806"/>
                  </a:lnTo>
                  <a:lnTo>
                    <a:pt x="13929361" y="2905506"/>
                  </a:lnTo>
                  <a:lnTo>
                    <a:pt x="496062" y="2905506"/>
                  </a:lnTo>
                  <a:lnTo>
                    <a:pt x="496062" y="2892806"/>
                  </a:lnTo>
                  <a:lnTo>
                    <a:pt x="496062" y="2905506"/>
                  </a:lnTo>
                  <a:cubicBezTo>
                    <a:pt x="222250" y="2905379"/>
                    <a:pt x="0" y="2684907"/>
                    <a:pt x="0" y="2412746"/>
                  </a:cubicBezTo>
                  <a:lnTo>
                    <a:pt x="0" y="492760"/>
                  </a:lnTo>
                  <a:lnTo>
                    <a:pt x="12700" y="492760"/>
                  </a:lnTo>
                  <a:lnTo>
                    <a:pt x="0" y="492760"/>
                  </a:lnTo>
                  <a:moveTo>
                    <a:pt x="25400" y="492760"/>
                  </a:moveTo>
                  <a:lnTo>
                    <a:pt x="25400" y="2412746"/>
                  </a:lnTo>
                  <a:lnTo>
                    <a:pt x="12700" y="2412746"/>
                  </a:lnTo>
                  <a:lnTo>
                    <a:pt x="25400" y="2412746"/>
                  </a:lnTo>
                  <a:cubicBezTo>
                    <a:pt x="25400" y="2670810"/>
                    <a:pt x="236093" y="2880106"/>
                    <a:pt x="496062" y="2880106"/>
                  </a:cubicBezTo>
                  <a:lnTo>
                    <a:pt x="13929361" y="2880106"/>
                  </a:lnTo>
                  <a:cubicBezTo>
                    <a:pt x="14189456" y="2880106"/>
                    <a:pt x="14400023" y="2670810"/>
                    <a:pt x="14400023" y="2412746"/>
                  </a:cubicBezTo>
                  <a:lnTo>
                    <a:pt x="14400023" y="492760"/>
                  </a:lnTo>
                  <a:cubicBezTo>
                    <a:pt x="14400023" y="234696"/>
                    <a:pt x="14189329" y="25400"/>
                    <a:pt x="13929361" y="25400"/>
                  </a:cubicBezTo>
                  <a:lnTo>
                    <a:pt x="496062" y="25400"/>
                  </a:lnTo>
                  <a:lnTo>
                    <a:pt x="496062" y="12700"/>
                  </a:lnTo>
                  <a:lnTo>
                    <a:pt x="496062" y="25400"/>
                  </a:lnTo>
                  <a:cubicBezTo>
                    <a:pt x="236093" y="25400"/>
                    <a:pt x="25400" y="234696"/>
                    <a:pt x="25400" y="492760"/>
                  </a:cubicBezTo>
                  <a:close/>
                </a:path>
              </a:pathLst>
            </a:custGeom>
            <a:solidFill>
              <a:srgbClr val="31538F"/>
            </a:solidFill>
          </p:spPr>
          <p:txBody>
            <a:bodyPr/>
            <a:lstStyle/>
            <a:p>
              <a:endParaRPr lang="de-AT"/>
            </a:p>
          </p:txBody>
        </p:sp>
        <p:sp>
          <p:nvSpPr>
            <p:cNvPr id="6" name="TextBox 6"/>
            <p:cNvSpPr txBox="1"/>
            <p:nvPr/>
          </p:nvSpPr>
          <p:spPr>
            <a:xfrm>
              <a:off x="0" y="-161925"/>
              <a:ext cx="14425400" cy="3067325"/>
            </a:xfrm>
            <a:prstGeom prst="rect">
              <a:avLst/>
            </a:prstGeom>
          </p:spPr>
          <p:txBody>
            <a:bodyPr lIns="50800" tIns="50800" rIns="50800" bIns="50800" rtlCol="0" anchor="ctr"/>
            <a:lstStyle/>
            <a:p>
              <a:pPr marL="0" lvl="0" indent="0" algn="ctr">
                <a:lnSpc>
                  <a:spcPts val="6120"/>
                </a:lnSpc>
              </a:pPr>
              <a:r>
                <a:rPr lang="en-US" sz="5100" spc="-24" dirty="0">
                  <a:solidFill>
                    <a:srgbClr val="FFFFFF"/>
                  </a:solidFill>
                  <a:latin typeface="Evolventa"/>
                  <a:ea typeface="Evolventa"/>
                  <a:cs typeface="Evolventa"/>
                  <a:sym typeface="Evolventa"/>
                </a:rPr>
                <a:t>TRIANGUL DE INVESTIȚII</a:t>
              </a:r>
            </a:p>
          </p:txBody>
        </p:sp>
      </p:grpSp>
      <p:grpSp>
        <p:nvGrpSpPr>
          <p:cNvPr id="7" name="Group 7"/>
          <p:cNvGrpSpPr/>
          <p:nvPr/>
        </p:nvGrpSpPr>
        <p:grpSpPr>
          <a:xfrm rot="-5400000">
            <a:off x="8222456" y="221456"/>
            <a:ext cx="1843088" cy="18288000"/>
            <a:chOff x="0" y="0"/>
            <a:chExt cx="2457450" cy="24384000"/>
          </a:xfrm>
        </p:grpSpPr>
        <p:sp>
          <p:nvSpPr>
            <p:cNvPr id="8" name="Freeform 8"/>
            <p:cNvSpPr/>
            <p:nvPr/>
          </p:nvSpPr>
          <p:spPr>
            <a:xfrm>
              <a:off x="0" y="0"/>
              <a:ext cx="2457450" cy="24384000"/>
            </a:xfrm>
            <a:custGeom>
              <a:avLst/>
              <a:gdLst/>
              <a:ahLst/>
              <a:cxnLst/>
              <a:rect l="l" t="t" r="r" b="b"/>
              <a:pathLst>
                <a:path w="2457450" h="24384000">
                  <a:moveTo>
                    <a:pt x="0" y="0"/>
                  </a:moveTo>
                  <a:lnTo>
                    <a:pt x="2457450" y="0"/>
                  </a:lnTo>
                  <a:lnTo>
                    <a:pt x="2457450" y="24384000"/>
                  </a:lnTo>
                  <a:lnTo>
                    <a:pt x="0" y="24384000"/>
                  </a:lnTo>
                  <a:close/>
                </a:path>
              </a:pathLst>
            </a:custGeom>
            <a:solidFill>
              <a:srgbClr val="AEABAB">
                <a:alpha val="60000"/>
              </a:srgbClr>
            </a:solidFill>
          </p:spPr>
          <p:txBody>
            <a:bodyPr/>
            <a:lstStyle/>
            <a:p>
              <a:endParaRPr lang="de-AT"/>
            </a:p>
          </p:txBody>
        </p:sp>
      </p:grpSp>
      <p:sp>
        <p:nvSpPr>
          <p:cNvPr id="9" name="TextBox 9"/>
          <p:cNvSpPr txBox="1"/>
          <p:nvPr/>
        </p:nvSpPr>
        <p:spPr>
          <a:xfrm>
            <a:off x="594444" y="9198106"/>
            <a:ext cx="12657256" cy="399965"/>
          </a:xfrm>
          <a:prstGeom prst="rect">
            <a:avLst/>
          </a:prstGeom>
        </p:spPr>
        <p:txBody>
          <a:bodyPr lIns="0" tIns="0" rIns="0" bIns="0" rtlCol="0" anchor="t">
            <a:spAutoFit/>
          </a:bodyPr>
          <a:lstStyle/>
          <a:p>
            <a:pPr marL="0" lvl="0" indent="0" algn="just">
              <a:lnSpc>
                <a:spcPts val="1439"/>
              </a:lnSpc>
            </a:pPr>
            <a:r>
              <a:rPr lang="en-US" sz="1200" spc="-5">
                <a:solidFill>
                  <a:srgbClr val="000000"/>
                </a:solidFill>
                <a:latin typeface="Evolventa"/>
                <a:ea typeface="Evolventa"/>
                <a:cs typeface="Evolventa"/>
                <a:sym typeface="Evolventa"/>
              </a:rPr>
              <a:t>Finanțat de Uniunea Europeană. Opiniile și opiniile exprimate sunt totuși doar ale autorilor și nu reflectă neapărat cele ale Uniunii Europene sau ale Agenției Executive pentru Educație și Cultură (EACEA). Nici Uniunea Europeană, nici EACEA nu pot fi considerate responsabile pentru acestea. Număr proiect: 2022-1-AT01-KA220-ADU-000087985</a:t>
            </a:r>
          </a:p>
        </p:txBody>
      </p:sp>
      <p:sp>
        <p:nvSpPr>
          <p:cNvPr id="10" name="Freeform 10" descr="Interfață grafică cu utilizatorul, text  Descriere generată automat"/>
          <p:cNvSpPr/>
          <p:nvPr/>
        </p:nvSpPr>
        <p:spPr>
          <a:xfrm>
            <a:off x="14872456" y="8861232"/>
            <a:ext cx="3173424" cy="860791"/>
          </a:xfrm>
          <a:custGeom>
            <a:avLst/>
            <a:gdLst/>
            <a:ahLst/>
            <a:cxnLst/>
            <a:rect l="l" t="t" r="r" b="b"/>
            <a:pathLst>
              <a:path w="3173424" h="860791">
                <a:moveTo>
                  <a:pt x="0" y="0"/>
                </a:moveTo>
                <a:lnTo>
                  <a:pt x="3173424" y="0"/>
                </a:lnTo>
                <a:lnTo>
                  <a:pt x="3173424" y="860791"/>
                </a:lnTo>
                <a:lnTo>
                  <a:pt x="0" y="860791"/>
                </a:lnTo>
                <a:lnTo>
                  <a:pt x="0" y="0"/>
                </a:lnTo>
                <a:close/>
              </a:path>
            </a:pathLst>
          </a:custGeom>
          <a:blipFill>
            <a:blip r:embed="rId4"/>
            <a:stretch>
              <a:fillRect/>
            </a:stretch>
          </a:blipFill>
        </p:spPr>
        <p:txBody>
          <a:bodyPr/>
          <a:lstStyle/>
          <a:p>
            <a:endParaRPr lang="de-AT"/>
          </a:p>
        </p:txBody>
      </p:sp>
      <p:sp>
        <p:nvSpPr>
          <p:cNvPr id="11" name="Freeform 11"/>
          <p:cNvSpPr/>
          <p:nvPr/>
        </p:nvSpPr>
        <p:spPr>
          <a:xfrm>
            <a:off x="16459168" y="265476"/>
            <a:ext cx="1462527" cy="1622708"/>
          </a:xfrm>
          <a:custGeom>
            <a:avLst/>
            <a:gdLst/>
            <a:ahLst/>
            <a:cxnLst/>
            <a:rect l="l" t="t" r="r" b="b"/>
            <a:pathLst>
              <a:path w="1462527" h="1622708">
                <a:moveTo>
                  <a:pt x="0" y="0"/>
                </a:moveTo>
                <a:lnTo>
                  <a:pt x="1462528" y="0"/>
                </a:lnTo>
                <a:lnTo>
                  <a:pt x="1462528" y="1622708"/>
                </a:lnTo>
                <a:lnTo>
                  <a:pt x="0" y="1622708"/>
                </a:lnTo>
                <a:lnTo>
                  <a:pt x="0" y="0"/>
                </a:lnTo>
                <a:close/>
              </a:path>
            </a:pathLst>
          </a:custGeom>
          <a:blipFill>
            <a:blip r:embed="rId5"/>
            <a:stretch>
              <a:fillRect r="-439"/>
            </a:stretch>
          </a:blipFill>
        </p:spPr>
        <p:txBody>
          <a:bodyPr/>
          <a:lstStyle/>
          <a:p>
            <a:endParaRPr lang="de-AT"/>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249" y="-248757"/>
            <a:ext cx="10819050" cy="2179050"/>
            <a:chOff x="0" y="0"/>
            <a:chExt cx="14425400" cy="2905400"/>
          </a:xfrm>
        </p:grpSpPr>
        <p:sp>
          <p:nvSpPr>
            <p:cNvPr id="3" name="Freeform 3"/>
            <p:cNvSpPr/>
            <p:nvPr/>
          </p:nvSpPr>
          <p:spPr>
            <a:xfrm>
              <a:off x="12700" y="12700"/>
              <a:ext cx="14400023" cy="2880106"/>
            </a:xfrm>
            <a:custGeom>
              <a:avLst/>
              <a:gdLst/>
              <a:ahLst/>
              <a:cxnLst/>
              <a:rect l="l" t="t" r="r" b="b"/>
              <a:pathLst>
                <a:path w="14400023" h="2880106">
                  <a:moveTo>
                    <a:pt x="0" y="480060"/>
                  </a:moveTo>
                  <a:cubicBezTo>
                    <a:pt x="0" y="214884"/>
                    <a:pt x="216408" y="0"/>
                    <a:pt x="483362" y="0"/>
                  </a:cubicBezTo>
                  <a:lnTo>
                    <a:pt x="13916661" y="0"/>
                  </a:lnTo>
                  <a:cubicBezTo>
                    <a:pt x="14183615" y="0"/>
                    <a:pt x="14400023" y="214884"/>
                    <a:pt x="14400023" y="480060"/>
                  </a:cubicBezTo>
                  <a:lnTo>
                    <a:pt x="14400023" y="2400046"/>
                  </a:lnTo>
                  <a:cubicBezTo>
                    <a:pt x="14400023" y="2665095"/>
                    <a:pt x="14183615" y="2880106"/>
                    <a:pt x="13916661" y="2880106"/>
                  </a:cubicBezTo>
                  <a:lnTo>
                    <a:pt x="483362" y="2880106"/>
                  </a:lnTo>
                  <a:cubicBezTo>
                    <a:pt x="216408" y="2879979"/>
                    <a:pt x="0" y="2665095"/>
                    <a:pt x="0" y="2400046"/>
                  </a:cubicBezTo>
                  <a:close/>
                </a:path>
              </a:pathLst>
            </a:custGeom>
            <a:solidFill>
              <a:srgbClr val="4472C4"/>
            </a:solidFill>
          </p:spPr>
          <p:txBody>
            <a:bodyPr/>
            <a:lstStyle/>
            <a:p>
              <a:endParaRPr lang="de-AT"/>
            </a:p>
          </p:txBody>
        </p:sp>
        <p:sp>
          <p:nvSpPr>
            <p:cNvPr id="4" name="Freeform 4"/>
            <p:cNvSpPr/>
            <p:nvPr/>
          </p:nvSpPr>
          <p:spPr>
            <a:xfrm>
              <a:off x="0" y="0"/>
              <a:ext cx="14425423" cy="2905506"/>
            </a:xfrm>
            <a:custGeom>
              <a:avLst/>
              <a:gdLst/>
              <a:ahLst/>
              <a:cxnLst/>
              <a:rect l="l" t="t" r="r" b="b"/>
              <a:pathLst>
                <a:path w="14425423" h="2905506">
                  <a:moveTo>
                    <a:pt x="0" y="492760"/>
                  </a:moveTo>
                  <a:cubicBezTo>
                    <a:pt x="0" y="220472"/>
                    <a:pt x="222250" y="0"/>
                    <a:pt x="496062" y="0"/>
                  </a:cubicBezTo>
                  <a:lnTo>
                    <a:pt x="13929361" y="0"/>
                  </a:lnTo>
                  <a:lnTo>
                    <a:pt x="13929361" y="12700"/>
                  </a:lnTo>
                  <a:lnTo>
                    <a:pt x="13929361" y="0"/>
                  </a:lnTo>
                  <a:cubicBezTo>
                    <a:pt x="14203299" y="0"/>
                    <a:pt x="14425423" y="220472"/>
                    <a:pt x="14425423" y="492760"/>
                  </a:cubicBezTo>
                  <a:lnTo>
                    <a:pt x="14412723" y="492760"/>
                  </a:lnTo>
                  <a:lnTo>
                    <a:pt x="14425423" y="492760"/>
                  </a:lnTo>
                  <a:lnTo>
                    <a:pt x="14425423" y="2412746"/>
                  </a:lnTo>
                  <a:lnTo>
                    <a:pt x="14412723" y="2412746"/>
                  </a:lnTo>
                  <a:lnTo>
                    <a:pt x="14425423" y="2412746"/>
                  </a:lnTo>
                  <a:cubicBezTo>
                    <a:pt x="14425423" y="2684907"/>
                    <a:pt x="14203173" y="2905506"/>
                    <a:pt x="13929361" y="2905506"/>
                  </a:cubicBezTo>
                  <a:lnTo>
                    <a:pt x="13929361" y="2892806"/>
                  </a:lnTo>
                  <a:lnTo>
                    <a:pt x="13929361" y="2905506"/>
                  </a:lnTo>
                  <a:lnTo>
                    <a:pt x="496062" y="2905506"/>
                  </a:lnTo>
                  <a:lnTo>
                    <a:pt x="496062" y="2892806"/>
                  </a:lnTo>
                  <a:lnTo>
                    <a:pt x="496062" y="2905506"/>
                  </a:lnTo>
                  <a:cubicBezTo>
                    <a:pt x="222250" y="2905379"/>
                    <a:pt x="0" y="2684907"/>
                    <a:pt x="0" y="2412746"/>
                  </a:cubicBezTo>
                  <a:lnTo>
                    <a:pt x="0" y="492760"/>
                  </a:lnTo>
                  <a:lnTo>
                    <a:pt x="12700" y="492760"/>
                  </a:lnTo>
                  <a:lnTo>
                    <a:pt x="0" y="492760"/>
                  </a:lnTo>
                  <a:moveTo>
                    <a:pt x="25400" y="492760"/>
                  </a:moveTo>
                  <a:lnTo>
                    <a:pt x="25400" y="2412746"/>
                  </a:lnTo>
                  <a:lnTo>
                    <a:pt x="12700" y="2412746"/>
                  </a:lnTo>
                  <a:lnTo>
                    <a:pt x="25400" y="2412746"/>
                  </a:lnTo>
                  <a:cubicBezTo>
                    <a:pt x="25400" y="2670810"/>
                    <a:pt x="236093" y="2880106"/>
                    <a:pt x="496062" y="2880106"/>
                  </a:cubicBezTo>
                  <a:lnTo>
                    <a:pt x="13929361" y="2880106"/>
                  </a:lnTo>
                  <a:cubicBezTo>
                    <a:pt x="14189456" y="2880106"/>
                    <a:pt x="14400023" y="2670810"/>
                    <a:pt x="14400023" y="2412746"/>
                  </a:cubicBezTo>
                  <a:lnTo>
                    <a:pt x="14400023" y="492760"/>
                  </a:lnTo>
                  <a:cubicBezTo>
                    <a:pt x="14400023" y="234696"/>
                    <a:pt x="14189329" y="25400"/>
                    <a:pt x="13929361" y="25400"/>
                  </a:cubicBezTo>
                  <a:lnTo>
                    <a:pt x="496062" y="25400"/>
                  </a:lnTo>
                  <a:lnTo>
                    <a:pt x="496062" y="12700"/>
                  </a:lnTo>
                  <a:lnTo>
                    <a:pt x="496062" y="25400"/>
                  </a:lnTo>
                  <a:cubicBezTo>
                    <a:pt x="236093" y="25400"/>
                    <a:pt x="25400" y="234696"/>
                    <a:pt x="25400" y="492760"/>
                  </a:cubicBezTo>
                  <a:close/>
                </a:path>
              </a:pathLst>
            </a:custGeom>
            <a:solidFill>
              <a:srgbClr val="31538F"/>
            </a:solidFill>
          </p:spPr>
          <p:txBody>
            <a:bodyPr/>
            <a:lstStyle/>
            <a:p>
              <a:endParaRPr lang="de-AT"/>
            </a:p>
          </p:txBody>
        </p:sp>
        <p:sp>
          <p:nvSpPr>
            <p:cNvPr id="5" name="TextBox 5"/>
            <p:cNvSpPr txBox="1"/>
            <p:nvPr/>
          </p:nvSpPr>
          <p:spPr>
            <a:xfrm>
              <a:off x="0" y="-161925"/>
              <a:ext cx="14425400" cy="3067325"/>
            </a:xfrm>
            <a:prstGeom prst="rect">
              <a:avLst/>
            </a:prstGeom>
          </p:spPr>
          <p:txBody>
            <a:bodyPr lIns="50800" tIns="50800" rIns="50800" bIns="50800" rtlCol="0" anchor="ctr"/>
            <a:lstStyle/>
            <a:p>
              <a:pPr marL="0" lvl="0" indent="0" algn="ctr">
                <a:lnSpc>
                  <a:spcPts val="6120"/>
                </a:lnSpc>
              </a:pPr>
              <a:r>
                <a:rPr lang="en-US" sz="5100" spc="-24">
                  <a:solidFill>
                    <a:srgbClr val="FFFFFF"/>
                  </a:solidFill>
                  <a:latin typeface="Evolventa"/>
                  <a:ea typeface="Evolventa"/>
                  <a:cs typeface="Evolventa"/>
                  <a:sym typeface="Evolventa"/>
                </a:rPr>
                <a:t>PIRAMIDA DE INVESTIȚII</a:t>
              </a:r>
            </a:p>
          </p:txBody>
        </p:sp>
      </p:grpSp>
      <p:grpSp>
        <p:nvGrpSpPr>
          <p:cNvPr id="6" name="Group 6"/>
          <p:cNvGrpSpPr/>
          <p:nvPr/>
        </p:nvGrpSpPr>
        <p:grpSpPr>
          <a:xfrm rot="-5400000">
            <a:off x="8222456" y="221456"/>
            <a:ext cx="1843088" cy="18288000"/>
            <a:chOff x="0" y="0"/>
            <a:chExt cx="2457450" cy="24384000"/>
          </a:xfrm>
        </p:grpSpPr>
        <p:sp>
          <p:nvSpPr>
            <p:cNvPr id="7" name="Freeform 7"/>
            <p:cNvSpPr/>
            <p:nvPr/>
          </p:nvSpPr>
          <p:spPr>
            <a:xfrm>
              <a:off x="0" y="0"/>
              <a:ext cx="2457450" cy="24384000"/>
            </a:xfrm>
            <a:custGeom>
              <a:avLst/>
              <a:gdLst/>
              <a:ahLst/>
              <a:cxnLst/>
              <a:rect l="l" t="t" r="r" b="b"/>
              <a:pathLst>
                <a:path w="2457450" h="24384000">
                  <a:moveTo>
                    <a:pt x="0" y="0"/>
                  </a:moveTo>
                  <a:lnTo>
                    <a:pt x="2457450" y="0"/>
                  </a:lnTo>
                  <a:lnTo>
                    <a:pt x="2457450" y="24384000"/>
                  </a:lnTo>
                  <a:lnTo>
                    <a:pt x="0" y="24384000"/>
                  </a:lnTo>
                  <a:close/>
                </a:path>
              </a:pathLst>
            </a:custGeom>
            <a:solidFill>
              <a:srgbClr val="AEABAB">
                <a:alpha val="60000"/>
              </a:srgbClr>
            </a:solidFill>
          </p:spPr>
          <p:txBody>
            <a:bodyPr/>
            <a:lstStyle/>
            <a:p>
              <a:endParaRPr lang="de-AT"/>
            </a:p>
          </p:txBody>
        </p:sp>
      </p:grpSp>
      <p:sp>
        <p:nvSpPr>
          <p:cNvPr id="8" name="TextBox 8"/>
          <p:cNvSpPr txBox="1"/>
          <p:nvPr/>
        </p:nvSpPr>
        <p:spPr>
          <a:xfrm>
            <a:off x="594444" y="9198106"/>
            <a:ext cx="12657256" cy="399965"/>
          </a:xfrm>
          <a:prstGeom prst="rect">
            <a:avLst/>
          </a:prstGeom>
        </p:spPr>
        <p:txBody>
          <a:bodyPr lIns="0" tIns="0" rIns="0" bIns="0" rtlCol="0" anchor="t">
            <a:spAutoFit/>
          </a:bodyPr>
          <a:lstStyle/>
          <a:p>
            <a:pPr marL="0" lvl="0" indent="0" algn="just">
              <a:lnSpc>
                <a:spcPts val="1439"/>
              </a:lnSpc>
            </a:pPr>
            <a:r>
              <a:rPr lang="en-US" sz="1200" spc="-5">
                <a:solidFill>
                  <a:srgbClr val="000000"/>
                </a:solidFill>
                <a:latin typeface="Evolventa"/>
                <a:ea typeface="Evolventa"/>
                <a:cs typeface="Evolventa"/>
                <a:sym typeface="Evolventa"/>
              </a:rPr>
              <a:t>Finanțat de Uniunea Europeană. Opiniile și opiniile exprimate sunt totuși doar ale autorilor și nu reflectă neapărat cele ale Uniunii Europene sau ale Agenției Executive pentru Educație și Cultură (EACEA). Nici Uniunea Europeană, nici EACEA nu pot fi considerate responsabile pentru acestea. Număr proiect: 2022-1-AT01-KA220-ADU-000087985</a:t>
            </a:r>
          </a:p>
        </p:txBody>
      </p:sp>
      <p:sp>
        <p:nvSpPr>
          <p:cNvPr id="9" name="Freeform 9" descr="Interfață grafică cu utilizatorul, text  Descriere generată automat"/>
          <p:cNvSpPr/>
          <p:nvPr/>
        </p:nvSpPr>
        <p:spPr>
          <a:xfrm>
            <a:off x="14872456" y="8861232"/>
            <a:ext cx="3173424" cy="860791"/>
          </a:xfrm>
          <a:custGeom>
            <a:avLst/>
            <a:gdLst/>
            <a:ahLst/>
            <a:cxnLst/>
            <a:rect l="l" t="t" r="r" b="b"/>
            <a:pathLst>
              <a:path w="3173424" h="860791">
                <a:moveTo>
                  <a:pt x="0" y="0"/>
                </a:moveTo>
                <a:lnTo>
                  <a:pt x="3173424" y="0"/>
                </a:lnTo>
                <a:lnTo>
                  <a:pt x="3173424" y="860791"/>
                </a:lnTo>
                <a:lnTo>
                  <a:pt x="0" y="860791"/>
                </a:lnTo>
                <a:lnTo>
                  <a:pt x="0" y="0"/>
                </a:lnTo>
                <a:close/>
              </a:path>
            </a:pathLst>
          </a:custGeom>
          <a:blipFill>
            <a:blip r:embed="rId3"/>
            <a:stretch>
              <a:fillRect/>
            </a:stretch>
          </a:blipFill>
        </p:spPr>
        <p:txBody>
          <a:bodyPr/>
          <a:lstStyle/>
          <a:p>
            <a:endParaRPr lang="de-AT"/>
          </a:p>
        </p:txBody>
      </p:sp>
      <p:sp>
        <p:nvSpPr>
          <p:cNvPr id="10" name="Freeform 10"/>
          <p:cNvSpPr/>
          <p:nvPr/>
        </p:nvSpPr>
        <p:spPr>
          <a:xfrm>
            <a:off x="16459168" y="265476"/>
            <a:ext cx="1462527" cy="1622708"/>
          </a:xfrm>
          <a:custGeom>
            <a:avLst/>
            <a:gdLst/>
            <a:ahLst/>
            <a:cxnLst/>
            <a:rect l="l" t="t" r="r" b="b"/>
            <a:pathLst>
              <a:path w="1462527" h="1622708">
                <a:moveTo>
                  <a:pt x="0" y="0"/>
                </a:moveTo>
                <a:lnTo>
                  <a:pt x="1462528" y="0"/>
                </a:lnTo>
                <a:lnTo>
                  <a:pt x="1462528" y="1622708"/>
                </a:lnTo>
                <a:lnTo>
                  <a:pt x="0" y="1622708"/>
                </a:lnTo>
                <a:lnTo>
                  <a:pt x="0" y="0"/>
                </a:lnTo>
                <a:close/>
              </a:path>
            </a:pathLst>
          </a:custGeom>
          <a:blipFill>
            <a:blip r:embed="rId4"/>
            <a:stretch>
              <a:fillRect r="-439"/>
            </a:stretch>
          </a:blipFill>
        </p:spPr>
        <p:txBody>
          <a:bodyPr/>
          <a:lstStyle/>
          <a:p>
            <a:endParaRPr lang="de-AT"/>
          </a:p>
        </p:txBody>
      </p:sp>
      <p:sp>
        <p:nvSpPr>
          <p:cNvPr id="11" name="Freeform 11"/>
          <p:cNvSpPr/>
          <p:nvPr/>
        </p:nvSpPr>
        <p:spPr>
          <a:xfrm>
            <a:off x="4060208" y="2023569"/>
            <a:ext cx="8023055" cy="6386511"/>
          </a:xfrm>
          <a:custGeom>
            <a:avLst/>
            <a:gdLst/>
            <a:ahLst/>
            <a:cxnLst/>
            <a:rect l="l" t="t" r="r" b="b"/>
            <a:pathLst>
              <a:path w="8023055" h="6386511">
                <a:moveTo>
                  <a:pt x="0" y="0"/>
                </a:moveTo>
                <a:lnTo>
                  <a:pt x="8023054" y="0"/>
                </a:lnTo>
                <a:lnTo>
                  <a:pt x="8023054" y="6386511"/>
                </a:lnTo>
                <a:lnTo>
                  <a:pt x="0" y="6386511"/>
                </a:lnTo>
                <a:lnTo>
                  <a:pt x="0" y="0"/>
                </a:lnTo>
                <a:close/>
              </a:path>
            </a:pathLst>
          </a:custGeom>
          <a:blipFill>
            <a:blip r:embed="rId5"/>
            <a:stretch>
              <a:fillRect b="-4"/>
            </a:stretch>
          </a:blipFill>
        </p:spPr>
        <p:txBody>
          <a:bodyPr/>
          <a:lstStyle/>
          <a:p>
            <a:endParaRPr lang="de-AT"/>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249" y="-248757"/>
            <a:ext cx="10819050" cy="2179050"/>
            <a:chOff x="0" y="0"/>
            <a:chExt cx="14425400" cy="2905400"/>
          </a:xfrm>
        </p:grpSpPr>
        <p:sp>
          <p:nvSpPr>
            <p:cNvPr id="3" name="Freeform 3"/>
            <p:cNvSpPr/>
            <p:nvPr/>
          </p:nvSpPr>
          <p:spPr>
            <a:xfrm>
              <a:off x="12700" y="12700"/>
              <a:ext cx="14400023" cy="2880106"/>
            </a:xfrm>
            <a:custGeom>
              <a:avLst/>
              <a:gdLst/>
              <a:ahLst/>
              <a:cxnLst/>
              <a:rect l="l" t="t" r="r" b="b"/>
              <a:pathLst>
                <a:path w="14400023" h="2880106">
                  <a:moveTo>
                    <a:pt x="0" y="480060"/>
                  </a:moveTo>
                  <a:cubicBezTo>
                    <a:pt x="0" y="214884"/>
                    <a:pt x="216408" y="0"/>
                    <a:pt x="483362" y="0"/>
                  </a:cubicBezTo>
                  <a:lnTo>
                    <a:pt x="13916661" y="0"/>
                  </a:lnTo>
                  <a:cubicBezTo>
                    <a:pt x="14183615" y="0"/>
                    <a:pt x="14400023" y="214884"/>
                    <a:pt x="14400023" y="480060"/>
                  </a:cubicBezTo>
                  <a:lnTo>
                    <a:pt x="14400023" y="2400046"/>
                  </a:lnTo>
                  <a:cubicBezTo>
                    <a:pt x="14400023" y="2665095"/>
                    <a:pt x="14183615" y="2880106"/>
                    <a:pt x="13916661" y="2880106"/>
                  </a:cubicBezTo>
                  <a:lnTo>
                    <a:pt x="483362" y="2880106"/>
                  </a:lnTo>
                  <a:cubicBezTo>
                    <a:pt x="216408" y="2879979"/>
                    <a:pt x="0" y="2665095"/>
                    <a:pt x="0" y="2400046"/>
                  </a:cubicBezTo>
                  <a:close/>
                </a:path>
              </a:pathLst>
            </a:custGeom>
            <a:solidFill>
              <a:srgbClr val="4472C4"/>
            </a:solidFill>
          </p:spPr>
          <p:txBody>
            <a:bodyPr/>
            <a:lstStyle/>
            <a:p>
              <a:endParaRPr lang="de-AT"/>
            </a:p>
          </p:txBody>
        </p:sp>
        <p:sp>
          <p:nvSpPr>
            <p:cNvPr id="4" name="Freeform 4"/>
            <p:cNvSpPr/>
            <p:nvPr/>
          </p:nvSpPr>
          <p:spPr>
            <a:xfrm>
              <a:off x="0" y="0"/>
              <a:ext cx="14425423" cy="2905506"/>
            </a:xfrm>
            <a:custGeom>
              <a:avLst/>
              <a:gdLst/>
              <a:ahLst/>
              <a:cxnLst/>
              <a:rect l="l" t="t" r="r" b="b"/>
              <a:pathLst>
                <a:path w="14425423" h="2905506">
                  <a:moveTo>
                    <a:pt x="0" y="492760"/>
                  </a:moveTo>
                  <a:cubicBezTo>
                    <a:pt x="0" y="220472"/>
                    <a:pt x="222250" y="0"/>
                    <a:pt x="496062" y="0"/>
                  </a:cubicBezTo>
                  <a:lnTo>
                    <a:pt x="13929361" y="0"/>
                  </a:lnTo>
                  <a:lnTo>
                    <a:pt x="13929361" y="12700"/>
                  </a:lnTo>
                  <a:lnTo>
                    <a:pt x="13929361" y="0"/>
                  </a:lnTo>
                  <a:cubicBezTo>
                    <a:pt x="14203299" y="0"/>
                    <a:pt x="14425423" y="220472"/>
                    <a:pt x="14425423" y="492760"/>
                  </a:cubicBezTo>
                  <a:lnTo>
                    <a:pt x="14412723" y="492760"/>
                  </a:lnTo>
                  <a:lnTo>
                    <a:pt x="14425423" y="492760"/>
                  </a:lnTo>
                  <a:lnTo>
                    <a:pt x="14425423" y="2412746"/>
                  </a:lnTo>
                  <a:lnTo>
                    <a:pt x="14412723" y="2412746"/>
                  </a:lnTo>
                  <a:lnTo>
                    <a:pt x="14425423" y="2412746"/>
                  </a:lnTo>
                  <a:cubicBezTo>
                    <a:pt x="14425423" y="2684907"/>
                    <a:pt x="14203173" y="2905506"/>
                    <a:pt x="13929361" y="2905506"/>
                  </a:cubicBezTo>
                  <a:lnTo>
                    <a:pt x="13929361" y="2892806"/>
                  </a:lnTo>
                  <a:lnTo>
                    <a:pt x="13929361" y="2905506"/>
                  </a:lnTo>
                  <a:lnTo>
                    <a:pt x="496062" y="2905506"/>
                  </a:lnTo>
                  <a:lnTo>
                    <a:pt x="496062" y="2892806"/>
                  </a:lnTo>
                  <a:lnTo>
                    <a:pt x="496062" y="2905506"/>
                  </a:lnTo>
                  <a:cubicBezTo>
                    <a:pt x="222250" y="2905379"/>
                    <a:pt x="0" y="2684907"/>
                    <a:pt x="0" y="2412746"/>
                  </a:cubicBezTo>
                  <a:lnTo>
                    <a:pt x="0" y="492760"/>
                  </a:lnTo>
                  <a:lnTo>
                    <a:pt x="12700" y="492760"/>
                  </a:lnTo>
                  <a:lnTo>
                    <a:pt x="0" y="492760"/>
                  </a:lnTo>
                  <a:moveTo>
                    <a:pt x="25400" y="492760"/>
                  </a:moveTo>
                  <a:lnTo>
                    <a:pt x="25400" y="2412746"/>
                  </a:lnTo>
                  <a:lnTo>
                    <a:pt x="12700" y="2412746"/>
                  </a:lnTo>
                  <a:lnTo>
                    <a:pt x="25400" y="2412746"/>
                  </a:lnTo>
                  <a:cubicBezTo>
                    <a:pt x="25400" y="2670810"/>
                    <a:pt x="236093" y="2880106"/>
                    <a:pt x="496062" y="2880106"/>
                  </a:cubicBezTo>
                  <a:lnTo>
                    <a:pt x="13929361" y="2880106"/>
                  </a:lnTo>
                  <a:cubicBezTo>
                    <a:pt x="14189456" y="2880106"/>
                    <a:pt x="14400023" y="2670810"/>
                    <a:pt x="14400023" y="2412746"/>
                  </a:cubicBezTo>
                  <a:lnTo>
                    <a:pt x="14400023" y="492760"/>
                  </a:lnTo>
                  <a:cubicBezTo>
                    <a:pt x="14400023" y="234696"/>
                    <a:pt x="14189329" y="25400"/>
                    <a:pt x="13929361" y="25400"/>
                  </a:cubicBezTo>
                  <a:lnTo>
                    <a:pt x="496062" y="25400"/>
                  </a:lnTo>
                  <a:lnTo>
                    <a:pt x="496062" y="12700"/>
                  </a:lnTo>
                  <a:lnTo>
                    <a:pt x="496062" y="25400"/>
                  </a:lnTo>
                  <a:cubicBezTo>
                    <a:pt x="236093" y="25400"/>
                    <a:pt x="25400" y="234696"/>
                    <a:pt x="25400" y="492760"/>
                  </a:cubicBezTo>
                  <a:close/>
                </a:path>
              </a:pathLst>
            </a:custGeom>
            <a:solidFill>
              <a:srgbClr val="31538F"/>
            </a:solidFill>
          </p:spPr>
          <p:txBody>
            <a:bodyPr/>
            <a:lstStyle/>
            <a:p>
              <a:endParaRPr lang="de-AT"/>
            </a:p>
          </p:txBody>
        </p:sp>
        <p:sp>
          <p:nvSpPr>
            <p:cNvPr id="5" name="TextBox 5"/>
            <p:cNvSpPr txBox="1"/>
            <p:nvPr/>
          </p:nvSpPr>
          <p:spPr>
            <a:xfrm>
              <a:off x="0" y="-161925"/>
              <a:ext cx="14425400" cy="3067325"/>
            </a:xfrm>
            <a:prstGeom prst="rect">
              <a:avLst/>
            </a:prstGeom>
          </p:spPr>
          <p:txBody>
            <a:bodyPr lIns="50800" tIns="50800" rIns="50800" bIns="50800" rtlCol="0" anchor="ctr"/>
            <a:lstStyle/>
            <a:p>
              <a:pPr marL="0" lvl="0" indent="0" algn="ctr">
                <a:lnSpc>
                  <a:spcPts val="6120"/>
                </a:lnSpc>
              </a:pPr>
              <a:r>
                <a:rPr lang="en-US" sz="5100" spc="-24">
                  <a:solidFill>
                    <a:srgbClr val="FFFFFF"/>
                  </a:solidFill>
                  <a:latin typeface="Evolventa"/>
                  <a:ea typeface="Evolventa"/>
                  <a:cs typeface="Evolventa"/>
                  <a:sym typeface="Evolventa"/>
                </a:rPr>
                <a:t>PROVOCAREA INTRODUCTORĂ DIN VIAȚA REALĂ</a:t>
              </a:r>
            </a:p>
          </p:txBody>
        </p:sp>
      </p:grpSp>
      <p:grpSp>
        <p:nvGrpSpPr>
          <p:cNvPr id="6" name="Group 6"/>
          <p:cNvGrpSpPr/>
          <p:nvPr/>
        </p:nvGrpSpPr>
        <p:grpSpPr>
          <a:xfrm rot="-5400000">
            <a:off x="8222456" y="221456"/>
            <a:ext cx="1843088" cy="18288000"/>
            <a:chOff x="0" y="0"/>
            <a:chExt cx="2457450" cy="24384000"/>
          </a:xfrm>
        </p:grpSpPr>
        <p:sp>
          <p:nvSpPr>
            <p:cNvPr id="7" name="Freeform 7"/>
            <p:cNvSpPr/>
            <p:nvPr/>
          </p:nvSpPr>
          <p:spPr>
            <a:xfrm>
              <a:off x="0" y="0"/>
              <a:ext cx="2457450" cy="24384000"/>
            </a:xfrm>
            <a:custGeom>
              <a:avLst/>
              <a:gdLst/>
              <a:ahLst/>
              <a:cxnLst/>
              <a:rect l="l" t="t" r="r" b="b"/>
              <a:pathLst>
                <a:path w="2457450" h="24384000">
                  <a:moveTo>
                    <a:pt x="0" y="0"/>
                  </a:moveTo>
                  <a:lnTo>
                    <a:pt x="2457450" y="0"/>
                  </a:lnTo>
                  <a:lnTo>
                    <a:pt x="2457450" y="24384000"/>
                  </a:lnTo>
                  <a:lnTo>
                    <a:pt x="0" y="24384000"/>
                  </a:lnTo>
                  <a:close/>
                </a:path>
              </a:pathLst>
            </a:custGeom>
            <a:solidFill>
              <a:srgbClr val="AEABAB">
                <a:alpha val="60000"/>
              </a:srgbClr>
            </a:solidFill>
          </p:spPr>
          <p:txBody>
            <a:bodyPr/>
            <a:lstStyle/>
            <a:p>
              <a:endParaRPr lang="de-AT"/>
            </a:p>
          </p:txBody>
        </p:sp>
      </p:grpSp>
      <p:sp>
        <p:nvSpPr>
          <p:cNvPr id="8" name="TextBox 8"/>
          <p:cNvSpPr txBox="1"/>
          <p:nvPr/>
        </p:nvSpPr>
        <p:spPr>
          <a:xfrm>
            <a:off x="594444" y="9198106"/>
            <a:ext cx="12657256" cy="399965"/>
          </a:xfrm>
          <a:prstGeom prst="rect">
            <a:avLst/>
          </a:prstGeom>
        </p:spPr>
        <p:txBody>
          <a:bodyPr lIns="0" tIns="0" rIns="0" bIns="0" rtlCol="0" anchor="t">
            <a:spAutoFit/>
          </a:bodyPr>
          <a:lstStyle/>
          <a:p>
            <a:pPr marL="0" lvl="0" indent="0" algn="just">
              <a:lnSpc>
                <a:spcPts val="1439"/>
              </a:lnSpc>
            </a:pPr>
            <a:r>
              <a:rPr lang="en-US" sz="1200" spc="-5">
                <a:solidFill>
                  <a:srgbClr val="000000"/>
                </a:solidFill>
                <a:latin typeface="Evolventa"/>
                <a:ea typeface="Evolventa"/>
                <a:cs typeface="Evolventa"/>
                <a:sym typeface="Evolventa"/>
              </a:rPr>
              <a:t>Finanțat de Uniunea Europeană. Opiniile și opiniile exprimate sunt totuși doar ale autorilor și nu reflectă neapărat cele ale Uniunii Europene sau ale Agenției Executive pentru Educație și Cultură (EACEA). Nici Uniunea Europeană, nici EACEA nu pot fi considerate responsabile pentru acestea. Număr proiect: 2022-1-AT01-KA220-ADU-000087985</a:t>
            </a:r>
          </a:p>
        </p:txBody>
      </p:sp>
      <p:sp>
        <p:nvSpPr>
          <p:cNvPr id="9" name="Freeform 9" descr="Interfață grafică cu utilizatorul, text  Descriere generată automat"/>
          <p:cNvSpPr/>
          <p:nvPr/>
        </p:nvSpPr>
        <p:spPr>
          <a:xfrm>
            <a:off x="14872456" y="8861232"/>
            <a:ext cx="3173424" cy="860791"/>
          </a:xfrm>
          <a:custGeom>
            <a:avLst/>
            <a:gdLst/>
            <a:ahLst/>
            <a:cxnLst/>
            <a:rect l="l" t="t" r="r" b="b"/>
            <a:pathLst>
              <a:path w="3173424" h="860791">
                <a:moveTo>
                  <a:pt x="0" y="0"/>
                </a:moveTo>
                <a:lnTo>
                  <a:pt x="3173424" y="0"/>
                </a:lnTo>
                <a:lnTo>
                  <a:pt x="3173424" y="860791"/>
                </a:lnTo>
                <a:lnTo>
                  <a:pt x="0" y="860791"/>
                </a:lnTo>
                <a:lnTo>
                  <a:pt x="0" y="0"/>
                </a:lnTo>
                <a:close/>
              </a:path>
            </a:pathLst>
          </a:custGeom>
          <a:blipFill>
            <a:blip r:embed="rId3"/>
            <a:stretch>
              <a:fillRect/>
            </a:stretch>
          </a:blipFill>
        </p:spPr>
        <p:txBody>
          <a:bodyPr/>
          <a:lstStyle/>
          <a:p>
            <a:endParaRPr lang="de-AT"/>
          </a:p>
        </p:txBody>
      </p:sp>
      <p:sp>
        <p:nvSpPr>
          <p:cNvPr id="10" name="Freeform 10"/>
          <p:cNvSpPr/>
          <p:nvPr/>
        </p:nvSpPr>
        <p:spPr>
          <a:xfrm>
            <a:off x="16459168" y="265476"/>
            <a:ext cx="1462527" cy="1622708"/>
          </a:xfrm>
          <a:custGeom>
            <a:avLst/>
            <a:gdLst/>
            <a:ahLst/>
            <a:cxnLst/>
            <a:rect l="l" t="t" r="r" b="b"/>
            <a:pathLst>
              <a:path w="1462527" h="1622708">
                <a:moveTo>
                  <a:pt x="0" y="0"/>
                </a:moveTo>
                <a:lnTo>
                  <a:pt x="1462528" y="0"/>
                </a:lnTo>
                <a:lnTo>
                  <a:pt x="1462528" y="1622708"/>
                </a:lnTo>
                <a:lnTo>
                  <a:pt x="0" y="1622708"/>
                </a:lnTo>
                <a:lnTo>
                  <a:pt x="0" y="0"/>
                </a:lnTo>
                <a:close/>
              </a:path>
            </a:pathLst>
          </a:custGeom>
          <a:blipFill>
            <a:blip r:embed="rId4"/>
            <a:stretch>
              <a:fillRect r="-439"/>
            </a:stretch>
          </a:blipFill>
        </p:spPr>
        <p:txBody>
          <a:bodyPr/>
          <a:lstStyle/>
          <a:p>
            <a:endParaRPr lang="de-AT"/>
          </a:p>
        </p:txBody>
      </p:sp>
      <p:sp>
        <p:nvSpPr>
          <p:cNvPr id="11" name="TextBox 11"/>
          <p:cNvSpPr txBox="1"/>
          <p:nvPr/>
        </p:nvSpPr>
        <p:spPr>
          <a:xfrm>
            <a:off x="594444" y="2240843"/>
            <a:ext cx="16521673" cy="5143798"/>
          </a:xfrm>
          <a:prstGeom prst="rect">
            <a:avLst/>
          </a:prstGeom>
        </p:spPr>
        <p:txBody>
          <a:bodyPr lIns="0" tIns="0" rIns="0" bIns="0" rtlCol="0" anchor="t">
            <a:spAutoFit/>
          </a:bodyPr>
          <a:lstStyle/>
          <a:p>
            <a:pPr marL="0" lvl="0" indent="0" algn="just">
              <a:lnSpc>
                <a:spcPts val="2879"/>
              </a:lnSpc>
            </a:pPr>
            <a:r>
              <a:rPr lang="en-US" sz="2400" spc="-11" dirty="0">
                <a:solidFill>
                  <a:srgbClr val="0D0D0D"/>
                </a:solidFill>
                <a:latin typeface="Evolventa"/>
                <a:ea typeface="Evolventa"/>
                <a:cs typeface="Evolventa"/>
                <a:sym typeface="Evolventa"/>
              </a:rPr>
              <a:t>Anna, o </a:t>
            </a:r>
            <a:r>
              <a:rPr lang="en-US" sz="2400" spc="-11" dirty="0" err="1">
                <a:solidFill>
                  <a:srgbClr val="0D0D0D"/>
                </a:solidFill>
                <a:latin typeface="Evolventa"/>
                <a:ea typeface="Evolventa"/>
                <a:cs typeface="Evolventa"/>
                <a:sym typeface="Evolventa"/>
              </a:rPr>
              <a:t>profesoară</a:t>
            </a:r>
            <a:r>
              <a:rPr lang="en-US" sz="2400" spc="-11" dirty="0">
                <a:solidFill>
                  <a:srgbClr val="0D0D0D"/>
                </a:solidFill>
                <a:latin typeface="Evolventa"/>
                <a:ea typeface="Evolventa"/>
                <a:cs typeface="Evolventa"/>
                <a:sym typeface="Evolventa"/>
              </a:rPr>
              <a:t> de 25 de ani, nu are </a:t>
            </a:r>
            <a:r>
              <a:rPr lang="en-US" sz="2400" spc="-11" dirty="0" err="1">
                <a:solidFill>
                  <a:srgbClr val="0D0D0D"/>
                </a:solidFill>
                <a:latin typeface="Evolventa"/>
                <a:ea typeface="Evolventa"/>
                <a:cs typeface="Evolventa"/>
                <a:sym typeface="Evolventa"/>
              </a:rPr>
              <a:t>nevoi</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financiare</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stringente</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și</a:t>
            </a:r>
            <a:r>
              <a:rPr lang="en-US" sz="2400" spc="-11" dirty="0">
                <a:solidFill>
                  <a:srgbClr val="0D0D0D"/>
                </a:solidFill>
                <a:latin typeface="Evolventa"/>
                <a:ea typeface="Evolventa"/>
                <a:cs typeface="Evolventa"/>
                <a:sym typeface="Evolventa"/>
              </a:rPr>
              <a:t> a </a:t>
            </a:r>
            <a:r>
              <a:rPr lang="en-US" sz="2400" spc="-11" dirty="0" err="1">
                <a:solidFill>
                  <a:srgbClr val="0D0D0D"/>
                </a:solidFill>
                <a:latin typeface="Evolventa"/>
                <a:ea typeface="Evolventa"/>
                <a:cs typeface="Evolventa"/>
                <a:sym typeface="Evolventa"/>
              </a:rPr>
              <a:t>moștenit</a:t>
            </a:r>
            <a:r>
              <a:rPr lang="en-US" sz="2400" spc="-11" dirty="0">
                <a:solidFill>
                  <a:srgbClr val="0D0D0D"/>
                </a:solidFill>
                <a:latin typeface="Evolventa"/>
                <a:ea typeface="Evolventa"/>
                <a:cs typeface="Evolventa"/>
                <a:sym typeface="Evolventa"/>
              </a:rPr>
              <a:t> recent 30.000 de euro. </a:t>
            </a:r>
            <a:r>
              <a:rPr lang="en-US" sz="2400" spc="-11" dirty="0" err="1">
                <a:solidFill>
                  <a:srgbClr val="0D0D0D"/>
                </a:solidFill>
                <a:latin typeface="Evolventa"/>
                <a:ea typeface="Evolventa"/>
                <a:cs typeface="Evolventa"/>
                <a:sym typeface="Evolventa"/>
              </a:rPr>
              <a:t>Fără</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nicio</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experiență</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în</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probleme</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financiare</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ea</a:t>
            </a:r>
            <a:r>
              <a:rPr lang="en-US" sz="2400" spc="-11" dirty="0">
                <a:solidFill>
                  <a:srgbClr val="0D0D0D"/>
                </a:solidFill>
                <a:latin typeface="Evolventa"/>
                <a:ea typeface="Evolventa"/>
                <a:cs typeface="Evolventa"/>
                <a:sym typeface="Evolventa"/>
              </a:rPr>
              <a:t> se </a:t>
            </a:r>
            <a:r>
              <a:rPr lang="en-US" sz="2400" spc="-11" dirty="0" err="1">
                <a:solidFill>
                  <a:srgbClr val="0D0D0D"/>
                </a:solidFill>
                <a:latin typeface="Evolventa"/>
                <a:ea typeface="Evolventa"/>
                <a:cs typeface="Evolventa"/>
                <a:sym typeface="Evolventa"/>
              </a:rPr>
              <a:t>confruntă</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acum</a:t>
            </a:r>
            <a:r>
              <a:rPr lang="en-US" sz="2400" spc="-11" dirty="0">
                <a:solidFill>
                  <a:srgbClr val="0D0D0D"/>
                </a:solidFill>
                <a:latin typeface="Evolventa"/>
                <a:ea typeface="Evolventa"/>
                <a:cs typeface="Evolventa"/>
                <a:sym typeface="Evolventa"/>
              </a:rPr>
              <a:t> cu </a:t>
            </a:r>
            <a:r>
              <a:rPr lang="en-US" sz="2400" spc="-11" dirty="0" err="1">
                <a:solidFill>
                  <a:srgbClr val="0D0D0D"/>
                </a:solidFill>
                <a:latin typeface="Evolventa"/>
                <a:ea typeface="Evolventa"/>
                <a:cs typeface="Evolventa"/>
                <a:sym typeface="Evolventa"/>
              </a:rPr>
              <a:t>decizia</a:t>
            </a:r>
            <a:r>
              <a:rPr lang="en-US" sz="2400" spc="-11" dirty="0">
                <a:solidFill>
                  <a:srgbClr val="0D0D0D"/>
                </a:solidFill>
                <a:latin typeface="Evolventa"/>
                <a:ea typeface="Evolventa"/>
                <a:cs typeface="Evolventa"/>
                <a:sym typeface="Evolventa"/>
              </a:rPr>
              <a:t> de a </a:t>
            </a:r>
            <a:r>
              <a:rPr lang="en-US" sz="2400" spc="-11" dirty="0" err="1">
                <a:solidFill>
                  <a:srgbClr val="0D0D0D"/>
                </a:solidFill>
                <a:latin typeface="Evolventa"/>
                <a:ea typeface="Evolventa"/>
                <a:cs typeface="Evolventa"/>
                <a:sym typeface="Evolventa"/>
              </a:rPr>
              <a:t>gestiona</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această</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sumă</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în</a:t>
            </a:r>
            <a:r>
              <a:rPr lang="en-US" sz="2400" spc="-11" dirty="0">
                <a:solidFill>
                  <a:srgbClr val="0D0D0D"/>
                </a:solidFill>
                <a:latin typeface="Evolventa"/>
                <a:ea typeface="Evolventa"/>
                <a:cs typeface="Evolventa"/>
                <a:sym typeface="Evolventa"/>
              </a:rPr>
              <a:t> mod </a:t>
            </a:r>
            <a:r>
              <a:rPr lang="en-US" sz="2400" spc="-11" dirty="0" err="1">
                <a:solidFill>
                  <a:srgbClr val="0D0D0D"/>
                </a:solidFill>
                <a:latin typeface="Evolventa"/>
                <a:ea typeface="Evolventa"/>
                <a:cs typeface="Evolventa"/>
                <a:sym typeface="Evolventa"/>
              </a:rPr>
              <a:t>responsabil</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Cheia</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constă</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în</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înțelegerea</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opțiunilor</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ei</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și</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crearea</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unui</a:t>
            </a:r>
            <a:r>
              <a:rPr lang="en-US" sz="2400" spc="-11" dirty="0">
                <a:solidFill>
                  <a:srgbClr val="0D0D0D"/>
                </a:solidFill>
                <a:latin typeface="Evolventa"/>
                <a:ea typeface="Evolventa"/>
                <a:cs typeface="Evolventa"/>
                <a:sym typeface="Evolventa"/>
              </a:rPr>
              <a:t> plan care </a:t>
            </a:r>
            <a:r>
              <a:rPr lang="en-US" sz="2400" spc="-11" dirty="0" err="1">
                <a:solidFill>
                  <a:srgbClr val="0D0D0D"/>
                </a:solidFill>
                <a:latin typeface="Evolventa"/>
                <a:ea typeface="Evolventa"/>
                <a:cs typeface="Evolventa"/>
                <a:sym typeface="Evolventa"/>
              </a:rPr>
              <a:t>să</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reflecte</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obiectivele</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ei</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viitoare</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și</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situația</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financiară</a:t>
            </a:r>
            <a:r>
              <a:rPr lang="en-US" sz="2400" spc="-11" dirty="0">
                <a:solidFill>
                  <a:srgbClr val="0D0D0D"/>
                </a:solidFill>
                <a:latin typeface="Evolventa"/>
                <a:ea typeface="Evolventa"/>
                <a:cs typeface="Evolventa"/>
                <a:sym typeface="Evolventa"/>
              </a:rPr>
              <a:t> </a:t>
            </a:r>
            <a:r>
              <a:rPr lang="en-US" sz="2400" spc="-11" dirty="0" err="1">
                <a:solidFill>
                  <a:srgbClr val="0D0D0D"/>
                </a:solidFill>
                <a:latin typeface="Evolventa"/>
                <a:ea typeface="Evolventa"/>
                <a:cs typeface="Evolventa"/>
                <a:sym typeface="Evolventa"/>
              </a:rPr>
              <a:t>actuală</a:t>
            </a:r>
            <a:r>
              <a:rPr lang="en-US" sz="2400" spc="-11" dirty="0">
                <a:solidFill>
                  <a:srgbClr val="0D0D0D"/>
                </a:solidFill>
                <a:latin typeface="Evolventa"/>
                <a:ea typeface="Evolventa"/>
                <a:cs typeface="Evolventa"/>
                <a:sym typeface="Evolventa"/>
              </a:rPr>
              <a:t>.</a:t>
            </a:r>
          </a:p>
          <a:p>
            <a:pPr marL="0" lvl="0" indent="0" algn="l">
              <a:lnSpc>
                <a:spcPts val="2879"/>
              </a:lnSpc>
            </a:pPr>
            <a:endParaRPr lang="en-US" sz="2400" spc="-11" dirty="0">
              <a:solidFill>
                <a:srgbClr val="0D0D0D"/>
              </a:solidFill>
              <a:latin typeface="Evolventa"/>
              <a:ea typeface="Evolventa"/>
              <a:cs typeface="Evolventa"/>
              <a:sym typeface="Evolventa"/>
            </a:endParaRPr>
          </a:p>
          <a:p>
            <a:pPr marL="0" lvl="0" indent="0" algn="l">
              <a:lnSpc>
                <a:spcPts val="2879"/>
              </a:lnSpc>
            </a:pPr>
            <a:endParaRPr lang="en-US" sz="2400" spc="-11" dirty="0">
              <a:solidFill>
                <a:srgbClr val="0D0D0D"/>
              </a:solidFill>
              <a:latin typeface="Evolventa"/>
              <a:ea typeface="Evolventa"/>
              <a:cs typeface="Evolventa"/>
              <a:sym typeface="Evolventa"/>
            </a:endParaRPr>
          </a:p>
          <a:p>
            <a:pPr marL="0" lvl="0" indent="0" algn="l">
              <a:lnSpc>
                <a:spcPts val="2879"/>
              </a:lnSpc>
            </a:pPr>
            <a:r>
              <a:rPr lang="en-US" sz="2400" b="1" i="1" spc="-11" dirty="0">
                <a:solidFill>
                  <a:srgbClr val="0D0D0D"/>
                </a:solidFill>
                <a:latin typeface="Evolventa Bold Italics"/>
                <a:ea typeface="Evolventa Bold Italics"/>
                <a:cs typeface="Evolventa Bold Italics"/>
                <a:sym typeface="Evolventa Bold Italics"/>
              </a:rPr>
              <a:t>Ce </a:t>
            </a:r>
            <a:r>
              <a:rPr lang="en-US" sz="2400" b="1" i="1" spc="-11" dirty="0" err="1">
                <a:solidFill>
                  <a:srgbClr val="0D0D0D"/>
                </a:solidFill>
                <a:latin typeface="Evolventa Bold Italics"/>
                <a:ea typeface="Evolventa Bold Italics"/>
                <a:cs typeface="Evolventa Bold Italics"/>
                <a:sym typeface="Evolventa Bold Italics"/>
              </a:rPr>
              <a:t>i</a:t>
            </a:r>
            <a:r>
              <a:rPr lang="en-US" sz="2400" b="1" i="1" spc="-11" dirty="0">
                <a:solidFill>
                  <a:srgbClr val="0D0D0D"/>
                </a:solidFill>
                <a:latin typeface="Evolventa Bold Italics"/>
                <a:ea typeface="Evolventa Bold Italics"/>
                <a:cs typeface="Evolventa Bold Italics"/>
                <a:sym typeface="Evolventa Bold Italics"/>
              </a:rPr>
              <a:t>-ai </a:t>
            </a:r>
            <a:r>
              <a:rPr lang="en-US" sz="2400" b="1" i="1" spc="-11" dirty="0" err="1">
                <a:solidFill>
                  <a:srgbClr val="0D0D0D"/>
                </a:solidFill>
                <a:latin typeface="Evolventa Bold Italics"/>
                <a:ea typeface="Evolventa Bold Italics"/>
                <a:cs typeface="Evolventa Bold Italics"/>
                <a:sym typeface="Evolventa Bold Italics"/>
              </a:rPr>
              <a:t>recomanda</a:t>
            </a:r>
            <a:r>
              <a:rPr lang="en-US" sz="2400" b="1" i="1" spc="-11" dirty="0">
                <a:solidFill>
                  <a:srgbClr val="0D0D0D"/>
                </a:solidFill>
                <a:latin typeface="Evolventa Bold Italics"/>
                <a:ea typeface="Evolventa Bold Italics"/>
                <a:cs typeface="Evolventa Bold Italics"/>
                <a:sym typeface="Evolventa Bold Italics"/>
              </a:rPr>
              <a:t> </a:t>
            </a:r>
            <a:r>
              <a:rPr lang="en-US" sz="2400" b="1" i="1" spc="-11" dirty="0" err="1">
                <a:solidFill>
                  <a:srgbClr val="0D0D0D"/>
                </a:solidFill>
                <a:latin typeface="Evolventa Bold Italics"/>
                <a:ea typeface="Evolventa Bold Italics"/>
                <a:cs typeface="Evolventa Bold Italics"/>
                <a:sym typeface="Evolventa Bold Italics"/>
              </a:rPr>
              <a:t>sa</a:t>
            </a:r>
            <a:r>
              <a:rPr lang="en-US" sz="2400" b="1" i="1" spc="-11" dirty="0">
                <a:solidFill>
                  <a:srgbClr val="0D0D0D"/>
                </a:solidFill>
                <a:latin typeface="Evolventa Bold Italics"/>
                <a:ea typeface="Evolventa Bold Italics"/>
                <a:cs typeface="Evolventa Bold Italics"/>
                <a:sym typeface="Evolventa Bold Italics"/>
              </a:rPr>
              <a:t> </a:t>
            </a:r>
            <a:r>
              <a:rPr lang="en-US" sz="2400" b="1" i="1" spc="-11" dirty="0" err="1">
                <a:solidFill>
                  <a:srgbClr val="0D0D0D"/>
                </a:solidFill>
                <a:latin typeface="Evolventa Bold Italics"/>
                <a:ea typeface="Evolventa Bold Italics"/>
                <a:cs typeface="Evolventa Bold Italics"/>
                <a:sym typeface="Evolventa Bold Italics"/>
              </a:rPr>
              <a:t>faca</a:t>
            </a:r>
            <a:r>
              <a:rPr lang="en-US" sz="2400" b="1" i="1" spc="-11" dirty="0">
                <a:solidFill>
                  <a:srgbClr val="0D0D0D"/>
                </a:solidFill>
                <a:latin typeface="Evolventa Bold Italics"/>
                <a:ea typeface="Evolventa Bold Italics"/>
                <a:cs typeface="Evolventa Bold Italics"/>
                <a:sym typeface="Evolventa Bold Italics"/>
              </a:rPr>
              <a:t> Anna?</a:t>
            </a:r>
          </a:p>
          <a:p>
            <a:pPr marL="0" lvl="0" indent="0" algn="l">
              <a:lnSpc>
                <a:spcPts val="2879"/>
              </a:lnSpc>
            </a:pPr>
            <a:endParaRPr lang="en-US" sz="2400" b="1" i="1" spc="-11" dirty="0">
              <a:solidFill>
                <a:srgbClr val="0D0D0D"/>
              </a:solidFill>
              <a:latin typeface="Evolventa Bold Italics"/>
              <a:ea typeface="Evolventa Bold Italics"/>
              <a:cs typeface="Evolventa Bold Italics"/>
              <a:sym typeface="Evolventa Bold Italics"/>
            </a:endParaRPr>
          </a:p>
          <a:p>
            <a:pPr marL="0" lvl="0" indent="0" algn="l">
              <a:lnSpc>
                <a:spcPts val="2879"/>
              </a:lnSpc>
            </a:pPr>
            <a:r>
              <a:rPr lang="en-US" sz="2400" i="1" spc="-11" dirty="0" err="1">
                <a:solidFill>
                  <a:srgbClr val="000000"/>
                </a:solidFill>
                <a:latin typeface="Evolventa Italics"/>
                <a:ea typeface="Evolventa Italics"/>
                <a:cs typeface="Evolventa Italics"/>
                <a:sym typeface="Evolventa Italics"/>
              </a:rPr>
              <a:t>Factorii</a:t>
            </a:r>
            <a:r>
              <a:rPr lang="en-US" sz="2400" i="1" spc="-11" dirty="0">
                <a:solidFill>
                  <a:srgbClr val="000000"/>
                </a:solidFill>
                <a:latin typeface="Evolventa Italics"/>
                <a:ea typeface="Evolventa Italics"/>
                <a:cs typeface="Evolventa Italics"/>
                <a:sym typeface="Evolventa Italics"/>
              </a:rPr>
              <a:t> </a:t>
            </a:r>
            <a:r>
              <a:rPr lang="en-US" sz="2400" i="1" spc="-11" dirty="0" err="1">
                <a:solidFill>
                  <a:srgbClr val="000000"/>
                </a:solidFill>
                <a:latin typeface="Evolventa Italics"/>
                <a:ea typeface="Evolventa Italics"/>
                <a:cs typeface="Evolventa Italics"/>
                <a:sym typeface="Evolventa Italics"/>
              </a:rPr>
              <a:t>pentru</a:t>
            </a:r>
            <a:r>
              <a:rPr lang="en-US" sz="2400" i="1" spc="-11" dirty="0">
                <a:solidFill>
                  <a:srgbClr val="000000"/>
                </a:solidFill>
                <a:latin typeface="Evolventa Italics"/>
                <a:ea typeface="Evolventa Italics"/>
                <a:cs typeface="Evolventa Italics"/>
                <a:sym typeface="Evolventa Italics"/>
              </a:rPr>
              <a:t> </a:t>
            </a:r>
            <a:r>
              <a:rPr lang="en-US" sz="2400" i="1" spc="-11" dirty="0" err="1">
                <a:solidFill>
                  <a:srgbClr val="000000"/>
                </a:solidFill>
                <a:latin typeface="Evolventa Italics"/>
                <a:ea typeface="Evolventa Italics"/>
                <a:cs typeface="Evolventa Italics"/>
                <a:sym typeface="Evolventa Italics"/>
              </a:rPr>
              <a:t>încurajarea</a:t>
            </a:r>
            <a:r>
              <a:rPr lang="en-US" sz="2400" i="1" spc="-11" dirty="0">
                <a:solidFill>
                  <a:srgbClr val="000000"/>
                </a:solidFill>
                <a:latin typeface="Evolventa Italics"/>
                <a:ea typeface="Evolventa Italics"/>
                <a:cs typeface="Evolventa Italics"/>
                <a:sym typeface="Evolventa Italics"/>
              </a:rPr>
              <a:t> </a:t>
            </a:r>
            <a:r>
              <a:rPr lang="en-US" sz="2400" i="1" spc="-11" dirty="0" err="1">
                <a:solidFill>
                  <a:srgbClr val="000000"/>
                </a:solidFill>
                <a:latin typeface="Evolventa Italics"/>
                <a:ea typeface="Evolventa Italics"/>
                <a:cs typeface="Evolventa Italics"/>
                <a:sym typeface="Evolventa Italics"/>
              </a:rPr>
              <a:t>discuțiilor</a:t>
            </a:r>
            <a:r>
              <a:rPr lang="en-US" sz="2400" i="1" spc="-11" dirty="0">
                <a:solidFill>
                  <a:srgbClr val="000000"/>
                </a:solidFill>
                <a:latin typeface="Evolventa Italics"/>
                <a:ea typeface="Evolventa Italics"/>
                <a:cs typeface="Evolventa Italics"/>
                <a:sym typeface="Evolventa Italics"/>
              </a:rPr>
              <a:t> care pot fi </a:t>
            </a:r>
            <a:r>
              <a:rPr lang="en-US" sz="2400" i="1" spc="-11" dirty="0" err="1">
                <a:solidFill>
                  <a:srgbClr val="000000"/>
                </a:solidFill>
                <a:latin typeface="Evolventa Italics"/>
                <a:ea typeface="Evolventa Italics"/>
                <a:cs typeface="Evolventa Italics"/>
                <a:sym typeface="Evolventa Italics"/>
              </a:rPr>
              <a:t>importanți</a:t>
            </a:r>
            <a:r>
              <a:rPr lang="en-US" sz="2400" i="1" spc="-11" dirty="0">
                <a:solidFill>
                  <a:srgbClr val="000000"/>
                </a:solidFill>
                <a:latin typeface="Evolventa Italics"/>
                <a:ea typeface="Evolventa Italics"/>
                <a:cs typeface="Evolventa Italics"/>
                <a:sym typeface="Evolventa Italics"/>
              </a:rPr>
              <a:t> sunt: </a:t>
            </a:r>
          </a:p>
          <a:p>
            <a:pPr marL="434340" lvl="1" indent="-217170" algn="l">
              <a:lnSpc>
                <a:spcPts val="2879"/>
              </a:lnSpc>
              <a:buFont typeface="Arial"/>
              <a:buChar char="•"/>
            </a:pPr>
            <a:r>
              <a:rPr lang="en-US" sz="2400" b="1" i="1" spc="-11" dirty="0" err="1">
                <a:solidFill>
                  <a:srgbClr val="0D0D0D"/>
                </a:solidFill>
                <a:latin typeface="Evolventa Bold Italics"/>
                <a:ea typeface="Evolventa Bold Italics"/>
                <a:cs typeface="Evolventa Bold Italics"/>
                <a:sym typeface="Evolventa Bold Italics"/>
              </a:rPr>
              <a:t>Evaluarea</a:t>
            </a:r>
            <a:r>
              <a:rPr lang="en-US" sz="2400" b="1" i="1" spc="-11" dirty="0">
                <a:solidFill>
                  <a:srgbClr val="0D0D0D"/>
                </a:solidFill>
                <a:latin typeface="Evolventa Bold Italics"/>
                <a:ea typeface="Evolventa Bold Italics"/>
                <a:cs typeface="Evolventa Bold Italics"/>
                <a:sym typeface="Evolventa Bold Italics"/>
              </a:rPr>
              <a:t> </a:t>
            </a:r>
            <a:r>
              <a:rPr lang="en-US" sz="2400" b="1" i="1" spc="-11" dirty="0" err="1">
                <a:solidFill>
                  <a:srgbClr val="0D0D0D"/>
                </a:solidFill>
                <a:latin typeface="Evolventa Bold Italics"/>
                <a:ea typeface="Evolventa Bold Italics"/>
                <a:cs typeface="Evolventa Bold Italics"/>
                <a:sym typeface="Evolventa Bold Italics"/>
              </a:rPr>
              <a:t>obiectivelor</a:t>
            </a:r>
            <a:r>
              <a:rPr lang="en-US" sz="2400" b="1" i="1" spc="-11" dirty="0">
                <a:solidFill>
                  <a:srgbClr val="0D0D0D"/>
                </a:solidFill>
                <a:latin typeface="Evolventa Bold Italics"/>
                <a:ea typeface="Evolventa Bold Italics"/>
                <a:cs typeface="Evolventa Bold Italics"/>
                <a:sym typeface="Evolventa Bold Italics"/>
              </a:rPr>
              <a:t> </a:t>
            </a:r>
            <a:r>
              <a:rPr lang="en-US" sz="2400" b="1" i="1" spc="-11" dirty="0" err="1">
                <a:solidFill>
                  <a:srgbClr val="0D0D0D"/>
                </a:solidFill>
                <a:latin typeface="Evolventa Bold Italics"/>
                <a:ea typeface="Evolventa Bold Italics"/>
                <a:cs typeface="Evolventa Bold Italics"/>
                <a:sym typeface="Evolventa Bold Italics"/>
              </a:rPr>
              <a:t>financiare</a:t>
            </a:r>
            <a:r>
              <a:rPr lang="en-US" sz="2400" b="1" i="1" spc="-11" dirty="0">
                <a:solidFill>
                  <a:srgbClr val="0D0D0D"/>
                </a:solidFill>
                <a:latin typeface="Evolventa Bold Italics"/>
                <a:ea typeface="Evolventa Bold Italics"/>
                <a:cs typeface="Evolventa Bold Italics"/>
                <a:sym typeface="Evolventa Bold Italics"/>
              </a:rPr>
              <a:t> </a:t>
            </a:r>
          </a:p>
          <a:p>
            <a:pPr marL="434340" lvl="1" indent="-217170" algn="l">
              <a:lnSpc>
                <a:spcPts val="2879"/>
              </a:lnSpc>
              <a:buFont typeface="Arial"/>
              <a:buChar char="•"/>
            </a:pPr>
            <a:r>
              <a:rPr lang="en-US" sz="2400" b="1" i="1" spc="-11" dirty="0" err="1">
                <a:solidFill>
                  <a:srgbClr val="0D0D0D"/>
                </a:solidFill>
                <a:latin typeface="Evolventa Bold Italics"/>
                <a:ea typeface="Evolventa Bold Italics"/>
                <a:cs typeface="Evolventa Bold Italics"/>
                <a:sym typeface="Evolventa Bold Italics"/>
              </a:rPr>
              <a:t>Toleranță</a:t>
            </a:r>
            <a:r>
              <a:rPr lang="en-US" sz="2400" b="1" i="1" spc="-11" dirty="0">
                <a:solidFill>
                  <a:srgbClr val="0D0D0D"/>
                </a:solidFill>
                <a:latin typeface="Evolventa Bold Italics"/>
                <a:ea typeface="Evolventa Bold Italics"/>
                <a:cs typeface="Evolventa Bold Italics"/>
                <a:sym typeface="Evolventa Bold Italics"/>
              </a:rPr>
              <a:t> la </a:t>
            </a:r>
            <a:r>
              <a:rPr lang="en-US" sz="2400" b="1" i="1" spc="-11" dirty="0" err="1">
                <a:solidFill>
                  <a:srgbClr val="0D0D0D"/>
                </a:solidFill>
                <a:latin typeface="Evolventa Bold Italics"/>
                <a:ea typeface="Evolventa Bold Italics"/>
                <a:cs typeface="Evolventa Bold Italics"/>
                <a:sym typeface="Evolventa Bold Italics"/>
              </a:rPr>
              <a:t>risc</a:t>
            </a:r>
            <a:r>
              <a:rPr lang="en-US" sz="2400" b="1" i="1" spc="-11" dirty="0">
                <a:solidFill>
                  <a:srgbClr val="0D0D0D"/>
                </a:solidFill>
                <a:latin typeface="Evolventa Bold Italics"/>
                <a:ea typeface="Evolventa Bold Italics"/>
                <a:cs typeface="Evolventa Bold Italics"/>
                <a:sym typeface="Evolventa Bold Italics"/>
              </a:rPr>
              <a:t> </a:t>
            </a:r>
            <a:r>
              <a:rPr lang="en-US" sz="2400" b="1" i="1" spc="-11" dirty="0" err="1">
                <a:solidFill>
                  <a:srgbClr val="0D0D0D"/>
                </a:solidFill>
                <a:latin typeface="Evolventa Bold Italics"/>
                <a:ea typeface="Evolventa Bold Italics"/>
                <a:cs typeface="Evolventa Bold Italics"/>
                <a:sym typeface="Evolventa Bold Italics"/>
              </a:rPr>
              <a:t>și</a:t>
            </a:r>
            <a:r>
              <a:rPr lang="en-US" sz="2400" b="1" i="1" spc="-11" dirty="0">
                <a:solidFill>
                  <a:srgbClr val="0D0D0D"/>
                </a:solidFill>
                <a:latin typeface="Evolventa Bold Italics"/>
                <a:ea typeface="Evolventa Bold Italics"/>
                <a:cs typeface="Evolventa Bold Italics"/>
                <a:sym typeface="Evolventa Bold Italics"/>
              </a:rPr>
              <a:t> </a:t>
            </a:r>
            <a:r>
              <a:rPr lang="en-US" sz="2400" b="1" i="1" spc="-11" dirty="0" err="1">
                <a:solidFill>
                  <a:srgbClr val="0D0D0D"/>
                </a:solidFill>
                <a:latin typeface="Evolventa Bold Italics"/>
                <a:ea typeface="Evolventa Bold Italics"/>
                <a:cs typeface="Evolventa Bold Italics"/>
                <a:sym typeface="Evolventa Bold Italics"/>
              </a:rPr>
              <a:t>orizonturi</a:t>
            </a:r>
            <a:r>
              <a:rPr lang="en-US" sz="2400" b="1" i="1" spc="-11" dirty="0">
                <a:solidFill>
                  <a:srgbClr val="0D0D0D"/>
                </a:solidFill>
                <a:latin typeface="Evolventa Bold Italics"/>
                <a:ea typeface="Evolventa Bold Italics"/>
                <a:cs typeface="Evolventa Bold Italics"/>
                <a:sym typeface="Evolventa Bold Italics"/>
              </a:rPr>
              <a:t> de </a:t>
            </a:r>
            <a:r>
              <a:rPr lang="en-US" sz="2400" b="1" i="1" spc="-11" dirty="0" err="1">
                <a:solidFill>
                  <a:srgbClr val="0D0D0D"/>
                </a:solidFill>
                <a:latin typeface="Evolventa Bold Italics"/>
                <a:ea typeface="Evolventa Bold Italics"/>
                <a:cs typeface="Evolventa Bold Italics"/>
                <a:sym typeface="Evolventa Bold Italics"/>
              </a:rPr>
              <a:t>investiții</a:t>
            </a:r>
            <a:r>
              <a:rPr lang="en-US" sz="2400" b="1" i="1" spc="-11" dirty="0">
                <a:solidFill>
                  <a:srgbClr val="0D0D0D"/>
                </a:solidFill>
                <a:latin typeface="Evolventa Bold Italics"/>
                <a:ea typeface="Evolventa Bold Italics"/>
                <a:cs typeface="Evolventa Bold Italics"/>
                <a:sym typeface="Evolventa Bold Italics"/>
              </a:rPr>
              <a:t> </a:t>
            </a:r>
          </a:p>
          <a:p>
            <a:pPr marL="434340" lvl="1" indent="-217170" algn="l">
              <a:lnSpc>
                <a:spcPts val="2879"/>
              </a:lnSpc>
              <a:buFont typeface="Arial"/>
              <a:buChar char="•"/>
            </a:pPr>
            <a:r>
              <a:rPr lang="en-US" sz="2400" b="1" i="1" spc="-11" dirty="0" err="1">
                <a:solidFill>
                  <a:srgbClr val="0D0D0D"/>
                </a:solidFill>
                <a:latin typeface="Evolventa Bold Italics"/>
                <a:ea typeface="Evolventa Bold Italics"/>
                <a:cs typeface="Evolventa Bold Italics"/>
                <a:sym typeface="Evolventa Bold Italics"/>
              </a:rPr>
              <a:t>Diversificarea</a:t>
            </a:r>
            <a:r>
              <a:rPr lang="en-US" sz="2400" b="1" i="1" spc="-11" dirty="0">
                <a:solidFill>
                  <a:srgbClr val="0D0D0D"/>
                </a:solidFill>
                <a:latin typeface="Evolventa Bold Italics"/>
                <a:ea typeface="Evolventa Bold Italics"/>
                <a:cs typeface="Evolventa Bold Italics"/>
                <a:sym typeface="Evolventa Bold Italics"/>
              </a:rPr>
              <a:t> </a:t>
            </a:r>
          </a:p>
          <a:p>
            <a:pPr marL="434340" lvl="1" indent="-217170" algn="l">
              <a:lnSpc>
                <a:spcPts val="2879"/>
              </a:lnSpc>
              <a:buFont typeface="Arial"/>
              <a:buChar char="•"/>
            </a:pPr>
            <a:r>
              <a:rPr lang="en-US" sz="2400" b="1" i="1" spc="-11" dirty="0" err="1">
                <a:solidFill>
                  <a:srgbClr val="0D0D0D"/>
                </a:solidFill>
                <a:latin typeface="Evolventa Bold Italics"/>
                <a:ea typeface="Evolventa Bold Italics"/>
                <a:cs typeface="Evolventa Bold Italics"/>
                <a:sym typeface="Evolventa Bold Italics"/>
              </a:rPr>
              <a:t>Opțiuni</a:t>
            </a:r>
            <a:r>
              <a:rPr lang="en-US" sz="2400" b="1" i="1" spc="-11" dirty="0">
                <a:solidFill>
                  <a:srgbClr val="0D0D0D"/>
                </a:solidFill>
                <a:latin typeface="Evolventa Bold Italics"/>
                <a:ea typeface="Evolventa Bold Italics"/>
                <a:cs typeface="Evolventa Bold Italics"/>
                <a:sym typeface="Evolventa Bold Italics"/>
              </a:rPr>
              <a:t> de </a:t>
            </a:r>
            <a:r>
              <a:rPr lang="en-US" sz="2400" b="1" i="1" spc="-11" dirty="0" err="1">
                <a:solidFill>
                  <a:srgbClr val="0D0D0D"/>
                </a:solidFill>
                <a:latin typeface="Evolventa Bold Italics"/>
                <a:ea typeface="Evolventa Bold Italics"/>
                <a:cs typeface="Evolventa Bold Italics"/>
                <a:sym typeface="Evolventa Bold Italics"/>
              </a:rPr>
              <a:t>investiții</a:t>
            </a:r>
            <a:r>
              <a:rPr lang="en-US" sz="2400" b="1" i="1" spc="-11" dirty="0">
                <a:solidFill>
                  <a:srgbClr val="0D0D0D"/>
                </a:solidFill>
                <a:latin typeface="Evolventa Bold Italics"/>
                <a:ea typeface="Evolventa Bold Italics"/>
                <a:cs typeface="Evolventa Bold Italics"/>
                <a:sym typeface="Evolventa Bold Italics"/>
              </a:rPr>
              <a:t> </a:t>
            </a:r>
          </a:p>
          <a:p>
            <a:pPr marL="434340" lvl="1" indent="-217170" algn="l">
              <a:lnSpc>
                <a:spcPts val="2879"/>
              </a:lnSpc>
              <a:buFont typeface="Arial"/>
              <a:buChar char="•"/>
            </a:pPr>
            <a:r>
              <a:rPr lang="en-US" sz="2400" b="1" i="1" spc="-11" dirty="0" err="1">
                <a:solidFill>
                  <a:srgbClr val="0D0D0D"/>
                </a:solidFill>
                <a:latin typeface="Evolventa Bold Italics"/>
                <a:ea typeface="Evolventa Bold Italics"/>
                <a:cs typeface="Evolventa Bold Italics"/>
                <a:sym typeface="Evolventa Bold Italics"/>
              </a:rPr>
              <a:t>Avantajele</a:t>
            </a:r>
            <a:r>
              <a:rPr lang="en-US" sz="2400" b="1" i="1" spc="-11" dirty="0">
                <a:solidFill>
                  <a:srgbClr val="0D0D0D"/>
                </a:solidFill>
                <a:latin typeface="Evolventa Bold Italics"/>
                <a:ea typeface="Evolventa Bold Italics"/>
                <a:cs typeface="Evolventa Bold Italics"/>
                <a:sym typeface="Evolventa Bold Italics"/>
              </a:rPr>
              <a:t> </a:t>
            </a:r>
            <a:r>
              <a:rPr lang="en-US" sz="2400" b="1" i="1" spc="-11" dirty="0" err="1">
                <a:solidFill>
                  <a:srgbClr val="0D0D0D"/>
                </a:solidFill>
                <a:latin typeface="Evolventa Bold Italics"/>
                <a:ea typeface="Evolventa Bold Italics"/>
                <a:cs typeface="Evolventa Bold Italics"/>
                <a:sym typeface="Evolventa Bold Italics"/>
              </a:rPr>
              <a:t>și</a:t>
            </a:r>
            <a:r>
              <a:rPr lang="en-US" sz="2400" b="1" i="1" spc="-11" dirty="0">
                <a:solidFill>
                  <a:srgbClr val="0D0D0D"/>
                </a:solidFill>
                <a:latin typeface="Evolventa Bold Italics"/>
                <a:ea typeface="Evolventa Bold Italics"/>
                <a:cs typeface="Evolventa Bold Italics"/>
                <a:sym typeface="Evolventa Bold Italics"/>
              </a:rPr>
              <a:t> </a:t>
            </a:r>
            <a:r>
              <a:rPr lang="en-US" sz="2400" b="1" i="1" spc="-11" dirty="0" err="1">
                <a:solidFill>
                  <a:srgbClr val="0D0D0D"/>
                </a:solidFill>
                <a:latin typeface="Evolventa Bold Italics"/>
                <a:ea typeface="Evolventa Bold Italics"/>
                <a:cs typeface="Evolventa Bold Italics"/>
                <a:sym typeface="Evolventa Bold Italics"/>
              </a:rPr>
              <a:t>dezavantajele</a:t>
            </a:r>
            <a:r>
              <a:rPr lang="en-US" sz="2400" b="1" i="1" spc="-11" dirty="0">
                <a:solidFill>
                  <a:srgbClr val="0D0D0D"/>
                </a:solidFill>
                <a:latin typeface="Evolventa Bold Italics"/>
                <a:ea typeface="Evolventa Bold Italics"/>
                <a:cs typeface="Evolventa Bold Italics"/>
                <a:sym typeface="Evolventa Bold Italics"/>
              </a:rPr>
              <a:t> </a:t>
            </a:r>
            <a:r>
              <a:rPr lang="en-US" sz="2400" b="1" i="1" spc="-11" dirty="0" err="1">
                <a:solidFill>
                  <a:srgbClr val="0D0D0D"/>
                </a:solidFill>
                <a:latin typeface="Evolventa Bold Italics"/>
                <a:ea typeface="Evolventa Bold Italics"/>
                <a:cs typeface="Evolventa Bold Italics"/>
                <a:sym typeface="Evolventa Bold Italics"/>
              </a:rPr>
              <a:t>diferitelor</a:t>
            </a:r>
            <a:r>
              <a:rPr lang="en-US" sz="2400" b="1" i="1" spc="-11" dirty="0">
                <a:solidFill>
                  <a:srgbClr val="0D0D0D"/>
                </a:solidFill>
                <a:latin typeface="Evolventa Bold Italics"/>
                <a:ea typeface="Evolventa Bold Italics"/>
                <a:cs typeface="Evolventa Bold Italics"/>
                <a:sym typeface="Evolventa Bold Italics"/>
              </a:rPr>
              <a:t> </a:t>
            </a:r>
            <a:r>
              <a:rPr lang="en-US" sz="2400" b="1" i="1" spc="-11" dirty="0" err="1">
                <a:solidFill>
                  <a:srgbClr val="0D0D0D"/>
                </a:solidFill>
                <a:latin typeface="Evolventa Bold Italics"/>
                <a:ea typeface="Evolventa Bold Italics"/>
                <a:cs typeface="Evolventa Bold Italics"/>
                <a:sym typeface="Evolventa Bold Italics"/>
              </a:rPr>
              <a:t>soluții</a:t>
            </a:r>
            <a:r>
              <a:rPr lang="en-US" sz="2400" b="1" i="1" spc="-11" dirty="0">
                <a:solidFill>
                  <a:srgbClr val="0D0D0D"/>
                </a:solidFill>
                <a:latin typeface="Evolventa Bold Italics"/>
                <a:ea typeface="Evolventa Bold Italics"/>
                <a:cs typeface="Evolventa Bold Italics"/>
                <a:sym typeface="Evolventa Bold Italics"/>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249" y="-248757"/>
            <a:ext cx="10819050" cy="2179050"/>
            <a:chOff x="0" y="0"/>
            <a:chExt cx="14425400" cy="2905400"/>
          </a:xfrm>
        </p:grpSpPr>
        <p:sp>
          <p:nvSpPr>
            <p:cNvPr id="3" name="Freeform 3"/>
            <p:cNvSpPr/>
            <p:nvPr/>
          </p:nvSpPr>
          <p:spPr>
            <a:xfrm>
              <a:off x="12700" y="12700"/>
              <a:ext cx="14400023" cy="2880106"/>
            </a:xfrm>
            <a:custGeom>
              <a:avLst/>
              <a:gdLst/>
              <a:ahLst/>
              <a:cxnLst/>
              <a:rect l="l" t="t" r="r" b="b"/>
              <a:pathLst>
                <a:path w="14400023" h="2880106">
                  <a:moveTo>
                    <a:pt x="0" y="480060"/>
                  </a:moveTo>
                  <a:cubicBezTo>
                    <a:pt x="0" y="214884"/>
                    <a:pt x="216408" y="0"/>
                    <a:pt x="483362" y="0"/>
                  </a:cubicBezTo>
                  <a:lnTo>
                    <a:pt x="13916661" y="0"/>
                  </a:lnTo>
                  <a:cubicBezTo>
                    <a:pt x="14183615" y="0"/>
                    <a:pt x="14400023" y="214884"/>
                    <a:pt x="14400023" y="480060"/>
                  </a:cubicBezTo>
                  <a:lnTo>
                    <a:pt x="14400023" y="2400046"/>
                  </a:lnTo>
                  <a:cubicBezTo>
                    <a:pt x="14400023" y="2665095"/>
                    <a:pt x="14183615" y="2880106"/>
                    <a:pt x="13916661" y="2880106"/>
                  </a:cubicBezTo>
                  <a:lnTo>
                    <a:pt x="483362" y="2880106"/>
                  </a:lnTo>
                  <a:cubicBezTo>
                    <a:pt x="216408" y="2879979"/>
                    <a:pt x="0" y="2665095"/>
                    <a:pt x="0" y="2400046"/>
                  </a:cubicBezTo>
                  <a:close/>
                </a:path>
              </a:pathLst>
            </a:custGeom>
            <a:solidFill>
              <a:srgbClr val="4472C4"/>
            </a:solidFill>
          </p:spPr>
          <p:txBody>
            <a:bodyPr/>
            <a:lstStyle/>
            <a:p>
              <a:endParaRPr lang="de-AT"/>
            </a:p>
          </p:txBody>
        </p:sp>
        <p:sp>
          <p:nvSpPr>
            <p:cNvPr id="4" name="Freeform 4"/>
            <p:cNvSpPr/>
            <p:nvPr/>
          </p:nvSpPr>
          <p:spPr>
            <a:xfrm>
              <a:off x="0" y="0"/>
              <a:ext cx="14425423" cy="2905506"/>
            </a:xfrm>
            <a:custGeom>
              <a:avLst/>
              <a:gdLst/>
              <a:ahLst/>
              <a:cxnLst/>
              <a:rect l="l" t="t" r="r" b="b"/>
              <a:pathLst>
                <a:path w="14425423" h="2905506">
                  <a:moveTo>
                    <a:pt x="0" y="492760"/>
                  </a:moveTo>
                  <a:cubicBezTo>
                    <a:pt x="0" y="220472"/>
                    <a:pt x="222250" y="0"/>
                    <a:pt x="496062" y="0"/>
                  </a:cubicBezTo>
                  <a:lnTo>
                    <a:pt x="13929361" y="0"/>
                  </a:lnTo>
                  <a:lnTo>
                    <a:pt x="13929361" y="12700"/>
                  </a:lnTo>
                  <a:lnTo>
                    <a:pt x="13929361" y="0"/>
                  </a:lnTo>
                  <a:cubicBezTo>
                    <a:pt x="14203299" y="0"/>
                    <a:pt x="14425423" y="220472"/>
                    <a:pt x="14425423" y="492760"/>
                  </a:cubicBezTo>
                  <a:lnTo>
                    <a:pt x="14412723" y="492760"/>
                  </a:lnTo>
                  <a:lnTo>
                    <a:pt x="14425423" y="492760"/>
                  </a:lnTo>
                  <a:lnTo>
                    <a:pt x="14425423" y="2412746"/>
                  </a:lnTo>
                  <a:lnTo>
                    <a:pt x="14412723" y="2412746"/>
                  </a:lnTo>
                  <a:lnTo>
                    <a:pt x="14425423" y="2412746"/>
                  </a:lnTo>
                  <a:cubicBezTo>
                    <a:pt x="14425423" y="2684907"/>
                    <a:pt x="14203173" y="2905506"/>
                    <a:pt x="13929361" y="2905506"/>
                  </a:cubicBezTo>
                  <a:lnTo>
                    <a:pt x="13929361" y="2892806"/>
                  </a:lnTo>
                  <a:lnTo>
                    <a:pt x="13929361" y="2905506"/>
                  </a:lnTo>
                  <a:lnTo>
                    <a:pt x="496062" y="2905506"/>
                  </a:lnTo>
                  <a:lnTo>
                    <a:pt x="496062" y="2892806"/>
                  </a:lnTo>
                  <a:lnTo>
                    <a:pt x="496062" y="2905506"/>
                  </a:lnTo>
                  <a:cubicBezTo>
                    <a:pt x="222250" y="2905379"/>
                    <a:pt x="0" y="2684907"/>
                    <a:pt x="0" y="2412746"/>
                  </a:cubicBezTo>
                  <a:lnTo>
                    <a:pt x="0" y="492760"/>
                  </a:lnTo>
                  <a:lnTo>
                    <a:pt x="12700" y="492760"/>
                  </a:lnTo>
                  <a:lnTo>
                    <a:pt x="0" y="492760"/>
                  </a:lnTo>
                  <a:moveTo>
                    <a:pt x="25400" y="492760"/>
                  </a:moveTo>
                  <a:lnTo>
                    <a:pt x="25400" y="2412746"/>
                  </a:lnTo>
                  <a:lnTo>
                    <a:pt x="12700" y="2412746"/>
                  </a:lnTo>
                  <a:lnTo>
                    <a:pt x="25400" y="2412746"/>
                  </a:lnTo>
                  <a:cubicBezTo>
                    <a:pt x="25400" y="2670810"/>
                    <a:pt x="236093" y="2880106"/>
                    <a:pt x="496062" y="2880106"/>
                  </a:cubicBezTo>
                  <a:lnTo>
                    <a:pt x="13929361" y="2880106"/>
                  </a:lnTo>
                  <a:cubicBezTo>
                    <a:pt x="14189456" y="2880106"/>
                    <a:pt x="14400023" y="2670810"/>
                    <a:pt x="14400023" y="2412746"/>
                  </a:cubicBezTo>
                  <a:lnTo>
                    <a:pt x="14400023" y="492760"/>
                  </a:lnTo>
                  <a:cubicBezTo>
                    <a:pt x="14400023" y="234696"/>
                    <a:pt x="14189329" y="25400"/>
                    <a:pt x="13929361" y="25400"/>
                  </a:cubicBezTo>
                  <a:lnTo>
                    <a:pt x="496062" y="25400"/>
                  </a:lnTo>
                  <a:lnTo>
                    <a:pt x="496062" y="12700"/>
                  </a:lnTo>
                  <a:lnTo>
                    <a:pt x="496062" y="25400"/>
                  </a:lnTo>
                  <a:cubicBezTo>
                    <a:pt x="236093" y="25400"/>
                    <a:pt x="25400" y="234696"/>
                    <a:pt x="25400" y="492760"/>
                  </a:cubicBezTo>
                  <a:close/>
                </a:path>
              </a:pathLst>
            </a:custGeom>
            <a:solidFill>
              <a:srgbClr val="31538F"/>
            </a:solidFill>
          </p:spPr>
          <p:txBody>
            <a:bodyPr/>
            <a:lstStyle/>
            <a:p>
              <a:endParaRPr lang="de-AT"/>
            </a:p>
          </p:txBody>
        </p:sp>
        <p:sp>
          <p:nvSpPr>
            <p:cNvPr id="5" name="TextBox 5"/>
            <p:cNvSpPr txBox="1"/>
            <p:nvPr/>
          </p:nvSpPr>
          <p:spPr>
            <a:xfrm>
              <a:off x="0" y="-161925"/>
              <a:ext cx="14425400" cy="3067325"/>
            </a:xfrm>
            <a:prstGeom prst="rect">
              <a:avLst/>
            </a:prstGeom>
          </p:spPr>
          <p:txBody>
            <a:bodyPr lIns="50800" tIns="50800" rIns="50800" bIns="50800" rtlCol="0" anchor="ctr"/>
            <a:lstStyle/>
            <a:p>
              <a:pPr marL="0" lvl="0" indent="0" algn="ctr">
                <a:lnSpc>
                  <a:spcPts val="6120"/>
                </a:lnSpc>
              </a:pPr>
              <a:r>
                <a:rPr lang="en-US" sz="5100" spc="-24">
                  <a:solidFill>
                    <a:srgbClr val="FFFFFF"/>
                  </a:solidFill>
                  <a:latin typeface="Evolventa"/>
                  <a:ea typeface="Evolventa"/>
                  <a:cs typeface="Evolventa"/>
                  <a:sym typeface="Evolventa"/>
                </a:rPr>
                <a:t>PROVOCAREA FINANCIARĂ DIN VIAȚA REALĂ </a:t>
              </a:r>
            </a:p>
          </p:txBody>
        </p:sp>
      </p:grpSp>
      <p:grpSp>
        <p:nvGrpSpPr>
          <p:cNvPr id="6" name="Group 6"/>
          <p:cNvGrpSpPr/>
          <p:nvPr/>
        </p:nvGrpSpPr>
        <p:grpSpPr>
          <a:xfrm rot="-5400000">
            <a:off x="8222456" y="221456"/>
            <a:ext cx="1843088" cy="18288000"/>
            <a:chOff x="0" y="0"/>
            <a:chExt cx="2457450" cy="24384000"/>
          </a:xfrm>
        </p:grpSpPr>
        <p:sp>
          <p:nvSpPr>
            <p:cNvPr id="7" name="Freeform 7"/>
            <p:cNvSpPr/>
            <p:nvPr/>
          </p:nvSpPr>
          <p:spPr>
            <a:xfrm>
              <a:off x="0" y="0"/>
              <a:ext cx="2457450" cy="24384000"/>
            </a:xfrm>
            <a:custGeom>
              <a:avLst/>
              <a:gdLst/>
              <a:ahLst/>
              <a:cxnLst/>
              <a:rect l="l" t="t" r="r" b="b"/>
              <a:pathLst>
                <a:path w="2457450" h="24384000">
                  <a:moveTo>
                    <a:pt x="0" y="0"/>
                  </a:moveTo>
                  <a:lnTo>
                    <a:pt x="2457450" y="0"/>
                  </a:lnTo>
                  <a:lnTo>
                    <a:pt x="2457450" y="24384000"/>
                  </a:lnTo>
                  <a:lnTo>
                    <a:pt x="0" y="24384000"/>
                  </a:lnTo>
                  <a:close/>
                </a:path>
              </a:pathLst>
            </a:custGeom>
            <a:solidFill>
              <a:srgbClr val="AEABAB">
                <a:alpha val="60000"/>
              </a:srgbClr>
            </a:solidFill>
          </p:spPr>
          <p:txBody>
            <a:bodyPr/>
            <a:lstStyle/>
            <a:p>
              <a:endParaRPr lang="de-AT"/>
            </a:p>
          </p:txBody>
        </p:sp>
      </p:grpSp>
      <p:sp>
        <p:nvSpPr>
          <p:cNvPr id="8" name="TextBox 8"/>
          <p:cNvSpPr txBox="1"/>
          <p:nvPr/>
        </p:nvSpPr>
        <p:spPr>
          <a:xfrm>
            <a:off x="594444" y="9198106"/>
            <a:ext cx="12657256" cy="399965"/>
          </a:xfrm>
          <a:prstGeom prst="rect">
            <a:avLst/>
          </a:prstGeom>
        </p:spPr>
        <p:txBody>
          <a:bodyPr lIns="0" tIns="0" rIns="0" bIns="0" rtlCol="0" anchor="t">
            <a:spAutoFit/>
          </a:bodyPr>
          <a:lstStyle/>
          <a:p>
            <a:pPr marL="0" lvl="0" indent="0" algn="just">
              <a:lnSpc>
                <a:spcPts val="1439"/>
              </a:lnSpc>
            </a:pPr>
            <a:r>
              <a:rPr lang="en-US" sz="1200" spc="-5">
                <a:solidFill>
                  <a:srgbClr val="000000"/>
                </a:solidFill>
                <a:latin typeface="Evolventa"/>
                <a:ea typeface="Evolventa"/>
                <a:cs typeface="Evolventa"/>
                <a:sym typeface="Evolventa"/>
              </a:rPr>
              <a:t>Finanțat de Uniunea Europeană. Opiniile și opiniile exprimate sunt totuși doar ale autorilor și nu reflectă neapărat cele ale Uniunii Europene sau ale Agenției Executive pentru Educație și Cultură (EACEA). Nici Uniunea Europeană, nici EACEA nu pot fi considerate responsabile pentru acestea. Număr proiect: 2022-1-AT01-KA220-ADU-000087985</a:t>
            </a:r>
          </a:p>
        </p:txBody>
      </p:sp>
      <p:sp>
        <p:nvSpPr>
          <p:cNvPr id="9" name="Freeform 9" descr="Interfață grafică cu utilizatorul, text  Descriere generată automat"/>
          <p:cNvSpPr/>
          <p:nvPr/>
        </p:nvSpPr>
        <p:spPr>
          <a:xfrm>
            <a:off x="14872456" y="8861232"/>
            <a:ext cx="3173424" cy="860791"/>
          </a:xfrm>
          <a:custGeom>
            <a:avLst/>
            <a:gdLst/>
            <a:ahLst/>
            <a:cxnLst/>
            <a:rect l="l" t="t" r="r" b="b"/>
            <a:pathLst>
              <a:path w="3173424" h="860791">
                <a:moveTo>
                  <a:pt x="0" y="0"/>
                </a:moveTo>
                <a:lnTo>
                  <a:pt x="3173424" y="0"/>
                </a:lnTo>
                <a:lnTo>
                  <a:pt x="3173424" y="860791"/>
                </a:lnTo>
                <a:lnTo>
                  <a:pt x="0" y="860791"/>
                </a:lnTo>
                <a:lnTo>
                  <a:pt x="0" y="0"/>
                </a:lnTo>
                <a:close/>
              </a:path>
            </a:pathLst>
          </a:custGeom>
          <a:blipFill>
            <a:blip r:embed="rId3"/>
            <a:stretch>
              <a:fillRect/>
            </a:stretch>
          </a:blipFill>
        </p:spPr>
        <p:txBody>
          <a:bodyPr/>
          <a:lstStyle/>
          <a:p>
            <a:endParaRPr lang="de-AT"/>
          </a:p>
        </p:txBody>
      </p:sp>
      <p:sp>
        <p:nvSpPr>
          <p:cNvPr id="10" name="Freeform 10"/>
          <p:cNvSpPr/>
          <p:nvPr/>
        </p:nvSpPr>
        <p:spPr>
          <a:xfrm>
            <a:off x="16459168" y="265476"/>
            <a:ext cx="1462527" cy="1622708"/>
          </a:xfrm>
          <a:custGeom>
            <a:avLst/>
            <a:gdLst/>
            <a:ahLst/>
            <a:cxnLst/>
            <a:rect l="l" t="t" r="r" b="b"/>
            <a:pathLst>
              <a:path w="1462527" h="1622708">
                <a:moveTo>
                  <a:pt x="0" y="0"/>
                </a:moveTo>
                <a:lnTo>
                  <a:pt x="1462528" y="0"/>
                </a:lnTo>
                <a:lnTo>
                  <a:pt x="1462528" y="1622708"/>
                </a:lnTo>
                <a:lnTo>
                  <a:pt x="0" y="1622708"/>
                </a:lnTo>
                <a:lnTo>
                  <a:pt x="0" y="0"/>
                </a:lnTo>
                <a:close/>
              </a:path>
            </a:pathLst>
          </a:custGeom>
          <a:blipFill>
            <a:blip r:embed="rId4"/>
            <a:stretch>
              <a:fillRect r="-439"/>
            </a:stretch>
          </a:blipFill>
        </p:spPr>
        <p:txBody>
          <a:bodyPr/>
          <a:lstStyle/>
          <a:p>
            <a:endParaRPr lang="de-AT"/>
          </a:p>
        </p:txBody>
      </p:sp>
      <p:sp>
        <p:nvSpPr>
          <p:cNvPr id="11" name="TextBox 11"/>
          <p:cNvSpPr txBox="1"/>
          <p:nvPr/>
        </p:nvSpPr>
        <p:spPr>
          <a:xfrm>
            <a:off x="594444" y="3237500"/>
            <a:ext cx="16261148" cy="2563852"/>
          </a:xfrm>
          <a:prstGeom prst="rect">
            <a:avLst/>
          </a:prstGeom>
        </p:spPr>
        <p:txBody>
          <a:bodyPr lIns="0" tIns="0" rIns="0" bIns="0" rtlCol="0" anchor="t">
            <a:spAutoFit/>
          </a:bodyPr>
          <a:lstStyle/>
          <a:p>
            <a:pPr marL="0" lvl="0" indent="0" algn="just">
              <a:lnSpc>
                <a:spcPts val="3466"/>
              </a:lnSpc>
            </a:pPr>
            <a:r>
              <a:rPr lang="en-US" sz="2700" spc="-12" dirty="0" err="1">
                <a:solidFill>
                  <a:srgbClr val="000000"/>
                </a:solidFill>
                <a:latin typeface="Evolventa"/>
                <a:ea typeface="Evolventa"/>
                <a:cs typeface="Evolventa"/>
                <a:sym typeface="Evolventa"/>
              </a:rPr>
              <a:t>Imaginează-ți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că</a:t>
            </a:r>
            <a:r>
              <a:rPr lang="en-US" sz="2700" spc="-12" dirty="0">
                <a:solidFill>
                  <a:srgbClr val="000000"/>
                </a:solidFill>
                <a:latin typeface="Evolventa"/>
                <a:ea typeface="Evolventa"/>
                <a:cs typeface="Evolventa"/>
                <a:sym typeface="Evolventa"/>
              </a:rPr>
              <a:t> ai 20.000 de euro pe care ai </a:t>
            </a:r>
            <a:r>
              <a:rPr lang="en-US" sz="2700" spc="-12" dirty="0" err="1">
                <a:solidFill>
                  <a:srgbClr val="000000"/>
                </a:solidFill>
                <a:latin typeface="Evolventa"/>
                <a:ea typeface="Evolventa"/>
                <a:cs typeface="Evolventa"/>
                <a:sym typeface="Evolventa"/>
              </a:rPr>
              <a:t>dori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să</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îi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investești</a:t>
            </a:r>
            <a:r>
              <a:rPr lang="en-US" sz="2700" spc="-12" dirty="0">
                <a:solidFill>
                  <a:srgbClr val="000000"/>
                </a:solidFill>
                <a:latin typeface="Evolventa"/>
                <a:ea typeface="Evolventa"/>
                <a:cs typeface="Evolventa"/>
                <a:sym typeface="Evolventa"/>
              </a:rPr>
              <a:t>. Ca </a:t>
            </a:r>
            <a:r>
              <a:rPr lang="en-US" sz="2700" spc="-12" dirty="0" err="1">
                <a:solidFill>
                  <a:srgbClr val="000000"/>
                </a:solidFill>
                <a:latin typeface="Evolventa"/>
                <a:ea typeface="Evolventa"/>
                <a:cs typeface="Evolventa"/>
                <a:sym typeface="Evolventa"/>
              </a:rPr>
              <a:t>investitor</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începător</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ce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pași</a:t>
            </a:r>
            <a:r>
              <a:rPr lang="en-US" sz="2700" spc="-12" dirty="0">
                <a:solidFill>
                  <a:srgbClr val="000000"/>
                </a:solidFill>
                <a:latin typeface="Evolventa"/>
                <a:ea typeface="Evolventa"/>
                <a:cs typeface="Evolventa"/>
                <a:sym typeface="Evolventa"/>
              </a:rPr>
              <a:t> ai face </a:t>
            </a:r>
            <a:r>
              <a:rPr lang="en-US" sz="2700" spc="-12" dirty="0" err="1">
                <a:solidFill>
                  <a:srgbClr val="000000"/>
                </a:solidFill>
                <a:latin typeface="Evolventa"/>
                <a:ea typeface="Evolventa"/>
                <a:cs typeface="Evolventa"/>
                <a:sym typeface="Evolventa"/>
              </a:rPr>
              <a:t>pentru</a:t>
            </a:r>
            <a:r>
              <a:rPr lang="en-US" sz="2700" spc="-12" dirty="0">
                <a:solidFill>
                  <a:srgbClr val="000000"/>
                </a:solidFill>
                <a:latin typeface="Evolventa"/>
                <a:ea typeface="Evolventa"/>
                <a:cs typeface="Evolventa"/>
                <a:sym typeface="Evolventa"/>
              </a:rPr>
              <a:t> a decide </a:t>
            </a:r>
            <a:r>
              <a:rPr lang="en-US" sz="2700" spc="-12" dirty="0" err="1">
                <a:solidFill>
                  <a:srgbClr val="000000"/>
                </a:solidFill>
                <a:latin typeface="Evolventa"/>
                <a:ea typeface="Evolventa"/>
                <a:cs typeface="Evolventa"/>
                <a:sym typeface="Evolventa"/>
              </a:rPr>
              <a:t>unde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să</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investești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acești</a:t>
            </a:r>
            <a:r>
              <a:rPr lang="en-US" sz="2700" spc="-12" dirty="0">
                <a:solidFill>
                  <a:srgbClr val="000000"/>
                </a:solidFill>
                <a:latin typeface="Evolventa"/>
                <a:ea typeface="Evolventa"/>
                <a:cs typeface="Evolventa"/>
                <a:sym typeface="Evolventa"/>
              </a:rPr>
              <a:t> bani? </a:t>
            </a:r>
          </a:p>
          <a:p>
            <a:pPr marL="0" lvl="0" indent="0" algn="just">
              <a:lnSpc>
                <a:spcPts val="3466"/>
              </a:lnSpc>
            </a:pPr>
            <a:endParaRPr lang="en-US" sz="2700" spc="-12" dirty="0">
              <a:solidFill>
                <a:srgbClr val="000000"/>
              </a:solidFill>
              <a:latin typeface="Evolventa"/>
              <a:ea typeface="Evolventa"/>
              <a:cs typeface="Evolventa"/>
              <a:sym typeface="Evolventa"/>
            </a:endParaRPr>
          </a:p>
          <a:p>
            <a:pPr marL="0" lvl="0" indent="0" algn="ctr">
              <a:lnSpc>
                <a:spcPts val="3081"/>
              </a:lnSpc>
            </a:pPr>
            <a:r>
              <a:rPr lang="en-US" sz="2400" b="1" spc="-9" dirty="0" err="1">
                <a:solidFill>
                  <a:srgbClr val="000000"/>
                </a:solidFill>
                <a:latin typeface="Evolventa Bold"/>
                <a:ea typeface="Evolventa Bold"/>
                <a:cs typeface="Evolventa Bold"/>
                <a:sym typeface="Evolventa Bold"/>
              </a:rPr>
              <a:t>Enumerați</a:t>
            </a:r>
            <a:r>
              <a:rPr lang="en-US" sz="2400" b="1" spc="-9" dirty="0">
                <a:solidFill>
                  <a:srgbClr val="000000"/>
                </a:solidFill>
                <a:latin typeface="Evolventa Bold"/>
                <a:ea typeface="Evolventa Bold"/>
                <a:cs typeface="Evolventa Bold"/>
                <a:sym typeface="Evolventa Bold"/>
              </a:rPr>
              <a:t> cel </a:t>
            </a:r>
            <a:r>
              <a:rPr lang="en-US" sz="2400" b="1" spc="-9" dirty="0" err="1">
                <a:solidFill>
                  <a:srgbClr val="000000"/>
                </a:solidFill>
                <a:latin typeface="Evolventa Bold"/>
                <a:ea typeface="Evolventa Bold"/>
                <a:cs typeface="Evolventa Bold"/>
                <a:sym typeface="Evolventa Bold"/>
              </a:rPr>
              <a:t>puțin</a:t>
            </a:r>
            <a:r>
              <a:rPr lang="en-US" sz="2400" b="1" spc="-9" dirty="0">
                <a:solidFill>
                  <a:srgbClr val="000000"/>
                </a:solidFill>
                <a:latin typeface="Evolventa Bold"/>
                <a:ea typeface="Evolventa Bold"/>
                <a:cs typeface="Evolventa Bold"/>
                <a:sym typeface="Evolventa Bold"/>
              </a:rPr>
              <a:t> </a:t>
            </a:r>
            <a:r>
              <a:rPr lang="en-US" sz="2400" b="1" spc="-9" dirty="0" err="1">
                <a:solidFill>
                  <a:srgbClr val="000000"/>
                </a:solidFill>
                <a:latin typeface="Evolventa Bold"/>
                <a:ea typeface="Evolventa Bold"/>
                <a:cs typeface="Evolventa Bold"/>
                <a:sym typeface="Evolventa Bold"/>
              </a:rPr>
              <a:t>cinci</a:t>
            </a:r>
            <a:r>
              <a:rPr lang="en-US" sz="2400" b="1" spc="-9" dirty="0">
                <a:solidFill>
                  <a:srgbClr val="000000"/>
                </a:solidFill>
                <a:latin typeface="Evolventa Bold"/>
                <a:ea typeface="Evolventa Bold"/>
                <a:cs typeface="Evolventa Bold"/>
                <a:sym typeface="Evolventa Bold"/>
              </a:rPr>
              <a:t> </a:t>
            </a:r>
            <a:r>
              <a:rPr lang="en-US" sz="2400" b="1" spc="-9" dirty="0" err="1">
                <a:solidFill>
                  <a:srgbClr val="000000"/>
                </a:solidFill>
                <a:latin typeface="Evolventa Bold"/>
                <a:ea typeface="Evolventa Bold"/>
                <a:cs typeface="Evolventa Bold"/>
                <a:sym typeface="Evolventa Bold"/>
              </a:rPr>
              <a:t>considerente</a:t>
            </a:r>
            <a:r>
              <a:rPr lang="en-US" sz="2400" b="1" spc="-9" dirty="0">
                <a:solidFill>
                  <a:srgbClr val="000000"/>
                </a:solidFill>
                <a:latin typeface="Evolventa Bold"/>
                <a:ea typeface="Evolventa Bold"/>
                <a:cs typeface="Evolventa Bold"/>
                <a:sym typeface="Evolventa Bold"/>
              </a:rPr>
              <a:t> </a:t>
            </a:r>
            <a:r>
              <a:rPr lang="en-US" sz="2400" b="1" spc="-9" dirty="0" err="1">
                <a:solidFill>
                  <a:srgbClr val="000000"/>
                </a:solidFill>
                <a:latin typeface="Evolventa Bold"/>
                <a:ea typeface="Evolventa Bold"/>
                <a:cs typeface="Evolventa Bold"/>
                <a:sym typeface="Evolventa Bold"/>
              </a:rPr>
              <a:t>sau</a:t>
            </a:r>
            <a:r>
              <a:rPr lang="en-US" sz="2400" b="1" spc="-9" dirty="0">
                <a:solidFill>
                  <a:srgbClr val="000000"/>
                </a:solidFill>
                <a:latin typeface="Evolventa Bold"/>
                <a:ea typeface="Evolventa Bold"/>
                <a:cs typeface="Evolventa Bold"/>
                <a:sym typeface="Evolventa Bold"/>
              </a:rPr>
              <a:t> </a:t>
            </a:r>
            <a:r>
              <a:rPr lang="en-US" sz="2400" b="1" spc="-9" dirty="0" err="1">
                <a:solidFill>
                  <a:srgbClr val="000000"/>
                </a:solidFill>
                <a:latin typeface="Evolventa Bold"/>
                <a:ea typeface="Evolventa Bold"/>
                <a:cs typeface="Evolventa Bold"/>
                <a:sym typeface="Evolventa Bold"/>
              </a:rPr>
              <a:t>pași</a:t>
            </a:r>
            <a:r>
              <a:rPr lang="en-US" sz="2400" b="1" spc="-9" dirty="0">
                <a:solidFill>
                  <a:srgbClr val="000000"/>
                </a:solidFill>
                <a:latin typeface="Evolventa Bold"/>
                <a:ea typeface="Evolventa Bold"/>
                <a:cs typeface="Evolventa Bold"/>
                <a:sym typeface="Evolventa Bold"/>
              </a:rPr>
              <a:t> pe care </a:t>
            </a:r>
            <a:r>
              <a:rPr lang="en-US" sz="2400" b="1" spc="-9" dirty="0" err="1">
                <a:solidFill>
                  <a:srgbClr val="000000"/>
                </a:solidFill>
                <a:latin typeface="Evolventa Bold"/>
                <a:ea typeface="Evolventa Bold"/>
                <a:cs typeface="Evolventa Bold"/>
                <a:sym typeface="Evolventa Bold"/>
              </a:rPr>
              <a:t>i-ați</a:t>
            </a:r>
            <a:r>
              <a:rPr lang="en-US" sz="2400" b="1" spc="-9" dirty="0">
                <a:solidFill>
                  <a:srgbClr val="000000"/>
                </a:solidFill>
                <a:latin typeface="Evolventa Bold"/>
                <a:ea typeface="Evolventa Bold"/>
                <a:cs typeface="Evolventa Bold"/>
                <a:sym typeface="Evolventa Bold"/>
              </a:rPr>
              <a:t> </a:t>
            </a:r>
            <a:r>
              <a:rPr lang="en-US" sz="2400" b="1" spc="-9" dirty="0" err="1">
                <a:solidFill>
                  <a:srgbClr val="000000"/>
                </a:solidFill>
                <a:latin typeface="Evolventa Bold"/>
                <a:ea typeface="Evolventa Bold"/>
                <a:cs typeface="Evolventa Bold"/>
                <a:sym typeface="Evolventa Bold"/>
              </a:rPr>
              <a:t>lua</a:t>
            </a:r>
            <a:r>
              <a:rPr lang="en-US" sz="2400" b="1" spc="-9" dirty="0">
                <a:solidFill>
                  <a:srgbClr val="000000"/>
                </a:solidFill>
                <a:latin typeface="Evolventa Bold"/>
                <a:ea typeface="Evolventa Bold"/>
                <a:cs typeface="Evolventa Bold"/>
                <a:sym typeface="Evolventa Bold"/>
              </a:rPr>
              <a:t> </a:t>
            </a:r>
            <a:r>
              <a:rPr lang="en-US" sz="2400" b="1" spc="-9" dirty="0" err="1">
                <a:solidFill>
                  <a:srgbClr val="000000"/>
                </a:solidFill>
                <a:latin typeface="Evolventa Bold"/>
                <a:ea typeface="Evolventa Bold"/>
                <a:cs typeface="Evolventa Bold"/>
                <a:sym typeface="Evolventa Bold"/>
              </a:rPr>
              <a:t>înainte</a:t>
            </a:r>
            <a:r>
              <a:rPr lang="en-US" sz="2400" b="1" spc="-9" dirty="0">
                <a:solidFill>
                  <a:srgbClr val="000000"/>
                </a:solidFill>
                <a:latin typeface="Evolventa Bold"/>
                <a:ea typeface="Evolventa Bold"/>
                <a:cs typeface="Evolventa Bold"/>
                <a:sym typeface="Evolventa Bold"/>
              </a:rPr>
              <a:t> de a </a:t>
            </a:r>
            <a:r>
              <a:rPr lang="en-US" sz="2400" b="1" spc="-9" dirty="0" err="1">
                <a:solidFill>
                  <a:srgbClr val="000000"/>
                </a:solidFill>
                <a:latin typeface="Evolventa Bold"/>
                <a:ea typeface="Evolventa Bold"/>
                <a:cs typeface="Evolventa Bold"/>
                <a:sym typeface="Evolventa Bold"/>
              </a:rPr>
              <a:t>lua</a:t>
            </a:r>
            <a:r>
              <a:rPr lang="en-US" sz="2400" b="1" spc="-9" dirty="0">
                <a:solidFill>
                  <a:srgbClr val="000000"/>
                </a:solidFill>
                <a:latin typeface="Evolventa Bold"/>
                <a:ea typeface="Evolventa Bold"/>
                <a:cs typeface="Evolventa Bold"/>
                <a:sym typeface="Evolventa Bold"/>
              </a:rPr>
              <a:t> </a:t>
            </a:r>
            <a:r>
              <a:rPr lang="en-US" sz="2400" b="1" spc="-9" dirty="0" err="1">
                <a:solidFill>
                  <a:srgbClr val="000000"/>
                </a:solidFill>
                <a:latin typeface="Evolventa Bold"/>
                <a:ea typeface="Evolventa Bold"/>
                <a:cs typeface="Evolventa Bold"/>
                <a:sym typeface="Evolventa Bold"/>
              </a:rPr>
              <a:t>decizii</a:t>
            </a:r>
            <a:r>
              <a:rPr lang="en-US" sz="2400" b="1" spc="-9" dirty="0">
                <a:solidFill>
                  <a:srgbClr val="000000"/>
                </a:solidFill>
                <a:latin typeface="Evolventa Bold"/>
                <a:ea typeface="Evolventa Bold"/>
                <a:cs typeface="Evolventa Bold"/>
                <a:sym typeface="Evolventa Bold"/>
              </a:rPr>
              <a:t> de </a:t>
            </a:r>
            <a:r>
              <a:rPr lang="en-US" sz="2400" b="1" spc="-9" dirty="0" err="1">
                <a:solidFill>
                  <a:srgbClr val="000000"/>
                </a:solidFill>
                <a:latin typeface="Evolventa Bold"/>
                <a:ea typeface="Evolventa Bold"/>
                <a:cs typeface="Evolventa Bold"/>
                <a:sym typeface="Evolventa Bold"/>
              </a:rPr>
              <a:t>investiție</a:t>
            </a:r>
            <a:r>
              <a:rPr lang="en-US" sz="2400" b="1" spc="-9" dirty="0">
                <a:solidFill>
                  <a:srgbClr val="000000"/>
                </a:solidFill>
                <a:latin typeface="Evolventa Bold"/>
                <a:ea typeface="Evolventa Bold"/>
                <a:cs typeface="Evolventa Bold"/>
                <a:sym typeface="Evolventa Bold"/>
              </a:rPr>
              <a:t>. </a:t>
            </a:r>
          </a:p>
          <a:p>
            <a:pPr marL="0" lvl="0" indent="0" algn="ctr">
              <a:lnSpc>
                <a:spcPts val="3081"/>
              </a:lnSpc>
            </a:pPr>
            <a:r>
              <a:rPr lang="en-US" sz="2400" spc="-11" dirty="0">
                <a:solidFill>
                  <a:srgbClr val="000000"/>
                </a:solidFill>
                <a:latin typeface="Evolventa"/>
                <a:ea typeface="Evolventa"/>
                <a:cs typeface="Evolventa"/>
                <a:sym typeface="Evolventa"/>
              </a:rPr>
              <a:t>Prin </a:t>
            </a:r>
            <a:r>
              <a:rPr lang="en-US" sz="2400" spc="-11" dirty="0" err="1">
                <a:solidFill>
                  <a:srgbClr val="000000"/>
                </a:solidFill>
                <a:latin typeface="Evolventa"/>
                <a:ea typeface="Evolventa"/>
                <a:cs typeface="Evolventa"/>
                <a:sym typeface="Evolventa"/>
              </a:rPr>
              <a:t>pregătirea</a:t>
            </a:r>
            <a:r>
              <a:rPr lang="en-US" sz="2400" spc="-11" dirty="0">
                <a:solidFill>
                  <a:srgbClr val="000000"/>
                </a:solidFill>
                <a:latin typeface="Evolventa"/>
                <a:ea typeface="Evolventa"/>
                <a:cs typeface="Evolventa"/>
                <a:sym typeface="Evolventa"/>
              </a:rPr>
              <a:t> </a:t>
            </a:r>
            <a:r>
              <a:rPr lang="en-US" sz="2400" spc="-11" dirty="0" err="1">
                <a:solidFill>
                  <a:srgbClr val="000000"/>
                </a:solidFill>
                <a:latin typeface="Evolventa"/>
                <a:ea typeface="Evolventa"/>
                <a:cs typeface="Evolventa"/>
                <a:sym typeface="Evolventa"/>
              </a:rPr>
              <a:t>pașilor</a:t>
            </a:r>
            <a:r>
              <a:rPr lang="en-US" sz="2400" spc="-11" dirty="0">
                <a:solidFill>
                  <a:srgbClr val="000000"/>
                </a:solidFill>
                <a:latin typeface="Evolventa"/>
                <a:ea typeface="Evolventa"/>
                <a:cs typeface="Evolventa"/>
                <a:sym typeface="Evolventa"/>
              </a:rPr>
              <a:t>, </a:t>
            </a:r>
            <a:r>
              <a:rPr lang="en-US" sz="2400" spc="-11" dirty="0" err="1">
                <a:solidFill>
                  <a:srgbClr val="000000"/>
                </a:solidFill>
                <a:latin typeface="Evolventa"/>
                <a:ea typeface="Evolventa"/>
                <a:cs typeface="Evolventa"/>
                <a:sym typeface="Evolventa"/>
              </a:rPr>
              <a:t>gândiți-vă</a:t>
            </a:r>
            <a:r>
              <a:rPr lang="en-US" sz="2400" spc="-11" dirty="0">
                <a:solidFill>
                  <a:srgbClr val="000000"/>
                </a:solidFill>
                <a:latin typeface="Evolventa"/>
                <a:ea typeface="Evolventa"/>
                <a:cs typeface="Evolventa"/>
                <a:sym typeface="Evolventa"/>
              </a:rPr>
              <a:t> la </a:t>
            </a:r>
            <a:r>
              <a:rPr lang="en-US" sz="2400" spc="-11" dirty="0" err="1">
                <a:solidFill>
                  <a:srgbClr val="000000"/>
                </a:solidFill>
                <a:latin typeface="Evolventa"/>
                <a:ea typeface="Evolventa"/>
                <a:cs typeface="Evolventa"/>
                <a:sym typeface="Evolventa"/>
              </a:rPr>
              <a:t>principiile</a:t>
            </a:r>
            <a:r>
              <a:rPr lang="en-US" sz="2400" spc="-11" dirty="0">
                <a:solidFill>
                  <a:srgbClr val="000000"/>
                </a:solidFill>
                <a:latin typeface="Evolventa"/>
                <a:ea typeface="Evolventa"/>
                <a:cs typeface="Evolventa"/>
                <a:sym typeface="Evolventa"/>
              </a:rPr>
              <a:t> de </a:t>
            </a:r>
            <a:r>
              <a:rPr lang="en-US" sz="2400" spc="-11" dirty="0" err="1">
                <a:solidFill>
                  <a:srgbClr val="000000"/>
                </a:solidFill>
                <a:latin typeface="Evolventa"/>
                <a:ea typeface="Evolventa"/>
                <a:cs typeface="Evolventa"/>
                <a:sym typeface="Evolventa"/>
              </a:rPr>
              <a:t>bază</a:t>
            </a:r>
            <a:r>
              <a:rPr lang="en-US" sz="2400" spc="-11" dirty="0">
                <a:solidFill>
                  <a:srgbClr val="000000"/>
                </a:solidFill>
                <a:latin typeface="Evolventa"/>
                <a:ea typeface="Evolventa"/>
                <a:cs typeface="Evolventa"/>
                <a:sym typeface="Evolventa"/>
              </a:rPr>
              <a:t> ale </a:t>
            </a:r>
            <a:r>
              <a:rPr lang="en-US" sz="2400" spc="-11" dirty="0" err="1">
                <a:solidFill>
                  <a:srgbClr val="000000"/>
                </a:solidFill>
                <a:latin typeface="Evolventa"/>
                <a:ea typeface="Evolventa"/>
                <a:cs typeface="Evolventa"/>
                <a:sym typeface="Evolventa"/>
              </a:rPr>
              <a:t>investițiilor</a:t>
            </a:r>
            <a:r>
              <a:rPr lang="en-US" sz="2400" spc="-11" dirty="0">
                <a:solidFill>
                  <a:srgbClr val="000000"/>
                </a:solidFill>
                <a:latin typeface="Evolventa"/>
                <a:ea typeface="Evolventa"/>
                <a:cs typeface="Evolventa"/>
                <a:sym typeface="Evolventa"/>
              </a:rPr>
              <a:t> care au </a:t>
            </a:r>
            <a:r>
              <a:rPr lang="en-US" sz="2400" spc="-11" dirty="0" err="1">
                <a:solidFill>
                  <a:srgbClr val="000000"/>
                </a:solidFill>
                <a:latin typeface="Evolventa"/>
                <a:ea typeface="Evolventa"/>
                <a:cs typeface="Evolventa"/>
                <a:sym typeface="Evolventa"/>
              </a:rPr>
              <a:t>fost</a:t>
            </a:r>
            <a:r>
              <a:rPr lang="en-US" sz="2400" spc="-11" dirty="0">
                <a:solidFill>
                  <a:srgbClr val="000000"/>
                </a:solidFill>
                <a:latin typeface="Evolventa"/>
                <a:ea typeface="Evolventa"/>
                <a:cs typeface="Evolventa"/>
                <a:sym typeface="Evolventa"/>
              </a:rPr>
              <a:t> </a:t>
            </a:r>
            <a:r>
              <a:rPr lang="en-US" sz="2400" spc="-11" dirty="0" err="1">
                <a:solidFill>
                  <a:srgbClr val="000000"/>
                </a:solidFill>
                <a:latin typeface="Evolventa"/>
                <a:ea typeface="Evolventa"/>
                <a:cs typeface="Evolventa"/>
                <a:sym typeface="Evolventa"/>
              </a:rPr>
              <a:t>menționate</a:t>
            </a:r>
            <a:r>
              <a:rPr lang="en-US" sz="2400" spc="-11" dirty="0">
                <a:solidFill>
                  <a:srgbClr val="000000"/>
                </a:solidFill>
                <a:latin typeface="Evolventa"/>
                <a:ea typeface="Evolventa"/>
                <a:cs typeface="Evolventa"/>
                <a:sym typeface="Evolventa"/>
              </a:rPr>
              <a:t> la </a:t>
            </a:r>
            <a:r>
              <a:rPr lang="en-US" sz="2400" spc="-11" dirty="0" err="1">
                <a:solidFill>
                  <a:srgbClr val="000000"/>
                </a:solidFill>
                <a:latin typeface="Evolventa"/>
                <a:ea typeface="Evolventa"/>
                <a:cs typeface="Evolventa"/>
                <a:sym typeface="Evolventa"/>
              </a:rPr>
              <a:t>începutul</a:t>
            </a:r>
            <a:r>
              <a:rPr lang="en-US" sz="2400" spc="-11" dirty="0">
                <a:solidFill>
                  <a:srgbClr val="000000"/>
                </a:solidFill>
                <a:latin typeface="Evolventa"/>
                <a:ea typeface="Evolventa"/>
                <a:cs typeface="Evolventa"/>
                <a:sym typeface="Evolventa"/>
              </a:rPr>
              <a:t> </a:t>
            </a:r>
            <a:r>
              <a:rPr lang="en-US" sz="2400" spc="-11" dirty="0" err="1">
                <a:solidFill>
                  <a:srgbClr val="000000"/>
                </a:solidFill>
                <a:latin typeface="Evolventa"/>
                <a:ea typeface="Evolventa"/>
                <a:cs typeface="Evolventa"/>
                <a:sym typeface="Evolventa"/>
              </a:rPr>
              <a:t>prezentării</a:t>
            </a:r>
            <a:r>
              <a:rPr lang="en-US" sz="2400" spc="-11" dirty="0">
                <a:solidFill>
                  <a:srgbClr val="000000"/>
                </a:solidFill>
                <a:latin typeface="Evolventa"/>
                <a:ea typeface="Evolventa"/>
                <a:cs typeface="Evolventa"/>
                <a:sym typeface="Evolventa"/>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249" y="-248757"/>
            <a:ext cx="10819050" cy="2179050"/>
            <a:chOff x="0" y="0"/>
            <a:chExt cx="14425400" cy="2905400"/>
          </a:xfrm>
        </p:grpSpPr>
        <p:sp>
          <p:nvSpPr>
            <p:cNvPr id="3" name="Freeform 3"/>
            <p:cNvSpPr/>
            <p:nvPr/>
          </p:nvSpPr>
          <p:spPr>
            <a:xfrm>
              <a:off x="12700" y="12700"/>
              <a:ext cx="14400023" cy="2880106"/>
            </a:xfrm>
            <a:custGeom>
              <a:avLst/>
              <a:gdLst/>
              <a:ahLst/>
              <a:cxnLst/>
              <a:rect l="l" t="t" r="r" b="b"/>
              <a:pathLst>
                <a:path w="14400023" h="2880106">
                  <a:moveTo>
                    <a:pt x="0" y="480060"/>
                  </a:moveTo>
                  <a:cubicBezTo>
                    <a:pt x="0" y="214884"/>
                    <a:pt x="216408" y="0"/>
                    <a:pt x="483362" y="0"/>
                  </a:cubicBezTo>
                  <a:lnTo>
                    <a:pt x="13916661" y="0"/>
                  </a:lnTo>
                  <a:cubicBezTo>
                    <a:pt x="14183615" y="0"/>
                    <a:pt x="14400023" y="214884"/>
                    <a:pt x="14400023" y="480060"/>
                  </a:cubicBezTo>
                  <a:lnTo>
                    <a:pt x="14400023" y="2400046"/>
                  </a:lnTo>
                  <a:cubicBezTo>
                    <a:pt x="14400023" y="2665095"/>
                    <a:pt x="14183615" y="2880106"/>
                    <a:pt x="13916661" y="2880106"/>
                  </a:cubicBezTo>
                  <a:lnTo>
                    <a:pt x="483362" y="2880106"/>
                  </a:lnTo>
                  <a:cubicBezTo>
                    <a:pt x="216408" y="2879979"/>
                    <a:pt x="0" y="2665095"/>
                    <a:pt x="0" y="2400046"/>
                  </a:cubicBezTo>
                  <a:close/>
                </a:path>
              </a:pathLst>
            </a:custGeom>
            <a:solidFill>
              <a:srgbClr val="4472C4"/>
            </a:solidFill>
          </p:spPr>
          <p:txBody>
            <a:bodyPr/>
            <a:lstStyle/>
            <a:p>
              <a:endParaRPr lang="de-AT"/>
            </a:p>
          </p:txBody>
        </p:sp>
        <p:sp>
          <p:nvSpPr>
            <p:cNvPr id="4" name="Freeform 4"/>
            <p:cNvSpPr/>
            <p:nvPr/>
          </p:nvSpPr>
          <p:spPr>
            <a:xfrm>
              <a:off x="0" y="0"/>
              <a:ext cx="14425423" cy="2905506"/>
            </a:xfrm>
            <a:custGeom>
              <a:avLst/>
              <a:gdLst/>
              <a:ahLst/>
              <a:cxnLst/>
              <a:rect l="l" t="t" r="r" b="b"/>
              <a:pathLst>
                <a:path w="14425423" h="2905506">
                  <a:moveTo>
                    <a:pt x="0" y="492760"/>
                  </a:moveTo>
                  <a:cubicBezTo>
                    <a:pt x="0" y="220472"/>
                    <a:pt x="222250" y="0"/>
                    <a:pt x="496062" y="0"/>
                  </a:cubicBezTo>
                  <a:lnTo>
                    <a:pt x="13929361" y="0"/>
                  </a:lnTo>
                  <a:lnTo>
                    <a:pt x="13929361" y="12700"/>
                  </a:lnTo>
                  <a:lnTo>
                    <a:pt x="13929361" y="0"/>
                  </a:lnTo>
                  <a:cubicBezTo>
                    <a:pt x="14203299" y="0"/>
                    <a:pt x="14425423" y="220472"/>
                    <a:pt x="14425423" y="492760"/>
                  </a:cubicBezTo>
                  <a:lnTo>
                    <a:pt x="14412723" y="492760"/>
                  </a:lnTo>
                  <a:lnTo>
                    <a:pt x="14425423" y="492760"/>
                  </a:lnTo>
                  <a:lnTo>
                    <a:pt x="14425423" y="2412746"/>
                  </a:lnTo>
                  <a:lnTo>
                    <a:pt x="14412723" y="2412746"/>
                  </a:lnTo>
                  <a:lnTo>
                    <a:pt x="14425423" y="2412746"/>
                  </a:lnTo>
                  <a:cubicBezTo>
                    <a:pt x="14425423" y="2684907"/>
                    <a:pt x="14203173" y="2905506"/>
                    <a:pt x="13929361" y="2905506"/>
                  </a:cubicBezTo>
                  <a:lnTo>
                    <a:pt x="13929361" y="2892806"/>
                  </a:lnTo>
                  <a:lnTo>
                    <a:pt x="13929361" y="2905506"/>
                  </a:lnTo>
                  <a:lnTo>
                    <a:pt x="496062" y="2905506"/>
                  </a:lnTo>
                  <a:lnTo>
                    <a:pt x="496062" y="2892806"/>
                  </a:lnTo>
                  <a:lnTo>
                    <a:pt x="496062" y="2905506"/>
                  </a:lnTo>
                  <a:cubicBezTo>
                    <a:pt x="222250" y="2905379"/>
                    <a:pt x="0" y="2684907"/>
                    <a:pt x="0" y="2412746"/>
                  </a:cubicBezTo>
                  <a:lnTo>
                    <a:pt x="0" y="492760"/>
                  </a:lnTo>
                  <a:lnTo>
                    <a:pt x="12700" y="492760"/>
                  </a:lnTo>
                  <a:lnTo>
                    <a:pt x="0" y="492760"/>
                  </a:lnTo>
                  <a:moveTo>
                    <a:pt x="25400" y="492760"/>
                  </a:moveTo>
                  <a:lnTo>
                    <a:pt x="25400" y="2412746"/>
                  </a:lnTo>
                  <a:lnTo>
                    <a:pt x="12700" y="2412746"/>
                  </a:lnTo>
                  <a:lnTo>
                    <a:pt x="25400" y="2412746"/>
                  </a:lnTo>
                  <a:cubicBezTo>
                    <a:pt x="25400" y="2670810"/>
                    <a:pt x="236093" y="2880106"/>
                    <a:pt x="496062" y="2880106"/>
                  </a:cubicBezTo>
                  <a:lnTo>
                    <a:pt x="13929361" y="2880106"/>
                  </a:lnTo>
                  <a:cubicBezTo>
                    <a:pt x="14189456" y="2880106"/>
                    <a:pt x="14400023" y="2670810"/>
                    <a:pt x="14400023" y="2412746"/>
                  </a:cubicBezTo>
                  <a:lnTo>
                    <a:pt x="14400023" y="492760"/>
                  </a:lnTo>
                  <a:cubicBezTo>
                    <a:pt x="14400023" y="234696"/>
                    <a:pt x="14189329" y="25400"/>
                    <a:pt x="13929361" y="25400"/>
                  </a:cubicBezTo>
                  <a:lnTo>
                    <a:pt x="496062" y="25400"/>
                  </a:lnTo>
                  <a:lnTo>
                    <a:pt x="496062" y="12700"/>
                  </a:lnTo>
                  <a:lnTo>
                    <a:pt x="496062" y="25400"/>
                  </a:lnTo>
                  <a:cubicBezTo>
                    <a:pt x="236093" y="25400"/>
                    <a:pt x="25400" y="234696"/>
                    <a:pt x="25400" y="492760"/>
                  </a:cubicBezTo>
                  <a:close/>
                </a:path>
              </a:pathLst>
            </a:custGeom>
            <a:solidFill>
              <a:srgbClr val="31538F"/>
            </a:solidFill>
          </p:spPr>
          <p:txBody>
            <a:bodyPr/>
            <a:lstStyle/>
            <a:p>
              <a:endParaRPr lang="de-AT"/>
            </a:p>
          </p:txBody>
        </p:sp>
        <p:sp>
          <p:nvSpPr>
            <p:cNvPr id="5" name="TextBox 5"/>
            <p:cNvSpPr txBox="1"/>
            <p:nvPr/>
          </p:nvSpPr>
          <p:spPr>
            <a:xfrm>
              <a:off x="0" y="-161925"/>
              <a:ext cx="14425400" cy="3067325"/>
            </a:xfrm>
            <a:prstGeom prst="rect">
              <a:avLst/>
            </a:prstGeom>
          </p:spPr>
          <p:txBody>
            <a:bodyPr lIns="50800" tIns="50800" rIns="50800" bIns="50800" rtlCol="0" anchor="ctr"/>
            <a:lstStyle/>
            <a:p>
              <a:pPr marL="0" lvl="0" indent="0" algn="ctr">
                <a:lnSpc>
                  <a:spcPts val="6120"/>
                </a:lnSpc>
              </a:pPr>
              <a:r>
                <a:rPr lang="en-US" sz="5100" spc="-24">
                  <a:solidFill>
                    <a:srgbClr val="FFFFFF"/>
                  </a:solidFill>
                  <a:latin typeface="Evolventa"/>
                  <a:ea typeface="Evolventa"/>
                  <a:cs typeface="Evolventa"/>
                  <a:sym typeface="Evolventa"/>
                </a:rPr>
                <a:t>PROVOCAREA FINANCIARĂ DIN VIAȚA REALĂ </a:t>
              </a:r>
            </a:p>
          </p:txBody>
        </p:sp>
      </p:grpSp>
      <p:grpSp>
        <p:nvGrpSpPr>
          <p:cNvPr id="6" name="Group 6"/>
          <p:cNvGrpSpPr/>
          <p:nvPr/>
        </p:nvGrpSpPr>
        <p:grpSpPr>
          <a:xfrm rot="-5400000">
            <a:off x="8222456" y="221456"/>
            <a:ext cx="1843088" cy="18288000"/>
            <a:chOff x="0" y="0"/>
            <a:chExt cx="2457450" cy="24384000"/>
          </a:xfrm>
        </p:grpSpPr>
        <p:sp>
          <p:nvSpPr>
            <p:cNvPr id="7" name="Freeform 7"/>
            <p:cNvSpPr/>
            <p:nvPr/>
          </p:nvSpPr>
          <p:spPr>
            <a:xfrm>
              <a:off x="0" y="0"/>
              <a:ext cx="2457450" cy="24384000"/>
            </a:xfrm>
            <a:custGeom>
              <a:avLst/>
              <a:gdLst/>
              <a:ahLst/>
              <a:cxnLst/>
              <a:rect l="l" t="t" r="r" b="b"/>
              <a:pathLst>
                <a:path w="2457450" h="24384000">
                  <a:moveTo>
                    <a:pt x="0" y="0"/>
                  </a:moveTo>
                  <a:lnTo>
                    <a:pt x="2457450" y="0"/>
                  </a:lnTo>
                  <a:lnTo>
                    <a:pt x="2457450" y="24384000"/>
                  </a:lnTo>
                  <a:lnTo>
                    <a:pt x="0" y="24384000"/>
                  </a:lnTo>
                  <a:close/>
                </a:path>
              </a:pathLst>
            </a:custGeom>
            <a:solidFill>
              <a:srgbClr val="AEABAB">
                <a:alpha val="60000"/>
              </a:srgbClr>
            </a:solidFill>
          </p:spPr>
          <p:txBody>
            <a:bodyPr/>
            <a:lstStyle/>
            <a:p>
              <a:endParaRPr lang="de-AT"/>
            </a:p>
          </p:txBody>
        </p:sp>
      </p:grpSp>
      <p:sp>
        <p:nvSpPr>
          <p:cNvPr id="8" name="TextBox 8"/>
          <p:cNvSpPr txBox="1"/>
          <p:nvPr/>
        </p:nvSpPr>
        <p:spPr>
          <a:xfrm>
            <a:off x="594444" y="9198106"/>
            <a:ext cx="12657256" cy="399965"/>
          </a:xfrm>
          <a:prstGeom prst="rect">
            <a:avLst/>
          </a:prstGeom>
        </p:spPr>
        <p:txBody>
          <a:bodyPr lIns="0" tIns="0" rIns="0" bIns="0" rtlCol="0" anchor="t">
            <a:spAutoFit/>
          </a:bodyPr>
          <a:lstStyle/>
          <a:p>
            <a:pPr marL="0" lvl="0" indent="0" algn="just">
              <a:lnSpc>
                <a:spcPts val="1439"/>
              </a:lnSpc>
            </a:pPr>
            <a:r>
              <a:rPr lang="en-US" sz="1200" spc="-5">
                <a:solidFill>
                  <a:srgbClr val="000000"/>
                </a:solidFill>
                <a:latin typeface="Evolventa"/>
                <a:ea typeface="Evolventa"/>
                <a:cs typeface="Evolventa"/>
                <a:sym typeface="Evolventa"/>
              </a:rPr>
              <a:t>Finanțat de Uniunea Europeană. Opiniile și opiniile exprimate sunt totuși doar ale autorilor și nu reflectă neapărat cele ale Uniunii Europene sau ale Agenției Executive pentru Educație și Cultură (EACEA). Nici Uniunea Europeană, nici EACEA nu pot fi considerate responsabile pentru acestea. Număr proiect: 2022-1-AT01-KA220-ADU-000087985</a:t>
            </a:r>
          </a:p>
        </p:txBody>
      </p:sp>
      <p:sp>
        <p:nvSpPr>
          <p:cNvPr id="9" name="Freeform 9" descr="Interfață grafică cu utilizatorul, text  Descriere generată automat"/>
          <p:cNvSpPr/>
          <p:nvPr/>
        </p:nvSpPr>
        <p:spPr>
          <a:xfrm>
            <a:off x="14872456" y="8861232"/>
            <a:ext cx="3173424" cy="860791"/>
          </a:xfrm>
          <a:custGeom>
            <a:avLst/>
            <a:gdLst/>
            <a:ahLst/>
            <a:cxnLst/>
            <a:rect l="l" t="t" r="r" b="b"/>
            <a:pathLst>
              <a:path w="3173424" h="860791">
                <a:moveTo>
                  <a:pt x="0" y="0"/>
                </a:moveTo>
                <a:lnTo>
                  <a:pt x="3173424" y="0"/>
                </a:lnTo>
                <a:lnTo>
                  <a:pt x="3173424" y="860791"/>
                </a:lnTo>
                <a:lnTo>
                  <a:pt x="0" y="860791"/>
                </a:lnTo>
                <a:lnTo>
                  <a:pt x="0" y="0"/>
                </a:lnTo>
                <a:close/>
              </a:path>
            </a:pathLst>
          </a:custGeom>
          <a:blipFill>
            <a:blip r:embed="rId3"/>
            <a:stretch>
              <a:fillRect/>
            </a:stretch>
          </a:blipFill>
        </p:spPr>
        <p:txBody>
          <a:bodyPr/>
          <a:lstStyle/>
          <a:p>
            <a:endParaRPr lang="de-AT"/>
          </a:p>
        </p:txBody>
      </p:sp>
      <p:sp>
        <p:nvSpPr>
          <p:cNvPr id="10" name="Freeform 10"/>
          <p:cNvSpPr/>
          <p:nvPr/>
        </p:nvSpPr>
        <p:spPr>
          <a:xfrm>
            <a:off x="16459168" y="265476"/>
            <a:ext cx="1462527" cy="1622708"/>
          </a:xfrm>
          <a:custGeom>
            <a:avLst/>
            <a:gdLst/>
            <a:ahLst/>
            <a:cxnLst/>
            <a:rect l="l" t="t" r="r" b="b"/>
            <a:pathLst>
              <a:path w="1462527" h="1622708">
                <a:moveTo>
                  <a:pt x="0" y="0"/>
                </a:moveTo>
                <a:lnTo>
                  <a:pt x="1462528" y="0"/>
                </a:lnTo>
                <a:lnTo>
                  <a:pt x="1462528" y="1622708"/>
                </a:lnTo>
                <a:lnTo>
                  <a:pt x="0" y="1622708"/>
                </a:lnTo>
                <a:lnTo>
                  <a:pt x="0" y="0"/>
                </a:lnTo>
                <a:close/>
              </a:path>
            </a:pathLst>
          </a:custGeom>
          <a:blipFill>
            <a:blip r:embed="rId4"/>
            <a:stretch>
              <a:fillRect r="-439"/>
            </a:stretch>
          </a:blipFill>
        </p:spPr>
        <p:txBody>
          <a:bodyPr/>
          <a:lstStyle/>
          <a:p>
            <a:endParaRPr lang="de-AT"/>
          </a:p>
        </p:txBody>
      </p:sp>
      <p:sp>
        <p:nvSpPr>
          <p:cNvPr id="11" name="TextBox 11"/>
          <p:cNvSpPr txBox="1"/>
          <p:nvPr/>
        </p:nvSpPr>
        <p:spPr>
          <a:xfrm>
            <a:off x="257908" y="2134138"/>
            <a:ext cx="16699808" cy="6039254"/>
          </a:xfrm>
          <a:prstGeom prst="rect">
            <a:avLst/>
          </a:prstGeom>
        </p:spPr>
        <p:txBody>
          <a:bodyPr lIns="0" tIns="0" rIns="0" bIns="0" rtlCol="0" anchor="t">
            <a:spAutoFit/>
          </a:bodyPr>
          <a:lstStyle/>
          <a:p>
            <a:pPr marL="0" lvl="0" indent="0" algn="l">
              <a:lnSpc>
                <a:spcPts val="2520"/>
              </a:lnSpc>
            </a:pPr>
            <a:r>
              <a:rPr lang="en-US" sz="2100" b="1" spc="-10" dirty="0" err="1">
                <a:solidFill>
                  <a:srgbClr val="000000"/>
                </a:solidFill>
                <a:latin typeface="Evolventa Bold"/>
                <a:ea typeface="Evolventa Bold"/>
                <a:cs typeface="Evolventa Bold"/>
                <a:sym typeface="Evolventa Bold"/>
              </a:rPr>
              <a:t>Vigneta</a:t>
            </a:r>
            <a:r>
              <a:rPr lang="en-US" sz="2100" b="1" spc="-10" dirty="0">
                <a:solidFill>
                  <a:srgbClr val="000000"/>
                </a:solidFill>
                <a:latin typeface="Evolventa Bold"/>
                <a:ea typeface="Evolventa Bold"/>
                <a:cs typeface="Evolventa Bold"/>
                <a:sym typeface="Evolventa Bold"/>
              </a:rPr>
              <a:t>: </a:t>
            </a:r>
            <a:r>
              <a:rPr lang="en-US" sz="2100" b="1" spc="-10" dirty="0" err="1">
                <a:solidFill>
                  <a:srgbClr val="000000"/>
                </a:solidFill>
                <a:latin typeface="Evolventa Bold"/>
                <a:ea typeface="Evolventa Bold"/>
                <a:cs typeface="Evolventa Bold"/>
                <a:sym typeface="Evolventa Bold"/>
              </a:rPr>
              <a:t>Diversificarea</a:t>
            </a:r>
            <a:r>
              <a:rPr lang="en-US" sz="2100" b="1" spc="-10" dirty="0">
                <a:solidFill>
                  <a:srgbClr val="000000"/>
                </a:solidFill>
                <a:latin typeface="Evolventa Bold"/>
                <a:ea typeface="Evolventa Bold"/>
                <a:cs typeface="Evolventa Bold"/>
                <a:sym typeface="Evolventa Bold"/>
              </a:rPr>
              <a:t> </a:t>
            </a:r>
            <a:r>
              <a:rPr lang="en-US" sz="2100" b="1" spc="-10" dirty="0" err="1">
                <a:solidFill>
                  <a:srgbClr val="000000"/>
                </a:solidFill>
                <a:latin typeface="Evolventa Bold"/>
                <a:ea typeface="Evolventa Bold"/>
                <a:cs typeface="Evolventa Bold"/>
                <a:sym typeface="Evolventa Bold"/>
              </a:rPr>
              <a:t>în</a:t>
            </a:r>
            <a:r>
              <a:rPr lang="en-US" sz="2100" b="1" spc="-10" dirty="0">
                <a:solidFill>
                  <a:srgbClr val="000000"/>
                </a:solidFill>
                <a:latin typeface="Evolventa Bold"/>
                <a:ea typeface="Evolventa Bold"/>
                <a:cs typeface="Evolventa Bold"/>
                <a:sym typeface="Evolventa Bold"/>
              </a:rPr>
              <a:t> </a:t>
            </a:r>
            <a:r>
              <a:rPr lang="en-US" sz="2100" b="1" spc="-10" dirty="0" err="1">
                <a:solidFill>
                  <a:srgbClr val="000000"/>
                </a:solidFill>
                <a:latin typeface="Evolventa Bold"/>
                <a:ea typeface="Evolventa Bold"/>
                <a:cs typeface="Evolventa Bold"/>
                <a:sym typeface="Evolventa Bold"/>
              </a:rPr>
              <a:t>acțiune</a:t>
            </a:r>
            <a:endParaRPr lang="en-US" sz="2100" b="1" spc="-10" dirty="0">
              <a:solidFill>
                <a:srgbClr val="000000"/>
              </a:solidFill>
              <a:latin typeface="Evolventa Bold"/>
              <a:ea typeface="Evolventa Bold"/>
              <a:cs typeface="Evolventa Bold"/>
              <a:sym typeface="Evolventa Bold"/>
            </a:endParaRPr>
          </a:p>
          <a:p>
            <a:pPr marL="0" lvl="0" indent="0" algn="l">
              <a:lnSpc>
                <a:spcPts val="2520"/>
              </a:lnSpc>
            </a:pPr>
            <a:endParaRPr lang="en-US" sz="2100" b="1" spc="-10" dirty="0">
              <a:solidFill>
                <a:srgbClr val="000000"/>
              </a:solidFill>
              <a:latin typeface="Evolventa Bold"/>
              <a:ea typeface="Evolventa Bold"/>
              <a:cs typeface="Evolventa Bold"/>
              <a:sym typeface="Evolventa Bold"/>
            </a:endParaRPr>
          </a:p>
          <a:p>
            <a:pPr marL="0" lvl="0" indent="0" algn="l">
              <a:lnSpc>
                <a:spcPts val="2520"/>
              </a:lnSpc>
            </a:pPr>
            <a:r>
              <a:rPr lang="en-US" sz="2100" i="1" spc="-10" dirty="0" err="1">
                <a:solidFill>
                  <a:srgbClr val="0D0D0D"/>
                </a:solidFill>
                <a:latin typeface="Evolventa Italics"/>
                <a:ea typeface="Evolventa Italics"/>
                <a:cs typeface="Evolventa Italics"/>
                <a:sym typeface="Evolventa Italics"/>
              </a:rPr>
              <a:t>Luați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în</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considerare</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principiul</a:t>
            </a:r>
            <a:r>
              <a:rPr lang="en-US" sz="2100" i="1" spc="-10" dirty="0">
                <a:solidFill>
                  <a:srgbClr val="0D0D0D"/>
                </a:solidFill>
                <a:latin typeface="Evolventa Italics"/>
                <a:ea typeface="Evolventa Italics"/>
                <a:cs typeface="Evolventa Italics"/>
                <a:sym typeface="Evolventa Italics"/>
              </a:rPr>
              <a:t> „Nu </a:t>
            </a:r>
            <a:r>
              <a:rPr lang="en-US" sz="2100" i="1" spc="-10" dirty="0" err="1">
                <a:solidFill>
                  <a:srgbClr val="0D0D0D"/>
                </a:solidFill>
                <a:latin typeface="Evolventa Italics"/>
                <a:ea typeface="Evolventa Italics"/>
                <a:cs typeface="Evolventa Italics"/>
                <a:sym typeface="Evolventa Italics"/>
              </a:rPr>
              <a:t>vă</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puneți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toate</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ouăle</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într</a:t>
            </a:r>
            <a:r>
              <a:rPr lang="en-US" sz="2100" i="1" spc="-10" dirty="0">
                <a:solidFill>
                  <a:srgbClr val="0D0D0D"/>
                </a:solidFill>
                <a:latin typeface="Evolventa Italics"/>
                <a:ea typeface="Evolventa Italics"/>
                <a:cs typeface="Evolventa Italics"/>
                <a:sym typeface="Evolventa Italics"/>
              </a:rPr>
              <a:t>-un </a:t>
            </a:r>
            <a:r>
              <a:rPr lang="en-US" sz="2100" i="1" spc="-10" dirty="0" err="1">
                <a:solidFill>
                  <a:srgbClr val="0D0D0D"/>
                </a:solidFill>
                <a:latin typeface="Evolventa Italics"/>
                <a:ea typeface="Evolventa Italics"/>
                <a:cs typeface="Evolventa Italics"/>
                <a:sym typeface="Evolventa Italics"/>
              </a:rPr>
              <a:t>singur</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coș</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și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modul</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în</a:t>
            </a:r>
            <a:r>
              <a:rPr lang="en-US" sz="2100" i="1" spc="-10" dirty="0">
                <a:solidFill>
                  <a:srgbClr val="0D0D0D"/>
                </a:solidFill>
                <a:latin typeface="Evolventa Italics"/>
                <a:ea typeface="Evolventa Italics"/>
                <a:cs typeface="Evolventa Italics"/>
                <a:sym typeface="Evolventa Italics"/>
              </a:rPr>
              <a:t> care </a:t>
            </a:r>
            <a:r>
              <a:rPr lang="en-US" sz="2100" i="1" spc="-10" dirty="0" err="1">
                <a:solidFill>
                  <a:srgbClr val="0D0D0D"/>
                </a:solidFill>
                <a:latin typeface="Evolventa Italics"/>
                <a:ea typeface="Evolventa Italics"/>
                <a:cs typeface="Evolventa Italics"/>
                <a:sym typeface="Evolventa Italics"/>
              </a:rPr>
              <a:t>diversificarea</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poate</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ajuta</a:t>
            </a:r>
            <a:r>
              <a:rPr lang="en-US" sz="2100" i="1" spc="-10" dirty="0">
                <a:solidFill>
                  <a:srgbClr val="0D0D0D"/>
                </a:solidFill>
                <a:latin typeface="Evolventa Italics"/>
                <a:ea typeface="Evolventa Italics"/>
                <a:cs typeface="Evolventa Italics"/>
                <a:sym typeface="Evolventa Italics"/>
              </a:rPr>
              <a:t> la </a:t>
            </a:r>
            <a:r>
              <a:rPr lang="en-US" sz="2100" i="1" spc="-10" dirty="0" err="1">
                <a:solidFill>
                  <a:srgbClr val="0D0D0D"/>
                </a:solidFill>
                <a:latin typeface="Evolventa Italics"/>
                <a:ea typeface="Evolventa Italics"/>
                <a:cs typeface="Evolventa Italics"/>
                <a:sym typeface="Evolventa Italics"/>
              </a:rPr>
              <a:t>gestionarea</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riscului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și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pentru</a:t>
            </a:r>
            <a:r>
              <a:rPr lang="en-US" sz="2100" i="1" spc="-10" dirty="0">
                <a:solidFill>
                  <a:srgbClr val="0D0D0D"/>
                </a:solidFill>
                <a:latin typeface="Evolventa Italics"/>
                <a:ea typeface="Evolventa Italics"/>
                <a:cs typeface="Evolventa Italics"/>
                <a:sym typeface="Evolventa Italics"/>
              </a:rPr>
              <a:t> a </a:t>
            </a:r>
            <a:r>
              <a:rPr lang="en-US" sz="2100" i="1" spc="-10" dirty="0" err="1">
                <a:solidFill>
                  <a:srgbClr val="0D0D0D"/>
                </a:solidFill>
                <a:latin typeface="Evolventa Italics"/>
                <a:ea typeface="Evolventa Italics"/>
                <a:cs typeface="Evolventa Italics"/>
                <a:sym typeface="Evolventa Italics"/>
              </a:rPr>
              <a:t>urmări</a:t>
            </a:r>
            <a:r>
              <a:rPr lang="en-US" sz="2100" i="1" spc="-10" dirty="0">
                <a:solidFill>
                  <a:srgbClr val="0D0D0D"/>
                </a:solidFill>
                <a:latin typeface="Evolventa Italics"/>
                <a:ea typeface="Evolventa Italics"/>
                <a:cs typeface="Evolventa Italics"/>
                <a:sym typeface="Evolventa Italics"/>
              </a:rPr>
              <a:t> o </a:t>
            </a:r>
            <a:r>
              <a:rPr lang="en-US" sz="2100" i="1" spc="-10" dirty="0" err="1">
                <a:solidFill>
                  <a:srgbClr val="0D0D0D"/>
                </a:solidFill>
                <a:latin typeface="Evolventa Italics"/>
                <a:ea typeface="Evolventa Italics"/>
                <a:cs typeface="Evolventa Italics"/>
                <a:sym typeface="Evolventa Italics"/>
              </a:rPr>
              <a:t>creștere</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constantă</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în</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timp.</a:t>
            </a:r>
            <a:endParaRPr lang="en-US" sz="2100" i="1" spc="-10" dirty="0">
              <a:solidFill>
                <a:srgbClr val="0D0D0D"/>
              </a:solidFill>
              <a:latin typeface="Evolventa Italics"/>
              <a:ea typeface="Evolventa Italics"/>
              <a:cs typeface="Evolventa Italics"/>
              <a:sym typeface="Evolventa Italics"/>
            </a:endParaRPr>
          </a:p>
          <a:p>
            <a:pPr marL="0" lvl="0" indent="0" algn="l">
              <a:lnSpc>
                <a:spcPts val="2520"/>
              </a:lnSpc>
            </a:pPr>
            <a:endParaRPr lang="en-US" sz="2100" i="1" spc="-10" dirty="0">
              <a:solidFill>
                <a:srgbClr val="0D0D0D"/>
              </a:solidFill>
              <a:latin typeface="Evolventa Italics"/>
              <a:ea typeface="Evolventa Italics"/>
              <a:cs typeface="Evolventa Italics"/>
              <a:sym typeface="Evolventa Italics"/>
            </a:endParaRPr>
          </a:p>
          <a:p>
            <a:pPr marL="0" lvl="0" indent="0" algn="l">
              <a:lnSpc>
                <a:spcPts val="2520"/>
              </a:lnSpc>
            </a:pPr>
            <a:r>
              <a:rPr lang="en-US" sz="2100" b="1" i="1" spc="-10" dirty="0">
                <a:solidFill>
                  <a:srgbClr val="0D0D0D"/>
                </a:solidFill>
                <a:latin typeface="Evolventa Bold Italics"/>
                <a:ea typeface="Evolventa Bold Italics"/>
                <a:cs typeface="Evolventa Bold Italics"/>
                <a:sym typeface="Evolventa Bold Italics"/>
              </a:rPr>
              <a:t>Context: </a:t>
            </a:r>
            <a:r>
              <a:rPr lang="en-US" sz="2100" i="1" spc="-10" dirty="0" err="1">
                <a:solidFill>
                  <a:srgbClr val="0D0D0D"/>
                </a:solidFill>
                <a:latin typeface="Evolventa Italics"/>
                <a:ea typeface="Evolventa Italics"/>
                <a:cs typeface="Evolventa Italics"/>
                <a:sym typeface="Evolventa Italics"/>
              </a:rPr>
              <a:t>Imaginați-vă</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că</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sunteți</a:t>
            </a:r>
            <a:r>
              <a:rPr lang="en-US" sz="2100" i="1" spc="-10" dirty="0">
                <a:solidFill>
                  <a:srgbClr val="0D0D0D"/>
                </a:solidFill>
                <a:latin typeface="Evolventa Italics"/>
                <a:ea typeface="Evolventa Italics"/>
                <a:cs typeface="Evolventa Italics"/>
                <a:sym typeface="Evolventa Italics"/>
              </a:rPr>
              <a:t> Alex, un </a:t>
            </a:r>
            <a:r>
              <a:rPr lang="en-US" sz="2100" i="1" spc="-10" dirty="0" err="1">
                <a:solidFill>
                  <a:srgbClr val="0D0D0D"/>
                </a:solidFill>
                <a:latin typeface="Evolventa Italics"/>
                <a:ea typeface="Evolventa Italics"/>
                <a:cs typeface="Evolventa Italics"/>
                <a:sym typeface="Evolventa Italics"/>
              </a:rPr>
              <a:t>dezvoltator</a:t>
            </a:r>
            <a:r>
              <a:rPr lang="en-US" sz="2100" i="1" spc="-10" dirty="0">
                <a:solidFill>
                  <a:srgbClr val="0D0D0D"/>
                </a:solidFill>
                <a:latin typeface="Evolventa Italics"/>
                <a:ea typeface="Evolventa Italics"/>
                <a:cs typeface="Evolventa Italics"/>
                <a:sym typeface="Evolventa Italics"/>
              </a:rPr>
              <a:t> de software </a:t>
            </a:r>
            <a:r>
              <a:rPr lang="en-US" sz="2100" i="1" spc="-10" dirty="0" err="1">
                <a:solidFill>
                  <a:srgbClr val="0D0D0D"/>
                </a:solidFill>
                <a:latin typeface="Evolventa Italics"/>
                <a:ea typeface="Evolventa Italics"/>
                <a:cs typeface="Evolventa Italics"/>
                <a:sym typeface="Evolventa Italics"/>
              </a:rPr>
              <a:t>în</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vârstă</a:t>
            </a:r>
            <a:r>
              <a:rPr lang="en-US" sz="2100" i="1" spc="-10" dirty="0">
                <a:solidFill>
                  <a:srgbClr val="0D0D0D"/>
                </a:solidFill>
                <a:latin typeface="Evolventa Italics"/>
                <a:ea typeface="Evolventa Italics"/>
                <a:cs typeface="Evolventa Italics"/>
                <a:sym typeface="Evolventa Italics"/>
              </a:rPr>
              <a:t> de 30 de ani, care a </a:t>
            </a:r>
            <a:r>
              <a:rPr lang="en-US" sz="2100" i="1" spc="-10" dirty="0" err="1">
                <a:solidFill>
                  <a:srgbClr val="0D0D0D"/>
                </a:solidFill>
                <a:latin typeface="Evolventa Italics"/>
                <a:ea typeface="Evolventa Italics"/>
                <a:cs typeface="Evolventa Italics"/>
                <a:sym typeface="Evolventa Italics"/>
              </a:rPr>
              <a:t>devenit</a:t>
            </a:r>
            <a:r>
              <a:rPr lang="en-US" sz="2100" i="1" spc="-10" dirty="0">
                <a:solidFill>
                  <a:srgbClr val="0D0D0D"/>
                </a:solidFill>
                <a:latin typeface="Evolventa Italics"/>
                <a:ea typeface="Evolventa Italics"/>
                <a:cs typeface="Evolventa Italics"/>
                <a:sym typeface="Evolventa Italics"/>
              </a:rPr>
              <a:t> recent </a:t>
            </a:r>
            <a:r>
              <a:rPr lang="en-US" sz="2100" i="1" spc="-10" dirty="0" err="1">
                <a:solidFill>
                  <a:srgbClr val="0D0D0D"/>
                </a:solidFill>
                <a:latin typeface="Evolventa Italics"/>
                <a:ea typeface="Evolventa Italics"/>
                <a:cs typeface="Evolventa Italics"/>
                <a:sym typeface="Evolventa Italics"/>
              </a:rPr>
              <a:t>interesat</a:t>
            </a:r>
            <a:r>
              <a:rPr lang="en-US" sz="2100" i="1" spc="-10" dirty="0">
                <a:solidFill>
                  <a:srgbClr val="0D0D0D"/>
                </a:solidFill>
                <a:latin typeface="Evolventa Italics"/>
                <a:ea typeface="Evolventa Italics"/>
                <a:cs typeface="Evolventa Italics"/>
                <a:sym typeface="Evolventa Italics"/>
              </a:rPr>
              <a:t> de </a:t>
            </a:r>
            <a:r>
              <a:rPr lang="en-US" sz="2100" i="1" spc="-10" dirty="0" err="1">
                <a:solidFill>
                  <a:srgbClr val="0D0D0D"/>
                </a:solidFill>
                <a:latin typeface="Evolventa Italics"/>
                <a:ea typeface="Evolventa Italics"/>
                <a:cs typeface="Evolventa Italics"/>
                <a:sym typeface="Evolventa Italics"/>
              </a:rPr>
              <a:t>investiții</a:t>
            </a:r>
            <a:r>
              <a:rPr lang="en-US" sz="2100" i="1" spc="-10" dirty="0">
                <a:solidFill>
                  <a:srgbClr val="0D0D0D"/>
                </a:solidFill>
                <a:latin typeface="Evolventa Italics"/>
                <a:ea typeface="Evolventa Italics"/>
                <a:cs typeface="Evolventa Italics"/>
                <a:sym typeface="Evolventa Italics"/>
              </a:rPr>
              <a:t>. Cu un loc de </a:t>
            </a:r>
            <a:r>
              <a:rPr lang="en-US" sz="2100" i="1" spc="-10" dirty="0" err="1">
                <a:solidFill>
                  <a:srgbClr val="0D0D0D"/>
                </a:solidFill>
                <a:latin typeface="Evolventa Italics"/>
                <a:ea typeface="Evolventa Italics"/>
                <a:cs typeface="Evolventa Italics"/>
                <a:sym typeface="Evolventa Italics"/>
              </a:rPr>
              <a:t>muncă</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stabil</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și</a:t>
            </a:r>
            <a:r>
              <a:rPr lang="en-US" sz="2100" i="1" spc="-10" dirty="0">
                <a:solidFill>
                  <a:srgbClr val="0D0D0D"/>
                </a:solidFill>
                <a:latin typeface="Evolventa Italics"/>
                <a:ea typeface="Evolventa Italics"/>
                <a:cs typeface="Evolventa Italics"/>
                <a:sym typeface="Evolventa Italics"/>
              </a:rPr>
              <a:t> o </a:t>
            </a:r>
            <a:r>
              <a:rPr lang="en-US" sz="2100" i="1" spc="-10" dirty="0" err="1">
                <a:solidFill>
                  <a:srgbClr val="0D0D0D"/>
                </a:solidFill>
                <a:latin typeface="Evolventa Italics"/>
                <a:ea typeface="Evolventa Italics"/>
                <a:cs typeface="Evolventa Italics"/>
                <a:sym typeface="Evolventa Italics"/>
              </a:rPr>
              <a:t>sumă</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decentă</a:t>
            </a:r>
            <a:r>
              <a:rPr lang="en-US" sz="2100" i="1" spc="-10" dirty="0">
                <a:solidFill>
                  <a:srgbClr val="0D0D0D"/>
                </a:solidFill>
                <a:latin typeface="Evolventa Italics"/>
                <a:ea typeface="Evolventa Italics"/>
                <a:cs typeface="Evolventa Italics"/>
                <a:sym typeface="Evolventa Italics"/>
              </a:rPr>
              <a:t> de </a:t>
            </a:r>
            <a:r>
              <a:rPr lang="en-US" sz="2100" i="1" spc="-10" dirty="0" err="1">
                <a:solidFill>
                  <a:srgbClr val="0D0D0D"/>
                </a:solidFill>
                <a:latin typeface="Evolventa Italics"/>
                <a:ea typeface="Evolventa Italics"/>
                <a:cs typeface="Evolventa Italics"/>
                <a:sym typeface="Evolventa Italics"/>
              </a:rPr>
              <a:t>economii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ești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dornic</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să</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începi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să</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construiești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avere</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pentru</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viitor</a:t>
            </a:r>
            <a:r>
              <a:rPr lang="en-US" sz="2100" i="1" spc="-10" dirty="0">
                <a:solidFill>
                  <a:srgbClr val="0D0D0D"/>
                </a:solidFill>
                <a:latin typeface="Evolventa Italics"/>
                <a:ea typeface="Evolventa Italics"/>
                <a:cs typeface="Evolventa Italics"/>
                <a:sym typeface="Evolventa Italics"/>
              </a:rPr>
              <a:t>. Cu </a:t>
            </a:r>
            <a:r>
              <a:rPr lang="en-US" sz="2100" i="1" spc="-10" dirty="0" err="1">
                <a:solidFill>
                  <a:srgbClr val="0D0D0D"/>
                </a:solidFill>
                <a:latin typeface="Evolventa Italics"/>
                <a:ea typeface="Evolventa Italics"/>
                <a:cs typeface="Evolventa Italics"/>
                <a:sym typeface="Evolventa Italics"/>
              </a:rPr>
              <a:t>toate</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acestea</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fiind</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nou</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în</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investiții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și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conștient</a:t>
            </a:r>
            <a:r>
              <a:rPr lang="en-US" sz="2100" i="1" spc="-10" dirty="0">
                <a:solidFill>
                  <a:srgbClr val="0D0D0D"/>
                </a:solidFill>
                <a:latin typeface="Evolventa Italics"/>
                <a:ea typeface="Evolventa Italics"/>
                <a:cs typeface="Evolventa Italics"/>
                <a:sym typeface="Evolventa Italics"/>
              </a:rPr>
              <a:t> de </a:t>
            </a:r>
            <a:r>
              <a:rPr lang="en-US" sz="2100" i="1" spc="-10" dirty="0" err="1">
                <a:solidFill>
                  <a:srgbClr val="0D0D0D"/>
                </a:solidFill>
                <a:latin typeface="Evolventa Italics"/>
                <a:ea typeface="Evolventa Italics"/>
                <a:cs typeface="Evolventa Italics"/>
                <a:sym typeface="Evolventa Italics"/>
              </a:rPr>
              <a:t>volatilitatea</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pieței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doriți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să</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abordați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acest</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lucru</a:t>
            </a:r>
            <a:r>
              <a:rPr lang="en-US" sz="2100" i="1" spc="-10" dirty="0">
                <a:solidFill>
                  <a:srgbClr val="0D0D0D"/>
                </a:solidFill>
                <a:latin typeface="Evolventa Italics"/>
                <a:ea typeface="Evolventa Italics"/>
                <a:cs typeface="Evolventa Italics"/>
                <a:sym typeface="Evolventa Italics"/>
              </a:rPr>
              <a:t> cu </a:t>
            </a:r>
            <a:r>
              <a:rPr lang="en-US" sz="2100" i="1" spc="-10" dirty="0" err="1">
                <a:solidFill>
                  <a:srgbClr val="0D0D0D"/>
                </a:solidFill>
                <a:latin typeface="Evolventa Italics"/>
                <a:ea typeface="Evolventa Italics"/>
                <a:cs typeface="Evolventa Italics"/>
                <a:sym typeface="Evolventa Italics"/>
              </a:rPr>
              <a:t>precauție</a:t>
            </a:r>
            <a:r>
              <a:rPr lang="en-US" sz="2100" i="1" spc="-10" dirty="0">
                <a:solidFill>
                  <a:srgbClr val="0D0D0D"/>
                </a:solidFill>
                <a:latin typeface="Evolventa Italics"/>
                <a:ea typeface="Evolventa Italics"/>
                <a:cs typeface="Evolventa Italics"/>
                <a:sym typeface="Evolventa Italics"/>
              </a:rPr>
              <a:t>.</a:t>
            </a:r>
          </a:p>
          <a:p>
            <a:pPr marL="0" lvl="0" indent="0" algn="l">
              <a:lnSpc>
                <a:spcPts val="2520"/>
              </a:lnSpc>
            </a:pPr>
            <a:endParaRPr lang="en-US" sz="2100" i="1" spc="-10" dirty="0">
              <a:solidFill>
                <a:srgbClr val="0D0D0D"/>
              </a:solidFill>
              <a:latin typeface="Evolventa Italics"/>
              <a:ea typeface="Evolventa Italics"/>
              <a:cs typeface="Evolventa Italics"/>
              <a:sym typeface="Evolventa Italics"/>
            </a:endParaRPr>
          </a:p>
          <a:p>
            <a:pPr marL="0" lvl="0" indent="0" algn="l">
              <a:lnSpc>
                <a:spcPts val="2520"/>
              </a:lnSpc>
            </a:pPr>
            <a:r>
              <a:rPr lang="en-US" sz="2100" b="1" i="1" spc="-10" dirty="0" err="1">
                <a:solidFill>
                  <a:srgbClr val="0D0D0D"/>
                </a:solidFill>
                <a:latin typeface="Evolventa Bold Italics"/>
                <a:ea typeface="Evolventa Bold Italics"/>
                <a:cs typeface="Evolventa Bold Italics"/>
                <a:sym typeface="Evolventa Bold Italics"/>
              </a:rPr>
              <a:t>Întrebare</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privind</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planul</a:t>
            </a:r>
            <a:r>
              <a:rPr lang="en-US" sz="2100" b="1" i="1" spc="-10" dirty="0">
                <a:solidFill>
                  <a:srgbClr val="0D0D0D"/>
                </a:solidFill>
                <a:latin typeface="Evolventa Bold Italics"/>
                <a:ea typeface="Evolventa Bold Italics"/>
                <a:cs typeface="Evolventa Bold Italics"/>
                <a:sym typeface="Evolventa Bold Italics"/>
              </a:rPr>
              <a:t> de </a:t>
            </a:r>
            <a:r>
              <a:rPr lang="en-US" sz="2100" b="1" i="1" spc="-10" dirty="0" err="1">
                <a:solidFill>
                  <a:srgbClr val="0D0D0D"/>
                </a:solidFill>
                <a:latin typeface="Evolventa Bold Italics"/>
                <a:ea typeface="Evolventa Bold Italics"/>
                <a:cs typeface="Evolventa Bold Italics"/>
                <a:sym typeface="Evolventa Bold Italics"/>
              </a:rPr>
              <a:t>investiții</a:t>
            </a:r>
            <a:r>
              <a:rPr lang="en-US" sz="2100" b="1" i="1" spc="-10" dirty="0">
                <a:solidFill>
                  <a:srgbClr val="0D0D0D"/>
                </a:solidFill>
                <a:latin typeface="Evolventa Bold Italics"/>
                <a:ea typeface="Evolventa Bold Italics"/>
                <a:cs typeface="Evolventa Bold Italics"/>
                <a:sym typeface="Evolventa Bold Italics"/>
              </a:rPr>
              <a:t>: </a:t>
            </a:r>
            <a:r>
              <a:rPr lang="en-US" sz="2100" i="1" spc="-10" dirty="0" err="1">
                <a:solidFill>
                  <a:srgbClr val="0D0D0D"/>
                </a:solidFill>
                <a:latin typeface="Evolventa Italics"/>
                <a:ea typeface="Evolventa Italics"/>
                <a:cs typeface="Evolventa Italics"/>
                <a:sym typeface="Evolventa Italics"/>
              </a:rPr>
              <a:t>Având</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în</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vedere</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interesul</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dvs</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pentru</a:t>
            </a:r>
            <a:r>
              <a:rPr lang="en-US" sz="2100" i="1" spc="-10" dirty="0">
                <a:solidFill>
                  <a:srgbClr val="0D0D0D"/>
                </a:solidFill>
                <a:latin typeface="Evolventa Italics"/>
                <a:ea typeface="Evolventa Italics"/>
                <a:cs typeface="Evolventa Italics"/>
                <a:sym typeface="Evolventa Italics"/>
              </a:rPr>
              <a:t> a </a:t>
            </a:r>
            <a:r>
              <a:rPr lang="en-US" sz="2100" i="1" spc="-10" dirty="0" err="1">
                <a:solidFill>
                  <a:srgbClr val="0D0D0D"/>
                </a:solidFill>
                <a:latin typeface="Evolventa Italics"/>
                <a:ea typeface="Evolventa Italics"/>
                <a:cs typeface="Evolventa Italics"/>
                <a:sym typeface="Evolventa Italics"/>
              </a:rPr>
              <a:t>începe</a:t>
            </a:r>
            <a:r>
              <a:rPr lang="en-US" sz="2100" i="1" spc="-10" dirty="0">
                <a:solidFill>
                  <a:srgbClr val="0D0D0D"/>
                </a:solidFill>
                <a:latin typeface="Evolventa Italics"/>
                <a:ea typeface="Evolventa Italics"/>
                <a:cs typeface="Evolventa Italics"/>
                <a:sym typeface="Evolventa Italics"/>
              </a:rPr>
              <a:t> un </a:t>
            </a:r>
            <a:r>
              <a:rPr lang="en-US" sz="2100" i="1" spc="-10" dirty="0" err="1">
                <a:solidFill>
                  <a:srgbClr val="0D0D0D"/>
                </a:solidFill>
                <a:latin typeface="Evolventa Italics"/>
                <a:ea typeface="Evolventa Italics"/>
                <a:cs typeface="Evolventa Italics"/>
                <a:sym typeface="Evolventa Italics"/>
              </a:rPr>
              <a:t>portofoliu</a:t>
            </a:r>
            <a:r>
              <a:rPr lang="en-US" sz="2100" i="1" spc="-10" dirty="0">
                <a:solidFill>
                  <a:srgbClr val="0D0D0D"/>
                </a:solidFill>
                <a:latin typeface="Evolventa Italics"/>
                <a:ea typeface="Evolventa Italics"/>
                <a:cs typeface="Evolventa Italics"/>
                <a:sym typeface="Evolventa Italics"/>
              </a:rPr>
              <a:t> de </a:t>
            </a:r>
            <a:r>
              <a:rPr lang="en-US" sz="2100" i="1" spc="-10" dirty="0" err="1">
                <a:solidFill>
                  <a:srgbClr val="0D0D0D"/>
                </a:solidFill>
                <a:latin typeface="Evolventa Italics"/>
                <a:ea typeface="Evolventa Italics"/>
                <a:cs typeface="Evolventa Italics"/>
                <a:sym typeface="Evolventa Italics"/>
              </a:rPr>
              <a:t>investiții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și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înțelegerea</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dvs</a:t>
            </a:r>
            <a:r>
              <a:rPr lang="en-US" sz="2100" i="1" spc="-10" dirty="0">
                <a:solidFill>
                  <a:srgbClr val="0D0D0D"/>
                </a:solidFill>
                <a:latin typeface="Evolventa Italics"/>
                <a:ea typeface="Evolventa Italics"/>
                <a:cs typeface="Evolventa Italics"/>
                <a:sym typeface="Evolventa Italics"/>
              </a:rPr>
              <a:t>. cu </a:t>
            </a:r>
            <a:r>
              <a:rPr lang="en-US" sz="2100" i="1" spc="-10" dirty="0" err="1">
                <a:solidFill>
                  <a:srgbClr val="0D0D0D"/>
                </a:solidFill>
                <a:latin typeface="Evolventa Italics"/>
                <a:ea typeface="Evolventa Italics"/>
                <a:cs typeface="Evolventa Italics"/>
                <a:sym typeface="Evolventa Italics"/>
              </a:rPr>
              <a:t>privire</a:t>
            </a:r>
            <a:r>
              <a:rPr lang="en-US" sz="2100" i="1" spc="-10" dirty="0">
                <a:solidFill>
                  <a:srgbClr val="0D0D0D"/>
                </a:solidFill>
                <a:latin typeface="Evolventa Italics"/>
                <a:ea typeface="Evolventa Italics"/>
                <a:cs typeface="Evolventa Italics"/>
                <a:sym typeface="Evolventa Italics"/>
              </a:rPr>
              <a:t> la </a:t>
            </a:r>
            <a:r>
              <a:rPr lang="en-US" sz="2100" i="1" spc="-10" dirty="0" err="1">
                <a:solidFill>
                  <a:srgbClr val="0D0D0D"/>
                </a:solidFill>
                <a:latin typeface="Evolventa Italics"/>
                <a:ea typeface="Evolventa Italics"/>
                <a:cs typeface="Evolventa Italics"/>
                <a:sym typeface="Evolventa Italics"/>
              </a:rPr>
              <a:t>importanța</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diversificării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schițați</a:t>
            </a:r>
            <a:r>
              <a:rPr lang="en-US" sz="2100" i="1" spc="-10" dirty="0">
                <a:solidFill>
                  <a:srgbClr val="0D0D0D"/>
                </a:solidFill>
                <a:latin typeface="Evolventa Italics"/>
                <a:ea typeface="Evolventa Italics"/>
                <a:cs typeface="Evolventa Italics"/>
                <a:sym typeface="Evolventa Italics"/>
              </a:rPr>
              <a:t> un plan </a:t>
            </a:r>
            <a:r>
              <a:rPr lang="en-US" sz="2100" i="1" spc="-10" dirty="0" err="1">
                <a:solidFill>
                  <a:srgbClr val="0D0D0D"/>
                </a:solidFill>
                <a:latin typeface="Evolventa Italics"/>
                <a:ea typeface="Evolventa Italics"/>
                <a:cs typeface="Evolventa Italics"/>
                <a:sym typeface="Evolventa Italics"/>
              </a:rPr>
              <a:t>pentru</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modul</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în</a:t>
            </a:r>
            <a:r>
              <a:rPr lang="en-US" sz="2100" i="1" spc="-10" dirty="0">
                <a:solidFill>
                  <a:srgbClr val="0D0D0D"/>
                </a:solidFill>
                <a:latin typeface="Evolventa Italics"/>
                <a:ea typeface="Evolventa Italics"/>
                <a:cs typeface="Evolventa Italics"/>
                <a:sym typeface="Evolventa Italics"/>
              </a:rPr>
              <a:t> care </a:t>
            </a:r>
            <a:r>
              <a:rPr lang="en-US" sz="2100" i="1" spc="-10" dirty="0" err="1">
                <a:solidFill>
                  <a:srgbClr val="0D0D0D"/>
                </a:solidFill>
                <a:latin typeface="Evolventa Italics"/>
                <a:ea typeface="Evolventa Italics"/>
                <a:cs typeface="Evolventa Italics"/>
                <a:sym typeface="Evolventa Italics"/>
              </a:rPr>
              <a:t>ați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investi</a:t>
            </a:r>
            <a:r>
              <a:rPr lang="en-US" sz="2100" i="1" spc="-10" dirty="0">
                <a:solidFill>
                  <a:srgbClr val="0D0D0D"/>
                </a:solidFill>
                <a:latin typeface="Evolventa Italics"/>
                <a:ea typeface="Evolventa Italics"/>
                <a:cs typeface="Evolventa Italics"/>
                <a:sym typeface="Evolventa Italics"/>
              </a:rPr>
              <a:t> o </a:t>
            </a:r>
            <a:r>
              <a:rPr lang="en-US" sz="2100" i="1" spc="-10" dirty="0" err="1">
                <a:solidFill>
                  <a:srgbClr val="0D0D0D"/>
                </a:solidFill>
                <a:latin typeface="Evolventa Italics"/>
                <a:ea typeface="Evolventa Italics"/>
                <a:cs typeface="Evolventa Italics"/>
                <a:sym typeface="Evolventa Italics"/>
              </a:rPr>
              <a:t>sumă</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inițială</a:t>
            </a:r>
            <a:r>
              <a:rPr lang="en-US" sz="2100" i="1" spc="-10" dirty="0">
                <a:solidFill>
                  <a:srgbClr val="0D0D0D"/>
                </a:solidFill>
                <a:latin typeface="Evolventa Italics"/>
                <a:ea typeface="Evolventa Italics"/>
                <a:cs typeface="Evolventa Italics"/>
                <a:sym typeface="Evolventa Italics"/>
              </a:rPr>
              <a:t> de 5.000 EUR. </a:t>
            </a:r>
          </a:p>
          <a:p>
            <a:pPr marL="0" lvl="0" indent="0" algn="l">
              <a:lnSpc>
                <a:spcPts val="2520"/>
              </a:lnSpc>
            </a:pPr>
            <a:endParaRPr lang="en-US" sz="2100" i="1" spc="-10" dirty="0">
              <a:solidFill>
                <a:srgbClr val="0D0D0D"/>
              </a:solidFill>
              <a:latin typeface="Evolventa Italics"/>
              <a:ea typeface="Evolventa Italics"/>
              <a:cs typeface="Evolventa Italics"/>
              <a:sym typeface="Evolventa Italics"/>
            </a:endParaRPr>
          </a:p>
          <a:p>
            <a:pPr marL="0" lvl="0" indent="0" algn="l">
              <a:lnSpc>
                <a:spcPts val="2520"/>
              </a:lnSpc>
            </a:pPr>
            <a:r>
              <a:rPr lang="en-US" sz="2100" i="1" spc="-10" dirty="0" err="1">
                <a:solidFill>
                  <a:srgbClr val="0D0D0D"/>
                </a:solidFill>
                <a:latin typeface="Evolventa Italics"/>
                <a:ea typeface="Evolventa Italics"/>
                <a:cs typeface="Evolventa Italics"/>
                <a:sym typeface="Evolventa Italics"/>
              </a:rPr>
              <a:t>Planul</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dvs</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ar</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trebui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să</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includă</a:t>
            </a:r>
            <a:r>
              <a:rPr lang="en-US" sz="2100" i="1" spc="-10" dirty="0">
                <a:solidFill>
                  <a:srgbClr val="0D0D0D"/>
                </a:solidFill>
                <a:latin typeface="Evolventa Italics"/>
                <a:ea typeface="Evolventa Italics"/>
                <a:cs typeface="Evolventa Italics"/>
                <a:sym typeface="Evolventa Italics"/>
              </a:rPr>
              <a:t>:</a:t>
            </a:r>
          </a:p>
          <a:p>
            <a:pPr marL="380048" lvl="1" indent="-190024" algn="l">
              <a:lnSpc>
                <a:spcPts val="2520"/>
              </a:lnSpc>
              <a:buAutoNum type="arabicPeriod"/>
            </a:pPr>
            <a:r>
              <a:rPr lang="en-US" sz="2100" b="1" i="1" spc="-10" dirty="0">
                <a:solidFill>
                  <a:srgbClr val="0D0D0D"/>
                </a:solidFill>
                <a:latin typeface="Evolventa Bold Italics"/>
                <a:ea typeface="Evolventa Bold Italics"/>
                <a:cs typeface="Evolventa Bold Italics"/>
                <a:sym typeface="Evolventa Bold Italics"/>
              </a:rPr>
              <a:t>Cum </a:t>
            </a:r>
            <a:r>
              <a:rPr lang="en-US" sz="2100" b="1" i="1" spc="-10" dirty="0" err="1">
                <a:solidFill>
                  <a:srgbClr val="0D0D0D"/>
                </a:solidFill>
                <a:latin typeface="Evolventa Bold Italics"/>
                <a:ea typeface="Evolventa Bold Italics"/>
                <a:cs typeface="Evolventa Bold Italics"/>
                <a:sym typeface="Evolventa Bold Italics"/>
              </a:rPr>
              <a:t>ați</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aloca</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această</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sumă</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în</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diferite</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tipuri</a:t>
            </a:r>
            <a:r>
              <a:rPr lang="en-US" sz="2100" b="1" i="1" spc="-10" dirty="0">
                <a:solidFill>
                  <a:srgbClr val="0D0D0D"/>
                </a:solidFill>
                <a:latin typeface="Evolventa Bold Italics"/>
                <a:ea typeface="Evolventa Bold Italics"/>
                <a:cs typeface="Evolventa Bold Italics"/>
                <a:sym typeface="Evolventa Bold Italics"/>
              </a:rPr>
              <a:t> de </a:t>
            </a:r>
            <a:r>
              <a:rPr lang="en-US" sz="2100" b="1" i="1" spc="-10" dirty="0" err="1">
                <a:solidFill>
                  <a:srgbClr val="0D0D0D"/>
                </a:solidFill>
                <a:latin typeface="Evolventa Bold Italics"/>
                <a:ea typeface="Evolventa Bold Italics"/>
                <a:cs typeface="Evolventa Bold Italics"/>
                <a:sym typeface="Evolventa Bold Italics"/>
              </a:rPr>
              <a:t>investiții</a:t>
            </a:r>
            <a:r>
              <a:rPr lang="en-US" sz="2100" b="1" i="1" spc="-10" dirty="0">
                <a:solidFill>
                  <a:srgbClr val="0D0D0D"/>
                </a:solidFill>
                <a:latin typeface="Evolventa Bold Italics"/>
                <a:ea typeface="Evolventa Bold Italics"/>
                <a:cs typeface="Evolventa Bold Italics"/>
                <a:sym typeface="Evolventa Bold Italics"/>
              </a:rPr>
              <a:t> </a:t>
            </a:r>
            <a:r>
              <a:rPr lang="en-US" sz="2100" i="1" spc="-10" dirty="0">
                <a:solidFill>
                  <a:srgbClr val="0D0D0D"/>
                </a:solidFill>
                <a:latin typeface="Evolventa Italics"/>
                <a:ea typeface="Evolventa Italics"/>
                <a:cs typeface="Evolventa Italics"/>
                <a:sym typeface="Evolventa Italics"/>
              </a:rPr>
              <a:t>(de </a:t>
            </a:r>
            <a:r>
              <a:rPr lang="en-US" sz="2100" i="1" spc="-10" dirty="0" err="1">
                <a:solidFill>
                  <a:srgbClr val="0D0D0D"/>
                </a:solidFill>
                <a:latin typeface="Evolventa Italics"/>
                <a:ea typeface="Evolventa Italics"/>
                <a:cs typeface="Evolventa Italics"/>
                <a:sym typeface="Evolventa Italics"/>
              </a:rPr>
              <a:t>exemplu</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acțiuni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obligațiuni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investiții</a:t>
            </a:r>
            <a:r>
              <a:rPr lang="en-US" sz="2100" i="1" spc="-10" dirty="0">
                <a:solidFill>
                  <a:srgbClr val="0D0D0D"/>
                </a:solidFill>
                <a:latin typeface="Evolventa Italics"/>
                <a:ea typeface="Evolventa Italics"/>
                <a:cs typeface="Evolventa Italics"/>
                <a:sym typeface="Evolventa Italics"/>
              </a:rPr>
              <a:t> alternative) </a:t>
            </a:r>
            <a:r>
              <a:rPr lang="en-US" sz="2100" i="1" spc="-10" dirty="0" err="1">
                <a:solidFill>
                  <a:srgbClr val="0D0D0D"/>
                </a:solidFill>
                <a:latin typeface="Evolventa Italics"/>
                <a:ea typeface="Evolventa Italics"/>
                <a:cs typeface="Evolventa Italics"/>
                <a:sym typeface="Evolventa Italics"/>
              </a:rPr>
              <a:t>pentru</a:t>
            </a:r>
            <a:r>
              <a:rPr lang="en-US" sz="2100" i="1" spc="-10" dirty="0">
                <a:solidFill>
                  <a:srgbClr val="0D0D0D"/>
                </a:solidFill>
                <a:latin typeface="Evolventa Italics"/>
                <a:ea typeface="Evolventa Italics"/>
                <a:cs typeface="Evolventa Italics"/>
                <a:sym typeface="Evolventa Italics"/>
              </a:rPr>
              <a:t> a </a:t>
            </a:r>
            <a:r>
              <a:rPr lang="en-US" sz="2100" i="1" spc="-10" dirty="0" err="1">
                <a:solidFill>
                  <a:srgbClr val="0D0D0D"/>
                </a:solidFill>
                <a:latin typeface="Evolventa Italics"/>
                <a:ea typeface="Evolventa Italics"/>
                <a:cs typeface="Evolventa Italics"/>
                <a:sym typeface="Evolventa Italics"/>
              </a:rPr>
              <a:t>asigura</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diversificarea</a:t>
            </a:r>
            <a:r>
              <a:rPr lang="en-US" sz="2100" i="1" spc="-10" dirty="0">
                <a:solidFill>
                  <a:srgbClr val="0D0D0D"/>
                </a:solidFill>
                <a:latin typeface="Evolventa Italics"/>
                <a:ea typeface="Evolventa Italics"/>
                <a:cs typeface="Evolventa Italics"/>
                <a:sym typeface="Evolventa Italics"/>
              </a:rPr>
              <a:t>.</a:t>
            </a:r>
          </a:p>
          <a:p>
            <a:pPr marL="380048" lvl="1" indent="-190024" algn="l">
              <a:lnSpc>
                <a:spcPts val="2520"/>
              </a:lnSpc>
              <a:buAutoNum type="arabicPeriod"/>
            </a:pPr>
            <a:r>
              <a:rPr lang="en-US" sz="2100" b="1" i="1" spc="-10" dirty="0" err="1">
                <a:solidFill>
                  <a:srgbClr val="0D0D0D"/>
                </a:solidFill>
                <a:latin typeface="Evolventa Bold Italics"/>
                <a:ea typeface="Evolventa Bold Italics"/>
                <a:cs typeface="Evolventa Bold Italics"/>
                <a:sym typeface="Evolventa Bold Italics"/>
              </a:rPr>
              <a:t>Motivul</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dvs</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pentru</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alocarea</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aleasă</a:t>
            </a:r>
            <a:r>
              <a:rPr lang="en-US" sz="2100" b="1" i="1" spc="-10" dirty="0">
                <a:solidFill>
                  <a:srgbClr val="0D0D0D"/>
                </a:solidFill>
                <a:latin typeface="Evolventa Bold Italics"/>
                <a:ea typeface="Evolventa Bold Italics"/>
                <a:cs typeface="Evolventa Bold Italics"/>
                <a:sym typeface="Evolventa Bold Italics"/>
              </a:rPr>
              <a:t>,</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inclusiv</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modul</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în</a:t>
            </a:r>
            <a:r>
              <a:rPr lang="en-US" sz="2100" i="1" spc="-10" dirty="0">
                <a:solidFill>
                  <a:srgbClr val="0D0D0D"/>
                </a:solidFill>
                <a:latin typeface="Evolventa Italics"/>
                <a:ea typeface="Evolventa Italics"/>
                <a:cs typeface="Evolventa Italics"/>
                <a:sym typeface="Evolventa Italics"/>
              </a:rPr>
              <a:t> care </a:t>
            </a:r>
            <a:r>
              <a:rPr lang="en-US" sz="2100" i="1" spc="-10" dirty="0" err="1">
                <a:solidFill>
                  <a:srgbClr val="0D0D0D"/>
                </a:solidFill>
                <a:latin typeface="Evolventa Italics"/>
                <a:ea typeface="Evolventa Italics"/>
                <a:cs typeface="Evolventa Italics"/>
                <a:sym typeface="Evolventa Italics"/>
              </a:rPr>
              <a:t>fiecare</a:t>
            </a:r>
            <a:r>
              <a:rPr lang="en-US" sz="2100" i="1" spc="-10" dirty="0">
                <a:solidFill>
                  <a:srgbClr val="0D0D0D"/>
                </a:solidFill>
                <a:latin typeface="Evolventa Italics"/>
                <a:ea typeface="Evolventa Italics"/>
                <a:cs typeface="Evolventa Italics"/>
                <a:sym typeface="Evolventa Italics"/>
              </a:rPr>
              <a:t> tip de </a:t>
            </a:r>
            <a:r>
              <a:rPr lang="en-US" sz="2100" i="1" spc="-10" dirty="0" err="1">
                <a:solidFill>
                  <a:srgbClr val="0D0D0D"/>
                </a:solidFill>
                <a:latin typeface="Evolventa Italics"/>
                <a:ea typeface="Evolventa Italics"/>
                <a:cs typeface="Evolventa Italics"/>
                <a:sym typeface="Evolventa Italics"/>
              </a:rPr>
              <a:t>investiție</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contribuie</a:t>
            </a:r>
            <a:r>
              <a:rPr lang="en-US" sz="2100" i="1" spc="-10" dirty="0">
                <a:solidFill>
                  <a:srgbClr val="0D0D0D"/>
                </a:solidFill>
                <a:latin typeface="Evolventa Italics"/>
                <a:ea typeface="Evolventa Italics"/>
                <a:cs typeface="Evolventa Italics"/>
                <a:sym typeface="Evolventa Italics"/>
              </a:rPr>
              <a:t> la </a:t>
            </a:r>
            <a:r>
              <a:rPr lang="en-US" sz="2100" i="1" spc="-10" dirty="0" err="1">
                <a:solidFill>
                  <a:srgbClr val="0D0D0D"/>
                </a:solidFill>
                <a:latin typeface="Evolventa Italics"/>
                <a:ea typeface="Evolventa Italics"/>
                <a:cs typeface="Evolventa Italics"/>
                <a:sym typeface="Evolventa Italics"/>
              </a:rPr>
              <a:t>obiectivul</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dvs</a:t>
            </a:r>
            <a:r>
              <a:rPr lang="en-US" sz="2100" i="1" spc="-10" dirty="0">
                <a:solidFill>
                  <a:srgbClr val="0D0D0D"/>
                </a:solidFill>
                <a:latin typeface="Evolventa Italics"/>
                <a:ea typeface="Evolventa Italics"/>
                <a:cs typeface="Evolventa Italics"/>
                <a:sym typeface="Evolventa Italics"/>
              </a:rPr>
              <a:t>. de a </a:t>
            </a:r>
            <a:r>
              <a:rPr lang="en-US" sz="2100" i="1" spc="-10" dirty="0" err="1">
                <a:solidFill>
                  <a:srgbClr val="0D0D0D"/>
                </a:solidFill>
                <a:latin typeface="Evolventa Italics"/>
                <a:ea typeface="Evolventa Italics"/>
                <a:cs typeface="Evolventa Italics"/>
                <a:sym typeface="Evolventa Italics"/>
              </a:rPr>
              <a:t>construi</a:t>
            </a:r>
            <a:r>
              <a:rPr lang="en-US" sz="2100" i="1" spc="-10" dirty="0">
                <a:solidFill>
                  <a:srgbClr val="0D0D0D"/>
                </a:solidFill>
                <a:latin typeface="Evolventa Italics"/>
                <a:ea typeface="Evolventa Italics"/>
                <a:cs typeface="Evolventa Italics"/>
                <a:sym typeface="Evolventa Italics"/>
              </a:rPr>
              <a:t> un </a:t>
            </a:r>
            <a:r>
              <a:rPr lang="en-US" sz="2100" i="1" spc="-10" dirty="0" err="1">
                <a:solidFill>
                  <a:srgbClr val="0D0D0D"/>
                </a:solidFill>
                <a:latin typeface="Evolventa Italics"/>
                <a:ea typeface="Evolventa Italics"/>
                <a:cs typeface="Evolventa Italics"/>
                <a:sym typeface="Evolventa Italics"/>
              </a:rPr>
              <a:t>portofoliu</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diversificat</a:t>
            </a:r>
            <a:r>
              <a:rPr lang="en-US" sz="2100" i="1" spc="-10" dirty="0">
                <a:solidFill>
                  <a:srgbClr val="0D0D0D"/>
                </a:solidFill>
                <a:latin typeface="Evolventa Italics"/>
                <a:ea typeface="Evolventa Italics"/>
                <a:cs typeface="Evolventa Italics"/>
                <a:sym typeface="Evolventa Italics"/>
              </a:rPr>
              <a:t>.</a:t>
            </a:r>
          </a:p>
          <a:p>
            <a:pPr marL="380048" lvl="1" indent="-190024" algn="l">
              <a:lnSpc>
                <a:spcPts val="2520"/>
              </a:lnSpc>
              <a:buAutoNum type="arabicPeriod"/>
            </a:pPr>
            <a:r>
              <a:rPr lang="en-US" sz="2100" b="1" i="1" spc="-10" dirty="0" err="1">
                <a:solidFill>
                  <a:srgbClr val="0D0D0D"/>
                </a:solidFill>
                <a:latin typeface="Evolventa Bold Italics"/>
                <a:ea typeface="Evolventa Bold Italics"/>
                <a:cs typeface="Evolventa Bold Italics"/>
                <a:sym typeface="Evolventa Bold Italics"/>
              </a:rPr>
              <a:t>Pași</a:t>
            </a:r>
            <a:r>
              <a:rPr lang="en-US" sz="2100" b="1" i="1" spc="-10" dirty="0">
                <a:solidFill>
                  <a:srgbClr val="0D0D0D"/>
                </a:solidFill>
                <a:latin typeface="Evolventa Bold Italics"/>
                <a:ea typeface="Evolventa Bold Italics"/>
                <a:cs typeface="Evolventa Bold Italics"/>
                <a:sym typeface="Evolventa Bold Italics"/>
              </a:rPr>
              <a:t> pe care </a:t>
            </a:r>
            <a:r>
              <a:rPr lang="en-US" sz="2100" b="1" i="1" spc="-10" dirty="0" err="1">
                <a:solidFill>
                  <a:srgbClr val="0D0D0D"/>
                </a:solidFill>
                <a:latin typeface="Evolventa Bold Italics"/>
                <a:ea typeface="Evolventa Bold Italics"/>
                <a:cs typeface="Evolventa Bold Italics"/>
                <a:sym typeface="Evolventa Bold Italics"/>
              </a:rPr>
              <a:t>i-ați</a:t>
            </a:r>
            <a:r>
              <a:rPr lang="en-US" sz="2100" b="1" i="1" spc="-10" dirty="0">
                <a:solidFill>
                  <a:srgbClr val="0D0D0D"/>
                </a:solidFill>
                <a:latin typeface="Evolventa Bold Italics"/>
                <a:ea typeface="Evolventa Bold Italics"/>
                <a:cs typeface="Evolventa Bold Italics"/>
                <a:sym typeface="Evolventa Bold Italics"/>
              </a:rPr>
              <a:t> face </a:t>
            </a:r>
            <a:r>
              <a:rPr lang="en-US" sz="2100" b="1" i="1" spc="-10" dirty="0" err="1">
                <a:solidFill>
                  <a:srgbClr val="0D0D0D"/>
                </a:solidFill>
                <a:latin typeface="Evolventa Bold Italics"/>
                <a:ea typeface="Evolventa Bold Italics"/>
                <a:cs typeface="Evolventa Bold Italics"/>
                <a:sym typeface="Evolventa Bold Italics"/>
              </a:rPr>
              <a:t>pentru</a:t>
            </a:r>
            <a:r>
              <a:rPr lang="en-US" sz="2100" b="1" i="1" spc="-10" dirty="0">
                <a:solidFill>
                  <a:srgbClr val="0D0D0D"/>
                </a:solidFill>
                <a:latin typeface="Evolventa Bold Italics"/>
                <a:ea typeface="Evolventa Bold Italics"/>
                <a:cs typeface="Evolventa Bold Italics"/>
                <a:sym typeface="Evolventa Bold Italics"/>
              </a:rPr>
              <a:t> a </a:t>
            </a:r>
            <a:r>
              <a:rPr lang="en-US" sz="2100" b="1" i="1" spc="-10" dirty="0" err="1">
                <a:solidFill>
                  <a:srgbClr val="0D0D0D"/>
                </a:solidFill>
                <a:latin typeface="Evolventa Bold Italics"/>
                <a:ea typeface="Evolventa Bold Italics"/>
                <a:cs typeface="Evolventa Bold Italics"/>
                <a:sym typeface="Evolventa Bold Italics"/>
              </a:rPr>
              <a:t>căuta</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și</a:t>
            </a:r>
            <a:r>
              <a:rPr lang="en-US" sz="2100" b="1" i="1" spc="-10" dirty="0">
                <a:solidFill>
                  <a:srgbClr val="0D0D0D"/>
                </a:solidFill>
                <a:latin typeface="Evolventa Bold Italics"/>
                <a:ea typeface="Evolventa Bold Italics"/>
                <a:cs typeface="Evolventa Bold Italics"/>
                <a:sym typeface="Evolventa Bold Italics"/>
              </a:rPr>
              <a:t> selecta </a:t>
            </a:r>
            <a:r>
              <a:rPr lang="en-US" sz="2100" b="1" i="1" spc="-10" dirty="0" err="1">
                <a:solidFill>
                  <a:srgbClr val="0D0D0D"/>
                </a:solidFill>
                <a:latin typeface="Evolventa Bold Italics"/>
                <a:ea typeface="Evolventa Bold Italics"/>
                <a:cs typeface="Evolventa Bold Italics"/>
                <a:sym typeface="Evolventa Bold Italics"/>
              </a:rPr>
              <a:t>investiții</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specifice</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în</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cadrul</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fiecărei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categorii</a:t>
            </a:r>
            <a:r>
              <a:rPr lang="en-US" sz="2100" i="1" spc="-10" dirty="0">
                <a:solidFill>
                  <a:srgbClr val="0D0D0D"/>
                </a:solidFill>
                <a:latin typeface="Evolventa Italics"/>
                <a:ea typeface="Evolventa Italics"/>
                <a:cs typeface="Evolventa Italics"/>
                <a:sym typeface="Evolventa Italics"/>
              </a:rPr>
              <a:t>.</a:t>
            </a:r>
          </a:p>
          <a:p>
            <a:pPr marL="380048" lvl="1" indent="-190024" algn="l">
              <a:lnSpc>
                <a:spcPts val="2520"/>
              </a:lnSpc>
              <a:buAutoNum type="arabicPeriod"/>
            </a:pPr>
            <a:r>
              <a:rPr lang="en-US" sz="2100" b="1" i="1" spc="-10" dirty="0">
                <a:solidFill>
                  <a:srgbClr val="0D0D0D"/>
                </a:solidFill>
                <a:latin typeface="Evolventa Bold Italics"/>
                <a:ea typeface="Evolventa Bold Italics"/>
                <a:cs typeface="Evolventa Bold Italics"/>
                <a:sym typeface="Evolventa Bold Italics"/>
              </a:rPr>
              <a:t>Cum </a:t>
            </a:r>
            <a:r>
              <a:rPr lang="en-US" sz="2100" b="1" i="1" spc="-10" dirty="0" err="1">
                <a:solidFill>
                  <a:srgbClr val="0D0D0D"/>
                </a:solidFill>
                <a:latin typeface="Evolventa Bold Italics"/>
                <a:ea typeface="Evolventa Bold Italics"/>
                <a:cs typeface="Evolventa Bold Italics"/>
                <a:sym typeface="Evolventa Bold Italics"/>
              </a:rPr>
              <a:t>intenționați</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să</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vă</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gestionați</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și</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să</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vă</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revizuiți</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portofoliul</a:t>
            </a:r>
            <a:r>
              <a:rPr lang="en-US" sz="2100" b="1" i="1" spc="-10" dirty="0">
                <a:solidFill>
                  <a:srgbClr val="0D0D0D"/>
                </a:solidFill>
                <a:latin typeface="Evolventa Bold Italics"/>
                <a:ea typeface="Evolventa Bold Italics"/>
                <a:cs typeface="Evolventa Bold Italics"/>
                <a:sym typeface="Evolventa Bold Italics"/>
              </a:rPr>
              <a:t> </a:t>
            </a:r>
            <a:r>
              <a:rPr lang="en-US" sz="2100" i="1" spc="-10" dirty="0" err="1">
                <a:solidFill>
                  <a:srgbClr val="0D0D0D"/>
                </a:solidFill>
                <a:latin typeface="Evolventa Italics"/>
                <a:ea typeface="Evolventa Italics"/>
                <a:cs typeface="Evolventa Italics"/>
                <a:sym typeface="Evolventa Italics"/>
              </a:rPr>
              <a:t>în</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timp</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pentru</a:t>
            </a:r>
            <a:r>
              <a:rPr lang="en-US" sz="2100" i="1" spc="-10" dirty="0">
                <a:solidFill>
                  <a:srgbClr val="0D0D0D"/>
                </a:solidFill>
                <a:latin typeface="Evolventa Italics"/>
                <a:ea typeface="Evolventa Italics"/>
                <a:cs typeface="Evolventa Italics"/>
                <a:sym typeface="Evolventa Italics"/>
              </a:rPr>
              <a:t> a </a:t>
            </a:r>
            <a:r>
              <a:rPr lang="en-US" sz="2100" i="1" spc="-10" dirty="0" err="1">
                <a:solidFill>
                  <a:srgbClr val="0D0D0D"/>
                </a:solidFill>
                <a:latin typeface="Evolventa Italics"/>
                <a:ea typeface="Evolventa Italics"/>
                <a:cs typeface="Evolventa Italics"/>
                <a:sym typeface="Evolventa Italics"/>
              </a:rPr>
              <a:t>menține</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diversificarea</a:t>
            </a:r>
            <a:r>
              <a:rPr lang="en-US" sz="2100" i="1" spc="-10" dirty="0">
                <a:solidFill>
                  <a:srgbClr val="0D0D0D"/>
                </a:solidFill>
                <a:latin typeface="Evolventa Italics"/>
                <a:ea typeface="Evolventa Italics"/>
                <a:cs typeface="Evolventa Italics"/>
                <a:sym typeface="Evolventa Italics"/>
              </a:rPr>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249" y="-248757"/>
            <a:ext cx="10819050" cy="2179050"/>
            <a:chOff x="0" y="0"/>
            <a:chExt cx="14425400" cy="2905400"/>
          </a:xfrm>
        </p:grpSpPr>
        <p:sp>
          <p:nvSpPr>
            <p:cNvPr id="3" name="Freeform 3"/>
            <p:cNvSpPr/>
            <p:nvPr/>
          </p:nvSpPr>
          <p:spPr>
            <a:xfrm>
              <a:off x="12700" y="12700"/>
              <a:ext cx="14400023" cy="2880106"/>
            </a:xfrm>
            <a:custGeom>
              <a:avLst/>
              <a:gdLst/>
              <a:ahLst/>
              <a:cxnLst/>
              <a:rect l="l" t="t" r="r" b="b"/>
              <a:pathLst>
                <a:path w="14400023" h="2880106">
                  <a:moveTo>
                    <a:pt x="0" y="480060"/>
                  </a:moveTo>
                  <a:cubicBezTo>
                    <a:pt x="0" y="214884"/>
                    <a:pt x="216408" y="0"/>
                    <a:pt x="483362" y="0"/>
                  </a:cubicBezTo>
                  <a:lnTo>
                    <a:pt x="13916661" y="0"/>
                  </a:lnTo>
                  <a:cubicBezTo>
                    <a:pt x="14183615" y="0"/>
                    <a:pt x="14400023" y="214884"/>
                    <a:pt x="14400023" y="480060"/>
                  </a:cubicBezTo>
                  <a:lnTo>
                    <a:pt x="14400023" y="2400046"/>
                  </a:lnTo>
                  <a:cubicBezTo>
                    <a:pt x="14400023" y="2665095"/>
                    <a:pt x="14183615" y="2880106"/>
                    <a:pt x="13916661" y="2880106"/>
                  </a:cubicBezTo>
                  <a:lnTo>
                    <a:pt x="483362" y="2880106"/>
                  </a:lnTo>
                  <a:cubicBezTo>
                    <a:pt x="216408" y="2879979"/>
                    <a:pt x="0" y="2665095"/>
                    <a:pt x="0" y="2400046"/>
                  </a:cubicBezTo>
                  <a:close/>
                </a:path>
              </a:pathLst>
            </a:custGeom>
            <a:solidFill>
              <a:srgbClr val="4472C4"/>
            </a:solidFill>
          </p:spPr>
          <p:txBody>
            <a:bodyPr/>
            <a:lstStyle/>
            <a:p>
              <a:endParaRPr lang="de-AT"/>
            </a:p>
          </p:txBody>
        </p:sp>
        <p:sp>
          <p:nvSpPr>
            <p:cNvPr id="4" name="Freeform 4"/>
            <p:cNvSpPr/>
            <p:nvPr/>
          </p:nvSpPr>
          <p:spPr>
            <a:xfrm>
              <a:off x="0" y="0"/>
              <a:ext cx="14425423" cy="2905506"/>
            </a:xfrm>
            <a:custGeom>
              <a:avLst/>
              <a:gdLst/>
              <a:ahLst/>
              <a:cxnLst/>
              <a:rect l="l" t="t" r="r" b="b"/>
              <a:pathLst>
                <a:path w="14425423" h="2905506">
                  <a:moveTo>
                    <a:pt x="0" y="492760"/>
                  </a:moveTo>
                  <a:cubicBezTo>
                    <a:pt x="0" y="220472"/>
                    <a:pt x="222250" y="0"/>
                    <a:pt x="496062" y="0"/>
                  </a:cubicBezTo>
                  <a:lnTo>
                    <a:pt x="13929361" y="0"/>
                  </a:lnTo>
                  <a:lnTo>
                    <a:pt x="13929361" y="12700"/>
                  </a:lnTo>
                  <a:lnTo>
                    <a:pt x="13929361" y="0"/>
                  </a:lnTo>
                  <a:cubicBezTo>
                    <a:pt x="14203299" y="0"/>
                    <a:pt x="14425423" y="220472"/>
                    <a:pt x="14425423" y="492760"/>
                  </a:cubicBezTo>
                  <a:lnTo>
                    <a:pt x="14412723" y="492760"/>
                  </a:lnTo>
                  <a:lnTo>
                    <a:pt x="14425423" y="492760"/>
                  </a:lnTo>
                  <a:lnTo>
                    <a:pt x="14425423" y="2412746"/>
                  </a:lnTo>
                  <a:lnTo>
                    <a:pt x="14412723" y="2412746"/>
                  </a:lnTo>
                  <a:lnTo>
                    <a:pt x="14425423" y="2412746"/>
                  </a:lnTo>
                  <a:cubicBezTo>
                    <a:pt x="14425423" y="2684907"/>
                    <a:pt x="14203173" y="2905506"/>
                    <a:pt x="13929361" y="2905506"/>
                  </a:cubicBezTo>
                  <a:lnTo>
                    <a:pt x="13929361" y="2892806"/>
                  </a:lnTo>
                  <a:lnTo>
                    <a:pt x="13929361" y="2905506"/>
                  </a:lnTo>
                  <a:lnTo>
                    <a:pt x="496062" y="2905506"/>
                  </a:lnTo>
                  <a:lnTo>
                    <a:pt x="496062" y="2892806"/>
                  </a:lnTo>
                  <a:lnTo>
                    <a:pt x="496062" y="2905506"/>
                  </a:lnTo>
                  <a:cubicBezTo>
                    <a:pt x="222250" y="2905379"/>
                    <a:pt x="0" y="2684907"/>
                    <a:pt x="0" y="2412746"/>
                  </a:cubicBezTo>
                  <a:lnTo>
                    <a:pt x="0" y="492760"/>
                  </a:lnTo>
                  <a:lnTo>
                    <a:pt x="12700" y="492760"/>
                  </a:lnTo>
                  <a:lnTo>
                    <a:pt x="0" y="492760"/>
                  </a:lnTo>
                  <a:moveTo>
                    <a:pt x="25400" y="492760"/>
                  </a:moveTo>
                  <a:lnTo>
                    <a:pt x="25400" y="2412746"/>
                  </a:lnTo>
                  <a:lnTo>
                    <a:pt x="12700" y="2412746"/>
                  </a:lnTo>
                  <a:lnTo>
                    <a:pt x="25400" y="2412746"/>
                  </a:lnTo>
                  <a:cubicBezTo>
                    <a:pt x="25400" y="2670810"/>
                    <a:pt x="236093" y="2880106"/>
                    <a:pt x="496062" y="2880106"/>
                  </a:cubicBezTo>
                  <a:lnTo>
                    <a:pt x="13929361" y="2880106"/>
                  </a:lnTo>
                  <a:cubicBezTo>
                    <a:pt x="14189456" y="2880106"/>
                    <a:pt x="14400023" y="2670810"/>
                    <a:pt x="14400023" y="2412746"/>
                  </a:cubicBezTo>
                  <a:lnTo>
                    <a:pt x="14400023" y="492760"/>
                  </a:lnTo>
                  <a:cubicBezTo>
                    <a:pt x="14400023" y="234696"/>
                    <a:pt x="14189329" y="25400"/>
                    <a:pt x="13929361" y="25400"/>
                  </a:cubicBezTo>
                  <a:lnTo>
                    <a:pt x="496062" y="25400"/>
                  </a:lnTo>
                  <a:lnTo>
                    <a:pt x="496062" y="12700"/>
                  </a:lnTo>
                  <a:lnTo>
                    <a:pt x="496062" y="25400"/>
                  </a:lnTo>
                  <a:cubicBezTo>
                    <a:pt x="236093" y="25400"/>
                    <a:pt x="25400" y="234696"/>
                    <a:pt x="25400" y="492760"/>
                  </a:cubicBezTo>
                  <a:close/>
                </a:path>
              </a:pathLst>
            </a:custGeom>
            <a:solidFill>
              <a:srgbClr val="31538F"/>
            </a:solidFill>
          </p:spPr>
          <p:txBody>
            <a:bodyPr/>
            <a:lstStyle/>
            <a:p>
              <a:endParaRPr lang="de-AT"/>
            </a:p>
          </p:txBody>
        </p:sp>
        <p:sp>
          <p:nvSpPr>
            <p:cNvPr id="5" name="TextBox 5"/>
            <p:cNvSpPr txBox="1"/>
            <p:nvPr/>
          </p:nvSpPr>
          <p:spPr>
            <a:xfrm>
              <a:off x="0" y="-161925"/>
              <a:ext cx="14425400" cy="3067325"/>
            </a:xfrm>
            <a:prstGeom prst="rect">
              <a:avLst/>
            </a:prstGeom>
          </p:spPr>
          <p:txBody>
            <a:bodyPr lIns="50800" tIns="50800" rIns="50800" bIns="50800" rtlCol="0" anchor="ctr"/>
            <a:lstStyle/>
            <a:p>
              <a:pPr marL="0" lvl="0" indent="0" algn="ctr">
                <a:lnSpc>
                  <a:spcPts val="6120"/>
                </a:lnSpc>
              </a:pPr>
              <a:r>
                <a:rPr lang="en-US" sz="5100" spc="-24">
                  <a:solidFill>
                    <a:srgbClr val="FFFFFF"/>
                  </a:solidFill>
                  <a:latin typeface="Evolventa"/>
                  <a:ea typeface="Evolventa"/>
                  <a:cs typeface="Evolventa"/>
                  <a:sym typeface="Evolventa"/>
                </a:rPr>
                <a:t>PROVOCAREA FINANCIARĂ DIN VIAȚA REALĂ</a:t>
              </a:r>
            </a:p>
          </p:txBody>
        </p:sp>
      </p:grpSp>
      <p:grpSp>
        <p:nvGrpSpPr>
          <p:cNvPr id="6" name="Group 6"/>
          <p:cNvGrpSpPr/>
          <p:nvPr/>
        </p:nvGrpSpPr>
        <p:grpSpPr>
          <a:xfrm rot="-5400000">
            <a:off x="8222456" y="221456"/>
            <a:ext cx="1843088" cy="18288000"/>
            <a:chOff x="0" y="0"/>
            <a:chExt cx="2457450" cy="24384000"/>
          </a:xfrm>
        </p:grpSpPr>
        <p:sp>
          <p:nvSpPr>
            <p:cNvPr id="7" name="Freeform 7"/>
            <p:cNvSpPr/>
            <p:nvPr/>
          </p:nvSpPr>
          <p:spPr>
            <a:xfrm>
              <a:off x="0" y="0"/>
              <a:ext cx="2457450" cy="24384000"/>
            </a:xfrm>
            <a:custGeom>
              <a:avLst/>
              <a:gdLst/>
              <a:ahLst/>
              <a:cxnLst/>
              <a:rect l="l" t="t" r="r" b="b"/>
              <a:pathLst>
                <a:path w="2457450" h="24384000">
                  <a:moveTo>
                    <a:pt x="0" y="0"/>
                  </a:moveTo>
                  <a:lnTo>
                    <a:pt x="2457450" y="0"/>
                  </a:lnTo>
                  <a:lnTo>
                    <a:pt x="2457450" y="24384000"/>
                  </a:lnTo>
                  <a:lnTo>
                    <a:pt x="0" y="24384000"/>
                  </a:lnTo>
                  <a:close/>
                </a:path>
              </a:pathLst>
            </a:custGeom>
            <a:solidFill>
              <a:srgbClr val="AEABAB">
                <a:alpha val="60000"/>
              </a:srgbClr>
            </a:solidFill>
          </p:spPr>
          <p:txBody>
            <a:bodyPr/>
            <a:lstStyle/>
            <a:p>
              <a:endParaRPr lang="de-AT"/>
            </a:p>
          </p:txBody>
        </p:sp>
      </p:grpSp>
      <p:sp>
        <p:nvSpPr>
          <p:cNvPr id="8" name="TextBox 8"/>
          <p:cNvSpPr txBox="1"/>
          <p:nvPr/>
        </p:nvSpPr>
        <p:spPr>
          <a:xfrm>
            <a:off x="594444" y="9198106"/>
            <a:ext cx="12657256" cy="399965"/>
          </a:xfrm>
          <a:prstGeom prst="rect">
            <a:avLst/>
          </a:prstGeom>
        </p:spPr>
        <p:txBody>
          <a:bodyPr lIns="0" tIns="0" rIns="0" bIns="0" rtlCol="0" anchor="t">
            <a:spAutoFit/>
          </a:bodyPr>
          <a:lstStyle/>
          <a:p>
            <a:pPr marL="0" lvl="0" indent="0" algn="just">
              <a:lnSpc>
                <a:spcPts val="1439"/>
              </a:lnSpc>
            </a:pPr>
            <a:r>
              <a:rPr lang="en-US" sz="1200" spc="-5">
                <a:solidFill>
                  <a:srgbClr val="000000"/>
                </a:solidFill>
                <a:latin typeface="Evolventa"/>
                <a:ea typeface="Evolventa"/>
                <a:cs typeface="Evolventa"/>
                <a:sym typeface="Evolventa"/>
              </a:rPr>
              <a:t>Finanțat de Uniunea Europeană. Opiniile și opiniile exprimate sunt totuși doar ale autorilor și nu reflectă neapărat cele ale Uniunii Europene sau ale Agenției Executive pentru Educație și Cultură (EACEA). Nici Uniunea Europeană, nici EACEA nu pot fi considerate responsabile pentru acestea. Număr proiect: 2022-1-AT01-KA220-ADU-000087985</a:t>
            </a:r>
          </a:p>
        </p:txBody>
      </p:sp>
      <p:sp>
        <p:nvSpPr>
          <p:cNvPr id="9" name="Freeform 9" descr="Interfață grafică cu utilizatorul, text  Descriere generată automat"/>
          <p:cNvSpPr/>
          <p:nvPr/>
        </p:nvSpPr>
        <p:spPr>
          <a:xfrm>
            <a:off x="14872456" y="8861232"/>
            <a:ext cx="3173424" cy="860791"/>
          </a:xfrm>
          <a:custGeom>
            <a:avLst/>
            <a:gdLst/>
            <a:ahLst/>
            <a:cxnLst/>
            <a:rect l="l" t="t" r="r" b="b"/>
            <a:pathLst>
              <a:path w="3173424" h="860791">
                <a:moveTo>
                  <a:pt x="0" y="0"/>
                </a:moveTo>
                <a:lnTo>
                  <a:pt x="3173424" y="0"/>
                </a:lnTo>
                <a:lnTo>
                  <a:pt x="3173424" y="860791"/>
                </a:lnTo>
                <a:lnTo>
                  <a:pt x="0" y="860791"/>
                </a:lnTo>
                <a:lnTo>
                  <a:pt x="0" y="0"/>
                </a:lnTo>
                <a:close/>
              </a:path>
            </a:pathLst>
          </a:custGeom>
          <a:blipFill>
            <a:blip r:embed="rId3"/>
            <a:stretch>
              <a:fillRect/>
            </a:stretch>
          </a:blipFill>
        </p:spPr>
        <p:txBody>
          <a:bodyPr/>
          <a:lstStyle/>
          <a:p>
            <a:endParaRPr lang="de-AT"/>
          </a:p>
        </p:txBody>
      </p:sp>
      <p:sp>
        <p:nvSpPr>
          <p:cNvPr id="10" name="Freeform 10"/>
          <p:cNvSpPr/>
          <p:nvPr/>
        </p:nvSpPr>
        <p:spPr>
          <a:xfrm>
            <a:off x="16459168" y="265476"/>
            <a:ext cx="1462527" cy="1622708"/>
          </a:xfrm>
          <a:custGeom>
            <a:avLst/>
            <a:gdLst/>
            <a:ahLst/>
            <a:cxnLst/>
            <a:rect l="l" t="t" r="r" b="b"/>
            <a:pathLst>
              <a:path w="1462527" h="1622708">
                <a:moveTo>
                  <a:pt x="0" y="0"/>
                </a:moveTo>
                <a:lnTo>
                  <a:pt x="1462528" y="0"/>
                </a:lnTo>
                <a:lnTo>
                  <a:pt x="1462528" y="1622708"/>
                </a:lnTo>
                <a:lnTo>
                  <a:pt x="0" y="1622708"/>
                </a:lnTo>
                <a:lnTo>
                  <a:pt x="0" y="0"/>
                </a:lnTo>
                <a:close/>
              </a:path>
            </a:pathLst>
          </a:custGeom>
          <a:blipFill>
            <a:blip r:embed="rId4"/>
            <a:stretch>
              <a:fillRect r="-439"/>
            </a:stretch>
          </a:blipFill>
        </p:spPr>
        <p:txBody>
          <a:bodyPr/>
          <a:lstStyle/>
          <a:p>
            <a:endParaRPr lang="de-AT"/>
          </a:p>
        </p:txBody>
      </p:sp>
      <p:sp>
        <p:nvSpPr>
          <p:cNvPr id="11" name="TextBox 11"/>
          <p:cNvSpPr txBox="1"/>
          <p:nvPr/>
        </p:nvSpPr>
        <p:spPr>
          <a:xfrm>
            <a:off x="342162" y="2317134"/>
            <a:ext cx="17612278" cy="6039254"/>
          </a:xfrm>
          <a:prstGeom prst="rect">
            <a:avLst/>
          </a:prstGeom>
        </p:spPr>
        <p:txBody>
          <a:bodyPr lIns="0" tIns="0" rIns="0" bIns="0" rtlCol="0" anchor="t">
            <a:spAutoFit/>
          </a:bodyPr>
          <a:lstStyle/>
          <a:p>
            <a:pPr marL="0" lvl="0" indent="0" algn="l">
              <a:lnSpc>
                <a:spcPts val="2520"/>
              </a:lnSpc>
            </a:pPr>
            <a:r>
              <a:rPr lang="en-US" sz="2100" b="1" spc="-10" dirty="0" err="1">
                <a:solidFill>
                  <a:srgbClr val="000000"/>
                </a:solidFill>
                <a:latin typeface="Evolventa Bold"/>
                <a:ea typeface="Evolventa Bold"/>
                <a:cs typeface="Evolventa Bold"/>
                <a:sym typeface="Evolventa Bold"/>
              </a:rPr>
              <a:t>Vigneta</a:t>
            </a:r>
            <a:r>
              <a:rPr lang="en-US" sz="2100" b="1" spc="-10" dirty="0">
                <a:solidFill>
                  <a:srgbClr val="000000"/>
                </a:solidFill>
                <a:latin typeface="Evolventa Bold"/>
                <a:ea typeface="Evolventa Bold"/>
                <a:cs typeface="Evolventa Bold"/>
                <a:sym typeface="Evolventa Bold"/>
              </a:rPr>
              <a:t>: </a:t>
            </a:r>
            <a:r>
              <a:rPr lang="en-US" sz="2100" b="1" spc="-10" dirty="0" err="1">
                <a:solidFill>
                  <a:srgbClr val="000000"/>
                </a:solidFill>
                <a:latin typeface="Evolventa Bold"/>
                <a:ea typeface="Evolventa Bold"/>
                <a:cs typeface="Evolventa Bold"/>
                <a:sym typeface="Evolventa Bold"/>
              </a:rPr>
              <a:t>minimizați</a:t>
            </a:r>
            <a:r>
              <a:rPr lang="en-US" sz="2100" b="1" spc="-10" dirty="0">
                <a:solidFill>
                  <a:srgbClr val="000000"/>
                </a:solidFill>
                <a:latin typeface="Evolventa Bold"/>
                <a:ea typeface="Evolventa Bold"/>
                <a:cs typeface="Evolventa Bold"/>
                <a:sym typeface="Evolventa Bold"/>
              </a:rPr>
              <a:t> </a:t>
            </a:r>
            <a:r>
              <a:rPr lang="en-US" sz="2100" b="1" spc="-10" dirty="0" err="1">
                <a:solidFill>
                  <a:srgbClr val="000000"/>
                </a:solidFill>
                <a:latin typeface="Evolventa Bold"/>
                <a:ea typeface="Evolventa Bold"/>
                <a:cs typeface="Evolventa Bold"/>
                <a:sym typeface="Evolventa Bold"/>
              </a:rPr>
              <a:t>costurile</a:t>
            </a:r>
            <a:endParaRPr lang="en-US" sz="2100" b="1" spc="-10" dirty="0">
              <a:solidFill>
                <a:srgbClr val="000000"/>
              </a:solidFill>
              <a:latin typeface="Evolventa Bold"/>
              <a:ea typeface="Evolventa Bold"/>
              <a:cs typeface="Evolventa Bold"/>
              <a:sym typeface="Evolventa Bold"/>
            </a:endParaRPr>
          </a:p>
          <a:p>
            <a:pPr marL="0" lvl="0" indent="0" algn="l">
              <a:lnSpc>
                <a:spcPts val="2520"/>
              </a:lnSpc>
            </a:pPr>
            <a:endParaRPr lang="en-US" sz="2100" b="1" spc="-10" dirty="0">
              <a:solidFill>
                <a:srgbClr val="000000"/>
              </a:solidFill>
              <a:latin typeface="Evolventa Bold"/>
              <a:ea typeface="Evolventa Bold"/>
              <a:cs typeface="Evolventa Bold"/>
              <a:sym typeface="Evolventa Bold"/>
            </a:endParaRPr>
          </a:p>
          <a:p>
            <a:pPr marL="0" lvl="0" indent="0" algn="l">
              <a:lnSpc>
                <a:spcPts val="2520"/>
              </a:lnSpc>
            </a:pPr>
            <a:r>
              <a:rPr lang="en-US" sz="2100" i="1" spc="-10" dirty="0" err="1">
                <a:solidFill>
                  <a:srgbClr val="0D0D0D"/>
                </a:solidFill>
                <a:latin typeface="Evolventa Italics"/>
                <a:ea typeface="Evolventa Italics"/>
                <a:cs typeface="Evolventa Italics"/>
                <a:sym typeface="Evolventa Italics"/>
              </a:rPr>
              <a:t>Amintiți-vă</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obiectivul</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este</a:t>
            </a:r>
            <a:r>
              <a:rPr lang="en-US" sz="2100" i="1" spc="-10" dirty="0">
                <a:solidFill>
                  <a:srgbClr val="0D0D0D"/>
                </a:solidFill>
                <a:latin typeface="Evolventa Italics"/>
                <a:ea typeface="Evolventa Italics"/>
                <a:cs typeface="Evolventa Italics"/>
                <a:sym typeface="Evolventa Italics"/>
              </a:rPr>
              <a:t> de a </a:t>
            </a:r>
            <a:r>
              <a:rPr lang="en-US" sz="2100" i="1" spc="-10" dirty="0" err="1">
                <a:solidFill>
                  <a:srgbClr val="0D0D0D"/>
                </a:solidFill>
                <a:latin typeface="Evolventa Italics"/>
                <a:ea typeface="Evolventa Italics"/>
                <a:cs typeface="Evolventa Italics"/>
                <a:sym typeface="Evolventa Italics"/>
              </a:rPr>
              <a:t>vă</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maximiza</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profiturile</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menținând</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costurile</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cât</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mai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mici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posibil</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fără</a:t>
            </a:r>
            <a:r>
              <a:rPr lang="en-US" sz="2100" i="1" spc="-10" dirty="0">
                <a:solidFill>
                  <a:srgbClr val="0D0D0D"/>
                </a:solidFill>
                <a:latin typeface="Evolventa Italics"/>
                <a:ea typeface="Evolventa Italics"/>
                <a:cs typeface="Evolventa Italics"/>
                <a:sym typeface="Evolventa Italics"/>
              </a:rPr>
              <a:t> a </a:t>
            </a:r>
            <a:r>
              <a:rPr lang="en-US" sz="2100" i="1" spc="-10" dirty="0" err="1">
                <a:solidFill>
                  <a:srgbClr val="0D0D0D"/>
                </a:solidFill>
                <a:latin typeface="Evolventa Italics"/>
                <a:ea typeface="Evolventa Italics"/>
                <a:cs typeface="Evolventa Italics"/>
                <a:sym typeface="Evolventa Italics"/>
              </a:rPr>
              <a:t>compromite</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calitatea</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și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diversificarea</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investițiilor</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dumneavoastră</a:t>
            </a:r>
            <a:r>
              <a:rPr lang="en-US" sz="2100" i="1" spc="-10" dirty="0">
                <a:solidFill>
                  <a:srgbClr val="0D0D0D"/>
                </a:solidFill>
                <a:latin typeface="Evolventa Italics"/>
                <a:ea typeface="Evolventa Italics"/>
                <a:cs typeface="Evolventa Italics"/>
                <a:sym typeface="Evolventa Italics"/>
              </a:rPr>
              <a:t>.</a:t>
            </a:r>
          </a:p>
          <a:p>
            <a:pPr marL="0" lvl="0" indent="0" algn="l">
              <a:lnSpc>
                <a:spcPts val="2520"/>
              </a:lnSpc>
            </a:pPr>
            <a:endParaRPr lang="en-US" sz="2100" i="1" spc="-10" dirty="0">
              <a:solidFill>
                <a:srgbClr val="0D0D0D"/>
              </a:solidFill>
              <a:latin typeface="Evolventa Italics"/>
              <a:ea typeface="Evolventa Italics"/>
              <a:cs typeface="Evolventa Italics"/>
              <a:sym typeface="Evolventa Italics"/>
            </a:endParaRPr>
          </a:p>
          <a:p>
            <a:pPr marL="0" lvl="0" indent="0" algn="l">
              <a:lnSpc>
                <a:spcPts val="2520"/>
              </a:lnSpc>
            </a:pPr>
            <a:r>
              <a:rPr lang="en-US" sz="2100" b="1" i="1" spc="-10" dirty="0">
                <a:solidFill>
                  <a:srgbClr val="0D0D0D"/>
                </a:solidFill>
                <a:latin typeface="Evolventa Bold Italics"/>
                <a:ea typeface="Evolventa Bold Italics"/>
                <a:cs typeface="Evolventa Bold Italics"/>
                <a:sym typeface="Evolventa Bold Italics"/>
              </a:rPr>
              <a:t>Context: </a:t>
            </a:r>
            <a:r>
              <a:rPr lang="en-US" sz="2100" i="1" spc="-10" dirty="0" err="1">
                <a:solidFill>
                  <a:srgbClr val="0D0D0D"/>
                </a:solidFill>
                <a:latin typeface="Evolventa Italics"/>
                <a:ea typeface="Evolventa Italics"/>
                <a:cs typeface="Evolventa Italics"/>
                <a:sym typeface="Evolventa Italics"/>
              </a:rPr>
              <a:t>Imaginați-vă</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că</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sunteți</a:t>
            </a:r>
            <a:r>
              <a:rPr lang="en-US" sz="2100" i="1" spc="-10" dirty="0">
                <a:solidFill>
                  <a:srgbClr val="0D0D0D"/>
                </a:solidFill>
                <a:latin typeface="Evolventa Italics"/>
                <a:ea typeface="Evolventa Italics"/>
                <a:cs typeface="Evolventa Italics"/>
                <a:sym typeface="Evolventa Italics"/>
              </a:rPr>
              <a:t> Jordan, un </a:t>
            </a:r>
            <a:r>
              <a:rPr lang="en-US" sz="2100" i="1" spc="-10" dirty="0" err="1">
                <a:solidFill>
                  <a:srgbClr val="0D0D0D"/>
                </a:solidFill>
                <a:latin typeface="Evolventa Italics"/>
                <a:ea typeface="Evolventa Italics"/>
                <a:cs typeface="Evolventa Italics"/>
                <a:sym typeface="Evolventa Italics"/>
              </a:rPr>
              <a:t>proaspăt</a:t>
            </a:r>
            <a:r>
              <a:rPr lang="en-US" sz="2100" i="1" spc="-10" dirty="0">
                <a:solidFill>
                  <a:srgbClr val="0D0D0D"/>
                </a:solidFill>
                <a:latin typeface="Evolventa Italics"/>
                <a:ea typeface="Evolventa Italics"/>
                <a:cs typeface="Evolventa Italics"/>
                <a:sym typeface="Evolventa Italics"/>
              </a:rPr>
              <a:t> absolvent de </a:t>
            </a:r>
            <a:r>
              <a:rPr lang="en-US" sz="2100" i="1" spc="-10" dirty="0" err="1">
                <a:solidFill>
                  <a:srgbClr val="0D0D0D"/>
                </a:solidFill>
                <a:latin typeface="Evolventa Italics"/>
                <a:ea typeface="Evolventa Italics"/>
                <a:cs typeface="Evolventa Italics"/>
                <a:sym typeface="Evolventa Italics"/>
              </a:rPr>
              <a:t>facultate</a:t>
            </a:r>
            <a:r>
              <a:rPr lang="en-US" sz="2100" i="1" spc="-10" dirty="0">
                <a:solidFill>
                  <a:srgbClr val="0D0D0D"/>
                </a:solidFill>
                <a:latin typeface="Evolventa Italics"/>
                <a:ea typeface="Evolventa Italics"/>
                <a:cs typeface="Evolventa Italics"/>
                <a:sym typeface="Evolventa Italics"/>
              </a:rPr>
              <a:t> care </a:t>
            </a:r>
            <a:r>
              <a:rPr lang="en-US" sz="2100" i="1" spc="-10" dirty="0" err="1">
                <a:solidFill>
                  <a:srgbClr val="0D0D0D"/>
                </a:solidFill>
                <a:latin typeface="Evolventa Italics"/>
                <a:ea typeface="Evolventa Italics"/>
                <a:cs typeface="Evolventa Italics"/>
                <a:sym typeface="Evolventa Italics"/>
              </a:rPr>
              <a:t>tocmai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și</a:t>
            </a:r>
            <a:r>
              <a:rPr lang="en-US" sz="2100" i="1" spc="-10" dirty="0">
                <a:solidFill>
                  <a:srgbClr val="0D0D0D"/>
                </a:solidFill>
                <a:latin typeface="Evolventa Italics"/>
                <a:ea typeface="Evolventa Italics"/>
                <a:cs typeface="Evolventa Italics"/>
                <a:sym typeface="Evolventa Italics"/>
              </a:rPr>
              <a:t>-a </a:t>
            </a:r>
            <a:r>
              <a:rPr lang="en-US" sz="2100" i="1" spc="-10" dirty="0" err="1">
                <a:solidFill>
                  <a:srgbClr val="0D0D0D"/>
                </a:solidFill>
                <a:latin typeface="Evolventa Italics"/>
                <a:ea typeface="Evolventa Italics"/>
                <a:cs typeface="Evolventa Italics"/>
                <a:sym typeface="Evolventa Italics"/>
              </a:rPr>
              <a:t>început</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primul</a:t>
            </a:r>
            <a:r>
              <a:rPr lang="en-US" sz="2100" i="1" spc="-10" dirty="0">
                <a:solidFill>
                  <a:srgbClr val="0D0D0D"/>
                </a:solidFill>
                <a:latin typeface="Evolventa Italics"/>
                <a:ea typeface="Evolventa Italics"/>
                <a:cs typeface="Evolventa Italics"/>
                <a:sym typeface="Evolventa Italics"/>
              </a:rPr>
              <a:t> loc de </a:t>
            </a:r>
            <a:r>
              <a:rPr lang="en-US" sz="2100" i="1" spc="-10" dirty="0" err="1">
                <a:solidFill>
                  <a:srgbClr val="0D0D0D"/>
                </a:solidFill>
                <a:latin typeface="Evolventa Italics"/>
                <a:ea typeface="Evolventa Italics"/>
                <a:cs typeface="Evolventa Italics"/>
                <a:sym typeface="Evolventa Italics"/>
              </a:rPr>
              <a:t>muncă</a:t>
            </a:r>
            <a:r>
              <a:rPr lang="en-US" sz="2100" i="1" spc="-10" dirty="0">
                <a:solidFill>
                  <a:srgbClr val="0D0D0D"/>
                </a:solidFill>
                <a:latin typeface="Evolventa Italics"/>
                <a:ea typeface="Evolventa Italics"/>
                <a:cs typeface="Evolventa Italics"/>
                <a:sym typeface="Evolventa Italics"/>
              </a:rPr>
              <a:t>. Cu un </a:t>
            </a:r>
            <a:r>
              <a:rPr lang="en-US" sz="2100" i="1" spc="-10" dirty="0" err="1">
                <a:solidFill>
                  <a:srgbClr val="0D0D0D"/>
                </a:solidFill>
                <a:latin typeface="Evolventa Italics"/>
                <a:ea typeface="Evolventa Italics"/>
                <a:cs typeface="Evolventa Italics"/>
                <a:sym typeface="Evolventa Italics"/>
              </a:rPr>
              <a:t>venit</a:t>
            </a:r>
            <a:r>
              <a:rPr lang="en-US" sz="2100" i="1" spc="-10" dirty="0">
                <a:solidFill>
                  <a:srgbClr val="0D0D0D"/>
                </a:solidFill>
                <a:latin typeface="Evolventa Italics"/>
                <a:ea typeface="Evolventa Italics"/>
                <a:cs typeface="Evolventa Italics"/>
                <a:sym typeface="Evolventa Italics"/>
              </a:rPr>
              <a:t> modest </a:t>
            </a:r>
            <a:r>
              <a:rPr lang="en-US" sz="2100" i="1" spc="-10" dirty="0" err="1">
                <a:solidFill>
                  <a:srgbClr val="0D0D0D"/>
                </a:solidFill>
                <a:latin typeface="Evolventa Italics"/>
                <a:ea typeface="Evolventa Italics"/>
                <a:cs typeface="Evolventa Italics"/>
                <a:sym typeface="Evolventa Italics"/>
              </a:rPr>
              <a:t>și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câteva</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economii</a:t>
            </a:r>
            <a:r>
              <a:rPr lang="en-US" sz="2100" i="1" spc="-10" dirty="0">
                <a:solidFill>
                  <a:srgbClr val="0D0D0D"/>
                </a:solidFill>
                <a:latin typeface="Evolventa Italics"/>
                <a:ea typeface="Evolventa Italics"/>
                <a:cs typeface="Evolventa Italics"/>
                <a:sym typeface="Evolventa Italics"/>
              </a:rPr>
              <a:t>, Jordan </a:t>
            </a:r>
            <a:r>
              <a:rPr lang="en-US" sz="2100" i="1" spc="-10" dirty="0" err="1">
                <a:solidFill>
                  <a:srgbClr val="0D0D0D"/>
                </a:solidFill>
                <a:latin typeface="Evolventa Italics"/>
                <a:ea typeface="Evolventa Italics"/>
                <a:cs typeface="Evolventa Italics"/>
                <a:sym typeface="Evolventa Italics"/>
              </a:rPr>
              <a:t>este</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dornic</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să</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investească</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pentru</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viitor</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Iordania</a:t>
            </a:r>
            <a:r>
              <a:rPr lang="en-US" sz="2100" i="1" spc="-10" dirty="0">
                <a:solidFill>
                  <a:srgbClr val="0D0D0D"/>
                </a:solidFill>
                <a:latin typeface="Evolventa Italics"/>
                <a:ea typeface="Evolventa Italics"/>
                <a:cs typeface="Evolventa Italics"/>
                <a:sym typeface="Evolventa Italics"/>
              </a:rPr>
              <a:t> a </a:t>
            </a:r>
            <a:r>
              <a:rPr lang="en-US" sz="2100" i="1" spc="-10" dirty="0" err="1">
                <a:solidFill>
                  <a:srgbClr val="0D0D0D"/>
                </a:solidFill>
                <a:latin typeface="Evolventa Italics"/>
                <a:ea typeface="Evolventa Italics"/>
                <a:cs typeface="Evolventa Italics"/>
                <a:sym typeface="Evolventa Italics"/>
              </a:rPr>
              <a:t>auzit</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că</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reducerea</a:t>
            </a:r>
            <a:r>
              <a:rPr lang="en-US" sz="2100" i="1" spc="-10" dirty="0">
                <a:solidFill>
                  <a:srgbClr val="0D0D0D"/>
                </a:solidFill>
                <a:latin typeface="Evolventa Italics"/>
                <a:ea typeface="Evolventa Italics"/>
                <a:cs typeface="Evolventa Italics"/>
                <a:sym typeface="Evolventa Italics"/>
              </a:rPr>
              <a:t> la minimum a </a:t>
            </a:r>
            <a:r>
              <a:rPr lang="en-US" sz="2100" i="1" spc="-10" dirty="0" err="1">
                <a:solidFill>
                  <a:srgbClr val="0D0D0D"/>
                </a:solidFill>
                <a:latin typeface="Evolventa Italics"/>
                <a:ea typeface="Evolventa Italics"/>
                <a:cs typeface="Evolventa Italics"/>
                <a:sym typeface="Evolventa Italics"/>
              </a:rPr>
              <a:t>costurilor</a:t>
            </a:r>
            <a:r>
              <a:rPr lang="en-US" sz="2100" i="1" spc="-10" dirty="0">
                <a:solidFill>
                  <a:srgbClr val="0D0D0D"/>
                </a:solidFill>
                <a:latin typeface="Evolventa Italics"/>
                <a:ea typeface="Evolventa Italics"/>
                <a:cs typeface="Evolventa Italics"/>
                <a:sym typeface="Evolventa Italics"/>
              </a:rPr>
              <a:t> de </a:t>
            </a:r>
            <a:r>
              <a:rPr lang="en-US" sz="2100" i="1" spc="-10" dirty="0" err="1">
                <a:solidFill>
                  <a:srgbClr val="0D0D0D"/>
                </a:solidFill>
                <a:latin typeface="Evolventa Italics"/>
                <a:ea typeface="Evolventa Italics"/>
                <a:cs typeface="Evolventa Italics"/>
                <a:sym typeface="Evolventa Italics"/>
              </a:rPr>
              <a:t>investiții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este</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crucială</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pentru</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creșterea</a:t>
            </a:r>
            <a:r>
              <a:rPr lang="en-US" sz="2100" i="1" spc="-10" dirty="0">
                <a:solidFill>
                  <a:srgbClr val="0D0D0D"/>
                </a:solidFill>
                <a:latin typeface="Evolventa Italics"/>
                <a:ea typeface="Evolventa Italics"/>
                <a:cs typeface="Evolventa Italics"/>
                <a:sym typeface="Evolventa Italics"/>
              </a:rPr>
              <a:t> pe termen lung, </a:t>
            </a:r>
            <a:r>
              <a:rPr lang="en-US" sz="2100" i="1" spc="-10" dirty="0" err="1">
                <a:solidFill>
                  <a:srgbClr val="0D0D0D"/>
                </a:solidFill>
                <a:latin typeface="Evolventa Italics"/>
                <a:ea typeface="Evolventa Italics"/>
                <a:cs typeface="Evolventa Italics"/>
                <a:sym typeface="Evolventa Italics"/>
              </a:rPr>
              <a:t>dar</a:t>
            </a:r>
            <a:r>
              <a:rPr lang="en-US" sz="2100" i="1" spc="-10" dirty="0">
                <a:solidFill>
                  <a:srgbClr val="0D0D0D"/>
                </a:solidFill>
                <a:latin typeface="Evolventa Italics"/>
                <a:ea typeface="Evolventa Italics"/>
                <a:cs typeface="Evolventa Italics"/>
                <a:sym typeface="Evolventa Italics"/>
              </a:rPr>
              <a:t> nu </a:t>
            </a:r>
            <a:r>
              <a:rPr lang="en-US" sz="2100" i="1" spc="-10" dirty="0" err="1">
                <a:solidFill>
                  <a:srgbClr val="0D0D0D"/>
                </a:solidFill>
                <a:latin typeface="Evolventa Italics"/>
                <a:ea typeface="Evolventa Italics"/>
                <a:cs typeface="Evolventa Italics"/>
                <a:sym typeface="Evolventa Italics"/>
              </a:rPr>
              <a:t>este</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foarte</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sigură</a:t>
            </a:r>
            <a:r>
              <a:rPr lang="en-US" sz="2100" i="1" spc="-10" dirty="0">
                <a:solidFill>
                  <a:srgbClr val="0D0D0D"/>
                </a:solidFill>
                <a:latin typeface="Evolventa Italics"/>
                <a:ea typeface="Evolventa Italics"/>
                <a:cs typeface="Evolventa Italics"/>
                <a:sym typeface="Evolventa Italics"/>
              </a:rPr>
              <a:t> cum </a:t>
            </a:r>
            <a:r>
              <a:rPr lang="en-US" sz="2100" i="1" spc="-10" dirty="0" err="1">
                <a:solidFill>
                  <a:srgbClr val="0D0D0D"/>
                </a:solidFill>
                <a:latin typeface="Evolventa Italics"/>
                <a:ea typeface="Evolventa Italics"/>
                <a:cs typeface="Evolventa Italics"/>
                <a:sym typeface="Evolventa Italics"/>
              </a:rPr>
              <a:t>să</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aplice</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acest</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principiu</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în</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practică</a:t>
            </a:r>
            <a:r>
              <a:rPr lang="en-US" sz="2100" i="1" spc="-10" dirty="0">
                <a:solidFill>
                  <a:srgbClr val="0D0D0D"/>
                </a:solidFill>
                <a:latin typeface="Evolventa Italics"/>
                <a:ea typeface="Evolventa Italics"/>
                <a:cs typeface="Evolventa Italics"/>
                <a:sym typeface="Evolventa Italics"/>
              </a:rPr>
              <a:t>.</a:t>
            </a:r>
          </a:p>
          <a:p>
            <a:pPr marL="0" lvl="0" indent="0" algn="l">
              <a:lnSpc>
                <a:spcPts val="2520"/>
              </a:lnSpc>
            </a:pPr>
            <a:endParaRPr lang="en-US" sz="2100" i="1" spc="-10" dirty="0">
              <a:solidFill>
                <a:srgbClr val="0D0D0D"/>
              </a:solidFill>
              <a:latin typeface="Evolventa Italics"/>
              <a:ea typeface="Evolventa Italics"/>
              <a:cs typeface="Evolventa Italics"/>
              <a:sym typeface="Evolventa Italics"/>
            </a:endParaRPr>
          </a:p>
          <a:p>
            <a:pPr marL="0" lvl="0" indent="0" algn="l">
              <a:lnSpc>
                <a:spcPts val="2520"/>
              </a:lnSpc>
            </a:pPr>
            <a:r>
              <a:rPr lang="en-US" sz="2100" b="1" i="1" spc="-10" dirty="0" err="1">
                <a:solidFill>
                  <a:srgbClr val="0D0D0D"/>
                </a:solidFill>
                <a:latin typeface="Evolventa Bold Italics"/>
                <a:ea typeface="Evolventa Bold Italics"/>
                <a:cs typeface="Evolventa Bold Italics"/>
                <a:sym typeface="Evolventa Bold Italics"/>
              </a:rPr>
              <a:t>Întrebare</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privind</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planul</a:t>
            </a:r>
            <a:r>
              <a:rPr lang="en-US" sz="2100" b="1" i="1" spc="-10" dirty="0">
                <a:solidFill>
                  <a:srgbClr val="0D0D0D"/>
                </a:solidFill>
                <a:latin typeface="Evolventa Bold Italics"/>
                <a:ea typeface="Evolventa Bold Italics"/>
                <a:cs typeface="Evolventa Bold Italics"/>
                <a:sym typeface="Evolventa Bold Italics"/>
              </a:rPr>
              <a:t>: </a:t>
            </a:r>
            <a:r>
              <a:rPr lang="en-US" sz="2100" i="1" spc="-10" dirty="0" err="1">
                <a:solidFill>
                  <a:srgbClr val="0D0D0D"/>
                </a:solidFill>
                <a:latin typeface="Evolventa Italics"/>
                <a:ea typeface="Evolventa Italics"/>
                <a:cs typeface="Evolventa Italics"/>
                <a:sym typeface="Evolventa Italics"/>
              </a:rPr>
              <a:t>Având</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în</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vedere</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interesul</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dumneavoastră</a:t>
            </a:r>
            <a:r>
              <a:rPr lang="en-US" sz="2100" i="1" spc="-10" dirty="0">
                <a:solidFill>
                  <a:srgbClr val="0D0D0D"/>
                </a:solidFill>
                <a:latin typeface="Evolventa Italics"/>
                <a:ea typeface="Evolventa Italics"/>
                <a:cs typeface="Evolventa Italics"/>
                <a:sym typeface="Evolventa Italics"/>
              </a:rPr>
              <a:t> de a </a:t>
            </a:r>
            <a:r>
              <a:rPr lang="en-US" sz="2100" i="1" spc="-10" dirty="0" err="1">
                <a:solidFill>
                  <a:srgbClr val="0D0D0D"/>
                </a:solidFill>
                <a:latin typeface="Evolventa Italics"/>
                <a:ea typeface="Evolventa Italics"/>
                <a:cs typeface="Evolventa Italics"/>
                <a:sym typeface="Evolventa Italics"/>
              </a:rPr>
              <a:t>începe</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să</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investiți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și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principiul</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minimizării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costurilor</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dezvoltați</a:t>
            </a:r>
            <a:r>
              <a:rPr lang="en-US" sz="2100" i="1" spc="-10" dirty="0">
                <a:solidFill>
                  <a:srgbClr val="0D0D0D"/>
                </a:solidFill>
                <a:latin typeface="Evolventa Italics"/>
                <a:ea typeface="Evolventa Italics"/>
                <a:cs typeface="Evolventa Italics"/>
                <a:sym typeface="Evolventa Italics"/>
              </a:rPr>
              <a:t> un plan </a:t>
            </a:r>
            <a:r>
              <a:rPr lang="en-US" sz="2100" i="1" spc="-10" dirty="0" err="1">
                <a:solidFill>
                  <a:srgbClr val="0D0D0D"/>
                </a:solidFill>
                <a:latin typeface="Evolventa Italics"/>
                <a:ea typeface="Evolventa Italics"/>
                <a:cs typeface="Evolventa Italics"/>
                <a:sym typeface="Evolventa Italics"/>
              </a:rPr>
              <a:t>pentru</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modul</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în</a:t>
            </a:r>
            <a:r>
              <a:rPr lang="en-US" sz="2100" i="1" spc="-10" dirty="0">
                <a:solidFill>
                  <a:srgbClr val="0D0D0D"/>
                </a:solidFill>
                <a:latin typeface="Evolventa Italics"/>
                <a:ea typeface="Evolventa Italics"/>
                <a:cs typeface="Evolventa Italics"/>
                <a:sym typeface="Evolventa Italics"/>
              </a:rPr>
              <a:t> care </a:t>
            </a:r>
            <a:r>
              <a:rPr lang="en-US" sz="2100" i="1" spc="-10" dirty="0" err="1">
                <a:solidFill>
                  <a:srgbClr val="0D0D0D"/>
                </a:solidFill>
                <a:latin typeface="Evolventa Italics"/>
                <a:ea typeface="Evolventa Italics"/>
                <a:cs typeface="Evolventa Italics"/>
                <a:sym typeface="Evolventa Italics"/>
              </a:rPr>
              <a:t>ați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investi</a:t>
            </a:r>
            <a:r>
              <a:rPr lang="en-US" sz="2100" i="1" spc="-10" dirty="0">
                <a:solidFill>
                  <a:srgbClr val="0D0D0D"/>
                </a:solidFill>
                <a:latin typeface="Evolventa Italics"/>
                <a:ea typeface="Evolventa Italics"/>
                <a:cs typeface="Evolventa Italics"/>
                <a:sym typeface="Evolventa Italics"/>
              </a:rPr>
              <a:t> o </a:t>
            </a:r>
            <a:r>
              <a:rPr lang="en-US" sz="2100" i="1" spc="-10" dirty="0" err="1">
                <a:solidFill>
                  <a:srgbClr val="0D0D0D"/>
                </a:solidFill>
                <a:latin typeface="Evolventa Italics"/>
                <a:ea typeface="Evolventa Italics"/>
                <a:cs typeface="Evolventa Italics"/>
                <a:sym typeface="Evolventa Italics"/>
              </a:rPr>
              <a:t>sumă</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inițială</a:t>
            </a:r>
            <a:r>
              <a:rPr lang="en-US" sz="2100" i="1" spc="-10" dirty="0">
                <a:solidFill>
                  <a:srgbClr val="0D0D0D"/>
                </a:solidFill>
                <a:latin typeface="Evolventa Italics"/>
                <a:ea typeface="Evolventa Italics"/>
                <a:cs typeface="Evolventa Italics"/>
                <a:sym typeface="Evolventa Italics"/>
              </a:rPr>
              <a:t> de 2.000 EUR. </a:t>
            </a:r>
          </a:p>
          <a:p>
            <a:pPr marL="0" lvl="0" indent="0" algn="l">
              <a:lnSpc>
                <a:spcPts val="2520"/>
              </a:lnSpc>
            </a:pPr>
            <a:endParaRPr lang="en-US" sz="2100" i="1" spc="-10" dirty="0">
              <a:solidFill>
                <a:srgbClr val="0D0D0D"/>
              </a:solidFill>
              <a:latin typeface="Evolventa Italics"/>
              <a:ea typeface="Evolventa Italics"/>
              <a:cs typeface="Evolventa Italics"/>
              <a:sym typeface="Evolventa Italics"/>
            </a:endParaRPr>
          </a:p>
          <a:p>
            <a:pPr marL="0" lvl="0" indent="0" algn="l">
              <a:lnSpc>
                <a:spcPts val="2520"/>
              </a:lnSpc>
            </a:pPr>
            <a:r>
              <a:rPr lang="en-US" sz="2100" i="1" spc="-10" dirty="0" err="1">
                <a:solidFill>
                  <a:srgbClr val="0D0D0D"/>
                </a:solidFill>
                <a:latin typeface="Evolventa Italics"/>
                <a:ea typeface="Evolventa Italics"/>
                <a:cs typeface="Evolventa Italics"/>
                <a:sym typeface="Evolventa Italics"/>
              </a:rPr>
              <a:t>Planul</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dvs</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ar</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trebui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să</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abordeze</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în</a:t>
            </a:r>
            <a:r>
              <a:rPr lang="en-US" sz="2100" i="1" spc="-10" dirty="0">
                <a:solidFill>
                  <a:srgbClr val="0D0D0D"/>
                </a:solidFill>
                <a:latin typeface="Evolventa Italics"/>
                <a:ea typeface="Evolventa Italics"/>
                <a:cs typeface="Evolventa Italics"/>
                <a:sym typeface="Evolventa Italics"/>
              </a:rPr>
              <a:t> mod specific:</a:t>
            </a:r>
          </a:p>
          <a:p>
            <a:pPr marL="380048" lvl="1" indent="-190024" algn="l">
              <a:lnSpc>
                <a:spcPts val="2520"/>
              </a:lnSpc>
              <a:buAutoNum type="arabicPeriod"/>
            </a:pPr>
            <a:r>
              <a:rPr lang="en-US" sz="2100" b="1" i="1" spc="-10" dirty="0">
                <a:solidFill>
                  <a:srgbClr val="0D0D0D"/>
                </a:solidFill>
                <a:latin typeface="Evolventa Bold Italics"/>
                <a:ea typeface="Evolventa Bold Italics"/>
                <a:cs typeface="Evolventa Bold Italics"/>
                <a:sym typeface="Evolventa Bold Italics"/>
              </a:rPr>
              <a:t>Cum </a:t>
            </a:r>
            <a:r>
              <a:rPr lang="en-US" sz="2100" b="1" i="1" spc="-10" dirty="0" err="1">
                <a:solidFill>
                  <a:srgbClr val="0D0D0D"/>
                </a:solidFill>
                <a:latin typeface="Evolventa Bold Italics"/>
                <a:ea typeface="Evolventa Bold Italics"/>
                <a:cs typeface="Evolventa Bold Italics"/>
                <a:sym typeface="Evolventa Bold Italics"/>
              </a:rPr>
              <a:t>ați</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identifica</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și</a:t>
            </a:r>
            <a:r>
              <a:rPr lang="en-US" sz="2100" b="1" i="1" spc="-10" dirty="0">
                <a:solidFill>
                  <a:srgbClr val="0D0D0D"/>
                </a:solidFill>
                <a:latin typeface="Evolventa Bold Italics"/>
                <a:ea typeface="Evolventa Bold Italics"/>
                <a:cs typeface="Evolventa Bold Italics"/>
                <a:sym typeface="Evolventa Bold Italics"/>
              </a:rPr>
              <a:t> selecta </a:t>
            </a:r>
            <a:r>
              <a:rPr lang="en-US" sz="2100" b="1" i="1" spc="-10" dirty="0" err="1">
                <a:solidFill>
                  <a:srgbClr val="0D0D0D"/>
                </a:solidFill>
                <a:latin typeface="Evolventa Bold Italics"/>
                <a:ea typeface="Evolventa Bold Italics"/>
                <a:cs typeface="Evolventa Bold Italics"/>
                <a:sym typeface="Evolventa Bold Italics"/>
              </a:rPr>
              <a:t>opțiuni</a:t>
            </a:r>
            <a:r>
              <a:rPr lang="en-US" sz="2100" b="1" i="1" spc="-10" dirty="0">
                <a:solidFill>
                  <a:srgbClr val="0D0D0D"/>
                </a:solidFill>
                <a:latin typeface="Evolventa Bold Italics"/>
                <a:ea typeface="Evolventa Bold Italics"/>
                <a:cs typeface="Evolventa Bold Italics"/>
                <a:sym typeface="Evolventa Bold Italics"/>
              </a:rPr>
              <a:t> de </a:t>
            </a:r>
            <a:r>
              <a:rPr lang="en-US" sz="2100" b="1" i="1" spc="-10" dirty="0" err="1">
                <a:solidFill>
                  <a:srgbClr val="0D0D0D"/>
                </a:solidFill>
                <a:latin typeface="Evolventa Bold Italics"/>
                <a:ea typeface="Evolventa Bold Italics"/>
                <a:cs typeface="Evolventa Bold Italics"/>
                <a:sym typeface="Evolventa Bold Italics"/>
              </a:rPr>
              <a:t>investiții</a:t>
            </a:r>
            <a:r>
              <a:rPr lang="en-US" sz="2100" b="1" i="1" spc="-10" dirty="0">
                <a:solidFill>
                  <a:srgbClr val="0D0D0D"/>
                </a:solidFill>
                <a:latin typeface="Evolventa Bold Italics"/>
                <a:ea typeface="Evolventa Bold Italics"/>
                <a:cs typeface="Evolventa Bold Italics"/>
                <a:sym typeface="Evolventa Bold Italics"/>
              </a:rPr>
              <a:t> cu </a:t>
            </a:r>
            <a:r>
              <a:rPr lang="en-US" sz="2100" b="1" i="1" spc="-10" dirty="0" err="1">
                <a:solidFill>
                  <a:srgbClr val="0D0D0D"/>
                </a:solidFill>
                <a:latin typeface="Evolventa Bold Italics"/>
                <a:ea typeface="Evolventa Bold Italics"/>
                <a:cs typeface="Evolventa Bold Italics"/>
                <a:sym typeface="Evolventa Bold Italics"/>
              </a:rPr>
              <a:t>costuri</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reduse</a:t>
            </a:r>
            <a:r>
              <a:rPr lang="en-US" sz="2100" b="1" i="1" spc="-10" dirty="0">
                <a:solidFill>
                  <a:srgbClr val="0D0D0D"/>
                </a:solidFill>
                <a:latin typeface="Evolventa Bold Italics"/>
                <a:ea typeface="Evolventa Bold Italics"/>
                <a:cs typeface="Evolventa Bold Italics"/>
                <a:sym typeface="Evolventa Bold Italics"/>
              </a:rPr>
              <a:t> </a:t>
            </a:r>
            <a:r>
              <a:rPr lang="en-US" sz="2100" i="1" spc="-10" dirty="0">
                <a:solidFill>
                  <a:srgbClr val="0D0D0D"/>
                </a:solidFill>
                <a:latin typeface="Evolventa Italics"/>
                <a:ea typeface="Evolventa Italics"/>
                <a:cs typeface="Evolventa Italics"/>
                <a:sym typeface="Evolventa Italics"/>
              </a:rPr>
              <a:t>(</a:t>
            </a:r>
            <a:r>
              <a:rPr lang="en-US" sz="2100" i="1" spc="-10" dirty="0" err="1">
                <a:solidFill>
                  <a:srgbClr val="0D0D0D"/>
                </a:solidFill>
                <a:latin typeface="Evolventa Italics"/>
                <a:ea typeface="Evolventa Italics"/>
                <a:cs typeface="Evolventa Italics"/>
                <a:sym typeface="Evolventa Italics"/>
              </a:rPr>
              <a:t>luând</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în</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considerare</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lucruri</a:t>
            </a:r>
            <a:r>
              <a:rPr lang="en-US" sz="2100" i="1" spc="-10" dirty="0">
                <a:solidFill>
                  <a:srgbClr val="0D0D0D"/>
                </a:solidFill>
                <a:latin typeface="Evolventa Italics"/>
                <a:ea typeface="Evolventa Italics"/>
                <a:cs typeface="Evolventa Italics"/>
                <a:sym typeface="Evolventa Italics"/>
              </a:rPr>
              <a:t> precum </a:t>
            </a:r>
            <a:r>
              <a:rPr lang="en-US" sz="2100" i="1" spc="-10" dirty="0" err="1">
                <a:solidFill>
                  <a:srgbClr val="0D0D0D"/>
                </a:solidFill>
                <a:latin typeface="Evolventa Italics"/>
                <a:ea typeface="Evolventa Italics"/>
                <a:cs typeface="Evolventa Italics"/>
                <a:sym typeface="Evolventa Italics"/>
              </a:rPr>
              <a:t>ratele</a:t>
            </a:r>
            <a:r>
              <a:rPr lang="en-US" sz="2100" i="1" spc="-10" dirty="0">
                <a:solidFill>
                  <a:srgbClr val="0D0D0D"/>
                </a:solidFill>
                <a:latin typeface="Evolventa Italics"/>
                <a:ea typeface="Evolventa Italics"/>
                <a:cs typeface="Evolventa Italics"/>
                <a:sym typeface="Evolventa Italics"/>
              </a:rPr>
              <a:t> de </a:t>
            </a:r>
            <a:r>
              <a:rPr lang="en-US" sz="2100" i="1" spc="-10" dirty="0" err="1">
                <a:solidFill>
                  <a:srgbClr val="0D0D0D"/>
                </a:solidFill>
                <a:latin typeface="Evolventa Italics"/>
                <a:ea typeface="Evolventa Italics"/>
                <a:cs typeface="Evolventa Italics"/>
                <a:sym typeface="Evolventa Italics"/>
              </a:rPr>
              <a:t>cheltuieli</a:t>
            </a:r>
            <a:r>
              <a:rPr lang="en-US" sz="2100" i="1" spc="-10" dirty="0">
                <a:solidFill>
                  <a:srgbClr val="0D0D0D"/>
                </a:solidFill>
                <a:latin typeface="Evolventa Italics"/>
                <a:ea typeface="Evolventa Italics"/>
                <a:cs typeface="Evolventa Italics"/>
                <a:sym typeface="Evolventa Italics"/>
              </a:rPr>
              <a:t> ale </a:t>
            </a:r>
            <a:r>
              <a:rPr lang="en-US" sz="2100" i="1" spc="-10" dirty="0" err="1">
                <a:solidFill>
                  <a:srgbClr val="0D0D0D"/>
                </a:solidFill>
                <a:latin typeface="Evolventa Italics"/>
                <a:ea typeface="Evolventa Italics"/>
                <a:cs typeface="Evolventa Italics"/>
                <a:sym typeface="Evolventa Italics"/>
              </a:rPr>
              <a:t>fondurilor</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comisioanele</a:t>
            </a:r>
            <a:r>
              <a:rPr lang="en-US" sz="2100" i="1" spc="-10" dirty="0">
                <a:solidFill>
                  <a:srgbClr val="0D0D0D"/>
                </a:solidFill>
                <a:latin typeface="Evolventa Italics"/>
                <a:ea typeface="Evolventa Italics"/>
                <a:cs typeface="Evolventa Italics"/>
                <a:sym typeface="Evolventa Italics"/>
              </a:rPr>
              <a:t> de </a:t>
            </a:r>
            <a:r>
              <a:rPr lang="en-US" sz="2100" i="1" spc="-10" dirty="0" err="1">
                <a:solidFill>
                  <a:srgbClr val="0D0D0D"/>
                </a:solidFill>
                <a:latin typeface="Evolventa Italics"/>
                <a:ea typeface="Evolventa Italics"/>
                <a:cs typeface="Evolventa Italics"/>
                <a:sym typeface="Evolventa Italics"/>
              </a:rPr>
              <a:t>tranzacție</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și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orice</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alte</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costuri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asociate</a:t>
            </a:r>
            <a:r>
              <a:rPr lang="en-US" sz="2100" i="1" spc="-10" dirty="0">
                <a:solidFill>
                  <a:srgbClr val="0D0D0D"/>
                </a:solidFill>
                <a:latin typeface="Evolventa Italics"/>
                <a:ea typeface="Evolventa Italics"/>
                <a:cs typeface="Evolventa Italics"/>
                <a:sym typeface="Evolventa Italics"/>
              </a:rPr>
              <a:t> cu </a:t>
            </a:r>
            <a:r>
              <a:rPr lang="en-US" sz="2100" i="1" spc="-10" dirty="0" err="1">
                <a:solidFill>
                  <a:srgbClr val="0D0D0D"/>
                </a:solidFill>
                <a:latin typeface="Evolventa Italics"/>
                <a:ea typeface="Evolventa Italics"/>
                <a:cs typeface="Evolventa Italics"/>
                <a:sym typeface="Evolventa Italics"/>
              </a:rPr>
              <a:t>investiția</a:t>
            </a:r>
            <a:r>
              <a:rPr lang="en-US" sz="2100" i="1" spc="-10" dirty="0">
                <a:solidFill>
                  <a:srgbClr val="0D0D0D"/>
                </a:solidFill>
                <a:latin typeface="Evolventa Italics"/>
                <a:ea typeface="Evolventa Italics"/>
                <a:cs typeface="Evolventa Italics"/>
                <a:sym typeface="Evolventa Italics"/>
              </a:rPr>
              <a:t>).</a:t>
            </a:r>
          </a:p>
          <a:p>
            <a:pPr marL="380048" lvl="1" indent="-190024" algn="l">
              <a:lnSpc>
                <a:spcPts val="2520"/>
              </a:lnSpc>
              <a:buAutoNum type="arabicPeriod"/>
            </a:pPr>
            <a:r>
              <a:rPr lang="en-US" sz="2100" b="1" i="1" spc="-10" dirty="0" err="1">
                <a:solidFill>
                  <a:srgbClr val="0D0D0D"/>
                </a:solidFill>
                <a:latin typeface="Evolventa Bold Italics"/>
                <a:ea typeface="Evolventa Bold Italics"/>
                <a:cs typeface="Evolventa Bold Italics"/>
                <a:sym typeface="Evolventa Bold Italics"/>
              </a:rPr>
              <a:t>Strategia</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dvs</a:t>
            </a:r>
            <a:r>
              <a:rPr lang="en-US" sz="2100" b="1" i="1" spc="-10" dirty="0">
                <a:solidFill>
                  <a:srgbClr val="0D0D0D"/>
                </a:solidFill>
                <a:latin typeface="Evolventa Bold Italics"/>
                <a:ea typeface="Evolventa Bold Italics"/>
                <a:cs typeface="Evolventa Bold Italics"/>
                <a:sym typeface="Evolventa Bold Italics"/>
              </a:rPr>
              <a:t>. de </a:t>
            </a:r>
            <a:r>
              <a:rPr lang="en-US" sz="2100" b="1" i="1" spc="-10" dirty="0" err="1">
                <a:solidFill>
                  <a:srgbClr val="0D0D0D"/>
                </a:solidFill>
                <a:latin typeface="Evolventa Bold Italics"/>
                <a:ea typeface="Evolventa Bold Italics"/>
                <a:cs typeface="Evolventa Bold Italics"/>
                <a:sym typeface="Evolventa Bold Italics"/>
              </a:rPr>
              <a:t>minimizare</a:t>
            </a:r>
            <a:r>
              <a:rPr lang="en-US" sz="2100" b="1" i="1" spc="-10" dirty="0">
                <a:solidFill>
                  <a:srgbClr val="0D0D0D"/>
                </a:solidFill>
                <a:latin typeface="Evolventa Bold Italics"/>
                <a:ea typeface="Evolventa Bold Italics"/>
                <a:cs typeface="Evolventa Bold Italics"/>
                <a:sym typeface="Evolventa Bold Italics"/>
              </a:rPr>
              <a:t> a </a:t>
            </a:r>
            <a:r>
              <a:rPr lang="en-US" sz="2100" b="1" i="1" spc="-10" dirty="0" err="1">
                <a:solidFill>
                  <a:srgbClr val="0D0D0D"/>
                </a:solidFill>
                <a:latin typeface="Evolventa Bold Italics"/>
                <a:ea typeface="Evolventa Bold Italics"/>
                <a:cs typeface="Evolventa Bold Italics"/>
                <a:sym typeface="Evolventa Bold Italics"/>
              </a:rPr>
              <a:t>acestor</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costuri</a:t>
            </a:r>
            <a:r>
              <a:rPr lang="en-US" sz="2100" b="1" i="1" spc="-10" dirty="0">
                <a:solidFill>
                  <a:srgbClr val="0D0D0D"/>
                </a:solidFill>
                <a:latin typeface="Evolventa Bold Italics"/>
                <a:ea typeface="Evolventa Bold Italics"/>
                <a:cs typeface="Evolventa Bold Italics"/>
                <a:sym typeface="Evolventa Bold Italics"/>
              </a:rPr>
              <a:t>, </a:t>
            </a:r>
            <a:r>
              <a:rPr lang="en-US" sz="2100" i="1" spc="-10" dirty="0" err="1">
                <a:solidFill>
                  <a:srgbClr val="0D0D0D"/>
                </a:solidFill>
                <a:latin typeface="Evolventa Italics"/>
                <a:ea typeface="Evolventa Italics"/>
                <a:cs typeface="Evolventa Italics"/>
                <a:sym typeface="Evolventa Italics"/>
              </a:rPr>
              <a:t>realizând</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în</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același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timp</a:t>
            </a:r>
            <a:r>
              <a:rPr lang="en-US" sz="2100" i="1" spc="-10" dirty="0">
                <a:solidFill>
                  <a:srgbClr val="0D0D0D"/>
                </a:solidFill>
                <a:latin typeface="Evolventa Italics"/>
                <a:ea typeface="Evolventa Italics"/>
                <a:cs typeface="Evolventa Italics"/>
                <a:sym typeface="Evolventa Italics"/>
              </a:rPr>
              <a:t> un </a:t>
            </a:r>
            <a:r>
              <a:rPr lang="en-US" sz="2100" i="1" spc="-10" dirty="0" err="1">
                <a:solidFill>
                  <a:srgbClr val="0D0D0D"/>
                </a:solidFill>
                <a:latin typeface="Evolventa Italics"/>
                <a:ea typeface="Evolventa Italics"/>
                <a:cs typeface="Evolventa Italics"/>
                <a:sym typeface="Evolventa Italics"/>
              </a:rPr>
              <a:t>portofoliu</a:t>
            </a:r>
            <a:r>
              <a:rPr lang="en-US" sz="2100" i="1" spc="-10" dirty="0">
                <a:solidFill>
                  <a:srgbClr val="0D0D0D"/>
                </a:solidFill>
                <a:latin typeface="Evolventa Italics"/>
                <a:ea typeface="Evolventa Italics"/>
                <a:cs typeface="Evolventa Italics"/>
                <a:sym typeface="Evolventa Italics"/>
              </a:rPr>
              <a:t> de </a:t>
            </a:r>
            <a:r>
              <a:rPr lang="en-US" sz="2100" i="1" spc="-10" dirty="0" err="1">
                <a:solidFill>
                  <a:srgbClr val="0D0D0D"/>
                </a:solidFill>
                <a:latin typeface="Evolventa Italics"/>
                <a:ea typeface="Evolventa Italics"/>
                <a:cs typeface="Evolventa Italics"/>
                <a:sym typeface="Evolventa Italics"/>
              </a:rPr>
              <a:t>investiții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diversificat</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și</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eficient</a:t>
            </a:r>
            <a:r>
              <a:rPr lang="en-US" sz="2100" i="1" spc="-10" dirty="0">
                <a:solidFill>
                  <a:srgbClr val="0D0D0D"/>
                </a:solidFill>
                <a:latin typeface="Evolventa Italics"/>
                <a:ea typeface="Evolventa Italics"/>
                <a:cs typeface="Evolventa Italics"/>
                <a:sym typeface="Evolventa Italics"/>
              </a:rPr>
              <a:t>.</a:t>
            </a:r>
          </a:p>
          <a:p>
            <a:pPr marL="380048" lvl="1" indent="-190024" algn="l">
              <a:lnSpc>
                <a:spcPts val="2520"/>
              </a:lnSpc>
              <a:buAutoNum type="arabicPeriod"/>
            </a:pPr>
            <a:r>
              <a:rPr lang="en-US" sz="2100" b="1" i="1" spc="-10" dirty="0" err="1">
                <a:solidFill>
                  <a:srgbClr val="0D0D0D"/>
                </a:solidFill>
                <a:latin typeface="Evolventa Bold Italics"/>
                <a:ea typeface="Evolventa Bold Italics"/>
                <a:cs typeface="Evolventa Bold Italics"/>
                <a:sym typeface="Evolventa Bold Italics"/>
              </a:rPr>
              <a:t>Impactul</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acestor</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costuri</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asupra</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creșterii</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investițiilor</a:t>
            </a:r>
            <a:r>
              <a:rPr lang="en-US" sz="2100" b="1" i="1" spc="-10" dirty="0">
                <a:solidFill>
                  <a:srgbClr val="0D0D0D"/>
                </a:solidFill>
                <a:latin typeface="Evolventa Bold Italics"/>
                <a:ea typeface="Evolventa Bold Italics"/>
                <a:cs typeface="Evolventa Bold Italics"/>
                <a:sym typeface="Evolventa Bold Italics"/>
              </a:rPr>
              <a:t> pe termen lung, </a:t>
            </a:r>
            <a:r>
              <a:rPr lang="en-US" sz="2100" i="1" spc="-10" dirty="0" err="1">
                <a:solidFill>
                  <a:srgbClr val="0D0D0D"/>
                </a:solidFill>
                <a:latin typeface="Evolventa Italics"/>
                <a:ea typeface="Evolventa Italics"/>
                <a:cs typeface="Evolventa Italics"/>
                <a:sym typeface="Evolventa Italics"/>
              </a:rPr>
              <a:t>inclusiv</a:t>
            </a:r>
            <a:r>
              <a:rPr lang="en-US" sz="2100" i="1" spc="-10" dirty="0">
                <a:solidFill>
                  <a:srgbClr val="0D0D0D"/>
                </a:solidFill>
                <a:latin typeface="Evolventa Italics"/>
                <a:ea typeface="Evolventa Italics"/>
                <a:cs typeface="Evolventa Italics"/>
                <a:sym typeface="Evolventa Italics"/>
              </a:rPr>
              <a:t> un </a:t>
            </a:r>
            <a:r>
              <a:rPr lang="en-US" sz="2100" i="1" spc="-10" dirty="0" err="1">
                <a:solidFill>
                  <a:srgbClr val="0D0D0D"/>
                </a:solidFill>
                <a:latin typeface="Evolventa Italics"/>
                <a:ea typeface="Evolventa Italics"/>
                <a:cs typeface="Evolventa Italics"/>
                <a:sym typeface="Evolventa Italics"/>
              </a:rPr>
              <a:t>calcul</a:t>
            </a:r>
            <a:r>
              <a:rPr lang="en-US" sz="2100" i="1" spc="-10" dirty="0">
                <a:solidFill>
                  <a:srgbClr val="0D0D0D"/>
                </a:solidFill>
                <a:latin typeface="Evolventa Italics"/>
                <a:ea typeface="Evolventa Italics"/>
                <a:cs typeface="Evolventa Italics"/>
                <a:sym typeface="Evolventa Italics"/>
              </a:rPr>
              <a:t> de </a:t>
            </a:r>
            <a:r>
              <a:rPr lang="en-US" sz="2100" i="1" spc="-10" dirty="0" err="1">
                <a:solidFill>
                  <a:srgbClr val="0D0D0D"/>
                </a:solidFill>
                <a:latin typeface="Evolventa Italics"/>
                <a:ea typeface="Evolventa Italics"/>
                <a:cs typeface="Evolventa Italics"/>
                <a:sym typeface="Evolventa Italics"/>
              </a:rPr>
              <a:t>bază</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sau</a:t>
            </a:r>
            <a:r>
              <a:rPr lang="en-US" sz="2100" i="1" spc="-10" dirty="0">
                <a:solidFill>
                  <a:srgbClr val="0D0D0D"/>
                </a:solidFill>
                <a:latin typeface="Evolventa Italics"/>
                <a:ea typeface="Evolventa Italics"/>
                <a:cs typeface="Evolventa Italics"/>
                <a:sym typeface="Evolventa Italics"/>
              </a:rPr>
              <a:t> un </a:t>
            </a:r>
            <a:r>
              <a:rPr lang="en-US" sz="2100" i="1" spc="-10" dirty="0" err="1">
                <a:solidFill>
                  <a:srgbClr val="0D0D0D"/>
                </a:solidFill>
                <a:latin typeface="Evolventa Italics"/>
                <a:ea typeface="Evolventa Italics"/>
                <a:cs typeface="Evolventa Italics"/>
                <a:sym typeface="Evolventa Italics"/>
              </a:rPr>
              <a:t>exemplu</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pentru</a:t>
            </a:r>
            <a:r>
              <a:rPr lang="en-US" sz="2100" i="1" spc="-10" dirty="0">
                <a:solidFill>
                  <a:srgbClr val="0D0D0D"/>
                </a:solidFill>
                <a:latin typeface="Evolventa Italics"/>
                <a:ea typeface="Evolventa Italics"/>
                <a:cs typeface="Evolventa Italics"/>
                <a:sym typeface="Evolventa Italics"/>
              </a:rPr>
              <a:t> a </a:t>
            </a:r>
            <a:r>
              <a:rPr lang="en-US" sz="2100" i="1" spc="-10" dirty="0" err="1">
                <a:solidFill>
                  <a:srgbClr val="0D0D0D"/>
                </a:solidFill>
                <a:latin typeface="Evolventa Italics"/>
                <a:ea typeface="Evolventa Italics"/>
                <a:cs typeface="Evolventa Italics"/>
                <a:sym typeface="Evolventa Italics"/>
              </a:rPr>
              <a:t>ilustra</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acest</a:t>
            </a:r>
            <a:r>
              <a:rPr lang="en-US" sz="2100" i="1" spc="-10" dirty="0">
                <a:solidFill>
                  <a:srgbClr val="0D0D0D"/>
                </a:solidFill>
                <a:latin typeface="Evolventa Italics"/>
                <a:ea typeface="Evolventa Italics"/>
                <a:cs typeface="Evolventa Italics"/>
                <a:sym typeface="Evolventa Italics"/>
              </a:rPr>
              <a:t> impact.</a:t>
            </a:r>
          </a:p>
          <a:p>
            <a:pPr marL="380048" lvl="1" indent="-190024" algn="l">
              <a:lnSpc>
                <a:spcPts val="2520"/>
              </a:lnSpc>
              <a:buAutoNum type="arabicPeriod"/>
            </a:pPr>
            <a:r>
              <a:rPr lang="en-US" sz="2100" b="1" i="1" spc="-10" dirty="0">
                <a:solidFill>
                  <a:srgbClr val="0D0D0D"/>
                </a:solidFill>
                <a:latin typeface="Evolventa Bold Italics"/>
                <a:ea typeface="Evolventa Bold Italics"/>
                <a:cs typeface="Evolventa Bold Italics"/>
                <a:sym typeface="Evolventa Bold Italics"/>
              </a:rPr>
              <a:t>Cum </a:t>
            </a:r>
            <a:r>
              <a:rPr lang="en-US" sz="2100" b="1" i="1" spc="-10" dirty="0" err="1">
                <a:solidFill>
                  <a:srgbClr val="0D0D0D"/>
                </a:solidFill>
                <a:latin typeface="Evolventa Bold Italics"/>
                <a:ea typeface="Evolventa Bold Italics"/>
                <a:cs typeface="Evolventa Bold Italics"/>
                <a:sym typeface="Evolventa Bold Italics"/>
              </a:rPr>
              <a:t>intenționați</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să</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vă</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monitorizați</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și</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să</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vă</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ajustați</a:t>
            </a:r>
            <a:r>
              <a:rPr lang="en-US" sz="2100" b="1" i="1" spc="-10" dirty="0">
                <a:solidFill>
                  <a:srgbClr val="0D0D0D"/>
                </a:solidFill>
                <a:latin typeface="Evolventa Bold Italics"/>
                <a:ea typeface="Evolventa Bold Italics"/>
                <a:cs typeface="Evolventa Bold Italics"/>
                <a:sym typeface="Evolventa Bold Italics"/>
              </a:rPr>
              <a:t> </a:t>
            </a:r>
            <a:r>
              <a:rPr lang="en-US" sz="2100" b="1" i="1" spc="-10" dirty="0" err="1">
                <a:solidFill>
                  <a:srgbClr val="0D0D0D"/>
                </a:solidFill>
                <a:latin typeface="Evolventa Bold Italics"/>
                <a:ea typeface="Evolventa Bold Italics"/>
                <a:cs typeface="Evolventa Bold Italics"/>
                <a:sym typeface="Evolventa Bold Italics"/>
              </a:rPr>
              <a:t>investițiile</a:t>
            </a:r>
            <a:r>
              <a:rPr lang="en-US" sz="2100" b="1" i="1" spc="-10" dirty="0">
                <a:solidFill>
                  <a:srgbClr val="0D0D0D"/>
                </a:solidFill>
                <a:latin typeface="Evolventa Bold Italics"/>
                <a:ea typeface="Evolventa Bold Italics"/>
                <a:cs typeface="Evolventa Bold Italics"/>
                <a:sym typeface="Evolventa Bold Italics"/>
              </a:rPr>
              <a:t> </a:t>
            </a:r>
            <a:r>
              <a:rPr lang="en-US" sz="2100" i="1" spc="-10" dirty="0" err="1">
                <a:solidFill>
                  <a:srgbClr val="0D0D0D"/>
                </a:solidFill>
                <a:latin typeface="Evolventa Italics"/>
                <a:ea typeface="Evolventa Italics"/>
                <a:cs typeface="Evolventa Italics"/>
                <a:sym typeface="Evolventa Italics"/>
              </a:rPr>
              <a:t>pentru</a:t>
            </a:r>
            <a:r>
              <a:rPr lang="en-US" sz="2100" i="1" spc="-10" dirty="0">
                <a:solidFill>
                  <a:srgbClr val="0D0D0D"/>
                </a:solidFill>
                <a:latin typeface="Evolventa Italics"/>
                <a:ea typeface="Evolventa Italics"/>
                <a:cs typeface="Evolventa Italics"/>
                <a:sym typeface="Evolventa Italics"/>
              </a:rPr>
              <a:t> a </a:t>
            </a:r>
            <a:r>
              <a:rPr lang="en-US" sz="2100" i="1" spc="-10" dirty="0" err="1">
                <a:solidFill>
                  <a:srgbClr val="0D0D0D"/>
                </a:solidFill>
                <a:latin typeface="Evolventa Italics"/>
                <a:ea typeface="Evolventa Italics"/>
                <a:cs typeface="Evolventa Italics"/>
                <a:sym typeface="Evolventa Italics"/>
              </a:rPr>
              <a:t>vă</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asigura</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că</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costurile</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rămân</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scăzute</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în</a:t>
            </a:r>
            <a:r>
              <a:rPr lang="en-US" sz="2100" i="1" spc="-10" dirty="0">
                <a:solidFill>
                  <a:srgbClr val="0D0D0D"/>
                </a:solidFill>
                <a:latin typeface="Evolventa Italics"/>
                <a:ea typeface="Evolventa Italics"/>
                <a:cs typeface="Evolventa Italics"/>
                <a:sym typeface="Evolventa Italics"/>
              </a:rPr>
              <a:t> </a:t>
            </a:r>
            <a:r>
              <a:rPr lang="en-US" sz="2100" i="1" spc="-10" dirty="0" err="1">
                <a:solidFill>
                  <a:srgbClr val="0D0D0D"/>
                </a:solidFill>
                <a:latin typeface="Evolventa Italics"/>
                <a:ea typeface="Evolventa Italics"/>
                <a:cs typeface="Evolventa Italics"/>
                <a:sym typeface="Evolventa Italics"/>
              </a:rPr>
              <a:t>timp.</a:t>
            </a:r>
            <a:endParaRPr lang="en-US" sz="2100" i="1" spc="-10" dirty="0">
              <a:solidFill>
                <a:srgbClr val="0D0D0D"/>
              </a:solidFill>
              <a:latin typeface="Evolventa Italics"/>
              <a:ea typeface="Evolventa Italics"/>
              <a:cs typeface="Evolventa Italics"/>
              <a:sym typeface="Evolventa Itali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249" y="-248757"/>
            <a:ext cx="10819050" cy="2179050"/>
            <a:chOff x="0" y="0"/>
            <a:chExt cx="14425400" cy="2905400"/>
          </a:xfrm>
        </p:grpSpPr>
        <p:sp>
          <p:nvSpPr>
            <p:cNvPr id="3" name="Freeform 3"/>
            <p:cNvSpPr/>
            <p:nvPr/>
          </p:nvSpPr>
          <p:spPr>
            <a:xfrm>
              <a:off x="12700" y="12700"/>
              <a:ext cx="14400023" cy="2880106"/>
            </a:xfrm>
            <a:custGeom>
              <a:avLst/>
              <a:gdLst/>
              <a:ahLst/>
              <a:cxnLst/>
              <a:rect l="l" t="t" r="r" b="b"/>
              <a:pathLst>
                <a:path w="14400023" h="2880106">
                  <a:moveTo>
                    <a:pt x="0" y="480060"/>
                  </a:moveTo>
                  <a:cubicBezTo>
                    <a:pt x="0" y="214884"/>
                    <a:pt x="216408" y="0"/>
                    <a:pt x="483362" y="0"/>
                  </a:cubicBezTo>
                  <a:lnTo>
                    <a:pt x="13916661" y="0"/>
                  </a:lnTo>
                  <a:cubicBezTo>
                    <a:pt x="14183615" y="0"/>
                    <a:pt x="14400023" y="214884"/>
                    <a:pt x="14400023" y="480060"/>
                  </a:cubicBezTo>
                  <a:lnTo>
                    <a:pt x="14400023" y="2400046"/>
                  </a:lnTo>
                  <a:cubicBezTo>
                    <a:pt x="14400023" y="2665095"/>
                    <a:pt x="14183615" y="2880106"/>
                    <a:pt x="13916661" y="2880106"/>
                  </a:cubicBezTo>
                  <a:lnTo>
                    <a:pt x="483362" y="2880106"/>
                  </a:lnTo>
                  <a:cubicBezTo>
                    <a:pt x="216408" y="2879979"/>
                    <a:pt x="0" y="2665095"/>
                    <a:pt x="0" y="2400046"/>
                  </a:cubicBezTo>
                  <a:close/>
                </a:path>
              </a:pathLst>
            </a:custGeom>
            <a:solidFill>
              <a:srgbClr val="4472C4"/>
            </a:solidFill>
          </p:spPr>
          <p:txBody>
            <a:bodyPr/>
            <a:lstStyle/>
            <a:p>
              <a:endParaRPr lang="de-AT"/>
            </a:p>
          </p:txBody>
        </p:sp>
        <p:sp>
          <p:nvSpPr>
            <p:cNvPr id="4" name="Freeform 4"/>
            <p:cNvSpPr/>
            <p:nvPr/>
          </p:nvSpPr>
          <p:spPr>
            <a:xfrm>
              <a:off x="0" y="0"/>
              <a:ext cx="14425423" cy="2905506"/>
            </a:xfrm>
            <a:custGeom>
              <a:avLst/>
              <a:gdLst/>
              <a:ahLst/>
              <a:cxnLst/>
              <a:rect l="l" t="t" r="r" b="b"/>
              <a:pathLst>
                <a:path w="14425423" h="2905506">
                  <a:moveTo>
                    <a:pt x="0" y="492760"/>
                  </a:moveTo>
                  <a:cubicBezTo>
                    <a:pt x="0" y="220472"/>
                    <a:pt x="222250" y="0"/>
                    <a:pt x="496062" y="0"/>
                  </a:cubicBezTo>
                  <a:lnTo>
                    <a:pt x="13929361" y="0"/>
                  </a:lnTo>
                  <a:lnTo>
                    <a:pt x="13929361" y="12700"/>
                  </a:lnTo>
                  <a:lnTo>
                    <a:pt x="13929361" y="0"/>
                  </a:lnTo>
                  <a:cubicBezTo>
                    <a:pt x="14203299" y="0"/>
                    <a:pt x="14425423" y="220472"/>
                    <a:pt x="14425423" y="492760"/>
                  </a:cubicBezTo>
                  <a:lnTo>
                    <a:pt x="14412723" y="492760"/>
                  </a:lnTo>
                  <a:lnTo>
                    <a:pt x="14425423" y="492760"/>
                  </a:lnTo>
                  <a:lnTo>
                    <a:pt x="14425423" y="2412746"/>
                  </a:lnTo>
                  <a:lnTo>
                    <a:pt x="14412723" y="2412746"/>
                  </a:lnTo>
                  <a:lnTo>
                    <a:pt x="14425423" y="2412746"/>
                  </a:lnTo>
                  <a:cubicBezTo>
                    <a:pt x="14425423" y="2684907"/>
                    <a:pt x="14203173" y="2905506"/>
                    <a:pt x="13929361" y="2905506"/>
                  </a:cubicBezTo>
                  <a:lnTo>
                    <a:pt x="13929361" y="2892806"/>
                  </a:lnTo>
                  <a:lnTo>
                    <a:pt x="13929361" y="2905506"/>
                  </a:lnTo>
                  <a:lnTo>
                    <a:pt x="496062" y="2905506"/>
                  </a:lnTo>
                  <a:lnTo>
                    <a:pt x="496062" y="2892806"/>
                  </a:lnTo>
                  <a:lnTo>
                    <a:pt x="496062" y="2905506"/>
                  </a:lnTo>
                  <a:cubicBezTo>
                    <a:pt x="222250" y="2905379"/>
                    <a:pt x="0" y="2684907"/>
                    <a:pt x="0" y="2412746"/>
                  </a:cubicBezTo>
                  <a:lnTo>
                    <a:pt x="0" y="492760"/>
                  </a:lnTo>
                  <a:lnTo>
                    <a:pt x="12700" y="492760"/>
                  </a:lnTo>
                  <a:lnTo>
                    <a:pt x="0" y="492760"/>
                  </a:lnTo>
                  <a:moveTo>
                    <a:pt x="25400" y="492760"/>
                  </a:moveTo>
                  <a:lnTo>
                    <a:pt x="25400" y="2412746"/>
                  </a:lnTo>
                  <a:lnTo>
                    <a:pt x="12700" y="2412746"/>
                  </a:lnTo>
                  <a:lnTo>
                    <a:pt x="25400" y="2412746"/>
                  </a:lnTo>
                  <a:cubicBezTo>
                    <a:pt x="25400" y="2670810"/>
                    <a:pt x="236093" y="2880106"/>
                    <a:pt x="496062" y="2880106"/>
                  </a:cubicBezTo>
                  <a:lnTo>
                    <a:pt x="13929361" y="2880106"/>
                  </a:lnTo>
                  <a:cubicBezTo>
                    <a:pt x="14189456" y="2880106"/>
                    <a:pt x="14400023" y="2670810"/>
                    <a:pt x="14400023" y="2412746"/>
                  </a:cubicBezTo>
                  <a:lnTo>
                    <a:pt x="14400023" y="492760"/>
                  </a:lnTo>
                  <a:cubicBezTo>
                    <a:pt x="14400023" y="234696"/>
                    <a:pt x="14189329" y="25400"/>
                    <a:pt x="13929361" y="25400"/>
                  </a:cubicBezTo>
                  <a:lnTo>
                    <a:pt x="496062" y="25400"/>
                  </a:lnTo>
                  <a:lnTo>
                    <a:pt x="496062" y="12700"/>
                  </a:lnTo>
                  <a:lnTo>
                    <a:pt x="496062" y="25400"/>
                  </a:lnTo>
                  <a:cubicBezTo>
                    <a:pt x="236093" y="25400"/>
                    <a:pt x="25400" y="234696"/>
                    <a:pt x="25400" y="492760"/>
                  </a:cubicBezTo>
                  <a:close/>
                </a:path>
              </a:pathLst>
            </a:custGeom>
            <a:solidFill>
              <a:srgbClr val="31538F"/>
            </a:solidFill>
          </p:spPr>
          <p:txBody>
            <a:bodyPr/>
            <a:lstStyle/>
            <a:p>
              <a:endParaRPr lang="de-AT"/>
            </a:p>
          </p:txBody>
        </p:sp>
        <p:sp>
          <p:nvSpPr>
            <p:cNvPr id="5" name="TextBox 5"/>
            <p:cNvSpPr txBox="1"/>
            <p:nvPr/>
          </p:nvSpPr>
          <p:spPr>
            <a:xfrm>
              <a:off x="0" y="-161925"/>
              <a:ext cx="14425400" cy="3067325"/>
            </a:xfrm>
            <a:prstGeom prst="rect">
              <a:avLst/>
            </a:prstGeom>
          </p:spPr>
          <p:txBody>
            <a:bodyPr lIns="50800" tIns="50800" rIns="50800" bIns="50800" rtlCol="0" anchor="ctr"/>
            <a:lstStyle/>
            <a:p>
              <a:pPr marL="0" lvl="0" indent="0" algn="ctr">
                <a:lnSpc>
                  <a:spcPts val="6120"/>
                </a:lnSpc>
              </a:pPr>
              <a:r>
                <a:rPr lang="en-US" sz="5100" spc="-24">
                  <a:solidFill>
                    <a:srgbClr val="FFFFFF"/>
                  </a:solidFill>
                  <a:latin typeface="Evolventa"/>
                  <a:ea typeface="Evolventa"/>
                  <a:cs typeface="Evolventa"/>
                  <a:sym typeface="Evolventa"/>
                </a:rPr>
                <a:t>PROVOCAREA FINANCIARĂ DIN VIAȚA REALĂ</a:t>
              </a:r>
            </a:p>
          </p:txBody>
        </p:sp>
      </p:grpSp>
      <p:grpSp>
        <p:nvGrpSpPr>
          <p:cNvPr id="6" name="Group 6"/>
          <p:cNvGrpSpPr/>
          <p:nvPr/>
        </p:nvGrpSpPr>
        <p:grpSpPr>
          <a:xfrm rot="-5400000">
            <a:off x="8222456" y="221456"/>
            <a:ext cx="1843088" cy="18288000"/>
            <a:chOff x="0" y="0"/>
            <a:chExt cx="2457450" cy="24384000"/>
          </a:xfrm>
        </p:grpSpPr>
        <p:sp>
          <p:nvSpPr>
            <p:cNvPr id="7" name="Freeform 7"/>
            <p:cNvSpPr/>
            <p:nvPr/>
          </p:nvSpPr>
          <p:spPr>
            <a:xfrm>
              <a:off x="0" y="0"/>
              <a:ext cx="2457450" cy="24384000"/>
            </a:xfrm>
            <a:custGeom>
              <a:avLst/>
              <a:gdLst/>
              <a:ahLst/>
              <a:cxnLst/>
              <a:rect l="l" t="t" r="r" b="b"/>
              <a:pathLst>
                <a:path w="2457450" h="24384000">
                  <a:moveTo>
                    <a:pt x="0" y="0"/>
                  </a:moveTo>
                  <a:lnTo>
                    <a:pt x="2457450" y="0"/>
                  </a:lnTo>
                  <a:lnTo>
                    <a:pt x="2457450" y="24384000"/>
                  </a:lnTo>
                  <a:lnTo>
                    <a:pt x="0" y="24384000"/>
                  </a:lnTo>
                  <a:close/>
                </a:path>
              </a:pathLst>
            </a:custGeom>
            <a:solidFill>
              <a:srgbClr val="AEABAB">
                <a:alpha val="60000"/>
              </a:srgbClr>
            </a:solidFill>
          </p:spPr>
          <p:txBody>
            <a:bodyPr/>
            <a:lstStyle/>
            <a:p>
              <a:endParaRPr lang="de-AT"/>
            </a:p>
          </p:txBody>
        </p:sp>
      </p:grpSp>
      <p:sp>
        <p:nvSpPr>
          <p:cNvPr id="8" name="TextBox 8"/>
          <p:cNvSpPr txBox="1"/>
          <p:nvPr/>
        </p:nvSpPr>
        <p:spPr>
          <a:xfrm>
            <a:off x="594444" y="9198106"/>
            <a:ext cx="12657256" cy="399965"/>
          </a:xfrm>
          <a:prstGeom prst="rect">
            <a:avLst/>
          </a:prstGeom>
        </p:spPr>
        <p:txBody>
          <a:bodyPr lIns="0" tIns="0" rIns="0" bIns="0" rtlCol="0" anchor="t">
            <a:spAutoFit/>
          </a:bodyPr>
          <a:lstStyle/>
          <a:p>
            <a:pPr marL="0" lvl="0" indent="0" algn="just">
              <a:lnSpc>
                <a:spcPts val="1439"/>
              </a:lnSpc>
            </a:pPr>
            <a:r>
              <a:rPr lang="en-US" sz="1200" spc="-5">
                <a:solidFill>
                  <a:srgbClr val="000000"/>
                </a:solidFill>
                <a:latin typeface="Evolventa"/>
                <a:ea typeface="Evolventa"/>
                <a:cs typeface="Evolventa"/>
                <a:sym typeface="Evolventa"/>
              </a:rPr>
              <a:t>Finanțat de Uniunea Europeană. Opiniile și opiniile exprimate sunt totuși doar ale autorilor și nu reflectă neapărat cele ale Uniunii Europene sau ale Agenției Executive pentru Educație și Cultură (EACEA). Nici Uniunea Europeană, nici EACEA nu pot fi considerate responsabile pentru acestea. Număr proiect: 2022-1-AT01-KA220-ADU-000087985</a:t>
            </a:r>
          </a:p>
        </p:txBody>
      </p:sp>
      <p:sp>
        <p:nvSpPr>
          <p:cNvPr id="9" name="Freeform 9" descr="Interfață grafică cu utilizatorul, text  Descriere generată automat"/>
          <p:cNvSpPr/>
          <p:nvPr/>
        </p:nvSpPr>
        <p:spPr>
          <a:xfrm>
            <a:off x="14872456" y="8861232"/>
            <a:ext cx="3173424" cy="860791"/>
          </a:xfrm>
          <a:custGeom>
            <a:avLst/>
            <a:gdLst/>
            <a:ahLst/>
            <a:cxnLst/>
            <a:rect l="l" t="t" r="r" b="b"/>
            <a:pathLst>
              <a:path w="3173424" h="860791">
                <a:moveTo>
                  <a:pt x="0" y="0"/>
                </a:moveTo>
                <a:lnTo>
                  <a:pt x="3173424" y="0"/>
                </a:lnTo>
                <a:lnTo>
                  <a:pt x="3173424" y="860791"/>
                </a:lnTo>
                <a:lnTo>
                  <a:pt x="0" y="860791"/>
                </a:lnTo>
                <a:lnTo>
                  <a:pt x="0" y="0"/>
                </a:lnTo>
                <a:close/>
              </a:path>
            </a:pathLst>
          </a:custGeom>
          <a:blipFill>
            <a:blip r:embed="rId3"/>
            <a:stretch>
              <a:fillRect/>
            </a:stretch>
          </a:blipFill>
        </p:spPr>
        <p:txBody>
          <a:bodyPr/>
          <a:lstStyle/>
          <a:p>
            <a:endParaRPr lang="de-AT"/>
          </a:p>
        </p:txBody>
      </p:sp>
      <p:sp>
        <p:nvSpPr>
          <p:cNvPr id="10" name="Freeform 10"/>
          <p:cNvSpPr/>
          <p:nvPr/>
        </p:nvSpPr>
        <p:spPr>
          <a:xfrm>
            <a:off x="16459168" y="265476"/>
            <a:ext cx="1462527" cy="1622708"/>
          </a:xfrm>
          <a:custGeom>
            <a:avLst/>
            <a:gdLst/>
            <a:ahLst/>
            <a:cxnLst/>
            <a:rect l="l" t="t" r="r" b="b"/>
            <a:pathLst>
              <a:path w="1462527" h="1622708">
                <a:moveTo>
                  <a:pt x="0" y="0"/>
                </a:moveTo>
                <a:lnTo>
                  <a:pt x="1462528" y="0"/>
                </a:lnTo>
                <a:lnTo>
                  <a:pt x="1462528" y="1622708"/>
                </a:lnTo>
                <a:lnTo>
                  <a:pt x="0" y="1622708"/>
                </a:lnTo>
                <a:lnTo>
                  <a:pt x="0" y="0"/>
                </a:lnTo>
                <a:close/>
              </a:path>
            </a:pathLst>
          </a:custGeom>
          <a:blipFill>
            <a:blip r:embed="rId4"/>
            <a:stretch>
              <a:fillRect r="-439"/>
            </a:stretch>
          </a:blipFill>
        </p:spPr>
        <p:txBody>
          <a:bodyPr/>
          <a:lstStyle/>
          <a:p>
            <a:endParaRPr lang="de-AT"/>
          </a:p>
        </p:txBody>
      </p:sp>
      <p:sp>
        <p:nvSpPr>
          <p:cNvPr id="11" name="TextBox 11"/>
          <p:cNvSpPr txBox="1"/>
          <p:nvPr/>
        </p:nvSpPr>
        <p:spPr>
          <a:xfrm>
            <a:off x="342162" y="2317134"/>
            <a:ext cx="17612278" cy="5724908"/>
          </a:xfrm>
          <a:prstGeom prst="rect">
            <a:avLst/>
          </a:prstGeom>
        </p:spPr>
        <p:txBody>
          <a:bodyPr lIns="0" tIns="0" rIns="0" bIns="0" rtlCol="0" anchor="t">
            <a:spAutoFit/>
          </a:bodyPr>
          <a:lstStyle/>
          <a:p>
            <a:pPr marL="0" lvl="0" indent="0" algn="l">
              <a:lnSpc>
                <a:spcPts val="2520"/>
              </a:lnSpc>
            </a:pPr>
            <a:r>
              <a:rPr lang="en-US" sz="2100" b="1" spc="-10">
                <a:solidFill>
                  <a:srgbClr val="000000"/>
                </a:solidFill>
                <a:latin typeface="Evolventa Bold"/>
                <a:ea typeface="Evolventa Bold"/>
                <a:cs typeface="Evolventa Bold"/>
                <a:sym typeface="Evolventa Bold"/>
              </a:rPr>
              <a:t>Vigneta: Controlează-ți emoțiile</a:t>
            </a:r>
          </a:p>
          <a:p>
            <a:pPr marL="0" lvl="0" indent="0" algn="l">
              <a:lnSpc>
                <a:spcPts val="2520"/>
              </a:lnSpc>
            </a:pPr>
            <a:endParaRPr lang="en-US" sz="2100" b="1" spc="-10">
              <a:solidFill>
                <a:srgbClr val="000000"/>
              </a:solidFill>
              <a:latin typeface="Evolventa Bold"/>
              <a:ea typeface="Evolventa Bold"/>
              <a:cs typeface="Evolventa Bold"/>
              <a:sym typeface="Evolventa Bold"/>
            </a:endParaRPr>
          </a:p>
          <a:p>
            <a:pPr marL="0" lvl="0" indent="0" algn="l">
              <a:lnSpc>
                <a:spcPts val="2520"/>
              </a:lnSpc>
            </a:pPr>
            <a:r>
              <a:rPr lang="en-US" sz="2100" i="1" spc="-10">
                <a:solidFill>
                  <a:srgbClr val="0D0D0D"/>
                </a:solidFill>
                <a:latin typeface="Evolventa Italics"/>
                <a:ea typeface="Evolventa Italics"/>
                <a:cs typeface="Evolventa Italics"/>
                <a:sym typeface="Evolventa Italics"/>
              </a:rPr>
              <a:t>Amintiți-vă, scopul este să luați decizii în cunoștință de cauză, ținând sub control emoțiile pentru a evita capcanele comune, cum ar fi vânzarea în panică sau investițiile determinate de lăcomie.</a:t>
            </a:r>
          </a:p>
          <a:p>
            <a:pPr marL="0" lvl="0" indent="0" algn="l">
              <a:lnSpc>
                <a:spcPts val="2520"/>
              </a:lnSpc>
            </a:pPr>
            <a:endParaRPr lang="en-US" sz="2100" i="1" spc="-10">
              <a:solidFill>
                <a:srgbClr val="0D0D0D"/>
              </a:solidFill>
              <a:latin typeface="Evolventa Italics"/>
              <a:ea typeface="Evolventa Italics"/>
              <a:cs typeface="Evolventa Italics"/>
              <a:sym typeface="Evolventa Italics"/>
            </a:endParaRPr>
          </a:p>
          <a:p>
            <a:pPr marL="0" lvl="0" indent="0" algn="l">
              <a:lnSpc>
                <a:spcPts val="2520"/>
              </a:lnSpc>
            </a:pPr>
            <a:r>
              <a:rPr lang="en-US" sz="2100" b="1" i="1" spc="-10">
                <a:solidFill>
                  <a:srgbClr val="0D0D0D"/>
                </a:solidFill>
                <a:latin typeface="Evolventa Bold Italics"/>
                <a:ea typeface="Evolventa Bold Italics"/>
                <a:cs typeface="Evolventa Bold Italics"/>
                <a:sym typeface="Evolventa Bold Italics"/>
              </a:rPr>
              <a:t>Context: I</a:t>
            </a:r>
            <a:r>
              <a:rPr lang="en-US" sz="2100" i="1" spc="-10">
                <a:solidFill>
                  <a:srgbClr val="0D0D0D"/>
                </a:solidFill>
                <a:latin typeface="Evolventa Italics"/>
                <a:ea typeface="Evolventa Italics"/>
                <a:cs typeface="Evolventa Italics"/>
                <a:sym typeface="Evolventa Italics"/>
              </a:rPr>
              <a:t>maginați-vă că sunteți Taylor, care a început recent să investească la bursă. Taylor a experimentat atât fiorul de a vedea investițiile crescând, cât și panica de a le vedea căzând. Taylor înțelege că emoțiile pot influența puternic deciziile de investiții, dar se străduiește să mențină un nivel egal în timpul volatilității pieței.</a:t>
            </a:r>
          </a:p>
          <a:p>
            <a:pPr marL="0" lvl="0" indent="0" algn="l">
              <a:lnSpc>
                <a:spcPts val="2520"/>
              </a:lnSpc>
            </a:pPr>
            <a:r>
              <a:rPr lang="en-US" sz="2100" b="1" i="1" spc="-10">
                <a:solidFill>
                  <a:srgbClr val="0D0D0D"/>
                </a:solidFill>
                <a:latin typeface="Evolventa Bold Italics"/>
                <a:ea typeface="Evolventa Bold Italics"/>
                <a:cs typeface="Evolventa Bold Italics"/>
                <a:sym typeface="Evolventa Bold Italics"/>
              </a:rPr>
              <a:t>Întrebare de atribuire: </a:t>
            </a:r>
            <a:r>
              <a:rPr lang="en-US" sz="2100" i="1" spc="-10">
                <a:solidFill>
                  <a:srgbClr val="0D0D0D"/>
                </a:solidFill>
                <a:latin typeface="Evolventa Italics"/>
                <a:ea typeface="Evolventa Italics"/>
                <a:cs typeface="Evolventa Italics"/>
                <a:sym typeface="Evolventa Italics"/>
              </a:rPr>
              <a:t>Având în vedere principiul controlului emoțiilor în investiții, creați un plan detaliat pentru modul în care Taylor ar putea gestiona răspunsurile emoționale la fluctuațiile pieței cu un portofoliu inițial de investiții. </a:t>
            </a:r>
          </a:p>
          <a:p>
            <a:pPr marL="0" lvl="0" indent="0" algn="l">
              <a:lnSpc>
                <a:spcPts val="2520"/>
              </a:lnSpc>
            </a:pPr>
            <a:endParaRPr lang="en-US" sz="2100" i="1" spc="-10">
              <a:solidFill>
                <a:srgbClr val="0D0D0D"/>
              </a:solidFill>
              <a:latin typeface="Evolventa Italics"/>
              <a:ea typeface="Evolventa Italics"/>
              <a:cs typeface="Evolventa Italics"/>
              <a:sym typeface="Evolventa Italics"/>
            </a:endParaRPr>
          </a:p>
          <a:p>
            <a:pPr marL="0" lvl="0" indent="0" algn="l">
              <a:lnSpc>
                <a:spcPts val="2520"/>
              </a:lnSpc>
            </a:pPr>
            <a:r>
              <a:rPr lang="en-US" sz="2100" i="1" spc="-10">
                <a:solidFill>
                  <a:srgbClr val="0D0D0D"/>
                </a:solidFill>
                <a:latin typeface="Evolventa Italics"/>
                <a:ea typeface="Evolventa Italics"/>
                <a:cs typeface="Evolventa Italics"/>
                <a:sym typeface="Evolventa Italics"/>
              </a:rPr>
              <a:t>Planul dvs. ar trebui să includă:</a:t>
            </a:r>
          </a:p>
          <a:p>
            <a:pPr marL="380048" lvl="1" indent="-190024" algn="l">
              <a:lnSpc>
                <a:spcPts val="2520"/>
              </a:lnSpc>
              <a:buAutoNum type="arabicPeriod"/>
            </a:pPr>
            <a:r>
              <a:rPr lang="en-US" sz="2100" b="1" i="1" spc="-10">
                <a:solidFill>
                  <a:srgbClr val="0D0D0D"/>
                </a:solidFill>
                <a:latin typeface="Evolventa Bold Italics"/>
                <a:ea typeface="Evolventa Bold Italics"/>
                <a:cs typeface="Evolventa Bold Italics"/>
                <a:sym typeface="Evolventa Bold Italics"/>
              </a:rPr>
              <a:t>Strategii pentru a preveni luarea deciziilor emoționale</a:t>
            </a:r>
            <a:r>
              <a:rPr lang="en-US" sz="2100" i="1" spc="-10">
                <a:solidFill>
                  <a:srgbClr val="0D0D0D"/>
                </a:solidFill>
                <a:latin typeface="Evolventa Italics"/>
                <a:ea typeface="Evolventa Italics"/>
                <a:cs typeface="Evolventa Italics"/>
                <a:sym typeface="Evolventa Italics"/>
              </a:rPr>
              <a:t> ca răspuns la mișcările pe termen scurt ale pieței.</a:t>
            </a:r>
          </a:p>
          <a:p>
            <a:pPr marL="380048" lvl="1" indent="-190024" algn="l">
              <a:lnSpc>
                <a:spcPts val="2520"/>
              </a:lnSpc>
              <a:buAutoNum type="arabicPeriod"/>
            </a:pPr>
            <a:r>
              <a:rPr lang="en-US" sz="2100" b="1" i="1" spc="-10">
                <a:solidFill>
                  <a:srgbClr val="0D0D0D"/>
                </a:solidFill>
                <a:latin typeface="Evolventa Bold Italics"/>
                <a:ea typeface="Evolventa Bold Italics"/>
                <a:cs typeface="Evolventa Bold Italics"/>
                <a:sym typeface="Evolventa Bold Italics"/>
              </a:rPr>
              <a:t>Un plan despre cum să evaluezi și să reacționezi la știri sau tendințele pieței</a:t>
            </a:r>
            <a:r>
              <a:rPr lang="en-US" sz="2100" i="1" spc="-10">
                <a:solidFill>
                  <a:srgbClr val="0D0D0D"/>
                </a:solidFill>
                <a:latin typeface="Evolventa Italics"/>
                <a:ea typeface="Evolventa Italics"/>
                <a:cs typeface="Evolventa Italics"/>
                <a:sym typeface="Evolventa Italics"/>
              </a:rPr>
              <a:t> fără a lăsa emoțiile să preia controlul.</a:t>
            </a:r>
          </a:p>
          <a:p>
            <a:pPr marL="380048" lvl="1" indent="-190024" algn="l">
              <a:lnSpc>
                <a:spcPts val="2520"/>
              </a:lnSpc>
              <a:buAutoNum type="arabicPeriod"/>
            </a:pPr>
            <a:r>
              <a:rPr lang="en-US" sz="2100" b="1" i="1" spc="-10">
                <a:solidFill>
                  <a:srgbClr val="0D0D0D"/>
                </a:solidFill>
                <a:latin typeface="Evolventa Bold Italics"/>
                <a:ea typeface="Evolventa Bold Italics"/>
                <a:cs typeface="Evolventa Bold Italics"/>
                <a:sym typeface="Evolventa Bold Italics"/>
              </a:rPr>
              <a:t>Metode pentru ca Taylor să rămână concentrat pe obiectivele de investiții pe termen lung, </a:t>
            </a:r>
            <a:r>
              <a:rPr lang="en-US" sz="2100" i="1" spc="-10">
                <a:solidFill>
                  <a:srgbClr val="0D0D0D"/>
                </a:solidFill>
                <a:latin typeface="Evolventa Italics"/>
                <a:ea typeface="Evolventa Italics"/>
                <a:cs typeface="Evolventa Italics"/>
                <a:sym typeface="Evolventa Italics"/>
              </a:rPr>
              <a:t>în ciuda inevitabilelor suișuri și coborâșuri de pe piață.</a:t>
            </a:r>
          </a:p>
          <a:p>
            <a:pPr marL="380048" lvl="1" indent="-190024" algn="l">
              <a:lnSpc>
                <a:spcPts val="2520"/>
              </a:lnSpc>
              <a:buAutoNum type="arabicPeriod"/>
            </a:pPr>
            <a:r>
              <a:rPr lang="en-US" sz="2100" b="1" i="1" spc="-10">
                <a:solidFill>
                  <a:srgbClr val="0D0D0D"/>
                </a:solidFill>
                <a:latin typeface="Evolventa Bold Italics"/>
                <a:ea typeface="Evolventa Bold Italics"/>
                <a:cs typeface="Evolventa Bold Italics"/>
                <a:sym typeface="Evolventa Bold Italics"/>
              </a:rPr>
              <a:t>Cum își poate revizui și ajusta Taylor portofoliul de investiții </a:t>
            </a:r>
            <a:r>
              <a:rPr lang="en-US" sz="2100" i="1" spc="-10">
                <a:solidFill>
                  <a:srgbClr val="0D0D0D"/>
                </a:solidFill>
                <a:latin typeface="Evolventa Italics"/>
                <a:ea typeface="Evolventa Italics"/>
                <a:cs typeface="Evolventa Italics"/>
                <a:sym typeface="Evolventa Italics"/>
              </a:rPr>
              <a:t>într-o manieră disciplinată și rațională, mai degrabă decât ca răspuns la factorii declanșatori emoționali.</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O imagine care conține cer, în aer liber, natură, stâncă.  Descriere generată automat"/>
          <p:cNvSpPr/>
          <p:nvPr/>
        </p:nvSpPr>
        <p:spPr>
          <a:xfrm>
            <a:off x="2471738" y="0"/>
            <a:ext cx="15816262" cy="9958393"/>
          </a:xfrm>
          <a:custGeom>
            <a:avLst/>
            <a:gdLst/>
            <a:ahLst/>
            <a:cxnLst/>
            <a:rect l="l" t="t" r="r" b="b"/>
            <a:pathLst>
              <a:path w="15816262" h="9958393">
                <a:moveTo>
                  <a:pt x="0" y="0"/>
                </a:moveTo>
                <a:lnTo>
                  <a:pt x="15816262" y="0"/>
                </a:lnTo>
                <a:lnTo>
                  <a:pt x="15816262" y="9958393"/>
                </a:lnTo>
                <a:lnTo>
                  <a:pt x="0" y="9958393"/>
                </a:lnTo>
                <a:lnTo>
                  <a:pt x="0" y="0"/>
                </a:lnTo>
                <a:close/>
              </a:path>
            </a:pathLst>
          </a:custGeom>
          <a:blipFill>
            <a:blip r:embed="rId3"/>
            <a:stretch>
              <a:fillRect b="-5903"/>
            </a:stretch>
          </a:blipFill>
        </p:spPr>
        <p:txBody>
          <a:bodyPr/>
          <a:lstStyle/>
          <a:p>
            <a:endParaRPr lang="de-AT"/>
          </a:p>
        </p:txBody>
      </p:sp>
      <p:grpSp>
        <p:nvGrpSpPr>
          <p:cNvPr id="3" name="Group 3"/>
          <p:cNvGrpSpPr/>
          <p:nvPr/>
        </p:nvGrpSpPr>
        <p:grpSpPr>
          <a:xfrm>
            <a:off x="0" y="2672271"/>
            <a:ext cx="9880170" cy="3683505"/>
            <a:chOff x="0" y="0"/>
            <a:chExt cx="13173560" cy="4911340"/>
          </a:xfrm>
        </p:grpSpPr>
        <p:sp>
          <p:nvSpPr>
            <p:cNvPr id="4" name="Freeform 4"/>
            <p:cNvSpPr/>
            <p:nvPr/>
          </p:nvSpPr>
          <p:spPr>
            <a:xfrm>
              <a:off x="0" y="0"/>
              <a:ext cx="13173583" cy="4911344"/>
            </a:xfrm>
            <a:custGeom>
              <a:avLst/>
              <a:gdLst/>
              <a:ahLst/>
              <a:cxnLst/>
              <a:rect l="l" t="t" r="r" b="b"/>
              <a:pathLst>
                <a:path w="13173583" h="4911344">
                  <a:moveTo>
                    <a:pt x="0" y="0"/>
                  </a:moveTo>
                  <a:lnTo>
                    <a:pt x="13173583" y="0"/>
                  </a:lnTo>
                  <a:lnTo>
                    <a:pt x="13173583" y="4911344"/>
                  </a:lnTo>
                  <a:lnTo>
                    <a:pt x="0" y="4911344"/>
                  </a:lnTo>
                  <a:close/>
                </a:path>
              </a:pathLst>
            </a:custGeom>
            <a:solidFill>
              <a:srgbClr val="AEABAB">
                <a:alpha val="60000"/>
              </a:srgbClr>
            </a:solidFill>
          </p:spPr>
          <p:txBody>
            <a:bodyPr/>
            <a:lstStyle/>
            <a:p>
              <a:endParaRPr lang="de-AT"/>
            </a:p>
          </p:txBody>
        </p:sp>
      </p:grpSp>
      <p:sp>
        <p:nvSpPr>
          <p:cNvPr id="5" name="Freeform 5" descr="Logo  Descriere generată automat"/>
          <p:cNvSpPr/>
          <p:nvPr/>
        </p:nvSpPr>
        <p:spPr>
          <a:xfrm>
            <a:off x="231170" y="280602"/>
            <a:ext cx="2009399" cy="2219712"/>
          </a:xfrm>
          <a:custGeom>
            <a:avLst/>
            <a:gdLst/>
            <a:ahLst/>
            <a:cxnLst/>
            <a:rect l="l" t="t" r="r" b="b"/>
            <a:pathLst>
              <a:path w="2009399" h="2219712">
                <a:moveTo>
                  <a:pt x="0" y="0"/>
                </a:moveTo>
                <a:lnTo>
                  <a:pt x="2009398" y="0"/>
                </a:lnTo>
                <a:lnTo>
                  <a:pt x="2009398" y="2219712"/>
                </a:lnTo>
                <a:lnTo>
                  <a:pt x="0" y="2219712"/>
                </a:lnTo>
                <a:lnTo>
                  <a:pt x="0" y="0"/>
                </a:lnTo>
                <a:close/>
              </a:path>
            </a:pathLst>
          </a:custGeom>
          <a:blipFill>
            <a:blip r:embed="rId4"/>
            <a:stretch>
              <a:fillRect/>
            </a:stretch>
          </a:blipFill>
        </p:spPr>
        <p:txBody>
          <a:bodyPr/>
          <a:lstStyle/>
          <a:p>
            <a:endParaRPr lang="de-AT"/>
          </a:p>
        </p:txBody>
      </p:sp>
      <p:sp>
        <p:nvSpPr>
          <p:cNvPr id="6" name="TextBox 6"/>
          <p:cNvSpPr txBox="1"/>
          <p:nvPr/>
        </p:nvSpPr>
        <p:spPr>
          <a:xfrm>
            <a:off x="734378" y="3007995"/>
            <a:ext cx="8203882" cy="1209675"/>
          </a:xfrm>
          <a:prstGeom prst="rect">
            <a:avLst/>
          </a:prstGeom>
        </p:spPr>
        <p:txBody>
          <a:bodyPr lIns="0" tIns="0" rIns="0" bIns="0" rtlCol="0" anchor="t">
            <a:spAutoFit/>
          </a:bodyPr>
          <a:lstStyle/>
          <a:p>
            <a:pPr marL="0" lvl="0" indent="0" algn="ctr">
              <a:lnSpc>
                <a:spcPts val="7920"/>
              </a:lnSpc>
            </a:pPr>
            <a:r>
              <a:rPr lang="en-US" sz="6600" b="1" spc="-31">
                <a:solidFill>
                  <a:srgbClr val="000000"/>
                </a:solidFill>
                <a:latin typeface="Evolventa Bold"/>
                <a:ea typeface="Evolventa Bold"/>
                <a:cs typeface="Evolventa Bold"/>
                <a:sym typeface="Evolventa Bold"/>
              </a:rPr>
              <a:t>Multumesc!</a:t>
            </a:r>
          </a:p>
        </p:txBody>
      </p:sp>
      <p:sp>
        <p:nvSpPr>
          <p:cNvPr id="7" name="Freeform 7" descr="Text  Descriere generată automat"/>
          <p:cNvSpPr/>
          <p:nvPr/>
        </p:nvSpPr>
        <p:spPr>
          <a:xfrm>
            <a:off x="231170" y="9031612"/>
            <a:ext cx="2126268" cy="446457"/>
          </a:xfrm>
          <a:custGeom>
            <a:avLst/>
            <a:gdLst/>
            <a:ahLst/>
            <a:cxnLst/>
            <a:rect l="l" t="t" r="r" b="b"/>
            <a:pathLst>
              <a:path w="2126268" h="446457">
                <a:moveTo>
                  <a:pt x="0" y="0"/>
                </a:moveTo>
                <a:lnTo>
                  <a:pt x="2126268" y="0"/>
                </a:lnTo>
                <a:lnTo>
                  <a:pt x="2126268" y="446458"/>
                </a:lnTo>
                <a:lnTo>
                  <a:pt x="0" y="446458"/>
                </a:lnTo>
                <a:lnTo>
                  <a:pt x="0" y="0"/>
                </a:lnTo>
                <a:close/>
              </a:path>
            </a:pathLst>
          </a:custGeom>
          <a:blipFill>
            <a:blip r:embed="rId5"/>
            <a:stretch>
              <a:fillRect/>
            </a:stretch>
          </a:blipFill>
        </p:spPr>
        <p:txBody>
          <a:bodyPr/>
          <a:lstStyle/>
          <a:p>
            <a:endParaRPr lang="de-AT"/>
          </a:p>
        </p:txBody>
      </p:sp>
      <p:sp>
        <p:nvSpPr>
          <p:cNvPr id="8" name="Freeform 8"/>
          <p:cNvSpPr/>
          <p:nvPr/>
        </p:nvSpPr>
        <p:spPr>
          <a:xfrm>
            <a:off x="340202" y="4574910"/>
            <a:ext cx="9199767" cy="1595336"/>
          </a:xfrm>
          <a:custGeom>
            <a:avLst/>
            <a:gdLst/>
            <a:ahLst/>
            <a:cxnLst/>
            <a:rect l="l" t="t" r="r" b="b"/>
            <a:pathLst>
              <a:path w="9199767" h="1595336">
                <a:moveTo>
                  <a:pt x="0" y="0"/>
                </a:moveTo>
                <a:lnTo>
                  <a:pt x="9199766" y="0"/>
                </a:lnTo>
                <a:lnTo>
                  <a:pt x="9199766" y="1595336"/>
                </a:lnTo>
                <a:lnTo>
                  <a:pt x="0" y="1595336"/>
                </a:lnTo>
                <a:lnTo>
                  <a:pt x="0" y="0"/>
                </a:lnTo>
                <a:close/>
              </a:path>
            </a:pathLst>
          </a:custGeom>
          <a:blipFill>
            <a:blip r:embed="rId6"/>
            <a:stretch>
              <a:fillRect/>
            </a:stretch>
          </a:blipFill>
        </p:spPr>
        <p:txBody>
          <a:bodyPr/>
          <a:lstStyle/>
          <a:p>
            <a:endParaRPr lang="de-AT"/>
          </a:p>
        </p:txBody>
      </p:sp>
      <p:sp>
        <p:nvSpPr>
          <p:cNvPr id="9" name="TextBox 9"/>
          <p:cNvSpPr txBox="1"/>
          <p:nvPr/>
        </p:nvSpPr>
        <p:spPr>
          <a:xfrm>
            <a:off x="-16947" y="9877097"/>
            <a:ext cx="18213507" cy="381021"/>
          </a:xfrm>
          <a:prstGeom prst="rect">
            <a:avLst/>
          </a:prstGeom>
        </p:spPr>
        <p:txBody>
          <a:bodyPr lIns="0" tIns="0" rIns="0" bIns="0" rtlCol="0" anchor="t">
            <a:spAutoFit/>
          </a:bodyPr>
          <a:lstStyle/>
          <a:p>
            <a:pPr marL="0" lvl="0" indent="0" algn="ctr">
              <a:lnSpc>
                <a:spcPts val="2520"/>
              </a:lnSpc>
            </a:pPr>
            <a:r>
              <a:rPr lang="en-US" sz="2100" spc="-10">
                <a:solidFill>
                  <a:srgbClr val="000000"/>
                </a:solidFill>
                <a:latin typeface="Evolventa"/>
                <a:ea typeface="Evolventa"/>
                <a:cs typeface="Evolventa"/>
                <a:sym typeface="Evolventa"/>
              </a:rPr>
              <a:t>Număr proiect: 2022-1-AT01-KA220-ADU-000087985</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247" y="-248757"/>
            <a:ext cx="10819050" cy="2179050"/>
            <a:chOff x="0" y="0"/>
            <a:chExt cx="14425400" cy="2905400"/>
          </a:xfrm>
        </p:grpSpPr>
        <p:sp>
          <p:nvSpPr>
            <p:cNvPr id="3" name="Freeform 3"/>
            <p:cNvSpPr/>
            <p:nvPr/>
          </p:nvSpPr>
          <p:spPr>
            <a:xfrm>
              <a:off x="12700" y="12700"/>
              <a:ext cx="14400023" cy="2880106"/>
            </a:xfrm>
            <a:custGeom>
              <a:avLst/>
              <a:gdLst/>
              <a:ahLst/>
              <a:cxnLst/>
              <a:rect l="l" t="t" r="r" b="b"/>
              <a:pathLst>
                <a:path w="14400023" h="2880106">
                  <a:moveTo>
                    <a:pt x="0" y="480060"/>
                  </a:moveTo>
                  <a:cubicBezTo>
                    <a:pt x="0" y="214884"/>
                    <a:pt x="216408" y="0"/>
                    <a:pt x="483362" y="0"/>
                  </a:cubicBezTo>
                  <a:lnTo>
                    <a:pt x="13916661" y="0"/>
                  </a:lnTo>
                  <a:cubicBezTo>
                    <a:pt x="14183615" y="0"/>
                    <a:pt x="14400023" y="214884"/>
                    <a:pt x="14400023" y="480060"/>
                  </a:cubicBezTo>
                  <a:lnTo>
                    <a:pt x="14400023" y="2400046"/>
                  </a:lnTo>
                  <a:cubicBezTo>
                    <a:pt x="14400023" y="2665095"/>
                    <a:pt x="14183615" y="2880106"/>
                    <a:pt x="13916661" y="2880106"/>
                  </a:cubicBezTo>
                  <a:lnTo>
                    <a:pt x="483362" y="2880106"/>
                  </a:lnTo>
                  <a:cubicBezTo>
                    <a:pt x="216408" y="2879979"/>
                    <a:pt x="0" y="2665095"/>
                    <a:pt x="0" y="2400046"/>
                  </a:cubicBezTo>
                  <a:close/>
                </a:path>
              </a:pathLst>
            </a:custGeom>
            <a:solidFill>
              <a:srgbClr val="4472C4"/>
            </a:solidFill>
          </p:spPr>
          <p:txBody>
            <a:bodyPr/>
            <a:lstStyle/>
            <a:p>
              <a:endParaRPr lang="de-AT"/>
            </a:p>
          </p:txBody>
        </p:sp>
        <p:sp>
          <p:nvSpPr>
            <p:cNvPr id="4" name="Freeform 4"/>
            <p:cNvSpPr/>
            <p:nvPr/>
          </p:nvSpPr>
          <p:spPr>
            <a:xfrm>
              <a:off x="0" y="0"/>
              <a:ext cx="14425423" cy="2905506"/>
            </a:xfrm>
            <a:custGeom>
              <a:avLst/>
              <a:gdLst/>
              <a:ahLst/>
              <a:cxnLst/>
              <a:rect l="l" t="t" r="r" b="b"/>
              <a:pathLst>
                <a:path w="14425423" h="2905506">
                  <a:moveTo>
                    <a:pt x="0" y="492760"/>
                  </a:moveTo>
                  <a:cubicBezTo>
                    <a:pt x="0" y="220472"/>
                    <a:pt x="222250" y="0"/>
                    <a:pt x="496062" y="0"/>
                  </a:cubicBezTo>
                  <a:lnTo>
                    <a:pt x="13929361" y="0"/>
                  </a:lnTo>
                  <a:lnTo>
                    <a:pt x="13929361" y="12700"/>
                  </a:lnTo>
                  <a:lnTo>
                    <a:pt x="13929361" y="0"/>
                  </a:lnTo>
                  <a:cubicBezTo>
                    <a:pt x="14203299" y="0"/>
                    <a:pt x="14425423" y="220472"/>
                    <a:pt x="14425423" y="492760"/>
                  </a:cubicBezTo>
                  <a:lnTo>
                    <a:pt x="14412723" y="492760"/>
                  </a:lnTo>
                  <a:lnTo>
                    <a:pt x="14425423" y="492760"/>
                  </a:lnTo>
                  <a:lnTo>
                    <a:pt x="14425423" y="2412746"/>
                  </a:lnTo>
                  <a:lnTo>
                    <a:pt x="14412723" y="2412746"/>
                  </a:lnTo>
                  <a:lnTo>
                    <a:pt x="14425423" y="2412746"/>
                  </a:lnTo>
                  <a:cubicBezTo>
                    <a:pt x="14425423" y="2684907"/>
                    <a:pt x="14203173" y="2905506"/>
                    <a:pt x="13929361" y="2905506"/>
                  </a:cubicBezTo>
                  <a:lnTo>
                    <a:pt x="13929361" y="2892806"/>
                  </a:lnTo>
                  <a:lnTo>
                    <a:pt x="13929361" y="2905506"/>
                  </a:lnTo>
                  <a:lnTo>
                    <a:pt x="496062" y="2905506"/>
                  </a:lnTo>
                  <a:lnTo>
                    <a:pt x="496062" y="2892806"/>
                  </a:lnTo>
                  <a:lnTo>
                    <a:pt x="496062" y="2905506"/>
                  </a:lnTo>
                  <a:cubicBezTo>
                    <a:pt x="222250" y="2905379"/>
                    <a:pt x="0" y="2684907"/>
                    <a:pt x="0" y="2412746"/>
                  </a:cubicBezTo>
                  <a:lnTo>
                    <a:pt x="0" y="492760"/>
                  </a:lnTo>
                  <a:lnTo>
                    <a:pt x="12700" y="492760"/>
                  </a:lnTo>
                  <a:lnTo>
                    <a:pt x="0" y="492760"/>
                  </a:lnTo>
                  <a:moveTo>
                    <a:pt x="25400" y="492760"/>
                  </a:moveTo>
                  <a:lnTo>
                    <a:pt x="25400" y="2412746"/>
                  </a:lnTo>
                  <a:lnTo>
                    <a:pt x="12700" y="2412746"/>
                  </a:lnTo>
                  <a:lnTo>
                    <a:pt x="25400" y="2412746"/>
                  </a:lnTo>
                  <a:cubicBezTo>
                    <a:pt x="25400" y="2670810"/>
                    <a:pt x="236093" y="2880106"/>
                    <a:pt x="496062" y="2880106"/>
                  </a:cubicBezTo>
                  <a:lnTo>
                    <a:pt x="13929361" y="2880106"/>
                  </a:lnTo>
                  <a:cubicBezTo>
                    <a:pt x="14189456" y="2880106"/>
                    <a:pt x="14400023" y="2670810"/>
                    <a:pt x="14400023" y="2412746"/>
                  </a:cubicBezTo>
                  <a:lnTo>
                    <a:pt x="14400023" y="492760"/>
                  </a:lnTo>
                  <a:cubicBezTo>
                    <a:pt x="14400023" y="234696"/>
                    <a:pt x="14189329" y="25400"/>
                    <a:pt x="13929361" y="25400"/>
                  </a:cubicBezTo>
                  <a:lnTo>
                    <a:pt x="496062" y="25400"/>
                  </a:lnTo>
                  <a:lnTo>
                    <a:pt x="496062" y="12700"/>
                  </a:lnTo>
                  <a:lnTo>
                    <a:pt x="496062" y="25400"/>
                  </a:lnTo>
                  <a:cubicBezTo>
                    <a:pt x="236093" y="25400"/>
                    <a:pt x="25400" y="234696"/>
                    <a:pt x="25400" y="492760"/>
                  </a:cubicBezTo>
                  <a:close/>
                </a:path>
              </a:pathLst>
            </a:custGeom>
            <a:solidFill>
              <a:srgbClr val="31538F"/>
            </a:solidFill>
          </p:spPr>
          <p:txBody>
            <a:bodyPr/>
            <a:lstStyle/>
            <a:p>
              <a:endParaRPr lang="de-AT"/>
            </a:p>
          </p:txBody>
        </p:sp>
        <p:sp>
          <p:nvSpPr>
            <p:cNvPr id="5" name="TextBox 5"/>
            <p:cNvSpPr txBox="1"/>
            <p:nvPr/>
          </p:nvSpPr>
          <p:spPr>
            <a:xfrm>
              <a:off x="0" y="-161925"/>
              <a:ext cx="14425400" cy="3067325"/>
            </a:xfrm>
            <a:prstGeom prst="rect">
              <a:avLst/>
            </a:prstGeom>
          </p:spPr>
          <p:txBody>
            <a:bodyPr lIns="50800" tIns="50800" rIns="50800" bIns="50800" rtlCol="0" anchor="ctr"/>
            <a:lstStyle/>
            <a:p>
              <a:pPr marL="0" lvl="0" indent="0" algn="ctr">
                <a:lnSpc>
                  <a:spcPts val="6120"/>
                </a:lnSpc>
              </a:pPr>
              <a:r>
                <a:rPr lang="en-US" sz="5100" spc="-24">
                  <a:solidFill>
                    <a:srgbClr val="FFFFFF"/>
                  </a:solidFill>
                  <a:latin typeface="Evolventa"/>
                  <a:ea typeface="Evolventa"/>
                  <a:cs typeface="Evolventa"/>
                  <a:sym typeface="Evolventa"/>
                </a:rPr>
                <a:t>OBIECTIVE DE ÎNVĂȚARE</a:t>
              </a:r>
            </a:p>
          </p:txBody>
        </p:sp>
      </p:grpSp>
      <p:grpSp>
        <p:nvGrpSpPr>
          <p:cNvPr id="6" name="Group 6"/>
          <p:cNvGrpSpPr/>
          <p:nvPr/>
        </p:nvGrpSpPr>
        <p:grpSpPr>
          <a:xfrm rot="-5400000">
            <a:off x="8222456" y="221456"/>
            <a:ext cx="1843088" cy="18288000"/>
            <a:chOff x="0" y="0"/>
            <a:chExt cx="2457450" cy="24384000"/>
          </a:xfrm>
        </p:grpSpPr>
        <p:sp>
          <p:nvSpPr>
            <p:cNvPr id="7" name="Freeform 7"/>
            <p:cNvSpPr/>
            <p:nvPr/>
          </p:nvSpPr>
          <p:spPr>
            <a:xfrm>
              <a:off x="0" y="0"/>
              <a:ext cx="2457450" cy="24384000"/>
            </a:xfrm>
            <a:custGeom>
              <a:avLst/>
              <a:gdLst/>
              <a:ahLst/>
              <a:cxnLst/>
              <a:rect l="l" t="t" r="r" b="b"/>
              <a:pathLst>
                <a:path w="2457450" h="24384000">
                  <a:moveTo>
                    <a:pt x="0" y="0"/>
                  </a:moveTo>
                  <a:lnTo>
                    <a:pt x="2457450" y="0"/>
                  </a:lnTo>
                  <a:lnTo>
                    <a:pt x="2457450" y="24384000"/>
                  </a:lnTo>
                  <a:lnTo>
                    <a:pt x="0" y="24384000"/>
                  </a:lnTo>
                  <a:close/>
                </a:path>
              </a:pathLst>
            </a:custGeom>
            <a:solidFill>
              <a:srgbClr val="AEABAB">
                <a:alpha val="60000"/>
              </a:srgbClr>
            </a:solidFill>
          </p:spPr>
          <p:txBody>
            <a:bodyPr/>
            <a:lstStyle/>
            <a:p>
              <a:endParaRPr lang="de-AT"/>
            </a:p>
          </p:txBody>
        </p:sp>
      </p:grpSp>
      <p:sp>
        <p:nvSpPr>
          <p:cNvPr id="8" name="Freeform 8"/>
          <p:cNvSpPr/>
          <p:nvPr/>
        </p:nvSpPr>
        <p:spPr>
          <a:xfrm>
            <a:off x="13094083" y="697406"/>
            <a:ext cx="2955614" cy="2641902"/>
          </a:xfrm>
          <a:custGeom>
            <a:avLst/>
            <a:gdLst/>
            <a:ahLst/>
            <a:cxnLst/>
            <a:rect l="l" t="t" r="r" b="b"/>
            <a:pathLst>
              <a:path w="2955614" h="2641902">
                <a:moveTo>
                  <a:pt x="0" y="0"/>
                </a:moveTo>
                <a:lnTo>
                  <a:pt x="2955614" y="0"/>
                </a:lnTo>
                <a:lnTo>
                  <a:pt x="2955614" y="2641902"/>
                </a:lnTo>
                <a:lnTo>
                  <a:pt x="0" y="26419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AT"/>
          </a:p>
        </p:txBody>
      </p:sp>
      <p:sp>
        <p:nvSpPr>
          <p:cNvPr id="9" name="Freeform 9"/>
          <p:cNvSpPr/>
          <p:nvPr/>
        </p:nvSpPr>
        <p:spPr>
          <a:xfrm>
            <a:off x="16459168" y="265476"/>
            <a:ext cx="1462527" cy="1622708"/>
          </a:xfrm>
          <a:custGeom>
            <a:avLst/>
            <a:gdLst/>
            <a:ahLst/>
            <a:cxnLst/>
            <a:rect l="l" t="t" r="r" b="b"/>
            <a:pathLst>
              <a:path w="1462527" h="1622708">
                <a:moveTo>
                  <a:pt x="0" y="0"/>
                </a:moveTo>
                <a:lnTo>
                  <a:pt x="1462528" y="0"/>
                </a:lnTo>
                <a:lnTo>
                  <a:pt x="1462528" y="1622708"/>
                </a:lnTo>
                <a:lnTo>
                  <a:pt x="0" y="1622708"/>
                </a:lnTo>
                <a:lnTo>
                  <a:pt x="0" y="0"/>
                </a:lnTo>
                <a:close/>
              </a:path>
            </a:pathLst>
          </a:custGeom>
          <a:blipFill>
            <a:blip r:embed="rId5"/>
            <a:stretch>
              <a:fillRect r="-439"/>
            </a:stretch>
          </a:blipFill>
        </p:spPr>
        <p:txBody>
          <a:bodyPr/>
          <a:lstStyle/>
          <a:p>
            <a:endParaRPr lang="de-AT"/>
          </a:p>
        </p:txBody>
      </p:sp>
      <p:sp>
        <p:nvSpPr>
          <p:cNvPr id="10" name="TextBox 10"/>
          <p:cNvSpPr txBox="1"/>
          <p:nvPr/>
        </p:nvSpPr>
        <p:spPr>
          <a:xfrm>
            <a:off x="594444" y="9198106"/>
            <a:ext cx="12657256" cy="399965"/>
          </a:xfrm>
          <a:prstGeom prst="rect">
            <a:avLst/>
          </a:prstGeom>
        </p:spPr>
        <p:txBody>
          <a:bodyPr lIns="0" tIns="0" rIns="0" bIns="0" rtlCol="0" anchor="t">
            <a:spAutoFit/>
          </a:bodyPr>
          <a:lstStyle/>
          <a:p>
            <a:pPr marL="0" lvl="0" indent="0" algn="just">
              <a:lnSpc>
                <a:spcPts val="1439"/>
              </a:lnSpc>
            </a:pPr>
            <a:r>
              <a:rPr lang="en-US" sz="1200" spc="-5">
                <a:solidFill>
                  <a:srgbClr val="000000"/>
                </a:solidFill>
                <a:latin typeface="Evolventa"/>
                <a:ea typeface="Evolventa"/>
                <a:cs typeface="Evolventa"/>
                <a:sym typeface="Evolventa"/>
              </a:rPr>
              <a:t>Finanțat de Uniunea Europeană. Opiniile și opiniile exprimate sunt totuși doar ale autorilor și nu reflectă neapărat cele ale Uniunii Europene sau ale Agenției Executive pentru Educație și Cultură (EACEA). Nici Uniunea Europeană, nici EACEA nu pot fi considerate responsabile pentru acestea. Număr proiect: 2022-1-AT01-KA220-ADU-000087985</a:t>
            </a:r>
          </a:p>
        </p:txBody>
      </p:sp>
      <p:sp>
        <p:nvSpPr>
          <p:cNvPr id="11" name="Freeform 11" descr="Interfață grafică cu utilizatorul, text  Descriere generată automat"/>
          <p:cNvSpPr/>
          <p:nvPr/>
        </p:nvSpPr>
        <p:spPr>
          <a:xfrm>
            <a:off x="14872456" y="8861232"/>
            <a:ext cx="3173424" cy="860791"/>
          </a:xfrm>
          <a:custGeom>
            <a:avLst/>
            <a:gdLst/>
            <a:ahLst/>
            <a:cxnLst/>
            <a:rect l="l" t="t" r="r" b="b"/>
            <a:pathLst>
              <a:path w="3173424" h="860791">
                <a:moveTo>
                  <a:pt x="0" y="0"/>
                </a:moveTo>
                <a:lnTo>
                  <a:pt x="3173424" y="0"/>
                </a:lnTo>
                <a:lnTo>
                  <a:pt x="3173424" y="860791"/>
                </a:lnTo>
                <a:lnTo>
                  <a:pt x="0" y="860791"/>
                </a:lnTo>
                <a:lnTo>
                  <a:pt x="0" y="0"/>
                </a:lnTo>
                <a:close/>
              </a:path>
            </a:pathLst>
          </a:custGeom>
          <a:blipFill>
            <a:blip r:embed="rId6"/>
            <a:stretch>
              <a:fillRect/>
            </a:stretch>
          </a:blipFill>
        </p:spPr>
        <p:txBody>
          <a:bodyPr/>
          <a:lstStyle/>
          <a:p>
            <a:endParaRPr lang="de-AT"/>
          </a:p>
        </p:txBody>
      </p:sp>
      <p:sp>
        <p:nvSpPr>
          <p:cNvPr id="12" name="TextBox 12"/>
          <p:cNvSpPr txBox="1"/>
          <p:nvPr/>
        </p:nvSpPr>
        <p:spPr>
          <a:xfrm>
            <a:off x="860008" y="3010623"/>
            <a:ext cx="10756845" cy="3362495"/>
          </a:xfrm>
          <a:prstGeom prst="rect">
            <a:avLst/>
          </a:prstGeom>
        </p:spPr>
        <p:txBody>
          <a:bodyPr lIns="0" tIns="0" rIns="0" bIns="0" rtlCol="0" anchor="t">
            <a:spAutoFit/>
          </a:bodyPr>
          <a:lstStyle/>
          <a:p>
            <a:pPr marL="0" lvl="0" indent="0" algn="l">
              <a:lnSpc>
                <a:spcPts val="3240"/>
              </a:lnSpc>
            </a:pPr>
            <a:endParaRPr dirty="0"/>
          </a:p>
          <a:p>
            <a:pPr marL="488632" lvl="1" indent="-244316" algn="l">
              <a:lnSpc>
                <a:spcPts val="3240"/>
              </a:lnSpc>
              <a:buFont typeface="Arial"/>
              <a:buChar char="•"/>
            </a:pPr>
            <a:r>
              <a:rPr lang="en-US" sz="2700" spc="-12" dirty="0" err="1">
                <a:solidFill>
                  <a:srgbClr val="000000"/>
                </a:solidFill>
                <a:latin typeface="Evolventa"/>
                <a:ea typeface="Evolventa"/>
                <a:cs typeface="Evolventa"/>
                <a:sym typeface="Evolventa"/>
              </a:rPr>
              <a:t>Înțelegeți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principiile</a:t>
            </a:r>
            <a:r>
              <a:rPr lang="en-US" sz="2700" spc="-12" dirty="0">
                <a:solidFill>
                  <a:srgbClr val="000000"/>
                </a:solidFill>
                <a:latin typeface="Evolventa"/>
                <a:ea typeface="Evolventa"/>
                <a:cs typeface="Evolventa"/>
                <a:sym typeface="Evolventa"/>
              </a:rPr>
              <a:t> de </a:t>
            </a:r>
            <a:r>
              <a:rPr lang="en-US" sz="2700" spc="-12" dirty="0" err="1">
                <a:solidFill>
                  <a:srgbClr val="000000"/>
                </a:solidFill>
                <a:latin typeface="Evolventa"/>
                <a:ea typeface="Evolventa"/>
                <a:cs typeface="Evolventa"/>
                <a:sym typeface="Evolventa"/>
              </a:rPr>
              <a:t>bază</a:t>
            </a:r>
            <a:r>
              <a:rPr lang="en-US" sz="2700" spc="-12" dirty="0">
                <a:solidFill>
                  <a:srgbClr val="000000"/>
                </a:solidFill>
                <a:latin typeface="Evolventa"/>
                <a:ea typeface="Evolventa"/>
                <a:cs typeface="Evolventa"/>
                <a:sym typeface="Evolventa"/>
              </a:rPr>
              <a:t> ale </a:t>
            </a:r>
            <a:r>
              <a:rPr lang="en-US" sz="2700" spc="-12" dirty="0" err="1">
                <a:solidFill>
                  <a:srgbClr val="000000"/>
                </a:solidFill>
                <a:latin typeface="Evolventa"/>
                <a:ea typeface="Evolventa"/>
                <a:cs typeface="Evolventa"/>
                <a:sym typeface="Evolventa"/>
              </a:rPr>
              <a:t>investiției</a:t>
            </a:r>
            <a:r>
              <a:rPr lang="en-US" sz="2700" spc="-12" dirty="0">
                <a:solidFill>
                  <a:srgbClr val="000000"/>
                </a:solidFill>
                <a:latin typeface="Evolventa"/>
                <a:ea typeface="Evolventa"/>
                <a:cs typeface="Evolventa"/>
                <a:sym typeface="Evolventa"/>
              </a:rPr>
              <a:t>.</a:t>
            </a:r>
          </a:p>
          <a:p>
            <a:pPr marL="488632" lvl="1" indent="-244316" algn="l">
              <a:lnSpc>
                <a:spcPts val="3240"/>
              </a:lnSpc>
              <a:buFont typeface="Arial"/>
              <a:buChar char="•"/>
            </a:pPr>
            <a:r>
              <a:rPr lang="en-US" sz="2700" spc="-12" dirty="0" err="1">
                <a:solidFill>
                  <a:srgbClr val="000000"/>
                </a:solidFill>
                <a:latin typeface="Evolventa"/>
                <a:ea typeface="Evolventa"/>
                <a:cs typeface="Evolventa"/>
                <a:sym typeface="Evolventa"/>
              </a:rPr>
              <a:t>Supraveghează</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cele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mai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comune</a:t>
            </a:r>
            <a:r>
              <a:rPr lang="en-US" sz="2700" spc="-12" dirty="0">
                <a:solidFill>
                  <a:srgbClr val="000000"/>
                </a:solidFill>
                <a:latin typeface="Evolventa"/>
                <a:ea typeface="Evolventa"/>
                <a:cs typeface="Evolventa"/>
                <a:sym typeface="Evolventa"/>
              </a:rPr>
              <a:t> alternative de </a:t>
            </a:r>
            <a:r>
              <a:rPr lang="en-US" sz="2700" spc="-12" dirty="0" err="1">
                <a:solidFill>
                  <a:srgbClr val="000000"/>
                </a:solidFill>
                <a:latin typeface="Evolventa"/>
                <a:ea typeface="Evolventa"/>
                <a:cs typeface="Evolventa"/>
                <a:sym typeface="Evolventa"/>
              </a:rPr>
              <a:t>investiții</a:t>
            </a:r>
            <a:r>
              <a:rPr lang="en-US" sz="2700" spc="-12" dirty="0">
                <a:solidFill>
                  <a:srgbClr val="000000"/>
                </a:solidFill>
                <a:latin typeface="Evolventa"/>
                <a:ea typeface="Evolventa"/>
                <a:cs typeface="Evolventa"/>
                <a:sym typeface="Evolventa"/>
              </a:rPr>
              <a:t>.</a:t>
            </a:r>
          </a:p>
          <a:p>
            <a:pPr marL="488632" lvl="1" indent="-244316" algn="l">
              <a:lnSpc>
                <a:spcPts val="3240"/>
              </a:lnSpc>
              <a:buFont typeface="Arial"/>
              <a:buChar char="•"/>
            </a:pPr>
            <a:r>
              <a:rPr lang="en-US" sz="2700" spc="-12" dirty="0" err="1">
                <a:solidFill>
                  <a:srgbClr val="000000"/>
                </a:solidFill>
                <a:latin typeface="Evolventa"/>
                <a:ea typeface="Evolventa"/>
                <a:cs typeface="Evolventa"/>
                <a:sym typeface="Evolventa"/>
              </a:rPr>
              <a:t>Recunoașteți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riscurile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alternativelor</a:t>
            </a:r>
            <a:r>
              <a:rPr lang="en-US" sz="2700" spc="-12" dirty="0">
                <a:solidFill>
                  <a:srgbClr val="000000"/>
                </a:solidFill>
                <a:latin typeface="Evolventa"/>
                <a:ea typeface="Evolventa"/>
                <a:cs typeface="Evolventa"/>
                <a:sym typeface="Evolventa"/>
              </a:rPr>
              <a:t> de </a:t>
            </a:r>
            <a:r>
              <a:rPr lang="en-US" sz="2700" spc="-12" dirty="0" err="1">
                <a:solidFill>
                  <a:srgbClr val="000000"/>
                </a:solidFill>
                <a:latin typeface="Evolventa"/>
                <a:ea typeface="Evolventa"/>
                <a:cs typeface="Evolventa"/>
                <a:sym typeface="Evolventa"/>
              </a:rPr>
              <a:t>investiții</a:t>
            </a:r>
            <a:r>
              <a:rPr lang="en-US" sz="2700" spc="-12" dirty="0">
                <a:solidFill>
                  <a:srgbClr val="000000"/>
                </a:solidFill>
                <a:latin typeface="Evolventa"/>
                <a:ea typeface="Evolventa"/>
                <a:cs typeface="Evolventa"/>
                <a:sym typeface="Evolventa"/>
              </a:rPr>
              <a:t>.</a:t>
            </a:r>
          </a:p>
          <a:p>
            <a:pPr marL="488632" lvl="1" indent="-244316" algn="l">
              <a:lnSpc>
                <a:spcPts val="3240"/>
              </a:lnSpc>
              <a:buFont typeface="Arial"/>
              <a:buChar char="•"/>
            </a:pPr>
            <a:r>
              <a:rPr lang="en-US" sz="2700" spc="-12" dirty="0" err="1">
                <a:solidFill>
                  <a:srgbClr val="000000"/>
                </a:solidFill>
                <a:latin typeface="Evolventa"/>
                <a:ea typeface="Evolventa"/>
                <a:cs typeface="Evolventa"/>
                <a:sym typeface="Evolventa"/>
              </a:rPr>
              <a:t>Aplicați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cunoștințele</a:t>
            </a:r>
            <a:r>
              <a:rPr lang="en-US" sz="2700" spc="-12" dirty="0">
                <a:solidFill>
                  <a:srgbClr val="000000"/>
                </a:solidFill>
                <a:latin typeface="Evolventa"/>
                <a:ea typeface="Evolventa"/>
                <a:cs typeface="Evolventa"/>
                <a:sym typeface="Evolventa"/>
              </a:rPr>
              <a:t> de </a:t>
            </a:r>
            <a:r>
              <a:rPr lang="en-US" sz="2700" spc="-12" dirty="0" err="1">
                <a:solidFill>
                  <a:srgbClr val="000000"/>
                </a:solidFill>
                <a:latin typeface="Evolventa"/>
                <a:ea typeface="Evolventa"/>
                <a:cs typeface="Evolventa"/>
                <a:sym typeface="Evolventa"/>
              </a:rPr>
              <a:t>bază</a:t>
            </a:r>
            <a:r>
              <a:rPr lang="en-US" sz="2700" spc="-12" dirty="0">
                <a:solidFill>
                  <a:srgbClr val="000000"/>
                </a:solidFill>
                <a:latin typeface="Evolventa"/>
                <a:ea typeface="Evolventa"/>
                <a:cs typeface="Evolventa"/>
                <a:sym typeface="Evolventa"/>
              </a:rPr>
              <a:t> la </a:t>
            </a:r>
            <a:r>
              <a:rPr lang="en-US" sz="2700" spc="-12" dirty="0" err="1">
                <a:solidFill>
                  <a:srgbClr val="000000"/>
                </a:solidFill>
                <a:latin typeface="Evolventa"/>
                <a:ea typeface="Evolventa"/>
                <a:cs typeface="Evolventa"/>
                <a:sym typeface="Evolventa"/>
              </a:rPr>
              <a:t>decizii</a:t>
            </a:r>
            <a:r>
              <a:rPr lang="en-US" sz="2700" spc="-12" dirty="0">
                <a:solidFill>
                  <a:srgbClr val="000000"/>
                </a:solidFill>
                <a:latin typeface="Evolventa"/>
                <a:ea typeface="Evolventa"/>
                <a:cs typeface="Evolventa"/>
                <a:sym typeface="Evolventa"/>
              </a:rPr>
              <a:t> simple de </a:t>
            </a:r>
            <a:r>
              <a:rPr lang="en-US" sz="2700" spc="-12" dirty="0" err="1">
                <a:solidFill>
                  <a:srgbClr val="000000"/>
                </a:solidFill>
                <a:latin typeface="Evolventa"/>
                <a:ea typeface="Evolventa"/>
                <a:cs typeface="Evolventa"/>
                <a:sym typeface="Evolventa"/>
              </a:rPr>
              <a:t>investiții</a:t>
            </a:r>
            <a:r>
              <a:rPr lang="en-US" sz="2700" spc="-12" dirty="0">
                <a:solidFill>
                  <a:srgbClr val="000000"/>
                </a:solidFill>
                <a:latin typeface="Evolventa"/>
                <a:ea typeface="Evolventa"/>
                <a:cs typeface="Evolventa"/>
                <a:sym typeface="Evolventa"/>
              </a:rPr>
              <a:t>.</a:t>
            </a:r>
          </a:p>
          <a:p>
            <a:pPr marL="0" lvl="0" indent="0" algn="l">
              <a:lnSpc>
                <a:spcPts val="3240"/>
              </a:lnSpc>
            </a:pPr>
            <a:endParaRPr lang="en-US" sz="2700" spc="-12" dirty="0">
              <a:solidFill>
                <a:srgbClr val="000000"/>
              </a:solidFill>
              <a:latin typeface="Evolventa"/>
              <a:ea typeface="Evolventa"/>
              <a:cs typeface="Evolventa"/>
              <a:sym typeface="Evolventa"/>
            </a:endParaRPr>
          </a:p>
          <a:p>
            <a:pPr marL="0" lvl="0" indent="0" algn="l">
              <a:lnSpc>
                <a:spcPts val="3240"/>
              </a:lnSpc>
            </a:pPr>
            <a:endParaRPr lang="en-US" sz="2700" spc="-12" dirty="0">
              <a:solidFill>
                <a:srgbClr val="000000"/>
              </a:solidFill>
              <a:latin typeface="Evolventa"/>
              <a:ea typeface="Evolventa"/>
              <a:cs typeface="Evolventa"/>
              <a:sym typeface="Evolventa"/>
            </a:endParaRPr>
          </a:p>
          <a:p>
            <a:pPr marL="488632" lvl="1" indent="-244316" algn="ctr">
              <a:lnSpc>
                <a:spcPts val="3240"/>
              </a:lnSpc>
            </a:pPr>
            <a:r>
              <a:rPr lang="en-US" sz="2700" b="1" i="1" spc="-12" dirty="0">
                <a:solidFill>
                  <a:srgbClr val="000000"/>
                </a:solidFill>
                <a:latin typeface="Evolventa Bold Italics"/>
                <a:ea typeface="Evolventa Bold Italics"/>
                <a:cs typeface="Evolventa Bold Italics"/>
                <a:sym typeface="Evolventa Bold Italics"/>
              </a:rPr>
              <a:t>Cu </a:t>
            </a:r>
            <a:r>
              <a:rPr lang="en-US" sz="2700" b="1" i="1" spc="-12" dirty="0" err="1">
                <a:solidFill>
                  <a:srgbClr val="000000"/>
                </a:solidFill>
                <a:latin typeface="Evolventa Bold Italics"/>
                <a:ea typeface="Evolventa Bold Italics"/>
                <a:cs typeface="Evolventa Bold Italics"/>
                <a:sym typeface="Evolventa Bold Italics"/>
              </a:rPr>
              <a:t>alte</a:t>
            </a:r>
            <a:r>
              <a:rPr lang="en-US" sz="2700" b="1" i="1" spc="-12" dirty="0">
                <a:solidFill>
                  <a:srgbClr val="000000"/>
                </a:solidFill>
                <a:latin typeface="Evolventa Bold Italics"/>
                <a:ea typeface="Evolventa Bold Italics"/>
                <a:cs typeface="Evolventa Bold Italics"/>
                <a:sym typeface="Evolventa Bold Italics"/>
              </a:rPr>
              <a:t> </a:t>
            </a:r>
            <a:r>
              <a:rPr lang="en-US" sz="2700" b="1" i="1" spc="-12" dirty="0" err="1">
                <a:solidFill>
                  <a:srgbClr val="000000"/>
                </a:solidFill>
                <a:latin typeface="Evolventa Bold Italics"/>
                <a:ea typeface="Evolventa Bold Italics"/>
                <a:cs typeface="Evolventa Bold Italics"/>
                <a:sym typeface="Evolventa Bold Italics"/>
              </a:rPr>
              <a:t>cuvinte</a:t>
            </a:r>
            <a:r>
              <a:rPr lang="en-US" sz="2700" b="1" i="1" spc="-12" dirty="0">
                <a:solidFill>
                  <a:srgbClr val="000000"/>
                </a:solidFill>
                <a:latin typeface="Evolventa Bold Italics"/>
                <a:ea typeface="Evolventa Bold Italics"/>
                <a:cs typeface="Evolventa Bold Italics"/>
                <a:sym typeface="Evolventa Bold Italics"/>
              </a:rPr>
              <a:t>: </a:t>
            </a:r>
            <a:r>
              <a:rPr lang="en-US" sz="2700" b="1" i="1" spc="-12" dirty="0" err="1">
                <a:solidFill>
                  <a:srgbClr val="000000"/>
                </a:solidFill>
                <a:latin typeface="Evolventa Bold Italics"/>
                <a:ea typeface="Evolventa Bold Italics"/>
                <a:cs typeface="Evolventa Bold Italics"/>
                <a:sym typeface="Evolventa Bold Italics"/>
              </a:rPr>
              <a:t>Învață</a:t>
            </a:r>
            <a:r>
              <a:rPr lang="en-US" sz="2700" b="1" i="1" spc="-12" dirty="0">
                <a:solidFill>
                  <a:srgbClr val="000000"/>
                </a:solidFill>
                <a:latin typeface="Evolventa Bold Italics"/>
                <a:ea typeface="Evolventa Bold Italics"/>
                <a:cs typeface="Evolventa Bold Italics"/>
                <a:sym typeface="Evolventa Bold Italics"/>
              </a:rPr>
              <a:t> cum </a:t>
            </a:r>
            <a:r>
              <a:rPr lang="en-US" sz="2700" b="1" i="1" spc="-12" dirty="0" err="1">
                <a:solidFill>
                  <a:srgbClr val="000000"/>
                </a:solidFill>
                <a:latin typeface="Evolventa Bold Italics"/>
                <a:ea typeface="Evolventa Bold Italics"/>
                <a:cs typeface="Evolventa Bold Italics"/>
                <a:sym typeface="Evolventa Bold Italics"/>
              </a:rPr>
              <a:t>să-ți</a:t>
            </a:r>
            <a:r>
              <a:rPr lang="en-US" sz="2700" b="1" i="1" spc="-12" dirty="0">
                <a:solidFill>
                  <a:srgbClr val="000000"/>
                </a:solidFill>
                <a:latin typeface="Evolventa Bold Italics"/>
                <a:ea typeface="Evolventa Bold Italics"/>
                <a:cs typeface="Evolventa Bold Italics"/>
                <a:sym typeface="Evolventa Bold Italics"/>
              </a:rPr>
              <a:t> </a:t>
            </a:r>
            <a:r>
              <a:rPr lang="en-US" sz="2700" b="1" i="1" spc="-12" dirty="0" err="1">
                <a:solidFill>
                  <a:srgbClr val="000000"/>
                </a:solidFill>
                <a:latin typeface="Evolventa Bold Italics"/>
                <a:ea typeface="Evolventa Bold Italics"/>
                <a:cs typeface="Evolventa Bold Italics"/>
                <a:sym typeface="Evolventa Bold Italics"/>
              </a:rPr>
              <a:t>crești</a:t>
            </a:r>
            <a:r>
              <a:rPr lang="en-US" sz="2700" b="1" i="1" spc="-12" dirty="0">
                <a:solidFill>
                  <a:srgbClr val="000000"/>
                </a:solidFill>
                <a:latin typeface="Evolventa Bold Italics"/>
                <a:ea typeface="Evolventa Bold Italics"/>
                <a:cs typeface="Evolventa Bold Italics"/>
                <a:sym typeface="Evolventa Bold Italics"/>
              </a:rPr>
              <a:t> </a:t>
            </a:r>
            <a:r>
              <a:rPr lang="en-US" sz="2700" b="1" i="1" spc="-12" dirty="0" err="1">
                <a:solidFill>
                  <a:srgbClr val="000000"/>
                </a:solidFill>
                <a:latin typeface="Evolventa Bold Italics"/>
                <a:ea typeface="Evolventa Bold Italics"/>
                <a:cs typeface="Evolventa Bold Italics"/>
                <a:sym typeface="Evolventa Bold Italics"/>
              </a:rPr>
              <a:t>grădina</a:t>
            </a:r>
            <a:r>
              <a:rPr lang="en-US" sz="2700" b="1" i="1" spc="-12" dirty="0">
                <a:solidFill>
                  <a:srgbClr val="000000"/>
                </a:solidFill>
                <a:latin typeface="Evolventa Bold Italics"/>
                <a:ea typeface="Evolventa Bold Italics"/>
                <a:cs typeface="Evolventa Bold Italics"/>
                <a:sym typeface="Evolventa Bold Italics"/>
              </a:rPr>
              <a:t> </a:t>
            </a:r>
            <a:r>
              <a:rPr lang="en-US" sz="2700" b="1" i="1" spc="-12" dirty="0" err="1">
                <a:solidFill>
                  <a:srgbClr val="000000"/>
                </a:solidFill>
                <a:latin typeface="Evolventa Bold Italics"/>
                <a:ea typeface="Evolventa Bold Italics"/>
                <a:cs typeface="Evolventa Bold Italics"/>
                <a:sym typeface="Evolventa Bold Italics"/>
              </a:rPr>
              <a:t>financiară</a:t>
            </a:r>
            <a:r>
              <a:rPr lang="en-US" sz="2700" b="1" i="1" spc="-12" dirty="0">
                <a:solidFill>
                  <a:srgbClr val="000000"/>
                </a:solidFill>
                <a:latin typeface="Evolventa Bold Italics"/>
                <a:ea typeface="Evolventa Bold Italics"/>
                <a:cs typeface="Evolventa Bold Italics"/>
                <a:sym typeface="Evolventa Bold Italics"/>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249" y="-248757"/>
            <a:ext cx="10819050" cy="2179050"/>
            <a:chOff x="0" y="0"/>
            <a:chExt cx="14425400" cy="2905400"/>
          </a:xfrm>
        </p:grpSpPr>
        <p:sp>
          <p:nvSpPr>
            <p:cNvPr id="3" name="Freeform 3"/>
            <p:cNvSpPr/>
            <p:nvPr/>
          </p:nvSpPr>
          <p:spPr>
            <a:xfrm>
              <a:off x="12700" y="12700"/>
              <a:ext cx="14400023" cy="2880106"/>
            </a:xfrm>
            <a:custGeom>
              <a:avLst/>
              <a:gdLst/>
              <a:ahLst/>
              <a:cxnLst/>
              <a:rect l="l" t="t" r="r" b="b"/>
              <a:pathLst>
                <a:path w="14400023" h="2880106">
                  <a:moveTo>
                    <a:pt x="0" y="480060"/>
                  </a:moveTo>
                  <a:cubicBezTo>
                    <a:pt x="0" y="214884"/>
                    <a:pt x="216408" y="0"/>
                    <a:pt x="483362" y="0"/>
                  </a:cubicBezTo>
                  <a:lnTo>
                    <a:pt x="13916661" y="0"/>
                  </a:lnTo>
                  <a:cubicBezTo>
                    <a:pt x="14183615" y="0"/>
                    <a:pt x="14400023" y="214884"/>
                    <a:pt x="14400023" y="480060"/>
                  </a:cubicBezTo>
                  <a:lnTo>
                    <a:pt x="14400023" y="2400046"/>
                  </a:lnTo>
                  <a:cubicBezTo>
                    <a:pt x="14400023" y="2665095"/>
                    <a:pt x="14183615" y="2880106"/>
                    <a:pt x="13916661" y="2880106"/>
                  </a:cubicBezTo>
                  <a:lnTo>
                    <a:pt x="483362" y="2880106"/>
                  </a:lnTo>
                  <a:cubicBezTo>
                    <a:pt x="216408" y="2879979"/>
                    <a:pt x="0" y="2665095"/>
                    <a:pt x="0" y="2400046"/>
                  </a:cubicBezTo>
                  <a:close/>
                </a:path>
              </a:pathLst>
            </a:custGeom>
            <a:solidFill>
              <a:srgbClr val="4472C4"/>
            </a:solidFill>
          </p:spPr>
          <p:txBody>
            <a:bodyPr/>
            <a:lstStyle/>
            <a:p>
              <a:endParaRPr lang="de-AT"/>
            </a:p>
          </p:txBody>
        </p:sp>
        <p:sp>
          <p:nvSpPr>
            <p:cNvPr id="4" name="Freeform 4"/>
            <p:cNvSpPr/>
            <p:nvPr/>
          </p:nvSpPr>
          <p:spPr>
            <a:xfrm>
              <a:off x="0" y="0"/>
              <a:ext cx="14425423" cy="2905506"/>
            </a:xfrm>
            <a:custGeom>
              <a:avLst/>
              <a:gdLst/>
              <a:ahLst/>
              <a:cxnLst/>
              <a:rect l="l" t="t" r="r" b="b"/>
              <a:pathLst>
                <a:path w="14425423" h="2905506">
                  <a:moveTo>
                    <a:pt x="0" y="492760"/>
                  </a:moveTo>
                  <a:cubicBezTo>
                    <a:pt x="0" y="220472"/>
                    <a:pt x="222250" y="0"/>
                    <a:pt x="496062" y="0"/>
                  </a:cubicBezTo>
                  <a:lnTo>
                    <a:pt x="13929361" y="0"/>
                  </a:lnTo>
                  <a:lnTo>
                    <a:pt x="13929361" y="12700"/>
                  </a:lnTo>
                  <a:lnTo>
                    <a:pt x="13929361" y="0"/>
                  </a:lnTo>
                  <a:cubicBezTo>
                    <a:pt x="14203299" y="0"/>
                    <a:pt x="14425423" y="220472"/>
                    <a:pt x="14425423" y="492760"/>
                  </a:cubicBezTo>
                  <a:lnTo>
                    <a:pt x="14412723" y="492760"/>
                  </a:lnTo>
                  <a:lnTo>
                    <a:pt x="14425423" y="492760"/>
                  </a:lnTo>
                  <a:lnTo>
                    <a:pt x="14425423" y="2412746"/>
                  </a:lnTo>
                  <a:lnTo>
                    <a:pt x="14412723" y="2412746"/>
                  </a:lnTo>
                  <a:lnTo>
                    <a:pt x="14425423" y="2412746"/>
                  </a:lnTo>
                  <a:cubicBezTo>
                    <a:pt x="14425423" y="2684907"/>
                    <a:pt x="14203173" y="2905506"/>
                    <a:pt x="13929361" y="2905506"/>
                  </a:cubicBezTo>
                  <a:lnTo>
                    <a:pt x="13929361" y="2892806"/>
                  </a:lnTo>
                  <a:lnTo>
                    <a:pt x="13929361" y="2905506"/>
                  </a:lnTo>
                  <a:lnTo>
                    <a:pt x="496062" y="2905506"/>
                  </a:lnTo>
                  <a:lnTo>
                    <a:pt x="496062" y="2892806"/>
                  </a:lnTo>
                  <a:lnTo>
                    <a:pt x="496062" y="2905506"/>
                  </a:lnTo>
                  <a:cubicBezTo>
                    <a:pt x="222250" y="2905379"/>
                    <a:pt x="0" y="2684907"/>
                    <a:pt x="0" y="2412746"/>
                  </a:cubicBezTo>
                  <a:lnTo>
                    <a:pt x="0" y="492760"/>
                  </a:lnTo>
                  <a:lnTo>
                    <a:pt x="12700" y="492760"/>
                  </a:lnTo>
                  <a:lnTo>
                    <a:pt x="0" y="492760"/>
                  </a:lnTo>
                  <a:moveTo>
                    <a:pt x="25400" y="492760"/>
                  </a:moveTo>
                  <a:lnTo>
                    <a:pt x="25400" y="2412746"/>
                  </a:lnTo>
                  <a:lnTo>
                    <a:pt x="12700" y="2412746"/>
                  </a:lnTo>
                  <a:lnTo>
                    <a:pt x="25400" y="2412746"/>
                  </a:lnTo>
                  <a:cubicBezTo>
                    <a:pt x="25400" y="2670810"/>
                    <a:pt x="236093" y="2880106"/>
                    <a:pt x="496062" y="2880106"/>
                  </a:cubicBezTo>
                  <a:lnTo>
                    <a:pt x="13929361" y="2880106"/>
                  </a:lnTo>
                  <a:cubicBezTo>
                    <a:pt x="14189456" y="2880106"/>
                    <a:pt x="14400023" y="2670810"/>
                    <a:pt x="14400023" y="2412746"/>
                  </a:cubicBezTo>
                  <a:lnTo>
                    <a:pt x="14400023" y="492760"/>
                  </a:lnTo>
                  <a:cubicBezTo>
                    <a:pt x="14400023" y="234696"/>
                    <a:pt x="14189329" y="25400"/>
                    <a:pt x="13929361" y="25400"/>
                  </a:cubicBezTo>
                  <a:lnTo>
                    <a:pt x="496062" y="25400"/>
                  </a:lnTo>
                  <a:lnTo>
                    <a:pt x="496062" y="12700"/>
                  </a:lnTo>
                  <a:lnTo>
                    <a:pt x="496062" y="25400"/>
                  </a:lnTo>
                  <a:cubicBezTo>
                    <a:pt x="236093" y="25400"/>
                    <a:pt x="25400" y="234696"/>
                    <a:pt x="25400" y="492760"/>
                  </a:cubicBezTo>
                  <a:close/>
                </a:path>
              </a:pathLst>
            </a:custGeom>
            <a:solidFill>
              <a:srgbClr val="31538F"/>
            </a:solidFill>
          </p:spPr>
          <p:txBody>
            <a:bodyPr/>
            <a:lstStyle/>
            <a:p>
              <a:endParaRPr lang="de-AT"/>
            </a:p>
          </p:txBody>
        </p:sp>
        <p:sp>
          <p:nvSpPr>
            <p:cNvPr id="5" name="TextBox 5"/>
            <p:cNvSpPr txBox="1"/>
            <p:nvPr/>
          </p:nvSpPr>
          <p:spPr>
            <a:xfrm>
              <a:off x="0" y="-161925"/>
              <a:ext cx="14425400" cy="3067325"/>
            </a:xfrm>
            <a:prstGeom prst="rect">
              <a:avLst/>
            </a:prstGeom>
          </p:spPr>
          <p:txBody>
            <a:bodyPr lIns="50800" tIns="50800" rIns="50800" bIns="50800" rtlCol="0" anchor="ctr"/>
            <a:lstStyle/>
            <a:p>
              <a:pPr marL="0" lvl="0" indent="0" algn="ctr">
                <a:lnSpc>
                  <a:spcPts val="6120"/>
                </a:lnSpc>
              </a:pPr>
              <a:r>
                <a:rPr lang="en-US" sz="5100" spc="-24">
                  <a:solidFill>
                    <a:srgbClr val="FFFFFF"/>
                  </a:solidFill>
                  <a:latin typeface="Evolventa"/>
                  <a:ea typeface="Evolventa"/>
                  <a:cs typeface="Evolventa"/>
                  <a:sym typeface="Evolventa"/>
                </a:rPr>
                <a:t>PROVOCAREA INTRODUCTORĂ DIN VIAȚA REALĂ</a:t>
              </a:r>
            </a:p>
          </p:txBody>
        </p:sp>
      </p:grpSp>
      <p:grpSp>
        <p:nvGrpSpPr>
          <p:cNvPr id="6" name="Group 6"/>
          <p:cNvGrpSpPr/>
          <p:nvPr/>
        </p:nvGrpSpPr>
        <p:grpSpPr>
          <a:xfrm rot="-5400000">
            <a:off x="8222456" y="221456"/>
            <a:ext cx="1843088" cy="18288000"/>
            <a:chOff x="0" y="0"/>
            <a:chExt cx="2457450" cy="24384000"/>
          </a:xfrm>
        </p:grpSpPr>
        <p:sp>
          <p:nvSpPr>
            <p:cNvPr id="7" name="Freeform 7"/>
            <p:cNvSpPr/>
            <p:nvPr/>
          </p:nvSpPr>
          <p:spPr>
            <a:xfrm>
              <a:off x="0" y="0"/>
              <a:ext cx="2457450" cy="24384000"/>
            </a:xfrm>
            <a:custGeom>
              <a:avLst/>
              <a:gdLst/>
              <a:ahLst/>
              <a:cxnLst/>
              <a:rect l="l" t="t" r="r" b="b"/>
              <a:pathLst>
                <a:path w="2457450" h="24384000">
                  <a:moveTo>
                    <a:pt x="0" y="0"/>
                  </a:moveTo>
                  <a:lnTo>
                    <a:pt x="2457450" y="0"/>
                  </a:lnTo>
                  <a:lnTo>
                    <a:pt x="2457450" y="24384000"/>
                  </a:lnTo>
                  <a:lnTo>
                    <a:pt x="0" y="24384000"/>
                  </a:lnTo>
                  <a:close/>
                </a:path>
              </a:pathLst>
            </a:custGeom>
            <a:solidFill>
              <a:srgbClr val="AEABAB">
                <a:alpha val="60000"/>
              </a:srgbClr>
            </a:solidFill>
          </p:spPr>
          <p:txBody>
            <a:bodyPr/>
            <a:lstStyle/>
            <a:p>
              <a:endParaRPr lang="de-AT"/>
            </a:p>
          </p:txBody>
        </p:sp>
      </p:grpSp>
      <p:sp>
        <p:nvSpPr>
          <p:cNvPr id="8" name="TextBox 8"/>
          <p:cNvSpPr txBox="1"/>
          <p:nvPr/>
        </p:nvSpPr>
        <p:spPr>
          <a:xfrm>
            <a:off x="594444" y="9198106"/>
            <a:ext cx="12657256" cy="399965"/>
          </a:xfrm>
          <a:prstGeom prst="rect">
            <a:avLst/>
          </a:prstGeom>
        </p:spPr>
        <p:txBody>
          <a:bodyPr lIns="0" tIns="0" rIns="0" bIns="0" rtlCol="0" anchor="t">
            <a:spAutoFit/>
          </a:bodyPr>
          <a:lstStyle/>
          <a:p>
            <a:pPr marL="0" lvl="0" indent="0" algn="just">
              <a:lnSpc>
                <a:spcPts val="1439"/>
              </a:lnSpc>
            </a:pPr>
            <a:r>
              <a:rPr lang="en-US" sz="1200" spc="-5">
                <a:solidFill>
                  <a:srgbClr val="000000"/>
                </a:solidFill>
                <a:latin typeface="Evolventa"/>
                <a:ea typeface="Evolventa"/>
                <a:cs typeface="Evolventa"/>
                <a:sym typeface="Evolventa"/>
              </a:rPr>
              <a:t>Finanțat de Uniunea Europeană. Opiniile și opiniile exprimate sunt totuși doar ale autorilor și nu reflectă neapărat cele ale Uniunii Europene sau ale Agenției Executive pentru Educație și Cultură (EACEA). Nici Uniunea Europeană, nici EACEA nu pot fi considerate responsabile pentru acestea. Număr proiect: 2022-1-AT01-KA220-ADU-000087985</a:t>
            </a:r>
          </a:p>
        </p:txBody>
      </p:sp>
      <p:sp>
        <p:nvSpPr>
          <p:cNvPr id="9" name="Freeform 9" descr="Interfață grafică cu utilizatorul, text  Descriere generată automat"/>
          <p:cNvSpPr/>
          <p:nvPr/>
        </p:nvSpPr>
        <p:spPr>
          <a:xfrm>
            <a:off x="14872456" y="8861232"/>
            <a:ext cx="3173424" cy="860791"/>
          </a:xfrm>
          <a:custGeom>
            <a:avLst/>
            <a:gdLst/>
            <a:ahLst/>
            <a:cxnLst/>
            <a:rect l="l" t="t" r="r" b="b"/>
            <a:pathLst>
              <a:path w="3173424" h="860791">
                <a:moveTo>
                  <a:pt x="0" y="0"/>
                </a:moveTo>
                <a:lnTo>
                  <a:pt x="3173424" y="0"/>
                </a:lnTo>
                <a:lnTo>
                  <a:pt x="3173424" y="860791"/>
                </a:lnTo>
                <a:lnTo>
                  <a:pt x="0" y="860791"/>
                </a:lnTo>
                <a:lnTo>
                  <a:pt x="0" y="0"/>
                </a:lnTo>
                <a:close/>
              </a:path>
            </a:pathLst>
          </a:custGeom>
          <a:blipFill>
            <a:blip r:embed="rId3"/>
            <a:stretch>
              <a:fillRect/>
            </a:stretch>
          </a:blipFill>
        </p:spPr>
        <p:txBody>
          <a:bodyPr/>
          <a:lstStyle/>
          <a:p>
            <a:endParaRPr lang="de-AT"/>
          </a:p>
        </p:txBody>
      </p:sp>
      <p:sp>
        <p:nvSpPr>
          <p:cNvPr id="10" name="Freeform 10"/>
          <p:cNvSpPr/>
          <p:nvPr/>
        </p:nvSpPr>
        <p:spPr>
          <a:xfrm>
            <a:off x="16459168" y="265476"/>
            <a:ext cx="1462527" cy="1622708"/>
          </a:xfrm>
          <a:custGeom>
            <a:avLst/>
            <a:gdLst/>
            <a:ahLst/>
            <a:cxnLst/>
            <a:rect l="l" t="t" r="r" b="b"/>
            <a:pathLst>
              <a:path w="1462527" h="1622708">
                <a:moveTo>
                  <a:pt x="0" y="0"/>
                </a:moveTo>
                <a:lnTo>
                  <a:pt x="1462528" y="0"/>
                </a:lnTo>
                <a:lnTo>
                  <a:pt x="1462528" y="1622708"/>
                </a:lnTo>
                <a:lnTo>
                  <a:pt x="0" y="1622708"/>
                </a:lnTo>
                <a:lnTo>
                  <a:pt x="0" y="0"/>
                </a:lnTo>
                <a:close/>
              </a:path>
            </a:pathLst>
          </a:custGeom>
          <a:blipFill>
            <a:blip r:embed="rId4"/>
            <a:stretch>
              <a:fillRect r="-439"/>
            </a:stretch>
          </a:blipFill>
        </p:spPr>
        <p:txBody>
          <a:bodyPr/>
          <a:lstStyle/>
          <a:p>
            <a:endParaRPr lang="de-AT"/>
          </a:p>
        </p:txBody>
      </p:sp>
      <p:sp>
        <p:nvSpPr>
          <p:cNvPr id="11" name="TextBox 11"/>
          <p:cNvSpPr txBox="1"/>
          <p:nvPr/>
        </p:nvSpPr>
        <p:spPr>
          <a:xfrm>
            <a:off x="342162" y="2717016"/>
            <a:ext cx="17612278" cy="2952899"/>
          </a:xfrm>
          <a:prstGeom prst="rect">
            <a:avLst/>
          </a:prstGeom>
        </p:spPr>
        <p:txBody>
          <a:bodyPr lIns="0" tIns="0" rIns="0" bIns="0" rtlCol="0" anchor="t">
            <a:spAutoFit/>
          </a:bodyPr>
          <a:lstStyle/>
          <a:p>
            <a:pPr marL="0" lvl="0" indent="0" algn="just">
              <a:lnSpc>
                <a:spcPts val="3240"/>
              </a:lnSpc>
            </a:pPr>
            <a:r>
              <a:rPr lang="en-US" sz="2700" spc="-12" dirty="0">
                <a:solidFill>
                  <a:srgbClr val="0D0D0D"/>
                </a:solidFill>
                <a:latin typeface="Evolventa"/>
                <a:ea typeface="Evolventa"/>
                <a:cs typeface="Evolventa"/>
                <a:sym typeface="Evolventa"/>
              </a:rPr>
              <a:t>Anna, o </a:t>
            </a:r>
            <a:r>
              <a:rPr lang="en-US" sz="2700" spc="-12" dirty="0" err="1">
                <a:solidFill>
                  <a:srgbClr val="0D0D0D"/>
                </a:solidFill>
                <a:latin typeface="Evolventa"/>
                <a:ea typeface="Evolventa"/>
                <a:cs typeface="Evolventa"/>
                <a:sym typeface="Evolventa"/>
              </a:rPr>
              <a:t>profesoară</a:t>
            </a:r>
            <a:r>
              <a:rPr lang="en-US" sz="2700" spc="-12" dirty="0">
                <a:solidFill>
                  <a:srgbClr val="0D0D0D"/>
                </a:solidFill>
                <a:latin typeface="Evolventa"/>
                <a:ea typeface="Evolventa"/>
                <a:cs typeface="Evolventa"/>
                <a:sym typeface="Evolventa"/>
              </a:rPr>
              <a:t> de 25 de ani, nu are </a:t>
            </a:r>
            <a:r>
              <a:rPr lang="en-US" sz="2700" spc="-12" dirty="0" err="1">
                <a:solidFill>
                  <a:srgbClr val="0D0D0D"/>
                </a:solidFill>
                <a:latin typeface="Evolventa"/>
                <a:ea typeface="Evolventa"/>
                <a:cs typeface="Evolventa"/>
                <a:sym typeface="Evolventa"/>
              </a:rPr>
              <a:t>nevoi</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financiare</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stringente</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și</a:t>
            </a:r>
            <a:r>
              <a:rPr lang="en-US" sz="2700" spc="-12" dirty="0">
                <a:solidFill>
                  <a:srgbClr val="0D0D0D"/>
                </a:solidFill>
                <a:latin typeface="Evolventa"/>
                <a:ea typeface="Evolventa"/>
                <a:cs typeface="Evolventa"/>
                <a:sym typeface="Evolventa"/>
              </a:rPr>
              <a:t> a </a:t>
            </a:r>
            <a:r>
              <a:rPr lang="en-US" sz="2700" spc="-12" dirty="0" err="1">
                <a:solidFill>
                  <a:srgbClr val="0D0D0D"/>
                </a:solidFill>
                <a:latin typeface="Evolventa"/>
                <a:ea typeface="Evolventa"/>
                <a:cs typeface="Evolventa"/>
                <a:sym typeface="Evolventa"/>
              </a:rPr>
              <a:t>moștenit</a:t>
            </a:r>
            <a:r>
              <a:rPr lang="en-US" sz="2700" spc="-12" dirty="0">
                <a:solidFill>
                  <a:srgbClr val="0D0D0D"/>
                </a:solidFill>
                <a:latin typeface="Evolventa"/>
                <a:ea typeface="Evolventa"/>
                <a:cs typeface="Evolventa"/>
                <a:sym typeface="Evolventa"/>
              </a:rPr>
              <a:t> recent 30.000 de euro. </a:t>
            </a:r>
            <a:r>
              <a:rPr lang="en-US" sz="2700" spc="-12" dirty="0" err="1">
                <a:solidFill>
                  <a:srgbClr val="0D0D0D"/>
                </a:solidFill>
                <a:latin typeface="Evolventa"/>
                <a:ea typeface="Evolventa"/>
                <a:cs typeface="Evolventa"/>
                <a:sym typeface="Evolventa"/>
              </a:rPr>
              <a:t>Fără</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nicio</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experiență</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în</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probleme</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financiare</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ea</a:t>
            </a:r>
            <a:r>
              <a:rPr lang="en-US" sz="2700" spc="-12" dirty="0">
                <a:solidFill>
                  <a:srgbClr val="0D0D0D"/>
                </a:solidFill>
                <a:latin typeface="Evolventa"/>
                <a:ea typeface="Evolventa"/>
                <a:cs typeface="Evolventa"/>
                <a:sym typeface="Evolventa"/>
              </a:rPr>
              <a:t> se </a:t>
            </a:r>
            <a:r>
              <a:rPr lang="en-US" sz="2700" spc="-12" dirty="0" err="1">
                <a:solidFill>
                  <a:srgbClr val="0D0D0D"/>
                </a:solidFill>
                <a:latin typeface="Evolventa"/>
                <a:ea typeface="Evolventa"/>
                <a:cs typeface="Evolventa"/>
                <a:sym typeface="Evolventa"/>
              </a:rPr>
              <a:t>confruntă</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acum</a:t>
            </a:r>
            <a:r>
              <a:rPr lang="en-US" sz="2700" spc="-12" dirty="0">
                <a:solidFill>
                  <a:srgbClr val="0D0D0D"/>
                </a:solidFill>
                <a:latin typeface="Evolventa"/>
                <a:ea typeface="Evolventa"/>
                <a:cs typeface="Evolventa"/>
                <a:sym typeface="Evolventa"/>
              </a:rPr>
              <a:t> cu </a:t>
            </a:r>
            <a:r>
              <a:rPr lang="en-US" sz="2700" spc="-12" dirty="0" err="1">
                <a:solidFill>
                  <a:srgbClr val="0D0D0D"/>
                </a:solidFill>
                <a:latin typeface="Evolventa"/>
                <a:ea typeface="Evolventa"/>
                <a:cs typeface="Evolventa"/>
                <a:sym typeface="Evolventa"/>
              </a:rPr>
              <a:t>decizia</a:t>
            </a:r>
            <a:r>
              <a:rPr lang="en-US" sz="2700" spc="-12" dirty="0">
                <a:solidFill>
                  <a:srgbClr val="0D0D0D"/>
                </a:solidFill>
                <a:latin typeface="Evolventa"/>
                <a:ea typeface="Evolventa"/>
                <a:cs typeface="Evolventa"/>
                <a:sym typeface="Evolventa"/>
              </a:rPr>
              <a:t> de a </a:t>
            </a:r>
            <a:r>
              <a:rPr lang="en-US" sz="2700" spc="-12" dirty="0" err="1">
                <a:solidFill>
                  <a:srgbClr val="0D0D0D"/>
                </a:solidFill>
                <a:latin typeface="Evolventa"/>
                <a:ea typeface="Evolventa"/>
                <a:cs typeface="Evolventa"/>
                <a:sym typeface="Evolventa"/>
              </a:rPr>
              <a:t>gestiona</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această</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sumă</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în</a:t>
            </a:r>
            <a:r>
              <a:rPr lang="en-US" sz="2700" spc="-12" dirty="0">
                <a:solidFill>
                  <a:srgbClr val="0D0D0D"/>
                </a:solidFill>
                <a:latin typeface="Evolventa"/>
                <a:ea typeface="Evolventa"/>
                <a:cs typeface="Evolventa"/>
                <a:sym typeface="Evolventa"/>
              </a:rPr>
              <a:t> mod </a:t>
            </a:r>
            <a:r>
              <a:rPr lang="en-US" sz="2700" spc="-12" dirty="0" err="1">
                <a:solidFill>
                  <a:srgbClr val="0D0D0D"/>
                </a:solidFill>
                <a:latin typeface="Evolventa"/>
                <a:ea typeface="Evolventa"/>
                <a:cs typeface="Evolventa"/>
                <a:sym typeface="Evolventa"/>
              </a:rPr>
              <a:t>responsabil</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Cheia</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constă</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în</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înțelegerea</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opțiunilor</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ei</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și</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crearea</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unui</a:t>
            </a:r>
            <a:r>
              <a:rPr lang="en-US" sz="2700" spc="-12" dirty="0">
                <a:solidFill>
                  <a:srgbClr val="0D0D0D"/>
                </a:solidFill>
                <a:latin typeface="Evolventa"/>
                <a:ea typeface="Evolventa"/>
                <a:cs typeface="Evolventa"/>
                <a:sym typeface="Evolventa"/>
              </a:rPr>
              <a:t> plan care </a:t>
            </a:r>
            <a:r>
              <a:rPr lang="en-US" sz="2700" spc="-12" dirty="0" err="1">
                <a:solidFill>
                  <a:srgbClr val="0D0D0D"/>
                </a:solidFill>
                <a:latin typeface="Evolventa"/>
                <a:ea typeface="Evolventa"/>
                <a:cs typeface="Evolventa"/>
                <a:sym typeface="Evolventa"/>
              </a:rPr>
              <a:t>să</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reflecte</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obiectivele</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ei</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viitoare</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și</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situația</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financiară</a:t>
            </a:r>
            <a:r>
              <a:rPr lang="en-US" sz="2700" spc="-12" dirty="0">
                <a:solidFill>
                  <a:srgbClr val="0D0D0D"/>
                </a:solidFill>
                <a:latin typeface="Evolventa"/>
                <a:ea typeface="Evolventa"/>
                <a:cs typeface="Evolventa"/>
                <a:sym typeface="Evolventa"/>
              </a:rPr>
              <a:t> </a:t>
            </a:r>
            <a:r>
              <a:rPr lang="en-US" sz="2700" spc="-12" dirty="0" err="1">
                <a:solidFill>
                  <a:srgbClr val="0D0D0D"/>
                </a:solidFill>
                <a:latin typeface="Evolventa"/>
                <a:ea typeface="Evolventa"/>
                <a:cs typeface="Evolventa"/>
                <a:sym typeface="Evolventa"/>
              </a:rPr>
              <a:t>actuală</a:t>
            </a:r>
            <a:r>
              <a:rPr lang="en-US" sz="2700" spc="-12" dirty="0">
                <a:solidFill>
                  <a:srgbClr val="0D0D0D"/>
                </a:solidFill>
                <a:latin typeface="Evolventa"/>
                <a:ea typeface="Evolventa"/>
                <a:cs typeface="Evolventa"/>
                <a:sym typeface="Evolventa"/>
              </a:rPr>
              <a:t>.</a:t>
            </a:r>
          </a:p>
          <a:p>
            <a:pPr marL="0" lvl="0" indent="0" algn="l">
              <a:lnSpc>
                <a:spcPts val="3240"/>
              </a:lnSpc>
            </a:pPr>
            <a:endParaRPr lang="en-US" sz="2700" spc="-12" dirty="0">
              <a:solidFill>
                <a:srgbClr val="0D0D0D"/>
              </a:solidFill>
              <a:latin typeface="Evolventa"/>
              <a:ea typeface="Evolventa"/>
              <a:cs typeface="Evolventa"/>
              <a:sym typeface="Evolventa"/>
            </a:endParaRPr>
          </a:p>
          <a:p>
            <a:pPr marL="0" lvl="0" indent="0" algn="l">
              <a:lnSpc>
                <a:spcPts val="3240"/>
              </a:lnSpc>
            </a:pPr>
            <a:endParaRPr lang="en-US" sz="2700" spc="-12" dirty="0">
              <a:solidFill>
                <a:srgbClr val="0D0D0D"/>
              </a:solidFill>
              <a:latin typeface="Evolventa"/>
              <a:ea typeface="Evolventa"/>
              <a:cs typeface="Evolventa"/>
              <a:sym typeface="Evolventa"/>
            </a:endParaRPr>
          </a:p>
          <a:p>
            <a:pPr marL="0" lvl="0" indent="0" algn="ctr">
              <a:lnSpc>
                <a:spcPts val="3240"/>
              </a:lnSpc>
            </a:pPr>
            <a:r>
              <a:rPr lang="en-US" sz="2700" b="1" i="1" spc="-12" dirty="0">
                <a:solidFill>
                  <a:srgbClr val="0D0D0D"/>
                </a:solidFill>
                <a:latin typeface="Evolventa Bold Italics"/>
                <a:ea typeface="Evolventa Bold Italics"/>
                <a:cs typeface="Evolventa Bold Italics"/>
                <a:sym typeface="Evolventa Bold Italics"/>
              </a:rPr>
              <a:t>Ce </a:t>
            </a:r>
            <a:r>
              <a:rPr lang="en-US" sz="2700" b="1" i="1" spc="-12" dirty="0" err="1">
                <a:solidFill>
                  <a:srgbClr val="0D0D0D"/>
                </a:solidFill>
                <a:latin typeface="Evolventa Bold Italics"/>
                <a:ea typeface="Evolventa Bold Italics"/>
                <a:cs typeface="Evolventa Bold Italics"/>
                <a:sym typeface="Evolventa Bold Italics"/>
              </a:rPr>
              <a:t>i</a:t>
            </a:r>
            <a:r>
              <a:rPr lang="en-US" sz="2700" b="1" i="1" spc="-12" dirty="0">
                <a:solidFill>
                  <a:srgbClr val="0D0D0D"/>
                </a:solidFill>
                <a:latin typeface="Evolventa Bold Italics"/>
                <a:ea typeface="Evolventa Bold Italics"/>
                <a:cs typeface="Evolventa Bold Italics"/>
                <a:sym typeface="Evolventa Bold Italics"/>
              </a:rPr>
              <a:t>-ai </a:t>
            </a:r>
            <a:r>
              <a:rPr lang="en-US" sz="2700" b="1" i="1" spc="-12" dirty="0" err="1">
                <a:solidFill>
                  <a:srgbClr val="0D0D0D"/>
                </a:solidFill>
                <a:latin typeface="Evolventa Bold Italics"/>
                <a:ea typeface="Evolventa Bold Italics"/>
                <a:cs typeface="Evolventa Bold Italics"/>
                <a:sym typeface="Evolventa Bold Italics"/>
              </a:rPr>
              <a:t>recomanda</a:t>
            </a:r>
            <a:r>
              <a:rPr lang="en-US" sz="2700" b="1" i="1" spc="-12" dirty="0">
                <a:solidFill>
                  <a:srgbClr val="0D0D0D"/>
                </a:solidFill>
                <a:latin typeface="Evolventa Bold Italics"/>
                <a:ea typeface="Evolventa Bold Italics"/>
                <a:cs typeface="Evolventa Bold Italics"/>
                <a:sym typeface="Evolventa Bold Italics"/>
              </a:rPr>
              <a:t> </a:t>
            </a:r>
            <a:r>
              <a:rPr lang="en-US" sz="2700" b="1" i="1" spc="-12" dirty="0" err="1">
                <a:solidFill>
                  <a:srgbClr val="0D0D0D"/>
                </a:solidFill>
                <a:latin typeface="Evolventa Bold Italics"/>
                <a:ea typeface="Evolventa Bold Italics"/>
                <a:cs typeface="Evolventa Bold Italics"/>
                <a:sym typeface="Evolventa Bold Italics"/>
              </a:rPr>
              <a:t>sa</a:t>
            </a:r>
            <a:r>
              <a:rPr lang="en-US" sz="2700" b="1" i="1" spc="-12" dirty="0">
                <a:solidFill>
                  <a:srgbClr val="0D0D0D"/>
                </a:solidFill>
                <a:latin typeface="Evolventa Bold Italics"/>
                <a:ea typeface="Evolventa Bold Italics"/>
                <a:cs typeface="Evolventa Bold Italics"/>
                <a:sym typeface="Evolventa Bold Italics"/>
              </a:rPr>
              <a:t> </a:t>
            </a:r>
            <a:r>
              <a:rPr lang="en-US" sz="2700" b="1" i="1" spc="-12" dirty="0" err="1">
                <a:solidFill>
                  <a:srgbClr val="0D0D0D"/>
                </a:solidFill>
                <a:latin typeface="Evolventa Bold Italics"/>
                <a:ea typeface="Evolventa Bold Italics"/>
                <a:cs typeface="Evolventa Bold Italics"/>
                <a:sym typeface="Evolventa Bold Italics"/>
              </a:rPr>
              <a:t>faca</a:t>
            </a:r>
            <a:r>
              <a:rPr lang="en-US" sz="2700" b="1" i="1" spc="-12" dirty="0">
                <a:solidFill>
                  <a:srgbClr val="0D0D0D"/>
                </a:solidFill>
                <a:latin typeface="Evolventa Bold Italics"/>
                <a:ea typeface="Evolventa Bold Italics"/>
                <a:cs typeface="Evolventa Bold Italics"/>
                <a:sym typeface="Evolventa Bold Italics"/>
              </a:rPr>
              <a:t> Anna?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249" y="-248757"/>
            <a:ext cx="10819050" cy="2179050"/>
            <a:chOff x="0" y="0"/>
            <a:chExt cx="14425400" cy="2905400"/>
          </a:xfrm>
        </p:grpSpPr>
        <p:sp>
          <p:nvSpPr>
            <p:cNvPr id="3" name="Freeform 3"/>
            <p:cNvSpPr/>
            <p:nvPr/>
          </p:nvSpPr>
          <p:spPr>
            <a:xfrm>
              <a:off x="12700" y="12700"/>
              <a:ext cx="14400023" cy="2880106"/>
            </a:xfrm>
            <a:custGeom>
              <a:avLst/>
              <a:gdLst/>
              <a:ahLst/>
              <a:cxnLst/>
              <a:rect l="l" t="t" r="r" b="b"/>
              <a:pathLst>
                <a:path w="14400023" h="2880106">
                  <a:moveTo>
                    <a:pt x="0" y="480060"/>
                  </a:moveTo>
                  <a:cubicBezTo>
                    <a:pt x="0" y="214884"/>
                    <a:pt x="216408" y="0"/>
                    <a:pt x="483362" y="0"/>
                  </a:cubicBezTo>
                  <a:lnTo>
                    <a:pt x="13916661" y="0"/>
                  </a:lnTo>
                  <a:cubicBezTo>
                    <a:pt x="14183615" y="0"/>
                    <a:pt x="14400023" y="214884"/>
                    <a:pt x="14400023" y="480060"/>
                  </a:cubicBezTo>
                  <a:lnTo>
                    <a:pt x="14400023" y="2400046"/>
                  </a:lnTo>
                  <a:cubicBezTo>
                    <a:pt x="14400023" y="2665095"/>
                    <a:pt x="14183615" y="2880106"/>
                    <a:pt x="13916661" y="2880106"/>
                  </a:cubicBezTo>
                  <a:lnTo>
                    <a:pt x="483362" y="2880106"/>
                  </a:lnTo>
                  <a:cubicBezTo>
                    <a:pt x="216408" y="2879979"/>
                    <a:pt x="0" y="2665095"/>
                    <a:pt x="0" y="2400046"/>
                  </a:cubicBezTo>
                  <a:close/>
                </a:path>
              </a:pathLst>
            </a:custGeom>
            <a:solidFill>
              <a:srgbClr val="4472C4"/>
            </a:solidFill>
          </p:spPr>
          <p:txBody>
            <a:bodyPr/>
            <a:lstStyle/>
            <a:p>
              <a:endParaRPr lang="de-AT"/>
            </a:p>
          </p:txBody>
        </p:sp>
        <p:sp>
          <p:nvSpPr>
            <p:cNvPr id="4" name="Freeform 4"/>
            <p:cNvSpPr/>
            <p:nvPr/>
          </p:nvSpPr>
          <p:spPr>
            <a:xfrm>
              <a:off x="0" y="0"/>
              <a:ext cx="14425423" cy="2905506"/>
            </a:xfrm>
            <a:custGeom>
              <a:avLst/>
              <a:gdLst/>
              <a:ahLst/>
              <a:cxnLst/>
              <a:rect l="l" t="t" r="r" b="b"/>
              <a:pathLst>
                <a:path w="14425423" h="2905506">
                  <a:moveTo>
                    <a:pt x="0" y="492760"/>
                  </a:moveTo>
                  <a:cubicBezTo>
                    <a:pt x="0" y="220472"/>
                    <a:pt x="222250" y="0"/>
                    <a:pt x="496062" y="0"/>
                  </a:cubicBezTo>
                  <a:lnTo>
                    <a:pt x="13929361" y="0"/>
                  </a:lnTo>
                  <a:lnTo>
                    <a:pt x="13929361" y="12700"/>
                  </a:lnTo>
                  <a:lnTo>
                    <a:pt x="13929361" y="0"/>
                  </a:lnTo>
                  <a:cubicBezTo>
                    <a:pt x="14203299" y="0"/>
                    <a:pt x="14425423" y="220472"/>
                    <a:pt x="14425423" y="492760"/>
                  </a:cubicBezTo>
                  <a:lnTo>
                    <a:pt x="14412723" y="492760"/>
                  </a:lnTo>
                  <a:lnTo>
                    <a:pt x="14425423" y="492760"/>
                  </a:lnTo>
                  <a:lnTo>
                    <a:pt x="14425423" y="2412746"/>
                  </a:lnTo>
                  <a:lnTo>
                    <a:pt x="14412723" y="2412746"/>
                  </a:lnTo>
                  <a:lnTo>
                    <a:pt x="14425423" y="2412746"/>
                  </a:lnTo>
                  <a:cubicBezTo>
                    <a:pt x="14425423" y="2684907"/>
                    <a:pt x="14203173" y="2905506"/>
                    <a:pt x="13929361" y="2905506"/>
                  </a:cubicBezTo>
                  <a:lnTo>
                    <a:pt x="13929361" y="2892806"/>
                  </a:lnTo>
                  <a:lnTo>
                    <a:pt x="13929361" y="2905506"/>
                  </a:lnTo>
                  <a:lnTo>
                    <a:pt x="496062" y="2905506"/>
                  </a:lnTo>
                  <a:lnTo>
                    <a:pt x="496062" y="2892806"/>
                  </a:lnTo>
                  <a:lnTo>
                    <a:pt x="496062" y="2905506"/>
                  </a:lnTo>
                  <a:cubicBezTo>
                    <a:pt x="222250" y="2905379"/>
                    <a:pt x="0" y="2684907"/>
                    <a:pt x="0" y="2412746"/>
                  </a:cubicBezTo>
                  <a:lnTo>
                    <a:pt x="0" y="492760"/>
                  </a:lnTo>
                  <a:lnTo>
                    <a:pt x="12700" y="492760"/>
                  </a:lnTo>
                  <a:lnTo>
                    <a:pt x="0" y="492760"/>
                  </a:lnTo>
                  <a:moveTo>
                    <a:pt x="25400" y="492760"/>
                  </a:moveTo>
                  <a:lnTo>
                    <a:pt x="25400" y="2412746"/>
                  </a:lnTo>
                  <a:lnTo>
                    <a:pt x="12700" y="2412746"/>
                  </a:lnTo>
                  <a:lnTo>
                    <a:pt x="25400" y="2412746"/>
                  </a:lnTo>
                  <a:cubicBezTo>
                    <a:pt x="25400" y="2670810"/>
                    <a:pt x="236093" y="2880106"/>
                    <a:pt x="496062" y="2880106"/>
                  </a:cubicBezTo>
                  <a:lnTo>
                    <a:pt x="13929361" y="2880106"/>
                  </a:lnTo>
                  <a:cubicBezTo>
                    <a:pt x="14189456" y="2880106"/>
                    <a:pt x="14400023" y="2670810"/>
                    <a:pt x="14400023" y="2412746"/>
                  </a:cubicBezTo>
                  <a:lnTo>
                    <a:pt x="14400023" y="492760"/>
                  </a:lnTo>
                  <a:cubicBezTo>
                    <a:pt x="14400023" y="234696"/>
                    <a:pt x="14189329" y="25400"/>
                    <a:pt x="13929361" y="25400"/>
                  </a:cubicBezTo>
                  <a:lnTo>
                    <a:pt x="496062" y="25400"/>
                  </a:lnTo>
                  <a:lnTo>
                    <a:pt x="496062" y="12700"/>
                  </a:lnTo>
                  <a:lnTo>
                    <a:pt x="496062" y="25400"/>
                  </a:lnTo>
                  <a:cubicBezTo>
                    <a:pt x="236093" y="25400"/>
                    <a:pt x="25400" y="234696"/>
                    <a:pt x="25400" y="492760"/>
                  </a:cubicBezTo>
                  <a:close/>
                </a:path>
              </a:pathLst>
            </a:custGeom>
            <a:solidFill>
              <a:srgbClr val="31538F"/>
            </a:solidFill>
          </p:spPr>
          <p:txBody>
            <a:bodyPr/>
            <a:lstStyle/>
            <a:p>
              <a:endParaRPr lang="de-AT"/>
            </a:p>
          </p:txBody>
        </p:sp>
        <p:sp>
          <p:nvSpPr>
            <p:cNvPr id="5" name="TextBox 5"/>
            <p:cNvSpPr txBox="1"/>
            <p:nvPr/>
          </p:nvSpPr>
          <p:spPr>
            <a:xfrm>
              <a:off x="0" y="-161925"/>
              <a:ext cx="14425400" cy="3067325"/>
            </a:xfrm>
            <a:prstGeom prst="rect">
              <a:avLst/>
            </a:prstGeom>
          </p:spPr>
          <p:txBody>
            <a:bodyPr lIns="50800" tIns="50800" rIns="50800" bIns="50800" rtlCol="0" anchor="ctr"/>
            <a:lstStyle/>
            <a:p>
              <a:pPr marL="0" lvl="0" indent="0" algn="ctr">
                <a:lnSpc>
                  <a:spcPts val="6120"/>
                </a:lnSpc>
              </a:pPr>
              <a:r>
                <a:rPr lang="en-US" sz="5100" spc="-24">
                  <a:solidFill>
                    <a:srgbClr val="FFFFFF"/>
                  </a:solidFill>
                  <a:latin typeface="Evolventa"/>
                  <a:ea typeface="Evolventa"/>
                  <a:cs typeface="Evolventa"/>
                  <a:sym typeface="Evolventa"/>
                </a:rPr>
                <a:t>DEFINIȚIA INVESTIȚII</a:t>
              </a:r>
            </a:p>
          </p:txBody>
        </p:sp>
      </p:grpSp>
      <p:grpSp>
        <p:nvGrpSpPr>
          <p:cNvPr id="6" name="Group 6"/>
          <p:cNvGrpSpPr/>
          <p:nvPr/>
        </p:nvGrpSpPr>
        <p:grpSpPr>
          <a:xfrm rot="-5400000">
            <a:off x="8222456" y="221456"/>
            <a:ext cx="1843088" cy="18288000"/>
            <a:chOff x="0" y="0"/>
            <a:chExt cx="2457450" cy="24384000"/>
          </a:xfrm>
        </p:grpSpPr>
        <p:sp>
          <p:nvSpPr>
            <p:cNvPr id="7" name="Freeform 7"/>
            <p:cNvSpPr/>
            <p:nvPr/>
          </p:nvSpPr>
          <p:spPr>
            <a:xfrm>
              <a:off x="0" y="0"/>
              <a:ext cx="2457450" cy="24384000"/>
            </a:xfrm>
            <a:custGeom>
              <a:avLst/>
              <a:gdLst/>
              <a:ahLst/>
              <a:cxnLst/>
              <a:rect l="l" t="t" r="r" b="b"/>
              <a:pathLst>
                <a:path w="2457450" h="24384000">
                  <a:moveTo>
                    <a:pt x="0" y="0"/>
                  </a:moveTo>
                  <a:lnTo>
                    <a:pt x="2457450" y="0"/>
                  </a:lnTo>
                  <a:lnTo>
                    <a:pt x="2457450" y="24384000"/>
                  </a:lnTo>
                  <a:lnTo>
                    <a:pt x="0" y="24384000"/>
                  </a:lnTo>
                  <a:close/>
                </a:path>
              </a:pathLst>
            </a:custGeom>
            <a:solidFill>
              <a:srgbClr val="AEABAB">
                <a:alpha val="60000"/>
              </a:srgbClr>
            </a:solidFill>
          </p:spPr>
          <p:txBody>
            <a:bodyPr/>
            <a:lstStyle/>
            <a:p>
              <a:endParaRPr lang="de-AT"/>
            </a:p>
          </p:txBody>
        </p:sp>
      </p:grpSp>
      <p:sp>
        <p:nvSpPr>
          <p:cNvPr id="8" name="TextBox 8"/>
          <p:cNvSpPr txBox="1"/>
          <p:nvPr/>
        </p:nvSpPr>
        <p:spPr>
          <a:xfrm>
            <a:off x="594444" y="9198106"/>
            <a:ext cx="12657256" cy="399965"/>
          </a:xfrm>
          <a:prstGeom prst="rect">
            <a:avLst/>
          </a:prstGeom>
        </p:spPr>
        <p:txBody>
          <a:bodyPr lIns="0" tIns="0" rIns="0" bIns="0" rtlCol="0" anchor="t">
            <a:spAutoFit/>
          </a:bodyPr>
          <a:lstStyle/>
          <a:p>
            <a:pPr marL="0" lvl="0" indent="0" algn="just">
              <a:lnSpc>
                <a:spcPts val="1439"/>
              </a:lnSpc>
            </a:pPr>
            <a:r>
              <a:rPr lang="en-US" sz="1200" spc="-5">
                <a:solidFill>
                  <a:srgbClr val="000000"/>
                </a:solidFill>
                <a:latin typeface="Evolventa"/>
                <a:ea typeface="Evolventa"/>
                <a:cs typeface="Evolventa"/>
                <a:sym typeface="Evolventa"/>
              </a:rPr>
              <a:t>Finanțat de Uniunea Europeană. Opiniile și opiniile exprimate sunt totuși doar ale autorilor și nu reflectă neapărat cele ale Uniunii Europene sau ale Agenției Executive pentru Educație și Cultură (EACEA). Nici Uniunea Europeană, nici EACEA nu pot fi considerate responsabile pentru acestea. Număr proiect: 2022-1-AT01-KA220-ADU-000087985</a:t>
            </a:r>
          </a:p>
        </p:txBody>
      </p:sp>
      <p:sp>
        <p:nvSpPr>
          <p:cNvPr id="9" name="Freeform 9" descr="Interfață grafică cu utilizatorul, text  Descriere generată automat"/>
          <p:cNvSpPr/>
          <p:nvPr/>
        </p:nvSpPr>
        <p:spPr>
          <a:xfrm>
            <a:off x="14872456" y="8861232"/>
            <a:ext cx="3173424" cy="860791"/>
          </a:xfrm>
          <a:custGeom>
            <a:avLst/>
            <a:gdLst/>
            <a:ahLst/>
            <a:cxnLst/>
            <a:rect l="l" t="t" r="r" b="b"/>
            <a:pathLst>
              <a:path w="3173424" h="860791">
                <a:moveTo>
                  <a:pt x="0" y="0"/>
                </a:moveTo>
                <a:lnTo>
                  <a:pt x="3173424" y="0"/>
                </a:lnTo>
                <a:lnTo>
                  <a:pt x="3173424" y="860791"/>
                </a:lnTo>
                <a:lnTo>
                  <a:pt x="0" y="860791"/>
                </a:lnTo>
                <a:lnTo>
                  <a:pt x="0" y="0"/>
                </a:lnTo>
                <a:close/>
              </a:path>
            </a:pathLst>
          </a:custGeom>
          <a:blipFill>
            <a:blip r:embed="rId3"/>
            <a:stretch>
              <a:fillRect/>
            </a:stretch>
          </a:blipFill>
        </p:spPr>
        <p:txBody>
          <a:bodyPr/>
          <a:lstStyle/>
          <a:p>
            <a:endParaRPr lang="de-AT"/>
          </a:p>
        </p:txBody>
      </p:sp>
      <p:sp>
        <p:nvSpPr>
          <p:cNvPr id="10" name="Freeform 10"/>
          <p:cNvSpPr/>
          <p:nvPr/>
        </p:nvSpPr>
        <p:spPr>
          <a:xfrm>
            <a:off x="16459168" y="265476"/>
            <a:ext cx="1462527" cy="1622708"/>
          </a:xfrm>
          <a:custGeom>
            <a:avLst/>
            <a:gdLst/>
            <a:ahLst/>
            <a:cxnLst/>
            <a:rect l="l" t="t" r="r" b="b"/>
            <a:pathLst>
              <a:path w="1462527" h="1622708">
                <a:moveTo>
                  <a:pt x="0" y="0"/>
                </a:moveTo>
                <a:lnTo>
                  <a:pt x="1462528" y="0"/>
                </a:lnTo>
                <a:lnTo>
                  <a:pt x="1462528" y="1622708"/>
                </a:lnTo>
                <a:lnTo>
                  <a:pt x="0" y="1622708"/>
                </a:lnTo>
                <a:lnTo>
                  <a:pt x="0" y="0"/>
                </a:lnTo>
                <a:close/>
              </a:path>
            </a:pathLst>
          </a:custGeom>
          <a:blipFill>
            <a:blip r:embed="rId4"/>
            <a:stretch>
              <a:fillRect r="-439"/>
            </a:stretch>
          </a:blipFill>
        </p:spPr>
        <p:txBody>
          <a:bodyPr/>
          <a:lstStyle/>
          <a:p>
            <a:endParaRPr lang="de-AT"/>
          </a:p>
        </p:txBody>
      </p:sp>
      <p:sp>
        <p:nvSpPr>
          <p:cNvPr id="11" name="TextBox 11"/>
          <p:cNvSpPr txBox="1"/>
          <p:nvPr/>
        </p:nvSpPr>
        <p:spPr>
          <a:xfrm>
            <a:off x="414844" y="2720984"/>
            <a:ext cx="16080375" cy="4181688"/>
          </a:xfrm>
          <a:prstGeom prst="rect">
            <a:avLst/>
          </a:prstGeom>
        </p:spPr>
        <p:txBody>
          <a:bodyPr lIns="0" tIns="0" rIns="0" bIns="0" rtlCol="0" anchor="t">
            <a:spAutoFit/>
          </a:bodyPr>
          <a:lstStyle/>
          <a:p>
            <a:pPr marL="0" lvl="0" indent="0" algn="just">
              <a:lnSpc>
                <a:spcPts val="3240"/>
              </a:lnSpc>
            </a:pPr>
            <a:r>
              <a:rPr lang="en-US" sz="2700" spc="-12" dirty="0" err="1">
                <a:solidFill>
                  <a:srgbClr val="000000"/>
                </a:solidFill>
                <a:latin typeface="Evolventa" panose="020B0604020202020204" charset="0"/>
                <a:ea typeface="Evolventa Bold"/>
                <a:cs typeface="Evolventa Bold"/>
                <a:sym typeface="Evolventa Bold"/>
              </a:rPr>
              <a:t>Investiția</a:t>
            </a:r>
            <a:r>
              <a:rPr lang="en-US" sz="2700" spc="-12" dirty="0">
                <a:solidFill>
                  <a:srgbClr val="000000"/>
                </a:solidFill>
                <a:latin typeface="Evolventa" panose="020B0604020202020204" charset="0"/>
                <a:ea typeface="Evolventa Bold"/>
                <a:cs typeface="Evolventa Bold"/>
                <a:sym typeface="Evolventa Bold"/>
              </a:rPr>
              <a:t> </a:t>
            </a:r>
            <a:r>
              <a:rPr lang="en-US" sz="2700" spc="-12" dirty="0" err="1">
                <a:solidFill>
                  <a:srgbClr val="000000"/>
                </a:solidFill>
                <a:latin typeface="Evolventa" panose="020B0604020202020204" charset="0"/>
                <a:ea typeface="Evolventa Bold"/>
                <a:cs typeface="Evolventa Bold"/>
                <a:sym typeface="Evolventa Bold"/>
              </a:rPr>
              <a:t>este</a:t>
            </a:r>
            <a:r>
              <a:rPr lang="en-US" sz="2700" spc="-12" dirty="0">
                <a:solidFill>
                  <a:srgbClr val="000000"/>
                </a:solidFill>
                <a:latin typeface="Evolventa" panose="020B0604020202020204" charset="0"/>
                <a:ea typeface="Evolventa Bold"/>
                <a:cs typeface="Evolventa Bold"/>
                <a:sym typeface="Evolventa Bold"/>
              </a:rPr>
              <a:t>... </a:t>
            </a:r>
          </a:p>
          <a:p>
            <a:pPr marL="488632" lvl="1" indent="-244316" algn="just">
              <a:lnSpc>
                <a:spcPts val="3240"/>
              </a:lnSpc>
              <a:buFont typeface="Arial"/>
              <a:buChar char="•"/>
            </a:pPr>
            <a:r>
              <a:rPr lang="en-US" sz="2700" spc="-12" dirty="0" err="1">
                <a:solidFill>
                  <a:srgbClr val="000000"/>
                </a:solidFill>
                <a:latin typeface="Evolventa" panose="020B0604020202020204" charset="0"/>
                <a:ea typeface="Evolventa Bold"/>
                <a:cs typeface="Evolventa Bold"/>
                <a:sym typeface="Evolventa Bold"/>
              </a:rPr>
              <a:t>actul</a:t>
            </a:r>
            <a:r>
              <a:rPr lang="en-US" sz="2700" spc="-12" dirty="0">
                <a:solidFill>
                  <a:srgbClr val="000000"/>
                </a:solidFill>
                <a:latin typeface="Evolventa" panose="020B0604020202020204" charset="0"/>
                <a:ea typeface="Evolventa Bold"/>
                <a:cs typeface="Evolventa Bold"/>
                <a:sym typeface="Evolventa Bold"/>
              </a:rPr>
              <a:t> de a </a:t>
            </a:r>
            <a:r>
              <a:rPr lang="en-US" sz="2700" spc="-12" dirty="0" err="1">
                <a:solidFill>
                  <a:srgbClr val="000000"/>
                </a:solidFill>
                <a:latin typeface="Evolventa" panose="020B0604020202020204" charset="0"/>
                <a:ea typeface="Evolventa Bold"/>
                <a:cs typeface="Evolventa Bold"/>
                <a:sym typeface="Evolventa Bold"/>
              </a:rPr>
              <a:t>aloca</a:t>
            </a:r>
            <a:r>
              <a:rPr lang="en-US" sz="2700" spc="-12" dirty="0">
                <a:solidFill>
                  <a:srgbClr val="000000"/>
                </a:solidFill>
                <a:latin typeface="Evolventa" panose="020B0604020202020204" charset="0"/>
                <a:ea typeface="Evolventa Bold"/>
                <a:cs typeface="Evolventa Bold"/>
                <a:sym typeface="Evolventa Bold"/>
              </a:rPr>
              <a:t> </a:t>
            </a:r>
            <a:r>
              <a:rPr lang="en-US" sz="2700" spc="-12" dirty="0" err="1">
                <a:solidFill>
                  <a:srgbClr val="000000"/>
                </a:solidFill>
                <a:latin typeface="Evolventa" panose="020B0604020202020204" charset="0"/>
                <a:ea typeface="Evolventa Bold"/>
                <a:cs typeface="Evolventa Bold"/>
                <a:sym typeface="Evolventa Bold"/>
              </a:rPr>
              <a:t>resurse</a:t>
            </a:r>
            <a:r>
              <a:rPr lang="en-US" sz="2700" spc="-12" dirty="0">
                <a:solidFill>
                  <a:srgbClr val="000000"/>
                </a:solidFill>
                <a:latin typeface="Evolventa" panose="020B0604020202020204" charset="0"/>
                <a:ea typeface="Evolventa Bold"/>
                <a:cs typeface="Evolventa Bold"/>
                <a:sym typeface="Evolventa Bold"/>
              </a:rPr>
              <a:t>, de </a:t>
            </a:r>
            <a:r>
              <a:rPr lang="en-US" sz="2700" spc="-12" dirty="0" err="1">
                <a:solidFill>
                  <a:srgbClr val="000000"/>
                </a:solidFill>
                <a:latin typeface="Evolventa" panose="020B0604020202020204" charset="0"/>
                <a:ea typeface="Evolventa Bold"/>
                <a:cs typeface="Evolventa Bold"/>
                <a:sym typeface="Evolventa Bold"/>
              </a:rPr>
              <a:t>obicei</a:t>
            </a:r>
            <a:r>
              <a:rPr lang="en-US" sz="2700" spc="-12" dirty="0">
                <a:solidFill>
                  <a:srgbClr val="000000"/>
                </a:solidFill>
                <a:latin typeface="Evolventa" panose="020B0604020202020204" charset="0"/>
                <a:ea typeface="Evolventa Bold"/>
                <a:cs typeface="Evolventa Bold"/>
                <a:sym typeface="Evolventa Bold"/>
              </a:rPr>
              <a:t> bani,...</a:t>
            </a:r>
          </a:p>
          <a:p>
            <a:pPr marL="488632" lvl="1" indent="-244316" algn="just">
              <a:lnSpc>
                <a:spcPts val="3240"/>
              </a:lnSpc>
              <a:buFont typeface="Arial"/>
              <a:buChar char="•"/>
            </a:pPr>
            <a:r>
              <a:rPr lang="en-US" sz="2700" spc="-12" dirty="0">
                <a:solidFill>
                  <a:srgbClr val="000000"/>
                </a:solidFill>
                <a:latin typeface="Evolventa" panose="020B0604020202020204" charset="0"/>
                <a:ea typeface="Evolventa Bold"/>
                <a:cs typeface="Evolventa Bold"/>
                <a:sym typeface="Evolventa Bold"/>
              </a:rPr>
              <a:t>cu </a:t>
            </a:r>
            <a:r>
              <a:rPr lang="en-US" sz="2700" spc="-12" dirty="0" err="1">
                <a:solidFill>
                  <a:srgbClr val="000000"/>
                </a:solidFill>
                <a:latin typeface="Evolventa" panose="020B0604020202020204" charset="0"/>
                <a:ea typeface="Evolventa Bold"/>
                <a:cs typeface="Evolventa Bold"/>
                <a:sym typeface="Evolventa Bold"/>
              </a:rPr>
              <a:t>așteptarea</a:t>
            </a:r>
            <a:r>
              <a:rPr lang="en-US" sz="2700" spc="-12" dirty="0">
                <a:solidFill>
                  <a:srgbClr val="000000"/>
                </a:solidFill>
                <a:latin typeface="Evolventa" panose="020B0604020202020204" charset="0"/>
                <a:ea typeface="Evolventa Bold"/>
                <a:cs typeface="Evolventa Bold"/>
                <a:sym typeface="Evolventa Bold"/>
              </a:rPr>
              <a:t> de a genera un </a:t>
            </a:r>
            <a:r>
              <a:rPr lang="en-US" sz="2700" spc="-12" dirty="0" err="1">
                <a:solidFill>
                  <a:srgbClr val="000000"/>
                </a:solidFill>
                <a:latin typeface="Evolventa" panose="020B0604020202020204" charset="0"/>
                <a:ea typeface="Evolventa Bold"/>
                <a:cs typeface="Evolventa Bold"/>
                <a:sym typeface="Evolventa Bold"/>
              </a:rPr>
              <a:t>venit</a:t>
            </a:r>
            <a:r>
              <a:rPr lang="en-US" sz="2700" spc="-12" dirty="0">
                <a:solidFill>
                  <a:srgbClr val="000000"/>
                </a:solidFill>
                <a:latin typeface="Evolventa" panose="020B0604020202020204" charset="0"/>
                <a:ea typeface="Evolventa Bold"/>
                <a:cs typeface="Evolventa Bold"/>
                <a:sym typeface="Evolventa Bold"/>
              </a:rPr>
              <a:t> </a:t>
            </a:r>
            <a:r>
              <a:rPr lang="en-US" sz="2700" spc="-12" dirty="0" err="1">
                <a:solidFill>
                  <a:srgbClr val="000000"/>
                </a:solidFill>
                <a:latin typeface="Evolventa" panose="020B0604020202020204" charset="0"/>
                <a:ea typeface="Evolventa Bold"/>
                <a:cs typeface="Evolventa Bold"/>
                <a:sym typeface="Evolventa Bold"/>
              </a:rPr>
              <a:t>sau</a:t>
            </a:r>
            <a:r>
              <a:rPr lang="en-US" sz="2700" spc="-12" dirty="0">
                <a:solidFill>
                  <a:srgbClr val="000000"/>
                </a:solidFill>
                <a:latin typeface="Evolventa" panose="020B0604020202020204" charset="0"/>
                <a:ea typeface="Evolventa Bold"/>
                <a:cs typeface="Evolventa Bold"/>
                <a:sym typeface="Evolventa Bold"/>
              </a:rPr>
              <a:t> profit.</a:t>
            </a:r>
          </a:p>
          <a:p>
            <a:pPr marL="488632" lvl="1" indent="-244316" algn="just">
              <a:lnSpc>
                <a:spcPts val="3240"/>
              </a:lnSpc>
              <a:buFont typeface="Arial"/>
              <a:buChar char="•"/>
            </a:pPr>
            <a:r>
              <a:rPr lang="en-US" sz="2700" spc="-12" dirty="0" err="1">
                <a:solidFill>
                  <a:srgbClr val="000000"/>
                </a:solidFill>
                <a:latin typeface="Evolventa" panose="020B0604020202020204" charset="0"/>
                <a:ea typeface="Evolventa Bold"/>
                <a:cs typeface="Evolventa Bold"/>
                <a:sym typeface="Evolventa Bold"/>
              </a:rPr>
              <a:t>Acest</a:t>
            </a:r>
            <a:r>
              <a:rPr lang="en-US" sz="2700" spc="-12" dirty="0">
                <a:solidFill>
                  <a:srgbClr val="000000"/>
                </a:solidFill>
                <a:latin typeface="Evolventa" panose="020B0604020202020204" charset="0"/>
                <a:ea typeface="Evolventa Bold"/>
                <a:cs typeface="Evolventa Bold"/>
                <a:sym typeface="Evolventa Bold"/>
              </a:rPr>
              <a:t> </a:t>
            </a:r>
            <a:r>
              <a:rPr lang="en-US" sz="2700" spc="-12" dirty="0" err="1">
                <a:solidFill>
                  <a:srgbClr val="000000"/>
                </a:solidFill>
                <a:latin typeface="Evolventa" panose="020B0604020202020204" charset="0"/>
                <a:ea typeface="Evolventa Bold"/>
                <a:cs typeface="Evolventa Bold"/>
                <a:sym typeface="Evolventa Bold"/>
              </a:rPr>
              <a:t>lucru</a:t>
            </a:r>
            <a:r>
              <a:rPr lang="en-US" sz="2700" spc="-12" dirty="0">
                <a:solidFill>
                  <a:srgbClr val="000000"/>
                </a:solidFill>
                <a:latin typeface="Evolventa" panose="020B0604020202020204" charset="0"/>
                <a:ea typeface="Evolventa Bold"/>
                <a:cs typeface="Evolventa Bold"/>
                <a:sym typeface="Evolventa Bold"/>
              </a:rPr>
              <a:t> </a:t>
            </a:r>
            <a:r>
              <a:rPr lang="en-US" sz="2700" spc="-12" dirty="0" err="1">
                <a:solidFill>
                  <a:srgbClr val="000000"/>
                </a:solidFill>
                <a:latin typeface="Evolventa" panose="020B0604020202020204" charset="0"/>
                <a:ea typeface="Evolventa Bold"/>
                <a:cs typeface="Evolventa Bold"/>
                <a:sym typeface="Evolventa Bold"/>
              </a:rPr>
              <a:t>poate</a:t>
            </a:r>
            <a:r>
              <a:rPr lang="en-US" sz="2700" spc="-12" dirty="0">
                <a:solidFill>
                  <a:srgbClr val="000000"/>
                </a:solidFill>
                <a:latin typeface="Evolventa" panose="020B0604020202020204" charset="0"/>
                <a:ea typeface="Evolventa Bold"/>
                <a:cs typeface="Evolventa Bold"/>
                <a:sym typeface="Evolventa Bold"/>
              </a:rPr>
              <a:t> </a:t>
            </a:r>
            <a:r>
              <a:rPr lang="en-US" sz="2700" spc="-12" dirty="0" err="1">
                <a:solidFill>
                  <a:srgbClr val="000000"/>
                </a:solidFill>
                <a:latin typeface="Evolventa" panose="020B0604020202020204" charset="0"/>
                <a:ea typeface="Evolventa Bold"/>
                <a:cs typeface="Evolventa Bold"/>
                <a:sym typeface="Evolventa Bold"/>
              </a:rPr>
              <a:t>implica</a:t>
            </a:r>
            <a:r>
              <a:rPr lang="en-US" sz="2700" spc="-12" dirty="0">
                <a:solidFill>
                  <a:srgbClr val="000000"/>
                </a:solidFill>
                <a:latin typeface="Evolventa" panose="020B0604020202020204" charset="0"/>
                <a:ea typeface="Evolventa Bold"/>
                <a:cs typeface="Evolventa Bold"/>
                <a:sym typeface="Evolventa Bold"/>
              </a:rPr>
              <a:t> </a:t>
            </a:r>
            <a:r>
              <a:rPr lang="en-US" sz="2700" spc="-12" dirty="0" err="1">
                <a:solidFill>
                  <a:srgbClr val="000000"/>
                </a:solidFill>
                <a:latin typeface="Evolventa" panose="020B0604020202020204" charset="0"/>
                <a:ea typeface="Evolventa Bold"/>
                <a:cs typeface="Evolventa Bold"/>
                <a:sym typeface="Evolventa Bold"/>
              </a:rPr>
              <a:t>achiziționarea</a:t>
            </a:r>
            <a:r>
              <a:rPr lang="en-US" sz="2700" spc="-12" dirty="0">
                <a:solidFill>
                  <a:srgbClr val="000000"/>
                </a:solidFill>
                <a:latin typeface="Evolventa" panose="020B0604020202020204" charset="0"/>
                <a:ea typeface="Evolventa Bold"/>
                <a:cs typeface="Evolventa Bold"/>
                <a:sym typeface="Evolventa Bold"/>
              </a:rPr>
              <a:t> de active precum </a:t>
            </a:r>
            <a:r>
              <a:rPr lang="en-US" sz="2700" spc="-12" dirty="0" err="1">
                <a:solidFill>
                  <a:srgbClr val="000000"/>
                </a:solidFill>
                <a:latin typeface="Evolventa" panose="020B0604020202020204" charset="0"/>
                <a:ea typeface="Evolventa Bold"/>
                <a:cs typeface="Evolventa Bold"/>
                <a:sym typeface="Evolventa Bold"/>
              </a:rPr>
              <a:t>acțiuni</a:t>
            </a:r>
            <a:r>
              <a:rPr lang="en-US" sz="2700" spc="-12" dirty="0">
                <a:solidFill>
                  <a:srgbClr val="000000"/>
                </a:solidFill>
                <a:latin typeface="Evolventa" panose="020B0604020202020204" charset="0"/>
                <a:ea typeface="Evolventa Bold"/>
                <a:cs typeface="Evolventa Bold"/>
                <a:sym typeface="Evolventa Bold"/>
              </a:rPr>
              <a:t>, </a:t>
            </a:r>
            <a:r>
              <a:rPr lang="en-US" sz="2700" spc="-12" dirty="0" err="1">
                <a:solidFill>
                  <a:srgbClr val="000000"/>
                </a:solidFill>
                <a:latin typeface="Evolventa" panose="020B0604020202020204" charset="0"/>
                <a:ea typeface="Evolventa Bold"/>
                <a:cs typeface="Evolventa Bold"/>
                <a:sym typeface="Evolventa Bold"/>
              </a:rPr>
              <a:t>obligațiuni</a:t>
            </a:r>
            <a:r>
              <a:rPr lang="en-US" sz="2700" spc="-12" dirty="0">
                <a:solidFill>
                  <a:srgbClr val="000000"/>
                </a:solidFill>
                <a:latin typeface="Evolventa" panose="020B0604020202020204" charset="0"/>
                <a:ea typeface="Evolventa Bold"/>
                <a:cs typeface="Evolventa Bold"/>
                <a:sym typeface="Evolventa Bold"/>
              </a:rPr>
              <a:t>, </a:t>
            </a:r>
            <a:r>
              <a:rPr lang="en-US" sz="2700" spc="-12" dirty="0" err="1">
                <a:solidFill>
                  <a:srgbClr val="000000"/>
                </a:solidFill>
                <a:latin typeface="Evolventa" panose="020B0604020202020204" charset="0"/>
                <a:ea typeface="Evolventa Bold"/>
                <a:cs typeface="Evolventa Bold"/>
                <a:sym typeface="Evolventa Bold"/>
              </a:rPr>
              <a:t>imobiliare</a:t>
            </a:r>
            <a:r>
              <a:rPr lang="en-US" sz="2700" spc="-12" dirty="0">
                <a:solidFill>
                  <a:srgbClr val="000000"/>
                </a:solidFill>
                <a:latin typeface="Evolventa" panose="020B0604020202020204" charset="0"/>
                <a:ea typeface="Evolventa Bold"/>
                <a:cs typeface="Evolventa Bold"/>
                <a:sym typeface="Evolventa Bold"/>
              </a:rPr>
              <a:t> </a:t>
            </a:r>
            <a:r>
              <a:rPr lang="en-US" sz="2700" spc="-12" dirty="0" err="1">
                <a:solidFill>
                  <a:srgbClr val="000000"/>
                </a:solidFill>
                <a:latin typeface="Evolventa" panose="020B0604020202020204" charset="0"/>
                <a:ea typeface="Evolventa Bold"/>
                <a:cs typeface="Evolventa Bold"/>
                <a:sym typeface="Evolventa Bold"/>
              </a:rPr>
              <a:t>sau</a:t>
            </a:r>
            <a:r>
              <a:rPr lang="en-US" sz="2700" spc="-12" dirty="0">
                <a:solidFill>
                  <a:srgbClr val="000000"/>
                </a:solidFill>
                <a:latin typeface="Evolventa" panose="020B0604020202020204" charset="0"/>
                <a:ea typeface="Evolventa Bold"/>
                <a:cs typeface="Evolventa Bold"/>
                <a:sym typeface="Evolventa Bold"/>
              </a:rPr>
              <a:t> </a:t>
            </a:r>
            <a:r>
              <a:rPr lang="en-US" sz="2700" spc="-12" dirty="0" err="1">
                <a:solidFill>
                  <a:srgbClr val="000000"/>
                </a:solidFill>
                <a:latin typeface="Evolventa" panose="020B0604020202020204" charset="0"/>
                <a:ea typeface="Evolventa Bold"/>
                <a:cs typeface="Evolventa Bold"/>
                <a:sym typeface="Evolventa Bold"/>
              </a:rPr>
              <a:t>alte</a:t>
            </a:r>
            <a:r>
              <a:rPr lang="en-US" sz="2700" spc="-12" dirty="0">
                <a:solidFill>
                  <a:srgbClr val="000000"/>
                </a:solidFill>
                <a:latin typeface="Evolventa" panose="020B0604020202020204" charset="0"/>
                <a:ea typeface="Evolventa Bold"/>
                <a:cs typeface="Evolventa Bold"/>
                <a:sym typeface="Evolventa Bold"/>
              </a:rPr>
              <a:t> </a:t>
            </a:r>
            <a:r>
              <a:rPr lang="en-US" sz="2700" spc="-12" dirty="0" err="1">
                <a:solidFill>
                  <a:srgbClr val="000000"/>
                </a:solidFill>
                <a:latin typeface="Evolventa" panose="020B0604020202020204" charset="0"/>
                <a:ea typeface="Evolventa Bold"/>
                <a:cs typeface="Evolventa Bold"/>
                <a:sym typeface="Evolventa Bold"/>
              </a:rPr>
              <a:t>investiții</a:t>
            </a:r>
            <a:r>
              <a:rPr lang="en-US" sz="2700" spc="-12" dirty="0">
                <a:solidFill>
                  <a:srgbClr val="000000"/>
                </a:solidFill>
                <a:latin typeface="Evolventa" panose="020B0604020202020204" charset="0"/>
                <a:ea typeface="Evolventa Bold"/>
                <a:cs typeface="Evolventa Bold"/>
                <a:sym typeface="Evolventa Bold"/>
              </a:rPr>
              <a:t> care se </a:t>
            </a:r>
            <a:r>
              <a:rPr lang="en-US" sz="2700" spc="-12" dirty="0" err="1">
                <a:solidFill>
                  <a:srgbClr val="000000"/>
                </a:solidFill>
                <a:latin typeface="Evolventa" panose="020B0604020202020204" charset="0"/>
                <a:ea typeface="Evolventa Bold"/>
                <a:cs typeface="Evolventa Bold"/>
                <a:sym typeface="Evolventa Bold"/>
              </a:rPr>
              <a:t>așteaptă</a:t>
            </a:r>
            <a:r>
              <a:rPr lang="en-US" sz="2700" spc="-12" dirty="0">
                <a:solidFill>
                  <a:srgbClr val="000000"/>
                </a:solidFill>
                <a:latin typeface="Evolventa" panose="020B0604020202020204" charset="0"/>
                <a:ea typeface="Evolventa Bold"/>
                <a:cs typeface="Evolventa Bold"/>
                <a:sym typeface="Evolventa Bold"/>
              </a:rPr>
              <a:t> </a:t>
            </a:r>
            <a:r>
              <a:rPr lang="en-US" sz="2700" spc="-12" dirty="0" err="1">
                <a:solidFill>
                  <a:srgbClr val="000000"/>
                </a:solidFill>
                <a:latin typeface="Evolventa" panose="020B0604020202020204" charset="0"/>
                <a:ea typeface="Evolventa Bold"/>
                <a:cs typeface="Evolventa Bold"/>
                <a:sym typeface="Evolventa Bold"/>
              </a:rPr>
              <a:t>să</a:t>
            </a:r>
            <a:r>
              <a:rPr lang="en-US" sz="2700" spc="-12" dirty="0">
                <a:solidFill>
                  <a:srgbClr val="000000"/>
                </a:solidFill>
                <a:latin typeface="Evolventa" panose="020B0604020202020204" charset="0"/>
                <a:ea typeface="Evolventa Bold"/>
                <a:cs typeface="Evolventa Bold"/>
                <a:sym typeface="Evolventa Bold"/>
              </a:rPr>
              <a:t> </a:t>
            </a:r>
            <a:r>
              <a:rPr lang="en-US" sz="2700" spc="-12" dirty="0" err="1">
                <a:solidFill>
                  <a:srgbClr val="000000"/>
                </a:solidFill>
                <a:latin typeface="Evolventa" panose="020B0604020202020204" charset="0"/>
                <a:ea typeface="Evolventa Bold"/>
                <a:cs typeface="Evolventa Bold"/>
                <a:sym typeface="Evolventa Bold"/>
              </a:rPr>
              <a:t>crească</a:t>
            </a:r>
            <a:r>
              <a:rPr lang="en-US" sz="2700" spc="-12" dirty="0">
                <a:solidFill>
                  <a:srgbClr val="000000"/>
                </a:solidFill>
                <a:latin typeface="Evolventa" panose="020B0604020202020204" charset="0"/>
                <a:ea typeface="Evolventa Bold"/>
                <a:cs typeface="Evolventa Bold"/>
                <a:sym typeface="Evolventa Bold"/>
              </a:rPr>
              <a:t> </a:t>
            </a:r>
            <a:r>
              <a:rPr lang="en-US" sz="2700" spc="-12" dirty="0" err="1">
                <a:solidFill>
                  <a:srgbClr val="000000"/>
                </a:solidFill>
                <a:latin typeface="Evolventa" panose="020B0604020202020204" charset="0"/>
                <a:ea typeface="Evolventa Bold"/>
                <a:cs typeface="Evolventa Bold"/>
                <a:sym typeface="Evolventa Bold"/>
              </a:rPr>
              <a:t>în</a:t>
            </a:r>
            <a:r>
              <a:rPr lang="en-US" sz="2700" spc="-12" dirty="0">
                <a:solidFill>
                  <a:srgbClr val="000000"/>
                </a:solidFill>
                <a:latin typeface="Evolventa" panose="020B0604020202020204" charset="0"/>
                <a:ea typeface="Evolventa Bold"/>
                <a:cs typeface="Evolventa Bold"/>
                <a:sym typeface="Evolventa Bold"/>
              </a:rPr>
              <a:t> </a:t>
            </a:r>
            <a:r>
              <a:rPr lang="en-US" sz="2700" spc="-12" dirty="0" err="1">
                <a:solidFill>
                  <a:srgbClr val="000000"/>
                </a:solidFill>
                <a:latin typeface="Evolventa" panose="020B0604020202020204" charset="0"/>
                <a:ea typeface="Evolventa Bold"/>
                <a:cs typeface="Evolventa Bold"/>
                <a:sym typeface="Evolventa Bold"/>
              </a:rPr>
              <a:t>valoare</a:t>
            </a:r>
            <a:r>
              <a:rPr lang="en-US" sz="2700" spc="-12" dirty="0">
                <a:solidFill>
                  <a:srgbClr val="000000"/>
                </a:solidFill>
                <a:latin typeface="Evolventa" panose="020B0604020202020204" charset="0"/>
                <a:ea typeface="Evolventa Bold"/>
                <a:cs typeface="Evolventa Bold"/>
                <a:sym typeface="Evolventa Bold"/>
              </a:rPr>
              <a:t> </a:t>
            </a:r>
            <a:r>
              <a:rPr lang="en-US" sz="2700" spc="-12" dirty="0" err="1">
                <a:solidFill>
                  <a:srgbClr val="000000"/>
                </a:solidFill>
                <a:latin typeface="Evolventa" panose="020B0604020202020204" charset="0"/>
                <a:ea typeface="Evolventa Bold"/>
                <a:cs typeface="Evolventa Bold"/>
                <a:sym typeface="Evolventa Bold"/>
              </a:rPr>
              <a:t>în</a:t>
            </a:r>
            <a:r>
              <a:rPr lang="en-US" sz="2700" spc="-12" dirty="0">
                <a:solidFill>
                  <a:srgbClr val="000000"/>
                </a:solidFill>
                <a:latin typeface="Evolventa" panose="020B0604020202020204" charset="0"/>
                <a:ea typeface="Evolventa Bold"/>
                <a:cs typeface="Evolventa Bold"/>
                <a:sym typeface="Evolventa Bold"/>
              </a:rPr>
              <a:t> </a:t>
            </a:r>
            <a:r>
              <a:rPr lang="en-US" sz="2700" spc="-12" dirty="0" err="1">
                <a:solidFill>
                  <a:srgbClr val="000000"/>
                </a:solidFill>
                <a:latin typeface="Evolventa" panose="020B0604020202020204" charset="0"/>
                <a:ea typeface="Evolventa Bold"/>
                <a:cs typeface="Evolventa Bold"/>
                <a:sym typeface="Evolventa Bold"/>
              </a:rPr>
              <a:t>timp</a:t>
            </a:r>
            <a:r>
              <a:rPr lang="en-US" sz="2700" spc="-12" dirty="0">
                <a:solidFill>
                  <a:srgbClr val="000000"/>
                </a:solidFill>
                <a:latin typeface="Evolventa" panose="020B0604020202020204" charset="0"/>
                <a:ea typeface="Evolventa Bold"/>
                <a:cs typeface="Evolventa Bold"/>
                <a:sym typeface="Evolventa Bold"/>
              </a:rPr>
              <a:t> </a:t>
            </a:r>
            <a:r>
              <a:rPr lang="en-US" sz="2700" spc="-12" dirty="0" err="1">
                <a:solidFill>
                  <a:srgbClr val="000000"/>
                </a:solidFill>
                <a:latin typeface="Evolventa" panose="020B0604020202020204" charset="0"/>
                <a:ea typeface="Evolventa Bold"/>
                <a:cs typeface="Evolventa Bold"/>
                <a:sym typeface="Evolventa Bold"/>
              </a:rPr>
              <a:t>sau</a:t>
            </a:r>
            <a:r>
              <a:rPr lang="en-US" sz="2700" spc="-12" dirty="0">
                <a:solidFill>
                  <a:srgbClr val="000000"/>
                </a:solidFill>
                <a:latin typeface="Evolventa" panose="020B0604020202020204" charset="0"/>
                <a:ea typeface="Evolventa Bold"/>
                <a:cs typeface="Evolventa Bold"/>
                <a:sym typeface="Evolventa Bold"/>
              </a:rPr>
              <a:t> </a:t>
            </a:r>
            <a:r>
              <a:rPr lang="en-US" sz="2700" spc="-12" dirty="0" err="1">
                <a:solidFill>
                  <a:srgbClr val="000000"/>
                </a:solidFill>
                <a:latin typeface="Evolventa" panose="020B0604020202020204" charset="0"/>
                <a:ea typeface="Evolventa Bold"/>
                <a:cs typeface="Evolventa Bold"/>
                <a:sym typeface="Evolventa Bold"/>
              </a:rPr>
              <a:t>să</a:t>
            </a:r>
            <a:r>
              <a:rPr lang="en-US" sz="2700" spc="-12" dirty="0">
                <a:solidFill>
                  <a:srgbClr val="000000"/>
                </a:solidFill>
                <a:latin typeface="Evolventa" panose="020B0604020202020204" charset="0"/>
                <a:ea typeface="Evolventa Bold"/>
                <a:cs typeface="Evolventa Bold"/>
                <a:sym typeface="Evolventa Bold"/>
              </a:rPr>
              <a:t> </a:t>
            </a:r>
            <a:r>
              <a:rPr lang="en-US" sz="2700" spc="-12" dirty="0" err="1">
                <a:solidFill>
                  <a:srgbClr val="000000"/>
                </a:solidFill>
                <a:latin typeface="Evolventa" panose="020B0604020202020204" charset="0"/>
                <a:ea typeface="Evolventa Bold"/>
                <a:cs typeface="Evolventa Bold"/>
                <a:sym typeface="Evolventa Bold"/>
              </a:rPr>
              <a:t>ofere</a:t>
            </a:r>
            <a:r>
              <a:rPr lang="en-US" sz="2700" spc="-12" dirty="0">
                <a:solidFill>
                  <a:srgbClr val="000000"/>
                </a:solidFill>
                <a:latin typeface="Evolventa" panose="020B0604020202020204" charset="0"/>
                <a:ea typeface="Evolventa Bold"/>
                <a:cs typeface="Evolventa Bold"/>
                <a:sym typeface="Evolventa Bold"/>
              </a:rPr>
              <a:t> </a:t>
            </a:r>
            <a:r>
              <a:rPr lang="en-US" sz="2700" spc="-12" dirty="0" err="1">
                <a:solidFill>
                  <a:srgbClr val="000000"/>
                </a:solidFill>
                <a:latin typeface="Evolventa" panose="020B0604020202020204" charset="0"/>
                <a:ea typeface="Evolventa Bold"/>
                <a:cs typeface="Evolventa Bold"/>
                <a:sym typeface="Evolventa Bold"/>
              </a:rPr>
              <a:t>venituri</a:t>
            </a:r>
            <a:r>
              <a:rPr lang="en-US" sz="2700" spc="-12" dirty="0">
                <a:solidFill>
                  <a:srgbClr val="000000"/>
                </a:solidFill>
                <a:latin typeface="Evolventa" panose="020B0604020202020204" charset="0"/>
                <a:ea typeface="Evolventa Bold"/>
                <a:cs typeface="Evolventa Bold"/>
                <a:sym typeface="Evolventa Bold"/>
              </a:rPr>
              <a:t> regulate.</a:t>
            </a:r>
          </a:p>
          <a:p>
            <a:pPr marL="0" lvl="0" indent="0" algn="just">
              <a:lnSpc>
                <a:spcPts val="3240"/>
              </a:lnSpc>
            </a:pPr>
            <a:endParaRPr lang="en-US" sz="2700" spc="-12" dirty="0">
              <a:solidFill>
                <a:srgbClr val="000000"/>
              </a:solidFill>
              <a:latin typeface="Evolventa" panose="020B0604020202020204" charset="0"/>
              <a:ea typeface="Evolventa Bold"/>
              <a:cs typeface="Evolventa Bold"/>
              <a:sym typeface="Evolventa Bold"/>
            </a:endParaRPr>
          </a:p>
          <a:p>
            <a:pPr marL="488632" lvl="1" indent="-244316" algn="just">
              <a:lnSpc>
                <a:spcPts val="3240"/>
              </a:lnSpc>
            </a:pPr>
            <a:r>
              <a:rPr lang="en-US" sz="2700" spc="-12" dirty="0" err="1">
                <a:solidFill>
                  <a:srgbClr val="000000"/>
                </a:solidFill>
                <a:latin typeface="Evolventa" panose="020B0604020202020204" charset="0"/>
                <a:ea typeface="Evolventa Bold"/>
                <a:cs typeface="Evolventa Bold"/>
                <a:sym typeface="Evolventa Bold"/>
              </a:rPr>
              <a:t>Amintiți-vă</a:t>
            </a:r>
            <a:r>
              <a:rPr lang="en-US" sz="2700" spc="-12" dirty="0">
                <a:solidFill>
                  <a:srgbClr val="000000"/>
                </a:solidFill>
                <a:latin typeface="Evolventa" panose="020B0604020202020204" charset="0"/>
                <a:ea typeface="Evolventa Bold"/>
                <a:cs typeface="Evolventa Bold"/>
                <a:sym typeface="Evolventa Bold"/>
              </a:rPr>
              <a:t>:</a:t>
            </a:r>
          </a:p>
          <a:p>
            <a:pPr marL="488632" lvl="1" indent="-244316" algn="just">
              <a:lnSpc>
                <a:spcPts val="3240"/>
              </a:lnSpc>
              <a:buFont typeface="Arial"/>
              <a:buChar char="•"/>
            </a:pPr>
            <a:r>
              <a:rPr lang="en-US" sz="2700" i="1" spc="-12" dirty="0" err="1">
                <a:solidFill>
                  <a:srgbClr val="000000"/>
                </a:solidFill>
                <a:latin typeface="Evolventa" panose="020B0604020202020204" charset="0"/>
                <a:ea typeface="Evolventa Bold Italics"/>
                <a:cs typeface="Evolventa Bold Italics"/>
                <a:sym typeface="Evolventa Bold Italics"/>
              </a:rPr>
              <a:t>Scopul</a:t>
            </a:r>
            <a:r>
              <a:rPr lang="en-US" sz="2700" i="1" spc="-12" dirty="0">
                <a:solidFill>
                  <a:srgbClr val="000000"/>
                </a:solidFill>
                <a:latin typeface="Evolventa" panose="020B0604020202020204" charset="0"/>
                <a:ea typeface="Evolventa Bold Italics"/>
                <a:cs typeface="Evolventa Bold Italics"/>
                <a:sym typeface="Evolventa Bold Italics"/>
              </a:rPr>
              <a:t> </a:t>
            </a:r>
            <a:r>
              <a:rPr lang="en-US" sz="2700" i="1" spc="-12" dirty="0" err="1">
                <a:solidFill>
                  <a:srgbClr val="000000"/>
                </a:solidFill>
                <a:latin typeface="Evolventa" panose="020B0604020202020204" charset="0"/>
                <a:ea typeface="Evolventa Bold Italics"/>
                <a:cs typeface="Evolventa Bold Italics"/>
                <a:sym typeface="Evolventa Bold Italics"/>
              </a:rPr>
              <a:t>investiției</a:t>
            </a:r>
            <a:r>
              <a:rPr lang="en-US" sz="2700" i="1" spc="-12" dirty="0">
                <a:solidFill>
                  <a:srgbClr val="000000"/>
                </a:solidFill>
                <a:latin typeface="Evolventa" panose="020B0604020202020204" charset="0"/>
                <a:ea typeface="Evolventa Bold Italics"/>
                <a:cs typeface="Evolventa Bold Italics"/>
                <a:sym typeface="Evolventa Bold Italics"/>
              </a:rPr>
              <a:t> </a:t>
            </a:r>
            <a:r>
              <a:rPr lang="en-US" sz="2700" i="1" spc="-12" dirty="0" err="1">
                <a:solidFill>
                  <a:srgbClr val="000000"/>
                </a:solidFill>
                <a:latin typeface="Evolventa" panose="020B0604020202020204" charset="0"/>
                <a:ea typeface="Evolventa Bold Italics"/>
                <a:cs typeface="Evolventa Bold Italics"/>
                <a:sym typeface="Evolventa Bold Italics"/>
              </a:rPr>
              <a:t>este</a:t>
            </a:r>
            <a:r>
              <a:rPr lang="en-US" sz="2700" i="1" spc="-12" dirty="0">
                <a:solidFill>
                  <a:srgbClr val="000000"/>
                </a:solidFill>
                <a:latin typeface="Evolventa" panose="020B0604020202020204" charset="0"/>
                <a:ea typeface="Evolventa Bold Italics"/>
                <a:cs typeface="Evolventa Bold Italics"/>
                <a:sym typeface="Evolventa Bold Italics"/>
              </a:rPr>
              <a:t> de a </a:t>
            </a:r>
            <a:r>
              <a:rPr lang="en-US" sz="2700" i="1" spc="-12" dirty="0" err="1">
                <a:solidFill>
                  <a:srgbClr val="000000"/>
                </a:solidFill>
                <a:latin typeface="Evolventa" panose="020B0604020202020204" charset="0"/>
                <a:ea typeface="Evolventa Bold Italics"/>
                <a:cs typeface="Evolventa Bold Italics"/>
                <a:sym typeface="Evolventa Bold Italics"/>
              </a:rPr>
              <a:t>construi</a:t>
            </a:r>
            <a:r>
              <a:rPr lang="en-US" sz="2700" i="1" spc="-12" dirty="0">
                <a:solidFill>
                  <a:srgbClr val="000000"/>
                </a:solidFill>
                <a:latin typeface="Evolventa" panose="020B0604020202020204" charset="0"/>
                <a:ea typeface="Evolventa Bold Italics"/>
                <a:cs typeface="Evolventa Bold Italics"/>
                <a:sym typeface="Evolventa Bold Italics"/>
              </a:rPr>
              <a:t> </a:t>
            </a:r>
            <a:r>
              <a:rPr lang="en-US" sz="2700" i="1" spc="-12" dirty="0" err="1">
                <a:solidFill>
                  <a:srgbClr val="000000"/>
                </a:solidFill>
                <a:latin typeface="Evolventa" panose="020B0604020202020204" charset="0"/>
                <a:ea typeface="Evolventa Bold Italics"/>
                <a:cs typeface="Evolventa Bold Italics"/>
                <a:sym typeface="Evolventa Bold Italics"/>
              </a:rPr>
              <a:t>bogăție</a:t>
            </a:r>
            <a:r>
              <a:rPr lang="en-US" sz="2700" i="1" spc="-12" dirty="0">
                <a:solidFill>
                  <a:srgbClr val="000000"/>
                </a:solidFill>
                <a:latin typeface="Evolventa" panose="020B0604020202020204" charset="0"/>
                <a:ea typeface="Evolventa Bold Italics"/>
                <a:cs typeface="Evolventa Bold Italics"/>
                <a:sym typeface="Evolventa Bold Italics"/>
              </a:rPr>
              <a:t> </a:t>
            </a:r>
            <a:r>
              <a:rPr lang="en-US" sz="2700" i="1" spc="-12" dirty="0" err="1">
                <a:solidFill>
                  <a:srgbClr val="000000"/>
                </a:solidFill>
                <a:latin typeface="Evolventa" panose="020B0604020202020204" charset="0"/>
                <a:ea typeface="Evolventa Bold Italics"/>
                <a:cs typeface="Evolventa Bold Italics"/>
                <a:sym typeface="Evolventa Bold Italics"/>
              </a:rPr>
              <a:t>și</a:t>
            </a:r>
            <a:r>
              <a:rPr lang="en-US" sz="2700" i="1" spc="-12" dirty="0">
                <a:solidFill>
                  <a:srgbClr val="000000"/>
                </a:solidFill>
                <a:latin typeface="Evolventa" panose="020B0604020202020204" charset="0"/>
                <a:ea typeface="Evolventa Bold Italics"/>
                <a:cs typeface="Evolventa Bold Italics"/>
                <a:sym typeface="Evolventa Bold Italics"/>
              </a:rPr>
              <a:t> de a </a:t>
            </a:r>
            <a:r>
              <a:rPr lang="en-US" sz="2700" i="1" spc="-12" dirty="0" err="1">
                <a:solidFill>
                  <a:srgbClr val="000000"/>
                </a:solidFill>
                <a:latin typeface="Evolventa" panose="020B0604020202020204" charset="0"/>
                <a:ea typeface="Evolventa Bold Italics"/>
                <a:cs typeface="Evolventa Bold Italics"/>
                <a:sym typeface="Evolventa Bold Italics"/>
              </a:rPr>
              <a:t>atinge</a:t>
            </a:r>
            <a:r>
              <a:rPr lang="en-US" sz="2700" i="1" spc="-12" dirty="0">
                <a:solidFill>
                  <a:srgbClr val="000000"/>
                </a:solidFill>
                <a:latin typeface="Evolventa" panose="020B0604020202020204" charset="0"/>
                <a:ea typeface="Evolventa Bold Italics"/>
                <a:cs typeface="Evolventa Bold Italics"/>
                <a:sym typeface="Evolventa Bold Italics"/>
              </a:rPr>
              <a:t> </a:t>
            </a:r>
            <a:r>
              <a:rPr lang="en-US" sz="2700" i="1" spc="-12" dirty="0" err="1">
                <a:solidFill>
                  <a:srgbClr val="000000"/>
                </a:solidFill>
                <a:latin typeface="Evolventa" panose="020B0604020202020204" charset="0"/>
                <a:ea typeface="Evolventa Bold Italics"/>
                <a:cs typeface="Evolventa Bold Italics"/>
                <a:sym typeface="Evolventa Bold Italics"/>
              </a:rPr>
              <a:t>obiective</a:t>
            </a:r>
            <a:r>
              <a:rPr lang="en-US" sz="2700" i="1" spc="-12" dirty="0">
                <a:solidFill>
                  <a:srgbClr val="000000"/>
                </a:solidFill>
                <a:latin typeface="Evolventa" panose="020B0604020202020204" charset="0"/>
                <a:ea typeface="Evolventa Bold Italics"/>
                <a:cs typeface="Evolventa Bold Italics"/>
                <a:sym typeface="Evolventa Bold Italics"/>
              </a:rPr>
              <a:t> </a:t>
            </a:r>
            <a:r>
              <a:rPr lang="en-US" sz="2700" i="1" spc="-12" dirty="0" err="1">
                <a:solidFill>
                  <a:srgbClr val="000000"/>
                </a:solidFill>
                <a:latin typeface="Evolventa" panose="020B0604020202020204" charset="0"/>
                <a:ea typeface="Evolventa Bold Italics"/>
                <a:cs typeface="Evolventa Bold Italics"/>
                <a:sym typeface="Evolventa Bold Italics"/>
              </a:rPr>
              <a:t>financiare</a:t>
            </a:r>
            <a:r>
              <a:rPr lang="en-US" sz="2700" i="1" spc="-12" dirty="0">
                <a:solidFill>
                  <a:srgbClr val="000000"/>
                </a:solidFill>
                <a:latin typeface="Evolventa" panose="020B0604020202020204" charset="0"/>
                <a:ea typeface="Evolventa Bold Italics"/>
                <a:cs typeface="Evolventa Bold Italics"/>
                <a:sym typeface="Evolventa Bold Italics"/>
              </a:rPr>
              <a:t> pe termen lung.</a:t>
            </a:r>
          </a:p>
          <a:p>
            <a:pPr marL="488632" lvl="1" indent="-244316" algn="just">
              <a:lnSpc>
                <a:spcPts val="3240"/>
              </a:lnSpc>
              <a:buFont typeface="Arial"/>
              <a:buChar char="•"/>
            </a:pPr>
            <a:r>
              <a:rPr lang="en-US" sz="2700" i="1" spc="-12" dirty="0" err="1">
                <a:solidFill>
                  <a:srgbClr val="000000"/>
                </a:solidFill>
                <a:latin typeface="Evolventa" panose="020B0604020202020204" charset="0"/>
                <a:ea typeface="Evolventa Bold Italics"/>
                <a:cs typeface="Evolventa Bold Italics"/>
                <a:sym typeface="Evolventa Bold Italics"/>
              </a:rPr>
              <a:t>Investiția</a:t>
            </a:r>
            <a:r>
              <a:rPr lang="en-US" sz="2700" i="1" spc="-12" dirty="0">
                <a:solidFill>
                  <a:srgbClr val="000000"/>
                </a:solidFill>
                <a:latin typeface="Evolventa" panose="020B0604020202020204" charset="0"/>
                <a:ea typeface="Evolventa Bold Italics"/>
                <a:cs typeface="Evolventa Bold Italics"/>
                <a:sym typeface="Evolventa Bold Italics"/>
              </a:rPr>
              <a:t> face ca </a:t>
            </a:r>
            <a:r>
              <a:rPr lang="en-US" sz="2700" i="1" spc="-12" dirty="0" err="1">
                <a:solidFill>
                  <a:srgbClr val="000000"/>
                </a:solidFill>
                <a:latin typeface="Evolventa" panose="020B0604020202020204" charset="0"/>
                <a:ea typeface="Evolventa Bold Italics"/>
                <a:cs typeface="Evolventa Bold Italics"/>
                <a:sym typeface="Evolventa Bold Italics"/>
              </a:rPr>
              <a:t>banii</a:t>
            </a:r>
            <a:r>
              <a:rPr lang="en-US" sz="2700" i="1" spc="-12" dirty="0">
                <a:solidFill>
                  <a:srgbClr val="000000"/>
                </a:solidFill>
                <a:latin typeface="Evolventa" panose="020B0604020202020204" charset="0"/>
                <a:ea typeface="Evolventa Bold Italics"/>
                <a:cs typeface="Evolventa Bold Italics"/>
                <a:sym typeface="Evolventa Bold Italics"/>
              </a:rPr>
              <a:t> </a:t>
            </a:r>
            <a:r>
              <a:rPr lang="en-US" sz="2700" i="1" spc="-12" dirty="0" err="1">
                <a:solidFill>
                  <a:srgbClr val="000000"/>
                </a:solidFill>
                <a:latin typeface="Evolventa" panose="020B0604020202020204" charset="0"/>
                <a:ea typeface="Evolventa Bold Italics"/>
                <a:cs typeface="Evolventa Bold Italics"/>
                <a:sym typeface="Evolventa Bold Italics"/>
              </a:rPr>
              <a:t>să</a:t>
            </a:r>
            <a:r>
              <a:rPr lang="en-US" sz="2700" i="1" spc="-12" dirty="0">
                <a:solidFill>
                  <a:srgbClr val="000000"/>
                </a:solidFill>
                <a:latin typeface="Evolventa" panose="020B0604020202020204" charset="0"/>
                <a:ea typeface="Evolventa Bold Italics"/>
                <a:cs typeface="Evolventa Bold Italics"/>
                <a:sym typeface="Evolventa Bold Italics"/>
              </a:rPr>
              <a:t> </a:t>
            </a:r>
            <a:r>
              <a:rPr lang="en-US" sz="2700" i="1" spc="-12" dirty="0" err="1">
                <a:solidFill>
                  <a:srgbClr val="000000"/>
                </a:solidFill>
                <a:latin typeface="Evolventa" panose="020B0604020202020204" charset="0"/>
                <a:ea typeface="Evolventa Bold Italics"/>
                <a:cs typeface="Evolventa Bold Italics"/>
                <a:sym typeface="Evolventa Bold Italics"/>
              </a:rPr>
              <a:t>lucreze</a:t>
            </a:r>
            <a:r>
              <a:rPr lang="en-US" sz="2700" i="1" spc="-12" dirty="0">
                <a:solidFill>
                  <a:srgbClr val="000000"/>
                </a:solidFill>
                <a:latin typeface="Evolventa" panose="020B0604020202020204" charset="0"/>
                <a:ea typeface="Evolventa Bold Italics"/>
                <a:cs typeface="Evolventa Bold Italics"/>
                <a:sym typeface="Evolventa Bold Italics"/>
              </a:rPr>
              <a:t> </a:t>
            </a:r>
            <a:r>
              <a:rPr lang="en-US" sz="2700" i="1" spc="-12" dirty="0" err="1">
                <a:solidFill>
                  <a:srgbClr val="000000"/>
                </a:solidFill>
                <a:latin typeface="Evolventa" panose="020B0604020202020204" charset="0"/>
                <a:ea typeface="Evolventa Bold Italics"/>
                <a:cs typeface="Evolventa Bold Italics"/>
                <a:sym typeface="Evolventa Bold Italics"/>
              </a:rPr>
              <a:t>pentru</a:t>
            </a:r>
            <a:r>
              <a:rPr lang="en-US" sz="2700" i="1" spc="-12" dirty="0">
                <a:solidFill>
                  <a:srgbClr val="000000"/>
                </a:solidFill>
                <a:latin typeface="Evolventa" panose="020B0604020202020204" charset="0"/>
                <a:ea typeface="Evolventa Bold Italics"/>
                <a:cs typeface="Evolventa Bold Italics"/>
                <a:sym typeface="Evolventa Bold Italics"/>
              </a:rPr>
              <a:t> tine.</a:t>
            </a:r>
          </a:p>
          <a:p>
            <a:pPr marL="488632" lvl="1" indent="-244316" algn="just">
              <a:lnSpc>
                <a:spcPts val="3240"/>
              </a:lnSpc>
              <a:buFont typeface="Arial"/>
              <a:buChar char="•"/>
            </a:pPr>
            <a:r>
              <a:rPr lang="en-US" sz="2700" i="1" spc="-12" dirty="0" err="1">
                <a:solidFill>
                  <a:srgbClr val="000000"/>
                </a:solidFill>
                <a:latin typeface="Evolventa" panose="020B0604020202020204" charset="0"/>
                <a:ea typeface="Evolventa Bold Italics"/>
                <a:cs typeface="Evolventa Bold Italics"/>
                <a:sym typeface="Evolventa Bold Italics"/>
              </a:rPr>
              <a:t>Investiția</a:t>
            </a:r>
            <a:r>
              <a:rPr lang="en-US" sz="2700" i="1" spc="-12" dirty="0">
                <a:solidFill>
                  <a:srgbClr val="000000"/>
                </a:solidFill>
                <a:latin typeface="Evolventa" panose="020B0604020202020204" charset="0"/>
                <a:ea typeface="Evolventa Bold Italics"/>
                <a:cs typeface="Evolventa Bold Italics"/>
                <a:sym typeface="Evolventa Bold Italics"/>
              </a:rPr>
              <a:t> </a:t>
            </a:r>
            <a:r>
              <a:rPr lang="en-US" sz="2700" i="1" spc="-12" dirty="0" err="1">
                <a:solidFill>
                  <a:srgbClr val="000000"/>
                </a:solidFill>
                <a:latin typeface="Evolventa" panose="020B0604020202020204" charset="0"/>
                <a:ea typeface="Evolventa Bold Italics"/>
                <a:cs typeface="Evolventa Bold Italics"/>
                <a:sym typeface="Evolventa Bold Italics"/>
              </a:rPr>
              <a:t>este</a:t>
            </a:r>
            <a:r>
              <a:rPr lang="en-US" sz="2700" i="1" spc="-12" dirty="0">
                <a:solidFill>
                  <a:srgbClr val="000000"/>
                </a:solidFill>
                <a:latin typeface="Evolventa" panose="020B0604020202020204" charset="0"/>
                <a:ea typeface="Evolventa Bold Italics"/>
                <a:cs typeface="Evolventa Bold Italics"/>
                <a:sym typeface="Evolventa Bold Italics"/>
              </a:rPr>
              <a:t> </a:t>
            </a:r>
            <a:r>
              <a:rPr lang="en-US" sz="2700" i="1" spc="-12" dirty="0" err="1">
                <a:solidFill>
                  <a:srgbClr val="000000"/>
                </a:solidFill>
                <a:latin typeface="Evolventa" panose="020B0604020202020204" charset="0"/>
                <a:ea typeface="Evolventa Bold Italics"/>
                <a:cs typeface="Evolventa Bold Italics"/>
                <a:sym typeface="Evolventa Bold Italics"/>
              </a:rPr>
              <a:t>întotdeauna</a:t>
            </a:r>
            <a:r>
              <a:rPr lang="en-US" sz="2700" i="1" spc="-12" dirty="0">
                <a:solidFill>
                  <a:srgbClr val="000000"/>
                </a:solidFill>
                <a:latin typeface="Evolventa" panose="020B0604020202020204" charset="0"/>
                <a:ea typeface="Evolventa Bold Italics"/>
                <a:cs typeface="Evolventa Bold Italics"/>
                <a:sym typeface="Evolventa Bold Italics"/>
              </a:rPr>
              <a:t> un </a:t>
            </a:r>
            <a:r>
              <a:rPr lang="en-US" sz="2700" i="1" spc="-12" dirty="0" err="1">
                <a:solidFill>
                  <a:srgbClr val="000000"/>
                </a:solidFill>
                <a:latin typeface="Evolventa" panose="020B0604020202020204" charset="0"/>
                <a:ea typeface="Evolventa Bold Italics"/>
                <a:cs typeface="Evolventa Bold Italics"/>
                <a:sym typeface="Evolventa Bold Italics"/>
              </a:rPr>
              <a:t>compromis</a:t>
            </a:r>
            <a:r>
              <a:rPr lang="en-US" sz="2700" i="1" spc="-12" dirty="0">
                <a:solidFill>
                  <a:srgbClr val="000000"/>
                </a:solidFill>
                <a:latin typeface="Evolventa" panose="020B0604020202020204" charset="0"/>
                <a:ea typeface="Evolventa Bold Italics"/>
                <a:cs typeface="Evolventa Bold Italics"/>
                <a:sym typeface="Evolventa Bold Italics"/>
              </a:rPr>
              <a:t> </a:t>
            </a:r>
            <a:r>
              <a:rPr lang="en-US" sz="2700" i="1" spc="-12" dirty="0" err="1">
                <a:solidFill>
                  <a:srgbClr val="000000"/>
                </a:solidFill>
                <a:latin typeface="Evolventa" panose="020B0604020202020204" charset="0"/>
                <a:ea typeface="Evolventa Bold Italics"/>
                <a:cs typeface="Evolventa Bold Italics"/>
                <a:sym typeface="Evolventa Bold Italics"/>
              </a:rPr>
              <a:t>între</a:t>
            </a:r>
            <a:r>
              <a:rPr lang="en-US" sz="2700" i="1" spc="-12" dirty="0">
                <a:solidFill>
                  <a:srgbClr val="000000"/>
                </a:solidFill>
                <a:latin typeface="Evolventa" panose="020B0604020202020204" charset="0"/>
                <a:ea typeface="Evolventa Bold Italics"/>
                <a:cs typeface="Evolventa Bold Italics"/>
                <a:sym typeface="Evolventa Bold Italics"/>
              </a:rPr>
              <a:t> </a:t>
            </a:r>
            <a:r>
              <a:rPr lang="en-US" sz="2700" i="1" spc="-12" dirty="0" err="1">
                <a:solidFill>
                  <a:srgbClr val="000000"/>
                </a:solidFill>
                <a:latin typeface="Evolventa" panose="020B0604020202020204" charset="0"/>
                <a:ea typeface="Evolventa Bold Italics"/>
                <a:cs typeface="Evolventa Bold Italics"/>
                <a:sym typeface="Evolventa Bold Italics"/>
              </a:rPr>
              <a:t>recompensă</a:t>
            </a:r>
            <a:r>
              <a:rPr lang="en-US" sz="2700" i="1" spc="-12" dirty="0">
                <a:solidFill>
                  <a:srgbClr val="000000"/>
                </a:solidFill>
                <a:latin typeface="Evolventa" panose="020B0604020202020204" charset="0"/>
                <a:ea typeface="Evolventa Bold Italics"/>
                <a:cs typeface="Evolventa Bold Italics"/>
                <a:sym typeface="Evolventa Bold Italics"/>
              </a:rPr>
              <a:t> </a:t>
            </a:r>
            <a:r>
              <a:rPr lang="en-US" sz="2700" i="1" spc="-12" dirty="0" err="1">
                <a:solidFill>
                  <a:srgbClr val="000000"/>
                </a:solidFill>
                <a:latin typeface="Evolventa" panose="020B0604020202020204" charset="0"/>
                <a:ea typeface="Evolventa Bold Italics"/>
                <a:cs typeface="Evolventa Bold Italics"/>
                <a:sym typeface="Evolventa Bold Italics"/>
              </a:rPr>
              <a:t>și</a:t>
            </a:r>
            <a:r>
              <a:rPr lang="en-US" sz="2700" i="1" spc="-12" dirty="0">
                <a:solidFill>
                  <a:srgbClr val="000000"/>
                </a:solidFill>
                <a:latin typeface="Evolventa" panose="020B0604020202020204" charset="0"/>
                <a:ea typeface="Evolventa Bold Italics"/>
                <a:cs typeface="Evolventa Bold Italics"/>
                <a:sym typeface="Evolventa Bold Italics"/>
              </a:rPr>
              <a:t> </a:t>
            </a:r>
            <a:r>
              <a:rPr lang="en-US" sz="2700" i="1" spc="-12" dirty="0" err="1">
                <a:solidFill>
                  <a:srgbClr val="000000"/>
                </a:solidFill>
                <a:latin typeface="Evolventa" panose="020B0604020202020204" charset="0"/>
                <a:ea typeface="Evolventa Bold Italics"/>
                <a:cs typeface="Evolventa Bold Italics"/>
                <a:sym typeface="Evolventa Bold Italics"/>
              </a:rPr>
              <a:t>risc</a:t>
            </a:r>
            <a:r>
              <a:rPr lang="en-US" sz="2700" i="1" spc="-12" dirty="0">
                <a:solidFill>
                  <a:srgbClr val="000000"/>
                </a:solidFill>
                <a:latin typeface="Evolventa" panose="020B0604020202020204" charset="0"/>
                <a:ea typeface="Evolventa Bold Italics"/>
                <a:cs typeface="Evolventa Bold Italics"/>
                <a:sym typeface="Evolventa Bold Italics"/>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249" y="-248757"/>
            <a:ext cx="10819050" cy="2179050"/>
            <a:chOff x="0" y="0"/>
            <a:chExt cx="14425400" cy="2905400"/>
          </a:xfrm>
        </p:grpSpPr>
        <p:sp>
          <p:nvSpPr>
            <p:cNvPr id="3" name="Freeform 3"/>
            <p:cNvSpPr/>
            <p:nvPr/>
          </p:nvSpPr>
          <p:spPr>
            <a:xfrm>
              <a:off x="12700" y="12700"/>
              <a:ext cx="14400023" cy="2880106"/>
            </a:xfrm>
            <a:custGeom>
              <a:avLst/>
              <a:gdLst/>
              <a:ahLst/>
              <a:cxnLst/>
              <a:rect l="l" t="t" r="r" b="b"/>
              <a:pathLst>
                <a:path w="14400023" h="2880106">
                  <a:moveTo>
                    <a:pt x="0" y="480060"/>
                  </a:moveTo>
                  <a:cubicBezTo>
                    <a:pt x="0" y="214884"/>
                    <a:pt x="216408" y="0"/>
                    <a:pt x="483362" y="0"/>
                  </a:cubicBezTo>
                  <a:lnTo>
                    <a:pt x="13916661" y="0"/>
                  </a:lnTo>
                  <a:cubicBezTo>
                    <a:pt x="14183615" y="0"/>
                    <a:pt x="14400023" y="214884"/>
                    <a:pt x="14400023" y="480060"/>
                  </a:cubicBezTo>
                  <a:lnTo>
                    <a:pt x="14400023" y="2400046"/>
                  </a:lnTo>
                  <a:cubicBezTo>
                    <a:pt x="14400023" y="2665095"/>
                    <a:pt x="14183615" y="2880106"/>
                    <a:pt x="13916661" y="2880106"/>
                  </a:cubicBezTo>
                  <a:lnTo>
                    <a:pt x="483362" y="2880106"/>
                  </a:lnTo>
                  <a:cubicBezTo>
                    <a:pt x="216408" y="2879979"/>
                    <a:pt x="0" y="2665095"/>
                    <a:pt x="0" y="2400046"/>
                  </a:cubicBezTo>
                  <a:close/>
                </a:path>
              </a:pathLst>
            </a:custGeom>
            <a:solidFill>
              <a:srgbClr val="4472C4"/>
            </a:solidFill>
          </p:spPr>
          <p:txBody>
            <a:bodyPr/>
            <a:lstStyle/>
            <a:p>
              <a:endParaRPr lang="de-AT"/>
            </a:p>
          </p:txBody>
        </p:sp>
        <p:sp>
          <p:nvSpPr>
            <p:cNvPr id="4" name="Freeform 4"/>
            <p:cNvSpPr/>
            <p:nvPr/>
          </p:nvSpPr>
          <p:spPr>
            <a:xfrm>
              <a:off x="0" y="0"/>
              <a:ext cx="14425423" cy="2905506"/>
            </a:xfrm>
            <a:custGeom>
              <a:avLst/>
              <a:gdLst/>
              <a:ahLst/>
              <a:cxnLst/>
              <a:rect l="l" t="t" r="r" b="b"/>
              <a:pathLst>
                <a:path w="14425423" h="2905506">
                  <a:moveTo>
                    <a:pt x="0" y="492760"/>
                  </a:moveTo>
                  <a:cubicBezTo>
                    <a:pt x="0" y="220472"/>
                    <a:pt x="222250" y="0"/>
                    <a:pt x="496062" y="0"/>
                  </a:cubicBezTo>
                  <a:lnTo>
                    <a:pt x="13929361" y="0"/>
                  </a:lnTo>
                  <a:lnTo>
                    <a:pt x="13929361" y="12700"/>
                  </a:lnTo>
                  <a:lnTo>
                    <a:pt x="13929361" y="0"/>
                  </a:lnTo>
                  <a:cubicBezTo>
                    <a:pt x="14203299" y="0"/>
                    <a:pt x="14425423" y="220472"/>
                    <a:pt x="14425423" y="492760"/>
                  </a:cubicBezTo>
                  <a:lnTo>
                    <a:pt x="14412723" y="492760"/>
                  </a:lnTo>
                  <a:lnTo>
                    <a:pt x="14425423" y="492760"/>
                  </a:lnTo>
                  <a:lnTo>
                    <a:pt x="14425423" y="2412746"/>
                  </a:lnTo>
                  <a:lnTo>
                    <a:pt x="14412723" y="2412746"/>
                  </a:lnTo>
                  <a:lnTo>
                    <a:pt x="14425423" y="2412746"/>
                  </a:lnTo>
                  <a:cubicBezTo>
                    <a:pt x="14425423" y="2684907"/>
                    <a:pt x="14203173" y="2905506"/>
                    <a:pt x="13929361" y="2905506"/>
                  </a:cubicBezTo>
                  <a:lnTo>
                    <a:pt x="13929361" y="2892806"/>
                  </a:lnTo>
                  <a:lnTo>
                    <a:pt x="13929361" y="2905506"/>
                  </a:lnTo>
                  <a:lnTo>
                    <a:pt x="496062" y="2905506"/>
                  </a:lnTo>
                  <a:lnTo>
                    <a:pt x="496062" y="2892806"/>
                  </a:lnTo>
                  <a:lnTo>
                    <a:pt x="496062" y="2905506"/>
                  </a:lnTo>
                  <a:cubicBezTo>
                    <a:pt x="222250" y="2905379"/>
                    <a:pt x="0" y="2684907"/>
                    <a:pt x="0" y="2412746"/>
                  </a:cubicBezTo>
                  <a:lnTo>
                    <a:pt x="0" y="492760"/>
                  </a:lnTo>
                  <a:lnTo>
                    <a:pt x="12700" y="492760"/>
                  </a:lnTo>
                  <a:lnTo>
                    <a:pt x="0" y="492760"/>
                  </a:lnTo>
                  <a:moveTo>
                    <a:pt x="25400" y="492760"/>
                  </a:moveTo>
                  <a:lnTo>
                    <a:pt x="25400" y="2412746"/>
                  </a:lnTo>
                  <a:lnTo>
                    <a:pt x="12700" y="2412746"/>
                  </a:lnTo>
                  <a:lnTo>
                    <a:pt x="25400" y="2412746"/>
                  </a:lnTo>
                  <a:cubicBezTo>
                    <a:pt x="25400" y="2670810"/>
                    <a:pt x="236093" y="2880106"/>
                    <a:pt x="496062" y="2880106"/>
                  </a:cubicBezTo>
                  <a:lnTo>
                    <a:pt x="13929361" y="2880106"/>
                  </a:lnTo>
                  <a:cubicBezTo>
                    <a:pt x="14189456" y="2880106"/>
                    <a:pt x="14400023" y="2670810"/>
                    <a:pt x="14400023" y="2412746"/>
                  </a:cubicBezTo>
                  <a:lnTo>
                    <a:pt x="14400023" y="492760"/>
                  </a:lnTo>
                  <a:cubicBezTo>
                    <a:pt x="14400023" y="234696"/>
                    <a:pt x="14189329" y="25400"/>
                    <a:pt x="13929361" y="25400"/>
                  </a:cubicBezTo>
                  <a:lnTo>
                    <a:pt x="496062" y="25400"/>
                  </a:lnTo>
                  <a:lnTo>
                    <a:pt x="496062" y="12700"/>
                  </a:lnTo>
                  <a:lnTo>
                    <a:pt x="496062" y="25400"/>
                  </a:lnTo>
                  <a:cubicBezTo>
                    <a:pt x="236093" y="25400"/>
                    <a:pt x="25400" y="234696"/>
                    <a:pt x="25400" y="492760"/>
                  </a:cubicBezTo>
                  <a:close/>
                </a:path>
              </a:pathLst>
            </a:custGeom>
            <a:solidFill>
              <a:srgbClr val="31538F"/>
            </a:solidFill>
          </p:spPr>
          <p:txBody>
            <a:bodyPr/>
            <a:lstStyle/>
            <a:p>
              <a:endParaRPr lang="de-AT"/>
            </a:p>
          </p:txBody>
        </p:sp>
        <p:sp>
          <p:nvSpPr>
            <p:cNvPr id="5" name="TextBox 5"/>
            <p:cNvSpPr txBox="1"/>
            <p:nvPr/>
          </p:nvSpPr>
          <p:spPr>
            <a:xfrm>
              <a:off x="0" y="-161925"/>
              <a:ext cx="14425400" cy="3067325"/>
            </a:xfrm>
            <a:prstGeom prst="rect">
              <a:avLst/>
            </a:prstGeom>
          </p:spPr>
          <p:txBody>
            <a:bodyPr lIns="50800" tIns="50800" rIns="50800" bIns="50800" rtlCol="0" anchor="ctr"/>
            <a:lstStyle/>
            <a:p>
              <a:pPr marL="0" lvl="0" indent="0" algn="ctr">
                <a:lnSpc>
                  <a:spcPts val="6120"/>
                </a:lnSpc>
              </a:pPr>
              <a:r>
                <a:rPr lang="en-US" sz="5100" spc="-24">
                  <a:solidFill>
                    <a:srgbClr val="FFFFFF"/>
                  </a:solidFill>
                  <a:latin typeface="Evolventa"/>
                  <a:ea typeface="Evolventa"/>
                  <a:cs typeface="Evolventa"/>
                  <a:sym typeface="Evolventa"/>
                </a:rPr>
                <a:t>INVESTIȚIA ESTE (PUȚIN) CA GĂRINDIRUL</a:t>
              </a:r>
            </a:p>
          </p:txBody>
        </p:sp>
      </p:grpSp>
      <p:grpSp>
        <p:nvGrpSpPr>
          <p:cNvPr id="6" name="Group 6"/>
          <p:cNvGrpSpPr/>
          <p:nvPr/>
        </p:nvGrpSpPr>
        <p:grpSpPr>
          <a:xfrm rot="-5400000">
            <a:off x="8222456" y="221456"/>
            <a:ext cx="1843088" cy="18288000"/>
            <a:chOff x="0" y="0"/>
            <a:chExt cx="2457450" cy="24384000"/>
          </a:xfrm>
        </p:grpSpPr>
        <p:sp>
          <p:nvSpPr>
            <p:cNvPr id="7" name="Freeform 7"/>
            <p:cNvSpPr/>
            <p:nvPr/>
          </p:nvSpPr>
          <p:spPr>
            <a:xfrm>
              <a:off x="0" y="0"/>
              <a:ext cx="2457450" cy="24384000"/>
            </a:xfrm>
            <a:custGeom>
              <a:avLst/>
              <a:gdLst/>
              <a:ahLst/>
              <a:cxnLst/>
              <a:rect l="l" t="t" r="r" b="b"/>
              <a:pathLst>
                <a:path w="2457450" h="24384000">
                  <a:moveTo>
                    <a:pt x="0" y="0"/>
                  </a:moveTo>
                  <a:lnTo>
                    <a:pt x="2457450" y="0"/>
                  </a:lnTo>
                  <a:lnTo>
                    <a:pt x="2457450" y="24384000"/>
                  </a:lnTo>
                  <a:lnTo>
                    <a:pt x="0" y="24384000"/>
                  </a:lnTo>
                  <a:close/>
                </a:path>
              </a:pathLst>
            </a:custGeom>
            <a:solidFill>
              <a:srgbClr val="AEABAB">
                <a:alpha val="60000"/>
              </a:srgbClr>
            </a:solidFill>
          </p:spPr>
          <p:txBody>
            <a:bodyPr/>
            <a:lstStyle/>
            <a:p>
              <a:endParaRPr lang="de-AT"/>
            </a:p>
          </p:txBody>
        </p:sp>
      </p:grpSp>
      <p:sp>
        <p:nvSpPr>
          <p:cNvPr id="8" name="TextBox 8"/>
          <p:cNvSpPr txBox="1"/>
          <p:nvPr/>
        </p:nvSpPr>
        <p:spPr>
          <a:xfrm>
            <a:off x="594444" y="9198106"/>
            <a:ext cx="12657256" cy="399965"/>
          </a:xfrm>
          <a:prstGeom prst="rect">
            <a:avLst/>
          </a:prstGeom>
        </p:spPr>
        <p:txBody>
          <a:bodyPr lIns="0" tIns="0" rIns="0" bIns="0" rtlCol="0" anchor="t">
            <a:spAutoFit/>
          </a:bodyPr>
          <a:lstStyle/>
          <a:p>
            <a:pPr marL="0" lvl="0" indent="0" algn="just">
              <a:lnSpc>
                <a:spcPts val="1439"/>
              </a:lnSpc>
            </a:pPr>
            <a:r>
              <a:rPr lang="en-US" sz="1200" spc="-5">
                <a:solidFill>
                  <a:srgbClr val="000000"/>
                </a:solidFill>
                <a:latin typeface="Evolventa"/>
                <a:ea typeface="Evolventa"/>
                <a:cs typeface="Evolventa"/>
                <a:sym typeface="Evolventa"/>
              </a:rPr>
              <a:t>Finanțat de Uniunea Europeană. Opiniile și opiniile exprimate sunt totuși doar ale autorilor și nu reflectă neapărat cele ale Uniunii Europene sau ale Agenției Executive pentru Educație și Cultură (EACEA). Nici Uniunea Europeană, nici EACEA nu pot fi considerate responsabile pentru acestea. Număr proiect: 2022-1-AT01-KA220-ADU-000087985</a:t>
            </a:r>
          </a:p>
        </p:txBody>
      </p:sp>
      <p:sp>
        <p:nvSpPr>
          <p:cNvPr id="9" name="Freeform 9" descr="Interfață grafică cu utilizatorul, text  Descriere generată automat"/>
          <p:cNvSpPr/>
          <p:nvPr/>
        </p:nvSpPr>
        <p:spPr>
          <a:xfrm>
            <a:off x="14872456" y="8861232"/>
            <a:ext cx="3173424" cy="860791"/>
          </a:xfrm>
          <a:custGeom>
            <a:avLst/>
            <a:gdLst/>
            <a:ahLst/>
            <a:cxnLst/>
            <a:rect l="l" t="t" r="r" b="b"/>
            <a:pathLst>
              <a:path w="3173424" h="860791">
                <a:moveTo>
                  <a:pt x="0" y="0"/>
                </a:moveTo>
                <a:lnTo>
                  <a:pt x="3173424" y="0"/>
                </a:lnTo>
                <a:lnTo>
                  <a:pt x="3173424" y="860791"/>
                </a:lnTo>
                <a:lnTo>
                  <a:pt x="0" y="860791"/>
                </a:lnTo>
                <a:lnTo>
                  <a:pt x="0" y="0"/>
                </a:lnTo>
                <a:close/>
              </a:path>
            </a:pathLst>
          </a:custGeom>
          <a:blipFill>
            <a:blip r:embed="rId3"/>
            <a:stretch>
              <a:fillRect/>
            </a:stretch>
          </a:blipFill>
        </p:spPr>
        <p:txBody>
          <a:bodyPr/>
          <a:lstStyle/>
          <a:p>
            <a:endParaRPr lang="de-AT"/>
          </a:p>
        </p:txBody>
      </p:sp>
      <p:sp>
        <p:nvSpPr>
          <p:cNvPr id="10" name="Freeform 10"/>
          <p:cNvSpPr/>
          <p:nvPr/>
        </p:nvSpPr>
        <p:spPr>
          <a:xfrm>
            <a:off x="16459168" y="265476"/>
            <a:ext cx="1462527" cy="1622708"/>
          </a:xfrm>
          <a:custGeom>
            <a:avLst/>
            <a:gdLst/>
            <a:ahLst/>
            <a:cxnLst/>
            <a:rect l="l" t="t" r="r" b="b"/>
            <a:pathLst>
              <a:path w="1462527" h="1622708">
                <a:moveTo>
                  <a:pt x="0" y="0"/>
                </a:moveTo>
                <a:lnTo>
                  <a:pt x="1462528" y="0"/>
                </a:lnTo>
                <a:lnTo>
                  <a:pt x="1462528" y="1622708"/>
                </a:lnTo>
                <a:lnTo>
                  <a:pt x="0" y="1622708"/>
                </a:lnTo>
                <a:lnTo>
                  <a:pt x="0" y="0"/>
                </a:lnTo>
                <a:close/>
              </a:path>
            </a:pathLst>
          </a:custGeom>
          <a:blipFill>
            <a:blip r:embed="rId4"/>
            <a:stretch>
              <a:fillRect r="-439"/>
            </a:stretch>
          </a:blipFill>
        </p:spPr>
        <p:txBody>
          <a:bodyPr/>
          <a:lstStyle/>
          <a:p>
            <a:endParaRPr lang="de-AT"/>
          </a:p>
        </p:txBody>
      </p:sp>
      <p:sp>
        <p:nvSpPr>
          <p:cNvPr id="11" name="TextBox 11"/>
          <p:cNvSpPr txBox="1"/>
          <p:nvPr/>
        </p:nvSpPr>
        <p:spPr>
          <a:xfrm>
            <a:off x="91440" y="2536881"/>
            <a:ext cx="9603534" cy="4591284"/>
          </a:xfrm>
          <a:prstGeom prst="rect">
            <a:avLst/>
          </a:prstGeom>
        </p:spPr>
        <p:txBody>
          <a:bodyPr lIns="0" tIns="0" rIns="0" bIns="0" rtlCol="0" anchor="t">
            <a:spAutoFit/>
          </a:bodyPr>
          <a:lstStyle/>
          <a:p>
            <a:pPr marL="488632" lvl="1" indent="-244316" algn="just">
              <a:lnSpc>
                <a:spcPts val="3240"/>
              </a:lnSpc>
              <a:buFont typeface="Arial"/>
              <a:buChar char="•"/>
            </a:pPr>
            <a:r>
              <a:rPr lang="en-US" sz="2700" spc="-12" dirty="0" err="1">
                <a:solidFill>
                  <a:srgbClr val="000000"/>
                </a:solidFill>
                <a:latin typeface="Evolventa"/>
                <a:ea typeface="Evolventa"/>
                <a:cs typeface="Evolventa"/>
                <a:sym typeface="Evolventa"/>
              </a:rPr>
              <a:t>Investiția</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este</a:t>
            </a:r>
            <a:r>
              <a:rPr lang="en-US" sz="2700" spc="-12" dirty="0">
                <a:solidFill>
                  <a:srgbClr val="000000"/>
                </a:solidFill>
                <a:latin typeface="Evolventa"/>
                <a:ea typeface="Evolventa"/>
                <a:cs typeface="Evolventa"/>
                <a:sym typeface="Evolventa"/>
              </a:rPr>
              <a:t> ca </a:t>
            </a:r>
            <a:r>
              <a:rPr lang="en-US" sz="2700" spc="-12" dirty="0" err="1">
                <a:solidFill>
                  <a:srgbClr val="000000"/>
                </a:solidFill>
                <a:latin typeface="Evolventa"/>
                <a:ea typeface="Evolventa"/>
                <a:cs typeface="Evolventa"/>
                <a:sym typeface="Evolventa"/>
              </a:rPr>
              <a:t>și</a:t>
            </a:r>
            <a:r>
              <a:rPr lang="en-US" sz="2700" spc="-12" dirty="0">
                <a:solidFill>
                  <a:srgbClr val="000000"/>
                </a:solidFill>
                <a:latin typeface="Evolventa"/>
                <a:ea typeface="Evolventa"/>
                <a:cs typeface="Evolventa"/>
                <a:sym typeface="Evolventa"/>
              </a:rPr>
              <a:t> cum ai </a:t>
            </a:r>
            <a:r>
              <a:rPr lang="en-US" sz="2700" spc="-12" dirty="0" err="1">
                <a:solidFill>
                  <a:srgbClr val="000000"/>
                </a:solidFill>
                <a:latin typeface="Evolventa"/>
                <a:ea typeface="Evolventa"/>
                <a:cs typeface="Evolventa"/>
                <a:sym typeface="Evolventa"/>
              </a:rPr>
              <a:t>pune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banii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într</a:t>
            </a:r>
            <a:r>
              <a:rPr lang="en-US" sz="2700" spc="-12" dirty="0">
                <a:solidFill>
                  <a:srgbClr val="000000"/>
                </a:solidFill>
                <a:latin typeface="Evolventa"/>
                <a:ea typeface="Evolventa"/>
                <a:cs typeface="Evolventa"/>
                <a:sym typeface="Evolventa"/>
              </a:rPr>
              <a:t>-un loc </a:t>
            </a:r>
            <a:r>
              <a:rPr lang="en-US" sz="2700" spc="-12" dirty="0" err="1">
                <a:solidFill>
                  <a:srgbClr val="000000"/>
                </a:solidFill>
                <a:latin typeface="Evolventa"/>
                <a:ea typeface="Evolventa"/>
                <a:cs typeface="Evolventa"/>
                <a:sym typeface="Evolventa"/>
              </a:rPr>
              <a:t>unde</a:t>
            </a:r>
            <a:r>
              <a:rPr lang="en-US" sz="2700" spc="-12" dirty="0">
                <a:solidFill>
                  <a:srgbClr val="000000"/>
                </a:solidFill>
                <a:latin typeface="Evolventa"/>
                <a:ea typeface="Evolventa"/>
                <a:cs typeface="Evolventa"/>
                <a:sym typeface="Evolventa"/>
              </a:rPr>
              <a:t> pot </a:t>
            </a:r>
            <a:r>
              <a:rPr lang="en-US" sz="2700" spc="-12" dirty="0" err="1">
                <a:solidFill>
                  <a:srgbClr val="000000"/>
                </a:solidFill>
                <a:latin typeface="Evolventa"/>
                <a:ea typeface="Evolventa"/>
                <a:cs typeface="Evolventa"/>
                <a:sym typeface="Evolventa"/>
              </a:rPr>
              <a:t>crește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în</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timp</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ce</a:t>
            </a:r>
            <a:r>
              <a:rPr lang="en-US" sz="2700" spc="-12" dirty="0">
                <a:solidFill>
                  <a:srgbClr val="000000"/>
                </a:solidFill>
                <a:latin typeface="Evolventa"/>
                <a:ea typeface="Evolventa"/>
                <a:cs typeface="Evolventa"/>
                <a:sym typeface="Evolventa"/>
              </a:rPr>
              <a:t> nu </a:t>
            </a:r>
            <a:r>
              <a:rPr lang="en-US" sz="2700" spc="-12" dirty="0" err="1">
                <a:solidFill>
                  <a:srgbClr val="000000"/>
                </a:solidFill>
                <a:latin typeface="Evolventa"/>
                <a:ea typeface="Evolventa"/>
                <a:cs typeface="Evolventa"/>
                <a:sym typeface="Evolventa"/>
              </a:rPr>
              <a:t>îi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cheltuiești</a:t>
            </a:r>
            <a:r>
              <a:rPr lang="en-US" sz="2700" spc="-12" dirty="0">
                <a:solidFill>
                  <a:srgbClr val="000000"/>
                </a:solidFill>
                <a:latin typeface="Evolventa"/>
                <a:ea typeface="Evolventa"/>
                <a:cs typeface="Evolventa"/>
                <a:sym typeface="Evolventa"/>
              </a:rPr>
              <a:t>.</a:t>
            </a:r>
          </a:p>
          <a:p>
            <a:pPr marL="488632" lvl="1" indent="-244316" algn="just">
              <a:lnSpc>
                <a:spcPts val="3240"/>
              </a:lnSpc>
              <a:buFont typeface="Arial"/>
              <a:buChar char="•"/>
            </a:pPr>
            <a:r>
              <a:rPr lang="en-US" sz="2700" spc="-12" dirty="0">
                <a:solidFill>
                  <a:srgbClr val="000000"/>
                </a:solidFill>
                <a:latin typeface="Evolventa"/>
                <a:ea typeface="Evolventa"/>
                <a:cs typeface="Evolventa"/>
                <a:sym typeface="Evolventa"/>
              </a:rPr>
              <a:t>A </a:t>
            </a:r>
            <a:r>
              <a:rPr lang="en-US" sz="2700" spc="-12" dirty="0" err="1">
                <a:solidFill>
                  <a:srgbClr val="000000"/>
                </a:solidFill>
                <a:latin typeface="Evolventa"/>
                <a:ea typeface="Evolventa"/>
                <a:cs typeface="Evolventa"/>
                <a:sym typeface="Evolventa"/>
              </a:rPr>
              <a:t>alege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unde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să</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investești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este</a:t>
            </a:r>
            <a:r>
              <a:rPr lang="en-US" sz="2700" spc="-12" dirty="0">
                <a:solidFill>
                  <a:srgbClr val="000000"/>
                </a:solidFill>
                <a:latin typeface="Evolventa"/>
                <a:ea typeface="Evolventa"/>
                <a:cs typeface="Evolventa"/>
                <a:sym typeface="Evolventa"/>
              </a:rPr>
              <a:t> ca </a:t>
            </a:r>
            <a:r>
              <a:rPr lang="en-US" sz="2700" spc="-12" dirty="0" err="1">
                <a:solidFill>
                  <a:srgbClr val="000000"/>
                </a:solidFill>
                <a:latin typeface="Evolventa"/>
                <a:ea typeface="Evolventa"/>
                <a:cs typeface="Evolventa"/>
                <a:sym typeface="Evolventa"/>
              </a:rPr>
              <a:t>și</a:t>
            </a:r>
            <a:r>
              <a:rPr lang="en-US" sz="2700" spc="-12" dirty="0">
                <a:solidFill>
                  <a:srgbClr val="000000"/>
                </a:solidFill>
                <a:latin typeface="Evolventa"/>
                <a:ea typeface="Evolventa"/>
                <a:cs typeface="Evolventa"/>
                <a:sym typeface="Evolventa"/>
              </a:rPr>
              <a:t> cum ai decide </a:t>
            </a:r>
            <a:r>
              <a:rPr lang="en-US" sz="2700" spc="-12" dirty="0" err="1">
                <a:solidFill>
                  <a:srgbClr val="000000"/>
                </a:solidFill>
                <a:latin typeface="Evolventa"/>
                <a:ea typeface="Evolventa"/>
                <a:cs typeface="Evolventa"/>
                <a:sym typeface="Evolventa"/>
              </a:rPr>
              <a:t>ce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plante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să</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crești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în</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grădina</a:t>
            </a:r>
            <a:r>
              <a:rPr lang="en-US" sz="2700" spc="-12" dirty="0">
                <a:solidFill>
                  <a:srgbClr val="000000"/>
                </a:solidFill>
                <a:latin typeface="Evolventa"/>
                <a:ea typeface="Evolventa"/>
                <a:cs typeface="Evolventa"/>
                <a:sym typeface="Evolventa"/>
              </a:rPr>
              <a:t> ta.</a:t>
            </a:r>
          </a:p>
          <a:p>
            <a:pPr marL="488632" lvl="1" indent="-244316" algn="just">
              <a:lnSpc>
                <a:spcPts val="3240"/>
              </a:lnSpc>
              <a:buFont typeface="Arial"/>
              <a:buChar char="•"/>
            </a:pPr>
            <a:r>
              <a:rPr lang="en-US" sz="2700" spc="-12" dirty="0" err="1">
                <a:solidFill>
                  <a:srgbClr val="000000"/>
                </a:solidFill>
                <a:latin typeface="Evolventa"/>
                <a:ea typeface="Evolventa"/>
                <a:cs typeface="Evolventa"/>
                <a:sym typeface="Evolventa"/>
              </a:rPr>
              <a:t>Investiția</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într</a:t>
            </a:r>
            <a:r>
              <a:rPr lang="en-US" sz="2700" spc="-12" dirty="0">
                <a:solidFill>
                  <a:srgbClr val="000000"/>
                </a:solidFill>
                <a:latin typeface="Evolventa"/>
                <a:ea typeface="Evolventa"/>
                <a:cs typeface="Evolventa"/>
                <a:sym typeface="Evolventa"/>
              </a:rPr>
              <a:t>-un </a:t>
            </a:r>
            <a:r>
              <a:rPr lang="en-US" sz="2700" spc="-12" dirty="0" err="1">
                <a:solidFill>
                  <a:srgbClr val="000000"/>
                </a:solidFill>
                <a:latin typeface="Evolventa"/>
                <a:ea typeface="Evolventa"/>
                <a:cs typeface="Evolventa"/>
                <a:sym typeface="Evolventa"/>
              </a:rPr>
              <a:t>singur</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activ</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este</a:t>
            </a:r>
            <a:r>
              <a:rPr lang="en-US" sz="2700" spc="-12" dirty="0">
                <a:solidFill>
                  <a:srgbClr val="000000"/>
                </a:solidFill>
                <a:latin typeface="Evolventa"/>
                <a:ea typeface="Evolventa"/>
                <a:cs typeface="Evolventa"/>
                <a:sym typeface="Evolventa"/>
              </a:rPr>
              <a:t> ca </a:t>
            </a:r>
            <a:r>
              <a:rPr lang="en-US" sz="2700" spc="-12" dirty="0" err="1">
                <a:solidFill>
                  <a:srgbClr val="000000"/>
                </a:solidFill>
                <a:latin typeface="Evolventa"/>
                <a:ea typeface="Evolventa"/>
                <a:cs typeface="Evolventa"/>
                <a:sym typeface="Evolventa"/>
              </a:rPr>
              <a:t>și</a:t>
            </a:r>
            <a:r>
              <a:rPr lang="en-US" sz="2700" spc="-12" dirty="0">
                <a:solidFill>
                  <a:srgbClr val="000000"/>
                </a:solidFill>
                <a:latin typeface="Evolventa"/>
                <a:ea typeface="Evolventa"/>
                <a:cs typeface="Evolventa"/>
                <a:sym typeface="Evolventa"/>
              </a:rPr>
              <a:t> cum ai </a:t>
            </a:r>
            <a:r>
              <a:rPr lang="en-US" sz="2700" spc="-12" dirty="0" err="1">
                <a:solidFill>
                  <a:srgbClr val="000000"/>
                </a:solidFill>
                <a:latin typeface="Evolventa"/>
                <a:ea typeface="Evolventa"/>
                <a:cs typeface="Evolventa"/>
                <a:sym typeface="Evolventa"/>
              </a:rPr>
              <a:t>cultiva</a:t>
            </a:r>
            <a:r>
              <a:rPr lang="en-US" sz="2700" spc="-12" dirty="0">
                <a:solidFill>
                  <a:srgbClr val="000000"/>
                </a:solidFill>
                <a:latin typeface="Evolventa"/>
                <a:ea typeface="Evolventa"/>
                <a:cs typeface="Evolventa"/>
                <a:sym typeface="Evolventa"/>
              </a:rPr>
              <a:t> un </a:t>
            </a:r>
            <a:r>
              <a:rPr lang="en-US" sz="2700" spc="-12" dirty="0" err="1">
                <a:solidFill>
                  <a:srgbClr val="000000"/>
                </a:solidFill>
                <a:latin typeface="Evolventa"/>
                <a:ea typeface="Evolventa"/>
                <a:cs typeface="Evolventa"/>
                <a:sym typeface="Evolventa"/>
              </a:rPr>
              <a:t>singur</a:t>
            </a:r>
            <a:r>
              <a:rPr lang="en-US" sz="2700" spc="-12" dirty="0">
                <a:solidFill>
                  <a:srgbClr val="000000"/>
                </a:solidFill>
                <a:latin typeface="Evolventa"/>
                <a:ea typeface="Evolventa"/>
                <a:cs typeface="Evolventa"/>
                <a:sym typeface="Evolventa"/>
              </a:rPr>
              <a:t> tip de </a:t>
            </a:r>
            <a:r>
              <a:rPr lang="en-US" sz="2700" spc="-12" dirty="0" err="1">
                <a:solidFill>
                  <a:srgbClr val="000000"/>
                </a:solidFill>
                <a:latin typeface="Evolventa"/>
                <a:ea typeface="Evolventa"/>
                <a:cs typeface="Evolventa"/>
                <a:sym typeface="Evolventa"/>
              </a:rPr>
              <a:t>plantă</a:t>
            </a:r>
            <a:r>
              <a:rPr lang="en-US" sz="2700" spc="-12" dirty="0">
                <a:solidFill>
                  <a:srgbClr val="000000"/>
                </a:solidFill>
                <a:latin typeface="Evolventa"/>
                <a:ea typeface="Evolventa"/>
                <a:cs typeface="Evolventa"/>
                <a:sym typeface="Evolventa"/>
              </a:rPr>
              <a:t>.</a:t>
            </a:r>
          </a:p>
          <a:p>
            <a:pPr marL="0" lvl="0" indent="0" algn="just">
              <a:lnSpc>
                <a:spcPts val="3240"/>
              </a:lnSpc>
            </a:pPr>
            <a:endParaRPr lang="en-US" sz="2700" spc="-12" dirty="0">
              <a:solidFill>
                <a:srgbClr val="000000"/>
              </a:solidFill>
              <a:latin typeface="Evolventa"/>
              <a:ea typeface="Evolventa"/>
              <a:cs typeface="Evolventa"/>
              <a:sym typeface="Evolventa"/>
            </a:endParaRPr>
          </a:p>
          <a:p>
            <a:pPr marL="488632" lvl="1" indent="-244316" algn="just">
              <a:lnSpc>
                <a:spcPts val="3240"/>
              </a:lnSpc>
            </a:pPr>
            <a:r>
              <a:rPr lang="en-US" sz="2700" b="1" spc="-12" dirty="0" err="1">
                <a:solidFill>
                  <a:srgbClr val="000000"/>
                </a:solidFill>
                <a:latin typeface="Evolventa Bold"/>
                <a:ea typeface="Evolventa Bold"/>
                <a:cs typeface="Evolventa Bold"/>
                <a:sym typeface="Evolventa Bold"/>
              </a:rPr>
              <a:t>Amintiți-vă</a:t>
            </a:r>
            <a:r>
              <a:rPr lang="en-US" sz="2700" b="1" spc="-12" dirty="0">
                <a:solidFill>
                  <a:srgbClr val="000000"/>
                </a:solidFill>
                <a:latin typeface="Evolventa Bold"/>
                <a:ea typeface="Evolventa Bold"/>
                <a:cs typeface="Evolventa Bold"/>
                <a:sym typeface="Evolventa Bold"/>
              </a:rPr>
              <a:t>:</a:t>
            </a:r>
          </a:p>
          <a:p>
            <a:pPr marL="488632" lvl="1" indent="-244316" algn="just">
              <a:lnSpc>
                <a:spcPts val="3240"/>
              </a:lnSpc>
            </a:pPr>
            <a:r>
              <a:rPr lang="en-US" sz="2700" b="1" i="1" spc="-12" dirty="0" err="1">
                <a:solidFill>
                  <a:srgbClr val="000000"/>
                </a:solidFill>
                <a:latin typeface="Evolventa Bold Italics"/>
                <a:ea typeface="Evolventa Bold Italics"/>
                <a:cs typeface="Evolventa Bold Italics"/>
                <a:sym typeface="Evolventa Bold Italics"/>
              </a:rPr>
              <a:t>Creste</a:t>
            </a:r>
            <a:r>
              <a:rPr lang="en-US" sz="2700" b="1" i="1" spc="-12" dirty="0">
                <a:solidFill>
                  <a:srgbClr val="000000"/>
                </a:solidFill>
                <a:latin typeface="Evolventa Bold Italics"/>
                <a:ea typeface="Evolventa Bold Italics"/>
                <a:cs typeface="Evolventa Bold Italics"/>
                <a:sym typeface="Evolventa Bold Italics"/>
              </a:rPr>
              <a:t> o </a:t>
            </a:r>
            <a:r>
              <a:rPr lang="en-US" sz="2700" b="1" i="1" spc="-12" dirty="0" err="1">
                <a:solidFill>
                  <a:srgbClr val="000000"/>
                </a:solidFill>
                <a:latin typeface="Evolventa Bold Italics"/>
                <a:ea typeface="Evolventa Bold Italics"/>
                <a:cs typeface="Evolventa Bold Italics"/>
                <a:sym typeface="Evolventa Bold Italics"/>
              </a:rPr>
              <a:t>diversitate</a:t>
            </a:r>
            <a:r>
              <a:rPr lang="en-US" sz="2700" b="1" i="1" spc="-12" dirty="0">
                <a:solidFill>
                  <a:srgbClr val="000000"/>
                </a:solidFill>
                <a:latin typeface="Evolventa Bold Italics"/>
                <a:ea typeface="Evolventa Bold Italics"/>
                <a:cs typeface="Evolventa Bold Italics"/>
                <a:sym typeface="Evolventa Bold Italics"/>
              </a:rPr>
              <a:t> de </a:t>
            </a:r>
            <a:r>
              <a:rPr lang="en-US" sz="2700" b="1" i="1" spc="-12" dirty="0" err="1">
                <a:solidFill>
                  <a:srgbClr val="000000"/>
                </a:solidFill>
                <a:latin typeface="Evolventa Bold Italics"/>
                <a:ea typeface="Evolventa Bold Italics"/>
                <a:cs typeface="Evolventa Bold Italics"/>
                <a:sym typeface="Evolventa Bold Italics"/>
              </a:rPr>
              <a:t>plante</a:t>
            </a:r>
            <a:r>
              <a:rPr lang="en-US" sz="2700" b="1" i="1" spc="-12" dirty="0">
                <a:solidFill>
                  <a:srgbClr val="000000"/>
                </a:solidFill>
                <a:latin typeface="Evolventa Bold Italics"/>
                <a:ea typeface="Evolventa Bold Italics"/>
                <a:cs typeface="Evolventa Bold Italics"/>
                <a:sym typeface="Evolventa Bold Italics"/>
              </a:rPr>
              <a:t> (</a:t>
            </a:r>
            <a:r>
              <a:rPr lang="en-US" sz="2700" b="1" i="1" spc="-12" dirty="0" err="1">
                <a:solidFill>
                  <a:srgbClr val="000000"/>
                </a:solidFill>
                <a:latin typeface="Evolventa Bold Italics"/>
                <a:ea typeface="Evolventa Bold Italics"/>
                <a:cs typeface="Evolventa Bold Italics"/>
                <a:sym typeface="Evolventa Bold Italics"/>
              </a:rPr>
              <a:t>investitii</a:t>
            </a:r>
            <a:r>
              <a:rPr lang="en-US" sz="2700" b="1" i="1" spc="-12" dirty="0">
                <a:solidFill>
                  <a:srgbClr val="000000"/>
                </a:solidFill>
                <a:latin typeface="Evolventa Bold Italics"/>
                <a:ea typeface="Evolventa Bold Italics"/>
                <a:cs typeface="Evolventa Bold Italics"/>
                <a:sym typeface="Evolventa Bold Italics"/>
              </a:rPr>
              <a:t>) in </a:t>
            </a:r>
            <a:r>
              <a:rPr lang="en-US" sz="2700" b="1" i="1" spc="-12" dirty="0" err="1">
                <a:solidFill>
                  <a:srgbClr val="000000"/>
                </a:solidFill>
                <a:latin typeface="Evolventa Bold Italics"/>
                <a:ea typeface="Evolventa Bold Italics"/>
                <a:cs typeface="Evolventa Bold Italics"/>
                <a:sym typeface="Evolventa Bold Italics"/>
              </a:rPr>
              <a:t>gradina</a:t>
            </a:r>
            <a:r>
              <a:rPr lang="en-US" sz="2700" b="1" i="1" spc="-12" dirty="0">
                <a:solidFill>
                  <a:srgbClr val="000000"/>
                </a:solidFill>
                <a:latin typeface="Evolventa Bold Italics"/>
                <a:ea typeface="Evolventa Bold Italics"/>
                <a:cs typeface="Evolventa Bold Italics"/>
                <a:sym typeface="Evolventa Bold Italics"/>
              </a:rPr>
              <a:t> ta, </a:t>
            </a:r>
            <a:r>
              <a:rPr lang="en-US" sz="2700" b="1" i="1" spc="-12" dirty="0" err="1">
                <a:solidFill>
                  <a:srgbClr val="000000"/>
                </a:solidFill>
                <a:latin typeface="Evolventa Bold Italics"/>
                <a:ea typeface="Evolventa Bold Italics"/>
                <a:cs typeface="Evolventa Bold Italics"/>
                <a:sym typeface="Evolventa Bold Italics"/>
              </a:rPr>
              <a:t>pentru</a:t>
            </a:r>
            <a:r>
              <a:rPr lang="en-US" sz="2700" b="1" i="1" spc="-12" dirty="0">
                <a:solidFill>
                  <a:srgbClr val="000000"/>
                </a:solidFill>
                <a:latin typeface="Evolventa Bold Italics"/>
                <a:ea typeface="Evolventa Bold Italics"/>
                <a:cs typeface="Evolventa Bold Italics"/>
                <a:sym typeface="Evolventa Bold Italics"/>
              </a:rPr>
              <a:t> a </a:t>
            </a:r>
            <a:r>
              <a:rPr lang="en-US" sz="2700" b="1" i="1" spc="-12" dirty="0" err="1">
                <a:solidFill>
                  <a:srgbClr val="000000"/>
                </a:solidFill>
                <a:latin typeface="Evolventa Bold Italics"/>
                <a:ea typeface="Evolventa Bold Italics"/>
                <a:cs typeface="Evolventa Bold Italics"/>
                <a:sym typeface="Evolventa Bold Italics"/>
              </a:rPr>
              <a:t>te</a:t>
            </a:r>
            <a:r>
              <a:rPr lang="en-US" sz="2700" b="1" i="1" spc="-12" dirty="0">
                <a:solidFill>
                  <a:srgbClr val="000000"/>
                </a:solidFill>
                <a:latin typeface="Evolventa Bold Italics"/>
                <a:ea typeface="Evolventa Bold Italics"/>
                <a:cs typeface="Evolventa Bold Italics"/>
                <a:sym typeface="Evolventa Bold Italics"/>
              </a:rPr>
              <a:t> </a:t>
            </a:r>
            <a:r>
              <a:rPr lang="en-US" sz="2700" b="1" i="1" spc="-12" dirty="0" err="1">
                <a:solidFill>
                  <a:srgbClr val="000000"/>
                </a:solidFill>
                <a:latin typeface="Evolventa Bold Italics"/>
                <a:ea typeface="Evolventa Bold Italics"/>
                <a:cs typeface="Evolventa Bold Italics"/>
                <a:sym typeface="Evolventa Bold Italics"/>
              </a:rPr>
              <a:t>asigura</a:t>
            </a:r>
            <a:r>
              <a:rPr lang="en-US" sz="2700" b="1" i="1" spc="-12" dirty="0">
                <a:solidFill>
                  <a:srgbClr val="000000"/>
                </a:solidFill>
                <a:latin typeface="Evolventa Bold Italics"/>
                <a:ea typeface="Evolventa Bold Italics"/>
                <a:cs typeface="Evolventa Bold Italics"/>
                <a:sym typeface="Evolventa Bold Italics"/>
              </a:rPr>
              <a:t> ca </a:t>
            </a:r>
            <a:r>
              <a:rPr lang="en-US" sz="2700" b="1" i="1" spc="-12" dirty="0" err="1">
                <a:solidFill>
                  <a:srgbClr val="000000"/>
                </a:solidFill>
                <a:latin typeface="Evolventa Bold Italics"/>
                <a:ea typeface="Evolventa Bold Italics"/>
                <a:cs typeface="Evolventa Bold Italics"/>
                <a:sym typeface="Evolventa Bold Italics"/>
              </a:rPr>
              <a:t>vei</a:t>
            </a:r>
            <a:r>
              <a:rPr lang="en-US" sz="2700" b="1" i="1" spc="-12" dirty="0">
                <a:solidFill>
                  <a:srgbClr val="000000"/>
                </a:solidFill>
                <a:latin typeface="Evolventa Bold Italics"/>
                <a:ea typeface="Evolventa Bold Italics"/>
                <a:cs typeface="Evolventa Bold Italics"/>
                <a:sym typeface="Evolventa Bold Italics"/>
              </a:rPr>
              <a:t> </a:t>
            </a:r>
            <a:r>
              <a:rPr lang="en-US" sz="2700" b="1" i="1" spc="-12" dirty="0" err="1">
                <a:solidFill>
                  <a:srgbClr val="000000"/>
                </a:solidFill>
                <a:latin typeface="Evolventa Bold Italics"/>
                <a:ea typeface="Evolventa Bold Italics"/>
                <a:cs typeface="Evolventa Bold Italics"/>
                <a:sym typeface="Evolventa Bold Italics"/>
              </a:rPr>
              <a:t>avea</a:t>
            </a:r>
            <a:r>
              <a:rPr lang="en-US" sz="2700" b="1" i="1" spc="-12" dirty="0">
                <a:solidFill>
                  <a:srgbClr val="000000"/>
                </a:solidFill>
                <a:latin typeface="Evolventa Bold Italics"/>
                <a:ea typeface="Evolventa Bold Italics"/>
                <a:cs typeface="Evolventa Bold Italics"/>
                <a:sym typeface="Evolventa Bold Italics"/>
              </a:rPr>
              <a:t> o </a:t>
            </a:r>
            <a:r>
              <a:rPr lang="en-US" sz="2700" b="1" i="1" spc="-12" dirty="0" err="1">
                <a:solidFill>
                  <a:srgbClr val="000000"/>
                </a:solidFill>
                <a:latin typeface="Evolventa Bold Italics"/>
                <a:ea typeface="Evolventa Bold Italics"/>
                <a:cs typeface="Evolventa Bold Italics"/>
                <a:sym typeface="Evolventa Bold Italics"/>
              </a:rPr>
              <a:t>recolta</a:t>
            </a:r>
            <a:r>
              <a:rPr lang="en-US" sz="2700" b="1" i="1" spc="-12" dirty="0">
                <a:solidFill>
                  <a:srgbClr val="000000"/>
                </a:solidFill>
                <a:latin typeface="Evolventa Bold Italics"/>
                <a:ea typeface="Evolventa Bold Italics"/>
                <a:cs typeface="Evolventa Bold Italics"/>
                <a:sym typeface="Evolventa Bold Italics"/>
              </a:rPr>
              <a:t> </a:t>
            </a:r>
            <a:r>
              <a:rPr lang="en-US" sz="2700" b="1" i="1" spc="-12" dirty="0" err="1">
                <a:solidFill>
                  <a:srgbClr val="000000"/>
                </a:solidFill>
                <a:latin typeface="Evolventa Bold Italics"/>
                <a:ea typeface="Evolventa Bold Italics"/>
                <a:cs typeface="Evolventa Bold Italics"/>
                <a:sym typeface="Evolventa Bold Italics"/>
              </a:rPr>
              <a:t>decenta</a:t>
            </a:r>
            <a:r>
              <a:rPr lang="en-US" sz="2700" b="1" i="1" spc="-12" dirty="0">
                <a:solidFill>
                  <a:srgbClr val="000000"/>
                </a:solidFill>
                <a:latin typeface="Evolventa Bold Italics"/>
                <a:ea typeface="Evolventa Bold Italics"/>
                <a:cs typeface="Evolventa Bold Italics"/>
                <a:sym typeface="Evolventa Bold Italics"/>
              </a:rPr>
              <a:t> cu </a:t>
            </a:r>
            <a:r>
              <a:rPr lang="en-US" sz="2700" b="1" i="1" spc="-12" dirty="0" err="1">
                <a:solidFill>
                  <a:srgbClr val="000000"/>
                </a:solidFill>
                <a:latin typeface="Evolventa Bold Italics"/>
                <a:ea typeface="Evolventa Bold Italics"/>
                <a:cs typeface="Evolventa Bold Italics"/>
                <a:sym typeface="Evolventa Bold Italics"/>
              </a:rPr>
              <a:t>orice</a:t>
            </a:r>
            <a:r>
              <a:rPr lang="en-US" sz="2700" b="1" i="1" spc="-12" dirty="0">
                <a:solidFill>
                  <a:srgbClr val="000000"/>
                </a:solidFill>
                <a:latin typeface="Evolventa Bold Italics"/>
                <a:ea typeface="Evolventa Bold Italics"/>
                <a:cs typeface="Evolventa Bold Italics"/>
                <a:sym typeface="Evolventa Bold Italics"/>
              </a:rPr>
              <a:t> </a:t>
            </a:r>
            <a:r>
              <a:rPr lang="en-US" sz="2700" b="1" i="1" spc="-12" dirty="0" err="1">
                <a:solidFill>
                  <a:srgbClr val="000000"/>
                </a:solidFill>
                <a:latin typeface="Evolventa Bold Italics"/>
                <a:ea typeface="Evolventa Bold Italics"/>
                <a:cs typeface="Evolventa Bold Italics"/>
                <a:sym typeface="Evolventa Bold Italics"/>
              </a:rPr>
              <a:t>vreme</a:t>
            </a:r>
            <a:r>
              <a:rPr lang="en-US" sz="2700" b="1" i="1" spc="-12" dirty="0">
                <a:solidFill>
                  <a:srgbClr val="000000"/>
                </a:solidFill>
                <a:latin typeface="Evolventa Bold Italics"/>
                <a:ea typeface="Evolventa Bold Italics"/>
                <a:cs typeface="Evolventa Bold Italics"/>
                <a:sym typeface="Evolventa Bold Italics"/>
              </a:rPr>
              <a:t> </a:t>
            </a:r>
            <a:r>
              <a:rPr lang="en-US" sz="2700" b="1" i="1" spc="-12" dirty="0" err="1">
                <a:solidFill>
                  <a:srgbClr val="000000"/>
                </a:solidFill>
                <a:latin typeface="Evolventa Bold Italics"/>
                <a:ea typeface="Evolventa Bold Italics"/>
                <a:cs typeface="Evolventa Bold Italics"/>
                <a:sym typeface="Evolventa Bold Italics"/>
              </a:rPr>
              <a:t>posibila</a:t>
            </a:r>
            <a:r>
              <a:rPr lang="en-US" sz="2700" b="1" i="1" spc="-12" dirty="0">
                <a:solidFill>
                  <a:srgbClr val="000000"/>
                </a:solidFill>
                <a:latin typeface="Evolventa Bold Italics"/>
                <a:ea typeface="Evolventa Bold Italics"/>
                <a:cs typeface="Evolventa Bold Italics"/>
                <a:sym typeface="Evolventa Bold Italics"/>
              </a:rPr>
              <a:t>.</a:t>
            </a:r>
          </a:p>
        </p:txBody>
      </p:sp>
      <p:sp>
        <p:nvSpPr>
          <p:cNvPr id="12" name="Freeform 12"/>
          <p:cNvSpPr/>
          <p:nvPr/>
        </p:nvSpPr>
        <p:spPr>
          <a:xfrm>
            <a:off x="9786414" y="2544302"/>
            <a:ext cx="8499510" cy="4856864"/>
          </a:xfrm>
          <a:custGeom>
            <a:avLst/>
            <a:gdLst/>
            <a:ahLst/>
            <a:cxnLst/>
            <a:rect l="l" t="t" r="r" b="b"/>
            <a:pathLst>
              <a:path w="8499510" h="4856864">
                <a:moveTo>
                  <a:pt x="0" y="0"/>
                </a:moveTo>
                <a:lnTo>
                  <a:pt x="8499510" y="0"/>
                </a:lnTo>
                <a:lnTo>
                  <a:pt x="8499510" y="4856863"/>
                </a:lnTo>
                <a:lnTo>
                  <a:pt x="0" y="4856863"/>
                </a:lnTo>
                <a:lnTo>
                  <a:pt x="0" y="0"/>
                </a:lnTo>
                <a:close/>
              </a:path>
            </a:pathLst>
          </a:custGeom>
          <a:blipFill>
            <a:blip r:embed="rId5"/>
            <a:stretch>
              <a:fillRect/>
            </a:stretch>
          </a:blipFill>
        </p:spPr>
        <p:txBody>
          <a:bodyPr/>
          <a:lstStyle/>
          <a:p>
            <a:endParaRPr lang="de-AT"/>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249" y="-248757"/>
            <a:ext cx="10819050" cy="2179050"/>
            <a:chOff x="0" y="0"/>
            <a:chExt cx="14425400" cy="2905400"/>
          </a:xfrm>
        </p:grpSpPr>
        <p:sp>
          <p:nvSpPr>
            <p:cNvPr id="3" name="Freeform 3"/>
            <p:cNvSpPr/>
            <p:nvPr/>
          </p:nvSpPr>
          <p:spPr>
            <a:xfrm>
              <a:off x="12700" y="12700"/>
              <a:ext cx="14400023" cy="2880106"/>
            </a:xfrm>
            <a:custGeom>
              <a:avLst/>
              <a:gdLst/>
              <a:ahLst/>
              <a:cxnLst/>
              <a:rect l="l" t="t" r="r" b="b"/>
              <a:pathLst>
                <a:path w="14400023" h="2880106">
                  <a:moveTo>
                    <a:pt x="0" y="480060"/>
                  </a:moveTo>
                  <a:cubicBezTo>
                    <a:pt x="0" y="214884"/>
                    <a:pt x="216408" y="0"/>
                    <a:pt x="483362" y="0"/>
                  </a:cubicBezTo>
                  <a:lnTo>
                    <a:pt x="13916661" y="0"/>
                  </a:lnTo>
                  <a:cubicBezTo>
                    <a:pt x="14183615" y="0"/>
                    <a:pt x="14400023" y="214884"/>
                    <a:pt x="14400023" y="480060"/>
                  </a:cubicBezTo>
                  <a:lnTo>
                    <a:pt x="14400023" y="2400046"/>
                  </a:lnTo>
                  <a:cubicBezTo>
                    <a:pt x="14400023" y="2665095"/>
                    <a:pt x="14183615" y="2880106"/>
                    <a:pt x="13916661" y="2880106"/>
                  </a:cubicBezTo>
                  <a:lnTo>
                    <a:pt x="483362" y="2880106"/>
                  </a:lnTo>
                  <a:cubicBezTo>
                    <a:pt x="216408" y="2879979"/>
                    <a:pt x="0" y="2665095"/>
                    <a:pt x="0" y="2400046"/>
                  </a:cubicBezTo>
                  <a:close/>
                </a:path>
              </a:pathLst>
            </a:custGeom>
            <a:solidFill>
              <a:srgbClr val="4472C4"/>
            </a:solidFill>
          </p:spPr>
          <p:txBody>
            <a:bodyPr/>
            <a:lstStyle/>
            <a:p>
              <a:endParaRPr lang="de-AT"/>
            </a:p>
          </p:txBody>
        </p:sp>
        <p:sp>
          <p:nvSpPr>
            <p:cNvPr id="4" name="Freeform 4"/>
            <p:cNvSpPr/>
            <p:nvPr/>
          </p:nvSpPr>
          <p:spPr>
            <a:xfrm>
              <a:off x="0" y="0"/>
              <a:ext cx="14425423" cy="2905506"/>
            </a:xfrm>
            <a:custGeom>
              <a:avLst/>
              <a:gdLst/>
              <a:ahLst/>
              <a:cxnLst/>
              <a:rect l="l" t="t" r="r" b="b"/>
              <a:pathLst>
                <a:path w="14425423" h="2905506">
                  <a:moveTo>
                    <a:pt x="0" y="492760"/>
                  </a:moveTo>
                  <a:cubicBezTo>
                    <a:pt x="0" y="220472"/>
                    <a:pt x="222250" y="0"/>
                    <a:pt x="496062" y="0"/>
                  </a:cubicBezTo>
                  <a:lnTo>
                    <a:pt x="13929361" y="0"/>
                  </a:lnTo>
                  <a:lnTo>
                    <a:pt x="13929361" y="12700"/>
                  </a:lnTo>
                  <a:lnTo>
                    <a:pt x="13929361" y="0"/>
                  </a:lnTo>
                  <a:cubicBezTo>
                    <a:pt x="14203299" y="0"/>
                    <a:pt x="14425423" y="220472"/>
                    <a:pt x="14425423" y="492760"/>
                  </a:cubicBezTo>
                  <a:lnTo>
                    <a:pt x="14412723" y="492760"/>
                  </a:lnTo>
                  <a:lnTo>
                    <a:pt x="14425423" y="492760"/>
                  </a:lnTo>
                  <a:lnTo>
                    <a:pt x="14425423" y="2412746"/>
                  </a:lnTo>
                  <a:lnTo>
                    <a:pt x="14412723" y="2412746"/>
                  </a:lnTo>
                  <a:lnTo>
                    <a:pt x="14425423" y="2412746"/>
                  </a:lnTo>
                  <a:cubicBezTo>
                    <a:pt x="14425423" y="2684907"/>
                    <a:pt x="14203173" y="2905506"/>
                    <a:pt x="13929361" y="2905506"/>
                  </a:cubicBezTo>
                  <a:lnTo>
                    <a:pt x="13929361" y="2892806"/>
                  </a:lnTo>
                  <a:lnTo>
                    <a:pt x="13929361" y="2905506"/>
                  </a:lnTo>
                  <a:lnTo>
                    <a:pt x="496062" y="2905506"/>
                  </a:lnTo>
                  <a:lnTo>
                    <a:pt x="496062" y="2892806"/>
                  </a:lnTo>
                  <a:lnTo>
                    <a:pt x="496062" y="2905506"/>
                  </a:lnTo>
                  <a:cubicBezTo>
                    <a:pt x="222250" y="2905379"/>
                    <a:pt x="0" y="2684907"/>
                    <a:pt x="0" y="2412746"/>
                  </a:cubicBezTo>
                  <a:lnTo>
                    <a:pt x="0" y="492760"/>
                  </a:lnTo>
                  <a:lnTo>
                    <a:pt x="12700" y="492760"/>
                  </a:lnTo>
                  <a:lnTo>
                    <a:pt x="0" y="492760"/>
                  </a:lnTo>
                  <a:moveTo>
                    <a:pt x="25400" y="492760"/>
                  </a:moveTo>
                  <a:lnTo>
                    <a:pt x="25400" y="2412746"/>
                  </a:lnTo>
                  <a:lnTo>
                    <a:pt x="12700" y="2412746"/>
                  </a:lnTo>
                  <a:lnTo>
                    <a:pt x="25400" y="2412746"/>
                  </a:lnTo>
                  <a:cubicBezTo>
                    <a:pt x="25400" y="2670810"/>
                    <a:pt x="236093" y="2880106"/>
                    <a:pt x="496062" y="2880106"/>
                  </a:cubicBezTo>
                  <a:lnTo>
                    <a:pt x="13929361" y="2880106"/>
                  </a:lnTo>
                  <a:cubicBezTo>
                    <a:pt x="14189456" y="2880106"/>
                    <a:pt x="14400023" y="2670810"/>
                    <a:pt x="14400023" y="2412746"/>
                  </a:cubicBezTo>
                  <a:lnTo>
                    <a:pt x="14400023" y="492760"/>
                  </a:lnTo>
                  <a:cubicBezTo>
                    <a:pt x="14400023" y="234696"/>
                    <a:pt x="14189329" y="25400"/>
                    <a:pt x="13929361" y="25400"/>
                  </a:cubicBezTo>
                  <a:lnTo>
                    <a:pt x="496062" y="25400"/>
                  </a:lnTo>
                  <a:lnTo>
                    <a:pt x="496062" y="12700"/>
                  </a:lnTo>
                  <a:lnTo>
                    <a:pt x="496062" y="25400"/>
                  </a:lnTo>
                  <a:cubicBezTo>
                    <a:pt x="236093" y="25400"/>
                    <a:pt x="25400" y="234696"/>
                    <a:pt x="25400" y="492760"/>
                  </a:cubicBezTo>
                  <a:close/>
                </a:path>
              </a:pathLst>
            </a:custGeom>
            <a:solidFill>
              <a:srgbClr val="31538F"/>
            </a:solidFill>
          </p:spPr>
          <p:txBody>
            <a:bodyPr/>
            <a:lstStyle/>
            <a:p>
              <a:endParaRPr lang="de-AT"/>
            </a:p>
          </p:txBody>
        </p:sp>
        <p:sp>
          <p:nvSpPr>
            <p:cNvPr id="5" name="TextBox 5"/>
            <p:cNvSpPr txBox="1"/>
            <p:nvPr/>
          </p:nvSpPr>
          <p:spPr>
            <a:xfrm>
              <a:off x="0" y="-161925"/>
              <a:ext cx="14425400" cy="3067325"/>
            </a:xfrm>
            <a:prstGeom prst="rect">
              <a:avLst/>
            </a:prstGeom>
          </p:spPr>
          <p:txBody>
            <a:bodyPr lIns="50800" tIns="50800" rIns="50800" bIns="50800" rtlCol="0" anchor="ctr"/>
            <a:lstStyle/>
            <a:p>
              <a:pPr marL="0" lvl="0" indent="0" algn="ctr">
                <a:lnSpc>
                  <a:spcPts val="6120"/>
                </a:lnSpc>
              </a:pPr>
              <a:r>
                <a:rPr lang="en-US" sz="5100" spc="-24">
                  <a:solidFill>
                    <a:srgbClr val="FFFFFF"/>
                  </a:solidFill>
                  <a:latin typeface="Evolventa"/>
                  <a:ea typeface="Evolventa"/>
                  <a:cs typeface="Evolventa"/>
                  <a:sym typeface="Evolventa"/>
                </a:rPr>
                <a:t>INVESTIȚIA ESTE (PUȚIN) CA GĂRINDIRUL</a:t>
              </a:r>
            </a:p>
          </p:txBody>
        </p:sp>
      </p:grpSp>
      <p:grpSp>
        <p:nvGrpSpPr>
          <p:cNvPr id="6" name="Group 6"/>
          <p:cNvGrpSpPr/>
          <p:nvPr/>
        </p:nvGrpSpPr>
        <p:grpSpPr>
          <a:xfrm rot="-5400000">
            <a:off x="8222456" y="221456"/>
            <a:ext cx="1843088" cy="18288000"/>
            <a:chOff x="0" y="0"/>
            <a:chExt cx="2457450" cy="24384000"/>
          </a:xfrm>
        </p:grpSpPr>
        <p:sp>
          <p:nvSpPr>
            <p:cNvPr id="7" name="Freeform 7"/>
            <p:cNvSpPr/>
            <p:nvPr/>
          </p:nvSpPr>
          <p:spPr>
            <a:xfrm>
              <a:off x="0" y="0"/>
              <a:ext cx="2457450" cy="24384000"/>
            </a:xfrm>
            <a:custGeom>
              <a:avLst/>
              <a:gdLst/>
              <a:ahLst/>
              <a:cxnLst/>
              <a:rect l="l" t="t" r="r" b="b"/>
              <a:pathLst>
                <a:path w="2457450" h="24384000">
                  <a:moveTo>
                    <a:pt x="0" y="0"/>
                  </a:moveTo>
                  <a:lnTo>
                    <a:pt x="2457450" y="0"/>
                  </a:lnTo>
                  <a:lnTo>
                    <a:pt x="2457450" y="24384000"/>
                  </a:lnTo>
                  <a:lnTo>
                    <a:pt x="0" y="24384000"/>
                  </a:lnTo>
                  <a:close/>
                </a:path>
              </a:pathLst>
            </a:custGeom>
            <a:solidFill>
              <a:srgbClr val="AEABAB">
                <a:alpha val="60000"/>
              </a:srgbClr>
            </a:solidFill>
          </p:spPr>
          <p:txBody>
            <a:bodyPr/>
            <a:lstStyle/>
            <a:p>
              <a:endParaRPr lang="de-AT"/>
            </a:p>
          </p:txBody>
        </p:sp>
      </p:grpSp>
      <p:sp>
        <p:nvSpPr>
          <p:cNvPr id="8" name="TextBox 8"/>
          <p:cNvSpPr txBox="1"/>
          <p:nvPr/>
        </p:nvSpPr>
        <p:spPr>
          <a:xfrm>
            <a:off x="594444" y="9198106"/>
            <a:ext cx="12657256" cy="399965"/>
          </a:xfrm>
          <a:prstGeom prst="rect">
            <a:avLst/>
          </a:prstGeom>
        </p:spPr>
        <p:txBody>
          <a:bodyPr lIns="0" tIns="0" rIns="0" bIns="0" rtlCol="0" anchor="t">
            <a:spAutoFit/>
          </a:bodyPr>
          <a:lstStyle/>
          <a:p>
            <a:pPr marL="0" lvl="0" indent="0" algn="just">
              <a:lnSpc>
                <a:spcPts val="1439"/>
              </a:lnSpc>
            </a:pPr>
            <a:r>
              <a:rPr lang="en-US" sz="1200" spc="-5">
                <a:solidFill>
                  <a:srgbClr val="000000"/>
                </a:solidFill>
                <a:latin typeface="Evolventa"/>
                <a:ea typeface="Evolventa"/>
                <a:cs typeface="Evolventa"/>
                <a:sym typeface="Evolventa"/>
              </a:rPr>
              <a:t>Finanțat de Uniunea Europeană. Opiniile și opiniile exprimate sunt totuși doar ale autorilor și nu reflectă neapărat cele ale Uniunii Europene sau ale Agenției Executive pentru Educație și Cultură (EACEA). Nici Uniunea Europeană, nici EACEA nu pot fi considerate responsabile pentru acestea. Număr proiect: 2022-1-AT01-KA220-ADU-000087985</a:t>
            </a:r>
          </a:p>
        </p:txBody>
      </p:sp>
      <p:sp>
        <p:nvSpPr>
          <p:cNvPr id="9" name="Freeform 9" descr="Interfață grafică cu utilizatorul, text  Descriere generată automat"/>
          <p:cNvSpPr/>
          <p:nvPr/>
        </p:nvSpPr>
        <p:spPr>
          <a:xfrm>
            <a:off x="14872456" y="8861232"/>
            <a:ext cx="3173424" cy="860791"/>
          </a:xfrm>
          <a:custGeom>
            <a:avLst/>
            <a:gdLst/>
            <a:ahLst/>
            <a:cxnLst/>
            <a:rect l="l" t="t" r="r" b="b"/>
            <a:pathLst>
              <a:path w="3173424" h="860791">
                <a:moveTo>
                  <a:pt x="0" y="0"/>
                </a:moveTo>
                <a:lnTo>
                  <a:pt x="3173424" y="0"/>
                </a:lnTo>
                <a:lnTo>
                  <a:pt x="3173424" y="860791"/>
                </a:lnTo>
                <a:lnTo>
                  <a:pt x="0" y="860791"/>
                </a:lnTo>
                <a:lnTo>
                  <a:pt x="0" y="0"/>
                </a:lnTo>
                <a:close/>
              </a:path>
            </a:pathLst>
          </a:custGeom>
          <a:blipFill>
            <a:blip r:embed="rId3"/>
            <a:stretch>
              <a:fillRect/>
            </a:stretch>
          </a:blipFill>
        </p:spPr>
        <p:txBody>
          <a:bodyPr/>
          <a:lstStyle/>
          <a:p>
            <a:endParaRPr lang="de-AT"/>
          </a:p>
        </p:txBody>
      </p:sp>
      <p:sp>
        <p:nvSpPr>
          <p:cNvPr id="10" name="Freeform 10"/>
          <p:cNvSpPr/>
          <p:nvPr/>
        </p:nvSpPr>
        <p:spPr>
          <a:xfrm>
            <a:off x="16459168" y="265476"/>
            <a:ext cx="1462527" cy="1622708"/>
          </a:xfrm>
          <a:custGeom>
            <a:avLst/>
            <a:gdLst/>
            <a:ahLst/>
            <a:cxnLst/>
            <a:rect l="l" t="t" r="r" b="b"/>
            <a:pathLst>
              <a:path w="1462527" h="1622708">
                <a:moveTo>
                  <a:pt x="0" y="0"/>
                </a:moveTo>
                <a:lnTo>
                  <a:pt x="1462528" y="0"/>
                </a:lnTo>
                <a:lnTo>
                  <a:pt x="1462528" y="1622708"/>
                </a:lnTo>
                <a:lnTo>
                  <a:pt x="0" y="1622708"/>
                </a:lnTo>
                <a:lnTo>
                  <a:pt x="0" y="0"/>
                </a:lnTo>
                <a:close/>
              </a:path>
            </a:pathLst>
          </a:custGeom>
          <a:blipFill>
            <a:blip r:embed="rId4"/>
            <a:stretch>
              <a:fillRect r="-439"/>
            </a:stretch>
          </a:blipFill>
        </p:spPr>
        <p:txBody>
          <a:bodyPr/>
          <a:lstStyle/>
          <a:p>
            <a:endParaRPr lang="de-AT"/>
          </a:p>
        </p:txBody>
      </p:sp>
      <p:sp>
        <p:nvSpPr>
          <p:cNvPr id="11" name="TextBox 11"/>
          <p:cNvSpPr txBox="1"/>
          <p:nvPr/>
        </p:nvSpPr>
        <p:spPr>
          <a:xfrm>
            <a:off x="594459" y="3597933"/>
            <a:ext cx="9603534" cy="2085890"/>
          </a:xfrm>
          <a:prstGeom prst="rect">
            <a:avLst/>
          </a:prstGeom>
        </p:spPr>
        <p:txBody>
          <a:bodyPr lIns="0" tIns="0" rIns="0" bIns="0" rtlCol="0" anchor="t">
            <a:spAutoFit/>
          </a:bodyPr>
          <a:lstStyle/>
          <a:p>
            <a:pPr marL="597218" lvl="1" indent="-298609" algn="just">
              <a:lnSpc>
                <a:spcPts val="3960"/>
              </a:lnSpc>
              <a:buFont typeface="Arial"/>
              <a:buChar char="•"/>
            </a:pPr>
            <a:r>
              <a:rPr lang="en-US" sz="3300" i="1" spc="-15">
                <a:solidFill>
                  <a:srgbClr val="000000"/>
                </a:solidFill>
                <a:latin typeface="Evolventa Italics"/>
                <a:ea typeface="Evolventa Italics"/>
                <a:cs typeface="Evolventa Italics"/>
                <a:sym typeface="Evolventa Italics"/>
              </a:rPr>
              <a:t>Explorând unde poți investi</a:t>
            </a:r>
          </a:p>
          <a:p>
            <a:pPr marL="597218" lvl="1" indent="-298609" algn="just">
              <a:lnSpc>
                <a:spcPts val="3960"/>
              </a:lnSpc>
              <a:buFont typeface="Arial"/>
              <a:buChar char="•"/>
            </a:pPr>
            <a:r>
              <a:rPr lang="en-US" sz="3300" i="1" spc="-15">
                <a:solidFill>
                  <a:srgbClr val="000000"/>
                </a:solidFill>
                <a:latin typeface="Evolventa Italics"/>
                <a:ea typeface="Evolventa Italics"/>
                <a:cs typeface="Evolventa Italics"/>
                <a:sym typeface="Evolventa Italics"/>
              </a:rPr>
              <a:t>Cunoscând riscurile </a:t>
            </a:r>
          </a:p>
          <a:p>
            <a:pPr marL="597218" lvl="1" indent="-298609" algn="just">
              <a:lnSpc>
                <a:spcPts val="3960"/>
              </a:lnSpc>
              <a:buFont typeface="Arial"/>
              <a:buChar char="•"/>
            </a:pPr>
            <a:r>
              <a:rPr lang="en-US" sz="3300" i="1" spc="-15">
                <a:solidFill>
                  <a:srgbClr val="000000"/>
                </a:solidFill>
                <a:latin typeface="Evolventa Italics"/>
                <a:ea typeface="Evolventa Italics"/>
                <a:cs typeface="Evolventa Italics"/>
                <a:sym typeface="Evolventa Italics"/>
              </a:rPr>
              <a:t>Luarea deciziilor de investiții</a:t>
            </a:r>
          </a:p>
          <a:p>
            <a:pPr marL="597218" lvl="1" indent="-298609" algn="just">
              <a:lnSpc>
                <a:spcPts val="3960"/>
              </a:lnSpc>
              <a:buFont typeface="Arial"/>
              <a:buChar char="•"/>
            </a:pPr>
            <a:r>
              <a:rPr lang="en-US" sz="3300" i="1" spc="-15">
                <a:solidFill>
                  <a:srgbClr val="000000"/>
                </a:solidFill>
                <a:latin typeface="Evolventa Italics"/>
                <a:ea typeface="Evolventa Italics"/>
                <a:cs typeface="Evolventa Italics"/>
                <a:sym typeface="Evolventa Italics"/>
              </a:rPr>
              <a:t>De ce contează asta </a:t>
            </a:r>
          </a:p>
        </p:txBody>
      </p:sp>
      <p:sp>
        <p:nvSpPr>
          <p:cNvPr id="12" name="Freeform 12"/>
          <p:cNvSpPr/>
          <p:nvPr/>
        </p:nvSpPr>
        <p:spPr>
          <a:xfrm>
            <a:off x="9786414" y="2544302"/>
            <a:ext cx="8499510" cy="4856864"/>
          </a:xfrm>
          <a:custGeom>
            <a:avLst/>
            <a:gdLst/>
            <a:ahLst/>
            <a:cxnLst/>
            <a:rect l="l" t="t" r="r" b="b"/>
            <a:pathLst>
              <a:path w="8499510" h="4856864">
                <a:moveTo>
                  <a:pt x="0" y="0"/>
                </a:moveTo>
                <a:lnTo>
                  <a:pt x="8499510" y="0"/>
                </a:lnTo>
                <a:lnTo>
                  <a:pt x="8499510" y="4856863"/>
                </a:lnTo>
                <a:lnTo>
                  <a:pt x="0" y="4856863"/>
                </a:lnTo>
                <a:lnTo>
                  <a:pt x="0" y="0"/>
                </a:lnTo>
                <a:close/>
              </a:path>
            </a:pathLst>
          </a:custGeom>
          <a:blipFill>
            <a:blip r:embed="rId5"/>
            <a:stretch>
              <a:fillRect/>
            </a:stretch>
          </a:blipFill>
        </p:spPr>
        <p:txBody>
          <a:bodyPr/>
          <a:lstStyle/>
          <a:p>
            <a:endParaRPr lang="de-AT"/>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249" y="-248757"/>
            <a:ext cx="10819050" cy="2179050"/>
            <a:chOff x="0" y="0"/>
            <a:chExt cx="14425400" cy="2905400"/>
          </a:xfrm>
        </p:grpSpPr>
        <p:sp>
          <p:nvSpPr>
            <p:cNvPr id="3" name="Freeform 3"/>
            <p:cNvSpPr/>
            <p:nvPr/>
          </p:nvSpPr>
          <p:spPr>
            <a:xfrm>
              <a:off x="12700" y="12700"/>
              <a:ext cx="14400023" cy="2880106"/>
            </a:xfrm>
            <a:custGeom>
              <a:avLst/>
              <a:gdLst/>
              <a:ahLst/>
              <a:cxnLst/>
              <a:rect l="l" t="t" r="r" b="b"/>
              <a:pathLst>
                <a:path w="14400023" h="2880106">
                  <a:moveTo>
                    <a:pt x="0" y="480060"/>
                  </a:moveTo>
                  <a:cubicBezTo>
                    <a:pt x="0" y="214884"/>
                    <a:pt x="216408" y="0"/>
                    <a:pt x="483362" y="0"/>
                  </a:cubicBezTo>
                  <a:lnTo>
                    <a:pt x="13916661" y="0"/>
                  </a:lnTo>
                  <a:cubicBezTo>
                    <a:pt x="14183615" y="0"/>
                    <a:pt x="14400023" y="214884"/>
                    <a:pt x="14400023" y="480060"/>
                  </a:cubicBezTo>
                  <a:lnTo>
                    <a:pt x="14400023" y="2400046"/>
                  </a:lnTo>
                  <a:cubicBezTo>
                    <a:pt x="14400023" y="2665095"/>
                    <a:pt x="14183615" y="2880106"/>
                    <a:pt x="13916661" y="2880106"/>
                  </a:cubicBezTo>
                  <a:lnTo>
                    <a:pt x="483362" y="2880106"/>
                  </a:lnTo>
                  <a:cubicBezTo>
                    <a:pt x="216408" y="2879979"/>
                    <a:pt x="0" y="2665095"/>
                    <a:pt x="0" y="2400046"/>
                  </a:cubicBezTo>
                  <a:close/>
                </a:path>
              </a:pathLst>
            </a:custGeom>
            <a:solidFill>
              <a:srgbClr val="4472C4"/>
            </a:solidFill>
          </p:spPr>
          <p:txBody>
            <a:bodyPr/>
            <a:lstStyle/>
            <a:p>
              <a:endParaRPr lang="de-AT"/>
            </a:p>
          </p:txBody>
        </p:sp>
        <p:sp>
          <p:nvSpPr>
            <p:cNvPr id="4" name="Freeform 4"/>
            <p:cNvSpPr/>
            <p:nvPr/>
          </p:nvSpPr>
          <p:spPr>
            <a:xfrm>
              <a:off x="0" y="0"/>
              <a:ext cx="14425423" cy="2905506"/>
            </a:xfrm>
            <a:custGeom>
              <a:avLst/>
              <a:gdLst/>
              <a:ahLst/>
              <a:cxnLst/>
              <a:rect l="l" t="t" r="r" b="b"/>
              <a:pathLst>
                <a:path w="14425423" h="2905506">
                  <a:moveTo>
                    <a:pt x="0" y="492760"/>
                  </a:moveTo>
                  <a:cubicBezTo>
                    <a:pt x="0" y="220472"/>
                    <a:pt x="222250" y="0"/>
                    <a:pt x="496062" y="0"/>
                  </a:cubicBezTo>
                  <a:lnTo>
                    <a:pt x="13929361" y="0"/>
                  </a:lnTo>
                  <a:lnTo>
                    <a:pt x="13929361" y="12700"/>
                  </a:lnTo>
                  <a:lnTo>
                    <a:pt x="13929361" y="0"/>
                  </a:lnTo>
                  <a:cubicBezTo>
                    <a:pt x="14203299" y="0"/>
                    <a:pt x="14425423" y="220472"/>
                    <a:pt x="14425423" y="492760"/>
                  </a:cubicBezTo>
                  <a:lnTo>
                    <a:pt x="14412723" y="492760"/>
                  </a:lnTo>
                  <a:lnTo>
                    <a:pt x="14425423" y="492760"/>
                  </a:lnTo>
                  <a:lnTo>
                    <a:pt x="14425423" y="2412746"/>
                  </a:lnTo>
                  <a:lnTo>
                    <a:pt x="14412723" y="2412746"/>
                  </a:lnTo>
                  <a:lnTo>
                    <a:pt x="14425423" y="2412746"/>
                  </a:lnTo>
                  <a:cubicBezTo>
                    <a:pt x="14425423" y="2684907"/>
                    <a:pt x="14203173" y="2905506"/>
                    <a:pt x="13929361" y="2905506"/>
                  </a:cubicBezTo>
                  <a:lnTo>
                    <a:pt x="13929361" y="2892806"/>
                  </a:lnTo>
                  <a:lnTo>
                    <a:pt x="13929361" y="2905506"/>
                  </a:lnTo>
                  <a:lnTo>
                    <a:pt x="496062" y="2905506"/>
                  </a:lnTo>
                  <a:lnTo>
                    <a:pt x="496062" y="2892806"/>
                  </a:lnTo>
                  <a:lnTo>
                    <a:pt x="496062" y="2905506"/>
                  </a:lnTo>
                  <a:cubicBezTo>
                    <a:pt x="222250" y="2905379"/>
                    <a:pt x="0" y="2684907"/>
                    <a:pt x="0" y="2412746"/>
                  </a:cubicBezTo>
                  <a:lnTo>
                    <a:pt x="0" y="492760"/>
                  </a:lnTo>
                  <a:lnTo>
                    <a:pt x="12700" y="492760"/>
                  </a:lnTo>
                  <a:lnTo>
                    <a:pt x="0" y="492760"/>
                  </a:lnTo>
                  <a:moveTo>
                    <a:pt x="25400" y="492760"/>
                  </a:moveTo>
                  <a:lnTo>
                    <a:pt x="25400" y="2412746"/>
                  </a:lnTo>
                  <a:lnTo>
                    <a:pt x="12700" y="2412746"/>
                  </a:lnTo>
                  <a:lnTo>
                    <a:pt x="25400" y="2412746"/>
                  </a:lnTo>
                  <a:cubicBezTo>
                    <a:pt x="25400" y="2670810"/>
                    <a:pt x="236093" y="2880106"/>
                    <a:pt x="496062" y="2880106"/>
                  </a:cubicBezTo>
                  <a:lnTo>
                    <a:pt x="13929361" y="2880106"/>
                  </a:lnTo>
                  <a:cubicBezTo>
                    <a:pt x="14189456" y="2880106"/>
                    <a:pt x="14400023" y="2670810"/>
                    <a:pt x="14400023" y="2412746"/>
                  </a:cubicBezTo>
                  <a:lnTo>
                    <a:pt x="14400023" y="492760"/>
                  </a:lnTo>
                  <a:cubicBezTo>
                    <a:pt x="14400023" y="234696"/>
                    <a:pt x="14189329" y="25400"/>
                    <a:pt x="13929361" y="25400"/>
                  </a:cubicBezTo>
                  <a:lnTo>
                    <a:pt x="496062" y="25400"/>
                  </a:lnTo>
                  <a:lnTo>
                    <a:pt x="496062" y="12700"/>
                  </a:lnTo>
                  <a:lnTo>
                    <a:pt x="496062" y="25400"/>
                  </a:lnTo>
                  <a:cubicBezTo>
                    <a:pt x="236093" y="25400"/>
                    <a:pt x="25400" y="234696"/>
                    <a:pt x="25400" y="492760"/>
                  </a:cubicBezTo>
                  <a:close/>
                </a:path>
              </a:pathLst>
            </a:custGeom>
            <a:solidFill>
              <a:srgbClr val="31538F"/>
            </a:solidFill>
          </p:spPr>
          <p:txBody>
            <a:bodyPr/>
            <a:lstStyle/>
            <a:p>
              <a:endParaRPr lang="de-AT"/>
            </a:p>
          </p:txBody>
        </p:sp>
        <p:sp>
          <p:nvSpPr>
            <p:cNvPr id="5" name="TextBox 5"/>
            <p:cNvSpPr txBox="1"/>
            <p:nvPr/>
          </p:nvSpPr>
          <p:spPr>
            <a:xfrm>
              <a:off x="0" y="-161925"/>
              <a:ext cx="14425400" cy="3067325"/>
            </a:xfrm>
            <a:prstGeom prst="rect">
              <a:avLst/>
            </a:prstGeom>
          </p:spPr>
          <p:txBody>
            <a:bodyPr lIns="50800" tIns="50800" rIns="50800" bIns="50800" rtlCol="0" anchor="ctr"/>
            <a:lstStyle/>
            <a:p>
              <a:pPr marL="0" lvl="0" indent="0" algn="ctr">
                <a:lnSpc>
                  <a:spcPts val="6120"/>
                </a:lnSpc>
              </a:pPr>
              <a:r>
                <a:rPr lang="en-US" sz="5100" spc="-24">
                  <a:solidFill>
                    <a:srgbClr val="FFFFFF"/>
                  </a:solidFill>
                  <a:latin typeface="Evolventa"/>
                  <a:ea typeface="Evolventa"/>
                  <a:cs typeface="Evolventa"/>
                  <a:sym typeface="Evolventa"/>
                </a:rPr>
                <a:t>PRINCIPII DE BAZĂ DE INVESTIȚII</a:t>
              </a:r>
            </a:p>
          </p:txBody>
        </p:sp>
      </p:grpSp>
      <p:grpSp>
        <p:nvGrpSpPr>
          <p:cNvPr id="6" name="Group 6"/>
          <p:cNvGrpSpPr/>
          <p:nvPr/>
        </p:nvGrpSpPr>
        <p:grpSpPr>
          <a:xfrm rot="-5400000">
            <a:off x="8222456" y="221456"/>
            <a:ext cx="1843088" cy="18288000"/>
            <a:chOff x="0" y="0"/>
            <a:chExt cx="2457450" cy="24384000"/>
          </a:xfrm>
        </p:grpSpPr>
        <p:sp>
          <p:nvSpPr>
            <p:cNvPr id="7" name="Freeform 7"/>
            <p:cNvSpPr/>
            <p:nvPr/>
          </p:nvSpPr>
          <p:spPr>
            <a:xfrm>
              <a:off x="0" y="0"/>
              <a:ext cx="2457450" cy="24384000"/>
            </a:xfrm>
            <a:custGeom>
              <a:avLst/>
              <a:gdLst/>
              <a:ahLst/>
              <a:cxnLst/>
              <a:rect l="l" t="t" r="r" b="b"/>
              <a:pathLst>
                <a:path w="2457450" h="24384000">
                  <a:moveTo>
                    <a:pt x="0" y="0"/>
                  </a:moveTo>
                  <a:lnTo>
                    <a:pt x="2457450" y="0"/>
                  </a:lnTo>
                  <a:lnTo>
                    <a:pt x="2457450" y="24384000"/>
                  </a:lnTo>
                  <a:lnTo>
                    <a:pt x="0" y="24384000"/>
                  </a:lnTo>
                  <a:close/>
                </a:path>
              </a:pathLst>
            </a:custGeom>
            <a:solidFill>
              <a:srgbClr val="AEABAB">
                <a:alpha val="60000"/>
              </a:srgbClr>
            </a:solidFill>
          </p:spPr>
          <p:txBody>
            <a:bodyPr/>
            <a:lstStyle/>
            <a:p>
              <a:endParaRPr lang="de-AT"/>
            </a:p>
          </p:txBody>
        </p:sp>
      </p:grpSp>
      <p:sp>
        <p:nvSpPr>
          <p:cNvPr id="8" name="TextBox 8"/>
          <p:cNvSpPr txBox="1"/>
          <p:nvPr/>
        </p:nvSpPr>
        <p:spPr>
          <a:xfrm>
            <a:off x="594444" y="9198106"/>
            <a:ext cx="12657256" cy="399965"/>
          </a:xfrm>
          <a:prstGeom prst="rect">
            <a:avLst/>
          </a:prstGeom>
        </p:spPr>
        <p:txBody>
          <a:bodyPr lIns="0" tIns="0" rIns="0" bIns="0" rtlCol="0" anchor="t">
            <a:spAutoFit/>
          </a:bodyPr>
          <a:lstStyle/>
          <a:p>
            <a:pPr marL="0" lvl="0" indent="0" algn="just">
              <a:lnSpc>
                <a:spcPts val="1439"/>
              </a:lnSpc>
            </a:pPr>
            <a:r>
              <a:rPr lang="en-US" sz="1200" spc="-5">
                <a:solidFill>
                  <a:srgbClr val="000000"/>
                </a:solidFill>
                <a:latin typeface="Evolventa"/>
                <a:ea typeface="Evolventa"/>
                <a:cs typeface="Evolventa"/>
                <a:sym typeface="Evolventa"/>
              </a:rPr>
              <a:t>Finanțat de Uniunea Europeană. Opiniile și opiniile exprimate sunt totuși doar ale autorilor și nu reflectă neapărat cele ale Uniunii Europene sau ale Agenției Executive pentru Educație și Cultură (EACEA). Nici Uniunea Europeană, nici EACEA nu pot fi considerate responsabile pentru acestea. Număr proiect: 2022-1-AT01-KA220-ADU-000087985</a:t>
            </a:r>
          </a:p>
        </p:txBody>
      </p:sp>
      <p:sp>
        <p:nvSpPr>
          <p:cNvPr id="9" name="Freeform 9" descr="Interfață grafică cu utilizatorul, text  Descriere generată automat"/>
          <p:cNvSpPr/>
          <p:nvPr/>
        </p:nvSpPr>
        <p:spPr>
          <a:xfrm>
            <a:off x="14872456" y="8861232"/>
            <a:ext cx="3173424" cy="860791"/>
          </a:xfrm>
          <a:custGeom>
            <a:avLst/>
            <a:gdLst/>
            <a:ahLst/>
            <a:cxnLst/>
            <a:rect l="l" t="t" r="r" b="b"/>
            <a:pathLst>
              <a:path w="3173424" h="860791">
                <a:moveTo>
                  <a:pt x="0" y="0"/>
                </a:moveTo>
                <a:lnTo>
                  <a:pt x="3173424" y="0"/>
                </a:lnTo>
                <a:lnTo>
                  <a:pt x="3173424" y="860791"/>
                </a:lnTo>
                <a:lnTo>
                  <a:pt x="0" y="860791"/>
                </a:lnTo>
                <a:lnTo>
                  <a:pt x="0" y="0"/>
                </a:lnTo>
                <a:close/>
              </a:path>
            </a:pathLst>
          </a:custGeom>
          <a:blipFill>
            <a:blip r:embed="rId3"/>
            <a:stretch>
              <a:fillRect/>
            </a:stretch>
          </a:blipFill>
        </p:spPr>
        <p:txBody>
          <a:bodyPr/>
          <a:lstStyle/>
          <a:p>
            <a:endParaRPr lang="de-AT"/>
          </a:p>
        </p:txBody>
      </p:sp>
      <p:sp>
        <p:nvSpPr>
          <p:cNvPr id="10" name="Freeform 10"/>
          <p:cNvSpPr/>
          <p:nvPr/>
        </p:nvSpPr>
        <p:spPr>
          <a:xfrm>
            <a:off x="16459168" y="265476"/>
            <a:ext cx="1462527" cy="1622708"/>
          </a:xfrm>
          <a:custGeom>
            <a:avLst/>
            <a:gdLst/>
            <a:ahLst/>
            <a:cxnLst/>
            <a:rect l="l" t="t" r="r" b="b"/>
            <a:pathLst>
              <a:path w="1462527" h="1622708">
                <a:moveTo>
                  <a:pt x="0" y="0"/>
                </a:moveTo>
                <a:lnTo>
                  <a:pt x="1462528" y="0"/>
                </a:lnTo>
                <a:lnTo>
                  <a:pt x="1462528" y="1622708"/>
                </a:lnTo>
                <a:lnTo>
                  <a:pt x="0" y="1622708"/>
                </a:lnTo>
                <a:lnTo>
                  <a:pt x="0" y="0"/>
                </a:lnTo>
                <a:close/>
              </a:path>
            </a:pathLst>
          </a:custGeom>
          <a:blipFill>
            <a:blip r:embed="rId4"/>
            <a:stretch>
              <a:fillRect r="-439"/>
            </a:stretch>
          </a:blipFill>
        </p:spPr>
        <p:txBody>
          <a:bodyPr/>
          <a:lstStyle/>
          <a:p>
            <a:endParaRPr lang="de-AT"/>
          </a:p>
        </p:txBody>
      </p:sp>
      <p:sp>
        <p:nvSpPr>
          <p:cNvPr id="11" name="TextBox 11"/>
          <p:cNvSpPr txBox="1"/>
          <p:nvPr/>
        </p:nvSpPr>
        <p:spPr>
          <a:xfrm>
            <a:off x="250622" y="3372252"/>
            <a:ext cx="10713737" cy="3772092"/>
          </a:xfrm>
          <a:prstGeom prst="rect">
            <a:avLst/>
          </a:prstGeom>
        </p:spPr>
        <p:txBody>
          <a:bodyPr lIns="0" tIns="0" rIns="0" bIns="0" rtlCol="0" anchor="t">
            <a:spAutoFit/>
          </a:bodyPr>
          <a:lstStyle/>
          <a:p>
            <a:pPr marL="488632" lvl="1" indent="-244316" algn="l">
              <a:lnSpc>
                <a:spcPts val="3240"/>
              </a:lnSpc>
              <a:buAutoNum type="arabicPeriod"/>
            </a:pPr>
            <a:r>
              <a:rPr lang="en-US" sz="2700" b="1" spc="-12">
                <a:solidFill>
                  <a:srgbClr val="000000"/>
                </a:solidFill>
                <a:latin typeface="Evolventa Bold"/>
                <a:ea typeface="Evolventa Bold"/>
                <a:cs typeface="Evolventa Bold"/>
                <a:sym typeface="Evolventa Bold"/>
              </a:rPr>
              <a:t>Diversificare: </a:t>
            </a:r>
            <a:r>
              <a:rPr lang="en-US" sz="2700" spc="-12">
                <a:solidFill>
                  <a:srgbClr val="000000"/>
                </a:solidFill>
                <a:latin typeface="Evolventa"/>
                <a:ea typeface="Evolventa"/>
                <a:cs typeface="Evolventa"/>
                <a:sym typeface="Evolventa"/>
              </a:rPr>
              <a:t>Răspândiți-vă investițiile pentru a gestiona mai bine riscul.</a:t>
            </a:r>
          </a:p>
          <a:p>
            <a:pPr marL="488632" lvl="1" indent="-244316" algn="l">
              <a:lnSpc>
                <a:spcPts val="3240"/>
              </a:lnSpc>
              <a:buAutoNum type="arabicPeriod"/>
            </a:pPr>
            <a:r>
              <a:rPr lang="en-US" sz="2700" b="1" spc="-12">
                <a:solidFill>
                  <a:srgbClr val="000000"/>
                </a:solidFill>
                <a:latin typeface="Evolventa Bold"/>
                <a:ea typeface="Evolventa Bold"/>
                <a:cs typeface="Evolventa Bold"/>
                <a:sym typeface="Evolventa Bold"/>
              </a:rPr>
              <a:t>Înțelegeți: </a:t>
            </a:r>
            <a:r>
              <a:rPr lang="en-US" sz="2700" spc="-12">
                <a:solidFill>
                  <a:srgbClr val="000000"/>
                </a:solidFill>
                <a:latin typeface="Evolventa"/>
                <a:ea typeface="Evolventa"/>
                <a:cs typeface="Evolventa"/>
                <a:sym typeface="Evolventa"/>
              </a:rPr>
              <a:t>aflați în ce investiți și cum funcționează.</a:t>
            </a:r>
          </a:p>
          <a:p>
            <a:pPr marL="488632" lvl="1" indent="-244316" algn="l">
              <a:lnSpc>
                <a:spcPts val="3240"/>
              </a:lnSpc>
              <a:buAutoNum type="arabicPeriod"/>
            </a:pPr>
            <a:r>
              <a:rPr lang="en-US" sz="2700" b="1" spc="-12">
                <a:solidFill>
                  <a:srgbClr val="000000"/>
                </a:solidFill>
                <a:latin typeface="Evolventa Bold"/>
                <a:ea typeface="Evolventa Bold"/>
                <a:cs typeface="Evolventa Bold"/>
                <a:sym typeface="Evolventa Bold"/>
              </a:rPr>
              <a:t>Planificați pe termen lung: </a:t>
            </a:r>
            <a:r>
              <a:rPr lang="en-US" sz="2700" spc="-12">
                <a:solidFill>
                  <a:srgbClr val="000000"/>
                </a:solidFill>
                <a:latin typeface="Evolventa"/>
                <a:ea typeface="Evolventa"/>
                <a:cs typeface="Evolventa"/>
                <a:sym typeface="Evolventa"/>
              </a:rPr>
              <a:t>concentrați-vă pe creșterea pe</a:t>
            </a:r>
            <a:r>
              <a:rPr lang="en-US" sz="2700" b="1" spc="-12">
                <a:solidFill>
                  <a:srgbClr val="000000"/>
                </a:solidFill>
                <a:latin typeface="Evolventa Bold"/>
                <a:ea typeface="Evolventa Bold"/>
                <a:cs typeface="Evolventa Bold"/>
                <a:sym typeface="Evolventa Bold"/>
              </a:rPr>
              <a:t> </a:t>
            </a:r>
            <a:r>
              <a:rPr lang="en-US" sz="2700" spc="-12">
                <a:solidFill>
                  <a:srgbClr val="000000"/>
                </a:solidFill>
                <a:latin typeface="Evolventa"/>
                <a:ea typeface="Evolventa"/>
                <a:cs typeface="Evolventa"/>
                <a:sym typeface="Evolventa"/>
              </a:rPr>
              <a:t>termen lung, mai degrabă decât pe câștiguri pe termen scurt.</a:t>
            </a:r>
          </a:p>
          <a:p>
            <a:pPr marL="488632" lvl="1" indent="-244316" algn="l">
              <a:lnSpc>
                <a:spcPts val="3240"/>
              </a:lnSpc>
              <a:buAutoNum type="arabicPeriod"/>
            </a:pPr>
            <a:r>
              <a:rPr lang="en-US" sz="2700" b="1" spc="-12">
                <a:solidFill>
                  <a:srgbClr val="000000"/>
                </a:solidFill>
                <a:latin typeface="Evolventa Bold"/>
                <a:ea typeface="Evolventa Bold"/>
                <a:cs typeface="Evolventa Bold"/>
                <a:sym typeface="Evolventa Bold"/>
              </a:rPr>
              <a:t>Evaluați riscul: </a:t>
            </a:r>
            <a:r>
              <a:rPr lang="en-US" sz="2700" spc="-12">
                <a:solidFill>
                  <a:srgbClr val="000000"/>
                </a:solidFill>
                <a:latin typeface="Evolventa"/>
                <a:ea typeface="Evolventa"/>
                <a:cs typeface="Evolventa"/>
                <a:sym typeface="Evolventa"/>
              </a:rPr>
              <a:t>investiți în funcție de confortul dvs. cu riscul.</a:t>
            </a:r>
          </a:p>
          <a:p>
            <a:pPr marL="488632" lvl="1" indent="-244316" algn="l">
              <a:lnSpc>
                <a:spcPts val="3240"/>
              </a:lnSpc>
              <a:buAutoNum type="arabicPeriod"/>
            </a:pPr>
            <a:r>
              <a:rPr lang="en-US" sz="2700" b="1" spc="-12">
                <a:solidFill>
                  <a:srgbClr val="000000"/>
                </a:solidFill>
                <a:latin typeface="Evolventa Bold"/>
                <a:ea typeface="Evolventa Bold"/>
                <a:cs typeface="Evolventa Bold"/>
                <a:sym typeface="Evolventa Bold"/>
              </a:rPr>
              <a:t>Minimizați costurile: </a:t>
            </a:r>
            <a:r>
              <a:rPr lang="en-US" sz="2700" spc="-12">
                <a:solidFill>
                  <a:srgbClr val="000000"/>
                </a:solidFill>
                <a:latin typeface="Evolventa"/>
                <a:ea typeface="Evolventa"/>
                <a:cs typeface="Evolventa"/>
                <a:sym typeface="Evolventa"/>
              </a:rPr>
              <a:t>urmăriți taxele și costurile, deoarece acestea reduc profiturile.</a:t>
            </a:r>
          </a:p>
        </p:txBody>
      </p:sp>
      <p:sp>
        <p:nvSpPr>
          <p:cNvPr id="12" name="Freeform 12" descr="O imagine care conține text, persoană, îmbrăcăminte, față umană.  Descriere generată automat"/>
          <p:cNvSpPr/>
          <p:nvPr/>
        </p:nvSpPr>
        <p:spPr>
          <a:xfrm>
            <a:off x="11361732" y="2644683"/>
            <a:ext cx="6767087" cy="5075314"/>
          </a:xfrm>
          <a:custGeom>
            <a:avLst/>
            <a:gdLst/>
            <a:ahLst/>
            <a:cxnLst/>
            <a:rect l="l" t="t" r="r" b="b"/>
            <a:pathLst>
              <a:path w="6767087" h="5075314">
                <a:moveTo>
                  <a:pt x="0" y="0"/>
                </a:moveTo>
                <a:lnTo>
                  <a:pt x="6767086" y="0"/>
                </a:lnTo>
                <a:lnTo>
                  <a:pt x="6767086" y="5075314"/>
                </a:lnTo>
                <a:lnTo>
                  <a:pt x="0" y="5075314"/>
                </a:lnTo>
                <a:lnTo>
                  <a:pt x="0" y="0"/>
                </a:lnTo>
                <a:close/>
              </a:path>
            </a:pathLst>
          </a:custGeom>
          <a:blipFill>
            <a:blip r:embed="rId5"/>
            <a:stretch>
              <a:fillRect/>
            </a:stretch>
          </a:blipFill>
        </p:spPr>
        <p:txBody>
          <a:bodyPr/>
          <a:lstStyle/>
          <a:p>
            <a:endParaRPr lang="de-AT"/>
          </a:p>
        </p:txBody>
      </p:sp>
      <p:sp>
        <p:nvSpPr>
          <p:cNvPr id="13" name="TextBox 13"/>
          <p:cNvSpPr txBox="1"/>
          <p:nvPr/>
        </p:nvSpPr>
        <p:spPr>
          <a:xfrm>
            <a:off x="13259992" y="7840325"/>
            <a:ext cx="2471598" cy="361971"/>
          </a:xfrm>
          <a:prstGeom prst="rect">
            <a:avLst/>
          </a:prstGeom>
        </p:spPr>
        <p:txBody>
          <a:bodyPr lIns="0" tIns="0" rIns="0" bIns="0" rtlCol="0" anchor="t">
            <a:spAutoFit/>
          </a:bodyPr>
          <a:lstStyle/>
          <a:p>
            <a:pPr marL="0" lvl="0" indent="0" algn="l">
              <a:lnSpc>
                <a:spcPts val="2520"/>
              </a:lnSpc>
            </a:pPr>
            <a:r>
              <a:rPr lang="en-US" sz="2100">
                <a:solidFill>
                  <a:srgbClr val="000000"/>
                </a:solidFill>
                <a:latin typeface="Arial"/>
                <a:ea typeface="Arial"/>
                <a:cs typeface="Arial"/>
                <a:sym typeface="Arial"/>
              </a:rPr>
              <a:t>www.pexels.com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249" y="-248757"/>
            <a:ext cx="10819050" cy="2179050"/>
            <a:chOff x="0" y="0"/>
            <a:chExt cx="14425400" cy="2905400"/>
          </a:xfrm>
        </p:grpSpPr>
        <p:sp>
          <p:nvSpPr>
            <p:cNvPr id="3" name="Freeform 3"/>
            <p:cNvSpPr/>
            <p:nvPr/>
          </p:nvSpPr>
          <p:spPr>
            <a:xfrm>
              <a:off x="12700" y="12700"/>
              <a:ext cx="14400023" cy="2880106"/>
            </a:xfrm>
            <a:custGeom>
              <a:avLst/>
              <a:gdLst/>
              <a:ahLst/>
              <a:cxnLst/>
              <a:rect l="l" t="t" r="r" b="b"/>
              <a:pathLst>
                <a:path w="14400023" h="2880106">
                  <a:moveTo>
                    <a:pt x="0" y="480060"/>
                  </a:moveTo>
                  <a:cubicBezTo>
                    <a:pt x="0" y="214884"/>
                    <a:pt x="216408" y="0"/>
                    <a:pt x="483362" y="0"/>
                  </a:cubicBezTo>
                  <a:lnTo>
                    <a:pt x="13916661" y="0"/>
                  </a:lnTo>
                  <a:cubicBezTo>
                    <a:pt x="14183615" y="0"/>
                    <a:pt x="14400023" y="214884"/>
                    <a:pt x="14400023" y="480060"/>
                  </a:cubicBezTo>
                  <a:lnTo>
                    <a:pt x="14400023" y="2400046"/>
                  </a:lnTo>
                  <a:cubicBezTo>
                    <a:pt x="14400023" y="2665095"/>
                    <a:pt x="14183615" y="2880106"/>
                    <a:pt x="13916661" y="2880106"/>
                  </a:cubicBezTo>
                  <a:lnTo>
                    <a:pt x="483362" y="2880106"/>
                  </a:lnTo>
                  <a:cubicBezTo>
                    <a:pt x="216408" y="2879979"/>
                    <a:pt x="0" y="2665095"/>
                    <a:pt x="0" y="2400046"/>
                  </a:cubicBezTo>
                  <a:close/>
                </a:path>
              </a:pathLst>
            </a:custGeom>
            <a:solidFill>
              <a:srgbClr val="4472C4"/>
            </a:solidFill>
          </p:spPr>
          <p:txBody>
            <a:bodyPr/>
            <a:lstStyle/>
            <a:p>
              <a:endParaRPr lang="de-AT"/>
            </a:p>
          </p:txBody>
        </p:sp>
        <p:sp>
          <p:nvSpPr>
            <p:cNvPr id="4" name="Freeform 4"/>
            <p:cNvSpPr/>
            <p:nvPr/>
          </p:nvSpPr>
          <p:spPr>
            <a:xfrm>
              <a:off x="0" y="0"/>
              <a:ext cx="14425423" cy="2905506"/>
            </a:xfrm>
            <a:custGeom>
              <a:avLst/>
              <a:gdLst/>
              <a:ahLst/>
              <a:cxnLst/>
              <a:rect l="l" t="t" r="r" b="b"/>
              <a:pathLst>
                <a:path w="14425423" h="2905506">
                  <a:moveTo>
                    <a:pt x="0" y="492760"/>
                  </a:moveTo>
                  <a:cubicBezTo>
                    <a:pt x="0" y="220472"/>
                    <a:pt x="222250" y="0"/>
                    <a:pt x="496062" y="0"/>
                  </a:cubicBezTo>
                  <a:lnTo>
                    <a:pt x="13929361" y="0"/>
                  </a:lnTo>
                  <a:lnTo>
                    <a:pt x="13929361" y="12700"/>
                  </a:lnTo>
                  <a:lnTo>
                    <a:pt x="13929361" y="0"/>
                  </a:lnTo>
                  <a:cubicBezTo>
                    <a:pt x="14203299" y="0"/>
                    <a:pt x="14425423" y="220472"/>
                    <a:pt x="14425423" y="492760"/>
                  </a:cubicBezTo>
                  <a:lnTo>
                    <a:pt x="14412723" y="492760"/>
                  </a:lnTo>
                  <a:lnTo>
                    <a:pt x="14425423" y="492760"/>
                  </a:lnTo>
                  <a:lnTo>
                    <a:pt x="14425423" y="2412746"/>
                  </a:lnTo>
                  <a:lnTo>
                    <a:pt x="14412723" y="2412746"/>
                  </a:lnTo>
                  <a:lnTo>
                    <a:pt x="14425423" y="2412746"/>
                  </a:lnTo>
                  <a:cubicBezTo>
                    <a:pt x="14425423" y="2684907"/>
                    <a:pt x="14203173" y="2905506"/>
                    <a:pt x="13929361" y="2905506"/>
                  </a:cubicBezTo>
                  <a:lnTo>
                    <a:pt x="13929361" y="2892806"/>
                  </a:lnTo>
                  <a:lnTo>
                    <a:pt x="13929361" y="2905506"/>
                  </a:lnTo>
                  <a:lnTo>
                    <a:pt x="496062" y="2905506"/>
                  </a:lnTo>
                  <a:lnTo>
                    <a:pt x="496062" y="2892806"/>
                  </a:lnTo>
                  <a:lnTo>
                    <a:pt x="496062" y="2905506"/>
                  </a:lnTo>
                  <a:cubicBezTo>
                    <a:pt x="222250" y="2905379"/>
                    <a:pt x="0" y="2684907"/>
                    <a:pt x="0" y="2412746"/>
                  </a:cubicBezTo>
                  <a:lnTo>
                    <a:pt x="0" y="492760"/>
                  </a:lnTo>
                  <a:lnTo>
                    <a:pt x="12700" y="492760"/>
                  </a:lnTo>
                  <a:lnTo>
                    <a:pt x="0" y="492760"/>
                  </a:lnTo>
                  <a:moveTo>
                    <a:pt x="25400" y="492760"/>
                  </a:moveTo>
                  <a:lnTo>
                    <a:pt x="25400" y="2412746"/>
                  </a:lnTo>
                  <a:lnTo>
                    <a:pt x="12700" y="2412746"/>
                  </a:lnTo>
                  <a:lnTo>
                    <a:pt x="25400" y="2412746"/>
                  </a:lnTo>
                  <a:cubicBezTo>
                    <a:pt x="25400" y="2670810"/>
                    <a:pt x="236093" y="2880106"/>
                    <a:pt x="496062" y="2880106"/>
                  </a:cubicBezTo>
                  <a:lnTo>
                    <a:pt x="13929361" y="2880106"/>
                  </a:lnTo>
                  <a:cubicBezTo>
                    <a:pt x="14189456" y="2880106"/>
                    <a:pt x="14400023" y="2670810"/>
                    <a:pt x="14400023" y="2412746"/>
                  </a:cubicBezTo>
                  <a:lnTo>
                    <a:pt x="14400023" y="492760"/>
                  </a:lnTo>
                  <a:cubicBezTo>
                    <a:pt x="14400023" y="234696"/>
                    <a:pt x="14189329" y="25400"/>
                    <a:pt x="13929361" y="25400"/>
                  </a:cubicBezTo>
                  <a:lnTo>
                    <a:pt x="496062" y="25400"/>
                  </a:lnTo>
                  <a:lnTo>
                    <a:pt x="496062" y="12700"/>
                  </a:lnTo>
                  <a:lnTo>
                    <a:pt x="496062" y="25400"/>
                  </a:lnTo>
                  <a:cubicBezTo>
                    <a:pt x="236093" y="25400"/>
                    <a:pt x="25400" y="234696"/>
                    <a:pt x="25400" y="492760"/>
                  </a:cubicBezTo>
                  <a:close/>
                </a:path>
              </a:pathLst>
            </a:custGeom>
            <a:solidFill>
              <a:srgbClr val="31538F"/>
            </a:solidFill>
          </p:spPr>
          <p:txBody>
            <a:bodyPr/>
            <a:lstStyle/>
            <a:p>
              <a:endParaRPr lang="de-AT"/>
            </a:p>
          </p:txBody>
        </p:sp>
        <p:sp>
          <p:nvSpPr>
            <p:cNvPr id="5" name="TextBox 5"/>
            <p:cNvSpPr txBox="1"/>
            <p:nvPr/>
          </p:nvSpPr>
          <p:spPr>
            <a:xfrm>
              <a:off x="0" y="-161925"/>
              <a:ext cx="14425400" cy="3067325"/>
            </a:xfrm>
            <a:prstGeom prst="rect">
              <a:avLst/>
            </a:prstGeom>
          </p:spPr>
          <p:txBody>
            <a:bodyPr lIns="50800" tIns="50800" rIns="50800" bIns="50800" rtlCol="0" anchor="ctr"/>
            <a:lstStyle/>
            <a:p>
              <a:pPr marL="0" lvl="0" indent="0" algn="ctr">
                <a:lnSpc>
                  <a:spcPts val="6120"/>
                </a:lnSpc>
              </a:pPr>
              <a:r>
                <a:rPr lang="en-US" sz="5100" spc="-24">
                  <a:solidFill>
                    <a:srgbClr val="FFFFFF"/>
                  </a:solidFill>
                  <a:latin typeface="Evolventa"/>
                  <a:ea typeface="Evolventa"/>
                  <a:cs typeface="Evolventa"/>
                  <a:sym typeface="Evolventa"/>
                </a:rPr>
                <a:t>PRINCIPII DE BAZĂ DE INVESTIȚII</a:t>
              </a:r>
            </a:p>
          </p:txBody>
        </p:sp>
      </p:grpSp>
      <p:grpSp>
        <p:nvGrpSpPr>
          <p:cNvPr id="6" name="Group 6"/>
          <p:cNvGrpSpPr/>
          <p:nvPr/>
        </p:nvGrpSpPr>
        <p:grpSpPr>
          <a:xfrm rot="-5400000">
            <a:off x="8222456" y="221456"/>
            <a:ext cx="1843088" cy="18288000"/>
            <a:chOff x="0" y="0"/>
            <a:chExt cx="2457450" cy="24384000"/>
          </a:xfrm>
        </p:grpSpPr>
        <p:sp>
          <p:nvSpPr>
            <p:cNvPr id="7" name="Freeform 7"/>
            <p:cNvSpPr/>
            <p:nvPr/>
          </p:nvSpPr>
          <p:spPr>
            <a:xfrm>
              <a:off x="0" y="0"/>
              <a:ext cx="2457450" cy="24384000"/>
            </a:xfrm>
            <a:custGeom>
              <a:avLst/>
              <a:gdLst/>
              <a:ahLst/>
              <a:cxnLst/>
              <a:rect l="l" t="t" r="r" b="b"/>
              <a:pathLst>
                <a:path w="2457450" h="24384000">
                  <a:moveTo>
                    <a:pt x="0" y="0"/>
                  </a:moveTo>
                  <a:lnTo>
                    <a:pt x="2457450" y="0"/>
                  </a:lnTo>
                  <a:lnTo>
                    <a:pt x="2457450" y="24384000"/>
                  </a:lnTo>
                  <a:lnTo>
                    <a:pt x="0" y="24384000"/>
                  </a:lnTo>
                  <a:close/>
                </a:path>
              </a:pathLst>
            </a:custGeom>
            <a:solidFill>
              <a:srgbClr val="AEABAB">
                <a:alpha val="60000"/>
              </a:srgbClr>
            </a:solidFill>
          </p:spPr>
          <p:txBody>
            <a:bodyPr/>
            <a:lstStyle/>
            <a:p>
              <a:endParaRPr lang="de-AT"/>
            </a:p>
          </p:txBody>
        </p:sp>
      </p:grpSp>
      <p:sp>
        <p:nvSpPr>
          <p:cNvPr id="8" name="TextBox 8"/>
          <p:cNvSpPr txBox="1"/>
          <p:nvPr/>
        </p:nvSpPr>
        <p:spPr>
          <a:xfrm>
            <a:off x="594444" y="9198106"/>
            <a:ext cx="12657256" cy="399965"/>
          </a:xfrm>
          <a:prstGeom prst="rect">
            <a:avLst/>
          </a:prstGeom>
        </p:spPr>
        <p:txBody>
          <a:bodyPr lIns="0" tIns="0" rIns="0" bIns="0" rtlCol="0" anchor="t">
            <a:spAutoFit/>
          </a:bodyPr>
          <a:lstStyle/>
          <a:p>
            <a:pPr marL="0" lvl="0" indent="0" algn="just">
              <a:lnSpc>
                <a:spcPts val="1439"/>
              </a:lnSpc>
            </a:pPr>
            <a:r>
              <a:rPr lang="en-US" sz="1200" spc="-5">
                <a:solidFill>
                  <a:srgbClr val="000000"/>
                </a:solidFill>
                <a:latin typeface="Evolventa"/>
                <a:ea typeface="Evolventa"/>
                <a:cs typeface="Evolventa"/>
                <a:sym typeface="Evolventa"/>
              </a:rPr>
              <a:t>Finanțat de Uniunea Europeană. Opiniile și opiniile exprimate sunt totuși doar ale autorilor și nu reflectă neapărat cele ale Uniunii Europene sau ale Agenției Executive pentru Educație și Cultură (EACEA). Nici Uniunea Europeană, nici EACEA nu pot fi considerate responsabile pentru acestea. Număr proiect: 2022-1-AT01-KA220-ADU-000087985</a:t>
            </a:r>
          </a:p>
        </p:txBody>
      </p:sp>
      <p:sp>
        <p:nvSpPr>
          <p:cNvPr id="9" name="Freeform 9" descr="Interfață grafică cu utilizatorul, text  Descriere generată automat"/>
          <p:cNvSpPr/>
          <p:nvPr/>
        </p:nvSpPr>
        <p:spPr>
          <a:xfrm>
            <a:off x="14872456" y="8861232"/>
            <a:ext cx="3173424" cy="860791"/>
          </a:xfrm>
          <a:custGeom>
            <a:avLst/>
            <a:gdLst/>
            <a:ahLst/>
            <a:cxnLst/>
            <a:rect l="l" t="t" r="r" b="b"/>
            <a:pathLst>
              <a:path w="3173424" h="860791">
                <a:moveTo>
                  <a:pt x="0" y="0"/>
                </a:moveTo>
                <a:lnTo>
                  <a:pt x="3173424" y="0"/>
                </a:lnTo>
                <a:lnTo>
                  <a:pt x="3173424" y="860791"/>
                </a:lnTo>
                <a:lnTo>
                  <a:pt x="0" y="860791"/>
                </a:lnTo>
                <a:lnTo>
                  <a:pt x="0" y="0"/>
                </a:lnTo>
                <a:close/>
              </a:path>
            </a:pathLst>
          </a:custGeom>
          <a:blipFill>
            <a:blip r:embed="rId3"/>
            <a:stretch>
              <a:fillRect/>
            </a:stretch>
          </a:blipFill>
        </p:spPr>
        <p:txBody>
          <a:bodyPr/>
          <a:lstStyle/>
          <a:p>
            <a:endParaRPr lang="de-AT"/>
          </a:p>
        </p:txBody>
      </p:sp>
      <p:sp>
        <p:nvSpPr>
          <p:cNvPr id="10" name="Freeform 10"/>
          <p:cNvSpPr/>
          <p:nvPr/>
        </p:nvSpPr>
        <p:spPr>
          <a:xfrm>
            <a:off x="16459168" y="265476"/>
            <a:ext cx="1462527" cy="1622708"/>
          </a:xfrm>
          <a:custGeom>
            <a:avLst/>
            <a:gdLst/>
            <a:ahLst/>
            <a:cxnLst/>
            <a:rect l="l" t="t" r="r" b="b"/>
            <a:pathLst>
              <a:path w="1462527" h="1622708">
                <a:moveTo>
                  <a:pt x="0" y="0"/>
                </a:moveTo>
                <a:lnTo>
                  <a:pt x="1462528" y="0"/>
                </a:lnTo>
                <a:lnTo>
                  <a:pt x="1462528" y="1622708"/>
                </a:lnTo>
                <a:lnTo>
                  <a:pt x="0" y="1622708"/>
                </a:lnTo>
                <a:lnTo>
                  <a:pt x="0" y="0"/>
                </a:lnTo>
                <a:close/>
              </a:path>
            </a:pathLst>
          </a:custGeom>
          <a:blipFill>
            <a:blip r:embed="rId4"/>
            <a:stretch>
              <a:fillRect r="-439"/>
            </a:stretch>
          </a:blipFill>
        </p:spPr>
        <p:txBody>
          <a:bodyPr/>
          <a:lstStyle/>
          <a:p>
            <a:endParaRPr lang="de-AT"/>
          </a:p>
        </p:txBody>
      </p:sp>
      <p:sp>
        <p:nvSpPr>
          <p:cNvPr id="11" name="TextBox 11"/>
          <p:cNvSpPr txBox="1"/>
          <p:nvPr/>
        </p:nvSpPr>
        <p:spPr>
          <a:xfrm>
            <a:off x="328114" y="1972627"/>
            <a:ext cx="10617120" cy="6155531"/>
          </a:xfrm>
          <a:prstGeom prst="rect">
            <a:avLst/>
          </a:prstGeom>
        </p:spPr>
        <p:txBody>
          <a:bodyPr lIns="0" tIns="0" rIns="0" bIns="0" rtlCol="0" anchor="t">
            <a:spAutoFit/>
          </a:bodyPr>
          <a:lstStyle/>
          <a:p>
            <a:pPr marL="244316" lvl="1" algn="l">
              <a:lnSpc>
                <a:spcPts val="3240"/>
              </a:lnSpc>
            </a:pPr>
            <a:r>
              <a:rPr lang="en-US" sz="2700" b="1" spc="-12" dirty="0">
                <a:solidFill>
                  <a:srgbClr val="000000"/>
                </a:solidFill>
                <a:latin typeface="Evolventa Bold"/>
                <a:ea typeface="Evolventa Bold"/>
                <a:cs typeface="Evolventa Bold"/>
                <a:sym typeface="Evolventa Bold"/>
              </a:rPr>
              <a:t>6. </a:t>
            </a:r>
            <a:r>
              <a:rPr lang="en-US" sz="2700" b="1" spc="-12" dirty="0" err="1">
                <a:solidFill>
                  <a:srgbClr val="000000"/>
                </a:solidFill>
                <a:latin typeface="Evolventa Bold"/>
                <a:ea typeface="Evolventa Bold"/>
                <a:cs typeface="Evolventa Bold"/>
                <a:sym typeface="Evolventa Bold"/>
              </a:rPr>
              <a:t>Investiți</a:t>
            </a:r>
            <a:r>
              <a:rPr lang="en-US" sz="2700" b="1" spc="-12" dirty="0">
                <a:solidFill>
                  <a:srgbClr val="000000"/>
                </a:solidFill>
                <a:latin typeface="Evolventa Bold"/>
                <a:ea typeface="Evolventa Bold"/>
                <a:cs typeface="Evolventa Bold"/>
                <a:sym typeface="Evolventa Bold"/>
              </a:rPr>
              <a:t> </a:t>
            </a:r>
            <a:r>
              <a:rPr lang="en-US" sz="2700" b="1" spc="-12" dirty="0" err="1">
                <a:solidFill>
                  <a:srgbClr val="000000"/>
                </a:solidFill>
                <a:latin typeface="Evolventa Bold"/>
                <a:ea typeface="Evolventa Bold"/>
                <a:cs typeface="Evolventa Bold"/>
                <a:sym typeface="Evolventa Bold"/>
              </a:rPr>
              <a:t>în</a:t>
            </a:r>
            <a:r>
              <a:rPr lang="en-US" sz="2700" b="1" spc="-12" dirty="0">
                <a:solidFill>
                  <a:srgbClr val="000000"/>
                </a:solidFill>
                <a:latin typeface="Evolventa Bold"/>
                <a:ea typeface="Evolventa Bold"/>
                <a:cs typeface="Evolventa Bold"/>
                <a:sym typeface="Evolventa Bold"/>
              </a:rPr>
              <a:t> mod </a:t>
            </a:r>
            <a:r>
              <a:rPr lang="en-US" sz="2700" b="1" spc="-12" dirty="0" err="1">
                <a:solidFill>
                  <a:srgbClr val="000000"/>
                </a:solidFill>
                <a:latin typeface="Evolventa Bold"/>
                <a:ea typeface="Evolventa Bold"/>
                <a:cs typeface="Evolventa Bold"/>
                <a:sym typeface="Evolventa Bold"/>
              </a:rPr>
              <a:t>regulat</a:t>
            </a:r>
            <a:r>
              <a:rPr lang="en-US" sz="2700" b="1" spc="-12" dirty="0">
                <a:solidFill>
                  <a:srgbClr val="000000"/>
                </a:solidFill>
                <a:latin typeface="Evolventa Bold"/>
                <a:ea typeface="Evolventa Bold"/>
                <a:cs typeface="Evolventa Bold"/>
                <a:sym typeface="Evolventa Bold"/>
              </a:rPr>
              <a:t>: </a:t>
            </a:r>
            <a:r>
              <a:rPr lang="en-US" sz="2700" spc="-12" dirty="0" err="1">
                <a:solidFill>
                  <a:srgbClr val="000000"/>
                </a:solidFill>
                <a:latin typeface="Evolventa"/>
                <a:ea typeface="Evolventa"/>
                <a:cs typeface="Evolventa"/>
                <a:sym typeface="Evolventa"/>
              </a:rPr>
              <a:t>faceți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investiții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consistente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pentru</a:t>
            </a:r>
            <a:r>
              <a:rPr lang="en-US" sz="2700" spc="-12" dirty="0">
                <a:solidFill>
                  <a:srgbClr val="000000"/>
                </a:solidFill>
                <a:latin typeface="Evolventa"/>
                <a:ea typeface="Evolventa"/>
                <a:cs typeface="Evolventa"/>
                <a:sym typeface="Evolventa"/>
              </a:rPr>
              <a:t> a </a:t>
            </a:r>
            <a:r>
              <a:rPr lang="en-US" sz="2700" spc="-12" dirty="0" err="1">
                <a:solidFill>
                  <a:srgbClr val="000000"/>
                </a:solidFill>
                <a:latin typeface="Evolventa"/>
                <a:ea typeface="Evolventa"/>
                <a:cs typeface="Evolventa"/>
                <a:sym typeface="Evolventa"/>
              </a:rPr>
              <a:t>stimula</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fluctuațiile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pieței</a:t>
            </a:r>
            <a:r>
              <a:rPr lang="en-US" sz="2700" spc="-12" dirty="0">
                <a:solidFill>
                  <a:srgbClr val="000000"/>
                </a:solidFill>
                <a:latin typeface="Evolventa"/>
                <a:ea typeface="Evolventa"/>
                <a:cs typeface="Evolventa"/>
                <a:sym typeface="Evolventa"/>
              </a:rPr>
              <a:t>.</a:t>
            </a:r>
          </a:p>
          <a:p>
            <a:pPr marL="244316" lvl="1" algn="l">
              <a:lnSpc>
                <a:spcPts val="3240"/>
              </a:lnSpc>
            </a:pPr>
            <a:r>
              <a:rPr lang="en-US" sz="2700" b="1" spc="-12" dirty="0">
                <a:solidFill>
                  <a:srgbClr val="000000"/>
                </a:solidFill>
                <a:latin typeface="Evolventa Bold"/>
                <a:ea typeface="Evolventa Bold"/>
                <a:cs typeface="Evolventa Bold"/>
                <a:sym typeface="Evolventa Bold"/>
              </a:rPr>
              <a:t>7. </a:t>
            </a:r>
            <a:r>
              <a:rPr lang="en-US" sz="2700" b="1" spc="-12" dirty="0" err="1">
                <a:solidFill>
                  <a:srgbClr val="000000"/>
                </a:solidFill>
                <a:latin typeface="Evolventa Bold"/>
                <a:ea typeface="Evolventa Bold"/>
                <a:cs typeface="Evolventa Bold"/>
                <a:sym typeface="Evolventa Bold"/>
              </a:rPr>
              <a:t>Reechilibrare</a:t>
            </a:r>
            <a:r>
              <a:rPr lang="en-US" sz="2700" b="1" spc="-12" dirty="0">
                <a:solidFill>
                  <a:srgbClr val="000000"/>
                </a:solidFill>
                <a:latin typeface="Evolventa Bold"/>
                <a:ea typeface="Evolventa Bold"/>
                <a:cs typeface="Evolventa Bold"/>
                <a:sym typeface="Evolventa Bold"/>
              </a:rPr>
              <a:t>: </a:t>
            </a:r>
            <a:r>
              <a:rPr lang="en-US" sz="2700" spc="-12" dirty="0" err="1">
                <a:solidFill>
                  <a:srgbClr val="000000"/>
                </a:solidFill>
                <a:latin typeface="Evolventa"/>
                <a:ea typeface="Evolventa"/>
                <a:cs typeface="Evolventa"/>
                <a:sym typeface="Evolventa"/>
              </a:rPr>
              <a:t>ajustați-vă</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portofoliul</a:t>
            </a:r>
            <a:r>
              <a:rPr lang="en-US" sz="2700" spc="-12" dirty="0">
                <a:solidFill>
                  <a:srgbClr val="000000"/>
                </a:solidFill>
                <a:latin typeface="Evolventa"/>
                <a:ea typeface="Evolventa"/>
                <a:cs typeface="Evolventa"/>
                <a:sym typeface="Evolventa"/>
              </a:rPr>
              <a:t> periodic </a:t>
            </a:r>
            <a:r>
              <a:rPr lang="en-US" sz="2700" spc="-12" dirty="0" err="1">
                <a:solidFill>
                  <a:srgbClr val="000000"/>
                </a:solidFill>
                <a:latin typeface="Evolventa"/>
                <a:ea typeface="Evolventa"/>
                <a:cs typeface="Evolventa"/>
                <a:sym typeface="Evolventa"/>
              </a:rPr>
              <a:t>pentru</a:t>
            </a:r>
            <a:r>
              <a:rPr lang="en-US" sz="2700" spc="-12" dirty="0">
                <a:solidFill>
                  <a:srgbClr val="000000"/>
                </a:solidFill>
                <a:latin typeface="Evolventa"/>
                <a:ea typeface="Evolventa"/>
                <a:cs typeface="Evolventa"/>
                <a:sym typeface="Evolventa"/>
              </a:rPr>
              <a:t> a </a:t>
            </a:r>
            <a:r>
              <a:rPr lang="en-US" sz="2700" spc="-12" dirty="0" err="1">
                <a:solidFill>
                  <a:srgbClr val="000000"/>
                </a:solidFill>
                <a:latin typeface="Evolventa"/>
                <a:ea typeface="Evolventa"/>
                <a:cs typeface="Evolventa"/>
                <a:sym typeface="Evolventa"/>
              </a:rPr>
              <a:t>rămâne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aliniat</a:t>
            </a:r>
            <a:r>
              <a:rPr lang="en-US" sz="2700" spc="-12" dirty="0">
                <a:solidFill>
                  <a:srgbClr val="000000"/>
                </a:solidFill>
                <a:latin typeface="Evolventa"/>
                <a:ea typeface="Evolventa"/>
                <a:cs typeface="Evolventa"/>
                <a:sym typeface="Evolventa"/>
              </a:rPr>
              <a:t> cu </a:t>
            </a:r>
            <a:r>
              <a:rPr lang="en-US" sz="2700" spc="-12" dirty="0" err="1">
                <a:solidFill>
                  <a:srgbClr val="000000"/>
                </a:solidFill>
                <a:latin typeface="Evolventa"/>
                <a:ea typeface="Evolventa"/>
                <a:cs typeface="Evolventa"/>
                <a:sym typeface="Evolventa"/>
              </a:rPr>
              <a:t>obiectivele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dvs</a:t>
            </a:r>
            <a:r>
              <a:rPr lang="en-US" sz="2700" spc="-12" dirty="0">
                <a:solidFill>
                  <a:srgbClr val="000000"/>
                </a:solidFill>
                <a:latin typeface="Evolventa"/>
                <a:ea typeface="Evolventa"/>
                <a:cs typeface="Evolventa"/>
                <a:sym typeface="Evolventa"/>
              </a:rPr>
              <a:t>.</a:t>
            </a:r>
          </a:p>
          <a:p>
            <a:pPr marL="244316" lvl="1" algn="l">
              <a:lnSpc>
                <a:spcPts val="3240"/>
              </a:lnSpc>
            </a:pPr>
            <a:r>
              <a:rPr lang="en-US" sz="2700" b="1" spc="-12" dirty="0">
                <a:solidFill>
                  <a:srgbClr val="000000"/>
                </a:solidFill>
                <a:latin typeface="Evolventa Bold"/>
                <a:ea typeface="Evolventa Bold"/>
                <a:cs typeface="Evolventa Bold"/>
                <a:sym typeface="Evolventa Bold"/>
              </a:rPr>
              <a:t>8. </a:t>
            </a:r>
            <a:r>
              <a:rPr lang="en-US" sz="2700" b="1" spc="-12" dirty="0" err="1">
                <a:solidFill>
                  <a:srgbClr val="000000"/>
                </a:solidFill>
                <a:latin typeface="Evolventa Bold"/>
                <a:ea typeface="Evolventa Bold"/>
                <a:cs typeface="Evolventa Bold"/>
                <a:sym typeface="Evolventa Bold"/>
              </a:rPr>
              <a:t>Rămâneți</a:t>
            </a:r>
            <a:r>
              <a:rPr lang="en-US" sz="2700" b="1" spc="-12" dirty="0">
                <a:solidFill>
                  <a:srgbClr val="000000"/>
                </a:solidFill>
                <a:latin typeface="Evolventa Bold"/>
                <a:ea typeface="Evolventa Bold"/>
                <a:cs typeface="Evolventa Bold"/>
                <a:sym typeface="Evolventa Bold"/>
              </a:rPr>
              <a:t> </a:t>
            </a:r>
            <a:r>
              <a:rPr lang="en-US" sz="2700" b="1" spc="-12" dirty="0" err="1">
                <a:solidFill>
                  <a:srgbClr val="000000"/>
                </a:solidFill>
                <a:latin typeface="Evolventa Bold"/>
                <a:ea typeface="Evolventa Bold"/>
                <a:cs typeface="Evolventa Bold"/>
                <a:sym typeface="Evolventa Bold"/>
              </a:rPr>
              <a:t>informat</a:t>
            </a:r>
            <a:r>
              <a:rPr lang="en-US" sz="2700" b="1" spc="-12" dirty="0">
                <a:solidFill>
                  <a:srgbClr val="000000"/>
                </a:solidFill>
                <a:latin typeface="Evolventa Bold"/>
                <a:ea typeface="Evolventa Bold"/>
                <a:cs typeface="Evolventa Bold"/>
                <a:sym typeface="Evolventa Bold"/>
              </a:rPr>
              <a:t>:</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țineți</a:t>
            </a:r>
            <a:r>
              <a:rPr lang="en-US" sz="2700" spc="-12" dirty="0">
                <a:solidFill>
                  <a:srgbClr val="000000"/>
                </a:solidFill>
                <a:latin typeface="Evolventa"/>
                <a:ea typeface="Evolventa"/>
                <a:cs typeface="Evolventa"/>
                <a:sym typeface="Evolventa"/>
              </a:rPr>
              <a:t> pasul cu </a:t>
            </a:r>
            <a:r>
              <a:rPr lang="en-US" sz="2700" spc="-12" dirty="0" err="1">
                <a:solidFill>
                  <a:srgbClr val="000000"/>
                </a:solidFill>
                <a:latin typeface="Evolventa"/>
                <a:ea typeface="Evolventa"/>
                <a:cs typeface="Evolventa"/>
                <a:sym typeface="Evolventa"/>
              </a:rPr>
              <a:t>știrile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financiare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dar</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evitați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să</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luați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decizii</a:t>
            </a:r>
            <a:r>
              <a:rPr lang="en-US" sz="2700" spc="-12" dirty="0">
                <a:solidFill>
                  <a:srgbClr val="000000"/>
                </a:solidFill>
                <a:latin typeface="Evolventa"/>
                <a:ea typeface="Evolventa"/>
                <a:cs typeface="Evolventa"/>
                <a:sym typeface="Evolventa"/>
              </a:rPr>
              <a:t> impulsive.</a:t>
            </a:r>
          </a:p>
          <a:p>
            <a:pPr marL="244316" lvl="1" algn="l">
              <a:lnSpc>
                <a:spcPts val="3240"/>
              </a:lnSpc>
            </a:pPr>
            <a:r>
              <a:rPr lang="en-US" sz="2700" b="1" spc="-12" dirty="0">
                <a:solidFill>
                  <a:srgbClr val="000000"/>
                </a:solidFill>
                <a:latin typeface="Evolventa Bold"/>
                <a:ea typeface="Evolventa Bold"/>
                <a:cs typeface="Evolventa Bold"/>
                <a:sym typeface="Evolventa Bold"/>
              </a:rPr>
              <a:t>9. </a:t>
            </a:r>
            <a:r>
              <a:rPr lang="en-US" sz="2700" b="1" spc="-12" dirty="0" err="1">
                <a:solidFill>
                  <a:srgbClr val="000000"/>
                </a:solidFill>
                <a:latin typeface="Evolventa Bold"/>
                <a:ea typeface="Evolventa Bold"/>
                <a:cs typeface="Evolventa Bold"/>
                <a:sym typeface="Evolventa Bold"/>
              </a:rPr>
              <a:t>Controlați</a:t>
            </a:r>
            <a:r>
              <a:rPr lang="en-US" sz="2700" b="1" spc="-12" dirty="0">
                <a:solidFill>
                  <a:srgbClr val="000000"/>
                </a:solidFill>
                <a:latin typeface="Evolventa Bold"/>
                <a:ea typeface="Evolventa Bold"/>
                <a:cs typeface="Evolventa Bold"/>
                <a:sym typeface="Evolventa Bold"/>
              </a:rPr>
              <a:t> </a:t>
            </a:r>
            <a:r>
              <a:rPr lang="en-US" sz="2700" b="1" spc="-12" dirty="0" err="1">
                <a:solidFill>
                  <a:srgbClr val="000000"/>
                </a:solidFill>
                <a:latin typeface="Evolventa Bold"/>
                <a:ea typeface="Evolventa Bold"/>
                <a:cs typeface="Evolventa Bold"/>
                <a:sym typeface="Evolventa Bold"/>
              </a:rPr>
              <a:t>emoțiile</a:t>
            </a:r>
            <a:r>
              <a:rPr lang="en-US" sz="2700" b="1" spc="-12" dirty="0">
                <a:solidFill>
                  <a:srgbClr val="000000"/>
                </a:solidFill>
                <a:latin typeface="Evolventa Bold"/>
                <a:ea typeface="Evolventa Bold"/>
                <a:cs typeface="Evolventa Bold"/>
                <a:sym typeface="Evolventa Bold"/>
              </a:rPr>
              <a:t>: </a:t>
            </a:r>
            <a:r>
              <a:rPr lang="en-US" sz="2700" spc="-12" dirty="0" err="1">
                <a:solidFill>
                  <a:srgbClr val="000000"/>
                </a:solidFill>
                <a:latin typeface="Evolventa"/>
                <a:ea typeface="Evolventa"/>
                <a:cs typeface="Evolventa"/>
                <a:sym typeface="Evolventa"/>
              </a:rPr>
              <a:t>evitați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deciziile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bazate</a:t>
            </a:r>
            <a:r>
              <a:rPr lang="en-US" sz="2700" spc="-12" dirty="0">
                <a:solidFill>
                  <a:srgbClr val="000000"/>
                </a:solidFill>
                <a:latin typeface="Evolventa"/>
                <a:ea typeface="Evolventa"/>
                <a:cs typeface="Evolventa"/>
                <a:sym typeface="Evolventa"/>
              </a:rPr>
              <a:t> pe </a:t>
            </a:r>
            <a:r>
              <a:rPr lang="en-US" sz="2700" spc="-12" dirty="0" err="1">
                <a:solidFill>
                  <a:srgbClr val="000000"/>
                </a:solidFill>
                <a:latin typeface="Evolventa"/>
                <a:ea typeface="Evolventa"/>
                <a:cs typeface="Evolventa"/>
                <a:sym typeface="Evolventa"/>
              </a:rPr>
              <a:t>frică</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sau</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lăcomie</a:t>
            </a:r>
            <a:r>
              <a:rPr lang="en-US" sz="2700" spc="-12" dirty="0">
                <a:solidFill>
                  <a:srgbClr val="000000"/>
                </a:solidFill>
                <a:latin typeface="Evolventa"/>
                <a:ea typeface="Evolventa"/>
                <a:cs typeface="Evolventa"/>
                <a:sym typeface="Evolventa"/>
              </a:rPr>
              <a:t>.</a:t>
            </a:r>
          </a:p>
          <a:p>
            <a:pPr marL="244316" lvl="1" algn="l">
              <a:lnSpc>
                <a:spcPts val="3240"/>
              </a:lnSpc>
            </a:pPr>
            <a:r>
              <a:rPr lang="en-US" sz="2700" b="1" spc="-12" dirty="0">
                <a:solidFill>
                  <a:srgbClr val="000000"/>
                </a:solidFill>
                <a:latin typeface="Evolventa Bold"/>
                <a:ea typeface="Evolventa Bold"/>
                <a:cs typeface="Evolventa Bold"/>
                <a:sym typeface="Evolventa Bold"/>
              </a:rPr>
              <a:t>10. </a:t>
            </a:r>
            <a:r>
              <a:rPr lang="en-US" sz="2700" b="1" spc="-12" dirty="0" err="1">
                <a:solidFill>
                  <a:srgbClr val="000000"/>
                </a:solidFill>
                <a:latin typeface="Evolventa Bold"/>
                <a:ea typeface="Evolventa Bold"/>
                <a:cs typeface="Evolventa Bold"/>
                <a:sym typeface="Evolventa Bold"/>
              </a:rPr>
              <a:t>Verificați</a:t>
            </a:r>
            <a:r>
              <a:rPr lang="en-US" sz="2700" b="1" spc="-12" dirty="0">
                <a:solidFill>
                  <a:srgbClr val="000000"/>
                </a:solidFill>
                <a:latin typeface="Evolventa Bold"/>
                <a:ea typeface="Evolventa Bold"/>
                <a:cs typeface="Evolventa Bold"/>
                <a:sym typeface="Evolventa Bold"/>
              </a:rPr>
              <a:t> </a:t>
            </a:r>
            <a:r>
              <a:rPr lang="en-US" sz="2700" b="1" spc="-12" dirty="0" err="1">
                <a:solidFill>
                  <a:srgbClr val="000000"/>
                </a:solidFill>
                <a:latin typeface="Evolventa Bold"/>
                <a:ea typeface="Evolventa Bold"/>
                <a:cs typeface="Evolventa Bold"/>
                <a:sym typeface="Evolventa Bold"/>
              </a:rPr>
              <a:t>obiectivele</a:t>
            </a:r>
            <a:r>
              <a:rPr lang="en-US" sz="2700" b="1" spc="-12" dirty="0">
                <a:solidFill>
                  <a:srgbClr val="000000"/>
                </a:solidFill>
                <a:latin typeface="Evolventa Bold"/>
                <a:ea typeface="Evolventa Bold"/>
                <a:cs typeface="Evolventa Bold"/>
                <a:sym typeface="Evolventa Bold"/>
              </a:rPr>
              <a:t>: </a:t>
            </a:r>
            <a:r>
              <a:rPr lang="en-US" sz="2700" spc="-12" dirty="0" err="1">
                <a:solidFill>
                  <a:srgbClr val="000000"/>
                </a:solidFill>
                <a:latin typeface="Evolventa"/>
                <a:ea typeface="Evolventa"/>
                <a:cs typeface="Evolventa"/>
                <a:sym typeface="Evolventa"/>
              </a:rPr>
              <a:t>verificați</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în</a:t>
            </a:r>
            <a:r>
              <a:rPr lang="en-US" sz="2700" spc="-12" dirty="0">
                <a:solidFill>
                  <a:srgbClr val="000000"/>
                </a:solidFill>
                <a:latin typeface="Evolventa"/>
                <a:ea typeface="Evolventa"/>
                <a:cs typeface="Evolventa"/>
                <a:sym typeface="Evolventa"/>
              </a:rPr>
              <a:t> mod </a:t>
            </a:r>
            <a:r>
              <a:rPr lang="en-US" sz="2700" spc="-12" dirty="0" err="1">
                <a:solidFill>
                  <a:srgbClr val="000000"/>
                </a:solidFill>
                <a:latin typeface="Evolventa"/>
                <a:ea typeface="Evolventa"/>
                <a:cs typeface="Evolventa"/>
                <a:sym typeface="Evolventa"/>
              </a:rPr>
              <a:t>regulat</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dacă</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investițiile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dvs</a:t>
            </a:r>
            <a:r>
              <a:rPr lang="en-US" sz="2700" spc="-12" dirty="0">
                <a:solidFill>
                  <a:srgbClr val="000000"/>
                </a:solidFill>
                <a:latin typeface="Evolventa"/>
                <a:ea typeface="Evolventa"/>
                <a:cs typeface="Evolventa"/>
                <a:sym typeface="Evolventa"/>
              </a:rPr>
              <a:t>. se </a:t>
            </a:r>
            <a:r>
              <a:rPr lang="en-US" sz="2700" spc="-12" dirty="0" err="1">
                <a:solidFill>
                  <a:srgbClr val="000000"/>
                </a:solidFill>
                <a:latin typeface="Evolventa"/>
                <a:ea typeface="Evolventa"/>
                <a:cs typeface="Evolventa"/>
                <a:sym typeface="Evolventa"/>
              </a:rPr>
              <a:t>aliniază</a:t>
            </a:r>
            <a:r>
              <a:rPr lang="en-US" sz="2700" spc="-12" dirty="0">
                <a:solidFill>
                  <a:srgbClr val="000000"/>
                </a:solidFill>
                <a:latin typeface="Evolventa"/>
                <a:ea typeface="Evolventa"/>
                <a:cs typeface="Evolventa"/>
                <a:sym typeface="Evolventa"/>
              </a:rPr>
              <a:t> cu </a:t>
            </a:r>
            <a:r>
              <a:rPr lang="en-US" sz="2700" spc="-12" dirty="0" err="1">
                <a:solidFill>
                  <a:srgbClr val="000000"/>
                </a:solidFill>
                <a:latin typeface="Evolventa"/>
                <a:ea typeface="Evolventa"/>
                <a:cs typeface="Evolventa"/>
                <a:sym typeface="Evolventa"/>
              </a:rPr>
              <a:t>obiectivele</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dvs</a:t>
            </a:r>
            <a:r>
              <a:rPr lang="en-US" sz="2700" spc="-12" dirty="0">
                <a:solidFill>
                  <a:srgbClr val="000000"/>
                </a:solidFill>
                <a:latin typeface="Evolventa"/>
                <a:ea typeface="Evolventa"/>
                <a:cs typeface="Evolventa"/>
                <a:sym typeface="Evolventa"/>
              </a:rPr>
              <a:t>. </a:t>
            </a:r>
            <a:r>
              <a:rPr lang="en-US" sz="2700" spc="-12" dirty="0" err="1">
                <a:solidFill>
                  <a:srgbClr val="000000"/>
                </a:solidFill>
                <a:latin typeface="Evolventa"/>
                <a:ea typeface="Evolventa"/>
                <a:cs typeface="Evolventa"/>
                <a:sym typeface="Evolventa"/>
              </a:rPr>
              <a:t>financiare</a:t>
            </a:r>
            <a:r>
              <a:rPr lang="en-US" sz="2700" spc="-12" dirty="0">
                <a:solidFill>
                  <a:srgbClr val="000000"/>
                </a:solidFill>
                <a:latin typeface="Evolventa"/>
                <a:ea typeface="Evolventa"/>
                <a:cs typeface="Evolventa"/>
                <a:sym typeface="Evolventa"/>
              </a:rPr>
              <a:t>.</a:t>
            </a:r>
          </a:p>
          <a:p>
            <a:pPr marL="0" lvl="0" indent="0" algn="l">
              <a:lnSpc>
                <a:spcPts val="3240"/>
              </a:lnSpc>
            </a:pPr>
            <a:endParaRPr lang="en-US" sz="2700" spc="-12" dirty="0">
              <a:solidFill>
                <a:srgbClr val="000000"/>
              </a:solidFill>
              <a:latin typeface="Evolventa"/>
              <a:ea typeface="Evolventa"/>
              <a:cs typeface="Evolventa"/>
              <a:sym typeface="Evolventa"/>
            </a:endParaRPr>
          </a:p>
          <a:p>
            <a:pPr marL="488632" lvl="1" indent="-244316" algn="l">
              <a:lnSpc>
                <a:spcPts val="3240"/>
              </a:lnSpc>
            </a:pPr>
            <a:r>
              <a:rPr lang="en-US" sz="2700" b="1" spc="-12" dirty="0" err="1">
                <a:solidFill>
                  <a:srgbClr val="000000"/>
                </a:solidFill>
                <a:latin typeface="Evolventa Bold"/>
                <a:ea typeface="Evolventa Bold"/>
                <a:cs typeface="Evolventa Bold"/>
                <a:sym typeface="Evolventa Bold"/>
              </a:rPr>
              <a:t>Amintiți-vă</a:t>
            </a:r>
            <a:r>
              <a:rPr lang="en-US" sz="2700" b="1" spc="-12" dirty="0">
                <a:solidFill>
                  <a:srgbClr val="000000"/>
                </a:solidFill>
                <a:latin typeface="Evolventa Bold"/>
                <a:ea typeface="Evolventa Bold"/>
                <a:cs typeface="Evolventa Bold"/>
                <a:sym typeface="Evolventa Bold"/>
              </a:rPr>
              <a:t>:</a:t>
            </a:r>
          </a:p>
          <a:p>
            <a:pPr marL="488632" lvl="1" indent="-244316" algn="l">
              <a:lnSpc>
                <a:spcPts val="3240"/>
              </a:lnSpc>
            </a:pPr>
            <a:r>
              <a:rPr lang="en-US" sz="2700" i="1" spc="-12" dirty="0" err="1">
                <a:solidFill>
                  <a:srgbClr val="000000"/>
                </a:solidFill>
                <a:latin typeface="Evolventa Italics"/>
                <a:ea typeface="Evolventa Italics"/>
                <a:cs typeface="Evolventa Italics"/>
                <a:sym typeface="Evolventa Italics"/>
              </a:rPr>
              <a:t>Alternativele</a:t>
            </a:r>
            <a:r>
              <a:rPr lang="en-US" sz="2700" i="1" spc="-12" dirty="0">
                <a:solidFill>
                  <a:srgbClr val="000000"/>
                </a:solidFill>
                <a:latin typeface="Evolventa Italics"/>
                <a:ea typeface="Evolventa Italics"/>
                <a:cs typeface="Evolventa Italics"/>
                <a:sym typeface="Evolventa Italics"/>
              </a:rPr>
              <a:t> de </a:t>
            </a:r>
            <a:r>
              <a:rPr lang="en-US" sz="2700" i="1" spc="-12" dirty="0" err="1">
                <a:solidFill>
                  <a:srgbClr val="000000"/>
                </a:solidFill>
                <a:latin typeface="Evolventa Italics"/>
                <a:ea typeface="Evolventa Italics"/>
                <a:cs typeface="Evolventa Italics"/>
                <a:sym typeface="Evolventa Italics"/>
              </a:rPr>
              <a:t>investiții</a:t>
            </a:r>
            <a:r>
              <a:rPr lang="en-US" sz="2700" i="1" spc="-12" dirty="0">
                <a:solidFill>
                  <a:srgbClr val="000000"/>
                </a:solidFill>
                <a:latin typeface="Evolventa Italics"/>
                <a:ea typeface="Evolventa Italics"/>
                <a:cs typeface="Evolventa Italics"/>
                <a:sym typeface="Evolventa Italics"/>
              </a:rPr>
              <a:t> („</a:t>
            </a:r>
            <a:r>
              <a:rPr lang="en-US" sz="2700" i="1" spc="-12" dirty="0" err="1">
                <a:solidFill>
                  <a:srgbClr val="000000"/>
                </a:solidFill>
                <a:latin typeface="Evolventa Italics"/>
                <a:ea typeface="Evolventa Italics"/>
                <a:cs typeface="Evolventa Italics"/>
                <a:sym typeface="Evolventa Italics"/>
              </a:rPr>
              <a:t>plante</a:t>
            </a:r>
            <a:r>
              <a:rPr lang="en-US" sz="2700" i="1" spc="-12" dirty="0">
                <a:solidFill>
                  <a:srgbClr val="000000"/>
                </a:solidFill>
                <a:latin typeface="Evolventa Italics"/>
                <a:ea typeface="Evolventa Italics"/>
                <a:cs typeface="Evolventa Italics"/>
                <a:sym typeface="Evolventa Italics"/>
              </a:rPr>
              <a:t>”) sunt </a:t>
            </a:r>
            <a:r>
              <a:rPr lang="en-US" sz="2700" i="1" spc="-12" dirty="0" err="1">
                <a:solidFill>
                  <a:srgbClr val="000000"/>
                </a:solidFill>
                <a:latin typeface="Evolventa Italics"/>
                <a:ea typeface="Evolventa Italics"/>
                <a:cs typeface="Evolventa Italics"/>
                <a:sym typeface="Evolventa Italics"/>
              </a:rPr>
              <a:t>nenumărate</a:t>
            </a:r>
            <a:r>
              <a:rPr lang="en-US" sz="2700" i="1" spc="-12" dirty="0">
                <a:solidFill>
                  <a:srgbClr val="000000"/>
                </a:solidFill>
                <a:latin typeface="Evolventa Italics"/>
                <a:ea typeface="Evolventa Italics"/>
                <a:cs typeface="Evolventa Italics"/>
                <a:sym typeface="Evolventa Italics"/>
              </a:rPr>
              <a:t>.</a:t>
            </a:r>
          </a:p>
          <a:p>
            <a:pPr marL="488632" lvl="1" indent="-244316" algn="l">
              <a:lnSpc>
                <a:spcPts val="3240"/>
              </a:lnSpc>
            </a:pPr>
            <a:r>
              <a:rPr lang="en-US" sz="2700" i="1" spc="-12" dirty="0">
                <a:solidFill>
                  <a:srgbClr val="000000"/>
                </a:solidFill>
                <a:latin typeface="Evolventa Italics"/>
                <a:ea typeface="Evolventa Italics"/>
                <a:cs typeface="Evolventa Italics"/>
                <a:sym typeface="Evolventa Italics"/>
              </a:rPr>
              <a:t>Cu </a:t>
            </a:r>
            <a:r>
              <a:rPr lang="en-US" sz="2700" i="1" spc="-12" dirty="0" err="1">
                <a:solidFill>
                  <a:srgbClr val="000000"/>
                </a:solidFill>
                <a:latin typeface="Evolventa Italics"/>
                <a:ea typeface="Evolventa Italics"/>
                <a:cs typeface="Evolventa Italics"/>
                <a:sym typeface="Evolventa Italics"/>
              </a:rPr>
              <a:t>toate</a:t>
            </a:r>
            <a:r>
              <a:rPr lang="en-US" sz="2700" i="1" spc="-12" dirty="0">
                <a:solidFill>
                  <a:srgbClr val="000000"/>
                </a:solidFill>
                <a:latin typeface="Evolventa Italics"/>
                <a:ea typeface="Evolventa Italics"/>
                <a:cs typeface="Evolventa Italics"/>
                <a:sym typeface="Evolventa Italics"/>
              </a:rPr>
              <a:t> </a:t>
            </a:r>
            <a:r>
              <a:rPr lang="en-US" sz="2700" i="1" spc="-12" dirty="0" err="1">
                <a:solidFill>
                  <a:srgbClr val="000000"/>
                </a:solidFill>
                <a:latin typeface="Evolventa Italics"/>
                <a:ea typeface="Evolventa Italics"/>
                <a:cs typeface="Evolventa Italics"/>
                <a:sym typeface="Evolventa Italics"/>
              </a:rPr>
              <a:t>acestea</a:t>
            </a:r>
            <a:r>
              <a:rPr lang="en-US" sz="2700" i="1" spc="-12" dirty="0">
                <a:solidFill>
                  <a:srgbClr val="000000"/>
                </a:solidFill>
                <a:latin typeface="Evolventa Italics"/>
                <a:ea typeface="Evolventa Italics"/>
                <a:cs typeface="Evolventa Italics"/>
                <a:sym typeface="Evolventa Italics"/>
              </a:rPr>
              <a:t>, </a:t>
            </a:r>
            <a:r>
              <a:rPr lang="en-US" sz="2700" i="1" spc="-12" dirty="0" err="1">
                <a:solidFill>
                  <a:srgbClr val="000000"/>
                </a:solidFill>
                <a:latin typeface="Evolventa Italics"/>
                <a:ea typeface="Evolventa Italics"/>
                <a:cs typeface="Evolventa Italics"/>
                <a:sym typeface="Evolventa Italics"/>
              </a:rPr>
              <a:t>tuturor</a:t>
            </a:r>
            <a:r>
              <a:rPr lang="en-US" sz="2700" i="1" spc="-12" dirty="0">
                <a:solidFill>
                  <a:srgbClr val="000000"/>
                </a:solidFill>
                <a:latin typeface="Evolventa Italics"/>
                <a:ea typeface="Evolventa Italics"/>
                <a:cs typeface="Evolventa Italics"/>
                <a:sym typeface="Evolventa Italics"/>
              </a:rPr>
              <a:t> se </a:t>
            </a:r>
            <a:r>
              <a:rPr lang="en-US" sz="2700" i="1" spc="-12" dirty="0" err="1">
                <a:solidFill>
                  <a:srgbClr val="000000"/>
                </a:solidFill>
                <a:latin typeface="Evolventa Italics"/>
                <a:ea typeface="Evolventa Italics"/>
                <a:cs typeface="Evolventa Italics"/>
                <a:sym typeface="Evolventa Italics"/>
              </a:rPr>
              <a:t>aplică</a:t>
            </a:r>
            <a:r>
              <a:rPr lang="en-US" sz="2700" i="1" spc="-12" dirty="0">
                <a:solidFill>
                  <a:srgbClr val="000000"/>
                </a:solidFill>
                <a:latin typeface="Evolventa Italics"/>
                <a:ea typeface="Evolventa Italics"/>
                <a:cs typeface="Evolventa Italics"/>
                <a:sym typeface="Evolventa Italics"/>
              </a:rPr>
              <a:t> </a:t>
            </a:r>
            <a:r>
              <a:rPr lang="en-US" sz="2700" i="1" spc="-12" dirty="0" err="1">
                <a:solidFill>
                  <a:srgbClr val="000000"/>
                </a:solidFill>
                <a:latin typeface="Evolventa Italics"/>
                <a:ea typeface="Evolventa Italics"/>
                <a:cs typeface="Evolventa Italics"/>
                <a:sym typeface="Evolventa Italics"/>
              </a:rPr>
              <a:t>principiile</a:t>
            </a:r>
            <a:r>
              <a:rPr lang="en-US" sz="2700" i="1" spc="-12" dirty="0">
                <a:solidFill>
                  <a:srgbClr val="000000"/>
                </a:solidFill>
                <a:latin typeface="Evolventa Italics"/>
                <a:ea typeface="Evolventa Italics"/>
                <a:cs typeface="Evolventa Italics"/>
                <a:sym typeface="Evolventa Italics"/>
              </a:rPr>
              <a:t> de </a:t>
            </a:r>
            <a:r>
              <a:rPr lang="en-US" sz="2700" i="1" spc="-12" dirty="0" err="1">
                <a:solidFill>
                  <a:srgbClr val="000000"/>
                </a:solidFill>
                <a:latin typeface="Evolventa Italics"/>
                <a:ea typeface="Evolventa Italics"/>
                <a:cs typeface="Evolventa Italics"/>
                <a:sym typeface="Evolventa Italics"/>
              </a:rPr>
              <a:t>bază</a:t>
            </a:r>
            <a:r>
              <a:rPr lang="en-US" sz="2700" i="1" spc="-12" dirty="0">
                <a:solidFill>
                  <a:srgbClr val="000000"/>
                </a:solidFill>
                <a:latin typeface="Evolventa Italics"/>
                <a:ea typeface="Evolventa Italics"/>
                <a:cs typeface="Evolventa Italics"/>
                <a:sym typeface="Evolventa Italics"/>
              </a:rPr>
              <a:t> ale </a:t>
            </a:r>
            <a:r>
              <a:rPr lang="en-US" sz="2700" i="1" spc="-12" dirty="0" err="1">
                <a:solidFill>
                  <a:srgbClr val="000000"/>
                </a:solidFill>
                <a:latin typeface="Evolventa Italics"/>
                <a:ea typeface="Evolventa Italics"/>
                <a:cs typeface="Evolventa Italics"/>
                <a:sym typeface="Evolventa Italics"/>
              </a:rPr>
              <a:t>investiției</a:t>
            </a:r>
            <a:r>
              <a:rPr lang="en-US" sz="2700" i="1" spc="-12" dirty="0">
                <a:solidFill>
                  <a:srgbClr val="000000"/>
                </a:solidFill>
                <a:latin typeface="Evolventa Italics"/>
                <a:ea typeface="Evolventa Italics"/>
                <a:cs typeface="Evolventa Italics"/>
                <a:sym typeface="Evolventa Italics"/>
              </a:rPr>
              <a:t> („</a:t>
            </a:r>
            <a:r>
              <a:rPr lang="en-US" sz="2700" i="1" spc="-12" dirty="0" err="1">
                <a:solidFill>
                  <a:srgbClr val="000000"/>
                </a:solidFill>
                <a:latin typeface="Evolventa Italics"/>
                <a:ea typeface="Evolventa Italics"/>
                <a:cs typeface="Evolventa Italics"/>
                <a:sym typeface="Evolventa Italics"/>
              </a:rPr>
              <a:t>grădinari</a:t>
            </a:r>
            <a:r>
              <a:rPr lang="en-US" sz="2700" i="1" spc="-12" dirty="0">
                <a:solidFill>
                  <a:srgbClr val="000000"/>
                </a:solidFill>
                <a:latin typeface="Evolventa Italics"/>
                <a:ea typeface="Evolventa Italics"/>
                <a:cs typeface="Evolventa Italics"/>
                <a:sym typeface="Evolventa Italics"/>
              </a:rPr>
              <a:t>”). </a:t>
            </a:r>
          </a:p>
        </p:txBody>
      </p:sp>
      <p:sp>
        <p:nvSpPr>
          <p:cNvPr id="12" name="TextBox 12"/>
          <p:cNvSpPr txBox="1"/>
          <p:nvPr/>
        </p:nvSpPr>
        <p:spPr>
          <a:xfrm>
            <a:off x="13259992" y="7840325"/>
            <a:ext cx="2471598" cy="361971"/>
          </a:xfrm>
          <a:prstGeom prst="rect">
            <a:avLst/>
          </a:prstGeom>
        </p:spPr>
        <p:txBody>
          <a:bodyPr lIns="0" tIns="0" rIns="0" bIns="0" rtlCol="0" anchor="t">
            <a:spAutoFit/>
          </a:bodyPr>
          <a:lstStyle/>
          <a:p>
            <a:pPr marL="0" lvl="0" indent="0" algn="l">
              <a:lnSpc>
                <a:spcPts val="2520"/>
              </a:lnSpc>
            </a:pPr>
            <a:r>
              <a:rPr lang="en-US" sz="2100">
                <a:solidFill>
                  <a:srgbClr val="000000"/>
                </a:solidFill>
                <a:latin typeface="Arial"/>
                <a:ea typeface="Arial"/>
                <a:cs typeface="Arial"/>
                <a:sym typeface="Arial"/>
              </a:rPr>
              <a:t>www.pexels.com</a:t>
            </a:r>
          </a:p>
        </p:txBody>
      </p:sp>
      <p:sp>
        <p:nvSpPr>
          <p:cNvPr id="13" name="Freeform 13" descr="O imagine care conține text, persoană, îmbrăcăminte, față umană.  Descriere generată automat"/>
          <p:cNvSpPr/>
          <p:nvPr/>
        </p:nvSpPr>
        <p:spPr>
          <a:xfrm>
            <a:off x="11361732" y="2644683"/>
            <a:ext cx="6767087" cy="5075314"/>
          </a:xfrm>
          <a:custGeom>
            <a:avLst/>
            <a:gdLst/>
            <a:ahLst/>
            <a:cxnLst/>
            <a:rect l="l" t="t" r="r" b="b"/>
            <a:pathLst>
              <a:path w="6767087" h="5075314">
                <a:moveTo>
                  <a:pt x="0" y="0"/>
                </a:moveTo>
                <a:lnTo>
                  <a:pt x="6767086" y="0"/>
                </a:lnTo>
                <a:lnTo>
                  <a:pt x="6767086" y="5075314"/>
                </a:lnTo>
                <a:lnTo>
                  <a:pt x="0" y="5075314"/>
                </a:lnTo>
                <a:lnTo>
                  <a:pt x="0" y="0"/>
                </a:lnTo>
                <a:close/>
              </a:path>
            </a:pathLst>
          </a:custGeom>
          <a:blipFill>
            <a:blip r:embed="rId5"/>
            <a:stretch>
              <a:fillRect/>
            </a:stretch>
          </a:blipFill>
        </p:spPr>
        <p:txBody>
          <a:bodyPr/>
          <a:lstStyle/>
          <a:p>
            <a:endParaRPr lang="de-AT"/>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0074f12-bfdc-41d8-b838-b193552acce8" xsi:nil="true"/>
    <lcf76f155ced4ddcb4097134ff3c332f xmlns="86cb58b5-1153-41b1-b5f9-2f3fec42a65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29E2EB6DC2567043A37FF8060E956B7B" ma:contentTypeVersion="22" ma:contentTypeDescription="Ein neues Dokument erstellen." ma:contentTypeScope="" ma:versionID="42108f1d358fe95a681a9a35bcef714f">
  <xsd:schema xmlns:xsd="http://www.w3.org/2001/XMLSchema" xmlns:xs="http://www.w3.org/2001/XMLSchema" xmlns:p="http://schemas.microsoft.com/office/2006/metadata/properties" xmlns:ns2="c0074f12-bfdc-41d8-b838-b193552acce8" xmlns:ns3="86cb58b5-1153-41b1-b5f9-2f3fec42a658" targetNamespace="http://schemas.microsoft.com/office/2006/metadata/properties" ma:root="true" ma:fieldsID="aa23ea6662f1b662080f03e34606dffe" ns2:_="" ns3:_="">
    <xsd:import namespace="c0074f12-bfdc-41d8-b838-b193552acce8"/>
    <xsd:import namespace="86cb58b5-1153-41b1-b5f9-2f3fec42a65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2:TaxCatchAll" minOccurs="0"/>
                <xsd:element ref="ns3:lcf76f155ced4ddcb4097134ff3c332f" minOccurs="0"/>
                <xsd:element ref="ns3:MediaServiceObjectDetectorVersion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074f12-bfdc-41d8-b838-b193552acce8"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TaxCatchAll" ma:index="20" nillable="true" ma:displayName="Taxonomy Catch All Column" ma:hidden="true" ma:list="{0566e342-f856-4e42-963c-46776f865606}" ma:internalName="TaxCatchAll" ma:showField="CatchAllData" ma:web="c0074f12-bfdc-41d8-b838-b193552acce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6cb58b5-1153-41b1-b5f9-2f3fec42a65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3213ba4d-4ff2-410f-8850-8053d140204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B83A7D-860E-4E28-9A16-28FCA892E9AB}">
  <ds:schemaRefs>
    <ds:schemaRef ds:uri="http://schemas.microsoft.com/office/2006/metadata/properties"/>
    <ds:schemaRef ds:uri="http://schemas.microsoft.com/office/infopath/2007/PartnerControls"/>
    <ds:schemaRef ds:uri="c0074f12-bfdc-41d8-b838-b193552acce8"/>
    <ds:schemaRef ds:uri="86cb58b5-1153-41b1-b5f9-2f3fec42a658"/>
  </ds:schemaRefs>
</ds:datastoreItem>
</file>

<file path=customXml/itemProps2.xml><?xml version="1.0" encoding="utf-8"?>
<ds:datastoreItem xmlns:ds="http://schemas.openxmlformats.org/officeDocument/2006/customXml" ds:itemID="{F9C787B6-4373-4F1A-91A4-9D4C79B88DFC}">
  <ds:schemaRefs>
    <ds:schemaRef ds:uri="http://schemas.microsoft.com/sharepoint/v3/contenttype/forms"/>
  </ds:schemaRefs>
</ds:datastoreItem>
</file>

<file path=customXml/itemProps3.xml><?xml version="1.0" encoding="utf-8"?>
<ds:datastoreItem xmlns:ds="http://schemas.openxmlformats.org/officeDocument/2006/customXml" ds:itemID="{5EACC466-EABB-4FED-8EF6-0534BC9D09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074f12-bfdc-41d8-b838-b193552acce8"/>
    <ds:schemaRef ds:uri="86cb58b5-1153-41b1-b5f9-2f3fec42a6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11017</Words>
  <Application>Microsoft Office PowerPoint</Application>
  <PresentationFormat>Benutzerdefiniert</PresentationFormat>
  <Paragraphs>543</Paragraphs>
  <Slides>27</Slides>
  <Notes>27</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27</vt:i4>
      </vt:variant>
    </vt:vector>
  </HeadingPairs>
  <TitlesOfParts>
    <vt:vector size="37" baseType="lpstr">
      <vt:lpstr>Evolventa Italics</vt:lpstr>
      <vt:lpstr>Noto Sans Symbols</vt:lpstr>
      <vt:lpstr>Evolventa Bold Italics</vt:lpstr>
      <vt:lpstr>Calibri</vt:lpstr>
      <vt:lpstr>Evolventa Bold</vt:lpstr>
      <vt:lpstr>Arial</vt:lpstr>
      <vt:lpstr>Evolventa</vt:lpstr>
      <vt:lpstr>TT Rounds Condensed</vt:lpstr>
      <vt:lpstr>Aptos Light</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FINPOWER PPT Investment for trainers.pptx</dc:title>
  <dc:creator>Macek Anita</dc:creator>
  <cp:lastModifiedBy>Macek Anita</cp:lastModifiedBy>
  <cp:revision>1</cp:revision>
  <dcterms:created xsi:type="dcterms:W3CDTF">2006-08-16T00:00:00Z</dcterms:created>
  <dcterms:modified xsi:type="dcterms:W3CDTF">2025-01-18T08:01:31Z</dcterms:modified>
  <dc:identifier>DAGbjuzDF88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0x01010029E2EB6DC2567043A37FF8060E956B7B</vt:lpwstr>
  </property>
  <property fmtid="{D5CDD505-2E9C-101B-9397-08002B2CF9AE}" pid="3" name="MediaServiceImageTags">
    <vt:lpwstr/>
  </property>
</Properties>
</file>