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8"/>
  </p:notesMasterIdLst>
  <p:sldIdLst>
    <p:sldId id="256" r:id="rId5"/>
    <p:sldId id="257" r:id="rId6"/>
    <p:sldId id="271" r:id="rId7"/>
    <p:sldId id="258" r:id="rId8"/>
    <p:sldId id="272" r:id="rId9"/>
    <p:sldId id="277" r:id="rId10"/>
    <p:sldId id="273" r:id="rId11"/>
    <p:sldId id="278" r:id="rId12"/>
    <p:sldId id="270" r:id="rId13"/>
    <p:sldId id="290" r:id="rId14"/>
    <p:sldId id="291" r:id="rId15"/>
    <p:sldId id="280" r:id="rId16"/>
    <p:sldId id="282" r:id="rId17"/>
    <p:sldId id="281" r:id="rId18"/>
    <p:sldId id="284" r:id="rId19"/>
    <p:sldId id="285" r:id="rId20"/>
    <p:sldId id="286" r:id="rId21"/>
    <p:sldId id="298" r:id="rId22"/>
    <p:sldId id="295" r:id="rId23"/>
    <p:sldId id="296" r:id="rId24"/>
    <p:sldId id="297" r:id="rId25"/>
    <p:sldId id="288" r:id="rId26"/>
    <p:sldId id="289" r:id="rId27"/>
    <p:sldId id="266" r:id="rId28"/>
    <p:sldId id="305" r:id="rId29"/>
    <p:sldId id="301" r:id="rId30"/>
    <p:sldId id="302" r:id="rId31"/>
    <p:sldId id="303" r:id="rId32"/>
    <p:sldId id="306" r:id="rId33"/>
    <p:sldId id="309" r:id="rId34"/>
    <p:sldId id="304" r:id="rId35"/>
    <p:sldId id="275" r:id="rId36"/>
    <p:sldId id="265" r:id="rId37"/>
  </p:sldIdLst>
  <p:sldSz cx="12192000" cy="6858000"/>
  <p:notesSz cx="7099300" cy="10234613"/>
  <p:embeddedFontLst>
    <p:embeddedFont>
      <p:font typeface="Century Gothic" panose="020B0502020202020204" pitchFamily="34"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Lst>
  <p:custDataLst>
    <p:tags r:id="rId4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jHh85Qxv2Un2k5gIrybUaGd4/I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82F"/>
    <a:srgbClr val="E9393F"/>
    <a:srgbClr val="075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41317" autoAdjust="0"/>
  </p:normalViewPr>
  <p:slideViewPr>
    <p:cSldViewPr snapToGrid="0">
      <p:cViewPr varScale="1">
        <p:scale>
          <a:sx n="26" d="100"/>
          <a:sy n="26" d="100"/>
        </p:scale>
        <p:origin x="219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tags" Target="tags/tag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8" Type="http://customschemas.google.com/relationships/presentationmetadata" Target="metadata"/><Relationship Id="rId5" Type="http://schemas.openxmlformats.org/officeDocument/2006/relationships/slide" Target="slides/slide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3.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k Anita" userId="9970a0cd-72f2-447a-8ae3-55167c3bcd34" providerId="ADAL" clId="{48719FDD-4385-4E2A-AA86-24C71ADA3D82}"/>
    <pc:docChg chg="modSld">
      <pc:chgData name="Macek Anita" userId="9970a0cd-72f2-447a-8ae3-55167c3bcd34" providerId="ADAL" clId="{48719FDD-4385-4E2A-AA86-24C71ADA3D82}" dt="2025-01-18T06:42:57.790" v="8" actId="20577"/>
      <pc:docMkLst>
        <pc:docMk/>
      </pc:docMkLst>
      <pc:sldChg chg="modSp mod">
        <pc:chgData name="Macek Anita" userId="9970a0cd-72f2-447a-8ae3-55167c3bcd34" providerId="ADAL" clId="{48719FDD-4385-4E2A-AA86-24C71ADA3D82}" dt="2025-01-18T06:42:57.790" v="8" actId="20577"/>
        <pc:sldMkLst>
          <pc:docMk/>
          <pc:sldMk cId="0" sldId="256"/>
        </pc:sldMkLst>
        <pc:spChg chg="mod">
          <ac:chgData name="Macek Anita" userId="9970a0cd-72f2-447a-8ae3-55167c3bcd34" providerId="ADAL" clId="{48719FDD-4385-4E2A-AA86-24C71ADA3D82}" dt="2025-01-18T06:42:57.790" v="8" actId="20577"/>
          <ac:spMkLst>
            <pc:docMk/>
            <pc:sldMk cId="0" sldId="256"/>
            <ac:spMk id="4" creationId="{C153D7C9-4C2D-B203-9676-813771AB2C63}"/>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8A7A0-873A-48EA-8600-675EC17CBFB8}"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de-AT"/>
        </a:p>
      </dgm:t>
    </dgm:pt>
    <dgm:pt modelId="{3CDD92A5-3BCF-4F0C-A7D8-D3B5D9046CE2}">
      <dgm:prSet phldrT="[Text]"/>
      <dgm:spPr/>
      <dgm:t>
        <a:bodyPr/>
        <a:lstStyle/>
        <a:p>
          <a:r>
            <a:rPr lang="de-DE" dirty="0">
              <a:latin typeface="Century Gothic" panose="020B0502020202020204" pitchFamily="34" charset="0"/>
            </a:rPr>
            <a:t>KREDIT</a:t>
          </a:r>
          <a:endParaRPr lang="de-AT" dirty="0">
            <a:latin typeface="Century Gothic" panose="020B0502020202020204" pitchFamily="34" charset="0"/>
          </a:endParaRPr>
        </a:p>
      </dgm:t>
    </dgm:pt>
    <dgm:pt modelId="{A5D5EA4B-940C-4625-A16A-DE3BAB02A99A}" type="parTrans" cxnId="{CBA3BC85-108D-49CA-AFDD-A6458FDA842F}">
      <dgm:prSet/>
      <dgm:spPr/>
      <dgm:t>
        <a:bodyPr/>
        <a:lstStyle/>
        <a:p>
          <a:endParaRPr lang="de-AT">
            <a:latin typeface="Century Gothic" panose="020B0502020202020204" pitchFamily="34" charset="0"/>
          </a:endParaRPr>
        </a:p>
      </dgm:t>
    </dgm:pt>
    <dgm:pt modelId="{444892D7-FE49-4C1C-8964-376F9CB91B9E}" type="sibTrans" cxnId="{CBA3BC85-108D-49CA-AFDD-A6458FDA842F}">
      <dgm:prSet/>
      <dgm:spPr/>
      <dgm:t>
        <a:bodyPr/>
        <a:lstStyle/>
        <a:p>
          <a:endParaRPr lang="de-AT">
            <a:latin typeface="Century Gothic" panose="020B0502020202020204" pitchFamily="34" charset="0"/>
          </a:endParaRPr>
        </a:p>
      </dgm:t>
    </dgm:pt>
    <dgm:pt modelId="{AC954112-4AE2-491B-A184-E06B7C4EC2AA}">
      <dgm:prSet phldrT="[Text]"/>
      <dgm:spPr/>
      <dgm:t>
        <a:bodyPr/>
        <a:lstStyle/>
        <a:p>
          <a:r>
            <a:rPr lang="de-DE" dirty="0">
              <a:latin typeface="Century Gothic" panose="020B0502020202020204" pitchFamily="34" charset="0"/>
            </a:rPr>
            <a:t>SCHULDEN</a:t>
          </a:r>
          <a:endParaRPr lang="de-AT" dirty="0">
            <a:latin typeface="Century Gothic" panose="020B0502020202020204" pitchFamily="34" charset="0"/>
          </a:endParaRPr>
        </a:p>
      </dgm:t>
    </dgm:pt>
    <dgm:pt modelId="{3671EDB3-6797-4AF2-A0E1-D79F793E1B6B}" type="parTrans" cxnId="{B4C155F1-BE11-491A-BDBB-70EFBCE08CE9}">
      <dgm:prSet/>
      <dgm:spPr/>
      <dgm:t>
        <a:bodyPr/>
        <a:lstStyle/>
        <a:p>
          <a:endParaRPr lang="de-AT">
            <a:latin typeface="Century Gothic" panose="020B0502020202020204" pitchFamily="34" charset="0"/>
          </a:endParaRPr>
        </a:p>
      </dgm:t>
    </dgm:pt>
    <dgm:pt modelId="{BD817CAE-2590-4DCE-8669-9614862CADB0}" type="sibTrans" cxnId="{B4C155F1-BE11-491A-BDBB-70EFBCE08CE9}">
      <dgm:prSet/>
      <dgm:spPr/>
      <dgm:t>
        <a:bodyPr/>
        <a:lstStyle/>
        <a:p>
          <a:endParaRPr lang="de-AT">
            <a:latin typeface="Century Gothic" panose="020B0502020202020204" pitchFamily="34" charset="0"/>
          </a:endParaRPr>
        </a:p>
      </dgm:t>
    </dgm:pt>
    <dgm:pt modelId="{E0E53FD9-4117-4B88-8694-0816E5EE1A6E}">
      <dgm:prSet phldrT="[Text]"/>
      <dgm:spPr/>
      <dgm:t>
        <a:bodyPr/>
        <a:lstStyle/>
        <a:p>
          <a:r>
            <a:rPr lang="de-DE" dirty="0">
              <a:latin typeface="Century Gothic" panose="020B0502020202020204" pitchFamily="34" charset="0"/>
            </a:rPr>
            <a:t>KAPITAL</a:t>
          </a:r>
          <a:endParaRPr lang="de-AT" dirty="0">
            <a:latin typeface="Century Gothic" panose="020B0502020202020204" pitchFamily="34" charset="0"/>
          </a:endParaRPr>
        </a:p>
      </dgm:t>
    </dgm:pt>
    <dgm:pt modelId="{A548D799-45D0-4646-ACC0-93F9659A53CB}" type="parTrans" cxnId="{E03C07D4-895F-4684-9F7C-7425245FD391}">
      <dgm:prSet/>
      <dgm:spPr/>
      <dgm:t>
        <a:bodyPr/>
        <a:lstStyle/>
        <a:p>
          <a:endParaRPr lang="de-AT">
            <a:latin typeface="Century Gothic" panose="020B0502020202020204" pitchFamily="34" charset="0"/>
          </a:endParaRPr>
        </a:p>
      </dgm:t>
    </dgm:pt>
    <dgm:pt modelId="{A3FF616E-0EA0-4615-A63D-D79ADC176958}" type="sibTrans" cxnId="{E03C07D4-895F-4684-9F7C-7425245FD391}">
      <dgm:prSet/>
      <dgm:spPr/>
      <dgm:t>
        <a:bodyPr/>
        <a:lstStyle/>
        <a:p>
          <a:endParaRPr lang="de-AT">
            <a:latin typeface="Century Gothic" panose="020B0502020202020204" pitchFamily="34" charset="0"/>
          </a:endParaRPr>
        </a:p>
      </dgm:t>
    </dgm:pt>
    <dgm:pt modelId="{ACD4F8DF-90CC-4588-88DB-E379DF87B28D}">
      <dgm:prSet phldrT="[Text]"/>
      <dgm:spPr/>
      <dgm:t>
        <a:bodyPr/>
        <a:lstStyle/>
        <a:p>
          <a:r>
            <a:rPr lang="de-DE" dirty="0">
              <a:latin typeface="Century Gothic" panose="020B0502020202020204" pitchFamily="34" charset="0"/>
            </a:rPr>
            <a:t>ZINSEN</a:t>
          </a:r>
          <a:endParaRPr lang="de-AT" dirty="0">
            <a:latin typeface="Century Gothic" panose="020B0502020202020204" pitchFamily="34" charset="0"/>
          </a:endParaRPr>
        </a:p>
      </dgm:t>
    </dgm:pt>
    <dgm:pt modelId="{C524C35B-9365-4DA2-89A0-F5E218D6F1BF}" type="parTrans" cxnId="{8630C259-0D22-4492-9B3F-65057C828F11}">
      <dgm:prSet/>
      <dgm:spPr/>
      <dgm:t>
        <a:bodyPr/>
        <a:lstStyle/>
        <a:p>
          <a:endParaRPr lang="de-AT">
            <a:latin typeface="Century Gothic" panose="020B0502020202020204" pitchFamily="34" charset="0"/>
          </a:endParaRPr>
        </a:p>
      </dgm:t>
    </dgm:pt>
    <dgm:pt modelId="{43B01AC2-03C9-4615-9B5B-64CF499625C6}" type="sibTrans" cxnId="{8630C259-0D22-4492-9B3F-65057C828F11}">
      <dgm:prSet/>
      <dgm:spPr/>
      <dgm:t>
        <a:bodyPr/>
        <a:lstStyle/>
        <a:p>
          <a:endParaRPr lang="de-AT">
            <a:latin typeface="Century Gothic" panose="020B0502020202020204" pitchFamily="34" charset="0"/>
          </a:endParaRPr>
        </a:p>
      </dgm:t>
    </dgm:pt>
    <dgm:pt modelId="{9D729370-328F-4B5A-B839-CE5DDAB74078}">
      <dgm:prSet phldrT="[Text]"/>
      <dgm:spPr/>
      <dgm:t>
        <a:bodyPr/>
        <a:lstStyle/>
        <a:p>
          <a:r>
            <a:rPr lang="de-AT" dirty="0">
              <a:latin typeface="Century Gothic" panose="020B0502020202020204" pitchFamily="34" charset="0"/>
            </a:rPr>
            <a:t>LAUFZEIT</a:t>
          </a:r>
        </a:p>
      </dgm:t>
    </dgm:pt>
    <dgm:pt modelId="{6239ABC0-8859-4CD3-96F4-B7316B4B5B43}" type="parTrans" cxnId="{C74B8E5E-D6E8-4680-90A4-515794ED42D8}">
      <dgm:prSet/>
      <dgm:spPr/>
      <dgm:t>
        <a:bodyPr/>
        <a:lstStyle/>
        <a:p>
          <a:endParaRPr lang="de-AT">
            <a:latin typeface="Century Gothic" panose="020B0502020202020204" pitchFamily="34" charset="0"/>
          </a:endParaRPr>
        </a:p>
      </dgm:t>
    </dgm:pt>
    <dgm:pt modelId="{25170E0C-1FE8-4C2C-8A00-2F598E707CCB}" type="sibTrans" cxnId="{C74B8E5E-D6E8-4680-90A4-515794ED42D8}">
      <dgm:prSet/>
      <dgm:spPr/>
      <dgm:t>
        <a:bodyPr/>
        <a:lstStyle/>
        <a:p>
          <a:endParaRPr lang="de-AT">
            <a:latin typeface="Century Gothic" panose="020B0502020202020204" pitchFamily="34" charset="0"/>
          </a:endParaRPr>
        </a:p>
      </dgm:t>
    </dgm:pt>
    <dgm:pt modelId="{A461EF3E-78E8-4F1D-A432-7FB510213901}" type="pres">
      <dgm:prSet presAssocID="{DE28A7A0-873A-48EA-8600-675EC17CBFB8}" presName="diagram" presStyleCnt="0">
        <dgm:presLayoutVars>
          <dgm:dir/>
          <dgm:resizeHandles val="exact"/>
        </dgm:presLayoutVars>
      </dgm:prSet>
      <dgm:spPr/>
    </dgm:pt>
    <dgm:pt modelId="{67675C95-FCD3-44CB-A144-CD9E2BA114A8}" type="pres">
      <dgm:prSet presAssocID="{3CDD92A5-3BCF-4F0C-A7D8-D3B5D9046CE2}" presName="arrow" presStyleLbl="node1" presStyleIdx="0" presStyleCnt="5" custRadScaleRad="82239" custRadScaleInc="6337">
        <dgm:presLayoutVars>
          <dgm:bulletEnabled val="1"/>
        </dgm:presLayoutVars>
      </dgm:prSet>
      <dgm:spPr/>
    </dgm:pt>
    <dgm:pt modelId="{F473F95C-2BF7-42A0-9E06-1B1569822058}" type="pres">
      <dgm:prSet presAssocID="{AC954112-4AE2-491B-A184-E06B7C4EC2AA}" presName="arrow" presStyleLbl="node1" presStyleIdx="1" presStyleCnt="5" custAng="21434773" custRadScaleRad="125546" custRadScaleInc="5914">
        <dgm:presLayoutVars>
          <dgm:bulletEnabled val="1"/>
        </dgm:presLayoutVars>
      </dgm:prSet>
      <dgm:spPr/>
    </dgm:pt>
    <dgm:pt modelId="{4783C564-E702-4EE5-B33D-76CA23C1706E}" type="pres">
      <dgm:prSet presAssocID="{E0E53FD9-4117-4B88-8694-0816E5EE1A6E}" presName="arrow" presStyleLbl="node1" presStyleIdx="2" presStyleCnt="5" custRadScaleRad="108484" custRadScaleInc="-3959">
        <dgm:presLayoutVars>
          <dgm:bulletEnabled val="1"/>
        </dgm:presLayoutVars>
      </dgm:prSet>
      <dgm:spPr/>
    </dgm:pt>
    <dgm:pt modelId="{36D7EA20-76B5-4B13-891C-6507FE01C443}" type="pres">
      <dgm:prSet presAssocID="{ACD4F8DF-90CC-4588-88DB-E379DF87B28D}" presName="arrow" presStyleLbl="node1" presStyleIdx="3" presStyleCnt="5" custRadScaleRad="104321" custRadScaleInc="6622">
        <dgm:presLayoutVars>
          <dgm:bulletEnabled val="1"/>
        </dgm:presLayoutVars>
      </dgm:prSet>
      <dgm:spPr/>
    </dgm:pt>
    <dgm:pt modelId="{5298AC60-72C1-4358-AEF7-03DB592405B1}" type="pres">
      <dgm:prSet presAssocID="{9D729370-328F-4B5A-B839-CE5DDAB74078}" presName="arrow" presStyleLbl="node1" presStyleIdx="4" presStyleCnt="5" custRadScaleRad="113787" custRadScaleInc="-3897">
        <dgm:presLayoutVars>
          <dgm:bulletEnabled val="1"/>
        </dgm:presLayoutVars>
      </dgm:prSet>
      <dgm:spPr/>
    </dgm:pt>
  </dgm:ptLst>
  <dgm:cxnLst>
    <dgm:cxn modelId="{1FCFB65B-5BB3-4AC3-A118-2219E9ED85FC}" type="presOf" srcId="{DE28A7A0-873A-48EA-8600-675EC17CBFB8}" destId="{A461EF3E-78E8-4F1D-A432-7FB510213901}" srcOrd="0" destOrd="0" presId="urn:microsoft.com/office/officeart/2005/8/layout/arrow5"/>
    <dgm:cxn modelId="{C74B8E5E-D6E8-4680-90A4-515794ED42D8}" srcId="{DE28A7A0-873A-48EA-8600-675EC17CBFB8}" destId="{9D729370-328F-4B5A-B839-CE5DDAB74078}" srcOrd="4" destOrd="0" parTransId="{6239ABC0-8859-4CD3-96F4-B7316B4B5B43}" sibTransId="{25170E0C-1FE8-4C2C-8A00-2F598E707CCB}"/>
    <dgm:cxn modelId="{2D3BE060-3E18-45CB-9E90-B4C90D9D93B9}" type="presOf" srcId="{AC954112-4AE2-491B-A184-E06B7C4EC2AA}" destId="{F473F95C-2BF7-42A0-9E06-1B1569822058}" srcOrd="0" destOrd="0" presId="urn:microsoft.com/office/officeart/2005/8/layout/arrow5"/>
    <dgm:cxn modelId="{8630C259-0D22-4492-9B3F-65057C828F11}" srcId="{DE28A7A0-873A-48EA-8600-675EC17CBFB8}" destId="{ACD4F8DF-90CC-4588-88DB-E379DF87B28D}" srcOrd="3" destOrd="0" parTransId="{C524C35B-9365-4DA2-89A0-F5E218D6F1BF}" sibTransId="{43B01AC2-03C9-4615-9B5B-64CF499625C6}"/>
    <dgm:cxn modelId="{9E30C280-21A0-4EF6-BEDD-82F7AA0B063B}" type="presOf" srcId="{3CDD92A5-3BCF-4F0C-A7D8-D3B5D9046CE2}" destId="{67675C95-FCD3-44CB-A144-CD9E2BA114A8}" srcOrd="0" destOrd="0" presId="urn:microsoft.com/office/officeart/2005/8/layout/arrow5"/>
    <dgm:cxn modelId="{CBA3BC85-108D-49CA-AFDD-A6458FDA842F}" srcId="{DE28A7A0-873A-48EA-8600-675EC17CBFB8}" destId="{3CDD92A5-3BCF-4F0C-A7D8-D3B5D9046CE2}" srcOrd="0" destOrd="0" parTransId="{A5D5EA4B-940C-4625-A16A-DE3BAB02A99A}" sibTransId="{444892D7-FE49-4C1C-8964-376F9CB91B9E}"/>
    <dgm:cxn modelId="{FA0A1F90-BA5E-4224-A233-14A582E52674}" type="presOf" srcId="{ACD4F8DF-90CC-4588-88DB-E379DF87B28D}" destId="{36D7EA20-76B5-4B13-891C-6507FE01C443}" srcOrd="0" destOrd="0" presId="urn:microsoft.com/office/officeart/2005/8/layout/arrow5"/>
    <dgm:cxn modelId="{3C3FE9A4-8D7E-47DD-83E4-3941C16A8C04}" type="presOf" srcId="{E0E53FD9-4117-4B88-8694-0816E5EE1A6E}" destId="{4783C564-E702-4EE5-B33D-76CA23C1706E}" srcOrd="0" destOrd="0" presId="urn:microsoft.com/office/officeart/2005/8/layout/arrow5"/>
    <dgm:cxn modelId="{587666A5-F65F-454B-AD63-EE54533999D9}" type="presOf" srcId="{9D729370-328F-4B5A-B839-CE5DDAB74078}" destId="{5298AC60-72C1-4358-AEF7-03DB592405B1}" srcOrd="0" destOrd="0" presId="urn:microsoft.com/office/officeart/2005/8/layout/arrow5"/>
    <dgm:cxn modelId="{E03C07D4-895F-4684-9F7C-7425245FD391}" srcId="{DE28A7A0-873A-48EA-8600-675EC17CBFB8}" destId="{E0E53FD9-4117-4B88-8694-0816E5EE1A6E}" srcOrd="2" destOrd="0" parTransId="{A548D799-45D0-4646-ACC0-93F9659A53CB}" sibTransId="{A3FF616E-0EA0-4615-A63D-D79ADC176958}"/>
    <dgm:cxn modelId="{B4C155F1-BE11-491A-BDBB-70EFBCE08CE9}" srcId="{DE28A7A0-873A-48EA-8600-675EC17CBFB8}" destId="{AC954112-4AE2-491B-A184-E06B7C4EC2AA}" srcOrd="1" destOrd="0" parTransId="{3671EDB3-6797-4AF2-A0E1-D79F793E1B6B}" sibTransId="{BD817CAE-2590-4DCE-8669-9614862CADB0}"/>
    <dgm:cxn modelId="{C1C4DFAB-BE56-4168-8703-814DC819CF06}" type="presParOf" srcId="{A461EF3E-78E8-4F1D-A432-7FB510213901}" destId="{67675C95-FCD3-44CB-A144-CD9E2BA114A8}" srcOrd="0" destOrd="0" presId="urn:microsoft.com/office/officeart/2005/8/layout/arrow5"/>
    <dgm:cxn modelId="{30749884-9423-4CC9-9765-FB45392F592F}" type="presParOf" srcId="{A461EF3E-78E8-4F1D-A432-7FB510213901}" destId="{F473F95C-2BF7-42A0-9E06-1B1569822058}" srcOrd="1" destOrd="0" presId="urn:microsoft.com/office/officeart/2005/8/layout/arrow5"/>
    <dgm:cxn modelId="{AFF1CB66-9CAC-4ED6-A945-280B1E37D7A3}" type="presParOf" srcId="{A461EF3E-78E8-4F1D-A432-7FB510213901}" destId="{4783C564-E702-4EE5-B33D-76CA23C1706E}" srcOrd="2" destOrd="0" presId="urn:microsoft.com/office/officeart/2005/8/layout/arrow5"/>
    <dgm:cxn modelId="{49126A9A-6D5C-494E-B6C5-2D25726161B0}" type="presParOf" srcId="{A461EF3E-78E8-4F1D-A432-7FB510213901}" destId="{36D7EA20-76B5-4B13-891C-6507FE01C443}" srcOrd="3" destOrd="0" presId="urn:microsoft.com/office/officeart/2005/8/layout/arrow5"/>
    <dgm:cxn modelId="{CEDFE8BB-8399-4EA9-9204-839A769CE530}" type="presParOf" srcId="{A461EF3E-78E8-4F1D-A432-7FB510213901}" destId="{5298AC60-72C1-4358-AEF7-03DB592405B1}" srcOrd="4"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C07EDF-9E56-4569-B352-CCED0E71259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de-AT"/>
        </a:p>
      </dgm:t>
    </dgm:pt>
    <dgm:pt modelId="{FC0FA00C-FFE5-4A0E-896E-41FE0D3ABCEF}">
      <dgm:prSet phldrT="[Text]"/>
      <dgm:spPr/>
      <dgm:t>
        <a:bodyPr/>
        <a:lstStyle/>
        <a:p>
          <a:pPr>
            <a:lnSpc>
              <a:spcPct val="100000"/>
            </a:lnSpc>
          </a:pPr>
          <a:r>
            <a:rPr lang="de-DE">
              <a:latin typeface="Century Gothic" panose="020B0502020202020204" pitchFamily="34" charset="0"/>
            </a:rPr>
            <a:t>Definition </a:t>
          </a:r>
          <a:endParaRPr lang="de-AT"/>
        </a:p>
      </dgm:t>
    </dgm:pt>
    <dgm:pt modelId="{31E13479-46BE-4940-A866-11F559962EB0}" type="parTrans" cxnId="{958EDC2C-D673-4DEF-B911-C6540F747697}">
      <dgm:prSet/>
      <dgm:spPr/>
      <dgm:t>
        <a:bodyPr/>
        <a:lstStyle/>
        <a:p>
          <a:endParaRPr lang="de-AT"/>
        </a:p>
      </dgm:t>
    </dgm:pt>
    <dgm:pt modelId="{FB04562C-8721-4A26-AB0C-DD0AD2FFC410}" type="sibTrans" cxnId="{958EDC2C-D673-4DEF-B911-C6540F747697}">
      <dgm:prSet/>
      <dgm:spPr/>
      <dgm:t>
        <a:bodyPr/>
        <a:lstStyle/>
        <a:p>
          <a:pPr>
            <a:lnSpc>
              <a:spcPct val="100000"/>
            </a:lnSpc>
          </a:pPr>
          <a:endParaRPr lang="de-AT"/>
        </a:p>
      </dgm:t>
    </dgm:pt>
    <dgm:pt modelId="{CD0DA2B2-112B-467A-8E11-E99BB5ACD58A}">
      <dgm:prSet phldrT="[Text]"/>
      <dgm:spPr/>
      <dgm:t>
        <a:bodyPr/>
        <a:lstStyle/>
        <a:p>
          <a:pPr>
            <a:lnSpc>
              <a:spcPct val="100000"/>
            </a:lnSpc>
          </a:pPr>
          <a:r>
            <a:rPr lang="de-DE" dirty="0">
              <a:latin typeface="Century Gothic" panose="020B0502020202020204" pitchFamily="34" charset="0"/>
            </a:rPr>
            <a:t>Risikobewertung</a:t>
          </a:r>
          <a:endParaRPr lang="de-AT" dirty="0"/>
        </a:p>
      </dgm:t>
    </dgm:pt>
    <dgm:pt modelId="{862B8816-404D-4C0D-B65A-65B829AC5F93}" type="parTrans" cxnId="{E2ED2D11-5CCE-4714-AA71-4149EB4F1BD8}">
      <dgm:prSet/>
      <dgm:spPr/>
      <dgm:t>
        <a:bodyPr/>
        <a:lstStyle/>
        <a:p>
          <a:endParaRPr lang="de-AT"/>
        </a:p>
      </dgm:t>
    </dgm:pt>
    <dgm:pt modelId="{42F27196-DBA3-4072-B085-F565C5EFE111}" type="sibTrans" cxnId="{E2ED2D11-5CCE-4714-AA71-4149EB4F1BD8}">
      <dgm:prSet/>
      <dgm:spPr/>
      <dgm:t>
        <a:bodyPr/>
        <a:lstStyle/>
        <a:p>
          <a:pPr>
            <a:lnSpc>
              <a:spcPct val="100000"/>
            </a:lnSpc>
          </a:pPr>
          <a:endParaRPr lang="de-AT"/>
        </a:p>
      </dgm:t>
    </dgm:pt>
    <dgm:pt modelId="{7865D4F5-0E55-4FB2-A1DA-18CBF8EB5AB2}">
      <dgm:prSet phldrT="[Text]"/>
      <dgm:spPr/>
      <dgm:t>
        <a:bodyPr/>
        <a:lstStyle/>
        <a:p>
          <a:pPr>
            <a:lnSpc>
              <a:spcPct val="100000"/>
            </a:lnSpc>
          </a:pPr>
          <a:r>
            <a:rPr lang="de-DE" dirty="0">
              <a:latin typeface="Century Gothic" panose="020B0502020202020204" pitchFamily="34" charset="0"/>
            </a:rPr>
            <a:t>Persönliche Umstände</a:t>
          </a:r>
          <a:endParaRPr lang="de-AT" dirty="0"/>
        </a:p>
      </dgm:t>
    </dgm:pt>
    <dgm:pt modelId="{E345819C-94BF-4172-8194-DCF2F517E37E}" type="parTrans" cxnId="{21B26A64-52DC-4CD3-B30A-57ADD48B02F1}">
      <dgm:prSet/>
      <dgm:spPr/>
      <dgm:t>
        <a:bodyPr/>
        <a:lstStyle/>
        <a:p>
          <a:endParaRPr lang="de-AT"/>
        </a:p>
      </dgm:t>
    </dgm:pt>
    <dgm:pt modelId="{EE8BA954-2956-4222-8EB3-DB2EF5E1BA7E}" type="sibTrans" cxnId="{21B26A64-52DC-4CD3-B30A-57ADD48B02F1}">
      <dgm:prSet/>
      <dgm:spPr/>
      <dgm:t>
        <a:bodyPr/>
        <a:lstStyle/>
        <a:p>
          <a:pPr>
            <a:lnSpc>
              <a:spcPct val="100000"/>
            </a:lnSpc>
          </a:pPr>
          <a:endParaRPr lang="de-AT"/>
        </a:p>
      </dgm:t>
    </dgm:pt>
    <dgm:pt modelId="{C74CDD81-5B52-4FFD-BB08-466EC1E56539}">
      <dgm:prSet phldrT="[Text]"/>
      <dgm:spPr/>
      <dgm:t>
        <a:bodyPr/>
        <a:lstStyle/>
        <a:p>
          <a:pPr>
            <a:lnSpc>
              <a:spcPct val="100000"/>
            </a:lnSpc>
          </a:pPr>
          <a:r>
            <a:rPr lang="de-DE" dirty="0">
              <a:latin typeface="Century Gothic" panose="020B0502020202020204" pitchFamily="34" charset="0"/>
            </a:rPr>
            <a:t>Professionelle Beratung</a:t>
          </a:r>
          <a:endParaRPr lang="de-AT" dirty="0"/>
        </a:p>
      </dgm:t>
    </dgm:pt>
    <dgm:pt modelId="{BC5239AD-B0D2-4F74-B565-946BF24BE19D}" type="parTrans" cxnId="{12E8A7F0-C856-42B6-9190-9189DDE59F7D}">
      <dgm:prSet/>
      <dgm:spPr/>
      <dgm:t>
        <a:bodyPr/>
        <a:lstStyle/>
        <a:p>
          <a:endParaRPr lang="de-AT"/>
        </a:p>
      </dgm:t>
    </dgm:pt>
    <dgm:pt modelId="{2ED9344B-E521-4121-A570-E05143311B0B}" type="sibTrans" cxnId="{12E8A7F0-C856-42B6-9190-9189DDE59F7D}">
      <dgm:prSet/>
      <dgm:spPr/>
      <dgm:t>
        <a:bodyPr/>
        <a:lstStyle/>
        <a:p>
          <a:endParaRPr lang="de-AT"/>
        </a:p>
      </dgm:t>
    </dgm:pt>
    <dgm:pt modelId="{E7729667-9373-4120-949C-30A322490B6E}" type="pres">
      <dgm:prSet presAssocID="{4FC07EDF-9E56-4569-B352-CCED0E712597}" presName="root" presStyleCnt="0">
        <dgm:presLayoutVars>
          <dgm:dir/>
          <dgm:resizeHandles val="exact"/>
        </dgm:presLayoutVars>
      </dgm:prSet>
      <dgm:spPr/>
    </dgm:pt>
    <dgm:pt modelId="{D731AEDE-AC4F-474E-82F6-D768B7712B61}" type="pres">
      <dgm:prSet presAssocID="{4FC07EDF-9E56-4569-B352-CCED0E712597}" presName="container" presStyleCnt="0">
        <dgm:presLayoutVars>
          <dgm:dir/>
          <dgm:resizeHandles val="exact"/>
        </dgm:presLayoutVars>
      </dgm:prSet>
      <dgm:spPr/>
    </dgm:pt>
    <dgm:pt modelId="{FF0C3176-1A7D-4666-873D-5E61677B9753}" type="pres">
      <dgm:prSet presAssocID="{FC0FA00C-FFE5-4A0E-896E-41FE0D3ABCEF}" presName="compNode" presStyleCnt="0"/>
      <dgm:spPr/>
    </dgm:pt>
    <dgm:pt modelId="{A1F8F54C-9A3F-4030-A9D6-4C8608715845}" type="pres">
      <dgm:prSet presAssocID="{FC0FA00C-FFE5-4A0E-896E-41FE0D3ABCEF}" presName="iconBgRect" presStyleLbl="bgShp" presStyleIdx="0" presStyleCnt="4"/>
      <dgm:spPr/>
    </dgm:pt>
    <dgm:pt modelId="{D5061195-501B-414C-96D8-9C6C359C84DD}" type="pres">
      <dgm:prSet presAssocID="{FC0FA00C-FFE5-4A0E-896E-41FE0D3ABCE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kument"/>
        </a:ext>
      </dgm:extLst>
    </dgm:pt>
    <dgm:pt modelId="{ADC8E922-DCE9-47CC-8CF0-9ABA51F91BD5}" type="pres">
      <dgm:prSet presAssocID="{FC0FA00C-FFE5-4A0E-896E-41FE0D3ABCEF}" presName="spaceRect" presStyleCnt="0"/>
      <dgm:spPr/>
    </dgm:pt>
    <dgm:pt modelId="{52BDFBB2-7E4F-4632-9B74-63FB684748EA}" type="pres">
      <dgm:prSet presAssocID="{FC0FA00C-FFE5-4A0E-896E-41FE0D3ABCEF}" presName="textRect" presStyleLbl="revTx" presStyleIdx="0" presStyleCnt="4">
        <dgm:presLayoutVars>
          <dgm:chMax val="1"/>
          <dgm:chPref val="1"/>
        </dgm:presLayoutVars>
      </dgm:prSet>
      <dgm:spPr/>
    </dgm:pt>
    <dgm:pt modelId="{4341C0F7-51C6-4B4E-9C44-29DB1A67696A}" type="pres">
      <dgm:prSet presAssocID="{FB04562C-8721-4A26-AB0C-DD0AD2FFC410}" presName="sibTrans" presStyleLbl="sibTrans2D1" presStyleIdx="0" presStyleCnt="0"/>
      <dgm:spPr/>
    </dgm:pt>
    <dgm:pt modelId="{4EEC45BF-5637-47D4-B4C4-80767F423C1F}" type="pres">
      <dgm:prSet presAssocID="{CD0DA2B2-112B-467A-8E11-E99BB5ACD58A}" presName="compNode" presStyleCnt="0"/>
      <dgm:spPr/>
    </dgm:pt>
    <dgm:pt modelId="{A8B02EB7-36CF-47A8-9C14-9D1563F54B6D}" type="pres">
      <dgm:prSet presAssocID="{CD0DA2B2-112B-467A-8E11-E99BB5ACD58A}" presName="iconBgRect" presStyleLbl="bgShp" presStyleIdx="1" presStyleCnt="4"/>
      <dgm:spPr/>
    </dgm:pt>
    <dgm:pt modelId="{6AE5315C-634A-47D4-94D6-8E876813923E}" type="pres">
      <dgm:prSet presAssocID="{CD0DA2B2-112B-467A-8E11-E99BB5ACD58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ung"/>
        </a:ext>
      </dgm:extLst>
    </dgm:pt>
    <dgm:pt modelId="{72902A67-4AD2-4FAC-998C-8CDB6935F60F}" type="pres">
      <dgm:prSet presAssocID="{CD0DA2B2-112B-467A-8E11-E99BB5ACD58A}" presName="spaceRect" presStyleCnt="0"/>
      <dgm:spPr/>
    </dgm:pt>
    <dgm:pt modelId="{6A9581D9-AADE-446D-ACA5-41366C346AC8}" type="pres">
      <dgm:prSet presAssocID="{CD0DA2B2-112B-467A-8E11-E99BB5ACD58A}" presName="textRect" presStyleLbl="revTx" presStyleIdx="1" presStyleCnt="4">
        <dgm:presLayoutVars>
          <dgm:chMax val="1"/>
          <dgm:chPref val="1"/>
        </dgm:presLayoutVars>
      </dgm:prSet>
      <dgm:spPr/>
    </dgm:pt>
    <dgm:pt modelId="{36138454-B444-43D3-B826-C69326D968C0}" type="pres">
      <dgm:prSet presAssocID="{42F27196-DBA3-4072-B085-F565C5EFE111}" presName="sibTrans" presStyleLbl="sibTrans2D1" presStyleIdx="0" presStyleCnt="0"/>
      <dgm:spPr/>
    </dgm:pt>
    <dgm:pt modelId="{759285D5-42DE-416E-ADCD-DF9581AFEFB2}" type="pres">
      <dgm:prSet presAssocID="{7865D4F5-0E55-4FB2-A1DA-18CBF8EB5AB2}" presName="compNode" presStyleCnt="0"/>
      <dgm:spPr/>
    </dgm:pt>
    <dgm:pt modelId="{4BC2153E-EF07-4D47-8591-D150AFACE4E9}" type="pres">
      <dgm:prSet presAssocID="{7865D4F5-0E55-4FB2-A1DA-18CBF8EB5AB2}" presName="iconBgRect" presStyleLbl="bgShp" presStyleIdx="2" presStyleCnt="4"/>
      <dgm:spPr/>
    </dgm:pt>
    <dgm:pt modelId="{ACB3DE4B-6885-4945-8722-5D0497D09ED7}" type="pres">
      <dgm:prSet presAssocID="{7865D4F5-0E55-4FB2-A1DA-18CBF8EB5AB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äkchen"/>
        </a:ext>
      </dgm:extLst>
    </dgm:pt>
    <dgm:pt modelId="{6567A699-9E32-498A-9485-352B6EAA9E74}" type="pres">
      <dgm:prSet presAssocID="{7865D4F5-0E55-4FB2-A1DA-18CBF8EB5AB2}" presName="spaceRect" presStyleCnt="0"/>
      <dgm:spPr/>
    </dgm:pt>
    <dgm:pt modelId="{6FA55DB2-20DA-454A-A3C3-37B9B15AF8C8}" type="pres">
      <dgm:prSet presAssocID="{7865D4F5-0E55-4FB2-A1DA-18CBF8EB5AB2}" presName="textRect" presStyleLbl="revTx" presStyleIdx="2" presStyleCnt="4">
        <dgm:presLayoutVars>
          <dgm:chMax val="1"/>
          <dgm:chPref val="1"/>
        </dgm:presLayoutVars>
      </dgm:prSet>
      <dgm:spPr/>
    </dgm:pt>
    <dgm:pt modelId="{7813313C-A3DF-4851-91BD-41AD2A826E11}" type="pres">
      <dgm:prSet presAssocID="{EE8BA954-2956-4222-8EB3-DB2EF5E1BA7E}" presName="sibTrans" presStyleLbl="sibTrans2D1" presStyleIdx="0" presStyleCnt="0"/>
      <dgm:spPr/>
    </dgm:pt>
    <dgm:pt modelId="{10A46312-92FB-40C3-A223-D1354DBA0C0E}" type="pres">
      <dgm:prSet presAssocID="{C74CDD81-5B52-4FFD-BB08-466EC1E56539}" presName="compNode" presStyleCnt="0"/>
      <dgm:spPr/>
    </dgm:pt>
    <dgm:pt modelId="{42550691-51B6-493B-8D5E-70E04D709BC0}" type="pres">
      <dgm:prSet presAssocID="{C74CDD81-5B52-4FFD-BB08-466EC1E56539}" presName="iconBgRect" presStyleLbl="bgShp" presStyleIdx="3" presStyleCnt="4"/>
      <dgm:spPr/>
    </dgm:pt>
    <dgm:pt modelId="{65FE7FBD-7031-4421-9771-295E49901CDE}" type="pres">
      <dgm:prSet presAssocID="{C74CDD81-5B52-4FFD-BB08-466EC1E5653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5EB4D5F9-FE2A-48B2-9C63-3049DEC94D03}" type="pres">
      <dgm:prSet presAssocID="{C74CDD81-5B52-4FFD-BB08-466EC1E56539}" presName="spaceRect" presStyleCnt="0"/>
      <dgm:spPr/>
    </dgm:pt>
    <dgm:pt modelId="{0BFAD220-8617-4BAB-A019-DD61F618934D}" type="pres">
      <dgm:prSet presAssocID="{C74CDD81-5B52-4FFD-BB08-466EC1E56539}" presName="textRect" presStyleLbl="revTx" presStyleIdx="3" presStyleCnt="4">
        <dgm:presLayoutVars>
          <dgm:chMax val="1"/>
          <dgm:chPref val="1"/>
        </dgm:presLayoutVars>
      </dgm:prSet>
      <dgm:spPr/>
    </dgm:pt>
  </dgm:ptLst>
  <dgm:cxnLst>
    <dgm:cxn modelId="{E2ED2D11-5CCE-4714-AA71-4149EB4F1BD8}" srcId="{4FC07EDF-9E56-4569-B352-CCED0E712597}" destId="{CD0DA2B2-112B-467A-8E11-E99BB5ACD58A}" srcOrd="1" destOrd="0" parTransId="{862B8816-404D-4C0D-B65A-65B829AC5F93}" sibTransId="{42F27196-DBA3-4072-B085-F565C5EFE111}"/>
    <dgm:cxn modelId="{75685D20-A296-4F21-8DDB-91219E30B810}" type="presOf" srcId="{C74CDD81-5B52-4FFD-BB08-466EC1E56539}" destId="{0BFAD220-8617-4BAB-A019-DD61F618934D}" srcOrd="0" destOrd="0" presId="urn:microsoft.com/office/officeart/2018/2/layout/IconCircleList"/>
    <dgm:cxn modelId="{958EDC2C-D673-4DEF-B911-C6540F747697}" srcId="{4FC07EDF-9E56-4569-B352-CCED0E712597}" destId="{FC0FA00C-FFE5-4A0E-896E-41FE0D3ABCEF}" srcOrd="0" destOrd="0" parTransId="{31E13479-46BE-4940-A866-11F559962EB0}" sibTransId="{FB04562C-8721-4A26-AB0C-DD0AD2FFC410}"/>
    <dgm:cxn modelId="{B92BDC38-0E56-40C8-AD28-FC44B8DDCF44}" type="presOf" srcId="{4FC07EDF-9E56-4569-B352-CCED0E712597}" destId="{E7729667-9373-4120-949C-30A322490B6E}" srcOrd="0" destOrd="0" presId="urn:microsoft.com/office/officeart/2018/2/layout/IconCircleList"/>
    <dgm:cxn modelId="{21B26A64-52DC-4CD3-B30A-57ADD48B02F1}" srcId="{4FC07EDF-9E56-4569-B352-CCED0E712597}" destId="{7865D4F5-0E55-4FB2-A1DA-18CBF8EB5AB2}" srcOrd="2" destOrd="0" parTransId="{E345819C-94BF-4172-8194-DCF2F517E37E}" sibTransId="{EE8BA954-2956-4222-8EB3-DB2EF5E1BA7E}"/>
    <dgm:cxn modelId="{D5552A48-1BE4-4C2B-B943-01CC8C1BC66E}" type="presOf" srcId="{CD0DA2B2-112B-467A-8E11-E99BB5ACD58A}" destId="{6A9581D9-AADE-446D-ACA5-41366C346AC8}" srcOrd="0" destOrd="0" presId="urn:microsoft.com/office/officeart/2018/2/layout/IconCircleList"/>
    <dgm:cxn modelId="{B751465A-4180-49E7-BA27-60CB45CCDE89}" type="presOf" srcId="{FC0FA00C-FFE5-4A0E-896E-41FE0D3ABCEF}" destId="{52BDFBB2-7E4F-4632-9B74-63FB684748EA}" srcOrd="0" destOrd="0" presId="urn:microsoft.com/office/officeart/2018/2/layout/IconCircleList"/>
    <dgm:cxn modelId="{504DDE9E-A50F-461A-BDE1-B99231F0C19B}" type="presOf" srcId="{42F27196-DBA3-4072-B085-F565C5EFE111}" destId="{36138454-B444-43D3-B826-C69326D968C0}" srcOrd="0" destOrd="0" presId="urn:microsoft.com/office/officeart/2018/2/layout/IconCircleList"/>
    <dgm:cxn modelId="{9F750FE0-F516-4F4F-854C-F53C4E298EB0}" type="presOf" srcId="{7865D4F5-0E55-4FB2-A1DA-18CBF8EB5AB2}" destId="{6FA55DB2-20DA-454A-A3C3-37B9B15AF8C8}" srcOrd="0" destOrd="0" presId="urn:microsoft.com/office/officeart/2018/2/layout/IconCircleList"/>
    <dgm:cxn modelId="{1C946DE3-F42F-4BB3-B39C-72C295FE03DF}" type="presOf" srcId="{EE8BA954-2956-4222-8EB3-DB2EF5E1BA7E}" destId="{7813313C-A3DF-4851-91BD-41AD2A826E11}" srcOrd="0" destOrd="0" presId="urn:microsoft.com/office/officeart/2018/2/layout/IconCircleList"/>
    <dgm:cxn modelId="{9EF2D4EE-7B44-49E5-9BAB-BC1519BA9B8F}" type="presOf" srcId="{FB04562C-8721-4A26-AB0C-DD0AD2FFC410}" destId="{4341C0F7-51C6-4B4E-9C44-29DB1A67696A}" srcOrd="0" destOrd="0" presId="urn:microsoft.com/office/officeart/2018/2/layout/IconCircleList"/>
    <dgm:cxn modelId="{12E8A7F0-C856-42B6-9190-9189DDE59F7D}" srcId="{4FC07EDF-9E56-4569-B352-CCED0E712597}" destId="{C74CDD81-5B52-4FFD-BB08-466EC1E56539}" srcOrd="3" destOrd="0" parTransId="{BC5239AD-B0D2-4F74-B565-946BF24BE19D}" sibTransId="{2ED9344B-E521-4121-A570-E05143311B0B}"/>
    <dgm:cxn modelId="{DF292CD9-B660-4422-9319-EB1111257B51}" type="presParOf" srcId="{E7729667-9373-4120-949C-30A322490B6E}" destId="{D731AEDE-AC4F-474E-82F6-D768B7712B61}" srcOrd="0" destOrd="0" presId="urn:microsoft.com/office/officeart/2018/2/layout/IconCircleList"/>
    <dgm:cxn modelId="{FAD89DCC-9923-4E95-965A-D530BA5BDCB9}" type="presParOf" srcId="{D731AEDE-AC4F-474E-82F6-D768B7712B61}" destId="{FF0C3176-1A7D-4666-873D-5E61677B9753}" srcOrd="0" destOrd="0" presId="urn:microsoft.com/office/officeart/2018/2/layout/IconCircleList"/>
    <dgm:cxn modelId="{B5F53E22-86CC-4941-803F-7D86A7E2DD26}" type="presParOf" srcId="{FF0C3176-1A7D-4666-873D-5E61677B9753}" destId="{A1F8F54C-9A3F-4030-A9D6-4C8608715845}" srcOrd="0" destOrd="0" presId="urn:microsoft.com/office/officeart/2018/2/layout/IconCircleList"/>
    <dgm:cxn modelId="{682696D6-E28F-4055-91FA-C39FCBE97B1F}" type="presParOf" srcId="{FF0C3176-1A7D-4666-873D-5E61677B9753}" destId="{D5061195-501B-414C-96D8-9C6C359C84DD}" srcOrd="1" destOrd="0" presId="urn:microsoft.com/office/officeart/2018/2/layout/IconCircleList"/>
    <dgm:cxn modelId="{8CB38BC5-F96C-45F4-A8E0-265B7E473284}" type="presParOf" srcId="{FF0C3176-1A7D-4666-873D-5E61677B9753}" destId="{ADC8E922-DCE9-47CC-8CF0-9ABA51F91BD5}" srcOrd="2" destOrd="0" presId="urn:microsoft.com/office/officeart/2018/2/layout/IconCircleList"/>
    <dgm:cxn modelId="{D3E4CBE9-2B9B-4EA7-AD5E-0927A65FB3D5}" type="presParOf" srcId="{FF0C3176-1A7D-4666-873D-5E61677B9753}" destId="{52BDFBB2-7E4F-4632-9B74-63FB684748EA}" srcOrd="3" destOrd="0" presId="urn:microsoft.com/office/officeart/2018/2/layout/IconCircleList"/>
    <dgm:cxn modelId="{7C466937-CA0F-4586-8F14-0CB99ECE8492}" type="presParOf" srcId="{D731AEDE-AC4F-474E-82F6-D768B7712B61}" destId="{4341C0F7-51C6-4B4E-9C44-29DB1A67696A}" srcOrd="1" destOrd="0" presId="urn:microsoft.com/office/officeart/2018/2/layout/IconCircleList"/>
    <dgm:cxn modelId="{F348433E-A164-42CD-9B07-8D4EFCAAE4B0}" type="presParOf" srcId="{D731AEDE-AC4F-474E-82F6-D768B7712B61}" destId="{4EEC45BF-5637-47D4-B4C4-80767F423C1F}" srcOrd="2" destOrd="0" presId="urn:microsoft.com/office/officeart/2018/2/layout/IconCircleList"/>
    <dgm:cxn modelId="{8C3C5EFA-DC90-429A-BC3A-F405510D8920}" type="presParOf" srcId="{4EEC45BF-5637-47D4-B4C4-80767F423C1F}" destId="{A8B02EB7-36CF-47A8-9C14-9D1563F54B6D}" srcOrd="0" destOrd="0" presId="urn:microsoft.com/office/officeart/2018/2/layout/IconCircleList"/>
    <dgm:cxn modelId="{F5758021-ABCE-4506-981E-6F70E12830AF}" type="presParOf" srcId="{4EEC45BF-5637-47D4-B4C4-80767F423C1F}" destId="{6AE5315C-634A-47D4-94D6-8E876813923E}" srcOrd="1" destOrd="0" presId="urn:microsoft.com/office/officeart/2018/2/layout/IconCircleList"/>
    <dgm:cxn modelId="{825FF740-FB56-4704-9478-BB3E1E4F91EE}" type="presParOf" srcId="{4EEC45BF-5637-47D4-B4C4-80767F423C1F}" destId="{72902A67-4AD2-4FAC-998C-8CDB6935F60F}" srcOrd="2" destOrd="0" presId="urn:microsoft.com/office/officeart/2018/2/layout/IconCircleList"/>
    <dgm:cxn modelId="{6A0C859F-1566-4146-B285-9942F4899770}" type="presParOf" srcId="{4EEC45BF-5637-47D4-B4C4-80767F423C1F}" destId="{6A9581D9-AADE-446D-ACA5-41366C346AC8}" srcOrd="3" destOrd="0" presId="urn:microsoft.com/office/officeart/2018/2/layout/IconCircleList"/>
    <dgm:cxn modelId="{E6C84A1A-2696-412E-95F9-09DCD9B3C361}" type="presParOf" srcId="{D731AEDE-AC4F-474E-82F6-D768B7712B61}" destId="{36138454-B444-43D3-B826-C69326D968C0}" srcOrd="3" destOrd="0" presId="urn:microsoft.com/office/officeart/2018/2/layout/IconCircleList"/>
    <dgm:cxn modelId="{A5D737E6-F297-4516-9A48-04DFFE390BBF}" type="presParOf" srcId="{D731AEDE-AC4F-474E-82F6-D768B7712B61}" destId="{759285D5-42DE-416E-ADCD-DF9581AFEFB2}" srcOrd="4" destOrd="0" presId="urn:microsoft.com/office/officeart/2018/2/layout/IconCircleList"/>
    <dgm:cxn modelId="{A439E5FE-DE66-430D-B4C0-CB4F459CF847}" type="presParOf" srcId="{759285D5-42DE-416E-ADCD-DF9581AFEFB2}" destId="{4BC2153E-EF07-4D47-8591-D150AFACE4E9}" srcOrd="0" destOrd="0" presId="urn:microsoft.com/office/officeart/2018/2/layout/IconCircleList"/>
    <dgm:cxn modelId="{5A6B3002-4C03-4D67-86BE-DF80BBD27AC3}" type="presParOf" srcId="{759285D5-42DE-416E-ADCD-DF9581AFEFB2}" destId="{ACB3DE4B-6885-4945-8722-5D0497D09ED7}" srcOrd="1" destOrd="0" presId="urn:microsoft.com/office/officeart/2018/2/layout/IconCircleList"/>
    <dgm:cxn modelId="{FC856AE8-4141-4DEA-BAB0-F8B809BDEF12}" type="presParOf" srcId="{759285D5-42DE-416E-ADCD-DF9581AFEFB2}" destId="{6567A699-9E32-498A-9485-352B6EAA9E74}" srcOrd="2" destOrd="0" presId="urn:microsoft.com/office/officeart/2018/2/layout/IconCircleList"/>
    <dgm:cxn modelId="{CFADDDA8-4597-4FD8-90D5-43E011CAE5B1}" type="presParOf" srcId="{759285D5-42DE-416E-ADCD-DF9581AFEFB2}" destId="{6FA55DB2-20DA-454A-A3C3-37B9B15AF8C8}" srcOrd="3" destOrd="0" presId="urn:microsoft.com/office/officeart/2018/2/layout/IconCircleList"/>
    <dgm:cxn modelId="{8107082B-8CB9-463B-8120-51C9594F43F4}" type="presParOf" srcId="{D731AEDE-AC4F-474E-82F6-D768B7712B61}" destId="{7813313C-A3DF-4851-91BD-41AD2A826E11}" srcOrd="5" destOrd="0" presId="urn:microsoft.com/office/officeart/2018/2/layout/IconCircleList"/>
    <dgm:cxn modelId="{C1A76405-F46B-4D0C-8A94-09F6850ABCB0}" type="presParOf" srcId="{D731AEDE-AC4F-474E-82F6-D768B7712B61}" destId="{10A46312-92FB-40C3-A223-D1354DBA0C0E}" srcOrd="6" destOrd="0" presId="urn:microsoft.com/office/officeart/2018/2/layout/IconCircleList"/>
    <dgm:cxn modelId="{6E62BCDF-7055-4024-BAC3-896F48CD6859}" type="presParOf" srcId="{10A46312-92FB-40C3-A223-D1354DBA0C0E}" destId="{42550691-51B6-493B-8D5E-70E04D709BC0}" srcOrd="0" destOrd="0" presId="urn:microsoft.com/office/officeart/2018/2/layout/IconCircleList"/>
    <dgm:cxn modelId="{0A170346-8C71-402E-8C60-B575662E32C9}" type="presParOf" srcId="{10A46312-92FB-40C3-A223-D1354DBA0C0E}" destId="{65FE7FBD-7031-4421-9771-295E49901CDE}" srcOrd="1" destOrd="0" presId="urn:microsoft.com/office/officeart/2018/2/layout/IconCircleList"/>
    <dgm:cxn modelId="{550F6CE0-7779-4550-9907-67EE1E1ACF86}" type="presParOf" srcId="{10A46312-92FB-40C3-A223-D1354DBA0C0E}" destId="{5EB4D5F9-FE2A-48B2-9C63-3049DEC94D03}" srcOrd="2" destOrd="0" presId="urn:microsoft.com/office/officeart/2018/2/layout/IconCircleList"/>
    <dgm:cxn modelId="{4FD79179-A144-45D6-910D-F28D76133088}" type="presParOf" srcId="{10A46312-92FB-40C3-A223-D1354DBA0C0E}" destId="{0BFAD220-8617-4BAB-A019-DD61F618934D}"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1D02CF-87CC-498E-A184-5BE7642FB289}" type="doc">
      <dgm:prSet loTypeId="urn:microsoft.com/office/officeart/2005/8/layout/hList1" loCatId="list" qsTypeId="urn:microsoft.com/office/officeart/2005/8/quickstyle/3d4" qsCatId="3D" csTypeId="urn:microsoft.com/office/officeart/2005/8/colors/accent1_2" csCatId="accent1" phldr="1"/>
      <dgm:spPr/>
      <dgm:t>
        <a:bodyPr/>
        <a:lstStyle/>
        <a:p>
          <a:endParaRPr lang="de-AT"/>
        </a:p>
      </dgm:t>
    </dgm:pt>
    <dgm:pt modelId="{358DF5A4-6B7D-4E6F-9DCC-2F94F6632C94}">
      <dgm:prSet phldrT="[Text]" custT="1"/>
      <dgm:spPr/>
      <dgm:t>
        <a:bodyPr/>
        <a:lstStyle/>
        <a:p>
          <a:r>
            <a:rPr lang="de-DE" sz="2200" dirty="0">
              <a:latin typeface="Century Gothic" panose="020B0502020202020204" pitchFamily="34" charset="0"/>
            </a:rPr>
            <a:t>Fester Zinssatz</a:t>
          </a:r>
          <a:endParaRPr lang="de-AT" sz="2200" dirty="0">
            <a:latin typeface="Century Gothic" panose="020B0502020202020204" pitchFamily="34" charset="0"/>
          </a:endParaRPr>
        </a:p>
      </dgm:t>
    </dgm:pt>
    <dgm:pt modelId="{EC1E3B77-4691-4A6F-B52B-24003552AA2C}" type="parTrans" cxnId="{0A7E7BEE-57BF-4A89-84A1-FAB456789A5D}">
      <dgm:prSet/>
      <dgm:spPr/>
      <dgm:t>
        <a:bodyPr/>
        <a:lstStyle/>
        <a:p>
          <a:endParaRPr lang="de-AT" sz="2200">
            <a:latin typeface="Century Gothic" panose="020B0502020202020204" pitchFamily="34" charset="0"/>
          </a:endParaRPr>
        </a:p>
      </dgm:t>
    </dgm:pt>
    <dgm:pt modelId="{987406B6-875F-499C-99F7-E28AA11C3508}" type="sibTrans" cxnId="{0A7E7BEE-57BF-4A89-84A1-FAB456789A5D}">
      <dgm:prSet/>
      <dgm:spPr/>
      <dgm:t>
        <a:bodyPr/>
        <a:lstStyle/>
        <a:p>
          <a:endParaRPr lang="de-AT" sz="2200">
            <a:latin typeface="Century Gothic" panose="020B0502020202020204" pitchFamily="34" charset="0"/>
          </a:endParaRPr>
        </a:p>
      </dgm:t>
    </dgm:pt>
    <dgm:pt modelId="{DFC4D59E-C930-429C-8C7D-BA1AF0EF6EA2}">
      <dgm:prSet phldrT="[Text]" custT="1"/>
      <dgm:spPr/>
      <dgm:t>
        <a:bodyPr/>
        <a:lstStyle/>
        <a:p>
          <a:pPr>
            <a:buNone/>
          </a:pPr>
          <a:r>
            <a:rPr lang="de-DE" sz="2200" dirty="0">
              <a:effectLst/>
              <a:latin typeface="Century Gothic" panose="020B0502020202020204" pitchFamily="34" charset="0"/>
              <a:ea typeface="Calibri" panose="020F0502020204030204" pitchFamily="34" charset="0"/>
              <a:cs typeface="Times New Roman" panose="02020603050405020304" pitchFamily="18" charset="0"/>
            </a:rPr>
            <a:t>Vorhersehbare monatliche Zahlungen
   Schutz vor Tariferhöhungen
   Einfachere Cashflow-Planung
   Eine vorzeitige Rückzahlung kann zu höheren Kosten führen.</a:t>
          </a:r>
          <a:endParaRPr lang="de-AT" sz="2200" dirty="0">
            <a:latin typeface="Century Gothic" panose="020B0502020202020204" pitchFamily="34" charset="0"/>
          </a:endParaRPr>
        </a:p>
      </dgm:t>
    </dgm:pt>
    <dgm:pt modelId="{7379B649-54EE-4E70-87FF-A40BF64E840E}" type="parTrans" cxnId="{9384A38A-607D-4C59-8C55-75AA4582BD79}">
      <dgm:prSet/>
      <dgm:spPr/>
      <dgm:t>
        <a:bodyPr/>
        <a:lstStyle/>
        <a:p>
          <a:endParaRPr lang="de-AT" sz="2200">
            <a:latin typeface="Century Gothic" panose="020B0502020202020204" pitchFamily="34" charset="0"/>
          </a:endParaRPr>
        </a:p>
      </dgm:t>
    </dgm:pt>
    <dgm:pt modelId="{81C680E6-DE73-4625-B598-E6FB4D403360}" type="sibTrans" cxnId="{9384A38A-607D-4C59-8C55-75AA4582BD79}">
      <dgm:prSet/>
      <dgm:spPr/>
      <dgm:t>
        <a:bodyPr/>
        <a:lstStyle/>
        <a:p>
          <a:endParaRPr lang="de-AT" sz="2200">
            <a:latin typeface="Century Gothic" panose="020B0502020202020204" pitchFamily="34" charset="0"/>
          </a:endParaRPr>
        </a:p>
      </dgm:t>
    </dgm:pt>
    <dgm:pt modelId="{7817DD9E-CD49-4A45-BA7C-A908D65258FC}">
      <dgm:prSet phldrT="[Text]" custT="1"/>
      <dgm:spPr/>
      <dgm:t>
        <a:bodyPr/>
        <a:lstStyle/>
        <a:p>
          <a:r>
            <a:rPr lang="de-DE" sz="2200" dirty="0">
              <a:latin typeface="Century Gothic" panose="020B0502020202020204" pitchFamily="34" charset="0"/>
            </a:rPr>
            <a:t>Variabler Zinssatz</a:t>
          </a:r>
          <a:endParaRPr lang="de-AT" sz="2200" dirty="0">
            <a:latin typeface="Century Gothic" panose="020B0502020202020204" pitchFamily="34" charset="0"/>
          </a:endParaRPr>
        </a:p>
      </dgm:t>
    </dgm:pt>
    <dgm:pt modelId="{F665EB2C-A049-4EC7-B7DF-45520C7EFAC5}" type="parTrans" cxnId="{464C899F-9D35-4739-9696-E5518194EEDB}">
      <dgm:prSet/>
      <dgm:spPr/>
      <dgm:t>
        <a:bodyPr/>
        <a:lstStyle/>
        <a:p>
          <a:endParaRPr lang="de-AT" sz="2200">
            <a:latin typeface="Century Gothic" panose="020B0502020202020204" pitchFamily="34" charset="0"/>
          </a:endParaRPr>
        </a:p>
      </dgm:t>
    </dgm:pt>
    <dgm:pt modelId="{3EA699AF-0A15-4386-9D55-D15BD66723BF}" type="sibTrans" cxnId="{464C899F-9D35-4739-9696-E5518194EEDB}">
      <dgm:prSet/>
      <dgm:spPr/>
      <dgm:t>
        <a:bodyPr/>
        <a:lstStyle/>
        <a:p>
          <a:endParaRPr lang="de-AT" sz="2200">
            <a:latin typeface="Century Gothic" panose="020B0502020202020204" pitchFamily="34" charset="0"/>
          </a:endParaRPr>
        </a:p>
      </dgm:t>
    </dgm:pt>
    <dgm:pt modelId="{C034F2B5-AF04-41A3-AC15-CA5FC8E86900}">
      <dgm:prSet phldrT="[Text]" custT="1"/>
      <dgm:spPr/>
      <dgm:t>
        <a:bodyPr/>
        <a:lstStyle/>
        <a:p>
          <a:pPr marL="228600" lvl="1" indent="0" defTabSz="977900">
            <a:lnSpc>
              <a:spcPct val="90000"/>
            </a:lnSpc>
            <a:spcBef>
              <a:spcPct val="0"/>
            </a:spcBef>
            <a:spcAft>
              <a:spcPct val="15000"/>
            </a:spcAft>
            <a:buFontTx/>
            <a:buNone/>
          </a:pPr>
          <a:r>
            <a:rPr lang="de-DE" sz="2200" dirty="0">
              <a:effectLst/>
              <a:latin typeface="Century Gothic" panose="020B0502020202020204" pitchFamily="34" charset="0"/>
              <a:ea typeface="Calibri" panose="020F0502020204030204" pitchFamily="34" charset="0"/>
              <a:cs typeface="Times New Roman" panose="02020603050405020304" pitchFamily="18" charset="0"/>
            </a:rPr>
            <a:t>Anfänglich niedrigere Preise
    Potenzial für Tarifsenkungen
    Flexibilität
    Schwierigere Cashflow-Planung</a:t>
          </a:r>
          <a:endParaRPr lang="de-AT" sz="2200" dirty="0">
            <a:latin typeface="Century Gothic" panose="020B0502020202020204" pitchFamily="34" charset="0"/>
          </a:endParaRPr>
        </a:p>
      </dgm:t>
    </dgm:pt>
    <dgm:pt modelId="{0BBE54D0-87F3-4515-8268-B05283678279}" type="parTrans" cxnId="{AA4716E4-E1A6-4BD2-931D-A6E32E8485BA}">
      <dgm:prSet/>
      <dgm:spPr/>
      <dgm:t>
        <a:bodyPr/>
        <a:lstStyle/>
        <a:p>
          <a:endParaRPr lang="de-AT"/>
        </a:p>
      </dgm:t>
    </dgm:pt>
    <dgm:pt modelId="{18640C53-37ED-4366-8397-19D2A0BE9F57}" type="sibTrans" cxnId="{AA4716E4-E1A6-4BD2-931D-A6E32E8485BA}">
      <dgm:prSet/>
      <dgm:spPr/>
      <dgm:t>
        <a:bodyPr/>
        <a:lstStyle/>
        <a:p>
          <a:endParaRPr lang="de-AT"/>
        </a:p>
      </dgm:t>
    </dgm:pt>
    <dgm:pt modelId="{B7D8A7EB-84FC-468C-A521-46F77A9F7521}">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de-AT" sz="2200" dirty="0">
            <a:latin typeface="Century Gothic" panose="020B0502020202020204" pitchFamily="34" charset="0"/>
          </a:endParaRPr>
        </a:p>
      </dgm:t>
    </dgm:pt>
    <dgm:pt modelId="{C207F585-42CE-4974-8150-BB88D65663E3}" type="parTrans" cxnId="{93F3507B-8DF3-4675-84AE-A9C7F1372A12}">
      <dgm:prSet/>
      <dgm:spPr/>
      <dgm:t>
        <a:bodyPr/>
        <a:lstStyle/>
        <a:p>
          <a:endParaRPr lang="de-AT"/>
        </a:p>
      </dgm:t>
    </dgm:pt>
    <dgm:pt modelId="{0DB8A779-87AA-4B17-ACAB-303B44B48554}" type="sibTrans" cxnId="{93F3507B-8DF3-4675-84AE-A9C7F1372A12}">
      <dgm:prSet/>
      <dgm:spPr/>
      <dgm:t>
        <a:bodyPr/>
        <a:lstStyle/>
        <a:p>
          <a:endParaRPr lang="de-AT"/>
        </a:p>
      </dgm:t>
    </dgm:pt>
    <dgm:pt modelId="{D63FFB7F-C32A-418A-B156-16CBA7CB165C}">
      <dgm:prSet phldrT="[Text]" custT="1"/>
      <dgm:spPr/>
      <dgm:t>
        <a:bodyPr/>
        <a:lstStyle/>
        <a:p>
          <a:pPr>
            <a:buNone/>
          </a:pPr>
          <a:endParaRPr lang="de-AT" sz="2200" dirty="0">
            <a:latin typeface="Century Gothic" panose="020B0502020202020204" pitchFamily="34" charset="0"/>
          </a:endParaRPr>
        </a:p>
      </dgm:t>
    </dgm:pt>
    <dgm:pt modelId="{5AFA2A32-A06C-439B-9690-5EB650FD12A8}" type="parTrans" cxnId="{8337792F-B484-436E-A484-F7D0D46087EE}">
      <dgm:prSet/>
      <dgm:spPr/>
      <dgm:t>
        <a:bodyPr/>
        <a:lstStyle/>
        <a:p>
          <a:endParaRPr lang="de-AT"/>
        </a:p>
      </dgm:t>
    </dgm:pt>
    <dgm:pt modelId="{721B1560-00C5-430B-923B-2C17356A03AB}" type="sibTrans" cxnId="{8337792F-B484-436E-A484-F7D0D46087EE}">
      <dgm:prSet/>
      <dgm:spPr/>
      <dgm:t>
        <a:bodyPr/>
        <a:lstStyle/>
        <a:p>
          <a:endParaRPr lang="de-AT"/>
        </a:p>
      </dgm:t>
    </dgm:pt>
    <dgm:pt modelId="{12D86ECB-8A6E-4231-80BD-B15BCABF087A}" type="pres">
      <dgm:prSet presAssocID="{451D02CF-87CC-498E-A184-5BE7642FB289}" presName="Name0" presStyleCnt="0">
        <dgm:presLayoutVars>
          <dgm:dir/>
          <dgm:animLvl val="lvl"/>
          <dgm:resizeHandles val="exact"/>
        </dgm:presLayoutVars>
      </dgm:prSet>
      <dgm:spPr/>
    </dgm:pt>
    <dgm:pt modelId="{E9641B09-CA40-46E1-A4B4-328226945E0F}" type="pres">
      <dgm:prSet presAssocID="{358DF5A4-6B7D-4E6F-9DCC-2F94F6632C94}" presName="composite" presStyleCnt="0"/>
      <dgm:spPr/>
    </dgm:pt>
    <dgm:pt modelId="{C80A0D9E-E365-4873-BACE-DF698C04236C}" type="pres">
      <dgm:prSet presAssocID="{358DF5A4-6B7D-4E6F-9DCC-2F94F6632C94}" presName="parTx" presStyleLbl="alignNode1" presStyleIdx="0" presStyleCnt="2">
        <dgm:presLayoutVars>
          <dgm:chMax val="0"/>
          <dgm:chPref val="0"/>
          <dgm:bulletEnabled val="1"/>
        </dgm:presLayoutVars>
      </dgm:prSet>
      <dgm:spPr/>
    </dgm:pt>
    <dgm:pt modelId="{5CF0FF9A-0F2D-4A75-9BAB-51D750CD7431}" type="pres">
      <dgm:prSet presAssocID="{358DF5A4-6B7D-4E6F-9DCC-2F94F6632C94}" presName="desTx" presStyleLbl="alignAccFollowNode1" presStyleIdx="0" presStyleCnt="2">
        <dgm:presLayoutVars>
          <dgm:bulletEnabled val="1"/>
        </dgm:presLayoutVars>
      </dgm:prSet>
      <dgm:spPr/>
    </dgm:pt>
    <dgm:pt modelId="{15D1C004-672B-496A-8BF2-7D72D2C303D4}" type="pres">
      <dgm:prSet presAssocID="{987406B6-875F-499C-99F7-E28AA11C3508}" presName="space" presStyleCnt="0"/>
      <dgm:spPr/>
    </dgm:pt>
    <dgm:pt modelId="{10602DCE-EBD9-426C-BE3D-A0722C3AE9A3}" type="pres">
      <dgm:prSet presAssocID="{7817DD9E-CD49-4A45-BA7C-A908D65258FC}" presName="composite" presStyleCnt="0"/>
      <dgm:spPr/>
    </dgm:pt>
    <dgm:pt modelId="{C91D104B-7FAC-48D3-817B-03F23B67A7A2}" type="pres">
      <dgm:prSet presAssocID="{7817DD9E-CD49-4A45-BA7C-A908D65258FC}" presName="parTx" presStyleLbl="alignNode1" presStyleIdx="1" presStyleCnt="2">
        <dgm:presLayoutVars>
          <dgm:chMax val="0"/>
          <dgm:chPref val="0"/>
          <dgm:bulletEnabled val="1"/>
        </dgm:presLayoutVars>
      </dgm:prSet>
      <dgm:spPr/>
    </dgm:pt>
    <dgm:pt modelId="{AA0A7028-918A-4800-BED7-ADDDAD337E8D}" type="pres">
      <dgm:prSet presAssocID="{7817DD9E-CD49-4A45-BA7C-A908D65258FC}" presName="desTx" presStyleLbl="alignAccFollowNode1" presStyleIdx="1" presStyleCnt="2">
        <dgm:presLayoutVars>
          <dgm:bulletEnabled val="1"/>
        </dgm:presLayoutVars>
      </dgm:prSet>
      <dgm:spPr/>
    </dgm:pt>
  </dgm:ptLst>
  <dgm:cxnLst>
    <dgm:cxn modelId="{8337792F-B484-436E-A484-F7D0D46087EE}" srcId="{358DF5A4-6B7D-4E6F-9DCC-2F94F6632C94}" destId="{D63FFB7F-C32A-418A-B156-16CBA7CB165C}" srcOrd="1" destOrd="0" parTransId="{5AFA2A32-A06C-439B-9690-5EB650FD12A8}" sibTransId="{721B1560-00C5-430B-923B-2C17356A03AB}"/>
    <dgm:cxn modelId="{9BBBEA5F-09E7-40BD-B916-62F5B2810599}" type="presOf" srcId="{DFC4D59E-C930-429C-8C7D-BA1AF0EF6EA2}" destId="{5CF0FF9A-0F2D-4A75-9BAB-51D750CD7431}" srcOrd="0" destOrd="0" presId="urn:microsoft.com/office/officeart/2005/8/layout/hList1"/>
    <dgm:cxn modelId="{F0242370-3DD4-42C6-BDA4-3ACC5B7B3B9C}" type="presOf" srcId="{451D02CF-87CC-498E-A184-5BE7642FB289}" destId="{12D86ECB-8A6E-4231-80BD-B15BCABF087A}" srcOrd="0" destOrd="0" presId="urn:microsoft.com/office/officeart/2005/8/layout/hList1"/>
    <dgm:cxn modelId="{93F3507B-8DF3-4675-84AE-A9C7F1372A12}" srcId="{7817DD9E-CD49-4A45-BA7C-A908D65258FC}" destId="{B7D8A7EB-84FC-468C-A521-46F77A9F7521}" srcOrd="1" destOrd="0" parTransId="{C207F585-42CE-4974-8150-BB88D65663E3}" sibTransId="{0DB8A779-87AA-4B17-ACAB-303B44B48554}"/>
    <dgm:cxn modelId="{9384A38A-607D-4C59-8C55-75AA4582BD79}" srcId="{358DF5A4-6B7D-4E6F-9DCC-2F94F6632C94}" destId="{DFC4D59E-C930-429C-8C7D-BA1AF0EF6EA2}" srcOrd="0" destOrd="0" parTransId="{7379B649-54EE-4E70-87FF-A40BF64E840E}" sibTransId="{81C680E6-DE73-4625-B598-E6FB4D403360}"/>
    <dgm:cxn modelId="{464C899F-9D35-4739-9696-E5518194EEDB}" srcId="{451D02CF-87CC-498E-A184-5BE7642FB289}" destId="{7817DD9E-CD49-4A45-BA7C-A908D65258FC}" srcOrd="1" destOrd="0" parTransId="{F665EB2C-A049-4EC7-B7DF-45520C7EFAC5}" sibTransId="{3EA699AF-0A15-4386-9D55-D15BD66723BF}"/>
    <dgm:cxn modelId="{A21A65A8-9B95-4FA9-AEA6-3B775B1E3609}" type="presOf" srcId="{358DF5A4-6B7D-4E6F-9DCC-2F94F6632C94}" destId="{C80A0D9E-E365-4873-BACE-DF698C04236C}" srcOrd="0" destOrd="0" presId="urn:microsoft.com/office/officeart/2005/8/layout/hList1"/>
    <dgm:cxn modelId="{CE882FB4-BDE1-46A1-B604-D32C5995A610}" type="presOf" srcId="{7817DD9E-CD49-4A45-BA7C-A908D65258FC}" destId="{C91D104B-7FAC-48D3-817B-03F23B67A7A2}" srcOrd="0" destOrd="0" presId="urn:microsoft.com/office/officeart/2005/8/layout/hList1"/>
    <dgm:cxn modelId="{F217A9CA-BE0D-4AAD-A18C-73A3E1887328}" type="presOf" srcId="{D63FFB7F-C32A-418A-B156-16CBA7CB165C}" destId="{5CF0FF9A-0F2D-4A75-9BAB-51D750CD7431}" srcOrd="0" destOrd="1" presId="urn:microsoft.com/office/officeart/2005/8/layout/hList1"/>
    <dgm:cxn modelId="{37E7BFE0-5585-4907-A2A2-E7F7111A946B}" type="presOf" srcId="{B7D8A7EB-84FC-468C-A521-46F77A9F7521}" destId="{AA0A7028-918A-4800-BED7-ADDDAD337E8D}" srcOrd="0" destOrd="1" presId="urn:microsoft.com/office/officeart/2005/8/layout/hList1"/>
    <dgm:cxn modelId="{42B775E2-B4C6-4B52-AFC3-51C77DB55A5B}" type="presOf" srcId="{C034F2B5-AF04-41A3-AC15-CA5FC8E86900}" destId="{AA0A7028-918A-4800-BED7-ADDDAD337E8D}" srcOrd="0" destOrd="0" presId="urn:microsoft.com/office/officeart/2005/8/layout/hList1"/>
    <dgm:cxn modelId="{AA4716E4-E1A6-4BD2-931D-A6E32E8485BA}" srcId="{7817DD9E-CD49-4A45-BA7C-A908D65258FC}" destId="{C034F2B5-AF04-41A3-AC15-CA5FC8E86900}" srcOrd="0" destOrd="0" parTransId="{0BBE54D0-87F3-4515-8268-B05283678279}" sibTransId="{18640C53-37ED-4366-8397-19D2A0BE9F57}"/>
    <dgm:cxn modelId="{0A7E7BEE-57BF-4A89-84A1-FAB456789A5D}" srcId="{451D02CF-87CC-498E-A184-5BE7642FB289}" destId="{358DF5A4-6B7D-4E6F-9DCC-2F94F6632C94}" srcOrd="0" destOrd="0" parTransId="{EC1E3B77-4691-4A6F-B52B-24003552AA2C}" sibTransId="{987406B6-875F-499C-99F7-E28AA11C3508}"/>
    <dgm:cxn modelId="{39DDD352-D244-4E62-8250-6B72674C2AD2}" type="presParOf" srcId="{12D86ECB-8A6E-4231-80BD-B15BCABF087A}" destId="{E9641B09-CA40-46E1-A4B4-328226945E0F}" srcOrd="0" destOrd="0" presId="urn:microsoft.com/office/officeart/2005/8/layout/hList1"/>
    <dgm:cxn modelId="{4F51EEB4-1284-4A10-8A13-D19425FA8EA1}" type="presParOf" srcId="{E9641B09-CA40-46E1-A4B4-328226945E0F}" destId="{C80A0D9E-E365-4873-BACE-DF698C04236C}" srcOrd="0" destOrd="0" presId="urn:microsoft.com/office/officeart/2005/8/layout/hList1"/>
    <dgm:cxn modelId="{B83CDAF7-18E0-4D7A-9602-570B9BC15882}" type="presParOf" srcId="{E9641B09-CA40-46E1-A4B4-328226945E0F}" destId="{5CF0FF9A-0F2D-4A75-9BAB-51D750CD7431}" srcOrd="1" destOrd="0" presId="urn:microsoft.com/office/officeart/2005/8/layout/hList1"/>
    <dgm:cxn modelId="{922920E3-BD76-425C-ADA6-AEDF09F209C3}" type="presParOf" srcId="{12D86ECB-8A6E-4231-80BD-B15BCABF087A}" destId="{15D1C004-672B-496A-8BF2-7D72D2C303D4}" srcOrd="1" destOrd="0" presId="urn:microsoft.com/office/officeart/2005/8/layout/hList1"/>
    <dgm:cxn modelId="{AC352BEF-3AF5-4B23-86FE-5548A73636DE}" type="presParOf" srcId="{12D86ECB-8A6E-4231-80BD-B15BCABF087A}" destId="{10602DCE-EBD9-426C-BE3D-A0722C3AE9A3}" srcOrd="2" destOrd="0" presId="urn:microsoft.com/office/officeart/2005/8/layout/hList1"/>
    <dgm:cxn modelId="{BF6CD55E-1347-4047-91D5-380EA2C9C63C}" type="presParOf" srcId="{10602DCE-EBD9-426C-BE3D-A0722C3AE9A3}" destId="{C91D104B-7FAC-48D3-817B-03F23B67A7A2}" srcOrd="0" destOrd="0" presId="urn:microsoft.com/office/officeart/2005/8/layout/hList1"/>
    <dgm:cxn modelId="{40B46856-26F8-4D26-A5CF-1794447A1388}" type="presParOf" srcId="{10602DCE-EBD9-426C-BE3D-A0722C3AE9A3}" destId="{AA0A7028-918A-4800-BED7-ADDDAD337E8D}"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A3926F-2EFF-4E52-8FDE-F72CCD970164}"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E8770B0B-DACA-44AB-B4B0-E09711DB1EF1}">
      <dgm:prSet custT="1"/>
      <dgm:spPr/>
      <dgm:t>
        <a:bodyPr/>
        <a:lstStyle/>
        <a:p>
          <a:r>
            <a:rPr lang="de-AT" sz="1400" b="1" dirty="0">
              <a:solidFill>
                <a:schemeClr val="bg1"/>
              </a:solidFill>
              <a:effectLst/>
              <a:latin typeface="Century Gothic" panose="020B0502020202020204" pitchFamily="34" charset="0"/>
              <a:ea typeface="Times New Roman" panose="02020603050405020304" pitchFamily="18" charset="0"/>
            </a:rPr>
            <a:t>Legen Sie klare finanzielle Ziele fest</a:t>
          </a:r>
          <a:endParaRPr lang="en-US" sz="1400" dirty="0">
            <a:solidFill>
              <a:schemeClr val="bg1"/>
            </a:solidFill>
            <a:latin typeface="Century Gothic" panose="020B0502020202020204" pitchFamily="34" charset="0"/>
          </a:endParaRPr>
        </a:p>
      </dgm:t>
    </dgm:pt>
    <dgm:pt modelId="{F6E6529A-C640-4B6B-A469-B7441701DD6C}" type="parTrans" cxnId="{00FFD319-3566-4AC6-8F91-A4BC65AE2861}">
      <dgm:prSet/>
      <dgm:spPr/>
      <dgm:t>
        <a:bodyPr/>
        <a:lstStyle/>
        <a:p>
          <a:endParaRPr lang="en-US" sz="1400">
            <a:solidFill>
              <a:schemeClr val="bg1"/>
            </a:solidFill>
            <a:latin typeface="Century Gothic" panose="020B0502020202020204" pitchFamily="34" charset="0"/>
          </a:endParaRPr>
        </a:p>
      </dgm:t>
    </dgm:pt>
    <dgm:pt modelId="{DBCB955D-0A13-4CA3-8931-31FD9DB32442}" type="sibTrans" cxnId="{00FFD319-3566-4AC6-8F91-A4BC65AE2861}">
      <dgm:prSet custT="1"/>
      <dgm:spPr/>
      <dgm:t>
        <a:bodyPr/>
        <a:lstStyle/>
        <a:p>
          <a:endParaRPr lang="en-US" sz="1400">
            <a:solidFill>
              <a:schemeClr val="bg1"/>
            </a:solidFill>
            <a:latin typeface="Century Gothic" panose="020B0502020202020204" pitchFamily="34" charset="0"/>
          </a:endParaRPr>
        </a:p>
      </dgm:t>
    </dgm:pt>
    <dgm:pt modelId="{9BE5A1DE-CF22-4560-8EC0-4B741C451588}">
      <dgm:prSet custT="1"/>
      <dgm:spPr/>
      <dgm:t>
        <a:bodyPr/>
        <a:lstStyle/>
        <a:p>
          <a:r>
            <a:rPr lang="en-US" sz="1400" b="1" i="0" dirty="0">
              <a:solidFill>
                <a:schemeClr val="bg1"/>
              </a:solidFill>
              <a:latin typeface="Century Gothic" panose="020B0502020202020204" pitchFamily="34" charset="0"/>
            </a:rPr>
            <a:t>Budget und Plan</a:t>
          </a:r>
          <a:endParaRPr lang="en-US" sz="1400" b="1" dirty="0">
            <a:solidFill>
              <a:schemeClr val="bg1"/>
            </a:solidFill>
            <a:latin typeface="Century Gothic" panose="020B0502020202020204" pitchFamily="34" charset="0"/>
          </a:endParaRPr>
        </a:p>
      </dgm:t>
    </dgm:pt>
    <dgm:pt modelId="{040C4C36-8C48-4FF8-B9BF-7DB80F7FDC5A}" type="parTrans" cxnId="{F739E685-08D2-4158-8322-945EC5A445F9}">
      <dgm:prSet/>
      <dgm:spPr/>
      <dgm:t>
        <a:bodyPr/>
        <a:lstStyle/>
        <a:p>
          <a:endParaRPr lang="en-US" sz="1400">
            <a:solidFill>
              <a:schemeClr val="bg1"/>
            </a:solidFill>
            <a:latin typeface="Century Gothic" panose="020B0502020202020204" pitchFamily="34" charset="0"/>
          </a:endParaRPr>
        </a:p>
      </dgm:t>
    </dgm:pt>
    <dgm:pt modelId="{17D012A8-3332-4A45-B482-704419725453}" type="sibTrans" cxnId="{F739E685-08D2-4158-8322-945EC5A445F9}">
      <dgm:prSet custT="1"/>
      <dgm:spPr/>
      <dgm:t>
        <a:bodyPr/>
        <a:lstStyle/>
        <a:p>
          <a:endParaRPr lang="en-US" sz="1400">
            <a:solidFill>
              <a:schemeClr val="bg1"/>
            </a:solidFill>
            <a:latin typeface="Century Gothic" panose="020B0502020202020204" pitchFamily="34" charset="0"/>
          </a:endParaRPr>
        </a:p>
      </dgm:t>
    </dgm:pt>
    <dgm:pt modelId="{214BE99C-012B-4981-A8AE-F2BEAD29EBC2}">
      <dgm:prSet custT="1"/>
      <dgm:spPr/>
      <dgm:t>
        <a:bodyPr/>
        <a:lstStyle/>
        <a:p>
          <a:r>
            <a:rPr lang="de-AT" sz="1400" b="1" dirty="0">
              <a:solidFill>
                <a:schemeClr val="bg1"/>
              </a:solidFill>
              <a:effectLst/>
              <a:latin typeface="Century Gothic" panose="020B0502020202020204" pitchFamily="34" charset="0"/>
              <a:ea typeface="Times New Roman" panose="02020603050405020304" pitchFamily="18" charset="0"/>
            </a:rPr>
            <a:t>Bewerten Sie die Notwendigkeit</a:t>
          </a:r>
          <a:endParaRPr lang="en-US" sz="1400" dirty="0">
            <a:solidFill>
              <a:schemeClr val="bg1"/>
            </a:solidFill>
            <a:latin typeface="Century Gothic" panose="020B0502020202020204" pitchFamily="34" charset="0"/>
          </a:endParaRPr>
        </a:p>
      </dgm:t>
    </dgm:pt>
    <dgm:pt modelId="{5DC1D680-08F3-4447-AFC4-C489FE898949}" type="parTrans" cxnId="{59CF34EB-3DD6-4AA7-A1A2-E2696F9DB221}">
      <dgm:prSet/>
      <dgm:spPr/>
      <dgm:t>
        <a:bodyPr/>
        <a:lstStyle/>
        <a:p>
          <a:endParaRPr lang="en-US" sz="1400">
            <a:solidFill>
              <a:schemeClr val="bg1"/>
            </a:solidFill>
            <a:latin typeface="Century Gothic" panose="020B0502020202020204" pitchFamily="34" charset="0"/>
          </a:endParaRPr>
        </a:p>
      </dgm:t>
    </dgm:pt>
    <dgm:pt modelId="{28BA429F-ABC9-4F3B-ACAD-C58C0D2F26CC}" type="sibTrans" cxnId="{59CF34EB-3DD6-4AA7-A1A2-E2696F9DB221}">
      <dgm:prSet custT="1"/>
      <dgm:spPr/>
      <dgm:t>
        <a:bodyPr/>
        <a:lstStyle/>
        <a:p>
          <a:endParaRPr lang="en-US" sz="1400">
            <a:solidFill>
              <a:schemeClr val="bg1"/>
            </a:solidFill>
            <a:latin typeface="Century Gothic" panose="020B0502020202020204" pitchFamily="34" charset="0"/>
          </a:endParaRPr>
        </a:p>
      </dgm:t>
    </dgm:pt>
    <dgm:pt modelId="{F83D394C-397D-4572-B7B4-E0B09C758CBF}">
      <dgm:prSet custT="1"/>
      <dgm:spPr/>
      <dgm:t>
        <a:bodyPr/>
        <a:lstStyle/>
        <a:p>
          <a:r>
            <a:rPr lang="en-US" sz="1400" b="1" i="0" dirty="0">
              <a:solidFill>
                <a:schemeClr val="bg1"/>
              </a:solidFill>
              <a:latin typeface="Century Gothic" panose="020B0502020202020204" pitchFamily="34" charset="0"/>
            </a:rPr>
            <a:t>Verstehen Sie die Gesamtkosten</a:t>
          </a:r>
          <a:endParaRPr lang="en-US" sz="1400" b="1" dirty="0">
            <a:solidFill>
              <a:schemeClr val="bg1"/>
            </a:solidFill>
            <a:latin typeface="Century Gothic" panose="020B0502020202020204" pitchFamily="34" charset="0"/>
          </a:endParaRPr>
        </a:p>
      </dgm:t>
    </dgm:pt>
    <dgm:pt modelId="{9F8BF72F-B112-4A15-BB0D-32727B50FD16}" type="parTrans" cxnId="{2E583C62-3789-4E1D-BA69-47CC4818C6A7}">
      <dgm:prSet/>
      <dgm:spPr/>
      <dgm:t>
        <a:bodyPr/>
        <a:lstStyle/>
        <a:p>
          <a:endParaRPr lang="en-US" sz="1400">
            <a:solidFill>
              <a:schemeClr val="bg1"/>
            </a:solidFill>
            <a:latin typeface="Century Gothic" panose="020B0502020202020204" pitchFamily="34" charset="0"/>
          </a:endParaRPr>
        </a:p>
      </dgm:t>
    </dgm:pt>
    <dgm:pt modelId="{B30E94BC-8F32-4709-A15F-F0380557F15C}" type="sibTrans" cxnId="{2E583C62-3789-4E1D-BA69-47CC4818C6A7}">
      <dgm:prSet custT="1"/>
      <dgm:spPr/>
      <dgm:t>
        <a:bodyPr/>
        <a:lstStyle/>
        <a:p>
          <a:endParaRPr lang="en-US" sz="1400">
            <a:solidFill>
              <a:schemeClr val="bg1"/>
            </a:solidFill>
            <a:latin typeface="Century Gothic" panose="020B0502020202020204" pitchFamily="34" charset="0"/>
          </a:endParaRPr>
        </a:p>
      </dgm:t>
    </dgm:pt>
    <dgm:pt modelId="{2556598A-A87D-4D1F-91E6-4E86B21B5A76}">
      <dgm:prSet custT="1"/>
      <dgm:spPr/>
      <dgm:t>
        <a:bodyPr/>
        <a:lstStyle/>
        <a:p>
          <a:r>
            <a:rPr lang="de-AT" sz="1400" b="1" dirty="0">
              <a:solidFill>
                <a:schemeClr val="bg1"/>
              </a:solidFill>
              <a:effectLst/>
              <a:latin typeface="Century Gothic" panose="020B0502020202020204" pitchFamily="34" charset="0"/>
              <a:ea typeface="Times New Roman" panose="02020603050405020304" pitchFamily="18" charset="0"/>
            </a:rPr>
            <a:t>Recherchieren Sie Kreditoptionen</a:t>
          </a:r>
          <a:endParaRPr lang="en-US" sz="1400" dirty="0">
            <a:solidFill>
              <a:schemeClr val="bg1"/>
            </a:solidFill>
            <a:latin typeface="Century Gothic" panose="020B0502020202020204" pitchFamily="34" charset="0"/>
          </a:endParaRPr>
        </a:p>
      </dgm:t>
    </dgm:pt>
    <dgm:pt modelId="{BA076B3C-841D-4B90-9ACF-24D6A336912F}" type="parTrans" cxnId="{2C100A31-2C2D-4038-AA27-3EDEE94C4F33}">
      <dgm:prSet/>
      <dgm:spPr/>
      <dgm:t>
        <a:bodyPr/>
        <a:lstStyle/>
        <a:p>
          <a:endParaRPr lang="en-US" sz="1400">
            <a:solidFill>
              <a:schemeClr val="bg1"/>
            </a:solidFill>
            <a:latin typeface="Century Gothic" panose="020B0502020202020204" pitchFamily="34" charset="0"/>
          </a:endParaRPr>
        </a:p>
      </dgm:t>
    </dgm:pt>
    <dgm:pt modelId="{64C6E43D-B963-49F7-8CBD-C16E21EE73B4}" type="sibTrans" cxnId="{2C100A31-2C2D-4038-AA27-3EDEE94C4F33}">
      <dgm:prSet custT="1"/>
      <dgm:spPr/>
      <dgm:t>
        <a:bodyPr/>
        <a:lstStyle/>
        <a:p>
          <a:endParaRPr lang="en-US" sz="1400">
            <a:solidFill>
              <a:schemeClr val="bg1"/>
            </a:solidFill>
            <a:latin typeface="Century Gothic" panose="020B0502020202020204" pitchFamily="34" charset="0"/>
          </a:endParaRPr>
        </a:p>
      </dgm:t>
    </dgm:pt>
    <dgm:pt modelId="{ACFA79AB-3864-42C5-9464-6E8C78F7B14F}">
      <dgm:prSet custT="1"/>
      <dgm:spPr/>
      <dgm:t>
        <a:bodyPr/>
        <a:lstStyle/>
        <a:p>
          <a:r>
            <a:rPr lang="de-AT" sz="1400" b="1" dirty="0">
              <a:solidFill>
                <a:schemeClr val="bg1"/>
              </a:solidFill>
              <a:effectLst/>
              <a:latin typeface="Century Gothic" panose="020B0502020202020204" pitchFamily="34" charset="0"/>
              <a:ea typeface="Times New Roman" panose="02020603050405020304" pitchFamily="18" charset="0"/>
            </a:rPr>
            <a:t>Überprüfen Sie Ihr Kreditprofil</a:t>
          </a:r>
          <a:endParaRPr lang="en-US" sz="1400" dirty="0">
            <a:solidFill>
              <a:schemeClr val="bg1"/>
            </a:solidFill>
            <a:latin typeface="Century Gothic" panose="020B0502020202020204" pitchFamily="34" charset="0"/>
          </a:endParaRPr>
        </a:p>
      </dgm:t>
    </dgm:pt>
    <dgm:pt modelId="{D2B130FB-1F6E-4049-8D45-01A239CF372D}" type="parTrans" cxnId="{F1FF2940-1692-4F77-8466-677995B674B7}">
      <dgm:prSet/>
      <dgm:spPr/>
      <dgm:t>
        <a:bodyPr/>
        <a:lstStyle/>
        <a:p>
          <a:endParaRPr lang="en-US" sz="1400">
            <a:solidFill>
              <a:schemeClr val="bg1"/>
            </a:solidFill>
            <a:latin typeface="Century Gothic" panose="020B0502020202020204" pitchFamily="34" charset="0"/>
          </a:endParaRPr>
        </a:p>
      </dgm:t>
    </dgm:pt>
    <dgm:pt modelId="{0A4DFCFE-30A8-497B-B7EF-770A81674F49}" type="sibTrans" cxnId="{F1FF2940-1692-4F77-8466-677995B674B7}">
      <dgm:prSet custT="1"/>
      <dgm:spPr/>
      <dgm:t>
        <a:bodyPr/>
        <a:lstStyle/>
        <a:p>
          <a:endParaRPr lang="en-US" sz="1400">
            <a:solidFill>
              <a:schemeClr val="bg1"/>
            </a:solidFill>
            <a:latin typeface="Century Gothic" panose="020B0502020202020204" pitchFamily="34" charset="0"/>
          </a:endParaRPr>
        </a:p>
      </dgm:t>
    </dgm:pt>
    <dgm:pt modelId="{FF0641CD-1CC4-419A-BFE8-0285ACAEA4D6}">
      <dgm:prSet custT="1"/>
      <dgm:spPr/>
      <dgm:t>
        <a:bodyPr/>
        <a:lstStyle/>
        <a:p>
          <a:r>
            <a:rPr lang="de-AT" sz="1400" b="1" dirty="0">
              <a:solidFill>
                <a:schemeClr val="bg1"/>
              </a:solidFill>
              <a:effectLst/>
              <a:latin typeface="Century Gothic" panose="020B0502020202020204" pitchFamily="34" charset="0"/>
              <a:ea typeface="Times New Roman" panose="02020603050405020304" pitchFamily="18" charset="0"/>
            </a:rPr>
            <a:t>Kaufen Sie nach den besten Konditionen</a:t>
          </a:r>
          <a:endParaRPr lang="en-US" sz="1400" dirty="0">
            <a:solidFill>
              <a:schemeClr val="bg1"/>
            </a:solidFill>
            <a:latin typeface="Century Gothic" panose="020B0502020202020204" pitchFamily="34" charset="0"/>
          </a:endParaRPr>
        </a:p>
      </dgm:t>
    </dgm:pt>
    <dgm:pt modelId="{8C2BA1B1-275C-4ABE-8F22-23DE6E144B29}" type="parTrans" cxnId="{169C1971-5297-4B79-8FB4-F09CB427ACE0}">
      <dgm:prSet/>
      <dgm:spPr/>
      <dgm:t>
        <a:bodyPr/>
        <a:lstStyle/>
        <a:p>
          <a:endParaRPr lang="en-US" sz="1400">
            <a:solidFill>
              <a:schemeClr val="bg1"/>
            </a:solidFill>
            <a:latin typeface="Century Gothic" panose="020B0502020202020204" pitchFamily="34" charset="0"/>
          </a:endParaRPr>
        </a:p>
      </dgm:t>
    </dgm:pt>
    <dgm:pt modelId="{415D1F4E-1704-4B14-982B-E789843E2401}" type="sibTrans" cxnId="{169C1971-5297-4B79-8FB4-F09CB427ACE0}">
      <dgm:prSet custT="1"/>
      <dgm:spPr/>
      <dgm:t>
        <a:bodyPr/>
        <a:lstStyle/>
        <a:p>
          <a:endParaRPr lang="en-US" sz="1400">
            <a:solidFill>
              <a:schemeClr val="bg1"/>
            </a:solidFill>
            <a:latin typeface="Century Gothic" panose="020B0502020202020204" pitchFamily="34" charset="0"/>
          </a:endParaRPr>
        </a:p>
      </dgm:t>
    </dgm:pt>
    <dgm:pt modelId="{AC3E428E-6479-45BB-B2B6-80A676EAF701}">
      <dgm:prSet custT="1"/>
      <dgm:spPr/>
      <dgm:t>
        <a:bodyPr/>
        <a:lstStyle/>
        <a:p>
          <a:r>
            <a:rPr lang="de-AT" sz="1200" b="1" dirty="0">
              <a:solidFill>
                <a:schemeClr val="bg1"/>
              </a:solidFill>
              <a:effectLst/>
              <a:latin typeface="Century Gothic" panose="020B0502020202020204" pitchFamily="34" charset="0"/>
              <a:ea typeface="Times New Roman" panose="02020603050405020304" pitchFamily="18" charset="0"/>
            </a:rPr>
            <a:t>Lesen Sie die Allgemeinen Geschäftsbedingungen</a:t>
          </a:r>
          <a:endParaRPr lang="en-US" sz="1200" dirty="0">
            <a:solidFill>
              <a:schemeClr val="bg1"/>
            </a:solidFill>
            <a:latin typeface="Century Gothic" panose="020B0502020202020204" pitchFamily="34" charset="0"/>
          </a:endParaRPr>
        </a:p>
      </dgm:t>
    </dgm:pt>
    <dgm:pt modelId="{D3A1503B-38AB-407E-B26C-34CE87A9219F}" type="parTrans" cxnId="{33D4DB8A-5F86-4CE6-9338-FFD4A38AE464}">
      <dgm:prSet/>
      <dgm:spPr/>
      <dgm:t>
        <a:bodyPr/>
        <a:lstStyle/>
        <a:p>
          <a:endParaRPr lang="en-US" sz="1400">
            <a:solidFill>
              <a:schemeClr val="bg1"/>
            </a:solidFill>
            <a:latin typeface="Century Gothic" panose="020B0502020202020204" pitchFamily="34" charset="0"/>
          </a:endParaRPr>
        </a:p>
      </dgm:t>
    </dgm:pt>
    <dgm:pt modelId="{1FA47CB3-D93A-4447-AE71-094CEF616AFC}" type="sibTrans" cxnId="{33D4DB8A-5F86-4CE6-9338-FFD4A38AE464}">
      <dgm:prSet custT="1"/>
      <dgm:spPr/>
      <dgm:t>
        <a:bodyPr/>
        <a:lstStyle/>
        <a:p>
          <a:endParaRPr lang="en-US" sz="1400">
            <a:solidFill>
              <a:schemeClr val="bg1"/>
            </a:solidFill>
            <a:latin typeface="Century Gothic" panose="020B0502020202020204" pitchFamily="34" charset="0"/>
          </a:endParaRPr>
        </a:p>
      </dgm:t>
    </dgm:pt>
    <dgm:pt modelId="{C5C0C145-8DCA-4FB9-81BA-2AB2CD997684}">
      <dgm:prSet custT="1"/>
      <dgm:spPr/>
      <dgm:t>
        <a:bodyPr/>
        <a:lstStyle/>
        <a:p>
          <a:r>
            <a:rPr lang="de-AT" sz="1200" b="1" dirty="0">
              <a:solidFill>
                <a:schemeClr val="bg1"/>
              </a:solidFill>
              <a:effectLst/>
              <a:latin typeface="Century Gothic" panose="020B0502020202020204" pitchFamily="34" charset="0"/>
              <a:ea typeface="Times New Roman" panose="02020603050405020304" pitchFamily="18" charset="0"/>
            </a:rPr>
            <a:t>Halten Sie ein vernünftiges Verhältnis von Schulden zu Einkommen ein</a:t>
          </a:r>
          <a:endParaRPr lang="en-US" sz="1200" dirty="0">
            <a:solidFill>
              <a:schemeClr val="bg1"/>
            </a:solidFill>
            <a:latin typeface="Century Gothic" panose="020B0502020202020204" pitchFamily="34" charset="0"/>
          </a:endParaRPr>
        </a:p>
      </dgm:t>
    </dgm:pt>
    <dgm:pt modelId="{274AFCF5-D2CD-41EF-A4BF-E6509BDCC44C}" type="parTrans" cxnId="{8EC8E84F-6F1D-44B4-9501-0D02E79CFAFF}">
      <dgm:prSet/>
      <dgm:spPr/>
      <dgm:t>
        <a:bodyPr/>
        <a:lstStyle/>
        <a:p>
          <a:endParaRPr lang="en-US" sz="1400">
            <a:solidFill>
              <a:schemeClr val="bg1"/>
            </a:solidFill>
            <a:latin typeface="Century Gothic" panose="020B0502020202020204" pitchFamily="34" charset="0"/>
          </a:endParaRPr>
        </a:p>
      </dgm:t>
    </dgm:pt>
    <dgm:pt modelId="{84DAE562-DF15-40A3-BD8C-0B5F87FA3ECC}" type="sibTrans" cxnId="{8EC8E84F-6F1D-44B4-9501-0D02E79CFAFF}">
      <dgm:prSet custT="1"/>
      <dgm:spPr/>
      <dgm:t>
        <a:bodyPr/>
        <a:lstStyle/>
        <a:p>
          <a:endParaRPr lang="en-US" sz="1400">
            <a:solidFill>
              <a:schemeClr val="bg1"/>
            </a:solidFill>
            <a:latin typeface="Century Gothic" panose="020B0502020202020204" pitchFamily="34" charset="0"/>
          </a:endParaRPr>
        </a:p>
      </dgm:t>
    </dgm:pt>
    <dgm:pt modelId="{59B12A44-609D-404C-826F-B6543074A711}">
      <dgm:prSet custT="1"/>
      <dgm:spPr/>
      <dgm:t>
        <a:bodyPr/>
        <a:lstStyle/>
        <a:p>
          <a:r>
            <a:rPr lang="de-AT" sz="1400" b="1" dirty="0">
              <a:solidFill>
                <a:schemeClr val="bg1"/>
              </a:solidFill>
              <a:effectLst/>
              <a:latin typeface="Century Gothic" panose="020B0502020202020204" pitchFamily="34" charset="0"/>
              <a:ea typeface="Times New Roman" panose="02020603050405020304" pitchFamily="18" charset="0"/>
            </a:rPr>
            <a:t>Entwickeln Sie einen Rückzahlungs-plan</a:t>
          </a:r>
          <a:endParaRPr lang="en-US" sz="1400" dirty="0">
            <a:solidFill>
              <a:schemeClr val="bg1"/>
            </a:solidFill>
            <a:latin typeface="Century Gothic" panose="020B0502020202020204" pitchFamily="34" charset="0"/>
          </a:endParaRPr>
        </a:p>
      </dgm:t>
    </dgm:pt>
    <dgm:pt modelId="{C0DA0C44-748B-4053-B804-4A1945AFED7D}" type="parTrans" cxnId="{8F9C7366-4B53-4853-BA57-AE134BBDB6FC}">
      <dgm:prSet/>
      <dgm:spPr/>
      <dgm:t>
        <a:bodyPr/>
        <a:lstStyle/>
        <a:p>
          <a:endParaRPr lang="en-US" sz="1400">
            <a:solidFill>
              <a:schemeClr val="bg1"/>
            </a:solidFill>
            <a:latin typeface="Century Gothic" panose="020B0502020202020204" pitchFamily="34" charset="0"/>
          </a:endParaRPr>
        </a:p>
      </dgm:t>
    </dgm:pt>
    <dgm:pt modelId="{94D96EAA-9178-4D0A-9A5A-6960BFCE93B4}" type="sibTrans" cxnId="{8F9C7366-4B53-4853-BA57-AE134BBDB6FC}">
      <dgm:prSet custT="1"/>
      <dgm:spPr/>
      <dgm:t>
        <a:bodyPr/>
        <a:lstStyle/>
        <a:p>
          <a:endParaRPr lang="en-US" sz="1400">
            <a:solidFill>
              <a:schemeClr val="bg1"/>
            </a:solidFill>
            <a:latin typeface="Century Gothic" panose="020B0502020202020204" pitchFamily="34" charset="0"/>
          </a:endParaRPr>
        </a:p>
      </dgm:t>
    </dgm:pt>
    <dgm:pt modelId="{A3FA7D34-B35E-4585-A80A-AB8D7C9A5BEA}">
      <dgm:prSet custT="1"/>
      <dgm:spPr/>
      <dgm:t>
        <a:bodyPr/>
        <a:lstStyle/>
        <a:p>
          <a:r>
            <a:rPr lang="de-AT" sz="1200" b="1" dirty="0">
              <a:solidFill>
                <a:schemeClr val="bg1"/>
              </a:solidFill>
              <a:effectLst/>
              <a:latin typeface="Century Gothic" panose="020B0502020202020204" pitchFamily="34" charset="0"/>
              <a:ea typeface="Times New Roman" panose="02020603050405020304" pitchFamily="18" charset="0"/>
            </a:rPr>
            <a:t>Vermeiden Sie eine übermäßige Kreditaufnahme</a:t>
          </a:r>
          <a:endParaRPr lang="en-US" sz="1200" dirty="0">
            <a:solidFill>
              <a:schemeClr val="bg1"/>
            </a:solidFill>
            <a:latin typeface="Century Gothic" panose="020B0502020202020204" pitchFamily="34" charset="0"/>
          </a:endParaRPr>
        </a:p>
      </dgm:t>
    </dgm:pt>
    <dgm:pt modelId="{4D4ACCBD-DB7C-471C-98BE-0F8D73F293D9}" type="parTrans" cxnId="{D44236BF-2ADB-4C3D-99D6-EACC4956FFEC}">
      <dgm:prSet/>
      <dgm:spPr/>
      <dgm:t>
        <a:bodyPr/>
        <a:lstStyle/>
        <a:p>
          <a:endParaRPr lang="en-US" sz="1400">
            <a:solidFill>
              <a:schemeClr val="bg1"/>
            </a:solidFill>
            <a:latin typeface="Century Gothic" panose="020B0502020202020204" pitchFamily="34" charset="0"/>
          </a:endParaRPr>
        </a:p>
      </dgm:t>
    </dgm:pt>
    <dgm:pt modelId="{7F703903-4E08-4513-807D-0AA0C8ABF45D}" type="sibTrans" cxnId="{D44236BF-2ADB-4C3D-99D6-EACC4956FFEC}">
      <dgm:prSet custT="1"/>
      <dgm:spPr/>
      <dgm:t>
        <a:bodyPr/>
        <a:lstStyle/>
        <a:p>
          <a:endParaRPr lang="en-US" sz="1400">
            <a:solidFill>
              <a:schemeClr val="bg1"/>
            </a:solidFill>
            <a:latin typeface="Century Gothic" panose="020B0502020202020204" pitchFamily="34" charset="0"/>
          </a:endParaRPr>
        </a:p>
      </dgm:t>
    </dgm:pt>
    <dgm:pt modelId="{8DD7669F-DA0F-4E03-A984-80C50451E6DE}">
      <dgm:prSet custT="1"/>
      <dgm:spPr/>
      <dgm:t>
        <a:bodyPr/>
        <a:lstStyle/>
        <a:p>
          <a:r>
            <a:rPr lang="de-AT" sz="1400" b="1" dirty="0">
              <a:solidFill>
                <a:schemeClr val="bg1"/>
              </a:solidFill>
              <a:effectLst/>
              <a:latin typeface="Century Gothic" panose="020B0502020202020204" pitchFamily="34" charset="0"/>
              <a:ea typeface="Times New Roman" panose="02020603050405020304" pitchFamily="18" charset="0"/>
            </a:rPr>
            <a:t>Überwachen Sie Ihre Schuldenlast</a:t>
          </a:r>
          <a:endParaRPr lang="en-US" sz="1400" dirty="0">
            <a:solidFill>
              <a:schemeClr val="bg1"/>
            </a:solidFill>
            <a:latin typeface="Century Gothic" panose="020B0502020202020204" pitchFamily="34" charset="0"/>
          </a:endParaRPr>
        </a:p>
      </dgm:t>
    </dgm:pt>
    <dgm:pt modelId="{12841E6C-F20E-42DE-81D6-EA43D18F7BB0}" type="parTrans" cxnId="{C77F3DE9-4D3D-4AA5-A70C-D6E479DE03DE}">
      <dgm:prSet/>
      <dgm:spPr/>
      <dgm:t>
        <a:bodyPr/>
        <a:lstStyle/>
        <a:p>
          <a:endParaRPr lang="en-US" sz="1400">
            <a:solidFill>
              <a:schemeClr val="bg1"/>
            </a:solidFill>
            <a:latin typeface="Century Gothic" panose="020B0502020202020204" pitchFamily="34" charset="0"/>
          </a:endParaRPr>
        </a:p>
      </dgm:t>
    </dgm:pt>
    <dgm:pt modelId="{56BE25AD-1842-4C70-8B73-4972B88ADEDF}" type="sibTrans" cxnId="{C77F3DE9-4D3D-4AA5-A70C-D6E479DE03DE}">
      <dgm:prSet custT="1"/>
      <dgm:spPr/>
      <dgm:t>
        <a:bodyPr/>
        <a:lstStyle/>
        <a:p>
          <a:endParaRPr lang="en-US" sz="1400">
            <a:solidFill>
              <a:schemeClr val="bg1"/>
            </a:solidFill>
            <a:latin typeface="Century Gothic" panose="020B0502020202020204" pitchFamily="34" charset="0"/>
          </a:endParaRPr>
        </a:p>
      </dgm:t>
    </dgm:pt>
    <dgm:pt modelId="{C04F4FD9-9A52-49E3-A430-62E5E43AF4F4}">
      <dgm:prSet custT="1"/>
      <dgm:spPr/>
      <dgm:t>
        <a:bodyPr/>
        <a:lstStyle/>
        <a:p>
          <a:r>
            <a:rPr lang="de-AT" sz="1200" b="1" dirty="0">
              <a:solidFill>
                <a:schemeClr val="bg1"/>
              </a:solidFill>
              <a:effectLst/>
              <a:latin typeface="Century Gothic" panose="020B0502020202020204" pitchFamily="34" charset="0"/>
              <a:ea typeface="Times New Roman" panose="02020603050405020304" pitchFamily="18" charset="0"/>
            </a:rPr>
            <a:t>Üben Sie verantwortungs-volles Finanzverhalten</a:t>
          </a:r>
          <a:endParaRPr lang="en-US" sz="1200" dirty="0">
            <a:solidFill>
              <a:schemeClr val="bg1"/>
            </a:solidFill>
            <a:latin typeface="Century Gothic" panose="020B0502020202020204" pitchFamily="34" charset="0"/>
          </a:endParaRPr>
        </a:p>
      </dgm:t>
    </dgm:pt>
    <dgm:pt modelId="{D1AE6C33-C106-42FD-9EFE-29F037674E5A}" type="parTrans" cxnId="{95C04F74-F699-4378-A138-74385A271AE3}">
      <dgm:prSet/>
      <dgm:spPr/>
      <dgm:t>
        <a:bodyPr/>
        <a:lstStyle/>
        <a:p>
          <a:endParaRPr lang="en-US" sz="1400">
            <a:solidFill>
              <a:schemeClr val="bg1"/>
            </a:solidFill>
            <a:latin typeface="Century Gothic" panose="020B0502020202020204" pitchFamily="34" charset="0"/>
          </a:endParaRPr>
        </a:p>
      </dgm:t>
    </dgm:pt>
    <dgm:pt modelId="{B46DD374-FAE5-4D72-BB04-0756D4D737EC}" type="sibTrans" cxnId="{95C04F74-F699-4378-A138-74385A271AE3}">
      <dgm:prSet custT="1"/>
      <dgm:spPr/>
      <dgm:t>
        <a:bodyPr/>
        <a:lstStyle/>
        <a:p>
          <a:endParaRPr lang="en-US" sz="1400">
            <a:solidFill>
              <a:schemeClr val="bg1"/>
            </a:solidFill>
            <a:latin typeface="Century Gothic" panose="020B0502020202020204" pitchFamily="34" charset="0"/>
          </a:endParaRPr>
        </a:p>
      </dgm:t>
    </dgm:pt>
    <dgm:pt modelId="{75191D0F-A5CB-47FF-9ABA-95CACF5374EB}">
      <dgm:prSet custT="1"/>
      <dgm:spPr/>
      <dgm:t>
        <a:bodyPr/>
        <a:lstStyle/>
        <a:p>
          <a:r>
            <a:rPr lang="de-AT" sz="1400" b="1" dirty="0">
              <a:solidFill>
                <a:schemeClr val="bg1"/>
              </a:solidFill>
              <a:effectLst/>
              <a:latin typeface="Century Gothic" panose="020B0502020202020204" pitchFamily="34" charset="0"/>
              <a:ea typeface="Times New Roman" panose="02020603050405020304" pitchFamily="18" charset="0"/>
            </a:rPr>
            <a:t>Suchen Sie finanzielle Beratung</a:t>
          </a:r>
          <a:endParaRPr lang="en-US" sz="1400" dirty="0">
            <a:solidFill>
              <a:schemeClr val="bg1"/>
            </a:solidFill>
            <a:latin typeface="Century Gothic" panose="020B0502020202020204" pitchFamily="34" charset="0"/>
          </a:endParaRPr>
        </a:p>
      </dgm:t>
    </dgm:pt>
    <dgm:pt modelId="{51919093-174B-466A-859C-B225411838D4}" type="parTrans" cxnId="{B2C34113-383A-4377-8566-358FB368742A}">
      <dgm:prSet/>
      <dgm:spPr/>
      <dgm:t>
        <a:bodyPr/>
        <a:lstStyle/>
        <a:p>
          <a:endParaRPr lang="en-US" sz="1400">
            <a:solidFill>
              <a:schemeClr val="bg1"/>
            </a:solidFill>
            <a:latin typeface="Century Gothic" panose="020B0502020202020204" pitchFamily="34" charset="0"/>
          </a:endParaRPr>
        </a:p>
      </dgm:t>
    </dgm:pt>
    <dgm:pt modelId="{76629433-75AF-4330-84B2-7C68F8DF6C26}" type="sibTrans" cxnId="{B2C34113-383A-4377-8566-358FB368742A}">
      <dgm:prSet/>
      <dgm:spPr/>
      <dgm:t>
        <a:bodyPr/>
        <a:lstStyle/>
        <a:p>
          <a:endParaRPr lang="en-US" sz="1400">
            <a:solidFill>
              <a:schemeClr val="bg1"/>
            </a:solidFill>
            <a:latin typeface="Century Gothic" panose="020B0502020202020204" pitchFamily="34" charset="0"/>
          </a:endParaRPr>
        </a:p>
      </dgm:t>
    </dgm:pt>
    <dgm:pt modelId="{9AA3A850-678F-432D-8AC4-568985192973}" type="pres">
      <dgm:prSet presAssocID="{9FA3926F-2EFF-4E52-8FDE-F72CCD970164}" presName="Name0" presStyleCnt="0">
        <dgm:presLayoutVars>
          <dgm:dir/>
          <dgm:resizeHandles val="exact"/>
        </dgm:presLayoutVars>
      </dgm:prSet>
      <dgm:spPr/>
    </dgm:pt>
    <dgm:pt modelId="{915AAF20-F8FC-47A4-AA9C-2C49ABAE09C6}" type="pres">
      <dgm:prSet presAssocID="{E8770B0B-DACA-44AB-B4B0-E09711DB1EF1}" presName="node" presStyleLbl="node1" presStyleIdx="0" presStyleCnt="14">
        <dgm:presLayoutVars>
          <dgm:bulletEnabled val="1"/>
        </dgm:presLayoutVars>
      </dgm:prSet>
      <dgm:spPr/>
    </dgm:pt>
    <dgm:pt modelId="{D66CE82F-72AF-492C-9722-0919A51B57E9}" type="pres">
      <dgm:prSet presAssocID="{DBCB955D-0A13-4CA3-8931-31FD9DB32442}" presName="sibTrans" presStyleLbl="sibTrans1D1" presStyleIdx="0" presStyleCnt="13"/>
      <dgm:spPr/>
    </dgm:pt>
    <dgm:pt modelId="{8165D7F6-85A3-445D-9436-350FB836E2C1}" type="pres">
      <dgm:prSet presAssocID="{DBCB955D-0A13-4CA3-8931-31FD9DB32442}" presName="connectorText" presStyleLbl="sibTrans1D1" presStyleIdx="0" presStyleCnt="13"/>
      <dgm:spPr/>
    </dgm:pt>
    <dgm:pt modelId="{43804A9C-7B88-43A2-8A02-29C86D49C301}" type="pres">
      <dgm:prSet presAssocID="{9BE5A1DE-CF22-4560-8EC0-4B741C451588}" presName="node" presStyleLbl="node1" presStyleIdx="1" presStyleCnt="14">
        <dgm:presLayoutVars>
          <dgm:bulletEnabled val="1"/>
        </dgm:presLayoutVars>
      </dgm:prSet>
      <dgm:spPr/>
    </dgm:pt>
    <dgm:pt modelId="{F1AD5622-820A-4360-8F10-5F3724969E80}" type="pres">
      <dgm:prSet presAssocID="{17D012A8-3332-4A45-B482-704419725453}" presName="sibTrans" presStyleLbl="sibTrans1D1" presStyleIdx="1" presStyleCnt="13"/>
      <dgm:spPr/>
    </dgm:pt>
    <dgm:pt modelId="{7800F5B7-411F-448A-9D37-43DB89839106}" type="pres">
      <dgm:prSet presAssocID="{17D012A8-3332-4A45-B482-704419725453}" presName="connectorText" presStyleLbl="sibTrans1D1" presStyleIdx="1" presStyleCnt="13"/>
      <dgm:spPr/>
    </dgm:pt>
    <dgm:pt modelId="{04C082CC-BD87-4420-8987-EEA89E2E96C2}" type="pres">
      <dgm:prSet presAssocID="{214BE99C-012B-4981-A8AE-F2BEAD29EBC2}" presName="node" presStyleLbl="node1" presStyleIdx="2" presStyleCnt="14">
        <dgm:presLayoutVars>
          <dgm:bulletEnabled val="1"/>
        </dgm:presLayoutVars>
      </dgm:prSet>
      <dgm:spPr/>
    </dgm:pt>
    <dgm:pt modelId="{EE1D1DD1-D951-4179-93FE-6B624D9F4796}" type="pres">
      <dgm:prSet presAssocID="{28BA429F-ABC9-4F3B-ACAD-C58C0D2F26CC}" presName="sibTrans" presStyleLbl="sibTrans1D1" presStyleIdx="2" presStyleCnt="13"/>
      <dgm:spPr/>
    </dgm:pt>
    <dgm:pt modelId="{B9712AAD-0DFC-4612-8CC3-2BB382C522DA}" type="pres">
      <dgm:prSet presAssocID="{28BA429F-ABC9-4F3B-ACAD-C58C0D2F26CC}" presName="connectorText" presStyleLbl="sibTrans1D1" presStyleIdx="2" presStyleCnt="13"/>
      <dgm:spPr/>
    </dgm:pt>
    <dgm:pt modelId="{B1A30CBC-A1DF-4FC4-AE18-CFBA3836EF1F}" type="pres">
      <dgm:prSet presAssocID="{F83D394C-397D-4572-B7B4-E0B09C758CBF}" presName="node" presStyleLbl="node1" presStyleIdx="3" presStyleCnt="14">
        <dgm:presLayoutVars>
          <dgm:bulletEnabled val="1"/>
        </dgm:presLayoutVars>
      </dgm:prSet>
      <dgm:spPr/>
    </dgm:pt>
    <dgm:pt modelId="{CD32DE9F-538F-4D77-B47A-CF8D9288E772}" type="pres">
      <dgm:prSet presAssocID="{B30E94BC-8F32-4709-A15F-F0380557F15C}" presName="sibTrans" presStyleLbl="sibTrans1D1" presStyleIdx="3" presStyleCnt="13"/>
      <dgm:spPr/>
    </dgm:pt>
    <dgm:pt modelId="{4A45F676-D014-4193-A24A-546125057A26}" type="pres">
      <dgm:prSet presAssocID="{B30E94BC-8F32-4709-A15F-F0380557F15C}" presName="connectorText" presStyleLbl="sibTrans1D1" presStyleIdx="3" presStyleCnt="13"/>
      <dgm:spPr/>
    </dgm:pt>
    <dgm:pt modelId="{0D2D5225-FD04-4855-BDA3-F6F60E1F372A}" type="pres">
      <dgm:prSet presAssocID="{2556598A-A87D-4D1F-91E6-4E86B21B5A76}" presName="node" presStyleLbl="node1" presStyleIdx="4" presStyleCnt="14">
        <dgm:presLayoutVars>
          <dgm:bulletEnabled val="1"/>
        </dgm:presLayoutVars>
      </dgm:prSet>
      <dgm:spPr/>
    </dgm:pt>
    <dgm:pt modelId="{6989B70D-691C-4A25-BE36-C0747166B0F4}" type="pres">
      <dgm:prSet presAssocID="{64C6E43D-B963-49F7-8CBD-C16E21EE73B4}" presName="sibTrans" presStyleLbl="sibTrans1D1" presStyleIdx="4" presStyleCnt="13"/>
      <dgm:spPr/>
    </dgm:pt>
    <dgm:pt modelId="{EAB2A504-C2E7-47F6-AB7D-324DC209B02F}" type="pres">
      <dgm:prSet presAssocID="{64C6E43D-B963-49F7-8CBD-C16E21EE73B4}" presName="connectorText" presStyleLbl="sibTrans1D1" presStyleIdx="4" presStyleCnt="13"/>
      <dgm:spPr/>
    </dgm:pt>
    <dgm:pt modelId="{739FFA04-811A-48F6-89AB-BF64C40976B7}" type="pres">
      <dgm:prSet presAssocID="{ACFA79AB-3864-42C5-9464-6E8C78F7B14F}" presName="node" presStyleLbl="node1" presStyleIdx="5" presStyleCnt="14">
        <dgm:presLayoutVars>
          <dgm:bulletEnabled val="1"/>
        </dgm:presLayoutVars>
      </dgm:prSet>
      <dgm:spPr/>
    </dgm:pt>
    <dgm:pt modelId="{E720873C-7A34-44FF-9B23-806269E72DDA}" type="pres">
      <dgm:prSet presAssocID="{0A4DFCFE-30A8-497B-B7EF-770A81674F49}" presName="sibTrans" presStyleLbl="sibTrans1D1" presStyleIdx="5" presStyleCnt="13"/>
      <dgm:spPr/>
    </dgm:pt>
    <dgm:pt modelId="{FDBC2259-397B-41AA-9373-89D886D91D9C}" type="pres">
      <dgm:prSet presAssocID="{0A4DFCFE-30A8-497B-B7EF-770A81674F49}" presName="connectorText" presStyleLbl="sibTrans1D1" presStyleIdx="5" presStyleCnt="13"/>
      <dgm:spPr/>
    </dgm:pt>
    <dgm:pt modelId="{6B327E85-8172-4C3C-8CD6-57C7158D4792}" type="pres">
      <dgm:prSet presAssocID="{FF0641CD-1CC4-419A-BFE8-0285ACAEA4D6}" presName="node" presStyleLbl="node1" presStyleIdx="6" presStyleCnt="14">
        <dgm:presLayoutVars>
          <dgm:bulletEnabled val="1"/>
        </dgm:presLayoutVars>
      </dgm:prSet>
      <dgm:spPr/>
    </dgm:pt>
    <dgm:pt modelId="{50DE7710-0E73-47BE-B9CB-E9E45A05454F}" type="pres">
      <dgm:prSet presAssocID="{415D1F4E-1704-4B14-982B-E789843E2401}" presName="sibTrans" presStyleLbl="sibTrans1D1" presStyleIdx="6" presStyleCnt="13"/>
      <dgm:spPr/>
    </dgm:pt>
    <dgm:pt modelId="{91313CDC-4D04-4B87-A990-20FE74CC8EB3}" type="pres">
      <dgm:prSet presAssocID="{415D1F4E-1704-4B14-982B-E789843E2401}" presName="connectorText" presStyleLbl="sibTrans1D1" presStyleIdx="6" presStyleCnt="13"/>
      <dgm:spPr/>
    </dgm:pt>
    <dgm:pt modelId="{085C2C71-D7C4-4F6C-99F0-479E2A5912D0}" type="pres">
      <dgm:prSet presAssocID="{AC3E428E-6479-45BB-B2B6-80A676EAF701}" presName="node" presStyleLbl="node1" presStyleIdx="7" presStyleCnt="14">
        <dgm:presLayoutVars>
          <dgm:bulletEnabled val="1"/>
        </dgm:presLayoutVars>
      </dgm:prSet>
      <dgm:spPr/>
    </dgm:pt>
    <dgm:pt modelId="{E7497036-1DB3-48AB-969C-F7F8E9DFDDB3}" type="pres">
      <dgm:prSet presAssocID="{1FA47CB3-D93A-4447-AE71-094CEF616AFC}" presName="sibTrans" presStyleLbl="sibTrans1D1" presStyleIdx="7" presStyleCnt="13"/>
      <dgm:spPr/>
    </dgm:pt>
    <dgm:pt modelId="{2533FC0D-2EA3-4500-9DFC-9A9AF5EB6101}" type="pres">
      <dgm:prSet presAssocID="{1FA47CB3-D93A-4447-AE71-094CEF616AFC}" presName="connectorText" presStyleLbl="sibTrans1D1" presStyleIdx="7" presStyleCnt="13"/>
      <dgm:spPr/>
    </dgm:pt>
    <dgm:pt modelId="{77BF0EB1-C0DC-4BBA-B2F7-607670AC073E}" type="pres">
      <dgm:prSet presAssocID="{C5C0C145-8DCA-4FB9-81BA-2AB2CD997684}" presName="node" presStyleLbl="node1" presStyleIdx="8" presStyleCnt="14">
        <dgm:presLayoutVars>
          <dgm:bulletEnabled val="1"/>
        </dgm:presLayoutVars>
      </dgm:prSet>
      <dgm:spPr/>
    </dgm:pt>
    <dgm:pt modelId="{E91800B0-022C-4F40-8CA1-B1F11EB8F5D2}" type="pres">
      <dgm:prSet presAssocID="{84DAE562-DF15-40A3-BD8C-0B5F87FA3ECC}" presName="sibTrans" presStyleLbl="sibTrans1D1" presStyleIdx="8" presStyleCnt="13"/>
      <dgm:spPr/>
    </dgm:pt>
    <dgm:pt modelId="{FA632F53-0661-4335-92BF-B276EC82F80D}" type="pres">
      <dgm:prSet presAssocID="{84DAE562-DF15-40A3-BD8C-0B5F87FA3ECC}" presName="connectorText" presStyleLbl="sibTrans1D1" presStyleIdx="8" presStyleCnt="13"/>
      <dgm:spPr/>
    </dgm:pt>
    <dgm:pt modelId="{67608A51-C1A0-4119-84D2-EC5A78763240}" type="pres">
      <dgm:prSet presAssocID="{59B12A44-609D-404C-826F-B6543074A711}" presName="node" presStyleLbl="node1" presStyleIdx="9" presStyleCnt="14">
        <dgm:presLayoutVars>
          <dgm:bulletEnabled val="1"/>
        </dgm:presLayoutVars>
      </dgm:prSet>
      <dgm:spPr/>
    </dgm:pt>
    <dgm:pt modelId="{C3462AA2-D92C-4C33-8F53-447F2A7E4EEB}" type="pres">
      <dgm:prSet presAssocID="{94D96EAA-9178-4D0A-9A5A-6960BFCE93B4}" presName="sibTrans" presStyleLbl="sibTrans1D1" presStyleIdx="9" presStyleCnt="13"/>
      <dgm:spPr/>
    </dgm:pt>
    <dgm:pt modelId="{656F9220-C304-4135-89B0-03E0C1DCABCA}" type="pres">
      <dgm:prSet presAssocID="{94D96EAA-9178-4D0A-9A5A-6960BFCE93B4}" presName="connectorText" presStyleLbl="sibTrans1D1" presStyleIdx="9" presStyleCnt="13"/>
      <dgm:spPr/>
    </dgm:pt>
    <dgm:pt modelId="{F39F543B-DA57-456C-838A-CBDDC2DDC140}" type="pres">
      <dgm:prSet presAssocID="{A3FA7D34-B35E-4585-A80A-AB8D7C9A5BEA}" presName="node" presStyleLbl="node1" presStyleIdx="10" presStyleCnt="14">
        <dgm:presLayoutVars>
          <dgm:bulletEnabled val="1"/>
        </dgm:presLayoutVars>
      </dgm:prSet>
      <dgm:spPr/>
    </dgm:pt>
    <dgm:pt modelId="{60243312-16A8-4553-A429-E1120951D895}" type="pres">
      <dgm:prSet presAssocID="{7F703903-4E08-4513-807D-0AA0C8ABF45D}" presName="sibTrans" presStyleLbl="sibTrans1D1" presStyleIdx="10" presStyleCnt="13"/>
      <dgm:spPr/>
    </dgm:pt>
    <dgm:pt modelId="{811EC143-66CF-499A-9018-F800FC29B641}" type="pres">
      <dgm:prSet presAssocID="{7F703903-4E08-4513-807D-0AA0C8ABF45D}" presName="connectorText" presStyleLbl="sibTrans1D1" presStyleIdx="10" presStyleCnt="13"/>
      <dgm:spPr/>
    </dgm:pt>
    <dgm:pt modelId="{54FBB1A9-ECCE-4F3F-ABAC-234498CC976C}" type="pres">
      <dgm:prSet presAssocID="{8DD7669F-DA0F-4E03-A984-80C50451E6DE}" presName="node" presStyleLbl="node1" presStyleIdx="11" presStyleCnt="14">
        <dgm:presLayoutVars>
          <dgm:bulletEnabled val="1"/>
        </dgm:presLayoutVars>
      </dgm:prSet>
      <dgm:spPr/>
    </dgm:pt>
    <dgm:pt modelId="{556E9C0F-C8F9-4B5A-A4AE-8C850C594FF4}" type="pres">
      <dgm:prSet presAssocID="{56BE25AD-1842-4C70-8B73-4972B88ADEDF}" presName="sibTrans" presStyleLbl="sibTrans1D1" presStyleIdx="11" presStyleCnt="13"/>
      <dgm:spPr/>
    </dgm:pt>
    <dgm:pt modelId="{CEF5AFA0-26FE-4B34-AC7B-2BDCB96165E4}" type="pres">
      <dgm:prSet presAssocID="{56BE25AD-1842-4C70-8B73-4972B88ADEDF}" presName="connectorText" presStyleLbl="sibTrans1D1" presStyleIdx="11" presStyleCnt="13"/>
      <dgm:spPr/>
    </dgm:pt>
    <dgm:pt modelId="{4614BB3F-5259-4227-AEA9-7E9AE52660EC}" type="pres">
      <dgm:prSet presAssocID="{C04F4FD9-9A52-49E3-A430-62E5E43AF4F4}" presName="node" presStyleLbl="node1" presStyleIdx="12" presStyleCnt="14">
        <dgm:presLayoutVars>
          <dgm:bulletEnabled val="1"/>
        </dgm:presLayoutVars>
      </dgm:prSet>
      <dgm:spPr/>
    </dgm:pt>
    <dgm:pt modelId="{2126C1CC-6D7C-4A75-BC88-C3BBE7AEC368}" type="pres">
      <dgm:prSet presAssocID="{B46DD374-FAE5-4D72-BB04-0756D4D737EC}" presName="sibTrans" presStyleLbl="sibTrans1D1" presStyleIdx="12" presStyleCnt="13"/>
      <dgm:spPr/>
    </dgm:pt>
    <dgm:pt modelId="{AA75A50B-25E3-4E88-8647-3F3F2F3A8543}" type="pres">
      <dgm:prSet presAssocID="{B46DD374-FAE5-4D72-BB04-0756D4D737EC}" presName="connectorText" presStyleLbl="sibTrans1D1" presStyleIdx="12" presStyleCnt="13"/>
      <dgm:spPr/>
    </dgm:pt>
    <dgm:pt modelId="{C74A8D02-7C1C-4CEA-8275-D6C99950BF61}" type="pres">
      <dgm:prSet presAssocID="{75191D0F-A5CB-47FF-9ABA-95CACF5374EB}" presName="node" presStyleLbl="node1" presStyleIdx="13" presStyleCnt="14">
        <dgm:presLayoutVars>
          <dgm:bulletEnabled val="1"/>
        </dgm:presLayoutVars>
      </dgm:prSet>
      <dgm:spPr/>
    </dgm:pt>
  </dgm:ptLst>
  <dgm:cxnLst>
    <dgm:cxn modelId="{58C12C0C-2E97-436D-8542-E49825889CDF}" type="presOf" srcId="{17D012A8-3332-4A45-B482-704419725453}" destId="{F1AD5622-820A-4360-8F10-5F3724969E80}" srcOrd="0" destOrd="0" presId="urn:microsoft.com/office/officeart/2016/7/layout/RepeatingBendingProcessNew"/>
    <dgm:cxn modelId="{4F49DC0C-E0B4-4242-853D-329E947D0EA7}" type="presOf" srcId="{9FA3926F-2EFF-4E52-8FDE-F72CCD970164}" destId="{9AA3A850-678F-432D-8AC4-568985192973}" srcOrd="0" destOrd="0" presId="urn:microsoft.com/office/officeart/2016/7/layout/RepeatingBendingProcessNew"/>
    <dgm:cxn modelId="{DE073A11-EF88-4B79-99B0-A46232B4F326}" type="presOf" srcId="{1FA47CB3-D93A-4447-AE71-094CEF616AFC}" destId="{2533FC0D-2EA3-4500-9DFC-9A9AF5EB6101}" srcOrd="1" destOrd="0" presId="urn:microsoft.com/office/officeart/2016/7/layout/RepeatingBendingProcessNew"/>
    <dgm:cxn modelId="{36757D11-AC30-4DC6-9AB9-95870C994C90}" type="presOf" srcId="{C04F4FD9-9A52-49E3-A430-62E5E43AF4F4}" destId="{4614BB3F-5259-4227-AEA9-7E9AE52660EC}" srcOrd="0" destOrd="0" presId="urn:microsoft.com/office/officeart/2016/7/layout/RepeatingBendingProcessNew"/>
    <dgm:cxn modelId="{B2C34113-383A-4377-8566-358FB368742A}" srcId="{9FA3926F-2EFF-4E52-8FDE-F72CCD970164}" destId="{75191D0F-A5CB-47FF-9ABA-95CACF5374EB}" srcOrd="13" destOrd="0" parTransId="{51919093-174B-466A-859C-B225411838D4}" sibTransId="{76629433-75AF-4330-84B2-7C68F8DF6C26}"/>
    <dgm:cxn modelId="{00FFD319-3566-4AC6-8F91-A4BC65AE2861}" srcId="{9FA3926F-2EFF-4E52-8FDE-F72CCD970164}" destId="{E8770B0B-DACA-44AB-B4B0-E09711DB1EF1}" srcOrd="0" destOrd="0" parTransId="{F6E6529A-C640-4B6B-A469-B7441701DD6C}" sibTransId="{DBCB955D-0A13-4CA3-8931-31FD9DB32442}"/>
    <dgm:cxn modelId="{2C100A31-2C2D-4038-AA27-3EDEE94C4F33}" srcId="{9FA3926F-2EFF-4E52-8FDE-F72CCD970164}" destId="{2556598A-A87D-4D1F-91E6-4E86B21B5A76}" srcOrd="4" destOrd="0" parTransId="{BA076B3C-841D-4B90-9ACF-24D6A336912F}" sibTransId="{64C6E43D-B963-49F7-8CBD-C16E21EE73B4}"/>
    <dgm:cxn modelId="{BB6A7033-0E78-471C-B016-4E3994CFDD32}" type="presOf" srcId="{B46DD374-FAE5-4D72-BB04-0756D4D737EC}" destId="{2126C1CC-6D7C-4A75-BC88-C3BBE7AEC368}" srcOrd="0" destOrd="0" presId="urn:microsoft.com/office/officeart/2016/7/layout/RepeatingBendingProcessNew"/>
    <dgm:cxn modelId="{5B901438-DDAD-4A7B-8958-6ABDDCD2D432}" type="presOf" srcId="{28BA429F-ABC9-4F3B-ACAD-C58C0D2F26CC}" destId="{B9712AAD-0DFC-4612-8CC3-2BB382C522DA}" srcOrd="1" destOrd="0" presId="urn:microsoft.com/office/officeart/2016/7/layout/RepeatingBendingProcessNew"/>
    <dgm:cxn modelId="{9486073A-C46E-4114-B109-B3E16C62DAD7}" type="presOf" srcId="{7F703903-4E08-4513-807D-0AA0C8ABF45D}" destId="{60243312-16A8-4553-A429-E1120951D895}" srcOrd="0" destOrd="0" presId="urn:microsoft.com/office/officeart/2016/7/layout/RepeatingBendingProcessNew"/>
    <dgm:cxn modelId="{7712533E-548E-42CF-B18A-E4C3B4B908A5}" type="presOf" srcId="{1FA47CB3-D93A-4447-AE71-094CEF616AFC}" destId="{E7497036-1DB3-48AB-969C-F7F8E9DFDDB3}" srcOrd="0" destOrd="0" presId="urn:microsoft.com/office/officeart/2016/7/layout/RepeatingBendingProcessNew"/>
    <dgm:cxn modelId="{F1FF2940-1692-4F77-8466-677995B674B7}" srcId="{9FA3926F-2EFF-4E52-8FDE-F72CCD970164}" destId="{ACFA79AB-3864-42C5-9464-6E8C78F7B14F}" srcOrd="5" destOrd="0" parTransId="{D2B130FB-1F6E-4049-8D45-01A239CF372D}" sibTransId="{0A4DFCFE-30A8-497B-B7EF-770A81674F49}"/>
    <dgm:cxn modelId="{6DCF9C40-8AB1-4705-AA03-BD86E08BE34B}" type="presOf" srcId="{64C6E43D-B963-49F7-8CBD-C16E21EE73B4}" destId="{EAB2A504-C2E7-47F6-AB7D-324DC209B02F}" srcOrd="1" destOrd="0" presId="urn:microsoft.com/office/officeart/2016/7/layout/RepeatingBendingProcessNew"/>
    <dgm:cxn modelId="{3D370A5E-4ED0-49D8-9505-0017222AF9E6}" type="presOf" srcId="{B30E94BC-8F32-4709-A15F-F0380557F15C}" destId="{4A45F676-D014-4193-A24A-546125057A26}" srcOrd="1" destOrd="0" presId="urn:microsoft.com/office/officeart/2016/7/layout/RepeatingBendingProcessNew"/>
    <dgm:cxn modelId="{2E583C62-3789-4E1D-BA69-47CC4818C6A7}" srcId="{9FA3926F-2EFF-4E52-8FDE-F72CCD970164}" destId="{F83D394C-397D-4572-B7B4-E0B09C758CBF}" srcOrd="3" destOrd="0" parTransId="{9F8BF72F-B112-4A15-BB0D-32727B50FD16}" sibTransId="{B30E94BC-8F32-4709-A15F-F0380557F15C}"/>
    <dgm:cxn modelId="{8F9C7366-4B53-4853-BA57-AE134BBDB6FC}" srcId="{9FA3926F-2EFF-4E52-8FDE-F72CCD970164}" destId="{59B12A44-609D-404C-826F-B6543074A711}" srcOrd="9" destOrd="0" parTransId="{C0DA0C44-748B-4053-B804-4A1945AFED7D}" sibTransId="{94D96EAA-9178-4D0A-9A5A-6960BFCE93B4}"/>
    <dgm:cxn modelId="{4BC69766-14E8-457F-9FE7-997377ED7282}" type="presOf" srcId="{28BA429F-ABC9-4F3B-ACAD-C58C0D2F26CC}" destId="{EE1D1DD1-D951-4179-93FE-6B624D9F4796}" srcOrd="0" destOrd="0" presId="urn:microsoft.com/office/officeart/2016/7/layout/RepeatingBendingProcessNew"/>
    <dgm:cxn modelId="{01C71F67-488F-47BC-A25E-F3507528AAC0}" type="presOf" srcId="{C5C0C145-8DCA-4FB9-81BA-2AB2CD997684}" destId="{77BF0EB1-C0DC-4BBA-B2F7-607670AC073E}" srcOrd="0" destOrd="0" presId="urn:microsoft.com/office/officeart/2016/7/layout/RepeatingBendingProcessNew"/>
    <dgm:cxn modelId="{B03F0E48-7452-4750-9DFC-1E9FE04D5A4A}" type="presOf" srcId="{9BE5A1DE-CF22-4560-8EC0-4B741C451588}" destId="{43804A9C-7B88-43A2-8A02-29C86D49C301}" srcOrd="0" destOrd="0" presId="urn:microsoft.com/office/officeart/2016/7/layout/RepeatingBendingProcessNew"/>
    <dgm:cxn modelId="{B3FB9368-845B-4C2E-938A-7A54D94B885B}" type="presOf" srcId="{F83D394C-397D-4572-B7B4-E0B09C758CBF}" destId="{B1A30CBC-A1DF-4FC4-AE18-CFBA3836EF1F}" srcOrd="0" destOrd="0" presId="urn:microsoft.com/office/officeart/2016/7/layout/RepeatingBendingProcessNew"/>
    <dgm:cxn modelId="{4D2C5B69-BBF5-4A27-856E-299E0BEB6A43}" type="presOf" srcId="{A3FA7D34-B35E-4585-A80A-AB8D7C9A5BEA}" destId="{F39F543B-DA57-456C-838A-CBDDC2DDC140}" srcOrd="0" destOrd="0" presId="urn:microsoft.com/office/officeart/2016/7/layout/RepeatingBendingProcessNew"/>
    <dgm:cxn modelId="{79738F6D-6D81-40F2-85D0-A3ACEFD63A75}" type="presOf" srcId="{75191D0F-A5CB-47FF-9ABA-95CACF5374EB}" destId="{C74A8D02-7C1C-4CEA-8275-D6C99950BF61}" srcOrd="0" destOrd="0" presId="urn:microsoft.com/office/officeart/2016/7/layout/RepeatingBendingProcessNew"/>
    <dgm:cxn modelId="{0067444E-D56B-4521-B003-B2526C766613}" type="presOf" srcId="{7F703903-4E08-4513-807D-0AA0C8ABF45D}" destId="{811EC143-66CF-499A-9018-F800FC29B641}" srcOrd="1" destOrd="0" presId="urn:microsoft.com/office/officeart/2016/7/layout/RepeatingBendingProcessNew"/>
    <dgm:cxn modelId="{8EC8E84F-6F1D-44B4-9501-0D02E79CFAFF}" srcId="{9FA3926F-2EFF-4E52-8FDE-F72CCD970164}" destId="{C5C0C145-8DCA-4FB9-81BA-2AB2CD997684}" srcOrd="8" destOrd="0" parTransId="{274AFCF5-D2CD-41EF-A4BF-E6509BDCC44C}" sibTransId="{84DAE562-DF15-40A3-BD8C-0B5F87FA3ECC}"/>
    <dgm:cxn modelId="{169C1971-5297-4B79-8FB4-F09CB427ACE0}" srcId="{9FA3926F-2EFF-4E52-8FDE-F72CCD970164}" destId="{FF0641CD-1CC4-419A-BFE8-0285ACAEA4D6}" srcOrd="6" destOrd="0" parTransId="{8C2BA1B1-275C-4ABE-8F22-23DE6E144B29}" sibTransId="{415D1F4E-1704-4B14-982B-E789843E2401}"/>
    <dgm:cxn modelId="{B7587171-6A27-4D7D-B6C1-6B51D8976326}" type="presOf" srcId="{59B12A44-609D-404C-826F-B6543074A711}" destId="{67608A51-C1A0-4119-84D2-EC5A78763240}" srcOrd="0" destOrd="0" presId="urn:microsoft.com/office/officeart/2016/7/layout/RepeatingBendingProcessNew"/>
    <dgm:cxn modelId="{95C04F74-F699-4378-A138-74385A271AE3}" srcId="{9FA3926F-2EFF-4E52-8FDE-F72CCD970164}" destId="{C04F4FD9-9A52-49E3-A430-62E5E43AF4F4}" srcOrd="12" destOrd="0" parTransId="{D1AE6C33-C106-42FD-9EFE-29F037674E5A}" sibTransId="{B46DD374-FAE5-4D72-BB04-0756D4D737EC}"/>
    <dgm:cxn modelId="{E99CF155-171E-438E-8CD9-BC7835673674}" type="presOf" srcId="{94D96EAA-9178-4D0A-9A5A-6960BFCE93B4}" destId="{656F9220-C304-4135-89B0-03E0C1DCABCA}" srcOrd="1" destOrd="0" presId="urn:microsoft.com/office/officeart/2016/7/layout/RepeatingBendingProcessNew"/>
    <dgm:cxn modelId="{10200D57-785F-4F21-8F1B-5E960E0DB21B}" type="presOf" srcId="{84DAE562-DF15-40A3-BD8C-0B5F87FA3ECC}" destId="{FA632F53-0661-4335-92BF-B276EC82F80D}" srcOrd="1" destOrd="0" presId="urn:microsoft.com/office/officeart/2016/7/layout/RepeatingBendingProcessNew"/>
    <dgm:cxn modelId="{F739E685-08D2-4158-8322-945EC5A445F9}" srcId="{9FA3926F-2EFF-4E52-8FDE-F72CCD970164}" destId="{9BE5A1DE-CF22-4560-8EC0-4B741C451588}" srcOrd="1" destOrd="0" parTransId="{040C4C36-8C48-4FF8-B9BF-7DB80F7FDC5A}" sibTransId="{17D012A8-3332-4A45-B482-704419725453}"/>
    <dgm:cxn modelId="{622F4A89-6A49-42A6-9DF5-B689996458AA}" type="presOf" srcId="{B46DD374-FAE5-4D72-BB04-0756D4D737EC}" destId="{AA75A50B-25E3-4E88-8647-3F3F2F3A8543}" srcOrd="1" destOrd="0" presId="urn:microsoft.com/office/officeart/2016/7/layout/RepeatingBendingProcessNew"/>
    <dgm:cxn modelId="{33D4DB8A-5F86-4CE6-9338-FFD4A38AE464}" srcId="{9FA3926F-2EFF-4E52-8FDE-F72CCD970164}" destId="{AC3E428E-6479-45BB-B2B6-80A676EAF701}" srcOrd="7" destOrd="0" parTransId="{D3A1503B-38AB-407E-B26C-34CE87A9219F}" sibTransId="{1FA47CB3-D93A-4447-AE71-094CEF616AFC}"/>
    <dgm:cxn modelId="{BE84719B-9F84-44B6-98F4-FB7E007F6AD7}" type="presOf" srcId="{0A4DFCFE-30A8-497B-B7EF-770A81674F49}" destId="{FDBC2259-397B-41AA-9373-89D886D91D9C}" srcOrd="1" destOrd="0" presId="urn:microsoft.com/office/officeart/2016/7/layout/RepeatingBendingProcessNew"/>
    <dgm:cxn modelId="{C8A4C2A9-6780-429A-B21B-6F8F8AC7455B}" type="presOf" srcId="{17D012A8-3332-4A45-B482-704419725453}" destId="{7800F5B7-411F-448A-9D37-43DB89839106}" srcOrd="1" destOrd="0" presId="urn:microsoft.com/office/officeart/2016/7/layout/RepeatingBendingProcessNew"/>
    <dgm:cxn modelId="{2A8715AB-398E-4CB4-95F9-EBC9F7D354A8}" type="presOf" srcId="{214BE99C-012B-4981-A8AE-F2BEAD29EBC2}" destId="{04C082CC-BD87-4420-8987-EEA89E2E96C2}" srcOrd="0" destOrd="0" presId="urn:microsoft.com/office/officeart/2016/7/layout/RepeatingBendingProcessNew"/>
    <dgm:cxn modelId="{2EF97DAD-74DA-4D48-930C-57F647BAE535}" type="presOf" srcId="{AC3E428E-6479-45BB-B2B6-80A676EAF701}" destId="{085C2C71-D7C4-4F6C-99F0-479E2A5912D0}" srcOrd="0" destOrd="0" presId="urn:microsoft.com/office/officeart/2016/7/layout/RepeatingBendingProcessNew"/>
    <dgm:cxn modelId="{CBC54EB0-BE2A-4567-8C90-3DFC10573C43}" type="presOf" srcId="{B30E94BC-8F32-4709-A15F-F0380557F15C}" destId="{CD32DE9F-538F-4D77-B47A-CF8D9288E772}" srcOrd="0" destOrd="0" presId="urn:microsoft.com/office/officeart/2016/7/layout/RepeatingBendingProcessNew"/>
    <dgm:cxn modelId="{60A12AB2-9ADE-4E9D-9C89-1D7E9D6A1887}" type="presOf" srcId="{64C6E43D-B963-49F7-8CBD-C16E21EE73B4}" destId="{6989B70D-691C-4A25-BE36-C0747166B0F4}" srcOrd="0" destOrd="0" presId="urn:microsoft.com/office/officeart/2016/7/layout/RepeatingBendingProcessNew"/>
    <dgm:cxn modelId="{D44236BF-2ADB-4C3D-99D6-EACC4956FFEC}" srcId="{9FA3926F-2EFF-4E52-8FDE-F72CCD970164}" destId="{A3FA7D34-B35E-4585-A80A-AB8D7C9A5BEA}" srcOrd="10" destOrd="0" parTransId="{4D4ACCBD-DB7C-471C-98BE-0F8D73F293D9}" sibTransId="{7F703903-4E08-4513-807D-0AA0C8ABF45D}"/>
    <dgm:cxn modelId="{ADE15CC1-3377-4740-8C1F-5996CE36D65A}" type="presOf" srcId="{94D96EAA-9178-4D0A-9A5A-6960BFCE93B4}" destId="{C3462AA2-D92C-4C33-8F53-447F2A7E4EEB}" srcOrd="0" destOrd="0" presId="urn:microsoft.com/office/officeart/2016/7/layout/RepeatingBendingProcessNew"/>
    <dgm:cxn modelId="{5CFD61C1-D87E-4E19-A791-AA1768224D18}" type="presOf" srcId="{2556598A-A87D-4D1F-91E6-4E86B21B5A76}" destId="{0D2D5225-FD04-4855-BDA3-F6F60E1F372A}" srcOrd="0" destOrd="0" presId="urn:microsoft.com/office/officeart/2016/7/layout/RepeatingBendingProcessNew"/>
    <dgm:cxn modelId="{E24659C3-89F2-4886-BCC7-6BBA3A035666}" type="presOf" srcId="{415D1F4E-1704-4B14-982B-E789843E2401}" destId="{91313CDC-4D04-4B87-A990-20FE74CC8EB3}" srcOrd="1" destOrd="0" presId="urn:microsoft.com/office/officeart/2016/7/layout/RepeatingBendingProcessNew"/>
    <dgm:cxn modelId="{CD96DBC8-68DA-44AF-B82B-2DEE986C84BA}" type="presOf" srcId="{FF0641CD-1CC4-419A-BFE8-0285ACAEA4D6}" destId="{6B327E85-8172-4C3C-8CD6-57C7158D4792}" srcOrd="0" destOrd="0" presId="urn:microsoft.com/office/officeart/2016/7/layout/RepeatingBendingProcessNew"/>
    <dgm:cxn modelId="{B94576CC-7AD6-4C3B-9AF8-9FBD505C520C}" type="presOf" srcId="{56BE25AD-1842-4C70-8B73-4972B88ADEDF}" destId="{556E9C0F-C8F9-4B5A-A4AE-8C850C594FF4}" srcOrd="0" destOrd="0" presId="urn:microsoft.com/office/officeart/2016/7/layout/RepeatingBendingProcessNew"/>
    <dgm:cxn modelId="{E5EE04CE-C495-4E6B-8A0D-F3A30432F263}" type="presOf" srcId="{415D1F4E-1704-4B14-982B-E789843E2401}" destId="{50DE7710-0E73-47BE-B9CB-E9E45A05454F}" srcOrd="0" destOrd="0" presId="urn:microsoft.com/office/officeart/2016/7/layout/RepeatingBendingProcessNew"/>
    <dgm:cxn modelId="{148969D4-7D3A-46D0-85A8-F6932AC39914}" type="presOf" srcId="{DBCB955D-0A13-4CA3-8931-31FD9DB32442}" destId="{D66CE82F-72AF-492C-9722-0919A51B57E9}" srcOrd="0" destOrd="0" presId="urn:microsoft.com/office/officeart/2016/7/layout/RepeatingBendingProcessNew"/>
    <dgm:cxn modelId="{D5467AE3-0711-4A4F-93B1-CC1B014155BC}" type="presOf" srcId="{ACFA79AB-3864-42C5-9464-6E8C78F7B14F}" destId="{739FFA04-811A-48F6-89AB-BF64C40976B7}" srcOrd="0" destOrd="0" presId="urn:microsoft.com/office/officeart/2016/7/layout/RepeatingBendingProcessNew"/>
    <dgm:cxn modelId="{D47893E6-1107-4FA7-848B-8DB63E84F00F}" type="presOf" srcId="{0A4DFCFE-30A8-497B-B7EF-770A81674F49}" destId="{E720873C-7A34-44FF-9B23-806269E72DDA}" srcOrd="0" destOrd="0" presId="urn:microsoft.com/office/officeart/2016/7/layout/RepeatingBendingProcessNew"/>
    <dgm:cxn modelId="{DB82B2E7-C5D8-4419-8553-F9FCC94FEAA3}" type="presOf" srcId="{56BE25AD-1842-4C70-8B73-4972B88ADEDF}" destId="{CEF5AFA0-26FE-4B34-AC7B-2BDCB96165E4}" srcOrd="1" destOrd="0" presId="urn:microsoft.com/office/officeart/2016/7/layout/RepeatingBendingProcessNew"/>
    <dgm:cxn modelId="{C77F3DE9-4D3D-4AA5-A70C-D6E479DE03DE}" srcId="{9FA3926F-2EFF-4E52-8FDE-F72CCD970164}" destId="{8DD7669F-DA0F-4E03-A984-80C50451E6DE}" srcOrd="11" destOrd="0" parTransId="{12841E6C-F20E-42DE-81D6-EA43D18F7BB0}" sibTransId="{56BE25AD-1842-4C70-8B73-4972B88ADEDF}"/>
    <dgm:cxn modelId="{59CF34EB-3DD6-4AA7-A1A2-E2696F9DB221}" srcId="{9FA3926F-2EFF-4E52-8FDE-F72CCD970164}" destId="{214BE99C-012B-4981-A8AE-F2BEAD29EBC2}" srcOrd="2" destOrd="0" parTransId="{5DC1D680-08F3-4447-AFC4-C489FE898949}" sibTransId="{28BA429F-ABC9-4F3B-ACAD-C58C0D2F26CC}"/>
    <dgm:cxn modelId="{DE09D1F4-DA57-4275-85AC-896E3A5B0EDC}" type="presOf" srcId="{DBCB955D-0A13-4CA3-8931-31FD9DB32442}" destId="{8165D7F6-85A3-445D-9436-350FB836E2C1}" srcOrd="1" destOrd="0" presId="urn:microsoft.com/office/officeart/2016/7/layout/RepeatingBendingProcessNew"/>
    <dgm:cxn modelId="{76D052FA-6219-425C-81BB-947C8D297D89}" type="presOf" srcId="{84DAE562-DF15-40A3-BD8C-0B5F87FA3ECC}" destId="{E91800B0-022C-4F40-8CA1-B1F11EB8F5D2}" srcOrd="0" destOrd="0" presId="urn:microsoft.com/office/officeart/2016/7/layout/RepeatingBendingProcessNew"/>
    <dgm:cxn modelId="{B85D85FA-9A65-476B-BEE7-590B9C3E9E0A}" type="presOf" srcId="{8DD7669F-DA0F-4E03-A984-80C50451E6DE}" destId="{54FBB1A9-ECCE-4F3F-ABAC-234498CC976C}" srcOrd="0" destOrd="0" presId="urn:microsoft.com/office/officeart/2016/7/layout/RepeatingBendingProcessNew"/>
    <dgm:cxn modelId="{C1DAF8FC-3AD7-4155-9F9C-3305ED5E0385}" type="presOf" srcId="{E8770B0B-DACA-44AB-B4B0-E09711DB1EF1}" destId="{915AAF20-F8FC-47A4-AA9C-2C49ABAE09C6}" srcOrd="0" destOrd="0" presId="urn:microsoft.com/office/officeart/2016/7/layout/RepeatingBendingProcessNew"/>
    <dgm:cxn modelId="{BC266D84-FB60-4DF4-965D-F129CB8DB3BF}" type="presParOf" srcId="{9AA3A850-678F-432D-8AC4-568985192973}" destId="{915AAF20-F8FC-47A4-AA9C-2C49ABAE09C6}" srcOrd="0" destOrd="0" presId="urn:microsoft.com/office/officeart/2016/7/layout/RepeatingBendingProcessNew"/>
    <dgm:cxn modelId="{9FE0DA20-A148-47AE-AED9-8D23AE713222}" type="presParOf" srcId="{9AA3A850-678F-432D-8AC4-568985192973}" destId="{D66CE82F-72AF-492C-9722-0919A51B57E9}" srcOrd="1" destOrd="0" presId="urn:microsoft.com/office/officeart/2016/7/layout/RepeatingBendingProcessNew"/>
    <dgm:cxn modelId="{240504A3-3B3D-4FC3-8309-EFF24B96D492}" type="presParOf" srcId="{D66CE82F-72AF-492C-9722-0919A51B57E9}" destId="{8165D7F6-85A3-445D-9436-350FB836E2C1}" srcOrd="0" destOrd="0" presId="urn:microsoft.com/office/officeart/2016/7/layout/RepeatingBendingProcessNew"/>
    <dgm:cxn modelId="{8F87A8A1-ABF3-45C0-B537-5B744D87F751}" type="presParOf" srcId="{9AA3A850-678F-432D-8AC4-568985192973}" destId="{43804A9C-7B88-43A2-8A02-29C86D49C301}" srcOrd="2" destOrd="0" presId="urn:microsoft.com/office/officeart/2016/7/layout/RepeatingBendingProcessNew"/>
    <dgm:cxn modelId="{B9008867-6E02-4AA1-9EC1-C6ACF22A7F27}" type="presParOf" srcId="{9AA3A850-678F-432D-8AC4-568985192973}" destId="{F1AD5622-820A-4360-8F10-5F3724969E80}" srcOrd="3" destOrd="0" presId="urn:microsoft.com/office/officeart/2016/7/layout/RepeatingBendingProcessNew"/>
    <dgm:cxn modelId="{21412858-B19C-424F-8AEC-4F726D95246A}" type="presParOf" srcId="{F1AD5622-820A-4360-8F10-5F3724969E80}" destId="{7800F5B7-411F-448A-9D37-43DB89839106}" srcOrd="0" destOrd="0" presId="urn:microsoft.com/office/officeart/2016/7/layout/RepeatingBendingProcessNew"/>
    <dgm:cxn modelId="{534AEDDC-B82A-4100-B402-495D7F3A29CE}" type="presParOf" srcId="{9AA3A850-678F-432D-8AC4-568985192973}" destId="{04C082CC-BD87-4420-8987-EEA89E2E96C2}" srcOrd="4" destOrd="0" presId="urn:microsoft.com/office/officeart/2016/7/layout/RepeatingBendingProcessNew"/>
    <dgm:cxn modelId="{8408C52B-5930-4AE3-98EF-C535C61A6408}" type="presParOf" srcId="{9AA3A850-678F-432D-8AC4-568985192973}" destId="{EE1D1DD1-D951-4179-93FE-6B624D9F4796}" srcOrd="5" destOrd="0" presId="urn:microsoft.com/office/officeart/2016/7/layout/RepeatingBendingProcessNew"/>
    <dgm:cxn modelId="{00DEA10E-54E0-4792-9D21-40644E891AED}" type="presParOf" srcId="{EE1D1DD1-D951-4179-93FE-6B624D9F4796}" destId="{B9712AAD-0DFC-4612-8CC3-2BB382C522DA}" srcOrd="0" destOrd="0" presId="urn:microsoft.com/office/officeart/2016/7/layout/RepeatingBendingProcessNew"/>
    <dgm:cxn modelId="{F62FE609-4541-44B6-B4C3-D684CB7F4EE6}" type="presParOf" srcId="{9AA3A850-678F-432D-8AC4-568985192973}" destId="{B1A30CBC-A1DF-4FC4-AE18-CFBA3836EF1F}" srcOrd="6" destOrd="0" presId="urn:microsoft.com/office/officeart/2016/7/layout/RepeatingBendingProcessNew"/>
    <dgm:cxn modelId="{87BD9446-B496-4258-87CA-19DA5E6A7EBE}" type="presParOf" srcId="{9AA3A850-678F-432D-8AC4-568985192973}" destId="{CD32DE9F-538F-4D77-B47A-CF8D9288E772}" srcOrd="7" destOrd="0" presId="urn:microsoft.com/office/officeart/2016/7/layout/RepeatingBendingProcessNew"/>
    <dgm:cxn modelId="{C076BA7B-7D83-45E3-AA15-23D94312AA32}" type="presParOf" srcId="{CD32DE9F-538F-4D77-B47A-CF8D9288E772}" destId="{4A45F676-D014-4193-A24A-546125057A26}" srcOrd="0" destOrd="0" presId="urn:microsoft.com/office/officeart/2016/7/layout/RepeatingBendingProcessNew"/>
    <dgm:cxn modelId="{252E7607-FD06-4C70-8F3B-6513844578D2}" type="presParOf" srcId="{9AA3A850-678F-432D-8AC4-568985192973}" destId="{0D2D5225-FD04-4855-BDA3-F6F60E1F372A}" srcOrd="8" destOrd="0" presId="urn:microsoft.com/office/officeart/2016/7/layout/RepeatingBendingProcessNew"/>
    <dgm:cxn modelId="{F37574CF-F7C7-4972-932A-0AD660FE231E}" type="presParOf" srcId="{9AA3A850-678F-432D-8AC4-568985192973}" destId="{6989B70D-691C-4A25-BE36-C0747166B0F4}" srcOrd="9" destOrd="0" presId="urn:microsoft.com/office/officeart/2016/7/layout/RepeatingBendingProcessNew"/>
    <dgm:cxn modelId="{D80575E2-516D-44BC-AEC1-D8167B62A972}" type="presParOf" srcId="{6989B70D-691C-4A25-BE36-C0747166B0F4}" destId="{EAB2A504-C2E7-47F6-AB7D-324DC209B02F}" srcOrd="0" destOrd="0" presId="urn:microsoft.com/office/officeart/2016/7/layout/RepeatingBendingProcessNew"/>
    <dgm:cxn modelId="{5B9A4226-23E7-404B-93FB-244851B2BE2D}" type="presParOf" srcId="{9AA3A850-678F-432D-8AC4-568985192973}" destId="{739FFA04-811A-48F6-89AB-BF64C40976B7}" srcOrd="10" destOrd="0" presId="urn:microsoft.com/office/officeart/2016/7/layout/RepeatingBendingProcessNew"/>
    <dgm:cxn modelId="{16C8DB89-E92B-4760-847F-A5013E6A907A}" type="presParOf" srcId="{9AA3A850-678F-432D-8AC4-568985192973}" destId="{E720873C-7A34-44FF-9B23-806269E72DDA}" srcOrd="11" destOrd="0" presId="urn:microsoft.com/office/officeart/2016/7/layout/RepeatingBendingProcessNew"/>
    <dgm:cxn modelId="{6F271089-F348-49CA-A823-C1446B60B79B}" type="presParOf" srcId="{E720873C-7A34-44FF-9B23-806269E72DDA}" destId="{FDBC2259-397B-41AA-9373-89D886D91D9C}" srcOrd="0" destOrd="0" presId="urn:microsoft.com/office/officeart/2016/7/layout/RepeatingBendingProcessNew"/>
    <dgm:cxn modelId="{7C7602E0-F1C8-41A4-B29A-9615B1110B69}" type="presParOf" srcId="{9AA3A850-678F-432D-8AC4-568985192973}" destId="{6B327E85-8172-4C3C-8CD6-57C7158D4792}" srcOrd="12" destOrd="0" presId="urn:microsoft.com/office/officeart/2016/7/layout/RepeatingBendingProcessNew"/>
    <dgm:cxn modelId="{F2C992DD-D786-447F-A409-1783CB03AD64}" type="presParOf" srcId="{9AA3A850-678F-432D-8AC4-568985192973}" destId="{50DE7710-0E73-47BE-B9CB-E9E45A05454F}" srcOrd="13" destOrd="0" presId="urn:microsoft.com/office/officeart/2016/7/layout/RepeatingBendingProcessNew"/>
    <dgm:cxn modelId="{0B3C7FD5-E291-4722-8FB4-9EA19635595E}" type="presParOf" srcId="{50DE7710-0E73-47BE-B9CB-E9E45A05454F}" destId="{91313CDC-4D04-4B87-A990-20FE74CC8EB3}" srcOrd="0" destOrd="0" presId="urn:microsoft.com/office/officeart/2016/7/layout/RepeatingBendingProcessNew"/>
    <dgm:cxn modelId="{61411143-D326-4F97-B6D2-FD21F354CF51}" type="presParOf" srcId="{9AA3A850-678F-432D-8AC4-568985192973}" destId="{085C2C71-D7C4-4F6C-99F0-479E2A5912D0}" srcOrd="14" destOrd="0" presId="urn:microsoft.com/office/officeart/2016/7/layout/RepeatingBendingProcessNew"/>
    <dgm:cxn modelId="{927EA715-1601-49E3-8DA3-4365BDA853DA}" type="presParOf" srcId="{9AA3A850-678F-432D-8AC4-568985192973}" destId="{E7497036-1DB3-48AB-969C-F7F8E9DFDDB3}" srcOrd="15" destOrd="0" presId="urn:microsoft.com/office/officeart/2016/7/layout/RepeatingBendingProcessNew"/>
    <dgm:cxn modelId="{E312AADB-004D-4012-A9E3-D03E6E0A9899}" type="presParOf" srcId="{E7497036-1DB3-48AB-969C-F7F8E9DFDDB3}" destId="{2533FC0D-2EA3-4500-9DFC-9A9AF5EB6101}" srcOrd="0" destOrd="0" presId="urn:microsoft.com/office/officeart/2016/7/layout/RepeatingBendingProcessNew"/>
    <dgm:cxn modelId="{50893A04-E590-4F90-8A6C-7F4C19B9B923}" type="presParOf" srcId="{9AA3A850-678F-432D-8AC4-568985192973}" destId="{77BF0EB1-C0DC-4BBA-B2F7-607670AC073E}" srcOrd="16" destOrd="0" presId="urn:microsoft.com/office/officeart/2016/7/layout/RepeatingBendingProcessNew"/>
    <dgm:cxn modelId="{3DDA1319-096C-44C9-9FB9-392745ED321B}" type="presParOf" srcId="{9AA3A850-678F-432D-8AC4-568985192973}" destId="{E91800B0-022C-4F40-8CA1-B1F11EB8F5D2}" srcOrd="17" destOrd="0" presId="urn:microsoft.com/office/officeart/2016/7/layout/RepeatingBendingProcessNew"/>
    <dgm:cxn modelId="{C028586F-B4F1-4DA5-9C2B-539338803105}" type="presParOf" srcId="{E91800B0-022C-4F40-8CA1-B1F11EB8F5D2}" destId="{FA632F53-0661-4335-92BF-B276EC82F80D}" srcOrd="0" destOrd="0" presId="urn:microsoft.com/office/officeart/2016/7/layout/RepeatingBendingProcessNew"/>
    <dgm:cxn modelId="{60676522-19D9-4209-9C22-E0BA01C91F0B}" type="presParOf" srcId="{9AA3A850-678F-432D-8AC4-568985192973}" destId="{67608A51-C1A0-4119-84D2-EC5A78763240}" srcOrd="18" destOrd="0" presId="urn:microsoft.com/office/officeart/2016/7/layout/RepeatingBendingProcessNew"/>
    <dgm:cxn modelId="{C57DA6F2-FFA8-41E8-9396-9D64544783A0}" type="presParOf" srcId="{9AA3A850-678F-432D-8AC4-568985192973}" destId="{C3462AA2-D92C-4C33-8F53-447F2A7E4EEB}" srcOrd="19" destOrd="0" presId="urn:microsoft.com/office/officeart/2016/7/layout/RepeatingBendingProcessNew"/>
    <dgm:cxn modelId="{C6B6A6D6-2633-46D7-817C-AC4A32B743F0}" type="presParOf" srcId="{C3462AA2-D92C-4C33-8F53-447F2A7E4EEB}" destId="{656F9220-C304-4135-89B0-03E0C1DCABCA}" srcOrd="0" destOrd="0" presId="urn:microsoft.com/office/officeart/2016/7/layout/RepeatingBendingProcessNew"/>
    <dgm:cxn modelId="{F391B8C4-EBD5-4304-8661-930603732FF1}" type="presParOf" srcId="{9AA3A850-678F-432D-8AC4-568985192973}" destId="{F39F543B-DA57-456C-838A-CBDDC2DDC140}" srcOrd="20" destOrd="0" presId="urn:microsoft.com/office/officeart/2016/7/layout/RepeatingBendingProcessNew"/>
    <dgm:cxn modelId="{771AB821-9596-4976-9376-E321383D1CF7}" type="presParOf" srcId="{9AA3A850-678F-432D-8AC4-568985192973}" destId="{60243312-16A8-4553-A429-E1120951D895}" srcOrd="21" destOrd="0" presId="urn:microsoft.com/office/officeart/2016/7/layout/RepeatingBendingProcessNew"/>
    <dgm:cxn modelId="{82401EC7-233C-4151-AA94-23C1545F600D}" type="presParOf" srcId="{60243312-16A8-4553-A429-E1120951D895}" destId="{811EC143-66CF-499A-9018-F800FC29B641}" srcOrd="0" destOrd="0" presId="urn:microsoft.com/office/officeart/2016/7/layout/RepeatingBendingProcessNew"/>
    <dgm:cxn modelId="{C55590F5-EBAD-4243-83FF-40783F3C373A}" type="presParOf" srcId="{9AA3A850-678F-432D-8AC4-568985192973}" destId="{54FBB1A9-ECCE-4F3F-ABAC-234498CC976C}" srcOrd="22" destOrd="0" presId="urn:microsoft.com/office/officeart/2016/7/layout/RepeatingBendingProcessNew"/>
    <dgm:cxn modelId="{ED5240E6-D161-4AFB-87A8-F5E996D755B8}" type="presParOf" srcId="{9AA3A850-678F-432D-8AC4-568985192973}" destId="{556E9C0F-C8F9-4B5A-A4AE-8C850C594FF4}" srcOrd="23" destOrd="0" presId="urn:microsoft.com/office/officeart/2016/7/layout/RepeatingBendingProcessNew"/>
    <dgm:cxn modelId="{E2275CEB-C1EF-4182-8F89-A9D77A84BCAC}" type="presParOf" srcId="{556E9C0F-C8F9-4B5A-A4AE-8C850C594FF4}" destId="{CEF5AFA0-26FE-4B34-AC7B-2BDCB96165E4}" srcOrd="0" destOrd="0" presId="urn:microsoft.com/office/officeart/2016/7/layout/RepeatingBendingProcessNew"/>
    <dgm:cxn modelId="{974A386C-9D93-4975-B897-516D167F7448}" type="presParOf" srcId="{9AA3A850-678F-432D-8AC4-568985192973}" destId="{4614BB3F-5259-4227-AEA9-7E9AE52660EC}" srcOrd="24" destOrd="0" presId="urn:microsoft.com/office/officeart/2016/7/layout/RepeatingBendingProcessNew"/>
    <dgm:cxn modelId="{1CE6BCD7-689F-4ABE-90C8-F6F6AD42E567}" type="presParOf" srcId="{9AA3A850-678F-432D-8AC4-568985192973}" destId="{2126C1CC-6D7C-4A75-BC88-C3BBE7AEC368}" srcOrd="25" destOrd="0" presId="urn:microsoft.com/office/officeart/2016/7/layout/RepeatingBendingProcessNew"/>
    <dgm:cxn modelId="{38C2E694-9AC8-424C-AA22-D5BD699FC4A7}" type="presParOf" srcId="{2126C1CC-6D7C-4A75-BC88-C3BBE7AEC368}" destId="{AA75A50B-25E3-4E88-8647-3F3F2F3A8543}" srcOrd="0" destOrd="0" presId="urn:microsoft.com/office/officeart/2016/7/layout/RepeatingBendingProcessNew"/>
    <dgm:cxn modelId="{23B0AD6B-604D-449A-A56D-542B9FCFA481}" type="presParOf" srcId="{9AA3A850-678F-432D-8AC4-568985192973}" destId="{C74A8D02-7C1C-4CEA-8275-D6C99950BF61}" srcOrd="26"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05B7D8-AB93-484C-8655-64305B822EC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6E797A3-A9E9-4DAD-8B96-7674DC385821}">
      <dgm:prSet/>
      <dgm:spPr/>
      <dgm:t>
        <a:bodyPr/>
        <a:lstStyle/>
        <a:p>
          <a:pPr>
            <a:lnSpc>
              <a:spcPct val="100000"/>
            </a:lnSpc>
          </a:pPr>
          <a:r>
            <a:rPr lang="de-DE" dirty="0">
              <a:latin typeface="Century Gothic" panose="020B0502020202020204" pitchFamily="34" charset="0"/>
            </a:rPr>
            <a:t>Zinsrisiko</a:t>
          </a:r>
          <a:endParaRPr lang="en-US" dirty="0">
            <a:latin typeface="Century Gothic" panose="020B0502020202020204" pitchFamily="34" charset="0"/>
          </a:endParaRPr>
        </a:p>
      </dgm:t>
    </dgm:pt>
    <dgm:pt modelId="{6EED4A46-6A7A-43ED-A720-264D3E65605A}" type="parTrans" cxnId="{6984FCA3-E26D-4F66-9F2D-C6874D1F7062}">
      <dgm:prSet/>
      <dgm:spPr/>
      <dgm:t>
        <a:bodyPr/>
        <a:lstStyle/>
        <a:p>
          <a:endParaRPr lang="en-US">
            <a:latin typeface="Century Gothic" panose="020B0502020202020204" pitchFamily="34" charset="0"/>
          </a:endParaRPr>
        </a:p>
      </dgm:t>
    </dgm:pt>
    <dgm:pt modelId="{004F87B6-D7FD-40EA-9B62-66C437CB4CED}" type="sibTrans" cxnId="{6984FCA3-E26D-4F66-9F2D-C6874D1F7062}">
      <dgm:prSet/>
      <dgm:spPr/>
      <dgm:t>
        <a:bodyPr/>
        <a:lstStyle/>
        <a:p>
          <a:endParaRPr lang="en-US">
            <a:latin typeface="Century Gothic" panose="020B0502020202020204" pitchFamily="34" charset="0"/>
          </a:endParaRPr>
        </a:p>
      </dgm:t>
    </dgm:pt>
    <dgm:pt modelId="{B598843B-3162-4A34-8C81-80186A03C10D}">
      <dgm:prSet/>
      <dgm:spPr/>
      <dgm:t>
        <a:bodyPr/>
        <a:lstStyle/>
        <a:p>
          <a:pPr>
            <a:lnSpc>
              <a:spcPct val="100000"/>
            </a:lnSpc>
          </a:pPr>
          <a:r>
            <a:rPr lang="de-DE" dirty="0">
              <a:latin typeface="Century Gothic" panose="020B0502020202020204" pitchFamily="34" charset="0"/>
            </a:rPr>
            <a:t>Währungsrisiko</a:t>
          </a:r>
          <a:endParaRPr lang="en-US" dirty="0">
            <a:latin typeface="Century Gothic" panose="020B0502020202020204" pitchFamily="34" charset="0"/>
          </a:endParaRPr>
        </a:p>
      </dgm:t>
    </dgm:pt>
    <dgm:pt modelId="{AFAFF723-A6C7-4FA5-923A-0FF53B3CE99D}" type="parTrans" cxnId="{4312AD8D-91DE-4EE3-BCC5-C8F809EE7790}">
      <dgm:prSet/>
      <dgm:spPr/>
      <dgm:t>
        <a:bodyPr/>
        <a:lstStyle/>
        <a:p>
          <a:endParaRPr lang="en-US">
            <a:latin typeface="Century Gothic" panose="020B0502020202020204" pitchFamily="34" charset="0"/>
          </a:endParaRPr>
        </a:p>
      </dgm:t>
    </dgm:pt>
    <dgm:pt modelId="{D57C3C42-36F5-438B-8248-0F0357D8B3D2}" type="sibTrans" cxnId="{4312AD8D-91DE-4EE3-BCC5-C8F809EE7790}">
      <dgm:prSet/>
      <dgm:spPr/>
      <dgm:t>
        <a:bodyPr/>
        <a:lstStyle/>
        <a:p>
          <a:endParaRPr lang="en-US">
            <a:latin typeface="Century Gothic" panose="020B0502020202020204" pitchFamily="34" charset="0"/>
          </a:endParaRPr>
        </a:p>
      </dgm:t>
    </dgm:pt>
    <dgm:pt modelId="{3CCBD569-B1C5-44B4-B001-88EEEFF9C679}">
      <dgm:prSet/>
      <dgm:spPr/>
      <dgm:t>
        <a:bodyPr/>
        <a:lstStyle/>
        <a:p>
          <a:pPr>
            <a:lnSpc>
              <a:spcPct val="100000"/>
            </a:lnSpc>
          </a:pPr>
          <a:r>
            <a:rPr lang="de-DE" dirty="0">
              <a:latin typeface="Century Gothic" panose="020B0502020202020204" pitchFamily="34" charset="0"/>
            </a:rPr>
            <a:t>Liquiditätsrisiko</a:t>
          </a:r>
          <a:endParaRPr lang="en-US" dirty="0">
            <a:latin typeface="Century Gothic" panose="020B0502020202020204" pitchFamily="34" charset="0"/>
          </a:endParaRPr>
        </a:p>
      </dgm:t>
    </dgm:pt>
    <dgm:pt modelId="{97A1A7D5-F476-4C11-B273-523B4CA9E397}" type="parTrans" cxnId="{4A36FC85-9C64-4797-AEED-EA09693594E1}">
      <dgm:prSet/>
      <dgm:spPr/>
      <dgm:t>
        <a:bodyPr/>
        <a:lstStyle/>
        <a:p>
          <a:endParaRPr lang="en-US">
            <a:latin typeface="Century Gothic" panose="020B0502020202020204" pitchFamily="34" charset="0"/>
          </a:endParaRPr>
        </a:p>
      </dgm:t>
    </dgm:pt>
    <dgm:pt modelId="{235B8819-1853-4D43-801E-B32DC8F1C0BE}" type="sibTrans" cxnId="{4A36FC85-9C64-4797-AEED-EA09693594E1}">
      <dgm:prSet/>
      <dgm:spPr/>
      <dgm:t>
        <a:bodyPr/>
        <a:lstStyle/>
        <a:p>
          <a:endParaRPr lang="en-US">
            <a:latin typeface="Century Gothic" panose="020B0502020202020204" pitchFamily="34" charset="0"/>
          </a:endParaRPr>
        </a:p>
      </dgm:t>
    </dgm:pt>
    <dgm:pt modelId="{E6B75E5F-20C1-439D-A6C3-4AB4F3305233}">
      <dgm:prSet/>
      <dgm:spPr/>
      <dgm:t>
        <a:bodyPr/>
        <a:lstStyle/>
        <a:p>
          <a:pPr>
            <a:lnSpc>
              <a:spcPct val="100000"/>
            </a:lnSpc>
          </a:pPr>
          <a:r>
            <a:rPr lang="de-DE" dirty="0">
              <a:latin typeface="Century Gothic" panose="020B0502020202020204" pitchFamily="34" charset="0"/>
            </a:rPr>
            <a:t>Vermögensverlustrisiko</a:t>
          </a:r>
          <a:endParaRPr lang="en-US" dirty="0">
            <a:latin typeface="Century Gothic" panose="020B0502020202020204" pitchFamily="34" charset="0"/>
          </a:endParaRPr>
        </a:p>
      </dgm:t>
    </dgm:pt>
    <dgm:pt modelId="{FFC8B9ED-5E1D-4372-93A4-6D5E3D4C1B5D}" type="parTrans" cxnId="{A226E08B-8E20-4A45-995A-66B6499FB150}">
      <dgm:prSet/>
      <dgm:spPr/>
      <dgm:t>
        <a:bodyPr/>
        <a:lstStyle/>
        <a:p>
          <a:endParaRPr lang="en-US">
            <a:latin typeface="Century Gothic" panose="020B0502020202020204" pitchFamily="34" charset="0"/>
          </a:endParaRPr>
        </a:p>
      </dgm:t>
    </dgm:pt>
    <dgm:pt modelId="{A2589E8C-D31F-42CF-8C35-5690CDCC5C45}" type="sibTrans" cxnId="{A226E08B-8E20-4A45-995A-66B6499FB150}">
      <dgm:prSet/>
      <dgm:spPr/>
      <dgm:t>
        <a:bodyPr/>
        <a:lstStyle/>
        <a:p>
          <a:endParaRPr lang="en-US">
            <a:latin typeface="Century Gothic" panose="020B0502020202020204" pitchFamily="34" charset="0"/>
          </a:endParaRPr>
        </a:p>
      </dgm:t>
    </dgm:pt>
    <dgm:pt modelId="{7A72FD0B-80F6-4D3E-A00F-B79B7BAB01BF}" type="pres">
      <dgm:prSet presAssocID="{6C05B7D8-AB93-484C-8655-64305B822ECA}" presName="root" presStyleCnt="0">
        <dgm:presLayoutVars>
          <dgm:dir/>
          <dgm:resizeHandles val="exact"/>
        </dgm:presLayoutVars>
      </dgm:prSet>
      <dgm:spPr/>
    </dgm:pt>
    <dgm:pt modelId="{88D08229-27AB-4416-B61E-F382103702BE}" type="pres">
      <dgm:prSet presAssocID="{66E797A3-A9E9-4DAD-8B96-7674DC385821}" presName="compNode" presStyleCnt="0"/>
      <dgm:spPr/>
    </dgm:pt>
    <dgm:pt modelId="{32C8C1AD-200D-4E34-8BED-2269E1C8C556}" type="pres">
      <dgm:prSet presAssocID="{66E797A3-A9E9-4DAD-8B96-7674DC3858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eld"/>
        </a:ext>
      </dgm:extLst>
    </dgm:pt>
    <dgm:pt modelId="{569E7537-888D-48F6-ADD1-687C69616549}" type="pres">
      <dgm:prSet presAssocID="{66E797A3-A9E9-4DAD-8B96-7674DC385821}" presName="spaceRect" presStyleCnt="0"/>
      <dgm:spPr/>
    </dgm:pt>
    <dgm:pt modelId="{1AD288CE-6EE3-4E79-8859-D8358ADFF7D7}" type="pres">
      <dgm:prSet presAssocID="{66E797A3-A9E9-4DAD-8B96-7674DC385821}" presName="textRect" presStyleLbl="revTx" presStyleIdx="0" presStyleCnt="4">
        <dgm:presLayoutVars>
          <dgm:chMax val="1"/>
          <dgm:chPref val="1"/>
        </dgm:presLayoutVars>
      </dgm:prSet>
      <dgm:spPr/>
    </dgm:pt>
    <dgm:pt modelId="{414CB698-1952-4D75-8BFD-1269EB7B6DC6}" type="pres">
      <dgm:prSet presAssocID="{004F87B6-D7FD-40EA-9B62-66C437CB4CED}" presName="sibTrans" presStyleCnt="0"/>
      <dgm:spPr/>
    </dgm:pt>
    <dgm:pt modelId="{4792E71B-7141-4B7E-8E77-1B9EC45C82D4}" type="pres">
      <dgm:prSet presAssocID="{B598843B-3162-4A34-8C81-80186A03C10D}" presName="compNode" presStyleCnt="0"/>
      <dgm:spPr/>
    </dgm:pt>
    <dgm:pt modelId="{40D86A4F-A4A8-432A-B37F-3185A9EB6027}" type="pres">
      <dgm:prSet presAssocID="{B598843B-3162-4A34-8C81-80186A03C1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ünzen"/>
        </a:ext>
      </dgm:extLst>
    </dgm:pt>
    <dgm:pt modelId="{C5313DBF-4F3C-4A09-8C3C-FB7544A83585}" type="pres">
      <dgm:prSet presAssocID="{B598843B-3162-4A34-8C81-80186A03C10D}" presName="spaceRect" presStyleCnt="0"/>
      <dgm:spPr/>
    </dgm:pt>
    <dgm:pt modelId="{53559B8B-E527-4C60-9E09-F509B5079E42}" type="pres">
      <dgm:prSet presAssocID="{B598843B-3162-4A34-8C81-80186A03C10D}" presName="textRect" presStyleLbl="revTx" presStyleIdx="1" presStyleCnt="4">
        <dgm:presLayoutVars>
          <dgm:chMax val="1"/>
          <dgm:chPref val="1"/>
        </dgm:presLayoutVars>
      </dgm:prSet>
      <dgm:spPr/>
    </dgm:pt>
    <dgm:pt modelId="{91A18C90-EE04-45AE-AE9E-D5462B20F9D5}" type="pres">
      <dgm:prSet presAssocID="{D57C3C42-36F5-438B-8248-0F0357D8B3D2}" presName="sibTrans" presStyleCnt="0"/>
      <dgm:spPr/>
    </dgm:pt>
    <dgm:pt modelId="{2A85B7CE-21A6-494C-8AF0-7D7968CC6B5F}" type="pres">
      <dgm:prSet presAssocID="{3CCBD569-B1C5-44B4-B001-88EEEFF9C679}" presName="compNode" presStyleCnt="0"/>
      <dgm:spPr/>
    </dgm:pt>
    <dgm:pt modelId="{82235C7F-539F-4842-B285-296E6FB8CE3F}" type="pres">
      <dgm:prSet presAssocID="{3CCBD569-B1C5-44B4-B001-88EEEFF9C67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asser"/>
        </a:ext>
      </dgm:extLst>
    </dgm:pt>
    <dgm:pt modelId="{BB55D39D-05A3-4C4C-B203-461C5BDF2362}" type="pres">
      <dgm:prSet presAssocID="{3CCBD569-B1C5-44B4-B001-88EEEFF9C679}" presName="spaceRect" presStyleCnt="0"/>
      <dgm:spPr/>
    </dgm:pt>
    <dgm:pt modelId="{700EBD0F-8082-4841-9495-AEA306A74D43}" type="pres">
      <dgm:prSet presAssocID="{3CCBD569-B1C5-44B4-B001-88EEEFF9C679}" presName="textRect" presStyleLbl="revTx" presStyleIdx="2" presStyleCnt="4">
        <dgm:presLayoutVars>
          <dgm:chMax val="1"/>
          <dgm:chPref val="1"/>
        </dgm:presLayoutVars>
      </dgm:prSet>
      <dgm:spPr/>
    </dgm:pt>
    <dgm:pt modelId="{A0CD0577-28A4-4569-9667-D394DC90E9F3}" type="pres">
      <dgm:prSet presAssocID="{235B8819-1853-4D43-801E-B32DC8F1C0BE}" presName="sibTrans" presStyleCnt="0"/>
      <dgm:spPr/>
    </dgm:pt>
    <dgm:pt modelId="{14F7F171-1BCA-4749-B576-6AA3CFB6209A}" type="pres">
      <dgm:prSet presAssocID="{E6B75E5F-20C1-439D-A6C3-4AB4F3305233}" presName="compNode" presStyleCnt="0"/>
      <dgm:spPr/>
    </dgm:pt>
    <dgm:pt modelId="{502DB22F-ED2F-4E39-98F8-9D64C91B4C15}" type="pres">
      <dgm:prSet presAssocID="{E6B75E5F-20C1-439D-A6C3-4AB4F330523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wnward trend"/>
        </a:ext>
      </dgm:extLst>
    </dgm:pt>
    <dgm:pt modelId="{67EF0AD9-6BBB-4553-AAE4-1EEA3B9D66B9}" type="pres">
      <dgm:prSet presAssocID="{E6B75E5F-20C1-439D-A6C3-4AB4F3305233}" presName="spaceRect" presStyleCnt="0"/>
      <dgm:spPr/>
    </dgm:pt>
    <dgm:pt modelId="{FDD9DC5C-B7D2-4BF3-81CB-3901DC0ED34A}" type="pres">
      <dgm:prSet presAssocID="{E6B75E5F-20C1-439D-A6C3-4AB4F3305233}" presName="textRect" presStyleLbl="revTx" presStyleIdx="3" presStyleCnt="4">
        <dgm:presLayoutVars>
          <dgm:chMax val="1"/>
          <dgm:chPref val="1"/>
        </dgm:presLayoutVars>
      </dgm:prSet>
      <dgm:spPr/>
    </dgm:pt>
  </dgm:ptLst>
  <dgm:cxnLst>
    <dgm:cxn modelId="{C9C03705-AC94-4ECD-9A59-BFE3E3C91943}" type="presOf" srcId="{66E797A3-A9E9-4DAD-8B96-7674DC385821}" destId="{1AD288CE-6EE3-4E79-8859-D8358ADFF7D7}" srcOrd="0" destOrd="0" presId="urn:microsoft.com/office/officeart/2018/2/layout/IconLabelList"/>
    <dgm:cxn modelId="{C0DEF52F-5BE1-421A-8738-AAC39B3503FA}" type="presOf" srcId="{3CCBD569-B1C5-44B4-B001-88EEEFF9C679}" destId="{700EBD0F-8082-4841-9495-AEA306A74D43}" srcOrd="0" destOrd="0" presId="urn:microsoft.com/office/officeart/2018/2/layout/IconLabelList"/>
    <dgm:cxn modelId="{0587FB3C-87A0-471A-A8F9-F5AE305F9625}" type="presOf" srcId="{E6B75E5F-20C1-439D-A6C3-4AB4F3305233}" destId="{FDD9DC5C-B7D2-4BF3-81CB-3901DC0ED34A}" srcOrd="0" destOrd="0" presId="urn:microsoft.com/office/officeart/2018/2/layout/IconLabelList"/>
    <dgm:cxn modelId="{F5EC3A40-114A-4066-AB52-2C1294D86441}" type="presOf" srcId="{6C05B7D8-AB93-484C-8655-64305B822ECA}" destId="{7A72FD0B-80F6-4D3E-A00F-B79B7BAB01BF}" srcOrd="0" destOrd="0" presId="urn:microsoft.com/office/officeart/2018/2/layout/IconLabelList"/>
    <dgm:cxn modelId="{4A36FC85-9C64-4797-AEED-EA09693594E1}" srcId="{6C05B7D8-AB93-484C-8655-64305B822ECA}" destId="{3CCBD569-B1C5-44B4-B001-88EEEFF9C679}" srcOrd="2" destOrd="0" parTransId="{97A1A7D5-F476-4C11-B273-523B4CA9E397}" sibTransId="{235B8819-1853-4D43-801E-B32DC8F1C0BE}"/>
    <dgm:cxn modelId="{A226E08B-8E20-4A45-995A-66B6499FB150}" srcId="{6C05B7D8-AB93-484C-8655-64305B822ECA}" destId="{E6B75E5F-20C1-439D-A6C3-4AB4F3305233}" srcOrd="3" destOrd="0" parTransId="{FFC8B9ED-5E1D-4372-93A4-6D5E3D4C1B5D}" sibTransId="{A2589E8C-D31F-42CF-8C35-5690CDCC5C45}"/>
    <dgm:cxn modelId="{4312AD8D-91DE-4EE3-BCC5-C8F809EE7790}" srcId="{6C05B7D8-AB93-484C-8655-64305B822ECA}" destId="{B598843B-3162-4A34-8C81-80186A03C10D}" srcOrd="1" destOrd="0" parTransId="{AFAFF723-A6C7-4FA5-923A-0FF53B3CE99D}" sibTransId="{D57C3C42-36F5-438B-8248-0F0357D8B3D2}"/>
    <dgm:cxn modelId="{6984FCA3-E26D-4F66-9F2D-C6874D1F7062}" srcId="{6C05B7D8-AB93-484C-8655-64305B822ECA}" destId="{66E797A3-A9E9-4DAD-8B96-7674DC385821}" srcOrd="0" destOrd="0" parTransId="{6EED4A46-6A7A-43ED-A720-264D3E65605A}" sibTransId="{004F87B6-D7FD-40EA-9B62-66C437CB4CED}"/>
    <dgm:cxn modelId="{2C972CCD-B4C2-41C5-9A0F-D7C319DA9C0A}" type="presOf" srcId="{B598843B-3162-4A34-8C81-80186A03C10D}" destId="{53559B8B-E527-4C60-9E09-F509B5079E42}" srcOrd="0" destOrd="0" presId="urn:microsoft.com/office/officeart/2018/2/layout/IconLabelList"/>
    <dgm:cxn modelId="{753049A7-6FB6-462B-AD30-C22D9F23B6E2}" type="presParOf" srcId="{7A72FD0B-80F6-4D3E-A00F-B79B7BAB01BF}" destId="{88D08229-27AB-4416-B61E-F382103702BE}" srcOrd="0" destOrd="0" presId="urn:microsoft.com/office/officeart/2018/2/layout/IconLabelList"/>
    <dgm:cxn modelId="{CDEFC418-CE71-4EA1-B466-F5DFADD4610A}" type="presParOf" srcId="{88D08229-27AB-4416-B61E-F382103702BE}" destId="{32C8C1AD-200D-4E34-8BED-2269E1C8C556}" srcOrd="0" destOrd="0" presId="urn:microsoft.com/office/officeart/2018/2/layout/IconLabelList"/>
    <dgm:cxn modelId="{1705D7C0-B9C9-46A7-9FE5-63DB227EBA67}" type="presParOf" srcId="{88D08229-27AB-4416-B61E-F382103702BE}" destId="{569E7537-888D-48F6-ADD1-687C69616549}" srcOrd="1" destOrd="0" presId="urn:microsoft.com/office/officeart/2018/2/layout/IconLabelList"/>
    <dgm:cxn modelId="{5B82D436-FE75-4355-957D-FA772ACB4318}" type="presParOf" srcId="{88D08229-27AB-4416-B61E-F382103702BE}" destId="{1AD288CE-6EE3-4E79-8859-D8358ADFF7D7}" srcOrd="2" destOrd="0" presId="urn:microsoft.com/office/officeart/2018/2/layout/IconLabelList"/>
    <dgm:cxn modelId="{D13BD6D2-E5C9-478D-9326-7E46C3C81D6C}" type="presParOf" srcId="{7A72FD0B-80F6-4D3E-A00F-B79B7BAB01BF}" destId="{414CB698-1952-4D75-8BFD-1269EB7B6DC6}" srcOrd="1" destOrd="0" presId="urn:microsoft.com/office/officeart/2018/2/layout/IconLabelList"/>
    <dgm:cxn modelId="{4ED109DE-D1F7-4C6D-8F09-254724B52001}" type="presParOf" srcId="{7A72FD0B-80F6-4D3E-A00F-B79B7BAB01BF}" destId="{4792E71B-7141-4B7E-8E77-1B9EC45C82D4}" srcOrd="2" destOrd="0" presId="urn:microsoft.com/office/officeart/2018/2/layout/IconLabelList"/>
    <dgm:cxn modelId="{5B3AD964-76A7-45B6-9746-52AE2FCBC5AD}" type="presParOf" srcId="{4792E71B-7141-4B7E-8E77-1B9EC45C82D4}" destId="{40D86A4F-A4A8-432A-B37F-3185A9EB6027}" srcOrd="0" destOrd="0" presId="urn:microsoft.com/office/officeart/2018/2/layout/IconLabelList"/>
    <dgm:cxn modelId="{D06A99CF-1697-44E2-8051-EE7D9AE75376}" type="presParOf" srcId="{4792E71B-7141-4B7E-8E77-1B9EC45C82D4}" destId="{C5313DBF-4F3C-4A09-8C3C-FB7544A83585}" srcOrd="1" destOrd="0" presId="urn:microsoft.com/office/officeart/2018/2/layout/IconLabelList"/>
    <dgm:cxn modelId="{41B88CE2-BCEF-4133-8453-5919572B445B}" type="presParOf" srcId="{4792E71B-7141-4B7E-8E77-1B9EC45C82D4}" destId="{53559B8B-E527-4C60-9E09-F509B5079E42}" srcOrd="2" destOrd="0" presId="urn:microsoft.com/office/officeart/2018/2/layout/IconLabelList"/>
    <dgm:cxn modelId="{C32B35E1-FB35-409F-8679-EDA48C8F9548}" type="presParOf" srcId="{7A72FD0B-80F6-4D3E-A00F-B79B7BAB01BF}" destId="{91A18C90-EE04-45AE-AE9E-D5462B20F9D5}" srcOrd="3" destOrd="0" presId="urn:microsoft.com/office/officeart/2018/2/layout/IconLabelList"/>
    <dgm:cxn modelId="{04FE04F1-C0D2-4E17-8318-9E7536DD9C0A}" type="presParOf" srcId="{7A72FD0B-80F6-4D3E-A00F-B79B7BAB01BF}" destId="{2A85B7CE-21A6-494C-8AF0-7D7968CC6B5F}" srcOrd="4" destOrd="0" presId="urn:microsoft.com/office/officeart/2018/2/layout/IconLabelList"/>
    <dgm:cxn modelId="{13672F57-0842-4AD4-994A-FA6C00334668}" type="presParOf" srcId="{2A85B7CE-21A6-494C-8AF0-7D7968CC6B5F}" destId="{82235C7F-539F-4842-B285-296E6FB8CE3F}" srcOrd="0" destOrd="0" presId="urn:microsoft.com/office/officeart/2018/2/layout/IconLabelList"/>
    <dgm:cxn modelId="{C27E00F6-B022-4052-AD49-91A92742112E}" type="presParOf" srcId="{2A85B7CE-21A6-494C-8AF0-7D7968CC6B5F}" destId="{BB55D39D-05A3-4C4C-B203-461C5BDF2362}" srcOrd="1" destOrd="0" presId="urn:microsoft.com/office/officeart/2018/2/layout/IconLabelList"/>
    <dgm:cxn modelId="{E6FAAB3F-B622-479C-9C71-782FBC46A947}" type="presParOf" srcId="{2A85B7CE-21A6-494C-8AF0-7D7968CC6B5F}" destId="{700EBD0F-8082-4841-9495-AEA306A74D43}" srcOrd="2" destOrd="0" presId="urn:microsoft.com/office/officeart/2018/2/layout/IconLabelList"/>
    <dgm:cxn modelId="{0AA34026-9984-4317-9D70-9D260F334282}" type="presParOf" srcId="{7A72FD0B-80F6-4D3E-A00F-B79B7BAB01BF}" destId="{A0CD0577-28A4-4569-9667-D394DC90E9F3}" srcOrd="5" destOrd="0" presId="urn:microsoft.com/office/officeart/2018/2/layout/IconLabelList"/>
    <dgm:cxn modelId="{6C5FD9E8-AC7D-429C-BC29-4139E9990C06}" type="presParOf" srcId="{7A72FD0B-80F6-4D3E-A00F-B79B7BAB01BF}" destId="{14F7F171-1BCA-4749-B576-6AA3CFB6209A}" srcOrd="6" destOrd="0" presId="urn:microsoft.com/office/officeart/2018/2/layout/IconLabelList"/>
    <dgm:cxn modelId="{8388441A-301A-4AD0-8F1E-446790B1745E}" type="presParOf" srcId="{14F7F171-1BCA-4749-B576-6AA3CFB6209A}" destId="{502DB22F-ED2F-4E39-98F8-9D64C91B4C15}" srcOrd="0" destOrd="0" presId="urn:microsoft.com/office/officeart/2018/2/layout/IconLabelList"/>
    <dgm:cxn modelId="{ADCEF4C5-A83A-47D5-B13D-107E47183089}" type="presParOf" srcId="{14F7F171-1BCA-4749-B576-6AA3CFB6209A}" destId="{67EF0AD9-6BBB-4553-AAE4-1EEA3B9D66B9}" srcOrd="1" destOrd="0" presId="urn:microsoft.com/office/officeart/2018/2/layout/IconLabelList"/>
    <dgm:cxn modelId="{DF06F850-B814-482D-B94D-75525EED4B0A}" type="presParOf" srcId="{14F7F171-1BCA-4749-B576-6AA3CFB6209A}" destId="{FDD9DC5C-B7D2-4BF3-81CB-3901DC0ED34A}"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75C95-FCD3-44CB-A144-CD9E2BA114A8}">
      <dsp:nvSpPr>
        <dsp:cNvPr id="0" name=""/>
        <dsp:cNvSpPr/>
      </dsp:nvSpPr>
      <dsp:spPr>
        <a:xfrm>
          <a:off x="4866184" y="293256"/>
          <a:ext cx="1835312" cy="183531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Century Gothic" panose="020B0502020202020204" pitchFamily="34" charset="0"/>
            </a:rPr>
            <a:t>KREDIT</a:t>
          </a:r>
          <a:endParaRPr lang="de-AT" sz="1400" kern="1200" dirty="0">
            <a:latin typeface="Century Gothic" panose="020B0502020202020204" pitchFamily="34" charset="0"/>
          </a:endParaRPr>
        </a:p>
      </dsp:txBody>
      <dsp:txXfrm>
        <a:off x="5325012" y="293256"/>
        <a:ext cx="917656" cy="1514132"/>
      </dsp:txXfrm>
    </dsp:sp>
    <dsp:sp modelId="{F473F95C-2BF7-42A0-9E06-1B1569822058}">
      <dsp:nvSpPr>
        <dsp:cNvPr id="0" name=""/>
        <dsp:cNvSpPr/>
      </dsp:nvSpPr>
      <dsp:spPr>
        <a:xfrm rot="4154773">
          <a:off x="6736427" y="1138437"/>
          <a:ext cx="1835312" cy="183531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Century Gothic" panose="020B0502020202020204" pitchFamily="34" charset="0"/>
            </a:rPr>
            <a:t>SCHULDEN</a:t>
          </a:r>
          <a:endParaRPr lang="de-AT" sz="1400" kern="1200" dirty="0">
            <a:latin typeface="Century Gothic" panose="020B0502020202020204" pitchFamily="34" charset="0"/>
          </a:endParaRPr>
        </a:p>
      </dsp:txBody>
      <dsp:txXfrm rot="-5400000">
        <a:off x="7047187" y="1540359"/>
        <a:ext cx="1514132" cy="917656"/>
      </dsp:txXfrm>
    </dsp:sp>
    <dsp:sp modelId="{4783C564-E702-4EE5-B33D-76CA23C1706E}">
      <dsp:nvSpPr>
        <dsp:cNvPr id="0" name=""/>
        <dsp:cNvSpPr/>
      </dsp:nvSpPr>
      <dsp:spPr>
        <a:xfrm rot="8640000">
          <a:off x="5862946" y="2990836"/>
          <a:ext cx="1835312" cy="183531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Century Gothic" panose="020B0502020202020204" pitchFamily="34" charset="0"/>
            </a:rPr>
            <a:t>KAPITAL</a:t>
          </a:r>
          <a:endParaRPr lang="de-AT" sz="1400" kern="1200" dirty="0">
            <a:latin typeface="Century Gothic" panose="020B0502020202020204" pitchFamily="34" charset="0"/>
          </a:endParaRPr>
        </a:p>
      </dsp:txBody>
      <dsp:txXfrm rot="10800000">
        <a:off x="6416166" y="3281346"/>
        <a:ext cx="917656" cy="1514132"/>
      </dsp:txXfrm>
    </dsp:sp>
    <dsp:sp modelId="{36D7EA20-76B5-4B13-891C-6507FE01C443}">
      <dsp:nvSpPr>
        <dsp:cNvPr id="0" name=""/>
        <dsp:cNvSpPr/>
      </dsp:nvSpPr>
      <dsp:spPr>
        <a:xfrm rot="12960000">
          <a:off x="3656254" y="2902079"/>
          <a:ext cx="1835312" cy="183531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Century Gothic" panose="020B0502020202020204" pitchFamily="34" charset="0"/>
            </a:rPr>
            <a:t>ZINSEN</a:t>
          </a:r>
          <a:endParaRPr lang="de-AT" sz="1400" kern="1200" dirty="0">
            <a:latin typeface="Century Gothic" panose="020B0502020202020204" pitchFamily="34" charset="0"/>
          </a:endParaRPr>
        </a:p>
      </dsp:txBody>
      <dsp:txXfrm rot="10800000">
        <a:off x="4020690" y="3192589"/>
        <a:ext cx="917656" cy="1514132"/>
      </dsp:txXfrm>
    </dsp:sp>
    <dsp:sp modelId="{5298AC60-72C1-4358-AEF7-03DB592405B1}">
      <dsp:nvSpPr>
        <dsp:cNvPr id="0" name=""/>
        <dsp:cNvSpPr/>
      </dsp:nvSpPr>
      <dsp:spPr>
        <a:xfrm rot="17280000">
          <a:off x="2980690" y="1138450"/>
          <a:ext cx="1835312" cy="183531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AT" sz="1400" kern="1200" dirty="0">
              <a:latin typeface="Century Gothic" panose="020B0502020202020204" pitchFamily="34" charset="0"/>
            </a:rPr>
            <a:t>LAUFZEIT</a:t>
          </a:r>
        </a:p>
      </dsp:txBody>
      <dsp:txXfrm rot="5400000">
        <a:off x="2988550" y="1547653"/>
        <a:ext cx="1514132" cy="917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8F54C-9A3F-4030-A9D6-4C8608715845}">
      <dsp:nvSpPr>
        <dsp:cNvPr id="0" name=""/>
        <dsp:cNvSpPr/>
      </dsp:nvSpPr>
      <dsp:spPr>
        <a:xfrm>
          <a:off x="4786" y="1173966"/>
          <a:ext cx="1074780" cy="1074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61195-501B-414C-96D8-9C6C359C84DD}">
      <dsp:nvSpPr>
        <dsp:cNvPr id="0" name=""/>
        <dsp:cNvSpPr/>
      </dsp:nvSpPr>
      <dsp:spPr>
        <a:xfrm>
          <a:off x="230490" y="1399670"/>
          <a:ext cx="623372" cy="6233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BDFBB2-7E4F-4632-9B74-63FB684748EA}">
      <dsp:nvSpPr>
        <dsp:cNvPr id="0" name=""/>
        <dsp:cNvSpPr/>
      </dsp:nvSpPr>
      <dsp:spPr>
        <a:xfrm>
          <a:off x="1309876" y="1173966"/>
          <a:ext cx="2533409" cy="107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de-DE" sz="2400" kern="1200">
              <a:latin typeface="Century Gothic" panose="020B0502020202020204" pitchFamily="34" charset="0"/>
            </a:rPr>
            <a:t>Definition </a:t>
          </a:r>
          <a:endParaRPr lang="de-AT" sz="2400" kern="1200"/>
        </a:p>
      </dsp:txBody>
      <dsp:txXfrm>
        <a:off x="1309876" y="1173966"/>
        <a:ext cx="2533409" cy="1074780"/>
      </dsp:txXfrm>
    </dsp:sp>
    <dsp:sp modelId="{A8B02EB7-36CF-47A8-9C14-9D1563F54B6D}">
      <dsp:nvSpPr>
        <dsp:cNvPr id="0" name=""/>
        <dsp:cNvSpPr/>
      </dsp:nvSpPr>
      <dsp:spPr>
        <a:xfrm>
          <a:off x="4284713" y="1173966"/>
          <a:ext cx="1074780" cy="1074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E5315C-634A-47D4-94D6-8E876813923E}">
      <dsp:nvSpPr>
        <dsp:cNvPr id="0" name=""/>
        <dsp:cNvSpPr/>
      </dsp:nvSpPr>
      <dsp:spPr>
        <a:xfrm>
          <a:off x="4510417" y="1399670"/>
          <a:ext cx="623372" cy="6233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581D9-AADE-446D-ACA5-41366C346AC8}">
      <dsp:nvSpPr>
        <dsp:cNvPr id="0" name=""/>
        <dsp:cNvSpPr/>
      </dsp:nvSpPr>
      <dsp:spPr>
        <a:xfrm>
          <a:off x="5589803" y="1173966"/>
          <a:ext cx="2533409" cy="107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de-DE" sz="2400" kern="1200" dirty="0">
              <a:latin typeface="Century Gothic" panose="020B0502020202020204" pitchFamily="34" charset="0"/>
            </a:rPr>
            <a:t>Risikobewertung</a:t>
          </a:r>
          <a:endParaRPr lang="de-AT" sz="2400" kern="1200" dirty="0"/>
        </a:p>
      </dsp:txBody>
      <dsp:txXfrm>
        <a:off x="5589803" y="1173966"/>
        <a:ext cx="2533409" cy="1074780"/>
      </dsp:txXfrm>
    </dsp:sp>
    <dsp:sp modelId="{4BC2153E-EF07-4D47-8591-D150AFACE4E9}">
      <dsp:nvSpPr>
        <dsp:cNvPr id="0" name=""/>
        <dsp:cNvSpPr/>
      </dsp:nvSpPr>
      <dsp:spPr>
        <a:xfrm>
          <a:off x="4786" y="3169920"/>
          <a:ext cx="1074780" cy="1074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3DE4B-6885-4945-8722-5D0497D09ED7}">
      <dsp:nvSpPr>
        <dsp:cNvPr id="0" name=""/>
        <dsp:cNvSpPr/>
      </dsp:nvSpPr>
      <dsp:spPr>
        <a:xfrm>
          <a:off x="230490" y="3395623"/>
          <a:ext cx="623372" cy="6233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55DB2-20DA-454A-A3C3-37B9B15AF8C8}">
      <dsp:nvSpPr>
        <dsp:cNvPr id="0" name=""/>
        <dsp:cNvSpPr/>
      </dsp:nvSpPr>
      <dsp:spPr>
        <a:xfrm>
          <a:off x="1309876" y="3169920"/>
          <a:ext cx="2533409" cy="107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de-DE" sz="2400" kern="1200" dirty="0">
              <a:latin typeface="Century Gothic" panose="020B0502020202020204" pitchFamily="34" charset="0"/>
            </a:rPr>
            <a:t>Persönliche Umstände</a:t>
          </a:r>
          <a:endParaRPr lang="de-AT" sz="2400" kern="1200" dirty="0"/>
        </a:p>
      </dsp:txBody>
      <dsp:txXfrm>
        <a:off x="1309876" y="3169920"/>
        <a:ext cx="2533409" cy="1074780"/>
      </dsp:txXfrm>
    </dsp:sp>
    <dsp:sp modelId="{42550691-51B6-493B-8D5E-70E04D709BC0}">
      <dsp:nvSpPr>
        <dsp:cNvPr id="0" name=""/>
        <dsp:cNvSpPr/>
      </dsp:nvSpPr>
      <dsp:spPr>
        <a:xfrm>
          <a:off x="4284713" y="3169920"/>
          <a:ext cx="1074780" cy="1074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FE7FBD-7031-4421-9771-295E49901CDE}">
      <dsp:nvSpPr>
        <dsp:cNvPr id="0" name=""/>
        <dsp:cNvSpPr/>
      </dsp:nvSpPr>
      <dsp:spPr>
        <a:xfrm>
          <a:off x="4510417" y="3395623"/>
          <a:ext cx="623372" cy="6233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FAD220-8617-4BAB-A019-DD61F618934D}">
      <dsp:nvSpPr>
        <dsp:cNvPr id="0" name=""/>
        <dsp:cNvSpPr/>
      </dsp:nvSpPr>
      <dsp:spPr>
        <a:xfrm>
          <a:off x="5589803" y="3169920"/>
          <a:ext cx="2533409" cy="107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de-DE" sz="2400" kern="1200" dirty="0">
              <a:latin typeface="Century Gothic" panose="020B0502020202020204" pitchFamily="34" charset="0"/>
            </a:rPr>
            <a:t>Professionelle Beratung</a:t>
          </a:r>
          <a:endParaRPr lang="de-AT" sz="2400" kern="1200" dirty="0"/>
        </a:p>
      </dsp:txBody>
      <dsp:txXfrm>
        <a:off x="5589803" y="3169920"/>
        <a:ext cx="2533409" cy="1074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A0D9E-E365-4873-BACE-DF698C04236C}">
      <dsp:nvSpPr>
        <dsp:cNvPr id="0" name=""/>
        <dsp:cNvSpPr/>
      </dsp:nvSpPr>
      <dsp:spPr>
        <a:xfrm>
          <a:off x="56" y="39313"/>
          <a:ext cx="5426325" cy="12672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de-DE" sz="2200" kern="1200" dirty="0">
              <a:latin typeface="Century Gothic" panose="020B0502020202020204" pitchFamily="34" charset="0"/>
            </a:rPr>
            <a:t>Fester Zinssatz</a:t>
          </a:r>
          <a:endParaRPr lang="de-AT" sz="2200" kern="1200" dirty="0">
            <a:latin typeface="Century Gothic" panose="020B0502020202020204" pitchFamily="34" charset="0"/>
          </a:endParaRPr>
        </a:p>
      </dsp:txBody>
      <dsp:txXfrm>
        <a:off x="56" y="39313"/>
        <a:ext cx="5426325" cy="1267200"/>
      </dsp:txXfrm>
    </dsp:sp>
    <dsp:sp modelId="{5CF0FF9A-0F2D-4A75-9BAB-51D750CD7431}">
      <dsp:nvSpPr>
        <dsp:cNvPr id="0" name=""/>
        <dsp:cNvSpPr/>
      </dsp:nvSpPr>
      <dsp:spPr>
        <a:xfrm>
          <a:off x="56" y="1306513"/>
          <a:ext cx="5426325" cy="229481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None/>
          </a:pPr>
          <a:r>
            <a:rPr lang="de-DE" sz="2200" kern="1200" dirty="0">
              <a:effectLst/>
              <a:latin typeface="Century Gothic" panose="020B0502020202020204" pitchFamily="34" charset="0"/>
              <a:ea typeface="Calibri" panose="020F0502020204030204" pitchFamily="34" charset="0"/>
              <a:cs typeface="Times New Roman" panose="02020603050405020304" pitchFamily="18" charset="0"/>
            </a:rPr>
            <a:t>Vorhersehbare monatliche Zahlungen
   Schutz vor Tariferhöhungen
   Einfachere Cashflow-Planung
   Eine vorzeitige Rückzahlung kann zu höheren Kosten führen.</a:t>
          </a:r>
          <a:endParaRPr lang="de-AT" sz="2200" kern="1200" dirty="0">
            <a:latin typeface="Century Gothic" panose="020B0502020202020204" pitchFamily="34" charset="0"/>
          </a:endParaRPr>
        </a:p>
        <a:p>
          <a:pPr marL="228600" lvl="1" indent="-228600" algn="l" defTabSz="977900">
            <a:lnSpc>
              <a:spcPct val="90000"/>
            </a:lnSpc>
            <a:spcBef>
              <a:spcPct val="0"/>
            </a:spcBef>
            <a:spcAft>
              <a:spcPct val="15000"/>
            </a:spcAft>
            <a:buNone/>
          </a:pPr>
          <a:endParaRPr lang="de-AT" sz="2200" kern="1200" dirty="0">
            <a:latin typeface="Century Gothic" panose="020B0502020202020204" pitchFamily="34" charset="0"/>
          </a:endParaRPr>
        </a:p>
      </dsp:txBody>
      <dsp:txXfrm>
        <a:off x="56" y="1306513"/>
        <a:ext cx="5426325" cy="2294819"/>
      </dsp:txXfrm>
    </dsp:sp>
    <dsp:sp modelId="{C91D104B-7FAC-48D3-817B-03F23B67A7A2}">
      <dsp:nvSpPr>
        <dsp:cNvPr id="0" name=""/>
        <dsp:cNvSpPr/>
      </dsp:nvSpPr>
      <dsp:spPr>
        <a:xfrm>
          <a:off x="6186068" y="39313"/>
          <a:ext cx="5426325" cy="12672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de-DE" sz="2200" kern="1200" dirty="0">
              <a:latin typeface="Century Gothic" panose="020B0502020202020204" pitchFamily="34" charset="0"/>
            </a:rPr>
            <a:t>Variabler Zinssatz</a:t>
          </a:r>
          <a:endParaRPr lang="de-AT" sz="2200" kern="1200" dirty="0">
            <a:latin typeface="Century Gothic" panose="020B0502020202020204" pitchFamily="34" charset="0"/>
          </a:endParaRPr>
        </a:p>
      </dsp:txBody>
      <dsp:txXfrm>
        <a:off x="6186068" y="39313"/>
        <a:ext cx="5426325" cy="1267200"/>
      </dsp:txXfrm>
    </dsp:sp>
    <dsp:sp modelId="{AA0A7028-918A-4800-BED7-ADDDAD337E8D}">
      <dsp:nvSpPr>
        <dsp:cNvPr id="0" name=""/>
        <dsp:cNvSpPr/>
      </dsp:nvSpPr>
      <dsp:spPr>
        <a:xfrm>
          <a:off x="6186068" y="1306513"/>
          <a:ext cx="5426325" cy="229481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0" algn="l" defTabSz="977900">
            <a:lnSpc>
              <a:spcPct val="90000"/>
            </a:lnSpc>
            <a:spcBef>
              <a:spcPct val="0"/>
            </a:spcBef>
            <a:spcAft>
              <a:spcPct val="15000"/>
            </a:spcAft>
            <a:buFontTx/>
            <a:buNone/>
          </a:pPr>
          <a:r>
            <a:rPr lang="de-DE" sz="2200" kern="1200" dirty="0">
              <a:effectLst/>
              <a:latin typeface="Century Gothic" panose="020B0502020202020204" pitchFamily="34" charset="0"/>
              <a:ea typeface="Calibri" panose="020F0502020204030204" pitchFamily="34" charset="0"/>
              <a:cs typeface="Times New Roman" panose="02020603050405020304" pitchFamily="18" charset="0"/>
            </a:rPr>
            <a:t>Anfänglich niedrigere Preise
    Potenzial für Tarifsenkungen
    Flexibilität
    Schwierigere Cashflow-Planung</a:t>
          </a:r>
          <a:endParaRPr lang="de-AT" sz="2200" kern="1200" dirty="0">
            <a:latin typeface="Century Gothic" panose="020B0502020202020204" pitchFamily="34" charset="0"/>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lang="de-AT" sz="2200" kern="1200" dirty="0">
            <a:latin typeface="Century Gothic" panose="020B0502020202020204" pitchFamily="34" charset="0"/>
          </a:endParaRPr>
        </a:p>
      </dsp:txBody>
      <dsp:txXfrm>
        <a:off x="6186068" y="1306513"/>
        <a:ext cx="5426325" cy="2294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CE82F-72AF-492C-9722-0919A51B57E9}">
      <dsp:nvSpPr>
        <dsp:cNvPr id="0" name=""/>
        <dsp:cNvSpPr/>
      </dsp:nvSpPr>
      <dsp:spPr>
        <a:xfrm>
          <a:off x="1450575" y="946958"/>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1"/>
            </a:solidFill>
            <a:latin typeface="Century Gothic" panose="020B0502020202020204" pitchFamily="34" charset="0"/>
          </a:endParaRPr>
        </a:p>
      </dsp:txBody>
      <dsp:txXfrm>
        <a:off x="1592888" y="991017"/>
        <a:ext cx="16590" cy="3321"/>
      </dsp:txXfrm>
    </dsp:sp>
    <dsp:sp modelId="{915AAF20-F8FC-47A4-AA9C-2C49ABAE09C6}">
      <dsp:nvSpPr>
        <dsp:cNvPr id="0" name=""/>
        <dsp:cNvSpPr/>
      </dsp:nvSpPr>
      <dsp:spPr>
        <a:xfrm>
          <a:off x="9691" y="559873"/>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de-AT" sz="1400" b="1" kern="1200" dirty="0">
              <a:solidFill>
                <a:schemeClr val="bg1"/>
              </a:solidFill>
              <a:effectLst/>
              <a:latin typeface="Century Gothic" panose="020B0502020202020204" pitchFamily="34" charset="0"/>
              <a:ea typeface="Times New Roman" panose="02020603050405020304" pitchFamily="18" charset="0"/>
            </a:rPr>
            <a:t>Legen Sie klare finanzielle Ziele fest</a:t>
          </a:r>
          <a:endParaRPr lang="en-US" sz="1400" kern="1200" dirty="0">
            <a:solidFill>
              <a:schemeClr val="bg1"/>
            </a:solidFill>
            <a:latin typeface="Century Gothic" panose="020B0502020202020204" pitchFamily="34" charset="0"/>
          </a:endParaRPr>
        </a:p>
      </dsp:txBody>
      <dsp:txXfrm>
        <a:off x="9691" y="559873"/>
        <a:ext cx="1442683" cy="865610"/>
      </dsp:txXfrm>
    </dsp:sp>
    <dsp:sp modelId="{F1AD5622-820A-4360-8F10-5F3724969E80}">
      <dsp:nvSpPr>
        <dsp:cNvPr id="0" name=""/>
        <dsp:cNvSpPr/>
      </dsp:nvSpPr>
      <dsp:spPr>
        <a:xfrm>
          <a:off x="3225076" y="946958"/>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1"/>
            </a:solidFill>
            <a:latin typeface="Century Gothic" panose="020B0502020202020204" pitchFamily="34" charset="0"/>
          </a:endParaRPr>
        </a:p>
      </dsp:txBody>
      <dsp:txXfrm>
        <a:off x="3367389" y="991017"/>
        <a:ext cx="16590" cy="3321"/>
      </dsp:txXfrm>
    </dsp:sp>
    <dsp:sp modelId="{43804A9C-7B88-43A2-8A02-29C86D49C301}">
      <dsp:nvSpPr>
        <dsp:cNvPr id="0" name=""/>
        <dsp:cNvSpPr/>
      </dsp:nvSpPr>
      <dsp:spPr>
        <a:xfrm>
          <a:off x="1784192" y="559873"/>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bg1"/>
              </a:solidFill>
              <a:latin typeface="Century Gothic" panose="020B0502020202020204" pitchFamily="34" charset="0"/>
            </a:rPr>
            <a:t>Budget und Plan</a:t>
          </a:r>
          <a:endParaRPr lang="en-US" sz="1400" b="1" kern="1200" dirty="0">
            <a:solidFill>
              <a:schemeClr val="bg1"/>
            </a:solidFill>
            <a:latin typeface="Century Gothic" panose="020B0502020202020204" pitchFamily="34" charset="0"/>
          </a:endParaRPr>
        </a:p>
      </dsp:txBody>
      <dsp:txXfrm>
        <a:off x="1784192" y="559873"/>
        <a:ext cx="1442683" cy="865610"/>
      </dsp:txXfrm>
    </dsp:sp>
    <dsp:sp modelId="{EE1D1DD1-D951-4179-93FE-6B624D9F4796}">
      <dsp:nvSpPr>
        <dsp:cNvPr id="0" name=""/>
        <dsp:cNvSpPr/>
      </dsp:nvSpPr>
      <dsp:spPr>
        <a:xfrm>
          <a:off x="4999577" y="946958"/>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1"/>
            </a:solidFill>
            <a:latin typeface="Century Gothic" panose="020B0502020202020204" pitchFamily="34" charset="0"/>
          </a:endParaRPr>
        </a:p>
      </dsp:txBody>
      <dsp:txXfrm>
        <a:off x="5141890" y="991017"/>
        <a:ext cx="16590" cy="3321"/>
      </dsp:txXfrm>
    </dsp:sp>
    <dsp:sp modelId="{04C082CC-BD87-4420-8987-EEA89E2E96C2}">
      <dsp:nvSpPr>
        <dsp:cNvPr id="0" name=""/>
        <dsp:cNvSpPr/>
      </dsp:nvSpPr>
      <dsp:spPr>
        <a:xfrm>
          <a:off x="3558693" y="559873"/>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de-AT" sz="1400" b="1" kern="1200" dirty="0">
              <a:solidFill>
                <a:schemeClr val="bg1"/>
              </a:solidFill>
              <a:effectLst/>
              <a:latin typeface="Century Gothic" panose="020B0502020202020204" pitchFamily="34" charset="0"/>
              <a:ea typeface="Times New Roman" panose="02020603050405020304" pitchFamily="18" charset="0"/>
            </a:rPr>
            <a:t>Bewerten Sie die Notwendigkeit</a:t>
          </a:r>
          <a:endParaRPr lang="en-US" sz="1400" kern="1200" dirty="0">
            <a:solidFill>
              <a:schemeClr val="bg1"/>
            </a:solidFill>
            <a:latin typeface="Century Gothic" panose="020B0502020202020204" pitchFamily="34" charset="0"/>
          </a:endParaRPr>
        </a:p>
      </dsp:txBody>
      <dsp:txXfrm>
        <a:off x="3558693" y="559873"/>
        <a:ext cx="1442683" cy="865610"/>
      </dsp:txXfrm>
    </dsp:sp>
    <dsp:sp modelId="{CD32DE9F-538F-4D77-B47A-CF8D9288E772}">
      <dsp:nvSpPr>
        <dsp:cNvPr id="0" name=""/>
        <dsp:cNvSpPr/>
      </dsp:nvSpPr>
      <dsp:spPr>
        <a:xfrm>
          <a:off x="6774078" y="946958"/>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1"/>
            </a:solidFill>
            <a:latin typeface="Century Gothic" panose="020B0502020202020204" pitchFamily="34" charset="0"/>
          </a:endParaRPr>
        </a:p>
      </dsp:txBody>
      <dsp:txXfrm>
        <a:off x="6916391" y="991017"/>
        <a:ext cx="16590" cy="3321"/>
      </dsp:txXfrm>
    </dsp:sp>
    <dsp:sp modelId="{B1A30CBC-A1DF-4FC4-AE18-CFBA3836EF1F}">
      <dsp:nvSpPr>
        <dsp:cNvPr id="0" name=""/>
        <dsp:cNvSpPr/>
      </dsp:nvSpPr>
      <dsp:spPr>
        <a:xfrm>
          <a:off x="5333194" y="559873"/>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bg1"/>
              </a:solidFill>
              <a:latin typeface="Century Gothic" panose="020B0502020202020204" pitchFamily="34" charset="0"/>
            </a:rPr>
            <a:t>Verstehen Sie die Gesamtkosten</a:t>
          </a:r>
          <a:endParaRPr lang="en-US" sz="1400" b="1" kern="1200" dirty="0">
            <a:solidFill>
              <a:schemeClr val="bg1"/>
            </a:solidFill>
            <a:latin typeface="Century Gothic" panose="020B0502020202020204" pitchFamily="34" charset="0"/>
          </a:endParaRPr>
        </a:p>
      </dsp:txBody>
      <dsp:txXfrm>
        <a:off x="5333194" y="559873"/>
        <a:ext cx="1442683" cy="865610"/>
      </dsp:txXfrm>
    </dsp:sp>
    <dsp:sp modelId="{6989B70D-691C-4A25-BE36-C0747166B0F4}">
      <dsp:nvSpPr>
        <dsp:cNvPr id="0" name=""/>
        <dsp:cNvSpPr/>
      </dsp:nvSpPr>
      <dsp:spPr>
        <a:xfrm>
          <a:off x="731033" y="1423683"/>
          <a:ext cx="7098004" cy="301217"/>
        </a:xfrm>
        <a:custGeom>
          <a:avLst/>
          <a:gdLst/>
          <a:ahLst/>
          <a:cxnLst/>
          <a:rect l="0" t="0" r="0" b="0"/>
          <a:pathLst>
            <a:path>
              <a:moveTo>
                <a:pt x="7098004" y="0"/>
              </a:moveTo>
              <a:lnTo>
                <a:pt x="7098004" y="167708"/>
              </a:lnTo>
              <a:lnTo>
                <a:pt x="0" y="167708"/>
              </a:lnTo>
              <a:lnTo>
                <a:pt x="0" y="30121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1"/>
            </a:solidFill>
            <a:latin typeface="Century Gothic" panose="020B0502020202020204" pitchFamily="34" charset="0"/>
          </a:endParaRPr>
        </a:p>
      </dsp:txBody>
      <dsp:txXfrm>
        <a:off x="4102391" y="1572631"/>
        <a:ext cx="355287" cy="3321"/>
      </dsp:txXfrm>
    </dsp:sp>
    <dsp:sp modelId="{0D2D5225-FD04-4855-BDA3-F6F60E1F372A}">
      <dsp:nvSpPr>
        <dsp:cNvPr id="0" name=""/>
        <dsp:cNvSpPr/>
      </dsp:nvSpPr>
      <dsp:spPr>
        <a:xfrm>
          <a:off x="7107695" y="559873"/>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de-AT" sz="1400" b="1" kern="1200" dirty="0">
              <a:solidFill>
                <a:schemeClr val="bg1"/>
              </a:solidFill>
              <a:effectLst/>
              <a:latin typeface="Century Gothic" panose="020B0502020202020204" pitchFamily="34" charset="0"/>
              <a:ea typeface="Times New Roman" panose="02020603050405020304" pitchFamily="18" charset="0"/>
            </a:rPr>
            <a:t>Recherchieren Sie Kreditoptionen</a:t>
          </a:r>
          <a:endParaRPr lang="en-US" sz="1400" kern="1200" dirty="0">
            <a:solidFill>
              <a:schemeClr val="bg1"/>
            </a:solidFill>
            <a:latin typeface="Century Gothic" panose="020B0502020202020204" pitchFamily="34" charset="0"/>
          </a:endParaRPr>
        </a:p>
      </dsp:txBody>
      <dsp:txXfrm>
        <a:off x="7107695" y="559873"/>
        <a:ext cx="1442683" cy="865610"/>
      </dsp:txXfrm>
    </dsp:sp>
    <dsp:sp modelId="{E720873C-7A34-44FF-9B23-806269E72DDA}">
      <dsp:nvSpPr>
        <dsp:cNvPr id="0" name=""/>
        <dsp:cNvSpPr/>
      </dsp:nvSpPr>
      <dsp:spPr>
        <a:xfrm>
          <a:off x="1450575" y="2144386"/>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1"/>
            </a:solidFill>
            <a:latin typeface="Century Gothic" panose="020B0502020202020204" pitchFamily="34" charset="0"/>
          </a:endParaRPr>
        </a:p>
      </dsp:txBody>
      <dsp:txXfrm>
        <a:off x="1592888" y="2188445"/>
        <a:ext cx="16590" cy="3321"/>
      </dsp:txXfrm>
    </dsp:sp>
    <dsp:sp modelId="{739FFA04-811A-48F6-89AB-BF64C40976B7}">
      <dsp:nvSpPr>
        <dsp:cNvPr id="0" name=""/>
        <dsp:cNvSpPr/>
      </dsp:nvSpPr>
      <dsp:spPr>
        <a:xfrm>
          <a:off x="9691" y="1757300"/>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de-AT" sz="1400" b="1" kern="1200" dirty="0">
              <a:solidFill>
                <a:schemeClr val="bg1"/>
              </a:solidFill>
              <a:effectLst/>
              <a:latin typeface="Century Gothic" panose="020B0502020202020204" pitchFamily="34" charset="0"/>
              <a:ea typeface="Times New Roman" panose="02020603050405020304" pitchFamily="18" charset="0"/>
            </a:rPr>
            <a:t>Überprüfen Sie Ihr Kreditprofil</a:t>
          </a:r>
          <a:endParaRPr lang="en-US" sz="1400" kern="1200" dirty="0">
            <a:solidFill>
              <a:schemeClr val="bg1"/>
            </a:solidFill>
            <a:latin typeface="Century Gothic" panose="020B0502020202020204" pitchFamily="34" charset="0"/>
          </a:endParaRPr>
        </a:p>
      </dsp:txBody>
      <dsp:txXfrm>
        <a:off x="9691" y="1757300"/>
        <a:ext cx="1442683" cy="865610"/>
      </dsp:txXfrm>
    </dsp:sp>
    <dsp:sp modelId="{50DE7710-0E73-47BE-B9CB-E9E45A05454F}">
      <dsp:nvSpPr>
        <dsp:cNvPr id="0" name=""/>
        <dsp:cNvSpPr/>
      </dsp:nvSpPr>
      <dsp:spPr>
        <a:xfrm>
          <a:off x="3225076" y="2144386"/>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1"/>
            </a:solidFill>
            <a:latin typeface="Century Gothic" panose="020B0502020202020204" pitchFamily="34" charset="0"/>
          </a:endParaRPr>
        </a:p>
      </dsp:txBody>
      <dsp:txXfrm>
        <a:off x="3367389" y="2188445"/>
        <a:ext cx="16590" cy="3321"/>
      </dsp:txXfrm>
    </dsp:sp>
    <dsp:sp modelId="{6B327E85-8172-4C3C-8CD6-57C7158D4792}">
      <dsp:nvSpPr>
        <dsp:cNvPr id="0" name=""/>
        <dsp:cNvSpPr/>
      </dsp:nvSpPr>
      <dsp:spPr>
        <a:xfrm>
          <a:off x="1784192" y="1757300"/>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de-AT" sz="1400" b="1" kern="1200" dirty="0">
              <a:solidFill>
                <a:schemeClr val="bg1"/>
              </a:solidFill>
              <a:effectLst/>
              <a:latin typeface="Century Gothic" panose="020B0502020202020204" pitchFamily="34" charset="0"/>
              <a:ea typeface="Times New Roman" panose="02020603050405020304" pitchFamily="18" charset="0"/>
            </a:rPr>
            <a:t>Kaufen Sie nach den besten Konditionen</a:t>
          </a:r>
          <a:endParaRPr lang="en-US" sz="1400" kern="1200" dirty="0">
            <a:solidFill>
              <a:schemeClr val="bg1"/>
            </a:solidFill>
            <a:latin typeface="Century Gothic" panose="020B0502020202020204" pitchFamily="34" charset="0"/>
          </a:endParaRPr>
        </a:p>
      </dsp:txBody>
      <dsp:txXfrm>
        <a:off x="1784192" y="1757300"/>
        <a:ext cx="1442683" cy="865610"/>
      </dsp:txXfrm>
    </dsp:sp>
    <dsp:sp modelId="{E7497036-1DB3-48AB-969C-F7F8E9DFDDB3}">
      <dsp:nvSpPr>
        <dsp:cNvPr id="0" name=""/>
        <dsp:cNvSpPr/>
      </dsp:nvSpPr>
      <dsp:spPr>
        <a:xfrm>
          <a:off x="4999577" y="2144386"/>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1"/>
            </a:solidFill>
            <a:latin typeface="Century Gothic" panose="020B0502020202020204" pitchFamily="34" charset="0"/>
          </a:endParaRPr>
        </a:p>
      </dsp:txBody>
      <dsp:txXfrm>
        <a:off x="5141890" y="2188445"/>
        <a:ext cx="16590" cy="3321"/>
      </dsp:txXfrm>
    </dsp:sp>
    <dsp:sp modelId="{085C2C71-D7C4-4F6C-99F0-479E2A5912D0}">
      <dsp:nvSpPr>
        <dsp:cNvPr id="0" name=""/>
        <dsp:cNvSpPr/>
      </dsp:nvSpPr>
      <dsp:spPr>
        <a:xfrm>
          <a:off x="3558693" y="1757300"/>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533400">
            <a:lnSpc>
              <a:spcPct val="90000"/>
            </a:lnSpc>
            <a:spcBef>
              <a:spcPct val="0"/>
            </a:spcBef>
            <a:spcAft>
              <a:spcPct val="35000"/>
            </a:spcAft>
            <a:buNone/>
          </a:pPr>
          <a:r>
            <a:rPr lang="de-AT" sz="1200" b="1" kern="1200" dirty="0">
              <a:solidFill>
                <a:schemeClr val="bg1"/>
              </a:solidFill>
              <a:effectLst/>
              <a:latin typeface="Century Gothic" panose="020B0502020202020204" pitchFamily="34" charset="0"/>
              <a:ea typeface="Times New Roman" panose="02020603050405020304" pitchFamily="18" charset="0"/>
            </a:rPr>
            <a:t>Lesen Sie die Allgemeinen Geschäftsbedingungen</a:t>
          </a:r>
          <a:endParaRPr lang="en-US" sz="1200" kern="1200" dirty="0">
            <a:solidFill>
              <a:schemeClr val="bg1"/>
            </a:solidFill>
            <a:latin typeface="Century Gothic" panose="020B0502020202020204" pitchFamily="34" charset="0"/>
          </a:endParaRPr>
        </a:p>
      </dsp:txBody>
      <dsp:txXfrm>
        <a:off x="3558693" y="1757300"/>
        <a:ext cx="1442683" cy="865610"/>
      </dsp:txXfrm>
    </dsp:sp>
    <dsp:sp modelId="{E91800B0-022C-4F40-8CA1-B1F11EB8F5D2}">
      <dsp:nvSpPr>
        <dsp:cNvPr id="0" name=""/>
        <dsp:cNvSpPr/>
      </dsp:nvSpPr>
      <dsp:spPr>
        <a:xfrm>
          <a:off x="6774078" y="2144386"/>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1"/>
            </a:solidFill>
            <a:latin typeface="Century Gothic" panose="020B0502020202020204" pitchFamily="34" charset="0"/>
          </a:endParaRPr>
        </a:p>
      </dsp:txBody>
      <dsp:txXfrm>
        <a:off x="6916391" y="2188445"/>
        <a:ext cx="16590" cy="3321"/>
      </dsp:txXfrm>
    </dsp:sp>
    <dsp:sp modelId="{77BF0EB1-C0DC-4BBA-B2F7-607670AC073E}">
      <dsp:nvSpPr>
        <dsp:cNvPr id="0" name=""/>
        <dsp:cNvSpPr/>
      </dsp:nvSpPr>
      <dsp:spPr>
        <a:xfrm>
          <a:off x="5333194" y="1757300"/>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533400">
            <a:lnSpc>
              <a:spcPct val="90000"/>
            </a:lnSpc>
            <a:spcBef>
              <a:spcPct val="0"/>
            </a:spcBef>
            <a:spcAft>
              <a:spcPct val="35000"/>
            </a:spcAft>
            <a:buNone/>
          </a:pPr>
          <a:r>
            <a:rPr lang="de-AT" sz="1200" b="1" kern="1200" dirty="0">
              <a:solidFill>
                <a:schemeClr val="bg1"/>
              </a:solidFill>
              <a:effectLst/>
              <a:latin typeface="Century Gothic" panose="020B0502020202020204" pitchFamily="34" charset="0"/>
              <a:ea typeface="Times New Roman" panose="02020603050405020304" pitchFamily="18" charset="0"/>
            </a:rPr>
            <a:t>Halten Sie ein vernünftiges Verhältnis von Schulden zu Einkommen ein</a:t>
          </a:r>
          <a:endParaRPr lang="en-US" sz="1200" kern="1200" dirty="0">
            <a:solidFill>
              <a:schemeClr val="bg1"/>
            </a:solidFill>
            <a:latin typeface="Century Gothic" panose="020B0502020202020204" pitchFamily="34" charset="0"/>
          </a:endParaRPr>
        </a:p>
      </dsp:txBody>
      <dsp:txXfrm>
        <a:off x="5333194" y="1757300"/>
        <a:ext cx="1442683" cy="865610"/>
      </dsp:txXfrm>
    </dsp:sp>
    <dsp:sp modelId="{C3462AA2-D92C-4C33-8F53-447F2A7E4EEB}">
      <dsp:nvSpPr>
        <dsp:cNvPr id="0" name=""/>
        <dsp:cNvSpPr/>
      </dsp:nvSpPr>
      <dsp:spPr>
        <a:xfrm>
          <a:off x="731033" y="2621111"/>
          <a:ext cx="7098004" cy="301217"/>
        </a:xfrm>
        <a:custGeom>
          <a:avLst/>
          <a:gdLst/>
          <a:ahLst/>
          <a:cxnLst/>
          <a:rect l="0" t="0" r="0" b="0"/>
          <a:pathLst>
            <a:path>
              <a:moveTo>
                <a:pt x="7098004" y="0"/>
              </a:moveTo>
              <a:lnTo>
                <a:pt x="7098004" y="167708"/>
              </a:lnTo>
              <a:lnTo>
                <a:pt x="0" y="167708"/>
              </a:lnTo>
              <a:lnTo>
                <a:pt x="0" y="30121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1"/>
            </a:solidFill>
            <a:latin typeface="Century Gothic" panose="020B0502020202020204" pitchFamily="34" charset="0"/>
          </a:endParaRPr>
        </a:p>
      </dsp:txBody>
      <dsp:txXfrm>
        <a:off x="4102391" y="2770059"/>
        <a:ext cx="355287" cy="3321"/>
      </dsp:txXfrm>
    </dsp:sp>
    <dsp:sp modelId="{67608A51-C1A0-4119-84D2-EC5A78763240}">
      <dsp:nvSpPr>
        <dsp:cNvPr id="0" name=""/>
        <dsp:cNvSpPr/>
      </dsp:nvSpPr>
      <dsp:spPr>
        <a:xfrm>
          <a:off x="7107695" y="1757300"/>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de-AT" sz="1400" b="1" kern="1200" dirty="0">
              <a:solidFill>
                <a:schemeClr val="bg1"/>
              </a:solidFill>
              <a:effectLst/>
              <a:latin typeface="Century Gothic" panose="020B0502020202020204" pitchFamily="34" charset="0"/>
              <a:ea typeface="Times New Roman" panose="02020603050405020304" pitchFamily="18" charset="0"/>
            </a:rPr>
            <a:t>Entwickeln Sie einen Rückzahlungs-plan</a:t>
          </a:r>
          <a:endParaRPr lang="en-US" sz="1400" kern="1200" dirty="0">
            <a:solidFill>
              <a:schemeClr val="bg1"/>
            </a:solidFill>
            <a:latin typeface="Century Gothic" panose="020B0502020202020204" pitchFamily="34" charset="0"/>
          </a:endParaRPr>
        </a:p>
      </dsp:txBody>
      <dsp:txXfrm>
        <a:off x="7107695" y="1757300"/>
        <a:ext cx="1442683" cy="865610"/>
      </dsp:txXfrm>
    </dsp:sp>
    <dsp:sp modelId="{60243312-16A8-4553-A429-E1120951D895}">
      <dsp:nvSpPr>
        <dsp:cNvPr id="0" name=""/>
        <dsp:cNvSpPr/>
      </dsp:nvSpPr>
      <dsp:spPr>
        <a:xfrm>
          <a:off x="1450575" y="3341813"/>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1"/>
            </a:solidFill>
            <a:latin typeface="Century Gothic" panose="020B0502020202020204" pitchFamily="34" charset="0"/>
          </a:endParaRPr>
        </a:p>
      </dsp:txBody>
      <dsp:txXfrm>
        <a:off x="1592888" y="3385872"/>
        <a:ext cx="16590" cy="3321"/>
      </dsp:txXfrm>
    </dsp:sp>
    <dsp:sp modelId="{F39F543B-DA57-456C-838A-CBDDC2DDC140}">
      <dsp:nvSpPr>
        <dsp:cNvPr id="0" name=""/>
        <dsp:cNvSpPr/>
      </dsp:nvSpPr>
      <dsp:spPr>
        <a:xfrm>
          <a:off x="9691" y="2954728"/>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533400">
            <a:lnSpc>
              <a:spcPct val="90000"/>
            </a:lnSpc>
            <a:spcBef>
              <a:spcPct val="0"/>
            </a:spcBef>
            <a:spcAft>
              <a:spcPct val="35000"/>
            </a:spcAft>
            <a:buNone/>
          </a:pPr>
          <a:r>
            <a:rPr lang="de-AT" sz="1200" b="1" kern="1200" dirty="0">
              <a:solidFill>
                <a:schemeClr val="bg1"/>
              </a:solidFill>
              <a:effectLst/>
              <a:latin typeface="Century Gothic" panose="020B0502020202020204" pitchFamily="34" charset="0"/>
              <a:ea typeface="Times New Roman" panose="02020603050405020304" pitchFamily="18" charset="0"/>
            </a:rPr>
            <a:t>Vermeiden Sie eine übermäßige Kreditaufnahme</a:t>
          </a:r>
          <a:endParaRPr lang="en-US" sz="1200" kern="1200" dirty="0">
            <a:solidFill>
              <a:schemeClr val="bg1"/>
            </a:solidFill>
            <a:latin typeface="Century Gothic" panose="020B0502020202020204" pitchFamily="34" charset="0"/>
          </a:endParaRPr>
        </a:p>
      </dsp:txBody>
      <dsp:txXfrm>
        <a:off x="9691" y="2954728"/>
        <a:ext cx="1442683" cy="865610"/>
      </dsp:txXfrm>
    </dsp:sp>
    <dsp:sp modelId="{556E9C0F-C8F9-4B5A-A4AE-8C850C594FF4}">
      <dsp:nvSpPr>
        <dsp:cNvPr id="0" name=""/>
        <dsp:cNvSpPr/>
      </dsp:nvSpPr>
      <dsp:spPr>
        <a:xfrm>
          <a:off x="3225076" y="3341813"/>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1"/>
            </a:solidFill>
            <a:latin typeface="Century Gothic" panose="020B0502020202020204" pitchFamily="34" charset="0"/>
          </a:endParaRPr>
        </a:p>
      </dsp:txBody>
      <dsp:txXfrm>
        <a:off x="3367389" y="3385872"/>
        <a:ext cx="16590" cy="3321"/>
      </dsp:txXfrm>
    </dsp:sp>
    <dsp:sp modelId="{54FBB1A9-ECCE-4F3F-ABAC-234498CC976C}">
      <dsp:nvSpPr>
        <dsp:cNvPr id="0" name=""/>
        <dsp:cNvSpPr/>
      </dsp:nvSpPr>
      <dsp:spPr>
        <a:xfrm>
          <a:off x="1784192" y="2954728"/>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de-AT" sz="1400" b="1" kern="1200" dirty="0">
              <a:solidFill>
                <a:schemeClr val="bg1"/>
              </a:solidFill>
              <a:effectLst/>
              <a:latin typeface="Century Gothic" panose="020B0502020202020204" pitchFamily="34" charset="0"/>
              <a:ea typeface="Times New Roman" panose="02020603050405020304" pitchFamily="18" charset="0"/>
            </a:rPr>
            <a:t>Überwachen Sie Ihre Schuldenlast</a:t>
          </a:r>
          <a:endParaRPr lang="en-US" sz="1400" kern="1200" dirty="0">
            <a:solidFill>
              <a:schemeClr val="bg1"/>
            </a:solidFill>
            <a:latin typeface="Century Gothic" panose="020B0502020202020204" pitchFamily="34" charset="0"/>
          </a:endParaRPr>
        </a:p>
      </dsp:txBody>
      <dsp:txXfrm>
        <a:off x="1784192" y="2954728"/>
        <a:ext cx="1442683" cy="865610"/>
      </dsp:txXfrm>
    </dsp:sp>
    <dsp:sp modelId="{2126C1CC-6D7C-4A75-BC88-C3BBE7AEC368}">
      <dsp:nvSpPr>
        <dsp:cNvPr id="0" name=""/>
        <dsp:cNvSpPr/>
      </dsp:nvSpPr>
      <dsp:spPr>
        <a:xfrm>
          <a:off x="4999577" y="3341813"/>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1"/>
            </a:solidFill>
            <a:latin typeface="Century Gothic" panose="020B0502020202020204" pitchFamily="34" charset="0"/>
          </a:endParaRPr>
        </a:p>
      </dsp:txBody>
      <dsp:txXfrm>
        <a:off x="5141890" y="3385872"/>
        <a:ext cx="16590" cy="3321"/>
      </dsp:txXfrm>
    </dsp:sp>
    <dsp:sp modelId="{4614BB3F-5259-4227-AEA9-7E9AE52660EC}">
      <dsp:nvSpPr>
        <dsp:cNvPr id="0" name=""/>
        <dsp:cNvSpPr/>
      </dsp:nvSpPr>
      <dsp:spPr>
        <a:xfrm>
          <a:off x="3558693" y="2954728"/>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533400">
            <a:lnSpc>
              <a:spcPct val="90000"/>
            </a:lnSpc>
            <a:spcBef>
              <a:spcPct val="0"/>
            </a:spcBef>
            <a:spcAft>
              <a:spcPct val="35000"/>
            </a:spcAft>
            <a:buNone/>
          </a:pPr>
          <a:r>
            <a:rPr lang="de-AT" sz="1200" b="1" kern="1200" dirty="0">
              <a:solidFill>
                <a:schemeClr val="bg1"/>
              </a:solidFill>
              <a:effectLst/>
              <a:latin typeface="Century Gothic" panose="020B0502020202020204" pitchFamily="34" charset="0"/>
              <a:ea typeface="Times New Roman" panose="02020603050405020304" pitchFamily="18" charset="0"/>
            </a:rPr>
            <a:t>Üben Sie verantwortungs-volles Finanzverhalten</a:t>
          </a:r>
          <a:endParaRPr lang="en-US" sz="1200" kern="1200" dirty="0">
            <a:solidFill>
              <a:schemeClr val="bg1"/>
            </a:solidFill>
            <a:latin typeface="Century Gothic" panose="020B0502020202020204" pitchFamily="34" charset="0"/>
          </a:endParaRPr>
        </a:p>
      </dsp:txBody>
      <dsp:txXfrm>
        <a:off x="3558693" y="2954728"/>
        <a:ext cx="1442683" cy="865610"/>
      </dsp:txXfrm>
    </dsp:sp>
    <dsp:sp modelId="{C74A8D02-7C1C-4CEA-8275-D6C99950BF61}">
      <dsp:nvSpPr>
        <dsp:cNvPr id="0" name=""/>
        <dsp:cNvSpPr/>
      </dsp:nvSpPr>
      <dsp:spPr>
        <a:xfrm>
          <a:off x="5333194" y="2954728"/>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de-AT" sz="1400" b="1" kern="1200" dirty="0">
              <a:solidFill>
                <a:schemeClr val="bg1"/>
              </a:solidFill>
              <a:effectLst/>
              <a:latin typeface="Century Gothic" panose="020B0502020202020204" pitchFamily="34" charset="0"/>
              <a:ea typeface="Times New Roman" panose="02020603050405020304" pitchFamily="18" charset="0"/>
            </a:rPr>
            <a:t>Suchen Sie finanzielle Beratung</a:t>
          </a:r>
          <a:endParaRPr lang="en-US" sz="1400" kern="1200" dirty="0">
            <a:solidFill>
              <a:schemeClr val="bg1"/>
            </a:solidFill>
            <a:latin typeface="Century Gothic" panose="020B0502020202020204" pitchFamily="34" charset="0"/>
          </a:endParaRPr>
        </a:p>
      </dsp:txBody>
      <dsp:txXfrm>
        <a:off x="5333194" y="2954728"/>
        <a:ext cx="1442683" cy="865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8C1AD-200D-4E34-8BED-2269E1C8C556}">
      <dsp:nvSpPr>
        <dsp:cNvPr id="0" name=""/>
        <dsp:cNvSpPr/>
      </dsp:nvSpPr>
      <dsp:spPr>
        <a:xfrm>
          <a:off x="1532077" y="420831"/>
          <a:ext cx="945187" cy="945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D288CE-6EE3-4E79-8859-D8358ADFF7D7}">
      <dsp:nvSpPr>
        <dsp:cNvPr id="0" name=""/>
        <dsp:cNvSpPr/>
      </dsp:nvSpPr>
      <dsp:spPr>
        <a:xfrm>
          <a:off x="954463" y="1659935"/>
          <a:ext cx="210041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de-DE" sz="1500" kern="1200" dirty="0">
              <a:latin typeface="Century Gothic" panose="020B0502020202020204" pitchFamily="34" charset="0"/>
            </a:rPr>
            <a:t>Zinsrisiko</a:t>
          </a:r>
          <a:endParaRPr lang="en-US" sz="1500" kern="1200" dirty="0">
            <a:latin typeface="Century Gothic" panose="020B0502020202020204" pitchFamily="34" charset="0"/>
          </a:endParaRPr>
        </a:p>
      </dsp:txBody>
      <dsp:txXfrm>
        <a:off x="954463" y="1659935"/>
        <a:ext cx="2100415" cy="720000"/>
      </dsp:txXfrm>
    </dsp:sp>
    <dsp:sp modelId="{40D86A4F-A4A8-432A-B37F-3185A9EB6027}">
      <dsp:nvSpPr>
        <dsp:cNvPr id="0" name=""/>
        <dsp:cNvSpPr/>
      </dsp:nvSpPr>
      <dsp:spPr>
        <a:xfrm>
          <a:off x="4000066" y="420831"/>
          <a:ext cx="945187" cy="945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559B8B-E527-4C60-9E09-F509B5079E42}">
      <dsp:nvSpPr>
        <dsp:cNvPr id="0" name=""/>
        <dsp:cNvSpPr/>
      </dsp:nvSpPr>
      <dsp:spPr>
        <a:xfrm>
          <a:off x="3422452" y="1659935"/>
          <a:ext cx="210041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de-DE" sz="1500" kern="1200" dirty="0">
              <a:latin typeface="Century Gothic" panose="020B0502020202020204" pitchFamily="34" charset="0"/>
            </a:rPr>
            <a:t>Währungsrisiko</a:t>
          </a:r>
          <a:endParaRPr lang="en-US" sz="1500" kern="1200" dirty="0">
            <a:latin typeface="Century Gothic" panose="020B0502020202020204" pitchFamily="34" charset="0"/>
          </a:endParaRPr>
        </a:p>
      </dsp:txBody>
      <dsp:txXfrm>
        <a:off x="3422452" y="1659935"/>
        <a:ext cx="2100415" cy="720000"/>
      </dsp:txXfrm>
    </dsp:sp>
    <dsp:sp modelId="{82235C7F-539F-4842-B285-296E6FB8CE3F}">
      <dsp:nvSpPr>
        <dsp:cNvPr id="0" name=""/>
        <dsp:cNvSpPr/>
      </dsp:nvSpPr>
      <dsp:spPr>
        <a:xfrm>
          <a:off x="6468055" y="420831"/>
          <a:ext cx="945187" cy="945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EBD0F-8082-4841-9495-AEA306A74D43}">
      <dsp:nvSpPr>
        <dsp:cNvPr id="0" name=""/>
        <dsp:cNvSpPr/>
      </dsp:nvSpPr>
      <dsp:spPr>
        <a:xfrm>
          <a:off x="5890440" y="1659935"/>
          <a:ext cx="210041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de-DE" sz="1500" kern="1200" dirty="0">
              <a:latin typeface="Century Gothic" panose="020B0502020202020204" pitchFamily="34" charset="0"/>
            </a:rPr>
            <a:t>Liquiditätsrisiko</a:t>
          </a:r>
          <a:endParaRPr lang="en-US" sz="1500" kern="1200" dirty="0">
            <a:latin typeface="Century Gothic" panose="020B0502020202020204" pitchFamily="34" charset="0"/>
          </a:endParaRPr>
        </a:p>
      </dsp:txBody>
      <dsp:txXfrm>
        <a:off x="5890440" y="1659935"/>
        <a:ext cx="2100415" cy="720000"/>
      </dsp:txXfrm>
    </dsp:sp>
    <dsp:sp modelId="{502DB22F-ED2F-4E39-98F8-9D64C91B4C15}">
      <dsp:nvSpPr>
        <dsp:cNvPr id="0" name=""/>
        <dsp:cNvSpPr/>
      </dsp:nvSpPr>
      <dsp:spPr>
        <a:xfrm>
          <a:off x="8936043" y="420831"/>
          <a:ext cx="945187" cy="9451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D9DC5C-B7D2-4BF3-81CB-3901DC0ED34A}">
      <dsp:nvSpPr>
        <dsp:cNvPr id="0" name=""/>
        <dsp:cNvSpPr/>
      </dsp:nvSpPr>
      <dsp:spPr>
        <a:xfrm>
          <a:off x="8358429" y="1659935"/>
          <a:ext cx="210041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de-DE" sz="1500" kern="1200" dirty="0">
              <a:latin typeface="Century Gothic" panose="020B0502020202020204" pitchFamily="34" charset="0"/>
            </a:rPr>
            <a:t>Vermögensverlustrisiko</a:t>
          </a:r>
          <a:endParaRPr lang="en-US" sz="1500" kern="1200" dirty="0">
            <a:latin typeface="Century Gothic" panose="020B0502020202020204" pitchFamily="34" charset="0"/>
          </a:endParaRPr>
        </a:p>
      </dsp:txBody>
      <dsp:txXfrm>
        <a:off x="8358429" y="1659935"/>
        <a:ext cx="2100415"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3508"/>
          </a:xfrm>
          <a:prstGeom prst="rect">
            <a:avLst/>
          </a:prstGeom>
          <a:noFill/>
          <a:ln>
            <a:noFill/>
          </a:ln>
        </p:spPr>
        <p:txBody>
          <a:bodyPr spcFirstLastPara="1" wrap="square" lIns="99032" tIns="49502" rIns="99032" bIns="49502"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4" y="0"/>
            <a:ext cx="3076363" cy="513508"/>
          </a:xfrm>
          <a:prstGeom prst="rect">
            <a:avLst/>
          </a:prstGeom>
          <a:noFill/>
          <a:ln>
            <a:noFill/>
          </a:ln>
        </p:spPr>
        <p:txBody>
          <a:bodyPr spcFirstLastPara="1" wrap="square" lIns="99032" tIns="49502" rIns="99032" bIns="49502"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6363" cy="513507"/>
          </a:xfrm>
          <a:prstGeom prst="rect">
            <a:avLst/>
          </a:prstGeom>
          <a:noFill/>
          <a:ln>
            <a:noFill/>
          </a:ln>
        </p:spPr>
        <p:txBody>
          <a:bodyPr spcFirstLastPara="1" wrap="square" lIns="99032" tIns="49502" rIns="99032" bIns="49502"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de-DE" sz="1300" smtClean="0">
                <a:solidFill>
                  <a:schemeClr val="dk1"/>
                </a:solidFill>
                <a:latin typeface="Calibri"/>
                <a:ea typeface="Calibri"/>
                <a:cs typeface="Calibri"/>
                <a:sym typeface="Calibri"/>
              </a:rPr>
              <a:pPr algn="r"/>
              <a:t>‹Nr.›</a:t>
            </a:fld>
            <a:endParaRPr lang="de-DE"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Die meisten von uns befinden sich irgendwann in ihrem Leben in einer Situation, in der sie finanzielle Unterstützung benötigen. Ganz gleich, ob es sich um den Kauf eines Eigenheims, die Bewältigung einer finanziellen Notlage oder die Bewältigung von Zeiten handelt, in denen unsere Ausgaben unsere Einnahmen übersteigen: Die Aufnahme von Krediten bietet heute eine bequeme Möglichkeit, an Mittel zu gelangen, die im Laufe von Tagen, Monaten oder sogar Jahren zurückgezahlt werden können. Die Kreditaufnahme selbst ist nicht grundsätzlich problematisch, solange sie zu einem angemessenen Zinssatz und im Rahmen Ihrer finanziellen Möglichkeiten erfolgt. Schwierigkeiten können entstehen, wenn Sie sich überfordern oder Kredite zu überhöhten Zinssätzen aufnehmen.</a:t>
            </a:r>
            <a:endParaRPr dirty="0"/>
          </a:p>
        </p:txBody>
      </p:sp>
      <p:sp>
        <p:nvSpPr>
          <p:cNvPr id="86" name="Google Shape;86;p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E79D1E82-3002-C827-C0A3-CE50E885E2C3}"/>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03ECDB39-E767-0CA9-683F-01687B3E1D70}"/>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DE" sz="1800" dirty="0">
                <a:effectLst/>
                <a:latin typeface="Times New Roman" panose="02020603050405020304" pitchFamily="18" charset="0"/>
                <a:ea typeface="Times New Roman" panose="02020603050405020304" pitchFamily="18" charset="0"/>
              </a:rPr>
              <a:t>Lassen Sie es uns in die Tat umsetzen. Stellen Sie sich vor, Sie hätten einen Kredit über 5.000 € mit einer Laufzeit von 3 Jahren und einem Zinssatz von 5 % aufgenommen. Der Kreditbetrag beträgt 5.000 €, der Zinssatz beträgt 5 % und die Kreditlaufzeit beträgt 3 Jahre.</a:t>
            </a:r>
          </a:p>
          <a:p>
            <a:pPr algn="just"/>
            <a:endParaRPr lang="de-DE" sz="1800" dirty="0">
              <a:effectLst/>
              <a:latin typeface="Times New Roman" panose="02020603050405020304" pitchFamily="18" charset="0"/>
              <a:ea typeface="Times New Roman" panose="02020603050405020304" pitchFamily="18" charset="0"/>
            </a:endParaRPr>
          </a:p>
          <a:p>
            <a:pPr algn="just"/>
            <a:r>
              <a:rPr lang="de-DE" sz="1800" dirty="0">
                <a:effectLst/>
                <a:latin typeface="Times New Roman" panose="02020603050405020304" pitchFamily="18" charset="0"/>
                <a:ea typeface="Times New Roman" panose="02020603050405020304" pitchFamily="18" charset="0"/>
              </a:rPr>
              <a:t>Berechnen wir:</a:t>
            </a:r>
          </a:p>
          <a:p>
            <a:pPr algn="just"/>
            <a:r>
              <a:rPr lang="de-DE" sz="1800" dirty="0">
                <a:effectLst/>
                <a:latin typeface="Times New Roman" panose="02020603050405020304" pitchFamily="18" charset="0"/>
                <a:ea typeface="Times New Roman" panose="02020603050405020304" pitchFamily="18" charset="0"/>
              </a:rPr>
              <a:t>Wie viel werden Sie zurückzahlen?</a:t>
            </a:r>
          </a:p>
          <a:p>
            <a:pPr algn="just"/>
            <a:r>
              <a:rPr lang="de-DE" sz="1800" dirty="0">
                <a:effectLst/>
                <a:latin typeface="Times New Roman" panose="02020603050405020304" pitchFamily="18" charset="0"/>
                <a:ea typeface="Times New Roman" panose="02020603050405020304" pitchFamily="18" charset="0"/>
              </a:rPr>
              <a:t>Wie hoch ist das Kapital?</a:t>
            </a:r>
          </a:p>
          <a:p>
            <a:pPr algn="just"/>
            <a:r>
              <a:rPr lang="de-DE" sz="1800" dirty="0">
                <a:effectLst/>
                <a:latin typeface="Times New Roman" panose="02020603050405020304" pitchFamily="18" charset="0"/>
                <a:ea typeface="Times New Roman" panose="02020603050405020304" pitchFamily="18" charset="0"/>
              </a:rPr>
              <a:t>Wie hoch sind die Gesamtzinsen?</a:t>
            </a:r>
          </a:p>
          <a:p>
            <a:pPr algn="just"/>
            <a:endParaRPr lang="de-DE" sz="1800" dirty="0">
              <a:effectLst/>
              <a:latin typeface="Times New Roman" panose="02020603050405020304" pitchFamily="18" charset="0"/>
              <a:ea typeface="Times New Roman" panose="02020603050405020304" pitchFamily="18" charset="0"/>
            </a:endParaRPr>
          </a:p>
          <a:p>
            <a:pPr algn="just"/>
            <a:r>
              <a:rPr lang="de-DE" sz="1800" dirty="0">
                <a:effectLst/>
                <a:latin typeface="Times New Roman" panose="02020603050405020304" pitchFamily="18" charset="0"/>
                <a:ea typeface="Times New Roman" panose="02020603050405020304" pitchFamily="18" charset="0"/>
              </a:rPr>
              <a:t>Wenn Sie drei Jahre lang monatlich 150 Euro zurückzahlen, zahlen Sie insgesamt 5.395 Euro für das Darlehen. Davon entfallen 5.000 € auf den geliehenen Kapitalbetrag und 395 € auf die gesamten gezahlten Zinsen.</a:t>
            </a:r>
          </a:p>
          <a:p>
            <a:pPr algn="just"/>
            <a:endParaRPr lang="de-DE" sz="1800" dirty="0">
              <a:effectLst/>
              <a:latin typeface="Times New Roman" panose="02020603050405020304" pitchFamily="18" charset="0"/>
              <a:ea typeface="Times New Roman" panose="02020603050405020304" pitchFamily="18" charset="0"/>
            </a:endParaRPr>
          </a:p>
          <a:p>
            <a:pPr algn="just"/>
            <a:r>
              <a:rPr lang="de-DE" sz="1800" dirty="0">
                <a:effectLst/>
                <a:latin typeface="Times New Roman" panose="02020603050405020304" pitchFamily="18" charset="0"/>
                <a:ea typeface="Times New Roman" panose="02020603050405020304" pitchFamily="18" charset="0"/>
              </a:rPr>
              <a:t>In der Regel erfolgt die Kreditrückzahlung monatlich oder wöchentlich, wobei jede Zahlung im Voraus klar kommuniziert wird. Jede Zahlung deckt sowohl Zinsen als auch einen Teil des Kapitals ab. Diese Konsistenz ermöglicht Ihnen eine entsprechende Planung. Ihr Kreditgeber wird Sie über das Fälligkeitsdatum und den geschuldeten Betrag informieren und sicherstellen, dass Sie den Kapitalbetrag und die Zinsen bis zum Ende der Laufzeit abbezahlen. Wenn Sie Ihren Kredit schneller zurückzahlen möchten, sollten Sie darüber nachdenken, mehr als den erforderlichen Mindestbetrag zu zahlen und so die Gesamtzinskosten zu senken.</a:t>
            </a:r>
            <a:endParaRPr lang="en-SI"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443E6C5B-7D18-4414-C71E-062D9FD313F5}"/>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96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83E86F68-634F-A9FC-BA59-87EDB1866651}"/>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8874E875-DC3E-D13C-9E78-680EF0CA2693}"/>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800" dirty="0">
                <a:solidFill>
                  <a:srgbClr val="000000"/>
                </a:solidFill>
                <a:effectLst/>
                <a:latin typeface="Century Gothic" panose="020B0502020202020204" pitchFamily="34" charset="0"/>
                <a:ea typeface="Times New Roman" panose="02020603050405020304" pitchFamily="18" charset="0"/>
              </a:rPr>
              <a:t>Variable Zinssätze schwanken, wie der Name schon sagt, je nach Marktbedingungen. Sie sind in der Regel an Referenzsätze wie den LIBOR oder den Leitzins gebunden. Feste Zinssätze hingegen bleiben während der gesamten Laufzeit des Kredits konstant und bieten den Kreditnehmern Vorhersehbarkeit und Stabilität bei ihren monatlichen Zahlungen.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Bei der Vereinbarung des Zinssatzes gibt es mehrere Schlüsselkomponenten, die wir verstehen müssen. Da ist zunächst einmal der Referenzzinssatz. Er dient als Basis und wird häufig von allgemeineren wirtschaftlichen Faktoren beeinflusst. Dann gibt es die Marge, d. h. den zusätzlichen Prozentsatz, der zum Referenzzinssatz addiert wird, um den endgültigen Zinssatz zu bestimmen. Auch die Festlegung der Gewichtungsprozentsätze, die Rundungsbestimmungen, die Periodizität der Zinsanpassung und das Datum der ersten Zinsanpassung spielen eine entscheidende Rolle bei der Gestaltung des vereinbarten Zinssatzes. Die Angabe von Gewichtungsprozentsätzen bezieht sich auf die Zuweisung von Gewichten zu verschiedenen Komponenten, die zur Bestimmung des Gesamtzinssatzes beitragen. Bei einem Darlehen mit variablem Zinssatz könnten die Gewichtungsprozentsätze beispielsweise dem Referenzzinssatz eine größere Bedeutung beimessen als der Marge. Diese Angaben geben an, wie stark jeder Faktor die endgültige Zinsberechnung beeinflusst. Die Rundungsbestimmungen legen fest, wie der berechnete Zinssatz auf eine bestimmte Stelle oder ein bestimmtes Intervall gerundet wird. Dies gewährleistet Klarheit und Konsistenz bei der Darstellung des Zinssatzes. Rundungsvorschriften können beispielsweise eine Rundung auf den nächsten Zehntelprozentpunkt oder eine Rundung auf die nächste ganze Zahl vorsehen. Die Periodizität der Zinsanpassung bezieht sich auf die Häufigkeit, mit der der Zinssatz angepasst werden kann, insbesondere bei Darlehen mit variablem Zinssatz. Sie bestimmt, wie oft sich der Zinssatz aufgrund von Schwankungen des Referenzzinssatzes oder anderer Marktbedingungen ändern kann. Übliche </a:t>
            </a:r>
            <a:r>
              <a:rPr lang="de-AT" sz="1800" dirty="0" err="1">
                <a:solidFill>
                  <a:srgbClr val="000000"/>
                </a:solidFill>
                <a:effectLst/>
                <a:latin typeface="Century Gothic" panose="020B0502020202020204" pitchFamily="34" charset="0"/>
                <a:ea typeface="Times New Roman" panose="02020603050405020304" pitchFamily="18" charset="0"/>
              </a:rPr>
              <a:t>Periodizitäten</a:t>
            </a:r>
            <a:r>
              <a:rPr lang="de-AT" sz="1800" dirty="0">
                <a:solidFill>
                  <a:srgbClr val="000000"/>
                </a:solidFill>
                <a:effectLst/>
                <a:latin typeface="Century Gothic" panose="020B0502020202020204" pitchFamily="34" charset="0"/>
                <a:ea typeface="Times New Roman" panose="02020603050405020304" pitchFamily="18" charset="0"/>
              </a:rPr>
              <a:t> sind monatlich, vierteljährlich, halbjährlich oder jährlich. Das Datum der ersten Zinsanpassung markiert den Zeitpunkt, zu dem der Zinssatz nach Abschluss des Kreditvertrags erstmals geändert werden kann. Er legt den Zeitrahmen für mögliche Anpassungen des Zinssatzes fest, insbesondere bei Krediten mit variablem Zinssatz. Dieses Datum ist von entscheidender Bedeutung, da es bestimmt, wann sich die monatlichen Zahlungen des Kreditnehmers aufgrund von Veränderungen der Marktbedingungen ändern können.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Das Verständnis dieser Aspekte ist für Kreditnehmer von entscheidender Bedeutung, da es ihnen ermöglicht, die Feinheiten ihrer Kreditverträge zu verstehen und zu antizipieren, wie sich Änderungen der Zinssätze auf ihre finanziellen Verpflichtungen auswirken können.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Referenzzinssätze spielen eine zentrale Rolle in der globalen Finanzlandschaft und beeinflussen verschiedene Aspekte der Kreditaufnahme, der Kreditvergabe und der Geldpolitik. Zu den drei wichtigsten Referenzzinssätzen gehören der EURIBOR, der Leitzins der EZB und die Swap-Sätze. Das Verständnis dieser Zinssätze ist für Privatpersonen und Unternehmen gleichermaßen wichtig, da sie sich auf alles auswirken, von Hypothekenzinsen bis hin zu Investitionsentscheidungen.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b="1" dirty="0">
                <a:solidFill>
                  <a:srgbClr val="000000"/>
                </a:solidFill>
                <a:effectLst/>
                <a:latin typeface="Century Gothic" panose="020B0502020202020204" pitchFamily="34" charset="0"/>
                <a:ea typeface="Times New Roman" panose="02020603050405020304" pitchFamily="18" charset="0"/>
              </a:rPr>
              <a:t>Der EURIBOR (Euro Interbank </a:t>
            </a:r>
            <a:r>
              <a:rPr lang="de-AT" sz="1800" b="1" dirty="0" err="1">
                <a:solidFill>
                  <a:srgbClr val="000000"/>
                </a:solidFill>
                <a:effectLst/>
                <a:latin typeface="Century Gothic" panose="020B0502020202020204" pitchFamily="34" charset="0"/>
                <a:ea typeface="Times New Roman" panose="02020603050405020304" pitchFamily="18" charset="0"/>
              </a:rPr>
              <a:t>Offered</a:t>
            </a:r>
            <a:r>
              <a:rPr lang="de-AT" sz="1800" b="1" dirty="0">
                <a:solidFill>
                  <a:srgbClr val="000000"/>
                </a:solidFill>
                <a:effectLst/>
                <a:latin typeface="Century Gothic" panose="020B0502020202020204" pitchFamily="34" charset="0"/>
                <a:ea typeface="Times New Roman" panose="02020603050405020304" pitchFamily="18" charset="0"/>
              </a:rPr>
              <a:t> Rate) </a:t>
            </a:r>
            <a:r>
              <a:rPr lang="de-AT" sz="1800" dirty="0">
                <a:solidFill>
                  <a:srgbClr val="000000"/>
                </a:solidFill>
                <a:effectLst/>
                <a:latin typeface="Century Gothic" panose="020B0502020202020204" pitchFamily="34" charset="0"/>
                <a:ea typeface="Times New Roman" panose="02020603050405020304" pitchFamily="18" charset="0"/>
              </a:rPr>
              <a:t>ist ein in der Eurozone weit verbreiteter Benchmark-Zinssatz, der zur Bestimmung der Zinssätze für verschiedene Finanzprodukte wie Darlehen, Hypotheken und Derivate verwendet wird. Er stellt den durchschnittlichen Zinssatz dar, zu dem sich eine große Anzahl europäischer Banken auf dem Interbankenmarkt gegenseitig Kredite in Euro gewähren. Die EURIBOR-Sätze werden täglich für verschiedene Laufzeiten (z. B. 1 Woche, 1 Monat, 3 Monate, 6 Monate und 1 Jahr) vom European Money </a:t>
            </a:r>
            <a:r>
              <a:rPr lang="de-AT" sz="1800" dirty="0" err="1">
                <a:solidFill>
                  <a:srgbClr val="000000"/>
                </a:solidFill>
                <a:effectLst/>
                <a:latin typeface="Century Gothic" panose="020B0502020202020204" pitchFamily="34" charset="0"/>
                <a:ea typeface="Times New Roman" panose="02020603050405020304" pitchFamily="18" charset="0"/>
              </a:rPr>
              <a:t>Markets</a:t>
            </a:r>
            <a:r>
              <a:rPr lang="de-AT" sz="1800" dirty="0">
                <a:solidFill>
                  <a:srgbClr val="000000"/>
                </a:solidFill>
                <a:effectLst/>
                <a:latin typeface="Century Gothic" panose="020B0502020202020204" pitchFamily="34" charset="0"/>
                <a:ea typeface="Times New Roman" panose="02020603050405020304" pitchFamily="18" charset="0"/>
              </a:rPr>
              <a:t> Institute (EMMI) veröffentlicht. Der EURIBOR dient als Referenzsatz für Millionen von Verträgen und beeinflusst die Kreditkosten für Verbraucher und Unternehmen in der gesamten Eurozone. Es ist wichtig zu wissen, dass die EURIBOR-Sätze von Faktoren wie der Geldpolitik der Europäischen Zentralbank (EZB), der Marktnachfrage nach Krediten und der allgemeinen wirtschaftlichen Lage in der Eurozone beeinflusst werden.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r>
              <a:rPr lang="de-AT" sz="1800" b="1" dirty="0">
                <a:solidFill>
                  <a:srgbClr val="000000"/>
                </a:solidFill>
                <a:effectLst/>
                <a:latin typeface="Century Gothic" panose="020B0502020202020204" pitchFamily="34" charset="0"/>
                <a:ea typeface="Times New Roman" panose="02020603050405020304" pitchFamily="18" charset="0"/>
              </a:rPr>
              <a:t>Der EZB-Leitzins, </a:t>
            </a:r>
            <a:r>
              <a:rPr lang="de-AT" sz="1800" dirty="0">
                <a:solidFill>
                  <a:srgbClr val="000000"/>
                </a:solidFill>
                <a:effectLst/>
                <a:latin typeface="Century Gothic" panose="020B0502020202020204" pitchFamily="34" charset="0"/>
                <a:ea typeface="Times New Roman" panose="02020603050405020304" pitchFamily="18" charset="0"/>
              </a:rPr>
              <a:t>auch bekannt als Hauptrefinanzierungssatz, ist der Zinssatz, zu dem die Europäische Zentralbank (EZB) den Geschäftsbanken in der Eurozone kurzfristige Liquidität zur Verfügung stellt. Er bezieht sich also auf den Zinssatz, den die Europäische Zentralbank (EZB) für die Durchführung der Geldpolitik in der Eurozone festlegt. Er beeinflusst die Kreditkosten der Banken und damit auch die Zinssätze für Verbraucher und Unternehmen in der gesamten Eurozone. Änderungen des EZB-Leitzinses können erhebliche Auswirkungen auf die Finanzmärkte haben, einschließlich Anleiherenditen, Wechselkurse und Aktienkurse. Die Lernenden sollten sich darüber im Klaren sein, dass der EZB-Leitzins vom EZB-Rat auf den regelmäßigen geldpolitischen Sitzungen bekannt gegeben wird und dass jede Änderung die Einschätzung der wirtschaftlichen Bedingungen und des Inflationsdrucks durch die EZB widerspiegelt. Die Kenntnis des EZB-Leitzinses ist für Kreditnehmer von entscheidender Bedeutung, da er sich indirekt auf die Zinssätze auswirkt, die sie für Kredite und Hypotheken zahlen, was ihn zu einem wesentlichen Faktor bei der Verwaltung der persönlichen Finanzen macht.</a:t>
            </a:r>
            <a:endParaRPr lang="de-AT" sz="1800" dirty="0">
              <a:effectLst/>
              <a:latin typeface="Times New Roman" panose="02020603050405020304" pitchFamily="18" charset="0"/>
              <a:ea typeface="Times New Roman" panose="02020603050405020304" pitchFamily="18" charset="0"/>
            </a:endParaRPr>
          </a:p>
          <a:p>
            <a:r>
              <a:rPr lang="de-AT" sz="1800" b="1"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r>
              <a:rPr lang="de-AT" sz="1800" b="1" dirty="0">
                <a:solidFill>
                  <a:srgbClr val="000000"/>
                </a:solidFill>
                <a:effectLst/>
                <a:latin typeface="Century Gothic" panose="020B0502020202020204" pitchFamily="34" charset="0"/>
                <a:ea typeface="Times New Roman" panose="02020603050405020304" pitchFamily="18" charset="0"/>
              </a:rPr>
              <a:t>Swap-Sätze (für Festzinsvereinbarungen): </a:t>
            </a:r>
            <a:r>
              <a:rPr lang="de-AT" sz="1800" dirty="0">
                <a:solidFill>
                  <a:srgbClr val="000000"/>
                </a:solidFill>
                <a:effectLst/>
                <a:latin typeface="Century Gothic" panose="020B0502020202020204" pitchFamily="34" charset="0"/>
                <a:ea typeface="Times New Roman" panose="02020603050405020304" pitchFamily="18" charset="0"/>
              </a:rPr>
              <a:t>Swap-Sätze sind die Zinssätze, die bei Zinsswaps verwendet werden, bei denen die Parteien Zinszahlungen austauschen. Bei Festzinsvereinbarungen geben die Swap-Sätze den Satz an, zu dem sich eine Partei bereit erklärt, einen festen Zinssatz zu zahlen und dafür einen variablen Zinssatz zu erhalten, der auf einem Referenzsatz wie dem EURIBOR basiert. Diese Sätze sind entscheidend für die Bestimmung der Kosten von Festzinsfinanzierungen.</a:t>
            </a:r>
            <a:endParaRPr lang="de-AT" sz="1800" dirty="0">
              <a:effectLst/>
              <a:latin typeface="Times New Roman" panose="02020603050405020304" pitchFamily="18" charset="0"/>
              <a:ea typeface="Times New Roman" panose="02020603050405020304" pitchFamily="18" charset="0"/>
            </a:endParaRP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solidFill>
                <a:srgbClr val="000000"/>
              </a:solidFill>
              <a:effectLst/>
              <a:latin typeface="Century Gothic" panose="020B0502020202020204" pitchFamily="34"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66105996-880F-7418-CBD0-F0233187E578}"/>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535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23723183-0700-FEA5-8F7C-3B2E2028F1CC}"/>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0A78E175-E739-6FE9-C85D-B22F3A9E95F7}"/>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800" dirty="0">
                <a:solidFill>
                  <a:srgbClr val="000000"/>
                </a:solidFill>
                <a:effectLst/>
                <a:latin typeface="Century Gothic" panose="020B0502020202020204" pitchFamily="34" charset="0"/>
                <a:ea typeface="Times New Roman" panose="02020603050405020304" pitchFamily="18" charset="0"/>
              </a:rPr>
              <a:t>Bei der Entscheidung für ein Darlehen mit festem oder variablem Zinssatz müssen mehrere Faktoren berücksichtigt werden: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Zunächst einmal ist es wichtig, den grundlegenden Unterschied zwischen festen und variablen Zinssätzen zu kennen. Ein fester Zinssatz bleibt während der gesamten Kreditlaufzeit konstant und sorgt für gleichbleibende monatliche Zahlungen. Im Gegensatz dazu schwankt ein variabler Zinssatz im Laufe der Zeit, was je nach Marktbedingungen zu Änderungen der monatlichen Zahlungen führen kann.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Als nächstes ist eine gründliche Risikobewertung erforderlich. Darlehen mit festem Zinssatz bieten Stabilität, können aber mit etwas höheren Anfangssätzen verbunden sein. Sie schützen die Kreditnehmer jedoch vor künftigen Zinserhöhungen. Variabel verzinsliche Darlehen hingegen beginnen oft mit niedrigeren Anfangssätzen, bergen aber das Risiko künftiger Zinserhöhungen, die zu einem erheblichen Anstieg der monatlichen Zahlungen führen können.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Die persönlichen Umstände spielen bei der Entscheidungsfindung eine wichtige Rolle. Jeder Einzelne sollte seine finanzielle Situation, seine Zukunftspläne und seine Risikobereitschaft prüfen. Wenn Stabilität und Vorhersehbarkeit im Vordergrund stehen, kann ein Darlehen mit festem Zinssatz die beste Wahl sein. Wenn Kreditnehmer dagegen mit möglichen Zahlungsschwankungen zurechtkommen und mit günstigen oder sinkenden Zinssätzen rechnen, könnte ein Kredit mit variablem Zinssatz die bessere Wahl sein.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Und schließlich ist es ratsam, sich professionell beraten zu lassen. Das Gespräch mit einem Finanzberater oder Kreditgeber kann eine persönliche Beratung bieten, die auf die individuellen Umstände und die aktuellen Marktbedingungen zugeschnitten ist.</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Zusammenfassend lässt sich sagen, dass die Entscheidung zwischen einem Darlehen mit festem oder variablem Zinssatz davon abhängt, ob man die Risiken versteht, die persönlichen Umstände berücksichtigt und sich von einem Experten beraten lässt, um eine fundierte Entscheidung zu treffen.</a:t>
            </a:r>
            <a:endParaRPr lang="de-AT" sz="1800" dirty="0">
              <a:effectLst/>
              <a:latin typeface="Times New Roman" panose="02020603050405020304" pitchFamily="18" charset="0"/>
              <a:ea typeface="Times New Roman" panose="02020603050405020304" pitchFamily="18" charset="0"/>
            </a:endParaRPr>
          </a:p>
          <a:p>
            <a:pPr algn="just"/>
            <a:r>
              <a:rPr lang="de-AT" sz="18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SzPts val="1200"/>
              <a:buFont typeface="Century Gothic" panose="020B0502020202020204" pitchFamily="34" charset="0"/>
              <a:buChar char="-"/>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94" name="Google Shape;194;p4:notes">
            <a:extLst>
              <a:ext uri="{FF2B5EF4-FFF2-40B4-BE49-F238E27FC236}">
                <a16:creationId xmlns:a16="http://schemas.microsoft.com/office/drawing/2014/main" id="{EFD966F7-848D-45B3-1A87-655B4266276F}"/>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96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ED0EC883-1940-9A66-E83E-5CD393307068}"/>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A03382AA-20F1-6E29-5B8A-2F3B67FCA9A9}"/>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800" dirty="0">
                <a:solidFill>
                  <a:srgbClr val="000000"/>
                </a:solidFill>
                <a:effectLst/>
                <a:latin typeface="Century Gothic" panose="020B0502020202020204" pitchFamily="34" charset="0"/>
                <a:ea typeface="Times New Roman" panose="02020603050405020304" pitchFamily="18" charset="0"/>
              </a:rPr>
              <a:t>Hier sind einige Unterschiede zwischen festem und variablem Kreditzins:</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Fester Zinssatz:</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Wenn Sie sich für ein Festzinsdarlehen entscheiden, bleiben Ihre Zahlungen während der gesamten Kreditlaufzeit konstant, was die Planung Ihrer Finanzen erleichtert. Dies ist von Vorteil, wenn Ihr Budget knapp ist oder Sie lieber genau wissen möchten, wie viel Sie jeden Monat bezahlen werden. Wenn Sie sich für einen Kredit mit festem Zinssatz entscheiden, legen Sie Ihren Zinssatz grundsätzlich für die gesamte Kreditlaufzeit fest.</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Einer der Hauptvorteile eines Festzinskredits ist der Schutz vor zukünftigen Zinserhöhungen. Selbst wenn die Marktzinsen steigen, bleiben Ihr Zinssatz und Ihre monatlichen Zahlungen gleich, was für Sicherheit und finanzielle Stabilität sorgt.</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Die Wahl eines Festzinskredits bietet aufgrund der Vorhersehbarkeit der monatlichen Zahlungen einen erheblichen Vorteil bei der Cashflow-Planung. Da der Zinssatz über die gesamte Kreditlaufzeit konstant bleibt, können Kreditnehmer ihre finanziellen Verpflichtungen im Laufe der Zeit genau vorhersagen. Diese Stabilität ermöglicht eine präzise Budgetierung und erleichtert die Zuweisung von Mitteln für andere Ausgaben und Investitionen. Ganz gleich, ob Sie Ihre persönlichen Finanzen verwalten oder ein Unternehmen leiten: Wenn Sie genau wissen, wie viel jeden Monat zurückgelegt werden muss, erhalten Sie ein Gefühl der Kontrolle und Sicherheit bei der Finanzplanung.</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Während Festzinsdarlehen Vorhersehbarkeit mit monatlichen Zahlungen und Schutz vor Zinserhöhungen bieten, kann eine vorzeitige Rückzahlung zu höheren Kosten führen. Kreditgeber erheben häufig Strafen oder Gebühren für die vorzeitige Rückzahlung, wodurch potenzielle Zinseinsparungen für Kreditnehmer ausgeglichen werden. Daher sollten Kreditnehmer die Bedingungen für eine vorzeitige Rückzahlung sorgfältig prüfen, bevor sie eine Entscheidung treffen.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Variabler Zinssatz:</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Wenn Sie hingegen glauben, dass die Zinssätze in Zukunft sinken könnten, oder wenn Sie planen, den Kredit relativ schnell zurückzuzahlen, könnte ein Darlehen mit variablem Zinssatz niedrigere Anfangszinsen bieten und Ihnen möglicherweise im Laufe der Zeit Geld sparen. Allerdings ist es wichtig, sich darüber im Klaren zu sein, dass bei steigenden Zinssätzen auch Ihre monatlichen Zahlungen steigen könnten, was die Budgetierung erschweren kann.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Wenn Sie sich für ein Darlehen mit variablem Zinssatz entscheiden, kann Ihr Zinssatz im Laufe der Zeit aufgrund von Marktveränderungen schwanken.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Kredite mit variablem Zinssatz beginnen oft mit niedrigeren Anfangszinsen im Vergleich zu Krediten mit festem Zinssatz. Dies kann zu niedrigeren anfänglichen monatlichen Zahlungen führen, wodurch Sie möglicherweise in der Anfangsphase des Darlehens Geld sparen können.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Wenn die Marktzinsen im Laufe der Zeit sinken, können Kreditnehmer mit variabel verzinslichen Darlehen von niedrigeren Zinszahlungen profitieren, was zu geringeren monatlichen Zahlungen und Gesamtzinskosten führt.</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Kredite mit variablem Zinssatz können Kreditnehmern, die eine Verbesserung ihrer finanziellen Situation erwarten oder eine schnelle Rückzahlung des Kredits planen, Flexibilität bieten. Darüber hinaus gibt es bei einigen Darlehen mit variablem Zinssatz Obergrenzen, die begrenzen, wie stark Ihr Zinssatz im Laufe der Zeit steigen kann, und so einen gewissen Schutz vor erheblichen Zinserhöhungen bieten.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Kredite mit variablem Zinssatz stellen aufgrund der Unsicherheit hinsichtlich der monatlichen Zahlungen eine Herausforderung bei der Cashflow-Planung dar. Da die Zinssätze Marktschwankungen unterliegen, besteht für Kreditnehmer das Risiko unvorhersehbarer Änderungen ihrer Rückzahlungsverpflichtungen. Während anfänglich niedrigere Zinssätze zu kurzfristigen Einsparungen führen können, führt die Möglichkeit von Zinserhöhungen zu Volatilität in den Cashflow-Prognosen. Diese Unsicherheit erschwert die genaue Budgetierung zukünftiger Ausgaben und kann zu finanziellen Belastungen führen, wenn die monatlichen Zahlungen unerwartet steigen. Daher müssen Einzelpersonen und Unternehmen, die auf variabel verzinsliche Kredite angewiesen sind, einen flexibleren Ansatz für das Cashflow-Management verfolgen und ihre Budgets ständig anpassen, um Schwankungen der Zinssätze Rechnung zu tragen.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Zusammenfassend lässt sich sagen, dass Kredite mit festem Zinssatz Stabilität, Vorhersehbarkeit und eine einfache Finanzplanung bieten, während Kredite mit variablem Zinssatz anfängliche Kosteneinsparungen, potenzielle langfristige Vorteile durch Zinssenkungen und Flexibilität bieten. Die Wahl zwischen beiden hängt von den individuellen Vorlieben, der Risikotoleranz und den finanziellen Zielen ab.</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EF71903B-1483-12CC-1B03-8B734907F073}"/>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99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54C05B07-51C0-53B6-E739-062932FE6C5F}"/>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22643CF6-F476-F389-F7D3-DB0D6B8B4608}"/>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lvl="0"/>
            <a:endPar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Wann sollte man sich für einen Kredit mit festem und wann mit variablem Zinssatz entscheiden?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Szenario 1: Finanzierung eines Hauskaufs</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Überlegungen: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Sie kaufen ein Haus und planen, langfristig darin zu bleiben.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Stabilität und Vorhersehbarkeit der monatlichen Zahlungen sind für die Budgetierung von entscheidender Bedeutung.</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Die Zinssätze liegen derzeit auf einem moderaten Niveau, könnten aber in Zukunft schwanken.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Aufgabe: Entscheiden Sie, ob Sie den Hauskauf mit einer Festhypothek oder einer Hypothek mit variablem Zinssatz finanzieren möchten. Erläutern Sie Ihre Argumentation auf der Grundlage der Stabilität fester Zahlungen gegenüber dem Potenzial für niedrigere Anfangszinssätze und der Flexibilität variabler Zinssätze.</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Lösung: In diesem Szenario wäre die Entscheidung für eine Festhypothek die sinnvollste Wahl. Da der Kreditnehmer plant, langfristig im Haus zu bleiben und Wert auf Stabilität und Vorhersehbarkeit der monatlichen Zahlungen legt, bietet ein Festzinskredit die Sicherheit, dass der Zinssatz und die monatlichen Zahlungen über die gesamte Kreditlaufzeit konstant bleiben. Dies schützt den Kreditnehmer vor möglichen zukünftigen Zinserhöhungen und ermöglicht eine einfachere Budgetierung und Finanzplanung.</a:t>
            </a:r>
            <a:endParaRPr lang="de-AT" sz="1800" dirty="0">
              <a:effectLst/>
              <a:latin typeface="Times New Roman" panose="02020603050405020304" pitchFamily="18" charset="0"/>
              <a:ea typeface="Times New Roman" panose="02020603050405020304" pitchFamily="18" charset="0"/>
            </a:endParaRPr>
          </a:p>
          <a:p>
            <a:r>
              <a:rPr lang="de-AT"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Google Shape;194;p4:notes">
            <a:extLst>
              <a:ext uri="{FF2B5EF4-FFF2-40B4-BE49-F238E27FC236}">
                <a16:creationId xmlns:a16="http://schemas.microsoft.com/office/drawing/2014/main" id="{ABC603A7-8630-91F1-6693-6A4D40F4993F}"/>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302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D9629AA7-B27F-EF48-AD92-05A469C8DD8C}"/>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4B296A55-CD7F-4643-D588-67745337032F}"/>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800" dirty="0">
                <a:solidFill>
                  <a:srgbClr val="000000"/>
                </a:solidFill>
                <a:effectLst/>
                <a:latin typeface="Century Gothic" panose="020B0502020202020204" pitchFamily="34" charset="0"/>
                <a:ea typeface="Times New Roman" panose="02020603050405020304" pitchFamily="18" charset="0"/>
              </a:rPr>
              <a:t>Szenario 2: Finanzierung einer Hochschulausbildung</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Überlegungen: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Sie finanzieren die Hochschulausbildung Ihres Kindes.</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Sie gehen davon aus, dass die Mittel über mehrere Jahre benötigt werden.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Die Zinsen sind derzeit niedrig, könnten aber während der Kreditlaufzeit steigen.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Aufgabe: Bestimmen Sie, ob Sie die Hochschulausbildung mit einem Studienkredit mit festem oder variablem Zinssatz finanzieren möchten. Begründen Sie Ihre Entscheidung unter Berücksichtigung der Langfristigkeit des Darlehens und möglicher Zinsänderungen.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Lösung: Für die Finanzierung einer Hochschulausbildung empfiehlt sich ein festverzinslicher Studienkredit. Angesichts der Langfristigkeit des Darlehens und der Ungewissheit hinsichtlich zukünftiger Zinsänderungen bietet ein Festzinsdarlehen sowohl dem Kreditnehmer als auch dem Studenten Sicherheit und Stabilität. Konsistente monatliche Zahlungen erleichtern die Planung und Verwaltung der Ausgaben über die Dauer der Ausbildung.</a:t>
            </a:r>
            <a:endParaRPr lang="de-AT" sz="1800" dirty="0">
              <a:effectLst/>
              <a:latin typeface="Times New Roman" panose="02020603050405020304" pitchFamily="18" charset="0"/>
              <a:ea typeface="Times New Roman" panose="02020603050405020304" pitchFamily="18" charset="0"/>
            </a:endParaRP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Google Shape;194;p4:notes">
            <a:extLst>
              <a:ext uri="{FF2B5EF4-FFF2-40B4-BE49-F238E27FC236}">
                <a16:creationId xmlns:a16="http://schemas.microsoft.com/office/drawing/2014/main" id="{5E8F93F6-0810-1414-FF3C-A7657CBB3616}"/>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7530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7240B6CC-D14C-EAF0-306C-4AD0693F3DD4}"/>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2E35B57B-BB96-535C-77A5-16E3E90001ED}"/>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r>
              <a:rPr lang="de-AT" sz="1800" dirty="0">
                <a:solidFill>
                  <a:srgbClr val="000000"/>
                </a:solidFill>
                <a:effectLst/>
                <a:latin typeface="Century Gothic" panose="020B0502020202020204" pitchFamily="34" charset="0"/>
                <a:ea typeface="Times New Roman" panose="02020603050405020304" pitchFamily="18" charset="0"/>
              </a:rPr>
              <a:t>Szenario 3: Renovierung eines Hauses</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Überlegungen:</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 Sie renovieren Ihr Haus, um dessen Wert zu steigern und Ihren Wohnraum zu verbessern.</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 Das Renovierungsprojekt wird voraussichtlich innerhalb eines Jahres abgeschlossen sein.</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 Die Zinssätze sind derzeit niedrig, können jedoch während der Renovierungsphase schwanken.</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Aufgabe: Wählen Sie zwischen einem Darlehen mit festem oder variablem Zinssatz zur Finanzierung der Hausrenovierung. Besprechen Sie die Vorteile jeder Option unter Berücksichtigung der Kurzfristigkeit des Darlehens und möglicher Zinsschwankungen.</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Lösung: In diesem Szenario kann ein Darlehen mit variablem Zinssatz die geeignetere Wahl für die Finanzierung des Renovierungsprojekts sein. Da die Sanierung voraussichtlich in relativ kurzer Zeit abgeschlossen sein wird, kann der Kreditnehmer von den niedrigeren Anfangszinsen profitieren, die variabel verzinsliche Kredite bieten. Darüber hinaus kann die Flexibilität variabler Zinssätze von Vorteil sein, insbesondere wenn der Kreditnehmer mit einer schnellen Rückzahlung des Darlehens rechnet oder davon ausgeht, dass die Zinssätze während der Renovierungsphase günstig bleiben.</a:t>
            </a:r>
            <a:endParaRPr lang="de-AT" sz="1800" dirty="0">
              <a:effectLst/>
              <a:latin typeface="Times New Roman" panose="02020603050405020304" pitchFamily="18" charset="0"/>
              <a:ea typeface="Times New Roman" panose="02020603050405020304" pitchFamily="18" charset="0"/>
            </a:endParaRPr>
          </a:p>
          <a:p>
            <a:r>
              <a:rPr lang="de-AT"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Google Shape;194;p4:notes">
            <a:extLst>
              <a:ext uri="{FF2B5EF4-FFF2-40B4-BE49-F238E27FC236}">
                <a16:creationId xmlns:a16="http://schemas.microsoft.com/office/drawing/2014/main" id="{807F500B-7345-AE7F-7B46-30F3CB7AAA75}"/>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0156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68D4161D-0E0C-0925-89CF-9E430B080A79}"/>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09917003-2209-FA07-ACD8-25FE85A41FD3}"/>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r>
              <a:rPr lang="de-AT" sz="1800" dirty="0">
                <a:solidFill>
                  <a:srgbClr val="000000"/>
                </a:solidFill>
                <a:effectLst/>
                <a:latin typeface="Century Gothic" panose="020B0502020202020204" pitchFamily="34" charset="0"/>
                <a:ea typeface="Times New Roman" panose="02020603050405020304" pitchFamily="18" charset="0"/>
              </a:rPr>
              <a:t>Szenario 4: Schuldenkonsolidierung</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Überlegungen:</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 Sie fassen hochverzinsliche Kreditkartenschulden in einem einzigen Kredit zusammen.</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 Sie möchten die Schulden so schnell wie möglich abbezahlen.</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  - Die Zinssätze sind auf historischen Tiefstständen, könnten aber in Zukunft steigen.</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Aufgabe: Bestimmen Sie, ob Sie zur Schuldenkonsolidierung ein Darlehen mit festem oder variablem Zinssatz verwenden möchten. Begründen Sie Ihre Entscheidung unter Berücksichtigung des Ziels einer schnellen Schuldentilgung und möglicher Zinsänderungen.</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r>
              <a:rPr lang="de-AT" sz="1800" dirty="0">
                <a:solidFill>
                  <a:srgbClr val="000000"/>
                </a:solidFill>
                <a:effectLst/>
                <a:latin typeface="Century Gothic" panose="020B0502020202020204" pitchFamily="34" charset="0"/>
                <a:ea typeface="Times New Roman" panose="02020603050405020304" pitchFamily="18" charset="0"/>
              </a:rPr>
              <a:t>Lösung: Bei der Zusammenfassung hochverzinslicher Kreditkartenschulden in einem Kredit empfiehlt sich die Entscheidung für einen Festzinskredit. Das Hauptziel bei der Schuldenkonsolidierung besteht in der Regel darin, die Schulden so schnell wie möglich abzubezahlen und weitere finanzielle Belastungen zu vermeiden. Mit einem Festzinskredit kann sich der Kreditnehmer einen stabilen Zinssatz sichern, was die Vorhersage und Verwaltung der monatlichen Zahlungen erleichtert. Dies schafft Sicherheit und hilft, potenzielle Zinserhöhungen zu vermeiden, die die Bemühungen zur Schuldentilgung behindern könnten.</a:t>
            </a:r>
            <a:endParaRPr lang="de-AT" sz="1800" dirty="0">
              <a:effectLst/>
              <a:latin typeface="Times New Roman" panose="02020603050405020304" pitchFamily="18" charset="0"/>
              <a:ea typeface="Times New Roman" panose="02020603050405020304" pitchFamily="18" charset="0"/>
            </a:endParaRP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Google Shape;194;p4:notes">
            <a:extLst>
              <a:ext uri="{FF2B5EF4-FFF2-40B4-BE49-F238E27FC236}">
                <a16:creationId xmlns:a16="http://schemas.microsoft.com/office/drawing/2014/main" id="{72CD1BC4-363B-8602-83B1-9EB14AEA8C3B}"/>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5237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800" dirty="0">
                <a:solidFill>
                  <a:srgbClr val="000000"/>
                </a:solidFill>
                <a:effectLst/>
                <a:latin typeface="Century Gothic" panose="020B0502020202020204" pitchFamily="34" charset="0"/>
                <a:ea typeface="Times New Roman" panose="02020603050405020304" pitchFamily="18" charset="0"/>
              </a:rPr>
              <a:t>Kreditnehmern stehen verschiedene Arten von Krediten zur Verfügung, die jeweils auf unterschiedliche Bedürfnisse und Umstände zugeschnitten sind (</a:t>
            </a:r>
            <a:r>
              <a:rPr lang="de-AT" sz="1800" dirty="0" err="1">
                <a:solidFill>
                  <a:srgbClr val="000000"/>
                </a:solidFill>
                <a:effectLst/>
                <a:latin typeface="Century Gothic" panose="020B0502020202020204" pitchFamily="34" charset="0"/>
                <a:ea typeface="Times New Roman" panose="02020603050405020304" pitchFamily="18" charset="0"/>
              </a:rPr>
              <a:t>Axelton</a:t>
            </a:r>
            <a:r>
              <a:rPr lang="de-AT" sz="1800" dirty="0">
                <a:solidFill>
                  <a:srgbClr val="000000"/>
                </a:solidFill>
                <a:effectLst/>
                <a:latin typeface="Century Gothic" panose="020B0502020202020204" pitchFamily="34" charset="0"/>
                <a:ea typeface="Times New Roman" panose="02020603050405020304" pitchFamily="18" charset="0"/>
              </a:rPr>
              <a:t>, 2012; </a:t>
            </a:r>
            <a:r>
              <a:rPr lang="de-AT" sz="1800" dirty="0" err="1">
                <a:solidFill>
                  <a:srgbClr val="000000"/>
                </a:solidFill>
                <a:effectLst/>
                <a:latin typeface="Century Gothic" panose="020B0502020202020204" pitchFamily="34" charset="0"/>
                <a:ea typeface="Times New Roman" panose="02020603050405020304" pitchFamily="18" charset="0"/>
              </a:rPr>
              <a:t>Nicastro</a:t>
            </a:r>
            <a:r>
              <a:rPr lang="de-AT" sz="1800" dirty="0">
                <a:solidFill>
                  <a:srgbClr val="000000"/>
                </a:solidFill>
                <a:effectLst/>
                <a:latin typeface="Century Gothic" panose="020B0502020202020204" pitchFamily="34" charset="0"/>
                <a:ea typeface="Times New Roman" panose="02020603050405020304" pitchFamily="18" charset="0"/>
              </a:rPr>
              <a:t>, 2023; Push, 2023). Im Folgenden werden einige der typischsten erläutert.</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Privatkredite sind Finanzprodukte, die Einzelpersonen von Banken, Kreditgenossenschaften oder Online-Kreditgebern für verschiedene persönliche Ausgaben bereitgestellt werden. Diese Kredite sind in der Regel unbesichert, das heißt, sie erfordern keine Sicherheiten und können für Zwecke wie Schuldenkonsolidierung, Hausrenovierungen oder unerwartete Ausgaben verwendet werden.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Hypothekendarlehen sind langfristige Darlehen zur Finanzierung des Kaufs von Immobilien, typischerweise Eigenheimen oder als Finanzinvestition gehaltenen Immobilien. Diese Kredite sind durch die erworbene Immobilie besichert und dienen als Sicherheit für den Kredit. Wenn der Kreditnehmer den Kredit nicht zurückzahlt, kann der Kreditgeber die Immobilie zwangsvollstrecken.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Autokredite sind Kredite, die von Finanzinstituten oder Händlern zur Finanzierung des Kaufs eines Fahrzeugs, beispielsweise eines Autos, Lastwagens oder Motorrads, vergeben werden. Abhängig von der Bonität des Kreditgebers und des Kreditnehmers können diese Kredite besichert oder unbesichert sein. Bei besicherten Krediten dient das Fahrzeug als Sicherheit.</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Geschäftskredite sind Kredite, die Unternehmen für verschiedene Zwecke gewährt werden, darunter Gründungskosten, Erweiterungen, Betriebskapital oder Ausrüstungskauf.</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Studiendarlehen dienen speziell der Finanzierung von Bildungsausgaben, einschließlich Studiengebühren, Büchern und Lebenshaltungskosten für Studierende, die ein College oder eine Universität besuchen.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Bei Zahltagdarlehen handelt es sich um kurzfristige Darlehen, die in der Regel am nächsten Zahltag des Kreditnehmers fällig werden und oft mit hohen Zinsen und Gebühren verbunden sind. Diese Kredite werden in der Regel für Notfallausgaben verwendet.</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Konsolidierungsdarlehen werden verwendet, um mehrere Schulden in einem einzigen Darlehen zusammenzufassen, oft mit einem niedrigeren Zinssatz oder einer niedrigeren monatlichen Zahlung. Dies kann die Schuldenverwaltung vereinfachen und möglicherweise Zinsen sparen.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Eigenheimkredite ermöglichen es Hausbesitzern, Kredite gegen das Eigenkapital ihres Eigenheims aufzunehmen und das Eigenheim als Sicherheit zu verwenden. Diese Kredite werden häufig für größere Ausgaben wie Hausrenovierungen oder Schuldenkonsolidierung verwendet.</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Kredite können besichert oder unbesichert sein, abhängig vom Kreditgeber und der Bonität und finanziellen Stabilität des Kreditnehmers.</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Wie erläutert, umfasst die Kreditlandschaft eine breite Palette von Optionen, die auf unterschiedliche finanzielle Bedürfnisse zugeschnitten sind. Ob es sich um einen Privatkredit für unerwartete Ausgaben, einen Hypothekenkredit für den Kauf eines Eigenheims, einen Autokredit für ein Fahrzeug oder einen Geschäftskredit für unternehmerische Vorhaben handelt – die Angebote variieren nicht nur von Land zu Land, sondern auch von einem Finanzinstitut zum anderen.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Diese Vielfalt unterstreicht die Bedeutung gründlicher Recherche und sorgfältiger Überlegungen bei der Finanzierungssuche. Kreditnehmer müssen Faktoren wie Zinssätze, Kreditbedingungen, Gebühren und Rückzahlungspläne abwägen, um sicherzustellen, dass sie den Kredit auswählen, der ihren finanziellen Zielen und Umständen am besten entspricht. Darüber hinaus sollten Kreditnehmer auf ihre Bonität und finanzielle Stabilität achten, da diese Faktoren bei der Kreditvergabe eine entscheidende Rolle spielen.</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8223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6DE16728-F1CE-F4C0-4F8D-0B1E4E1A1ED5}"/>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38858A0D-4001-248C-91D6-B95681CD5172}"/>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rtl="0"/>
            <a:r>
              <a:rPr lang="de-DE" sz="4000" dirty="0">
                <a:solidFill>
                  <a:srgbClr val="3C4043"/>
                </a:solidFill>
                <a:effectLst/>
              </a:rPr>
              <a:t>Weitere wichtige Begriffe, die es zu verstehen gilt, sind Bankgarantie, Haftpflichtkredit, Leasingvertrag und Bonitätsprüfung.</a:t>
            </a:r>
          </a:p>
          <a:p>
            <a:pPr algn="l"/>
            <a:endParaRPr lang="en-US" sz="2800" b="0" i="0" dirty="0">
              <a:solidFill>
                <a:srgbClr val="0D0D0D"/>
              </a:solidFill>
              <a:effectLst/>
              <a:latin typeface="Söhne"/>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Eine Bankgarantie ist eine Verpflichtung einer Bank im Namen eines Kunden, eine vertragliche Verpflichtung zu erfüllen, falls der Kunde dieser Verpflichtung nicht nachkommt. Es dient dem Begünstigten (z. B. einem Lieferanten oder Auftragnehmer) als Zusicherung, dass er die im Vertrag festgelegte Zahlung oder Leistung erhalten wird, auch wenn der Kunde in Verzug gerät. Bankgarantien werden häufig im internationalen Handel, bei Bauprojekten und anderen Geschäftstransaktionen eingesetzt, um Risiken zu mindern und Vertrauen zwischen den Parteien aufzubauen.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Ein Haftungskredit, auch Standby-Akkreditiv oder Bürgschaftskredit genannt, ist ein von einer Bank ausgegebenes Finanzinstrument, um die Zahlung oder Leistung im Namen eines Kunden zu gewährleisten. Ähnlich einer Bankgarantie dient ein Haftungskredit als Garantie gegenüber einem Begünstigten, dass er im Falle eines Zahlungsausfalls des Kunden eine Entschädigung oder die Erfüllung seiner vertraglichen Verpflichtungen erhält. Haftungskredite werden häufig bei Handelstransaktionen, Immobilienprojekten und rechtlichen Vereinbarungen verwendet, um die Leistung sicherzustellen und Transaktionen zu erleichtern.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Durch die Bereitstellung von Bankgarantien und Haftungskrediten spielen Banken eine entscheidende Rolle bei der Erleichterung von Handel, Investitionen und Vertragsvereinbarungen, indem sie den an Transaktionen beteiligten Parteien finanzielle Sicherheit und Vertrauen bieten.</a:t>
            </a:r>
            <a:endParaRPr lang="de-AT" sz="1800" dirty="0">
              <a:effectLst/>
              <a:latin typeface="Times New Roman" panose="02020603050405020304" pitchFamily="18" charset="0"/>
              <a:ea typeface="Times New Roman" panose="02020603050405020304" pitchFamily="18" charset="0"/>
            </a:endParaRPr>
          </a:p>
          <a:p>
            <a:pPr algn="just"/>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94" name="Google Shape;194;p4:notes">
            <a:extLst>
              <a:ext uri="{FF2B5EF4-FFF2-40B4-BE49-F238E27FC236}">
                <a16:creationId xmlns:a16="http://schemas.microsoft.com/office/drawing/2014/main" id="{0FDB03D3-5010-534A-080D-23446758E230}"/>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56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marR="0" lvl="0" indent="0" algn="l" rtl="0">
              <a:lnSpc>
                <a:spcPct val="107916"/>
              </a:lnSpc>
              <a:spcAft>
                <a:spcPts val="0"/>
              </a:spcAft>
              <a:buClr>
                <a:schemeClr val="dk1"/>
              </a:buClr>
              <a:buSzPts val="1100"/>
              <a:buFont typeface="Arial"/>
              <a:buNone/>
            </a:pPr>
            <a:r>
              <a:rPr lang="de-DE" sz="2000" b="0" i="0" u="none" strike="noStrike" cap="none" dirty="0">
                <a:solidFill>
                  <a:srgbClr val="0070C0"/>
                </a:solidFill>
                <a:latin typeface="Calibri"/>
                <a:ea typeface="Times New Roman" panose="02020603050405020304" pitchFamily="18" charset="0"/>
                <a:cs typeface="Calibri"/>
                <a:sym typeface="Calibri"/>
              </a:rPr>
              <a:t>Die Lernziele dieses Moduls sind: Kennenlernen verschiedener Kreditarten und Grundlagen der Kreditaufnahme, Verständnis von Zinssätzen und -kosten, Kennen verantwortungsvoller Kreditaufnahmestrategien und Aufrechterhaltung verantwortungsvoller Kreditaufnahmegewohnheiten.</a:t>
            </a:r>
            <a:endParaRPr lang="en-SI" sz="2000" b="0" i="0" u="none" strike="noStrike" cap="none" dirty="0">
              <a:solidFill>
                <a:srgbClr val="0070C0"/>
              </a:solidFill>
              <a:latin typeface="Calibri"/>
              <a:ea typeface="Times New Roman" panose="02020603050405020304" pitchFamily="18" charset="0"/>
              <a:cs typeface="Calibri"/>
              <a:sym typeface="Calibri"/>
            </a:endParaRPr>
          </a:p>
        </p:txBody>
      </p:sp>
      <p:sp>
        <p:nvSpPr>
          <p:cNvPr id="95" name="Google Shape;95;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679347AD-3A71-5AFB-20DD-F77ED85C9A54}"/>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EA0E57A3-9624-1AD8-C29E-0FCEAFDF085D}"/>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100" dirty="0">
                <a:solidFill>
                  <a:srgbClr val="000000"/>
                </a:solidFill>
                <a:effectLst/>
                <a:latin typeface="Century Gothic" panose="020B0502020202020204" pitchFamily="34" charset="0"/>
                <a:ea typeface="Times New Roman" panose="02020603050405020304" pitchFamily="18" charset="0"/>
              </a:rPr>
              <a:t>Ein Leasinggeschäft zeichnet sich durch die weitgehende Übertragung des Eigentumsrisikos auf den Leasingnehmer (Kunden) aus und umfasst die Rückzahlung des Kaufpreises einschließlich Finanzierungskosten und Zinsen.</a:t>
            </a:r>
            <a:endParaRPr lang="de-AT" sz="1200" dirty="0">
              <a:effectLst/>
              <a:latin typeface="Times New Roman" panose="02020603050405020304" pitchFamily="18" charset="0"/>
              <a:ea typeface="Times New Roman" panose="02020603050405020304" pitchFamily="18" charset="0"/>
            </a:endParaRPr>
          </a:p>
          <a:p>
            <a:pPr algn="just"/>
            <a:r>
              <a:rPr lang="de-AT" sz="1100" dirty="0">
                <a:solidFill>
                  <a:srgbClr val="000000"/>
                </a:solidFill>
                <a:effectLst/>
                <a:latin typeface="Century Gothic" panose="020B0502020202020204" pitchFamily="34" charset="0"/>
                <a:ea typeface="Times New Roman" panose="02020603050405020304" pitchFamily="18" charset="0"/>
              </a:rPr>
              <a:t> </a:t>
            </a:r>
            <a:endParaRPr lang="de-AT" sz="1200" dirty="0">
              <a:effectLst/>
              <a:latin typeface="Times New Roman" panose="02020603050405020304" pitchFamily="18" charset="0"/>
              <a:ea typeface="Times New Roman" panose="02020603050405020304" pitchFamily="18" charset="0"/>
            </a:endParaRPr>
          </a:p>
          <a:p>
            <a:pPr algn="just"/>
            <a:r>
              <a:rPr lang="de-AT" sz="1100" dirty="0">
                <a:solidFill>
                  <a:srgbClr val="000000"/>
                </a:solidFill>
                <a:effectLst/>
                <a:latin typeface="Century Gothic" panose="020B0502020202020204" pitchFamily="34" charset="0"/>
                <a:ea typeface="Times New Roman" panose="02020603050405020304" pitchFamily="18" charset="0"/>
              </a:rPr>
              <a:t>Bei einer Leasingtransaktion wird das Recht zur Nutzung eines Vermögenswerts (z. B. Ausrüstung, Maschinen, Fahrzeuge oder Immobilien) vom Leasinggeber (Eigentümer oder Finanzier) auf den Leasingnehmer (Kunden) gegen regelmäßige Zahlungen über einen bestimmten Zeitraum übertragen Vertragslaufzeit. Im Gegensatz zu herkömmlichen Finanzierungsvereinbarungen beinhaltet Leasing in der Regel nicht die Übertragung des Eigentums am Vermögenswert am Ende der Leasinglaufzeit auf den Leasingnehmer. Stattdessen erhält der Leasingnehmer das Recht, den Vermögenswert für die Dauer des Leasingverhältnisses zu nutzen, während er gleichzeitig die Verantwortung für Wartung, Versicherung und andere Betriebskosten übernimmt. Der Leasinggeber behält das Eigentum an dem Vermögenswert und kann verschiedene Leasingstrukturen wie Operating-Leasing oder Finanzierungsleasing anbieten, um den spezifischen Bedürfnissen und Vorlieben des Leasingnehmers gerecht zu werden. Leasingtransaktionen werden von Unternehmen häufig genutzt, um Zugang zu Geräten oder Einrichtungen zu erhalten, ohne dass die Vorabkosten anfallen, die mit Direktkäufen verbunden sind. Dies bietet Flexibilität und bewahrt Kapital für andere Investitionen oder betriebliche Anforderungen.</a:t>
            </a:r>
            <a:endParaRPr lang="de-AT" sz="1200" dirty="0">
              <a:effectLst/>
              <a:latin typeface="Times New Roman" panose="02020603050405020304" pitchFamily="18" charset="0"/>
              <a:ea typeface="Times New Roman" panose="02020603050405020304" pitchFamily="18" charset="0"/>
            </a:endParaRPr>
          </a:p>
          <a:p>
            <a:pPr algn="just"/>
            <a:r>
              <a:rPr lang="de-AT" sz="1100" dirty="0">
                <a:solidFill>
                  <a:srgbClr val="000000"/>
                </a:solidFill>
                <a:effectLst/>
                <a:latin typeface="Century Gothic" panose="020B0502020202020204" pitchFamily="34" charset="0"/>
                <a:ea typeface="Times New Roman" panose="02020603050405020304" pitchFamily="18" charset="0"/>
              </a:rPr>
              <a:t> </a:t>
            </a:r>
            <a:endParaRPr lang="de-AT" sz="1200" dirty="0">
              <a:effectLst/>
              <a:latin typeface="Times New Roman" panose="02020603050405020304" pitchFamily="18" charset="0"/>
              <a:ea typeface="Times New Roman" panose="02020603050405020304" pitchFamily="18" charset="0"/>
            </a:endParaRPr>
          </a:p>
          <a:p>
            <a:pPr algn="just"/>
            <a:r>
              <a:rPr lang="de-AT" sz="1100" dirty="0">
                <a:solidFill>
                  <a:srgbClr val="000000"/>
                </a:solidFill>
                <a:effectLst/>
                <a:latin typeface="Century Gothic" panose="020B0502020202020204" pitchFamily="34" charset="0"/>
                <a:ea typeface="Times New Roman" panose="02020603050405020304" pitchFamily="18" charset="0"/>
              </a:rPr>
              <a:t>Zu den geleasten Vermögenswerten zählen verschiedene Gegenstände, die dem Leasingnehmer zur Nutzung vermietet werden können. Zu den Arten von Leasinggegenständen gehören:</a:t>
            </a:r>
            <a:endParaRPr lang="de-AT" sz="1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de-AT" sz="1100" dirty="0">
                <a:solidFill>
                  <a:srgbClr val="000000"/>
                </a:solidFill>
                <a:effectLst/>
                <a:latin typeface="Century Gothic" panose="020B0502020202020204" pitchFamily="34" charset="0"/>
                <a:ea typeface="Times New Roman" panose="02020603050405020304" pitchFamily="18" charset="0"/>
              </a:rPr>
              <a:t>Fahrzeuge:</a:t>
            </a:r>
            <a:endParaRPr lang="de-AT" sz="1200" dirty="0">
              <a:effectLst/>
              <a:latin typeface="Times New Roman" panose="02020603050405020304" pitchFamily="18" charset="0"/>
              <a:ea typeface="Times New Roman" panose="02020603050405020304" pitchFamily="18" charset="0"/>
            </a:endParaRPr>
          </a:p>
          <a:p>
            <a:pPr marL="742950" lvl="1" indent="-285750" algn="just">
              <a:buFont typeface="Symbol" panose="05050102010706020507" pitchFamily="18" charset="2"/>
              <a:buChar char=""/>
            </a:pPr>
            <a:r>
              <a:rPr lang="de-AT" sz="1100" dirty="0">
                <a:solidFill>
                  <a:srgbClr val="000000"/>
                </a:solidFill>
                <a:effectLst/>
                <a:latin typeface="Century Gothic" panose="020B0502020202020204" pitchFamily="34" charset="0"/>
                <a:ea typeface="Times New Roman" panose="02020603050405020304" pitchFamily="18" charset="0"/>
              </a:rPr>
              <a:t>Fahrzeuge wie Pkw, Lkw, Lieferwagen und Nutzfahrzeuge können für den geschäftlichen oder privaten Gebrauch geleast werden. Leasing ermöglicht Leasingnehmern den Zugang zu Fahrzeugen, ohne dass erhebliche Vorauszahlungen erforderlich sind, und bietet Flexibilität beim Flottenmanagement.</a:t>
            </a:r>
            <a:endParaRPr lang="de-AT" sz="1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de-AT" sz="1100" dirty="0">
                <a:solidFill>
                  <a:srgbClr val="000000"/>
                </a:solidFill>
                <a:effectLst/>
                <a:latin typeface="Century Gothic" panose="020B0502020202020204" pitchFamily="34" charset="0"/>
                <a:ea typeface="Times New Roman" panose="02020603050405020304" pitchFamily="18" charset="0"/>
              </a:rPr>
              <a:t>Mobilien (im Handelsgeschäft vorn):</a:t>
            </a:r>
            <a:endParaRPr lang="de-AT" sz="1200" dirty="0">
              <a:effectLst/>
              <a:latin typeface="Times New Roman" panose="02020603050405020304" pitchFamily="18" charset="0"/>
              <a:ea typeface="Times New Roman" panose="02020603050405020304" pitchFamily="18" charset="0"/>
            </a:endParaRPr>
          </a:p>
          <a:p>
            <a:pPr marL="742950" lvl="1" indent="-285750" algn="just">
              <a:buFont typeface="Symbol" panose="05050102010706020507" pitchFamily="18" charset="2"/>
              <a:buChar char=""/>
            </a:pPr>
            <a:r>
              <a:rPr lang="de-AT" sz="1100" dirty="0">
                <a:solidFill>
                  <a:srgbClr val="000000"/>
                </a:solidFill>
                <a:effectLst/>
                <a:latin typeface="Century Gothic" panose="020B0502020202020204" pitchFamily="34" charset="0"/>
                <a:ea typeface="Times New Roman" panose="02020603050405020304" pitchFamily="18" charset="0"/>
              </a:rPr>
              <a:t>Bewegliche Vermögenswerte beziehen sich auf bewegliches Eigentum oder Vermögenswerte, die geleast werden können, einschließlich Büro- und Geschäftsausstattung, Büroautomatisierungsgeräte, Produktionsmaschinen und andere bewegliche Vermögenswerte, die für den Geschäftsbetrieb erforderlich sind. Das Leasing solcher Vermögenswerte ermöglicht es Unternehmen, wichtige Ausrüstung zu erwerben, ohne die Last des Eigentums tragen zu müssen.</a:t>
            </a:r>
            <a:endParaRPr lang="de-AT" sz="1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de-AT" sz="1100" dirty="0">
                <a:solidFill>
                  <a:srgbClr val="000000"/>
                </a:solidFill>
                <a:effectLst/>
                <a:latin typeface="Century Gothic" panose="020B0502020202020204" pitchFamily="34" charset="0"/>
                <a:ea typeface="Times New Roman" panose="02020603050405020304" pitchFamily="18" charset="0"/>
              </a:rPr>
              <a:t>Immobilien (Vorsprung im Gewerbegeschäft):</a:t>
            </a:r>
            <a:endParaRPr lang="de-AT" sz="1200" dirty="0">
              <a:effectLst/>
              <a:latin typeface="Times New Roman" panose="02020603050405020304" pitchFamily="18" charset="0"/>
              <a:ea typeface="Times New Roman" panose="02020603050405020304" pitchFamily="18" charset="0"/>
            </a:endParaRPr>
          </a:p>
          <a:p>
            <a:pPr marL="742950" lvl="1" indent="-285750" algn="just">
              <a:buFont typeface="Symbol" panose="05050102010706020507" pitchFamily="18" charset="2"/>
              <a:buChar char=""/>
            </a:pPr>
            <a:r>
              <a:rPr lang="de-AT" sz="1100" dirty="0">
                <a:solidFill>
                  <a:srgbClr val="000000"/>
                </a:solidFill>
                <a:effectLst/>
                <a:latin typeface="Century Gothic" panose="020B0502020202020204" pitchFamily="34" charset="0"/>
                <a:ea typeface="Times New Roman" panose="02020603050405020304" pitchFamily="18" charset="0"/>
              </a:rPr>
              <a:t>Immobilien, darunter Gewerbegebäude, Büroflächen, Einzelhandelsflächen, Lagerhallen und Industrieanlagen, können ebenfalls an Mieter vermietet werden. Die Vermietung von Immobilien bietet Mietern die Flexibilität, auf Raum für ihre Geschäftstätigkeit zuzugreifen, ohne die langfristige Bindung und Kapitalinvestition, die für den Besitz einer Immobilie erforderlich sind.</a:t>
            </a:r>
            <a:endParaRPr lang="de-AT" sz="1200" dirty="0">
              <a:effectLst/>
              <a:latin typeface="Times New Roman" panose="02020603050405020304" pitchFamily="18" charset="0"/>
              <a:ea typeface="Times New Roman" panose="02020603050405020304" pitchFamily="18" charset="0"/>
            </a:endParaRPr>
          </a:p>
          <a:p>
            <a:pPr algn="just"/>
            <a:r>
              <a:rPr lang="de-AT" sz="1100" dirty="0">
                <a:solidFill>
                  <a:srgbClr val="000000"/>
                </a:solidFill>
                <a:effectLst/>
                <a:latin typeface="Century Gothic" panose="020B0502020202020204" pitchFamily="34" charset="0"/>
                <a:ea typeface="Times New Roman" panose="02020603050405020304" pitchFamily="18" charset="0"/>
              </a:rPr>
              <a:t> </a:t>
            </a:r>
            <a:endParaRPr lang="de-AT" sz="1200" dirty="0">
              <a:effectLst/>
              <a:latin typeface="Times New Roman" panose="02020603050405020304" pitchFamily="18" charset="0"/>
              <a:ea typeface="Times New Roman" panose="02020603050405020304" pitchFamily="18" charset="0"/>
            </a:endParaRPr>
          </a:p>
          <a:p>
            <a:pPr algn="just"/>
            <a:r>
              <a:rPr lang="de-AT" sz="1100" dirty="0">
                <a:solidFill>
                  <a:srgbClr val="000000"/>
                </a:solidFill>
                <a:effectLst/>
                <a:latin typeface="Century Gothic" panose="020B0502020202020204" pitchFamily="34" charset="0"/>
                <a:ea typeface="Times New Roman" panose="02020603050405020304" pitchFamily="18" charset="0"/>
              </a:rPr>
              <a:t>Durch das Leasing dieser Vermögenswerte können Leasingnehmer vom Zugang zu wesentlichen Ressourcen profitieren und gleichzeitig Kapital schützen, den Cashflow verwalten und die mit dem Eigentum verbundenen Risiken vermeiden. Leasinggeber hingegen generieren Einnahmen durch die Bereitstellung von Leasinggegenständen und können verschiedene Leasingstrukturen anbieten, um den unterschiedlichen Bedürfnissen der Leasingnehmer gerecht zu werden.</a:t>
            </a:r>
            <a:endParaRPr lang="de-AT" sz="12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E19910D7-BB98-51DE-BCA4-3BDE656BEA0F}"/>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878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F9C2EF7A-4A5E-39D8-B217-35C708F1C1D5}"/>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390522C4-11D9-C686-B60C-6C952529914F}"/>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100" dirty="0">
                <a:solidFill>
                  <a:srgbClr val="000000"/>
                </a:solidFill>
                <a:effectLst/>
                <a:latin typeface="Century Gothic" panose="020B0502020202020204" pitchFamily="34" charset="0"/>
                <a:ea typeface="Times New Roman" panose="02020603050405020304" pitchFamily="18" charset="0"/>
              </a:rPr>
              <a:t>Leasingverträge können anhand ihrer Merkmale und Laufzeiten in verschiedene Typen eingeteilt werden. Die beiden wichtigsten Arten von Leasingverträgen sind Operating-Leasing und Finanzierungsleasing, die jeweils unterschiedliche Zwecke erfüllen und einzigartige Merkmale bieten.</a:t>
            </a:r>
            <a:endParaRPr lang="de-AT" sz="12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e-AT" sz="1100" dirty="0">
                <a:solidFill>
                  <a:srgbClr val="000000"/>
                </a:solidFill>
                <a:effectLst/>
                <a:latin typeface="Century Gothic" panose="020B0502020202020204" pitchFamily="34" charset="0"/>
                <a:ea typeface="Times New Roman" panose="02020603050405020304" pitchFamily="18" charset="0"/>
              </a:rPr>
              <a:t>Operating-Leasing (kurzfristig):</a:t>
            </a:r>
            <a:endParaRPr lang="de-AT"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AT" sz="1100" dirty="0">
                <a:solidFill>
                  <a:srgbClr val="000000"/>
                </a:solidFill>
                <a:effectLst/>
                <a:latin typeface="Century Gothic" panose="020B0502020202020204" pitchFamily="34" charset="0"/>
                <a:ea typeface="Times New Roman" panose="02020603050405020304" pitchFamily="18" charset="0"/>
              </a:rPr>
              <a:t>Betont die Übertragung des Vermögenswerts zur Nutzung und nicht zur Finanzierung.</a:t>
            </a:r>
            <a:endParaRPr lang="de-AT"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AT" sz="1100" dirty="0">
                <a:solidFill>
                  <a:srgbClr val="000000"/>
                </a:solidFill>
                <a:effectLst/>
                <a:latin typeface="Century Gothic" panose="020B0502020202020204" pitchFamily="34" charset="0"/>
                <a:ea typeface="Times New Roman" panose="02020603050405020304" pitchFamily="18" charset="0"/>
              </a:rPr>
              <a:t>Geregelt werden Mietverträge nach gesetzlichen Bestimmungen wie dem Allgemeinen Bürgerlichen Gesetzbuch (ABGB).</a:t>
            </a:r>
            <a:endParaRPr lang="de-AT"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AT" sz="1100" dirty="0">
                <a:solidFill>
                  <a:srgbClr val="000000"/>
                </a:solidFill>
                <a:effectLst/>
                <a:latin typeface="Century Gothic" panose="020B0502020202020204" pitchFamily="34" charset="0"/>
                <a:ea typeface="Times New Roman" panose="02020603050405020304" pitchFamily="18" charset="0"/>
              </a:rPr>
              <a:t>Wird typischerweise für Investitionsgüter verwendet, die nur für einen begrenzten Zeitraum benötigt werden, beispielsweise Fahrzeuge.</a:t>
            </a:r>
            <a:endParaRPr lang="de-AT"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AT" sz="1100" dirty="0">
                <a:solidFill>
                  <a:srgbClr val="000000"/>
                </a:solidFill>
                <a:effectLst/>
                <a:latin typeface="Century Gothic" panose="020B0502020202020204" pitchFamily="34" charset="0"/>
                <a:ea typeface="Times New Roman" panose="02020603050405020304" pitchFamily="18" charset="0"/>
              </a:rPr>
              <a:t>Der Leasingnehmer hat kein Recht, den Vermögenswert zu verkaufen.</a:t>
            </a:r>
            <a:endParaRPr lang="de-AT"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AT" sz="1100" dirty="0">
                <a:solidFill>
                  <a:srgbClr val="000000"/>
                </a:solidFill>
                <a:effectLst/>
                <a:latin typeface="Century Gothic" panose="020B0502020202020204" pitchFamily="34" charset="0"/>
                <a:ea typeface="Times New Roman" panose="02020603050405020304" pitchFamily="18" charset="0"/>
              </a:rPr>
              <a:t>Ein Eigentumserwerb ist nicht beabsichtigt und es besteht kein vereinbarter Restwert am Ende der Leasinglaufzeit.</a:t>
            </a:r>
            <a:endParaRPr lang="de-AT" sz="1200" dirty="0">
              <a:effectLst/>
              <a:latin typeface="Times New Roman" panose="02020603050405020304" pitchFamily="18" charset="0"/>
              <a:ea typeface="Times New Roman" panose="02020603050405020304" pitchFamily="18" charset="0"/>
            </a:endParaRPr>
          </a:p>
          <a:p>
            <a:pPr algn="just"/>
            <a:r>
              <a:rPr lang="de-AT" sz="1100" dirty="0">
                <a:solidFill>
                  <a:srgbClr val="000000"/>
                </a:solidFill>
                <a:effectLst/>
                <a:latin typeface="Century Gothic" panose="020B0502020202020204" pitchFamily="34" charset="0"/>
                <a:ea typeface="Times New Roman" panose="02020603050405020304" pitchFamily="18" charset="0"/>
              </a:rPr>
              <a:t> </a:t>
            </a:r>
            <a:endParaRPr lang="de-AT" sz="12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e-AT" sz="1100" dirty="0">
                <a:solidFill>
                  <a:srgbClr val="000000"/>
                </a:solidFill>
                <a:effectLst/>
                <a:latin typeface="Century Gothic" panose="020B0502020202020204" pitchFamily="34" charset="0"/>
                <a:ea typeface="Times New Roman" panose="02020603050405020304" pitchFamily="18" charset="0"/>
              </a:rPr>
              <a:t>Finanzierungsleasing (langfristig):</a:t>
            </a:r>
            <a:endParaRPr lang="de-AT"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AT" sz="1100" dirty="0">
                <a:solidFill>
                  <a:srgbClr val="000000"/>
                </a:solidFill>
                <a:effectLst/>
                <a:latin typeface="Century Gothic" panose="020B0502020202020204" pitchFamily="34" charset="0"/>
                <a:ea typeface="Times New Roman" panose="02020603050405020304" pitchFamily="18" charset="0"/>
              </a:rPr>
              <a:t>Fungiert als alternative Finanzierungsform ähnlich einem Darlehen.</a:t>
            </a:r>
            <a:endParaRPr lang="de-AT"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AT" sz="1100" dirty="0">
                <a:solidFill>
                  <a:srgbClr val="000000"/>
                </a:solidFill>
                <a:effectLst/>
                <a:latin typeface="Century Gothic" panose="020B0502020202020204" pitchFamily="34" charset="0"/>
                <a:ea typeface="Times New Roman" panose="02020603050405020304" pitchFamily="18" charset="0"/>
              </a:rPr>
              <a:t>Anschaffungs- und Finanzierungskosten werden über die Laufzeit des Leasingverhältnisses abgeschrieben.</a:t>
            </a:r>
            <a:endParaRPr lang="de-AT"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AT" sz="1100" dirty="0">
                <a:solidFill>
                  <a:srgbClr val="000000"/>
                </a:solidFill>
                <a:effectLst/>
                <a:latin typeface="Century Gothic" panose="020B0502020202020204" pitchFamily="34" charset="0"/>
                <a:ea typeface="Times New Roman" panose="02020603050405020304" pitchFamily="18" charset="0"/>
              </a:rPr>
              <a:t>Beinhaltet eine befristete Vereinbarung.</a:t>
            </a:r>
            <a:endParaRPr lang="de-AT"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AT" sz="1100" dirty="0">
                <a:solidFill>
                  <a:srgbClr val="000000"/>
                </a:solidFill>
                <a:effectLst/>
                <a:latin typeface="Century Gothic" panose="020B0502020202020204" pitchFamily="34" charset="0"/>
                <a:ea typeface="Times New Roman" panose="02020603050405020304" pitchFamily="18" charset="0"/>
              </a:rPr>
              <a:t>Ein Eigentumserwerb ist möglicherweise auch nach Ablauf der Mietdauer möglich, auch wenn dies nicht ausdrücklich vereinbart wurde.</a:t>
            </a:r>
            <a:endParaRPr lang="de-AT"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AT" sz="1100" dirty="0">
                <a:solidFill>
                  <a:srgbClr val="000000"/>
                </a:solidFill>
                <a:effectLst/>
                <a:latin typeface="Century Gothic" panose="020B0502020202020204" pitchFamily="34" charset="0"/>
                <a:ea typeface="Times New Roman" panose="02020603050405020304" pitchFamily="18" charset="0"/>
              </a:rPr>
              <a:t>Der Leasingnehmer trägt das Risiko des Restwerts des Vermögenswerts am Ende der Leasinglaufzeit.</a:t>
            </a:r>
            <a:endParaRPr lang="de-AT" sz="1200" dirty="0">
              <a:effectLst/>
              <a:latin typeface="Times New Roman" panose="02020603050405020304" pitchFamily="18" charset="0"/>
              <a:ea typeface="Times New Roman" panose="02020603050405020304" pitchFamily="18" charset="0"/>
            </a:endParaRPr>
          </a:p>
          <a:p>
            <a:pPr marL="685800"/>
            <a:r>
              <a:rPr lang="de-AT" sz="1100" dirty="0">
                <a:solidFill>
                  <a:srgbClr val="000000"/>
                </a:solidFill>
                <a:effectLst/>
                <a:latin typeface="Century Gothic" panose="020B0502020202020204" pitchFamily="34" charset="0"/>
                <a:ea typeface="Times New Roman" panose="02020603050405020304" pitchFamily="18" charset="0"/>
              </a:rPr>
              <a:t> </a:t>
            </a:r>
            <a:endParaRPr lang="de-AT" sz="1200" dirty="0">
              <a:effectLst/>
              <a:latin typeface="Times New Roman" panose="02020603050405020304" pitchFamily="18" charset="0"/>
              <a:ea typeface="Times New Roman" panose="02020603050405020304" pitchFamily="18" charset="0"/>
            </a:endParaRPr>
          </a:p>
          <a:p>
            <a:pPr algn="just"/>
            <a:r>
              <a:rPr lang="de-AT" sz="1100" dirty="0">
                <a:solidFill>
                  <a:srgbClr val="000000"/>
                </a:solidFill>
                <a:effectLst/>
                <a:latin typeface="Century Gothic" panose="020B0502020202020204" pitchFamily="34" charset="0"/>
                <a:ea typeface="Times New Roman" panose="02020603050405020304" pitchFamily="18" charset="0"/>
              </a:rPr>
              <a:t> </a:t>
            </a:r>
            <a:endParaRPr lang="de-AT" sz="1200" dirty="0">
              <a:effectLst/>
              <a:latin typeface="Times New Roman" panose="02020603050405020304" pitchFamily="18" charset="0"/>
              <a:ea typeface="Times New Roman" panose="02020603050405020304" pitchFamily="18" charset="0"/>
            </a:endParaRPr>
          </a:p>
          <a:p>
            <a:pPr algn="just"/>
            <a:r>
              <a:rPr lang="de-AT" sz="1100" dirty="0">
                <a:solidFill>
                  <a:srgbClr val="000000"/>
                </a:solidFill>
                <a:effectLst/>
                <a:latin typeface="Century Gothic" panose="020B0502020202020204" pitchFamily="34" charset="0"/>
                <a:ea typeface="Times New Roman" panose="02020603050405020304" pitchFamily="18" charset="0"/>
              </a:rPr>
              <a:t>Je nach Umfang der Leasingvertragsmodelle gibt es weitere Unterscheidungen:</a:t>
            </a:r>
            <a:endParaRPr lang="de-AT" sz="12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100" dirty="0" err="1">
                <a:solidFill>
                  <a:srgbClr val="000000"/>
                </a:solidFill>
                <a:effectLst/>
                <a:latin typeface="Century Gothic" panose="020B0502020202020204" pitchFamily="34" charset="0"/>
                <a:ea typeface="Times New Roman" panose="02020603050405020304" pitchFamily="18" charset="0"/>
              </a:rPr>
              <a:t>Volltilgungsvertrag</a:t>
            </a:r>
            <a:r>
              <a:rPr lang="en-GB" sz="1100" dirty="0">
                <a:solidFill>
                  <a:srgbClr val="000000"/>
                </a:solidFill>
                <a:effectLst/>
                <a:latin typeface="Century Gothic" panose="020B0502020202020204" pitchFamily="34" charset="0"/>
                <a:ea typeface="Times New Roman" panose="02020603050405020304" pitchFamily="18" charset="0"/>
              </a:rPr>
              <a:t> (Full-Pay-Out-Leasing):</a:t>
            </a:r>
            <a:endParaRPr lang="de-AT" sz="1200" dirty="0">
              <a:effectLst/>
              <a:latin typeface="Times New Roman" panose="02020603050405020304" pitchFamily="18" charset="0"/>
              <a:ea typeface="Times New Roman" panose="02020603050405020304" pitchFamily="18" charset="0"/>
            </a:endParaRPr>
          </a:p>
          <a:p>
            <a:pPr marL="742950" lvl="1" indent="-285750" algn="just">
              <a:buClr>
                <a:srgbClr val="000000"/>
              </a:buClr>
              <a:buSzPts val="1200"/>
              <a:buFont typeface="Century Gothic" panose="020B0502020202020204" pitchFamily="34" charset="0"/>
              <a:buChar char="-"/>
            </a:pPr>
            <a:r>
              <a:rPr lang="de-AT"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Beinhaltet die Rückzahlung des gesamten Kaufpreises und der Zinsen während der Leasinglaufzeit.</a:t>
            </a:r>
            <a:endParaRPr lang="de-AT" sz="1200" dirty="0">
              <a:effectLst/>
              <a:latin typeface="Times New Roman" panose="02020603050405020304" pitchFamily="18" charset="0"/>
              <a:ea typeface="Calibri" panose="020F0502020204030204" pitchFamily="34" charset="0"/>
              <a:cs typeface="Arial" panose="020B0604020202020204" pitchFamily="34" charset="0"/>
            </a:endParaRPr>
          </a:p>
          <a:p>
            <a:pPr marL="742950" lvl="1" indent="-285750" algn="just">
              <a:buClr>
                <a:srgbClr val="000000"/>
              </a:buClr>
              <a:buSzPts val="1200"/>
              <a:buFont typeface="Century Gothic" panose="020B0502020202020204" pitchFamily="34" charset="0"/>
              <a:buChar char="-"/>
            </a:pPr>
            <a:r>
              <a:rPr lang="de-AT"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Ähnlich wie bei der herkömmlichen Kreditfinanzierung.</a:t>
            </a:r>
            <a:endParaRPr lang="de-AT" sz="1200" dirty="0">
              <a:effectLst/>
              <a:latin typeface="Times New Roman" panose="02020603050405020304" pitchFamily="18" charset="0"/>
              <a:ea typeface="Calibri" panose="020F0502020204030204" pitchFamily="34" charset="0"/>
              <a:cs typeface="Arial" panose="020B0604020202020204" pitchFamily="34" charset="0"/>
            </a:endParaRPr>
          </a:p>
          <a:p>
            <a:pPr marL="742950" lvl="1" indent="-285750" algn="just">
              <a:buClr>
                <a:srgbClr val="000000"/>
              </a:buClr>
              <a:buSzPts val="1200"/>
              <a:buFont typeface="Century Gothic" panose="020B0502020202020204" pitchFamily="34" charset="0"/>
              <a:buChar char="-"/>
            </a:pPr>
            <a:r>
              <a:rPr lang="de-AT"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Die Laufzeit des Leasingverhältnisses muss zwischen 40 % und 90 % der normalen Nutzungsdauer des Vermögenswerts liegen</a:t>
            </a:r>
            <a:endParaRPr lang="de-AT" sz="12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de-AT" sz="1100" dirty="0">
                <a:solidFill>
                  <a:srgbClr val="000000"/>
                </a:solidFill>
                <a:effectLst/>
                <a:latin typeface="Century Gothic" panose="020B0502020202020204" pitchFamily="34" charset="0"/>
                <a:ea typeface="Times New Roman" panose="02020603050405020304" pitchFamily="18" charset="0"/>
              </a:rPr>
              <a:t>Teilamortisationsvertrag (Restwertleasing):</a:t>
            </a:r>
            <a:endParaRPr lang="de-AT" sz="1200" dirty="0">
              <a:effectLst/>
              <a:latin typeface="Times New Roman" panose="02020603050405020304" pitchFamily="18" charset="0"/>
              <a:ea typeface="Times New Roman" panose="02020603050405020304" pitchFamily="18" charset="0"/>
            </a:endParaRPr>
          </a:p>
          <a:p>
            <a:pPr marL="742950" lvl="1" indent="-285750" algn="just">
              <a:buClr>
                <a:srgbClr val="000000"/>
              </a:buClr>
              <a:buSzPts val="1200"/>
              <a:buFont typeface="Century Gothic" panose="020B0502020202020204" pitchFamily="34" charset="0"/>
              <a:buChar char="-"/>
            </a:pPr>
            <a:r>
              <a:rPr lang="de-AT"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Während der Leasinglaufzeit wird nur ein Teil des Kaufpreises und der Zinsen zurückgezahlt.</a:t>
            </a:r>
            <a:endParaRPr lang="de-AT" sz="1200" dirty="0">
              <a:effectLst/>
              <a:latin typeface="Times New Roman" panose="02020603050405020304" pitchFamily="18" charset="0"/>
              <a:ea typeface="Calibri" panose="020F0502020204030204" pitchFamily="34" charset="0"/>
              <a:cs typeface="Arial" panose="020B0604020202020204" pitchFamily="34" charset="0"/>
            </a:endParaRPr>
          </a:p>
          <a:p>
            <a:pPr marL="742950" lvl="1" indent="-285750" algn="just">
              <a:buClr>
                <a:srgbClr val="000000"/>
              </a:buClr>
              <a:buSzPts val="1200"/>
              <a:buFont typeface="Century Gothic" panose="020B0502020202020204" pitchFamily="34" charset="0"/>
              <a:buChar char="-"/>
            </a:pPr>
            <a:r>
              <a:rPr lang="de-AT"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Geringere Ratenzahlungen, da die Rückzahlung auf Basis der um den Restwert verminderten Anschaffungskosten erfolgt.</a:t>
            </a:r>
            <a:endParaRPr lang="de-AT" sz="1200" dirty="0">
              <a:effectLst/>
              <a:latin typeface="Times New Roman" panose="02020603050405020304" pitchFamily="18" charset="0"/>
              <a:ea typeface="Calibri" panose="020F0502020204030204" pitchFamily="34" charset="0"/>
              <a:cs typeface="Arial" panose="020B0604020202020204" pitchFamily="34" charset="0"/>
            </a:endParaRPr>
          </a:p>
          <a:p>
            <a:pPr marL="742950" lvl="1" indent="-285750" algn="just">
              <a:buClr>
                <a:srgbClr val="000000"/>
              </a:buClr>
              <a:buSzPts val="1200"/>
              <a:buFont typeface="Century Gothic" panose="020B0502020202020204" pitchFamily="34" charset="0"/>
              <a:buChar char="-"/>
            </a:pPr>
            <a:r>
              <a:rPr lang="de-AT"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Bietet eine Kaufoption zum vereinbarten Restwert.</a:t>
            </a:r>
            <a:endParaRPr lang="de-AT" sz="1200" dirty="0">
              <a:effectLst/>
              <a:latin typeface="Times New Roman" panose="02020603050405020304" pitchFamily="18" charset="0"/>
              <a:ea typeface="Calibri" panose="020F0502020204030204" pitchFamily="34" charset="0"/>
              <a:cs typeface="Arial" panose="020B0604020202020204" pitchFamily="34" charset="0"/>
            </a:endParaRPr>
          </a:p>
          <a:p>
            <a:pPr marL="742950" lvl="1" indent="-285750" algn="just">
              <a:buClr>
                <a:srgbClr val="000000"/>
              </a:buClr>
              <a:buSzPts val="1200"/>
              <a:buFont typeface="Century Gothic" panose="020B0502020202020204" pitchFamily="34" charset="0"/>
              <a:buChar char="-"/>
            </a:pPr>
            <a:r>
              <a:rPr lang="de-AT"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Die Finanzierungskosten sind durch die Stundung des Restwertes höher.</a:t>
            </a:r>
            <a:endParaRPr lang="de-AT" sz="1200" dirty="0">
              <a:effectLst/>
              <a:latin typeface="Times New Roman" panose="02020603050405020304" pitchFamily="18" charset="0"/>
              <a:ea typeface="Calibri" panose="020F0502020204030204" pitchFamily="34" charset="0"/>
              <a:cs typeface="Arial" panose="020B0604020202020204" pitchFamily="34" charset="0"/>
            </a:endParaRPr>
          </a:p>
          <a:p>
            <a:pPr algn="just"/>
            <a:r>
              <a:rPr lang="de-AT" sz="1100" dirty="0">
                <a:solidFill>
                  <a:srgbClr val="000000"/>
                </a:solidFill>
                <a:effectLst/>
                <a:latin typeface="Century Gothic" panose="020B0502020202020204" pitchFamily="34" charset="0"/>
                <a:ea typeface="Times New Roman" panose="02020603050405020304" pitchFamily="18" charset="0"/>
              </a:rPr>
              <a:t> </a:t>
            </a:r>
            <a:endParaRPr lang="de-AT" sz="1200" dirty="0">
              <a:effectLst/>
              <a:latin typeface="Times New Roman" panose="02020603050405020304" pitchFamily="18" charset="0"/>
              <a:ea typeface="Times New Roman" panose="02020603050405020304" pitchFamily="18" charset="0"/>
            </a:endParaRPr>
          </a:p>
          <a:p>
            <a:pPr algn="just"/>
            <a:r>
              <a:rPr lang="de-AT" sz="1100" dirty="0">
                <a:solidFill>
                  <a:srgbClr val="000000"/>
                </a:solidFill>
                <a:effectLst/>
                <a:latin typeface="Century Gothic" panose="020B0502020202020204" pitchFamily="34" charset="0"/>
                <a:ea typeface="Times New Roman" panose="02020603050405020304" pitchFamily="18" charset="0"/>
              </a:rPr>
              <a:t>Das Verständnis der Unterschiede zwischen den Leasingvertragstypen ist für Leasingnehmer und Leasinggeber von entscheidender Bedeutung, um die am besten geeignete Vereinbarung basierend auf ihren Bedürfnissen und finanziellen Zielen auswählen zu können.</a:t>
            </a:r>
            <a:endParaRPr lang="de-AT" sz="12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E6922A30-726B-7FAC-574E-895FD0D3DBE1}"/>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7866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35B918B1-3CC2-71ED-0252-42AC00D956CE}"/>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67042E4A-7991-ACA4-D189-2694FF4556DC}"/>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800" dirty="0">
                <a:solidFill>
                  <a:srgbClr val="000000"/>
                </a:solidFill>
                <a:effectLst/>
                <a:latin typeface="Century Gothic" panose="020B0502020202020204" pitchFamily="34" charset="0"/>
                <a:ea typeface="Times New Roman" panose="02020603050405020304" pitchFamily="18" charset="0"/>
              </a:rPr>
              <a:t>Zusätzlich zu den herkömmlichen Kreditmethoden gibt es alternative Möglichkeiten für den Zugang zu Geldern. Einige dieser alternativen Methoden, Geld zu leihen, sind wie folgt:</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Überziehungskonto:</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Der Überziehungsschutz ermöglicht es Kontoinhabern, bis zu einem vorher festgelegten Limit mehr Geld abzuheben, als auf ihrem Bankkonto verfügbar ist. Überziehungskredite sind zwar praktisch, aber oft mit hohen Gebühren und Zinssätzen verbunden.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Pfandhäuser:</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Pfandleihhäuser bieten kurzfristige Kredite gegen Sicherheiten an, typischerweise wertvolle Gegenstände wie Schmuck, Elektronik oder Musikinstrumente. Zahlt der Kreditnehmer den Kredit nicht zurück, behält das Pfandleihhaus die Sicherheiten.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Familie und Freunde:</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Geld von Familie oder Freunden zu leihen ist eine gängige alternative Methode.</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Sie bietet zwar flexible Konditionen und potenziell niedrigere Zinssätze, kann aber bei unsachgemäßer Handhabung die persönlichen Beziehungen belasten.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Gehaltsvorschüsse:</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Einige Arbeitgeber bieten Gehaltsvorschüsse oder Arbeitnehmerdarlehen an, sodass Arbeitnehmer vor dem Zahltag auf einen Teil ihres künftigen Einkommens zugreifen können. Diese Option kann sich jedoch auf zukünftige Gehaltsschecks auswirken und sollte mit Bedacht genutzt werden.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Bei der Erörterung alternativer Kreditmethoden ist es wichtig, die Notwendigkeit einer sorgfältigen Bewertung der Konditionen, Gebühren und potenziellen Risiken jeder Option hervorzuheben.</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21A35CE1-5B6C-67DC-F2A3-33E714EA84BE}"/>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8281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03B11A55-270D-3789-5ACA-41609C04117E}"/>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D6A1335D-8127-A10B-23EF-520389D4B284}"/>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rtl="0"/>
            <a:r>
              <a:rPr lang="de-DE" sz="4000" dirty="0">
                <a:solidFill>
                  <a:srgbClr val="3C4043"/>
                </a:solidFill>
                <a:effectLst/>
              </a:rPr>
              <a:t>Auf den folgenden Folien gehen wir auf grundlegende Prinzipien und praktische Tipps ein, die Ihnen helfen sollen, sich in der Welt der Kreditaufnahme souverän zurechtzufinden. Vom Verständnis und der Minderung von Kreditrisiken über die Optimierung von Kreditentscheidungen bis hin zur Bewertung von Optionen für eine vorzeitige Rückzahlung bietet jede Folie wertvolle Einblicke, um Ihre Finanzkompetenz und Entscheidungsfindung zu verbessern.</a:t>
            </a:r>
          </a:p>
          <a:p>
            <a:br>
              <a:rPr lang="en-US" sz="2800" b="0" i="0" dirty="0">
                <a:solidFill>
                  <a:srgbClr val="000000"/>
                </a:solidFill>
                <a:effectLst/>
                <a:latin typeface="Söhne"/>
              </a:rPr>
            </a:b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Google Shape;194;p4:notes">
            <a:extLst>
              <a:ext uri="{FF2B5EF4-FFF2-40B4-BE49-F238E27FC236}">
                <a16:creationId xmlns:a16="http://schemas.microsoft.com/office/drawing/2014/main" id="{B781E439-DA59-8828-1C91-987ADF0B0F3F}"/>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7942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800" dirty="0">
                <a:solidFill>
                  <a:srgbClr val="000000"/>
                </a:solidFill>
                <a:effectLst/>
                <a:latin typeface="Century Gothic" panose="020B0502020202020204" pitchFamily="34" charset="0"/>
                <a:ea typeface="Times New Roman" panose="02020603050405020304" pitchFamily="18" charset="0"/>
              </a:rPr>
              <a:t>Zu einer verantwortungsvollen Kreditaufnahme gehört es, fundierte Entscheidungen zu treffen, die Ihren finanziellen Zielen entsprechen, und bei der Aufnahme von Schulden umsichtiges Verhalten und Einstellungen an den Tag zu legen. Hier sind einige Schlüsselstrategien zur Gewährleistung einer verantwortungsvollen Kreditaufnahme (</a:t>
            </a:r>
            <a:r>
              <a:rPr lang="de-AT" sz="1800" dirty="0" err="1">
                <a:solidFill>
                  <a:srgbClr val="000000"/>
                </a:solidFill>
                <a:effectLst/>
                <a:latin typeface="Century Gothic" panose="020B0502020202020204" pitchFamily="34" charset="0"/>
                <a:ea typeface="Times New Roman" panose="02020603050405020304" pitchFamily="18" charset="0"/>
              </a:rPr>
              <a:t>Ebnb</a:t>
            </a:r>
            <a:r>
              <a:rPr lang="de-AT" sz="1800" dirty="0">
                <a:solidFill>
                  <a:srgbClr val="000000"/>
                </a:solidFill>
                <a:effectLst/>
                <a:latin typeface="Century Gothic" panose="020B0502020202020204" pitchFamily="34" charset="0"/>
                <a:ea typeface="Times New Roman" panose="02020603050405020304" pitchFamily="18" charset="0"/>
              </a:rPr>
              <a:t>, 2019):</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solidFill>
                  <a:srgbClr val="000000"/>
                </a:solidFill>
                <a:effectLst/>
                <a:latin typeface="Century Gothic" panose="020B0502020202020204" pitchFamily="34" charset="0"/>
                <a:ea typeface="Times New Roman" panose="02020603050405020304" pitchFamily="18" charset="0"/>
              </a:rPr>
              <a:t>Legen Sie klare finanzielle Ziele fest: </a:t>
            </a:r>
            <a:r>
              <a:rPr lang="de-AT" sz="1800" dirty="0">
                <a:solidFill>
                  <a:srgbClr val="000000"/>
                </a:solidFill>
                <a:effectLst/>
                <a:latin typeface="Century Gothic" panose="020B0502020202020204" pitchFamily="34" charset="0"/>
                <a:ea typeface="Times New Roman" panose="02020603050405020304" pitchFamily="18" charset="0"/>
              </a:rPr>
              <a:t>Definieren Sie Ihre finanziellen Ziele, sei es der Kauf eines Hauses, die Gründung eines Unternehmens oder die Konsolidierung Ihrer Schulden. Konkrete Ziele helfen Ihnen, Ihre Kreditentscheidungen gezielter zu treffen.</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solidFill>
                  <a:srgbClr val="000000"/>
                </a:solidFill>
                <a:effectLst/>
                <a:latin typeface="Century Gothic" panose="020B0502020202020204" pitchFamily="34" charset="0"/>
                <a:ea typeface="Times New Roman" panose="02020603050405020304" pitchFamily="18" charset="0"/>
              </a:rPr>
              <a:t>Budget und Plan: </a:t>
            </a:r>
            <a:r>
              <a:rPr lang="de-AT" sz="1800" dirty="0">
                <a:solidFill>
                  <a:srgbClr val="000000"/>
                </a:solidFill>
                <a:effectLst/>
                <a:latin typeface="Century Gothic" panose="020B0502020202020204" pitchFamily="34" charset="0"/>
                <a:ea typeface="Times New Roman" panose="02020603050405020304" pitchFamily="18" charset="0"/>
              </a:rPr>
              <a:t>Erstellen Sie ein umfassendes Budget, um Ihre Einnahmen, Ausgaben und Sparziele zu verstehen. Bestimmen Sie, wie viel Sie bequem für Kreditzahlungen bereitstellen können, ohne Ihre Finanzen zu belasten.</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solidFill>
                  <a:srgbClr val="000000"/>
                </a:solidFill>
                <a:effectLst/>
                <a:latin typeface="Century Gothic" panose="020B0502020202020204" pitchFamily="34" charset="0"/>
                <a:ea typeface="Times New Roman" panose="02020603050405020304" pitchFamily="18" charset="0"/>
              </a:rPr>
              <a:t>Bewerten Sie die Notwendigkeit: </a:t>
            </a:r>
            <a:r>
              <a:rPr lang="de-AT" sz="1800" dirty="0">
                <a:solidFill>
                  <a:srgbClr val="000000"/>
                </a:solidFill>
                <a:effectLst/>
                <a:latin typeface="Century Gothic" panose="020B0502020202020204" pitchFamily="34" charset="0"/>
                <a:ea typeface="Times New Roman" panose="02020603050405020304" pitchFamily="18" charset="0"/>
              </a:rPr>
              <a:t>Bevor Sie einen Kredit aufnehmen, prüfen Sie, ob es sich bei der Ausgabe um eine Notwendigkeit oder um eine freiwillige Anschaffung handelt. Vermeiden Sie es, Schulden für nicht wesentliche Dinge aufzunehmen.</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solidFill>
                  <a:srgbClr val="000000"/>
                </a:solidFill>
                <a:effectLst/>
                <a:latin typeface="Century Gothic" panose="020B0502020202020204" pitchFamily="34" charset="0"/>
                <a:ea typeface="Times New Roman" panose="02020603050405020304" pitchFamily="18" charset="0"/>
              </a:rPr>
              <a:t>Recherchieren Sie Kreditoptionen: </a:t>
            </a:r>
            <a:r>
              <a:rPr lang="de-AT" sz="1800" dirty="0">
                <a:solidFill>
                  <a:srgbClr val="000000"/>
                </a:solidFill>
                <a:effectLst/>
                <a:latin typeface="Century Gothic" panose="020B0502020202020204" pitchFamily="34" charset="0"/>
                <a:ea typeface="Times New Roman" panose="02020603050405020304" pitchFamily="18" charset="0"/>
              </a:rPr>
              <a:t>Vergleichen Sie verschiedene Kreditoptionen, Zinssätze, Laufzeiten und Gebühren. Informieren Sie sich über die verschiedenen Arten von Krediten und deren Eignung für Ihre spezifischen Bedürfnisse.</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solidFill>
                  <a:srgbClr val="000000"/>
                </a:solidFill>
                <a:effectLst/>
                <a:latin typeface="Century Gothic" panose="020B0502020202020204" pitchFamily="34" charset="0"/>
                <a:ea typeface="Times New Roman" panose="02020603050405020304" pitchFamily="18" charset="0"/>
              </a:rPr>
              <a:t>Überprüfen Sie Ihr Kreditprofil: </a:t>
            </a:r>
            <a:r>
              <a:rPr lang="de-AT" sz="1800" dirty="0">
                <a:solidFill>
                  <a:srgbClr val="000000"/>
                </a:solidFill>
                <a:effectLst/>
                <a:latin typeface="Century Gothic" panose="020B0502020202020204" pitchFamily="34" charset="0"/>
                <a:ea typeface="Times New Roman" panose="02020603050405020304" pitchFamily="18" charset="0"/>
              </a:rPr>
              <a:t>Überprüfen Sie regelmäßig Ihre Kreditauskunft und Kreditwürdigkeit. Eine gute Bonitätshistorie kann zu niedrigeren Zinssätzen und besseren Kreditkonditionen führen. Arbeiten Sie bei Bedarf daran, Ihre Kreditwürdigkeit zu verbessern.</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solidFill>
                  <a:srgbClr val="000000"/>
                </a:solidFill>
                <a:effectLst/>
                <a:latin typeface="Century Gothic" panose="020B0502020202020204" pitchFamily="34" charset="0"/>
                <a:ea typeface="Times New Roman" panose="02020603050405020304" pitchFamily="18" charset="0"/>
              </a:rPr>
              <a:t>Verstehen Sie die Gesamtkosten: </a:t>
            </a:r>
            <a:r>
              <a:rPr lang="de-AT" sz="1800" dirty="0">
                <a:solidFill>
                  <a:srgbClr val="000000"/>
                </a:solidFill>
                <a:effectLst/>
                <a:latin typeface="Century Gothic" panose="020B0502020202020204" pitchFamily="34" charset="0"/>
                <a:ea typeface="Times New Roman" panose="02020603050405020304" pitchFamily="18" charset="0"/>
              </a:rPr>
              <a:t>Berücksichtigen Sie den effektiven Jahreszins (APR), der sowohl den Zinssatz als auch alle damit verbundenen Gebühren umfasst. Dadurch erhalten Sie einen umfassenden Überblick über die Gesamtkosten der Kreditaufnahme.</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solidFill>
                  <a:srgbClr val="000000"/>
                </a:solidFill>
                <a:effectLst/>
                <a:latin typeface="Century Gothic" panose="020B0502020202020204" pitchFamily="34" charset="0"/>
                <a:ea typeface="Times New Roman" panose="02020603050405020304" pitchFamily="18" charset="0"/>
              </a:rPr>
              <a:t>Kaufen Sie nach den besten Konditionen: </a:t>
            </a:r>
            <a:r>
              <a:rPr lang="de-AT" sz="1800" dirty="0">
                <a:solidFill>
                  <a:srgbClr val="000000"/>
                </a:solidFill>
                <a:effectLst/>
                <a:latin typeface="Century Gothic" panose="020B0502020202020204" pitchFamily="34" charset="0"/>
                <a:ea typeface="Times New Roman" panose="02020603050405020304" pitchFamily="18" charset="0"/>
              </a:rPr>
              <a:t>Holen Sie Kreditangebote von mehreren Kreditgebern ein, um die günstigsten Konditionen zu finden. Schließen Sie nicht überstürzt einen Kreditvertrag ab, ohne die Angebote zu vergleichen.</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solidFill>
                  <a:srgbClr val="000000"/>
                </a:solidFill>
                <a:effectLst/>
                <a:latin typeface="Century Gothic" panose="020B0502020202020204" pitchFamily="34" charset="0"/>
                <a:ea typeface="Times New Roman" panose="02020603050405020304" pitchFamily="18" charset="0"/>
              </a:rPr>
              <a:t>Lesen Sie die Allgemeinen Geschäftsbedingungen: </a:t>
            </a:r>
            <a:r>
              <a:rPr lang="de-AT" sz="1800" dirty="0">
                <a:solidFill>
                  <a:srgbClr val="000000"/>
                </a:solidFill>
                <a:effectLst/>
                <a:latin typeface="Century Gothic" panose="020B0502020202020204" pitchFamily="34" charset="0"/>
                <a:ea typeface="Times New Roman" panose="02020603050405020304" pitchFamily="18" charset="0"/>
              </a:rPr>
              <a:t>Lesen Sie die Allgemeinen Geschäftsbedingungen des Darlehensvertrags sorgfältig durch. Stellen Sie sicher, dass Sie den Rückzahlungsplan, die Art des Zinssatzes und etwaige Strafen für verspätete oder vorzeitige Rückzahlung verstehen.</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solidFill>
                  <a:srgbClr val="000000"/>
                </a:solidFill>
                <a:effectLst/>
                <a:latin typeface="Century Gothic" panose="020B0502020202020204" pitchFamily="34" charset="0"/>
                <a:ea typeface="Times New Roman" panose="02020603050405020304" pitchFamily="18" charset="0"/>
              </a:rPr>
              <a:t>Halten Sie ein vernünftiges Verhältnis von Schulden zu Einkommen ein: </a:t>
            </a:r>
            <a:r>
              <a:rPr lang="de-AT" sz="1800" dirty="0">
                <a:solidFill>
                  <a:srgbClr val="000000"/>
                </a:solidFill>
                <a:effectLst/>
                <a:latin typeface="Century Gothic" panose="020B0502020202020204" pitchFamily="34" charset="0"/>
                <a:ea typeface="Times New Roman" panose="02020603050405020304" pitchFamily="18" charset="0"/>
              </a:rPr>
              <a:t>Halten Sie Ihre Gesamtschulden, einschließlich des neuen Darlehens, innerhalb eines angemessenen Prozentsatzes Ihres Einkommens. Dadurch wird sichergestellt, dass Sie Ihre Schuldenzahlungen verwalten können.</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solidFill>
                  <a:srgbClr val="000000"/>
                </a:solidFill>
                <a:effectLst/>
                <a:latin typeface="Century Gothic" panose="020B0502020202020204" pitchFamily="34" charset="0"/>
                <a:ea typeface="Times New Roman" panose="02020603050405020304" pitchFamily="18" charset="0"/>
              </a:rPr>
              <a:t>Entwickeln Sie einen Rückzahlungsplan: </a:t>
            </a:r>
            <a:r>
              <a:rPr lang="de-AT" sz="1800" dirty="0">
                <a:solidFill>
                  <a:srgbClr val="000000"/>
                </a:solidFill>
                <a:effectLst/>
                <a:latin typeface="Century Gothic" panose="020B0502020202020204" pitchFamily="34" charset="0"/>
                <a:ea typeface="Times New Roman" panose="02020603050405020304" pitchFamily="18" charset="0"/>
              </a:rPr>
              <a:t>Erstellen Sie einen soliden Plan für die Rückzahlung des Kredits. Stellen Sie sicher, dass Sie den vereinbarten Zeitplan einhalten und zahlen Sie nach Möglichkeit mehr als den Mindestbetrag, um die insgesamt gezahlten Zinsen zu reduzieren.</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solidFill>
                  <a:srgbClr val="000000"/>
                </a:solidFill>
                <a:effectLst/>
                <a:latin typeface="Century Gothic" panose="020B0502020202020204" pitchFamily="34" charset="0"/>
                <a:ea typeface="Times New Roman" panose="02020603050405020304" pitchFamily="18" charset="0"/>
              </a:rPr>
              <a:t>Vermeiden Sie eine übermäßige Kreditaufnahme: </a:t>
            </a:r>
            <a:r>
              <a:rPr lang="de-AT" sz="1800" dirty="0">
                <a:solidFill>
                  <a:srgbClr val="000000"/>
                </a:solidFill>
                <a:effectLst/>
                <a:latin typeface="Century Gothic" panose="020B0502020202020204" pitchFamily="34" charset="0"/>
                <a:ea typeface="Times New Roman" panose="02020603050405020304" pitchFamily="18" charset="0"/>
              </a:rPr>
              <a:t>Leihen Sie sich nur den Betrag aus, den Sie benötigen, um Ihre Ziele zu erreichen. Vermeiden Sie übermäßige Schulden, die zu einer finanziellen Belastung führen könnten.</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solidFill>
                  <a:srgbClr val="000000"/>
                </a:solidFill>
                <a:effectLst/>
                <a:latin typeface="Century Gothic" panose="020B0502020202020204" pitchFamily="34" charset="0"/>
                <a:ea typeface="Times New Roman" panose="02020603050405020304" pitchFamily="18" charset="0"/>
              </a:rPr>
              <a:t>Überwachen Sie Ihre Schuldenlast: </a:t>
            </a:r>
            <a:r>
              <a:rPr lang="de-AT" sz="1800" dirty="0">
                <a:solidFill>
                  <a:srgbClr val="000000"/>
                </a:solidFill>
                <a:effectLst/>
                <a:latin typeface="Century Gothic" panose="020B0502020202020204" pitchFamily="34" charset="0"/>
                <a:ea typeface="Times New Roman" panose="02020603050405020304" pitchFamily="18" charset="0"/>
              </a:rPr>
              <a:t>Überprüfen Sie regelmäßig Ihre finanzielle Situation, um sicherzustellen, dass Ihre Kreditaufnahme Ihren langfristigen Zielen entspricht. Seien Sie darauf vorbereitet, Ihre Strategien anzupassen, wenn sich Ihre Umstände ändern.</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solidFill>
                  <a:srgbClr val="000000"/>
                </a:solidFill>
                <a:effectLst/>
                <a:latin typeface="Century Gothic" panose="020B0502020202020204" pitchFamily="34" charset="0"/>
                <a:ea typeface="Times New Roman" panose="02020603050405020304" pitchFamily="18" charset="0"/>
              </a:rPr>
              <a:t>Üben Sie verantwortungsvolles Finanzverhalten: </a:t>
            </a:r>
            <a:r>
              <a:rPr lang="de-AT" sz="1800" dirty="0">
                <a:solidFill>
                  <a:srgbClr val="000000"/>
                </a:solidFill>
                <a:effectLst/>
                <a:latin typeface="Century Gothic" panose="020B0502020202020204" pitchFamily="34" charset="0"/>
                <a:ea typeface="Times New Roman" panose="02020603050405020304" pitchFamily="18" charset="0"/>
              </a:rPr>
              <a:t>Kultivieren Sie verantwortungsvolles Kreditverhalten, z. B. pünktliche Zahlungen, nicht mehr Schulden aufnehmen, als Sie verkraften können, und bei der Bewältigung finanzieller Herausforderungen proaktiv zu sein.</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solidFill>
                  <a:srgbClr val="000000"/>
                </a:solidFill>
                <a:effectLst/>
                <a:latin typeface="Century Gothic" panose="020B0502020202020204" pitchFamily="34" charset="0"/>
                <a:ea typeface="Times New Roman" panose="02020603050405020304" pitchFamily="18" charset="0"/>
              </a:rPr>
              <a:t>Suchen Sie finanzielle Beratung: </a:t>
            </a:r>
            <a:r>
              <a:rPr lang="de-AT" sz="1800" dirty="0">
                <a:solidFill>
                  <a:srgbClr val="000000"/>
                </a:solidFill>
                <a:effectLst/>
                <a:latin typeface="Century Gothic" panose="020B0502020202020204" pitchFamily="34" charset="0"/>
                <a:ea typeface="Times New Roman" panose="02020603050405020304" pitchFamily="18" charset="0"/>
              </a:rPr>
              <a:t>Wenden Sie sich an Finanzberater oder Berater, wenn Sie sich über Ihre Kreditentscheidungen nicht sicher sind. Sie können wertvolle Erkenntnisse und Anleitungen liefern.</a:t>
            </a:r>
            <a:endParaRPr lang="de-AT" sz="1800" dirty="0">
              <a:effectLst/>
              <a:latin typeface="Times New Roman" panose="02020603050405020304" pitchFamily="18" charset="0"/>
              <a:ea typeface="Times New Roman" panose="02020603050405020304" pitchFamily="18" charset="0"/>
            </a:endParaRPr>
          </a:p>
          <a:p>
            <a:pPr marL="457200" algn="just"/>
            <a:r>
              <a:rPr lang="de-AT" sz="1800" b="1"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Eine verantwortungsvolle Kreditaufnahme ist ein entscheidender Bestandteil einer soliden Finanzverwaltung. Indem Sie sich klare Ziele setzen, gründliche Recherchen durchführen und diese Strategien einhalten, können Sie fundierte Kreditentscheidungen treffen, die Ihren finanziellen Zielen entsprechen und ein verantwortungsvolles Kreditverhalten und eine verantwortungsvolle Einstellung beibehalten.</a:t>
            </a:r>
            <a:endParaRPr lang="de-AT" sz="1800" dirty="0">
              <a:effectLst/>
              <a:latin typeface="Times New Roman" panose="02020603050405020304" pitchFamily="18" charset="0"/>
              <a:ea typeface="Times New Roman" panose="02020603050405020304" pitchFamily="18" charset="0"/>
            </a:endParaRPr>
          </a:p>
          <a:p>
            <a:pPr algn="just"/>
            <a:r>
              <a:rPr lang="de-AT" sz="18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AT" sz="1800" dirty="0">
              <a:effectLst/>
              <a:latin typeface="Times New Roman" panose="02020603050405020304" pitchFamily="18" charset="0"/>
              <a:ea typeface="Times New Roman" panose="02020603050405020304" pitchFamily="18" charset="0"/>
            </a:endParaRPr>
          </a:p>
          <a:p>
            <a:pPr marL="228600" indent="0" algn="just">
              <a:buFont typeface="Arial" panose="020B0604020202020204" pitchFamily="34" charset="0"/>
              <a:buNone/>
            </a:pPr>
            <a:endParaRPr dirty="0"/>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200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03B11A55-270D-3789-5ACA-41609C04117E}"/>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D6A1335D-8127-A10B-23EF-520389D4B284}"/>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800" dirty="0">
                <a:solidFill>
                  <a:srgbClr val="000000"/>
                </a:solidFill>
                <a:effectLst/>
                <a:latin typeface="Century Gothic" panose="020B0502020202020204" pitchFamily="34" charset="0"/>
                <a:ea typeface="Times New Roman" panose="02020603050405020304" pitchFamily="18" charset="0"/>
              </a:rPr>
              <a:t>Bei der Verwaltung persönlicher Finanzen ist es wichtig, bestimmte Arten der Kreditaufnahme zu erkennen, die zu finanziellen Schwierigkeiten führen können. Zwei Beispiele hierfür sind Kurzzeitkredite und „Jetzt kaufen, später zahlen“-Dienste. Auch wenn sie kurzfristige Lösungen oder Komfort bieten, bringen sie oft erhebliche Nachteile mit sich, die die finanziellen Herausforderungen verschärfen können. Es ist wichtig, die mit diesen Kreditoptionen verbundenen Risiken zu verstehen, um fundierte Entscheidungen über eine effektive Finanzverwaltung zu treffen.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Zahltagdarlehen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Zahltagdarlehen sind kleine, kurzfristige Darlehen, die dazu dienen, finanzielle Lücken bis zum nächsten Gehaltsscheck des Kreditnehmers zu schließen. Sie weisen oft extrem hohe Zinssätze auf, wobei der mittlere Zinssatz bei rund 1.300 % liegt, was sie zu einer sehr teuren Kreditoption macht. Aufgrund dieser hohen Zinssätze kann es sein, dass Kreditnehmer am Ende deutlich mehr als den geliehenen Betrag zurückzahlen müssen. Die Verwendung von Kurzzeitkrediten kann zu einem Schuldenkreislauf führen, da ein erheblicher Teil des nächsten Gehaltsschecks des Kreditnehmers für die Rückzahlung des Kredits verwendet wird.</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BNPL-Dienste (Jetzt kaufen, später bezahlen).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Mit BNPL-Diensten können Verbraucher Einkäufe tätigen und Zahlungen verzögern oder in kleinere Raten aufteilen. BNPL-Dienste sind zwar praktisch, können jedoch die Budgetierung erschweren, da Kreditnehmer jeden Monat den Überblick über mehrere Zahlungen behalten müssen. Einige BNPL-Anbieter melden Kundenzahlungen und Kreditaufnahmen an Kreditauskunfteien, was möglicherweise Auswirkungen auf die Kreditwürdigkeit des Kreditnehmers hat. Versäumte Zahlungen bei BNPL-Diensten können schwerwiegende Folgen haben, einschließlich negativer Bewertungen auf der Kreditauskunft und den Inkassokonten des Kreditnehmers. Diese Beispiele verdeutlichen, wie wichtig es ist, die mit den verschiedenen Kreditaufnahmemethoden verbundenen Risiken zu verstehen und fundierte Entscheidungen bei der Suche nach finanzieller Unterstützung zu treffen.</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B781E439-DA59-8828-1C91-987ADF0B0F3F}"/>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44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800" dirty="0">
                <a:solidFill>
                  <a:srgbClr val="000000"/>
                </a:solidFill>
                <a:effectLst/>
                <a:latin typeface="Century Gothic" panose="020B0502020202020204" pitchFamily="34" charset="0"/>
                <a:ea typeface="Times New Roman" panose="02020603050405020304" pitchFamily="18" charset="0"/>
              </a:rPr>
              <a:t>Berücksichtigen Sie bei der Entscheidung über die Dauer Ihrer Kreditaufnahme den Zweck und die benötigte Höhe. Die Kreditlaufzeit sollte die Lebensdauer des damit erworbenen Vermögenswerts nicht überschreiten. Bedenken Sie, dass für jeden mit einem Kredit getätigten Kauf Zinsen anfallen, was ihn teurer macht und diese Kosten mit der Kreditlaufzeit steigen.</a:t>
            </a:r>
            <a:endParaRPr lang="de-AT" sz="1800" dirty="0">
              <a:effectLst/>
              <a:latin typeface="Times New Roman" panose="02020603050405020304" pitchFamily="18" charset="0"/>
              <a:ea typeface="Times New Roman" panose="02020603050405020304" pitchFamily="18" charset="0"/>
            </a:endParaRPr>
          </a:p>
          <a:p>
            <a:pPr marL="0" lvl="0" indent="0" algn="just">
              <a:buClr>
                <a:srgbClr val="000000"/>
              </a:buClr>
              <a:buSzPts val="1200"/>
              <a:buFont typeface="Century Gothic" panose="020B0502020202020204" pitchFamily="34" charset="0"/>
              <a:buNone/>
            </a:pPr>
            <a:r>
              <a:rPr lang="de-AT"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Kurzfristige Kreditaufnahme (1 Jahr oder weniger): Nutzen Sie Optionen wie Überziehungslimits, Kreditkarten mit aufgeschobener Zahlung, Ratenzahlungskarten oder kurzfristige Kredite. Die empfohlene Höhe der kurzfristigen Kreditaufnahme beträgt 10 %. Während Überziehungslimits die höchsten Kosten verursachen können, ist es manchmal ratsamer, sich für einen Privatkredit zu entscheiden.</a:t>
            </a:r>
            <a:endParaRPr lang="de-AT"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just">
              <a:buClr>
                <a:srgbClr val="000000"/>
              </a:buClr>
              <a:buSzPts val="1200"/>
              <a:buFont typeface="Century Gothic" panose="020B0502020202020204" pitchFamily="34" charset="0"/>
              <a:buNone/>
            </a:pPr>
            <a:r>
              <a:rPr lang="de-AT"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Mittelfristige Kreditaufnahme (über 1 bis 5 Jahre): Wird normalerweise für den Kauf von Konsumgütern wie Autos, Hausrenovierungen, längere Urlaube oder Bildung verwendet. Die empfohlene Höhe der mittelfristigen Kreditaufnahme beträgt 10 %.</a:t>
            </a:r>
            <a:endParaRPr lang="de-AT"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just">
              <a:buClr>
                <a:srgbClr val="000000"/>
              </a:buClr>
              <a:buSzPts val="1200"/>
              <a:buFont typeface="Century Gothic" panose="020B0502020202020204" pitchFamily="34" charset="0"/>
              <a:buNone/>
            </a:pPr>
            <a:r>
              <a:rPr lang="de-AT"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Langfristige Kreditaufnahme (über 5 Jahre): Umfasst die Kreditaufnahme für Zeiträume von mehr als 5 Jahren. Die empfohlene Höhe der langfristigen Kreditaufnahme beträgt 30 % und wird häufig für Immobilienfinanzierungen verwendet. Ist dieser Bedarf nicht gegeben, kann die akzeptable Höhe der mittelfristigen Kreditaufnahme auf 30 % ansteigen.</a:t>
            </a:r>
            <a:endParaRPr lang="de-AT" sz="1800" dirty="0">
              <a:effectLst/>
              <a:latin typeface="Times New Roman" panose="02020603050405020304" pitchFamily="18" charset="0"/>
              <a:ea typeface="Calibri" panose="020F0502020204030204" pitchFamily="34" charset="0"/>
              <a:cs typeface="Arial" panose="020B0604020202020204" pitchFamily="34"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Die Abstimmung der Laufzeit Ihrer Kreditaufnahme auf den Zweck und die Lebensdauer des erworbenen Vermögenswerts sorgt für finanzielle Umsicht und minimiert unnötige Zinskosten.</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0271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100" dirty="0">
                <a:solidFill>
                  <a:srgbClr val="000000"/>
                </a:solidFill>
                <a:effectLst/>
                <a:latin typeface="Century Gothic" panose="020B0502020202020204" pitchFamily="34" charset="0"/>
                <a:ea typeface="Times New Roman" panose="02020603050405020304" pitchFamily="18" charset="0"/>
              </a:rPr>
              <a:t>Beim Immobilien- und Autokauf empfiehlt es sich, einige allgemeine Richtlinien zu beachten:</a:t>
            </a:r>
            <a:endParaRPr lang="de-AT" sz="1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de-AT" sz="1100" dirty="0">
                <a:solidFill>
                  <a:srgbClr val="000000"/>
                </a:solidFill>
                <a:effectLst/>
                <a:latin typeface="Century Gothic" panose="020B0502020202020204" pitchFamily="34" charset="0"/>
                <a:ea typeface="Times New Roman" panose="02020603050405020304" pitchFamily="18" charset="0"/>
              </a:rPr>
              <a:t>Immobilienkauf:</a:t>
            </a:r>
            <a:endParaRPr lang="de-AT" sz="1200" dirty="0">
              <a:effectLst/>
              <a:latin typeface="Times New Roman" panose="02020603050405020304" pitchFamily="18" charset="0"/>
              <a:ea typeface="Times New Roman" panose="02020603050405020304" pitchFamily="18" charset="0"/>
            </a:endParaRPr>
          </a:p>
          <a:p>
            <a:pPr marL="742950" lvl="1" indent="-285750" algn="just">
              <a:buClr>
                <a:srgbClr val="000000"/>
              </a:buClr>
              <a:buSzPts val="1200"/>
              <a:buFont typeface="Century Gothic" panose="020B0502020202020204" pitchFamily="34" charset="0"/>
              <a:buChar char="-"/>
            </a:pPr>
            <a:r>
              <a:rPr lang="de-AT"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Ein beliebter persönlicher Finanzratschlag lautet: Wenn wir es uns nicht leisten können, ein Haus oder eine Wohnung mit einer 30-jährigen Festhypothek und einem Schulden-Einkommens-Verhältnis von 30 % zu kaufen, können wir uns diese Immobilie auch nicht leisten.</a:t>
            </a:r>
            <a:endParaRPr lang="de-AT" sz="12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Font typeface="+mj-lt"/>
              <a:buAutoNum type="arabicPeriod"/>
            </a:pPr>
            <a:r>
              <a:rPr lang="de-AT" sz="1100" dirty="0">
                <a:solidFill>
                  <a:srgbClr val="000000"/>
                </a:solidFill>
                <a:effectLst/>
                <a:latin typeface="Century Gothic" panose="020B0502020202020204" pitchFamily="34" charset="0"/>
                <a:ea typeface="Times New Roman" panose="02020603050405020304" pitchFamily="18" charset="0"/>
              </a:rPr>
              <a:t>Autokauf:</a:t>
            </a:r>
            <a:endParaRPr lang="de-AT" sz="1200" dirty="0">
              <a:effectLst/>
              <a:latin typeface="Times New Roman" panose="02020603050405020304" pitchFamily="18" charset="0"/>
              <a:ea typeface="Times New Roman" panose="02020603050405020304" pitchFamily="18" charset="0"/>
            </a:endParaRPr>
          </a:p>
          <a:p>
            <a:pPr marL="742950" lvl="1" indent="-285750" algn="just">
              <a:buClr>
                <a:srgbClr val="000000"/>
              </a:buClr>
              <a:buSzPts val="1200"/>
              <a:buFont typeface="Century Gothic" panose="020B0502020202020204" pitchFamily="34" charset="0"/>
              <a:buChar char="-"/>
            </a:pPr>
            <a:r>
              <a:rPr lang="de-AT"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Die empfohlene Regel für die Kreditaufnahme für einen Autokauf lautet:</a:t>
            </a:r>
            <a:endParaRPr lang="de-AT" sz="1200" dirty="0">
              <a:effectLst/>
              <a:latin typeface="Times New Roman" panose="02020603050405020304" pitchFamily="18" charset="0"/>
              <a:ea typeface="Calibri" panose="020F0502020204030204" pitchFamily="34" charset="0"/>
              <a:cs typeface="Arial" panose="020B0604020202020204" pitchFamily="34" charset="0"/>
            </a:endParaRPr>
          </a:p>
          <a:p>
            <a:pPr marL="742950" lvl="1" indent="-285750" algn="just">
              <a:buClr>
                <a:srgbClr val="000000"/>
              </a:buClr>
              <a:buSzPts val="1200"/>
              <a:buFont typeface="Century Gothic" panose="020B0502020202020204" pitchFamily="34" charset="0"/>
              <a:buChar char="-"/>
            </a:pPr>
            <a:r>
              <a:rPr lang="de-AT"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20/4/10: Sparen Sie mindestens 20 % des Fahrzeugkaufpreises als Anzahlung, nehmen Sie einen Kredit für maximal 4 Jahre auf und achten Sie darauf, dass die monatliche Rate 10 % Ihres Nettoeinkommens nicht übersteigt. Wenn diese Regel für Sie nicht funktioniert, bedeutet das, dass das gewählte Auto zu teuer für Ihr Budget ist.</a:t>
            </a:r>
            <a:endParaRPr lang="de-AT" sz="1200" dirty="0">
              <a:effectLst/>
              <a:latin typeface="Times New Roman" panose="02020603050405020304" pitchFamily="18" charset="0"/>
              <a:ea typeface="Calibri" panose="020F0502020204030204" pitchFamily="34" charset="0"/>
              <a:cs typeface="Arial" panose="020B0604020202020204" pitchFamily="34" charset="0"/>
            </a:endParaRPr>
          </a:p>
          <a:p>
            <a:pPr algn="just"/>
            <a:r>
              <a:rPr lang="de-AT" sz="1200" dirty="0">
                <a:solidFill>
                  <a:srgbClr val="000000"/>
                </a:solidFill>
                <a:effectLst/>
                <a:latin typeface="Century Gothic" panose="020B0502020202020204" pitchFamily="34" charset="0"/>
                <a:ea typeface="Times New Roman" panose="02020603050405020304" pitchFamily="18" charset="0"/>
              </a:rPr>
              <a:t> </a:t>
            </a:r>
            <a:endParaRPr lang="de-AT" sz="1200" dirty="0">
              <a:effectLst/>
              <a:latin typeface="Times New Roman" panose="02020603050405020304" pitchFamily="18" charset="0"/>
              <a:ea typeface="Times New Roman" panose="02020603050405020304" pitchFamily="18" charset="0"/>
            </a:endParaRPr>
          </a:p>
          <a:p>
            <a:pPr algn="just"/>
            <a:r>
              <a:rPr lang="de-AT" sz="1100" dirty="0">
                <a:solidFill>
                  <a:srgbClr val="000000"/>
                </a:solidFill>
                <a:effectLst/>
                <a:latin typeface="Century Gothic" panose="020B0502020202020204" pitchFamily="34" charset="0"/>
                <a:ea typeface="Times New Roman" panose="02020603050405020304" pitchFamily="18" charset="0"/>
              </a:rPr>
              <a:t>Wenn Sie diese Faustregeln befolgen, können Sie sicherstellen, dass Ihre Immobilien- und Autokäufe finanziell überschaubar sind und Ihren langfristigen finanziellen Zielen entsprechen.</a:t>
            </a:r>
            <a:endParaRPr lang="de-AT" sz="12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169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Bei der Rückzahlung eines Kredits sind Sie Risiken ausgesetzt, die von den Eigenschaften des Kredits, Veränderungen im wirtschaftlichen und makroökonomischen Umfeld sowie der Versicherungsform abhängen:</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de-AT" sz="1800" dirty="0">
                <a:solidFill>
                  <a:srgbClr val="000000"/>
                </a:solidFill>
                <a:effectLst/>
                <a:latin typeface="Century Gothic" panose="020B0502020202020204" pitchFamily="34" charset="0"/>
                <a:ea typeface="Times New Roman" panose="02020603050405020304" pitchFamily="18" charset="0"/>
              </a:rPr>
              <a:t>Zinsrisiko: Schwankungen der Zinssätze können sich auf die Kosten Ihres Darlehens auswirken, insbesondere wenn es einen variablen Zinssatz hat. Über einen längeren Rückzahlungszeitraum hinweg können starke Änderungen des Referenzzinssatzes (z. B. EURIBOR) zu einer deutlichen Erhöhung Ihrer Ratenzahlung und damit zu einer Verteuerung des Kredits führen.</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de-AT" sz="1800" dirty="0">
                <a:solidFill>
                  <a:srgbClr val="000000"/>
                </a:solidFill>
                <a:effectLst/>
                <a:latin typeface="Century Gothic" panose="020B0502020202020204" pitchFamily="34" charset="0"/>
                <a:ea typeface="Times New Roman" panose="02020603050405020304" pitchFamily="18" charset="0"/>
              </a:rPr>
              <a:t>Währungsrisiko: Wenn Sie Kredite in einer anderen Währung aufnehmen als der Währung, in der Sie Ihr Einkommen erzielen, sind Sie einem Währungsrisiko ausgesetzt. Schwankungen der Wechselkurse können sich auf die Kosten Ihres Darlehens und Ihre Fähigkeit zur Rückzahlung auswirken.</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de-AT" sz="1800" dirty="0">
                <a:solidFill>
                  <a:srgbClr val="000000"/>
                </a:solidFill>
                <a:effectLst/>
                <a:latin typeface="Century Gothic" panose="020B0502020202020204" pitchFamily="34" charset="0"/>
                <a:ea typeface="Times New Roman" panose="02020603050405020304" pitchFamily="18" charset="0"/>
              </a:rPr>
              <a:t>Liquiditätsrisiko: Dieses Risiko entsteht, wenn Sie möglicherweise nicht über ausreichende regelmäßige Mittel zur Rückzahlung des Darlehens verfügen, wenn es zu unerwarteten finanziellen Herausforderungen oder Änderungen Ihres Einkommens kommt.</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de-AT" sz="1800" dirty="0">
                <a:solidFill>
                  <a:srgbClr val="000000"/>
                </a:solidFill>
                <a:effectLst/>
                <a:latin typeface="Century Gothic" panose="020B0502020202020204" pitchFamily="34" charset="0"/>
                <a:ea typeface="Times New Roman" panose="02020603050405020304" pitchFamily="18" charset="0"/>
              </a:rPr>
              <a:t>Vermögensverlustrisiko: Dieses Risiko bezieht sich auf die Möglichkeit, Vermögenswerte zu verlieren, die als Sicherheit für den Kredit verwendet wurden, wenn Sie Ihren Rückzahlungsverpflichtungen nicht nachkommen.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Die erste Kreditregel empfiehlt, Kredite in der Währung Ihres Einkommens aufzunehmen, um das Währungsrisiko zu mindern. Wenn Sie sich jedoch für ein Darlehen mit variablem Zinssatz entscheiden, sollten Sie sich darüber im Klaren sein, dass es zu erheblichen Schwankungen des Referenzzinssatzes (z. B. EURIBOR) kommen kann, die zu höheren Ratenzahlungen führen können. Dies könnte im Extremfall zu finanziellen Schwierigkeiten führen, wenn das regelmäßige Einkommen nicht ausreicht, um die erhöhten Zahlungen zu decken.</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9626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03B11A55-270D-3789-5ACA-41609C04117E}"/>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D6A1335D-8127-A10B-23EF-520389D4B284}"/>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800" dirty="0">
                <a:solidFill>
                  <a:srgbClr val="000000"/>
                </a:solidFill>
                <a:effectLst/>
                <a:latin typeface="Century Gothic" panose="020B0502020202020204" pitchFamily="34" charset="0"/>
                <a:ea typeface="Times New Roman" panose="02020603050405020304" pitchFamily="18" charset="0"/>
              </a:rPr>
              <a:t>Wir sind verantwortungsvoll verschuldet, wenn wir trotz der Tilgung der Schulden weiterhin alle anderen monatlichen Verpflichtungen regelmäßig erfüllen, ohne Abstriche bei unserem Lebensstil zu machen. Die Beurteilung unserer Verschuldung liefert wertvolle Erkenntnisse für die Zukunft: Wenn unsere Verschuldung nicht zu hoch ist, haben wir die Möglichkeit, weitere Kredite aufzunehmen. Wenn unsere Schulden jedoch im Verhältnis zu unserem Einkommen und Alter ein angemessenes Maß überschreiten, müssen wir uns darauf konzentrieren, sie zu reduzieren. Mit der Berechnung verschiedener Indikatoren lässt sich ganz einfach feststellen, ob wir überschuldet sind. Einige davon sind das Verhältnis von Schulden zu Einkommen.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Das Schulden-Einkommens-Verhältnis (DTI) misst den Prozentsatz des monatlichen Einkommens einer Person, der für die Schuldentilgung verwendet wird. Es stellt das Verhältnis zwischen den gesamten regelmäßigen monatlichen Schuldenzahlungen und dem monatlichen Nettoeinkommen dar und gibt Aufschluss über die Fähigkeit einer Person, regelmäßig Schulden zurückzuzahlen (Liquidität). Es wird empfohlen, dass der DTI 40 % nicht überschreitet.</a:t>
            </a:r>
            <a:endParaRPr lang="de-AT" sz="1800" dirty="0">
              <a:effectLst/>
              <a:latin typeface="Times New Roman" panose="02020603050405020304" pitchFamily="18" charset="0"/>
              <a:ea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Google Shape;194;p4:notes">
            <a:extLst>
              <a:ext uri="{FF2B5EF4-FFF2-40B4-BE49-F238E27FC236}">
                <a16:creationId xmlns:a16="http://schemas.microsoft.com/office/drawing/2014/main" id="{B781E439-DA59-8828-1C91-987ADF0B0F3F}"/>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588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marR="0" lvl="0" indent="0" algn="l" rtl="0">
              <a:lnSpc>
                <a:spcPct val="107916"/>
              </a:lnSpc>
              <a:spcBef>
                <a:spcPts val="0"/>
              </a:spcBef>
              <a:spcAft>
                <a:spcPts val="0"/>
              </a:spcAft>
              <a:buClr>
                <a:schemeClr val="dk1"/>
              </a:buClr>
              <a:buSzPts val="1100"/>
              <a:buFont typeface="Arial"/>
              <a:buNone/>
            </a:pPr>
            <a:r>
              <a:rPr lang="de-DE" sz="2000" b="0" i="0" u="none" strike="noStrike" cap="none" dirty="0">
                <a:solidFill>
                  <a:srgbClr val="0070C0"/>
                </a:solidFill>
                <a:latin typeface="Calibri"/>
                <a:ea typeface="Times New Roman" panose="02020603050405020304" pitchFamily="18" charset="0"/>
                <a:cs typeface="Calibri"/>
                <a:sym typeface="Calibri"/>
              </a:rPr>
              <a:t>Am Ende dieses Moduls möchten wir, dass Sie in der Lage sein werden:</a:t>
            </a:r>
          </a:p>
          <a:p>
            <a:pPr marL="342900" marR="0" lvl="0" indent="-342900" algn="l" rtl="0">
              <a:lnSpc>
                <a:spcPct val="107916"/>
              </a:lnSpc>
              <a:spcBef>
                <a:spcPts val="0"/>
              </a:spcBef>
              <a:spcAft>
                <a:spcPts val="0"/>
              </a:spcAft>
              <a:buClr>
                <a:schemeClr val="dk1"/>
              </a:buClr>
              <a:buSzPts val="1100"/>
              <a:buFont typeface="Arial" panose="020B0604020202020204" pitchFamily="34" charset="0"/>
              <a:buChar char="•"/>
            </a:pPr>
            <a:r>
              <a:rPr lang="de-DE" sz="2000" b="0" i="0" u="none" strike="noStrike" cap="none" dirty="0">
                <a:solidFill>
                  <a:srgbClr val="0070C0"/>
                </a:solidFill>
                <a:latin typeface="Calibri"/>
                <a:ea typeface="Times New Roman" panose="02020603050405020304" pitchFamily="18" charset="0"/>
                <a:cs typeface="Calibri"/>
                <a:sym typeface="Calibri"/>
              </a:rPr>
              <a:t>die verschiedenen Arten von Krediten, ihre Merkmale und ihre Eignung für unterschiedliche finanzielle Bedürfnisse zu verstehen.</a:t>
            </a:r>
          </a:p>
          <a:p>
            <a:pPr marL="342900" marR="0" lvl="0" indent="-342900" algn="l" rtl="0">
              <a:lnSpc>
                <a:spcPct val="107916"/>
              </a:lnSpc>
              <a:spcBef>
                <a:spcPts val="0"/>
              </a:spcBef>
              <a:spcAft>
                <a:spcPts val="0"/>
              </a:spcAft>
              <a:buClr>
                <a:schemeClr val="dk1"/>
              </a:buClr>
              <a:buSzPts val="1100"/>
              <a:buFont typeface="Arial" panose="020B0604020202020204" pitchFamily="34" charset="0"/>
              <a:buChar char="•"/>
            </a:pPr>
            <a:r>
              <a:rPr lang="de-DE" sz="2000" b="0" i="0" u="none" strike="noStrike" cap="none" dirty="0">
                <a:solidFill>
                  <a:srgbClr val="0070C0"/>
                </a:solidFill>
                <a:latin typeface="Calibri"/>
                <a:ea typeface="Times New Roman" panose="02020603050405020304" pitchFamily="18" charset="0"/>
                <a:cs typeface="Calibri"/>
                <a:sym typeface="Calibri"/>
              </a:rPr>
              <a:t>die Gesamtkosten der Kreditaufnahme, einschließlich Zinsen und Gebühren, für verschiedene Kreditoptionen zu berechnen.</a:t>
            </a:r>
          </a:p>
          <a:p>
            <a:pPr marL="342900" marR="0" lvl="0" indent="-342900" algn="l" rtl="0">
              <a:lnSpc>
                <a:spcPct val="107916"/>
              </a:lnSpc>
              <a:spcBef>
                <a:spcPts val="0"/>
              </a:spcBef>
              <a:spcAft>
                <a:spcPts val="0"/>
              </a:spcAft>
              <a:buClr>
                <a:schemeClr val="dk1"/>
              </a:buClr>
              <a:buSzPts val="1100"/>
              <a:buFont typeface="Arial" panose="020B0604020202020204" pitchFamily="34" charset="0"/>
              <a:buChar char="•"/>
            </a:pPr>
            <a:r>
              <a:rPr lang="de-DE" sz="2000" b="0" i="0" u="none" strike="noStrike" cap="none" dirty="0">
                <a:solidFill>
                  <a:srgbClr val="0070C0"/>
                </a:solidFill>
                <a:latin typeface="Calibri"/>
                <a:ea typeface="Times New Roman" panose="02020603050405020304" pitchFamily="18" charset="0"/>
                <a:cs typeface="Calibri"/>
                <a:sym typeface="Calibri"/>
              </a:rPr>
              <a:t>ihre Kreditwürdigkeit zu verwalten und zu verbessern.</a:t>
            </a:r>
          </a:p>
          <a:p>
            <a:pPr marL="342900" marR="0" lvl="0" indent="-342900" algn="l" rtl="0">
              <a:lnSpc>
                <a:spcPct val="107916"/>
              </a:lnSpc>
              <a:spcBef>
                <a:spcPts val="0"/>
              </a:spcBef>
              <a:spcAft>
                <a:spcPts val="0"/>
              </a:spcAft>
              <a:buClr>
                <a:schemeClr val="dk1"/>
              </a:buClr>
              <a:buSzPts val="1100"/>
              <a:buFont typeface="Arial" panose="020B0604020202020204" pitchFamily="34" charset="0"/>
              <a:buChar char="•"/>
            </a:pPr>
            <a:r>
              <a:rPr lang="de-DE" sz="2000" b="0" i="0" u="none" strike="noStrike" cap="none" dirty="0">
                <a:solidFill>
                  <a:srgbClr val="0070C0"/>
                </a:solidFill>
                <a:latin typeface="Calibri"/>
                <a:ea typeface="Times New Roman" panose="02020603050405020304" pitchFamily="18" charset="0"/>
                <a:cs typeface="Calibri"/>
                <a:sym typeface="Calibri"/>
              </a:rPr>
              <a:t>fundierte Kreditentscheidungen, die auf Ihre finanziellen Ziele abgestimmt sind, zu treffen.</a:t>
            </a:r>
          </a:p>
          <a:p>
            <a:pPr marL="342900" marR="0" lvl="0" indent="-342900" algn="l" rtl="0">
              <a:lnSpc>
                <a:spcPct val="107916"/>
              </a:lnSpc>
              <a:spcBef>
                <a:spcPts val="0"/>
              </a:spcBef>
              <a:spcAft>
                <a:spcPts val="0"/>
              </a:spcAft>
              <a:buClr>
                <a:schemeClr val="dk1"/>
              </a:buClr>
              <a:buSzPts val="1100"/>
              <a:buFont typeface="Arial" panose="020B0604020202020204" pitchFamily="34" charset="0"/>
              <a:buChar char="•"/>
            </a:pPr>
            <a:r>
              <a:rPr lang="de-DE" sz="2000" b="0" i="0" u="none" strike="noStrike" cap="none" dirty="0">
                <a:solidFill>
                  <a:srgbClr val="0070C0"/>
                </a:solidFill>
                <a:latin typeface="Calibri"/>
                <a:ea typeface="Times New Roman" panose="02020603050405020304" pitchFamily="18" charset="0"/>
                <a:cs typeface="Calibri"/>
                <a:sym typeface="Calibri"/>
              </a:rPr>
              <a:t>verantwortungsvolles Kreditverhalten und eine verantwortungsvolle Einstellung zu zeigen.</a:t>
            </a:r>
          </a:p>
          <a:p>
            <a:pPr marL="342900" marR="0" lvl="0" indent="-342900" algn="l" rtl="0">
              <a:lnSpc>
                <a:spcPct val="107916"/>
              </a:lnSpc>
              <a:spcBef>
                <a:spcPts val="0"/>
              </a:spcBef>
              <a:spcAft>
                <a:spcPts val="0"/>
              </a:spcAft>
              <a:buClr>
                <a:schemeClr val="dk1"/>
              </a:buClr>
              <a:buSzPts val="1100"/>
              <a:buFont typeface="Arial" panose="020B0604020202020204" pitchFamily="34" charset="0"/>
              <a:buChar char="•"/>
            </a:pPr>
            <a:r>
              <a:rPr lang="de-DE" sz="2000" b="0" i="0" u="none" strike="noStrike" cap="none" dirty="0">
                <a:solidFill>
                  <a:srgbClr val="0070C0"/>
                </a:solidFill>
                <a:latin typeface="Calibri"/>
                <a:ea typeface="Times New Roman" panose="02020603050405020304" pitchFamily="18" charset="0"/>
                <a:cs typeface="Calibri"/>
                <a:sym typeface="Calibri"/>
              </a:rPr>
              <a:t>mehr über verantwortungsvolle Kreditaufnahmepraktiken zu erfahren.</a:t>
            </a:r>
          </a:p>
        </p:txBody>
      </p:sp>
      <p:sp>
        <p:nvSpPr>
          <p:cNvPr id="95" name="Google Shape;95;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5964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03B11A55-270D-3789-5ACA-41609C04117E}"/>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D6A1335D-8127-A10B-23EF-520389D4B284}"/>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800" dirty="0">
                <a:solidFill>
                  <a:srgbClr val="000000"/>
                </a:solidFill>
                <a:effectLst/>
                <a:latin typeface="Century Gothic" panose="020B0502020202020204" pitchFamily="34" charset="0"/>
                <a:ea typeface="Times New Roman" panose="02020603050405020304" pitchFamily="18" charset="0"/>
              </a:rPr>
              <a:t>Die Berechnung des Schulden-Einkommens-Verhältnisses (DTI) erfordert eine einfache Formel. Dabei handelt es sich um eine Kennzahl, die von Kreditgebern verwendet wird, um die Fähigkeit einer Person zu bestimmen, monatliche Zahlungen zu leisten und Schulden zurückzuzahlen. So berechnen Sie es:</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1. Addieren Sie die monatlichen Schuldenzahlungen: Beginnen Sie damit, alle Ihre monatlichen Schuldenzahlungen zu addieren. Dazu gehören Dinge wie Hypotheken- oder Mietzahlungen, Autokredite, Studienkredite, Mindestzahlungen bei Kreditkarten und alle anderen Schulden, die Sie haben.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2. Berechnen Sie das Bruttoeinkommen: Berechnen Sie als Nächstes Ihr monatliches Bruttoeinkommen. Darin sind alle Einnahmequellen vor Steuern und anderen Abzügen enthalten. Stellen Sie sicher, dass Sie Einkünfte aus allen Quellen wie Gehalt, Prämien, Provisionen, Mieteinnahmen, Unterhaltszahlungen und alle anderen regelmäßigen Einnahmequellen einbeziehen.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3. Teilen Sie die Schuldenzahlungen durch das Bruttomonatseinkommen: Teilen Sie abschließend Ihre gesamten monatlichen Schuldenzahlungen durch Ihr Bruttomonatseinkommen und multiplizieren Sie das Ergebnis dann mit 100, um einen Prozentsatz zu erhalten.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Wenn Ihre gesamten monatlichen Schuldenzahlungen beispielsweise 2.000 € betragen und Ihr monatliches Bruttoeinkommen 6.000 € beträgt, beträgt die Berechnung des Schulden-Einkommens-Verhältnisses 33,33 %.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Eine niedrigere DTI-Quote weist darauf hin, dass Sie im Verhältnis zu Ihrem Einkommen eine geringere Verschuldung haben, was von Kreditgebern im Allgemeinen als günstig angesehen wird, da es darauf hindeutet, dass Sie in Ihrem Budget mehr Spielraum haben, um bequem Schulden zu begleichen.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Ein niedriges Schulden-Einkommens-Verhältnis (DTI) zeigt ein gutes Gleichgewicht zwischen Schulden und Einkommen. Mit anderen Worten: Wenn Ihre DTI-Quote 15 % beträgt, bedeutet das, dass jeden Monat 15 % Ihres monatlichen Bruttoeinkommens für die Schuldentilgung verwendet werden. Umgekehrt kann eine hohe DTI-Quote darauf hinweisen, dass die Schulden einer Person im Verhältnis zum monatlichen Einkommen zu hoch sind.</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Typischerweise können Kreditnehmer mit einem niedrigen Schulden-Einkommens-Verhältnis ihre monatlichen Schuldenzahlungen effektiv verwalten. Daher möchten Banken und Finanzkreditgeber niedrige DTI-Quoten erreichen, bevor sie Kredite an einen potenziellen Kreditnehmer vergeben. Die Bevorzugung niedriger DTI-Quoten ist sinnvoll, da Kreditgeber sicherstellen möchten, dass ein Kreditnehmer nicht überfordert ist, was bedeutet, dass er im Verhältnis zu seinem Einkommen zu viele Schuldenzahlungen hat.</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B781E439-DA59-8828-1C91-987ADF0B0F3F}"/>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4433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r>
              <a:rPr lang="de-AT" sz="1800" dirty="0">
                <a:effectLst/>
                <a:latin typeface="Times New Roman" panose="02020603050405020304" pitchFamily="18" charset="0"/>
                <a:ea typeface="Times New Roman" panose="02020603050405020304" pitchFamily="18" charset="0"/>
              </a:rPr>
              <a:t> </a:t>
            </a:r>
          </a:p>
          <a:p>
            <a:pPr algn="just"/>
            <a:r>
              <a:rPr lang="de-AT" sz="1800" dirty="0">
                <a:solidFill>
                  <a:srgbClr val="000000"/>
                </a:solidFill>
                <a:effectLst/>
                <a:latin typeface="Century Gothic" panose="020B0502020202020204" pitchFamily="34" charset="0"/>
                <a:ea typeface="Times New Roman" panose="02020603050405020304" pitchFamily="18" charset="0"/>
              </a:rPr>
              <a:t>Die Überlegung einer vorzeitigen Kreditrückzahlung ist sinnvoll, wenn man über ausreichende Mittel verfügt oder einen günstigeren Finanzierungsweg identifiziert.</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Die wichtigste Voraussetzung für die Erwägung einer vorzeitigen Rückzahlung besteht darin, sicherzustellen, dass die überschüssigen Ersparnisse, mit Ausnahme der Altersvorsorge- und Notfallrücklagen, dem ausstehenden Kreditsaldo entsprechen oder diesen übersteigen. Bei der Entscheidungsfindung kommt es darauf an, die Zinsen und Bearbeitungskosten des Darlehens mit den Ersparnissen der Ersparnisse zu vergleichen. Die Entscheidung für eine vorzeitige Rückzahlung empfiehlt sich, wenn sich herausstellt, dass der Kredit teurer ist als die durch die Ersparnisse erwirtschafteten Erträge.</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rPr>
              <a:t>Darüber hinaus ist eine vorzeitige Rückzahlung sinnvoll, wenn eine günstigere Finanzierungsalternative gefunden wird. Es ist jedoch wichtig, nicht nur die monatlichen Raten und Zinssätze zu bewerten, sondern auch alle zusätzlichen Kosten zu berücksichtigen, die mit der Bewilligung, Vermittlung und Versicherung des neuen Kredits verbunden sind.</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171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800" dirty="0">
                <a:solidFill>
                  <a:srgbClr val="000000"/>
                </a:solidFill>
                <a:effectLst/>
                <a:latin typeface="Century Gothic" panose="020B0502020202020204" pitchFamily="34" charset="0"/>
                <a:ea typeface="Times New Roman" panose="02020603050405020304" pitchFamily="18" charset="0"/>
              </a:rPr>
              <a:t>Hier ist das Quellenverzeichnis.</a:t>
            </a:r>
            <a:endParaRPr lang="en-SI" sz="1800" dirty="0">
              <a:effectLst/>
              <a:latin typeface="Times New Roman" panose="02020603050405020304" pitchFamily="18" charset="0"/>
              <a:ea typeface="Times New Roman" panose="02020603050405020304" pitchFamily="18" charset="0"/>
            </a:endParaRPr>
          </a:p>
          <a:p>
            <a:pPr marL="228600" indent="0" algn="just">
              <a:buFont typeface="Arial" panose="020B0604020202020204" pitchFamily="34" charset="0"/>
              <a:buNone/>
            </a:pPr>
            <a:endParaRPr dirty="0"/>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8152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0: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800" dirty="0">
                <a:solidFill>
                  <a:srgbClr val="000000"/>
                </a:solidFill>
                <a:effectLst/>
                <a:latin typeface="Century Gothic" panose="020B0502020202020204" pitchFamily="34" charset="0"/>
                <a:ea typeface="Times New Roman" panose="02020603050405020304" pitchFamily="18" charset="0"/>
              </a:rPr>
              <a:t>Zusammenfassend lässt sich sagen, dass dieses Modul eine Fülle von Kenntnissen über die Feinheiten der Kreditaufnahme vermittelt und wertvolle Einblicke bietet, die es den Lernenden ermöglichen, fundierte Finanzentscheidungen zu treffen. Durch das Verständnis der Überlegungen vor der Kreditaufnahme, der unterschiedlichen Kreditlaufzeiten und der Auswirkungen von Zinssätzen und Kosten verfügen Einzelpersonen über die Werkzeuge, mit denen sie die Kreditoptionen effektiv steuern können. Die Auseinandersetzung mit Zinsvereinbarungen, der Wahl zwischen Krediten mit festem und variablem Zinssatz und verschiedenen Arten von Krediten wie Bankgarantien und Leasingtransaktionen erweitert das Verständnis der Lernenden für Kreditaufnahmemechanismen zusätzlich. Darüber hinaus beleuchtet das Modul alternative Methoden der Kreditaufnahme und Strategien zur finanziellen Stärkung und fördert so ein ganzheitliches Verständnis der Kreditaufnahmepraktiken. Letztlich verlassen die Lernenden dieses Modul mit einem gesteigerten finanziellen Scharfsinn, der es ihnen ermöglicht, die Kreditaufnahme mit Zuversicht und Umsicht anzugehen und so ihr finanzielles Wohlergehen zu verbessern.</a:t>
            </a:r>
            <a:endParaRPr lang="de-AT" sz="1800" dirty="0">
              <a:effectLst/>
              <a:latin typeface="Times New Roman" panose="02020603050405020304" pitchFamily="18" charset="0"/>
              <a:ea typeface="Times New Roman" panose="02020603050405020304" pitchFamily="18" charset="0"/>
            </a:endParaRPr>
          </a:p>
          <a:p>
            <a:pPr marL="0" indent="0"/>
            <a:endParaRPr dirty="0"/>
          </a:p>
        </p:txBody>
      </p:sp>
      <p:sp>
        <p:nvSpPr>
          <p:cNvPr id="618" name="Google Shape;618;p10: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457200" marR="0" lvl="0" indent="-228600" algn="l" defTabSz="914400" rtl="0" eaLnBrk="1" fontAlgn="auto" latinLnBrk="0" hangingPunct="1">
              <a:lnSpc>
                <a:spcPct val="107916"/>
              </a:lnSpc>
              <a:spcBef>
                <a:spcPts val="0"/>
              </a:spcBef>
              <a:spcAft>
                <a:spcPts val="0"/>
              </a:spcAft>
              <a:buClr>
                <a:schemeClr val="dk1"/>
              </a:buClr>
              <a:buSzPts val="1100"/>
              <a:buFont typeface="Arial"/>
              <a:buNone/>
              <a:tabLst/>
              <a:defRPr/>
            </a:pPr>
            <a:endParaRPr lang="de-AT" sz="2000" b="0" i="0" u="none" strike="noStrike" cap="none" dirty="0">
              <a:solidFill>
                <a:srgbClr val="0070C0"/>
              </a:solidFill>
              <a:latin typeface="Calibri"/>
              <a:ea typeface="Times New Roman" panose="02020603050405020304" pitchFamily="18" charset="0"/>
              <a:cs typeface="Calibri"/>
              <a:sym typeface="Calibri"/>
            </a:endParaRPr>
          </a:p>
          <a:p>
            <a:pPr marL="457200" marR="0" lvl="0" indent="-228600" algn="l" defTabSz="914400" rtl="0" eaLnBrk="1" fontAlgn="auto" latinLnBrk="0" hangingPunct="1">
              <a:lnSpc>
                <a:spcPct val="107916"/>
              </a:lnSpc>
              <a:spcBef>
                <a:spcPts val="0"/>
              </a:spcBef>
              <a:spcAft>
                <a:spcPts val="0"/>
              </a:spcAft>
              <a:buClr>
                <a:schemeClr val="dk1"/>
              </a:buClr>
              <a:buSzPts val="1100"/>
              <a:buFont typeface="Arial"/>
              <a:buNone/>
              <a:tabLst/>
              <a:defRPr/>
            </a:pPr>
            <a:r>
              <a:rPr lang="de-DE" sz="2000" b="0" i="0" u="none" strike="noStrike" cap="none" dirty="0">
                <a:solidFill>
                  <a:srgbClr val="0070C0"/>
                </a:solidFill>
                <a:latin typeface="Calibri"/>
                <a:ea typeface="Times New Roman" panose="02020603050405020304" pitchFamily="18" charset="0"/>
                <a:cs typeface="Calibri"/>
                <a:sym typeface="Calibri"/>
              </a:rPr>
              <a:t>Bei der Kreditaufnahme handelt es sich um eine Finanzpraxis, bei der Einzelpersonen oder Unternehmen von einem Kreditgeber Mittel mit der Vereinbarung erhalten, den geliehenen Betrag zusammen mit Zinsen oder anderen Kosten über einen bestimmten Zeitraum zurückzuzahlen. Es ermöglicht Einzelpersonen, auf Ressourcen zuzugreifen, die ihnen derzeit fehlen, und so Einkäufe zu tätigen, Investitionen zu tätigen oder Ausgaben zu decken, die sie sich sonst nicht leisten könnten. Die Kreditaufnahme spielt eine entscheidende Rolle bei der persönlichen und geschäftlichen Finanzierung, da sie Wachstum, Investitionen und das Erreichen finanzieller Ziele erleichtert. (</a:t>
            </a:r>
            <a:r>
              <a:rPr lang="de-DE" sz="2000" b="0" i="0" u="none" strike="noStrike" cap="none" dirty="0" err="1">
                <a:solidFill>
                  <a:srgbClr val="0070C0"/>
                </a:solidFill>
                <a:latin typeface="Calibri"/>
                <a:ea typeface="Times New Roman" panose="02020603050405020304" pitchFamily="18" charset="0"/>
                <a:cs typeface="Calibri"/>
                <a:sym typeface="Calibri"/>
              </a:rPr>
              <a:t>Bloomenthal</a:t>
            </a:r>
            <a:r>
              <a:rPr lang="de-DE" sz="2000" b="0" i="0" u="none" strike="noStrike" cap="none" dirty="0">
                <a:solidFill>
                  <a:srgbClr val="0070C0"/>
                </a:solidFill>
                <a:latin typeface="Calibri"/>
                <a:ea typeface="Times New Roman" panose="02020603050405020304" pitchFamily="18" charset="0"/>
                <a:cs typeface="Calibri"/>
                <a:sym typeface="Calibri"/>
              </a:rPr>
              <a:t>, 2020).</a:t>
            </a:r>
          </a:p>
          <a:p>
            <a:pPr marL="457200" marR="0" lvl="0" indent="-228600" algn="l" defTabSz="914400" rtl="0" eaLnBrk="1" fontAlgn="auto" latinLnBrk="0" hangingPunct="1">
              <a:lnSpc>
                <a:spcPct val="107916"/>
              </a:lnSpc>
              <a:spcBef>
                <a:spcPts val="0"/>
              </a:spcBef>
              <a:spcAft>
                <a:spcPts val="0"/>
              </a:spcAft>
              <a:buClr>
                <a:schemeClr val="dk1"/>
              </a:buClr>
              <a:buSzPts val="1100"/>
              <a:buFont typeface="Arial"/>
              <a:buNone/>
              <a:tabLst/>
              <a:defRPr/>
            </a:pPr>
            <a:endParaRPr lang="de-DE" sz="2000" b="0" i="0" u="none" strike="noStrike" cap="none" dirty="0">
              <a:solidFill>
                <a:srgbClr val="0070C0"/>
              </a:solidFill>
              <a:latin typeface="Calibri"/>
              <a:ea typeface="Times New Roman" panose="02020603050405020304" pitchFamily="18" charset="0"/>
              <a:cs typeface="Calibri"/>
              <a:sym typeface="Calibri"/>
            </a:endParaRPr>
          </a:p>
          <a:p>
            <a:pPr marL="457200" marR="0" lvl="0" indent="-228600" algn="l" defTabSz="914400" rtl="0" eaLnBrk="1" fontAlgn="auto" latinLnBrk="0" hangingPunct="1">
              <a:lnSpc>
                <a:spcPct val="107916"/>
              </a:lnSpc>
              <a:spcBef>
                <a:spcPts val="0"/>
              </a:spcBef>
              <a:spcAft>
                <a:spcPts val="0"/>
              </a:spcAft>
              <a:buClr>
                <a:schemeClr val="dk1"/>
              </a:buClr>
              <a:buSzPts val="1100"/>
              <a:buFont typeface="Arial"/>
              <a:buNone/>
              <a:tabLst/>
              <a:defRPr/>
            </a:pPr>
            <a:r>
              <a:rPr lang="de-DE" sz="2000" b="0" i="0" u="none" strike="noStrike" cap="none" dirty="0">
                <a:solidFill>
                  <a:srgbClr val="0070C0"/>
                </a:solidFill>
                <a:latin typeface="Calibri"/>
                <a:ea typeface="Times New Roman" panose="02020603050405020304" pitchFamily="18" charset="0"/>
                <a:cs typeface="Calibri"/>
                <a:sym typeface="Calibri"/>
              </a:rPr>
              <a:t>Zu den wichtigsten Punkten der Kreditaufnahme gehören (Consumer Financial Protection Bureau, </a:t>
            </a:r>
            <a:r>
              <a:rPr lang="de-DE" sz="2000" b="0" i="0" u="none" strike="noStrike" cap="none" dirty="0" err="1">
                <a:solidFill>
                  <a:srgbClr val="0070C0"/>
                </a:solidFill>
                <a:latin typeface="Calibri"/>
                <a:ea typeface="Times New Roman" panose="02020603050405020304" pitchFamily="18" charset="0"/>
                <a:cs typeface="Calibri"/>
                <a:sym typeface="Calibri"/>
              </a:rPr>
              <a:t>o.d</a:t>
            </a:r>
            <a:r>
              <a:rPr lang="de-DE" sz="2000" b="0" i="0" u="none" strike="noStrike" cap="none" dirty="0">
                <a:solidFill>
                  <a:srgbClr val="0070C0"/>
                </a:solidFill>
                <a:latin typeface="Calibri"/>
                <a:ea typeface="Times New Roman" panose="02020603050405020304" pitchFamily="18" charset="0"/>
                <a:cs typeface="Calibri"/>
                <a:sym typeface="Calibri"/>
              </a:rPr>
              <a:t>.):</a:t>
            </a:r>
          </a:p>
          <a:p>
            <a:pPr marL="457200" marR="0" lvl="0" indent="-228600" algn="l" defTabSz="914400" rtl="0" eaLnBrk="1" fontAlgn="auto" latinLnBrk="0" hangingPunct="1">
              <a:lnSpc>
                <a:spcPct val="107916"/>
              </a:lnSpc>
              <a:spcBef>
                <a:spcPts val="0"/>
              </a:spcBef>
              <a:spcAft>
                <a:spcPts val="0"/>
              </a:spcAft>
              <a:buClr>
                <a:schemeClr val="dk1"/>
              </a:buClr>
              <a:buSzPts val="1100"/>
              <a:buFont typeface="Arial"/>
              <a:buNone/>
              <a:tabLst/>
              <a:defRPr/>
            </a:pPr>
            <a:r>
              <a:rPr lang="de-DE" sz="2000" b="0" i="0" u="none" strike="noStrike" cap="none" dirty="0">
                <a:solidFill>
                  <a:srgbClr val="0070C0"/>
                </a:solidFill>
                <a:latin typeface="Calibri"/>
                <a:ea typeface="Times New Roman" panose="02020603050405020304" pitchFamily="18" charset="0"/>
                <a:cs typeface="Calibri"/>
                <a:sym typeface="Calibri"/>
              </a:rPr>
              <a:t>- Arten der Kreditaufnahme: Die Kreditaufnahme kann verschiedene Arten umfassen, wie z. B. besicherte Kredite (besichert durch Sicherheiten wie ein Haus oder Auto), unbesicherte Kredite (nicht an Sicherheiten gebunden), revolvierende Kredite (wie Kreditkarten) und langfristige Kredite (z. B. Hypotheken oder Anleihen).</a:t>
            </a:r>
          </a:p>
          <a:p>
            <a:pPr marL="457200" marR="0" lvl="0" indent="-228600" algn="l" defTabSz="914400" rtl="0" eaLnBrk="1" fontAlgn="auto" latinLnBrk="0" hangingPunct="1">
              <a:lnSpc>
                <a:spcPct val="107916"/>
              </a:lnSpc>
              <a:spcBef>
                <a:spcPts val="0"/>
              </a:spcBef>
              <a:spcAft>
                <a:spcPts val="0"/>
              </a:spcAft>
              <a:buClr>
                <a:schemeClr val="dk1"/>
              </a:buClr>
              <a:buSzPts val="1100"/>
              <a:buFont typeface="Arial"/>
              <a:buNone/>
              <a:tabLst/>
              <a:defRPr/>
            </a:pPr>
            <a:r>
              <a:rPr lang="de-DE" sz="2000" b="0" i="0" u="none" strike="noStrike" cap="none" dirty="0">
                <a:solidFill>
                  <a:srgbClr val="0070C0"/>
                </a:solidFill>
                <a:latin typeface="Calibri"/>
                <a:ea typeface="Times New Roman" panose="02020603050405020304" pitchFamily="18" charset="0"/>
                <a:cs typeface="Calibri"/>
                <a:sym typeface="Calibri"/>
              </a:rPr>
              <a:t>- Zinssätze: Eine Kreditaufnahme beinhaltet in der Regel die Zahlung von Zinsen auf den geliehenen Betrag. Die Zinssätze können fest sein (bleibt während der gesamten Kreditlaufzeit gleich) oder variabel (Änderung im Laufe der Zeit), was sich auf die Gesamtkosten der Kreditaufnahme auswirkt.</a:t>
            </a:r>
          </a:p>
          <a:p>
            <a:pPr marL="457200" marR="0" lvl="0" indent="-228600" algn="l" defTabSz="914400" rtl="0" eaLnBrk="1" fontAlgn="auto" latinLnBrk="0" hangingPunct="1">
              <a:lnSpc>
                <a:spcPct val="107916"/>
              </a:lnSpc>
              <a:spcBef>
                <a:spcPts val="0"/>
              </a:spcBef>
              <a:spcAft>
                <a:spcPts val="0"/>
              </a:spcAft>
              <a:buClr>
                <a:schemeClr val="dk1"/>
              </a:buClr>
              <a:buSzPts val="1100"/>
              <a:buFont typeface="Arial"/>
              <a:buNone/>
              <a:tabLst/>
              <a:defRPr/>
            </a:pPr>
            <a:r>
              <a:rPr lang="de-DE" sz="2000" b="0" i="0" u="none" strike="noStrike" cap="none" dirty="0">
                <a:solidFill>
                  <a:srgbClr val="0070C0"/>
                </a:solidFill>
                <a:latin typeface="Calibri"/>
                <a:ea typeface="Times New Roman" panose="02020603050405020304" pitchFamily="18" charset="0"/>
                <a:cs typeface="Calibri"/>
                <a:sym typeface="Calibri"/>
              </a:rPr>
              <a:t>- Kreditwürdigkeit: Kreditgeber bewerten die Kreditwürdigkeit von Kreditnehmern anhand von Faktoren wie Kreditwürdigkeit, Einkommen und bestehenden Schulden. Eine gute Bonitätshistorie führt oft zu günstigeren Kreditkonditionen.</a:t>
            </a:r>
          </a:p>
          <a:p>
            <a:pPr marL="457200" marR="0" lvl="0" indent="-228600" algn="l" defTabSz="914400" rtl="0" eaLnBrk="1" fontAlgn="auto" latinLnBrk="0" hangingPunct="1">
              <a:lnSpc>
                <a:spcPct val="107916"/>
              </a:lnSpc>
              <a:spcBef>
                <a:spcPts val="0"/>
              </a:spcBef>
              <a:spcAft>
                <a:spcPts val="0"/>
              </a:spcAft>
              <a:buClr>
                <a:schemeClr val="dk1"/>
              </a:buClr>
              <a:buSzPts val="1100"/>
              <a:buFont typeface="Arial"/>
              <a:buNone/>
              <a:tabLst/>
              <a:defRPr/>
            </a:pPr>
            <a:r>
              <a:rPr lang="de-DE" sz="2000" b="0" i="0" u="none" strike="noStrike" cap="none" dirty="0">
                <a:solidFill>
                  <a:srgbClr val="0070C0"/>
                </a:solidFill>
                <a:latin typeface="Calibri"/>
                <a:ea typeface="Times New Roman" panose="02020603050405020304" pitchFamily="18" charset="0"/>
                <a:cs typeface="Calibri"/>
                <a:sym typeface="Calibri"/>
              </a:rPr>
              <a:t>- Verantwortungsvolle Kreditaufnahme: Eine verantwortungsvolle Kreditaufnahme erfordert eine sorgfältige Prüfung der finanziellen Leistungsfähigkeit zur Rückzahlung der geliehenen Mittel, eine Budgetierung und das Verständnis der Bedingungen des Kreditvertrags.</a:t>
            </a:r>
          </a:p>
          <a:p>
            <a:pPr marL="457200" marR="0" lvl="0" indent="-228600" algn="l" defTabSz="914400" rtl="0" eaLnBrk="1" fontAlgn="auto" latinLnBrk="0" hangingPunct="1">
              <a:lnSpc>
                <a:spcPct val="107916"/>
              </a:lnSpc>
              <a:spcBef>
                <a:spcPts val="0"/>
              </a:spcBef>
              <a:spcAft>
                <a:spcPts val="0"/>
              </a:spcAft>
              <a:buClr>
                <a:schemeClr val="dk1"/>
              </a:buClr>
              <a:buSzPts val="1100"/>
              <a:buFont typeface="Arial"/>
              <a:buNone/>
              <a:tabLst/>
              <a:defRPr/>
            </a:pPr>
            <a:r>
              <a:rPr lang="de-DE" sz="2000" b="0" i="0" u="none" strike="noStrike" cap="none" dirty="0">
                <a:solidFill>
                  <a:srgbClr val="0070C0"/>
                </a:solidFill>
                <a:latin typeface="Calibri"/>
                <a:ea typeface="Times New Roman" panose="02020603050405020304" pitchFamily="18" charset="0"/>
                <a:cs typeface="Calibri"/>
                <a:sym typeface="Calibri"/>
              </a:rPr>
              <a:t>- Kreditquellen: Die Kreditaufnahme kann aus einer Vielzahl von Quellen erfolgen, darunter Banken, Kreditgenossenschaften, Online-Kreditgeber oder sogar Familie und Freunde.</a:t>
            </a:r>
          </a:p>
          <a:p>
            <a:pPr marL="457200" marR="0" lvl="0" indent="-228600" algn="l" defTabSz="914400" rtl="0" eaLnBrk="1" fontAlgn="auto" latinLnBrk="0" hangingPunct="1">
              <a:lnSpc>
                <a:spcPct val="107916"/>
              </a:lnSpc>
              <a:spcBef>
                <a:spcPts val="0"/>
              </a:spcBef>
              <a:spcAft>
                <a:spcPts val="0"/>
              </a:spcAft>
              <a:buClr>
                <a:schemeClr val="dk1"/>
              </a:buClr>
              <a:buSzPts val="1100"/>
              <a:buFont typeface="Arial"/>
              <a:buNone/>
              <a:tabLst/>
              <a:defRPr/>
            </a:pPr>
            <a:r>
              <a:rPr lang="de-DE" sz="2000" b="0" i="0" u="none" strike="noStrike" cap="none" dirty="0">
                <a:solidFill>
                  <a:srgbClr val="0070C0"/>
                </a:solidFill>
                <a:latin typeface="Calibri"/>
                <a:ea typeface="Times New Roman" panose="02020603050405020304" pitchFamily="18" charset="0"/>
                <a:cs typeface="Calibri"/>
                <a:sym typeface="Calibri"/>
              </a:rPr>
              <a:t>- Risiko und Ertrag: Kredite können ein nützliches Instrument zur Erreichung finanzieller Ziele sein, bergen jedoch auch Risiken, wenn sie nicht mit Bedacht gemanagt werden. Es ist wichtig, den potenziellen Nutzen gegen die Kosten und potenziellen Risiken abzuwägen.</a:t>
            </a:r>
          </a:p>
          <a:p>
            <a:pPr marL="457200" marR="0" lvl="0" indent="-228600" algn="l" defTabSz="914400" rtl="0" eaLnBrk="1" fontAlgn="auto" latinLnBrk="0" hangingPunct="1">
              <a:lnSpc>
                <a:spcPct val="107916"/>
              </a:lnSpc>
              <a:spcBef>
                <a:spcPts val="0"/>
              </a:spcBef>
              <a:spcAft>
                <a:spcPts val="0"/>
              </a:spcAft>
              <a:buClr>
                <a:schemeClr val="dk1"/>
              </a:buClr>
              <a:buSzPts val="1100"/>
              <a:buFont typeface="Arial"/>
              <a:buNone/>
              <a:tabLst/>
              <a:defRPr/>
            </a:pPr>
            <a:endParaRPr lang="de-DE" sz="2000" b="0" i="0" u="none" strike="noStrike" cap="none" dirty="0">
              <a:solidFill>
                <a:srgbClr val="0070C0"/>
              </a:solidFill>
              <a:latin typeface="Calibri"/>
              <a:ea typeface="Times New Roman" panose="02020603050405020304" pitchFamily="18" charset="0"/>
              <a:cs typeface="Calibri"/>
              <a:sym typeface="Calibri"/>
            </a:endParaRPr>
          </a:p>
          <a:p>
            <a:pPr marL="457200" marR="0" lvl="0" indent="-228600" algn="l" defTabSz="914400" rtl="0" eaLnBrk="1" fontAlgn="auto" latinLnBrk="0" hangingPunct="1">
              <a:lnSpc>
                <a:spcPct val="107916"/>
              </a:lnSpc>
              <a:spcBef>
                <a:spcPts val="0"/>
              </a:spcBef>
              <a:spcAft>
                <a:spcPts val="0"/>
              </a:spcAft>
              <a:buClr>
                <a:schemeClr val="dk1"/>
              </a:buClr>
              <a:buSzPts val="1100"/>
              <a:buFont typeface="Arial"/>
              <a:buNone/>
              <a:tabLst/>
              <a:defRPr/>
            </a:pPr>
            <a:r>
              <a:rPr lang="de-DE" sz="2000" b="0" i="0" u="none" strike="noStrike" cap="none" dirty="0">
                <a:solidFill>
                  <a:srgbClr val="0070C0"/>
                </a:solidFill>
                <a:latin typeface="Calibri"/>
                <a:ea typeface="Times New Roman" panose="02020603050405020304" pitchFamily="18" charset="0"/>
                <a:cs typeface="Calibri"/>
                <a:sym typeface="Calibri"/>
              </a:rPr>
              <a:t>Unabhängig davon, ob Sie Student, junger Erwachsener oder jemand sind, der seine finanziellen Ziele erreichen möchte, ist es von entscheidender Bedeutung, die Besonderheiten der Kreditaufnahme zu verstehen. In dieser Einführung in die Kreditaufnahme werden wir untersuchen, was Kreditaufnahme ist, warum Menschen Kredite aufnehmen, welche Arten der Kreditaufnahme es gibt und einige wichtige Überlegungen, die es zu beachten gilt.</a:t>
            </a:r>
            <a:endParaRPr lang="en-SI"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SzPts val="1200"/>
              <a:buFont typeface="Century Gothic" panose="020B0502020202020204" pitchFamily="34" charset="0"/>
              <a:buChar char="-"/>
            </a:pP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228600" indent="0" algn="l">
              <a:buFont typeface="Arial" panose="020B0604020202020204" pitchFamily="34" charset="0"/>
              <a:buNone/>
            </a:pPr>
            <a:endParaRPr lang="en-US" b="0" i="0" dirty="0">
              <a:solidFill>
                <a:srgbClr val="374151"/>
              </a:solidFill>
              <a:effectLst/>
              <a:latin typeface="Söhne"/>
            </a:endParaRPr>
          </a:p>
        </p:txBody>
      </p:sp>
      <p:sp>
        <p:nvSpPr>
          <p:cNvPr id="169" name="Google Shape;169;p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lvl="0" indent="0" algn="just">
              <a:buClr>
                <a:srgbClr val="000000"/>
              </a:buClr>
              <a:buSzPts val="1200"/>
              <a:buFont typeface="Century Gothic" panose="020B0502020202020204" pitchFamily="34" charset="0"/>
              <a:buNone/>
            </a:pPr>
            <a:r>
              <a:rPr lang="de-DE" sz="1800" dirty="0">
                <a:effectLst/>
                <a:latin typeface="Times New Roman" panose="02020603050405020304" pitchFamily="18" charset="0"/>
                <a:ea typeface="Calibri" panose="020F0502020204030204" pitchFamily="34" charset="0"/>
                <a:cs typeface="Arial" panose="020B0604020202020204" pitchFamily="34" charset="0"/>
              </a:rPr>
              <a:t>Möglichkeit zur Teamdiskussion: Bevor Sie fortfahren, nehmen Sie sich einen Moment Zeit, um über die folgende Frage nachzudenken: Warum leihen sich Menschen Geld? Besprechen Sie mögliche Gründe mit Ihrem Team und machen Sie ein Brainstorming.</a:t>
            </a:r>
          </a:p>
          <a:p>
            <a:pPr marL="0" lvl="0" indent="0" algn="just">
              <a:buClr>
                <a:srgbClr val="000000"/>
              </a:buClr>
              <a:buSzPts val="1200"/>
              <a:buFont typeface="Century Gothic" panose="020B0502020202020204" pitchFamily="34" charset="0"/>
              <a:buNone/>
            </a:pPr>
            <a:endParaRPr lang="de-DE"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just">
              <a:buClr>
                <a:srgbClr val="000000"/>
              </a:buClr>
              <a:buSzPts val="1200"/>
              <a:buFont typeface="Century Gothic" panose="020B0502020202020204" pitchFamily="34" charset="0"/>
              <a:buNone/>
            </a:pPr>
            <a:r>
              <a:rPr lang="de-DE" sz="1800" dirty="0">
                <a:effectLst/>
                <a:latin typeface="Times New Roman" panose="02020603050405020304" pitchFamily="18" charset="0"/>
                <a:ea typeface="Calibri" panose="020F0502020204030204" pitchFamily="34" charset="0"/>
                <a:cs typeface="Arial" panose="020B0604020202020204" pitchFamily="34" charset="0"/>
              </a:rPr>
              <a:t>Nachfolgend finden Sie einige Tipps für Trainer, die die Diskussion leiten sollen.</a:t>
            </a:r>
          </a:p>
          <a:p>
            <a:pPr marL="0" lvl="0" indent="0" algn="just">
              <a:buClr>
                <a:srgbClr val="000000"/>
              </a:buClr>
              <a:buSzPts val="1200"/>
              <a:buFont typeface="Century Gothic" panose="020B0502020202020204" pitchFamily="34" charset="0"/>
              <a:buNone/>
            </a:pPr>
            <a:endParaRPr lang="de-DE"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just">
              <a:buClr>
                <a:srgbClr val="000000"/>
              </a:buClr>
              <a:buSzPts val="1200"/>
              <a:buFont typeface="Century Gothic" panose="020B0502020202020204" pitchFamily="34" charset="0"/>
              <a:buNone/>
            </a:pPr>
            <a:r>
              <a:rPr lang="de-DE" sz="1800" dirty="0">
                <a:effectLst/>
                <a:latin typeface="Times New Roman" panose="02020603050405020304" pitchFamily="18" charset="0"/>
                <a:ea typeface="Calibri" panose="020F0502020204030204" pitchFamily="34" charset="0"/>
                <a:cs typeface="Arial" panose="020B0604020202020204" pitchFamily="34" charset="0"/>
              </a:rPr>
              <a:t>Menschen leihen sich aus verschiedenen Gründen Geld, darunter (</a:t>
            </a:r>
            <a:r>
              <a:rPr lang="de-DE" sz="1800" dirty="0" err="1">
                <a:effectLst/>
                <a:latin typeface="Times New Roman" panose="02020603050405020304" pitchFamily="18" charset="0"/>
                <a:ea typeface="Calibri" panose="020F0502020204030204" pitchFamily="34" charset="0"/>
                <a:cs typeface="Arial" panose="020B0604020202020204" pitchFamily="34" charset="0"/>
              </a:rPr>
              <a:t>Haughn</a:t>
            </a:r>
            <a:r>
              <a:rPr lang="de-DE" sz="1800" dirty="0">
                <a:effectLst/>
                <a:latin typeface="Times New Roman" panose="02020603050405020304" pitchFamily="18" charset="0"/>
                <a:ea typeface="Calibri" panose="020F0502020204030204" pitchFamily="34" charset="0"/>
                <a:cs typeface="Arial" panose="020B0604020202020204" pitchFamily="34" charset="0"/>
              </a:rPr>
              <a:t>, 2023; Johnson, 2023):</a:t>
            </a:r>
          </a:p>
          <a:p>
            <a:pPr marL="0" lvl="0" indent="0" algn="just">
              <a:buClr>
                <a:srgbClr val="000000"/>
              </a:buClr>
              <a:buSzPts val="1200"/>
              <a:buFont typeface="Century Gothic" panose="020B0502020202020204" pitchFamily="34" charset="0"/>
              <a:buNone/>
            </a:pPr>
            <a:r>
              <a:rPr lang="de-DE" sz="1800" dirty="0">
                <a:effectLst/>
                <a:latin typeface="Times New Roman" panose="02020603050405020304" pitchFamily="18" charset="0"/>
                <a:ea typeface="Calibri" panose="020F0502020204030204" pitchFamily="34" charset="0"/>
                <a:cs typeface="Arial" panose="020B0604020202020204" pitchFamily="34" charset="0"/>
              </a:rPr>
              <a:t>- </a:t>
            </a:r>
            <a:r>
              <a:rPr lang="de-DE" sz="1800" b="1" dirty="0">
                <a:effectLst/>
                <a:latin typeface="Times New Roman" panose="02020603050405020304" pitchFamily="18" charset="0"/>
                <a:ea typeface="Calibri" panose="020F0502020204030204" pitchFamily="34" charset="0"/>
                <a:cs typeface="Arial" panose="020B0604020202020204" pitchFamily="34" charset="0"/>
              </a:rPr>
              <a:t>Große Anschaffungen: </a:t>
            </a:r>
            <a:r>
              <a:rPr lang="de-DE" sz="1800" dirty="0">
                <a:effectLst/>
                <a:latin typeface="Times New Roman" panose="02020603050405020304" pitchFamily="18" charset="0"/>
                <a:ea typeface="Calibri" panose="020F0502020204030204" pitchFamily="34" charset="0"/>
                <a:cs typeface="Arial" panose="020B0604020202020204" pitchFamily="34" charset="0"/>
              </a:rPr>
              <a:t>Kredite werden häufig zur Finanzierung bedeutender Anschaffungen wie Häuser, Fahrzeuge und Bildung genutzt. Häufige Beispiele sind Hypotheken, Autokredite und Studienkredite.</a:t>
            </a:r>
          </a:p>
          <a:p>
            <a:pPr marL="0" lvl="0" indent="0" algn="just">
              <a:buClr>
                <a:srgbClr val="000000"/>
              </a:buClr>
              <a:buSzPts val="1200"/>
              <a:buFont typeface="Century Gothic" panose="020B0502020202020204" pitchFamily="34" charset="0"/>
              <a:buNone/>
            </a:pPr>
            <a:r>
              <a:rPr lang="de-DE" sz="1800" dirty="0">
                <a:effectLst/>
                <a:latin typeface="Times New Roman" panose="02020603050405020304" pitchFamily="18" charset="0"/>
                <a:ea typeface="Calibri" panose="020F0502020204030204" pitchFamily="34" charset="0"/>
                <a:cs typeface="Arial" panose="020B0604020202020204" pitchFamily="34" charset="0"/>
              </a:rPr>
              <a:t>- </a:t>
            </a:r>
            <a:r>
              <a:rPr lang="de-DE" sz="1800" b="1" dirty="0">
                <a:effectLst/>
                <a:latin typeface="Times New Roman" panose="02020603050405020304" pitchFamily="18" charset="0"/>
                <a:ea typeface="Calibri" panose="020F0502020204030204" pitchFamily="34" charset="0"/>
                <a:cs typeface="Arial" panose="020B0604020202020204" pitchFamily="34" charset="0"/>
              </a:rPr>
              <a:t>Geschäftsvorhaben: </a:t>
            </a:r>
            <a:r>
              <a:rPr lang="de-DE" sz="1800" dirty="0">
                <a:effectLst/>
                <a:latin typeface="Times New Roman" panose="02020603050405020304" pitchFamily="18" charset="0"/>
                <a:ea typeface="Calibri" panose="020F0502020204030204" pitchFamily="34" charset="0"/>
                <a:cs typeface="Arial" panose="020B0604020202020204" pitchFamily="34" charset="0"/>
              </a:rPr>
              <a:t>Unternehmer und Unternehmen sind häufig auf Kredite angewiesen, um ihre Unternehmen zu gründen, zu erweitern oder zu betreiben. Unternehmenskredite und Kreditlinien können für das nötige Kapital sorgen</a:t>
            </a:r>
          </a:p>
          <a:p>
            <a:pPr marL="0" lvl="0" indent="0" algn="just">
              <a:buClr>
                <a:srgbClr val="000000"/>
              </a:buClr>
              <a:buSzPts val="1200"/>
              <a:buFont typeface="Century Gothic" panose="020B0502020202020204" pitchFamily="34" charset="0"/>
              <a:buNone/>
            </a:pPr>
            <a:r>
              <a:rPr lang="de-DE" sz="1800" dirty="0">
                <a:effectLst/>
                <a:latin typeface="Times New Roman" panose="02020603050405020304" pitchFamily="18" charset="0"/>
                <a:ea typeface="Calibri" panose="020F0502020204030204" pitchFamily="34" charset="0"/>
                <a:cs typeface="Arial" panose="020B0604020202020204" pitchFamily="34" charset="0"/>
              </a:rPr>
              <a:t>- </a:t>
            </a:r>
            <a:r>
              <a:rPr lang="de-DE" sz="1800" b="1" dirty="0">
                <a:effectLst/>
                <a:latin typeface="Times New Roman" panose="02020603050405020304" pitchFamily="18" charset="0"/>
                <a:ea typeface="Calibri" panose="020F0502020204030204" pitchFamily="34" charset="0"/>
                <a:cs typeface="Arial" panose="020B0604020202020204" pitchFamily="34" charset="0"/>
              </a:rPr>
              <a:t>Notfälle: </a:t>
            </a:r>
            <a:r>
              <a:rPr lang="de-DE" sz="1800" dirty="0">
                <a:effectLst/>
                <a:latin typeface="Times New Roman" panose="02020603050405020304" pitchFamily="18" charset="0"/>
                <a:ea typeface="Calibri" panose="020F0502020204030204" pitchFamily="34" charset="0"/>
                <a:cs typeface="Arial" panose="020B0604020202020204" pitchFamily="34" charset="0"/>
              </a:rPr>
              <a:t>Unvorhergesehene Notfälle wie Arztrechnungen oder unerwartete Hausreparaturen können einen plötzlichen Bedarf an Mitteln verursachen, die durch Kredite gedeckt werden können</a:t>
            </a:r>
          </a:p>
          <a:p>
            <a:pPr marL="0" lvl="0" indent="0" algn="just">
              <a:buClr>
                <a:srgbClr val="000000"/>
              </a:buClr>
              <a:buSzPts val="1200"/>
              <a:buFont typeface="Century Gothic" panose="020B0502020202020204" pitchFamily="34" charset="0"/>
              <a:buNone/>
            </a:pPr>
            <a:r>
              <a:rPr lang="de-DE" sz="1800" dirty="0">
                <a:effectLst/>
                <a:latin typeface="Times New Roman" panose="02020603050405020304" pitchFamily="18" charset="0"/>
                <a:ea typeface="Calibri" panose="020F0502020204030204" pitchFamily="34" charset="0"/>
                <a:cs typeface="Arial" panose="020B0604020202020204" pitchFamily="34" charset="0"/>
              </a:rPr>
              <a:t>- </a:t>
            </a:r>
            <a:r>
              <a:rPr lang="de-DE" sz="1800" b="1" dirty="0">
                <a:effectLst/>
                <a:latin typeface="Times New Roman" panose="02020603050405020304" pitchFamily="18" charset="0"/>
                <a:ea typeface="Calibri" panose="020F0502020204030204" pitchFamily="34" charset="0"/>
                <a:cs typeface="Arial" panose="020B0604020202020204" pitchFamily="34" charset="0"/>
              </a:rPr>
              <a:t>Schuldenkonsolidierung: </a:t>
            </a:r>
            <a:r>
              <a:rPr lang="de-DE" sz="1800" dirty="0">
                <a:effectLst/>
                <a:latin typeface="Times New Roman" panose="02020603050405020304" pitchFamily="18" charset="0"/>
                <a:ea typeface="Calibri" panose="020F0502020204030204" pitchFamily="34" charset="0"/>
                <a:cs typeface="Arial" panose="020B0604020202020204" pitchFamily="34" charset="0"/>
              </a:rPr>
              <a:t>Manche Menschen nutzen Kredite, um mehrere Schulden in einer einzigen, besser überschaubaren Zahlung zu konsolidieren, wodurch möglicherweise die Zinssätze gesenkt und die Finanzen vereinfacht werden.</a:t>
            </a:r>
          </a:p>
          <a:p>
            <a:pPr marL="0" lvl="0" indent="0" algn="just">
              <a:buClr>
                <a:srgbClr val="000000"/>
              </a:buClr>
              <a:buSzPts val="1200"/>
              <a:buFont typeface="Century Gothic" panose="020B0502020202020204" pitchFamily="34" charset="0"/>
              <a:buNone/>
            </a:pPr>
            <a:r>
              <a:rPr lang="de-DE" sz="1800" dirty="0">
                <a:effectLst/>
                <a:latin typeface="Times New Roman" panose="02020603050405020304" pitchFamily="18" charset="0"/>
                <a:ea typeface="Calibri" panose="020F0502020204030204" pitchFamily="34" charset="0"/>
                <a:cs typeface="Arial" panose="020B0604020202020204" pitchFamily="34" charset="0"/>
              </a:rPr>
              <a:t>- </a:t>
            </a:r>
            <a:r>
              <a:rPr lang="de-DE" sz="1800" b="1" dirty="0">
                <a:effectLst/>
                <a:latin typeface="Times New Roman" panose="02020603050405020304" pitchFamily="18" charset="0"/>
                <a:ea typeface="Calibri" panose="020F0502020204030204" pitchFamily="34" charset="0"/>
                <a:cs typeface="Arial" panose="020B0604020202020204" pitchFamily="34" charset="0"/>
              </a:rPr>
              <a:t>Investitionen: </a:t>
            </a:r>
            <a:r>
              <a:rPr lang="de-DE" sz="1800" dirty="0">
                <a:effectLst/>
                <a:latin typeface="Times New Roman" panose="02020603050405020304" pitchFamily="18" charset="0"/>
                <a:ea typeface="Calibri" panose="020F0502020204030204" pitchFamily="34" charset="0"/>
                <a:cs typeface="Arial" panose="020B0604020202020204" pitchFamily="34" charset="0"/>
              </a:rPr>
              <a:t>Die Aufnahme von Krediten für Investitionen kann möglicherweise höhere Renditen bringen, beispielsweise die Aufnahme eines Margin-Darlehens zum Kauf von Aktien</a:t>
            </a:r>
          </a:p>
          <a:p>
            <a:pPr marL="0" lvl="0" indent="0" algn="just">
              <a:buClr>
                <a:srgbClr val="000000"/>
              </a:buClr>
              <a:buSzPts val="1200"/>
              <a:buFont typeface="Century Gothic" panose="020B0502020202020204" pitchFamily="34" charset="0"/>
              <a:buNone/>
            </a:pPr>
            <a:r>
              <a:rPr lang="de-DE" sz="1800" dirty="0">
                <a:effectLst/>
                <a:latin typeface="Times New Roman" panose="02020603050405020304" pitchFamily="18" charset="0"/>
                <a:ea typeface="Calibri" panose="020F0502020204030204" pitchFamily="34" charset="0"/>
                <a:cs typeface="Arial" panose="020B0604020202020204" pitchFamily="34" charset="0"/>
              </a:rPr>
              <a:t>- </a:t>
            </a:r>
            <a:r>
              <a:rPr lang="de-DE" sz="1800" b="1" dirty="0">
                <a:effectLst/>
                <a:latin typeface="Times New Roman" panose="02020603050405020304" pitchFamily="18" charset="0"/>
                <a:ea typeface="Calibri" panose="020F0502020204030204" pitchFamily="34" charset="0"/>
                <a:cs typeface="Arial" panose="020B0604020202020204" pitchFamily="34" charset="0"/>
              </a:rPr>
              <a:t>Heimwerkerbedarf: </a:t>
            </a:r>
            <a:r>
              <a:rPr lang="de-DE" sz="1800" dirty="0">
                <a:effectLst/>
                <a:latin typeface="Times New Roman" panose="02020603050405020304" pitchFamily="18" charset="0"/>
                <a:ea typeface="Calibri" panose="020F0502020204030204" pitchFamily="34" charset="0"/>
                <a:cs typeface="Arial" panose="020B0604020202020204" pitchFamily="34" charset="0"/>
              </a:rPr>
              <a:t>Hausbesitzer können Kredite für Renovierungen und Verbesserungen aufnehmen, die den Wert ihrer Immobilie steigern können</a:t>
            </a:r>
          </a:p>
          <a:p>
            <a:pPr marL="0" lvl="0" indent="0" algn="just">
              <a:buClr>
                <a:srgbClr val="000000"/>
              </a:buClr>
              <a:buSzPts val="1200"/>
              <a:buFont typeface="Century Gothic" panose="020B0502020202020204" pitchFamily="34" charset="0"/>
              <a:buNone/>
            </a:pPr>
            <a:r>
              <a:rPr lang="de-DE" sz="1800" dirty="0">
                <a:effectLst/>
                <a:latin typeface="Times New Roman" panose="02020603050405020304" pitchFamily="18" charset="0"/>
                <a:ea typeface="Calibri" panose="020F0502020204030204" pitchFamily="34" charset="0"/>
                <a:cs typeface="Arial" panose="020B0604020202020204" pitchFamily="34" charset="0"/>
              </a:rPr>
              <a:t>- </a:t>
            </a:r>
            <a:r>
              <a:rPr lang="de-DE" sz="1800" b="1" dirty="0">
                <a:effectLst/>
                <a:latin typeface="Times New Roman" panose="02020603050405020304" pitchFamily="18" charset="0"/>
                <a:ea typeface="Calibri" panose="020F0502020204030204" pitchFamily="34" charset="0"/>
                <a:cs typeface="Arial" panose="020B0604020202020204" pitchFamily="34" charset="0"/>
              </a:rPr>
              <a:t>Bildung: </a:t>
            </a:r>
            <a:r>
              <a:rPr lang="de-DE" sz="1800" dirty="0">
                <a:effectLst/>
                <a:latin typeface="Times New Roman" panose="02020603050405020304" pitchFamily="18" charset="0"/>
                <a:ea typeface="Calibri" panose="020F0502020204030204" pitchFamily="34" charset="0"/>
                <a:cs typeface="Arial" panose="020B0604020202020204" pitchFamily="34" charset="0"/>
              </a:rPr>
              <a:t>Studiendarlehen werden üblicherweise zur Deckung der Kosten einer Hochschulausbildung verwendet, einschließlich Studiengebühren, Büchern und Lebenshaltungskosten.</a:t>
            </a:r>
          </a:p>
          <a:p>
            <a:pPr marL="0" lvl="0" indent="0" algn="just">
              <a:buClr>
                <a:srgbClr val="000000"/>
              </a:buClr>
              <a:buSzPts val="1200"/>
              <a:buFont typeface="Century Gothic" panose="020B0502020202020204" pitchFamily="34" charset="0"/>
              <a:buNone/>
            </a:pPr>
            <a:r>
              <a:rPr lang="de-DE" sz="1800" dirty="0">
                <a:effectLst/>
                <a:latin typeface="Times New Roman" panose="02020603050405020304" pitchFamily="18" charset="0"/>
                <a:ea typeface="Calibri" panose="020F0502020204030204" pitchFamily="34" charset="0"/>
                <a:cs typeface="Arial" panose="020B0604020202020204" pitchFamily="34" charset="0"/>
              </a:rPr>
              <a:t>- </a:t>
            </a:r>
            <a:r>
              <a:rPr lang="de-DE" sz="1800" b="1" dirty="0">
                <a:effectLst/>
                <a:latin typeface="Times New Roman" panose="02020603050405020304" pitchFamily="18" charset="0"/>
                <a:ea typeface="Calibri" panose="020F0502020204030204" pitchFamily="34" charset="0"/>
                <a:cs typeface="Arial" panose="020B0604020202020204" pitchFamily="34" charset="0"/>
              </a:rPr>
              <a:t>Reisen: </a:t>
            </a:r>
            <a:r>
              <a:rPr lang="de-DE" sz="1800" dirty="0">
                <a:effectLst/>
                <a:latin typeface="Times New Roman" panose="02020603050405020304" pitchFamily="18" charset="0"/>
                <a:ea typeface="Calibri" panose="020F0502020204030204" pitchFamily="34" charset="0"/>
                <a:cs typeface="Arial" panose="020B0604020202020204" pitchFamily="34" charset="0"/>
              </a:rPr>
              <a:t>Die Finanzierung von Ferien oder Reiseerlebnissen über Privatkredite oder Kreditkarten ist ein weiterer Grund, warum Menschen Kredite aufnehmen.</a:t>
            </a:r>
          </a:p>
          <a:p>
            <a:pPr marL="0" lvl="0" indent="0" algn="just">
              <a:buClr>
                <a:srgbClr val="000000"/>
              </a:buClr>
              <a:buSzPts val="1200"/>
              <a:buFont typeface="Century Gothic" panose="020B0502020202020204" pitchFamily="34" charset="0"/>
              <a:buNone/>
            </a:pPr>
            <a:r>
              <a:rPr lang="de-DE" sz="1800" dirty="0">
                <a:effectLst/>
                <a:latin typeface="Times New Roman" panose="02020603050405020304" pitchFamily="18" charset="0"/>
                <a:ea typeface="Calibri" panose="020F0502020204030204" pitchFamily="34" charset="0"/>
                <a:cs typeface="Arial" panose="020B0604020202020204" pitchFamily="34" charset="0"/>
              </a:rPr>
              <a:t>- </a:t>
            </a:r>
            <a:r>
              <a:rPr lang="de-DE" sz="1800" b="1" dirty="0">
                <a:effectLst/>
                <a:latin typeface="Times New Roman" panose="02020603050405020304" pitchFamily="18" charset="0"/>
                <a:ea typeface="Calibri" panose="020F0502020204030204" pitchFamily="34" charset="0"/>
                <a:cs typeface="Arial" panose="020B0604020202020204" pitchFamily="34" charset="0"/>
              </a:rPr>
              <a:t>Aufrechterhaltung der Liquidität: </a:t>
            </a:r>
            <a:r>
              <a:rPr lang="de-DE" sz="1800" dirty="0">
                <a:effectLst/>
                <a:latin typeface="Times New Roman" panose="02020603050405020304" pitchFamily="18" charset="0"/>
                <a:ea typeface="Calibri" panose="020F0502020204030204" pitchFamily="34" charset="0"/>
                <a:cs typeface="Arial" panose="020B0604020202020204" pitchFamily="34" charset="0"/>
              </a:rPr>
              <a:t>Unternehmen nehmen häufig Kredite auf, um den Cashflow aufrechtzuerhalten, vorübergehende finanzielle Lücken zu schließen oder Chancen zu nutzen.</a:t>
            </a:r>
          </a:p>
          <a:p>
            <a:pPr marL="0" lvl="0" indent="0" algn="just">
              <a:buClr>
                <a:srgbClr val="000000"/>
              </a:buClr>
              <a:buSzPts val="1200"/>
              <a:buFont typeface="Century Gothic" panose="020B0502020202020204" pitchFamily="34" charset="0"/>
              <a:buNone/>
            </a:pPr>
            <a:r>
              <a:rPr lang="de-DE" sz="1800" dirty="0">
                <a:effectLst/>
                <a:latin typeface="Times New Roman" panose="02020603050405020304" pitchFamily="18" charset="0"/>
                <a:ea typeface="Calibri" panose="020F0502020204030204" pitchFamily="34" charset="0"/>
                <a:cs typeface="Arial" panose="020B0604020202020204" pitchFamily="34" charset="0"/>
              </a:rPr>
              <a:t>- </a:t>
            </a:r>
            <a:r>
              <a:rPr lang="de-DE" sz="1800" b="1" dirty="0">
                <a:effectLst/>
                <a:latin typeface="Times New Roman" panose="02020603050405020304" pitchFamily="18" charset="0"/>
                <a:ea typeface="Calibri" panose="020F0502020204030204" pitchFamily="34" charset="0"/>
                <a:cs typeface="Arial" panose="020B0604020202020204" pitchFamily="34" charset="0"/>
              </a:rPr>
              <a:t>Lebensereignisse: </a:t>
            </a:r>
            <a:r>
              <a:rPr lang="de-DE" sz="1800" dirty="0">
                <a:effectLst/>
                <a:latin typeface="Times New Roman" panose="02020603050405020304" pitchFamily="18" charset="0"/>
                <a:ea typeface="Calibri" panose="020F0502020204030204" pitchFamily="34" charset="0"/>
                <a:cs typeface="Arial" panose="020B0604020202020204" pitchFamily="34" charset="0"/>
              </a:rPr>
              <a:t>Kredite können dazu beitragen, Lebensereignisse wie Hochzeiten, Umzüge oder die Gründung einer Familie zu finanzieren.</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228600" indent="0" algn="l">
              <a:buFont typeface="Arial" panose="020B0604020202020204" pitchFamily="34" charset="0"/>
              <a:buNone/>
            </a:pPr>
            <a:endParaRPr lang="en-US" b="0" i="0" dirty="0">
              <a:solidFill>
                <a:srgbClr val="374151"/>
              </a:solidFill>
              <a:effectLst/>
              <a:latin typeface="Söhne"/>
            </a:endParaRPr>
          </a:p>
        </p:txBody>
      </p:sp>
      <p:sp>
        <p:nvSpPr>
          <p:cNvPr id="169" name="Google Shape;169;p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5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DE" sz="1800" dirty="0">
                <a:solidFill>
                  <a:srgbClr val="000000"/>
                </a:solidFill>
                <a:effectLst/>
                <a:latin typeface="Century Gothic" panose="020B0502020202020204" pitchFamily="34" charset="0"/>
                <a:ea typeface="Times New Roman" panose="02020603050405020304" pitchFamily="18" charset="0"/>
              </a:rPr>
              <a:t>Bei der Beantragung eines Kredits ist es wichtig, die Konditionen zu verstehen. Ein Kredit bedeutet im Wesentlichen, dass man sich Geld leiht, das man zurückzahlen muss, gleichbedeutend mit Schulden. Der Kapitalbetrag bezieht sich auf den ursprünglich geliehenen Betrag, beispielsweise bei einem Darlehen von 5.000 €. Zinsen hingegen sind die zusätzlichen Kosten der Kreditaufnahme, ausgedrückt als Prozentsatz des Kapitals. Beispielsweise bedeutet ein Zinssatz von 7 %, dass pro geliehenem Euro 7 Cent gezahlt werden müssen. Höhere Zinssätze bedeuten teurere Kredite. Die Kreditlaufzeit gibt die Dauer der Rückzahlung an, die bei Hypotheken zwischen 5 Monaten und 30 Jahren variieren kann. Es ist wichtig, diese Bedingungen zu verstehen, bevor Sie einen Kredit aufnehmen.</a:t>
            </a:r>
            <a:endParaRPr lang="en-SI"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1672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Bevor Sie sich für einen Kredit entscheiden, sollten Sie unbedingt die folgenden Faktoren berücksichtigen (Consumer Financial Protection Bureau </a:t>
            </a:r>
            <a:r>
              <a:rPr lang="de-AT" sz="18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o.d</a:t>
            </a:r>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de-AT" sz="18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Mabs</a:t>
            </a:r>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de-AT" sz="18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o.d</a:t>
            </a:r>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de-AT" sz="18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Zetl</a:t>
            </a:r>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2021):</a:t>
            </a:r>
            <a:endParaRPr lang="de-AT" sz="1800" dirty="0">
              <a:effectLst/>
              <a:latin typeface="Times New Roman" panose="02020603050405020304" pitchFamily="18" charset="0"/>
              <a:ea typeface="Times New Roman" panose="02020603050405020304" pitchFamily="18" charset="0"/>
            </a:endParaRPr>
          </a:p>
          <a:p>
            <a:pPr algn="just"/>
            <a:endParaRPr lang="en-SI"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SzPts val="1200"/>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Zweck der Kreditaufnahme:</a:t>
            </a:r>
            <a:r>
              <a:rPr lang="de-AT"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Legen Sie klar fest, warum Sie einen Kredit aufnehmen müssen. Handelt es sich um eine notwendige Ausgabe, eine Investition oder eine Anschaffung nach eigenem Ermessen? Die Kenntnis des Verwendungszwecks hilft Ihnen bei der Auswahl der richtigen Kreditart und bei der Bestimmung des benötigten Betrags.</a:t>
            </a:r>
            <a:endParaRPr lang="de-AT"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Budget und Erschwinglichkeit:</a:t>
            </a:r>
            <a:r>
              <a:rPr lang="de-AT"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Berechnen Sie, wie die monatlichen Kreditraten in Ihr Budget passen. Vergewissern Sie sich, dass Sie sich die Rückzahlungen bequem leisten können, ohne Ihre Finanzen zu belasten.</a:t>
            </a:r>
            <a:endParaRPr lang="de-AT"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Kreditwürdigkeit:</a:t>
            </a:r>
            <a:r>
              <a:rPr lang="de-AT"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Ihre Kreditvergangenheit und Ihre Kreditwürdigkeit spielen eine wichtige Rolle bei der Kreditgenehmigung und den Zinssätzen, die Sie erhalten. Prüfen Sie Ihre Kreditauskunft und arbeiten Sie gegebenenfalls an der Verbesserung Ihrer Kreditwürdigkeit.</a:t>
            </a:r>
            <a:endParaRPr lang="de-AT"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Zinssätze:</a:t>
            </a:r>
            <a:r>
              <a:rPr lang="de-AT"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Die verschiedenen Kreditarten sind mit unterschiedlichen Zinssätzen verbunden. Informieren Sie sich, ob die Zinsen fest oder variabel sind, und vergleichen Sie die Zinssätze verschiedener Kreditgeber, um sich die günstigsten Konditionen zu sichern.</a:t>
            </a:r>
            <a:endParaRPr lang="de-AT"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Darlehensbedingungen:</a:t>
            </a:r>
            <a:r>
              <a:rPr lang="de-AT"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Lesen Sie die Darlehensbedingungen sorgfältig durch, einschließlich der Laufzeit des Darlehens, des Tilgungsplans und der anfallenden Gebühren. Längere Laufzeiten können zu niedrigeren monatlichen Raten, aber zu höheren Gesamtkosten aufgrund von Zinsen führen.</a:t>
            </a:r>
            <a:endParaRPr lang="de-AT"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Sicherheiten:</a:t>
            </a:r>
            <a:r>
              <a:rPr lang="de-AT"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Wenn der Kredit besichert ist, sollten Sie festlegen, welche Vermögenswerte oder Sicherheiten Sie zu riskieren bereit sind. Wird ein besicherter Kredit nicht zurückgezahlt, kann dies zum Verlust der Sicherheiten führen.</a:t>
            </a:r>
            <a:endParaRPr lang="de-AT"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Auswahl des Kreditgebers:</a:t>
            </a:r>
            <a:r>
              <a:rPr lang="de-AT"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Ziehen Sie verschiedene Kreditgeber in Betracht, z. B. Banken, Kreditgenossenschaften, Online-Kreditgeber und Peer-to-Peer-Kreditplattformen, und vergleichen Sie deren Angebote, um die am besten geeignete Option zu finden.</a:t>
            </a:r>
            <a:endParaRPr lang="de-AT"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Alternative Finanzierung:</a:t>
            </a:r>
            <a:r>
              <a:rPr lang="de-AT"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Prüfen Sie alternative Finanzierungsquellen wie Zuschüsse, Ersparnisse oder Partnerschaften, bevor Sie sich zu einer Kreditaufnahme verpflichten. Wenn Sie den Betrag, den Sie aufnehmen müssen, reduzieren, können Sie langfristig Geld sparen.</a:t>
            </a:r>
            <a:endParaRPr lang="de-AT"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Künftige finanzielle Ziele:</a:t>
            </a:r>
            <a:r>
              <a:rPr lang="de-AT"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Beurteilen Sie, wie sich der Kredit auf Ihre langfristigen finanziellen Ziele auswirken wird. Wird er Ihnen helfen, Ihre Ziele zu erreichen, oder wird er Sie daran hindern?</a:t>
            </a:r>
            <a:endParaRPr lang="de-AT"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Rückzahlungsstrategie:</a:t>
            </a:r>
            <a:r>
              <a:rPr lang="de-AT"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Erstellen Sie einen klaren Plan für die Rückzahlung des Kredits. Wenn Sie automatische Zahlungen einrichten, können Sie sicherstellen, dass Sie Ihren Verpflichtungen rechtzeitig nachkommen.</a:t>
            </a:r>
            <a:endParaRPr lang="de-AT" sz="1800" dirty="0">
              <a:effectLst/>
              <a:latin typeface="Times New Roman" panose="02020603050405020304" pitchFamily="18" charset="0"/>
              <a:ea typeface="Calibri" panose="020F0502020204030204" pitchFamily="34" charset="0"/>
              <a:cs typeface="Arial" panose="020B0604020202020204" pitchFamily="34" charset="0"/>
            </a:endParaRPr>
          </a:p>
          <a:p>
            <a:pPr marL="90170" algn="just"/>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Wenn Sie sich die Zeit nehmen, diese Faktoren zu berücksichtigen, ist das entscheidend für eine verantwortungsvolle Kreditaufnahme und ein effektives Schuldenmanagement.</a:t>
            </a:r>
            <a:endParaRPr lang="de-AT"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SzPts val="1200"/>
              <a:buFont typeface="Century Gothic" panose="020B0502020202020204" pitchFamily="34" charset="0"/>
              <a:buChar char="-"/>
            </a:pP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228600" indent="0" algn="l">
              <a:buFont typeface="Arial" panose="020B0604020202020204" pitchFamily="34" charset="0"/>
              <a:buNone/>
            </a:pPr>
            <a:endParaRPr lang="en-US" b="0" i="0" dirty="0">
              <a:solidFill>
                <a:srgbClr val="374151"/>
              </a:solidFill>
              <a:effectLst/>
              <a:latin typeface="Söhne"/>
            </a:endParaRPr>
          </a:p>
          <a:p>
            <a:pPr marL="228600" indent="0" algn="l">
              <a:buFont typeface="Arial" panose="020B0604020202020204" pitchFamily="34" charset="0"/>
              <a:buNone/>
            </a:pPr>
            <a:endParaRPr lang="en-US" b="0" i="0" dirty="0">
              <a:solidFill>
                <a:srgbClr val="374151"/>
              </a:solidFill>
              <a:effectLst/>
              <a:latin typeface="Söhne"/>
            </a:endParaRPr>
          </a:p>
        </p:txBody>
      </p:sp>
      <p:sp>
        <p:nvSpPr>
          <p:cNvPr id="169" name="Google Shape;169;p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0128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Die Darlehenslaufzeit ist der Zeitraum, in dem ein Darlehen zurückgezahlt wird. Sie bestimmt den Zeitrahmen für die Rückzahlung und wirkt sich auf die Gesamtkosten der Kreditaufnahme aus. Kreditnehmer haben verschiedene Möglichkeiten der Kreditlaufzeit, die von kurz- bis langfristig reichen.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Kurzfristige Darlehen sind Darlehen mit einer Rückzahlungsfrist von bis zu einem Jahr. Sie werden in der Regel für unmittelbare Finanzierungsbedürfnisse oder kurzfristige Ausgaben wie Betriebskapital, Inventarkäufe oder Cashflow-Engpässe verwendet. Diese Darlehen sind oft mit höheren Zinssätzen verbunden, bieten aber einen schnellen Zugang zu den Mitteln.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Mittelfristige Darlehen sind Darlehen mit einer Rückzahlungsfrist von einem bis fünf Jahren. Sie werden in der Regel für mittelfristige Finanzierungsbedürfnisse wie den Kauf von Ausrüstungen, die Expansion des Unternehmens oder Kapitalverbesserungen in Anspruch genommen. Diese Darlehen schaffen ein Gleichgewicht zwischen kurzfristiger Flexibilität und langfristiger Stabilität.</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Langfristige Darlehen sind Darlehen mit einer Rückzahlungsfrist von mehr als fünf Jahren. Sie werden für umfangreiche Investitionen wie Immobilienkäufe, Großprojekte oder Unternehmensübernahmen verwendet. Diese Darlehen zeichnen sich durch längere Rückzahlungsfristen, niedrigere monatliche Raten und die Möglichkeit aus, die Kosten der Kreditaufnahme über die Zeit zu verteilen.</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Grundsatz der Fristenkongruenz (</a:t>
            </a:r>
            <a:r>
              <a:rPr lang="de-AT" sz="18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Maturity</a:t>
            </a:r>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de-AT" sz="18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Matching</a:t>
            </a:r>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AT" sz="1800" dirty="0">
              <a:effectLst/>
              <a:latin typeface="Times New Roman" panose="02020603050405020304" pitchFamily="18" charset="0"/>
              <a:ea typeface="Times New Roman" panose="02020603050405020304" pitchFamily="18" charset="0"/>
            </a:endParaRPr>
          </a:p>
          <a:p>
            <a:pPr algn="just"/>
            <a:r>
              <a:rPr lang="de-AT"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Der Grundsatz der Fristenkongruenz bedeutet, dass die Laufzeit des Kredits an die erwartete Lebensdauer des finanzierten Vermögenswerts angepasst wird. Diese Praxis ist von entscheidender Bedeutung, da sie das Ausfallrisiko minimiert und die Effizienz der Kapitalallokation optimiert. Die Finanzierung eines langfristigen Vermögenswerts mit einem langfristigen Darlehen stellt beispielsweise sicher, dass die Einnahmen zur Deckung der Darlehenszahlungen ausreichen, um die finanzielle Belastung des Darlehensnehmers zu verringern.</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4078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AT" sz="1100" dirty="0">
                <a:solidFill>
                  <a:srgbClr val="000000"/>
                </a:solidFill>
                <a:effectLst/>
                <a:latin typeface="Century Gothic" panose="020B0502020202020204" pitchFamily="34" charset="0"/>
                <a:ea typeface="Times New Roman" panose="02020603050405020304" pitchFamily="18" charset="0"/>
              </a:rPr>
              <a:t>Die Zinssätze sind ein grundlegender Aspekt der Kreditaufnahme, und sie zu verstehen ist entscheidend, wenn man verschiedene Kreditoptionen bewerten will. Der Zinssatz hat zusammen mit den damit verbundenen Gebühren einen erheblichen Einfluss auf die Gesamtkosten der Kreditaufnahme. Um fundierte Entscheidungen treffen zu können, müssen Kreditnehmer die Art des Zinssatzes, die Kreditbearbeitungsgebühr und den effektiven Jahreszins berücksichtigen.</a:t>
            </a:r>
            <a:endParaRPr lang="de-AT" sz="1200" dirty="0">
              <a:effectLst/>
              <a:latin typeface="Times New Roman" panose="02020603050405020304" pitchFamily="18" charset="0"/>
              <a:ea typeface="Times New Roman" panose="02020603050405020304" pitchFamily="18" charset="0"/>
            </a:endParaRPr>
          </a:p>
          <a:p>
            <a:pPr algn="just"/>
            <a:r>
              <a:rPr lang="de-AT" sz="1100" dirty="0">
                <a:solidFill>
                  <a:srgbClr val="000000"/>
                </a:solidFill>
                <a:effectLst/>
                <a:latin typeface="Century Gothic" panose="020B0502020202020204" pitchFamily="34" charset="0"/>
                <a:ea typeface="Times New Roman" panose="02020603050405020304" pitchFamily="18" charset="0"/>
              </a:rPr>
              <a:t> </a:t>
            </a:r>
            <a:endParaRPr lang="de-AT" sz="1200" dirty="0">
              <a:effectLst/>
              <a:latin typeface="Times New Roman" panose="02020603050405020304" pitchFamily="18" charset="0"/>
              <a:ea typeface="Times New Roman" panose="02020603050405020304" pitchFamily="18" charset="0"/>
            </a:endParaRPr>
          </a:p>
          <a:p>
            <a:pPr algn="just"/>
            <a:r>
              <a:rPr lang="de-AT" sz="1100" dirty="0">
                <a:solidFill>
                  <a:srgbClr val="000000"/>
                </a:solidFill>
                <a:effectLst/>
                <a:latin typeface="Century Gothic" panose="020B0502020202020204" pitchFamily="34" charset="0"/>
                <a:ea typeface="Times New Roman" panose="02020603050405020304" pitchFamily="18" charset="0"/>
              </a:rPr>
              <a:t>Zinssatzarten (</a:t>
            </a:r>
            <a:r>
              <a:rPr lang="de-AT" sz="1100" dirty="0" err="1">
                <a:solidFill>
                  <a:srgbClr val="000000"/>
                </a:solidFill>
                <a:effectLst/>
                <a:latin typeface="Century Gothic" panose="020B0502020202020204" pitchFamily="34" charset="0"/>
                <a:ea typeface="Times New Roman" panose="02020603050405020304" pitchFamily="18" charset="0"/>
              </a:rPr>
              <a:t>Banton</a:t>
            </a:r>
            <a:r>
              <a:rPr lang="de-AT" sz="1100" dirty="0">
                <a:solidFill>
                  <a:srgbClr val="000000"/>
                </a:solidFill>
                <a:effectLst/>
                <a:latin typeface="Century Gothic" panose="020B0502020202020204" pitchFamily="34" charset="0"/>
                <a:ea typeface="Times New Roman" panose="02020603050405020304" pitchFamily="18" charset="0"/>
              </a:rPr>
              <a:t>, 2023; </a:t>
            </a:r>
            <a:r>
              <a:rPr lang="de-AT" sz="1100" dirty="0" err="1">
                <a:solidFill>
                  <a:srgbClr val="000000"/>
                </a:solidFill>
                <a:effectLst/>
                <a:latin typeface="Century Gothic" panose="020B0502020202020204" pitchFamily="34" charset="0"/>
                <a:ea typeface="Times New Roman" panose="02020603050405020304" pitchFamily="18" charset="0"/>
              </a:rPr>
              <a:t>Pomroy</a:t>
            </a:r>
            <a:r>
              <a:rPr lang="de-AT" sz="1100" dirty="0">
                <a:solidFill>
                  <a:srgbClr val="000000"/>
                </a:solidFill>
                <a:effectLst/>
                <a:latin typeface="Century Gothic" panose="020B0502020202020204" pitchFamily="34" charset="0"/>
                <a:ea typeface="Times New Roman" panose="02020603050405020304" pitchFamily="18" charset="0"/>
              </a:rPr>
              <a:t>, 2023):</a:t>
            </a:r>
            <a:endParaRPr lang="de-AT" sz="1200" dirty="0">
              <a:effectLst/>
              <a:latin typeface="Times New Roman" panose="02020603050405020304" pitchFamily="18" charset="0"/>
              <a:ea typeface="Times New Roman" panose="02020603050405020304" pitchFamily="18" charset="0"/>
            </a:endParaRPr>
          </a:p>
          <a:p>
            <a:pPr marL="342900" lvl="0" indent="-342900" algn="just">
              <a:buClr>
                <a:srgbClr val="000000"/>
              </a:buClr>
              <a:buSzPts val="1200"/>
              <a:buFont typeface="Century Gothic" panose="020B0502020202020204" pitchFamily="34" charset="0"/>
              <a:buChar char="-"/>
            </a:pPr>
            <a:r>
              <a:rPr lang="de-AT" sz="11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Fester Zinssatz: </a:t>
            </a:r>
            <a:r>
              <a:rPr lang="de-AT"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Bei einem Darlehen mit festem Zinssatz bleibt der Zinssatz während der gesamten Darlehenslaufzeit konstant. Dies bietet Planungssicherheit, da die Kreditnehmer genau wissen, wie viel sie jeden Monat zahlen werden.</a:t>
            </a:r>
            <a:endParaRPr lang="de-AT" sz="12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de-AT" sz="11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Variabler Zinssatz:</a:t>
            </a:r>
            <a:r>
              <a:rPr lang="de-AT"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Bei Krediten mit variablem Zinssatz können die Zinssätze im Laufe der Zeit schwanken. Diese Zinssätze beginnen oft niedriger als feste Zinssätze, können aber steigen, wodurch die monatlichen Zahlungen unsicher werden.</a:t>
            </a:r>
            <a:endParaRPr lang="de-AT" sz="12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de-AT" sz="11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Eine Kreditbearbeitungsgebühr</a:t>
            </a:r>
            <a:r>
              <a:rPr lang="de-AT"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ist eine Gebühr, die von der Bank erhoben wird, um die mit der Bearbeitung eines Kreditantrags verbundenen Kosten zu decken. Sie umfasst Aufgaben wie die Durchführung von Bonitätsprüfungen, die Erstellung von Kreditunterlagen und die Auszahlung des Geldes.</a:t>
            </a:r>
            <a:endParaRPr lang="de-AT" sz="1200" dirty="0">
              <a:effectLst/>
              <a:latin typeface="Times New Roman" panose="02020603050405020304" pitchFamily="18" charset="0"/>
              <a:ea typeface="Calibri" panose="020F0502020204030204" pitchFamily="34" charset="0"/>
              <a:cs typeface="Arial" panose="020B0604020202020204" pitchFamily="34" charset="0"/>
            </a:endParaRPr>
          </a:p>
          <a:p>
            <a:pPr marL="742950" lvl="1" indent="-285750" algn="just">
              <a:buFont typeface="Courier New" panose="02070309020205020404" pitchFamily="49" charset="0"/>
              <a:buChar char="o"/>
            </a:pPr>
            <a:r>
              <a:rPr lang="de-AT" sz="1100" dirty="0">
                <a:solidFill>
                  <a:srgbClr val="000000"/>
                </a:solidFill>
                <a:effectLst/>
                <a:latin typeface="Century Gothic" panose="020B0502020202020204" pitchFamily="34" charset="0"/>
                <a:ea typeface="Times New Roman" panose="02020603050405020304" pitchFamily="18" charset="0"/>
              </a:rPr>
              <a:t>Es ist wichtig, die beiden wichtigsten Methoden zur Berechnung der Bearbeitungsgebühren zu erläutern:</a:t>
            </a:r>
            <a:endParaRPr lang="de-AT" sz="1200" dirty="0">
              <a:effectLst/>
              <a:latin typeface="Times New Roman" panose="02020603050405020304" pitchFamily="18" charset="0"/>
              <a:ea typeface="Times New Roman" panose="02020603050405020304" pitchFamily="18" charset="0"/>
            </a:endParaRPr>
          </a:p>
          <a:p>
            <a:pPr marL="1143000" lvl="2" indent="-228600" algn="just">
              <a:buFont typeface="Wingdings" panose="05000000000000000000" pitchFamily="2" charset="2"/>
              <a:buChar char=""/>
            </a:pPr>
            <a:r>
              <a:rPr lang="de-AT" sz="1100" dirty="0">
                <a:solidFill>
                  <a:srgbClr val="000000"/>
                </a:solidFill>
                <a:effectLst/>
                <a:latin typeface="Century Gothic" panose="020B0502020202020204" pitchFamily="34" charset="0"/>
                <a:ea typeface="Times New Roman" panose="02020603050405020304" pitchFamily="18" charset="0"/>
              </a:rPr>
              <a:t>Prozentsatz des Kreditbetrags: Bei dieser Methode wird ein Prozentsatz des gesamten Darlehensbetrags berechnet. Wenn Sie beispielsweise einen Kredit von 10.000 € aufnehmen und die Bearbeitungsgebühr 2 % beträgt, würde die Gebühr 200 € betragen.</a:t>
            </a:r>
            <a:endParaRPr lang="de-AT" sz="1200" dirty="0">
              <a:effectLst/>
              <a:latin typeface="Times New Roman" panose="02020603050405020304" pitchFamily="18" charset="0"/>
              <a:ea typeface="Times New Roman" panose="02020603050405020304" pitchFamily="18" charset="0"/>
            </a:endParaRPr>
          </a:p>
          <a:p>
            <a:pPr marL="1143000" lvl="2" indent="-228600" algn="just">
              <a:buFont typeface="Wingdings" panose="05000000000000000000" pitchFamily="2" charset="2"/>
              <a:buChar char=""/>
            </a:pPr>
            <a:r>
              <a:rPr lang="de-AT" sz="1100" dirty="0">
                <a:solidFill>
                  <a:srgbClr val="000000"/>
                </a:solidFill>
                <a:effectLst/>
                <a:latin typeface="Century Gothic" panose="020B0502020202020204" pitchFamily="34" charset="0"/>
                <a:ea typeface="Times New Roman" panose="02020603050405020304" pitchFamily="18" charset="0"/>
              </a:rPr>
              <a:t>Pauschale Gebühr: In manchen Fällen erheben die Banken eine feste Bearbeitungsgebühr, die unabhängig von der Höhe des Kredits ist. Diese Gebühr bleibt unabhängig von der Höhe des Kredits konstant.</a:t>
            </a:r>
            <a:endParaRPr lang="de-AT" sz="12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de-AT" sz="1100" dirty="0">
                <a:solidFill>
                  <a:srgbClr val="000000"/>
                </a:solidFill>
                <a:effectLst/>
                <a:latin typeface="Century Gothic" panose="020B0502020202020204" pitchFamily="34" charset="0"/>
                <a:ea typeface="Times New Roman" panose="02020603050405020304" pitchFamily="18" charset="0"/>
              </a:rPr>
              <a:t>Die notarielle Beurkundung dient als rechtliche Grundlage für den Darlehensvertrag und gewährleistet dessen Gültigkeit und Durchsetzbarkeit. Durch die notarielle Beurkundung des Darlehens erhalten sowohl der Darlehensnehmer als auch der Darlehensgeber rechtlichen Schutz und Klarheit über ihre Rechte und Pflichten.</a:t>
            </a:r>
            <a:endParaRPr lang="de-AT" sz="1200" dirty="0">
              <a:effectLst/>
              <a:latin typeface="Times New Roman" panose="02020603050405020304" pitchFamily="18" charset="0"/>
              <a:ea typeface="Times New Roman" panose="02020603050405020304" pitchFamily="18" charset="0"/>
            </a:endParaRPr>
          </a:p>
          <a:p>
            <a:pPr marL="342900" lvl="0" indent="-342900" algn="just">
              <a:buClr>
                <a:srgbClr val="000000"/>
              </a:buClr>
              <a:buSzPts val="1200"/>
              <a:buFont typeface="Century Gothic" panose="020B0502020202020204" pitchFamily="34" charset="0"/>
              <a:buChar char="-"/>
            </a:pPr>
            <a:r>
              <a:rPr lang="de-AT" sz="11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Jährlicher Prozentsatz (APR): </a:t>
            </a:r>
            <a:r>
              <a:rPr lang="de-AT"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Der effektive Jahreszins ist ein umfassendes Maß für die Gesamtkosten eines Kredits, das sowohl den Zinssatz als auch alle damit verbundenen Gebühren umfasst. Er ermöglicht einen genauen Vergleich zwischen verschiedenen Kreditangeboten.</a:t>
            </a:r>
            <a:endParaRPr lang="de-AT" sz="12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just">
              <a:buClr>
                <a:srgbClr val="000000"/>
              </a:buClr>
              <a:buSzPts val="1200"/>
              <a:buFont typeface="Century Gothic" panose="020B0502020202020204" pitchFamily="34" charset="0"/>
              <a:buNone/>
            </a:pP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218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clipartkey.com/view/iRmiwm_transparent-questions-clip-art-time-to-practice/" TargetMode="External"/><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technofaq.org/posts/2020/06/6-tips-for-people-buying-a-home-during-covid-19/" TargetMode="External"/><Relationship Id="rId5" Type="http://schemas.openxmlformats.org/officeDocument/2006/relationships/image" Target="../media/image17.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technofaq.org/posts/2017/01/the-ultimate-guide-to-paying-off-education-loans-faster/" TargetMode="External"/><Relationship Id="rId5" Type="http://schemas.openxmlformats.org/officeDocument/2006/relationships/image" Target="../media/image18.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allclimatepainting.com/home-renovation-projects-add-value/" TargetMode="External"/><Relationship Id="rId5" Type="http://schemas.openxmlformats.org/officeDocument/2006/relationships/image" Target="../media/image19.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satisfyingretirement.blogspot.com/2018/02/how-to-get-out-of-debt-and-start-over.html" TargetMode="External"/><Relationship Id="rId5" Type="http://schemas.openxmlformats.org/officeDocument/2006/relationships/image" Target="../media/image20.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piqsels.com/en/public-domain-photo-zraha" TargetMode="External"/><Relationship Id="rId5" Type="http://schemas.openxmlformats.org/officeDocument/2006/relationships/image" Target="../media/image21.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hyperlink" Target="https://www.consumerfinance.gov/know-before-you-owe/" TargetMode="External"/><Relationship Id="rId13" Type="http://schemas.openxmlformats.org/officeDocument/2006/relationships/hyperlink" Target="https://mabs.ie/managing-money/before-you-borrow/" TargetMode="External"/><Relationship Id="rId18" Type="http://schemas.openxmlformats.org/officeDocument/2006/relationships/hyperlink" Target="https://www.philstar.com/business/business-as-usual/2020/01/06/1982294/helpful-habits-responsible-borrowing" TargetMode="External"/><Relationship Id="rId3" Type="http://schemas.openxmlformats.org/officeDocument/2006/relationships/image" Target="../media/image4.png"/><Relationship Id="rId7" Type="http://schemas.openxmlformats.org/officeDocument/2006/relationships/hyperlink" Target="https://www.investopedia.com/terms/b/borrowing-base.asp" TargetMode="External"/><Relationship Id="rId12" Type="http://schemas.openxmlformats.org/officeDocument/2006/relationships/hyperlink" Target="https://www.investopedia.com/top-reasons-personal-loan-7508655" TargetMode="External"/><Relationship Id="rId17" Type="http://schemas.openxmlformats.org/officeDocument/2006/relationships/hyperlink" Target="https://www.stanbicbank.com.gh/gh/personal/about-us/news/responsible-borrowing" TargetMode="External"/><Relationship Id="rId2" Type="http://schemas.openxmlformats.org/officeDocument/2006/relationships/notesSlide" Target="../notesSlides/notesSlide32.xml"/><Relationship Id="rId16" Type="http://schemas.openxmlformats.org/officeDocument/2006/relationships/hyperlink" Target="https://www.lendingtree.com/personal/different-types-of-personal-loans/" TargetMode="External"/><Relationship Id="rId1" Type="http://schemas.openxmlformats.org/officeDocument/2006/relationships/slideLayout" Target="../slideLayouts/slideLayout2.xml"/><Relationship Id="rId6" Type="http://schemas.openxmlformats.org/officeDocument/2006/relationships/hyperlink" Target="https://www.investopedia.com/terms/i/interestrate.asp" TargetMode="External"/><Relationship Id="rId11" Type="http://schemas.openxmlformats.org/officeDocument/2006/relationships/hyperlink" Target="https://srfs.upenn.edu/financial-wellness/browse-topics/debt/responsible-debt-habits" TargetMode="External"/><Relationship Id="rId5" Type="http://schemas.openxmlformats.org/officeDocument/2006/relationships/hyperlink" Target="https://www.experian.com/blogs/ask-experian/types-of-loans/" TargetMode="External"/><Relationship Id="rId15" Type="http://schemas.openxmlformats.org/officeDocument/2006/relationships/hyperlink" Target="https://www.experian.com/blogs/ask-experian/how-to-compare-loan-offers/" TargetMode="External"/><Relationship Id="rId10" Type="http://schemas.openxmlformats.org/officeDocument/2006/relationships/hyperlink" Target="https://www.epnb.com/insights/7-ways-to-be-a-responsible-borrower/" TargetMode="External"/><Relationship Id="rId19" Type="http://schemas.openxmlformats.org/officeDocument/2006/relationships/hyperlink" Target="https://www.zetl.com/blog/10-things-to-know-before-applying-for-a-loan/" TargetMode="External"/><Relationship Id="rId4" Type="http://schemas.openxmlformats.org/officeDocument/2006/relationships/image" Target="../media/image2.png"/><Relationship Id="rId9" Type="http://schemas.openxmlformats.org/officeDocument/2006/relationships/hyperlink" Target="https://www.wikihow.com/Calculate-Total-Interest-Paid-on-a-Car-Loan" TargetMode="External"/><Relationship Id="rId14" Type="http://schemas.openxmlformats.org/officeDocument/2006/relationships/hyperlink" Target="https://www.nerdwallet.com/article/loans/personal-loans/personal-loan-type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svgsilh.com/673ab7/image/150613.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ixabay.com/en/hatena-think-about-question-1184896/" TargetMode="Externa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FBE73CA0-DD81-4D2B-1915-DECC0293DA55}"/>
              </a:ext>
            </a:extLst>
          </p:cNvPr>
          <p:cNvPicPr>
            <a:picLocks noChangeAspect="1"/>
          </p:cNvPicPr>
          <p:nvPr/>
        </p:nvPicPr>
        <p:blipFill>
          <a:blip r:embed="rId4"/>
          <a:stretch>
            <a:fillRect/>
          </a:stretch>
        </p:blipFill>
        <p:spPr>
          <a:xfrm>
            <a:off x="10092942" y="88900"/>
            <a:ext cx="1678519" cy="1854200"/>
          </a:xfrm>
          <a:prstGeom prst="rect">
            <a:avLst/>
          </a:prstGeom>
        </p:spPr>
      </p:pic>
      <p:sp>
        <p:nvSpPr>
          <p:cNvPr id="4" name="TextBox 3">
            <a:extLst>
              <a:ext uri="{FF2B5EF4-FFF2-40B4-BE49-F238E27FC236}">
                <a16:creationId xmlns:a16="http://schemas.microsoft.com/office/drawing/2014/main" id="{C153D7C9-4C2D-B203-9676-813771AB2C63}"/>
              </a:ext>
            </a:extLst>
          </p:cNvPr>
          <p:cNvSpPr txBox="1"/>
          <p:nvPr/>
        </p:nvSpPr>
        <p:spPr>
          <a:xfrm>
            <a:off x="2264260" y="4660944"/>
            <a:ext cx="7607046" cy="553998"/>
          </a:xfrm>
          <a:prstGeom prst="rect">
            <a:avLst/>
          </a:prstGeom>
          <a:noFill/>
        </p:spPr>
        <p:txBody>
          <a:bodyPr wrap="square" rtlCol="0">
            <a:spAutoFit/>
          </a:bodyPr>
          <a:lstStyle/>
          <a:p>
            <a:pPr algn="ctr"/>
            <a:r>
              <a:rPr lang="pt-PT" sz="3000" b="1">
                <a:latin typeface="Century Gothic" panose="020B0502020202020204" pitchFamily="34" charset="0"/>
              </a:rPr>
              <a:t>AUSLEIHEN</a:t>
            </a:r>
            <a:endParaRPr lang="en-GB" sz="2600" b="1" dirty="0">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4E19570B-A9DC-4AA1-09ED-979D119CABDC}"/>
              </a:ext>
            </a:extLst>
          </p:cNvPr>
          <p:cNvCxnSpPr/>
          <p:nvPr/>
        </p:nvCxnSpPr>
        <p:spPr>
          <a:xfrm>
            <a:off x="4103176" y="5242560"/>
            <a:ext cx="39827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A13D19-ACCC-2382-FED9-836F30168784}"/>
              </a:ext>
            </a:extLst>
          </p:cNvPr>
          <p:cNvSpPr txBox="1"/>
          <p:nvPr/>
        </p:nvSpPr>
        <p:spPr>
          <a:xfrm>
            <a:off x="4267044" y="5556656"/>
            <a:ext cx="3818852" cy="369332"/>
          </a:xfrm>
          <a:prstGeom prst="rect">
            <a:avLst/>
          </a:prstGeom>
          <a:noFill/>
        </p:spPr>
        <p:txBody>
          <a:bodyPr wrap="square" rtlCol="0">
            <a:spAutoFit/>
          </a:bodyPr>
          <a:lstStyle/>
          <a:p>
            <a:pPr algn="ctr"/>
            <a:r>
              <a:rPr lang="pt-PT" sz="1800" dirty="0">
                <a:latin typeface="Century Gothic" panose="020B0502020202020204" pitchFamily="34" charset="0"/>
              </a:rPr>
              <a:t>Autor: DOBA BUSINESS SCHOOL </a:t>
            </a:r>
            <a:endParaRPr lang="en-GB" sz="1800" dirty="0">
              <a:latin typeface="Century Gothic" panose="020B0502020202020204" pitchFamily="34" charset="0"/>
            </a:endParaRPr>
          </a:p>
        </p:txBody>
      </p:sp>
      <p:pic>
        <p:nvPicPr>
          <p:cNvPr id="9" name="Picture 8" descr="Text&#10;&#10;Description automatically generated">
            <a:extLst>
              <a:ext uri="{FF2B5EF4-FFF2-40B4-BE49-F238E27FC236}">
                <a16:creationId xmlns:a16="http://schemas.microsoft.com/office/drawing/2014/main" id="{3B3770C9-630A-76F9-3152-308818B38F61}"/>
              </a:ext>
            </a:extLst>
          </p:cNvPr>
          <p:cNvPicPr>
            <a:picLocks noChangeAspect="1"/>
          </p:cNvPicPr>
          <p:nvPr/>
        </p:nvPicPr>
        <p:blipFill>
          <a:blip r:embed="rId5"/>
          <a:stretch>
            <a:fillRect/>
          </a:stretch>
        </p:blipFill>
        <p:spPr>
          <a:xfrm>
            <a:off x="111760" y="6008036"/>
            <a:ext cx="2951825" cy="619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739CBAF4-E46D-8C2E-42CC-F055287D1E0E}"/>
            </a:ext>
          </a:extLst>
        </p:cNvPr>
        <p:cNvGrpSpPr/>
        <p:nvPr/>
      </p:nvGrpSpPr>
      <p:grpSpPr>
        <a:xfrm>
          <a:off x="0" y="0"/>
          <a:ext cx="0" cy="0"/>
          <a:chOff x="0" y="0"/>
          <a:chExt cx="0" cy="0"/>
        </a:xfrm>
      </p:grpSpPr>
      <p:grpSp>
        <p:nvGrpSpPr>
          <p:cNvPr id="253" name="Group 252">
            <a:extLst>
              <a:ext uri="{FF2B5EF4-FFF2-40B4-BE49-F238E27FC236}">
                <a16:creationId xmlns:a16="http://schemas.microsoft.com/office/drawing/2014/main" id="{962D4E98-F6AD-1326-50B8-208D8F1397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5EEEBB52-2A54-5E01-16EB-EE6A38962E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C6E72366-400A-9834-87F4-6A93D7BD4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F3232209-4218-7AE0-0AF9-8F688BDD5968}"/>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6FF7DA01-7CC2-E665-BAD0-D92F928B6CF2}"/>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7C3CBE26-E92E-C088-25A0-1BF21A1AC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3271516-040D-A3B9-D8DA-1EB9C2D994D4}"/>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40173340-5700-0CB7-2098-5361891211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0BEE4C25-37F1-9B99-AD13-F995CE0C47B3}"/>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EIN PRAKTISCHES BEISPIEL</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pic>
        <p:nvPicPr>
          <p:cNvPr id="3" name="Grafik 2" descr="Ein Bild, das Text, Zeichnung, Schrift, Cartoon enthält.&#10;&#10;Automatisch generierte Beschreibung">
            <a:extLst>
              <a:ext uri="{FF2B5EF4-FFF2-40B4-BE49-F238E27FC236}">
                <a16:creationId xmlns:a16="http://schemas.microsoft.com/office/drawing/2014/main" id="{9D5E0CA4-36E5-18DD-4932-7E81847744B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477924" y="1433752"/>
            <a:ext cx="3982364" cy="3849619"/>
          </a:xfrm>
          <a:prstGeom prst="rect">
            <a:avLst/>
          </a:prstGeom>
        </p:spPr>
      </p:pic>
      <p:sp>
        <p:nvSpPr>
          <p:cNvPr id="9" name="Textfeld 8">
            <a:extLst>
              <a:ext uri="{FF2B5EF4-FFF2-40B4-BE49-F238E27FC236}">
                <a16:creationId xmlns:a16="http://schemas.microsoft.com/office/drawing/2014/main" id="{31703F9A-CC3B-957D-1F1C-DE7F3B07BACD}"/>
              </a:ext>
            </a:extLst>
          </p:cNvPr>
          <p:cNvSpPr txBox="1"/>
          <p:nvPr/>
        </p:nvSpPr>
        <p:spPr>
          <a:xfrm>
            <a:off x="490330" y="1948070"/>
            <a:ext cx="5248553" cy="3631763"/>
          </a:xfrm>
          <a:prstGeom prst="rect">
            <a:avLst/>
          </a:prstGeom>
          <a:noFill/>
        </p:spPr>
        <p:txBody>
          <a:bodyPr wrap="none" rtlCol="0">
            <a:spAutoFit/>
          </a:bodyPr>
          <a:lstStyle/>
          <a:p>
            <a:r>
              <a:rPr lang="de-DE" sz="2400" dirty="0">
                <a:latin typeface="Century Gothic" panose="020B0502020202020204" pitchFamily="34" charset="0"/>
                <a:cs typeface="Calibri" panose="020F0502020204030204" pitchFamily="34" charset="0"/>
              </a:rPr>
              <a:t>Kredit = 5.000 €</a:t>
            </a:r>
          </a:p>
          <a:p>
            <a:r>
              <a:rPr lang="de-DE" sz="2400" dirty="0">
                <a:latin typeface="Century Gothic" panose="020B0502020202020204" pitchFamily="34" charset="0"/>
                <a:cs typeface="Calibri" panose="020F0502020204030204" pitchFamily="34" charset="0"/>
              </a:rPr>
              <a:t>Laufzeit = 3 Jahre </a:t>
            </a:r>
          </a:p>
          <a:p>
            <a:r>
              <a:rPr lang="de-DE" sz="2400" dirty="0">
                <a:latin typeface="Century Gothic" panose="020B0502020202020204" pitchFamily="34" charset="0"/>
                <a:cs typeface="Calibri" panose="020F0502020204030204" pitchFamily="34" charset="0"/>
              </a:rPr>
              <a:t>Zinssatz = 5 % </a:t>
            </a:r>
          </a:p>
          <a:p>
            <a:endParaRPr lang="de-DE" sz="2400" dirty="0">
              <a:latin typeface="Century Gothic" panose="020B0502020202020204" pitchFamily="34" charset="0"/>
              <a:cs typeface="Calibri" panose="020F0502020204030204" pitchFamily="34" charset="0"/>
            </a:endParaRPr>
          </a:p>
          <a:p>
            <a:r>
              <a:rPr lang="de-DE" sz="2400" dirty="0">
                <a:latin typeface="Century Gothic" panose="020B0502020202020204" pitchFamily="34" charset="0"/>
                <a:cs typeface="Calibri" panose="020F0502020204030204" pitchFamily="34" charset="0"/>
              </a:rPr>
              <a:t>Wie viel werden Sie zurückzahlen?</a:t>
            </a:r>
          </a:p>
          <a:p>
            <a:r>
              <a:rPr lang="de-DE" sz="2400" dirty="0">
                <a:latin typeface="Century Gothic" panose="020B0502020202020204" pitchFamily="34" charset="0"/>
                <a:cs typeface="Calibri" panose="020F0502020204030204" pitchFamily="34" charset="0"/>
              </a:rPr>
              <a:t>Wie hoch ist das Kapital?</a:t>
            </a:r>
          </a:p>
          <a:p>
            <a:r>
              <a:rPr lang="de-DE" sz="2400" dirty="0">
                <a:latin typeface="Century Gothic" panose="020B0502020202020204" pitchFamily="34" charset="0"/>
                <a:cs typeface="Calibri" panose="020F0502020204030204" pitchFamily="34" charset="0"/>
              </a:rPr>
              <a:t>Wie hoch sind die Gesamtzinsen?</a:t>
            </a:r>
          </a:p>
          <a:p>
            <a:endParaRPr lang="de-DE" sz="2400" dirty="0">
              <a:latin typeface="Century Gothic" panose="020B0502020202020204" pitchFamily="34" charset="0"/>
              <a:cs typeface="Calibri" panose="020F0502020204030204" pitchFamily="34" charset="0"/>
            </a:endParaRPr>
          </a:p>
          <a:p>
            <a:endParaRPr lang="de-DE" sz="2400" dirty="0">
              <a:latin typeface="Century Gothic" panose="020B0502020202020204" pitchFamily="34" charset="0"/>
              <a:cs typeface="Calibri" panose="020F0502020204030204" pitchFamily="34" charset="0"/>
            </a:endParaRPr>
          </a:p>
          <a:p>
            <a:endParaRPr lang="de-AT" dirty="0">
              <a:latin typeface="Century Gothic" panose="020B0502020202020204" pitchFamily="34" charset="0"/>
            </a:endParaRPr>
          </a:p>
        </p:txBody>
      </p:sp>
    </p:spTree>
    <p:extLst>
      <p:ext uri="{BB962C8B-B14F-4D97-AF65-F5344CB8AC3E}">
        <p14:creationId xmlns:p14="http://schemas.microsoft.com/office/powerpoint/2010/main" val="3647053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DBF09A85-6E06-7052-BE76-B73A5B865F12}"/>
            </a:ext>
          </a:extLst>
        </p:cNvPr>
        <p:cNvGrpSpPr/>
        <p:nvPr/>
      </p:nvGrpSpPr>
      <p:grpSpPr>
        <a:xfrm>
          <a:off x="0" y="0"/>
          <a:ext cx="0" cy="0"/>
          <a:chOff x="0" y="0"/>
          <a:chExt cx="0" cy="0"/>
        </a:xfrm>
      </p:grpSpPr>
      <p:grpSp>
        <p:nvGrpSpPr>
          <p:cNvPr id="253" name="Group 252">
            <a:extLst>
              <a:ext uri="{FF2B5EF4-FFF2-40B4-BE49-F238E27FC236}">
                <a16:creationId xmlns:a16="http://schemas.microsoft.com/office/drawing/2014/main" id="{4FC15F64-3BB0-55E3-F5B1-EBB2447718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9900DF24-A3CD-A62B-8770-A69275830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C751FD1E-2C18-794D-CE07-913372B2A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Google Shape;199;p4">
            <a:extLst>
              <a:ext uri="{FF2B5EF4-FFF2-40B4-BE49-F238E27FC236}">
                <a16:creationId xmlns:a16="http://schemas.microsoft.com/office/drawing/2014/main" id="{7CDCAF8C-6133-5E8F-7C76-97C4650A7E34}"/>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80E9D43D-407A-2537-3F18-0FF82E1C4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ED44E1EF-F98F-B999-E853-12D2AAAFF51E}"/>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pSp>
        <p:nvGrpSpPr>
          <p:cNvPr id="4" name="Group 3">
            <a:extLst>
              <a:ext uri="{FF2B5EF4-FFF2-40B4-BE49-F238E27FC236}">
                <a16:creationId xmlns:a16="http://schemas.microsoft.com/office/drawing/2014/main" id="{FC0A6C31-2C4E-5BE1-6250-AAF08FD92B16}"/>
              </a:ext>
            </a:extLst>
          </p:cNvPr>
          <p:cNvGrpSpPr/>
          <p:nvPr/>
        </p:nvGrpSpPr>
        <p:grpSpPr>
          <a:xfrm>
            <a:off x="6478331" y="1433752"/>
            <a:ext cx="4936721" cy="4397318"/>
            <a:chOff x="9982898" y="274495"/>
            <a:chExt cx="1566075" cy="1436576"/>
          </a:xfrm>
        </p:grpSpPr>
        <p:grpSp>
          <p:nvGrpSpPr>
            <p:cNvPr id="202" name="Google Shape;202;p4">
              <a:extLst>
                <a:ext uri="{FF2B5EF4-FFF2-40B4-BE49-F238E27FC236}">
                  <a16:creationId xmlns:a16="http://schemas.microsoft.com/office/drawing/2014/main" id="{E42719EC-FB78-1EA3-E754-028DFED92D0A}"/>
                </a:ext>
              </a:extLst>
            </p:cNvPr>
            <p:cNvGrpSpPr/>
            <p:nvPr/>
          </p:nvGrpSpPr>
          <p:grpSpPr>
            <a:xfrm>
              <a:off x="9982898" y="451775"/>
              <a:ext cx="1485694" cy="1259296"/>
              <a:chOff x="1103250" y="1525027"/>
              <a:chExt cx="2528100" cy="2189351"/>
            </a:xfrm>
          </p:grpSpPr>
          <p:sp>
            <p:nvSpPr>
              <p:cNvPr id="203" name="Google Shape;203;p4">
                <a:extLst>
                  <a:ext uri="{FF2B5EF4-FFF2-40B4-BE49-F238E27FC236}">
                    <a16:creationId xmlns:a16="http://schemas.microsoft.com/office/drawing/2014/main" id="{83BB2561-2241-B943-3706-F9036B0281FC}"/>
                  </a:ext>
                </a:extLst>
              </p:cNvPr>
              <p:cNvSpPr/>
              <p:nvPr/>
            </p:nvSpPr>
            <p:spPr>
              <a:xfrm>
                <a:off x="3053816" y="2349744"/>
                <a:ext cx="389562" cy="389754"/>
              </a:xfrm>
              <a:custGeom>
                <a:avLst/>
                <a:gdLst/>
                <a:ahLst/>
                <a:cxnLst/>
                <a:rect l="l" t="t" r="r" b="b"/>
                <a:pathLst>
                  <a:path w="32477" h="32493" extrusionOk="0">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4" name="Google Shape;204;p4">
                <a:extLst>
                  <a:ext uri="{FF2B5EF4-FFF2-40B4-BE49-F238E27FC236}">
                    <a16:creationId xmlns:a16="http://schemas.microsoft.com/office/drawing/2014/main" id="{B9A92E65-7F8B-271C-E452-C2B6B7AA7CEB}"/>
                  </a:ext>
                </a:extLst>
              </p:cNvPr>
              <p:cNvSpPr/>
              <p:nvPr/>
            </p:nvSpPr>
            <p:spPr>
              <a:xfrm>
                <a:off x="3103933" y="2399861"/>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5" name="Google Shape;205;p4">
                <a:extLst>
                  <a:ext uri="{FF2B5EF4-FFF2-40B4-BE49-F238E27FC236}">
                    <a16:creationId xmlns:a16="http://schemas.microsoft.com/office/drawing/2014/main" id="{B2154441-8408-A496-DA34-828666B5E9BE}"/>
                  </a:ext>
                </a:extLst>
              </p:cNvPr>
              <p:cNvSpPr/>
              <p:nvPr/>
            </p:nvSpPr>
            <p:spPr>
              <a:xfrm>
                <a:off x="3192998" y="2455461"/>
                <a:ext cx="126271" cy="165027"/>
              </a:xfrm>
              <a:custGeom>
                <a:avLst/>
                <a:gdLst/>
                <a:ahLst/>
                <a:cxnLst/>
                <a:rect l="l" t="t" r="r" b="b"/>
                <a:pathLst>
                  <a:path w="10527" h="13758" extrusionOk="0">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6" name="Google Shape;206;p4">
                <a:extLst>
                  <a:ext uri="{FF2B5EF4-FFF2-40B4-BE49-F238E27FC236}">
                    <a16:creationId xmlns:a16="http://schemas.microsoft.com/office/drawing/2014/main" id="{02982AA7-00FB-4828-51F7-A9138CD9D359}"/>
                  </a:ext>
                </a:extLst>
              </p:cNvPr>
              <p:cNvSpPr/>
              <p:nvPr/>
            </p:nvSpPr>
            <p:spPr>
              <a:xfrm>
                <a:off x="3192998" y="2455461"/>
                <a:ext cx="126271" cy="165027"/>
              </a:xfrm>
              <a:custGeom>
                <a:avLst/>
                <a:gdLst/>
                <a:ahLst/>
                <a:cxnLst/>
                <a:rect l="l" t="t" r="r" b="b"/>
                <a:pathLst>
                  <a:path w="10527" h="13758" fill="none" extrusionOk="0">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7" name="Google Shape;207;p4">
                <a:extLst>
                  <a:ext uri="{FF2B5EF4-FFF2-40B4-BE49-F238E27FC236}">
                    <a16:creationId xmlns:a16="http://schemas.microsoft.com/office/drawing/2014/main" id="{0A12B495-1484-E18F-810C-87F4CEB2A551}"/>
                  </a:ext>
                </a:extLst>
              </p:cNvPr>
              <p:cNvSpPr/>
              <p:nvPr/>
            </p:nvSpPr>
            <p:spPr>
              <a:xfrm>
                <a:off x="3243703" y="2455461"/>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8" name="Google Shape;208;p4">
                <a:extLst>
                  <a:ext uri="{FF2B5EF4-FFF2-40B4-BE49-F238E27FC236}">
                    <a16:creationId xmlns:a16="http://schemas.microsoft.com/office/drawing/2014/main" id="{F2689BE6-5710-2F3A-78DC-A5ECCD0E4101}"/>
                  </a:ext>
                </a:extLst>
              </p:cNvPr>
              <p:cNvSpPr/>
              <p:nvPr/>
            </p:nvSpPr>
            <p:spPr>
              <a:xfrm>
                <a:off x="2928537" y="2644162"/>
                <a:ext cx="389550" cy="389754"/>
              </a:xfrm>
              <a:custGeom>
                <a:avLst/>
                <a:gdLst/>
                <a:ahLst/>
                <a:cxnLst/>
                <a:rect l="l" t="t" r="r" b="b"/>
                <a:pathLst>
                  <a:path w="32476" h="32493" extrusionOk="0">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9" name="Google Shape;209;p4">
                <a:extLst>
                  <a:ext uri="{FF2B5EF4-FFF2-40B4-BE49-F238E27FC236}">
                    <a16:creationId xmlns:a16="http://schemas.microsoft.com/office/drawing/2014/main" id="{FC0FC8B7-7DAD-2958-10A4-29000C55B596}"/>
                  </a:ext>
                </a:extLst>
              </p:cNvPr>
              <p:cNvSpPr/>
              <p:nvPr/>
            </p:nvSpPr>
            <p:spPr>
              <a:xfrm>
                <a:off x="2978653" y="2694280"/>
                <a:ext cx="289319" cy="289523"/>
              </a:xfrm>
              <a:custGeom>
                <a:avLst/>
                <a:gdLst/>
                <a:ahLst/>
                <a:cxnLst/>
                <a:rect l="l" t="t" r="r" b="b"/>
                <a:pathLst>
                  <a:path w="24120" h="24137" extrusionOk="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0" name="Google Shape;210;p4">
                <a:extLst>
                  <a:ext uri="{FF2B5EF4-FFF2-40B4-BE49-F238E27FC236}">
                    <a16:creationId xmlns:a16="http://schemas.microsoft.com/office/drawing/2014/main" id="{D444B5CD-206F-AED6-6C37-F089E61A5147}"/>
                  </a:ext>
                </a:extLst>
              </p:cNvPr>
              <p:cNvSpPr/>
              <p:nvPr/>
            </p:nvSpPr>
            <p:spPr>
              <a:xfrm>
                <a:off x="2978653" y="2694280"/>
                <a:ext cx="289319" cy="289523"/>
              </a:xfrm>
              <a:custGeom>
                <a:avLst/>
                <a:gdLst/>
                <a:ahLst/>
                <a:cxnLst/>
                <a:rect l="l" t="t" r="r" b="b"/>
                <a:pathLst>
                  <a:path w="24120" h="24137" fill="none" extrusionOk="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 name="Google Shape;211;p4">
                <a:extLst>
                  <a:ext uri="{FF2B5EF4-FFF2-40B4-BE49-F238E27FC236}">
                    <a16:creationId xmlns:a16="http://schemas.microsoft.com/office/drawing/2014/main" id="{3D9B2664-C5FE-B574-CABA-F32AC3B08168}"/>
                  </a:ext>
                </a:extLst>
              </p:cNvPr>
              <p:cNvSpPr/>
              <p:nvPr/>
            </p:nvSpPr>
            <p:spPr>
              <a:xfrm>
                <a:off x="3067719" y="2749879"/>
                <a:ext cx="105712" cy="157590"/>
              </a:xfrm>
              <a:custGeom>
                <a:avLst/>
                <a:gdLst/>
                <a:ahLst/>
                <a:cxnLst/>
                <a:rect l="l" t="t" r="r" b="b"/>
                <a:pathLst>
                  <a:path w="8813" h="13138" extrusionOk="0">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 name="Google Shape;212;p4">
                <a:extLst>
                  <a:ext uri="{FF2B5EF4-FFF2-40B4-BE49-F238E27FC236}">
                    <a16:creationId xmlns:a16="http://schemas.microsoft.com/office/drawing/2014/main" id="{A753A40C-36C7-0F4F-D9F9-F1AAF6DA501E}"/>
                  </a:ext>
                </a:extLst>
              </p:cNvPr>
              <p:cNvSpPr/>
              <p:nvPr/>
            </p:nvSpPr>
            <p:spPr>
              <a:xfrm>
                <a:off x="3067719" y="2749879"/>
                <a:ext cx="105712" cy="157590"/>
              </a:xfrm>
              <a:custGeom>
                <a:avLst/>
                <a:gdLst/>
                <a:ahLst/>
                <a:cxnLst/>
                <a:rect l="l" t="t" r="r" b="b"/>
                <a:pathLst>
                  <a:path w="8813" h="13138" fill="none" extrusionOk="0">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3" name="Google Shape;213;p4">
                <a:extLst>
                  <a:ext uri="{FF2B5EF4-FFF2-40B4-BE49-F238E27FC236}">
                    <a16:creationId xmlns:a16="http://schemas.microsoft.com/office/drawing/2014/main" id="{24A3F248-906B-754A-80C7-E6BDCC32148F}"/>
                  </a:ext>
                </a:extLst>
              </p:cNvPr>
              <p:cNvSpPr/>
              <p:nvPr/>
            </p:nvSpPr>
            <p:spPr>
              <a:xfrm>
                <a:off x="3118423"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4" name="Google Shape;214;p4">
                <a:extLst>
                  <a:ext uri="{FF2B5EF4-FFF2-40B4-BE49-F238E27FC236}">
                    <a16:creationId xmlns:a16="http://schemas.microsoft.com/office/drawing/2014/main" id="{F5561DD8-2677-A686-7BBC-FDCC68A9EE52}"/>
                  </a:ext>
                </a:extLst>
              </p:cNvPr>
              <p:cNvSpPr/>
              <p:nvPr/>
            </p:nvSpPr>
            <p:spPr>
              <a:xfrm>
                <a:off x="3166573" y="2644162"/>
                <a:ext cx="389550" cy="389754"/>
              </a:xfrm>
              <a:custGeom>
                <a:avLst/>
                <a:gdLst/>
                <a:ahLst/>
                <a:cxnLst/>
                <a:rect l="l" t="t" r="r" b="b"/>
                <a:pathLst>
                  <a:path w="32476" h="32493" extrusionOk="0">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5" name="Google Shape;215;p4">
                <a:extLst>
                  <a:ext uri="{FF2B5EF4-FFF2-40B4-BE49-F238E27FC236}">
                    <a16:creationId xmlns:a16="http://schemas.microsoft.com/office/drawing/2014/main" id="{530CECC8-7010-A6CD-1CA1-1BED27A80C22}"/>
                  </a:ext>
                </a:extLst>
              </p:cNvPr>
              <p:cNvSpPr/>
              <p:nvPr/>
            </p:nvSpPr>
            <p:spPr>
              <a:xfrm>
                <a:off x="3216689" y="2694280"/>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6" name="Google Shape;216;p4">
                <a:extLst>
                  <a:ext uri="{FF2B5EF4-FFF2-40B4-BE49-F238E27FC236}">
                    <a16:creationId xmlns:a16="http://schemas.microsoft.com/office/drawing/2014/main" id="{3FEFAFFA-0272-757D-10AB-10031397A5A6}"/>
                  </a:ext>
                </a:extLst>
              </p:cNvPr>
              <p:cNvSpPr/>
              <p:nvPr/>
            </p:nvSpPr>
            <p:spPr>
              <a:xfrm>
                <a:off x="3216689" y="2694280"/>
                <a:ext cx="289331" cy="289523"/>
              </a:xfrm>
              <a:custGeom>
                <a:avLst/>
                <a:gdLst/>
                <a:ahLst/>
                <a:cxnLst/>
                <a:rect l="l" t="t" r="r" b="b"/>
                <a:pathLst>
                  <a:path w="24121" h="24137" fill="none" extrusionOk="0">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7" name="Google Shape;217;p4">
                <a:extLst>
                  <a:ext uri="{FF2B5EF4-FFF2-40B4-BE49-F238E27FC236}">
                    <a16:creationId xmlns:a16="http://schemas.microsoft.com/office/drawing/2014/main" id="{F512AAB0-4C7B-139C-02F3-A987B06B7F0E}"/>
                  </a:ext>
                </a:extLst>
              </p:cNvPr>
              <p:cNvSpPr/>
              <p:nvPr/>
            </p:nvSpPr>
            <p:spPr>
              <a:xfrm>
                <a:off x="3305755" y="2749879"/>
                <a:ext cx="126271" cy="154256"/>
              </a:xfrm>
              <a:custGeom>
                <a:avLst/>
                <a:gdLst/>
                <a:ahLst/>
                <a:cxnLst/>
                <a:rect l="l" t="t" r="r" b="b"/>
                <a:pathLst>
                  <a:path w="10527" h="12860" extrusionOk="0">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8" name="Google Shape;218;p4">
                <a:extLst>
                  <a:ext uri="{FF2B5EF4-FFF2-40B4-BE49-F238E27FC236}">
                    <a16:creationId xmlns:a16="http://schemas.microsoft.com/office/drawing/2014/main" id="{D462A29D-5DAC-F621-8D3A-90F8CB6FC0AF}"/>
                  </a:ext>
                </a:extLst>
              </p:cNvPr>
              <p:cNvSpPr/>
              <p:nvPr/>
            </p:nvSpPr>
            <p:spPr>
              <a:xfrm>
                <a:off x="3305755" y="2749879"/>
                <a:ext cx="126271" cy="154256"/>
              </a:xfrm>
              <a:custGeom>
                <a:avLst/>
                <a:gdLst/>
                <a:ahLst/>
                <a:cxnLst/>
                <a:rect l="l" t="t" r="r" b="b"/>
                <a:pathLst>
                  <a:path w="10527" h="12860" fill="none" extrusionOk="0">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9" name="Google Shape;219;p4">
                <a:extLst>
                  <a:ext uri="{FF2B5EF4-FFF2-40B4-BE49-F238E27FC236}">
                    <a16:creationId xmlns:a16="http://schemas.microsoft.com/office/drawing/2014/main" id="{A4B0BCF0-E28C-250B-5071-07BDC0FF3091}"/>
                  </a:ext>
                </a:extLst>
              </p:cNvPr>
              <p:cNvSpPr/>
              <p:nvPr/>
            </p:nvSpPr>
            <p:spPr>
              <a:xfrm>
                <a:off x="3356459"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0" name="Google Shape;220;p4">
                <a:extLst>
                  <a:ext uri="{FF2B5EF4-FFF2-40B4-BE49-F238E27FC236}">
                    <a16:creationId xmlns:a16="http://schemas.microsoft.com/office/drawing/2014/main" id="{1000795D-C4D9-B0BB-ADD7-CD29C2162D20}"/>
                  </a:ext>
                </a:extLst>
              </p:cNvPr>
              <p:cNvSpPr/>
              <p:nvPr/>
            </p:nvSpPr>
            <p:spPr>
              <a:xfrm>
                <a:off x="2868440" y="2873397"/>
                <a:ext cx="389754" cy="389754"/>
              </a:xfrm>
              <a:custGeom>
                <a:avLst/>
                <a:gdLst/>
                <a:ahLst/>
                <a:cxnLst/>
                <a:rect l="l" t="t" r="r" b="b"/>
                <a:pathLst>
                  <a:path w="32493" h="32493" extrusionOk="0">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1" name="Google Shape;221;p4">
                <a:extLst>
                  <a:ext uri="{FF2B5EF4-FFF2-40B4-BE49-F238E27FC236}">
                    <a16:creationId xmlns:a16="http://schemas.microsoft.com/office/drawing/2014/main" id="{45892712-0D7B-8BD1-3EE1-5113511EDEB7}"/>
                  </a:ext>
                </a:extLst>
              </p:cNvPr>
              <p:cNvSpPr/>
              <p:nvPr/>
            </p:nvSpPr>
            <p:spPr>
              <a:xfrm>
                <a:off x="2868440" y="2873397"/>
                <a:ext cx="389754" cy="389754"/>
              </a:xfrm>
              <a:custGeom>
                <a:avLst/>
                <a:gdLst/>
                <a:ahLst/>
                <a:cxnLst/>
                <a:rect l="l" t="t" r="r" b="b"/>
                <a:pathLst>
                  <a:path w="32493" h="32493" fill="none" extrusionOk="0">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2" name="Google Shape;222;p4">
                <a:extLst>
                  <a:ext uri="{FF2B5EF4-FFF2-40B4-BE49-F238E27FC236}">
                    <a16:creationId xmlns:a16="http://schemas.microsoft.com/office/drawing/2014/main" id="{BDD305B2-59FE-4053-4B26-970B2AE9EA20}"/>
                  </a:ext>
                </a:extLst>
              </p:cNvPr>
              <p:cNvSpPr/>
              <p:nvPr/>
            </p:nvSpPr>
            <p:spPr>
              <a:xfrm>
                <a:off x="2918557" y="2923514"/>
                <a:ext cx="289523" cy="289523"/>
              </a:xfrm>
              <a:custGeom>
                <a:avLst/>
                <a:gdLst/>
                <a:ahLst/>
                <a:cxnLst/>
                <a:rect l="l" t="t" r="r" b="b"/>
                <a:pathLst>
                  <a:path w="24137" h="24137" extrusionOk="0">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3" name="Google Shape;223;p4">
                <a:extLst>
                  <a:ext uri="{FF2B5EF4-FFF2-40B4-BE49-F238E27FC236}">
                    <a16:creationId xmlns:a16="http://schemas.microsoft.com/office/drawing/2014/main" id="{FD2E772D-6813-0DE7-D3A1-F4F5C8CC3192}"/>
                  </a:ext>
                </a:extLst>
              </p:cNvPr>
              <p:cNvSpPr/>
              <p:nvPr/>
            </p:nvSpPr>
            <p:spPr>
              <a:xfrm>
                <a:off x="2918557"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4" name="Google Shape;224;p4">
                <a:extLst>
                  <a:ext uri="{FF2B5EF4-FFF2-40B4-BE49-F238E27FC236}">
                    <a16:creationId xmlns:a16="http://schemas.microsoft.com/office/drawing/2014/main" id="{43429520-0C5F-DF0A-C1F8-40AD6678B695}"/>
                  </a:ext>
                </a:extLst>
              </p:cNvPr>
              <p:cNvSpPr/>
              <p:nvPr/>
            </p:nvSpPr>
            <p:spPr>
              <a:xfrm>
                <a:off x="3007814" y="2979113"/>
                <a:ext cx="126079" cy="165027"/>
              </a:xfrm>
              <a:custGeom>
                <a:avLst/>
                <a:gdLst/>
                <a:ahLst/>
                <a:cxnLst/>
                <a:rect l="l" t="t" r="r" b="b"/>
                <a:pathLst>
                  <a:path w="10511" h="13758" extrusionOk="0">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5" name="Google Shape;225;p4">
                <a:extLst>
                  <a:ext uri="{FF2B5EF4-FFF2-40B4-BE49-F238E27FC236}">
                    <a16:creationId xmlns:a16="http://schemas.microsoft.com/office/drawing/2014/main" id="{13604895-6F7E-3222-9ECA-70C69F05D502}"/>
                  </a:ext>
                </a:extLst>
              </p:cNvPr>
              <p:cNvSpPr/>
              <p:nvPr/>
            </p:nvSpPr>
            <p:spPr>
              <a:xfrm>
                <a:off x="3058326" y="2979113"/>
                <a:ext cx="984" cy="12"/>
              </a:xfrm>
              <a:custGeom>
                <a:avLst/>
                <a:gdLst/>
                <a:ahLst/>
                <a:cxnLst/>
                <a:rect l="l" t="t" r="r" b="b"/>
                <a:pathLst>
                  <a:path w="82" h="1" fill="none" extrusionOk="0">
                    <a:moveTo>
                      <a:pt x="82" y="0"/>
                    </a:moveTo>
                    <a:lnTo>
                      <a:pt x="0" y="0"/>
                    </a:lnTo>
                    <a:lnTo>
                      <a:pt x="0" y="0"/>
                    </a:lnTo>
                    <a:lnTo>
                      <a:pt x="49" y="0"/>
                    </a:lnTo>
                    <a:lnTo>
                      <a:pt x="49"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6" name="Google Shape;226;p4">
                <a:extLst>
                  <a:ext uri="{FF2B5EF4-FFF2-40B4-BE49-F238E27FC236}">
                    <a16:creationId xmlns:a16="http://schemas.microsoft.com/office/drawing/2014/main" id="{CD5387AA-0641-54D8-8A14-D24C61F7F464}"/>
                  </a:ext>
                </a:extLst>
              </p:cNvPr>
              <p:cNvSpPr/>
              <p:nvPr/>
            </p:nvSpPr>
            <p:spPr>
              <a:xfrm>
                <a:off x="3216101" y="2873397"/>
                <a:ext cx="389742" cy="389754"/>
              </a:xfrm>
              <a:custGeom>
                <a:avLst/>
                <a:gdLst/>
                <a:ahLst/>
                <a:cxnLst/>
                <a:rect l="l" t="t" r="r" b="b"/>
                <a:pathLst>
                  <a:path w="32492" h="32493" extrusionOk="0">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7" name="Google Shape;227;p4">
                <a:extLst>
                  <a:ext uri="{FF2B5EF4-FFF2-40B4-BE49-F238E27FC236}">
                    <a16:creationId xmlns:a16="http://schemas.microsoft.com/office/drawing/2014/main" id="{CC4ED2DC-FC0C-20A5-0619-C271DE09C841}"/>
                  </a:ext>
                </a:extLst>
              </p:cNvPr>
              <p:cNvSpPr/>
              <p:nvPr/>
            </p:nvSpPr>
            <p:spPr>
              <a:xfrm>
                <a:off x="3266218" y="2923514"/>
                <a:ext cx="289523" cy="289523"/>
              </a:xfrm>
              <a:custGeom>
                <a:avLst/>
                <a:gdLst/>
                <a:ahLst/>
                <a:cxnLst/>
                <a:rect l="l" t="t" r="r" b="b"/>
                <a:pathLst>
                  <a:path w="24137" h="24137" extrusionOk="0">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 name="Google Shape;228;p4">
                <a:extLst>
                  <a:ext uri="{FF2B5EF4-FFF2-40B4-BE49-F238E27FC236}">
                    <a16:creationId xmlns:a16="http://schemas.microsoft.com/office/drawing/2014/main" id="{A3872753-6F23-6557-D7BA-70C8712C33C2}"/>
                  </a:ext>
                </a:extLst>
              </p:cNvPr>
              <p:cNvSpPr/>
              <p:nvPr/>
            </p:nvSpPr>
            <p:spPr>
              <a:xfrm>
                <a:off x="3266218"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9" name="Google Shape;229;p4">
                <a:extLst>
                  <a:ext uri="{FF2B5EF4-FFF2-40B4-BE49-F238E27FC236}">
                    <a16:creationId xmlns:a16="http://schemas.microsoft.com/office/drawing/2014/main" id="{CE188EF7-7DA6-1F89-E827-FB8C64D536F0}"/>
                  </a:ext>
                </a:extLst>
              </p:cNvPr>
              <p:cNvSpPr/>
              <p:nvPr/>
            </p:nvSpPr>
            <p:spPr>
              <a:xfrm>
                <a:off x="3355283" y="2979113"/>
                <a:ext cx="126271" cy="165027"/>
              </a:xfrm>
              <a:custGeom>
                <a:avLst/>
                <a:gdLst/>
                <a:ahLst/>
                <a:cxnLst/>
                <a:rect l="l" t="t" r="r" b="b"/>
                <a:pathLst>
                  <a:path w="10527" h="13758" extrusionOk="0">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0" name="Google Shape;230;p4">
                <a:extLst>
                  <a:ext uri="{FF2B5EF4-FFF2-40B4-BE49-F238E27FC236}">
                    <a16:creationId xmlns:a16="http://schemas.microsoft.com/office/drawing/2014/main" id="{9DAE31EE-BCEB-4A16-D667-4745C93B2803}"/>
                  </a:ext>
                </a:extLst>
              </p:cNvPr>
              <p:cNvSpPr/>
              <p:nvPr/>
            </p:nvSpPr>
            <p:spPr>
              <a:xfrm>
                <a:off x="3355283" y="2979113"/>
                <a:ext cx="126271" cy="165027"/>
              </a:xfrm>
              <a:custGeom>
                <a:avLst/>
                <a:gdLst/>
                <a:ahLst/>
                <a:cxnLst/>
                <a:rect l="l" t="t" r="r" b="b"/>
                <a:pathLst>
                  <a:path w="10527" h="13758" fill="none" extrusionOk="0">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1" name="Google Shape;231;p4">
                <a:extLst>
                  <a:ext uri="{FF2B5EF4-FFF2-40B4-BE49-F238E27FC236}">
                    <a16:creationId xmlns:a16="http://schemas.microsoft.com/office/drawing/2014/main" id="{F2B3F86E-C53C-332C-D5FD-F05840E1D214}"/>
                  </a:ext>
                </a:extLst>
              </p:cNvPr>
              <p:cNvSpPr/>
              <p:nvPr/>
            </p:nvSpPr>
            <p:spPr>
              <a:xfrm>
                <a:off x="3405988" y="2979113"/>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2" name="Google Shape;232;p4">
                <a:extLst>
                  <a:ext uri="{FF2B5EF4-FFF2-40B4-BE49-F238E27FC236}">
                    <a16:creationId xmlns:a16="http://schemas.microsoft.com/office/drawing/2014/main" id="{D4832F5B-31E0-267A-96DA-3B96EA68FBA7}"/>
                  </a:ext>
                </a:extLst>
              </p:cNvPr>
              <p:cNvSpPr/>
              <p:nvPr/>
            </p:nvSpPr>
            <p:spPr>
              <a:xfrm>
                <a:off x="1293594" y="2466221"/>
                <a:ext cx="389742" cy="389754"/>
              </a:xfrm>
              <a:custGeom>
                <a:avLst/>
                <a:gdLst/>
                <a:ahLst/>
                <a:cxnLst/>
                <a:rect l="l" t="t" r="r" b="b"/>
                <a:pathLst>
                  <a:path w="32492" h="32493" extrusionOk="0">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3" name="Google Shape;233;p4">
                <a:extLst>
                  <a:ext uri="{FF2B5EF4-FFF2-40B4-BE49-F238E27FC236}">
                    <a16:creationId xmlns:a16="http://schemas.microsoft.com/office/drawing/2014/main" id="{4988D906-62FD-6B5A-1F9D-A41407240FC4}"/>
                  </a:ext>
                </a:extLst>
              </p:cNvPr>
              <p:cNvSpPr/>
              <p:nvPr/>
            </p:nvSpPr>
            <p:spPr>
              <a:xfrm>
                <a:off x="1343699" y="2516338"/>
                <a:ext cx="289523" cy="289523"/>
              </a:xfrm>
              <a:custGeom>
                <a:avLst/>
                <a:gdLst/>
                <a:ahLst/>
                <a:cxnLst/>
                <a:rect l="l" t="t" r="r" b="b"/>
                <a:pathLst>
                  <a:path w="24137" h="24137" extrusionOk="0">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4" name="Google Shape;234;p4">
                <a:extLst>
                  <a:ext uri="{FF2B5EF4-FFF2-40B4-BE49-F238E27FC236}">
                    <a16:creationId xmlns:a16="http://schemas.microsoft.com/office/drawing/2014/main" id="{607263BC-1A6C-83FA-EB30-784730C6E601}"/>
                  </a:ext>
                </a:extLst>
              </p:cNvPr>
              <p:cNvSpPr/>
              <p:nvPr/>
            </p:nvSpPr>
            <p:spPr>
              <a:xfrm>
                <a:off x="1432776" y="2571937"/>
                <a:ext cx="126259" cy="165219"/>
              </a:xfrm>
              <a:custGeom>
                <a:avLst/>
                <a:gdLst/>
                <a:ahLst/>
                <a:cxnLst/>
                <a:rect l="l" t="t" r="r" b="b"/>
                <a:pathLst>
                  <a:path w="10526" h="13774" extrusionOk="0">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5" name="Google Shape;235;p4">
                <a:extLst>
                  <a:ext uri="{FF2B5EF4-FFF2-40B4-BE49-F238E27FC236}">
                    <a16:creationId xmlns:a16="http://schemas.microsoft.com/office/drawing/2014/main" id="{BBB6BB3B-1C44-7527-F9B6-3475D0DC81ED}"/>
                  </a:ext>
                </a:extLst>
              </p:cNvPr>
              <p:cNvSpPr/>
              <p:nvPr/>
            </p:nvSpPr>
            <p:spPr>
              <a:xfrm>
                <a:off x="1483469" y="2571937"/>
                <a:ext cx="996" cy="12"/>
              </a:xfrm>
              <a:custGeom>
                <a:avLst/>
                <a:gdLst/>
                <a:ahLst/>
                <a:cxnLst/>
                <a:rect l="l" t="t" r="r" b="b"/>
                <a:pathLst>
                  <a:path w="83" h="1" fill="none" extrusionOk="0">
                    <a:moveTo>
                      <a:pt x="82" y="0"/>
                    </a:moveTo>
                    <a:lnTo>
                      <a:pt x="1" y="0"/>
                    </a:lnTo>
                    <a:lnTo>
                      <a:pt x="1"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6" name="Google Shape;236;p4">
                <a:extLst>
                  <a:ext uri="{FF2B5EF4-FFF2-40B4-BE49-F238E27FC236}">
                    <a16:creationId xmlns:a16="http://schemas.microsoft.com/office/drawing/2014/main" id="{E9622092-EC8C-A699-0039-C6A8B07EEF55}"/>
                  </a:ext>
                </a:extLst>
              </p:cNvPr>
              <p:cNvSpPr/>
              <p:nvPr/>
            </p:nvSpPr>
            <p:spPr>
              <a:xfrm>
                <a:off x="2913267" y="2077253"/>
                <a:ext cx="654603" cy="1103444"/>
              </a:xfrm>
              <a:custGeom>
                <a:avLst/>
                <a:gdLst/>
                <a:ahLst/>
                <a:cxnLst/>
                <a:rect l="l" t="t" r="r" b="b"/>
                <a:pathLst>
                  <a:path w="54573" h="91992" fill="none" extrusionOk="0">
                    <a:moveTo>
                      <a:pt x="54572" y="91992"/>
                    </a:moveTo>
                    <a:lnTo>
                      <a:pt x="27286" y="0"/>
                    </a:lnTo>
                    <a:lnTo>
                      <a:pt x="1" y="91992"/>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7" name="Google Shape;237;p4">
                <a:extLst>
                  <a:ext uri="{FF2B5EF4-FFF2-40B4-BE49-F238E27FC236}">
                    <a16:creationId xmlns:a16="http://schemas.microsoft.com/office/drawing/2014/main" id="{D363970F-5AE2-A2EB-DC2D-FF98A4277852}"/>
                  </a:ext>
                </a:extLst>
              </p:cNvPr>
              <p:cNvSpPr/>
              <p:nvPr/>
            </p:nvSpPr>
            <p:spPr>
              <a:xfrm>
                <a:off x="2908768" y="3179763"/>
                <a:ext cx="662820" cy="205354"/>
              </a:xfrm>
              <a:custGeom>
                <a:avLst/>
                <a:gdLst/>
                <a:ahLst/>
                <a:cxnLst/>
                <a:rect l="l" t="t" r="r" b="b"/>
                <a:pathLst>
                  <a:path w="55258" h="17120" extrusionOk="0">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8" name="Google Shape;238;p4">
                <a:extLst>
                  <a:ext uri="{FF2B5EF4-FFF2-40B4-BE49-F238E27FC236}">
                    <a16:creationId xmlns:a16="http://schemas.microsoft.com/office/drawing/2014/main" id="{00022D0A-72BE-9CEA-569C-03EDF093A5F6}"/>
                  </a:ext>
                </a:extLst>
              </p:cNvPr>
              <p:cNvSpPr/>
              <p:nvPr/>
            </p:nvSpPr>
            <p:spPr>
              <a:xfrm>
                <a:off x="1166744" y="1715492"/>
                <a:ext cx="654591" cy="1103648"/>
              </a:xfrm>
              <a:custGeom>
                <a:avLst/>
                <a:gdLst/>
                <a:ahLst/>
                <a:cxnLst/>
                <a:rect l="l" t="t" r="r" b="b"/>
                <a:pathLst>
                  <a:path w="54572" h="92009" fill="none" extrusionOk="0">
                    <a:moveTo>
                      <a:pt x="0" y="92008"/>
                    </a:moveTo>
                    <a:lnTo>
                      <a:pt x="27286" y="1"/>
                    </a:lnTo>
                    <a:lnTo>
                      <a:pt x="54572" y="92008"/>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9" name="Google Shape;239;p4">
                <a:extLst>
                  <a:ext uri="{FF2B5EF4-FFF2-40B4-BE49-F238E27FC236}">
                    <a16:creationId xmlns:a16="http://schemas.microsoft.com/office/drawing/2014/main" id="{7C17B9E9-E524-015A-8309-3FEB9EFC04A5}"/>
                  </a:ext>
                </a:extLst>
              </p:cNvPr>
              <p:cNvSpPr/>
              <p:nvPr/>
            </p:nvSpPr>
            <p:spPr>
              <a:xfrm>
                <a:off x="1163025" y="2818001"/>
                <a:ext cx="662616" cy="205354"/>
              </a:xfrm>
              <a:custGeom>
                <a:avLst/>
                <a:gdLst/>
                <a:ahLst/>
                <a:cxnLst/>
                <a:rect l="l" t="t" r="r" b="b"/>
                <a:pathLst>
                  <a:path w="55241" h="17120" extrusionOk="0">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0" name="Google Shape;240;p4">
                <a:extLst>
                  <a:ext uri="{FF2B5EF4-FFF2-40B4-BE49-F238E27FC236}">
                    <a16:creationId xmlns:a16="http://schemas.microsoft.com/office/drawing/2014/main" id="{F6BF3D00-68D3-49AC-CE41-036E66C971D0}"/>
                  </a:ext>
                </a:extLst>
              </p:cNvPr>
              <p:cNvSpPr/>
              <p:nvPr/>
            </p:nvSpPr>
            <p:spPr>
              <a:xfrm>
                <a:off x="2303099" y="1599411"/>
                <a:ext cx="128418" cy="2037951"/>
              </a:xfrm>
              <a:custGeom>
                <a:avLst/>
                <a:gdLst/>
                <a:ahLst/>
                <a:cxnLst/>
                <a:rect l="l" t="t" r="r" b="b"/>
                <a:pathLst>
                  <a:path w="10706" h="169900" extrusionOk="0">
                    <a:moveTo>
                      <a:pt x="1926" y="0"/>
                    </a:moveTo>
                    <a:lnTo>
                      <a:pt x="0" y="169900"/>
                    </a:lnTo>
                    <a:lnTo>
                      <a:pt x="10706" y="169900"/>
                    </a:lnTo>
                    <a:lnTo>
                      <a:pt x="8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1" name="Google Shape;241;p4">
                <a:extLst>
                  <a:ext uri="{FF2B5EF4-FFF2-40B4-BE49-F238E27FC236}">
                    <a16:creationId xmlns:a16="http://schemas.microsoft.com/office/drawing/2014/main" id="{63660E30-5F27-9FE5-8D0D-205C05312122}"/>
                  </a:ext>
                </a:extLst>
              </p:cNvPr>
              <p:cNvSpPr/>
              <p:nvPr/>
            </p:nvSpPr>
            <p:spPr>
              <a:xfrm>
                <a:off x="2303099" y="3480839"/>
                <a:ext cx="128418" cy="156607"/>
              </a:xfrm>
              <a:custGeom>
                <a:avLst/>
                <a:gdLst/>
                <a:ahLst/>
                <a:cxnLst/>
                <a:rect l="l" t="t" r="r" b="b"/>
                <a:pathLst>
                  <a:path w="10706" h="13056" extrusionOk="0">
                    <a:moveTo>
                      <a:pt x="147" y="0"/>
                    </a:moveTo>
                    <a:lnTo>
                      <a:pt x="0" y="13056"/>
                    </a:lnTo>
                    <a:lnTo>
                      <a:pt x="10706" y="13056"/>
                    </a:lnTo>
                    <a:lnTo>
                      <a:pt x="105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2" name="Google Shape;242;p4">
                <a:extLst>
                  <a:ext uri="{FF2B5EF4-FFF2-40B4-BE49-F238E27FC236}">
                    <a16:creationId xmlns:a16="http://schemas.microsoft.com/office/drawing/2014/main" id="{E90ECFBE-D974-62A5-F56F-86A55DD247ED}"/>
                  </a:ext>
                </a:extLst>
              </p:cNvPr>
              <p:cNvSpPr/>
              <p:nvPr/>
            </p:nvSpPr>
            <p:spPr>
              <a:xfrm>
                <a:off x="1610128" y="3545039"/>
                <a:ext cx="1514321" cy="128227"/>
              </a:xfrm>
              <a:custGeom>
                <a:avLst/>
                <a:gdLst/>
                <a:ahLst/>
                <a:cxnLst/>
                <a:rect l="l" t="t" r="r" b="b"/>
                <a:pathLst>
                  <a:path w="126246" h="10690" extrusionOk="0">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3" name="Google Shape;243;p4">
                <a:extLst>
                  <a:ext uri="{FF2B5EF4-FFF2-40B4-BE49-F238E27FC236}">
                    <a16:creationId xmlns:a16="http://schemas.microsoft.com/office/drawing/2014/main" id="{85FCAF7E-5875-DC3B-DDEC-B12B70B906EA}"/>
                  </a:ext>
                </a:extLst>
              </p:cNvPr>
              <p:cNvSpPr/>
              <p:nvPr/>
            </p:nvSpPr>
            <p:spPr>
              <a:xfrm>
                <a:off x="1562554" y="3663087"/>
                <a:ext cx="1609465" cy="51291"/>
              </a:xfrm>
              <a:custGeom>
                <a:avLst/>
                <a:gdLst/>
                <a:ahLst/>
                <a:cxnLst/>
                <a:rect l="l" t="t" r="r" b="b"/>
                <a:pathLst>
                  <a:path w="134178" h="4276" extrusionOk="0">
                    <a:moveTo>
                      <a:pt x="1" y="0"/>
                    </a:moveTo>
                    <a:lnTo>
                      <a:pt x="1" y="4276"/>
                    </a:lnTo>
                    <a:lnTo>
                      <a:pt x="134178" y="4276"/>
                    </a:lnTo>
                    <a:lnTo>
                      <a:pt x="13417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4" name="Google Shape;244;p4">
                <a:extLst>
                  <a:ext uri="{FF2B5EF4-FFF2-40B4-BE49-F238E27FC236}">
                    <a16:creationId xmlns:a16="http://schemas.microsoft.com/office/drawing/2014/main" id="{044822B7-38A8-DDC2-9F7F-A6D1930D2C3C}"/>
                  </a:ext>
                </a:extLst>
              </p:cNvPr>
              <p:cNvSpPr/>
              <p:nvPr/>
            </p:nvSpPr>
            <p:spPr>
              <a:xfrm>
                <a:off x="2295458" y="1525027"/>
                <a:ext cx="143700" cy="143688"/>
              </a:xfrm>
              <a:custGeom>
                <a:avLst/>
                <a:gdLst/>
                <a:ahLst/>
                <a:cxnLst/>
                <a:rect l="l" t="t" r="r" b="b"/>
                <a:pathLst>
                  <a:path w="11980" h="11979" extrusionOk="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5" name="Google Shape;245;p4">
                <a:extLst>
                  <a:ext uri="{FF2B5EF4-FFF2-40B4-BE49-F238E27FC236}">
                    <a16:creationId xmlns:a16="http://schemas.microsoft.com/office/drawing/2014/main" id="{9BA8EFDF-20E5-309C-8A92-8CC0E8D7E0FB}"/>
                  </a:ext>
                </a:extLst>
              </p:cNvPr>
              <p:cNvSpPr/>
              <p:nvPr/>
            </p:nvSpPr>
            <p:spPr>
              <a:xfrm>
                <a:off x="1407514" y="1663420"/>
                <a:ext cx="1915230" cy="424599"/>
              </a:xfrm>
              <a:custGeom>
                <a:avLst/>
                <a:gdLst/>
                <a:ahLst/>
                <a:cxnLst/>
                <a:rect l="l" t="t" r="r" b="b"/>
                <a:pathLst>
                  <a:path w="159669" h="35398" extrusionOk="0">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cxnSp>
            <p:nvCxnSpPr>
              <p:cNvPr id="246" name="Google Shape;246;p4">
                <a:extLst>
                  <a:ext uri="{FF2B5EF4-FFF2-40B4-BE49-F238E27FC236}">
                    <a16:creationId xmlns:a16="http://schemas.microsoft.com/office/drawing/2014/main" id="{FB716D7C-BBA6-D753-C99F-758013355041}"/>
                  </a:ext>
                </a:extLst>
              </p:cNvPr>
              <p:cNvCxnSpPr/>
              <p:nvPr/>
            </p:nvCxnSpPr>
            <p:spPr>
              <a:xfrm>
                <a:off x="1103250" y="3714375"/>
                <a:ext cx="2528100" cy="0"/>
              </a:xfrm>
              <a:prstGeom prst="straightConnector1">
                <a:avLst/>
              </a:prstGeom>
              <a:noFill/>
              <a:ln w="9525" cap="flat" cmpd="sng">
                <a:solidFill>
                  <a:schemeClr val="dk2"/>
                </a:solidFill>
                <a:prstDash val="solid"/>
                <a:round/>
                <a:headEnd type="none" w="sm" len="sm"/>
                <a:tailEnd type="none" w="sm" len="sm"/>
              </a:ln>
            </p:spPr>
          </p:cxnSp>
        </p:grpSp>
        <p:sp>
          <p:nvSpPr>
            <p:cNvPr id="247" name="Google Shape;247;p4">
              <a:extLst>
                <a:ext uri="{FF2B5EF4-FFF2-40B4-BE49-F238E27FC236}">
                  <a16:creationId xmlns:a16="http://schemas.microsoft.com/office/drawing/2014/main" id="{8D8DD468-9C89-E11F-D788-58348FD2C2B7}"/>
                </a:ext>
              </a:extLst>
            </p:cNvPr>
            <p:cNvSpPr/>
            <p:nvPr/>
          </p:nvSpPr>
          <p:spPr>
            <a:xfrm>
              <a:off x="11226360" y="447489"/>
              <a:ext cx="322613" cy="221643"/>
            </a:xfrm>
            <a:custGeom>
              <a:avLst/>
              <a:gdLst/>
              <a:ahLst/>
              <a:cxnLst/>
              <a:rect l="l" t="t" r="r" b="b"/>
              <a:pathLst>
                <a:path w="151044" h="109477" extrusionOk="0">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8" name="Google Shape;248;p4">
              <a:extLst>
                <a:ext uri="{FF2B5EF4-FFF2-40B4-BE49-F238E27FC236}">
                  <a16:creationId xmlns:a16="http://schemas.microsoft.com/office/drawing/2014/main" id="{F07F7824-54CA-641B-F745-3CF73188D9A4}"/>
                </a:ext>
              </a:extLst>
            </p:cNvPr>
            <p:cNvSpPr/>
            <p:nvPr/>
          </p:nvSpPr>
          <p:spPr>
            <a:xfrm>
              <a:off x="9982899" y="274495"/>
              <a:ext cx="322612" cy="210891"/>
            </a:xfrm>
            <a:custGeom>
              <a:avLst/>
              <a:gdLst/>
              <a:ahLst/>
              <a:cxnLst/>
              <a:rect l="l" t="t" r="r" b="b"/>
              <a:pathLst>
                <a:path w="150861" h="108865" extrusionOk="0">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1" name="Footer Placeholder 2">
            <a:extLst>
              <a:ext uri="{FF2B5EF4-FFF2-40B4-BE49-F238E27FC236}">
                <a16:creationId xmlns:a16="http://schemas.microsoft.com/office/drawing/2014/main" id="{7CBA72DD-BC68-553A-8C9D-11647C5B5A8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409CCBF7-779C-2716-BA6D-134A77C4EBBE}"/>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3200" dirty="0">
                <a:solidFill>
                  <a:schemeClr val="bg1"/>
                </a:solidFill>
                <a:latin typeface="Century Gothic" panose="020B0502020202020204" pitchFamily="34" charset="0"/>
                <a:ea typeface="Calibri"/>
                <a:cs typeface="Calibri" panose="020F0502020204030204" pitchFamily="34" charset="0"/>
                <a:sym typeface="Calibri"/>
              </a:rPr>
              <a:t>ZINSSATZVEREINBARUNG</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3" name="Textfeld 2">
            <a:extLst>
              <a:ext uri="{FF2B5EF4-FFF2-40B4-BE49-F238E27FC236}">
                <a16:creationId xmlns:a16="http://schemas.microsoft.com/office/drawing/2014/main" id="{5B1E3703-9D6B-A152-03AA-7F4E02702B55}"/>
              </a:ext>
            </a:extLst>
          </p:cNvPr>
          <p:cNvSpPr txBox="1"/>
          <p:nvPr/>
        </p:nvSpPr>
        <p:spPr>
          <a:xfrm>
            <a:off x="476446" y="1835038"/>
            <a:ext cx="6554582" cy="3416320"/>
          </a:xfrm>
          <a:prstGeom prst="rect">
            <a:avLst/>
          </a:prstGeom>
          <a:noFill/>
        </p:spPr>
        <p:txBody>
          <a:bodyPr wrap="square" rtlCol="0">
            <a:spAutoFit/>
          </a:bodyPr>
          <a:lstStyle/>
          <a:p>
            <a:r>
              <a:rPr lang="de-AT" sz="1800" dirty="0">
                <a:latin typeface="Century Gothic" panose="020B0502020202020204" pitchFamily="34" charset="0"/>
              </a:rPr>
              <a:t>Bestandteile der Zinsvereinbarung:</a:t>
            </a:r>
          </a:p>
          <a:p>
            <a:r>
              <a:rPr lang="de-AT" sz="1800" dirty="0">
                <a:latin typeface="Century Gothic" panose="020B0502020202020204" pitchFamily="34" charset="0"/>
              </a:rPr>
              <a:t>- Referenzzinssatz</a:t>
            </a:r>
          </a:p>
          <a:p>
            <a:r>
              <a:rPr lang="de-AT" sz="1800" dirty="0">
                <a:latin typeface="Century Gothic" panose="020B0502020202020204" pitchFamily="34" charset="0"/>
              </a:rPr>
              <a:t>- Marge</a:t>
            </a:r>
          </a:p>
          <a:p>
            <a:r>
              <a:rPr lang="de-AT" sz="1800" dirty="0">
                <a:latin typeface="Century Gothic" panose="020B0502020202020204" pitchFamily="34" charset="0"/>
              </a:rPr>
              <a:t>- Angabe der Gewichtungsprozentsätze</a:t>
            </a:r>
          </a:p>
          <a:p>
            <a:r>
              <a:rPr lang="de-AT" sz="1800" dirty="0">
                <a:latin typeface="Century Gothic" panose="020B0502020202020204" pitchFamily="34" charset="0"/>
              </a:rPr>
              <a:t>- Rundungsbestimmungen</a:t>
            </a:r>
          </a:p>
          <a:p>
            <a:r>
              <a:rPr lang="de-AT" sz="1800" dirty="0">
                <a:latin typeface="Century Gothic" panose="020B0502020202020204" pitchFamily="34" charset="0"/>
              </a:rPr>
              <a:t>- Periodizität der Zinsanpassung</a:t>
            </a:r>
          </a:p>
          <a:p>
            <a:r>
              <a:rPr lang="de-AT" sz="1800" dirty="0">
                <a:latin typeface="Century Gothic" panose="020B0502020202020204" pitchFamily="34" charset="0"/>
              </a:rPr>
              <a:t>- Erster Zinsanpassungstermin</a:t>
            </a:r>
          </a:p>
          <a:p>
            <a:endParaRPr lang="de-AT" sz="1800" dirty="0">
              <a:latin typeface="Century Gothic" panose="020B0502020202020204" pitchFamily="34" charset="0"/>
            </a:endParaRPr>
          </a:p>
          <a:p>
            <a:r>
              <a:rPr lang="de-AT" sz="1800" dirty="0">
                <a:latin typeface="Century Gothic" panose="020B0502020202020204" pitchFamily="34" charset="0"/>
              </a:rPr>
              <a:t>Referenzzinssätze:</a:t>
            </a:r>
          </a:p>
          <a:p>
            <a:r>
              <a:rPr lang="de-AT" sz="1800" dirty="0">
                <a:latin typeface="Century Gothic" panose="020B0502020202020204" pitchFamily="34" charset="0"/>
              </a:rPr>
              <a:t>- EURIBOR</a:t>
            </a:r>
          </a:p>
          <a:p>
            <a:r>
              <a:rPr lang="de-AT" sz="1800" dirty="0">
                <a:latin typeface="Century Gothic" panose="020B0502020202020204" pitchFamily="34" charset="0"/>
              </a:rPr>
              <a:t>- Leitzins der EZB</a:t>
            </a:r>
          </a:p>
          <a:p>
            <a:r>
              <a:rPr lang="de-AT" sz="1800" dirty="0">
                <a:latin typeface="Century Gothic" panose="020B0502020202020204" pitchFamily="34" charset="0"/>
              </a:rPr>
              <a:t>- Swap-Sätze (für Festzinsvereinbarungen</a:t>
            </a:r>
            <a:r>
              <a:rPr lang="de-AT" dirty="0"/>
              <a:t>)</a:t>
            </a:r>
          </a:p>
        </p:txBody>
      </p:sp>
    </p:spTree>
    <p:extLst>
      <p:ext uri="{BB962C8B-B14F-4D97-AF65-F5344CB8AC3E}">
        <p14:creationId xmlns:p14="http://schemas.microsoft.com/office/powerpoint/2010/main" val="1093712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014E52FF-71D0-6775-587A-BFB93DB0A424}"/>
            </a:ext>
          </a:extLst>
        </p:cNvPr>
        <p:cNvGrpSpPr/>
        <p:nvPr/>
      </p:nvGrpSpPr>
      <p:grpSpPr>
        <a:xfrm>
          <a:off x="0" y="0"/>
          <a:ext cx="0" cy="0"/>
          <a:chOff x="0" y="0"/>
          <a:chExt cx="0" cy="0"/>
        </a:xfrm>
      </p:grpSpPr>
      <p:sp>
        <p:nvSpPr>
          <p:cNvPr id="198" name="Google Shape;198;p4">
            <a:extLst>
              <a:ext uri="{FF2B5EF4-FFF2-40B4-BE49-F238E27FC236}">
                <a16:creationId xmlns:a16="http://schemas.microsoft.com/office/drawing/2014/main" id="{FB5CAB18-0132-0B7D-639D-9E78B3B5299D}"/>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E5DCC009-F83B-501C-76E6-8D7528D1CC22}"/>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1564E5B3-63E6-5A7D-5F54-4CC29884A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1ADBF4A2-1931-4AD7-62F5-1F91650A72D6}"/>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0E7968DA-50C6-03B6-0BD5-5ED955232BD9}"/>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E85A7E2-9958-4E5E-98ED-0D395C129D9D}"/>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WAHL ZWISCHEN DARLEHEN MIT FESTEM UND VARIABLEM ZINSSATZ </a:t>
            </a:r>
            <a:endParaRPr lang="en-US" sz="3200" dirty="0">
              <a:solidFill>
                <a:schemeClr val="bg1"/>
              </a:solidFill>
              <a:latin typeface="Century Gothic" panose="020B0502020202020204" pitchFamily="34" charset="0"/>
              <a:ea typeface="Calibri"/>
              <a:cs typeface="Calibri" panose="020F0502020204030204" pitchFamily="34" charset="0"/>
              <a:sym typeface="Calibri"/>
            </a:endParaRPr>
          </a:p>
        </p:txBody>
      </p:sp>
      <p:graphicFrame>
        <p:nvGraphicFramePr>
          <p:cNvPr id="2" name="Diagramm 1">
            <a:extLst>
              <a:ext uri="{FF2B5EF4-FFF2-40B4-BE49-F238E27FC236}">
                <a16:creationId xmlns:a16="http://schemas.microsoft.com/office/drawing/2014/main" id="{5356E8D2-5A82-32D2-C3C6-FF1F7396C973}"/>
              </a:ext>
            </a:extLst>
          </p:cNvPr>
          <p:cNvGraphicFramePr/>
          <p:nvPr>
            <p:extLst>
              <p:ext uri="{D42A27DB-BD31-4B8C-83A1-F6EECF244321}">
                <p14:modId xmlns:p14="http://schemas.microsoft.com/office/powerpoint/2010/main" val="3485816089"/>
              </p:ext>
            </p:extLst>
          </p:nvPr>
        </p:nvGraphicFramePr>
        <p:xfrm>
          <a:off x="1277194" y="1062682"/>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329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945FFF40-71A2-7B4B-1CFB-90EA23ECED97}"/>
            </a:ext>
          </a:extLst>
        </p:cNvPr>
        <p:cNvGrpSpPr/>
        <p:nvPr/>
      </p:nvGrpSpPr>
      <p:grpSpPr>
        <a:xfrm>
          <a:off x="0" y="0"/>
          <a:ext cx="0" cy="0"/>
          <a:chOff x="0" y="0"/>
          <a:chExt cx="0" cy="0"/>
        </a:xfrm>
      </p:grpSpPr>
      <p:sp>
        <p:nvSpPr>
          <p:cNvPr id="198" name="Google Shape;198;p4">
            <a:extLst>
              <a:ext uri="{FF2B5EF4-FFF2-40B4-BE49-F238E27FC236}">
                <a16:creationId xmlns:a16="http://schemas.microsoft.com/office/drawing/2014/main" id="{0765EF23-F19E-0584-0443-090B3C5C55EF}"/>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2731594F-7000-26A0-0932-FDEA8F3DF1D9}"/>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2042725-2EC1-15A6-49D4-08FE65003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27D4EB5E-5229-0D2A-8BD5-50381D75B8ED}"/>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834A5F66-65DE-0E7D-AA32-E57DF67C640B}"/>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CAC55078-F984-AD03-DA7E-40AA461D9600}"/>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Fester vs. </a:t>
            </a:r>
            <a:r>
              <a:rPr lang="de-DE" sz="3200" dirty="0">
                <a:solidFill>
                  <a:schemeClr val="bg1"/>
                </a:solidFill>
                <a:latin typeface="Century Gothic" panose="020B0502020202020204" pitchFamily="34" charset="0"/>
                <a:ea typeface="Times New Roman" panose="02020603050405020304" pitchFamily="18" charset="0"/>
                <a:cs typeface="Calibri" panose="020F0502020204030204" pitchFamily="34" charset="0"/>
              </a:rPr>
              <a:t>v</a:t>
            </a:r>
            <a:r>
              <a:rPr lang="de-DE"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ariabler Kreditzins</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graphicFrame>
        <p:nvGraphicFramePr>
          <p:cNvPr id="3" name="Diagramm 2">
            <a:extLst>
              <a:ext uri="{FF2B5EF4-FFF2-40B4-BE49-F238E27FC236}">
                <a16:creationId xmlns:a16="http://schemas.microsoft.com/office/drawing/2014/main" id="{B699E653-54EA-5F65-0EB5-0E033B5C4D54}"/>
              </a:ext>
            </a:extLst>
          </p:cNvPr>
          <p:cNvGraphicFramePr/>
          <p:nvPr>
            <p:extLst>
              <p:ext uri="{D42A27DB-BD31-4B8C-83A1-F6EECF244321}">
                <p14:modId xmlns:p14="http://schemas.microsoft.com/office/powerpoint/2010/main" val="3461270715"/>
              </p:ext>
            </p:extLst>
          </p:nvPr>
        </p:nvGraphicFramePr>
        <p:xfrm>
          <a:off x="335346" y="1846060"/>
          <a:ext cx="11612451" cy="36406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85500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F8EE4690-04B8-13C2-3D2F-F6E350CB6712}"/>
            </a:ext>
          </a:extLst>
        </p:cNvPr>
        <p:cNvGrpSpPr/>
        <p:nvPr/>
      </p:nvGrpSpPr>
      <p:grpSpPr>
        <a:xfrm>
          <a:off x="0" y="0"/>
          <a:ext cx="0" cy="0"/>
          <a:chOff x="0" y="0"/>
          <a:chExt cx="0" cy="0"/>
        </a:xfrm>
      </p:grpSpPr>
      <p:sp>
        <p:nvSpPr>
          <p:cNvPr id="198" name="Google Shape;198;p4">
            <a:extLst>
              <a:ext uri="{FF2B5EF4-FFF2-40B4-BE49-F238E27FC236}">
                <a16:creationId xmlns:a16="http://schemas.microsoft.com/office/drawing/2014/main" id="{53D02A30-649C-2BDC-7293-F2E79C9F1FBE}"/>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E0BE1DAD-DD57-A8A8-F023-DDD56670DB0E}"/>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1E3E4DDA-89EE-C749-4262-A6F78DC73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23F2054A-DE7A-5132-026D-8FA0EB625AB7}"/>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DF5FB005-4EA8-E51A-75AE-C1E8953CB898}"/>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094222A-6E66-AF07-5AE8-4B5E99F16727}"/>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ENTSCHEIDUNGSFINDUNG MIT FIXEN VS. VARIABLEN PREISEN</a:t>
            </a:r>
            <a:endParaRPr lang="en-US" sz="3200" dirty="0">
              <a:solidFill>
                <a:schemeClr val="bg1"/>
              </a:solidFill>
              <a:latin typeface="Century Gothic" panose="020B0502020202020204" pitchFamily="34" charset="0"/>
              <a:ea typeface="Calibri"/>
              <a:cs typeface="Calibri" panose="020F0502020204030204" pitchFamily="34" charset="0"/>
              <a:sym typeface="Calibri"/>
            </a:endParaRPr>
          </a:p>
        </p:txBody>
      </p:sp>
      <p:pic>
        <p:nvPicPr>
          <p:cNvPr id="5" name="Grafik 4" descr="Ein Bild, das Im Haus, Gebäude, Boden, Haus enthält.&#10;&#10;Automatisch generierte Beschreibung">
            <a:extLst>
              <a:ext uri="{FF2B5EF4-FFF2-40B4-BE49-F238E27FC236}">
                <a16:creationId xmlns:a16="http://schemas.microsoft.com/office/drawing/2014/main" id="{36EAEB2F-FD33-9E8E-7389-B8B6998FA95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054790" y="1800937"/>
            <a:ext cx="3101781" cy="2331505"/>
          </a:xfrm>
          <a:prstGeom prst="rect">
            <a:avLst/>
          </a:prstGeom>
        </p:spPr>
      </p:pic>
      <p:sp>
        <p:nvSpPr>
          <p:cNvPr id="14" name="Textfeld 13">
            <a:extLst>
              <a:ext uri="{FF2B5EF4-FFF2-40B4-BE49-F238E27FC236}">
                <a16:creationId xmlns:a16="http://schemas.microsoft.com/office/drawing/2014/main" id="{D07445C3-A811-5F20-E5D9-07F82F5A6DBD}"/>
              </a:ext>
            </a:extLst>
          </p:cNvPr>
          <p:cNvSpPr txBox="1"/>
          <p:nvPr/>
        </p:nvSpPr>
        <p:spPr>
          <a:xfrm>
            <a:off x="124170" y="1684180"/>
            <a:ext cx="9054790" cy="2554545"/>
          </a:xfrm>
          <a:prstGeom prst="rect">
            <a:avLst/>
          </a:prstGeom>
          <a:noFill/>
        </p:spPr>
        <p:txBody>
          <a:bodyPr wrap="square" rtlCol="0">
            <a:spAutoFit/>
          </a:bodyPr>
          <a:lstStyle/>
          <a:p>
            <a:r>
              <a:rPr lang="de-AT" sz="2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DE" sz="2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Szenario 1: Finanzierung eines Hauskaufs</a:t>
            </a:r>
          </a:p>
          <a:p>
            <a:endParaRPr lang="de-DE" sz="2000" dirty="0">
              <a:latin typeface="Century Gothic" panose="020B0502020202020204" pitchFamily="34" charset="0"/>
              <a:ea typeface="Calibri" panose="020F0502020204030204" pitchFamily="34" charset="0"/>
              <a:cs typeface="Times New Roman" panose="02020603050405020304" pitchFamily="18" charset="0"/>
            </a:endParaRPr>
          </a:p>
          <a:p>
            <a:r>
              <a:rPr lang="de-DE"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Überlegungen:   </a:t>
            </a:r>
          </a:p>
          <a:p>
            <a:r>
              <a:rPr lang="de-DE"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Sie kaufen ein Haus und planen, langfristig darin zu bleiben. </a:t>
            </a:r>
          </a:p>
          <a:p>
            <a:r>
              <a:rPr lang="de-DE"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Stabilität und Vorhersehbarkeit der monatlichen Zahlungen sind für die Budgetierung von entscheidender Bedeutung. </a:t>
            </a:r>
          </a:p>
          <a:p>
            <a:r>
              <a:rPr lang="de-DE"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Die Zinssätze liegen derzeit auf einem moderaten Niveau, könnten aber in Zukunft schwanken.</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5" name="Textfeld 14">
            <a:extLst>
              <a:ext uri="{FF2B5EF4-FFF2-40B4-BE49-F238E27FC236}">
                <a16:creationId xmlns:a16="http://schemas.microsoft.com/office/drawing/2014/main" id="{72AB1E35-3508-66EF-A7B3-7D491482BAB6}"/>
              </a:ext>
            </a:extLst>
          </p:cNvPr>
          <p:cNvSpPr txBox="1"/>
          <p:nvPr/>
        </p:nvSpPr>
        <p:spPr>
          <a:xfrm>
            <a:off x="124170" y="4642394"/>
            <a:ext cx="11732366" cy="923330"/>
          </a:xfrm>
          <a:prstGeom prst="rect">
            <a:avLst/>
          </a:prstGeom>
          <a:noFill/>
        </p:spPr>
        <p:txBody>
          <a:bodyPr wrap="square" rtlCol="0">
            <a:spAutoFit/>
          </a:bodyPr>
          <a:lstStyle/>
          <a:p>
            <a:pPr algn="ctr"/>
            <a:r>
              <a:rPr lang="de-DE"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Entscheiden Sie, ob Sie den Hauskauf mit einer Festhypothek oder einer Hypothek mit variablem Zinssatz finanzieren möchten. Erläutern Sie Ihre Argumentation auf der Grundlage der Stabilität fester Zahlungen gegenüber dem Potenzial für niedrigere Anfangszinssätze und der Flexibilität variabler Zinssätze.</a:t>
            </a:r>
            <a:endParaRPr lang="de-AT" sz="1800" dirty="0"/>
          </a:p>
        </p:txBody>
      </p:sp>
    </p:spTree>
    <p:extLst>
      <p:ext uri="{BB962C8B-B14F-4D97-AF65-F5344CB8AC3E}">
        <p14:creationId xmlns:p14="http://schemas.microsoft.com/office/powerpoint/2010/main" val="531007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169A5299-9690-858B-FCA8-6DE351EDAEFD}"/>
            </a:ext>
          </a:extLst>
        </p:cNvPr>
        <p:cNvGrpSpPr/>
        <p:nvPr/>
      </p:nvGrpSpPr>
      <p:grpSpPr>
        <a:xfrm>
          <a:off x="0" y="0"/>
          <a:ext cx="0" cy="0"/>
          <a:chOff x="0" y="0"/>
          <a:chExt cx="0" cy="0"/>
        </a:xfrm>
      </p:grpSpPr>
      <p:sp>
        <p:nvSpPr>
          <p:cNvPr id="198" name="Google Shape;198;p4">
            <a:extLst>
              <a:ext uri="{FF2B5EF4-FFF2-40B4-BE49-F238E27FC236}">
                <a16:creationId xmlns:a16="http://schemas.microsoft.com/office/drawing/2014/main" id="{9C8071DF-E48B-19ED-E5B3-F936E2E5B6E9}"/>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B4430F52-7090-F2E1-7A5F-EFF6C5DD47DD}"/>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EF69B69F-DB41-E370-CD30-0C048AA4A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42BFB109-39C3-D6F5-7196-2EE0FBB57654}"/>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4D8BEB7-9EA8-E17F-01EC-ED09ABE0027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691B6D54-BDAE-2195-D383-32027BDA81B5}"/>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ENTSCHEIDUNGSFINDUNG MIT FIXEN VS. VARIABLEN PREISEN</a:t>
            </a:r>
            <a:endParaRPr lang="en-US"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14" name="Textfeld 13">
            <a:extLst>
              <a:ext uri="{FF2B5EF4-FFF2-40B4-BE49-F238E27FC236}">
                <a16:creationId xmlns:a16="http://schemas.microsoft.com/office/drawing/2014/main" id="{735755DD-5AD9-8688-7350-DF38ECC509CA}"/>
              </a:ext>
            </a:extLst>
          </p:cNvPr>
          <p:cNvSpPr txBox="1"/>
          <p:nvPr/>
        </p:nvSpPr>
        <p:spPr>
          <a:xfrm>
            <a:off x="124170" y="1701112"/>
            <a:ext cx="9054790" cy="2554545"/>
          </a:xfrm>
          <a:prstGeom prst="rect">
            <a:avLst/>
          </a:prstGeom>
          <a:noFill/>
        </p:spPr>
        <p:txBody>
          <a:bodyPr wrap="square" rtlCol="0">
            <a:spAutoFit/>
          </a:bodyPr>
          <a:lstStyle/>
          <a:p>
            <a:r>
              <a:rPr lang="de-DE" sz="2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Szenario 2: Finanzierung einer Hochschulausbildung</a:t>
            </a:r>
          </a:p>
          <a:p>
            <a:endParaRPr lang="de-DE" sz="2000" dirty="0">
              <a:latin typeface="Century Gothic" panose="020B0502020202020204" pitchFamily="34" charset="0"/>
              <a:ea typeface="Calibri" panose="020F0502020204030204" pitchFamily="34" charset="0"/>
              <a:cs typeface="Times New Roman" panose="02020603050405020304" pitchFamily="18" charset="0"/>
            </a:endParaRPr>
          </a:p>
          <a:p>
            <a:r>
              <a:rPr lang="de-DE"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Überlegungen:   </a:t>
            </a:r>
          </a:p>
          <a:p>
            <a:r>
              <a:rPr lang="de-DE"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Sie finanzieren die Hochschulausbildung Ihres Kindes.  </a:t>
            </a:r>
          </a:p>
          <a:p>
            <a:r>
              <a:rPr lang="de-DE"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Sie gehen davon aus, dass die Mittel über mehrere Jahre benötigt werden.   </a:t>
            </a:r>
          </a:p>
          <a:p>
            <a:r>
              <a:rPr lang="de-DE"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Die Zinsen sind derzeit niedrig, könnten aber während der Kreditlaufzeit steigen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14">
            <a:extLst>
              <a:ext uri="{FF2B5EF4-FFF2-40B4-BE49-F238E27FC236}">
                <a16:creationId xmlns:a16="http://schemas.microsoft.com/office/drawing/2014/main" id="{25491042-8195-B277-A5EA-49C28D7BABC9}"/>
              </a:ext>
            </a:extLst>
          </p:cNvPr>
          <p:cNvSpPr txBox="1"/>
          <p:nvPr/>
        </p:nvSpPr>
        <p:spPr>
          <a:xfrm>
            <a:off x="124170" y="4642394"/>
            <a:ext cx="11732366" cy="1015663"/>
          </a:xfrm>
          <a:prstGeom prst="rect">
            <a:avLst/>
          </a:prstGeom>
          <a:noFill/>
        </p:spPr>
        <p:txBody>
          <a:bodyPr wrap="square" rtlCol="0">
            <a:spAutoFit/>
          </a:bodyPr>
          <a:lstStyle/>
          <a:p>
            <a:pPr algn="ctr"/>
            <a:r>
              <a:rPr lang="de-DE"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Entscheiden Sie, ob Sie die Hochschulausbildung mit einem Studienkredit mit festem oder variablem Zinssatz finanzieren möchten. Begründen Sie Ihre Entscheidung unter Berücksichtigung der Langfristigkeit des Darlehens und möglicher Zinsänderungen.</a:t>
            </a:r>
            <a:endParaRPr lang="de-AT" sz="1800" dirty="0"/>
          </a:p>
        </p:txBody>
      </p:sp>
      <p:pic>
        <p:nvPicPr>
          <p:cNvPr id="3" name="Grafik 2" descr="Ein Bild, das Brief, Papier, Tasche enthält.&#10;&#10;Automatisch generierte Beschreibung">
            <a:extLst>
              <a:ext uri="{FF2B5EF4-FFF2-40B4-BE49-F238E27FC236}">
                <a16:creationId xmlns:a16="http://schemas.microsoft.com/office/drawing/2014/main" id="{6261594F-4466-4351-3701-59275167725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630190" y="1682876"/>
            <a:ext cx="3456133" cy="2215991"/>
          </a:xfrm>
          <a:prstGeom prst="rect">
            <a:avLst/>
          </a:prstGeom>
        </p:spPr>
      </p:pic>
    </p:spTree>
    <p:extLst>
      <p:ext uri="{BB962C8B-B14F-4D97-AF65-F5344CB8AC3E}">
        <p14:creationId xmlns:p14="http://schemas.microsoft.com/office/powerpoint/2010/main" val="395760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467ADBBE-7D51-32A0-912E-0EEBA5C12CF6}"/>
            </a:ext>
          </a:extLst>
        </p:cNvPr>
        <p:cNvGrpSpPr/>
        <p:nvPr/>
      </p:nvGrpSpPr>
      <p:grpSpPr>
        <a:xfrm>
          <a:off x="0" y="0"/>
          <a:ext cx="0" cy="0"/>
          <a:chOff x="0" y="0"/>
          <a:chExt cx="0" cy="0"/>
        </a:xfrm>
      </p:grpSpPr>
      <p:sp>
        <p:nvSpPr>
          <p:cNvPr id="198" name="Google Shape;198;p4">
            <a:extLst>
              <a:ext uri="{FF2B5EF4-FFF2-40B4-BE49-F238E27FC236}">
                <a16:creationId xmlns:a16="http://schemas.microsoft.com/office/drawing/2014/main" id="{18361AE2-1FB4-2822-8531-BEE63D4C17D9}"/>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4D30696B-D530-1249-0A5C-E0B5D2F694B4}"/>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E85E7166-B1B8-A86F-5D46-2B66A2416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43C88994-BF46-EFEC-1272-FE61A22B5D39}"/>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39BECAB2-BE13-F4CB-BD02-A51CB99D94F9}"/>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459EC82A-0F1A-759B-0C2B-161EB7E33BC7}"/>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ENTSCHEIDUNGSFINDUNG MIT FIXEN VS. VARIABLEN PREISEN</a:t>
            </a:r>
            <a:endParaRPr lang="en-US"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14" name="Textfeld 13">
            <a:extLst>
              <a:ext uri="{FF2B5EF4-FFF2-40B4-BE49-F238E27FC236}">
                <a16:creationId xmlns:a16="http://schemas.microsoft.com/office/drawing/2014/main" id="{7B7A83C1-3B36-E014-DB93-7E1B982D0DD5}"/>
              </a:ext>
            </a:extLst>
          </p:cNvPr>
          <p:cNvSpPr txBox="1"/>
          <p:nvPr/>
        </p:nvSpPr>
        <p:spPr>
          <a:xfrm>
            <a:off x="124170" y="1701112"/>
            <a:ext cx="9054790" cy="2862322"/>
          </a:xfrm>
          <a:prstGeom prst="rect">
            <a:avLst/>
          </a:prstGeom>
          <a:noFill/>
        </p:spPr>
        <p:txBody>
          <a:bodyPr wrap="square" rtlCol="0">
            <a:spAutoFit/>
          </a:bodyPr>
          <a:lstStyle/>
          <a:p>
            <a:r>
              <a:rPr lang="de-DE" sz="2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Szenario 3: Renovierung eines Hauses</a:t>
            </a:r>
          </a:p>
          <a:p>
            <a:endParaRPr lang="de-DE" sz="2000" dirty="0">
              <a:latin typeface="Century Gothic" panose="020B0502020202020204" pitchFamily="34" charset="0"/>
              <a:ea typeface="Calibri" panose="020F0502020204030204" pitchFamily="34" charset="0"/>
              <a:cs typeface="Times New Roman" panose="02020603050405020304" pitchFamily="18" charset="0"/>
            </a:endParaRPr>
          </a:p>
          <a:p>
            <a:r>
              <a:rPr lang="de-DE"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Überlegungen:  </a:t>
            </a:r>
          </a:p>
          <a:p>
            <a:r>
              <a:rPr lang="de-DE"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Sie renovieren Ihr Haus, um dessen Wert zu steigern und Ihren Wohnraum zu verbessern.  </a:t>
            </a:r>
          </a:p>
          <a:p>
            <a:r>
              <a:rPr lang="de-DE"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Das Renovierungsprojekt wird voraussichtlich innerhalb eines Jahres abgeschlossen sein.   </a:t>
            </a:r>
          </a:p>
          <a:p>
            <a:r>
              <a:rPr lang="de-DE"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Die Zinssätze sind derzeit niedrig, können jedoch während der Renovierungsphase schwanken.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14">
            <a:extLst>
              <a:ext uri="{FF2B5EF4-FFF2-40B4-BE49-F238E27FC236}">
                <a16:creationId xmlns:a16="http://schemas.microsoft.com/office/drawing/2014/main" id="{1A5D8ECE-1BBA-D8FF-89A5-B1B975213C49}"/>
              </a:ext>
            </a:extLst>
          </p:cNvPr>
          <p:cNvSpPr txBox="1"/>
          <p:nvPr/>
        </p:nvSpPr>
        <p:spPr>
          <a:xfrm>
            <a:off x="124170" y="4642394"/>
            <a:ext cx="11732366" cy="1015663"/>
          </a:xfrm>
          <a:prstGeom prst="rect">
            <a:avLst/>
          </a:prstGeom>
          <a:noFill/>
        </p:spPr>
        <p:txBody>
          <a:bodyPr wrap="square" rtlCol="0">
            <a:spAutoFit/>
          </a:bodyPr>
          <a:lstStyle/>
          <a:p>
            <a:pPr algn="ctr"/>
            <a:r>
              <a:rPr lang="de-DE" sz="2000" dirty="0">
                <a:solidFill>
                  <a:srgbClr val="000000"/>
                </a:solidFill>
                <a:effectLst/>
                <a:latin typeface="Century Gothic" panose="020B0502020202020204" pitchFamily="34" charset="0"/>
                <a:ea typeface="Calibri" panose="020F0502020204030204" pitchFamily="34" charset="0"/>
              </a:rPr>
              <a:t>Wählen Sie zwischen einem Darlehen mit festem oder variablem Zinssatz zur Finanzierung der Hausrenovierung. Besprechen Sie die Vorteile jeder Option unter Berücksichtigung der Kurzfristigkeit des Darlehens und möglicher Zinsschwankungen.</a:t>
            </a:r>
            <a:endParaRPr lang="de-AT" sz="2000" dirty="0">
              <a:latin typeface="Century Gothic" panose="020B0502020202020204" pitchFamily="34" charset="0"/>
            </a:endParaRPr>
          </a:p>
        </p:txBody>
      </p:sp>
      <p:pic>
        <p:nvPicPr>
          <p:cNvPr id="13" name="Grafik 12" descr="Ein Bild, das Im Haus, Wand, Arbeitsfläche, Waschbecken enthält.&#10;&#10;Automatisch generierte Beschreibung">
            <a:extLst>
              <a:ext uri="{FF2B5EF4-FFF2-40B4-BE49-F238E27FC236}">
                <a16:creationId xmlns:a16="http://schemas.microsoft.com/office/drawing/2014/main" id="{EA9535FA-6C0A-CBBD-7994-FFA23DC8717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145640" y="2140516"/>
            <a:ext cx="2816898" cy="2213613"/>
          </a:xfrm>
          <a:prstGeom prst="rect">
            <a:avLst/>
          </a:prstGeom>
        </p:spPr>
      </p:pic>
    </p:spTree>
    <p:extLst>
      <p:ext uri="{BB962C8B-B14F-4D97-AF65-F5344CB8AC3E}">
        <p14:creationId xmlns:p14="http://schemas.microsoft.com/office/powerpoint/2010/main" val="428738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9DE7D67E-F630-759C-8068-6D740A4C9DBD}"/>
            </a:ext>
          </a:extLst>
        </p:cNvPr>
        <p:cNvGrpSpPr/>
        <p:nvPr/>
      </p:nvGrpSpPr>
      <p:grpSpPr>
        <a:xfrm>
          <a:off x="0" y="0"/>
          <a:ext cx="0" cy="0"/>
          <a:chOff x="0" y="0"/>
          <a:chExt cx="0" cy="0"/>
        </a:xfrm>
      </p:grpSpPr>
      <p:sp>
        <p:nvSpPr>
          <p:cNvPr id="198" name="Google Shape;198;p4">
            <a:extLst>
              <a:ext uri="{FF2B5EF4-FFF2-40B4-BE49-F238E27FC236}">
                <a16:creationId xmlns:a16="http://schemas.microsoft.com/office/drawing/2014/main" id="{02F79A2E-3E9C-89FE-F360-1E434D5E120B}"/>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76F67C48-13F6-DCBA-BF15-6D9CB08A7C83}"/>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A70931C4-21BC-6618-5F0C-4676AF7C3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E903F496-0BA7-6CCC-A8AC-A9F3CBF90986}"/>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127C7A11-1FDB-F7A6-D46B-116A334EB5FC}"/>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58A421CB-3958-400E-0FA7-B3D6F3DF0EDC}"/>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ENTSCHEIDUNGSFINDUNG MIT FIXEN VS. VARIABLEN PREISEN</a:t>
            </a:r>
            <a:endParaRPr lang="en-US"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14" name="Textfeld 13">
            <a:extLst>
              <a:ext uri="{FF2B5EF4-FFF2-40B4-BE49-F238E27FC236}">
                <a16:creationId xmlns:a16="http://schemas.microsoft.com/office/drawing/2014/main" id="{AEC16112-F5F1-965B-AF8F-29E2A3529826}"/>
              </a:ext>
            </a:extLst>
          </p:cNvPr>
          <p:cNvSpPr txBox="1"/>
          <p:nvPr/>
        </p:nvSpPr>
        <p:spPr>
          <a:xfrm>
            <a:off x="124170" y="1701112"/>
            <a:ext cx="8931453" cy="2831544"/>
          </a:xfrm>
          <a:prstGeom prst="rect">
            <a:avLst/>
          </a:prstGeom>
          <a:noFill/>
        </p:spPr>
        <p:txBody>
          <a:bodyPr wrap="square" rtlCol="0">
            <a:spAutoFit/>
          </a:bodyPr>
          <a:lstStyle/>
          <a:p>
            <a:r>
              <a:rPr lang="de-DE" sz="2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Szenario 4: Schuldenkonsolidierung</a:t>
            </a:r>
          </a:p>
          <a:p>
            <a:endParaRPr lang="de-DE" sz="2000" b="1" dirty="0">
              <a:latin typeface="Century Gothic" panose="020B0502020202020204" pitchFamily="34" charset="0"/>
              <a:ea typeface="Calibri" panose="020F0502020204030204" pitchFamily="34" charset="0"/>
              <a:cs typeface="Times New Roman" panose="02020603050405020304" pitchFamily="18" charset="0"/>
            </a:endParaRPr>
          </a:p>
          <a:p>
            <a:r>
              <a:rPr lang="de-DE"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Überlegungen:  </a:t>
            </a:r>
          </a:p>
          <a:p>
            <a:r>
              <a:rPr lang="de-DE"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Sie fassen hochverzinsliche Kreditkartenschulden in einem einzigen Kredit zusammen. </a:t>
            </a:r>
          </a:p>
          <a:p>
            <a:r>
              <a:rPr lang="de-DE"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 Sie möchten die Schulden so schnell wie möglich abbezahlen.  </a:t>
            </a:r>
          </a:p>
          <a:p>
            <a:r>
              <a:rPr lang="de-DE"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Die Zinssätze sind auf historischen Tiefstständen, könnten aber in Zukunft steigen.</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14">
            <a:extLst>
              <a:ext uri="{FF2B5EF4-FFF2-40B4-BE49-F238E27FC236}">
                <a16:creationId xmlns:a16="http://schemas.microsoft.com/office/drawing/2014/main" id="{BFDFC5F5-17DD-3129-AAA2-ADE4DAEFCE66}"/>
              </a:ext>
            </a:extLst>
          </p:cNvPr>
          <p:cNvSpPr txBox="1"/>
          <p:nvPr/>
        </p:nvSpPr>
        <p:spPr>
          <a:xfrm>
            <a:off x="124170" y="4462792"/>
            <a:ext cx="11732366" cy="1015663"/>
          </a:xfrm>
          <a:prstGeom prst="rect">
            <a:avLst/>
          </a:prstGeom>
          <a:noFill/>
        </p:spPr>
        <p:txBody>
          <a:bodyPr wrap="square" rtlCol="0">
            <a:spAutoFit/>
          </a:bodyPr>
          <a:lstStyle/>
          <a:p>
            <a:pPr algn="ctr"/>
            <a:r>
              <a:rPr lang="de-DE" sz="2000" dirty="0">
                <a:solidFill>
                  <a:srgbClr val="000000"/>
                </a:solidFill>
                <a:effectLst/>
                <a:latin typeface="Century Gothic" panose="020B0502020202020204" pitchFamily="34" charset="0"/>
                <a:ea typeface="Calibri" panose="020F0502020204030204" pitchFamily="34" charset="0"/>
              </a:rPr>
              <a:t>Entscheiden Sie, ob Sie zur Schuldenkonsolidierung ein Darlehen mit festem oder variablem Zinssatz verwenden möchten. Begründen Sie Ihre Entscheidung unter Berücksichtigung des Ziels einer schnellen Schuldentilgung und möglicher Zinsänderungen.</a:t>
            </a:r>
            <a:endParaRPr lang="de-AT" sz="2000" dirty="0">
              <a:latin typeface="Century Gothic" panose="020B0502020202020204" pitchFamily="34" charset="0"/>
            </a:endParaRPr>
          </a:p>
        </p:txBody>
      </p:sp>
      <p:pic>
        <p:nvPicPr>
          <p:cNvPr id="3" name="Grafik 2" descr="Ein Bild, das Text, Design, Typografie, Schrift enthält.&#10;&#10;Automatisch generierte Beschreibung">
            <a:extLst>
              <a:ext uri="{FF2B5EF4-FFF2-40B4-BE49-F238E27FC236}">
                <a16:creationId xmlns:a16="http://schemas.microsoft.com/office/drawing/2014/main" id="{E9D9E49D-4BA7-24C6-736B-6316C4EB1E7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055623" y="2215606"/>
            <a:ext cx="2974964" cy="1798201"/>
          </a:xfrm>
          <a:prstGeom prst="rect">
            <a:avLst/>
          </a:prstGeom>
        </p:spPr>
      </p:pic>
    </p:spTree>
    <p:extLst>
      <p:ext uri="{BB962C8B-B14F-4D97-AF65-F5344CB8AC3E}">
        <p14:creationId xmlns:p14="http://schemas.microsoft.com/office/powerpoint/2010/main" val="3389795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ARTEN VON KREDITEN</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2" name="Textfeld 1">
            <a:extLst>
              <a:ext uri="{FF2B5EF4-FFF2-40B4-BE49-F238E27FC236}">
                <a16:creationId xmlns:a16="http://schemas.microsoft.com/office/drawing/2014/main" id="{3C34351A-547A-F918-804A-2E74AEB42478}"/>
              </a:ext>
            </a:extLst>
          </p:cNvPr>
          <p:cNvSpPr txBox="1"/>
          <p:nvPr/>
        </p:nvSpPr>
        <p:spPr>
          <a:xfrm>
            <a:off x="335346" y="2386578"/>
            <a:ext cx="1875835" cy="430887"/>
          </a:xfrm>
          <a:prstGeom prst="rect">
            <a:avLst/>
          </a:prstGeom>
          <a:noFill/>
        </p:spPr>
        <p:txBody>
          <a:bodyPr wrap="none" rtlCol="0">
            <a:spAutoFit/>
          </a:bodyPr>
          <a:lstStyle/>
          <a:p>
            <a:r>
              <a:rPr lang="de-DE" sz="2200" dirty="0">
                <a:latin typeface="Century Gothic" panose="020B0502020202020204" pitchFamily="34" charset="0"/>
              </a:rPr>
              <a:t>Privatkredite</a:t>
            </a:r>
            <a:endParaRPr lang="de-AT" sz="2200" dirty="0">
              <a:latin typeface="Century Gothic" panose="020B0502020202020204" pitchFamily="34" charset="0"/>
            </a:endParaRPr>
          </a:p>
        </p:txBody>
      </p:sp>
      <p:sp>
        <p:nvSpPr>
          <p:cNvPr id="3" name="Textfeld 2">
            <a:extLst>
              <a:ext uri="{FF2B5EF4-FFF2-40B4-BE49-F238E27FC236}">
                <a16:creationId xmlns:a16="http://schemas.microsoft.com/office/drawing/2014/main" id="{E7CFEAD2-989B-092F-14B5-A97114A12427}"/>
              </a:ext>
            </a:extLst>
          </p:cNvPr>
          <p:cNvSpPr txBox="1"/>
          <p:nvPr/>
        </p:nvSpPr>
        <p:spPr>
          <a:xfrm>
            <a:off x="4601526" y="2079887"/>
            <a:ext cx="3086101" cy="430887"/>
          </a:xfrm>
          <a:prstGeom prst="rect">
            <a:avLst/>
          </a:prstGeom>
          <a:noFill/>
        </p:spPr>
        <p:txBody>
          <a:bodyPr wrap="none" rtlCol="0">
            <a:spAutoFit/>
          </a:bodyPr>
          <a:lstStyle/>
          <a:p>
            <a:r>
              <a:rPr lang="de-DE" sz="2200" dirty="0">
                <a:latin typeface="Century Gothic" panose="020B0502020202020204" pitchFamily="34" charset="0"/>
              </a:rPr>
              <a:t>Hypothekendarlehen</a:t>
            </a:r>
            <a:endParaRPr lang="de-AT" sz="2200" dirty="0">
              <a:latin typeface="Century Gothic" panose="020B0502020202020204" pitchFamily="34" charset="0"/>
            </a:endParaRPr>
          </a:p>
        </p:txBody>
      </p:sp>
      <p:sp>
        <p:nvSpPr>
          <p:cNvPr id="9" name="Textfeld 8">
            <a:extLst>
              <a:ext uri="{FF2B5EF4-FFF2-40B4-BE49-F238E27FC236}">
                <a16:creationId xmlns:a16="http://schemas.microsoft.com/office/drawing/2014/main" id="{BB699D7D-29BE-6498-1204-DEFE4F7FA97F}"/>
              </a:ext>
            </a:extLst>
          </p:cNvPr>
          <p:cNvSpPr txBox="1"/>
          <p:nvPr/>
        </p:nvSpPr>
        <p:spPr>
          <a:xfrm>
            <a:off x="2797505" y="3429000"/>
            <a:ext cx="1782860" cy="430887"/>
          </a:xfrm>
          <a:prstGeom prst="rect">
            <a:avLst/>
          </a:prstGeom>
          <a:noFill/>
        </p:spPr>
        <p:txBody>
          <a:bodyPr wrap="none" rtlCol="0">
            <a:spAutoFit/>
          </a:bodyPr>
          <a:lstStyle/>
          <a:p>
            <a:r>
              <a:rPr lang="de-DE" sz="2200" dirty="0">
                <a:latin typeface="Century Gothic" panose="020B0502020202020204" pitchFamily="34" charset="0"/>
              </a:rPr>
              <a:t>Autokredite</a:t>
            </a:r>
            <a:endParaRPr lang="de-AT" sz="2200" dirty="0">
              <a:latin typeface="Century Gothic" panose="020B0502020202020204" pitchFamily="34" charset="0"/>
            </a:endParaRPr>
          </a:p>
        </p:txBody>
      </p:sp>
      <p:sp>
        <p:nvSpPr>
          <p:cNvPr id="60" name="Textfeld 59">
            <a:extLst>
              <a:ext uri="{FF2B5EF4-FFF2-40B4-BE49-F238E27FC236}">
                <a16:creationId xmlns:a16="http://schemas.microsoft.com/office/drawing/2014/main" id="{3DA46B48-9933-0C0C-94A6-BD7AE8805C16}"/>
              </a:ext>
            </a:extLst>
          </p:cNvPr>
          <p:cNvSpPr txBox="1"/>
          <p:nvPr/>
        </p:nvSpPr>
        <p:spPr>
          <a:xfrm>
            <a:off x="4965409" y="4266347"/>
            <a:ext cx="2499402" cy="430887"/>
          </a:xfrm>
          <a:prstGeom prst="rect">
            <a:avLst/>
          </a:prstGeom>
          <a:noFill/>
        </p:spPr>
        <p:txBody>
          <a:bodyPr wrap="none" rtlCol="0">
            <a:spAutoFit/>
          </a:bodyPr>
          <a:lstStyle/>
          <a:p>
            <a:r>
              <a:rPr lang="de-DE" sz="2200" dirty="0">
                <a:latin typeface="Century Gothic" panose="020B0502020202020204" pitchFamily="34" charset="0"/>
              </a:rPr>
              <a:t>Geschäftskredite</a:t>
            </a:r>
            <a:endParaRPr lang="de-AT" sz="2200" dirty="0">
              <a:latin typeface="Century Gothic" panose="020B0502020202020204" pitchFamily="34" charset="0"/>
            </a:endParaRPr>
          </a:p>
        </p:txBody>
      </p:sp>
      <p:sp>
        <p:nvSpPr>
          <p:cNvPr id="61" name="Textfeld 60">
            <a:extLst>
              <a:ext uri="{FF2B5EF4-FFF2-40B4-BE49-F238E27FC236}">
                <a16:creationId xmlns:a16="http://schemas.microsoft.com/office/drawing/2014/main" id="{9F26AC2F-7636-EE8A-06FC-4E68424CFB71}"/>
              </a:ext>
            </a:extLst>
          </p:cNvPr>
          <p:cNvSpPr txBox="1"/>
          <p:nvPr/>
        </p:nvSpPr>
        <p:spPr>
          <a:xfrm>
            <a:off x="602673" y="4623444"/>
            <a:ext cx="2433680" cy="430887"/>
          </a:xfrm>
          <a:prstGeom prst="rect">
            <a:avLst/>
          </a:prstGeom>
          <a:noFill/>
        </p:spPr>
        <p:txBody>
          <a:bodyPr wrap="none" rtlCol="0">
            <a:spAutoFit/>
          </a:bodyPr>
          <a:lstStyle/>
          <a:p>
            <a:r>
              <a:rPr lang="de-DE" sz="2200" dirty="0">
                <a:latin typeface="Century Gothic" panose="020B0502020202020204" pitchFamily="34" charset="0"/>
              </a:rPr>
              <a:t>Studiendarlehen</a:t>
            </a:r>
            <a:endParaRPr lang="de-AT" sz="2200" dirty="0">
              <a:latin typeface="Century Gothic" panose="020B0502020202020204" pitchFamily="34" charset="0"/>
            </a:endParaRPr>
          </a:p>
        </p:txBody>
      </p:sp>
      <p:sp>
        <p:nvSpPr>
          <p:cNvPr id="62" name="Textfeld 61">
            <a:extLst>
              <a:ext uri="{FF2B5EF4-FFF2-40B4-BE49-F238E27FC236}">
                <a16:creationId xmlns:a16="http://schemas.microsoft.com/office/drawing/2014/main" id="{146D8160-2C4C-DB7B-3744-257CB50591EB}"/>
              </a:ext>
            </a:extLst>
          </p:cNvPr>
          <p:cNvSpPr txBox="1"/>
          <p:nvPr/>
        </p:nvSpPr>
        <p:spPr>
          <a:xfrm>
            <a:off x="6906929" y="3232542"/>
            <a:ext cx="2452916" cy="430887"/>
          </a:xfrm>
          <a:prstGeom prst="rect">
            <a:avLst/>
          </a:prstGeom>
          <a:noFill/>
        </p:spPr>
        <p:txBody>
          <a:bodyPr wrap="none" rtlCol="0">
            <a:spAutoFit/>
          </a:bodyPr>
          <a:lstStyle/>
          <a:p>
            <a:r>
              <a:rPr lang="de-DE" sz="2200" dirty="0">
                <a:latin typeface="Century Gothic" panose="020B0502020202020204" pitchFamily="34" charset="0"/>
              </a:rPr>
              <a:t>Zahltagdarlehen</a:t>
            </a:r>
            <a:endParaRPr lang="de-AT" sz="2200" dirty="0">
              <a:latin typeface="Century Gothic" panose="020B0502020202020204" pitchFamily="34" charset="0"/>
            </a:endParaRPr>
          </a:p>
        </p:txBody>
      </p:sp>
      <p:sp>
        <p:nvSpPr>
          <p:cNvPr id="63" name="Textfeld 62">
            <a:extLst>
              <a:ext uri="{FF2B5EF4-FFF2-40B4-BE49-F238E27FC236}">
                <a16:creationId xmlns:a16="http://schemas.microsoft.com/office/drawing/2014/main" id="{FBBDE51A-0B9B-E905-D76B-011B3C636D3E}"/>
              </a:ext>
            </a:extLst>
          </p:cNvPr>
          <p:cNvSpPr txBox="1"/>
          <p:nvPr/>
        </p:nvSpPr>
        <p:spPr>
          <a:xfrm>
            <a:off x="7946636" y="4928204"/>
            <a:ext cx="3507692" cy="430887"/>
          </a:xfrm>
          <a:prstGeom prst="rect">
            <a:avLst/>
          </a:prstGeom>
          <a:noFill/>
        </p:spPr>
        <p:txBody>
          <a:bodyPr wrap="none" rtlCol="0">
            <a:spAutoFit/>
          </a:bodyPr>
          <a:lstStyle/>
          <a:p>
            <a:r>
              <a:rPr lang="de-DE" sz="2200" dirty="0">
                <a:latin typeface="Century Gothic" panose="020B0502020202020204" pitchFamily="34" charset="0"/>
              </a:rPr>
              <a:t>Konsolidierungsdarlehen</a:t>
            </a:r>
            <a:endParaRPr lang="de-AT" sz="2200" dirty="0">
              <a:latin typeface="Century Gothic" panose="020B0502020202020204" pitchFamily="34" charset="0"/>
            </a:endParaRPr>
          </a:p>
        </p:txBody>
      </p:sp>
      <p:sp>
        <p:nvSpPr>
          <p:cNvPr id="192" name="Textfeld 191">
            <a:extLst>
              <a:ext uri="{FF2B5EF4-FFF2-40B4-BE49-F238E27FC236}">
                <a16:creationId xmlns:a16="http://schemas.microsoft.com/office/drawing/2014/main" id="{730602C2-1930-B723-BEBD-40E3AF821812}"/>
              </a:ext>
            </a:extLst>
          </p:cNvPr>
          <p:cNvSpPr txBox="1"/>
          <p:nvPr/>
        </p:nvSpPr>
        <p:spPr>
          <a:xfrm>
            <a:off x="9279883" y="2279597"/>
            <a:ext cx="2547492" cy="430887"/>
          </a:xfrm>
          <a:prstGeom prst="rect">
            <a:avLst/>
          </a:prstGeom>
          <a:noFill/>
        </p:spPr>
        <p:txBody>
          <a:bodyPr wrap="none" rtlCol="0">
            <a:spAutoFit/>
          </a:bodyPr>
          <a:lstStyle/>
          <a:p>
            <a:r>
              <a:rPr lang="de-DE" sz="2200" dirty="0">
                <a:latin typeface="Century Gothic" panose="020B0502020202020204" pitchFamily="34" charset="0"/>
              </a:rPr>
              <a:t>Eigenheimkredite</a:t>
            </a:r>
            <a:endParaRPr lang="de-AT" sz="2200" dirty="0">
              <a:latin typeface="Century Gothic" panose="020B0502020202020204" pitchFamily="34" charset="0"/>
            </a:endParaRPr>
          </a:p>
        </p:txBody>
      </p:sp>
    </p:spTree>
    <p:extLst>
      <p:ext uri="{BB962C8B-B14F-4D97-AF65-F5344CB8AC3E}">
        <p14:creationId xmlns:p14="http://schemas.microsoft.com/office/powerpoint/2010/main" val="420365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7CB86BCD-6EA0-E9D3-8573-3DEC3A0FEDBC}"/>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C22A3838-6A2D-56C4-9AF9-851634F7B50C}"/>
              </a:ext>
            </a:extLst>
          </p:cNvPr>
          <p:cNvSpPr txBox="1"/>
          <p:nvPr/>
        </p:nvSpPr>
        <p:spPr>
          <a:xfrm>
            <a:off x="159025" y="1953811"/>
            <a:ext cx="11618447" cy="3447832"/>
          </a:xfrm>
          <a:prstGeom prst="rect">
            <a:avLst/>
          </a:prstGeom>
        </p:spPr>
        <p:txBody>
          <a:bodyPr vert="horz" lIns="91440" tIns="45720" rIns="91440" bIns="45720" rtlCol="0" anchor="t">
            <a:normAutofit fontScale="77500" lnSpcReduction="20000"/>
          </a:bodyPr>
          <a:lstStyle/>
          <a:p>
            <a:pPr algn="just"/>
            <a:r>
              <a:rPr lang="de-DE" sz="2200" i="1" dirty="0">
                <a:solidFill>
                  <a:srgbClr val="000000"/>
                </a:solidFill>
                <a:effectLst/>
                <a:latin typeface="Century Gothic" panose="020B0502020202020204" pitchFamily="34" charset="0"/>
                <a:ea typeface="Times New Roman" panose="02020603050405020304" pitchFamily="18" charset="0"/>
              </a:rPr>
              <a:t>Bankgarantie</a:t>
            </a:r>
            <a:endParaRPr lang="de-DE" sz="2200" i="1" dirty="0">
              <a:latin typeface="Century Gothic" panose="020B0502020202020204" pitchFamily="34" charset="0"/>
              <a:ea typeface="Times New Roman" panose="02020603050405020304" pitchFamily="18" charset="0"/>
            </a:endParaRPr>
          </a:p>
          <a:p>
            <a:pPr algn="just"/>
            <a:endParaRPr lang="de-DE" sz="2200" i="1" dirty="0">
              <a:latin typeface="Century Gothic" panose="020B0502020202020204" pitchFamily="34" charset="0"/>
              <a:ea typeface="Times New Roman" panose="02020603050405020304" pitchFamily="18" charset="0"/>
            </a:endParaRPr>
          </a:p>
          <a:p>
            <a:pPr algn="just"/>
            <a:r>
              <a:rPr lang="de-DE" sz="2200" b="0" i="0" dirty="0">
                <a:solidFill>
                  <a:srgbClr val="0D0D0D"/>
                </a:solidFill>
                <a:effectLst/>
                <a:latin typeface="Century Gothic" panose="020B0502020202020204" pitchFamily="34" charset="0"/>
              </a:rPr>
              <a:t>Eine Bankgarantie ist eine Verpflichtung einer Bank im Namen eines Kunden, eine vertragliche Verpflichtung zu erfüllen, falls der Kunde dieser Verpflichtung nicht nachkommt. Es dient dem Begünstigten (z. B. einem Lieferanten oder Auftragnehmer) als Zusicherung, dass er die im Vertrag festgelegte Zahlung oder Leistung erhalten wird, auch wenn der Kunde in Verzug gerät.</a:t>
            </a:r>
          </a:p>
          <a:p>
            <a:pPr algn="just"/>
            <a:endParaRPr lang="de-DE" sz="2200" i="1" dirty="0">
              <a:solidFill>
                <a:srgbClr val="000000"/>
              </a:solidFill>
              <a:effectLst/>
              <a:latin typeface="Century Gothic" panose="020B0502020202020204" pitchFamily="34" charset="0"/>
              <a:ea typeface="Times New Roman" panose="02020603050405020304" pitchFamily="18" charset="0"/>
            </a:endParaRPr>
          </a:p>
          <a:p>
            <a:pPr algn="just"/>
            <a:r>
              <a:rPr lang="de-DE" sz="2200" i="1" dirty="0">
                <a:latin typeface="Century Gothic" panose="020B0502020202020204" pitchFamily="34" charset="0"/>
                <a:ea typeface="Times New Roman" panose="02020603050405020304" pitchFamily="18" charset="0"/>
              </a:rPr>
              <a:t>Haftpflichtkredit</a:t>
            </a:r>
            <a:endParaRPr lang="de-DE" sz="2200" i="1" dirty="0">
              <a:solidFill>
                <a:srgbClr val="000000"/>
              </a:solidFill>
              <a:effectLst/>
              <a:latin typeface="Century Gothic" panose="020B0502020202020204" pitchFamily="34" charset="0"/>
              <a:ea typeface="Times New Roman" panose="02020603050405020304" pitchFamily="18" charset="0"/>
            </a:endParaRPr>
          </a:p>
          <a:p>
            <a:pPr algn="just"/>
            <a:endParaRPr lang="de-DE" sz="2200" i="1" dirty="0">
              <a:solidFill>
                <a:srgbClr val="000000"/>
              </a:solidFill>
              <a:effectLst/>
              <a:latin typeface="Century Gothic" panose="020B0502020202020204" pitchFamily="34" charset="0"/>
              <a:ea typeface="Times New Roman" panose="02020603050405020304" pitchFamily="18" charset="0"/>
            </a:endParaRPr>
          </a:p>
          <a:p>
            <a:pPr algn="just"/>
            <a:r>
              <a:rPr lang="de-DE" sz="2200" b="0" i="0" dirty="0">
                <a:solidFill>
                  <a:srgbClr val="0D0D0D"/>
                </a:solidFill>
                <a:effectLst/>
                <a:latin typeface="Century Gothic" panose="020B0502020202020204" pitchFamily="34" charset="0"/>
              </a:rPr>
              <a:t>Ein Haftungskredit ist ein von einer Bank ausgegebenes Finanzinstrument, um die Zahlung oder Leistung im Namen eines Kunden sicherzustellen. Ein Haftungskredit dient dem Begünstigten als Garantie dafür, dass er im Falle des Zahlungsverzugs des Kunden eine Entschädigung oder die Erfüllung seiner vertraglichen Verpflichtungen erhält. Haftungskredite werden häufig bei Handelstransaktionen, Immobilienprojekten und rechtlichen Vereinbarungen verwendet, um die Leistung sicherzustellen und Transaktionen zu erleichtern.</a:t>
            </a:r>
            <a:endParaRPr lang="en-US" sz="1800" i="1" dirty="0">
              <a:solidFill>
                <a:srgbClr val="000000"/>
              </a:solidFill>
              <a:effectLst/>
              <a:latin typeface="Century Gothic" panose="020B0502020202020204" pitchFamily="34" charset="0"/>
              <a:ea typeface="Times New Roman" panose="02020603050405020304" pitchFamily="18" charset="0"/>
            </a:endParaRPr>
          </a:p>
          <a:p>
            <a:pPr algn="just"/>
            <a:endParaRPr lang="en-US" sz="1800" i="1" dirty="0">
              <a:solidFill>
                <a:srgbClr val="000000"/>
              </a:solidFill>
              <a:effectLst/>
              <a:latin typeface="Century Gothic" panose="020B0502020202020204" pitchFamily="34" charset="0"/>
              <a:ea typeface="Times New Roman" panose="02020603050405020304" pitchFamily="18" charset="0"/>
            </a:endParaRPr>
          </a:p>
          <a:p>
            <a:pPr algn="just"/>
            <a:endParaRPr lang="en-US" sz="1800" i="1" dirty="0">
              <a:solidFill>
                <a:srgbClr val="000000"/>
              </a:solidFill>
              <a:effectLst/>
              <a:latin typeface="Century Gothic" panose="020B0502020202020204" pitchFamily="34" charset="0"/>
              <a:ea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8" name="Google Shape;198;p4">
            <a:extLst>
              <a:ext uri="{FF2B5EF4-FFF2-40B4-BE49-F238E27FC236}">
                <a16:creationId xmlns:a16="http://schemas.microsoft.com/office/drawing/2014/main" id="{FDD55C0B-46EC-4A7A-B296-6DE378C79D19}"/>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6E50756E-5044-B022-12C9-46EAD6C58AC7}"/>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EA9AF73E-1636-FDDA-6CDF-68C6A115C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B7D14829-6BD4-75D5-5544-FA4486FDF43E}"/>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664B31A4-494C-61D4-ABB7-F7E2A106C3A2}"/>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8DAFAB02-373F-2E03-B67D-2540D88BA0EC}"/>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200" dirty="0">
                <a:solidFill>
                  <a:schemeClr val="bg1"/>
                </a:solidFill>
                <a:latin typeface="Century Gothic" panose="020B0502020202020204" pitchFamily="34" charset="0"/>
                <a:cs typeface="Calibri" panose="020F0502020204030204" pitchFamily="34" charset="0"/>
              </a:rPr>
              <a:t>BANKGARANTIE / </a:t>
            </a:r>
          </a:p>
          <a:p>
            <a:pPr algn="ctr"/>
            <a:r>
              <a:rPr lang="en-US" sz="3200" dirty="0">
                <a:solidFill>
                  <a:schemeClr val="bg1"/>
                </a:solidFill>
                <a:latin typeface="Century Gothic" panose="020B0502020202020204" pitchFamily="34" charset="0"/>
                <a:cs typeface="Calibri" panose="020F0502020204030204" pitchFamily="34" charset="0"/>
              </a:rPr>
              <a:t>HAFTPFLICHTKREDIT</a:t>
            </a:r>
            <a:endParaRPr lang="de-DE" sz="3200" dirty="0">
              <a:solidFill>
                <a:schemeClr val="bg1"/>
              </a:solidFill>
              <a:latin typeface="Century Gothic" panose="020B0502020202020204" pitchFamily="34" charset="0"/>
              <a:cs typeface="Calibri" panose="020F0502020204030204" pitchFamily="34" charset="0"/>
              <a:sym typeface="Calibri"/>
            </a:endParaRPr>
          </a:p>
        </p:txBody>
      </p:sp>
    </p:spTree>
    <p:extLst>
      <p:ext uri="{BB962C8B-B14F-4D97-AF65-F5344CB8AC3E}">
        <p14:creationId xmlns:p14="http://schemas.microsoft.com/office/powerpoint/2010/main" val="33715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15" name="Rectangle 10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Arc 10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7" name="Google Shape;97;p2"/>
          <p:cNvSpPr/>
          <p:nvPr/>
        </p:nvSpPr>
        <p:spPr>
          <a:xfrm>
            <a:off x="5894962" y="479493"/>
            <a:ext cx="5458838" cy="1325563"/>
          </a:xfrm>
          <a:prstGeom prst="roundRect">
            <a:avLst>
              <a:gd name="adj" fmla="val 16667"/>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400" kern="1200" dirty="0">
                <a:solidFill>
                  <a:schemeClr val="tx1"/>
                </a:solidFill>
                <a:latin typeface="Century Gothic" panose="020B0502020202020204" pitchFamily="34" charset="0"/>
                <a:ea typeface="+mj-ea"/>
                <a:cs typeface="+mj-cs"/>
                <a:sym typeface="Calibri"/>
              </a:rPr>
              <a:t>LERNZIELE</a:t>
            </a:r>
          </a:p>
        </p:txBody>
      </p:sp>
      <p:sp>
        <p:nvSpPr>
          <p:cNvPr id="118" name="Freeform: Shape 10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feld 1">
            <a:extLst>
              <a:ext uri="{FF2B5EF4-FFF2-40B4-BE49-F238E27FC236}">
                <a16:creationId xmlns:a16="http://schemas.microsoft.com/office/drawing/2014/main" id="{133149D2-9AD3-928C-767D-99C7003D7B70}"/>
              </a:ext>
            </a:extLst>
          </p:cNvPr>
          <p:cNvSpPr txBox="1"/>
          <p:nvPr/>
        </p:nvSpPr>
        <p:spPr>
          <a:xfrm>
            <a:off x="5894961" y="1984443"/>
            <a:ext cx="5687545" cy="4192520"/>
          </a:xfrm>
          <a:prstGeom prst="rect">
            <a:avLst/>
          </a:prstGeom>
        </p:spPr>
        <p:txBody>
          <a:bodyPr vert="horz" lIns="91440" tIns="45720" rIns="91440" bIns="45720" rtlCol="0">
            <a:noAutofit/>
          </a:bodyPr>
          <a:lstStyle/>
          <a:p>
            <a:pPr marL="285750" indent="-228600">
              <a:lnSpc>
                <a:spcPct val="90000"/>
              </a:lnSpc>
              <a:spcAft>
                <a:spcPts val="800"/>
              </a:spcAft>
              <a:buFont typeface="Arial" panose="020B0604020202020204" pitchFamily="34" charset="0"/>
              <a:buChar char="•"/>
            </a:pPr>
            <a:r>
              <a:rPr lang="de-DE" sz="1800" kern="1200" dirty="0">
                <a:solidFill>
                  <a:schemeClr val="tx1"/>
                </a:solidFill>
                <a:latin typeface="Century Gothic" panose="020B0502020202020204" pitchFamily="34" charset="0"/>
                <a:ea typeface="+mn-ea"/>
                <a:cs typeface="Calibri" panose="020F0502020204030204" pitchFamily="34" charset="0"/>
              </a:rPr>
              <a:t>D</a:t>
            </a:r>
            <a:r>
              <a:rPr lang="de-DE" sz="1800" kern="1200" dirty="0">
                <a:solidFill>
                  <a:schemeClr val="tx1"/>
                </a:solidFill>
                <a:effectLst/>
                <a:latin typeface="Century Gothic" panose="020B0502020202020204" pitchFamily="34" charset="0"/>
                <a:ea typeface="+mn-ea"/>
                <a:cs typeface="Calibri" panose="020F0502020204030204" pitchFamily="34" charset="0"/>
              </a:rPr>
              <a:t>er/die Lernende wird die Grundlagen verschiedener Kreditarten und Kreditaufnahme verstehen,</a:t>
            </a:r>
          </a:p>
          <a:p>
            <a:pPr marL="285750" indent="-228600">
              <a:lnSpc>
                <a:spcPct val="90000"/>
              </a:lnSpc>
              <a:spcAft>
                <a:spcPts val="800"/>
              </a:spcAft>
              <a:buFont typeface="Arial" panose="020B0604020202020204" pitchFamily="34" charset="0"/>
              <a:buChar char="•"/>
            </a:pPr>
            <a:r>
              <a:rPr lang="de-DE" sz="1800" kern="1200" dirty="0">
                <a:solidFill>
                  <a:schemeClr val="tx1"/>
                </a:solidFill>
                <a:effectLst/>
                <a:latin typeface="Century Gothic" panose="020B0502020202020204" pitchFamily="34" charset="0"/>
                <a:ea typeface="+mn-ea"/>
                <a:cs typeface="Calibri" panose="020F0502020204030204" pitchFamily="34" charset="0"/>
              </a:rPr>
              <a:t>Der/die Lernende versteht Zinssätze und Kosten,</a:t>
            </a:r>
          </a:p>
          <a:p>
            <a:pPr marL="285750" indent="-228600">
              <a:lnSpc>
                <a:spcPct val="90000"/>
              </a:lnSpc>
              <a:spcAft>
                <a:spcPts val="800"/>
              </a:spcAft>
              <a:buFont typeface="Arial" panose="020B0604020202020204" pitchFamily="34" charset="0"/>
              <a:buChar char="•"/>
            </a:pPr>
            <a:r>
              <a:rPr lang="de-DE" sz="1800" kern="1200" dirty="0">
                <a:solidFill>
                  <a:schemeClr val="tx1"/>
                </a:solidFill>
                <a:effectLst/>
                <a:latin typeface="Century Gothic" panose="020B0502020202020204" pitchFamily="34" charset="0"/>
                <a:ea typeface="+mn-ea"/>
                <a:cs typeface="Calibri" panose="020F0502020204030204" pitchFamily="34" charset="0"/>
              </a:rPr>
              <a:t>Der/die Lernende kennt verantwortungsvolle Kreditaufnahmestrategien und</a:t>
            </a:r>
          </a:p>
          <a:p>
            <a:pPr marL="285750" indent="-228600">
              <a:lnSpc>
                <a:spcPct val="90000"/>
              </a:lnSpc>
              <a:spcAft>
                <a:spcPts val="800"/>
              </a:spcAft>
              <a:buFont typeface="Arial" panose="020B0604020202020204" pitchFamily="34" charset="0"/>
              <a:buChar char="•"/>
            </a:pPr>
            <a:r>
              <a:rPr lang="de-DE" sz="1800" kern="1200" dirty="0">
                <a:solidFill>
                  <a:schemeClr val="tx1"/>
                </a:solidFill>
                <a:effectLst/>
                <a:latin typeface="Century Gothic" panose="020B0502020202020204" pitchFamily="34" charset="0"/>
                <a:ea typeface="+mn-ea"/>
                <a:cs typeface="Calibri" panose="020F0502020204030204" pitchFamily="34" charset="0"/>
              </a:rPr>
              <a:t>Der/die Lernende wird wissen, wie er verantwortungsvolle Kreditaufnahmegewohnheiten aufrechterhalten kann.</a:t>
            </a:r>
            <a:endParaRPr lang="en-US" sz="1800" kern="1200" dirty="0">
              <a:solidFill>
                <a:schemeClr val="tx1"/>
              </a:solidFill>
              <a:effectLst/>
              <a:latin typeface="Century Gothic" panose="020B0502020202020204" pitchFamily="34" charset="0"/>
              <a:ea typeface="+mn-ea"/>
              <a:cs typeface="Calibri" panose="020F0502020204030204" pitchFamily="34" charset="0"/>
            </a:endParaRPr>
          </a:p>
        </p:txBody>
      </p:sp>
      <p:sp>
        <p:nvSpPr>
          <p:cNvPr id="8" name="Footer Placeholder 2">
            <a:extLst>
              <a:ext uri="{FF2B5EF4-FFF2-40B4-BE49-F238E27FC236}">
                <a16:creationId xmlns:a16="http://schemas.microsoft.com/office/drawing/2014/main" id="{278A0319-7EF0-5E4C-81B4-B26242FB96D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400" kern="1200">
                <a:solidFill>
                  <a:schemeClr val="tx1">
                    <a:tint val="75000"/>
                  </a:schemeClr>
                </a:solidFill>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nSpc>
                <a:spcPct val="90000"/>
              </a:lnSpc>
              <a:spcAft>
                <a:spcPts val="600"/>
              </a:spcAft>
            </a:pPr>
            <a:endParaRPr lang="en-US" sz="400" kern="1200">
              <a:solidFill>
                <a:schemeClr val="tx1">
                  <a:tint val="75000"/>
                </a:schemeClr>
              </a:solidFill>
              <a:latin typeface="+mn-lt"/>
              <a:ea typeface="+mn-ea"/>
              <a:cs typeface="+mn-cs"/>
            </a:endParaRPr>
          </a:p>
        </p:txBody>
      </p:sp>
      <p:sp>
        <p:nvSpPr>
          <p:cNvPr id="98" name="Google Shape;98;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9" name="Picture 8" descr="Graphical user interface, text&#10;&#10;Description automatically generated">
            <a:extLst>
              <a:ext uri="{FF2B5EF4-FFF2-40B4-BE49-F238E27FC236}">
                <a16:creationId xmlns:a16="http://schemas.microsoft.com/office/drawing/2014/main" id="{EFE28D9C-8700-5FF7-CC66-49F9F8AAD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grpSp>
        <p:nvGrpSpPr>
          <p:cNvPr id="3" name="Google Shape;413;p6">
            <a:extLst>
              <a:ext uri="{FF2B5EF4-FFF2-40B4-BE49-F238E27FC236}">
                <a16:creationId xmlns:a16="http://schemas.microsoft.com/office/drawing/2014/main" id="{3C7E5226-F4F1-136B-F192-F2264E49228E}"/>
              </a:ext>
            </a:extLst>
          </p:cNvPr>
          <p:cNvGrpSpPr/>
          <p:nvPr/>
        </p:nvGrpSpPr>
        <p:grpSpPr>
          <a:xfrm>
            <a:off x="1200751" y="511315"/>
            <a:ext cx="3782243" cy="5665703"/>
            <a:chOff x="1619552" y="1904259"/>
            <a:chExt cx="1872266" cy="2804590"/>
          </a:xfrm>
        </p:grpSpPr>
        <p:grpSp>
          <p:nvGrpSpPr>
            <p:cNvPr id="4" name="Google Shape;414;p6">
              <a:extLst>
                <a:ext uri="{FF2B5EF4-FFF2-40B4-BE49-F238E27FC236}">
                  <a16:creationId xmlns:a16="http://schemas.microsoft.com/office/drawing/2014/main" id="{26440444-E42D-8864-D5A7-5CC0CB779A98}"/>
                </a:ext>
              </a:extLst>
            </p:cNvPr>
            <p:cNvGrpSpPr/>
            <p:nvPr/>
          </p:nvGrpSpPr>
          <p:grpSpPr>
            <a:xfrm>
              <a:off x="1619552" y="4514424"/>
              <a:ext cx="1531560" cy="24264"/>
              <a:chOff x="1619552" y="4514424"/>
              <a:chExt cx="1531560" cy="24264"/>
            </a:xfrm>
          </p:grpSpPr>
          <p:sp>
            <p:nvSpPr>
              <p:cNvPr id="63" name="Google Shape;415;p6">
                <a:extLst>
                  <a:ext uri="{FF2B5EF4-FFF2-40B4-BE49-F238E27FC236}">
                    <a16:creationId xmlns:a16="http://schemas.microsoft.com/office/drawing/2014/main" id="{7F45F538-C24B-3875-FC37-1D7DBE9D5669}"/>
                  </a:ext>
                </a:extLst>
              </p:cNvPr>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4" name="Google Shape;416;p6">
                <a:extLst>
                  <a:ext uri="{FF2B5EF4-FFF2-40B4-BE49-F238E27FC236}">
                    <a16:creationId xmlns:a16="http://schemas.microsoft.com/office/drawing/2014/main" id="{21C6E6EB-D12F-F362-F288-EC2AE21EA2F5}"/>
                  </a:ext>
                </a:extLst>
              </p:cNvPr>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5" name="Google Shape;417;p6">
              <a:extLst>
                <a:ext uri="{FF2B5EF4-FFF2-40B4-BE49-F238E27FC236}">
                  <a16:creationId xmlns:a16="http://schemas.microsoft.com/office/drawing/2014/main" id="{316BB20B-641F-D8D3-33BD-685DAFE3EAEF}"/>
                </a:ext>
              </a:extLst>
            </p:cNvPr>
            <p:cNvGrpSpPr/>
            <p:nvPr/>
          </p:nvGrpSpPr>
          <p:grpSpPr>
            <a:xfrm>
              <a:off x="2072827" y="1904259"/>
              <a:ext cx="1418991" cy="2804590"/>
              <a:chOff x="2072827" y="1904259"/>
              <a:chExt cx="1418991" cy="2804590"/>
            </a:xfrm>
          </p:grpSpPr>
          <p:sp>
            <p:nvSpPr>
              <p:cNvPr id="6" name="Google Shape;418;p6">
                <a:extLst>
                  <a:ext uri="{FF2B5EF4-FFF2-40B4-BE49-F238E27FC236}">
                    <a16:creationId xmlns:a16="http://schemas.microsoft.com/office/drawing/2014/main" id="{2AD2ADE2-DC0C-83B3-9B20-F1BF30884202}"/>
                  </a:ext>
                </a:extLst>
              </p:cNvPr>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 name="Google Shape;419;p6">
                <a:extLst>
                  <a:ext uri="{FF2B5EF4-FFF2-40B4-BE49-F238E27FC236}">
                    <a16:creationId xmlns:a16="http://schemas.microsoft.com/office/drawing/2014/main" id="{883708F2-025E-C511-D3E4-2D2FA1263D4E}"/>
                  </a:ext>
                </a:extLst>
              </p:cNvPr>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 name="Google Shape;420;p6">
                <a:extLst>
                  <a:ext uri="{FF2B5EF4-FFF2-40B4-BE49-F238E27FC236}">
                    <a16:creationId xmlns:a16="http://schemas.microsoft.com/office/drawing/2014/main" id="{747DD38F-FC1D-A531-C666-5098AEBF2860}"/>
                  </a:ext>
                </a:extLst>
              </p:cNvPr>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 name="Google Shape;421;p6">
                <a:extLst>
                  <a:ext uri="{FF2B5EF4-FFF2-40B4-BE49-F238E27FC236}">
                    <a16:creationId xmlns:a16="http://schemas.microsoft.com/office/drawing/2014/main" id="{E9E4EA0B-F5AC-8839-2E6D-518AA84374EE}"/>
                  </a:ext>
                </a:extLst>
              </p:cNvPr>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 name="Google Shape;422;p6">
                <a:extLst>
                  <a:ext uri="{FF2B5EF4-FFF2-40B4-BE49-F238E27FC236}">
                    <a16:creationId xmlns:a16="http://schemas.microsoft.com/office/drawing/2014/main" id="{949ADAD5-1109-164C-4A4B-DF645C4C3216}"/>
                  </a:ext>
                </a:extLst>
              </p:cNvPr>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 name="Google Shape;423;p6">
                <a:extLst>
                  <a:ext uri="{FF2B5EF4-FFF2-40B4-BE49-F238E27FC236}">
                    <a16:creationId xmlns:a16="http://schemas.microsoft.com/office/drawing/2014/main" id="{E36B1FD0-CE80-DD7B-19E4-A93CB2BF3F9A}"/>
                  </a:ext>
                </a:extLst>
              </p:cNvPr>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 name="Google Shape;424;p6">
                <a:extLst>
                  <a:ext uri="{FF2B5EF4-FFF2-40B4-BE49-F238E27FC236}">
                    <a16:creationId xmlns:a16="http://schemas.microsoft.com/office/drawing/2014/main" id="{B261084A-965F-1DDD-23EF-04857B00432D}"/>
                  </a:ext>
                </a:extLst>
              </p:cNvPr>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 name="Google Shape;425;p6">
                <a:extLst>
                  <a:ext uri="{FF2B5EF4-FFF2-40B4-BE49-F238E27FC236}">
                    <a16:creationId xmlns:a16="http://schemas.microsoft.com/office/drawing/2014/main" id="{15A23D23-7BF3-4E47-BAED-1A20AE8BC7A3}"/>
                  </a:ext>
                </a:extLst>
              </p:cNvPr>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 name="Google Shape;426;p6">
                <a:extLst>
                  <a:ext uri="{FF2B5EF4-FFF2-40B4-BE49-F238E27FC236}">
                    <a16:creationId xmlns:a16="http://schemas.microsoft.com/office/drawing/2014/main" id="{1750DBC9-9AC6-C50D-65AB-2833AD534EEA}"/>
                  </a:ext>
                </a:extLst>
              </p:cNvPr>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 name="Google Shape;427;p6">
                <a:extLst>
                  <a:ext uri="{FF2B5EF4-FFF2-40B4-BE49-F238E27FC236}">
                    <a16:creationId xmlns:a16="http://schemas.microsoft.com/office/drawing/2014/main" id="{4B3AFDEA-AC84-149E-B33C-E1C07FA40E60}"/>
                  </a:ext>
                </a:extLst>
              </p:cNvPr>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 name="Google Shape;428;p6">
                <a:extLst>
                  <a:ext uri="{FF2B5EF4-FFF2-40B4-BE49-F238E27FC236}">
                    <a16:creationId xmlns:a16="http://schemas.microsoft.com/office/drawing/2014/main" id="{CE322427-A950-148A-CE7F-7188DA746272}"/>
                  </a:ext>
                </a:extLst>
              </p:cNvPr>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 name="Google Shape;429;p6">
                <a:extLst>
                  <a:ext uri="{FF2B5EF4-FFF2-40B4-BE49-F238E27FC236}">
                    <a16:creationId xmlns:a16="http://schemas.microsoft.com/office/drawing/2014/main" id="{D49EC1B3-002B-2DD5-24EF-FDB00C253BD4}"/>
                  </a:ext>
                </a:extLst>
              </p:cNvPr>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 name="Google Shape;430;p6">
                <a:extLst>
                  <a:ext uri="{FF2B5EF4-FFF2-40B4-BE49-F238E27FC236}">
                    <a16:creationId xmlns:a16="http://schemas.microsoft.com/office/drawing/2014/main" id="{8EFFBB54-2683-9DBB-2DAD-481B798CFDF8}"/>
                  </a:ext>
                </a:extLst>
              </p:cNvPr>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 name="Google Shape;431;p6">
                <a:extLst>
                  <a:ext uri="{FF2B5EF4-FFF2-40B4-BE49-F238E27FC236}">
                    <a16:creationId xmlns:a16="http://schemas.microsoft.com/office/drawing/2014/main" id="{124944B5-EF46-28B4-FDBA-1607AC7DFB6D}"/>
                  </a:ext>
                </a:extLst>
              </p:cNvPr>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 name="Google Shape;432;p6">
                <a:extLst>
                  <a:ext uri="{FF2B5EF4-FFF2-40B4-BE49-F238E27FC236}">
                    <a16:creationId xmlns:a16="http://schemas.microsoft.com/office/drawing/2014/main" id="{8BAD2F60-2304-0FB4-FA44-96B8245C58DF}"/>
                  </a:ext>
                </a:extLst>
              </p:cNvPr>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 name="Google Shape;433;p6">
                <a:extLst>
                  <a:ext uri="{FF2B5EF4-FFF2-40B4-BE49-F238E27FC236}">
                    <a16:creationId xmlns:a16="http://schemas.microsoft.com/office/drawing/2014/main" id="{EE851F72-372E-E21D-F3DA-5E472A7E10C4}"/>
                  </a:ext>
                </a:extLst>
              </p:cNvPr>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 name="Google Shape;434;p6">
                <a:extLst>
                  <a:ext uri="{FF2B5EF4-FFF2-40B4-BE49-F238E27FC236}">
                    <a16:creationId xmlns:a16="http://schemas.microsoft.com/office/drawing/2014/main" id="{B4F618E8-6EE7-B718-27E8-34E3B531BCB6}"/>
                  </a:ext>
                </a:extLst>
              </p:cNvPr>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 name="Google Shape;435;p6">
                <a:extLst>
                  <a:ext uri="{FF2B5EF4-FFF2-40B4-BE49-F238E27FC236}">
                    <a16:creationId xmlns:a16="http://schemas.microsoft.com/office/drawing/2014/main" id="{6370C99E-AF90-2B5B-D891-4AED07730F4F}"/>
                  </a:ext>
                </a:extLst>
              </p:cNvPr>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436;p6">
                <a:extLst>
                  <a:ext uri="{FF2B5EF4-FFF2-40B4-BE49-F238E27FC236}">
                    <a16:creationId xmlns:a16="http://schemas.microsoft.com/office/drawing/2014/main" id="{070B1596-EAD8-29FD-CB13-DA46282E6764}"/>
                  </a:ext>
                </a:extLst>
              </p:cNvPr>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437;p6">
                <a:extLst>
                  <a:ext uri="{FF2B5EF4-FFF2-40B4-BE49-F238E27FC236}">
                    <a16:creationId xmlns:a16="http://schemas.microsoft.com/office/drawing/2014/main" id="{76BCB374-68E6-8C67-45F4-0E3920B570C0}"/>
                  </a:ext>
                </a:extLst>
              </p:cNvPr>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438;p6">
                <a:extLst>
                  <a:ext uri="{FF2B5EF4-FFF2-40B4-BE49-F238E27FC236}">
                    <a16:creationId xmlns:a16="http://schemas.microsoft.com/office/drawing/2014/main" id="{EEEBBF82-3681-CE64-9C59-166E65CA80D3}"/>
                  </a:ext>
                </a:extLst>
              </p:cNvPr>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439;p6">
                <a:extLst>
                  <a:ext uri="{FF2B5EF4-FFF2-40B4-BE49-F238E27FC236}">
                    <a16:creationId xmlns:a16="http://schemas.microsoft.com/office/drawing/2014/main" id="{CD417708-55E8-DC2E-3E01-4F3C1458A95E}"/>
                  </a:ext>
                </a:extLst>
              </p:cNvPr>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440;p6">
                <a:extLst>
                  <a:ext uri="{FF2B5EF4-FFF2-40B4-BE49-F238E27FC236}">
                    <a16:creationId xmlns:a16="http://schemas.microsoft.com/office/drawing/2014/main" id="{518F529F-6192-4801-814B-DDB4ED09FE35}"/>
                  </a:ext>
                </a:extLst>
              </p:cNvPr>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441;p6">
                <a:extLst>
                  <a:ext uri="{FF2B5EF4-FFF2-40B4-BE49-F238E27FC236}">
                    <a16:creationId xmlns:a16="http://schemas.microsoft.com/office/drawing/2014/main" id="{025E1251-4CCD-83C1-BFAC-0C275D7296AC}"/>
                  </a:ext>
                </a:extLst>
              </p:cNvPr>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442;p6">
                <a:extLst>
                  <a:ext uri="{FF2B5EF4-FFF2-40B4-BE49-F238E27FC236}">
                    <a16:creationId xmlns:a16="http://schemas.microsoft.com/office/drawing/2014/main" id="{5E5BD261-92B0-AEA4-3C79-9F0482DD9597}"/>
                  </a:ext>
                </a:extLst>
              </p:cNvPr>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443;p6">
                <a:extLst>
                  <a:ext uri="{FF2B5EF4-FFF2-40B4-BE49-F238E27FC236}">
                    <a16:creationId xmlns:a16="http://schemas.microsoft.com/office/drawing/2014/main" id="{8458D6DD-7A1D-0770-79CE-F41283FE9947}"/>
                  </a:ext>
                </a:extLst>
              </p:cNvPr>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444;p6">
                <a:extLst>
                  <a:ext uri="{FF2B5EF4-FFF2-40B4-BE49-F238E27FC236}">
                    <a16:creationId xmlns:a16="http://schemas.microsoft.com/office/drawing/2014/main" id="{DDEF0A99-3C4D-B225-1B73-B17B7A6C3147}"/>
                  </a:ext>
                </a:extLst>
              </p:cNvPr>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445;p6">
                <a:extLst>
                  <a:ext uri="{FF2B5EF4-FFF2-40B4-BE49-F238E27FC236}">
                    <a16:creationId xmlns:a16="http://schemas.microsoft.com/office/drawing/2014/main" id="{15739642-2A3A-E1D2-FD17-2F53DAE5D754}"/>
                  </a:ext>
                </a:extLst>
              </p:cNvPr>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446;p6">
                <a:extLst>
                  <a:ext uri="{FF2B5EF4-FFF2-40B4-BE49-F238E27FC236}">
                    <a16:creationId xmlns:a16="http://schemas.microsoft.com/office/drawing/2014/main" id="{2E60590D-B1FF-63B7-9182-D5D8B6510714}"/>
                  </a:ext>
                </a:extLst>
              </p:cNvPr>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447;p6">
                <a:extLst>
                  <a:ext uri="{FF2B5EF4-FFF2-40B4-BE49-F238E27FC236}">
                    <a16:creationId xmlns:a16="http://schemas.microsoft.com/office/drawing/2014/main" id="{57EE0947-F7F8-0AFB-7A3B-5D26F7ADDA57}"/>
                  </a:ext>
                </a:extLst>
              </p:cNvPr>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448;p6">
                <a:extLst>
                  <a:ext uri="{FF2B5EF4-FFF2-40B4-BE49-F238E27FC236}">
                    <a16:creationId xmlns:a16="http://schemas.microsoft.com/office/drawing/2014/main" id="{B55B63D0-A9FB-4969-DD68-75DFE1DB099B}"/>
                  </a:ext>
                </a:extLst>
              </p:cNvPr>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449;p6">
                <a:extLst>
                  <a:ext uri="{FF2B5EF4-FFF2-40B4-BE49-F238E27FC236}">
                    <a16:creationId xmlns:a16="http://schemas.microsoft.com/office/drawing/2014/main" id="{643735DF-462D-45EA-C5EA-3B21D57CB8CF}"/>
                  </a:ext>
                </a:extLst>
              </p:cNvPr>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450;p6">
                <a:extLst>
                  <a:ext uri="{FF2B5EF4-FFF2-40B4-BE49-F238E27FC236}">
                    <a16:creationId xmlns:a16="http://schemas.microsoft.com/office/drawing/2014/main" id="{FCBCDBE4-0451-0847-3375-E3FCB2D8D9B8}"/>
                  </a:ext>
                </a:extLst>
              </p:cNvPr>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451;p6">
                <a:extLst>
                  <a:ext uri="{FF2B5EF4-FFF2-40B4-BE49-F238E27FC236}">
                    <a16:creationId xmlns:a16="http://schemas.microsoft.com/office/drawing/2014/main" id="{8D1B733D-1372-E312-4C11-F1BD71F6445B}"/>
                  </a:ext>
                </a:extLst>
              </p:cNvPr>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452;p6">
                <a:extLst>
                  <a:ext uri="{FF2B5EF4-FFF2-40B4-BE49-F238E27FC236}">
                    <a16:creationId xmlns:a16="http://schemas.microsoft.com/office/drawing/2014/main" id="{71B42A57-63B9-DAC5-2BA5-ABD626855C7C}"/>
                  </a:ext>
                </a:extLst>
              </p:cNvPr>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453;p6">
                <a:extLst>
                  <a:ext uri="{FF2B5EF4-FFF2-40B4-BE49-F238E27FC236}">
                    <a16:creationId xmlns:a16="http://schemas.microsoft.com/office/drawing/2014/main" id="{77649E58-8DD4-5415-AC31-1F0A752797BF}"/>
                  </a:ext>
                </a:extLst>
              </p:cNvPr>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454;p6">
                <a:extLst>
                  <a:ext uri="{FF2B5EF4-FFF2-40B4-BE49-F238E27FC236}">
                    <a16:creationId xmlns:a16="http://schemas.microsoft.com/office/drawing/2014/main" id="{D80E9DC6-807C-85EF-5BC9-6D8F197177AC}"/>
                  </a:ext>
                </a:extLst>
              </p:cNvPr>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455;p6">
                <a:extLst>
                  <a:ext uri="{FF2B5EF4-FFF2-40B4-BE49-F238E27FC236}">
                    <a16:creationId xmlns:a16="http://schemas.microsoft.com/office/drawing/2014/main" id="{548C913F-8A12-3B5A-E2A9-7C620546CDEA}"/>
                  </a:ext>
                </a:extLst>
              </p:cNvPr>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456;p6">
                <a:extLst>
                  <a:ext uri="{FF2B5EF4-FFF2-40B4-BE49-F238E27FC236}">
                    <a16:creationId xmlns:a16="http://schemas.microsoft.com/office/drawing/2014/main" id="{65CADDE0-2774-808E-E4B3-71E3F3A64DE6}"/>
                  </a:ext>
                </a:extLst>
              </p:cNvPr>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457;p6">
                <a:extLst>
                  <a:ext uri="{FF2B5EF4-FFF2-40B4-BE49-F238E27FC236}">
                    <a16:creationId xmlns:a16="http://schemas.microsoft.com/office/drawing/2014/main" id="{C573ACCF-E0ED-9358-F008-60DB7125E1D2}"/>
                  </a:ext>
                </a:extLst>
              </p:cNvPr>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458;p6">
                <a:extLst>
                  <a:ext uri="{FF2B5EF4-FFF2-40B4-BE49-F238E27FC236}">
                    <a16:creationId xmlns:a16="http://schemas.microsoft.com/office/drawing/2014/main" id="{71F43896-63FB-B243-9C0C-3FF0C1619025}"/>
                  </a:ext>
                </a:extLst>
              </p:cNvPr>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459;p6">
                <a:extLst>
                  <a:ext uri="{FF2B5EF4-FFF2-40B4-BE49-F238E27FC236}">
                    <a16:creationId xmlns:a16="http://schemas.microsoft.com/office/drawing/2014/main" id="{ECC5B3DB-313E-9A4D-9710-D3710B377A49}"/>
                  </a:ext>
                </a:extLst>
              </p:cNvPr>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460;p6">
                <a:extLst>
                  <a:ext uri="{FF2B5EF4-FFF2-40B4-BE49-F238E27FC236}">
                    <a16:creationId xmlns:a16="http://schemas.microsoft.com/office/drawing/2014/main" id="{A77E2F0C-7256-7E9B-6377-0D1705A8AA2C}"/>
                  </a:ext>
                </a:extLst>
              </p:cNvPr>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461;p6">
                <a:extLst>
                  <a:ext uri="{FF2B5EF4-FFF2-40B4-BE49-F238E27FC236}">
                    <a16:creationId xmlns:a16="http://schemas.microsoft.com/office/drawing/2014/main" id="{9C4E214E-F30B-BF48-DF6F-E16558633066}"/>
                  </a:ext>
                </a:extLst>
              </p:cNvPr>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462;p6">
                <a:extLst>
                  <a:ext uri="{FF2B5EF4-FFF2-40B4-BE49-F238E27FC236}">
                    <a16:creationId xmlns:a16="http://schemas.microsoft.com/office/drawing/2014/main" id="{5B21CE0D-1B23-90D5-9715-390D4B6A664E}"/>
                  </a:ext>
                </a:extLst>
              </p:cNvPr>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463;p6">
                <a:extLst>
                  <a:ext uri="{FF2B5EF4-FFF2-40B4-BE49-F238E27FC236}">
                    <a16:creationId xmlns:a16="http://schemas.microsoft.com/office/drawing/2014/main" id="{98C42D31-992D-008E-1024-BDAFC978A5FC}"/>
                  </a:ext>
                </a:extLst>
              </p:cNvPr>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464;p6">
                <a:extLst>
                  <a:ext uri="{FF2B5EF4-FFF2-40B4-BE49-F238E27FC236}">
                    <a16:creationId xmlns:a16="http://schemas.microsoft.com/office/drawing/2014/main" id="{B7715F1D-432E-6B71-42DF-80DF1464E708}"/>
                  </a:ext>
                </a:extLst>
              </p:cNvPr>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465;p6">
                <a:extLst>
                  <a:ext uri="{FF2B5EF4-FFF2-40B4-BE49-F238E27FC236}">
                    <a16:creationId xmlns:a16="http://schemas.microsoft.com/office/drawing/2014/main" id="{413301D5-0A4C-DFD5-CB5F-2995A1BDEDAA}"/>
                  </a:ext>
                </a:extLst>
              </p:cNvPr>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 name="Google Shape;466;p6">
                <a:extLst>
                  <a:ext uri="{FF2B5EF4-FFF2-40B4-BE49-F238E27FC236}">
                    <a16:creationId xmlns:a16="http://schemas.microsoft.com/office/drawing/2014/main" id="{0C51ADB5-FD87-A826-BC90-F423C0A6F200}"/>
                  </a:ext>
                </a:extLst>
              </p:cNvPr>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 name="Google Shape;467;p6">
                <a:extLst>
                  <a:ext uri="{FF2B5EF4-FFF2-40B4-BE49-F238E27FC236}">
                    <a16:creationId xmlns:a16="http://schemas.microsoft.com/office/drawing/2014/main" id="{978D44EE-7610-816E-15F0-21420DEFE02F}"/>
                  </a:ext>
                </a:extLst>
              </p:cNvPr>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 name="Google Shape;468;p6">
                <a:extLst>
                  <a:ext uri="{FF2B5EF4-FFF2-40B4-BE49-F238E27FC236}">
                    <a16:creationId xmlns:a16="http://schemas.microsoft.com/office/drawing/2014/main" id="{847F96B2-4061-9ACD-5950-29DC4591430D}"/>
                  </a:ext>
                </a:extLst>
              </p:cNvPr>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 name="Google Shape;469;p6">
                <a:extLst>
                  <a:ext uri="{FF2B5EF4-FFF2-40B4-BE49-F238E27FC236}">
                    <a16:creationId xmlns:a16="http://schemas.microsoft.com/office/drawing/2014/main" id="{4B0F0790-1266-709F-F177-44ABBB6A0FD2}"/>
                  </a:ext>
                </a:extLst>
              </p:cNvPr>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 name="Google Shape;470;p6">
                <a:extLst>
                  <a:ext uri="{FF2B5EF4-FFF2-40B4-BE49-F238E27FC236}">
                    <a16:creationId xmlns:a16="http://schemas.microsoft.com/office/drawing/2014/main" id="{EA50D3EB-1B87-427B-0870-85DC3A58F2AF}"/>
                  </a:ext>
                </a:extLst>
              </p:cNvPr>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 name="Google Shape;471;p6">
                <a:extLst>
                  <a:ext uri="{FF2B5EF4-FFF2-40B4-BE49-F238E27FC236}">
                    <a16:creationId xmlns:a16="http://schemas.microsoft.com/office/drawing/2014/main" id="{4068D572-37B6-A8E5-04EA-EE2D9CB56119}"/>
                  </a:ext>
                </a:extLst>
              </p:cNvPr>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CAA6867D-76CB-EC6D-494B-4C493BA0B5D2}"/>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7D1FB0FE-6B72-7226-4048-65CC346B017E}"/>
              </a:ext>
            </a:extLst>
          </p:cNvPr>
          <p:cNvSpPr txBox="1"/>
          <p:nvPr/>
        </p:nvSpPr>
        <p:spPr>
          <a:xfrm>
            <a:off x="159025" y="1953811"/>
            <a:ext cx="11618447" cy="3447832"/>
          </a:xfrm>
          <a:prstGeom prst="rect">
            <a:avLst/>
          </a:prstGeom>
        </p:spPr>
        <p:txBody>
          <a:bodyPr vert="horz" lIns="91440" tIns="45720" rIns="91440" bIns="45720" rtlCol="0" anchor="t">
            <a:normAutofit/>
          </a:bodyPr>
          <a:lstStyle/>
          <a:p>
            <a:pPr algn="just"/>
            <a:r>
              <a:rPr lang="de-DE" sz="2200" b="0" i="0" dirty="0">
                <a:solidFill>
                  <a:srgbClr val="0D0D0D"/>
                </a:solidFill>
                <a:effectLst/>
                <a:latin typeface="Century Gothic" panose="020B0502020202020204" pitchFamily="34" charset="0"/>
              </a:rPr>
              <a:t>Ein Leasinggeschäft zeichnet sich durch die weitgehende Übertragung des Eigentumsrisikos auf den Leasingnehmer (Kunden) aus und umfasst die Rückzahlung des Kaufpreises einschließlich Finanzierungskosten und Zinsen.</a:t>
            </a:r>
            <a:endParaRPr lang="de-DE" sz="2200" dirty="0">
              <a:solidFill>
                <a:srgbClr val="0D0D0D"/>
              </a:solidFill>
              <a:latin typeface="Century Gothic" panose="020B0502020202020204" pitchFamily="34" charset="0"/>
            </a:endParaRPr>
          </a:p>
          <a:p>
            <a:pPr algn="just"/>
            <a:r>
              <a:rPr lang="de-DE" sz="2200" b="0" i="0" dirty="0">
                <a:solidFill>
                  <a:srgbClr val="0D0D0D"/>
                </a:solidFill>
                <a:effectLst/>
                <a:latin typeface="Century Gothic" panose="020B0502020202020204" pitchFamily="34" charset="0"/>
              </a:rPr>
              <a:t>Zu den geleasten Vermögenswerten zählen verschiedene Gegenstände, die dem Leasingnehmer zur Nutzung vermietet werden können.</a:t>
            </a:r>
          </a:p>
          <a:p>
            <a:pPr algn="just"/>
            <a:endParaRPr lang="de-DE" sz="2200" dirty="0">
              <a:solidFill>
                <a:srgbClr val="0D0D0D"/>
              </a:solidFill>
              <a:latin typeface="Century Gothic" panose="020B0502020202020204" pitchFamily="34" charset="0"/>
            </a:endParaRPr>
          </a:p>
          <a:p>
            <a:pPr algn="just"/>
            <a:r>
              <a:rPr lang="de-DE" sz="2200" b="0" i="0" dirty="0">
                <a:solidFill>
                  <a:srgbClr val="0D0D0D"/>
                </a:solidFill>
                <a:effectLst/>
                <a:latin typeface="Century Gothic" panose="020B0502020202020204" pitchFamily="34" charset="0"/>
              </a:rPr>
              <a:t>Zu den Arten von Leasinggegenständen gehören:</a:t>
            </a:r>
          </a:p>
          <a:p>
            <a:pPr algn="just"/>
            <a:r>
              <a:rPr lang="de-DE" sz="2200" dirty="0">
                <a:solidFill>
                  <a:srgbClr val="0D0D0D"/>
                </a:solidFill>
                <a:latin typeface="Century Gothic" panose="020B0502020202020204" pitchFamily="34" charset="0"/>
              </a:rPr>
              <a:t>- F</a:t>
            </a:r>
            <a:r>
              <a:rPr lang="de-DE" sz="2200" b="0" i="0" dirty="0">
                <a:solidFill>
                  <a:srgbClr val="0D0D0D"/>
                </a:solidFill>
                <a:effectLst/>
                <a:latin typeface="Century Gothic" panose="020B0502020202020204" pitchFamily="34" charset="0"/>
              </a:rPr>
              <a:t>ahrzeuge</a:t>
            </a:r>
          </a:p>
          <a:p>
            <a:pPr algn="just"/>
            <a:r>
              <a:rPr lang="de-DE" sz="2200" b="0" i="0" dirty="0">
                <a:solidFill>
                  <a:srgbClr val="0D0D0D"/>
                </a:solidFill>
                <a:effectLst/>
                <a:latin typeface="Century Gothic" panose="020B0502020202020204" pitchFamily="34" charset="0"/>
              </a:rPr>
              <a:t>- Mobilien (Vorsprung im Handelsgeschäft)</a:t>
            </a:r>
          </a:p>
          <a:p>
            <a:pPr algn="just"/>
            <a:r>
              <a:rPr lang="de-DE" sz="2200" b="0" i="0" dirty="0">
                <a:solidFill>
                  <a:srgbClr val="0D0D0D"/>
                </a:solidFill>
                <a:effectLst/>
                <a:latin typeface="Century Gothic" panose="020B0502020202020204" pitchFamily="34" charset="0"/>
              </a:rPr>
              <a:t>- Immobilien (Vorsprung im Gewerbegeschäft)</a:t>
            </a:r>
            <a:endParaRPr lang="en-US" sz="2200" dirty="0">
              <a:solidFill>
                <a:srgbClr val="0D0D0D"/>
              </a:solidFill>
              <a:latin typeface="Century Gothic" panose="020B0502020202020204" pitchFamily="34" charset="0"/>
            </a:endParaRPr>
          </a:p>
          <a:p>
            <a:pPr algn="just"/>
            <a:endParaRPr lang="en-US" sz="1800" i="1" dirty="0">
              <a:solidFill>
                <a:srgbClr val="000000"/>
              </a:solidFill>
              <a:effectLst/>
              <a:latin typeface="Century Gothic" panose="020B0502020202020204" pitchFamily="34" charset="0"/>
              <a:ea typeface="Times New Roman" panose="02020603050405020304" pitchFamily="18" charset="0"/>
            </a:endParaRPr>
          </a:p>
          <a:p>
            <a:pPr algn="just"/>
            <a:endParaRPr lang="en-US" sz="1800" i="1" dirty="0">
              <a:solidFill>
                <a:srgbClr val="000000"/>
              </a:solidFill>
              <a:effectLst/>
              <a:latin typeface="Century Gothic" panose="020B0502020202020204" pitchFamily="34" charset="0"/>
              <a:ea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8" name="Google Shape;198;p4">
            <a:extLst>
              <a:ext uri="{FF2B5EF4-FFF2-40B4-BE49-F238E27FC236}">
                <a16:creationId xmlns:a16="http://schemas.microsoft.com/office/drawing/2014/main" id="{DDD32A35-4840-4E85-1662-88C92025C94F}"/>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F9920F1F-BB89-2584-DD74-0546D0B9DC26}"/>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D84F2B67-44A7-8831-DD7B-E9ACDB3A3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77A2AE05-4FDD-6E4A-8C89-7BAC8BF6719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E9F4B01A-384A-E056-064E-A5622DCC3C5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FDCD7C32-7EA5-4664-3126-28A0C2F2EA0D}"/>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200" dirty="0">
                <a:solidFill>
                  <a:schemeClr val="bg1"/>
                </a:solidFill>
                <a:latin typeface="Century Gothic" panose="020B0502020202020204" pitchFamily="34" charset="0"/>
                <a:cs typeface="Calibri" panose="020F0502020204030204" pitchFamily="34" charset="0"/>
              </a:rPr>
              <a:t>LEASING TRANSAKTIONEN</a:t>
            </a:r>
            <a:endParaRPr lang="de-DE" sz="3200" dirty="0">
              <a:solidFill>
                <a:schemeClr val="bg1"/>
              </a:solidFill>
              <a:latin typeface="Century Gothic" panose="020B0502020202020204" pitchFamily="34" charset="0"/>
              <a:cs typeface="Calibri" panose="020F0502020204030204" pitchFamily="34" charset="0"/>
              <a:sym typeface="Calibri"/>
            </a:endParaRPr>
          </a:p>
        </p:txBody>
      </p:sp>
    </p:spTree>
    <p:extLst>
      <p:ext uri="{BB962C8B-B14F-4D97-AF65-F5344CB8AC3E}">
        <p14:creationId xmlns:p14="http://schemas.microsoft.com/office/powerpoint/2010/main" val="67418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25F4AB0D-BB2D-40D8-B16E-FF6E1E7CD3FB}"/>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9A374944-DC11-EB7F-9653-CA9D350BF0C8}"/>
              </a:ext>
            </a:extLst>
          </p:cNvPr>
          <p:cNvSpPr txBox="1"/>
          <p:nvPr/>
        </p:nvSpPr>
        <p:spPr>
          <a:xfrm>
            <a:off x="159025" y="1953811"/>
            <a:ext cx="11871562" cy="3447832"/>
          </a:xfrm>
          <a:prstGeom prst="rect">
            <a:avLst/>
          </a:prstGeom>
        </p:spPr>
        <p:txBody>
          <a:bodyPr vert="horz" lIns="91440" tIns="45720" rIns="91440" bIns="45720" rtlCol="0" anchor="t">
            <a:normAutofit/>
          </a:bodyPr>
          <a:lstStyle/>
          <a:p>
            <a:pPr algn="l"/>
            <a:r>
              <a:rPr lang="de-DE" sz="2200" dirty="0">
                <a:solidFill>
                  <a:srgbClr val="0D0D0D"/>
                </a:solidFill>
                <a:latin typeface="Century Gothic" panose="020B0502020202020204" pitchFamily="34" charset="0"/>
              </a:rPr>
              <a:t>Leasingverträge können anhand ihrer Merkmale und Laufzeiten in verschiedene Typen eingeteilt werden:</a:t>
            </a:r>
          </a:p>
          <a:p>
            <a:pPr algn="l"/>
            <a:r>
              <a:rPr lang="de-DE" sz="2200" dirty="0">
                <a:solidFill>
                  <a:srgbClr val="0D0D0D"/>
                </a:solidFill>
                <a:latin typeface="Century Gothic" panose="020B0502020202020204" pitchFamily="34" charset="0"/>
              </a:rPr>
              <a:t>- Operating-Leasing und</a:t>
            </a:r>
          </a:p>
          <a:p>
            <a:pPr algn="l"/>
            <a:r>
              <a:rPr lang="de-DE" sz="2200" dirty="0">
                <a:solidFill>
                  <a:srgbClr val="0D0D0D"/>
                </a:solidFill>
                <a:latin typeface="Century Gothic" panose="020B0502020202020204" pitchFamily="34" charset="0"/>
              </a:rPr>
              <a:t>- Finanzierungsleasing</a:t>
            </a:r>
            <a:endParaRPr lang="de-AT" sz="1800" dirty="0">
              <a:effectLst/>
              <a:latin typeface="Times New Roman" panose="02020603050405020304" pitchFamily="18" charset="0"/>
              <a:ea typeface="Times New Roman" panose="02020603050405020304" pitchFamily="18" charset="0"/>
            </a:endParaRPr>
          </a:p>
        </p:txBody>
      </p:sp>
      <p:sp>
        <p:nvSpPr>
          <p:cNvPr id="198" name="Google Shape;198;p4">
            <a:extLst>
              <a:ext uri="{FF2B5EF4-FFF2-40B4-BE49-F238E27FC236}">
                <a16:creationId xmlns:a16="http://schemas.microsoft.com/office/drawing/2014/main" id="{D025C0FD-0EA4-83E9-FB5C-DAA501D369CE}"/>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5E301DA0-E6BE-FFE7-AE61-638C4A9A3A18}"/>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70A656CA-EC92-68F0-3EC8-CBB615C87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A6F8206A-EB53-FC41-572A-690E5667024A}"/>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E9A9BF8D-DB7A-4051-C0D7-1E89939E8A2C}"/>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80AFF106-1713-ECC8-BE3E-F30244A140BC}"/>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200" dirty="0">
                <a:solidFill>
                  <a:schemeClr val="bg1"/>
                </a:solidFill>
                <a:latin typeface="Century Gothic" panose="020B0502020202020204" pitchFamily="34" charset="0"/>
                <a:cs typeface="Calibri" panose="020F0502020204030204" pitchFamily="34" charset="0"/>
              </a:rPr>
              <a:t>ARTEN VON LEASINGVERTRÄGEN</a:t>
            </a:r>
            <a:endParaRPr lang="de-DE" sz="3200" dirty="0">
              <a:solidFill>
                <a:schemeClr val="bg1"/>
              </a:solidFill>
              <a:latin typeface="Century Gothic" panose="020B0502020202020204" pitchFamily="34" charset="0"/>
              <a:cs typeface="Calibri" panose="020F0502020204030204" pitchFamily="34" charset="0"/>
              <a:sym typeface="Calibri"/>
            </a:endParaRPr>
          </a:p>
        </p:txBody>
      </p:sp>
    </p:spTree>
    <p:extLst>
      <p:ext uri="{BB962C8B-B14F-4D97-AF65-F5344CB8AC3E}">
        <p14:creationId xmlns:p14="http://schemas.microsoft.com/office/powerpoint/2010/main" val="3041644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FB2A8224-9D38-10BD-3774-D9C9A2828156}"/>
            </a:ext>
          </a:extLst>
        </p:cNvPr>
        <p:cNvGrpSpPr/>
        <p:nvPr/>
      </p:nvGrpSpPr>
      <p:grpSpPr>
        <a:xfrm>
          <a:off x="0" y="0"/>
          <a:ext cx="0" cy="0"/>
          <a:chOff x="0" y="0"/>
          <a:chExt cx="0" cy="0"/>
        </a:xfrm>
      </p:grpSpPr>
      <p:grpSp>
        <p:nvGrpSpPr>
          <p:cNvPr id="253" name="Group 252">
            <a:extLst>
              <a:ext uri="{FF2B5EF4-FFF2-40B4-BE49-F238E27FC236}">
                <a16:creationId xmlns:a16="http://schemas.microsoft.com/office/drawing/2014/main" id="{40A2E181-FBE3-CBC5-EE68-6E7934CE0F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B3C7B7C3-70EF-6505-FE8D-0FBE0AF3D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92B3B64-3279-63E9-A7AD-BEDCE59C6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C4338DD0-718A-D7D6-7460-DE11A138FE45}"/>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8334D9A2-D791-630A-4E02-38D4610F7E15}"/>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EFBEB897-8E39-20D0-6059-5A449F599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CE1311C5-611C-92C1-6C8B-5AEC39A71B86}"/>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53F8CF19-D6E6-BBCB-C502-4FBC1A5A1648}"/>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934A7CAE-4E1E-2B98-882F-A8BD6110B77A}"/>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ALTERNATIVE METHODEN, GELD ZU LEIHEN</a:t>
            </a:r>
            <a:endParaRPr lang="en-US"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14" name="Textfeld 13">
            <a:extLst>
              <a:ext uri="{FF2B5EF4-FFF2-40B4-BE49-F238E27FC236}">
                <a16:creationId xmlns:a16="http://schemas.microsoft.com/office/drawing/2014/main" id="{13845BDC-9701-594E-B1A9-B45F588BB168}"/>
              </a:ext>
            </a:extLst>
          </p:cNvPr>
          <p:cNvSpPr txBox="1"/>
          <p:nvPr/>
        </p:nvSpPr>
        <p:spPr>
          <a:xfrm>
            <a:off x="306634" y="2102489"/>
            <a:ext cx="8931453" cy="2031325"/>
          </a:xfrm>
          <a:prstGeom prst="rect">
            <a:avLst/>
          </a:prstGeom>
          <a:noFill/>
        </p:spPr>
        <p:txBody>
          <a:bodyPr wrap="square" rtlCol="0">
            <a:spAutoFit/>
          </a:bodyPr>
          <a:lstStyle/>
          <a:p>
            <a:r>
              <a:rPr lang="de-AT"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Überziehungskonto</a:t>
            </a:r>
          </a:p>
          <a:p>
            <a:r>
              <a:rPr lang="de-AT" sz="2200" dirty="0">
                <a:latin typeface="Century Gothic" panose="020B0502020202020204" pitchFamily="34" charset="0"/>
                <a:ea typeface="Calibri" panose="020F0502020204030204" pitchFamily="34" charset="0"/>
                <a:cs typeface="Times New Roman" panose="02020603050405020304" pitchFamily="18" charset="0"/>
              </a:rPr>
              <a:t>- Pfandhäuser</a:t>
            </a:r>
          </a:p>
          <a:p>
            <a:r>
              <a:rPr lang="de-AT" sz="2200" dirty="0">
                <a:latin typeface="Century Gothic" panose="020B0502020202020204" pitchFamily="34" charset="0"/>
                <a:ea typeface="Calibri" panose="020F0502020204030204" pitchFamily="34" charset="0"/>
                <a:cs typeface="Times New Roman" panose="02020603050405020304" pitchFamily="18" charset="0"/>
              </a:rPr>
              <a:t>- Familie und Freunde</a:t>
            </a:r>
          </a:p>
          <a:p>
            <a:r>
              <a:rPr lang="de-AT" sz="2200" dirty="0">
                <a:effectLst/>
                <a:latin typeface="Century Gothic" panose="020B0502020202020204" pitchFamily="34" charset="0"/>
                <a:ea typeface="Calibri" panose="020F0502020204030204" pitchFamily="34" charset="0"/>
                <a:cs typeface="Times New Roman" panose="02020603050405020304" pitchFamily="18" charset="0"/>
              </a:rPr>
              <a:t>- </a:t>
            </a:r>
            <a:r>
              <a:rPr lang="de-AT" sz="2200" dirty="0">
                <a:latin typeface="Century Gothic" panose="020B0502020202020204" pitchFamily="34" charset="0"/>
                <a:ea typeface="Calibri" panose="020F0502020204030204" pitchFamily="34" charset="0"/>
                <a:cs typeface="Times New Roman" panose="02020603050405020304" pitchFamily="18" charset="0"/>
              </a:rPr>
              <a:t>Gehaltsvorschüsse</a:t>
            </a:r>
            <a:endParaRPr lang="de-AT" sz="22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descr="Ein Bild, das Statue, Spielzeug enthält.&#10;&#10;Automatisch generierte Beschreibung">
            <a:extLst>
              <a:ext uri="{FF2B5EF4-FFF2-40B4-BE49-F238E27FC236}">
                <a16:creationId xmlns:a16="http://schemas.microsoft.com/office/drawing/2014/main" id="{AFBA5502-892A-6BAC-D84B-8D36DEF9D3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125355" y="1514207"/>
            <a:ext cx="3540124" cy="3540124"/>
          </a:xfrm>
          <a:prstGeom prst="rect">
            <a:avLst/>
          </a:prstGeom>
        </p:spPr>
      </p:pic>
    </p:spTree>
    <p:extLst>
      <p:ext uri="{BB962C8B-B14F-4D97-AF65-F5344CB8AC3E}">
        <p14:creationId xmlns:p14="http://schemas.microsoft.com/office/powerpoint/2010/main" val="3219014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4EEF0299-339F-80DC-9DC4-2FB9D90C8E6D}"/>
            </a:ext>
          </a:extLst>
        </p:cNvPr>
        <p:cNvGrpSpPr/>
        <p:nvPr/>
      </p:nvGrpSpPr>
      <p:grpSpPr>
        <a:xfrm>
          <a:off x="0" y="0"/>
          <a:ext cx="0" cy="0"/>
          <a:chOff x="0" y="0"/>
          <a:chExt cx="0" cy="0"/>
        </a:xfrm>
      </p:grpSpPr>
      <p:grpSp>
        <p:nvGrpSpPr>
          <p:cNvPr id="253" name="Group 252">
            <a:extLst>
              <a:ext uri="{FF2B5EF4-FFF2-40B4-BE49-F238E27FC236}">
                <a16:creationId xmlns:a16="http://schemas.microsoft.com/office/drawing/2014/main" id="{477139C9-9B4B-B22D-11C8-2EF99686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AB4E52C1-EF67-E2DC-7293-67C1AB78B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8D72934C-4775-2B29-FD3F-280F50B4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A7460521-128B-0513-A642-86F896A64089}"/>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5A8D07BC-F716-0C38-5429-51AB3B902092}"/>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2F27A3BA-DC59-EBDF-4A14-31EE64C27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2AA0E2D7-5662-4A54-04C9-71E88902B75D}"/>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3BA714F1-595F-525A-4D1A-0A057A2C6C73}"/>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AF70330E-FD6C-5CE7-D63E-02E60F2958BF}"/>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DIE KREDITAUFNAHME MEISTERN</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14" name="Textfeld 13">
            <a:extLst>
              <a:ext uri="{FF2B5EF4-FFF2-40B4-BE49-F238E27FC236}">
                <a16:creationId xmlns:a16="http://schemas.microsoft.com/office/drawing/2014/main" id="{CC71CB44-CDED-B5B5-B4A2-61CFE6AFDE77}"/>
              </a:ext>
            </a:extLst>
          </p:cNvPr>
          <p:cNvSpPr txBox="1"/>
          <p:nvPr/>
        </p:nvSpPr>
        <p:spPr>
          <a:xfrm>
            <a:off x="306634" y="1658482"/>
            <a:ext cx="11550020" cy="1292662"/>
          </a:xfrm>
          <a:prstGeom prst="rect">
            <a:avLst/>
          </a:prstGeom>
          <a:noFill/>
        </p:spPr>
        <p:txBody>
          <a:bodyPr wrap="square" rtlCol="0">
            <a:spAutoFit/>
          </a:bodyPr>
          <a:lstStyle/>
          <a:p>
            <a:endPar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feld 1">
            <a:extLst>
              <a:ext uri="{FF2B5EF4-FFF2-40B4-BE49-F238E27FC236}">
                <a16:creationId xmlns:a16="http://schemas.microsoft.com/office/drawing/2014/main" id="{1D4BB1B1-8A7A-AB55-DC92-80851118BFA1}"/>
              </a:ext>
            </a:extLst>
          </p:cNvPr>
          <p:cNvSpPr txBox="1"/>
          <p:nvPr/>
        </p:nvSpPr>
        <p:spPr>
          <a:xfrm>
            <a:off x="1167577" y="2839626"/>
            <a:ext cx="8930650" cy="646331"/>
          </a:xfrm>
          <a:prstGeom prst="rect">
            <a:avLst/>
          </a:prstGeom>
          <a:noFill/>
        </p:spPr>
        <p:txBody>
          <a:bodyPr wrap="none" rtlCol="0">
            <a:spAutoFit/>
          </a:bodyPr>
          <a:lstStyle/>
          <a:p>
            <a:r>
              <a:rPr lang="de-DE" sz="3600" dirty="0">
                <a:solidFill>
                  <a:schemeClr val="tx1"/>
                </a:solidFill>
                <a:latin typeface="Century Gothic" panose="020B0502020202020204" pitchFamily="34" charset="0"/>
                <a:ea typeface="Calibri"/>
                <a:cs typeface="Calibri" panose="020F0502020204030204" pitchFamily="34" charset="0"/>
                <a:sym typeface="Calibri"/>
              </a:rPr>
              <a:t>STRATEGIEN FÜR FINANZIELLE STÄRKUNG</a:t>
            </a:r>
            <a:endParaRPr lang="de-AT" sz="3600" dirty="0">
              <a:solidFill>
                <a:schemeClr val="tx1"/>
              </a:solidFill>
            </a:endParaRPr>
          </a:p>
        </p:txBody>
      </p:sp>
    </p:spTree>
    <p:extLst>
      <p:ext uri="{BB962C8B-B14F-4D97-AF65-F5344CB8AC3E}">
        <p14:creationId xmlns:p14="http://schemas.microsoft.com/office/powerpoint/2010/main" val="1910880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Bef>
                <a:spcPts val="1200"/>
              </a:spcBef>
            </a:pPr>
            <a:r>
              <a:rPr lang="en-GB" sz="32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VERANTWORTUNGSVOLLE STRATEGIEN</a:t>
            </a:r>
            <a:endParaRPr lang="en-SI" sz="32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pSp>
        <p:nvGrpSpPr>
          <p:cNvPr id="23" name="Google Shape;413;p6">
            <a:extLst>
              <a:ext uri="{FF2B5EF4-FFF2-40B4-BE49-F238E27FC236}">
                <a16:creationId xmlns:a16="http://schemas.microsoft.com/office/drawing/2014/main" id="{9468427D-4ED0-2B2D-345C-64639DC82DA8}"/>
              </a:ext>
            </a:extLst>
          </p:cNvPr>
          <p:cNvGrpSpPr/>
          <p:nvPr/>
        </p:nvGrpSpPr>
        <p:grpSpPr>
          <a:xfrm>
            <a:off x="1202874" y="2284784"/>
            <a:ext cx="1872266" cy="2804590"/>
            <a:chOff x="1619552" y="1904259"/>
            <a:chExt cx="1872266" cy="2804590"/>
          </a:xfrm>
        </p:grpSpPr>
        <p:grpSp>
          <p:nvGrpSpPr>
            <p:cNvPr id="24" name="Google Shape;414;p6">
              <a:extLst>
                <a:ext uri="{FF2B5EF4-FFF2-40B4-BE49-F238E27FC236}">
                  <a16:creationId xmlns:a16="http://schemas.microsoft.com/office/drawing/2014/main" id="{1E1F8498-9599-1919-2931-6D1112961A52}"/>
                </a:ext>
              </a:extLst>
            </p:cNvPr>
            <p:cNvGrpSpPr/>
            <p:nvPr/>
          </p:nvGrpSpPr>
          <p:grpSpPr>
            <a:xfrm>
              <a:off x="1619552" y="4514424"/>
              <a:ext cx="1531560" cy="24264"/>
              <a:chOff x="1619552" y="4514424"/>
              <a:chExt cx="1531560" cy="24264"/>
            </a:xfrm>
          </p:grpSpPr>
          <p:sp>
            <p:nvSpPr>
              <p:cNvPr id="258" name="Google Shape;415;p6">
                <a:extLst>
                  <a:ext uri="{FF2B5EF4-FFF2-40B4-BE49-F238E27FC236}">
                    <a16:creationId xmlns:a16="http://schemas.microsoft.com/office/drawing/2014/main" id="{D6AC53C3-3DA9-69A9-A957-E0CF6E3F5EAF}"/>
                  </a:ext>
                </a:extLst>
              </p:cNvPr>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9" name="Google Shape;416;p6">
                <a:extLst>
                  <a:ext uri="{FF2B5EF4-FFF2-40B4-BE49-F238E27FC236}">
                    <a16:creationId xmlns:a16="http://schemas.microsoft.com/office/drawing/2014/main" id="{114C6C1A-70E4-60AA-81F2-F1723AE3EC6C}"/>
                  </a:ext>
                </a:extLst>
              </p:cNvPr>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5" name="Google Shape;417;p6">
              <a:extLst>
                <a:ext uri="{FF2B5EF4-FFF2-40B4-BE49-F238E27FC236}">
                  <a16:creationId xmlns:a16="http://schemas.microsoft.com/office/drawing/2014/main" id="{FF057025-B727-A3A2-8581-552B5D9D5B27}"/>
                </a:ext>
              </a:extLst>
            </p:cNvPr>
            <p:cNvGrpSpPr/>
            <p:nvPr/>
          </p:nvGrpSpPr>
          <p:grpSpPr>
            <a:xfrm>
              <a:off x="2072827" y="1904259"/>
              <a:ext cx="1418991" cy="2804590"/>
              <a:chOff x="2072827" y="1904259"/>
              <a:chExt cx="1418991" cy="2804590"/>
            </a:xfrm>
          </p:grpSpPr>
          <p:sp>
            <p:nvSpPr>
              <p:cNvPr id="26" name="Google Shape;418;p6">
                <a:extLst>
                  <a:ext uri="{FF2B5EF4-FFF2-40B4-BE49-F238E27FC236}">
                    <a16:creationId xmlns:a16="http://schemas.microsoft.com/office/drawing/2014/main" id="{F27F023A-0C55-9190-C646-E8A978B4F543}"/>
                  </a:ext>
                </a:extLst>
              </p:cNvPr>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419;p6">
                <a:extLst>
                  <a:ext uri="{FF2B5EF4-FFF2-40B4-BE49-F238E27FC236}">
                    <a16:creationId xmlns:a16="http://schemas.microsoft.com/office/drawing/2014/main" id="{AF956BD3-D291-642C-2695-B7A656A773E8}"/>
                  </a:ext>
                </a:extLst>
              </p:cNvPr>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420;p6">
                <a:extLst>
                  <a:ext uri="{FF2B5EF4-FFF2-40B4-BE49-F238E27FC236}">
                    <a16:creationId xmlns:a16="http://schemas.microsoft.com/office/drawing/2014/main" id="{25D07A45-4F3A-CABF-58CA-B5D93E27680D}"/>
                  </a:ext>
                </a:extLst>
              </p:cNvPr>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421;p6">
                <a:extLst>
                  <a:ext uri="{FF2B5EF4-FFF2-40B4-BE49-F238E27FC236}">
                    <a16:creationId xmlns:a16="http://schemas.microsoft.com/office/drawing/2014/main" id="{3195EAEC-F752-C68D-90A6-4E819BA8CB7C}"/>
                  </a:ext>
                </a:extLst>
              </p:cNvPr>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422;p6">
                <a:extLst>
                  <a:ext uri="{FF2B5EF4-FFF2-40B4-BE49-F238E27FC236}">
                    <a16:creationId xmlns:a16="http://schemas.microsoft.com/office/drawing/2014/main" id="{1D87C70D-AA8E-7E11-DC87-4A9328335DD8}"/>
                  </a:ext>
                </a:extLst>
              </p:cNvPr>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423;p6">
                <a:extLst>
                  <a:ext uri="{FF2B5EF4-FFF2-40B4-BE49-F238E27FC236}">
                    <a16:creationId xmlns:a16="http://schemas.microsoft.com/office/drawing/2014/main" id="{BC84955D-CEBA-E3E3-151A-DC25F622EC65}"/>
                  </a:ext>
                </a:extLst>
              </p:cNvPr>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424;p6">
                <a:extLst>
                  <a:ext uri="{FF2B5EF4-FFF2-40B4-BE49-F238E27FC236}">
                    <a16:creationId xmlns:a16="http://schemas.microsoft.com/office/drawing/2014/main" id="{336F1CF4-B13D-95A4-C00D-5CA75CF1801E}"/>
                  </a:ext>
                </a:extLst>
              </p:cNvPr>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425;p6">
                <a:extLst>
                  <a:ext uri="{FF2B5EF4-FFF2-40B4-BE49-F238E27FC236}">
                    <a16:creationId xmlns:a16="http://schemas.microsoft.com/office/drawing/2014/main" id="{CBD5BB30-DC52-2DBA-3F6B-7576EFB3CDA2}"/>
                  </a:ext>
                </a:extLst>
              </p:cNvPr>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426;p6">
                <a:extLst>
                  <a:ext uri="{FF2B5EF4-FFF2-40B4-BE49-F238E27FC236}">
                    <a16:creationId xmlns:a16="http://schemas.microsoft.com/office/drawing/2014/main" id="{B5247E99-754F-3B70-4AD5-422C58DB392B}"/>
                  </a:ext>
                </a:extLst>
              </p:cNvPr>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427;p6">
                <a:extLst>
                  <a:ext uri="{FF2B5EF4-FFF2-40B4-BE49-F238E27FC236}">
                    <a16:creationId xmlns:a16="http://schemas.microsoft.com/office/drawing/2014/main" id="{A48B2307-E8CB-B1C0-4FBB-F21E456BB94B}"/>
                  </a:ext>
                </a:extLst>
              </p:cNvPr>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428;p6">
                <a:extLst>
                  <a:ext uri="{FF2B5EF4-FFF2-40B4-BE49-F238E27FC236}">
                    <a16:creationId xmlns:a16="http://schemas.microsoft.com/office/drawing/2014/main" id="{A7AE0A4E-D955-2195-3446-090B6390E7BB}"/>
                  </a:ext>
                </a:extLst>
              </p:cNvPr>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429;p6">
                <a:extLst>
                  <a:ext uri="{FF2B5EF4-FFF2-40B4-BE49-F238E27FC236}">
                    <a16:creationId xmlns:a16="http://schemas.microsoft.com/office/drawing/2014/main" id="{ADDCE651-B483-8223-441A-74AC4F2B56AF}"/>
                  </a:ext>
                </a:extLst>
              </p:cNvPr>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430;p6">
                <a:extLst>
                  <a:ext uri="{FF2B5EF4-FFF2-40B4-BE49-F238E27FC236}">
                    <a16:creationId xmlns:a16="http://schemas.microsoft.com/office/drawing/2014/main" id="{D00BE67A-22A4-DFF7-38AB-52064F83334F}"/>
                  </a:ext>
                </a:extLst>
              </p:cNvPr>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431;p6">
                <a:extLst>
                  <a:ext uri="{FF2B5EF4-FFF2-40B4-BE49-F238E27FC236}">
                    <a16:creationId xmlns:a16="http://schemas.microsoft.com/office/drawing/2014/main" id="{78500DD3-45DB-9937-2615-884206C9BD90}"/>
                  </a:ext>
                </a:extLst>
              </p:cNvPr>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432;p6">
                <a:extLst>
                  <a:ext uri="{FF2B5EF4-FFF2-40B4-BE49-F238E27FC236}">
                    <a16:creationId xmlns:a16="http://schemas.microsoft.com/office/drawing/2014/main" id="{60334262-DFCF-4F5D-DA7C-96176C5EB660}"/>
                  </a:ext>
                </a:extLst>
              </p:cNvPr>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433;p6">
                <a:extLst>
                  <a:ext uri="{FF2B5EF4-FFF2-40B4-BE49-F238E27FC236}">
                    <a16:creationId xmlns:a16="http://schemas.microsoft.com/office/drawing/2014/main" id="{79EB4207-6AB0-BE8A-5A5F-D1A50852DEC0}"/>
                  </a:ext>
                </a:extLst>
              </p:cNvPr>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434;p6">
                <a:extLst>
                  <a:ext uri="{FF2B5EF4-FFF2-40B4-BE49-F238E27FC236}">
                    <a16:creationId xmlns:a16="http://schemas.microsoft.com/office/drawing/2014/main" id="{E3676DD9-BB90-6B71-B3EE-2A1BFBD76457}"/>
                  </a:ext>
                </a:extLst>
              </p:cNvPr>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435;p6">
                <a:extLst>
                  <a:ext uri="{FF2B5EF4-FFF2-40B4-BE49-F238E27FC236}">
                    <a16:creationId xmlns:a16="http://schemas.microsoft.com/office/drawing/2014/main" id="{40EC1765-CEE4-8BF3-8B91-B79C1CCEE318}"/>
                  </a:ext>
                </a:extLst>
              </p:cNvPr>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436;p6">
                <a:extLst>
                  <a:ext uri="{FF2B5EF4-FFF2-40B4-BE49-F238E27FC236}">
                    <a16:creationId xmlns:a16="http://schemas.microsoft.com/office/drawing/2014/main" id="{2BFC1366-7E92-48CF-0874-B20C1C8993A0}"/>
                  </a:ext>
                </a:extLst>
              </p:cNvPr>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437;p6">
                <a:extLst>
                  <a:ext uri="{FF2B5EF4-FFF2-40B4-BE49-F238E27FC236}">
                    <a16:creationId xmlns:a16="http://schemas.microsoft.com/office/drawing/2014/main" id="{F3288548-51D8-41DB-CF33-8CD461FB8C9E}"/>
                  </a:ext>
                </a:extLst>
              </p:cNvPr>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438;p6">
                <a:extLst>
                  <a:ext uri="{FF2B5EF4-FFF2-40B4-BE49-F238E27FC236}">
                    <a16:creationId xmlns:a16="http://schemas.microsoft.com/office/drawing/2014/main" id="{D13B4A71-936E-A693-94FB-49174F5EF192}"/>
                  </a:ext>
                </a:extLst>
              </p:cNvPr>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439;p6">
                <a:extLst>
                  <a:ext uri="{FF2B5EF4-FFF2-40B4-BE49-F238E27FC236}">
                    <a16:creationId xmlns:a16="http://schemas.microsoft.com/office/drawing/2014/main" id="{BFB88885-C39B-08FC-FF85-7AA8088F4E49}"/>
                  </a:ext>
                </a:extLst>
              </p:cNvPr>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440;p6">
                <a:extLst>
                  <a:ext uri="{FF2B5EF4-FFF2-40B4-BE49-F238E27FC236}">
                    <a16:creationId xmlns:a16="http://schemas.microsoft.com/office/drawing/2014/main" id="{D4D492CD-A546-BEB0-8D1F-9B688C83DBC1}"/>
                  </a:ext>
                </a:extLst>
              </p:cNvPr>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441;p6">
                <a:extLst>
                  <a:ext uri="{FF2B5EF4-FFF2-40B4-BE49-F238E27FC236}">
                    <a16:creationId xmlns:a16="http://schemas.microsoft.com/office/drawing/2014/main" id="{99876332-1AB3-E467-8318-7A1982FAF80E}"/>
                  </a:ext>
                </a:extLst>
              </p:cNvPr>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442;p6">
                <a:extLst>
                  <a:ext uri="{FF2B5EF4-FFF2-40B4-BE49-F238E27FC236}">
                    <a16:creationId xmlns:a16="http://schemas.microsoft.com/office/drawing/2014/main" id="{A5D84B9A-A8C6-BA26-CFFA-2FCCC37779F3}"/>
                  </a:ext>
                </a:extLst>
              </p:cNvPr>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443;p6">
                <a:extLst>
                  <a:ext uri="{FF2B5EF4-FFF2-40B4-BE49-F238E27FC236}">
                    <a16:creationId xmlns:a16="http://schemas.microsoft.com/office/drawing/2014/main" id="{A6E8F983-6B37-78A5-EC55-E84EDE84EF02}"/>
                  </a:ext>
                </a:extLst>
              </p:cNvPr>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444;p6">
                <a:extLst>
                  <a:ext uri="{FF2B5EF4-FFF2-40B4-BE49-F238E27FC236}">
                    <a16:creationId xmlns:a16="http://schemas.microsoft.com/office/drawing/2014/main" id="{DA698E2A-7449-1437-C361-6D3DF6138281}"/>
                  </a:ext>
                </a:extLst>
              </p:cNvPr>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445;p6">
                <a:extLst>
                  <a:ext uri="{FF2B5EF4-FFF2-40B4-BE49-F238E27FC236}">
                    <a16:creationId xmlns:a16="http://schemas.microsoft.com/office/drawing/2014/main" id="{EF0BA73C-F006-4AE6-0795-D318326CBFAE}"/>
                  </a:ext>
                </a:extLst>
              </p:cNvPr>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446;p6">
                <a:extLst>
                  <a:ext uri="{FF2B5EF4-FFF2-40B4-BE49-F238E27FC236}">
                    <a16:creationId xmlns:a16="http://schemas.microsoft.com/office/drawing/2014/main" id="{4852F3A4-3980-A088-79A4-490FAEDF6A57}"/>
                  </a:ext>
                </a:extLst>
              </p:cNvPr>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447;p6">
                <a:extLst>
                  <a:ext uri="{FF2B5EF4-FFF2-40B4-BE49-F238E27FC236}">
                    <a16:creationId xmlns:a16="http://schemas.microsoft.com/office/drawing/2014/main" id="{112FF2ED-1C9A-EDD9-F93A-CC21F62D1844}"/>
                  </a:ext>
                </a:extLst>
              </p:cNvPr>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448;p6">
                <a:extLst>
                  <a:ext uri="{FF2B5EF4-FFF2-40B4-BE49-F238E27FC236}">
                    <a16:creationId xmlns:a16="http://schemas.microsoft.com/office/drawing/2014/main" id="{B2CED2A3-CD04-796B-8DFF-FA3CDE825E67}"/>
                  </a:ext>
                </a:extLst>
              </p:cNvPr>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 name="Google Shape;449;p6">
                <a:extLst>
                  <a:ext uri="{FF2B5EF4-FFF2-40B4-BE49-F238E27FC236}">
                    <a16:creationId xmlns:a16="http://schemas.microsoft.com/office/drawing/2014/main" id="{DC97FA9A-5816-3502-DD3D-437AAC901EF8}"/>
                  </a:ext>
                </a:extLst>
              </p:cNvPr>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 name="Google Shape;450;p6">
                <a:extLst>
                  <a:ext uri="{FF2B5EF4-FFF2-40B4-BE49-F238E27FC236}">
                    <a16:creationId xmlns:a16="http://schemas.microsoft.com/office/drawing/2014/main" id="{E25C8447-816E-C49D-BD87-FA6B614BB3BF}"/>
                  </a:ext>
                </a:extLst>
              </p:cNvPr>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 name="Google Shape;451;p6">
                <a:extLst>
                  <a:ext uri="{FF2B5EF4-FFF2-40B4-BE49-F238E27FC236}">
                    <a16:creationId xmlns:a16="http://schemas.microsoft.com/office/drawing/2014/main" id="{28228A83-21DD-61F2-4E23-1BC3F2E91499}"/>
                  </a:ext>
                </a:extLst>
              </p:cNvPr>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 name="Google Shape;452;p6">
                <a:extLst>
                  <a:ext uri="{FF2B5EF4-FFF2-40B4-BE49-F238E27FC236}">
                    <a16:creationId xmlns:a16="http://schemas.microsoft.com/office/drawing/2014/main" id="{F957365D-9DD3-356F-DE24-F88E83A9EB37}"/>
                  </a:ext>
                </a:extLst>
              </p:cNvPr>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 name="Google Shape;453;p6">
                <a:extLst>
                  <a:ext uri="{FF2B5EF4-FFF2-40B4-BE49-F238E27FC236}">
                    <a16:creationId xmlns:a16="http://schemas.microsoft.com/office/drawing/2014/main" id="{329C1AF0-97F7-2A02-989D-FEC42319F57C}"/>
                  </a:ext>
                </a:extLst>
              </p:cNvPr>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 name="Google Shape;454;p6">
                <a:extLst>
                  <a:ext uri="{FF2B5EF4-FFF2-40B4-BE49-F238E27FC236}">
                    <a16:creationId xmlns:a16="http://schemas.microsoft.com/office/drawing/2014/main" id="{9E3D44DC-8FD4-864D-29D1-86EB5573B736}"/>
                  </a:ext>
                </a:extLst>
              </p:cNvPr>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3" name="Google Shape;455;p6">
                <a:extLst>
                  <a:ext uri="{FF2B5EF4-FFF2-40B4-BE49-F238E27FC236}">
                    <a16:creationId xmlns:a16="http://schemas.microsoft.com/office/drawing/2014/main" id="{F8DCEC59-40C4-B066-0B8C-7D2F840A16E4}"/>
                  </a:ext>
                </a:extLst>
              </p:cNvPr>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2" name="Google Shape;456;p6">
                <a:extLst>
                  <a:ext uri="{FF2B5EF4-FFF2-40B4-BE49-F238E27FC236}">
                    <a16:creationId xmlns:a16="http://schemas.microsoft.com/office/drawing/2014/main" id="{ECC8D6CD-4F6D-6EF7-DF08-D4CF3A307E45}"/>
                  </a:ext>
                </a:extLst>
              </p:cNvPr>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3" name="Google Shape;457;p6">
                <a:extLst>
                  <a:ext uri="{FF2B5EF4-FFF2-40B4-BE49-F238E27FC236}">
                    <a16:creationId xmlns:a16="http://schemas.microsoft.com/office/drawing/2014/main" id="{5823C4C3-8746-9AEF-576C-32E0C2A1DF8A}"/>
                  </a:ext>
                </a:extLst>
              </p:cNvPr>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4" name="Google Shape;458;p6">
                <a:extLst>
                  <a:ext uri="{FF2B5EF4-FFF2-40B4-BE49-F238E27FC236}">
                    <a16:creationId xmlns:a16="http://schemas.microsoft.com/office/drawing/2014/main" id="{33EC7C27-B7FC-C149-3012-0151A7FA4C93}"/>
                  </a:ext>
                </a:extLst>
              </p:cNvPr>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5" name="Google Shape;459;p6">
                <a:extLst>
                  <a:ext uri="{FF2B5EF4-FFF2-40B4-BE49-F238E27FC236}">
                    <a16:creationId xmlns:a16="http://schemas.microsoft.com/office/drawing/2014/main" id="{00487E2C-051D-A2A5-1F90-1451B7A426DF}"/>
                  </a:ext>
                </a:extLst>
              </p:cNvPr>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 name="Google Shape;460;p6">
                <a:extLst>
                  <a:ext uri="{FF2B5EF4-FFF2-40B4-BE49-F238E27FC236}">
                    <a16:creationId xmlns:a16="http://schemas.microsoft.com/office/drawing/2014/main" id="{E0144CE0-E75C-C06B-D078-09F7701F57E0}"/>
                  </a:ext>
                </a:extLst>
              </p:cNvPr>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0" name="Google Shape;461;p6">
                <a:extLst>
                  <a:ext uri="{FF2B5EF4-FFF2-40B4-BE49-F238E27FC236}">
                    <a16:creationId xmlns:a16="http://schemas.microsoft.com/office/drawing/2014/main" id="{F2259C4E-7AC2-AA13-6586-0F66FAE7B8DB}"/>
                  </a:ext>
                </a:extLst>
              </p:cNvPr>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1" name="Google Shape;462;p6">
                <a:extLst>
                  <a:ext uri="{FF2B5EF4-FFF2-40B4-BE49-F238E27FC236}">
                    <a16:creationId xmlns:a16="http://schemas.microsoft.com/office/drawing/2014/main" id="{DF3A37AB-045F-EB66-6663-CE474BC05FAC}"/>
                  </a:ext>
                </a:extLst>
              </p:cNvPr>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9" name="Google Shape;463;p6">
                <a:extLst>
                  <a:ext uri="{FF2B5EF4-FFF2-40B4-BE49-F238E27FC236}">
                    <a16:creationId xmlns:a16="http://schemas.microsoft.com/office/drawing/2014/main" id="{A4B4C233-982C-0342-D110-0B5C689166CE}"/>
                  </a:ext>
                </a:extLst>
              </p:cNvPr>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0" name="Google Shape;464;p6">
                <a:extLst>
                  <a:ext uri="{FF2B5EF4-FFF2-40B4-BE49-F238E27FC236}">
                    <a16:creationId xmlns:a16="http://schemas.microsoft.com/office/drawing/2014/main" id="{D3B723C9-8CE7-2E01-8083-85F81E0BB942}"/>
                  </a:ext>
                </a:extLst>
              </p:cNvPr>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1" name="Google Shape;465;p6">
                <a:extLst>
                  <a:ext uri="{FF2B5EF4-FFF2-40B4-BE49-F238E27FC236}">
                    <a16:creationId xmlns:a16="http://schemas.microsoft.com/office/drawing/2014/main" id="{2342668C-1494-8C5F-5D7E-690A128369EC}"/>
                  </a:ext>
                </a:extLst>
              </p:cNvPr>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2" name="Google Shape;466;p6">
                <a:extLst>
                  <a:ext uri="{FF2B5EF4-FFF2-40B4-BE49-F238E27FC236}">
                    <a16:creationId xmlns:a16="http://schemas.microsoft.com/office/drawing/2014/main" id="{132B5860-4EC2-1D62-4B4F-67E490086B05}"/>
                  </a:ext>
                </a:extLst>
              </p:cNvPr>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3" name="Google Shape;467;p6">
                <a:extLst>
                  <a:ext uri="{FF2B5EF4-FFF2-40B4-BE49-F238E27FC236}">
                    <a16:creationId xmlns:a16="http://schemas.microsoft.com/office/drawing/2014/main" id="{F26871FE-B2FA-05E4-2458-69344657A488}"/>
                  </a:ext>
                </a:extLst>
              </p:cNvPr>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4" name="Google Shape;468;p6">
                <a:extLst>
                  <a:ext uri="{FF2B5EF4-FFF2-40B4-BE49-F238E27FC236}">
                    <a16:creationId xmlns:a16="http://schemas.microsoft.com/office/drawing/2014/main" id="{82123B15-B658-1AFE-10EE-E2F6C19DD279}"/>
                  </a:ext>
                </a:extLst>
              </p:cNvPr>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5" name="Google Shape;469;p6">
                <a:extLst>
                  <a:ext uri="{FF2B5EF4-FFF2-40B4-BE49-F238E27FC236}">
                    <a16:creationId xmlns:a16="http://schemas.microsoft.com/office/drawing/2014/main" id="{8765DB87-9378-64B2-8D1F-01394EFFD53F}"/>
                  </a:ext>
                </a:extLst>
              </p:cNvPr>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6" name="Google Shape;470;p6">
                <a:extLst>
                  <a:ext uri="{FF2B5EF4-FFF2-40B4-BE49-F238E27FC236}">
                    <a16:creationId xmlns:a16="http://schemas.microsoft.com/office/drawing/2014/main" id="{B2A6E04E-D7E9-D71B-8323-8BFFDF29D5D2}"/>
                  </a:ext>
                </a:extLst>
              </p:cNvPr>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7" name="Google Shape;471;p6">
                <a:extLst>
                  <a:ext uri="{FF2B5EF4-FFF2-40B4-BE49-F238E27FC236}">
                    <a16:creationId xmlns:a16="http://schemas.microsoft.com/office/drawing/2014/main" id="{FA758484-4712-0700-9BF9-8EBED7AA955B}"/>
                  </a:ext>
                </a:extLst>
              </p:cNvPr>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graphicFrame>
        <p:nvGraphicFramePr>
          <p:cNvPr id="263" name="Textfeld 1">
            <a:extLst>
              <a:ext uri="{FF2B5EF4-FFF2-40B4-BE49-F238E27FC236}">
                <a16:creationId xmlns:a16="http://schemas.microsoft.com/office/drawing/2014/main" id="{CA3A2876-DBBA-708A-1264-810D8D962179}"/>
              </a:ext>
            </a:extLst>
          </p:cNvPr>
          <p:cNvGraphicFramePr/>
          <p:nvPr>
            <p:extLst>
              <p:ext uri="{D42A27DB-BD31-4B8C-83A1-F6EECF244321}">
                <p14:modId xmlns:p14="http://schemas.microsoft.com/office/powerpoint/2010/main" val="1002366413"/>
              </p:ext>
            </p:extLst>
          </p:nvPr>
        </p:nvGraphicFramePr>
        <p:xfrm>
          <a:off x="3686828" y="1315697"/>
          <a:ext cx="8560071" cy="43802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83231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4EEF0299-339F-80DC-9DC4-2FB9D90C8E6D}"/>
            </a:ext>
          </a:extLst>
        </p:cNvPr>
        <p:cNvGrpSpPr/>
        <p:nvPr/>
      </p:nvGrpSpPr>
      <p:grpSpPr>
        <a:xfrm>
          <a:off x="0" y="0"/>
          <a:ext cx="0" cy="0"/>
          <a:chOff x="0" y="0"/>
          <a:chExt cx="0" cy="0"/>
        </a:xfrm>
      </p:grpSpPr>
      <p:grpSp>
        <p:nvGrpSpPr>
          <p:cNvPr id="253" name="Group 252">
            <a:extLst>
              <a:ext uri="{FF2B5EF4-FFF2-40B4-BE49-F238E27FC236}">
                <a16:creationId xmlns:a16="http://schemas.microsoft.com/office/drawing/2014/main" id="{477139C9-9B4B-B22D-11C8-2EF99686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AB4E52C1-EF67-E2DC-7293-67C1AB78B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8D72934C-4775-2B29-FD3F-280F50B4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A7460521-128B-0513-A642-86F896A64089}"/>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5A8D07BC-F716-0C38-5429-51AB3B902092}"/>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2F27A3BA-DC59-EBDF-4A14-31EE64C27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2AA0E2D7-5662-4A54-04C9-71E88902B75D}"/>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3BA714F1-595F-525A-4D1A-0A057A2C6C73}"/>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AF70330E-FD6C-5CE7-D63E-02E60F2958BF}"/>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ARTEN DER KREDITAUFNAHME, DIE SIE VERMEIDEN SOLLTEN</a:t>
            </a:r>
            <a:endParaRPr lang="en-US"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14" name="Textfeld 13">
            <a:extLst>
              <a:ext uri="{FF2B5EF4-FFF2-40B4-BE49-F238E27FC236}">
                <a16:creationId xmlns:a16="http://schemas.microsoft.com/office/drawing/2014/main" id="{CC71CB44-CDED-B5B5-B4A2-61CFE6AFDE77}"/>
              </a:ext>
            </a:extLst>
          </p:cNvPr>
          <p:cNvSpPr txBox="1"/>
          <p:nvPr/>
        </p:nvSpPr>
        <p:spPr>
          <a:xfrm>
            <a:off x="306634" y="1658482"/>
            <a:ext cx="11550020" cy="4370427"/>
          </a:xfrm>
          <a:prstGeom prst="rect">
            <a:avLst/>
          </a:prstGeom>
          <a:noFill/>
        </p:spPr>
        <p:txBody>
          <a:bodyPr wrap="square" rtlCol="0">
            <a:spAutoFit/>
          </a:bodyPr>
          <a:lstStyle/>
          <a:p>
            <a:r>
              <a:rPr lang="de-DE"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Zahltagdarlehen</a:t>
            </a:r>
          </a:p>
          <a:p>
            <a:pPr marL="342900" indent="-342900">
              <a:buFont typeface="Arial" panose="020B0604020202020204" pitchFamily="34" charset="0"/>
              <a:buChar char="•"/>
            </a:pPr>
            <a:r>
              <a:rPr lang="de-DE"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Kleine, kurzfristige Kredite mit hohen Zinssätzen.</a:t>
            </a:r>
          </a:p>
          <a:p>
            <a:pPr marL="342900" indent="-342900">
              <a:buFont typeface="Arial" panose="020B0604020202020204" pitchFamily="34" charset="0"/>
              <a:buChar char="•"/>
            </a:pPr>
            <a:r>
              <a:rPr lang="de-DE"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Führen oft dazu, dass deutlich mehr als der geliehene Betrag zurückgezahlt wird.</a:t>
            </a:r>
          </a:p>
          <a:p>
            <a:pPr marL="342900" indent="-342900">
              <a:buFont typeface="Arial" panose="020B0604020202020204" pitchFamily="34" charset="0"/>
              <a:buChar char="•"/>
            </a:pPr>
            <a:r>
              <a:rPr lang="de-DE"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Aufgrund hoher Rückzahlungsbeträge kann ein Schuldenkreislauf entstehen.</a:t>
            </a:r>
          </a:p>
          <a:p>
            <a:endParaRPr lang="de-DE"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r>
              <a:rPr lang="de-DE"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Jetzt kaufen, später bezahlen</a:t>
            </a:r>
          </a:p>
          <a:p>
            <a:pPr marL="342900" indent="-342900">
              <a:buFont typeface="Arial" panose="020B0604020202020204" pitchFamily="34" charset="0"/>
              <a:buChar char="•"/>
            </a:pPr>
            <a:r>
              <a:rPr lang="de-DE"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Erlauben Sie aufgeschobene oder Ratenzahlungen für Einkäufe.</a:t>
            </a:r>
          </a:p>
          <a:p>
            <a:pPr marL="342900" indent="-342900">
              <a:buFont typeface="Arial" panose="020B0604020202020204" pitchFamily="34" charset="0"/>
              <a:buChar char="•"/>
            </a:pPr>
            <a:r>
              <a:rPr lang="de-DE"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Kann die Budgetierung und Finanzplanung erschweren.</a:t>
            </a:r>
          </a:p>
          <a:p>
            <a:pPr marL="342900" indent="-342900">
              <a:buFont typeface="Arial" panose="020B0604020202020204" pitchFamily="34" charset="0"/>
              <a:buChar char="•"/>
            </a:pPr>
            <a:r>
              <a:rPr lang="de-DE"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Versäumte Zahlungen können sich negativ auf die Kreditwürdigkeit auswirken und zu Inkassoforderungen führen.</a:t>
            </a:r>
            <a:endPar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6822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WIE LANGE SOLLTE MAN EINEN KREDIT LEIHEN?</a:t>
            </a:r>
            <a:endParaRPr lang="en-US"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9" name="Textfeld 8">
            <a:extLst>
              <a:ext uri="{FF2B5EF4-FFF2-40B4-BE49-F238E27FC236}">
                <a16:creationId xmlns:a16="http://schemas.microsoft.com/office/drawing/2014/main" id="{1D7650F2-2C26-6A73-5051-210EF6954B9C}"/>
              </a:ext>
            </a:extLst>
          </p:cNvPr>
          <p:cNvSpPr txBox="1"/>
          <p:nvPr/>
        </p:nvSpPr>
        <p:spPr>
          <a:xfrm>
            <a:off x="335346" y="1929657"/>
            <a:ext cx="10975079" cy="2862322"/>
          </a:xfrm>
          <a:prstGeom prst="rect">
            <a:avLst/>
          </a:prstGeom>
          <a:noFill/>
        </p:spPr>
        <p:txBody>
          <a:bodyPr wrap="square" rtlCol="0">
            <a:spAutoFit/>
          </a:bodyPr>
          <a:lstStyle/>
          <a:p>
            <a:r>
              <a:rPr lang="de-DE" sz="2000" dirty="0">
                <a:latin typeface="Century Gothic" panose="020B0502020202020204" pitchFamily="34" charset="0"/>
                <a:cs typeface="Calibri" panose="020F0502020204030204" pitchFamily="34" charset="0"/>
              </a:rPr>
              <a:t>Kurzfristige Kredite =&gt; Bis zu 1 Jahr</a:t>
            </a:r>
          </a:p>
          <a:p>
            <a:r>
              <a:rPr lang="de-DE" sz="2000" dirty="0">
                <a:latin typeface="Century Gothic" panose="020B0502020202020204" pitchFamily="34" charset="0"/>
                <a:cs typeface="Calibri" panose="020F0502020204030204" pitchFamily="34" charset="0"/>
              </a:rPr>
              <a:t>Mittelfristige Kredite =&gt; 1 bis 5 Jahre</a:t>
            </a:r>
          </a:p>
          <a:p>
            <a:r>
              <a:rPr lang="de-DE" sz="2000" dirty="0">
                <a:latin typeface="Century Gothic" panose="020B0502020202020204" pitchFamily="34" charset="0"/>
                <a:cs typeface="Calibri" panose="020F0502020204030204" pitchFamily="34" charset="0"/>
              </a:rPr>
              <a:t>Langfristige Kredite =&gt; Über 5 Jahre</a:t>
            </a:r>
          </a:p>
          <a:p>
            <a:endParaRPr lang="de-DE" sz="2000" dirty="0">
              <a:latin typeface="Century Gothic" panose="020B0502020202020204" pitchFamily="34" charset="0"/>
              <a:cs typeface="Calibri" panose="020F0502020204030204" pitchFamily="34" charset="0"/>
            </a:endParaRPr>
          </a:p>
          <a:p>
            <a:r>
              <a:rPr lang="de-DE" sz="2000" dirty="0">
                <a:latin typeface="Century Gothic" panose="020B0502020202020204" pitchFamily="34" charset="0"/>
                <a:cs typeface="Calibri" panose="020F0502020204030204" pitchFamily="34" charset="0"/>
              </a:rPr>
              <a:t>Prinzip der Fälligkeitsanpassung:</a:t>
            </a:r>
          </a:p>
          <a:p>
            <a:r>
              <a:rPr lang="de-DE" sz="2000" dirty="0">
                <a:latin typeface="Century Gothic" panose="020B0502020202020204" pitchFamily="34" charset="0"/>
                <a:cs typeface="Calibri" panose="020F0502020204030204" pitchFamily="34" charset="0"/>
              </a:rPr>
              <a:t>Die Finanzierungsdauer richtet sich nach der Lebensdauer des finanzierten Vermögenswerts</a:t>
            </a:r>
            <a:r>
              <a:rPr lang="en-US" sz="2000" dirty="0">
                <a:latin typeface="Century Gothic" panose="020B0502020202020204" pitchFamily="34" charset="0"/>
                <a:cs typeface="Calibri" panose="020F0502020204030204" pitchFamily="34" charset="0"/>
              </a:rPr>
              <a:t>.</a:t>
            </a:r>
            <a:endParaRPr lang="de-DE" sz="2000" dirty="0">
              <a:latin typeface="Century Gothic" panose="020B0502020202020204" pitchFamily="34" charset="0"/>
              <a:cs typeface="Calibri" panose="020F0502020204030204" pitchFamily="34" charset="0"/>
            </a:endParaRPr>
          </a:p>
          <a:p>
            <a:endParaRPr lang="de-DE" sz="2000" dirty="0">
              <a:latin typeface="Century Gothic" panose="020B0502020202020204" pitchFamily="34" charset="0"/>
              <a:cs typeface="Calibri" panose="020F0502020204030204" pitchFamily="34" charset="0"/>
            </a:endParaRPr>
          </a:p>
          <a:p>
            <a:endParaRPr lang="de-AT" sz="2000" dirty="0">
              <a:latin typeface="Century Gothic" panose="020B0502020202020204" pitchFamily="34" charset="0"/>
            </a:endParaRPr>
          </a:p>
        </p:txBody>
      </p:sp>
    </p:spTree>
    <p:extLst>
      <p:ext uri="{BB962C8B-B14F-4D97-AF65-F5344CB8AC3E}">
        <p14:creationId xmlns:p14="http://schemas.microsoft.com/office/powerpoint/2010/main" val="1784591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FAUSTREGEL BEIM IMMOBILIEN- UND AUTOKAUF</a:t>
            </a:r>
            <a:endParaRPr lang="en-US"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9" name="Textfeld 8">
            <a:extLst>
              <a:ext uri="{FF2B5EF4-FFF2-40B4-BE49-F238E27FC236}">
                <a16:creationId xmlns:a16="http://schemas.microsoft.com/office/drawing/2014/main" id="{1D7650F2-2C26-6A73-5051-210EF6954B9C}"/>
              </a:ext>
            </a:extLst>
          </p:cNvPr>
          <p:cNvSpPr txBox="1"/>
          <p:nvPr/>
        </p:nvSpPr>
        <p:spPr>
          <a:xfrm>
            <a:off x="169091" y="2105561"/>
            <a:ext cx="10975079" cy="1107996"/>
          </a:xfrm>
          <a:prstGeom prst="rect">
            <a:avLst/>
          </a:prstGeom>
          <a:noFill/>
        </p:spPr>
        <p:txBody>
          <a:bodyPr wrap="square" rtlCol="0">
            <a:spAutoFit/>
          </a:bodyPr>
          <a:lstStyle/>
          <a:p>
            <a:r>
              <a:rPr lang="de-DE" sz="2200" dirty="0">
                <a:latin typeface="Century Gothic" panose="020B0502020202020204" pitchFamily="34" charset="0"/>
                <a:cs typeface="Calibri" panose="020F0502020204030204" pitchFamily="34" charset="0"/>
              </a:rPr>
              <a:t>Immobilienkauf</a:t>
            </a:r>
          </a:p>
          <a:p>
            <a:endParaRPr lang="de-DE" sz="2200" dirty="0">
              <a:latin typeface="Century Gothic" panose="020B0502020202020204" pitchFamily="34" charset="0"/>
              <a:cs typeface="Calibri" panose="020F0502020204030204" pitchFamily="34" charset="0"/>
            </a:endParaRPr>
          </a:p>
          <a:p>
            <a:r>
              <a:rPr lang="de-DE" sz="2200" dirty="0">
                <a:latin typeface="Century Gothic" panose="020B0502020202020204" pitchFamily="34" charset="0"/>
                <a:cs typeface="Calibri" panose="020F0502020204030204" pitchFamily="34" charset="0"/>
              </a:rPr>
              <a:t>Autokauf</a:t>
            </a:r>
            <a:endParaRPr lang="de-AT" sz="2200" dirty="0">
              <a:latin typeface="Century Gothic" panose="020B0502020202020204" pitchFamily="34" charset="0"/>
            </a:endParaRPr>
          </a:p>
        </p:txBody>
      </p:sp>
    </p:spTree>
    <p:extLst>
      <p:ext uri="{BB962C8B-B14F-4D97-AF65-F5344CB8AC3E}">
        <p14:creationId xmlns:p14="http://schemas.microsoft.com/office/powerpoint/2010/main" val="2025666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a:solidFill>
                  <a:schemeClr val="bg1"/>
                </a:solidFill>
                <a:latin typeface="Century Gothic" panose="020B0502020202020204" pitchFamily="34" charset="0"/>
                <a:ea typeface="Calibri"/>
                <a:cs typeface="Calibri" panose="020F0502020204030204" pitchFamily="34" charset="0"/>
                <a:sym typeface="Calibri"/>
              </a:rPr>
              <a:t>BEWERTEN SIE IHRE RISIKOEXPOSITION</a:t>
            </a:r>
          </a:p>
        </p:txBody>
      </p:sp>
      <p:graphicFrame>
        <p:nvGraphicFramePr>
          <p:cNvPr id="257" name="Textfeld 8">
            <a:extLst>
              <a:ext uri="{FF2B5EF4-FFF2-40B4-BE49-F238E27FC236}">
                <a16:creationId xmlns:a16="http://schemas.microsoft.com/office/drawing/2014/main" id="{214A9A1B-8290-5A1C-124A-EC48CC0420E5}"/>
              </a:ext>
            </a:extLst>
          </p:cNvPr>
          <p:cNvGraphicFramePr/>
          <p:nvPr>
            <p:extLst>
              <p:ext uri="{D42A27DB-BD31-4B8C-83A1-F6EECF244321}">
                <p14:modId xmlns:p14="http://schemas.microsoft.com/office/powerpoint/2010/main" val="1784897896"/>
              </p:ext>
            </p:extLst>
          </p:nvPr>
        </p:nvGraphicFramePr>
        <p:xfrm>
          <a:off x="169091" y="2105561"/>
          <a:ext cx="11413309" cy="28007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08187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4EEF0299-339F-80DC-9DC4-2FB9D90C8E6D}"/>
            </a:ext>
          </a:extLst>
        </p:cNvPr>
        <p:cNvGrpSpPr/>
        <p:nvPr/>
      </p:nvGrpSpPr>
      <p:grpSpPr>
        <a:xfrm>
          <a:off x="0" y="0"/>
          <a:ext cx="0" cy="0"/>
          <a:chOff x="0" y="0"/>
          <a:chExt cx="0" cy="0"/>
        </a:xfrm>
      </p:grpSpPr>
      <p:grpSp>
        <p:nvGrpSpPr>
          <p:cNvPr id="253" name="Group 252">
            <a:extLst>
              <a:ext uri="{FF2B5EF4-FFF2-40B4-BE49-F238E27FC236}">
                <a16:creationId xmlns:a16="http://schemas.microsoft.com/office/drawing/2014/main" id="{477139C9-9B4B-B22D-11C8-2EF99686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AB4E52C1-EF67-E2DC-7293-67C1AB78B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8D72934C-4775-2B29-FD3F-280F50B4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A7460521-128B-0513-A642-86F896A64089}"/>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5A8D07BC-F716-0C38-5429-51AB3B902092}"/>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2F27A3BA-DC59-EBDF-4A14-31EE64C27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2AA0E2D7-5662-4A54-04C9-71E88902B75D}"/>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3BA714F1-595F-525A-4D1A-0A057A2C6C73}"/>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AF70330E-FD6C-5CE7-D63E-02E60F2958BF}"/>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SIND SIE VERANTWORTUNGSVOLL VERSCHULDET?</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14" name="Textfeld 13">
            <a:extLst>
              <a:ext uri="{FF2B5EF4-FFF2-40B4-BE49-F238E27FC236}">
                <a16:creationId xmlns:a16="http://schemas.microsoft.com/office/drawing/2014/main" id="{CC71CB44-CDED-B5B5-B4A2-61CFE6AFDE77}"/>
              </a:ext>
            </a:extLst>
          </p:cNvPr>
          <p:cNvSpPr txBox="1"/>
          <p:nvPr/>
        </p:nvSpPr>
        <p:spPr>
          <a:xfrm>
            <a:off x="186813" y="2050039"/>
            <a:ext cx="11550020" cy="1938992"/>
          </a:xfrm>
          <a:prstGeom prst="rect">
            <a:avLst/>
          </a:prstGeom>
          <a:noFill/>
        </p:spPr>
        <p:txBody>
          <a:bodyPr wrap="square" rtlCol="0">
            <a:spAutoFit/>
          </a:bodyPr>
          <a:lstStyle/>
          <a:p>
            <a:pPr algn="just"/>
            <a:r>
              <a:rPr lang="de-AT" sz="2000" dirty="0">
                <a:solidFill>
                  <a:srgbClr val="000000"/>
                </a:solidFill>
                <a:effectLst/>
                <a:latin typeface="Century Gothic" panose="020B0502020202020204" pitchFamily="34" charset="0"/>
                <a:ea typeface="Times New Roman" panose="02020603050405020304" pitchFamily="18" charset="0"/>
              </a:rPr>
              <a:t>Das Schulden-Einkommens-Verhältnis (DTI) misst den Prozentsatz des monatlichen Einkommens einer Person, der für die Schuldentilgung verwendet wird. Es stellt das Verhältnis zwischen den gesamten regelmäßigen monatlichen Schuldenzahlungen und dem monatlichen Nettoeinkommen dar und gibt Aufschluss über die Fähigkeit einer Person, regelmäßig Schulden zurückzuzahlen (Liquidität). Es wird empfohlen, dass der DTI 40 % nicht überschreitet.</a:t>
            </a:r>
            <a:endParaRPr lang="de-AT"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5189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15" name="Rectangle 10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Arc 10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7" name="Google Shape;97;p2"/>
          <p:cNvSpPr/>
          <p:nvPr/>
        </p:nvSpPr>
        <p:spPr>
          <a:xfrm>
            <a:off x="5894962" y="479493"/>
            <a:ext cx="5458838" cy="1325563"/>
          </a:xfrm>
          <a:prstGeom prst="roundRect">
            <a:avLst>
              <a:gd name="adj" fmla="val 16667"/>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400" kern="1200" dirty="0">
                <a:solidFill>
                  <a:schemeClr val="tx1"/>
                </a:solidFill>
                <a:latin typeface="Century Gothic" panose="020B0502020202020204" pitchFamily="34" charset="0"/>
                <a:ea typeface="+mj-ea"/>
                <a:cs typeface="+mj-cs"/>
                <a:sym typeface="Calibri"/>
              </a:rPr>
              <a:t>LERNZIELE</a:t>
            </a:r>
          </a:p>
        </p:txBody>
      </p:sp>
      <p:sp>
        <p:nvSpPr>
          <p:cNvPr id="118" name="Freeform: Shape 10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feld 1">
            <a:extLst>
              <a:ext uri="{FF2B5EF4-FFF2-40B4-BE49-F238E27FC236}">
                <a16:creationId xmlns:a16="http://schemas.microsoft.com/office/drawing/2014/main" id="{133149D2-9AD3-928C-767D-99C7003D7B70}"/>
              </a:ext>
            </a:extLst>
          </p:cNvPr>
          <p:cNvSpPr txBox="1"/>
          <p:nvPr/>
        </p:nvSpPr>
        <p:spPr>
          <a:xfrm>
            <a:off x="5088121" y="1622709"/>
            <a:ext cx="7008021" cy="4192520"/>
          </a:xfrm>
          <a:prstGeom prst="rect">
            <a:avLst/>
          </a:prstGeom>
        </p:spPr>
        <p:txBody>
          <a:bodyPr vert="horz" lIns="91440" tIns="45720" rIns="91440" bIns="45720" rtlCol="0">
            <a:noAutofit/>
          </a:bodyPr>
          <a:lstStyle/>
          <a:p>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Die Teilnehmer können:</a:t>
            </a:r>
          </a:p>
          <a:p>
            <a:pPr marL="285750" indent="-285750">
              <a:buFont typeface="Arial" panose="020B0604020202020204" pitchFamily="34" charset="0"/>
              <a:buChar char="•"/>
            </a:pP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die verschiedenen Arten von Krediten, ihre Merkmale und ihre Eignung für unterschiedliche finanzielle Bedürfnisse verstehen.</a:t>
            </a:r>
          </a:p>
          <a:p>
            <a:pPr marL="285750" indent="-285750">
              <a:buFont typeface="Arial" panose="020B0604020202020204" pitchFamily="34" charset="0"/>
              <a:buChar char="•"/>
            </a:pP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die Gesamtkosten der Kreditaufnahme, einschließlich Zinsen und Gebühren, für verschiedene Kreditoptionen berechnen.</a:t>
            </a:r>
          </a:p>
          <a:p>
            <a:pPr marL="285750" indent="-285750">
              <a:buFont typeface="Arial" panose="020B0604020202020204" pitchFamily="34" charset="0"/>
              <a:buChar char="•"/>
            </a:pP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ihre Kreditwürdigkeit verwalten und verbessern.</a:t>
            </a:r>
          </a:p>
          <a:p>
            <a:pPr marL="285750" indent="-285750">
              <a:buFont typeface="Arial" panose="020B0604020202020204" pitchFamily="34" charset="0"/>
              <a:buChar char="•"/>
            </a:pP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fundierte Kreditentscheidungen, die auf Ihre finanziellen Ziele abgestimmt sind, treffen.</a:t>
            </a:r>
          </a:p>
          <a:p>
            <a:pPr marL="285750" indent="-285750">
              <a:buFont typeface="Arial" panose="020B0604020202020204" pitchFamily="34" charset="0"/>
              <a:buChar char="•"/>
            </a:pP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verantwortungsvolles Kreditverhalten und eine verantwortungsvolle Einstellung zeigen.</a:t>
            </a:r>
          </a:p>
          <a:p>
            <a:pPr marL="285750" indent="-285750">
              <a:buFont typeface="Arial" panose="020B0604020202020204" pitchFamily="34" charset="0"/>
              <a:buChar char="•"/>
            </a:pP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mehr über verantwortungsvolle Kreditaufnahmepraktiken erfahren.</a:t>
            </a:r>
            <a:endParaRPr lang="en-SI" sz="1800" dirty="0">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8" name="Footer Placeholder 2">
            <a:extLst>
              <a:ext uri="{FF2B5EF4-FFF2-40B4-BE49-F238E27FC236}">
                <a16:creationId xmlns:a16="http://schemas.microsoft.com/office/drawing/2014/main" id="{278A0319-7EF0-5E4C-81B4-B26242FB96D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400" kern="1200">
                <a:solidFill>
                  <a:schemeClr val="tx1">
                    <a:tint val="75000"/>
                  </a:schemeClr>
                </a:solidFill>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nSpc>
                <a:spcPct val="90000"/>
              </a:lnSpc>
              <a:spcAft>
                <a:spcPts val="600"/>
              </a:spcAft>
            </a:pPr>
            <a:endParaRPr lang="en-US" sz="400" kern="1200">
              <a:solidFill>
                <a:schemeClr val="tx1">
                  <a:tint val="75000"/>
                </a:schemeClr>
              </a:solidFill>
              <a:latin typeface="+mn-lt"/>
              <a:ea typeface="+mn-ea"/>
              <a:cs typeface="+mn-cs"/>
            </a:endParaRPr>
          </a:p>
        </p:txBody>
      </p:sp>
      <p:sp>
        <p:nvSpPr>
          <p:cNvPr id="98" name="Google Shape;98;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9" name="Picture 8" descr="Graphical user interface, text&#10;&#10;Description automatically generated">
            <a:extLst>
              <a:ext uri="{FF2B5EF4-FFF2-40B4-BE49-F238E27FC236}">
                <a16:creationId xmlns:a16="http://schemas.microsoft.com/office/drawing/2014/main" id="{EFE28D9C-8700-5FF7-CC66-49F9F8AAD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grpSp>
        <p:nvGrpSpPr>
          <p:cNvPr id="3" name="Google Shape;413;p6">
            <a:extLst>
              <a:ext uri="{FF2B5EF4-FFF2-40B4-BE49-F238E27FC236}">
                <a16:creationId xmlns:a16="http://schemas.microsoft.com/office/drawing/2014/main" id="{3C7E5226-F4F1-136B-F192-F2264E49228E}"/>
              </a:ext>
            </a:extLst>
          </p:cNvPr>
          <p:cNvGrpSpPr/>
          <p:nvPr/>
        </p:nvGrpSpPr>
        <p:grpSpPr>
          <a:xfrm>
            <a:off x="1200751" y="511315"/>
            <a:ext cx="3782243" cy="5665703"/>
            <a:chOff x="1619552" y="1904259"/>
            <a:chExt cx="1872266" cy="2804590"/>
          </a:xfrm>
        </p:grpSpPr>
        <p:grpSp>
          <p:nvGrpSpPr>
            <p:cNvPr id="4" name="Google Shape;414;p6">
              <a:extLst>
                <a:ext uri="{FF2B5EF4-FFF2-40B4-BE49-F238E27FC236}">
                  <a16:creationId xmlns:a16="http://schemas.microsoft.com/office/drawing/2014/main" id="{26440444-E42D-8864-D5A7-5CC0CB779A98}"/>
                </a:ext>
              </a:extLst>
            </p:cNvPr>
            <p:cNvGrpSpPr/>
            <p:nvPr/>
          </p:nvGrpSpPr>
          <p:grpSpPr>
            <a:xfrm>
              <a:off x="1619552" y="4514424"/>
              <a:ext cx="1531560" cy="24264"/>
              <a:chOff x="1619552" y="4514424"/>
              <a:chExt cx="1531560" cy="24264"/>
            </a:xfrm>
          </p:grpSpPr>
          <p:sp>
            <p:nvSpPr>
              <p:cNvPr id="63" name="Google Shape;415;p6">
                <a:extLst>
                  <a:ext uri="{FF2B5EF4-FFF2-40B4-BE49-F238E27FC236}">
                    <a16:creationId xmlns:a16="http://schemas.microsoft.com/office/drawing/2014/main" id="{7F45F538-C24B-3875-FC37-1D7DBE9D5669}"/>
                  </a:ext>
                </a:extLst>
              </p:cNvPr>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4" name="Google Shape;416;p6">
                <a:extLst>
                  <a:ext uri="{FF2B5EF4-FFF2-40B4-BE49-F238E27FC236}">
                    <a16:creationId xmlns:a16="http://schemas.microsoft.com/office/drawing/2014/main" id="{21C6E6EB-D12F-F362-F288-EC2AE21EA2F5}"/>
                  </a:ext>
                </a:extLst>
              </p:cNvPr>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5" name="Google Shape;417;p6">
              <a:extLst>
                <a:ext uri="{FF2B5EF4-FFF2-40B4-BE49-F238E27FC236}">
                  <a16:creationId xmlns:a16="http://schemas.microsoft.com/office/drawing/2014/main" id="{316BB20B-641F-D8D3-33BD-685DAFE3EAEF}"/>
                </a:ext>
              </a:extLst>
            </p:cNvPr>
            <p:cNvGrpSpPr/>
            <p:nvPr/>
          </p:nvGrpSpPr>
          <p:grpSpPr>
            <a:xfrm>
              <a:off x="2072827" y="1904259"/>
              <a:ext cx="1418991" cy="2804590"/>
              <a:chOff x="2072827" y="1904259"/>
              <a:chExt cx="1418991" cy="2804590"/>
            </a:xfrm>
          </p:grpSpPr>
          <p:sp>
            <p:nvSpPr>
              <p:cNvPr id="6" name="Google Shape;418;p6">
                <a:extLst>
                  <a:ext uri="{FF2B5EF4-FFF2-40B4-BE49-F238E27FC236}">
                    <a16:creationId xmlns:a16="http://schemas.microsoft.com/office/drawing/2014/main" id="{2AD2ADE2-DC0C-83B3-9B20-F1BF30884202}"/>
                  </a:ext>
                </a:extLst>
              </p:cNvPr>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 name="Google Shape;419;p6">
                <a:extLst>
                  <a:ext uri="{FF2B5EF4-FFF2-40B4-BE49-F238E27FC236}">
                    <a16:creationId xmlns:a16="http://schemas.microsoft.com/office/drawing/2014/main" id="{883708F2-025E-C511-D3E4-2D2FA1263D4E}"/>
                  </a:ext>
                </a:extLst>
              </p:cNvPr>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 name="Google Shape;420;p6">
                <a:extLst>
                  <a:ext uri="{FF2B5EF4-FFF2-40B4-BE49-F238E27FC236}">
                    <a16:creationId xmlns:a16="http://schemas.microsoft.com/office/drawing/2014/main" id="{747DD38F-FC1D-A531-C666-5098AEBF2860}"/>
                  </a:ext>
                </a:extLst>
              </p:cNvPr>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 name="Google Shape;421;p6">
                <a:extLst>
                  <a:ext uri="{FF2B5EF4-FFF2-40B4-BE49-F238E27FC236}">
                    <a16:creationId xmlns:a16="http://schemas.microsoft.com/office/drawing/2014/main" id="{E9E4EA0B-F5AC-8839-2E6D-518AA84374EE}"/>
                  </a:ext>
                </a:extLst>
              </p:cNvPr>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 name="Google Shape;422;p6">
                <a:extLst>
                  <a:ext uri="{FF2B5EF4-FFF2-40B4-BE49-F238E27FC236}">
                    <a16:creationId xmlns:a16="http://schemas.microsoft.com/office/drawing/2014/main" id="{949ADAD5-1109-164C-4A4B-DF645C4C3216}"/>
                  </a:ext>
                </a:extLst>
              </p:cNvPr>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 name="Google Shape;423;p6">
                <a:extLst>
                  <a:ext uri="{FF2B5EF4-FFF2-40B4-BE49-F238E27FC236}">
                    <a16:creationId xmlns:a16="http://schemas.microsoft.com/office/drawing/2014/main" id="{E36B1FD0-CE80-DD7B-19E4-A93CB2BF3F9A}"/>
                  </a:ext>
                </a:extLst>
              </p:cNvPr>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 name="Google Shape;424;p6">
                <a:extLst>
                  <a:ext uri="{FF2B5EF4-FFF2-40B4-BE49-F238E27FC236}">
                    <a16:creationId xmlns:a16="http://schemas.microsoft.com/office/drawing/2014/main" id="{B261084A-965F-1DDD-23EF-04857B00432D}"/>
                  </a:ext>
                </a:extLst>
              </p:cNvPr>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 name="Google Shape;425;p6">
                <a:extLst>
                  <a:ext uri="{FF2B5EF4-FFF2-40B4-BE49-F238E27FC236}">
                    <a16:creationId xmlns:a16="http://schemas.microsoft.com/office/drawing/2014/main" id="{15A23D23-7BF3-4E47-BAED-1A20AE8BC7A3}"/>
                  </a:ext>
                </a:extLst>
              </p:cNvPr>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 name="Google Shape;426;p6">
                <a:extLst>
                  <a:ext uri="{FF2B5EF4-FFF2-40B4-BE49-F238E27FC236}">
                    <a16:creationId xmlns:a16="http://schemas.microsoft.com/office/drawing/2014/main" id="{1750DBC9-9AC6-C50D-65AB-2833AD534EEA}"/>
                  </a:ext>
                </a:extLst>
              </p:cNvPr>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 name="Google Shape;427;p6">
                <a:extLst>
                  <a:ext uri="{FF2B5EF4-FFF2-40B4-BE49-F238E27FC236}">
                    <a16:creationId xmlns:a16="http://schemas.microsoft.com/office/drawing/2014/main" id="{4B3AFDEA-AC84-149E-B33C-E1C07FA40E60}"/>
                  </a:ext>
                </a:extLst>
              </p:cNvPr>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 name="Google Shape;428;p6">
                <a:extLst>
                  <a:ext uri="{FF2B5EF4-FFF2-40B4-BE49-F238E27FC236}">
                    <a16:creationId xmlns:a16="http://schemas.microsoft.com/office/drawing/2014/main" id="{CE322427-A950-148A-CE7F-7188DA746272}"/>
                  </a:ext>
                </a:extLst>
              </p:cNvPr>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 name="Google Shape;429;p6">
                <a:extLst>
                  <a:ext uri="{FF2B5EF4-FFF2-40B4-BE49-F238E27FC236}">
                    <a16:creationId xmlns:a16="http://schemas.microsoft.com/office/drawing/2014/main" id="{D49EC1B3-002B-2DD5-24EF-FDB00C253BD4}"/>
                  </a:ext>
                </a:extLst>
              </p:cNvPr>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 name="Google Shape;430;p6">
                <a:extLst>
                  <a:ext uri="{FF2B5EF4-FFF2-40B4-BE49-F238E27FC236}">
                    <a16:creationId xmlns:a16="http://schemas.microsoft.com/office/drawing/2014/main" id="{8EFFBB54-2683-9DBB-2DAD-481B798CFDF8}"/>
                  </a:ext>
                </a:extLst>
              </p:cNvPr>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 name="Google Shape;431;p6">
                <a:extLst>
                  <a:ext uri="{FF2B5EF4-FFF2-40B4-BE49-F238E27FC236}">
                    <a16:creationId xmlns:a16="http://schemas.microsoft.com/office/drawing/2014/main" id="{124944B5-EF46-28B4-FDBA-1607AC7DFB6D}"/>
                  </a:ext>
                </a:extLst>
              </p:cNvPr>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 name="Google Shape;432;p6">
                <a:extLst>
                  <a:ext uri="{FF2B5EF4-FFF2-40B4-BE49-F238E27FC236}">
                    <a16:creationId xmlns:a16="http://schemas.microsoft.com/office/drawing/2014/main" id="{8BAD2F60-2304-0FB4-FA44-96B8245C58DF}"/>
                  </a:ext>
                </a:extLst>
              </p:cNvPr>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 name="Google Shape;433;p6">
                <a:extLst>
                  <a:ext uri="{FF2B5EF4-FFF2-40B4-BE49-F238E27FC236}">
                    <a16:creationId xmlns:a16="http://schemas.microsoft.com/office/drawing/2014/main" id="{EE851F72-372E-E21D-F3DA-5E472A7E10C4}"/>
                  </a:ext>
                </a:extLst>
              </p:cNvPr>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 name="Google Shape;434;p6">
                <a:extLst>
                  <a:ext uri="{FF2B5EF4-FFF2-40B4-BE49-F238E27FC236}">
                    <a16:creationId xmlns:a16="http://schemas.microsoft.com/office/drawing/2014/main" id="{B4F618E8-6EE7-B718-27E8-34E3B531BCB6}"/>
                  </a:ext>
                </a:extLst>
              </p:cNvPr>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 name="Google Shape;435;p6">
                <a:extLst>
                  <a:ext uri="{FF2B5EF4-FFF2-40B4-BE49-F238E27FC236}">
                    <a16:creationId xmlns:a16="http://schemas.microsoft.com/office/drawing/2014/main" id="{6370C99E-AF90-2B5B-D891-4AED07730F4F}"/>
                  </a:ext>
                </a:extLst>
              </p:cNvPr>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436;p6">
                <a:extLst>
                  <a:ext uri="{FF2B5EF4-FFF2-40B4-BE49-F238E27FC236}">
                    <a16:creationId xmlns:a16="http://schemas.microsoft.com/office/drawing/2014/main" id="{070B1596-EAD8-29FD-CB13-DA46282E6764}"/>
                  </a:ext>
                </a:extLst>
              </p:cNvPr>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437;p6">
                <a:extLst>
                  <a:ext uri="{FF2B5EF4-FFF2-40B4-BE49-F238E27FC236}">
                    <a16:creationId xmlns:a16="http://schemas.microsoft.com/office/drawing/2014/main" id="{76BCB374-68E6-8C67-45F4-0E3920B570C0}"/>
                  </a:ext>
                </a:extLst>
              </p:cNvPr>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438;p6">
                <a:extLst>
                  <a:ext uri="{FF2B5EF4-FFF2-40B4-BE49-F238E27FC236}">
                    <a16:creationId xmlns:a16="http://schemas.microsoft.com/office/drawing/2014/main" id="{EEEBBF82-3681-CE64-9C59-166E65CA80D3}"/>
                  </a:ext>
                </a:extLst>
              </p:cNvPr>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439;p6">
                <a:extLst>
                  <a:ext uri="{FF2B5EF4-FFF2-40B4-BE49-F238E27FC236}">
                    <a16:creationId xmlns:a16="http://schemas.microsoft.com/office/drawing/2014/main" id="{CD417708-55E8-DC2E-3E01-4F3C1458A95E}"/>
                  </a:ext>
                </a:extLst>
              </p:cNvPr>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440;p6">
                <a:extLst>
                  <a:ext uri="{FF2B5EF4-FFF2-40B4-BE49-F238E27FC236}">
                    <a16:creationId xmlns:a16="http://schemas.microsoft.com/office/drawing/2014/main" id="{518F529F-6192-4801-814B-DDB4ED09FE35}"/>
                  </a:ext>
                </a:extLst>
              </p:cNvPr>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441;p6">
                <a:extLst>
                  <a:ext uri="{FF2B5EF4-FFF2-40B4-BE49-F238E27FC236}">
                    <a16:creationId xmlns:a16="http://schemas.microsoft.com/office/drawing/2014/main" id="{025E1251-4CCD-83C1-BFAC-0C275D7296AC}"/>
                  </a:ext>
                </a:extLst>
              </p:cNvPr>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442;p6">
                <a:extLst>
                  <a:ext uri="{FF2B5EF4-FFF2-40B4-BE49-F238E27FC236}">
                    <a16:creationId xmlns:a16="http://schemas.microsoft.com/office/drawing/2014/main" id="{5E5BD261-92B0-AEA4-3C79-9F0482DD9597}"/>
                  </a:ext>
                </a:extLst>
              </p:cNvPr>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443;p6">
                <a:extLst>
                  <a:ext uri="{FF2B5EF4-FFF2-40B4-BE49-F238E27FC236}">
                    <a16:creationId xmlns:a16="http://schemas.microsoft.com/office/drawing/2014/main" id="{8458D6DD-7A1D-0770-79CE-F41283FE9947}"/>
                  </a:ext>
                </a:extLst>
              </p:cNvPr>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444;p6">
                <a:extLst>
                  <a:ext uri="{FF2B5EF4-FFF2-40B4-BE49-F238E27FC236}">
                    <a16:creationId xmlns:a16="http://schemas.microsoft.com/office/drawing/2014/main" id="{DDEF0A99-3C4D-B225-1B73-B17B7A6C3147}"/>
                  </a:ext>
                </a:extLst>
              </p:cNvPr>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445;p6">
                <a:extLst>
                  <a:ext uri="{FF2B5EF4-FFF2-40B4-BE49-F238E27FC236}">
                    <a16:creationId xmlns:a16="http://schemas.microsoft.com/office/drawing/2014/main" id="{15739642-2A3A-E1D2-FD17-2F53DAE5D754}"/>
                  </a:ext>
                </a:extLst>
              </p:cNvPr>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446;p6">
                <a:extLst>
                  <a:ext uri="{FF2B5EF4-FFF2-40B4-BE49-F238E27FC236}">
                    <a16:creationId xmlns:a16="http://schemas.microsoft.com/office/drawing/2014/main" id="{2E60590D-B1FF-63B7-9182-D5D8B6510714}"/>
                  </a:ext>
                </a:extLst>
              </p:cNvPr>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447;p6">
                <a:extLst>
                  <a:ext uri="{FF2B5EF4-FFF2-40B4-BE49-F238E27FC236}">
                    <a16:creationId xmlns:a16="http://schemas.microsoft.com/office/drawing/2014/main" id="{57EE0947-F7F8-0AFB-7A3B-5D26F7ADDA57}"/>
                  </a:ext>
                </a:extLst>
              </p:cNvPr>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448;p6">
                <a:extLst>
                  <a:ext uri="{FF2B5EF4-FFF2-40B4-BE49-F238E27FC236}">
                    <a16:creationId xmlns:a16="http://schemas.microsoft.com/office/drawing/2014/main" id="{B55B63D0-A9FB-4969-DD68-75DFE1DB099B}"/>
                  </a:ext>
                </a:extLst>
              </p:cNvPr>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449;p6">
                <a:extLst>
                  <a:ext uri="{FF2B5EF4-FFF2-40B4-BE49-F238E27FC236}">
                    <a16:creationId xmlns:a16="http://schemas.microsoft.com/office/drawing/2014/main" id="{643735DF-462D-45EA-C5EA-3B21D57CB8CF}"/>
                  </a:ext>
                </a:extLst>
              </p:cNvPr>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450;p6">
                <a:extLst>
                  <a:ext uri="{FF2B5EF4-FFF2-40B4-BE49-F238E27FC236}">
                    <a16:creationId xmlns:a16="http://schemas.microsoft.com/office/drawing/2014/main" id="{FCBCDBE4-0451-0847-3375-E3FCB2D8D9B8}"/>
                  </a:ext>
                </a:extLst>
              </p:cNvPr>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451;p6">
                <a:extLst>
                  <a:ext uri="{FF2B5EF4-FFF2-40B4-BE49-F238E27FC236}">
                    <a16:creationId xmlns:a16="http://schemas.microsoft.com/office/drawing/2014/main" id="{8D1B733D-1372-E312-4C11-F1BD71F6445B}"/>
                  </a:ext>
                </a:extLst>
              </p:cNvPr>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452;p6">
                <a:extLst>
                  <a:ext uri="{FF2B5EF4-FFF2-40B4-BE49-F238E27FC236}">
                    <a16:creationId xmlns:a16="http://schemas.microsoft.com/office/drawing/2014/main" id="{71B42A57-63B9-DAC5-2BA5-ABD626855C7C}"/>
                  </a:ext>
                </a:extLst>
              </p:cNvPr>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453;p6">
                <a:extLst>
                  <a:ext uri="{FF2B5EF4-FFF2-40B4-BE49-F238E27FC236}">
                    <a16:creationId xmlns:a16="http://schemas.microsoft.com/office/drawing/2014/main" id="{77649E58-8DD4-5415-AC31-1F0A752797BF}"/>
                  </a:ext>
                </a:extLst>
              </p:cNvPr>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454;p6">
                <a:extLst>
                  <a:ext uri="{FF2B5EF4-FFF2-40B4-BE49-F238E27FC236}">
                    <a16:creationId xmlns:a16="http://schemas.microsoft.com/office/drawing/2014/main" id="{D80E9DC6-807C-85EF-5BC9-6D8F197177AC}"/>
                  </a:ext>
                </a:extLst>
              </p:cNvPr>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455;p6">
                <a:extLst>
                  <a:ext uri="{FF2B5EF4-FFF2-40B4-BE49-F238E27FC236}">
                    <a16:creationId xmlns:a16="http://schemas.microsoft.com/office/drawing/2014/main" id="{548C913F-8A12-3B5A-E2A9-7C620546CDEA}"/>
                  </a:ext>
                </a:extLst>
              </p:cNvPr>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456;p6">
                <a:extLst>
                  <a:ext uri="{FF2B5EF4-FFF2-40B4-BE49-F238E27FC236}">
                    <a16:creationId xmlns:a16="http://schemas.microsoft.com/office/drawing/2014/main" id="{65CADDE0-2774-808E-E4B3-71E3F3A64DE6}"/>
                  </a:ext>
                </a:extLst>
              </p:cNvPr>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457;p6">
                <a:extLst>
                  <a:ext uri="{FF2B5EF4-FFF2-40B4-BE49-F238E27FC236}">
                    <a16:creationId xmlns:a16="http://schemas.microsoft.com/office/drawing/2014/main" id="{C573ACCF-E0ED-9358-F008-60DB7125E1D2}"/>
                  </a:ext>
                </a:extLst>
              </p:cNvPr>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458;p6">
                <a:extLst>
                  <a:ext uri="{FF2B5EF4-FFF2-40B4-BE49-F238E27FC236}">
                    <a16:creationId xmlns:a16="http://schemas.microsoft.com/office/drawing/2014/main" id="{71F43896-63FB-B243-9C0C-3FF0C1619025}"/>
                  </a:ext>
                </a:extLst>
              </p:cNvPr>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459;p6">
                <a:extLst>
                  <a:ext uri="{FF2B5EF4-FFF2-40B4-BE49-F238E27FC236}">
                    <a16:creationId xmlns:a16="http://schemas.microsoft.com/office/drawing/2014/main" id="{ECC5B3DB-313E-9A4D-9710-D3710B377A49}"/>
                  </a:ext>
                </a:extLst>
              </p:cNvPr>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460;p6">
                <a:extLst>
                  <a:ext uri="{FF2B5EF4-FFF2-40B4-BE49-F238E27FC236}">
                    <a16:creationId xmlns:a16="http://schemas.microsoft.com/office/drawing/2014/main" id="{A77E2F0C-7256-7E9B-6377-0D1705A8AA2C}"/>
                  </a:ext>
                </a:extLst>
              </p:cNvPr>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461;p6">
                <a:extLst>
                  <a:ext uri="{FF2B5EF4-FFF2-40B4-BE49-F238E27FC236}">
                    <a16:creationId xmlns:a16="http://schemas.microsoft.com/office/drawing/2014/main" id="{9C4E214E-F30B-BF48-DF6F-E16558633066}"/>
                  </a:ext>
                </a:extLst>
              </p:cNvPr>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462;p6">
                <a:extLst>
                  <a:ext uri="{FF2B5EF4-FFF2-40B4-BE49-F238E27FC236}">
                    <a16:creationId xmlns:a16="http://schemas.microsoft.com/office/drawing/2014/main" id="{5B21CE0D-1B23-90D5-9715-390D4B6A664E}"/>
                  </a:ext>
                </a:extLst>
              </p:cNvPr>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463;p6">
                <a:extLst>
                  <a:ext uri="{FF2B5EF4-FFF2-40B4-BE49-F238E27FC236}">
                    <a16:creationId xmlns:a16="http://schemas.microsoft.com/office/drawing/2014/main" id="{98C42D31-992D-008E-1024-BDAFC978A5FC}"/>
                  </a:ext>
                </a:extLst>
              </p:cNvPr>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464;p6">
                <a:extLst>
                  <a:ext uri="{FF2B5EF4-FFF2-40B4-BE49-F238E27FC236}">
                    <a16:creationId xmlns:a16="http://schemas.microsoft.com/office/drawing/2014/main" id="{B7715F1D-432E-6B71-42DF-80DF1464E708}"/>
                  </a:ext>
                </a:extLst>
              </p:cNvPr>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465;p6">
                <a:extLst>
                  <a:ext uri="{FF2B5EF4-FFF2-40B4-BE49-F238E27FC236}">
                    <a16:creationId xmlns:a16="http://schemas.microsoft.com/office/drawing/2014/main" id="{413301D5-0A4C-DFD5-CB5F-2995A1BDEDAA}"/>
                  </a:ext>
                </a:extLst>
              </p:cNvPr>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 name="Google Shape;466;p6">
                <a:extLst>
                  <a:ext uri="{FF2B5EF4-FFF2-40B4-BE49-F238E27FC236}">
                    <a16:creationId xmlns:a16="http://schemas.microsoft.com/office/drawing/2014/main" id="{0C51ADB5-FD87-A826-BC90-F423C0A6F200}"/>
                  </a:ext>
                </a:extLst>
              </p:cNvPr>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 name="Google Shape;467;p6">
                <a:extLst>
                  <a:ext uri="{FF2B5EF4-FFF2-40B4-BE49-F238E27FC236}">
                    <a16:creationId xmlns:a16="http://schemas.microsoft.com/office/drawing/2014/main" id="{978D44EE-7610-816E-15F0-21420DEFE02F}"/>
                  </a:ext>
                </a:extLst>
              </p:cNvPr>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 name="Google Shape;468;p6">
                <a:extLst>
                  <a:ext uri="{FF2B5EF4-FFF2-40B4-BE49-F238E27FC236}">
                    <a16:creationId xmlns:a16="http://schemas.microsoft.com/office/drawing/2014/main" id="{847F96B2-4061-9ACD-5950-29DC4591430D}"/>
                  </a:ext>
                </a:extLst>
              </p:cNvPr>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 name="Google Shape;469;p6">
                <a:extLst>
                  <a:ext uri="{FF2B5EF4-FFF2-40B4-BE49-F238E27FC236}">
                    <a16:creationId xmlns:a16="http://schemas.microsoft.com/office/drawing/2014/main" id="{4B0F0790-1266-709F-F177-44ABBB6A0FD2}"/>
                  </a:ext>
                </a:extLst>
              </p:cNvPr>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 name="Google Shape;470;p6">
                <a:extLst>
                  <a:ext uri="{FF2B5EF4-FFF2-40B4-BE49-F238E27FC236}">
                    <a16:creationId xmlns:a16="http://schemas.microsoft.com/office/drawing/2014/main" id="{EA50D3EB-1B87-427B-0870-85DC3A58F2AF}"/>
                  </a:ext>
                </a:extLst>
              </p:cNvPr>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 name="Google Shape;471;p6">
                <a:extLst>
                  <a:ext uri="{FF2B5EF4-FFF2-40B4-BE49-F238E27FC236}">
                    <a16:creationId xmlns:a16="http://schemas.microsoft.com/office/drawing/2014/main" id="{4068D572-37B6-A8E5-04EA-EE2D9CB56119}"/>
                  </a:ext>
                </a:extLst>
              </p:cNvPr>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160190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4EEF0299-339F-80DC-9DC4-2FB9D90C8E6D}"/>
            </a:ext>
          </a:extLst>
        </p:cNvPr>
        <p:cNvGrpSpPr/>
        <p:nvPr/>
      </p:nvGrpSpPr>
      <p:grpSpPr>
        <a:xfrm>
          <a:off x="0" y="0"/>
          <a:ext cx="0" cy="0"/>
          <a:chOff x="0" y="0"/>
          <a:chExt cx="0" cy="0"/>
        </a:xfrm>
      </p:grpSpPr>
      <p:grpSp>
        <p:nvGrpSpPr>
          <p:cNvPr id="253" name="Group 252">
            <a:extLst>
              <a:ext uri="{FF2B5EF4-FFF2-40B4-BE49-F238E27FC236}">
                <a16:creationId xmlns:a16="http://schemas.microsoft.com/office/drawing/2014/main" id="{477139C9-9B4B-B22D-11C8-2EF99686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AB4E52C1-EF67-E2DC-7293-67C1AB78B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8D72934C-4775-2B29-FD3F-280F50B4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A7460521-128B-0513-A642-86F896A64089}"/>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5A8D07BC-F716-0C38-5429-51AB3B902092}"/>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2F27A3BA-DC59-EBDF-4A14-31EE64C27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2AA0E2D7-5662-4A54-04C9-71E88902B75D}"/>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3BA714F1-595F-525A-4D1A-0A057A2C6C73}"/>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AF70330E-FD6C-5CE7-D63E-02E60F2958BF}"/>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SIND SIE VERANTWORTUNGSVOLL VERSCHULDET?</a:t>
            </a:r>
          </a:p>
        </p:txBody>
      </p:sp>
      <p:sp>
        <p:nvSpPr>
          <p:cNvPr id="2" name="Ellipse 1">
            <a:extLst>
              <a:ext uri="{FF2B5EF4-FFF2-40B4-BE49-F238E27FC236}">
                <a16:creationId xmlns:a16="http://schemas.microsoft.com/office/drawing/2014/main" id="{0BEC7609-1D46-2FC1-B47A-8A3F4829F7CF}"/>
              </a:ext>
            </a:extLst>
          </p:cNvPr>
          <p:cNvSpPr/>
          <p:nvPr/>
        </p:nvSpPr>
        <p:spPr>
          <a:xfrm>
            <a:off x="1423166" y="1488049"/>
            <a:ext cx="1968008" cy="13335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Century Gothic" panose="020B0502020202020204" pitchFamily="34" charset="0"/>
              </a:rPr>
              <a:t>Limitkarten, andere kurzfristige Kredite</a:t>
            </a:r>
            <a:endParaRPr lang="de-AT" sz="1600" dirty="0">
              <a:latin typeface="Century Gothic" panose="020B0502020202020204" pitchFamily="34" charset="0"/>
            </a:endParaRPr>
          </a:p>
        </p:txBody>
      </p:sp>
      <p:sp>
        <p:nvSpPr>
          <p:cNvPr id="9" name="Textfeld 8">
            <a:extLst>
              <a:ext uri="{FF2B5EF4-FFF2-40B4-BE49-F238E27FC236}">
                <a16:creationId xmlns:a16="http://schemas.microsoft.com/office/drawing/2014/main" id="{5EFD74E4-EB1F-B37F-DCF0-4FA9574FC7C5}"/>
              </a:ext>
            </a:extLst>
          </p:cNvPr>
          <p:cNvSpPr txBox="1"/>
          <p:nvPr/>
        </p:nvSpPr>
        <p:spPr>
          <a:xfrm>
            <a:off x="1199638" y="2545722"/>
            <a:ext cx="356188" cy="430887"/>
          </a:xfrm>
          <a:prstGeom prst="rect">
            <a:avLst/>
          </a:prstGeom>
          <a:noFill/>
        </p:spPr>
        <p:txBody>
          <a:bodyPr wrap="none" rtlCol="0">
            <a:spAutoFit/>
          </a:bodyPr>
          <a:lstStyle/>
          <a:p>
            <a:r>
              <a:rPr lang="de-DE" sz="2200" dirty="0">
                <a:latin typeface="Century Gothic" panose="020B0502020202020204" pitchFamily="34" charset="0"/>
              </a:rPr>
              <a:t>+</a:t>
            </a:r>
            <a:endParaRPr lang="de-AT" sz="2200" dirty="0">
              <a:latin typeface="Century Gothic" panose="020B0502020202020204" pitchFamily="34" charset="0"/>
            </a:endParaRPr>
          </a:p>
        </p:txBody>
      </p:sp>
      <p:sp>
        <p:nvSpPr>
          <p:cNvPr id="10" name="Textfeld 9">
            <a:extLst>
              <a:ext uri="{FF2B5EF4-FFF2-40B4-BE49-F238E27FC236}">
                <a16:creationId xmlns:a16="http://schemas.microsoft.com/office/drawing/2014/main" id="{5B0AB64D-D34A-D3AB-FC0E-866CE6DA23F1}"/>
              </a:ext>
            </a:extLst>
          </p:cNvPr>
          <p:cNvSpPr txBox="1"/>
          <p:nvPr/>
        </p:nvSpPr>
        <p:spPr>
          <a:xfrm>
            <a:off x="1215750" y="4451350"/>
            <a:ext cx="356188" cy="430887"/>
          </a:xfrm>
          <a:prstGeom prst="rect">
            <a:avLst/>
          </a:prstGeom>
          <a:noFill/>
        </p:spPr>
        <p:txBody>
          <a:bodyPr wrap="none" rtlCol="0">
            <a:spAutoFit/>
          </a:bodyPr>
          <a:lstStyle/>
          <a:p>
            <a:r>
              <a:rPr lang="de-DE" sz="2200" dirty="0">
                <a:latin typeface="Century Gothic" panose="020B0502020202020204" pitchFamily="34" charset="0"/>
              </a:rPr>
              <a:t>+</a:t>
            </a:r>
            <a:endParaRPr lang="de-AT" sz="2200" dirty="0">
              <a:latin typeface="Century Gothic" panose="020B0502020202020204" pitchFamily="34" charset="0"/>
            </a:endParaRPr>
          </a:p>
        </p:txBody>
      </p:sp>
      <p:sp>
        <p:nvSpPr>
          <p:cNvPr id="11" name="Textfeld 10">
            <a:extLst>
              <a:ext uri="{FF2B5EF4-FFF2-40B4-BE49-F238E27FC236}">
                <a16:creationId xmlns:a16="http://schemas.microsoft.com/office/drawing/2014/main" id="{6D9B5E22-75BA-B8C3-5121-7676B321CE56}"/>
              </a:ext>
            </a:extLst>
          </p:cNvPr>
          <p:cNvSpPr txBox="1"/>
          <p:nvPr/>
        </p:nvSpPr>
        <p:spPr>
          <a:xfrm>
            <a:off x="5040845" y="3429456"/>
            <a:ext cx="356188" cy="430887"/>
          </a:xfrm>
          <a:prstGeom prst="rect">
            <a:avLst/>
          </a:prstGeom>
          <a:noFill/>
        </p:spPr>
        <p:txBody>
          <a:bodyPr wrap="none" rtlCol="0">
            <a:spAutoFit/>
          </a:bodyPr>
          <a:lstStyle/>
          <a:p>
            <a:r>
              <a:rPr lang="de-DE" sz="2200" dirty="0">
                <a:latin typeface="Century Gothic" panose="020B0502020202020204" pitchFamily="34" charset="0"/>
              </a:rPr>
              <a:t>=</a:t>
            </a:r>
            <a:endParaRPr lang="de-AT" sz="2200" dirty="0">
              <a:latin typeface="Century Gothic" panose="020B0502020202020204" pitchFamily="34" charset="0"/>
            </a:endParaRPr>
          </a:p>
        </p:txBody>
      </p:sp>
      <p:sp>
        <p:nvSpPr>
          <p:cNvPr id="12" name="Textfeld 11">
            <a:extLst>
              <a:ext uri="{FF2B5EF4-FFF2-40B4-BE49-F238E27FC236}">
                <a16:creationId xmlns:a16="http://schemas.microsoft.com/office/drawing/2014/main" id="{168550A4-4DDF-9467-026A-C019CD0B5067}"/>
              </a:ext>
            </a:extLst>
          </p:cNvPr>
          <p:cNvSpPr txBox="1"/>
          <p:nvPr/>
        </p:nvSpPr>
        <p:spPr>
          <a:xfrm>
            <a:off x="7824480" y="3421587"/>
            <a:ext cx="356188" cy="430887"/>
          </a:xfrm>
          <a:prstGeom prst="rect">
            <a:avLst/>
          </a:prstGeom>
          <a:noFill/>
        </p:spPr>
        <p:txBody>
          <a:bodyPr wrap="none" rtlCol="0">
            <a:spAutoFit/>
          </a:bodyPr>
          <a:lstStyle/>
          <a:p>
            <a:r>
              <a:rPr lang="de-DE" sz="2200" dirty="0">
                <a:latin typeface="Century Gothic" panose="020B0502020202020204" pitchFamily="34" charset="0"/>
              </a:rPr>
              <a:t>=</a:t>
            </a:r>
            <a:endParaRPr lang="de-AT" sz="2200" dirty="0">
              <a:latin typeface="Century Gothic" panose="020B0502020202020204" pitchFamily="34" charset="0"/>
            </a:endParaRPr>
          </a:p>
        </p:txBody>
      </p:sp>
      <p:sp>
        <p:nvSpPr>
          <p:cNvPr id="15" name="Ellipse 14">
            <a:extLst>
              <a:ext uri="{FF2B5EF4-FFF2-40B4-BE49-F238E27FC236}">
                <a16:creationId xmlns:a16="http://schemas.microsoft.com/office/drawing/2014/main" id="{B45B6AA0-6DF4-308B-359A-76126E5B5230}"/>
              </a:ext>
            </a:extLst>
          </p:cNvPr>
          <p:cNvSpPr/>
          <p:nvPr/>
        </p:nvSpPr>
        <p:spPr>
          <a:xfrm>
            <a:off x="51293" y="2973955"/>
            <a:ext cx="1968008" cy="13335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Century Gothic" panose="020B0502020202020204" pitchFamily="34" charset="0"/>
              </a:rPr>
              <a:t>Mittelfristige Kredite</a:t>
            </a:r>
            <a:endParaRPr lang="de-AT" sz="1600" dirty="0">
              <a:latin typeface="Century Gothic" panose="020B0502020202020204" pitchFamily="34" charset="0"/>
            </a:endParaRPr>
          </a:p>
        </p:txBody>
      </p:sp>
      <p:sp>
        <p:nvSpPr>
          <p:cNvPr id="16" name="Ellipse 15">
            <a:extLst>
              <a:ext uri="{FF2B5EF4-FFF2-40B4-BE49-F238E27FC236}">
                <a16:creationId xmlns:a16="http://schemas.microsoft.com/office/drawing/2014/main" id="{BB45EFD9-A6ED-1822-B54E-E863D96667D7}"/>
              </a:ext>
            </a:extLst>
          </p:cNvPr>
          <p:cNvSpPr/>
          <p:nvPr/>
        </p:nvSpPr>
        <p:spPr>
          <a:xfrm>
            <a:off x="1714991" y="4230083"/>
            <a:ext cx="2818097" cy="13335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Century Gothic" panose="020B0502020202020204" pitchFamily="34" charset="0"/>
              </a:rPr>
              <a:t>Langzeitdarlehen</a:t>
            </a:r>
            <a:endParaRPr lang="de-AT" sz="1600" dirty="0">
              <a:latin typeface="Century Gothic" panose="020B0502020202020204" pitchFamily="34" charset="0"/>
            </a:endParaRPr>
          </a:p>
        </p:txBody>
      </p:sp>
      <p:sp>
        <p:nvSpPr>
          <p:cNvPr id="17" name="Ellipse 16">
            <a:extLst>
              <a:ext uri="{FF2B5EF4-FFF2-40B4-BE49-F238E27FC236}">
                <a16:creationId xmlns:a16="http://schemas.microsoft.com/office/drawing/2014/main" id="{9C1BFDB3-275E-3F55-2CAF-1850AD906F23}"/>
              </a:ext>
            </a:extLst>
          </p:cNvPr>
          <p:cNvSpPr/>
          <p:nvPr/>
        </p:nvSpPr>
        <p:spPr>
          <a:xfrm>
            <a:off x="2833303" y="2790083"/>
            <a:ext cx="2310259" cy="14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latin typeface="Century Gothic" panose="020B0502020202020204" pitchFamily="34" charset="0"/>
              </a:rPr>
              <a:t>Monatliche</a:t>
            </a:r>
            <a:r>
              <a:rPr lang="en-US" sz="1600" dirty="0">
                <a:latin typeface="Century Gothic" panose="020B0502020202020204" pitchFamily="34" charset="0"/>
              </a:rPr>
              <a:t> </a:t>
            </a:r>
            <a:r>
              <a:rPr lang="en-US" sz="1600">
                <a:latin typeface="Century Gothic" panose="020B0502020202020204" pitchFamily="34" charset="0"/>
              </a:rPr>
              <a:t>Schulden-zahlungen</a:t>
            </a:r>
            <a:r>
              <a:rPr lang="en-US" sz="1600" dirty="0">
                <a:latin typeface="Century Gothic" panose="020B0502020202020204" pitchFamily="34" charset="0"/>
              </a:rPr>
              <a:t>/ </a:t>
            </a:r>
            <a:r>
              <a:rPr lang="en-US" sz="1600" dirty="0" err="1">
                <a:latin typeface="Century Gothic" panose="020B0502020202020204" pitchFamily="34" charset="0"/>
              </a:rPr>
              <a:t>Bruttoeinkom</a:t>
            </a:r>
            <a:r>
              <a:rPr lang="en-US" sz="1600" dirty="0">
                <a:latin typeface="Century Gothic" panose="020B0502020202020204" pitchFamily="34" charset="0"/>
              </a:rPr>
              <a:t>-men</a:t>
            </a:r>
            <a:endParaRPr lang="de-AT" sz="1600" dirty="0">
              <a:latin typeface="Century Gothic" panose="020B0502020202020204" pitchFamily="34" charset="0"/>
            </a:endParaRPr>
          </a:p>
        </p:txBody>
      </p:sp>
      <p:sp>
        <p:nvSpPr>
          <p:cNvPr id="3" name="Ellipse 2">
            <a:extLst>
              <a:ext uri="{FF2B5EF4-FFF2-40B4-BE49-F238E27FC236}">
                <a16:creationId xmlns:a16="http://schemas.microsoft.com/office/drawing/2014/main" id="{752C0B98-A19A-1659-7FD4-E2F4C4674F20}"/>
              </a:ext>
            </a:extLst>
          </p:cNvPr>
          <p:cNvSpPr/>
          <p:nvPr/>
        </p:nvSpPr>
        <p:spPr>
          <a:xfrm>
            <a:off x="5409867" y="2801461"/>
            <a:ext cx="2362736" cy="14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VERSCHULDUNGSHÖHE IN %</a:t>
            </a:r>
            <a:endParaRPr lang="de-AT" dirty="0">
              <a:latin typeface="Century Gothic" panose="020B0502020202020204" pitchFamily="34" charset="0"/>
            </a:endParaRPr>
          </a:p>
        </p:txBody>
      </p:sp>
      <p:graphicFrame>
        <p:nvGraphicFramePr>
          <p:cNvPr id="13" name="Tabelle 12">
            <a:extLst>
              <a:ext uri="{FF2B5EF4-FFF2-40B4-BE49-F238E27FC236}">
                <a16:creationId xmlns:a16="http://schemas.microsoft.com/office/drawing/2014/main" id="{2D674DB1-09F2-2C7D-E24A-C63ABC4B7B1E}"/>
              </a:ext>
            </a:extLst>
          </p:cNvPr>
          <p:cNvGraphicFramePr>
            <a:graphicFrameLocks noGrp="1"/>
          </p:cNvGraphicFramePr>
          <p:nvPr>
            <p:extLst>
              <p:ext uri="{D42A27DB-BD31-4B8C-83A1-F6EECF244321}">
                <p14:modId xmlns:p14="http://schemas.microsoft.com/office/powerpoint/2010/main" val="529384288"/>
              </p:ext>
            </p:extLst>
          </p:nvPr>
        </p:nvGraphicFramePr>
        <p:xfrm>
          <a:off x="8369776" y="1636759"/>
          <a:ext cx="3660811" cy="3484880"/>
        </p:xfrm>
        <a:graphic>
          <a:graphicData uri="http://schemas.openxmlformats.org/drawingml/2006/table">
            <a:tbl>
              <a:tblPr firstRow="1" bandRow="1">
                <a:tableStyleId>{5C22544A-7EE6-4342-B048-85BDC9FD1C3A}</a:tableStyleId>
              </a:tblPr>
              <a:tblGrid>
                <a:gridCol w="1494071">
                  <a:extLst>
                    <a:ext uri="{9D8B030D-6E8A-4147-A177-3AD203B41FA5}">
                      <a16:colId xmlns:a16="http://schemas.microsoft.com/office/drawing/2014/main" val="989374244"/>
                    </a:ext>
                  </a:extLst>
                </a:gridCol>
                <a:gridCol w="2166740">
                  <a:extLst>
                    <a:ext uri="{9D8B030D-6E8A-4147-A177-3AD203B41FA5}">
                      <a16:colId xmlns:a16="http://schemas.microsoft.com/office/drawing/2014/main" val="3682810487"/>
                    </a:ext>
                  </a:extLst>
                </a:gridCol>
              </a:tblGrid>
              <a:tr h="370840">
                <a:tc>
                  <a:txBody>
                    <a:bodyPr/>
                    <a:lstStyle/>
                    <a:p>
                      <a:pPr algn="ctr"/>
                      <a:r>
                        <a:rPr lang="de-DE" dirty="0"/>
                        <a:t>Alter</a:t>
                      </a:r>
                      <a:endParaRPr lang="de-AT"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dirty="0"/>
                        <a:t>Der höchste Verschuldungsgrad</a:t>
                      </a:r>
                      <a:endParaRPr lang="de-AT" dirty="0"/>
                    </a:p>
                  </a:txBody>
                  <a:tcPr/>
                </a:tc>
                <a:extLst>
                  <a:ext uri="{0D108BD9-81ED-4DB2-BD59-A6C34878D82A}">
                    <a16:rowId xmlns:a16="http://schemas.microsoft.com/office/drawing/2014/main" val="719422089"/>
                  </a:ext>
                </a:extLst>
              </a:tr>
              <a:tr h="370840">
                <a:tc>
                  <a:txBody>
                    <a:bodyPr/>
                    <a:lstStyle/>
                    <a:p>
                      <a:pPr algn="ctr"/>
                      <a:r>
                        <a:rPr lang="de-DE" dirty="0"/>
                        <a:t>30 Jahre alt</a:t>
                      </a:r>
                      <a:endParaRPr lang="de-AT" dirty="0"/>
                    </a:p>
                  </a:txBody>
                  <a:tcPr/>
                </a:tc>
                <a:tc>
                  <a:txBody>
                    <a:bodyPr/>
                    <a:lstStyle/>
                    <a:p>
                      <a:pPr algn="ctr"/>
                      <a:r>
                        <a:rPr lang="de-DE" dirty="0"/>
                        <a:t>40 %</a:t>
                      </a:r>
                      <a:endParaRPr lang="de-AT" dirty="0"/>
                    </a:p>
                  </a:txBody>
                  <a:tcPr/>
                </a:tc>
                <a:extLst>
                  <a:ext uri="{0D108BD9-81ED-4DB2-BD59-A6C34878D82A}">
                    <a16:rowId xmlns:a16="http://schemas.microsoft.com/office/drawing/2014/main" val="3033254723"/>
                  </a:ext>
                </a:extLst>
              </a:tr>
              <a:tr h="370840">
                <a:tc>
                  <a:txBody>
                    <a:bodyPr/>
                    <a:lstStyle/>
                    <a:p>
                      <a:pPr algn="ctr"/>
                      <a:r>
                        <a:rPr lang="de-DE" dirty="0"/>
                        <a:t>35 Jahre alt</a:t>
                      </a:r>
                      <a:endParaRPr lang="de-AT" dirty="0"/>
                    </a:p>
                  </a:txBody>
                  <a:tcPr/>
                </a:tc>
                <a:tc>
                  <a:txBody>
                    <a:bodyPr/>
                    <a:lstStyle/>
                    <a:p>
                      <a:pPr algn="ctr"/>
                      <a:r>
                        <a:rPr lang="de-DE" dirty="0"/>
                        <a:t>40 %</a:t>
                      </a:r>
                      <a:endParaRPr lang="de-AT" dirty="0"/>
                    </a:p>
                  </a:txBody>
                  <a:tcPr/>
                </a:tc>
                <a:extLst>
                  <a:ext uri="{0D108BD9-81ED-4DB2-BD59-A6C34878D82A}">
                    <a16:rowId xmlns:a16="http://schemas.microsoft.com/office/drawing/2014/main" val="2653216411"/>
                  </a:ext>
                </a:extLst>
              </a:tr>
              <a:tr h="370840">
                <a:tc>
                  <a:txBody>
                    <a:bodyPr/>
                    <a:lstStyle/>
                    <a:p>
                      <a:pPr algn="ctr"/>
                      <a:r>
                        <a:rPr lang="de-DE" dirty="0"/>
                        <a:t>40 Jahre alt</a:t>
                      </a:r>
                      <a:endParaRPr lang="de-AT" dirty="0"/>
                    </a:p>
                  </a:txBody>
                  <a:tcPr/>
                </a:tc>
                <a:tc>
                  <a:txBody>
                    <a:bodyPr/>
                    <a:lstStyle/>
                    <a:p>
                      <a:pPr algn="ctr"/>
                      <a:r>
                        <a:rPr lang="de-DE" dirty="0"/>
                        <a:t>40 %</a:t>
                      </a:r>
                      <a:endParaRPr lang="de-AT" dirty="0"/>
                    </a:p>
                  </a:txBody>
                  <a:tcPr/>
                </a:tc>
                <a:extLst>
                  <a:ext uri="{0D108BD9-81ED-4DB2-BD59-A6C34878D82A}">
                    <a16:rowId xmlns:a16="http://schemas.microsoft.com/office/drawing/2014/main" val="3974717550"/>
                  </a:ext>
                </a:extLst>
              </a:tr>
              <a:tr h="370840">
                <a:tc>
                  <a:txBody>
                    <a:bodyPr/>
                    <a:lstStyle/>
                    <a:p>
                      <a:pPr algn="ctr"/>
                      <a:r>
                        <a:rPr lang="de-DE" dirty="0"/>
                        <a:t>45 Jahre alt</a:t>
                      </a:r>
                      <a:endParaRPr lang="de-AT" dirty="0"/>
                    </a:p>
                  </a:txBody>
                  <a:tcPr/>
                </a:tc>
                <a:tc>
                  <a:txBody>
                    <a:bodyPr/>
                    <a:lstStyle/>
                    <a:p>
                      <a:pPr algn="ctr"/>
                      <a:r>
                        <a:rPr lang="de-DE" dirty="0"/>
                        <a:t>35 %</a:t>
                      </a:r>
                      <a:endParaRPr lang="de-AT" dirty="0"/>
                    </a:p>
                  </a:txBody>
                  <a:tcPr/>
                </a:tc>
                <a:extLst>
                  <a:ext uri="{0D108BD9-81ED-4DB2-BD59-A6C34878D82A}">
                    <a16:rowId xmlns:a16="http://schemas.microsoft.com/office/drawing/2014/main" val="3343012884"/>
                  </a:ext>
                </a:extLst>
              </a:tr>
              <a:tr h="370840">
                <a:tc>
                  <a:txBody>
                    <a:bodyPr/>
                    <a:lstStyle/>
                    <a:p>
                      <a:pPr algn="ctr"/>
                      <a:r>
                        <a:rPr lang="de-DE" dirty="0"/>
                        <a:t>50 Jahre alt</a:t>
                      </a:r>
                      <a:endParaRPr lang="de-AT" dirty="0"/>
                    </a:p>
                  </a:txBody>
                  <a:tcPr/>
                </a:tc>
                <a:tc>
                  <a:txBody>
                    <a:bodyPr/>
                    <a:lstStyle/>
                    <a:p>
                      <a:pPr algn="ctr"/>
                      <a:r>
                        <a:rPr lang="de-DE" dirty="0"/>
                        <a:t>30 % </a:t>
                      </a:r>
                      <a:endParaRPr lang="de-AT" dirty="0"/>
                    </a:p>
                  </a:txBody>
                  <a:tcPr/>
                </a:tc>
                <a:extLst>
                  <a:ext uri="{0D108BD9-81ED-4DB2-BD59-A6C34878D82A}">
                    <a16:rowId xmlns:a16="http://schemas.microsoft.com/office/drawing/2014/main" val="2456130551"/>
                  </a:ext>
                </a:extLst>
              </a:tr>
              <a:tr h="370840">
                <a:tc>
                  <a:txBody>
                    <a:bodyPr/>
                    <a:lstStyle/>
                    <a:p>
                      <a:pPr algn="ctr"/>
                      <a:r>
                        <a:rPr lang="de-DE" dirty="0"/>
                        <a:t>55 Jahre alt</a:t>
                      </a:r>
                      <a:endParaRPr lang="de-AT" dirty="0"/>
                    </a:p>
                  </a:txBody>
                  <a:tcPr/>
                </a:tc>
                <a:tc>
                  <a:txBody>
                    <a:bodyPr/>
                    <a:lstStyle/>
                    <a:p>
                      <a:pPr algn="ctr"/>
                      <a:r>
                        <a:rPr lang="de-DE" dirty="0"/>
                        <a:t>20 %</a:t>
                      </a:r>
                      <a:endParaRPr lang="de-AT" dirty="0"/>
                    </a:p>
                  </a:txBody>
                  <a:tcPr/>
                </a:tc>
                <a:extLst>
                  <a:ext uri="{0D108BD9-81ED-4DB2-BD59-A6C34878D82A}">
                    <a16:rowId xmlns:a16="http://schemas.microsoft.com/office/drawing/2014/main" val="1570998924"/>
                  </a:ext>
                </a:extLst>
              </a:tr>
              <a:tr h="370840">
                <a:tc>
                  <a:txBody>
                    <a:bodyPr/>
                    <a:lstStyle/>
                    <a:p>
                      <a:pPr algn="ctr"/>
                      <a:r>
                        <a:rPr lang="de-DE" dirty="0"/>
                        <a:t>60 Jahre alt</a:t>
                      </a:r>
                      <a:endParaRPr lang="de-AT" dirty="0"/>
                    </a:p>
                  </a:txBody>
                  <a:tcPr/>
                </a:tc>
                <a:tc>
                  <a:txBody>
                    <a:bodyPr/>
                    <a:lstStyle/>
                    <a:p>
                      <a:pPr algn="ctr"/>
                      <a:r>
                        <a:rPr lang="de-DE" dirty="0"/>
                        <a:t>10 %</a:t>
                      </a:r>
                      <a:endParaRPr lang="de-AT" dirty="0"/>
                    </a:p>
                  </a:txBody>
                  <a:tcPr/>
                </a:tc>
                <a:extLst>
                  <a:ext uri="{0D108BD9-81ED-4DB2-BD59-A6C34878D82A}">
                    <a16:rowId xmlns:a16="http://schemas.microsoft.com/office/drawing/2014/main" val="355833172"/>
                  </a:ext>
                </a:extLst>
              </a:tr>
              <a:tr h="370840">
                <a:tc>
                  <a:txBody>
                    <a:bodyPr/>
                    <a:lstStyle/>
                    <a:p>
                      <a:pPr algn="ctr"/>
                      <a:r>
                        <a:rPr lang="de-DE" dirty="0"/>
                        <a:t>65 Jahre alt</a:t>
                      </a:r>
                      <a:endParaRPr lang="de-AT" dirty="0"/>
                    </a:p>
                  </a:txBody>
                  <a:tcPr/>
                </a:tc>
                <a:tc>
                  <a:txBody>
                    <a:bodyPr/>
                    <a:lstStyle/>
                    <a:p>
                      <a:pPr algn="ctr"/>
                      <a:r>
                        <a:rPr lang="de-DE" dirty="0"/>
                        <a:t>0 %</a:t>
                      </a:r>
                      <a:endParaRPr lang="de-AT" dirty="0"/>
                    </a:p>
                  </a:txBody>
                  <a:tcPr/>
                </a:tc>
                <a:extLst>
                  <a:ext uri="{0D108BD9-81ED-4DB2-BD59-A6C34878D82A}">
                    <a16:rowId xmlns:a16="http://schemas.microsoft.com/office/drawing/2014/main" val="2010184271"/>
                  </a:ext>
                </a:extLst>
              </a:tr>
            </a:tbl>
          </a:graphicData>
        </a:graphic>
      </p:graphicFrame>
      <p:sp>
        <p:nvSpPr>
          <p:cNvPr id="14" name="Textfeld 13">
            <a:extLst>
              <a:ext uri="{FF2B5EF4-FFF2-40B4-BE49-F238E27FC236}">
                <a16:creationId xmlns:a16="http://schemas.microsoft.com/office/drawing/2014/main" id="{5094A90F-E642-ECEF-341D-3E29740626C5}"/>
              </a:ext>
            </a:extLst>
          </p:cNvPr>
          <p:cNvSpPr txBox="1"/>
          <p:nvPr/>
        </p:nvSpPr>
        <p:spPr>
          <a:xfrm>
            <a:off x="7830043" y="2790083"/>
            <a:ext cx="356188" cy="430887"/>
          </a:xfrm>
          <a:prstGeom prst="rect">
            <a:avLst/>
          </a:prstGeom>
          <a:noFill/>
        </p:spPr>
        <p:txBody>
          <a:bodyPr wrap="none" rtlCol="0">
            <a:spAutoFit/>
          </a:bodyPr>
          <a:lstStyle/>
          <a:p>
            <a:r>
              <a:rPr lang="de-DE" sz="2200" dirty="0">
                <a:latin typeface="Century Gothic" panose="020B0502020202020204" pitchFamily="34" charset="0"/>
              </a:rPr>
              <a:t>&gt;</a:t>
            </a:r>
            <a:endParaRPr lang="de-AT" sz="2200" dirty="0">
              <a:latin typeface="Century Gothic" panose="020B0502020202020204" pitchFamily="34" charset="0"/>
            </a:endParaRPr>
          </a:p>
        </p:txBody>
      </p:sp>
      <p:sp>
        <p:nvSpPr>
          <p:cNvPr id="18" name="Textfeld 17">
            <a:extLst>
              <a:ext uri="{FF2B5EF4-FFF2-40B4-BE49-F238E27FC236}">
                <a16:creationId xmlns:a16="http://schemas.microsoft.com/office/drawing/2014/main" id="{824441DE-6CB1-652A-236A-83764A89526C}"/>
              </a:ext>
            </a:extLst>
          </p:cNvPr>
          <p:cNvSpPr txBox="1"/>
          <p:nvPr/>
        </p:nvSpPr>
        <p:spPr>
          <a:xfrm>
            <a:off x="7824480" y="4083104"/>
            <a:ext cx="356188" cy="430887"/>
          </a:xfrm>
          <a:prstGeom prst="rect">
            <a:avLst/>
          </a:prstGeom>
          <a:noFill/>
        </p:spPr>
        <p:txBody>
          <a:bodyPr wrap="none" rtlCol="0">
            <a:spAutoFit/>
          </a:bodyPr>
          <a:lstStyle/>
          <a:p>
            <a:r>
              <a:rPr lang="de-DE" sz="2200" dirty="0">
                <a:latin typeface="Century Gothic" panose="020B0502020202020204" pitchFamily="34" charset="0"/>
              </a:rPr>
              <a:t>&lt;</a:t>
            </a:r>
            <a:endParaRPr lang="de-AT" sz="2200" dirty="0">
              <a:latin typeface="Century Gothic" panose="020B0502020202020204" pitchFamily="34" charset="0"/>
            </a:endParaRPr>
          </a:p>
        </p:txBody>
      </p:sp>
      <p:cxnSp>
        <p:nvCxnSpPr>
          <p:cNvPr id="20" name="Gerade Verbindung mit Pfeil 19">
            <a:extLst>
              <a:ext uri="{FF2B5EF4-FFF2-40B4-BE49-F238E27FC236}">
                <a16:creationId xmlns:a16="http://schemas.microsoft.com/office/drawing/2014/main" id="{263A7FEB-B0E9-71DF-C283-CB031AE377F1}"/>
              </a:ext>
            </a:extLst>
          </p:cNvPr>
          <p:cNvCxnSpPr>
            <a:cxnSpLocks/>
          </p:cNvCxnSpPr>
          <p:nvPr/>
        </p:nvCxnSpPr>
        <p:spPr>
          <a:xfrm>
            <a:off x="1981200" y="3556000"/>
            <a:ext cx="812800"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5289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VORZEITIGE KREDITRÜCKZAHLUNG</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9" name="Textfeld 8">
            <a:extLst>
              <a:ext uri="{FF2B5EF4-FFF2-40B4-BE49-F238E27FC236}">
                <a16:creationId xmlns:a16="http://schemas.microsoft.com/office/drawing/2014/main" id="{1D7650F2-2C26-6A73-5051-210EF6954B9C}"/>
              </a:ext>
            </a:extLst>
          </p:cNvPr>
          <p:cNvSpPr txBox="1"/>
          <p:nvPr/>
        </p:nvSpPr>
        <p:spPr>
          <a:xfrm>
            <a:off x="169091" y="2105561"/>
            <a:ext cx="10975079" cy="1107996"/>
          </a:xfrm>
          <a:prstGeom prst="rect">
            <a:avLst/>
          </a:prstGeom>
          <a:noFill/>
        </p:spPr>
        <p:txBody>
          <a:bodyPr wrap="square" rtlCol="0">
            <a:spAutoFit/>
          </a:bodyPr>
          <a:lstStyle/>
          <a:p>
            <a:pPr algn="ctr"/>
            <a:r>
              <a:rPr lang="de-DE" sz="2200" dirty="0">
                <a:latin typeface="Century Gothic" panose="020B0502020202020204" pitchFamily="34" charset="0"/>
                <a:cs typeface="Calibri" panose="020F0502020204030204" pitchFamily="34" charset="0"/>
              </a:rPr>
              <a:t>Erwägen Sie eine vorzeitige Rückzahlung eines Kredits, wenn Sie über ausreichende Mittel verfügen oder eine günstigere Finanzierungsmöglichkeit finden.</a:t>
            </a:r>
            <a:endParaRPr lang="de-AT" sz="2200" dirty="0">
              <a:latin typeface="Century Gothic" panose="020B0502020202020204" pitchFamily="34" charset="0"/>
            </a:endParaRPr>
          </a:p>
        </p:txBody>
      </p:sp>
    </p:spTree>
    <p:extLst>
      <p:ext uri="{BB962C8B-B14F-4D97-AF65-F5344CB8AC3E}">
        <p14:creationId xmlns:p14="http://schemas.microsoft.com/office/powerpoint/2010/main" val="1826156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Bef>
                <a:spcPts val="1200"/>
              </a:spcBef>
            </a:pPr>
            <a:r>
              <a:rPr lang="en-GB" sz="32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QUELLEN</a:t>
            </a:r>
            <a:endParaRPr lang="en-SI" sz="32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68" name="Textfeld 1">
            <a:extLst>
              <a:ext uri="{FF2B5EF4-FFF2-40B4-BE49-F238E27FC236}">
                <a16:creationId xmlns:a16="http://schemas.microsoft.com/office/drawing/2014/main" id="{D4496B2D-615D-D440-9455-865FD2772027}"/>
              </a:ext>
            </a:extLst>
          </p:cNvPr>
          <p:cNvSpPr txBox="1"/>
          <p:nvPr/>
        </p:nvSpPr>
        <p:spPr>
          <a:xfrm>
            <a:off x="207818" y="1284555"/>
            <a:ext cx="11739979" cy="4357184"/>
          </a:xfrm>
          <a:prstGeom prst="rect">
            <a:avLst/>
          </a:prstGeom>
        </p:spPr>
        <p:txBody>
          <a:bodyPr vert="horz" lIns="91440" tIns="45720" rIns="91440" bIns="45720" rtlCol="0" anchor="t">
            <a:noAutofit/>
          </a:bodyPr>
          <a:lstStyle/>
          <a:p>
            <a:pPr lvl="0" algn="just">
              <a:buClr>
                <a:srgbClr val="000000"/>
              </a:buClr>
              <a:buSzPts val="1200"/>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Mehr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dazu</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finden</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Sie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hier</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lvl="0" indent="-342900" algn="just">
              <a:buFont typeface="Symbol" pitchFamily="2" charset="2"/>
              <a:buChar char=""/>
            </a:pP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Axelton, K. (2021)</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Different types of loans you should know</a:t>
            </a: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https://www.experian.com/blogs/ask-experian/types-of-loans/</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Banton, C. (2023).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Interest rates: different types and what they mean to borrows.</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
              </a:rPr>
              <a:t>https://www.investopedia.com/terms/i/interestrate.asp</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Bloomenthal, A. (2020)</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Borrowing </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base</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7"/>
              </a:rPr>
              <a:t>https://www.investopedia.com/terms/b/borrowing-base.asp</a:t>
            </a: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Consumer Financial Protection Bureau</a:t>
            </a: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(n.d)</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Borrowing basics: </a:t>
            </a:r>
            <a:r>
              <a:rPr lang="en-GB" sz="12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whatyYou</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need to know</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https://</a:t>
            </a:r>
            <a:r>
              <a:rPr lang="en-GB"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www.consumerfinance.gov</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/consumer-tools/</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Consumer Financial Protection Bureau</a:t>
            </a: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(n.d)</a:t>
            </a:r>
            <a:r>
              <a:rPr lang="en-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Borrowing </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oney: what to know before you owe</a:t>
            </a:r>
            <a:r>
              <a:rPr lang="en-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8"/>
              </a:rPr>
              <a:t>https://www.consumerfinance.gov/know-before-you-owe/</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D’Amore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 (2022).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to calculate total interest paid on a car loan</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9"/>
              </a:rPr>
              <a:t>https://www.wikihow.com/Calculate-Total-Interest-Paid-on-a-Car-Loan</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Ebnb</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(2019).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ways to be a responsible borrower</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0"/>
              </a:rPr>
              <a:t>https://www.epnb.com/insights/7-ways-to-be-a-responsible-borrower/</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Financial Wellness and Penn (n.d.).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Responsible dept habits</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457200" algn="just"/>
            <a:r>
              <a:rPr lang="en-US"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1"/>
              </a:rPr>
              <a:t>https://srfs.upenn.edu/financial-wellness/browse-topics/debt/responsible-debt-habits</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Haughn, R. (2023)</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top 9 r</a:t>
            </a:r>
            <a:r>
              <a:rPr lang="en-GB" sz="12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easons</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personal loans</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https://</a:t>
            </a:r>
            <a:r>
              <a:rPr lang="en-GB"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www.bankrate.com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/loans/personal-loans/top-reasons-to-apply-for-personal-loan/#three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Johnson, H. (2023)</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Top 10 Reasons People Borrow Money</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2"/>
              </a:rPr>
              <a:t>https://www.investopedia.com/top-reasons-personal-loan-7508655</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Mabs (n.d.). </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Before you borrow</a:t>
            </a: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l-SI"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3"/>
              </a:rPr>
              <a:t>https://mabs.ie/managing-money/before-you-borrow/</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tabLst>
                <a:tab pos="469900" algn="l"/>
              </a:tabLst>
            </a:pP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Nicastro, S. (2023)</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Types of </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 </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Loans</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4"/>
              </a:rPr>
              <a:t>https://www.nerdwallet.com/article/loans/personal-loans/personal-loan-types</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Pomroy</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 (2023).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to compare loan offers</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5"/>
              </a:rPr>
              <a:t>https://www.experian.com/blogs/ask-experian/how-to-compare-loan-offers/</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Push, A. (2023). </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Different types of personal loans</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6"/>
              </a:rPr>
              <a:t>https://www.lendingtree.com/personal/different-types-of-personal-loans/</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Stanbic Bank (2023). </a:t>
            </a:r>
            <a:r>
              <a:rPr lang="en-US" sz="12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Responsoble</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borrowing: a path to financial stability</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wellness</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7"/>
              </a:rPr>
              <a:t>https://www.stanbicbank.com.gh/gh/personal/about-us/news/responsible-borrowing</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Philippinestar</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(2020).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Helpful habits for responsible borrowing</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8"/>
              </a:rPr>
              <a:t>https://www.philstar.com/business/business-as-usual/2020/01/06/1982294/helpful-habits-responsible-borrowing</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Zetl (2021)</a:t>
            </a:r>
            <a:r>
              <a:rPr lang="en-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Things to Know Before Apply</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ing</a:t>
            </a:r>
            <a:r>
              <a:rPr lang="en-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a Loan</a:t>
            </a:r>
            <a:r>
              <a:rPr lang="en-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9"/>
              </a:rPr>
              <a:t>https://www.zetl.com/blog/10-things-to-know-before-applying-for-a-loan/</a:t>
            </a:r>
            <a:r>
              <a:rPr lang="en-GB"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buClr>
                <a:srgbClr val="000000"/>
              </a:buClr>
              <a:buSzPts val="1200"/>
            </a:pPr>
            <a:endParaRPr lang="en-SI"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2660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623" name="Google Shape;623;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endParaRPr sz="2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rgbClr val="2F5496"/>
              </a:solidFill>
              <a:latin typeface="Open Sans"/>
              <a:ea typeface="Open Sans"/>
              <a:cs typeface="Open Sans"/>
              <a:sym typeface="Open Sans"/>
            </a:endParaRPr>
          </a:p>
          <a:p>
            <a:pPr marL="0" marR="0" lvl="0" indent="0" algn="ctr" rtl="0">
              <a:spcBef>
                <a:spcPts val="0"/>
              </a:spcBef>
              <a:spcAft>
                <a:spcPts val="0"/>
              </a:spcAft>
              <a:buNone/>
            </a:pPr>
            <a:r>
              <a:rPr lang="de-DE" sz="1200" b="1" dirty="0">
                <a:solidFill>
                  <a:schemeClr val="dk1"/>
                </a:solidFill>
                <a:latin typeface="Calibri"/>
                <a:ea typeface="Calibri"/>
                <a:cs typeface="Calibri"/>
                <a:sym typeface="Calibri"/>
              </a:rPr>
              <a:t>       </a:t>
            </a:r>
            <a:endParaRPr dirty="0"/>
          </a:p>
        </p:txBody>
      </p:sp>
      <p:sp>
        <p:nvSpPr>
          <p:cNvPr id="621" name="Google Shape;621;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descr="Logo&#10;&#10;Description automatically generated">
            <a:extLst>
              <a:ext uri="{FF2B5EF4-FFF2-40B4-BE49-F238E27FC236}">
                <a16:creationId xmlns:a16="http://schemas.microsoft.com/office/drawing/2014/main" id="{026A30E4-CCB1-EC65-B413-A6D8119DB632}"/>
              </a:ext>
            </a:extLst>
          </p:cNvPr>
          <p:cNvPicPr>
            <a:picLocks noChangeAspect="1"/>
          </p:cNvPicPr>
          <p:nvPr/>
        </p:nvPicPr>
        <p:blipFill>
          <a:blip r:embed="rId4"/>
          <a:stretch>
            <a:fillRect/>
          </a:stretch>
        </p:blipFill>
        <p:spPr>
          <a:xfrm>
            <a:off x="154113" y="187068"/>
            <a:ext cx="1339599" cy="1479808"/>
          </a:xfrm>
          <a:prstGeom prst="rect">
            <a:avLst/>
          </a:prstGeom>
        </p:spPr>
      </p:pic>
      <p:sp>
        <p:nvSpPr>
          <p:cNvPr id="6" name="TextBox 5">
            <a:extLst>
              <a:ext uri="{FF2B5EF4-FFF2-40B4-BE49-F238E27FC236}">
                <a16:creationId xmlns:a16="http://schemas.microsoft.com/office/drawing/2014/main" id="{45F92680-5653-E68D-F2D1-A7423C08F497}"/>
              </a:ext>
            </a:extLst>
          </p:cNvPr>
          <p:cNvSpPr txBox="1"/>
          <p:nvPr/>
        </p:nvSpPr>
        <p:spPr>
          <a:xfrm>
            <a:off x="428625" y="2114550"/>
            <a:ext cx="5591175" cy="769441"/>
          </a:xfrm>
          <a:prstGeom prst="rect">
            <a:avLst/>
          </a:prstGeom>
          <a:noFill/>
        </p:spPr>
        <p:txBody>
          <a:bodyPr wrap="square" rtlCol="0">
            <a:spAutoFit/>
          </a:bodyPr>
          <a:lstStyle/>
          <a:p>
            <a:pPr algn="ctr"/>
            <a:r>
              <a:rPr lang="pt-PT" sz="4400" b="1" dirty="0">
                <a:latin typeface="Century Gothic" panose="020B0502020202020204" pitchFamily="34" charset="0"/>
              </a:rPr>
              <a:t>Vielen Dank!</a:t>
            </a:r>
            <a:endParaRPr lang="en-GB" sz="4400" b="1" dirty="0">
              <a:latin typeface="Century Gothic" panose="020B0502020202020204" pitchFamily="34" charset="0"/>
            </a:endParaRPr>
          </a:p>
        </p:txBody>
      </p:sp>
      <p:pic>
        <p:nvPicPr>
          <p:cNvPr id="8" name="Picture 7" descr="Text&#10;&#10;Description automatically generated">
            <a:extLst>
              <a:ext uri="{FF2B5EF4-FFF2-40B4-BE49-F238E27FC236}">
                <a16:creationId xmlns:a16="http://schemas.microsoft.com/office/drawing/2014/main" id="{EEF39E4B-4E22-653E-2597-A296E73AE7AE}"/>
              </a:ext>
            </a:extLst>
          </p:cNvPr>
          <p:cNvPicPr>
            <a:picLocks noChangeAspect="1"/>
          </p:cNvPicPr>
          <p:nvPr/>
        </p:nvPicPr>
        <p:blipFill>
          <a:blip r:embed="rId5"/>
          <a:stretch>
            <a:fillRect/>
          </a:stretch>
        </p:blipFill>
        <p:spPr>
          <a:xfrm>
            <a:off x="154113" y="6021075"/>
            <a:ext cx="1417512" cy="297638"/>
          </a:xfrm>
          <a:prstGeom prst="rect">
            <a:avLst/>
          </a:prstGeom>
        </p:spPr>
      </p:pic>
      <p:pic>
        <p:nvPicPr>
          <p:cNvPr id="4" name="Imagem 3">
            <a:extLst>
              <a:ext uri="{FF2B5EF4-FFF2-40B4-BE49-F238E27FC236}">
                <a16:creationId xmlns:a16="http://schemas.microsoft.com/office/drawing/2014/main" id="{72EDD820-0B85-4173-59E5-A387CFE1631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6801" y="3049940"/>
            <a:ext cx="6133178" cy="1063557"/>
          </a:xfrm>
          <a:prstGeom prst="rect">
            <a:avLst/>
          </a:prstGeom>
        </p:spPr>
      </p:pic>
      <p:sp>
        <p:nvSpPr>
          <p:cNvPr id="3" name="Textfeld 2">
            <a:extLst>
              <a:ext uri="{FF2B5EF4-FFF2-40B4-BE49-F238E27FC236}">
                <a16:creationId xmlns:a16="http://schemas.microsoft.com/office/drawing/2014/main" id="{7B44E2AB-9E08-D7A3-A0CA-2FEB61CD3066}"/>
              </a:ext>
            </a:extLst>
          </p:cNvPr>
          <p:cNvSpPr txBox="1"/>
          <p:nvPr/>
        </p:nvSpPr>
        <p:spPr>
          <a:xfrm>
            <a:off x="-72258" y="6598701"/>
            <a:ext cx="12264258" cy="307777"/>
          </a:xfrm>
          <a:prstGeom prst="rect">
            <a:avLst/>
          </a:prstGeom>
          <a:noFill/>
        </p:spPr>
        <p:txBody>
          <a:bodyPr wrap="square">
            <a:spAutoFit/>
          </a:bodyPr>
          <a:lstStyle/>
          <a:p>
            <a:pPr algn="ctr"/>
            <a:r>
              <a:rPr lang="en-GB" sz="1400" dirty="0">
                <a:solidFill>
                  <a:schemeClr val="tx1"/>
                </a:solidFill>
                <a:latin typeface="Century Gothic" panose="020B0502020202020204" pitchFamily="34" charset="0"/>
              </a:rPr>
              <a:t>Project Number: 2022-1-AT01-KA220-ADU-000087985</a:t>
            </a:r>
            <a:endParaRPr lang="de-A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0"/>
        <p:cNvGrpSpPr/>
        <p:nvPr/>
      </p:nvGrpSpPr>
      <p:grpSpPr>
        <a:xfrm>
          <a:off x="0" y="0"/>
          <a:ext cx="0" cy="0"/>
          <a:chOff x="0" y="0"/>
          <a:chExt cx="0" cy="0"/>
        </a:xfrm>
      </p:grpSpPr>
      <p:sp useBgFill="1">
        <p:nvSpPr>
          <p:cNvPr id="179" name="Rectangle 17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Freeform: Shape 18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Arc 18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F3689195-D758-82A9-2BAD-6DB67E6B8C51}"/>
              </a:ext>
            </a:extLst>
          </p:cNvPr>
          <p:cNvSpPr txBox="1"/>
          <p:nvPr/>
        </p:nvSpPr>
        <p:spPr>
          <a:xfrm>
            <a:off x="261167" y="2051117"/>
            <a:ext cx="5767696" cy="4192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800" kern="1200" dirty="0">
                <a:solidFill>
                  <a:schemeClr val="tx1"/>
                </a:solidFill>
                <a:latin typeface="Century Gothic" panose="020B0502020202020204" pitchFamily="34" charset="0"/>
                <a:ea typeface="+mn-ea"/>
                <a:cs typeface="+mn-cs"/>
              </a:rPr>
              <a:t> </a:t>
            </a:r>
            <a:r>
              <a:rPr lang="en-US" sz="2400" kern="1200" dirty="0">
                <a:solidFill>
                  <a:schemeClr val="tx1"/>
                </a:solidFill>
                <a:latin typeface="Century Gothic" panose="020B0502020202020204" pitchFamily="34" charset="0"/>
                <a:ea typeface="+mn-ea"/>
                <a:cs typeface="Calibri" panose="020F0502020204030204" pitchFamily="34" charset="0"/>
              </a:rPr>
              <a:t>Begriffsdefinition ‘</a:t>
            </a:r>
            <a:r>
              <a:rPr lang="en-US" sz="2400" kern="1200" dirty="0" err="1">
                <a:solidFill>
                  <a:schemeClr val="tx1"/>
                </a:solidFill>
                <a:latin typeface="Century Gothic" panose="020B0502020202020204" pitchFamily="34" charset="0"/>
                <a:ea typeface="+mn-ea"/>
                <a:cs typeface="Calibri" panose="020F0502020204030204" pitchFamily="34" charset="0"/>
              </a:rPr>
              <a:t>Leihen</a:t>
            </a:r>
            <a:r>
              <a:rPr lang="en-US" sz="2400" kern="1200" dirty="0">
                <a:solidFill>
                  <a:schemeClr val="tx1"/>
                </a:solidFill>
                <a:latin typeface="Century Gothic" panose="020B0502020202020204" pitchFamily="34" charset="0"/>
                <a:ea typeface="+mn-ea"/>
                <a:cs typeface="Calibri" panose="020F0502020204030204" pitchFamily="34" charset="0"/>
              </a:rPr>
              <a:t>’</a:t>
            </a:r>
          </a:p>
          <a:p>
            <a:pPr>
              <a:lnSpc>
                <a:spcPct val="90000"/>
              </a:lnSpc>
              <a:spcAft>
                <a:spcPts val="600"/>
              </a:spcAft>
            </a:pPr>
            <a:endParaRPr lang="en-US" sz="2400" kern="1200" dirty="0">
              <a:solidFill>
                <a:schemeClr val="tx1"/>
              </a:solidFill>
              <a:latin typeface="Century Gothic" panose="020B0502020202020204" pitchFamily="34" charset="0"/>
              <a:ea typeface="+mn-ea"/>
              <a:cs typeface="Calibri" panose="020F0502020204030204" pitchFamily="34" charset="0"/>
            </a:endParaRPr>
          </a:p>
          <a:p>
            <a:pPr indent="-228600">
              <a:lnSpc>
                <a:spcPct val="90000"/>
              </a:lnSpc>
              <a:spcAft>
                <a:spcPts val="600"/>
              </a:spcAft>
              <a:buFont typeface="Arial" panose="020B0604020202020204" pitchFamily="34" charset="0"/>
              <a:buChar char="•"/>
            </a:pPr>
            <a:endParaRPr lang="en-US" sz="2400" kern="1200" dirty="0">
              <a:solidFill>
                <a:schemeClr val="tx1"/>
              </a:solidFill>
              <a:latin typeface="Century Gothic" panose="020B0502020202020204" pitchFamily="34" charset="0"/>
              <a:ea typeface="+mn-ea"/>
              <a:cs typeface="+mn-cs"/>
            </a:endParaRPr>
          </a:p>
        </p:txBody>
      </p:sp>
      <p:sp>
        <p:nvSpPr>
          <p:cNvPr id="172" name="Google Shape;172;p3"/>
          <p:cNvSpPr/>
          <p:nvPr/>
        </p:nvSpPr>
        <p:spPr>
          <a:xfrm rot="-5400000">
            <a:off x="5481638" y="188346"/>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74" name="Google Shape;174;p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Google Shape;175;p3">
            <a:extLst>
              <a:ext uri="{FF2B5EF4-FFF2-40B4-BE49-F238E27FC236}">
                <a16:creationId xmlns:a16="http://schemas.microsoft.com/office/drawing/2014/main" id="{0476A274-988B-BB35-0763-647D874F339F}"/>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11" name="Picture 10" descr="Graphical user interface, text&#10;&#10;Description automatically generated">
            <a:extLst>
              <a:ext uri="{FF2B5EF4-FFF2-40B4-BE49-F238E27FC236}">
                <a16:creationId xmlns:a16="http://schemas.microsoft.com/office/drawing/2014/main" id="{3B92254E-6236-21E5-0B1D-4DFB8B454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grpSp>
        <p:nvGrpSpPr>
          <p:cNvPr id="3" name="Google Shape;116;p2">
            <a:extLst>
              <a:ext uri="{FF2B5EF4-FFF2-40B4-BE49-F238E27FC236}">
                <a16:creationId xmlns:a16="http://schemas.microsoft.com/office/drawing/2014/main" id="{DFC555BF-2829-1DEA-6E46-6BC687C261A0}"/>
              </a:ext>
            </a:extLst>
          </p:cNvPr>
          <p:cNvGrpSpPr/>
          <p:nvPr/>
        </p:nvGrpSpPr>
        <p:grpSpPr>
          <a:xfrm>
            <a:off x="7381460" y="2051116"/>
            <a:ext cx="3936973" cy="3426681"/>
            <a:chOff x="879575" y="238125"/>
            <a:chExt cx="5860825" cy="5238750"/>
          </a:xfrm>
        </p:grpSpPr>
        <p:sp>
          <p:nvSpPr>
            <p:cNvPr id="4" name="Google Shape;117;p2">
              <a:extLst>
                <a:ext uri="{FF2B5EF4-FFF2-40B4-BE49-F238E27FC236}">
                  <a16:creationId xmlns:a16="http://schemas.microsoft.com/office/drawing/2014/main" id="{77058781-7229-B061-065C-2A8996C9ED1F}"/>
                </a:ext>
              </a:extLst>
            </p:cNvPr>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 name="Google Shape;118;p2">
              <a:extLst>
                <a:ext uri="{FF2B5EF4-FFF2-40B4-BE49-F238E27FC236}">
                  <a16:creationId xmlns:a16="http://schemas.microsoft.com/office/drawing/2014/main" id="{114BF00A-B038-5F6E-62D0-2C075FD73592}"/>
                </a:ext>
              </a:extLst>
            </p:cNvPr>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 name="Google Shape;119;p2">
              <a:extLst>
                <a:ext uri="{FF2B5EF4-FFF2-40B4-BE49-F238E27FC236}">
                  <a16:creationId xmlns:a16="http://schemas.microsoft.com/office/drawing/2014/main" id="{2D893CDF-087C-3EBC-FFEE-22166A8F4D2D}"/>
                </a:ext>
              </a:extLst>
            </p:cNvPr>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 name="Google Shape;120;p2">
              <a:extLst>
                <a:ext uri="{FF2B5EF4-FFF2-40B4-BE49-F238E27FC236}">
                  <a16:creationId xmlns:a16="http://schemas.microsoft.com/office/drawing/2014/main" id="{5244BD43-268F-5D94-4E78-3AC784B6267C}"/>
                </a:ext>
              </a:extLst>
            </p:cNvPr>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 name="Google Shape;121;p2">
              <a:extLst>
                <a:ext uri="{FF2B5EF4-FFF2-40B4-BE49-F238E27FC236}">
                  <a16:creationId xmlns:a16="http://schemas.microsoft.com/office/drawing/2014/main" id="{8BC17710-31EA-2C1E-560E-69CE5BE0CC08}"/>
                </a:ext>
              </a:extLst>
            </p:cNvPr>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 name="Google Shape;122;p2">
              <a:extLst>
                <a:ext uri="{FF2B5EF4-FFF2-40B4-BE49-F238E27FC236}">
                  <a16:creationId xmlns:a16="http://schemas.microsoft.com/office/drawing/2014/main" id="{C8EFDD70-877F-9241-06FA-E2AB001AF320}"/>
                </a:ext>
              </a:extLst>
            </p:cNvPr>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 name="Google Shape;123;p2">
              <a:extLst>
                <a:ext uri="{FF2B5EF4-FFF2-40B4-BE49-F238E27FC236}">
                  <a16:creationId xmlns:a16="http://schemas.microsoft.com/office/drawing/2014/main" id="{25572C39-8A73-61E5-04DA-01C35DE0A5D6}"/>
                </a:ext>
              </a:extLst>
            </p:cNvPr>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 name="Google Shape;124;p2">
              <a:extLst>
                <a:ext uri="{FF2B5EF4-FFF2-40B4-BE49-F238E27FC236}">
                  <a16:creationId xmlns:a16="http://schemas.microsoft.com/office/drawing/2014/main" id="{33BFD6DA-0F43-C878-BEC0-D56F27E7ECD5}"/>
                </a:ext>
              </a:extLst>
            </p:cNvPr>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 name="Google Shape;125;p2">
              <a:extLst>
                <a:ext uri="{FF2B5EF4-FFF2-40B4-BE49-F238E27FC236}">
                  <a16:creationId xmlns:a16="http://schemas.microsoft.com/office/drawing/2014/main" id="{3097A9B5-4759-3619-2498-1F14339DB6F9}"/>
                </a:ext>
              </a:extLst>
            </p:cNvPr>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 name="Google Shape;126;p2">
              <a:extLst>
                <a:ext uri="{FF2B5EF4-FFF2-40B4-BE49-F238E27FC236}">
                  <a16:creationId xmlns:a16="http://schemas.microsoft.com/office/drawing/2014/main" id="{D621BC69-41D5-C8B9-D54A-9615AF1D4246}"/>
                </a:ext>
              </a:extLst>
            </p:cNvPr>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 name="Google Shape;127;p2">
              <a:extLst>
                <a:ext uri="{FF2B5EF4-FFF2-40B4-BE49-F238E27FC236}">
                  <a16:creationId xmlns:a16="http://schemas.microsoft.com/office/drawing/2014/main" id="{CB328CC2-E6CB-63B5-3252-24B466B238BB}"/>
                </a:ext>
              </a:extLst>
            </p:cNvPr>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 name="Google Shape;128;p2">
              <a:extLst>
                <a:ext uri="{FF2B5EF4-FFF2-40B4-BE49-F238E27FC236}">
                  <a16:creationId xmlns:a16="http://schemas.microsoft.com/office/drawing/2014/main" id="{E1641197-9950-3694-E72F-C344E60F2301}"/>
                </a:ext>
              </a:extLst>
            </p:cNvPr>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 name="Google Shape;129;p2">
              <a:extLst>
                <a:ext uri="{FF2B5EF4-FFF2-40B4-BE49-F238E27FC236}">
                  <a16:creationId xmlns:a16="http://schemas.microsoft.com/office/drawing/2014/main" id="{05FAF16B-603E-2E2B-F405-85C1CCAEC414}"/>
                </a:ext>
              </a:extLst>
            </p:cNvPr>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 name="Google Shape;130;p2">
              <a:extLst>
                <a:ext uri="{FF2B5EF4-FFF2-40B4-BE49-F238E27FC236}">
                  <a16:creationId xmlns:a16="http://schemas.microsoft.com/office/drawing/2014/main" id="{A4120FC1-AC5A-1076-909D-819D8700BD72}"/>
                </a:ext>
              </a:extLst>
            </p:cNvPr>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 name="Google Shape;131;p2">
              <a:extLst>
                <a:ext uri="{FF2B5EF4-FFF2-40B4-BE49-F238E27FC236}">
                  <a16:creationId xmlns:a16="http://schemas.microsoft.com/office/drawing/2014/main" id="{DC4E5DD7-E8BC-9E71-DC56-B9450738F31A}"/>
                </a:ext>
              </a:extLst>
            </p:cNvPr>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 name="Google Shape;132;p2">
              <a:extLst>
                <a:ext uri="{FF2B5EF4-FFF2-40B4-BE49-F238E27FC236}">
                  <a16:creationId xmlns:a16="http://schemas.microsoft.com/office/drawing/2014/main" id="{01031722-3409-013F-E219-7F77C0BF7E8B}"/>
                </a:ext>
              </a:extLst>
            </p:cNvPr>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 name="Google Shape;133;p2">
              <a:extLst>
                <a:ext uri="{FF2B5EF4-FFF2-40B4-BE49-F238E27FC236}">
                  <a16:creationId xmlns:a16="http://schemas.microsoft.com/office/drawing/2014/main" id="{35EDCD0B-01DB-9D5F-FA5A-523AA7A00109}"/>
                </a:ext>
              </a:extLst>
            </p:cNvPr>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 name="Google Shape;134;p2">
              <a:extLst>
                <a:ext uri="{FF2B5EF4-FFF2-40B4-BE49-F238E27FC236}">
                  <a16:creationId xmlns:a16="http://schemas.microsoft.com/office/drawing/2014/main" id="{50C5FCB9-015E-889A-F0A3-78E2C2E7ADE3}"/>
                </a:ext>
              </a:extLst>
            </p:cNvPr>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 name="Google Shape;135;p2">
              <a:extLst>
                <a:ext uri="{FF2B5EF4-FFF2-40B4-BE49-F238E27FC236}">
                  <a16:creationId xmlns:a16="http://schemas.microsoft.com/office/drawing/2014/main" id="{897C92F4-03B7-EF13-627A-48673D208552}"/>
                </a:ext>
              </a:extLst>
            </p:cNvPr>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 name="Google Shape;136;p2">
              <a:extLst>
                <a:ext uri="{FF2B5EF4-FFF2-40B4-BE49-F238E27FC236}">
                  <a16:creationId xmlns:a16="http://schemas.microsoft.com/office/drawing/2014/main" id="{BB8244CC-FAFA-9C1D-C31C-F3325A8825F7}"/>
                </a:ext>
              </a:extLst>
            </p:cNvPr>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137;p2">
              <a:extLst>
                <a:ext uri="{FF2B5EF4-FFF2-40B4-BE49-F238E27FC236}">
                  <a16:creationId xmlns:a16="http://schemas.microsoft.com/office/drawing/2014/main" id="{6BE607AA-C757-ADB9-2DE9-28DF1DE62920}"/>
                </a:ext>
              </a:extLst>
            </p:cNvPr>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138;p2">
              <a:extLst>
                <a:ext uri="{FF2B5EF4-FFF2-40B4-BE49-F238E27FC236}">
                  <a16:creationId xmlns:a16="http://schemas.microsoft.com/office/drawing/2014/main" id="{2BB05C92-5B47-B655-5DF0-57B85EB60687}"/>
                </a:ext>
              </a:extLst>
            </p:cNvPr>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139;p2">
              <a:extLst>
                <a:ext uri="{FF2B5EF4-FFF2-40B4-BE49-F238E27FC236}">
                  <a16:creationId xmlns:a16="http://schemas.microsoft.com/office/drawing/2014/main" id="{CF40E697-F676-5562-5F7C-EB45F2198E58}"/>
                </a:ext>
              </a:extLst>
            </p:cNvPr>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140;p2">
              <a:extLst>
                <a:ext uri="{FF2B5EF4-FFF2-40B4-BE49-F238E27FC236}">
                  <a16:creationId xmlns:a16="http://schemas.microsoft.com/office/drawing/2014/main" id="{924F0F86-FF2D-5DF5-00C7-F4A25BA8E4E5}"/>
                </a:ext>
              </a:extLst>
            </p:cNvPr>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141;p2">
              <a:extLst>
                <a:ext uri="{FF2B5EF4-FFF2-40B4-BE49-F238E27FC236}">
                  <a16:creationId xmlns:a16="http://schemas.microsoft.com/office/drawing/2014/main" id="{5C219F92-9A78-037A-26D6-2F9858133854}"/>
                </a:ext>
              </a:extLst>
            </p:cNvPr>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142;p2">
              <a:extLst>
                <a:ext uri="{FF2B5EF4-FFF2-40B4-BE49-F238E27FC236}">
                  <a16:creationId xmlns:a16="http://schemas.microsoft.com/office/drawing/2014/main" id="{AADA6969-A6F5-A1EB-8327-F2D000DD2E88}"/>
                </a:ext>
              </a:extLst>
            </p:cNvPr>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143;p2">
              <a:extLst>
                <a:ext uri="{FF2B5EF4-FFF2-40B4-BE49-F238E27FC236}">
                  <a16:creationId xmlns:a16="http://schemas.microsoft.com/office/drawing/2014/main" id="{1FE47314-7E6E-943D-E661-42E22B2C9D1E}"/>
                </a:ext>
              </a:extLst>
            </p:cNvPr>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144;p2">
              <a:extLst>
                <a:ext uri="{FF2B5EF4-FFF2-40B4-BE49-F238E27FC236}">
                  <a16:creationId xmlns:a16="http://schemas.microsoft.com/office/drawing/2014/main" id="{EB16C67D-8142-FEBC-D339-B81ADE9B8D49}"/>
                </a:ext>
              </a:extLst>
            </p:cNvPr>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145;p2">
              <a:extLst>
                <a:ext uri="{FF2B5EF4-FFF2-40B4-BE49-F238E27FC236}">
                  <a16:creationId xmlns:a16="http://schemas.microsoft.com/office/drawing/2014/main" id="{A048E825-6E8A-A914-43EF-51B94C05F33B}"/>
                </a:ext>
              </a:extLst>
            </p:cNvPr>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146;p2">
              <a:extLst>
                <a:ext uri="{FF2B5EF4-FFF2-40B4-BE49-F238E27FC236}">
                  <a16:creationId xmlns:a16="http://schemas.microsoft.com/office/drawing/2014/main" id="{4B03471C-C835-4490-B472-94B4D8EBDB33}"/>
                </a:ext>
              </a:extLst>
            </p:cNvPr>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147;p2">
              <a:extLst>
                <a:ext uri="{FF2B5EF4-FFF2-40B4-BE49-F238E27FC236}">
                  <a16:creationId xmlns:a16="http://schemas.microsoft.com/office/drawing/2014/main" id="{0370BB10-74CA-7550-96D1-672B691F0439}"/>
                </a:ext>
              </a:extLst>
            </p:cNvPr>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148;p2">
              <a:extLst>
                <a:ext uri="{FF2B5EF4-FFF2-40B4-BE49-F238E27FC236}">
                  <a16:creationId xmlns:a16="http://schemas.microsoft.com/office/drawing/2014/main" id="{C8692E93-C591-4BD4-DF5E-923AEF56CD08}"/>
                </a:ext>
              </a:extLst>
            </p:cNvPr>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149;p2">
              <a:extLst>
                <a:ext uri="{FF2B5EF4-FFF2-40B4-BE49-F238E27FC236}">
                  <a16:creationId xmlns:a16="http://schemas.microsoft.com/office/drawing/2014/main" id="{5501467F-72DB-0BE7-E613-167CCE9E053A}"/>
                </a:ext>
              </a:extLst>
            </p:cNvPr>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150;p2">
              <a:extLst>
                <a:ext uri="{FF2B5EF4-FFF2-40B4-BE49-F238E27FC236}">
                  <a16:creationId xmlns:a16="http://schemas.microsoft.com/office/drawing/2014/main" id="{B9C2446A-22B6-FDC5-B7B1-12B9E3D5574C}"/>
                </a:ext>
              </a:extLst>
            </p:cNvPr>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151;p2">
              <a:extLst>
                <a:ext uri="{FF2B5EF4-FFF2-40B4-BE49-F238E27FC236}">
                  <a16:creationId xmlns:a16="http://schemas.microsoft.com/office/drawing/2014/main" id="{11BA62E4-CB1E-B207-C5B2-449F9CABD451}"/>
                </a:ext>
              </a:extLst>
            </p:cNvPr>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152;p2">
              <a:extLst>
                <a:ext uri="{FF2B5EF4-FFF2-40B4-BE49-F238E27FC236}">
                  <a16:creationId xmlns:a16="http://schemas.microsoft.com/office/drawing/2014/main" id="{1F29CBBA-8BAD-AC40-4C45-032E1C46AF8C}"/>
                </a:ext>
              </a:extLst>
            </p:cNvPr>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153;p2">
              <a:extLst>
                <a:ext uri="{FF2B5EF4-FFF2-40B4-BE49-F238E27FC236}">
                  <a16:creationId xmlns:a16="http://schemas.microsoft.com/office/drawing/2014/main" id="{E82304B6-062F-A06E-A03C-8F3AEC0006A8}"/>
                </a:ext>
              </a:extLst>
            </p:cNvPr>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154;p2">
              <a:extLst>
                <a:ext uri="{FF2B5EF4-FFF2-40B4-BE49-F238E27FC236}">
                  <a16:creationId xmlns:a16="http://schemas.microsoft.com/office/drawing/2014/main" id="{BE7B5453-03C8-C612-6BEE-F7707DF9DB4C}"/>
                </a:ext>
              </a:extLst>
            </p:cNvPr>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155;p2">
              <a:extLst>
                <a:ext uri="{FF2B5EF4-FFF2-40B4-BE49-F238E27FC236}">
                  <a16:creationId xmlns:a16="http://schemas.microsoft.com/office/drawing/2014/main" id="{0DAFCA8C-7F40-B9CF-0825-CB1B9FAC01C3}"/>
                </a:ext>
              </a:extLst>
            </p:cNvPr>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156;p2">
              <a:extLst>
                <a:ext uri="{FF2B5EF4-FFF2-40B4-BE49-F238E27FC236}">
                  <a16:creationId xmlns:a16="http://schemas.microsoft.com/office/drawing/2014/main" id="{7FB79933-A3BA-4031-4517-93EA24033CAC}"/>
                </a:ext>
              </a:extLst>
            </p:cNvPr>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157;p2">
              <a:extLst>
                <a:ext uri="{FF2B5EF4-FFF2-40B4-BE49-F238E27FC236}">
                  <a16:creationId xmlns:a16="http://schemas.microsoft.com/office/drawing/2014/main" id="{32205895-9FFB-70D8-4173-DA642BF79DF0}"/>
                </a:ext>
              </a:extLst>
            </p:cNvPr>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158;p2">
              <a:extLst>
                <a:ext uri="{FF2B5EF4-FFF2-40B4-BE49-F238E27FC236}">
                  <a16:creationId xmlns:a16="http://schemas.microsoft.com/office/drawing/2014/main" id="{90BB8B89-ACBE-76C1-E30D-70F6D334BC80}"/>
                </a:ext>
              </a:extLst>
            </p:cNvPr>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159;p2">
              <a:extLst>
                <a:ext uri="{FF2B5EF4-FFF2-40B4-BE49-F238E27FC236}">
                  <a16:creationId xmlns:a16="http://schemas.microsoft.com/office/drawing/2014/main" id="{0CF077CA-F8C8-150A-E123-50C1FD504CAD}"/>
                </a:ext>
              </a:extLst>
            </p:cNvPr>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160;p2">
              <a:extLst>
                <a:ext uri="{FF2B5EF4-FFF2-40B4-BE49-F238E27FC236}">
                  <a16:creationId xmlns:a16="http://schemas.microsoft.com/office/drawing/2014/main" id="{B4FF8CFF-C330-58BA-BBED-1584CD5301D5}"/>
                </a:ext>
              </a:extLst>
            </p:cNvPr>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161;p2">
              <a:extLst>
                <a:ext uri="{FF2B5EF4-FFF2-40B4-BE49-F238E27FC236}">
                  <a16:creationId xmlns:a16="http://schemas.microsoft.com/office/drawing/2014/main" id="{54DBC64D-F64A-7740-9060-9ADFF8DDBD51}"/>
                </a:ext>
              </a:extLst>
            </p:cNvPr>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162;p2">
              <a:extLst>
                <a:ext uri="{FF2B5EF4-FFF2-40B4-BE49-F238E27FC236}">
                  <a16:creationId xmlns:a16="http://schemas.microsoft.com/office/drawing/2014/main" id="{BF45DB46-223A-BDE0-CE2D-FF99E28B6D86}"/>
                </a:ext>
              </a:extLst>
            </p:cNvPr>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163;p2">
              <a:extLst>
                <a:ext uri="{FF2B5EF4-FFF2-40B4-BE49-F238E27FC236}">
                  <a16:creationId xmlns:a16="http://schemas.microsoft.com/office/drawing/2014/main" id="{EF65A9F2-9248-F329-BCE3-8A5DD2D3F520}"/>
                </a:ext>
              </a:extLst>
            </p:cNvPr>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164;p2">
              <a:extLst>
                <a:ext uri="{FF2B5EF4-FFF2-40B4-BE49-F238E27FC236}">
                  <a16:creationId xmlns:a16="http://schemas.microsoft.com/office/drawing/2014/main" id="{5F6F9D8E-EFF9-BA9A-F3DB-5A86283A6AFB}"/>
                </a:ext>
              </a:extLst>
            </p:cNvPr>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165;p2">
              <a:extLst>
                <a:ext uri="{FF2B5EF4-FFF2-40B4-BE49-F238E27FC236}">
                  <a16:creationId xmlns:a16="http://schemas.microsoft.com/office/drawing/2014/main" id="{CF9FE675-0EDC-4977-2925-DC92A1C1570C}"/>
                </a:ext>
              </a:extLst>
            </p:cNvPr>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166;p2">
              <a:extLst>
                <a:ext uri="{FF2B5EF4-FFF2-40B4-BE49-F238E27FC236}">
                  <a16:creationId xmlns:a16="http://schemas.microsoft.com/office/drawing/2014/main" id="{54B9BBB4-AE02-56C2-4BB6-0D2F4AEB77D8}"/>
                </a:ext>
              </a:extLst>
            </p:cNvPr>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58" name="Footer Placeholder 2">
            <a:extLst>
              <a:ext uri="{FF2B5EF4-FFF2-40B4-BE49-F238E27FC236}">
                <a16:creationId xmlns:a16="http://schemas.microsoft.com/office/drawing/2014/main" id="{93ACA836-27D6-5094-9CBB-4CA0AFADA000}"/>
              </a:ext>
            </a:extLst>
          </p:cNvPr>
          <p:cNvSpPr>
            <a:spLocks noGrp="1"/>
          </p:cNvSpPr>
          <p:nvPr>
            <p:ph type="ftr" sz="quarter" idx="11"/>
          </p:nvPr>
        </p:nvSpPr>
        <p:spPr>
          <a:xfrm>
            <a:off x="374920" y="6112019"/>
            <a:ext cx="8848593"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59" name="Google Shape;97;p2">
            <a:extLst>
              <a:ext uri="{FF2B5EF4-FFF2-40B4-BE49-F238E27FC236}">
                <a16:creationId xmlns:a16="http://schemas.microsoft.com/office/drawing/2014/main" id="{F60C2710-CA92-BA89-3FB0-EC29A71220BC}"/>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entury Gothic" panose="020B0502020202020204" pitchFamily="34" charset="0"/>
                <a:ea typeface="Calibri"/>
                <a:cs typeface="Calibri"/>
                <a:sym typeface="Calibri"/>
              </a:rPr>
              <a:t>WAS IST LEIHEN?</a:t>
            </a:r>
            <a:endParaRPr sz="3200" dirty="0">
              <a:solidFill>
                <a:schemeClr val="lt1"/>
              </a:solidFill>
              <a:latin typeface="Century Gothic" panose="020B0502020202020204" pitchFamily="34" charset="0"/>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0"/>
        <p:cNvGrpSpPr/>
        <p:nvPr/>
      </p:nvGrpSpPr>
      <p:grpSpPr>
        <a:xfrm>
          <a:off x="0" y="0"/>
          <a:ext cx="0" cy="0"/>
          <a:chOff x="0" y="0"/>
          <a:chExt cx="0" cy="0"/>
        </a:xfrm>
      </p:grpSpPr>
      <p:sp useBgFill="1">
        <p:nvSpPr>
          <p:cNvPr id="179" name="Rectangle 17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Freeform: Shape 18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Arc 18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F3689195-D758-82A9-2BAD-6DB67E6B8C51}"/>
              </a:ext>
            </a:extLst>
          </p:cNvPr>
          <p:cNvSpPr txBox="1"/>
          <p:nvPr/>
        </p:nvSpPr>
        <p:spPr>
          <a:xfrm>
            <a:off x="261167" y="2051117"/>
            <a:ext cx="6987104" cy="4192520"/>
          </a:xfrm>
          <a:prstGeom prst="rect">
            <a:avLst/>
          </a:prstGeom>
        </p:spPr>
        <p:txBody>
          <a:bodyPr vert="horz" lIns="91440" tIns="45720" rIns="91440" bIns="45720" rtlCol="0">
            <a:normAutofit/>
          </a:bodyPr>
          <a:lstStyle/>
          <a:p>
            <a:pPr>
              <a:lnSpc>
                <a:spcPct val="90000"/>
              </a:lnSpc>
              <a:spcAft>
                <a:spcPts val="600"/>
              </a:spcAft>
            </a:pPr>
            <a:endParaRPr lang="en-US" sz="2000" kern="1200" dirty="0">
              <a:solidFill>
                <a:schemeClr val="tx1"/>
              </a:solidFill>
              <a:latin typeface="Century Gothic" panose="020B0502020202020204" pitchFamily="34" charset="0"/>
              <a:ea typeface="+mn-ea"/>
              <a:cs typeface="Calibri" panose="020F0502020204030204" pitchFamily="34" charset="0"/>
            </a:endParaRPr>
          </a:p>
          <a:p>
            <a:pPr>
              <a:lnSpc>
                <a:spcPct val="90000"/>
              </a:lnSpc>
              <a:spcAft>
                <a:spcPts val="600"/>
              </a:spcAft>
            </a:pPr>
            <a:endParaRPr lang="en-US" sz="2000" kern="1200" dirty="0">
              <a:solidFill>
                <a:schemeClr val="tx1"/>
              </a:solidFill>
              <a:latin typeface="Century Gothic" panose="020B0502020202020204" pitchFamily="34" charset="0"/>
              <a:ea typeface="+mn-ea"/>
              <a:cs typeface="Calibri" panose="020F0502020204030204" pitchFamily="34" charset="0"/>
            </a:endParaRPr>
          </a:p>
          <a:p>
            <a:pPr>
              <a:lnSpc>
                <a:spcPct val="90000"/>
              </a:lnSpc>
              <a:spcAft>
                <a:spcPts val="600"/>
              </a:spcAft>
            </a:pPr>
            <a:endParaRPr lang="en-US" sz="2000" kern="1200" dirty="0">
              <a:solidFill>
                <a:schemeClr val="tx1"/>
              </a:solidFill>
              <a:latin typeface="Century Gothic" panose="020B0502020202020204" pitchFamily="34" charset="0"/>
              <a:ea typeface="+mn-ea"/>
              <a:cs typeface="Calibri" panose="020F0502020204030204" pitchFamily="34" charset="0"/>
            </a:endParaRPr>
          </a:p>
          <a:p>
            <a:pPr algn="ctr">
              <a:lnSpc>
                <a:spcPct val="90000"/>
              </a:lnSpc>
              <a:spcAft>
                <a:spcPts val="600"/>
              </a:spcAft>
            </a:pPr>
            <a:endParaRPr lang="en-US" sz="2000" kern="1200" dirty="0">
              <a:solidFill>
                <a:schemeClr val="tx1"/>
              </a:solidFill>
              <a:latin typeface="Century Gothic" panose="020B0502020202020204" pitchFamily="34" charset="0"/>
              <a:ea typeface="+mn-ea"/>
              <a:cs typeface="Calibri" panose="020F0502020204030204" pitchFamily="34" charset="0"/>
            </a:endParaRPr>
          </a:p>
          <a:p>
            <a:pPr algn="ctr">
              <a:lnSpc>
                <a:spcPct val="90000"/>
              </a:lnSpc>
              <a:spcAft>
                <a:spcPts val="600"/>
              </a:spcAft>
            </a:pPr>
            <a:r>
              <a:rPr lang="en-US" sz="2000" kern="1200" dirty="0">
                <a:solidFill>
                  <a:schemeClr val="tx1"/>
                </a:solidFill>
                <a:latin typeface="Century Gothic" panose="020B0502020202020204" pitchFamily="34" charset="0"/>
                <a:ea typeface="+mn-ea"/>
                <a:cs typeface="Calibri" panose="020F0502020204030204" pitchFamily="34" charset="0"/>
              </a:rPr>
              <a:t>      Wichtigkeit der Kreditaufnahme</a:t>
            </a:r>
          </a:p>
          <a:p>
            <a:pPr>
              <a:lnSpc>
                <a:spcPct val="90000"/>
              </a:lnSpc>
              <a:spcAft>
                <a:spcPts val="600"/>
              </a:spcAft>
            </a:pPr>
            <a:endParaRPr lang="en-US" sz="2000" kern="1200" dirty="0">
              <a:solidFill>
                <a:schemeClr val="tx1"/>
              </a:solidFill>
              <a:latin typeface="Century Gothic" panose="020B0502020202020204" pitchFamily="34" charset="0"/>
              <a:ea typeface="+mn-ea"/>
              <a:cs typeface="Calibri" panose="020F0502020204030204" pitchFamily="34" charset="0"/>
            </a:endParaRPr>
          </a:p>
          <a:p>
            <a:pPr indent="-228600">
              <a:lnSpc>
                <a:spcPct val="90000"/>
              </a:lnSpc>
              <a:spcAft>
                <a:spcPts val="600"/>
              </a:spcAft>
              <a:buFont typeface="Arial" panose="020B0604020202020204" pitchFamily="34" charset="0"/>
              <a:buChar char="•"/>
            </a:pPr>
            <a:endParaRPr lang="en-US" sz="2000" kern="1200" dirty="0">
              <a:solidFill>
                <a:schemeClr val="tx1"/>
              </a:solidFill>
              <a:latin typeface="Century Gothic" panose="020B0502020202020204" pitchFamily="34" charset="0"/>
              <a:ea typeface="+mn-ea"/>
              <a:cs typeface="+mn-cs"/>
            </a:endParaRPr>
          </a:p>
        </p:txBody>
      </p:sp>
      <p:sp>
        <p:nvSpPr>
          <p:cNvPr id="172" name="Google Shape;172;p3"/>
          <p:cNvSpPr/>
          <p:nvPr/>
        </p:nvSpPr>
        <p:spPr>
          <a:xfrm rot="-5400000">
            <a:off x="5481638" y="188346"/>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74" name="Google Shape;174;p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Google Shape;175;p3">
            <a:extLst>
              <a:ext uri="{FF2B5EF4-FFF2-40B4-BE49-F238E27FC236}">
                <a16:creationId xmlns:a16="http://schemas.microsoft.com/office/drawing/2014/main" id="{0476A274-988B-BB35-0763-647D874F339F}"/>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11" name="Picture 10" descr="Graphical user interface, text&#10;&#10;Description automatically generated">
            <a:extLst>
              <a:ext uri="{FF2B5EF4-FFF2-40B4-BE49-F238E27FC236}">
                <a16:creationId xmlns:a16="http://schemas.microsoft.com/office/drawing/2014/main" id="{3B92254E-6236-21E5-0B1D-4DFB8B454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sp>
        <p:nvSpPr>
          <p:cNvPr id="58" name="Footer Placeholder 2">
            <a:extLst>
              <a:ext uri="{FF2B5EF4-FFF2-40B4-BE49-F238E27FC236}">
                <a16:creationId xmlns:a16="http://schemas.microsoft.com/office/drawing/2014/main" id="{93ACA836-27D6-5094-9CBB-4CA0AFADA000}"/>
              </a:ext>
            </a:extLst>
          </p:cNvPr>
          <p:cNvSpPr>
            <a:spLocks noGrp="1"/>
          </p:cNvSpPr>
          <p:nvPr>
            <p:ph type="ftr" sz="quarter" idx="11"/>
          </p:nvPr>
        </p:nvSpPr>
        <p:spPr>
          <a:xfrm>
            <a:off x="374920" y="6112019"/>
            <a:ext cx="8848593"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59" name="Google Shape;97;p2">
            <a:extLst>
              <a:ext uri="{FF2B5EF4-FFF2-40B4-BE49-F238E27FC236}">
                <a16:creationId xmlns:a16="http://schemas.microsoft.com/office/drawing/2014/main" id="{F60C2710-CA92-BA89-3FB0-EC29A71220BC}"/>
              </a:ext>
            </a:extLst>
          </p:cNvPr>
          <p:cNvSpPr/>
          <p:nvPr/>
        </p:nvSpPr>
        <p:spPr>
          <a:xfrm>
            <a:off x="63369" y="407440"/>
            <a:ext cx="6032631" cy="1081805"/>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entury Gothic" panose="020B0502020202020204" pitchFamily="34" charset="0"/>
                <a:ea typeface="Calibri"/>
                <a:cs typeface="Calibri"/>
                <a:sym typeface="Calibri"/>
              </a:rPr>
              <a:t>WARUM NEHMEN WIR KREDITE AUF?</a:t>
            </a:r>
            <a:endParaRPr sz="3200" dirty="0">
              <a:solidFill>
                <a:schemeClr val="lt1"/>
              </a:solidFill>
              <a:latin typeface="Century Gothic" panose="020B0502020202020204" pitchFamily="34" charset="0"/>
              <a:ea typeface="Calibri"/>
              <a:cs typeface="Calibri"/>
              <a:sym typeface="Calibri"/>
            </a:endParaRPr>
          </a:p>
        </p:txBody>
      </p:sp>
      <p:pic>
        <p:nvPicPr>
          <p:cNvPr id="57" name="Grafik 56">
            <a:extLst>
              <a:ext uri="{FF2B5EF4-FFF2-40B4-BE49-F238E27FC236}">
                <a16:creationId xmlns:a16="http://schemas.microsoft.com/office/drawing/2014/main" id="{CC4D2E46-29A0-0F5C-934D-E3AD6ABEDC7E}"/>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7509438" y="2295331"/>
            <a:ext cx="3176496" cy="2337246"/>
          </a:xfrm>
          <a:prstGeom prst="rect">
            <a:avLst/>
          </a:prstGeom>
        </p:spPr>
      </p:pic>
    </p:spTree>
    <p:extLst>
      <p:ext uri="{BB962C8B-B14F-4D97-AF65-F5344CB8AC3E}">
        <p14:creationId xmlns:p14="http://schemas.microsoft.com/office/powerpoint/2010/main" val="223848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graphicFrame>
        <p:nvGraphicFramePr>
          <p:cNvPr id="9" name="Diagramm 8">
            <a:extLst>
              <a:ext uri="{FF2B5EF4-FFF2-40B4-BE49-F238E27FC236}">
                <a16:creationId xmlns:a16="http://schemas.microsoft.com/office/drawing/2014/main" id="{D12ED656-5996-78E5-D837-DDC70166A594}"/>
              </a:ext>
            </a:extLst>
          </p:cNvPr>
          <p:cNvGraphicFramePr/>
          <p:nvPr>
            <p:extLst>
              <p:ext uri="{D42A27DB-BD31-4B8C-83A1-F6EECF244321}">
                <p14:modId xmlns:p14="http://schemas.microsoft.com/office/powerpoint/2010/main" val="326494095"/>
              </p:ext>
            </p:extLst>
          </p:nvPr>
        </p:nvGraphicFramePr>
        <p:xfrm>
          <a:off x="592145" y="1063346"/>
          <a:ext cx="11355652" cy="47692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1" name="Textfeld 60">
            <a:extLst>
              <a:ext uri="{FF2B5EF4-FFF2-40B4-BE49-F238E27FC236}">
                <a16:creationId xmlns:a16="http://schemas.microsoft.com/office/drawing/2014/main" id="{C7D26D70-1BFE-6A30-8F73-81C0207DB94A}"/>
              </a:ext>
            </a:extLst>
          </p:cNvPr>
          <p:cNvSpPr txBox="1"/>
          <p:nvPr/>
        </p:nvSpPr>
        <p:spPr>
          <a:xfrm>
            <a:off x="5322440" y="3229420"/>
            <a:ext cx="2107095" cy="649883"/>
          </a:xfrm>
          <a:prstGeom prst="rect">
            <a:avLst/>
          </a:prstGeom>
        </p:spPr>
        <p:txBody>
          <a:bodyPr vert="horz" lIns="91440" tIns="45720" rIns="91440" bIns="45720" rtlCol="0">
            <a:normAutofit/>
          </a:bodyPr>
          <a:lstStyle/>
          <a:p>
            <a:pPr algn="ctr">
              <a:lnSpc>
                <a:spcPct val="90000"/>
              </a:lnSpc>
              <a:spcAft>
                <a:spcPts val="600"/>
              </a:spcAft>
            </a:pPr>
            <a:r>
              <a:rPr lang="en-US" sz="1800" kern="1200" dirty="0">
                <a:solidFill>
                  <a:schemeClr val="tx1"/>
                </a:solidFill>
                <a:latin typeface="Century Gothic" panose="020B0502020202020204" pitchFamily="34" charset="0"/>
                <a:ea typeface="+mn-ea"/>
                <a:cs typeface="+mn-cs"/>
              </a:rPr>
              <a:t>GRUNDLEGENDE TERMINOLOGIE</a:t>
            </a:r>
          </a:p>
        </p:txBody>
      </p:sp>
      <p:sp>
        <p:nvSpPr>
          <p:cNvPr id="4" name="Google Shape;97;p2">
            <a:extLst>
              <a:ext uri="{FF2B5EF4-FFF2-40B4-BE49-F238E27FC236}">
                <a16:creationId xmlns:a16="http://schemas.microsoft.com/office/drawing/2014/main" id="{A4A33CB6-8E97-DD33-A954-D781A66D9C33}"/>
              </a:ext>
            </a:extLst>
          </p:cNvPr>
          <p:cNvSpPr/>
          <p:nvPr/>
        </p:nvSpPr>
        <p:spPr>
          <a:xfrm>
            <a:off x="99945" y="133120"/>
            <a:ext cx="5496183" cy="1081805"/>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entury Gothic" panose="020B0502020202020204" pitchFamily="34" charset="0"/>
                <a:ea typeface="Calibri"/>
                <a:cs typeface="Calibri"/>
                <a:sym typeface="Calibri"/>
              </a:rPr>
              <a:t>ÜBERLEGUNGEN VOR KREDITAUFNAHME</a:t>
            </a:r>
            <a:endParaRPr sz="3200" dirty="0">
              <a:solidFill>
                <a:schemeClr val="lt1"/>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366654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0"/>
        <p:cNvGrpSpPr/>
        <p:nvPr/>
      </p:nvGrpSpPr>
      <p:grpSpPr>
        <a:xfrm>
          <a:off x="0" y="0"/>
          <a:ext cx="0" cy="0"/>
          <a:chOff x="0" y="0"/>
          <a:chExt cx="0" cy="0"/>
        </a:xfrm>
      </p:grpSpPr>
      <p:sp useBgFill="1">
        <p:nvSpPr>
          <p:cNvPr id="179" name="Rectangle 17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Freeform: Shape 18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Arc 18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F3689195-D758-82A9-2BAD-6DB67E6B8C51}"/>
              </a:ext>
            </a:extLst>
          </p:cNvPr>
          <p:cNvSpPr txBox="1"/>
          <p:nvPr/>
        </p:nvSpPr>
        <p:spPr>
          <a:xfrm>
            <a:off x="5877211" y="2967960"/>
            <a:ext cx="5767696" cy="4192520"/>
          </a:xfrm>
          <a:prstGeom prst="rect">
            <a:avLst/>
          </a:prstGeom>
        </p:spPr>
        <p:txBody>
          <a:bodyPr vert="horz" lIns="91440" tIns="45720" rIns="91440" bIns="45720" rtlCol="0">
            <a:normAutofit/>
          </a:bodyPr>
          <a:lstStyle/>
          <a:p>
            <a:pPr>
              <a:lnSpc>
                <a:spcPct val="90000"/>
              </a:lnSpc>
              <a:spcAft>
                <a:spcPts val="600"/>
              </a:spcAft>
            </a:pPr>
            <a:r>
              <a:rPr lang="en-US" sz="2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Was </a:t>
            </a:r>
            <a:r>
              <a:rPr lang="en-US" sz="20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soll</a:t>
            </a:r>
            <a:r>
              <a:rPr lang="en-US" sz="2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en-US" sz="20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vor</a:t>
            </a:r>
            <a:r>
              <a:rPr lang="en-US" sz="2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der </a:t>
            </a:r>
            <a:r>
              <a:rPr lang="en-US" sz="20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Aufnahme</a:t>
            </a:r>
            <a:r>
              <a:rPr lang="en-US" sz="2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en-US" sz="20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eines</a:t>
            </a:r>
            <a:r>
              <a:rPr lang="en-US" sz="2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en-US" sz="20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Kredits</a:t>
            </a:r>
            <a:r>
              <a:rPr lang="en-US" sz="2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en-US" sz="20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berücksichtigt</a:t>
            </a:r>
            <a:r>
              <a:rPr lang="en-US" sz="2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en-US" sz="20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werden</a:t>
            </a:r>
            <a:r>
              <a:rPr lang="en-US" sz="2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p>
        </p:txBody>
      </p:sp>
      <p:sp>
        <p:nvSpPr>
          <p:cNvPr id="172" name="Google Shape;172;p3"/>
          <p:cNvSpPr/>
          <p:nvPr/>
        </p:nvSpPr>
        <p:spPr>
          <a:xfrm rot="-5400000">
            <a:off x="5481638" y="188346"/>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74" name="Google Shape;174;p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Google Shape;175;p3">
            <a:extLst>
              <a:ext uri="{FF2B5EF4-FFF2-40B4-BE49-F238E27FC236}">
                <a16:creationId xmlns:a16="http://schemas.microsoft.com/office/drawing/2014/main" id="{0476A274-988B-BB35-0763-647D874F339F}"/>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11" name="Picture 10" descr="Graphical user interface, text&#10;&#10;Description automatically generated">
            <a:extLst>
              <a:ext uri="{FF2B5EF4-FFF2-40B4-BE49-F238E27FC236}">
                <a16:creationId xmlns:a16="http://schemas.microsoft.com/office/drawing/2014/main" id="{3B92254E-6236-21E5-0B1D-4DFB8B454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sp>
        <p:nvSpPr>
          <p:cNvPr id="58" name="Footer Placeholder 2">
            <a:extLst>
              <a:ext uri="{FF2B5EF4-FFF2-40B4-BE49-F238E27FC236}">
                <a16:creationId xmlns:a16="http://schemas.microsoft.com/office/drawing/2014/main" id="{93ACA836-27D6-5094-9CBB-4CA0AFADA000}"/>
              </a:ext>
            </a:extLst>
          </p:cNvPr>
          <p:cNvSpPr>
            <a:spLocks noGrp="1"/>
          </p:cNvSpPr>
          <p:nvPr>
            <p:ph type="ftr" sz="quarter" idx="11"/>
          </p:nvPr>
        </p:nvSpPr>
        <p:spPr>
          <a:xfrm>
            <a:off x="374920" y="6112019"/>
            <a:ext cx="8848593"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59" name="Google Shape;97;p2">
            <a:extLst>
              <a:ext uri="{FF2B5EF4-FFF2-40B4-BE49-F238E27FC236}">
                <a16:creationId xmlns:a16="http://schemas.microsoft.com/office/drawing/2014/main" id="{F60C2710-CA92-BA89-3FB0-EC29A71220BC}"/>
              </a:ext>
            </a:extLst>
          </p:cNvPr>
          <p:cNvSpPr/>
          <p:nvPr/>
        </p:nvSpPr>
        <p:spPr>
          <a:xfrm>
            <a:off x="99945" y="133120"/>
            <a:ext cx="5496183" cy="1081805"/>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entury Gothic" panose="020B0502020202020204" pitchFamily="34" charset="0"/>
                <a:ea typeface="Calibri"/>
                <a:cs typeface="Calibri"/>
                <a:sym typeface="Calibri"/>
              </a:rPr>
              <a:t>ÜBERLEGUNGEN VOR KREDITAUFNAHME</a:t>
            </a:r>
            <a:endParaRPr sz="3200" dirty="0">
              <a:solidFill>
                <a:schemeClr val="lt1"/>
              </a:solidFill>
              <a:latin typeface="Century Gothic" panose="020B0502020202020204" pitchFamily="34" charset="0"/>
              <a:ea typeface="Calibri"/>
              <a:cs typeface="Calibri"/>
              <a:sym typeface="Calibri"/>
            </a:endParaRPr>
          </a:p>
        </p:txBody>
      </p:sp>
      <p:pic>
        <p:nvPicPr>
          <p:cNvPr id="10" name="Grafik 9">
            <a:extLst>
              <a:ext uri="{FF2B5EF4-FFF2-40B4-BE49-F238E27FC236}">
                <a16:creationId xmlns:a16="http://schemas.microsoft.com/office/drawing/2014/main" id="{B6B78525-5977-7C5D-79E9-ED67F54CC69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42929" y="1886275"/>
            <a:ext cx="4087190" cy="3177945"/>
          </a:xfrm>
          <a:prstGeom prst="rect">
            <a:avLst/>
          </a:prstGeom>
        </p:spPr>
      </p:pic>
    </p:spTree>
    <p:extLst>
      <p:ext uri="{BB962C8B-B14F-4D97-AF65-F5344CB8AC3E}">
        <p14:creationId xmlns:p14="http://schemas.microsoft.com/office/powerpoint/2010/main" val="174698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DIFFERENZIERUNG DER DARLEHENSLAUFZEIT</a:t>
            </a:r>
          </a:p>
        </p:txBody>
      </p:sp>
      <p:sp>
        <p:nvSpPr>
          <p:cNvPr id="9" name="Textfeld 8">
            <a:extLst>
              <a:ext uri="{FF2B5EF4-FFF2-40B4-BE49-F238E27FC236}">
                <a16:creationId xmlns:a16="http://schemas.microsoft.com/office/drawing/2014/main" id="{1D7650F2-2C26-6A73-5051-210EF6954B9C}"/>
              </a:ext>
            </a:extLst>
          </p:cNvPr>
          <p:cNvSpPr txBox="1"/>
          <p:nvPr/>
        </p:nvSpPr>
        <p:spPr>
          <a:xfrm>
            <a:off x="335345" y="1912011"/>
            <a:ext cx="10975079" cy="2554545"/>
          </a:xfrm>
          <a:prstGeom prst="rect">
            <a:avLst/>
          </a:prstGeom>
          <a:noFill/>
        </p:spPr>
        <p:txBody>
          <a:bodyPr wrap="square" rtlCol="0">
            <a:spAutoFit/>
          </a:bodyPr>
          <a:lstStyle/>
          <a:p>
            <a:r>
              <a:rPr lang="de-DE" sz="2000" dirty="0">
                <a:latin typeface="Century Gothic" panose="020B0502020202020204" pitchFamily="34" charset="0"/>
                <a:cs typeface="Calibri" panose="020F0502020204030204" pitchFamily="34" charset="0"/>
              </a:rPr>
              <a:t>Kurzfristige Kredite =&gt; Bis zu 1 Jahr</a:t>
            </a:r>
          </a:p>
          <a:p>
            <a:r>
              <a:rPr lang="de-DE" sz="2000" dirty="0">
                <a:latin typeface="Century Gothic" panose="020B0502020202020204" pitchFamily="34" charset="0"/>
                <a:cs typeface="Calibri" panose="020F0502020204030204" pitchFamily="34" charset="0"/>
              </a:rPr>
              <a:t>Mittelfristige Kredite =&gt; 1 bis 5 Jahre</a:t>
            </a:r>
          </a:p>
          <a:p>
            <a:r>
              <a:rPr lang="de-DE" sz="2000" dirty="0">
                <a:latin typeface="Century Gothic" panose="020B0502020202020204" pitchFamily="34" charset="0"/>
                <a:cs typeface="Calibri" panose="020F0502020204030204" pitchFamily="34" charset="0"/>
              </a:rPr>
              <a:t>Langfristige Kredite =&gt; Über 5 Jahre</a:t>
            </a:r>
          </a:p>
          <a:p>
            <a:endParaRPr lang="de-DE" sz="2000" dirty="0">
              <a:latin typeface="Century Gothic" panose="020B0502020202020204" pitchFamily="34" charset="0"/>
              <a:cs typeface="Calibri" panose="020F0502020204030204" pitchFamily="34" charset="0"/>
            </a:endParaRPr>
          </a:p>
          <a:p>
            <a:r>
              <a:rPr lang="de-DE" sz="2000" dirty="0">
                <a:latin typeface="Century Gothic" panose="020B0502020202020204" pitchFamily="34" charset="0"/>
                <a:cs typeface="Calibri" panose="020F0502020204030204" pitchFamily="34" charset="0"/>
              </a:rPr>
              <a:t>Prinzip der Fälligkeitsanpassung: </a:t>
            </a:r>
          </a:p>
          <a:p>
            <a:r>
              <a:rPr lang="de-DE" sz="2000" dirty="0">
                <a:latin typeface="Century Gothic" panose="020B0502020202020204" pitchFamily="34" charset="0"/>
                <a:cs typeface="Calibri" panose="020F0502020204030204" pitchFamily="34" charset="0"/>
              </a:rPr>
              <a:t>Die Dauer der Finanzierung richtet sich nach der Lebensdauer des finanzierten Vermögenswerts.</a:t>
            </a:r>
          </a:p>
          <a:p>
            <a:endParaRPr lang="de-AT" sz="2000" dirty="0">
              <a:latin typeface="Century Gothic" panose="020B0502020202020204" pitchFamily="34" charset="0"/>
            </a:endParaRPr>
          </a:p>
        </p:txBody>
      </p:sp>
    </p:spTree>
    <p:extLst>
      <p:ext uri="{BB962C8B-B14F-4D97-AF65-F5344CB8AC3E}">
        <p14:creationId xmlns:p14="http://schemas.microsoft.com/office/powerpoint/2010/main" val="64140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sp>
        <p:nvSpPr>
          <p:cNvPr id="2" name="Textfeld 1">
            <a:extLst>
              <a:ext uri="{FF2B5EF4-FFF2-40B4-BE49-F238E27FC236}">
                <a16:creationId xmlns:a16="http://schemas.microsoft.com/office/drawing/2014/main" id="{BCC52593-9778-DAF9-BBAA-45F8CEF9D4C6}"/>
              </a:ext>
            </a:extLst>
          </p:cNvPr>
          <p:cNvSpPr txBox="1"/>
          <p:nvPr/>
        </p:nvSpPr>
        <p:spPr>
          <a:xfrm>
            <a:off x="588567" y="2322400"/>
            <a:ext cx="5321543" cy="3447832"/>
          </a:xfrm>
          <a:prstGeom prst="rect">
            <a:avLst/>
          </a:prstGeom>
        </p:spPr>
        <p:txBody>
          <a:bodyPr vert="horz" lIns="91440" tIns="45720" rIns="91440" bIns="45720" rtlCol="0" anchor="t">
            <a:normAutofit/>
          </a:bodyPr>
          <a:lstStyle/>
          <a:p>
            <a:pPr marL="342900" lvl="0" indent="-342900" algn="just">
              <a:buClr>
                <a:srgbClr val="000000"/>
              </a:buClr>
              <a:buSzPts val="1200"/>
              <a:buFont typeface="Century Gothic" panose="020B0502020202020204" pitchFamily="34" charset="0"/>
              <a:buChar char="-"/>
            </a:pPr>
            <a:r>
              <a:rPr lang="en-US" sz="24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Fixer/</a:t>
            </a:r>
            <a:r>
              <a:rPr lang="en-US" sz="2400" dirty="0" err="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variabler</a:t>
            </a:r>
            <a:r>
              <a:rPr lang="en-US" sz="24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 Zinssatz</a:t>
            </a:r>
          </a:p>
          <a:p>
            <a:pPr marL="342900" lvl="0" indent="-342900" algn="just">
              <a:buClr>
                <a:srgbClr val="000000"/>
              </a:buClr>
              <a:buSzPts val="1200"/>
              <a:buFont typeface="Century Gothic" panose="020B0502020202020204" pitchFamily="34" charset="0"/>
              <a:buChar char="-"/>
            </a:pPr>
            <a:r>
              <a:rPr lang="en-US" sz="2400" dirty="0">
                <a:latin typeface="Century Gothic" panose="020B0502020202020204" pitchFamily="34" charset="0"/>
                <a:ea typeface="Calibri" panose="020F0502020204030204" pitchFamily="34" charset="0"/>
                <a:cs typeface="Calibri" panose="020F0502020204030204" pitchFamily="34" charset="0"/>
              </a:rPr>
              <a:t>Kreditverarbeitungsgebühr</a:t>
            </a:r>
          </a:p>
          <a:p>
            <a:pPr marL="342900" lvl="0" indent="-342900" algn="just">
              <a:buClr>
                <a:srgbClr val="000000"/>
              </a:buClr>
              <a:buSzPts val="1200"/>
              <a:buFont typeface="Century Gothic" panose="020B0502020202020204" pitchFamily="34" charset="0"/>
              <a:buChar char="-"/>
            </a:pPr>
            <a:r>
              <a:rPr lang="en-US" sz="24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Annual Percentage Rate (APR)</a:t>
            </a:r>
          </a:p>
          <a:p>
            <a:pPr lvl="0" algn="just">
              <a:buClr>
                <a:srgbClr val="000000"/>
              </a:buClr>
              <a:buSzPts val="1200"/>
            </a:pPr>
            <a:r>
              <a:rPr lang="en-US" sz="2400" dirty="0">
                <a:latin typeface="Century Gothic" panose="020B0502020202020204" pitchFamily="34" charset="0"/>
                <a:ea typeface="Calibri" panose="020F0502020204030204" pitchFamily="34" charset="0"/>
                <a:cs typeface="Calibri" panose="020F0502020204030204" pitchFamily="34" charset="0"/>
              </a:rPr>
              <a:t>	</a:t>
            </a:r>
            <a:r>
              <a:rPr lang="en-US" sz="24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 </a:t>
            </a:r>
          </a:p>
        </p:txBody>
      </p:sp>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pSp>
        <p:nvGrpSpPr>
          <p:cNvPr id="4" name="Group 3">
            <a:extLst>
              <a:ext uri="{FF2B5EF4-FFF2-40B4-BE49-F238E27FC236}">
                <a16:creationId xmlns:a16="http://schemas.microsoft.com/office/drawing/2014/main" id="{CE1F1FFE-1732-C91E-5199-DAAB64438154}"/>
              </a:ext>
            </a:extLst>
          </p:cNvPr>
          <p:cNvGrpSpPr/>
          <p:nvPr/>
        </p:nvGrpSpPr>
        <p:grpSpPr>
          <a:xfrm>
            <a:off x="6478331" y="1433752"/>
            <a:ext cx="4936721" cy="4397318"/>
            <a:chOff x="9982898" y="274495"/>
            <a:chExt cx="1566075" cy="1436576"/>
          </a:xfrm>
        </p:grpSpPr>
        <p:grpSp>
          <p:nvGrpSpPr>
            <p:cNvPr id="202" name="Google Shape;202;p4"/>
            <p:cNvGrpSpPr/>
            <p:nvPr/>
          </p:nvGrpSpPr>
          <p:grpSpPr>
            <a:xfrm>
              <a:off x="9982898" y="451775"/>
              <a:ext cx="1485694" cy="1259296"/>
              <a:chOff x="1103250" y="1525027"/>
              <a:chExt cx="2528100" cy="2189351"/>
            </a:xfrm>
          </p:grpSpPr>
          <p:sp>
            <p:nvSpPr>
              <p:cNvPr id="203" name="Google Shape;203;p4"/>
              <p:cNvSpPr/>
              <p:nvPr/>
            </p:nvSpPr>
            <p:spPr>
              <a:xfrm>
                <a:off x="3053816" y="2349744"/>
                <a:ext cx="389562" cy="389754"/>
              </a:xfrm>
              <a:custGeom>
                <a:avLst/>
                <a:gdLst/>
                <a:ahLst/>
                <a:cxnLst/>
                <a:rect l="l" t="t" r="r" b="b"/>
                <a:pathLst>
                  <a:path w="32477" h="32493" extrusionOk="0">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4" name="Google Shape;204;p4"/>
              <p:cNvSpPr/>
              <p:nvPr/>
            </p:nvSpPr>
            <p:spPr>
              <a:xfrm>
                <a:off x="3103933" y="2399861"/>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5" name="Google Shape;205;p4"/>
              <p:cNvSpPr/>
              <p:nvPr/>
            </p:nvSpPr>
            <p:spPr>
              <a:xfrm>
                <a:off x="3192998" y="2455461"/>
                <a:ext cx="126271" cy="165027"/>
              </a:xfrm>
              <a:custGeom>
                <a:avLst/>
                <a:gdLst/>
                <a:ahLst/>
                <a:cxnLst/>
                <a:rect l="l" t="t" r="r" b="b"/>
                <a:pathLst>
                  <a:path w="10527" h="13758" extrusionOk="0">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6" name="Google Shape;206;p4"/>
              <p:cNvSpPr/>
              <p:nvPr/>
            </p:nvSpPr>
            <p:spPr>
              <a:xfrm>
                <a:off x="3192998" y="2455461"/>
                <a:ext cx="126271" cy="165027"/>
              </a:xfrm>
              <a:custGeom>
                <a:avLst/>
                <a:gdLst/>
                <a:ahLst/>
                <a:cxnLst/>
                <a:rect l="l" t="t" r="r" b="b"/>
                <a:pathLst>
                  <a:path w="10527" h="13758" fill="none" extrusionOk="0">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7" name="Google Shape;207;p4"/>
              <p:cNvSpPr/>
              <p:nvPr/>
            </p:nvSpPr>
            <p:spPr>
              <a:xfrm>
                <a:off x="3243703" y="2455461"/>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8" name="Google Shape;208;p4"/>
              <p:cNvSpPr/>
              <p:nvPr/>
            </p:nvSpPr>
            <p:spPr>
              <a:xfrm>
                <a:off x="2928537" y="2644162"/>
                <a:ext cx="389550" cy="389754"/>
              </a:xfrm>
              <a:custGeom>
                <a:avLst/>
                <a:gdLst/>
                <a:ahLst/>
                <a:cxnLst/>
                <a:rect l="l" t="t" r="r" b="b"/>
                <a:pathLst>
                  <a:path w="32476" h="32493" extrusionOk="0">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9" name="Google Shape;209;p4"/>
              <p:cNvSpPr/>
              <p:nvPr/>
            </p:nvSpPr>
            <p:spPr>
              <a:xfrm>
                <a:off x="2978653" y="2694280"/>
                <a:ext cx="289319" cy="289523"/>
              </a:xfrm>
              <a:custGeom>
                <a:avLst/>
                <a:gdLst/>
                <a:ahLst/>
                <a:cxnLst/>
                <a:rect l="l" t="t" r="r" b="b"/>
                <a:pathLst>
                  <a:path w="24120" h="24137" extrusionOk="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0" name="Google Shape;210;p4"/>
              <p:cNvSpPr/>
              <p:nvPr/>
            </p:nvSpPr>
            <p:spPr>
              <a:xfrm>
                <a:off x="2978653" y="2694280"/>
                <a:ext cx="289319" cy="289523"/>
              </a:xfrm>
              <a:custGeom>
                <a:avLst/>
                <a:gdLst/>
                <a:ahLst/>
                <a:cxnLst/>
                <a:rect l="l" t="t" r="r" b="b"/>
                <a:pathLst>
                  <a:path w="24120" h="24137" fill="none" extrusionOk="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 name="Google Shape;211;p4"/>
              <p:cNvSpPr/>
              <p:nvPr/>
            </p:nvSpPr>
            <p:spPr>
              <a:xfrm>
                <a:off x="3067719" y="2749879"/>
                <a:ext cx="105712" cy="157590"/>
              </a:xfrm>
              <a:custGeom>
                <a:avLst/>
                <a:gdLst/>
                <a:ahLst/>
                <a:cxnLst/>
                <a:rect l="l" t="t" r="r" b="b"/>
                <a:pathLst>
                  <a:path w="8813" h="13138" extrusionOk="0">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 name="Google Shape;212;p4"/>
              <p:cNvSpPr/>
              <p:nvPr/>
            </p:nvSpPr>
            <p:spPr>
              <a:xfrm>
                <a:off x="3067719" y="2749879"/>
                <a:ext cx="105712" cy="157590"/>
              </a:xfrm>
              <a:custGeom>
                <a:avLst/>
                <a:gdLst/>
                <a:ahLst/>
                <a:cxnLst/>
                <a:rect l="l" t="t" r="r" b="b"/>
                <a:pathLst>
                  <a:path w="8813" h="13138" fill="none" extrusionOk="0">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3" name="Google Shape;213;p4"/>
              <p:cNvSpPr/>
              <p:nvPr/>
            </p:nvSpPr>
            <p:spPr>
              <a:xfrm>
                <a:off x="3118423"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4" name="Google Shape;214;p4"/>
              <p:cNvSpPr/>
              <p:nvPr/>
            </p:nvSpPr>
            <p:spPr>
              <a:xfrm>
                <a:off x="3166573" y="2644162"/>
                <a:ext cx="389550" cy="389754"/>
              </a:xfrm>
              <a:custGeom>
                <a:avLst/>
                <a:gdLst/>
                <a:ahLst/>
                <a:cxnLst/>
                <a:rect l="l" t="t" r="r" b="b"/>
                <a:pathLst>
                  <a:path w="32476" h="32493" extrusionOk="0">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5" name="Google Shape;215;p4"/>
              <p:cNvSpPr/>
              <p:nvPr/>
            </p:nvSpPr>
            <p:spPr>
              <a:xfrm>
                <a:off x="3216689" y="2694280"/>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6" name="Google Shape;216;p4"/>
              <p:cNvSpPr/>
              <p:nvPr/>
            </p:nvSpPr>
            <p:spPr>
              <a:xfrm>
                <a:off x="3216689" y="2694280"/>
                <a:ext cx="289331" cy="289523"/>
              </a:xfrm>
              <a:custGeom>
                <a:avLst/>
                <a:gdLst/>
                <a:ahLst/>
                <a:cxnLst/>
                <a:rect l="l" t="t" r="r" b="b"/>
                <a:pathLst>
                  <a:path w="24121" h="24137" fill="none" extrusionOk="0">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7" name="Google Shape;217;p4"/>
              <p:cNvSpPr/>
              <p:nvPr/>
            </p:nvSpPr>
            <p:spPr>
              <a:xfrm>
                <a:off x="3305755" y="2749879"/>
                <a:ext cx="126271" cy="154256"/>
              </a:xfrm>
              <a:custGeom>
                <a:avLst/>
                <a:gdLst/>
                <a:ahLst/>
                <a:cxnLst/>
                <a:rect l="l" t="t" r="r" b="b"/>
                <a:pathLst>
                  <a:path w="10527" h="12860" extrusionOk="0">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8" name="Google Shape;218;p4"/>
              <p:cNvSpPr/>
              <p:nvPr/>
            </p:nvSpPr>
            <p:spPr>
              <a:xfrm>
                <a:off x="3305755" y="2749879"/>
                <a:ext cx="126271" cy="154256"/>
              </a:xfrm>
              <a:custGeom>
                <a:avLst/>
                <a:gdLst/>
                <a:ahLst/>
                <a:cxnLst/>
                <a:rect l="l" t="t" r="r" b="b"/>
                <a:pathLst>
                  <a:path w="10527" h="12860" fill="none" extrusionOk="0">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9" name="Google Shape;219;p4"/>
              <p:cNvSpPr/>
              <p:nvPr/>
            </p:nvSpPr>
            <p:spPr>
              <a:xfrm>
                <a:off x="3356459"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0" name="Google Shape;220;p4"/>
              <p:cNvSpPr/>
              <p:nvPr/>
            </p:nvSpPr>
            <p:spPr>
              <a:xfrm>
                <a:off x="2868440" y="2873397"/>
                <a:ext cx="389754" cy="389754"/>
              </a:xfrm>
              <a:custGeom>
                <a:avLst/>
                <a:gdLst/>
                <a:ahLst/>
                <a:cxnLst/>
                <a:rect l="l" t="t" r="r" b="b"/>
                <a:pathLst>
                  <a:path w="32493" h="32493" extrusionOk="0">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1" name="Google Shape;221;p4"/>
              <p:cNvSpPr/>
              <p:nvPr/>
            </p:nvSpPr>
            <p:spPr>
              <a:xfrm>
                <a:off x="2868440" y="2873397"/>
                <a:ext cx="389754" cy="389754"/>
              </a:xfrm>
              <a:custGeom>
                <a:avLst/>
                <a:gdLst/>
                <a:ahLst/>
                <a:cxnLst/>
                <a:rect l="l" t="t" r="r" b="b"/>
                <a:pathLst>
                  <a:path w="32493" h="32493" fill="none" extrusionOk="0">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2" name="Google Shape;222;p4"/>
              <p:cNvSpPr/>
              <p:nvPr/>
            </p:nvSpPr>
            <p:spPr>
              <a:xfrm>
                <a:off x="2918557" y="2923514"/>
                <a:ext cx="289523" cy="289523"/>
              </a:xfrm>
              <a:custGeom>
                <a:avLst/>
                <a:gdLst/>
                <a:ahLst/>
                <a:cxnLst/>
                <a:rect l="l" t="t" r="r" b="b"/>
                <a:pathLst>
                  <a:path w="24137" h="24137" extrusionOk="0">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3" name="Google Shape;223;p4"/>
              <p:cNvSpPr/>
              <p:nvPr/>
            </p:nvSpPr>
            <p:spPr>
              <a:xfrm>
                <a:off x="2918557"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4" name="Google Shape;224;p4"/>
              <p:cNvSpPr/>
              <p:nvPr/>
            </p:nvSpPr>
            <p:spPr>
              <a:xfrm>
                <a:off x="3007814" y="2979113"/>
                <a:ext cx="126079" cy="165027"/>
              </a:xfrm>
              <a:custGeom>
                <a:avLst/>
                <a:gdLst/>
                <a:ahLst/>
                <a:cxnLst/>
                <a:rect l="l" t="t" r="r" b="b"/>
                <a:pathLst>
                  <a:path w="10511" h="13758" extrusionOk="0">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5" name="Google Shape;225;p4"/>
              <p:cNvSpPr/>
              <p:nvPr/>
            </p:nvSpPr>
            <p:spPr>
              <a:xfrm>
                <a:off x="3058326" y="2979113"/>
                <a:ext cx="984" cy="12"/>
              </a:xfrm>
              <a:custGeom>
                <a:avLst/>
                <a:gdLst/>
                <a:ahLst/>
                <a:cxnLst/>
                <a:rect l="l" t="t" r="r" b="b"/>
                <a:pathLst>
                  <a:path w="82" h="1" fill="none" extrusionOk="0">
                    <a:moveTo>
                      <a:pt x="82" y="0"/>
                    </a:moveTo>
                    <a:lnTo>
                      <a:pt x="0" y="0"/>
                    </a:lnTo>
                    <a:lnTo>
                      <a:pt x="0" y="0"/>
                    </a:lnTo>
                    <a:lnTo>
                      <a:pt x="49" y="0"/>
                    </a:lnTo>
                    <a:lnTo>
                      <a:pt x="49"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6" name="Google Shape;226;p4"/>
              <p:cNvSpPr/>
              <p:nvPr/>
            </p:nvSpPr>
            <p:spPr>
              <a:xfrm>
                <a:off x="3216101" y="2873397"/>
                <a:ext cx="389742" cy="389754"/>
              </a:xfrm>
              <a:custGeom>
                <a:avLst/>
                <a:gdLst/>
                <a:ahLst/>
                <a:cxnLst/>
                <a:rect l="l" t="t" r="r" b="b"/>
                <a:pathLst>
                  <a:path w="32492" h="32493" extrusionOk="0">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7" name="Google Shape;227;p4"/>
              <p:cNvSpPr/>
              <p:nvPr/>
            </p:nvSpPr>
            <p:spPr>
              <a:xfrm>
                <a:off x="3266218" y="2923514"/>
                <a:ext cx="289523" cy="289523"/>
              </a:xfrm>
              <a:custGeom>
                <a:avLst/>
                <a:gdLst/>
                <a:ahLst/>
                <a:cxnLst/>
                <a:rect l="l" t="t" r="r" b="b"/>
                <a:pathLst>
                  <a:path w="24137" h="24137" extrusionOk="0">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 name="Google Shape;228;p4"/>
              <p:cNvSpPr/>
              <p:nvPr/>
            </p:nvSpPr>
            <p:spPr>
              <a:xfrm>
                <a:off x="3266218"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9" name="Google Shape;229;p4"/>
              <p:cNvSpPr/>
              <p:nvPr/>
            </p:nvSpPr>
            <p:spPr>
              <a:xfrm>
                <a:off x="3355283" y="2979113"/>
                <a:ext cx="126271" cy="165027"/>
              </a:xfrm>
              <a:custGeom>
                <a:avLst/>
                <a:gdLst/>
                <a:ahLst/>
                <a:cxnLst/>
                <a:rect l="l" t="t" r="r" b="b"/>
                <a:pathLst>
                  <a:path w="10527" h="13758" extrusionOk="0">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0" name="Google Shape;230;p4"/>
              <p:cNvSpPr/>
              <p:nvPr/>
            </p:nvSpPr>
            <p:spPr>
              <a:xfrm>
                <a:off x="3355283" y="2979113"/>
                <a:ext cx="126271" cy="165027"/>
              </a:xfrm>
              <a:custGeom>
                <a:avLst/>
                <a:gdLst/>
                <a:ahLst/>
                <a:cxnLst/>
                <a:rect l="l" t="t" r="r" b="b"/>
                <a:pathLst>
                  <a:path w="10527" h="13758" fill="none" extrusionOk="0">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1" name="Google Shape;231;p4"/>
              <p:cNvSpPr/>
              <p:nvPr/>
            </p:nvSpPr>
            <p:spPr>
              <a:xfrm>
                <a:off x="3405988" y="2979113"/>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2" name="Google Shape;232;p4"/>
              <p:cNvSpPr/>
              <p:nvPr/>
            </p:nvSpPr>
            <p:spPr>
              <a:xfrm>
                <a:off x="1293594" y="2466221"/>
                <a:ext cx="389742" cy="389754"/>
              </a:xfrm>
              <a:custGeom>
                <a:avLst/>
                <a:gdLst/>
                <a:ahLst/>
                <a:cxnLst/>
                <a:rect l="l" t="t" r="r" b="b"/>
                <a:pathLst>
                  <a:path w="32492" h="32493" extrusionOk="0">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3" name="Google Shape;233;p4"/>
              <p:cNvSpPr/>
              <p:nvPr/>
            </p:nvSpPr>
            <p:spPr>
              <a:xfrm>
                <a:off x="1343699" y="2516338"/>
                <a:ext cx="289523" cy="289523"/>
              </a:xfrm>
              <a:custGeom>
                <a:avLst/>
                <a:gdLst/>
                <a:ahLst/>
                <a:cxnLst/>
                <a:rect l="l" t="t" r="r" b="b"/>
                <a:pathLst>
                  <a:path w="24137" h="24137" extrusionOk="0">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4" name="Google Shape;234;p4"/>
              <p:cNvSpPr/>
              <p:nvPr/>
            </p:nvSpPr>
            <p:spPr>
              <a:xfrm>
                <a:off x="1432776" y="2571937"/>
                <a:ext cx="126259" cy="165219"/>
              </a:xfrm>
              <a:custGeom>
                <a:avLst/>
                <a:gdLst/>
                <a:ahLst/>
                <a:cxnLst/>
                <a:rect l="l" t="t" r="r" b="b"/>
                <a:pathLst>
                  <a:path w="10526" h="13774" extrusionOk="0">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5" name="Google Shape;235;p4"/>
              <p:cNvSpPr/>
              <p:nvPr/>
            </p:nvSpPr>
            <p:spPr>
              <a:xfrm>
                <a:off x="1483469" y="2571937"/>
                <a:ext cx="996" cy="12"/>
              </a:xfrm>
              <a:custGeom>
                <a:avLst/>
                <a:gdLst/>
                <a:ahLst/>
                <a:cxnLst/>
                <a:rect l="l" t="t" r="r" b="b"/>
                <a:pathLst>
                  <a:path w="83" h="1" fill="none" extrusionOk="0">
                    <a:moveTo>
                      <a:pt x="82" y="0"/>
                    </a:moveTo>
                    <a:lnTo>
                      <a:pt x="1" y="0"/>
                    </a:lnTo>
                    <a:lnTo>
                      <a:pt x="1"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6" name="Google Shape;236;p4"/>
              <p:cNvSpPr/>
              <p:nvPr/>
            </p:nvSpPr>
            <p:spPr>
              <a:xfrm>
                <a:off x="2913267" y="2077253"/>
                <a:ext cx="654603" cy="1103444"/>
              </a:xfrm>
              <a:custGeom>
                <a:avLst/>
                <a:gdLst/>
                <a:ahLst/>
                <a:cxnLst/>
                <a:rect l="l" t="t" r="r" b="b"/>
                <a:pathLst>
                  <a:path w="54573" h="91992" fill="none" extrusionOk="0">
                    <a:moveTo>
                      <a:pt x="54572" y="91992"/>
                    </a:moveTo>
                    <a:lnTo>
                      <a:pt x="27286" y="0"/>
                    </a:lnTo>
                    <a:lnTo>
                      <a:pt x="1" y="91992"/>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7" name="Google Shape;237;p4"/>
              <p:cNvSpPr/>
              <p:nvPr/>
            </p:nvSpPr>
            <p:spPr>
              <a:xfrm>
                <a:off x="2908768" y="3179763"/>
                <a:ext cx="662820" cy="205354"/>
              </a:xfrm>
              <a:custGeom>
                <a:avLst/>
                <a:gdLst/>
                <a:ahLst/>
                <a:cxnLst/>
                <a:rect l="l" t="t" r="r" b="b"/>
                <a:pathLst>
                  <a:path w="55258" h="17120" extrusionOk="0">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8" name="Google Shape;238;p4"/>
              <p:cNvSpPr/>
              <p:nvPr/>
            </p:nvSpPr>
            <p:spPr>
              <a:xfrm>
                <a:off x="1166744" y="1715492"/>
                <a:ext cx="654591" cy="1103648"/>
              </a:xfrm>
              <a:custGeom>
                <a:avLst/>
                <a:gdLst/>
                <a:ahLst/>
                <a:cxnLst/>
                <a:rect l="l" t="t" r="r" b="b"/>
                <a:pathLst>
                  <a:path w="54572" h="92009" fill="none" extrusionOk="0">
                    <a:moveTo>
                      <a:pt x="0" y="92008"/>
                    </a:moveTo>
                    <a:lnTo>
                      <a:pt x="27286" y="1"/>
                    </a:lnTo>
                    <a:lnTo>
                      <a:pt x="54572" y="92008"/>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9" name="Google Shape;239;p4"/>
              <p:cNvSpPr/>
              <p:nvPr/>
            </p:nvSpPr>
            <p:spPr>
              <a:xfrm>
                <a:off x="1163025" y="2818001"/>
                <a:ext cx="662616" cy="205354"/>
              </a:xfrm>
              <a:custGeom>
                <a:avLst/>
                <a:gdLst/>
                <a:ahLst/>
                <a:cxnLst/>
                <a:rect l="l" t="t" r="r" b="b"/>
                <a:pathLst>
                  <a:path w="55241" h="17120" extrusionOk="0">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0" name="Google Shape;240;p4"/>
              <p:cNvSpPr/>
              <p:nvPr/>
            </p:nvSpPr>
            <p:spPr>
              <a:xfrm>
                <a:off x="2303099" y="1599411"/>
                <a:ext cx="128418" cy="2037951"/>
              </a:xfrm>
              <a:custGeom>
                <a:avLst/>
                <a:gdLst/>
                <a:ahLst/>
                <a:cxnLst/>
                <a:rect l="l" t="t" r="r" b="b"/>
                <a:pathLst>
                  <a:path w="10706" h="169900" extrusionOk="0">
                    <a:moveTo>
                      <a:pt x="1926" y="0"/>
                    </a:moveTo>
                    <a:lnTo>
                      <a:pt x="0" y="169900"/>
                    </a:lnTo>
                    <a:lnTo>
                      <a:pt x="10706" y="169900"/>
                    </a:lnTo>
                    <a:lnTo>
                      <a:pt x="8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1" name="Google Shape;241;p4"/>
              <p:cNvSpPr/>
              <p:nvPr/>
            </p:nvSpPr>
            <p:spPr>
              <a:xfrm>
                <a:off x="2303099" y="3480839"/>
                <a:ext cx="128418" cy="156607"/>
              </a:xfrm>
              <a:custGeom>
                <a:avLst/>
                <a:gdLst/>
                <a:ahLst/>
                <a:cxnLst/>
                <a:rect l="l" t="t" r="r" b="b"/>
                <a:pathLst>
                  <a:path w="10706" h="13056" extrusionOk="0">
                    <a:moveTo>
                      <a:pt x="147" y="0"/>
                    </a:moveTo>
                    <a:lnTo>
                      <a:pt x="0" y="13056"/>
                    </a:lnTo>
                    <a:lnTo>
                      <a:pt x="10706" y="13056"/>
                    </a:lnTo>
                    <a:lnTo>
                      <a:pt x="105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2" name="Google Shape;242;p4"/>
              <p:cNvSpPr/>
              <p:nvPr/>
            </p:nvSpPr>
            <p:spPr>
              <a:xfrm>
                <a:off x="1610128" y="3545039"/>
                <a:ext cx="1514321" cy="128227"/>
              </a:xfrm>
              <a:custGeom>
                <a:avLst/>
                <a:gdLst/>
                <a:ahLst/>
                <a:cxnLst/>
                <a:rect l="l" t="t" r="r" b="b"/>
                <a:pathLst>
                  <a:path w="126246" h="10690" extrusionOk="0">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3" name="Google Shape;243;p4"/>
              <p:cNvSpPr/>
              <p:nvPr/>
            </p:nvSpPr>
            <p:spPr>
              <a:xfrm>
                <a:off x="1562554" y="3663087"/>
                <a:ext cx="1609465" cy="51291"/>
              </a:xfrm>
              <a:custGeom>
                <a:avLst/>
                <a:gdLst/>
                <a:ahLst/>
                <a:cxnLst/>
                <a:rect l="l" t="t" r="r" b="b"/>
                <a:pathLst>
                  <a:path w="134178" h="4276" extrusionOk="0">
                    <a:moveTo>
                      <a:pt x="1" y="0"/>
                    </a:moveTo>
                    <a:lnTo>
                      <a:pt x="1" y="4276"/>
                    </a:lnTo>
                    <a:lnTo>
                      <a:pt x="134178" y="4276"/>
                    </a:lnTo>
                    <a:lnTo>
                      <a:pt x="13417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4" name="Google Shape;244;p4"/>
              <p:cNvSpPr/>
              <p:nvPr/>
            </p:nvSpPr>
            <p:spPr>
              <a:xfrm>
                <a:off x="2295458" y="1525027"/>
                <a:ext cx="143700" cy="143688"/>
              </a:xfrm>
              <a:custGeom>
                <a:avLst/>
                <a:gdLst/>
                <a:ahLst/>
                <a:cxnLst/>
                <a:rect l="l" t="t" r="r" b="b"/>
                <a:pathLst>
                  <a:path w="11980" h="11979" extrusionOk="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5" name="Google Shape;245;p4"/>
              <p:cNvSpPr/>
              <p:nvPr/>
            </p:nvSpPr>
            <p:spPr>
              <a:xfrm>
                <a:off x="1407514" y="1663420"/>
                <a:ext cx="1915230" cy="424599"/>
              </a:xfrm>
              <a:custGeom>
                <a:avLst/>
                <a:gdLst/>
                <a:ahLst/>
                <a:cxnLst/>
                <a:rect l="l" t="t" r="r" b="b"/>
                <a:pathLst>
                  <a:path w="159669" h="35398" extrusionOk="0">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cxnSp>
            <p:nvCxnSpPr>
              <p:cNvPr id="246" name="Google Shape;246;p4"/>
              <p:cNvCxnSpPr/>
              <p:nvPr/>
            </p:nvCxnSpPr>
            <p:spPr>
              <a:xfrm>
                <a:off x="1103250" y="3714375"/>
                <a:ext cx="2528100" cy="0"/>
              </a:xfrm>
              <a:prstGeom prst="straightConnector1">
                <a:avLst/>
              </a:prstGeom>
              <a:noFill/>
              <a:ln w="9525" cap="flat" cmpd="sng">
                <a:solidFill>
                  <a:schemeClr val="dk2"/>
                </a:solidFill>
                <a:prstDash val="solid"/>
                <a:round/>
                <a:headEnd type="none" w="sm" len="sm"/>
                <a:tailEnd type="none" w="sm" len="sm"/>
              </a:ln>
            </p:spPr>
          </p:cxnSp>
        </p:grpSp>
        <p:sp>
          <p:nvSpPr>
            <p:cNvPr id="247" name="Google Shape;247;p4"/>
            <p:cNvSpPr/>
            <p:nvPr/>
          </p:nvSpPr>
          <p:spPr>
            <a:xfrm>
              <a:off x="11226360" y="447489"/>
              <a:ext cx="322613" cy="221643"/>
            </a:xfrm>
            <a:custGeom>
              <a:avLst/>
              <a:gdLst/>
              <a:ahLst/>
              <a:cxnLst/>
              <a:rect l="l" t="t" r="r" b="b"/>
              <a:pathLst>
                <a:path w="151044" h="109477" extrusionOk="0">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8" name="Google Shape;248;p4"/>
            <p:cNvSpPr/>
            <p:nvPr/>
          </p:nvSpPr>
          <p:spPr>
            <a:xfrm>
              <a:off x="9982899" y="274495"/>
              <a:ext cx="322612" cy="210891"/>
            </a:xfrm>
            <a:custGeom>
              <a:avLst/>
              <a:gdLst/>
              <a:ahLst/>
              <a:cxnLst/>
              <a:rect l="l" t="t" r="r" b="b"/>
              <a:pathLst>
                <a:path w="150861" h="108865" extrusionOk="0">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ZINSEN UND KOSTEN VERSTEHEN</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720271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ab968c0b-df80-4b41-a419-05be7aab59c0"/>
  <p:tag name="SLIDO_EVENT_SECTION_UUID" val="53359807-12b0-419f-85cf-048c4fa1bcf9"/>
</p:tagLst>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Ein neues Dokument erstellen." ma:contentTypeScope="" ma:versionID="42108f1d358fe95a681a9a35bcef714f">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aa23ea6662f1b662080f03e34606dffe"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57FEB5-B813-4BF7-86F8-B0785138F1B0}">
  <ds:schemaRefs>
    <ds:schemaRef ds:uri="http://purl.org/dc/terms/"/>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86cb58b5-1153-41b1-b5f9-2f3fec42a658"/>
    <ds:schemaRef ds:uri="c0074f12-bfdc-41d8-b838-b193552acce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1AE7961-98FC-4CC5-AEF1-4E118ED24EE9}"/>
</file>

<file path=customXml/itemProps3.xml><?xml version="1.0" encoding="utf-8"?>
<ds:datastoreItem xmlns:ds="http://schemas.openxmlformats.org/officeDocument/2006/customXml" ds:itemID="{8228C82E-DA0E-4943-A5E3-ABFBE399CE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12781</Words>
  <Application>Microsoft Office PowerPoint</Application>
  <PresentationFormat>Breitbild</PresentationFormat>
  <Paragraphs>638</Paragraphs>
  <Slides>33</Slides>
  <Notes>33</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33</vt:i4>
      </vt:variant>
    </vt:vector>
  </HeadingPairs>
  <TitlesOfParts>
    <vt:vector size="44" baseType="lpstr">
      <vt:lpstr>Calibri</vt:lpstr>
      <vt:lpstr>Arial</vt:lpstr>
      <vt:lpstr>Century Gothic</vt:lpstr>
      <vt:lpstr>Open Sans</vt:lpstr>
      <vt:lpstr>Wingdings</vt:lpstr>
      <vt:lpstr>Times New Roman</vt:lpstr>
      <vt:lpstr>Symbol</vt:lpstr>
      <vt:lpstr>Calibri Light</vt:lpstr>
      <vt:lpstr>Courier New</vt:lpstr>
      <vt:lpstr>Söhne</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Macek Anita</dc:creator>
  <cp:lastModifiedBy>Macek Anita</cp:lastModifiedBy>
  <cp:revision>61</cp:revision>
  <cp:lastPrinted>2023-09-28T11:40:16Z</cp:lastPrinted>
  <dcterms:created xsi:type="dcterms:W3CDTF">2022-11-21T10:01:51Z</dcterms:created>
  <dcterms:modified xsi:type="dcterms:W3CDTF">2025-01-18T06:43:09Z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y fmtid="{D5CDD505-2E9C-101B-9397-08002B2CF9AE}" pid="4" name="SlidoAppVersion">
    <vt:lpwstr>1.6.1.4122</vt:lpwstr>
  </property>
</Properties>
</file>